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4"/>
  </p:notesMasterIdLst>
  <p:handoutMasterIdLst>
    <p:handoutMasterId r:id="rId75"/>
  </p:handoutMasterIdLst>
  <p:sldIdLst>
    <p:sldId id="566" r:id="rId2"/>
    <p:sldId id="1758" r:id="rId3"/>
    <p:sldId id="463" r:id="rId4"/>
    <p:sldId id="1756" r:id="rId5"/>
    <p:sldId id="1766" r:id="rId6"/>
    <p:sldId id="464" r:id="rId7"/>
    <p:sldId id="465" r:id="rId8"/>
    <p:sldId id="579" r:id="rId9"/>
    <p:sldId id="1759" r:id="rId10"/>
    <p:sldId id="469" r:id="rId11"/>
    <p:sldId id="471" r:id="rId12"/>
    <p:sldId id="570" r:id="rId13"/>
    <p:sldId id="571" r:id="rId14"/>
    <p:sldId id="470" r:id="rId15"/>
    <p:sldId id="474" r:id="rId16"/>
    <p:sldId id="414" r:id="rId17"/>
    <p:sldId id="455" r:id="rId18"/>
    <p:sldId id="1760" r:id="rId19"/>
    <p:sldId id="1767" r:id="rId20"/>
    <p:sldId id="488" r:id="rId21"/>
    <p:sldId id="568" r:id="rId22"/>
    <p:sldId id="569" r:id="rId23"/>
    <p:sldId id="1762" r:id="rId24"/>
    <p:sldId id="405" r:id="rId25"/>
    <p:sldId id="467" r:id="rId26"/>
    <p:sldId id="406" r:id="rId27"/>
    <p:sldId id="407" r:id="rId28"/>
    <p:sldId id="408" r:id="rId29"/>
    <p:sldId id="409" r:id="rId30"/>
    <p:sldId id="410" r:id="rId31"/>
    <p:sldId id="411" r:id="rId32"/>
    <p:sldId id="412" r:id="rId33"/>
    <p:sldId id="1763" r:id="rId34"/>
    <p:sldId id="572" r:id="rId35"/>
    <p:sldId id="573" r:id="rId36"/>
    <p:sldId id="1764" r:id="rId37"/>
    <p:sldId id="580" r:id="rId38"/>
    <p:sldId id="590" r:id="rId39"/>
    <p:sldId id="592" r:id="rId40"/>
    <p:sldId id="581" r:id="rId41"/>
    <p:sldId id="582" r:id="rId42"/>
    <p:sldId id="595" r:id="rId43"/>
    <p:sldId id="591" r:id="rId44"/>
    <p:sldId id="596" r:id="rId45"/>
    <p:sldId id="583" r:id="rId46"/>
    <p:sldId id="593" r:id="rId47"/>
    <p:sldId id="594" r:id="rId48"/>
    <p:sldId id="587" r:id="rId49"/>
    <p:sldId id="597" r:id="rId50"/>
    <p:sldId id="588" r:id="rId51"/>
    <p:sldId id="598" r:id="rId52"/>
    <p:sldId id="1765" r:id="rId53"/>
    <p:sldId id="478" r:id="rId54"/>
    <p:sldId id="610" r:id="rId55"/>
    <p:sldId id="611" r:id="rId56"/>
    <p:sldId id="480" r:id="rId57"/>
    <p:sldId id="1761" r:id="rId58"/>
    <p:sldId id="494" r:id="rId59"/>
    <p:sldId id="574" r:id="rId60"/>
    <p:sldId id="575" r:id="rId61"/>
    <p:sldId id="576" r:id="rId62"/>
    <p:sldId id="577" r:id="rId63"/>
    <p:sldId id="578" r:id="rId64"/>
    <p:sldId id="599" r:id="rId65"/>
    <p:sldId id="483" r:id="rId66"/>
    <p:sldId id="493" r:id="rId67"/>
    <p:sldId id="484" r:id="rId68"/>
    <p:sldId id="485" r:id="rId69"/>
    <p:sldId id="486" r:id="rId70"/>
    <p:sldId id="487" r:id="rId71"/>
    <p:sldId id="447" r:id="rId72"/>
    <p:sldId id="448" r:id="rId7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Slide" id="{92FB1AF7-16B3-6847-828B-50B8AD9646D2}">
          <p14:sldIdLst>
            <p14:sldId id="566"/>
          </p14:sldIdLst>
        </p14:section>
        <p14:section name="Roadmap" id="{420FFB4A-3566-E741-A70D-B690AC2A4F29}">
          <p14:sldIdLst>
            <p14:sldId id="1758"/>
            <p14:sldId id="463"/>
            <p14:sldId id="1756"/>
            <p14:sldId id="1766"/>
          </p14:sldIdLst>
        </p14:section>
        <p14:section name="Architecture Overview" id="{746954E8-C2F9-134C-B094-F4C19F94EFCE}">
          <p14:sldIdLst>
            <p14:sldId id="464"/>
            <p14:sldId id="465"/>
            <p14:sldId id="579"/>
          </p14:sldIdLst>
        </p14:section>
        <p14:section name="Platform Components" id="{D5D5DCD2-78B6-2242-83C5-32FACD4A581E}">
          <p14:sldIdLst>
            <p14:sldId id="1759"/>
            <p14:sldId id="469"/>
            <p14:sldId id="471"/>
            <p14:sldId id="570"/>
            <p14:sldId id="571"/>
            <p14:sldId id="470"/>
            <p14:sldId id="474"/>
            <p14:sldId id="414"/>
            <p14:sldId id="455"/>
          </p14:sldIdLst>
        </p14:section>
        <p14:section name="Organisation and Plans" id="{626EA3F6-433B-3C4D-95A4-00D104398060}">
          <p14:sldIdLst>
            <p14:sldId id="1760"/>
            <p14:sldId id="1767"/>
            <p14:sldId id="488"/>
            <p14:sldId id="568"/>
            <p14:sldId id="569"/>
          </p14:sldIdLst>
        </p14:section>
        <p14:section name="Transaction Flow" id="{7DF481FB-DF11-B34E-B8CD-B2665C8B4617}">
          <p14:sldIdLst>
            <p14:sldId id="1762"/>
            <p14:sldId id="405"/>
            <p14:sldId id="467"/>
            <p14:sldId id="406"/>
            <p14:sldId id="407"/>
            <p14:sldId id="408"/>
            <p14:sldId id="409"/>
            <p14:sldId id="410"/>
            <p14:sldId id="411"/>
            <p14:sldId id="412"/>
          </p14:sldIdLst>
        </p14:section>
        <p14:section name="Example Networks" id="{0647C6D3-9B21-6D44-8445-9E83A809BB89}">
          <p14:sldIdLst>
            <p14:sldId id="1763"/>
            <p14:sldId id="572"/>
            <p14:sldId id="573"/>
          </p14:sldIdLst>
        </p14:section>
        <p14:section name="Network Setup" id="{6AEE12F8-A4A1-EE4B-8225-3ED792DD0E77}">
          <p14:sldIdLst>
            <p14:sldId id="1764"/>
            <p14:sldId id="580"/>
            <p14:sldId id="590"/>
            <p14:sldId id="592"/>
            <p14:sldId id="581"/>
            <p14:sldId id="582"/>
            <p14:sldId id="595"/>
            <p14:sldId id="591"/>
            <p14:sldId id="596"/>
            <p14:sldId id="583"/>
            <p14:sldId id="593"/>
            <p14:sldId id="594"/>
            <p14:sldId id="587"/>
            <p14:sldId id="597"/>
            <p14:sldId id="588"/>
            <p14:sldId id="598"/>
          </p14:sldIdLst>
        </p14:section>
        <p14:section name="Endorsement Policies" id="{3E38B1C9-BD7F-CE45-921E-47B0176685A5}">
          <p14:sldIdLst>
            <p14:sldId id="1765"/>
            <p14:sldId id="478"/>
            <p14:sldId id="610"/>
            <p14:sldId id="611"/>
            <p14:sldId id="480"/>
          </p14:sldIdLst>
        </p14:section>
        <p14:section name="Identities and MSP" id="{27DBA214-3D0B-E84A-8234-AF2B0732736C}">
          <p14:sldIdLst>
            <p14:sldId id="1761"/>
            <p14:sldId id="494"/>
            <p14:sldId id="574"/>
            <p14:sldId id="575"/>
            <p14:sldId id="576"/>
            <p14:sldId id="577"/>
            <p14:sldId id="578"/>
            <p14:sldId id="599"/>
            <p14:sldId id="483"/>
            <p14:sldId id="493"/>
            <p14:sldId id="484"/>
            <p14:sldId id="485"/>
            <p14:sldId id="486"/>
            <p14:sldId id="487"/>
          </p14:sldIdLst>
        </p14:section>
        <p14:section name="Thank You" id="{43D5ED1D-8B68-6B44-8196-F47662AAAFA0}">
          <p14:sldIdLst>
            <p14:sldId id="447"/>
            <p14:sldId id="448"/>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e Gorman" initials="DJG" lastIdx="1" clrIdx="0">
    <p:extLst>
      <p:ext uri="{19B8F6BF-5375-455C-9EA6-DF929625EA0E}">
        <p15:presenceInfo xmlns:p15="http://schemas.microsoft.com/office/powerpoint/2012/main" userId="Dave Gorm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6F6F6"/>
    <a:srgbClr val="FF85FF"/>
    <a:srgbClr val="256FC0"/>
    <a:srgbClr val="FF1418"/>
    <a:srgbClr val="7DA6FC"/>
    <a:srgbClr val="ED21E7"/>
    <a:srgbClr val="FF9300"/>
    <a:srgbClr val="FFD579"/>
    <a:srgbClr val="103AC9"/>
    <a:srgbClr val="4FD35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71" autoAdjust="0"/>
    <p:restoredTop sz="93078" autoAdjust="0"/>
  </p:normalViewPr>
  <p:slideViewPr>
    <p:cSldViewPr snapToGrid="0" snapToObjects="1">
      <p:cViewPr varScale="1">
        <p:scale>
          <a:sx n="140" d="100"/>
          <a:sy n="140" d="100"/>
        </p:scale>
        <p:origin x="888" y="184"/>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0A1316-2B6C-CA4F-B110-0A40BB466709}" type="doc">
      <dgm:prSet loTypeId="urn:microsoft.com/office/officeart/2005/8/layout/hProcess11" loCatId="" qsTypeId="urn:microsoft.com/office/officeart/2005/8/quickstyle/simple1" qsCatId="simple" csTypeId="urn:microsoft.com/office/officeart/2005/8/colors/colorful1" csCatId="colorful" phldr="1"/>
      <dgm:spPr/>
      <dgm:t>
        <a:bodyPr/>
        <a:lstStyle/>
        <a:p>
          <a:endParaRPr lang="en-US"/>
        </a:p>
      </dgm:t>
    </dgm:pt>
    <dgm:pt modelId="{217D5ED4-1701-D845-A846-CE25BFDA8A48}">
      <dgm:prSet phldrT="[Text]"/>
      <dgm:spPr/>
      <dgm:t>
        <a:bodyPr/>
        <a:lstStyle/>
        <a:p>
          <a:r>
            <a:rPr lang="en-US" dirty="0"/>
            <a:t> </a:t>
          </a:r>
        </a:p>
      </dgm:t>
    </dgm:pt>
    <dgm:pt modelId="{DE850BD5-005C-B743-A2C2-8B7019AC9134}" type="parTrans" cxnId="{D65D4152-D0AF-2A4E-8593-F90ED35E5135}">
      <dgm:prSet/>
      <dgm:spPr/>
      <dgm:t>
        <a:bodyPr/>
        <a:lstStyle/>
        <a:p>
          <a:endParaRPr lang="en-US"/>
        </a:p>
      </dgm:t>
    </dgm:pt>
    <dgm:pt modelId="{89C4CE6C-11CF-1545-B8EE-4C2F7CA0B27A}" type="sibTrans" cxnId="{D65D4152-D0AF-2A4E-8593-F90ED35E5135}">
      <dgm:prSet/>
      <dgm:spPr/>
      <dgm:t>
        <a:bodyPr/>
        <a:lstStyle/>
        <a:p>
          <a:endParaRPr lang="en-US"/>
        </a:p>
      </dgm:t>
    </dgm:pt>
    <dgm:pt modelId="{0D0E985E-2E29-F040-8A7D-EBEA1368C22D}">
      <dgm:prSet phldrT="[Text]"/>
      <dgm:spPr/>
      <dgm:t>
        <a:bodyPr/>
        <a:lstStyle/>
        <a:p>
          <a:r>
            <a:rPr lang="en-US" dirty="0"/>
            <a:t> </a:t>
          </a:r>
        </a:p>
      </dgm:t>
    </dgm:pt>
    <dgm:pt modelId="{0E2AC599-6548-AF43-87E7-F8447D98E3DB}" type="parTrans" cxnId="{514D204B-B063-0245-8AB4-45F061D7AB9C}">
      <dgm:prSet/>
      <dgm:spPr/>
      <dgm:t>
        <a:bodyPr/>
        <a:lstStyle/>
        <a:p>
          <a:endParaRPr lang="en-US"/>
        </a:p>
      </dgm:t>
    </dgm:pt>
    <dgm:pt modelId="{AA26B4D5-8BDF-3A41-99BC-02C8D34BB4E3}" type="sibTrans" cxnId="{514D204B-B063-0245-8AB4-45F061D7AB9C}">
      <dgm:prSet/>
      <dgm:spPr/>
      <dgm:t>
        <a:bodyPr/>
        <a:lstStyle/>
        <a:p>
          <a:endParaRPr lang="en-US"/>
        </a:p>
      </dgm:t>
    </dgm:pt>
    <dgm:pt modelId="{060BFF13-94C9-6448-BA77-69950119E836}">
      <dgm:prSet phldrT="[Text]"/>
      <dgm:spPr/>
      <dgm:t>
        <a:bodyPr/>
        <a:lstStyle/>
        <a:p>
          <a:r>
            <a:rPr lang="en-US" dirty="0"/>
            <a:t> </a:t>
          </a:r>
        </a:p>
      </dgm:t>
    </dgm:pt>
    <dgm:pt modelId="{31F38EB4-693E-2946-BCFB-512A377690F9}" type="parTrans" cxnId="{8EA0FC4A-B7B4-594D-90E6-492F36A575E1}">
      <dgm:prSet/>
      <dgm:spPr/>
      <dgm:t>
        <a:bodyPr/>
        <a:lstStyle/>
        <a:p>
          <a:endParaRPr lang="en-US"/>
        </a:p>
      </dgm:t>
    </dgm:pt>
    <dgm:pt modelId="{079D96A5-6849-DB43-B5CE-0EEC386B7B73}" type="sibTrans" cxnId="{8EA0FC4A-B7B4-594D-90E6-492F36A575E1}">
      <dgm:prSet/>
      <dgm:spPr/>
      <dgm:t>
        <a:bodyPr/>
        <a:lstStyle/>
        <a:p>
          <a:endParaRPr lang="en-US"/>
        </a:p>
      </dgm:t>
    </dgm:pt>
    <dgm:pt modelId="{F9118A9D-AE63-D846-A847-005AB1BB57F5}">
      <dgm:prSet phldrT="[Text]"/>
      <dgm:spPr/>
      <dgm:t>
        <a:bodyPr/>
        <a:lstStyle/>
        <a:p>
          <a:r>
            <a:rPr lang="en-US" dirty="0"/>
            <a:t> </a:t>
          </a:r>
        </a:p>
      </dgm:t>
    </dgm:pt>
    <dgm:pt modelId="{F8323B80-0BC8-6541-99D0-D536BCECC7D7}" type="parTrans" cxnId="{450405A1-9BFE-5747-9265-98CC74AEF417}">
      <dgm:prSet/>
      <dgm:spPr/>
      <dgm:t>
        <a:bodyPr/>
        <a:lstStyle/>
        <a:p>
          <a:endParaRPr lang="en-US"/>
        </a:p>
      </dgm:t>
    </dgm:pt>
    <dgm:pt modelId="{A0966F7E-6AD8-AE4D-85D3-599FA66D24AE}" type="sibTrans" cxnId="{450405A1-9BFE-5747-9265-98CC74AEF417}">
      <dgm:prSet/>
      <dgm:spPr/>
      <dgm:t>
        <a:bodyPr/>
        <a:lstStyle/>
        <a:p>
          <a:endParaRPr lang="en-US"/>
        </a:p>
      </dgm:t>
    </dgm:pt>
    <dgm:pt modelId="{6C53D439-AE5E-FC40-BCF4-CCEEF8B3B631}">
      <dgm:prSet phldrT="[Text]"/>
      <dgm:spPr/>
      <dgm:t>
        <a:bodyPr/>
        <a:lstStyle/>
        <a:p>
          <a:r>
            <a:rPr lang="en-US" dirty="0"/>
            <a:t> </a:t>
          </a:r>
        </a:p>
      </dgm:t>
    </dgm:pt>
    <dgm:pt modelId="{37F49CDA-0ACF-3F4B-B4B7-28AE6D83C681}" type="parTrans" cxnId="{3F980718-9A6B-674A-8821-78773A3AA3AB}">
      <dgm:prSet/>
      <dgm:spPr/>
      <dgm:t>
        <a:bodyPr/>
        <a:lstStyle/>
        <a:p>
          <a:endParaRPr lang="en-US"/>
        </a:p>
      </dgm:t>
    </dgm:pt>
    <dgm:pt modelId="{3915D1CE-EFA1-EC48-9E55-7FB6480FCAFE}" type="sibTrans" cxnId="{3F980718-9A6B-674A-8821-78773A3AA3AB}">
      <dgm:prSet/>
      <dgm:spPr/>
      <dgm:t>
        <a:bodyPr/>
        <a:lstStyle/>
        <a:p>
          <a:endParaRPr lang="en-US"/>
        </a:p>
      </dgm:t>
    </dgm:pt>
    <dgm:pt modelId="{BBBD12E9-FD1B-0D4E-AF9F-4E3796755051}">
      <dgm:prSet phldrT="[Text]"/>
      <dgm:spPr/>
      <dgm:t>
        <a:bodyPr/>
        <a:lstStyle/>
        <a:p>
          <a:r>
            <a:rPr lang="en-US" dirty="0"/>
            <a:t> </a:t>
          </a:r>
        </a:p>
      </dgm:t>
    </dgm:pt>
    <dgm:pt modelId="{BF0FFE5A-1DAF-7644-9DDF-8F057297F74D}" type="parTrans" cxnId="{2D8BAB06-6867-1743-93E5-F2D12AB3517A}">
      <dgm:prSet/>
      <dgm:spPr/>
      <dgm:t>
        <a:bodyPr/>
        <a:lstStyle/>
        <a:p>
          <a:endParaRPr lang="en-US"/>
        </a:p>
      </dgm:t>
    </dgm:pt>
    <dgm:pt modelId="{51FF1C18-517D-4C4C-80D8-92437C1469FB}" type="sibTrans" cxnId="{2D8BAB06-6867-1743-93E5-F2D12AB3517A}">
      <dgm:prSet/>
      <dgm:spPr/>
      <dgm:t>
        <a:bodyPr/>
        <a:lstStyle/>
        <a:p>
          <a:endParaRPr lang="en-US"/>
        </a:p>
      </dgm:t>
    </dgm:pt>
    <dgm:pt modelId="{41F193F4-5610-C04D-A3A0-AD160A735B57}" type="pres">
      <dgm:prSet presAssocID="{BC0A1316-2B6C-CA4F-B110-0A40BB466709}" presName="Name0" presStyleCnt="0">
        <dgm:presLayoutVars>
          <dgm:dir/>
          <dgm:resizeHandles val="exact"/>
        </dgm:presLayoutVars>
      </dgm:prSet>
      <dgm:spPr/>
    </dgm:pt>
    <dgm:pt modelId="{093A597A-2A6E-DE48-94FB-796BCDF9C5BA}" type="pres">
      <dgm:prSet presAssocID="{BC0A1316-2B6C-CA4F-B110-0A40BB466709}" presName="arrow" presStyleLbl="bgShp" presStyleIdx="0" presStyleCnt="1"/>
      <dgm:spPr>
        <a:solidFill>
          <a:srgbClr val="8AD6D6"/>
        </a:solidFill>
      </dgm:spPr>
    </dgm:pt>
    <dgm:pt modelId="{E682710C-0F21-8041-BDF3-0ACEEE168919}" type="pres">
      <dgm:prSet presAssocID="{BC0A1316-2B6C-CA4F-B110-0A40BB466709}" presName="points" presStyleCnt="0"/>
      <dgm:spPr/>
    </dgm:pt>
    <dgm:pt modelId="{5662ADA0-44AD-9B42-BEE0-4276398A3A6C}" type="pres">
      <dgm:prSet presAssocID="{217D5ED4-1701-D845-A846-CE25BFDA8A48}" presName="compositeA" presStyleCnt="0"/>
      <dgm:spPr/>
    </dgm:pt>
    <dgm:pt modelId="{3AD2826C-F6C5-6649-BB89-58EC9F96A25F}" type="pres">
      <dgm:prSet presAssocID="{217D5ED4-1701-D845-A846-CE25BFDA8A48}" presName="textA" presStyleLbl="revTx" presStyleIdx="0" presStyleCnt="6">
        <dgm:presLayoutVars>
          <dgm:bulletEnabled val="1"/>
        </dgm:presLayoutVars>
      </dgm:prSet>
      <dgm:spPr/>
    </dgm:pt>
    <dgm:pt modelId="{664DD17F-B3D7-B547-A6CC-DA47D4BC6726}" type="pres">
      <dgm:prSet presAssocID="{217D5ED4-1701-D845-A846-CE25BFDA8A48}" presName="circleA" presStyleLbl="node1" presStyleIdx="0" presStyleCnt="6"/>
      <dgm:spPr>
        <a:ln>
          <a:solidFill>
            <a:srgbClr val="FE584E"/>
          </a:solidFill>
        </a:ln>
        <a:effectLst>
          <a:outerShdw blurRad="63500" sx="102000" sy="102000" algn="ctr" rotWithShape="0">
            <a:prstClr val="black">
              <a:alpha val="40000"/>
            </a:prstClr>
          </a:outerShdw>
        </a:effectLst>
      </dgm:spPr>
    </dgm:pt>
    <dgm:pt modelId="{F34F3365-5346-DA47-91E2-249F3AD27BFD}" type="pres">
      <dgm:prSet presAssocID="{217D5ED4-1701-D845-A846-CE25BFDA8A48}" presName="spaceA" presStyleCnt="0"/>
      <dgm:spPr/>
    </dgm:pt>
    <dgm:pt modelId="{31151DC0-6831-0443-BCD9-A46210740273}" type="pres">
      <dgm:prSet presAssocID="{89C4CE6C-11CF-1545-B8EE-4C2F7CA0B27A}" presName="space" presStyleCnt="0"/>
      <dgm:spPr/>
    </dgm:pt>
    <dgm:pt modelId="{61BB817D-15F7-434C-B73E-329FC97D0BF7}" type="pres">
      <dgm:prSet presAssocID="{F9118A9D-AE63-D846-A847-005AB1BB57F5}" presName="compositeB" presStyleCnt="0"/>
      <dgm:spPr/>
    </dgm:pt>
    <dgm:pt modelId="{7C12ECBD-BABF-2248-8B68-1003475C4A05}" type="pres">
      <dgm:prSet presAssocID="{F9118A9D-AE63-D846-A847-005AB1BB57F5}" presName="textB" presStyleLbl="revTx" presStyleIdx="1" presStyleCnt="6">
        <dgm:presLayoutVars>
          <dgm:bulletEnabled val="1"/>
        </dgm:presLayoutVars>
      </dgm:prSet>
      <dgm:spPr/>
    </dgm:pt>
    <dgm:pt modelId="{31F3F5FC-A48F-3C49-A6C3-FCD13685C02E}" type="pres">
      <dgm:prSet presAssocID="{F9118A9D-AE63-D846-A847-005AB1BB57F5}" presName="circleB" presStyleLbl="node1" presStyleIdx="1" presStyleCnt="6"/>
      <dgm:spPr>
        <a:ln>
          <a:solidFill>
            <a:srgbClr val="FE584E"/>
          </a:solidFill>
        </a:ln>
        <a:effectLst>
          <a:outerShdw blurRad="63500" sx="102000" sy="102000" algn="ctr" rotWithShape="0">
            <a:prstClr val="black">
              <a:alpha val="40000"/>
            </a:prstClr>
          </a:outerShdw>
        </a:effectLst>
      </dgm:spPr>
    </dgm:pt>
    <dgm:pt modelId="{E34E0993-D25E-CF49-8C67-85713FD6CF96}" type="pres">
      <dgm:prSet presAssocID="{F9118A9D-AE63-D846-A847-005AB1BB57F5}" presName="spaceB" presStyleCnt="0"/>
      <dgm:spPr/>
    </dgm:pt>
    <dgm:pt modelId="{86AB5AAF-9484-0E47-A85A-B29725B494A9}" type="pres">
      <dgm:prSet presAssocID="{A0966F7E-6AD8-AE4D-85D3-599FA66D24AE}" presName="space" presStyleCnt="0"/>
      <dgm:spPr/>
    </dgm:pt>
    <dgm:pt modelId="{040ED598-4690-4E40-BF12-EDAAC0565244}" type="pres">
      <dgm:prSet presAssocID="{6C53D439-AE5E-FC40-BCF4-CCEEF8B3B631}" presName="compositeA" presStyleCnt="0"/>
      <dgm:spPr/>
    </dgm:pt>
    <dgm:pt modelId="{6575D970-6698-184D-9D36-A2365C7691F9}" type="pres">
      <dgm:prSet presAssocID="{6C53D439-AE5E-FC40-BCF4-CCEEF8B3B631}" presName="textA" presStyleLbl="revTx" presStyleIdx="2" presStyleCnt="6">
        <dgm:presLayoutVars>
          <dgm:bulletEnabled val="1"/>
        </dgm:presLayoutVars>
      </dgm:prSet>
      <dgm:spPr/>
    </dgm:pt>
    <dgm:pt modelId="{FA2D6A90-6D82-674E-BC42-26489081CBFD}" type="pres">
      <dgm:prSet presAssocID="{6C53D439-AE5E-FC40-BCF4-CCEEF8B3B631}" presName="circleA" presStyleLbl="node1" presStyleIdx="2" presStyleCnt="6"/>
      <dgm:spPr>
        <a:ln>
          <a:solidFill>
            <a:srgbClr val="FE584E"/>
          </a:solidFill>
        </a:ln>
        <a:effectLst>
          <a:outerShdw blurRad="63500" sx="102000" sy="102000" algn="ctr" rotWithShape="0">
            <a:prstClr val="black">
              <a:alpha val="40000"/>
            </a:prstClr>
          </a:outerShdw>
        </a:effectLst>
      </dgm:spPr>
    </dgm:pt>
    <dgm:pt modelId="{3E0F4B29-61ED-4848-82CC-95DC15A9BA71}" type="pres">
      <dgm:prSet presAssocID="{6C53D439-AE5E-FC40-BCF4-CCEEF8B3B631}" presName="spaceA" presStyleCnt="0"/>
      <dgm:spPr/>
    </dgm:pt>
    <dgm:pt modelId="{E5251B6B-300C-E046-BC55-1BC075678728}" type="pres">
      <dgm:prSet presAssocID="{3915D1CE-EFA1-EC48-9E55-7FB6480FCAFE}" presName="space" presStyleCnt="0"/>
      <dgm:spPr/>
    </dgm:pt>
    <dgm:pt modelId="{53DA63C2-C915-384F-BCEE-B2309FF48755}" type="pres">
      <dgm:prSet presAssocID="{BBBD12E9-FD1B-0D4E-AF9F-4E3796755051}" presName="compositeB" presStyleCnt="0"/>
      <dgm:spPr/>
    </dgm:pt>
    <dgm:pt modelId="{B293FE09-1D0B-9943-886B-5D4C1EF3C87A}" type="pres">
      <dgm:prSet presAssocID="{BBBD12E9-FD1B-0D4E-AF9F-4E3796755051}" presName="textB" presStyleLbl="revTx" presStyleIdx="3" presStyleCnt="6">
        <dgm:presLayoutVars>
          <dgm:bulletEnabled val="1"/>
        </dgm:presLayoutVars>
      </dgm:prSet>
      <dgm:spPr/>
    </dgm:pt>
    <dgm:pt modelId="{820DC485-0E00-4D4A-9BF9-E4E41F39B74C}" type="pres">
      <dgm:prSet presAssocID="{BBBD12E9-FD1B-0D4E-AF9F-4E3796755051}" presName="circleB" presStyleLbl="node1" presStyleIdx="3" presStyleCnt="6"/>
      <dgm:spPr>
        <a:ln>
          <a:solidFill>
            <a:srgbClr val="FE584E"/>
          </a:solidFill>
        </a:ln>
        <a:effectLst>
          <a:outerShdw blurRad="63500" sx="102000" sy="102000" algn="ctr" rotWithShape="0">
            <a:prstClr val="black">
              <a:alpha val="40000"/>
            </a:prstClr>
          </a:outerShdw>
        </a:effectLst>
      </dgm:spPr>
    </dgm:pt>
    <dgm:pt modelId="{4B392BB9-9F10-0A4E-943E-F595EC78C085}" type="pres">
      <dgm:prSet presAssocID="{BBBD12E9-FD1B-0D4E-AF9F-4E3796755051}" presName="spaceB" presStyleCnt="0"/>
      <dgm:spPr/>
    </dgm:pt>
    <dgm:pt modelId="{8489AD9A-6A9C-9149-A8C1-9D5D5B48C32C}" type="pres">
      <dgm:prSet presAssocID="{51FF1C18-517D-4C4C-80D8-92437C1469FB}" presName="space" presStyleCnt="0"/>
      <dgm:spPr/>
    </dgm:pt>
    <dgm:pt modelId="{23467A87-7E00-0C43-B2F1-3766B1A7A157}" type="pres">
      <dgm:prSet presAssocID="{0D0E985E-2E29-F040-8A7D-EBEA1368C22D}" presName="compositeA" presStyleCnt="0"/>
      <dgm:spPr/>
    </dgm:pt>
    <dgm:pt modelId="{45E2A123-96D8-8C48-AB9D-68BD95DC3527}" type="pres">
      <dgm:prSet presAssocID="{0D0E985E-2E29-F040-8A7D-EBEA1368C22D}" presName="textA" presStyleLbl="revTx" presStyleIdx="4" presStyleCnt="6">
        <dgm:presLayoutVars>
          <dgm:bulletEnabled val="1"/>
        </dgm:presLayoutVars>
      </dgm:prSet>
      <dgm:spPr/>
    </dgm:pt>
    <dgm:pt modelId="{637C37D5-5CD2-1142-9328-D6B3CF7EC7BE}" type="pres">
      <dgm:prSet presAssocID="{0D0E985E-2E29-F040-8A7D-EBEA1368C22D}" presName="circleA" presStyleLbl="node1" presStyleIdx="4" presStyleCnt="6"/>
      <dgm:spPr>
        <a:ln>
          <a:solidFill>
            <a:srgbClr val="FE584E"/>
          </a:solidFill>
        </a:ln>
        <a:effectLst>
          <a:outerShdw blurRad="63500" sx="102000" sy="102000" algn="ctr" rotWithShape="0">
            <a:prstClr val="black">
              <a:alpha val="40000"/>
            </a:prstClr>
          </a:outerShdw>
        </a:effectLst>
      </dgm:spPr>
    </dgm:pt>
    <dgm:pt modelId="{7578027C-CE98-8046-8975-847FA9E8B3A1}" type="pres">
      <dgm:prSet presAssocID="{0D0E985E-2E29-F040-8A7D-EBEA1368C22D}" presName="spaceA" presStyleCnt="0"/>
      <dgm:spPr/>
    </dgm:pt>
    <dgm:pt modelId="{920E302B-ACFF-8140-AAC5-402C8D97F4B2}" type="pres">
      <dgm:prSet presAssocID="{AA26B4D5-8BDF-3A41-99BC-02C8D34BB4E3}" presName="space" presStyleCnt="0"/>
      <dgm:spPr/>
    </dgm:pt>
    <dgm:pt modelId="{9F51A88D-E33E-3046-A805-CA074472DCF9}" type="pres">
      <dgm:prSet presAssocID="{060BFF13-94C9-6448-BA77-69950119E836}" presName="compositeB" presStyleCnt="0"/>
      <dgm:spPr/>
    </dgm:pt>
    <dgm:pt modelId="{53BDA2C5-5CE7-EA41-924F-05EBD662ADC8}" type="pres">
      <dgm:prSet presAssocID="{060BFF13-94C9-6448-BA77-69950119E836}" presName="textB" presStyleLbl="revTx" presStyleIdx="5" presStyleCnt="6">
        <dgm:presLayoutVars>
          <dgm:bulletEnabled val="1"/>
        </dgm:presLayoutVars>
      </dgm:prSet>
      <dgm:spPr/>
    </dgm:pt>
    <dgm:pt modelId="{538A3B6E-5C09-764D-9290-CE8228CF28F2}" type="pres">
      <dgm:prSet presAssocID="{060BFF13-94C9-6448-BA77-69950119E836}" presName="circleB" presStyleLbl="node1" presStyleIdx="5" presStyleCnt="6"/>
      <dgm:spPr>
        <a:ln>
          <a:solidFill>
            <a:srgbClr val="FE584E"/>
          </a:solidFill>
        </a:ln>
        <a:effectLst>
          <a:outerShdw blurRad="63500" sx="102000" sy="102000" algn="ctr" rotWithShape="0">
            <a:prstClr val="black">
              <a:alpha val="40000"/>
            </a:prstClr>
          </a:outerShdw>
        </a:effectLst>
      </dgm:spPr>
    </dgm:pt>
    <dgm:pt modelId="{36552F32-87CC-1F48-A13B-F55D1F736752}" type="pres">
      <dgm:prSet presAssocID="{060BFF13-94C9-6448-BA77-69950119E836}" presName="spaceB" presStyleCnt="0"/>
      <dgm:spPr/>
    </dgm:pt>
  </dgm:ptLst>
  <dgm:cxnLst>
    <dgm:cxn modelId="{FA2C1C00-6C74-8F45-AEFF-AC4F2EB8ED66}" type="presOf" srcId="{F9118A9D-AE63-D846-A847-005AB1BB57F5}" destId="{7C12ECBD-BABF-2248-8B68-1003475C4A05}" srcOrd="0" destOrd="0" presId="urn:microsoft.com/office/officeart/2005/8/layout/hProcess11"/>
    <dgm:cxn modelId="{2D8BAB06-6867-1743-93E5-F2D12AB3517A}" srcId="{BC0A1316-2B6C-CA4F-B110-0A40BB466709}" destId="{BBBD12E9-FD1B-0D4E-AF9F-4E3796755051}" srcOrd="3" destOrd="0" parTransId="{BF0FFE5A-1DAF-7644-9DDF-8F057297F74D}" sibTransId="{51FF1C18-517D-4C4C-80D8-92437C1469FB}"/>
    <dgm:cxn modelId="{9D204413-8588-6B4E-8674-49ADD11B335E}" type="presOf" srcId="{6C53D439-AE5E-FC40-BCF4-CCEEF8B3B631}" destId="{6575D970-6698-184D-9D36-A2365C7691F9}" srcOrd="0" destOrd="0" presId="urn:microsoft.com/office/officeart/2005/8/layout/hProcess11"/>
    <dgm:cxn modelId="{3F980718-9A6B-674A-8821-78773A3AA3AB}" srcId="{BC0A1316-2B6C-CA4F-B110-0A40BB466709}" destId="{6C53D439-AE5E-FC40-BCF4-CCEEF8B3B631}" srcOrd="2" destOrd="0" parTransId="{37F49CDA-0ACF-3F4B-B4B7-28AE6D83C681}" sibTransId="{3915D1CE-EFA1-EC48-9E55-7FB6480FCAFE}"/>
    <dgm:cxn modelId="{20A2B023-7DB8-B94F-BE65-74BEECC894FC}" type="presOf" srcId="{060BFF13-94C9-6448-BA77-69950119E836}" destId="{53BDA2C5-5CE7-EA41-924F-05EBD662ADC8}" srcOrd="0" destOrd="0" presId="urn:microsoft.com/office/officeart/2005/8/layout/hProcess11"/>
    <dgm:cxn modelId="{BB53283F-7479-8445-A817-36ADFE60BED5}" type="presOf" srcId="{217D5ED4-1701-D845-A846-CE25BFDA8A48}" destId="{3AD2826C-F6C5-6649-BB89-58EC9F96A25F}" srcOrd="0" destOrd="0" presId="urn:microsoft.com/office/officeart/2005/8/layout/hProcess11"/>
    <dgm:cxn modelId="{8EA0FC4A-B7B4-594D-90E6-492F36A575E1}" srcId="{BC0A1316-2B6C-CA4F-B110-0A40BB466709}" destId="{060BFF13-94C9-6448-BA77-69950119E836}" srcOrd="5" destOrd="0" parTransId="{31F38EB4-693E-2946-BCFB-512A377690F9}" sibTransId="{079D96A5-6849-DB43-B5CE-0EEC386B7B73}"/>
    <dgm:cxn modelId="{514D204B-B063-0245-8AB4-45F061D7AB9C}" srcId="{BC0A1316-2B6C-CA4F-B110-0A40BB466709}" destId="{0D0E985E-2E29-F040-8A7D-EBEA1368C22D}" srcOrd="4" destOrd="0" parTransId="{0E2AC599-6548-AF43-87E7-F8447D98E3DB}" sibTransId="{AA26B4D5-8BDF-3A41-99BC-02C8D34BB4E3}"/>
    <dgm:cxn modelId="{D65D4152-D0AF-2A4E-8593-F90ED35E5135}" srcId="{BC0A1316-2B6C-CA4F-B110-0A40BB466709}" destId="{217D5ED4-1701-D845-A846-CE25BFDA8A48}" srcOrd="0" destOrd="0" parTransId="{DE850BD5-005C-B743-A2C2-8B7019AC9134}" sibTransId="{89C4CE6C-11CF-1545-B8EE-4C2F7CA0B27A}"/>
    <dgm:cxn modelId="{450405A1-9BFE-5747-9265-98CC74AEF417}" srcId="{BC0A1316-2B6C-CA4F-B110-0A40BB466709}" destId="{F9118A9D-AE63-D846-A847-005AB1BB57F5}" srcOrd="1" destOrd="0" parTransId="{F8323B80-0BC8-6541-99D0-D536BCECC7D7}" sibTransId="{A0966F7E-6AD8-AE4D-85D3-599FA66D24AE}"/>
    <dgm:cxn modelId="{4FF990C6-A8E3-0942-A35D-FE7CBF05F873}" type="presOf" srcId="{BBBD12E9-FD1B-0D4E-AF9F-4E3796755051}" destId="{B293FE09-1D0B-9943-886B-5D4C1EF3C87A}" srcOrd="0" destOrd="0" presId="urn:microsoft.com/office/officeart/2005/8/layout/hProcess11"/>
    <dgm:cxn modelId="{83D82CED-C94B-2E4A-A22B-72CADA92B5B1}" type="presOf" srcId="{0D0E985E-2E29-F040-8A7D-EBEA1368C22D}" destId="{45E2A123-96D8-8C48-AB9D-68BD95DC3527}" srcOrd="0" destOrd="0" presId="urn:microsoft.com/office/officeart/2005/8/layout/hProcess11"/>
    <dgm:cxn modelId="{A9D180ED-3D34-D94B-951E-F88C2E45EF1B}" type="presOf" srcId="{BC0A1316-2B6C-CA4F-B110-0A40BB466709}" destId="{41F193F4-5610-C04D-A3A0-AD160A735B57}" srcOrd="0" destOrd="0" presId="urn:microsoft.com/office/officeart/2005/8/layout/hProcess11"/>
    <dgm:cxn modelId="{909FF3C2-B233-DE40-ACE6-C5A9D9B24D95}" type="presParOf" srcId="{41F193F4-5610-C04D-A3A0-AD160A735B57}" destId="{093A597A-2A6E-DE48-94FB-796BCDF9C5BA}" srcOrd="0" destOrd="0" presId="urn:microsoft.com/office/officeart/2005/8/layout/hProcess11"/>
    <dgm:cxn modelId="{E8AB1C05-A028-AF4D-A4D2-D47D4E638DC9}" type="presParOf" srcId="{41F193F4-5610-C04D-A3A0-AD160A735B57}" destId="{E682710C-0F21-8041-BDF3-0ACEEE168919}" srcOrd="1" destOrd="0" presId="urn:microsoft.com/office/officeart/2005/8/layout/hProcess11"/>
    <dgm:cxn modelId="{50CFB77A-4598-EE48-8D3F-12F204EF3DB7}" type="presParOf" srcId="{E682710C-0F21-8041-BDF3-0ACEEE168919}" destId="{5662ADA0-44AD-9B42-BEE0-4276398A3A6C}" srcOrd="0" destOrd="0" presId="urn:microsoft.com/office/officeart/2005/8/layout/hProcess11"/>
    <dgm:cxn modelId="{498BDC5F-CF5C-1C45-B6EB-1CFC26551998}" type="presParOf" srcId="{5662ADA0-44AD-9B42-BEE0-4276398A3A6C}" destId="{3AD2826C-F6C5-6649-BB89-58EC9F96A25F}" srcOrd="0" destOrd="0" presId="urn:microsoft.com/office/officeart/2005/8/layout/hProcess11"/>
    <dgm:cxn modelId="{EF6E4361-44C8-3E43-8CAF-790134F71F69}" type="presParOf" srcId="{5662ADA0-44AD-9B42-BEE0-4276398A3A6C}" destId="{664DD17F-B3D7-B547-A6CC-DA47D4BC6726}" srcOrd="1" destOrd="0" presId="urn:microsoft.com/office/officeart/2005/8/layout/hProcess11"/>
    <dgm:cxn modelId="{F63B090E-C367-A74C-9087-7BC63EB0C6D7}" type="presParOf" srcId="{5662ADA0-44AD-9B42-BEE0-4276398A3A6C}" destId="{F34F3365-5346-DA47-91E2-249F3AD27BFD}" srcOrd="2" destOrd="0" presId="urn:microsoft.com/office/officeart/2005/8/layout/hProcess11"/>
    <dgm:cxn modelId="{FAC1AB04-6E74-E046-93D0-1426B6A18FE3}" type="presParOf" srcId="{E682710C-0F21-8041-BDF3-0ACEEE168919}" destId="{31151DC0-6831-0443-BCD9-A46210740273}" srcOrd="1" destOrd="0" presId="urn:microsoft.com/office/officeart/2005/8/layout/hProcess11"/>
    <dgm:cxn modelId="{915E51CA-DBE1-684D-829B-729DAA3430D1}" type="presParOf" srcId="{E682710C-0F21-8041-BDF3-0ACEEE168919}" destId="{61BB817D-15F7-434C-B73E-329FC97D0BF7}" srcOrd="2" destOrd="0" presId="urn:microsoft.com/office/officeart/2005/8/layout/hProcess11"/>
    <dgm:cxn modelId="{DA68EA7B-A1EB-C44B-B41C-AE54A0CBB964}" type="presParOf" srcId="{61BB817D-15F7-434C-B73E-329FC97D0BF7}" destId="{7C12ECBD-BABF-2248-8B68-1003475C4A05}" srcOrd="0" destOrd="0" presId="urn:microsoft.com/office/officeart/2005/8/layout/hProcess11"/>
    <dgm:cxn modelId="{F8B66061-58FF-CE44-8192-993C62F06B28}" type="presParOf" srcId="{61BB817D-15F7-434C-B73E-329FC97D0BF7}" destId="{31F3F5FC-A48F-3C49-A6C3-FCD13685C02E}" srcOrd="1" destOrd="0" presId="urn:microsoft.com/office/officeart/2005/8/layout/hProcess11"/>
    <dgm:cxn modelId="{690FD6A1-EDC6-9C44-806E-9FD4DE23BA34}" type="presParOf" srcId="{61BB817D-15F7-434C-B73E-329FC97D0BF7}" destId="{E34E0993-D25E-CF49-8C67-85713FD6CF96}" srcOrd="2" destOrd="0" presId="urn:microsoft.com/office/officeart/2005/8/layout/hProcess11"/>
    <dgm:cxn modelId="{E3BB7DC2-BF06-154B-84B1-1D06A8BD1724}" type="presParOf" srcId="{E682710C-0F21-8041-BDF3-0ACEEE168919}" destId="{86AB5AAF-9484-0E47-A85A-B29725B494A9}" srcOrd="3" destOrd="0" presId="urn:microsoft.com/office/officeart/2005/8/layout/hProcess11"/>
    <dgm:cxn modelId="{2A9D33FE-A462-224F-8259-BF8DEA183CD9}" type="presParOf" srcId="{E682710C-0F21-8041-BDF3-0ACEEE168919}" destId="{040ED598-4690-4E40-BF12-EDAAC0565244}" srcOrd="4" destOrd="0" presId="urn:microsoft.com/office/officeart/2005/8/layout/hProcess11"/>
    <dgm:cxn modelId="{7845505F-6118-1A48-B677-C06C952574EA}" type="presParOf" srcId="{040ED598-4690-4E40-BF12-EDAAC0565244}" destId="{6575D970-6698-184D-9D36-A2365C7691F9}" srcOrd="0" destOrd="0" presId="urn:microsoft.com/office/officeart/2005/8/layout/hProcess11"/>
    <dgm:cxn modelId="{3E13AFD3-BABE-D24E-9104-468DA690395E}" type="presParOf" srcId="{040ED598-4690-4E40-BF12-EDAAC0565244}" destId="{FA2D6A90-6D82-674E-BC42-26489081CBFD}" srcOrd="1" destOrd="0" presId="urn:microsoft.com/office/officeart/2005/8/layout/hProcess11"/>
    <dgm:cxn modelId="{C42A9974-D9B0-0D4D-9846-FAE27A554870}" type="presParOf" srcId="{040ED598-4690-4E40-BF12-EDAAC0565244}" destId="{3E0F4B29-61ED-4848-82CC-95DC15A9BA71}" srcOrd="2" destOrd="0" presId="urn:microsoft.com/office/officeart/2005/8/layout/hProcess11"/>
    <dgm:cxn modelId="{FE98900D-C65E-6B4A-B2CA-028C170FF2E7}" type="presParOf" srcId="{E682710C-0F21-8041-BDF3-0ACEEE168919}" destId="{E5251B6B-300C-E046-BC55-1BC075678728}" srcOrd="5" destOrd="0" presId="urn:microsoft.com/office/officeart/2005/8/layout/hProcess11"/>
    <dgm:cxn modelId="{4DEE9B1D-CCCE-C647-85D2-4B252F3B9F3C}" type="presParOf" srcId="{E682710C-0F21-8041-BDF3-0ACEEE168919}" destId="{53DA63C2-C915-384F-BCEE-B2309FF48755}" srcOrd="6" destOrd="0" presId="urn:microsoft.com/office/officeart/2005/8/layout/hProcess11"/>
    <dgm:cxn modelId="{48D900FB-70EE-F342-97A2-B6E921AD6BC3}" type="presParOf" srcId="{53DA63C2-C915-384F-BCEE-B2309FF48755}" destId="{B293FE09-1D0B-9943-886B-5D4C1EF3C87A}" srcOrd="0" destOrd="0" presId="urn:microsoft.com/office/officeart/2005/8/layout/hProcess11"/>
    <dgm:cxn modelId="{6E60F22D-96E9-1C45-8D6B-4F8D9D8222FE}" type="presParOf" srcId="{53DA63C2-C915-384F-BCEE-B2309FF48755}" destId="{820DC485-0E00-4D4A-9BF9-E4E41F39B74C}" srcOrd="1" destOrd="0" presId="urn:microsoft.com/office/officeart/2005/8/layout/hProcess11"/>
    <dgm:cxn modelId="{60593F09-AA43-AC4D-A19F-F7CF1147FED8}" type="presParOf" srcId="{53DA63C2-C915-384F-BCEE-B2309FF48755}" destId="{4B392BB9-9F10-0A4E-943E-F595EC78C085}" srcOrd="2" destOrd="0" presId="urn:microsoft.com/office/officeart/2005/8/layout/hProcess11"/>
    <dgm:cxn modelId="{751FA6B2-1B6D-7C4D-8AF3-C7A757B014CA}" type="presParOf" srcId="{E682710C-0F21-8041-BDF3-0ACEEE168919}" destId="{8489AD9A-6A9C-9149-A8C1-9D5D5B48C32C}" srcOrd="7" destOrd="0" presId="urn:microsoft.com/office/officeart/2005/8/layout/hProcess11"/>
    <dgm:cxn modelId="{E729E455-6241-DC4A-9771-637D507EBC53}" type="presParOf" srcId="{E682710C-0F21-8041-BDF3-0ACEEE168919}" destId="{23467A87-7E00-0C43-B2F1-3766B1A7A157}" srcOrd="8" destOrd="0" presId="urn:microsoft.com/office/officeart/2005/8/layout/hProcess11"/>
    <dgm:cxn modelId="{3C69BDC1-0F00-6B4E-925B-0B7BC388B8DC}" type="presParOf" srcId="{23467A87-7E00-0C43-B2F1-3766B1A7A157}" destId="{45E2A123-96D8-8C48-AB9D-68BD95DC3527}" srcOrd="0" destOrd="0" presId="urn:microsoft.com/office/officeart/2005/8/layout/hProcess11"/>
    <dgm:cxn modelId="{829FD59C-791B-FB4D-9C19-1475A8851D9C}" type="presParOf" srcId="{23467A87-7E00-0C43-B2F1-3766B1A7A157}" destId="{637C37D5-5CD2-1142-9328-D6B3CF7EC7BE}" srcOrd="1" destOrd="0" presId="urn:microsoft.com/office/officeart/2005/8/layout/hProcess11"/>
    <dgm:cxn modelId="{A4DC1027-AA6B-D349-B3CF-A2241AA96C24}" type="presParOf" srcId="{23467A87-7E00-0C43-B2F1-3766B1A7A157}" destId="{7578027C-CE98-8046-8975-847FA9E8B3A1}" srcOrd="2" destOrd="0" presId="urn:microsoft.com/office/officeart/2005/8/layout/hProcess11"/>
    <dgm:cxn modelId="{9BFBED73-5ADE-5847-8034-2970F670DB44}" type="presParOf" srcId="{E682710C-0F21-8041-BDF3-0ACEEE168919}" destId="{920E302B-ACFF-8140-AAC5-402C8D97F4B2}" srcOrd="9" destOrd="0" presId="urn:microsoft.com/office/officeart/2005/8/layout/hProcess11"/>
    <dgm:cxn modelId="{C1AAF59A-131C-4842-B3A8-4980696A0704}" type="presParOf" srcId="{E682710C-0F21-8041-BDF3-0ACEEE168919}" destId="{9F51A88D-E33E-3046-A805-CA074472DCF9}" srcOrd="10" destOrd="0" presId="urn:microsoft.com/office/officeart/2005/8/layout/hProcess11"/>
    <dgm:cxn modelId="{07CAF01E-25AA-C243-89B8-12C6F98C6CC0}" type="presParOf" srcId="{9F51A88D-E33E-3046-A805-CA074472DCF9}" destId="{53BDA2C5-5CE7-EA41-924F-05EBD662ADC8}" srcOrd="0" destOrd="0" presId="urn:microsoft.com/office/officeart/2005/8/layout/hProcess11"/>
    <dgm:cxn modelId="{897B4C44-3693-8145-94C1-B518CC18AC93}" type="presParOf" srcId="{9F51A88D-E33E-3046-A805-CA074472DCF9}" destId="{538A3B6E-5C09-764D-9290-CE8228CF28F2}" srcOrd="1" destOrd="0" presId="urn:microsoft.com/office/officeart/2005/8/layout/hProcess11"/>
    <dgm:cxn modelId="{FCD79EE5-336C-B34D-AFA3-CFB02521F5E8}" type="presParOf" srcId="{9F51A88D-E33E-3046-A805-CA074472DCF9}" destId="{36552F32-87CC-1F48-A13B-F55D1F736752}"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0A1316-2B6C-CA4F-B110-0A40BB466709}" type="doc">
      <dgm:prSet loTypeId="urn:microsoft.com/office/officeart/2005/8/layout/hProcess11" loCatId="" qsTypeId="urn:microsoft.com/office/officeart/2005/8/quickstyle/simple1" qsCatId="simple" csTypeId="urn:microsoft.com/office/officeart/2005/8/colors/colorful1" csCatId="colorful" phldr="1"/>
      <dgm:spPr/>
      <dgm:t>
        <a:bodyPr/>
        <a:lstStyle/>
        <a:p>
          <a:endParaRPr lang="en-US"/>
        </a:p>
      </dgm:t>
    </dgm:pt>
    <dgm:pt modelId="{217D5ED4-1701-D845-A846-CE25BFDA8A48}">
      <dgm:prSet phldrT="[Text]"/>
      <dgm:spPr/>
      <dgm:t>
        <a:bodyPr/>
        <a:lstStyle/>
        <a:p>
          <a:r>
            <a:rPr lang="en-US" dirty="0"/>
            <a:t> </a:t>
          </a:r>
        </a:p>
      </dgm:t>
    </dgm:pt>
    <dgm:pt modelId="{DE850BD5-005C-B743-A2C2-8B7019AC9134}" type="parTrans" cxnId="{D65D4152-D0AF-2A4E-8593-F90ED35E5135}">
      <dgm:prSet/>
      <dgm:spPr/>
      <dgm:t>
        <a:bodyPr/>
        <a:lstStyle/>
        <a:p>
          <a:endParaRPr lang="en-US"/>
        </a:p>
      </dgm:t>
    </dgm:pt>
    <dgm:pt modelId="{89C4CE6C-11CF-1545-B8EE-4C2F7CA0B27A}" type="sibTrans" cxnId="{D65D4152-D0AF-2A4E-8593-F90ED35E5135}">
      <dgm:prSet/>
      <dgm:spPr/>
      <dgm:t>
        <a:bodyPr/>
        <a:lstStyle/>
        <a:p>
          <a:endParaRPr lang="en-US"/>
        </a:p>
      </dgm:t>
    </dgm:pt>
    <dgm:pt modelId="{0D0E985E-2E29-F040-8A7D-EBEA1368C22D}">
      <dgm:prSet phldrT="[Text]"/>
      <dgm:spPr/>
      <dgm:t>
        <a:bodyPr/>
        <a:lstStyle/>
        <a:p>
          <a:r>
            <a:rPr lang="en-US" dirty="0"/>
            <a:t> </a:t>
          </a:r>
        </a:p>
      </dgm:t>
    </dgm:pt>
    <dgm:pt modelId="{0E2AC599-6548-AF43-87E7-F8447D98E3DB}" type="parTrans" cxnId="{514D204B-B063-0245-8AB4-45F061D7AB9C}">
      <dgm:prSet/>
      <dgm:spPr/>
      <dgm:t>
        <a:bodyPr/>
        <a:lstStyle/>
        <a:p>
          <a:endParaRPr lang="en-US"/>
        </a:p>
      </dgm:t>
    </dgm:pt>
    <dgm:pt modelId="{AA26B4D5-8BDF-3A41-99BC-02C8D34BB4E3}" type="sibTrans" cxnId="{514D204B-B063-0245-8AB4-45F061D7AB9C}">
      <dgm:prSet/>
      <dgm:spPr/>
      <dgm:t>
        <a:bodyPr/>
        <a:lstStyle/>
        <a:p>
          <a:endParaRPr lang="en-US"/>
        </a:p>
      </dgm:t>
    </dgm:pt>
    <dgm:pt modelId="{060BFF13-94C9-6448-BA77-69950119E836}">
      <dgm:prSet phldrT="[Text]"/>
      <dgm:spPr/>
      <dgm:t>
        <a:bodyPr/>
        <a:lstStyle/>
        <a:p>
          <a:r>
            <a:rPr lang="en-US" dirty="0"/>
            <a:t> </a:t>
          </a:r>
        </a:p>
      </dgm:t>
    </dgm:pt>
    <dgm:pt modelId="{31F38EB4-693E-2946-BCFB-512A377690F9}" type="parTrans" cxnId="{8EA0FC4A-B7B4-594D-90E6-492F36A575E1}">
      <dgm:prSet/>
      <dgm:spPr/>
      <dgm:t>
        <a:bodyPr/>
        <a:lstStyle/>
        <a:p>
          <a:endParaRPr lang="en-US"/>
        </a:p>
      </dgm:t>
    </dgm:pt>
    <dgm:pt modelId="{079D96A5-6849-DB43-B5CE-0EEC386B7B73}" type="sibTrans" cxnId="{8EA0FC4A-B7B4-594D-90E6-492F36A575E1}">
      <dgm:prSet/>
      <dgm:spPr/>
      <dgm:t>
        <a:bodyPr/>
        <a:lstStyle/>
        <a:p>
          <a:endParaRPr lang="en-US"/>
        </a:p>
      </dgm:t>
    </dgm:pt>
    <dgm:pt modelId="{F9118A9D-AE63-D846-A847-005AB1BB57F5}">
      <dgm:prSet phldrT="[Text]"/>
      <dgm:spPr/>
      <dgm:t>
        <a:bodyPr/>
        <a:lstStyle/>
        <a:p>
          <a:r>
            <a:rPr lang="en-US" dirty="0"/>
            <a:t> </a:t>
          </a:r>
        </a:p>
      </dgm:t>
    </dgm:pt>
    <dgm:pt modelId="{F8323B80-0BC8-6541-99D0-D536BCECC7D7}" type="parTrans" cxnId="{450405A1-9BFE-5747-9265-98CC74AEF417}">
      <dgm:prSet/>
      <dgm:spPr/>
      <dgm:t>
        <a:bodyPr/>
        <a:lstStyle/>
        <a:p>
          <a:endParaRPr lang="en-US"/>
        </a:p>
      </dgm:t>
    </dgm:pt>
    <dgm:pt modelId="{A0966F7E-6AD8-AE4D-85D3-599FA66D24AE}" type="sibTrans" cxnId="{450405A1-9BFE-5747-9265-98CC74AEF417}">
      <dgm:prSet/>
      <dgm:spPr/>
      <dgm:t>
        <a:bodyPr/>
        <a:lstStyle/>
        <a:p>
          <a:endParaRPr lang="en-US"/>
        </a:p>
      </dgm:t>
    </dgm:pt>
    <dgm:pt modelId="{6C53D439-AE5E-FC40-BCF4-CCEEF8B3B631}">
      <dgm:prSet phldrT="[Text]"/>
      <dgm:spPr/>
      <dgm:t>
        <a:bodyPr/>
        <a:lstStyle/>
        <a:p>
          <a:r>
            <a:rPr lang="en-US" dirty="0"/>
            <a:t> </a:t>
          </a:r>
        </a:p>
      </dgm:t>
    </dgm:pt>
    <dgm:pt modelId="{37F49CDA-0ACF-3F4B-B4B7-28AE6D83C681}" type="parTrans" cxnId="{3F980718-9A6B-674A-8821-78773A3AA3AB}">
      <dgm:prSet/>
      <dgm:spPr/>
      <dgm:t>
        <a:bodyPr/>
        <a:lstStyle/>
        <a:p>
          <a:endParaRPr lang="en-US"/>
        </a:p>
      </dgm:t>
    </dgm:pt>
    <dgm:pt modelId="{3915D1CE-EFA1-EC48-9E55-7FB6480FCAFE}" type="sibTrans" cxnId="{3F980718-9A6B-674A-8821-78773A3AA3AB}">
      <dgm:prSet/>
      <dgm:spPr/>
      <dgm:t>
        <a:bodyPr/>
        <a:lstStyle/>
        <a:p>
          <a:endParaRPr lang="en-US"/>
        </a:p>
      </dgm:t>
    </dgm:pt>
    <dgm:pt modelId="{BBBD12E9-FD1B-0D4E-AF9F-4E3796755051}">
      <dgm:prSet phldrT="[Text]"/>
      <dgm:spPr/>
      <dgm:t>
        <a:bodyPr/>
        <a:lstStyle/>
        <a:p>
          <a:r>
            <a:rPr lang="en-US" dirty="0"/>
            <a:t> </a:t>
          </a:r>
        </a:p>
      </dgm:t>
    </dgm:pt>
    <dgm:pt modelId="{BF0FFE5A-1DAF-7644-9DDF-8F057297F74D}" type="parTrans" cxnId="{2D8BAB06-6867-1743-93E5-F2D12AB3517A}">
      <dgm:prSet/>
      <dgm:spPr/>
      <dgm:t>
        <a:bodyPr/>
        <a:lstStyle/>
        <a:p>
          <a:endParaRPr lang="en-US"/>
        </a:p>
      </dgm:t>
    </dgm:pt>
    <dgm:pt modelId="{51FF1C18-517D-4C4C-80D8-92437C1469FB}" type="sibTrans" cxnId="{2D8BAB06-6867-1743-93E5-F2D12AB3517A}">
      <dgm:prSet/>
      <dgm:spPr/>
      <dgm:t>
        <a:bodyPr/>
        <a:lstStyle/>
        <a:p>
          <a:endParaRPr lang="en-US"/>
        </a:p>
      </dgm:t>
    </dgm:pt>
    <dgm:pt modelId="{41F193F4-5610-C04D-A3A0-AD160A735B57}" type="pres">
      <dgm:prSet presAssocID="{BC0A1316-2B6C-CA4F-B110-0A40BB466709}" presName="Name0" presStyleCnt="0">
        <dgm:presLayoutVars>
          <dgm:dir/>
          <dgm:resizeHandles val="exact"/>
        </dgm:presLayoutVars>
      </dgm:prSet>
      <dgm:spPr/>
    </dgm:pt>
    <dgm:pt modelId="{093A597A-2A6E-DE48-94FB-796BCDF9C5BA}" type="pres">
      <dgm:prSet presAssocID="{BC0A1316-2B6C-CA4F-B110-0A40BB466709}" presName="arrow" presStyleLbl="bgShp" presStyleIdx="0" presStyleCnt="1"/>
      <dgm:spPr>
        <a:solidFill>
          <a:schemeClr val="tx2"/>
        </a:solidFill>
      </dgm:spPr>
    </dgm:pt>
    <dgm:pt modelId="{E682710C-0F21-8041-BDF3-0ACEEE168919}" type="pres">
      <dgm:prSet presAssocID="{BC0A1316-2B6C-CA4F-B110-0A40BB466709}" presName="points" presStyleCnt="0"/>
      <dgm:spPr/>
    </dgm:pt>
    <dgm:pt modelId="{5662ADA0-44AD-9B42-BEE0-4276398A3A6C}" type="pres">
      <dgm:prSet presAssocID="{217D5ED4-1701-D845-A846-CE25BFDA8A48}" presName="compositeA" presStyleCnt="0"/>
      <dgm:spPr/>
    </dgm:pt>
    <dgm:pt modelId="{3AD2826C-F6C5-6649-BB89-58EC9F96A25F}" type="pres">
      <dgm:prSet presAssocID="{217D5ED4-1701-D845-A846-CE25BFDA8A48}" presName="textA" presStyleLbl="revTx" presStyleIdx="0" presStyleCnt="6">
        <dgm:presLayoutVars>
          <dgm:bulletEnabled val="1"/>
        </dgm:presLayoutVars>
      </dgm:prSet>
      <dgm:spPr/>
    </dgm:pt>
    <dgm:pt modelId="{664DD17F-B3D7-B547-A6CC-DA47D4BC6726}" type="pres">
      <dgm:prSet presAssocID="{217D5ED4-1701-D845-A846-CE25BFDA8A48}" presName="circleA" presStyleLbl="node1" presStyleIdx="0" presStyleCnt="6"/>
      <dgm:spPr>
        <a:ln>
          <a:solidFill>
            <a:schemeClr val="tx2">
              <a:lumMod val="60000"/>
              <a:lumOff val="40000"/>
            </a:schemeClr>
          </a:solidFill>
        </a:ln>
        <a:effectLst>
          <a:outerShdw blurRad="63500" sx="102000" sy="102000" algn="ctr" rotWithShape="0">
            <a:prstClr val="black">
              <a:alpha val="40000"/>
            </a:prstClr>
          </a:outerShdw>
        </a:effectLst>
      </dgm:spPr>
    </dgm:pt>
    <dgm:pt modelId="{F34F3365-5346-DA47-91E2-249F3AD27BFD}" type="pres">
      <dgm:prSet presAssocID="{217D5ED4-1701-D845-A846-CE25BFDA8A48}" presName="spaceA" presStyleCnt="0"/>
      <dgm:spPr/>
    </dgm:pt>
    <dgm:pt modelId="{31151DC0-6831-0443-BCD9-A46210740273}" type="pres">
      <dgm:prSet presAssocID="{89C4CE6C-11CF-1545-B8EE-4C2F7CA0B27A}" presName="space" presStyleCnt="0"/>
      <dgm:spPr/>
    </dgm:pt>
    <dgm:pt modelId="{61BB817D-15F7-434C-B73E-329FC97D0BF7}" type="pres">
      <dgm:prSet presAssocID="{F9118A9D-AE63-D846-A847-005AB1BB57F5}" presName="compositeB" presStyleCnt="0"/>
      <dgm:spPr/>
    </dgm:pt>
    <dgm:pt modelId="{7C12ECBD-BABF-2248-8B68-1003475C4A05}" type="pres">
      <dgm:prSet presAssocID="{F9118A9D-AE63-D846-A847-005AB1BB57F5}" presName="textB" presStyleLbl="revTx" presStyleIdx="1" presStyleCnt="6">
        <dgm:presLayoutVars>
          <dgm:bulletEnabled val="1"/>
        </dgm:presLayoutVars>
      </dgm:prSet>
      <dgm:spPr/>
    </dgm:pt>
    <dgm:pt modelId="{31F3F5FC-A48F-3C49-A6C3-FCD13685C02E}" type="pres">
      <dgm:prSet presAssocID="{F9118A9D-AE63-D846-A847-005AB1BB57F5}" presName="circleB" presStyleLbl="node1" presStyleIdx="1" presStyleCnt="6"/>
      <dgm:spPr>
        <a:ln>
          <a:solidFill>
            <a:schemeClr val="tx2">
              <a:lumMod val="60000"/>
              <a:lumOff val="40000"/>
            </a:schemeClr>
          </a:solidFill>
        </a:ln>
        <a:effectLst>
          <a:outerShdw blurRad="63500" sx="102000" sy="102000" algn="ctr" rotWithShape="0">
            <a:prstClr val="black">
              <a:alpha val="40000"/>
            </a:prstClr>
          </a:outerShdw>
        </a:effectLst>
      </dgm:spPr>
    </dgm:pt>
    <dgm:pt modelId="{E34E0993-D25E-CF49-8C67-85713FD6CF96}" type="pres">
      <dgm:prSet presAssocID="{F9118A9D-AE63-D846-A847-005AB1BB57F5}" presName="spaceB" presStyleCnt="0"/>
      <dgm:spPr/>
    </dgm:pt>
    <dgm:pt modelId="{86AB5AAF-9484-0E47-A85A-B29725B494A9}" type="pres">
      <dgm:prSet presAssocID="{A0966F7E-6AD8-AE4D-85D3-599FA66D24AE}" presName="space" presStyleCnt="0"/>
      <dgm:spPr/>
    </dgm:pt>
    <dgm:pt modelId="{040ED598-4690-4E40-BF12-EDAAC0565244}" type="pres">
      <dgm:prSet presAssocID="{6C53D439-AE5E-FC40-BCF4-CCEEF8B3B631}" presName="compositeA" presStyleCnt="0"/>
      <dgm:spPr/>
    </dgm:pt>
    <dgm:pt modelId="{6575D970-6698-184D-9D36-A2365C7691F9}" type="pres">
      <dgm:prSet presAssocID="{6C53D439-AE5E-FC40-BCF4-CCEEF8B3B631}" presName="textA" presStyleLbl="revTx" presStyleIdx="2" presStyleCnt="6">
        <dgm:presLayoutVars>
          <dgm:bulletEnabled val="1"/>
        </dgm:presLayoutVars>
      </dgm:prSet>
      <dgm:spPr/>
    </dgm:pt>
    <dgm:pt modelId="{FA2D6A90-6D82-674E-BC42-26489081CBFD}" type="pres">
      <dgm:prSet presAssocID="{6C53D439-AE5E-FC40-BCF4-CCEEF8B3B631}" presName="circleA" presStyleLbl="node1" presStyleIdx="2" presStyleCnt="6"/>
      <dgm:spPr>
        <a:ln>
          <a:solidFill>
            <a:schemeClr val="tx2">
              <a:lumMod val="60000"/>
              <a:lumOff val="40000"/>
            </a:schemeClr>
          </a:solidFill>
        </a:ln>
        <a:effectLst>
          <a:outerShdw blurRad="63500" sx="102000" sy="102000" algn="ctr" rotWithShape="0">
            <a:prstClr val="black">
              <a:alpha val="40000"/>
            </a:prstClr>
          </a:outerShdw>
        </a:effectLst>
      </dgm:spPr>
    </dgm:pt>
    <dgm:pt modelId="{3E0F4B29-61ED-4848-82CC-95DC15A9BA71}" type="pres">
      <dgm:prSet presAssocID="{6C53D439-AE5E-FC40-BCF4-CCEEF8B3B631}" presName="spaceA" presStyleCnt="0"/>
      <dgm:spPr/>
    </dgm:pt>
    <dgm:pt modelId="{E5251B6B-300C-E046-BC55-1BC075678728}" type="pres">
      <dgm:prSet presAssocID="{3915D1CE-EFA1-EC48-9E55-7FB6480FCAFE}" presName="space" presStyleCnt="0"/>
      <dgm:spPr/>
    </dgm:pt>
    <dgm:pt modelId="{53DA63C2-C915-384F-BCEE-B2309FF48755}" type="pres">
      <dgm:prSet presAssocID="{BBBD12E9-FD1B-0D4E-AF9F-4E3796755051}" presName="compositeB" presStyleCnt="0"/>
      <dgm:spPr/>
    </dgm:pt>
    <dgm:pt modelId="{B293FE09-1D0B-9943-886B-5D4C1EF3C87A}" type="pres">
      <dgm:prSet presAssocID="{BBBD12E9-FD1B-0D4E-AF9F-4E3796755051}" presName="textB" presStyleLbl="revTx" presStyleIdx="3" presStyleCnt="6">
        <dgm:presLayoutVars>
          <dgm:bulletEnabled val="1"/>
        </dgm:presLayoutVars>
      </dgm:prSet>
      <dgm:spPr/>
    </dgm:pt>
    <dgm:pt modelId="{820DC485-0E00-4D4A-9BF9-E4E41F39B74C}" type="pres">
      <dgm:prSet presAssocID="{BBBD12E9-FD1B-0D4E-AF9F-4E3796755051}" presName="circleB" presStyleLbl="node1" presStyleIdx="3" presStyleCnt="6"/>
      <dgm:spPr>
        <a:ln>
          <a:solidFill>
            <a:schemeClr val="tx2">
              <a:lumMod val="60000"/>
              <a:lumOff val="40000"/>
            </a:schemeClr>
          </a:solidFill>
        </a:ln>
        <a:effectLst>
          <a:outerShdw blurRad="63500" sx="102000" sy="102000" algn="ctr" rotWithShape="0">
            <a:prstClr val="black">
              <a:alpha val="40000"/>
            </a:prstClr>
          </a:outerShdw>
        </a:effectLst>
      </dgm:spPr>
    </dgm:pt>
    <dgm:pt modelId="{4B392BB9-9F10-0A4E-943E-F595EC78C085}" type="pres">
      <dgm:prSet presAssocID="{BBBD12E9-FD1B-0D4E-AF9F-4E3796755051}" presName="spaceB" presStyleCnt="0"/>
      <dgm:spPr/>
    </dgm:pt>
    <dgm:pt modelId="{8489AD9A-6A9C-9149-A8C1-9D5D5B48C32C}" type="pres">
      <dgm:prSet presAssocID="{51FF1C18-517D-4C4C-80D8-92437C1469FB}" presName="space" presStyleCnt="0"/>
      <dgm:spPr/>
    </dgm:pt>
    <dgm:pt modelId="{23467A87-7E00-0C43-B2F1-3766B1A7A157}" type="pres">
      <dgm:prSet presAssocID="{0D0E985E-2E29-F040-8A7D-EBEA1368C22D}" presName="compositeA" presStyleCnt="0"/>
      <dgm:spPr/>
    </dgm:pt>
    <dgm:pt modelId="{45E2A123-96D8-8C48-AB9D-68BD95DC3527}" type="pres">
      <dgm:prSet presAssocID="{0D0E985E-2E29-F040-8A7D-EBEA1368C22D}" presName="textA" presStyleLbl="revTx" presStyleIdx="4" presStyleCnt="6">
        <dgm:presLayoutVars>
          <dgm:bulletEnabled val="1"/>
        </dgm:presLayoutVars>
      </dgm:prSet>
      <dgm:spPr/>
    </dgm:pt>
    <dgm:pt modelId="{637C37D5-5CD2-1142-9328-D6B3CF7EC7BE}" type="pres">
      <dgm:prSet presAssocID="{0D0E985E-2E29-F040-8A7D-EBEA1368C22D}" presName="circleA" presStyleLbl="node1" presStyleIdx="4" presStyleCnt="6"/>
      <dgm:spPr>
        <a:ln>
          <a:solidFill>
            <a:schemeClr val="tx2">
              <a:lumMod val="60000"/>
              <a:lumOff val="40000"/>
            </a:schemeClr>
          </a:solidFill>
        </a:ln>
        <a:effectLst>
          <a:outerShdw blurRad="63500" sx="102000" sy="102000" algn="ctr" rotWithShape="0">
            <a:prstClr val="black">
              <a:alpha val="40000"/>
            </a:prstClr>
          </a:outerShdw>
        </a:effectLst>
      </dgm:spPr>
    </dgm:pt>
    <dgm:pt modelId="{7578027C-CE98-8046-8975-847FA9E8B3A1}" type="pres">
      <dgm:prSet presAssocID="{0D0E985E-2E29-F040-8A7D-EBEA1368C22D}" presName="spaceA" presStyleCnt="0"/>
      <dgm:spPr/>
    </dgm:pt>
    <dgm:pt modelId="{920E302B-ACFF-8140-AAC5-402C8D97F4B2}" type="pres">
      <dgm:prSet presAssocID="{AA26B4D5-8BDF-3A41-99BC-02C8D34BB4E3}" presName="space" presStyleCnt="0"/>
      <dgm:spPr/>
    </dgm:pt>
    <dgm:pt modelId="{9F51A88D-E33E-3046-A805-CA074472DCF9}" type="pres">
      <dgm:prSet presAssocID="{060BFF13-94C9-6448-BA77-69950119E836}" presName="compositeB" presStyleCnt="0"/>
      <dgm:spPr/>
    </dgm:pt>
    <dgm:pt modelId="{53BDA2C5-5CE7-EA41-924F-05EBD662ADC8}" type="pres">
      <dgm:prSet presAssocID="{060BFF13-94C9-6448-BA77-69950119E836}" presName="textB" presStyleLbl="revTx" presStyleIdx="5" presStyleCnt="6">
        <dgm:presLayoutVars>
          <dgm:bulletEnabled val="1"/>
        </dgm:presLayoutVars>
      </dgm:prSet>
      <dgm:spPr/>
    </dgm:pt>
    <dgm:pt modelId="{538A3B6E-5C09-764D-9290-CE8228CF28F2}" type="pres">
      <dgm:prSet presAssocID="{060BFF13-94C9-6448-BA77-69950119E836}" presName="circleB" presStyleLbl="node1" presStyleIdx="5" presStyleCnt="6"/>
      <dgm:spPr>
        <a:ln>
          <a:solidFill>
            <a:schemeClr val="tx2">
              <a:lumMod val="60000"/>
              <a:lumOff val="40000"/>
            </a:schemeClr>
          </a:solidFill>
        </a:ln>
        <a:effectLst>
          <a:outerShdw blurRad="63500" sx="102000" sy="102000" algn="ctr" rotWithShape="0">
            <a:prstClr val="black">
              <a:alpha val="40000"/>
            </a:prstClr>
          </a:outerShdw>
        </a:effectLst>
      </dgm:spPr>
    </dgm:pt>
    <dgm:pt modelId="{36552F32-87CC-1F48-A13B-F55D1F736752}" type="pres">
      <dgm:prSet presAssocID="{060BFF13-94C9-6448-BA77-69950119E836}" presName="spaceB" presStyleCnt="0"/>
      <dgm:spPr/>
    </dgm:pt>
  </dgm:ptLst>
  <dgm:cxnLst>
    <dgm:cxn modelId="{FA2C1C00-6C74-8F45-AEFF-AC4F2EB8ED66}" type="presOf" srcId="{F9118A9D-AE63-D846-A847-005AB1BB57F5}" destId="{7C12ECBD-BABF-2248-8B68-1003475C4A05}" srcOrd="0" destOrd="0" presId="urn:microsoft.com/office/officeart/2005/8/layout/hProcess11"/>
    <dgm:cxn modelId="{2D8BAB06-6867-1743-93E5-F2D12AB3517A}" srcId="{BC0A1316-2B6C-CA4F-B110-0A40BB466709}" destId="{BBBD12E9-FD1B-0D4E-AF9F-4E3796755051}" srcOrd="3" destOrd="0" parTransId="{BF0FFE5A-1DAF-7644-9DDF-8F057297F74D}" sibTransId="{51FF1C18-517D-4C4C-80D8-92437C1469FB}"/>
    <dgm:cxn modelId="{9D204413-8588-6B4E-8674-49ADD11B335E}" type="presOf" srcId="{6C53D439-AE5E-FC40-BCF4-CCEEF8B3B631}" destId="{6575D970-6698-184D-9D36-A2365C7691F9}" srcOrd="0" destOrd="0" presId="urn:microsoft.com/office/officeart/2005/8/layout/hProcess11"/>
    <dgm:cxn modelId="{3F980718-9A6B-674A-8821-78773A3AA3AB}" srcId="{BC0A1316-2B6C-CA4F-B110-0A40BB466709}" destId="{6C53D439-AE5E-FC40-BCF4-CCEEF8B3B631}" srcOrd="2" destOrd="0" parTransId="{37F49CDA-0ACF-3F4B-B4B7-28AE6D83C681}" sibTransId="{3915D1CE-EFA1-EC48-9E55-7FB6480FCAFE}"/>
    <dgm:cxn modelId="{20A2B023-7DB8-B94F-BE65-74BEECC894FC}" type="presOf" srcId="{060BFF13-94C9-6448-BA77-69950119E836}" destId="{53BDA2C5-5CE7-EA41-924F-05EBD662ADC8}" srcOrd="0" destOrd="0" presId="urn:microsoft.com/office/officeart/2005/8/layout/hProcess11"/>
    <dgm:cxn modelId="{BB53283F-7479-8445-A817-36ADFE60BED5}" type="presOf" srcId="{217D5ED4-1701-D845-A846-CE25BFDA8A48}" destId="{3AD2826C-F6C5-6649-BB89-58EC9F96A25F}" srcOrd="0" destOrd="0" presId="urn:microsoft.com/office/officeart/2005/8/layout/hProcess11"/>
    <dgm:cxn modelId="{8EA0FC4A-B7B4-594D-90E6-492F36A575E1}" srcId="{BC0A1316-2B6C-CA4F-B110-0A40BB466709}" destId="{060BFF13-94C9-6448-BA77-69950119E836}" srcOrd="5" destOrd="0" parTransId="{31F38EB4-693E-2946-BCFB-512A377690F9}" sibTransId="{079D96A5-6849-DB43-B5CE-0EEC386B7B73}"/>
    <dgm:cxn modelId="{514D204B-B063-0245-8AB4-45F061D7AB9C}" srcId="{BC0A1316-2B6C-CA4F-B110-0A40BB466709}" destId="{0D0E985E-2E29-F040-8A7D-EBEA1368C22D}" srcOrd="4" destOrd="0" parTransId="{0E2AC599-6548-AF43-87E7-F8447D98E3DB}" sibTransId="{AA26B4D5-8BDF-3A41-99BC-02C8D34BB4E3}"/>
    <dgm:cxn modelId="{D65D4152-D0AF-2A4E-8593-F90ED35E5135}" srcId="{BC0A1316-2B6C-CA4F-B110-0A40BB466709}" destId="{217D5ED4-1701-D845-A846-CE25BFDA8A48}" srcOrd="0" destOrd="0" parTransId="{DE850BD5-005C-B743-A2C2-8B7019AC9134}" sibTransId="{89C4CE6C-11CF-1545-B8EE-4C2F7CA0B27A}"/>
    <dgm:cxn modelId="{450405A1-9BFE-5747-9265-98CC74AEF417}" srcId="{BC0A1316-2B6C-CA4F-B110-0A40BB466709}" destId="{F9118A9D-AE63-D846-A847-005AB1BB57F5}" srcOrd="1" destOrd="0" parTransId="{F8323B80-0BC8-6541-99D0-D536BCECC7D7}" sibTransId="{A0966F7E-6AD8-AE4D-85D3-599FA66D24AE}"/>
    <dgm:cxn modelId="{4FF990C6-A8E3-0942-A35D-FE7CBF05F873}" type="presOf" srcId="{BBBD12E9-FD1B-0D4E-AF9F-4E3796755051}" destId="{B293FE09-1D0B-9943-886B-5D4C1EF3C87A}" srcOrd="0" destOrd="0" presId="urn:microsoft.com/office/officeart/2005/8/layout/hProcess11"/>
    <dgm:cxn modelId="{83D82CED-C94B-2E4A-A22B-72CADA92B5B1}" type="presOf" srcId="{0D0E985E-2E29-F040-8A7D-EBEA1368C22D}" destId="{45E2A123-96D8-8C48-AB9D-68BD95DC3527}" srcOrd="0" destOrd="0" presId="urn:microsoft.com/office/officeart/2005/8/layout/hProcess11"/>
    <dgm:cxn modelId="{A9D180ED-3D34-D94B-951E-F88C2E45EF1B}" type="presOf" srcId="{BC0A1316-2B6C-CA4F-B110-0A40BB466709}" destId="{41F193F4-5610-C04D-A3A0-AD160A735B57}" srcOrd="0" destOrd="0" presId="urn:microsoft.com/office/officeart/2005/8/layout/hProcess11"/>
    <dgm:cxn modelId="{909FF3C2-B233-DE40-ACE6-C5A9D9B24D95}" type="presParOf" srcId="{41F193F4-5610-C04D-A3A0-AD160A735B57}" destId="{093A597A-2A6E-DE48-94FB-796BCDF9C5BA}" srcOrd="0" destOrd="0" presId="urn:microsoft.com/office/officeart/2005/8/layout/hProcess11"/>
    <dgm:cxn modelId="{E8AB1C05-A028-AF4D-A4D2-D47D4E638DC9}" type="presParOf" srcId="{41F193F4-5610-C04D-A3A0-AD160A735B57}" destId="{E682710C-0F21-8041-BDF3-0ACEEE168919}" srcOrd="1" destOrd="0" presId="urn:microsoft.com/office/officeart/2005/8/layout/hProcess11"/>
    <dgm:cxn modelId="{50CFB77A-4598-EE48-8D3F-12F204EF3DB7}" type="presParOf" srcId="{E682710C-0F21-8041-BDF3-0ACEEE168919}" destId="{5662ADA0-44AD-9B42-BEE0-4276398A3A6C}" srcOrd="0" destOrd="0" presId="urn:microsoft.com/office/officeart/2005/8/layout/hProcess11"/>
    <dgm:cxn modelId="{498BDC5F-CF5C-1C45-B6EB-1CFC26551998}" type="presParOf" srcId="{5662ADA0-44AD-9B42-BEE0-4276398A3A6C}" destId="{3AD2826C-F6C5-6649-BB89-58EC9F96A25F}" srcOrd="0" destOrd="0" presId="urn:microsoft.com/office/officeart/2005/8/layout/hProcess11"/>
    <dgm:cxn modelId="{EF6E4361-44C8-3E43-8CAF-790134F71F69}" type="presParOf" srcId="{5662ADA0-44AD-9B42-BEE0-4276398A3A6C}" destId="{664DD17F-B3D7-B547-A6CC-DA47D4BC6726}" srcOrd="1" destOrd="0" presId="urn:microsoft.com/office/officeart/2005/8/layout/hProcess11"/>
    <dgm:cxn modelId="{F63B090E-C367-A74C-9087-7BC63EB0C6D7}" type="presParOf" srcId="{5662ADA0-44AD-9B42-BEE0-4276398A3A6C}" destId="{F34F3365-5346-DA47-91E2-249F3AD27BFD}" srcOrd="2" destOrd="0" presId="urn:microsoft.com/office/officeart/2005/8/layout/hProcess11"/>
    <dgm:cxn modelId="{FAC1AB04-6E74-E046-93D0-1426B6A18FE3}" type="presParOf" srcId="{E682710C-0F21-8041-BDF3-0ACEEE168919}" destId="{31151DC0-6831-0443-BCD9-A46210740273}" srcOrd="1" destOrd="0" presId="urn:microsoft.com/office/officeart/2005/8/layout/hProcess11"/>
    <dgm:cxn modelId="{915E51CA-DBE1-684D-829B-729DAA3430D1}" type="presParOf" srcId="{E682710C-0F21-8041-BDF3-0ACEEE168919}" destId="{61BB817D-15F7-434C-B73E-329FC97D0BF7}" srcOrd="2" destOrd="0" presId="urn:microsoft.com/office/officeart/2005/8/layout/hProcess11"/>
    <dgm:cxn modelId="{DA68EA7B-A1EB-C44B-B41C-AE54A0CBB964}" type="presParOf" srcId="{61BB817D-15F7-434C-B73E-329FC97D0BF7}" destId="{7C12ECBD-BABF-2248-8B68-1003475C4A05}" srcOrd="0" destOrd="0" presId="urn:microsoft.com/office/officeart/2005/8/layout/hProcess11"/>
    <dgm:cxn modelId="{F8B66061-58FF-CE44-8192-993C62F06B28}" type="presParOf" srcId="{61BB817D-15F7-434C-B73E-329FC97D0BF7}" destId="{31F3F5FC-A48F-3C49-A6C3-FCD13685C02E}" srcOrd="1" destOrd="0" presId="urn:microsoft.com/office/officeart/2005/8/layout/hProcess11"/>
    <dgm:cxn modelId="{690FD6A1-EDC6-9C44-806E-9FD4DE23BA34}" type="presParOf" srcId="{61BB817D-15F7-434C-B73E-329FC97D0BF7}" destId="{E34E0993-D25E-CF49-8C67-85713FD6CF96}" srcOrd="2" destOrd="0" presId="urn:microsoft.com/office/officeart/2005/8/layout/hProcess11"/>
    <dgm:cxn modelId="{E3BB7DC2-BF06-154B-84B1-1D06A8BD1724}" type="presParOf" srcId="{E682710C-0F21-8041-BDF3-0ACEEE168919}" destId="{86AB5AAF-9484-0E47-A85A-B29725B494A9}" srcOrd="3" destOrd="0" presId="urn:microsoft.com/office/officeart/2005/8/layout/hProcess11"/>
    <dgm:cxn modelId="{2A9D33FE-A462-224F-8259-BF8DEA183CD9}" type="presParOf" srcId="{E682710C-0F21-8041-BDF3-0ACEEE168919}" destId="{040ED598-4690-4E40-BF12-EDAAC0565244}" srcOrd="4" destOrd="0" presId="urn:microsoft.com/office/officeart/2005/8/layout/hProcess11"/>
    <dgm:cxn modelId="{7845505F-6118-1A48-B677-C06C952574EA}" type="presParOf" srcId="{040ED598-4690-4E40-BF12-EDAAC0565244}" destId="{6575D970-6698-184D-9D36-A2365C7691F9}" srcOrd="0" destOrd="0" presId="urn:microsoft.com/office/officeart/2005/8/layout/hProcess11"/>
    <dgm:cxn modelId="{3E13AFD3-BABE-D24E-9104-468DA690395E}" type="presParOf" srcId="{040ED598-4690-4E40-BF12-EDAAC0565244}" destId="{FA2D6A90-6D82-674E-BC42-26489081CBFD}" srcOrd="1" destOrd="0" presId="urn:microsoft.com/office/officeart/2005/8/layout/hProcess11"/>
    <dgm:cxn modelId="{C42A9974-D9B0-0D4D-9846-FAE27A554870}" type="presParOf" srcId="{040ED598-4690-4E40-BF12-EDAAC0565244}" destId="{3E0F4B29-61ED-4848-82CC-95DC15A9BA71}" srcOrd="2" destOrd="0" presId="urn:microsoft.com/office/officeart/2005/8/layout/hProcess11"/>
    <dgm:cxn modelId="{FE98900D-C65E-6B4A-B2CA-028C170FF2E7}" type="presParOf" srcId="{E682710C-0F21-8041-BDF3-0ACEEE168919}" destId="{E5251B6B-300C-E046-BC55-1BC075678728}" srcOrd="5" destOrd="0" presId="urn:microsoft.com/office/officeart/2005/8/layout/hProcess11"/>
    <dgm:cxn modelId="{4DEE9B1D-CCCE-C647-85D2-4B252F3B9F3C}" type="presParOf" srcId="{E682710C-0F21-8041-BDF3-0ACEEE168919}" destId="{53DA63C2-C915-384F-BCEE-B2309FF48755}" srcOrd="6" destOrd="0" presId="urn:microsoft.com/office/officeart/2005/8/layout/hProcess11"/>
    <dgm:cxn modelId="{48D900FB-70EE-F342-97A2-B6E921AD6BC3}" type="presParOf" srcId="{53DA63C2-C915-384F-BCEE-B2309FF48755}" destId="{B293FE09-1D0B-9943-886B-5D4C1EF3C87A}" srcOrd="0" destOrd="0" presId="urn:microsoft.com/office/officeart/2005/8/layout/hProcess11"/>
    <dgm:cxn modelId="{6E60F22D-96E9-1C45-8D6B-4F8D9D8222FE}" type="presParOf" srcId="{53DA63C2-C915-384F-BCEE-B2309FF48755}" destId="{820DC485-0E00-4D4A-9BF9-E4E41F39B74C}" srcOrd="1" destOrd="0" presId="urn:microsoft.com/office/officeart/2005/8/layout/hProcess11"/>
    <dgm:cxn modelId="{60593F09-AA43-AC4D-A19F-F7CF1147FED8}" type="presParOf" srcId="{53DA63C2-C915-384F-BCEE-B2309FF48755}" destId="{4B392BB9-9F10-0A4E-943E-F595EC78C085}" srcOrd="2" destOrd="0" presId="urn:microsoft.com/office/officeart/2005/8/layout/hProcess11"/>
    <dgm:cxn modelId="{751FA6B2-1B6D-7C4D-8AF3-C7A757B014CA}" type="presParOf" srcId="{E682710C-0F21-8041-BDF3-0ACEEE168919}" destId="{8489AD9A-6A9C-9149-A8C1-9D5D5B48C32C}" srcOrd="7" destOrd="0" presId="urn:microsoft.com/office/officeart/2005/8/layout/hProcess11"/>
    <dgm:cxn modelId="{E729E455-6241-DC4A-9771-637D507EBC53}" type="presParOf" srcId="{E682710C-0F21-8041-BDF3-0ACEEE168919}" destId="{23467A87-7E00-0C43-B2F1-3766B1A7A157}" srcOrd="8" destOrd="0" presId="urn:microsoft.com/office/officeart/2005/8/layout/hProcess11"/>
    <dgm:cxn modelId="{3C69BDC1-0F00-6B4E-925B-0B7BC388B8DC}" type="presParOf" srcId="{23467A87-7E00-0C43-B2F1-3766B1A7A157}" destId="{45E2A123-96D8-8C48-AB9D-68BD95DC3527}" srcOrd="0" destOrd="0" presId="urn:microsoft.com/office/officeart/2005/8/layout/hProcess11"/>
    <dgm:cxn modelId="{829FD59C-791B-FB4D-9C19-1475A8851D9C}" type="presParOf" srcId="{23467A87-7E00-0C43-B2F1-3766B1A7A157}" destId="{637C37D5-5CD2-1142-9328-D6B3CF7EC7BE}" srcOrd="1" destOrd="0" presId="urn:microsoft.com/office/officeart/2005/8/layout/hProcess11"/>
    <dgm:cxn modelId="{A4DC1027-AA6B-D349-B3CF-A2241AA96C24}" type="presParOf" srcId="{23467A87-7E00-0C43-B2F1-3766B1A7A157}" destId="{7578027C-CE98-8046-8975-847FA9E8B3A1}" srcOrd="2" destOrd="0" presId="urn:microsoft.com/office/officeart/2005/8/layout/hProcess11"/>
    <dgm:cxn modelId="{9BFBED73-5ADE-5847-8034-2970F670DB44}" type="presParOf" srcId="{E682710C-0F21-8041-BDF3-0ACEEE168919}" destId="{920E302B-ACFF-8140-AAC5-402C8D97F4B2}" srcOrd="9" destOrd="0" presId="urn:microsoft.com/office/officeart/2005/8/layout/hProcess11"/>
    <dgm:cxn modelId="{C1AAF59A-131C-4842-B3A8-4980696A0704}" type="presParOf" srcId="{E682710C-0F21-8041-BDF3-0ACEEE168919}" destId="{9F51A88D-E33E-3046-A805-CA074472DCF9}" srcOrd="10" destOrd="0" presId="urn:microsoft.com/office/officeart/2005/8/layout/hProcess11"/>
    <dgm:cxn modelId="{07CAF01E-25AA-C243-89B8-12C6F98C6CC0}" type="presParOf" srcId="{9F51A88D-E33E-3046-A805-CA074472DCF9}" destId="{53BDA2C5-5CE7-EA41-924F-05EBD662ADC8}" srcOrd="0" destOrd="0" presId="urn:microsoft.com/office/officeart/2005/8/layout/hProcess11"/>
    <dgm:cxn modelId="{897B4C44-3693-8145-94C1-B518CC18AC93}" type="presParOf" srcId="{9F51A88D-E33E-3046-A805-CA074472DCF9}" destId="{538A3B6E-5C09-764D-9290-CE8228CF28F2}" srcOrd="1" destOrd="0" presId="urn:microsoft.com/office/officeart/2005/8/layout/hProcess11"/>
    <dgm:cxn modelId="{FCD79EE5-336C-B34D-AFA3-CFB02521F5E8}" type="presParOf" srcId="{9F51A88D-E33E-3046-A805-CA074472DCF9}" destId="{36552F32-87CC-1F48-A13B-F55D1F736752}"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65604B6-74EF-BE43-80C4-866499F40144}" type="doc">
      <dgm:prSet loTypeId="urn:microsoft.com/office/officeart/2005/8/layout/hChevron3" loCatId="" qsTypeId="urn:microsoft.com/office/officeart/2005/8/quickstyle/simple4" qsCatId="simple" csTypeId="urn:microsoft.com/office/officeart/2005/8/colors/accent1_2" csCatId="accent1" phldr="1"/>
      <dgm:spPr/>
    </dgm:pt>
    <dgm:pt modelId="{39FF471C-494D-544C-BBDA-021740649FCF}">
      <dgm:prSet phldrT="[Text]"/>
      <dgm:spPr>
        <a:solidFill>
          <a:schemeClr val="tx2">
            <a:lumMod val="75000"/>
          </a:schemeClr>
        </a:solidFill>
      </dgm:spPr>
      <dgm:t>
        <a:bodyPr/>
        <a:lstStyle/>
        <a:p>
          <a:r>
            <a:rPr lang="en-US" dirty="0"/>
            <a:t>Endorse</a:t>
          </a:r>
        </a:p>
      </dgm:t>
    </dgm:pt>
    <dgm:pt modelId="{1A1AB547-6A88-CF4E-82C6-CA2A8BE5BBD3}" type="parTrans" cxnId="{2CB908EB-952A-AC4A-AE14-F95A9641E9A4}">
      <dgm:prSet/>
      <dgm:spPr/>
      <dgm:t>
        <a:bodyPr/>
        <a:lstStyle/>
        <a:p>
          <a:endParaRPr lang="en-US"/>
        </a:p>
      </dgm:t>
    </dgm:pt>
    <dgm:pt modelId="{ABCB924D-C5FD-A643-89DA-C0A39A29D7B6}" type="sibTrans" cxnId="{2CB908EB-952A-AC4A-AE14-F95A9641E9A4}">
      <dgm:prSet/>
      <dgm:spPr/>
      <dgm:t>
        <a:bodyPr/>
        <a:lstStyle/>
        <a:p>
          <a:endParaRPr lang="en-US"/>
        </a:p>
      </dgm:t>
    </dgm:pt>
    <dgm:pt modelId="{EF3D8D48-E131-694B-890F-8C8F05056D06}">
      <dgm:prSet phldrT="[Text]"/>
      <dgm:spPr>
        <a:solidFill>
          <a:schemeClr val="tx2">
            <a:lumMod val="60000"/>
            <a:lumOff val="40000"/>
          </a:schemeClr>
        </a:solidFill>
      </dgm:spPr>
      <dgm:t>
        <a:bodyPr/>
        <a:lstStyle/>
        <a:p>
          <a:r>
            <a:rPr lang="en-US" dirty="0"/>
            <a:t>Order</a:t>
          </a:r>
        </a:p>
      </dgm:t>
    </dgm:pt>
    <dgm:pt modelId="{9CABD1F8-5BE4-D144-B6C6-576E75B6BCC2}" type="parTrans" cxnId="{451679CA-B0DD-F74B-A7BA-6E0C0C0E3978}">
      <dgm:prSet/>
      <dgm:spPr/>
      <dgm:t>
        <a:bodyPr/>
        <a:lstStyle/>
        <a:p>
          <a:endParaRPr lang="en-US"/>
        </a:p>
      </dgm:t>
    </dgm:pt>
    <dgm:pt modelId="{ADAC7D36-105D-1E4B-9822-8FD5E48CED9A}" type="sibTrans" cxnId="{451679CA-B0DD-F74B-A7BA-6E0C0C0E3978}">
      <dgm:prSet/>
      <dgm:spPr/>
      <dgm:t>
        <a:bodyPr/>
        <a:lstStyle/>
        <a:p>
          <a:endParaRPr lang="en-US"/>
        </a:p>
      </dgm:t>
    </dgm:pt>
    <dgm:pt modelId="{7E0C5B5A-7546-2640-B73F-5EDB97681507}">
      <dgm:prSet phldrT="[Text]"/>
      <dgm:spPr>
        <a:solidFill>
          <a:schemeClr val="tx2">
            <a:lumMod val="40000"/>
            <a:lumOff val="60000"/>
          </a:schemeClr>
        </a:solidFill>
      </dgm:spPr>
      <dgm:t>
        <a:bodyPr/>
        <a:lstStyle/>
        <a:p>
          <a:r>
            <a:rPr lang="en-US" dirty="0"/>
            <a:t>Validate</a:t>
          </a:r>
        </a:p>
      </dgm:t>
    </dgm:pt>
    <dgm:pt modelId="{C9EF3A99-770D-194E-A51C-DA9A6D2E10AE}" type="parTrans" cxnId="{DA09CECF-6917-8346-B9C5-899AF4F15228}">
      <dgm:prSet/>
      <dgm:spPr/>
      <dgm:t>
        <a:bodyPr/>
        <a:lstStyle/>
        <a:p>
          <a:endParaRPr lang="en-US"/>
        </a:p>
      </dgm:t>
    </dgm:pt>
    <dgm:pt modelId="{101CB469-0CAC-D848-9D24-E684799267DE}" type="sibTrans" cxnId="{DA09CECF-6917-8346-B9C5-899AF4F15228}">
      <dgm:prSet/>
      <dgm:spPr/>
      <dgm:t>
        <a:bodyPr/>
        <a:lstStyle/>
        <a:p>
          <a:endParaRPr lang="en-US"/>
        </a:p>
      </dgm:t>
    </dgm:pt>
    <dgm:pt modelId="{63D562C8-B6C8-E746-983A-220653FEA56A}" type="pres">
      <dgm:prSet presAssocID="{B65604B6-74EF-BE43-80C4-866499F40144}" presName="Name0" presStyleCnt="0">
        <dgm:presLayoutVars>
          <dgm:dir/>
          <dgm:resizeHandles val="exact"/>
        </dgm:presLayoutVars>
      </dgm:prSet>
      <dgm:spPr/>
    </dgm:pt>
    <dgm:pt modelId="{EE0D4EF3-18BF-6C43-BAFE-4CAB667996B9}" type="pres">
      <dgm:prSet presAssocID="{39FF471C-494D-544C-BBDA-021740649FCF}" presName="parTxOnly" presStyleLbl="node1" presStyleIdx="0" presStyleCnt="3">
        <dgm:presLayoutVars>
          <dgm:bulletEnabled val="1"/>
        </dgm:presLayoutVars>
      </dgm:prSet>
      <dgm:spPr/>
    </dgm:pt>
    <dgm:pt modelId="{38771679-F899-7942-8EDB-89B69BE36F4B}" type="pres">
      <dgm:prSet presAssocID="{ABCB924D-C5FD-A643-89DA-C0A39A29D7B6}" presName="parSpace" presStyleCnt="0"/>
      <dgm:spPr/>
    </dgm:pt>
    <dgm:pt modelId="{6DB1796E-84C1-CB4D-887B-EB87A645B40A}" type="pres">
      <dgm:prSet presAssocID="{EF3D8D48-E131-694B-890F-8C8F05056D06}" presName="parTxOnly" presStyleLbl="node1" presStyleIdx="1" presStyleCnt="3">
        <dgm:presLayoutVars>
          <dgm:bulletEnabled val="1"/>
        </dgm:presLayoutVars>
      </dgm:prSet>
      <dgm:spPr/>
    </dgm:pt>
    <dgm:pt modelId="{69586BC9-D0E6-634B-9879-5192A5524A28}" type="pres">
      <dgm:prSet presAssocID="{ADAC7D36-105D-1E4B-9822-8FD5E48CED9A}" presName="parSpace" presStyleCnt="0"/>
      <dgm:spPr/>
    </dgm:pt>
    <dgm:pt modelId="{003E8515-57D4-E44D-A30B-241E230C1D99}" type="pres">
      <dgm:prSet presAssocID="{7E0C5B5A-7546-2640-B73F-5EDB97681507}" presName="parTxOnly" presStyleLbl="node1" presStyleIdx="2" presStyleCnt="3">
        <dgm:presLayoutVars>
          <dgm:bulletEnabled val="1"/>
        </dgm:presLayoutVars>
      </dgm:prSet>
      <dgm:spPr/>
    </dgm:pt>
  </dgm:ptLst>
  <dgm:cxnLst>
    <dgm:cxn modelId="{AD736310-5B6C-9345-B84A-FD2FCD889231}" type="presOf" srcId="{B65604B6-74EF-BE43-80C4-866499F40144}" destId="{63D562C8-B6C8-E746-983A-220653FEA56A}" srcOrd="0" destOrd="0" presId="urn:microsoft.com/office/officeart/2005/8/layout/hChevron3"/>
    <dgm:cxn modelId="{8DABC16D-16AB-534C-8015-B3492CB4B0B2}" type="presOf" srcId="{7E0C5B5A-7546-2640-B73F-5EDB97681507}" destId="{003E8515-57D4-E44D-A30B-241E230C1D99}" srcOrd="0" destOrd="0" presId="urn:microsoft.com/office/officeart/2005/8/layout/hChevron3"/>
    <dgm:cxn modelId="{6ED6FBAB-024F-FD47-8753-A679593B6E41}" type="presOf" srcId="{39FF471C-494D-544C-BBDA-021740649FCF}" destId="{EE0D4EF3-18BF-6C43-BAFE-4CAB667996B9}" srcOrd="0" destOrd="0" presId="urn:microsoft.com/office/officeart/2005/8/layout/hChevron3"/>
    <dgm:cxn modelId="{A76FEEC9-9306-ED4C-8712-ABA6B486F0B8}" type="presOf" srcId="{EF3D8D48-E131-694B-890F-8C8F05056D06}" destId="{6DB1796E-84C1-CB4D-887B-EB87A645B40A}" srcOrd="0" destOrd="0" presId="urn:microsoft.com/office/officeart/2005/8/layout/hChevron3"/>
    <dgm:cxn modelId="{451679CA-B0DD-F74B-A7BA-6E0C0C0E3978}" srcId="{B65604B6-74EF-BE43-80C4-866499F40144}" destId="{EF3D8D48-E131-694B-890F-8C8F05056D06}" srcOrd="1" destOrd="0" parTransId="{9CABD1F8-5BE4-D144-B6C6-576E75B6BCC2}" sibTransId="{ADAC7D36-105D-1E4B-9822-8FD5E48CED9A}"/>
    <dgm:cxn modelId="{DA09CECF-6917-8346-B9C5-899AF4F15228}" srcId="{B65604B6-74EF-BE43-80C4-866499F40144}" destId="{7E0C5B5A-7546-2640-B73F-5EDB97681507}" srcOrd="2" destOrd="0" parTransId="{C9EF3A99-770D-194E-A51C-DA9A6D2E10AE}" sibTransId="{101CB469-0CAC-D848-9D24-E684799267DE}"/>
    <dgm:cxn modelId="{2CB908EB-952A-AC4A-AE14-F95A9641E9A4}" srcId="{B65604B6-74EF-BE43-80C4-866499F40144}" destId="{39FF471C-494D-544C-BBDA-021740649FCF}" srcOrd="0" destOrd="0" parTransId="{1A1AB547-6A88-CF4E-82C6-CA2A8BE5BBD3}" sibTransId="{ABCB924D-C5FD-A643-89DA-C0A39A29D7B6}"/>
    <dgm:cxn modelId="{0833E41A-FE1C-D040-BF0F-CC9773B29BC5}" type="presParOf" srcId="{63D562C8-B6C8-E746-983A-220653FEA56A}" destId="{EE0D4EF3-18BF-6C43-BAFE-4CAB667996B9}" srcOrd="0" destOrd="0" presId="urn:microsoft.com/office/officeart/2005/8/layout/hChevron3"/>
    <dgm:cxn modelId="{901EA880-E64B-2345-B88D-3CF956436884}" type="presParOf" srcId="{63D562C8-B6C8-E746-983A-220653FEA56A}" destId="{38771679-F899-7942-8EDB-89B69BE36F4B}" srcOrd="1" destOrd="0" presId="urn:microsoft.com/office/officeart/2005/8/layout/hChevron3"/>
    <dgm:cxn modelId="{765789B7-8C83-394A-9BAB-8249F5477223}" type="presParOf" srcId="{63D562C8-B6C8-E746-983A-220653FEA56A}" destId="{6DB1796E-84C1-CB4D-887B-EB87A645B40A}" srcOrd="2" destOrd="0" presId="urn:microsoft.com/office/officeart/2005/8/layout/hChevron3"/>
    <dgm:cxn modelId="{06D39E0F-9037-6F43-8372-75D93B765B2B}" type="presParOf" srcId="{63D562C8-B6C8-E746-983A-220653FEA56A}" destId="{69586BC9-D0E6-634B-9879-5192A5524A28}" srcOrd="3" destOrd="0" presId="urn:microsoft.com/office/officeart/2005/8/layout/hChevron3"/>
    <dgm:cxn modelId="{90B45586-73BD-9042-B5C1-166FE6311215}" type="presParOf" srcId="{63D562C8-B6C8-E746-983A-220653FEA56A}" destId="{003E8515-57D4-E44D-A30B-241E230C1D99}"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3A597A-2A6E-DE48-94FB-796BCDF9C5BA}">
      <dsp:nvSpPr>
        <dsp:cNvPr id="0" name=""/>
        <dsp:cNvSpPr/>
      </dsp:nvSpPr>
      <dsp:spPr>
        <a:xfrm>
          <a:off x="0" y="1219199"/>
          <a:ext cx="9144000" cy="1625600"/>
        </a:xfrm>
        <a:prstGeom prst="notchedRightArrow">
          <a:avLst/>
        </a:prstGeom>
        <a:solidFill>
          <a:srgbClr val="8AD6D6"/>
        </a:solidFill>
        <a:ln>
          <a:noFill/>
        </a:ln>
        <a:effectLst/>
      </dsp:spPr>
      <dsp:style>
        <a:lnRef idx="0">
          <a:scrgbClr r="0" g="0" b="0"/>
        </a:lnRef>
        <a:fillRef idx="1">
          <a:scrgbClr r="0" g="0" b="0"/>
        </a:fillRef>
        <a:effectRef idx="0">
          <a:scrgbClr r="0" g="0" b="0"/>
        </a:effectRef>
        <a:fontRef idx="minor"/>
      </dsp:style>
    </dsp:sp>
    <dsp:sp modelId="{3AD2826C-F6C5-6649-BB89-58EC9F96A25F}">
      <dsp:nvSpPr>
        <dsp:cNvPr id="0" name=""/>
        <dsp:cNvSpPr/>
      </dsp:nvSpPr>
      <dsp:spPr>
        <a:xfrm>
          <a:off x="2260" y="0"/>
          <a:ext cx="1316012" cy="162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608" tIns="419608" rIns="419608" bIns="419608" numCol="1" spcCol="1270" anchor="b" anchorCtr="0">
          <a:noAutofit/>
        </a:bodyPr>
        <a:lstStyle/>
        <a:p>
          <a:pPr marL="0" lvl="0" indent="0" algn="ctr" defTabSz="2622550">
            <a:lnSpc>
              <a:spcPct val="90000"/>
            </a:lnSpc>
            <a:spcBef>
              <a:spcPct val="0"/>
            </a:spcBef>
            <a:spcAft>
              <a:spcPct val="35000"/>
            </a:spcAft>
            <a:buNone/>
          </a:pPr>
          <a:r>
            <a:rPr lang="en-US" sz="5900" kern="1200" dirty="0"/>
            <a:t> </a:t>
          </a:r>
        </a:p>
      </dsp:txBody>
      <dsp:txXfrm>
        <a:off x="2260" y="0"/>
        <a:ext cx="1316012" cy="1625600"/>
      </dsp:txXfrm>
    </dsp:sp>
    <dsp:sp modelId="{664DD17F-B3D7-B547-A6CC-DA47D4BC6726}">
      <dsp:nvSpPr>
        <dsp:cNvPr id="0" name=""/>
        <dsp:cNvSpPr/>
      </dsp:nvSpPr>
      <dsp:spPr>
        <a:xfrm>
          <a:off x="457066" y="1828800"/>
          <a:ext cx="406400" cy="406400"/>
        </a:xfrm>
        <a:prstGeom prst="ellipse">
          <a:avLst/>
        </a:prstGeom>
        <a:solidFill>
          <a:schemeClr val="accent2">
            <a:hueOff val="0"/>
            <a:satOff val="0"/>
            <a:lumOff val="0"/>
            <a:alphaOff val="0"/>
          </a:schemeClr>
        </a:solidFill>
        <a:ln w="25400" cap="flat" cmpd="sng" algn="ctr">
          <a:solidFill>
            <a:srgbClr val="FE584E"/>
          </a:solidFill>
          <a:prstDash val="solid"/>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sp>
    <dsp:sp modelId="{7C12ECBD-BABF-2248-8B68-1003475C4A05}">
      <dsp:nvSpPr>
        <dsp:cNvPr id="0" name=""/>
        <dsp:cNvSpPr/>
      </dsp:nvSpPr>
      <dsp:spPr>
        <a:xfrm>
          <a:off x="1384073" y="2438399"/>
          <a:ext cx="1316012" cy="162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608" tIns="419608" rIns="419608" bIns="419608" numCol="1" spcCol="1270" anchor="t" anchorCtr="0">
          <a:noAutofit/>
        </a:bodyPr>
        <a:lstStyle/>
        <a:p>
          <a:pPr marL="0" lvl="0" indent="0" algn="ctr" defTabSz="2622550">
            <a:lnSpc>
              <a:spcPct val="90000"/>
            </a:lnSpc>
            <a:spcBef>
              <a:spcPct val="0"/>
            </a:spcBef>
            <a:spcAft>
              <a:spcPct val="35000"/>
            </a:spcAft>
            <a:buNone/>
          </a:pPr>
          <a:r>
            <a:rPr lang="en-US" sz="5900" kern="1200" dirty="0"/>
            <a:t> </a:t>
          </a:r>
        </a:p>
      </dsp:txBody>
      <dsp:txXfrm>
        <a:off x="1384073" y="2438399"/>
        <a:ext cx="1316012" cy="1625600"/>
      </dsp:txXfrm>
    </dsp:sp>
    <dsp:sp modelId="{31F3F5FC-A48F-3C49-A6C3-FCD13685C02E}">
      <dsp:nvSpPr>
        <dsp:cNvPr id="0" name=""/>
        <dsp:cNvSpPr/>
      </dsp:nvSpPr>
      <dsp:spPr>
        <a:xfrm>
          <a:off x="1838880" y="1828800"/>
          <a:ext cx="406400" cy="406400"/>
        </a:xfrm>
        <a:prstGeom prst="ellipse">
          <a:avLst/>
        </a:prstGeom>
        <a:solidFill>
          <a:schemeClr val="accent3">
            <a:hueOff val="0"/>
            <a:satOff val="0"/>
            <a:lumOff val="0"/>
            <a:alphaOff val="0"/>
          </a:schemeClr>
        </a:solidFill>
        <a:ln w="25400" cap="flat" cmpd="sng" algn="ctr">
          <a:solidFill>
            <a:srgbClr val="FE584E"/>
          </a:solidFill>
          <a:prstDash val="solid"/>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sp>
    <dsp:sp modelId="{6575D970-6698-184D-9D36-A2365C7691F9}">
      <dsp:nvSpPr>
        <dsp:cNvPr id="0" name=""/>
        <dsp:cNvSpPr/>
      </dsp:nvSpPr>
      <dsp:spPr>
        <a:xfrm>
          <a:off x="2765886" y="0"/>
          <a:ext cx="1316012" cy="162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608" tIns="419608" rIns="419608" bIns="419608" numCol="1" spcCol="1270" anchor="b" anchorCtr="0">
          <a:noAutofit/>
        </a:bodyPr>
        <a:lstStyle/>
        <a:p>
          <a:pPr marL="0" lvl="0" indent="0" algn="ctr" defTabSz="2622550">
            <a:lnSpc>
              <a:spcPct val="90000"/>
            </a:lnSpc>
            <a:spcBef>
              <a:spcPct val="0"/>
            </a:spcBef>
            <a:spcAft>
              <a:spcPct val="35000"/>
            </a:spcAft>
            <a:buNone/>
          </a:pPr>
          <a:r>
            <a:rPr lang="en-US" sz="5900" kern="1200" dirty="0"/>
            <a:t> </a:t>
          </a:r>
        </a:p>
      </dsp:txBody>
      <dsp:txXfrm>
        <a:off x="2765886" y="0"/>
        <a:ext cx="1316012" cy="1625600"/>
      </dsp:txXfrm>
    </dsp:sp>
    <dsp:sp modelId="{FA2D6A90-6D82-674E-BC42-26489081CBFD}">
      <dsp:nvSpPr>
        <dsp:cNvPr id="0" name=""/>
        <dsp:cNvSpPr/>
      </dsp:nvSpPr>
      <dsp:spPr>
        <a:xfrm>
          <a:off x="3220693" y="1828800"/>
          <a:ext cx="406400" cy="406400"/>
        </a:xfrm>
        <a:prstGeom prst="ellipse">
          <a:avLst/>
        </a:prstGeom>
        <a:solidFill>
          <a:schemeClr val="accent4">
            <a:hueOff val="0"/>
            <a:satOff val="0"/>
            <a:lumOff val="0"/>
            <a:alphaOff val="0"/>
          </a:schemeClr>
        </a:solidFill>
        <a:ln w="25400" cap="flat" cmpd="sng" algn="ctr">
          <a:solidFill>
            <a:srgbClr val="FE584E"/>
          </a:solidFill>
          <a:prstDash val="solid"/>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sp>
    <dsp:sp modelId="{B293FE09-1D0B-9943-886B-5D4C1EF3C87A}">
      <dsp:nvSpPr>
        <dsp:cNvPr id="0" name=""/>
        <dsp:cNvSpPr/>
      </dsp:nvSpPr>
      <dsp:spPr>
        <a:xfrm>
          <a:off x="4147700" y="2438399"/>
          <a:ext cx="1316012" cy="162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608" tIns="419608" rIns="419608" bIns="419608" numCol="1" spcCol="1270" anchor="t" anchorCtr="0">
          <a:noAutofit/>
        </a:bodyPr>
        <a:lstStyle/>
        <a:p>
          <a:pPr marL="0" lvl="0" indent="0" algn="ctr" defTabSz="2622550">
            <a:lnSpc>
              <a:spcPct val="90000"/>
            </a:lnSpc>
            <a:spcBef>
              <a:spcPct val="0"/>
            </a:spcBef>
            <a:spcAft>
              <a:spcPct val="35000"/>
            </a:spcAft>
            <a:buNone/>
          </a:pPr>
          <a:r>
            <a:rPr lang="en-US" sz="5900" kern="1200" dirty="0"/>
            <a:t> </a:t>
          </a:r>
        </a:p>
      </dsp:txBody>
      <dsp:txXfrm>
        <a:off x="4147700" y="2438399"/>
        <a:ext cx="1316012" cy="1625600"/>
      </dsp:txXfrm>
    </dsp:sp>
    <dsp:sp modelId="{820DC485-0E00-4D4A-9BF9-E4E41F39B74C}">
      <dsp:nvSpPr>
        <dsp:cNvPr id="0" name=""/>
        <dsp:cNvSpPr/>
      </dsp:nvSpPr>
      <dsp:spPr>
        <a:xfrm>
          <a:off x="4602506" y="1828800"/>
          <a:ext cx="406400" cy="406400"/>
        </a:xfrm>
        <a:prstGeom prst="ellipse">
          <a:avLst/>
        </a:prstGeom>
        <a:solidFill>
          <a:schemeClr val="accent5">
            <a:hueOff val="0"/>
            <a:satOff val="0"/>
            <a:lumOff val="0"/>
            <a:alphaOff val="0"/>
          </a:schemeClr>
        </a:solidFill>
        <a:ln w="25400" cap="flat" cmpd="sng" algn="ctr">
          <a:solidFill>
            <a:srgbClr val="FE584E"/>
          </a:solidFill>
          <a:prstDash val="solid"/>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sp>
    <dsp:sp modelId="{45E2A123-96D8-8C48-AB9D-68BD95DC3527}">
      <dsp:nvSpPr>
        <dsp:cNvPr id="0" name=""/>
        <dsp:cNvSpPr/>
      </dsp:nvSpPr>
      <dsp:spPr>
        <a:xfrm>
          <a:off x="5529513" y="0"/>
          <a:ext cx="1316012" cy="162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608" tIns="419608" rIns="419608" bIns="419608" numCol="1" spcCol="1270" anchor="b" anchorCtr="0">
          <a:noAutofit/>
        </a:bodyPr>
        <a:lstStyle/>
        <a:p>
          <a:pPr marL="0" lvl="0" indent="0" algn="ctr" defTabSz="2622550">
            <a:lnSpc>
              <a:spcPct val="90000"/>
            </a:lnSpc>
            <a:spcBef>
              <a:spcPct val="0"/>
            </a:spcBef>
            <a:spcAft>
              <a:spcPct val="35000"/>
            </a:spcAft>
            <a:buNone/>
          </a:pPr>
          <a:r>
            <a:rPr lang="en-US" sz="5900" kern="1200" dirty="0"/>
            <a:t> </a:t>
          </a:r>
        </a:p>
      </dsp:txBody>
      <dsp:txXfrm>
        <a:off x="5529513" y="0"/>
        <a:ext cx="1316012" cy="1625600"/>
      </dsp:txXfrm>
    </dsp:sp>
    <dsp:sp modelId="{637C37D5-5CD2-1142-9328-D6B3CF7EC7BE}">
      <dsp:nvSpPr>
        <dsp:cNvPr id="0" name=""/>
        <dsp:cNvSpPr/>
      </dsp:nvSpPr>
      <dsp:spPr>
        <a:xfrm>
          <a:off x="5984319" y="1828800"/>
          <a:ext cx="406400" cy="406400"/>
        </a:xfrm>
        <a:prstGeom prst="ellipse">
          <a:avLst/>
        </a:prstGeom>
        <a:solidFill>
          <a:schemeClr val="accent6">
            <a:hueOff val="0"/>
            <a:satOff val="0"/>
            <a:lumOff val="0"/>
            <a:alphaOff val="0"/>
          </a:schemeClr>
        </a:solidFill>
        <a:ln w="25400" cap="flat" cmpd="sng" algn="ctr">
          <a:solidFill>
            <a:srgbClr val="FE584E"/>
          </a:solidFill>
          <a:prstDash val="solid"/>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sp>
    <dsp:sp modelId="{53BDA2C5-5CE7-EA41-924F-05EBD662ADC8}">
      <dsp:nvSpPr>
        <dsp:cNvPr id="0" name=""/>
        <dsp:cNvSpPr/>
      </dsp:nvSpPr>
      <dsp:spPr>
        <a:xfrm>
          <a:off x="6911326" y="2438399"/>
          <a:ext cx="1316012" cy="162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608" tIns="419608" rIns="419608" bIns="419608" numCol="1" spcCol="1270" anchor="t" anchorCtr="0">
          <a:noAutofit/>
        </a:bodyPr>
        <a:lstStyle/>
        <a:p>
          <a:pPr marL="0" lvl="0" indent="0" algn="ctr" defTabSz="2622550">
            <a:lnSpc>
              <a:spcPct val="90000"/>
            </a:lnSpc>
            <a:spcBef>
              <a:spcPct val="0"/>
            </a:spcBef>
            <a:spcAft>
              <a:spcPct val="35000"/>
            </a:spcAft>
            <a:buNone/>
          </a:pPr>
          <a:r>
            <a:rPr lang="en-US" sz="5900" kern="1200" dirty="0"/>
            <a:t> </a:t>
          </a:r>
        </a:p>
      </dsp:txBody>
      <dsp:txXfrm>
        <a:off x="6911326" y="2438399"/>
        <a:ext cx="1316012" cy="1625600"/>
      </dsp:txXfrm>
    </dsp:sp>
    <dsp:sp modelId="{538A3B6E-5C09-764D-9290-CE8228CF28F2}">
      <dsp:nvSpPr>
        <dsp:cNvPr id="0" name=""/>
        <dsp:cNvSpPr/>
      </dsp:nvSpPr>
      <dsp:spPr>
        <a:xfrm>
          <a:off x="7366133" y="1828800"/>
          <a:ext cx="406400" cy="406400"/>
        </a:xfrm>
        <a:prstGeom prst="ellipse">
          <a:avLst/>
        </a:prstGeom>
        <a:solidFill>
          <a:schemeClr val="accent2">
            <a:hueOff val="0"/>
            <a:satOff val="0"/>
            <a:lumOff val="0"/>
            <a:alphaOff val="0"/>
          </a:schemeClr>
        </a:solidFill>
        <a:ln w="25400" cap="flat" cmpd="sng" algn="ctr">
          <a:solidFill>
            <a:srgbClr val="FE584E"/>
          </a:solidFill>
          <a:prstDash val="solid"/>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3A597A-2A6E-DE48-94FB-796BCDF9C5BA}">
      <dsp:nvSpPr>
        <dsp:cNvPr id="0" name=""/>
        <dsp:cNvSpPr/>
      </dsp:nvSpPr>
      <dsp:spPr>
        <a:xfrm>
          <a:off x="0" y="1219199"/>
          <a:ext cx="9144000" cy="1625600"/>
        </a:xfrm>
        <a:prstGeom prst="notchedRightArrow">
          <a:avLst/>
        </a:prstGeom>
        <a:solidFill>
          <a:schemeClr val="tx2"/>
        </a:solidFill>
        <a:ln>
          <a:noFill/>
        </a:ln>
        <a:effectLst/>
      </dsp:spPr>
      <dsp:style>
        <a:lnRef idx="0">
          <a:scrgbClr r="0" g="0" b="0"/>
        </a:lnRef>
        <a:fillRef idx="1">
          <a:scrgbClr r="0" g="0" b="0"/>
        </a:fillRef>
        <a:effectRef idx="0">
          <a:scrgbClr r="0" g="0" b="0"/>
        </a:effectRef>
        <a:fontRef idx="minor"/>
      </dsp:style>
    </dsp:sp>
    <dsp:sp modelId="{3AD2826C-F6C5-6649-BB89-58EC9F96A25F}">
      <dsp:nvSpPr>
        <dsp:cNvPr id="0" name=""/>
        <dsp:cNvSpPr/>
      </dsp:nvSpPr>
      <dsp:spPr>
        <a:xfrm>
          <a:off x="2260" y="0"/>
          <a:ext cx="1316012" cy="162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608" tIns="419608" rIns="419608" bIns="419608" numCol="1" spcCol="1270" anchor="b" anchorCtr="0">
          <a:noAutofit/>
        </a:bodyPr>
        <a:lstStyle/>
        <a:p>
          <a:pPr marL="0" lvl="0" indent="0" algn="ctr" defTabSz="2622550">
            <a:lnSpc>
              <a:spcPct val="90000"/>
            </a:lnSpc>
            <a:spcBef>
              <a:spcPct val="0"/>
            </a:spcBef>
            <a:spcAft>
              <a:spcPct val="35000"/>
            </a:spcAft>
            <a:buNone/>
          </a:pPr>
          <a:r>
            <a:rPr lang="en-US" sz="5900" kern="1200" dirty="0"/>
            <a:t> </a:t>
          </a:r>
        </a:p>
      </dsp:txBody>
      <dsp:txXfrm>
        <a:off x="2260" y="0"/>
        <a:ext cx="1316012" cy="1625600"/>
      </dsp:txXfrm>
    </dsp:sp>
    <dsp:sp modelId="{664DD17F-B3D7-B547-A6CC-DA47D4BC6726}">
      <dsp:nvSpPr>
        <dsp:cNvPr id="0" name=""/>
        <dsp:cNvSpPr/>
      </dsp:nvSpPr>
      <dsp:spPr>
        <a:xfrm>
          <a:off x="457066" y="1828800"/>
          <a:ext cx="406400" cy="406400"/>
        </a:xfrm>
        <a:prstGeom prst="ellipse">
          <a:avLst/>
        </a:prstGeom>
        <a:solidFill>
          <a:schemeClr val="accent2">
            <a:hueOff val="0"/>
            <a:satOff val="0"/>
            <a:lumOff val="0"/>
            <a:alphaOff val="0"/>
          </a:schemeClr>
        </a:solidFill>
        <a:ln w="25400" cap="flat" cmpd="sng" algn="ctr">
          <a:solidFill>
            <a:schemeClr val="tx2">
              <a:lumMod val="60000"/>
              <a:lumOff val="40000"/>
            </a:schemeClr>
          </a:solidFill>
          <a:prstDash val="solid"/>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sp>
    <dsp:sp modelId="{7C12ECBD-BABF-2248-8B68-1003475C4A05}">
      <dsp:nvSpPr>
        <dsp:cNvPr id="0" name=""/>
        <dsp:cNvSpPr/>
      </dsp:nvSpPr>
      <dsp:spPr>
        <a:xfrm>
          <a:off x="1384073" y="2438399"/>
          <a:ext cx="1316012" cy="162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608" tIns="419608" rIns="419608" bIns="419608" numCol="1" spcCol="1270" anchor="t" anchorCtr="0">
          <a:noAutofit/>
        </a:bodyPr>
        <a:lstStyle/>
        <a:p>
          <a:pPr marL="0" lvl="0" indent="0" algn="ctr" defTabSz="2622550">
            <a:lnSpc>
              <a:spcPct val="90000"/>
            </a:lnSpc>
            <a:spcBef>
              <a:spcPct val="0"/>
            </a:spcBef>
            <a:spcAft>
              <a:spcPct val="35000"/>
            </a:spcAft>
            <a:buNone/>
          </a:pPr>
          <a:r>
            <a:rPr lang="en-US" sz="5900" kern="1200" dirty="0"/>
            <a:t> </a:t>
          </a:r>
        </a:p>
      </dsp:txBody>
      <dsp:txXfrm>
        <a:off x="1384073" y="2438399"/>
        <a:ext cx="1316012" cy="1625600"/>
      </dsp:txXfrm>
    </dsp:sp>
    <dsp:sp modelId="{31F3F5FC-A48F-3C49-A6C3-FCD13685C02E}">
      <dsp:nvSpPr>
        <dsp:cNvPr id="0" name=""/>
        <dsp:cNvSpPr/>
      </dsp:nvSpPr>
      <dsp:spPr>
        <a:xfrm>
          <a:off x="1838880" y="1828800"/>
          <a:ext cx="406400" cy="406400"/>
        </a:xfrm>
        <a:prstGeom prst="ellipse">
          <a:avLst/>
        </a:prstGeom>
        <a:solidFill>
          <a:schemeClr val="accent3">
            <a:hueOff val="0"/>
            <a:satOff val="0"/>
            <a:lumOff val="0"/>
            <a:alphaOff val="0"/>
          </a:schemeClr>
        </a:solidFill>
        <a:ln w="25400" cap="flat" cmpd="sng" algn="ctr">
          <a:solidFill>
            <a:schemeClr val="tx2">
              <a:lumMod val="60000"/>
              <a:lumOff val="40000"/>
            </a:schemeClr>
          </a:solidFill>
          <a:prstDash val="solid"/>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sp>
    <dsp:sp modelId="{6575D970-6698-184D-9D36-A2365C7691F9}">
      <dsp:nvSpPr>
        <dsp:cNvPr id="0" name=""/>
        <dsp:cNvSpPr/>
      </dsp:nvSpPr>
      <dsp:spPr>
        <a:xfrm>
          <a:off x="2765886" y="0"/>
          <a:ext cx="1316012" cy="162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608" tIns="419608" rIns="419608" bIns="419608" numCol="1" spcCol="1270" anchor="b" anchorCtr="0">
          <a:noAutofit/>
        </a:bodyPr>
        <a:lstStyle/>
        <a:p>
          <a:pPr marL="0" lvl="0" indent="0" algn="ctr" defTabSz="2622550">
            <a:lnSpc>
              <a:spcPct val="90000"/>
            </a:lnSpc>
            <a:spcBef>
              <a:spcPct val="0"/>
            </a:spcBef>
            <a:spcAft>
              <a:spcPct val="35000"/>
            </a:spcAft>
            <a:buNone/>
          </a:pPr>
          <a:r>
            <a:rPr lang="en-US" sz="5900" kern="1200" dirty="0"/>
            <a:t> </a:t>
          </a:r>
        </a:p>
      </dsp:txBody>
      <dsp:txXfrm>
        <a:off x="2765886" y="0"/>
        <a:ext cx="1316012" cy="1625600"/>
      </dsp:txXfrm>
    </dsp:sp>
    <dsp:sp modelId="{FA2D6A90-6D82-674E-BC42-26489081CBFD}">
      <dsp:nvSpPr>
        <dsp:cNvPr id="0" name=""/>
        <dsp:cNvSpPr/>
      </dsp:nvSpPr>
      <dsp:spPr>
        <a:xfrm>
          <a:off x="3220693" y="1828800"/>
          <a:ext cx="406400" cy="406400"/>
        </a:xfrm>
        <a:prstGeom prst="ellipse">
          <a:avLst/>
        </a:prstGeom>
        <a:solidFill>
          <a:schemeClr val="accent4">
            <a:hueOff val="0"/>
            <a:satOff val="0"/>
            <a:lumOff val="0"/>
            <a:alphaOff val="0"/>
          </a:schemeClr>
        </a:solidFill>
        <a:ln w="25400" cap="flat" cmpd="sng" algn="ctr">
          <a:solidFill>
            <a:schemeClr val="tx2">
              <a:lumMod val="60000"/>
              <a:lumOff val="40000"/>
            </a:schemeClr>
          </a:solidFill>
          <a:prstDash val="solid"/>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sp>
    <dsp:sp modelId="{B293FE09-1D0B-9943-886B-5D4C1EF3C87A}">
      <dsp:nvSpPr>
        <dsp:cNvPr id="0" name=""/>
        <dsp:cNvSpPr/>
      </dsp:nvSpPr>
      <dsp:spPr>
        <a:xfrm>
          <a:off x="4147700" y="2438399"/>
          <a:ext cx="1316012" cy="162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608" tIns="419608" rIns="419608" bIns="419608" numCol="1" spcCol="1270" anchor="t" anchorCtr="0">
          <a:noAutofit/>
        </a:bodyPr>
        <a:lstStyle/>
        <a:p>
          <a:pPr marL="0" lvl="0" indent="0" algn="ctr" defTabSz="2622550">
            <a:lnSpc>
              <a:spcPct val="90000"/>
            </a:lnSpc>
            <a:spcBef>
              <a:spcPct val="0"/>
            </a:spcBef>
            <a:spcAft>
              <a:spcPct val="35000"/>
            </a:spcAft>
            <a:buNone/>
          </a:pPr>
          <a:r>
            <a:rPr lang="en-US" sz="5900" kern="1200" dirty="0"/>
            <a:t> </a:t>
          </a:r>
        </a:p>
      </dsp:txBody>
      <dsp:txXfrm>
        <a:off x="4147700" y="2438399"/>
        <a:ext cx="1316012" cy="1625600"/>
      </dsp:txXfrm>
    </dsp:sp>
    <dsp:sp modelId="{820DC485-0E00-4D4A-9BF9-E4E41F39B74C}">
      <dsp:nvSpPr>
        <dsp:cNvPr id="0" name=""/>
        <dsp:cNvSpPr/>
      </dsp:nvSpPr>
      <dsp:spPr>
        <a:xfrm>
          <a:off x="4602506" y="1828800"/>
          <a:ext cx="406400" cy="406400"/>
        </a:xfrm>
        <a:prstGeom prst="ellipse">
          <a:avLst/>
        </a:prstGeom>
        <a:solidFill>
          <a:schemeClr val="accent5">
            <a:hueOff val="0"/>
            <a:satOff val="0"/>
            <a:lumOff val="0"/>
            <a:alphaOff val="0"/>
          </a:schemeClr>
        </a:solidFill>
        <a:ln w="25400" cap="flat" cmpd="sng" algn="ctr">
          <a:solidFill>
            <a:schemeClr val="tx2">
              <a:lumMod val="60000"/>
              <a:lumOff val="40000"/>
            </a:schemeClr>
          </a:solidFill>
          <a:prstDash val="solid"/>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sp>
    <dsp:sp modelId="{45E2A123-96D8-8C48-AB9D-68BD95DC3527}">
      <dsp:nvSpPr>
        <dsp:cNvPr id="0" name=""/>
        <dsp:cNvSpPr/>
      </dsp:nvSpPr>
      <dsp:spPr>
        <a:xfrm>
          <a:off x="5529513" y="0"/>
          <a:ext cx="1316012" cy="162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608" tIns="419608" rIns="419608" bIns="419608" numCol="1" spcCol="1270" anchor="b" anchorCtr="0">
          <a:noAutofit/>
        </a:bodyPr>
        <a:lstStyle/>
        <a:p>
          <a:pPr marL="0" lvl="0" indent="0" algn="ctr" defTabSz="2622550">
            <a:lnSpc>
              <a:spcPct val="90000"/>
            </a:lnSpc>
            <a:spcBef>
              <a:spcPct val="0"/>
            </a:spcBef>
            <a:spcAft>
              <a:spcPct val="35000"/>
            </a:spcAft>
            <a:buNone/>
          </a:pPr>
          <a:r>
            <a:rPr lang="en-US" sz="5900" kern="1200" dirty="0"/>
            <a:t> </a:t>
          </a:r>
        </a:p>
      </dsp:txBody>
      <dsp:txXfrm>
        <a:off x="5529513" y="0"/>
        <a:ext cx="1316012" cy="1625600"/>
      </dsp:txXfrm>
    </dsp:sp>
    <dsp:sp modelId="{637C37D5-5CD2-1142-9328-D6B3CF7EC7BE}">
      <dsp:nvSpPr>
        <dsp:cNvPr id="0" name=""/>
        <dsp:cNvSpPr/>
      </dsp:nvSpPr>
      <dsp:spPr>
        <a:xfrm>
          <a:off x="5984319" y="1828800"/>
          <a:ext cx="406400" cy="406400"/>
        </a:xfrm>
        <a:prstGeom prst="ellipse">
          <a:avLst/>
        </a:prstGeom>
        <a:solidFill>
          <a:schemeClr val="accent6">
            <a:hueOff val="0"/>
            <a:satOff val="0"/>
            <a:lumOff val="0"/>
            <a:alphaOff val="0"/>
          </a:schemeClr>
        </a:solidFill>
        <a:ln w="25400" cap="flat" cmpd="sng" algn="ctr">
          <a:solidFill>
            <a:schemeClr val="tx2">
              <a:lumMod val="60000"/>
              <a:lumOff val="40000"/>
            </a:schemeClr>
          </a:solidFill>
          <a:prstDash val="solid"/>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sp>
    <dsp:sp modelId="{53BDA2C5-5CE7-EA41-924F-05EBD662ADC8}">
      <dsp:nvSpPr>
        <dsp:cNvPr id="0" name=""/>
        <dsp:cNvSpPr/>
      </dsp:nvSpPr>
      <dsp:spPr>
        <a:xfrm>
          <a:off x="6911326" y="2438399"/>
          <a:ext cx="1316012" cy="162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608" tIns="419608" rIns="419608" bIns="419608" numCol="1" spcCol="1270" anchor="t" anchorCtr="0">
          <a:noAutofit/>
        </a:bodyPr>
        <a:lstStyle/>
        <a:p>
          <a:pPr marL="0" lvl="0" indent="0" algn="ctr" defTabSz="2622550">
            <a:lnSpc>
              <a:spcPct val="90000"/>
            </a:lnSpc>
            <a:spcBef>
              <a:spcPct val="0"/>
            </a:spcBef>
            <a:spcAft>
              <a:spcPct val="35000"/>
            </a:spcAft>
            <a:buNone/>
          </a:pPr>
          <a:r>
            <a:rPr lang="en-US" sz="5900" kern="1200" dirty="0"/>
            <a:t> </a:t>
          </a:r>
        </a:p>
      </dsp:txBody>
      <dsp:txXfrm>
        <a:off x="6911326" y="2438399"/>
        <a:ext cx="1316012" cy="1625600"/>
      </dsp:txXfrm>
    </dsp:sp>
    <dsp:sp modelId="{538A3B6E-5C09-764D-9290-CE8228CF28F2}">
      <dsp:nvSpPr>
        <dsp:cNvPr id="0" name=""/>
        <dsp:cNvSpPr/>
      </dsp:nvSpPr>
      <dsp:spPr>
        <a:xfrm>
          <a:off x="7366133" y="1828800"/>
          <a:ext cx="406400" cy="406400"/>
        </a:xfrm>
        <a:prstGeom prst="ellipse">
          <a:avLst/>
        </a:prstGeom>
        <a:solidFill>
          <a:schemeClr val="accent2">
            <a:hueOff val="0"/>
            <a:satOff val="0"/>
            <a:lumOff val="0"/>
            <a:alphaOff val="0"/>
          </a:schemeClr>
        </a:solidFill>
        <a:ln w="25400" cap="flat" cmpd="sng" algn="ctr">
          <a:solidFill>
            <a:schemeClr val="tx2">
              <a:lumMod val="60000"/>
              <a:lumOff val="40000"/>
            </a:schemeClr>
          </a:solidFill>
          <a:prstDash val="solid"/>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0D4EF3-18BF-6C43-BAFE-4CAB667996B9}">
      <dsp:nvSpPr>
        <dsp:cNvPr id="0" name=""/>
        <dsp:cNvSpPr/>
      </dsp:nvSpPr>
      <dsp:spPr>
        <a:xfrm>
          <a:off x="2678" y="1563489"/>
          <a:ext cx="2342554" cy="937021"/>
        </a:xfrm>
        <a:prstGeom prst="homePlate">
          <a:avLst/>
        </a:prstGeom>
        <a:solidFill>
          <a:schemeClr val="tx2">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4018" tIns="72009" rIns="36005" bIns="72009" numCol="1" spcCol="1270" anchor="ctr" anchorCtr="0">
          <a:noAutofit/>
        </a:bodyPr>
        <a:lstStyle/>
        <a:p>
          <a:pPr marL="0" lvl="0" indent="0" algn="ctr" defTabSz="1200150">
            <a:lnSpc>
              <a:spcPct val="90000"/>
            </a:lnSpc>
            <a:spcBef>
              <a:spcPct val="0"/>
            </a:spcBef>
            <a:spcAft>
              <a:spcPct val="35000"/>
            </a:spcAft>
            <a:buNone/>
          </a:pPr>
          <a:r>
            <a:rPr lang="en-US" sz="2700" kern="1200" dirty="0"/>
            <a:t>Endorse</a:t>
          </a:r>
        </a:p>
      </dsp:txBody>
      <dsp:txXfrm>
        <a:off x="2678" y="1563489"/>
        <a:ext cx="2108299" cy="937021"/>
      </dsp:txXfrm>
    </dsp:sp>
    <dsp:sp modelId="{6DB1796E-84C1-CB4D-887B-EB87A645B40A}">
      <dsp:nvSpPr>
        <dsp:cNvPr id="0" name=""/>
        <dsp:cNvSpPr/>
      </dsp:nvSpPr>
      <dsp:spPr>
        <a:xfrm>
          <a:off x="1876722" y="1563489"/>
          <a:ext cx="2342554" cy="937021"/>
        </a:xfrm>
        <a:prstGeom prst="chevron">
          <a:avLst/>
        </a:prstGeom>
        <a:solidFill>
          <a:schemeClr val="tx2">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8014" tIns="72009" rIns="36005" bIns="72009" numCol="1" spcCol="1270" anchor="ctr" anchorCtr="0">
          <a:noAutofit/>
        </a:bodyPr>
        <a:lstStyle/>
        <a:p>
          <a:pPr marL="0" lvl="0" indent="0" algn="ctr" defTabSz="1200150">
            <a:lnSpc>
              <a:spcPct val="90000"/>
            </a:lnSpc>
            <a:spcBef>
              <a:spcPct val="0"/>
            </a:spcBef>
            <a:spcAft>
              <a:spcPct val="35000"/>
            </a:spcAft>
            <a:buNone/>
          </a:pPr>
          <a:r>
            <a:rPr lang="en-US" sz="2700" kern="1200" dirty="0"/>
            <a:t>Order</a:t>
          </a:r>
        </a:p>
      </dsp:txBody>
      <dsp:txXfrm>
        <a:off x="2345233" y="1563489"/>
        <a:ext cx="1405533" cy="937021"/>
      </dsp:txXfrm>
    </dsp:sp>
    <dsp:sp modelId="{003E8515-57D4-E44D-A30B-241E230C1D99}">
      <dsp:nvSpPr>
        <dsp:cNvPr id="0" name=""/>
        <dsp:cNvSpPr/>
      </dsp:nvSpPr>
      <dsp:spPr>
        <a:xfrm>
          <a:off x="3750766" y="1563489"/>
          <a:ext cx="2342554" cy="937021"/>
        </a:xfrm>
        <a:prstGeom prst="chevron">
          <a:avLst/>
        </a:prstGeom>
        <a:solidFill>
          <a:schemeClr val="tx2">
            <a:lumMod val="40000"/>
            <a:lumOff val="6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8014" tIns="72009" rIns="36005" bIns="72009" numCol="1" spcCol="1270" anchor="ctr" anchorCtr="0">
          <a:noAutofit/>
        </a:bodyPr>
        <a:lstStyle/>
        <a:p>
          <a:pPr marL="0" lvl="0" indent="0" algn="ctr" defTabSz="1200150">
            <a:lnSpc>
              <a:spcPct val="90000"/>
            </a:lnSpc>
            <a:spcBef>
              <a:spcPct val="0"/>
            </a:spcBef>
            <a:spcAft>
              <a:spcPct val="35000"/>
            </a:spcAft>
            <a:buNone/>
          </a:pPr>
          <a:r>
            <a:rPr lang="en-US" sz="2700" kern="1200" dirty="0"/>
            <a:t>Validate</a:t>
          </a:r>
        </a:p>
      </dsp:txBody>
      <dsp:txXfrm>
        <a:off x="4219277" y="1563489"/>
        <a:ext cx="1405533" cy="93702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6F0A814-E159-894C-8692-31D5C36A64BD}" type="datetimeFigureOut">
              <a:rPr lang="en-US" smtClean="0">
                <a:latin typeface="Arial" charset="0"/>
              </a:rPr>
              <a:t>12/5/18</a:t>
            </a:fld>
            <a:endParaRPr lang="en-US" dirty="0">
              <a:latin typeface="Arial"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B39A7B8-3F3E-8A42-880B-CE0E7C88867F}" type="slidenum">
              <a:rPr lang="en-US" smtClean="0">
                <a:latin typeface="Arial" charset="0"/>
              </a:rPr>
              <a:t>‹#›</a:t>
            </a:fld>
            <a:endParaRPr lang="en-US" dirty="0">
              <a:latin typeface="Arial" charset="0"/>
            </a:endParaRPr>
          </a:p>
        </p:txBody>
      </p:sp>
    </p:spTree>
    <p:extLst>
      <p:ext uri="{BB962C8B-B14F-4D97-AF65-F5344CB8AC3E}">
        <p14:creationId xmlns:p14="http://schemas.microsoft.com/office/powerpoint/2010/main" val="4327445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rial"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rial" charset="0"/>
              </a:defRPr>
            </a:lvl1pPr>
          </a:lstStyle>
          <a:p>
            <a:fld id="{70E50384-CE9B-A84A-859E-C8C6A6081C60}" type="datetimeFigureOut">
              <a:rPr lang="en-US" smtClean="0"/>
              <a:pPr/>
              <a:t>12/5/18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rial"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rial" charset="0"/>
              </a:defRPr>
            </a:lvl1pPr>
          </a:lstStyle>
          <a:p>
            <a:fld id="{EDDE39F7-555F-4E49-87AD-0EBF9F90242A}" type="slidenum">
              <a:rPr lang="en-US" smtClean="0"/>
              <a:pPr/>
              <a:t>‹#›</a:t>
            </a:fld>
            <a:endParaRPr lang="en-US" dirty="0"/>
          </a:p>
        </p:txBody>
      </p:sp>
    </p:spTree>
    <p:extLst>
      <p:ext uri="{BB962C8B-B14F-4D97-AF65-F5344CB8AC3E}">
        <p14:creationId xmlns:p14="http://schemas.microsoft.com/office/powerpoint/2010/main" val="30119501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b="0" i="0" kern="1200">
        <a:solidFill>
          <a:schemeClr val="tx1"/>
        </a:solidFill>
        <a:latin typeface="Arial" charset="0"/>
        <a:ea typeface="+mn-ea"/>
        <a:cs typeface="+mn-cs"/>
      </a:defRPr>
    </a:lvl1pPr>
    <a:lvl2pPr marL="457200" algn="l" defTabSz="457200" rtl="0" eaLnBrk="1" latinLnBrk="0" hangingPunct="1">
      <a:defRPr sz="1200" b="0" i="0" kern="1200">
        <a:solidFill>
          <a:schemeClr val="tx1"/>
        </a:solidFill>
        <a:latin typeface="Arial" charset="0"/>
        <a:ea typeface="+mn-ea"/>
        <a:cs typeface="+mn-cs"/>
      </a:defRPr>
    </a:lvl2pPr>
    <a:lvl3pPr marL="914400" algn="l" defTabSz="457200" rtl="0" eaLnBrk="1" latinLnBrk="0" hangingPunct="1">
      <a:defRPr sz="1200" b="0" i="0" kern="1200">
        <a:solidFill>
          <a:schemeClr val="tx1"/>
        </a:solidFill>
        <a:latin typeface="Arial" charset="0"/>
        <a:ea typeface="+mn-ea"/>
        <a:cs typeface="+mn-cs"/>
      </a:defRPr>
    </a:lvl3pPr>
    <a:lvl4pPr marL="1371600" algn="l" defTabSz="457200" rtl="0" eaLnBrk="1" latinLnBrk="0" hangingPunct="1">
      <a:defRPr sz="1200" b="0" i="0" kern="1200">
        <a:solidFill>
          <a:schemeClr val="tx1"/>
        </a:solidFill>
        <a:latin typeface="Arial" charset="0"/>
        <a:ea typeface="+mn-ea"/>
        <a:cs typeface="+mn-cs"/>
      </a:defRPr>
    </a:lvl4pPr>
    <a:lvl5pPr marL="1828800" algn="l" defTabSz="457200" rtl="0" eaLnBrk="1" latinLnBrk="0" hangingPunct="1">
      <a:defRPr sz="1200" b="0" i="0" kern="1200">
        <a:solidFill>
          <a:schemeClr val="tx1"/>
        </a:solidFill>
        <a:latin typeface="Arial"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1" indent="-228600" algn="l" defTabSz="914400" rtl="0" eaLnBrk="1" fontAlgn="base" latinLnBrk="0" hangingPunct="1">
              <a:lnSpc>
                <a:spcPct val="100000"/>
              </a:lnSpc>
              <a:spcBef>
                <a:spcPct val="0"/>
              </a:spcBef>
              <a:spcAft>
                <a:spcPct val="0"/>
              </a:spcAft>
              <a:buClrTx/>
              <a:buSzTx/>
              <a:buFont typeface="Calibri" pitchFamily="34" charset="0"/>
              <a:buAutoNum type="arabicPeriod"/>
              <a:tabLst/>
              <a:defRPr/>
            </a:pPr>
            <a:r>
              <a:rPr lang="en-US" dirty="0"/>
              <a:t>This is the technical</a:t>
            </a:r>
            <a:r>
              <a:rPr lang="en-US" baseline="0" dirty="0"/>
              <a:t> deep dive on </a:t>
            </a:r>
            <a:r>
              <a:rPr lang="en-US" baseline="0" dirty="0" err="1"/>
              <a:t>Hyperledger</a:t>
            </a:r>
            <a:r>
              <a:rPr lang="en-US" baseline="0" dirty="0"/>
              <a:t> Fabric. Presentations in this series are:</a:t>
            </a:r>
          </a:p>
          <a:p>
            <a:pPr marL="685800" marR="0" lvl="1" indent="-228600" algn="l" defTabSz="914400" rtl="0" eaLnBrk="1" fontAlgn="base" latinLnBrk="0" hangingPunct="1">
              <a:lnSpc>
                <a:spcPct val="100000"/>
              </a:lnSpc>
              <a:spcBef>
                <a:spcPct val="0"/>
              </a:spcBef>
              <a:spcAft>
                <a:spcPct val="0"/>
              </a:spcAft>
              <a:buClrTx/>
              <a:buSzTx/>
              <a:buFont typeface="Arial" charset="0"/>
              <a:buChar char="•"/>
              <a:tabLst/>
              <a:defRPr/>
            </a:pPr>
            <a:r>
              <a:rPr lang="en-US" baseline="0" dirty="0" err="1"/>
              <a:t>Blockchain</a:t>
            </a:r>
            <a:r>
              <a:rPr lang="en-US" baseline="0" dirty="0"/>
              <a:t> Explained: High level introduction to </a:t>
            </a:r>
            <a:r>
              <a:rPr lang="en-US" baseline="0" dirty="0" err="1"/>
              <a:t>blockchain</a:t>
            </a:r>
            <a:r>
              <a:rPr lang="en-US" baseline="0" dirty="0"/>
              <a:t> for business</a:t>
            </a:r>
          </a:p>
          <a:p>
            <a:pPr marL="685800" marR="0" lvl="1" indent="-228600" algn="l" defTabSz="914400" rtl="0" eaLnBrk="1" fontAlgn="base" latinLnBrk="0" hangingPunct="1">
              <a:lnSpc>
                <a:spcPct val="100000"/>
              </a:lnSpc>
              <a:spcBef>
                <a:spcPct val="0"/>
              </a:spcBef>
              <a:spcAft>
                <a:spcPct val="0"/>
              </a:spcAft>
              <a:buClrTx/>
              <a:buSzTx/>
              <a:buFont typeface="Arial" charset="0"/>
              <a:buChar char="•"/>
              <a:tabLst/>
              <a:defRPr/>
            </a:pPr>
            <a:r>
              <a:rPr lang="en-US" baseline="0" dirty="0" err="1"/>
              <a:t>Blockchain</a:t>
            </a:r>
            <a:r>
              <a:rPr lang="en-US" baseline="0" dirty="0"/>
              <a:t> Solutions: Use-cases, references and how IBM can help</a:t>
            </a:r>
          </a:p>
          <a:p>
            <a:pPr marL="685800" lvl="1" indent="-228600" eaLnBrk="1" hangingPunct="1">
              <a:spcBef>
                <a:spcPct val="0"/>
              </a:spcBef>
              <a:buFont typeface="Arial" charset="0"/>
              <a:buChar char="•"/>
            </a:pPr>
            <a:r>
              <a:rPr lang="en-US" baseline="0" dirty="0" err="1"/>
              <a:t>Blockchain</a:t>
            </a:r>
            <a:r>
              <a:rPr lang="en-US" baseline="0" dirty="0"/>
              <a:t> Composed: A technical introduction to </a:t>
            </a:r>
            <a:r>
              <a:rPr lang="en-US" baseline="0" dirty="0" err="1"/>
              <a:t>Hyperledger</a:t>
            </a:r>
            <a:r>
              <a:rPr lang="en-US" baseline="0" dirty="0"/>
              <a:t> Composer</a:t>
            </a:r>
          </a:p>
          <a:p>
            <a:pPr marL="685800" lvl="1" indent="-228600" eaLnBrk="1" hangingPunct="1">
              <a:spcBef>
                <a:spcPct val="0"/>
              </a:spcBef>
              <a:buFont typeface="Arial" charset="0"/>
              <a:buChar char="•"/>
            </a:pPr>
            <a:r>
              <a:rPr lang="en-US" baseline="0" dirty="0" err="1"/>
              <a:t>Blockchain</a:t>
            </a:r>
            <a:r>
              <a:rPr lang="en-US" baseline="0" dirty="0"/>
              <a:t> Architected: A technical i</a:t>
            </a:r>
            <a:r>
              <a:rPr lang="en-US" dirty="0"/>
              <a:t>ntroduction to the concepts and components</a:t>
            </a:r>
            <a:r>
              <a:rPr lang="en-US" baseline="0" dirty="0"/>
              <a:t> of a </a:t>
            </a:r>
            <a:r>
              <a:rPr lang="en-US" baseline="0" dirty="0" err="1"/>
              <a:t>blockchain</a:t>
            </a:r>
            <a:r>
              <a:rPr lang="en-US" baseline="0" dirty="0"/>
              <a:t> solution</a:t>
            </a:r>
          </a:p>
          <a:p>
            <a:pPr marL="685800" lvl="1" indent="-228600" eaLnBrk="1" hangingPunct="1">
              <a:spcBef>
                <a:spcPct val="0"/>
              </a:spcBef>
              <a:buFont typeface="Arial" charset="0"/>
              <a:buChar char="•"/>
            </a:pPr>
            <a:r>
              <a:rPr lang="en-US" baseline="0" dirty="0" err="1"/>
              <a:t>Blockchain</a:t>
            </a:r>
            <a:r>
              <a:rPr lang="en-US" baseline="0" dirty="0"/>
              <a:t> Explored: A technical deep dive on </a:t>
            </a:r>
            <a:r>
              <a:rPr lang="en-US" baseline="0" dirty="0" err="1"/>
              <a:t>Hyperledger</a:t>
            </a:r>
            <a:r>
              <a:rPr lang="en-US" baseline="0" dirty="0"/>
              <a:t> Fabric</a:t>
            </a:r>
          </a:p>
          <a:p>
            <a:pPr marL="685800" lvl="1" indent="-228600" eaLnBrk="1" hangingPunct="1">
              <a:spcBef>
                <a:spcPct val="0"/>
              </a:spcBef>
              <a:buFont typeface="Arial" charset="0"/>
              <a:buChar char="•"/>
            </a:pPr>
            <a:r>
              <a:rPr lang="en-US" baseline="0" dirty="0" err="1"/>
              <a:t>Blockchain</a:t>
            </a:r>
            <a:r>
              <a:rPr lang="en-US" baseline="0" dirty="0"/>
              <a:t> Next Steps: How to proceed on a first project</a:t>
            </a:r>
          </a:p>
          <a:p>
            <a:pPr marL="228600" indent="-228600" eaLnBrk="1" hangingPunct="1">
              <a:spcBef>
                <a:spcPct val="0"/>
              </a:spcBef>
              <a:buFont typeface="Calibri" pitchFamily="34" charset="0"/>
              <a:buAutoNum type="arabicPeriod"/>
            </a:pPr>
            <a:endParaRPr lang="en-US" dirty="0"/>
          </a:p>
          <a:p>
            <a:pPr marL="228600" marR="0" lvl="0" indent="-228600" algn="l" defTabSz="914400" rtl="0" eaLnBrk="1" fontAlgn="base" latinLnBrk="0" hangingPunct="1">
              <a:lnSpc>
                <a:spcPct val="100000"/>
              </a:lnSpc>
              <a:spcBef>
                <a:spcPct val="0"/>
              </a:spcBef>
              <a:spcAft>
                <a:spcPct val="0"/>
              </a:spcAft>
              <a:buClrTx/>
              <a:buSzTx/>
              <a:buFont typeface="Calibri" pitchFamily="34" charset="0"/>
              <a:buNone/>
              <a:tabLst/>
              <a:defRPr/>
            </a:pPr>
            <a:r>
              <a:rPr lang="en-US" i="1" dirty="0"/>
              <a:t>The</a:t>
            </a:r>
            <a:r>
              <a:rPr lang="en-US" i="1" baseline="0" dirty="0"/>
              <a:t> latest copy of this presentation can be found on the IBM intranet at https://</a:t>
            </a:r>
            <a:r>
              <a:rPr lang="en-US" i="1" baseline="0" dirty="0" err="1"/>
              <a:t>ibm.box.com</a:t>
            </a:r>
            <a:r>
              <a:rPr lang="en-US" i="1" baseline="0" dirty="0"/>
              <a:t>/v/</a:t>
            </a:r>
            <a:r>
              <a:rPr lang="en-US" i="1" baseline="0" dirty="0" err="1"/>
              <a:t>BlockchainExplored</a:t>
            </a:r>
            <a:r>
              <a:rPr lang="en-US" i="1" baseline="0" dirty="0"/>
              <a:t>. Feel free to distribute a PDF of this file to clients.</a:t>
            </a:r>
          </a:p>
          <a:p>
            <a:pPr marL="228600" indent="-228600" eaLnBrk="1" hangingPunct="1">
              <a:spcBef>
                <a:spcPct val="0"/>
              </a:spcBef>
              <a:buFont typeface="Calibri" pitchFamily="34" charset="0"/>
              <a:buAutoNum type="arabicPeriod"/>
            </a:pPr>
            <a:endParaRPr lang="en-US" dirty="0"/>
          </a:p>
          <a:p>
            <a:endParaRPr lang="en-US" dirty="0"/>
          </a:p>
        </p:txBody>
      </p:sp>
      <p:sp>
        <p:nvSpPr>
          <p:cNvPr id="4" name="Slide Number Placeholder 3"/>
          <p:cNvSpPr>
            <a:spLocks noGrp="1"/>
          </p:cNvSpPr>
          <p:nvPr>
            <p:ph type="sldNum" sz="quarter" idx="10"/>
          </p:nvPr>
        </p:nvSpPr>
        <p:spPr/>
        <p:txBody>
          <a:bodyPr/>
          <a:lstStyle/>
          <a:p>
            <a:fld id="{EDDE39F7-555F-4E49-87AD-0EBF9F90242A}" type="slidenum">
              <a:rPr lang="en-US" smtClean="0"/>
              <a:t>1</a:t>
            </a:fld>
            <a:endParaRPr lang="en-US"/>
          </a:p>
        </p:txBody>
      </p:sp>
    </p:spTree>
    <p:extLst>
      <p:ext uri="{BB962C8B-B14F-4D97-AF65-F5344CB8AC3E}">
        <p14:creationId xmlns:p14="http://schemas.microsoft.com/office/powerpoint/2010/main" val="4149979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A23C2C-3334-4B4F-92AB-A790C33FFEE9}" type="slidenum">
              <a:rPr lang="en-US" smtClean="0"/>
              <a:t>10</a:t>
            </a:fld>
            <a:endParaRPr lang="en-US"/>
          </a:p>
        </p:txBody>
      </p:sp>
    </p:spTree>
    <p:extLst>
      <p:ext uri="{BB962C8B-B14F-4D97-AF65-F5344CB8AC3E}">
        <p14:creationId xmlns:p14="http://schemas.microsoft.com/office/powerpoint/2010/main" val="511961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A23C2C-3334-4B4F-92AB-A790C33FFEE9}" type="slidenum">
              <a:rPr lang="en-US" smtClean="0"/>
              <a:t>14</a:t>
            </a:fld>
            <a:endParaRPr lang="en-US"/>
          </a:p>
        </p:txBody>
      </p:sp>
    </p:spTree>
    <p:extLst>
      <p:ext uri="{BB962C8B-B14F-4D97-AF65-F5344CB8AC3E}">
        <p14:creationId xmlns:p14="http://schemas.microsoft.com/office/powerpoint/2010/main" val="22896623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A23C2C-3334-4B4F-92AB-A790C33FFEE9}" type="slidenum">
              <a:rPr lang="en-US" smtClean="0"/>
              <a:t>15</a:t>
            </a:fld>
            <a:endParaRPr lang="en-US"/>
          </a:p>
        </p:txBody>
      </p:sp>
    </p:spTree>
    <p:extLst>
      <p:ext uri="{BB962C8B-B14F-4D97-AF65-F5344CB8AC3E}">
        <p14:creationId xmlns:p14="http://schemas.microsoft.com/office/powerpoint/2010/main" val="29806159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Based on</a:t>
            </a:r>
            <a:r>
              <a:rPr lang="en-US" sz="1200" kern="1200" baseline="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kafka</a:t>
            </a:r>
            <a:r>
              <a:rPr lang="en-US" sz="1200" kern="1200" dirty="0">
                <a:solidFill>
                  <a:schemeClr val="tx1"/>
                </a:solidFill>
                <a:effectLst/>
                <a:latin typeface="+mn-lt"/>
                <a:ea typeface="+mn-ea"/>
                <a:cs typeface="+mn-cs"/>
              </a:rPr>
              <a:t> (https://</a:t>
            </a:r>
            <a:r>
              <a:rPr lang="en-US" sz="1200" kern="1200" dirty="0" err="1">
                <a:solidFill>
                  <a:schemeClr val="tx1"/>
                </a:solidFill>
                <a:effectLst/>
                <a:latin typeface="+mn-lt"/>
                <a:ea typeface="+mn-ea"/>
                <a:cs typeface="+mn-cs"/>
              </a:rPr>
              <a:t>kafka.apache.org</a:t>
            </a:r>
            <a:r>
              <a:rPr lang="en-US" sz="1200" kern="1200" dirty="0">
                <a:solidFill>
                  <a:schemeClr val="tx1"/>
                </a:solidFill>
                <a:effectLst/>
                <a:latin typeface="+mn-lt"/>
                <a:ea typeface="+mn-ea"/>
                <a:cs typeface="+mn-cs"/>
              </a:rPr>
              <a:t>).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3 initial</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consensus protocols expected: </a:t>
            </a:r>
          </a:p>
          <a:p>
            <a:pPr marL="685800" marR="0" lvl="1"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sz="1200" b="1" kern="1200" dirty="0">
                <a:solidFill>
                  <a:schemeClr val="tx1"/>
                </a:solidFill>
                <a:effectLst/>
                <a:latin typeface="+mn-lt"/>
                <a:ea typeface="+mn-ea"/>
                <a:cs typeface="+mn-cs"/>
              </a:rPr>
              <a:t>SOLO</a:t>
            </a:r>
            <a:r>
              <a:rPr lang="en-US" sz="1200" kern="1200" dirty="0">
                <a:solidFill>
                  <a:schemeClr val="tx1"/>
                </a:solidFill>
                <a:effectLst/>
                <a:latin typeface="+mn-lt"/>
                <a:ea typeface="+mn-ea"/>
                <a:cs typeface="+mn-cs"/>
              </a:rPr>
              <a:t> - single node, maybe running on z or whatever but usually for development. Like No-ops but single node and proper consensus.</a:t>
            </a:r>
          </a:p>
          <a:p>
            <a:pPr marL="685800" marR="0" lvl="1"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sz="1200" b="1" kern="1200" dirty="0">
                <a:solidFill>
                  <a:schemeClr val="tx1"/>
                </a:solidFill>
                <a:effectLst/>
                <a:latin typeface="+mn-lt"/>
                <a:ea typeface="+mn-ea"/>
                <a:cs typeface="+mn-cs"/>
              </a:rPr>
              <a:t>Kafka </a:t>
            </a:r>
            <a:r>
              <a:rPr lang="mr-IN" sz="120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ordering nodes need to be trusted for confidentiality, ordering-service must not leak across channels. Peers not trusted. Access control on the channel. The ordering-service sees the transactions, unless encrypted by the </a:t>
            </a:r>
            <a:r>
              <a:rPr lang="en-US" sz="1200" kern="1200" dirty="0" err="1">
                <a:solidFill>
                  <a:schemeClr val="tx1"/>
                </a:solidFill>
                <a:effectLst/>
                <a:latin typeface="+mn-lt"/>
                <a:ea typeface="+mn-ea"/>
                <a:cs typeface="+mn-cs"/>
              </a:rPr>
              <a:t>chaincode</a:t>
            </a:r>
            <a:r>
              <a:rPr lang="en-US" sz="1200" kern="1200" dirty="0">
                <a:solidFill>
                  <a:schemeClr val="tx1"/>
                </a:solidFill>
                <a:effectLst/>
                <a:latin typeface="+mn-lt"/>
                <a:ea typeface="+mn-ea"/>
                <a:cs typeface="+mn-cs"/>
              </a:rPr>
              <a:t>. Crash fault tolerant.</a:t>
            </a:r>
          </a:p>
          <a:p>
            <a:pPr marL="685800" marR="0" lvl="1"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sz="1200" b="1" kern="1200" dirty="0">
                <a:solidFill>
                  <a:schemeClr val="tx1"/>
                </a:solidFill>
                <a:effectLst/>
                <a:latin typeface="+mn-lt"/>
                <a:ea typeface="+mn-ea"/>
                <a:cs typeface="+mn-cs"/>
              </a:rPr>
              <a:t>Simple BFT (SBFT) </a:t>
            </a:r>
            <a:r>
              <a:rPr lang="en-US" sz="1200" kern="1200" dirty="0">
                <a:solidFill>
                  <a:schemeClr val="tx1"/>
                </a:solidFill>
                <a:effectLst/>
                <a:latin typeface="+mn-lt"/>
                <a:ea typeface="+mn-ea"/>
                <a:cs typeface="+mn-cs"/>
              </a:rPr>
              <a:t>- complete code rewrite over v0.6. 97% PBFT. This model can cope with ordering nodes attempting</a:t>
            </a:r>
            <a:r>
              <a:rPr lang="en-US" sz="1200" kern="1200" baseline="0" dirty="0">
                <a:solidFill>
                  <a:schemeClr val="tx1"/>
                </a:solidFill>
                <a:effectLst/>
                <a:latin typeface="+mn-lt"/>
                <a:ea typeface="+mn-ea"/>
                <a:cs typeface="+mn-cs"/>
              </a:rPr>
              <a:t> to</a:t>
            </a:r>
            <a:r>
              <a:rPr lang="en-US" sz="1200" kern="1200" dirty="0">
                <a:solidFill>
                  <a:schemeClr val="tx1"/>
                </a:solidFill>
                <a:effectLst/>
                <a:latin typeface="+mn-lt"/>
                <a:ea typeface="+mn-ea"/>
                <a:cs typeface="+mn-cs"/>
              </a:rPr>
              <a:t> corrupt data. Need to resort to crypto at the </a:t>
            </a:r>
            <a:r>
              <a:rPr lang="en-US" sz="1200" kern="1200" dirty="0" err="1">
                <a:solidFill>
                  <a:schemeClr val="tx1"/>
                </a:solidFill>
                <a:effectLst/>
                <a:latin typeface="+mn-lt"/>
                <a:ea typeface="+mn-ea"/>
                <a:cs typeface="+mn-cs"/>
              </a:rPr>
              <a:t>chaincode</a:t>
            </a:r>
            <a:r>
              <a:rPr lang="en-US" sz="1200" kern="1200" dirty="0">
                <a:solidFill>
                  <a:schemeClr val="tx1"/>
                </a:solidFill>
                <a:effectLst/>
                <a:latin typeface="+mn-lt"/>
                <a:ea typeface="+mn-ea"/>
                <a:cs typeface="+mn-cs"/>
              </a:rPr>
              <a:t> level in v1, but in the future this will be provided in the fabric. Will include non-deterministic checking of </a:t>
            </a:r>
            <a:r>
              <a:rPr lang="en-US" sz="1200" kern="1200" dirty="0" err="1">
                <a:solidFill>
                  <a:schemeClr val="tx1"/>
                </a:solidFill>
                <a:effectLst/>
                <a:latin typeface="+mn-lt"/>
                <a:ea typeface="+mn-ea"/>
                <a:cs typeface="+mn-cs"/>
              </a:rPr>
              <a:t>chaincode</a:t>
            </a:r>
            <a:r>
              <a:rPr lang="en-US" sz="1200" kern="1200" dirty="0">
                <a:solidFill>
                  <a:schemeClr val="tx1"/>
                </a:solidFill>
                <a:effectLst/>
                <a:latin typeface="+mn-lt"/>
                <a:ea typeface="+mn-ea"/>
                <a:cs typeface="+mn-cs"/>
              </a:rPr>
              <a:t> output.</a:t>
            </a:r>
            <a:r>
              <a:rPr lang="en-US" sz="1200" kern="1200" baseline="0" dirty="0">
                <a:solidFill>
                  <a:schemeClr val="tx1"/>
                </a:solidFill>
                <a:effectLst/>
                <a:latin typeface="+mn-lt"/>
                <a:ea typeface="+mn-ea"/>
                <a:cs typeface="+mn-cs"/>
              </a:rPr>
              <a:t> Single channel (see later) supported for V1.</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CA23C2C-3334-4B4F-92AB-A790C33FFEE9}" type="slidenum">
              <a:rPr lang="en-US" smtClean="0"/>
              <a:t>16</a:t>
            </a:fld>
            <a:endParaRPr lang="en-US"/>
          </a:p>
        </p:txBody>
      </p:sp>
    </p:spTree>
    <p:extLst>
      <p:ext uri="{BB962C8B-B14F-4D97-AF65-F5344CB8AC3E}">
        <p14:creationId xmlns:p14="http://schemas.microsoft.com/office/powerpoint/2010/main" val="7299430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n-ea"/>
                <a:cs typeface="+mn-cs"/>
              </a:rPr>
              <a:t>Partitioning for privacy makes sense only with non-BFT ordering-services. BFT</a:t>
            </a:r>
            <a:r>
              <a:rPr lang="en-US" sz="1200" b="0" i="0" kern="1200" baseline="0" dirty="0">
                <a:solidFill>
                  <a:schemeClr val="tx1"/>
                </a:solidFill>
                <a:effectLst/>
                <a:latin typeface="Arial" charset="0"/>
                <a:ea typeface="+mn-ea"/>
                <a:cs typeface="+mn-cs"/>
              </a:rPr>
              <a:t> ordering-services validate transactions across all validation nodes.</a:t>
            </a:r>
          </a:p>
          <a:p>
            <a:endParaRPr lang="en-US" sz="1200" b="0" i="0" kern="1200" baseline="0" dirty="0">
              <a:solidFill>
                <a:schemeClr val="tx1"/>
              </a:solidFill>
              <a:effectLst/>
              <a:latin typeface="Arial" charset="0"/>
              <a:ea typeface="+mn-ea"/>
              <a:cs typeface="+mn-cs"/>
            </a:endParaRPr>
          </a:p>
          <a:p>
            <a:pPr marL="171450" lvl="0" indent="-171450">
              <a:buFont typeface="Arial" charset="0"/>
              <a:buChar char="•"/>
            </a:pPr>
            <a:r>
              <a:rPr lang="en-US" dirty="0"/>
              <a:t>Channels do not need to be connected to by all nodes</a:t>
            </a:r>
          </a:p>
          <a:p>
            <a:pPr marL="171450" lvl="0" indent="-171450">
              <a:buFont typeface="Arial" charset="0"/>
              <a:buChar char="•"/>
            </a:pPr>
            <a:r>
              <a:rPr lang="en-US" dirty="0"/>
              <a:t>Peers are permissioned to connect to a channel via an access control policy</a:t>
            </a:r>
          </a:p>
          <a:p>
            <a:pPr marL="171450" lvl="0" indent="-171450">
              <a:buFont typeface="Arial" charset="0"/>
              <a:buChar char="•"/>
            </a:pPr>
            <a:r>
              <a:rPr lang="en-US" dirty="0"/>
              <a:t>Transactions broadcast to a channel are ordered by the ordering-service.</a:t>
            </a:r>
          </a:p>
          <a:p>
            <a:pPr marL="171450" lvl="0" indent="-171450">
              <a:buFont typeface="Arial" charset="0"/>
              <a:buChar char="•"/>
            </a:pPr>
            <a:r>
              <a:rPr lang="en-US" dirty="0"/>
              <a:t>All peers receive transactions in exactly the same order for a channel.</a:t>
            </a:r>
          </a:p>
          <a:p>
            <a:pPr marL="171450" lvl="0" indent="-171450">
              <a:buFont typeface="Arial" charset="0"/>
              <a:buChar char="•"/>
            </a:pPr>
            <a:r>
              <a:rPr lang="en-US" dirty="0"/>
              <a:t>Transactions are delivered in cryptographically linked blocks.</a:t>
            </a:r>
          </a:p>
          <a:p>
            <a:pPr marL="171450" lvl="0" indent="-171450">
              <a:buFont typeface="Arial" charset="0"/>
              <a:buChar char="•"/>
            </a:pPr>
            <a:r>
              <a:rPr lang="en-US" dirty="0"/>
              <a:t>Each peer validates the delivered blocks and commits them to the ledger.</a:t>
            </a:r>
          </a:p>
          <a:p>
            <a:endParaRPr lang="en-US" sz="1200" b="0" i="0" kern="1200" dirty="0">
              <a:solidFill>
                <a:schemeClr val="tx1"/>
              </a:solidFill>
              <a:effectLst/>
              <a:latin typeface="Arial" charset="0"/>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CA23C2C-3334-4B4F-92AB-A790C33FFEE9}" type="slidenum">
              <a:rPr lang="en-US" smtClean="0"/>
              <a:t>17</a:t>
            </a:fld>
            <a:endParaRPr lang="en-US"/>
          </a:p>
        </p:txBody>
      </p:sp>
    </p:spTree>
    <p:extLst>
      <p:ext uri="{BB962C8B-B14F-4D97-AF65-F5344CB8AC3E}">
        <p14:creationId xmlns:p14="http://schemas.microsoft.com/office/powerpoint/2010/main" val="20816112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DE39F7-555F-4E49-87AD-0EBF9F90242A}" type="slidenum">
              <a:rPr lang="en-US" smtClean="0"/>
              <a:pPr/>
              <a:t>18</a:t>
            </a:fld>
            <a:endParaRPr lang="en-US" dirty="0"/>
          </a:p>
        </p:txBody>
      </p:sp>
    </p:spTree>
    <p:extLst>
      <p:ext uri="{BB962C8B-B14F-4D97-AF65-F5344CB8AC3E}">
        <p14:creationId xmlns:p14="http://schemas.microsoft.com/office/powerpoint/2010/main" val="40925810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0581BF-D69D-4541-8E77-427F668A3326}" type="slidenum">
              <a:rPr lang="en-US" smtClean="0"/>
              <a:t>19</a:t>
            </a:fld>
            <a:endParaRPr lang="en-US"/>
          </a:p>
        </p:txBody>
      </p:sp>
    </p:spTree>
    <p:extLst>
      <p:ext uri="{BB962C8B-B14F-4D97-AF65-F5344CB8AC3E}">
        <p14:creationId xmlns:p14="http://schemas.microsoft.com/office/powerpoint/2010/main" val="24750720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0581BF-D69D-4541-8E77-427F668A3326}" type="slidenum">
              <a:rPr lang="en-US" smtClean="0"/>
              <a:t>20</a:t>
            </a:fld>
            <a:endParaRPr lang="en-US"/>
          </a:p>
        </p:txBody>
      </p:sp>
    </p:spTree>
    <p:extLst>
      <p:ext uri="{BB962C8B-B14F-4D97-AF65-F5344CB8AC3E}">
        <p14:creationId xmlns:p14="http://schemas.microsoft.com/office/powerpoint/2010/main" val="28736466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0581BF-D69D-4541-8E77-427F668A3326}" type="slidenum">
              <a:rPr lang="en-US" smtClean="0"/>
              <a:t>21</a:t>
            </a:fld>
            <a:endParaRPr lang="en-US"/>
          </a:p>
        </p:txBody>
      </p:sp>
    </p:spTree>
    <p:extLst>
      <p:ext uri="{BB962C8B-B14F-4D97-AF65-F5344CB8AC3E}">
        <p14:creationId xmlns:p14="http://schemas.microsoft.com/office/powerpoint/2010/main" val="14138412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0581BF-D69D-4541-8E77-427F668A3326}" type="slidenum">
              <a:rPr lang="en-US" smtClean="0"/>
              <a:t>22</a:t>
            </a:fld>
            <a:endParaRPr lang="en-US"/>
          </a:p>
        </p:txBody>
      </p:sp>
    </p:spTree>
    <p:extLst>
      <p:ext uri="{BB962C8B-B14F-4D97-AF65-F5344CB8AC3E}">
        <p14:creationId xmlns:p14="http://schemas.microsoft.com/office/powerpoint/2010/main" val="210093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DE39F7-555F-4E49-87AD-0EBF9F90242A}" type="slidenum">
              <a:rPr lang="en-US" smtClean="0"/>
              <a:pPr/>
              <a:t>2</a:t>
            </a:fld>
            <a:endParaRPr lang="en-US" dirty="0"/>
          </a:p>
        </p:txBody>
      </p:sp>
    </p:spTree>
    <p:extLst>
      <p:ext uri="{BB962C8B-B14F-4D97-AF65-F5344CB8AC3E}">
        <p14:creationId xmlns:p14="http://schemas.microsoft.com/office/powerpoint/2010/main" val="16849392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DE39F7-555F-4E49-87AD-0EBF9F90242A}" type="slidenum">
              <a:rPr lang="en-US" smtClean="0"/>
              <a:pPr/>
              <a:t>23</a:t>
            </a:fld>
            <a:endParaRPr lang="en-US" dirty="0"/>
          </a:p>
        </p:txBody>
      </p:sp>
    </p:spTree>
    <p:extLst>
      <p:ext uri="{BB962C8B-B14F-4D97-AF65-F5344CB8AC3E}">
        <p14:creationId xmlns:p14="http://schemas.microsoft.com/office/powerpoint/2010/main" val="19248768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latin typeface="+mn-lt"/>
              </a:rPr>
              <a:t>Validation role split into 2 independent roles:</a:t>
            </a:r>
          </a:p>
          <a:p>
            <a:pPr lvl="1"/>
            <a:r>
              <a:rPr lang="en-US" sz="1800" b="1" dirty="0">
                <a:latin typeface="+mn-lt"/>
              </a:rPr>
              <a:t> Endorsement</a:t>
            </a:r>
          </a:p>
          <a:p>
            <a:pPr lvl="2"/>
            <a:r>
              <a:rPr lang="en-US" sz="1500" dirty="0">
                <a:latin typeface="+mn-lt"/>
              </a:rPr>
              <a:t>Endorsing a transaction verifying that its content obeys a given smart contract. Endorsers “sign” the contract</a:t>
            </a:r>
          </a:p>
          <a:p>
            <a:pPr lvl="2"/>
            <a:endParaRPr lang="en-US" sz="1500" dirty="0">
              <a:latin typeface="+mn-lt"/>
            </a:endParaRPr>
          </a:p>
          <a:p>
            <a:pPr lvl="1"/>
            <a:r>
              <a:rPr lang="en-US" sz="1800" b="1" dirty="0">
                <a:latin typeface="+mn-lt"/>
              </a:rPr>
              <a:t> Ordering</a:t>
            </a:r>
          </a:p>
          <a:p>
            <a:pPr lvl="2"/>
            <a:r>
              <a:rPr lang="en-US" sz="1500" dirty="0">
                <a:latin typeface="+mn-lt"/>
              </a:rPr>
              <a:t>Orders verified transactions for inclusion in the ledger. Controls what goes in the ledger making sure that the ledger is consistent</a:t>
            </a:r>
          </a:p>
          <a:p>
            <a:endParaRPr lang="en-US" sz="1800" dirty="0">
              <a:latin typeface="+mn-lt"/>
            </a:endParaRPr>
          </a:p>
          <a:p>
            <a:r>
              <a:rPr lang="en-US" sz="1800" dirty="0">
                <a:latin typeface="+mn-lt"/>
              </a:rPr>
              <a:t>Introduction of Endorsement Policies and Channels</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CA23C2C-3334-4B4F-92AB-A790C33FFEE9}" type="slidenum">
              <a:rPr lang="en-US" smtClean="0"/>
              <a:t>24</a:t>
            </a:fld>
            <a:endParaRPr lang="en-US"/>
          </a:p>
        </p:txBody>
      </p:sp>
    </p:spTree>
    <p:extLst>
      <p:ext uri="{BB962C8B-B14F-4D97-AF65-F5344CB8AC3E}">
        <p14:creationId xmlns:p14="http://schemas.microsoft.com/office/powerpoint/2010/main" val="9535345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a:t>Overview of sample transaction (slides 1-7):</a:t>
            </a:r>
          </a:p>
          <a:p>
            <a:r>
              <a:rPr lang="en-US" sz="1200" kern="1200" dirty="0">
                <a:solidFill>
                  <a:schemeClr val="tx1"/>
                </a:solidFill>
                <a:effectLst/>
                <a:latin typeface="+mn-lt"/>
                <a:ea typeface="+mn-ea"/>
                <a:cs typeface="+mn-cs"/>
              </a:rPr>
              <a:t>Separation</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of simulation (</a:t>
            </a:r>
            <a:r>
              <a:rPr lang="en-US" sz="1200" kern="1200" dirty="0" err="1">
                <a:solidFill>
                  <a:schemeClr val="tx1"/>
                </a:solidFill>
                <a:effectLst/>
                <a:latin typeface="+mn-lt"/>
                <a:ea typeface="+mn-ea"/>
                <a:cs typeface="+mn-cs"/>
              </a:rPr>
              <a:t>chaincode</a:t>
            </a:r>
            <a:r>
              <a:rPr lang="en-US" sz="1200" kern="1200" dirty="0">
                <a:solidFill>
                  <a:schemeClr val="tx1"/>
                </a:solidFill>
                <a:effectLst/>
                <a:latin typeface="+mn-lt"/>
                <a:ea typeface="+mn-ea"/>
                <a:cs typeface="+mn-cs"/>
              </a:rPr>
              <a:t> execution) and block validation/commit </a:t>
            </a:r>
            <a:endParaRPr lang="en-US" dirty="0">
              <a:effectLst/>
            </a:endParaRPr>
          </a:p>
          <a:p>
            <a:pPr marL="171450" indent="-171450">
              <a:buFont typeface="Arial" charset="0"/>
              <a:buChar char="•"/>
            </a:pPr>
            <a:r>
              <a:rPr lang="en-US" sz="1200" kern="1200" dirty="0">
                <a:solidFill>
                  <a:schemeClr val="tx1"/>
                </a:solidFill>
                <a:effectLst/>
                <a:latin typeface="+mn-lt"/>
                <a:ea typeface="+mn-ea"/>
                <a:cs typeface="+mn-cs"/>
              </a:rPr>
              <a:t>Invocation</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of </a:t>
            </a:r>
            <a:r>
              <a:rPr lang="en-US" sz="1200" kern="1200" dirty="0" err="1">
                <a:solidFill>
                  <a:schemeClr val="tx1"/>
                </a:solidFill>
                <a:effectLst/>
                <a:latin typeface="+mn-lt"/>
                <a:ea typeface="+mn-ea"/>
                <a:cs typeface="+mn-cs"/>
              </a:rPr>
              <a:t>chaincode</a:t>
            </a:r>
            <a:r>
              <a:rPr lang="en-US" sz="1200" kern="1200" dirty="0">
                <a:solidFill>
                  <a:schemeClr val="tx1"/>
                </a:solidFill>
                <a:effectLst/>
                <a:latin typeface="+mn-lt"/>
                <a:ea typeface="+mn-ea"/>
                <a:cs typeface="+mn-cs"/>
              </a:rPr>
              <a:t> operation (business transaction) carried out in 3 phases: </a:t>
            </a:r>
          </a:p>
          <a:p>
            <a:pPr marL="685800" lvl="1" indent="-228600">
              <a:buFont typeface="+mj-lt"/>
              <a:buAutoNum type="arabicPeriod"/>
            </a:pPr>
            <a:r>
              <a:rPr lang="en-US" sz="1200" kern="1200" dirty="0" err="1">
                <a:solidFill>
                  <a:schemeClr val="tx1"/>
                </a:solidFill>
                <a:effectLst/>
                <a:latin typeface="+mn-lt"/>
                <a:ea typeface="+mn-ea"/>
                <a:cs typeface="+mn-cs"/>
              </a:rPr>
              <a:t>Chaincode</a:t>
            </a:r>
            <a:r>
              <a:rPr lang="en-US" sz="1200" kern="1200" dirty="0">
                <a:solidFill>
                  <a:schemeClr val="tx1"/>
                </a:solidFill>
                <a:effectLst/>
                <a:latin typeface="+mn-lt"/>
                <a:ea typeface="+mn-ea"/>
                <a:cs typeface="+mn-cs"/>
              </a:rPr>
              <a:t> operation execution simulated on ‘endorsing’ peers. </a:t>
            </a:r>
          </a:p>
          <a:p>
            <a:pPr marL="1143000" lvl="2" indent="-228600">
              <a:buFont typeface="Arial" charset="0"/>
              <a:buChar char="•"/>
            </a:pPr>
            <a:r>
              <a:rPr lang="en-US" sz="1200" kern="1200" dirty="0">
                <a:solidFill>
                  <a:schemeClr val="tx1"/>
                </a:solidFill>
                <a:effectLst/>
                <a:latin typeface="+mn-lt"/>
                <a:ea typeface="+mn-ea"/>
                <a:cs typeface="+mn-cs"/>
              </a:rPr>
              <a:t>Parallel simulation enabled on endorsers for improved concurrency and scalability since the simulation does not update the </a:t>
            </a:r>
            <a:r>
              <a:rPr lang="en-US" sz="1200" kern="1200" dirty="0" err="1">
                <a:solidFill>
                  <a:schemeClr val="tx1"/>
                </a:solidFill>
                <a:effectLst/>
                <a:latin typeface="+mn-lt"/>
                <a:ea typeface="+mn-ea"/>
                <a:cs typeface="+mn-cs"/>
              </a:rPr>
              <a:t>blockchain</a:t>
            </a:r>
            <a:r>
              <a:rPr lang="en-US" sz="1200" kern="1200" dirty="0">
                <a:solidFill>
                  <a:schemeClr val="tx1"/>
                </a:solidFill>
                <a:effectLst/>
                <a:latin typeface="+mn-lt"/>
                <a:ea typeface="+mn-ea"/>
                <a:cs typeface="+mn-cs"/>
              </a:rPr>
              <a:t> state</a:t>
            </a:r>
          </a:p>
          <a:p>
            <a:pPr marL="685800" lvl="1" indent="-228600">
              <a:buFont typeface="+mj-lt"/>
              <a:buAutoNum type="arabicPeriod"/>
            </a:pPr>
            <a:r>
              <a:rPr lang="en-US" sz="1200" kern="1200" dirty="0">
                <a:solidFill>
                  <a:schemeClr val="tx1"/>
                </a:solidFill>
                <a:effectLst/>
                <a:latin typeface="+mn-lt"/>
                <a:ea typeface="+mn-ea"/>
                <a:cs typeface="+mn-cs"/>
              </a:rPr>
              <a:t>Simulation determines business </a:t>
            </a:r>
            <a:r>
              <a:rPr lang="en-US" sz="1200" kern="1200" dirty="0" err="1">
                <a:solidFill>
                  <a:schemeClr val="tx1"/>
                </a:solidFill>
                <a:effectLst/>
                <a:latin typeface="+mn-lt"/>
                <a:ea typeface="+mn-ea"/>
                <a:cs typeface="+mn-cs"/>
              </a:rPr>
              <a:t>tran</a:t>
            </a:r>
            <a:r>
              <a:rPr lang="en-US" sz="1200" kern="1200" dirty="0">
                <a:solidFill>
                  <a:schemeClr val="tx1"/>
                </a:solidFill>
                <a:effectLst/>
                <a:latin typeface="+mn-lt"/>
                <a:ea typeface="+mn-ea"/>
                <a:cs typeface="+mn-cs"/>
              </a:rPr>
              <a:t>-proposal: </a:t>
            </a:r>
            <a:r>
              <a:rPr lang="en-US" sz="1200" kern="1200" dirty="0" err="1">
                <a:solidFill>
                  <a:schemeClr val="tx1"/>
                </a:solidFill>
                <a:effectLst/>
                <a:latin typeface="+mn-lt"/>
                <a:ea typeface="+mn-ea"/>
                <a:cs typeface="+mn-cs"/>
              </a:rPr>
              <a:t>readset</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writeset</a:t>
            </a:r>
            <a:r>
              <a:rPr lang="en-US" sz="1200" kern="1200" dirty="0">
                <a:solidFill>
                  <a:schemeClr val="tx1"/>
                </a:solidFill>
                <a:effectLst/>
                <a:latin typeface="+mn-lt"/>
                <a:ea typeface="+mn-ea"/>
                <a:cs typeface="+mn-cs"/>
              </a:rPr>
              <a:t>, and broadcasts this to the ordering service.</a:t>
            </a:r>
          </a:p>
          <a:p>
            <a:pPr marL="685800" lvl="1" indent="-228600">
              <a:buFont typeface="+mj-lt"/>
              <a:buAutoNum type="arabicPeriod"/>
            </a:pPr>
            <a:r>
              <a:rPr lang="en-US" sz="1200" kern="1200" dirty="0">
                <a:solidFill>
                  <a:schemeClr val="tx1"/>
                </a:solidFill>
                <a:effectLst/>
                <a:latin typeface="+mn-lt"/>
                <a:ea typeface="+mn-ea"/>
                <a:cs typeface="+mn-cs"/>
              </a:rPr>
              <a:t>Tran-proposal is then ordered </a:t>
            </a:r>
            <a:r>
              <a:rPr lang="en-US" sz="1200" kern="1200" dirty="0" err="1">
                <a:solidFill>
                  <a:schemeClr val="tx1"/>
                </a:solidFill>
                <a:effectLst/>
                <a:latin typeface="+mn-lt"/>
                <a:ea typeface="+mn-ea"/>
                <a:cs typeface="+mn-cs"/>
              </a:rPr>
              <a:t>w.r.t</a:t>
            </a:r>
            <a:r>
              <a:rPr lang="en-US" sz="1200" kern="1200" dirty="0">
                <a:solidFill>
                  <a:schemeClr val="tx1"/>
                </a:solidFill>
                <a:effectLst/>
                <a:latin typeface="+mn-lt"/>
                <a:ea typeface="+mn-ea"/>
                <a:cs typeface="+mn-cs"/>
              </a:rPr>
              <a:t>. other </a:t>
            </a:r>
            <a:r>
              <a:rPr lang="en-US" sz="1200" kern="1200" dirty="0" err="1">
                <a:solidFill>
                  <a:schemeClr val="tx1"/>
                </a:solidFill>
                <a:effectLst/>
                <a:latin typeface="+mn-lt"/>
                <a:ea typeface="+mn-ea"/>
                <a:cs typeface="+mn-cs"/>
              </a:rPr>
              <a:t>tran</a:t>
            </a:r>
            <a:r>
              <a:rPr lang="en-US" sz="1200" kern="1200" dirty="0">
                <a:solidFill>
                  <a:schemeClr val="tx1"/>
                </a:solidFill>
                <a:effectLst/>
                <a:latin typeface="+mn-lt"/>
                <a:ea typeface="+mn-ea"/>
                <a:cs typeface="+mn-cs"/>
              </a:rPr>
              <a:t>-proposals and broadcast to </a:t>
            </a:r>
            <a:r>
              <a:rPr lang="en-US" sz="1200" kern="1200" dirty="0" err="1">
                <a:solidFill>
                  <a:schemeClr val="tx1"/>
                </a:solidFill>
                <a:effectLst/>
                <a:latin typeface="+mn-lt"/>
                <a:ea typeface="+mn-ea"/>
                <a:cs typeface="+mn-cs"/>
              </a:rPr>
              <a:t>commiting</a:t>
            </a:r>
            <a:r>
              <a:rPr lang="en-US" sz="1200" kern="1200" dirty="0">
                <a:solidFill>
                  <a:schemeClr val="tx1"/>
                </a:solidFill>
                <a:effectLst/>
                <a:latin typeface="+mn-lt"/>
                <a:ea typeface="+mn-ea"/>
                <a:cs typeface="+mn-cs"/>
              </a:rPr>
              <a:t> peers (includes endorsing peers).</a:t>
            </a:r>
          </a:p>
          <a:p>
            <a:pPr marL="228600" lvl="0" indent="-228600">
              <a:buFont typeface="Arial" charset="0"/>
              <a:buChar char="•"/>
            </a:pPr>
            <a:r>
              <a:rPr lang="en-US" sz="1200" kern="1200" dirty="0" err="1">
                <a:solidFill>
                  <a:schemeClr val="tx1"/>
                </a:solidFill>
                <a:effectLst/>
                <a:latin typeface="+mn-lt"/>
                <a:ea typeface="+mn-ea"/>
                <a:cs typeface="+mn-cs"/>
              </a:rPr>
              <a:t>Commiting</a:t>
            </a:r>
            <a:r>
              <a:rPr lang="en-US" sz="1200" kern="1200" dirty="0">
                <a:solidFill>
                  <a:schemeClr val="tx1"/>
                </a:solidFill>
                <a:effectLst/>
                <a:latin typeface="+mn-lt"/>
                <a:ea typeface="+mn-ea"/>
                <a:cs typeface="+mn-cs"/>
              </a:rPr>
              <a:t> peers validate </a:t>
            </a:r>
            <a:r>
              <a:rPr lang="en-US" sz="1200" kern="1200" dirty="0" err="1">
                <a:solidFill>
                  <a:schemeClr val="tx1"/>
                </a:solidFill>
                <a:effectLst/>
                <a:latin typeface="+mn-lt"/>
                <a:ea typeface="+mn-ea"/>
                <a:cs typeface="+mn-cs"/>
              </a:rPr>
              <a:t>tran-proposal.readset</a:t>
            </a:r>
            <a:r>
              <a:rPr lang="en-US" sz="1200" kern="1200" dirty="0">
                <a:solidFill>
                  <a:schemeClr val="tx1"/>
                </a:solidFill>
                <a:effectLst/>
                <a:latin typeface="+mn-lt"/>
                <a:ea typeface="+mn-ea"/>
                <a:cs typeface="+mn-cs"/>
              </a:rPr>
              <a:t> has not been modified since simulation, and applies the </a:t>
            </a:r>
            <a:r>
              <a:rPr lang="en-US" sz="1200" kern="1200" dirty="0" err="1">
                <a:solidFill>
                  <a:schemeClr val="tx1"/>
                </a:solidFill>
                <a:effectLst/>
                <a:latin typeface="+mn-lt"/>
                <a:ea typeface="+mn-ea"/>
                <a:cs typeface="+mn-cs"/>
              </a:rPr>
              <a:t>tran-proposal</a:t>
            </a:r>
            <a:r>
              <a:rPr lang="en-US" sz="1200" kern="1200" baseline="0" dirty="0" err="1">
                <a:solidFill>
                  <a:schemeClr val="tx1"/>
                </a:solidFill>
                <a:effectLst/>
                <a:latin typeface="+mn-lt"/>
                <a:ea typeface="+mn-ea"/>
                <a:cs typeface="+mn-cs"/>
              </a:rPr>
              <a:t>.</a:t>
            </a:r>
            <a:r>
              <a:rPr lang="en-US" sz="1200" kern="1200" dirty="0" err="1">
                <a:solidFill>
                  <a:schemeClr val="tx1"/>
                </a:solidFill>
                <a:effectLst/>
                <a:latin typeface="+mn-lt"/>
                <a:ea typeface="+mn-ea"/>
                <a:cs typeface="+mn-cs"/>
              </a:rPr>
              <a:t>writeset</a:t>
            </a:r>
            <a:r>
              <a:rPr lang="en-US" sz="1200" kern="1200" dirty="0">
                <a:solidFill>
                  <a:schemeClr val="tx1"/>
                </a:solidFill>
                <a:effectLst/>
                <a:latin typeface="+mn-lt"/>
                <a:ea typeface="+mn-ea"/>
                <a:cs typeface="+mn-cs"/>
              </a:rPr>
              <a:t> ‘atomically’. </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7CA23C2C-3334-4B4F-92AB-A790C33FFEE9}" type="slidenum">
              <a:rPr lang="en-US" smtClean="0"/>
              <a:t>26</a:t>
            </a:fld>
            <a:endParaRPr lang="en-US"/>
          </a:p>
        </p:txBody>
      </p:sp>
    </p:spTree>
    <p:extLst>
      <p:ext uri="{BB962C8B-B14F-4D97-AF65-F5344CB8AC3E}">
        <p14:creationId xmlns:p14="http://schemas.microsoft.com/office/powerpoint/2010/main" val="10054141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a:t>Overview of sample transaction (slides 1-7):</a:t>
            </a:r>
          </a:p>
          <a:p>
            <a:r>
              <a:rPr lang="en-US" sz="1200" kern="1200" dirty="0">
                <a:solidFill>
                  <a:schemeClr val="tx1"/>
                </a:solidFill>
                <a:effectLst/>
                <a:latin typeface="+mn-lt"/>
                <a:ea typeface="+mn-ea"/>
                <a:cs typeface="+mn-cs"/>
              </a:rPr>
              <a:t>Separation</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of simulation (</a:t>
            </a:r>
            <a:r>
              <a:rPr lang="en-US" sz="1200" kern="1200" dirty="0" err="1">
                <a:solidFill>
                  <a:schemeClr val="tx1"/>
                </a:solidFill>
                <a:effectLst/>
                <a:latin typeface="+mn-lt"/>
                <a:ea typeface="+mn-ea"/>
                <a:cs typeface="+mn-cs"/>
              </a:rPr>
              <a:t>chaincode</a:t>
            </a:r>
            <a:r>
              <a:rPr lang="en-US" sz="1200" kern="1200" dirty="0">
                <a:solidFill>
                  <a:schemeClr val="tx1"/>
                </a:solidFill>
                <a:effectLst/>
                <a:latin typeface="+mn-lt"/>
                <a:ea typeface="+mn-ea"/>
                <a:cs typeface="+mn-cs"/>
              </a:rPr>
              <a:t> execution) and block validation/commit </a:t>
            </a:r>
            <a:endParaRPr lang="en-US" dirty="0">
              <a:effectLst/>
            </a:endParaRPr>
          </a:p>
          <a:p>
            <a:pPr marL="171450" indent="-171450">
              <a:buFont typeface="Arial" charset="0"/>
              <a:buChar char="•"/>
            </a:pPr>
            <a:r>
              <a:rPr lang="en-US" sz="1200" kern="1200" dirty="0">
                <a:solidFill>
                  <a:schemeClr val="tx1"/>
                </a:solidFill>
                <a:effectLst/>
                <a:latin typeface="+mn-lt"/>
                <a:ea typeface="+mn-ea"/>
                <a:cs typeface="+mn-cs"/>
              </a:rPr>
              <a:t>Invocation</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of </a:t>
            </a:r>
            <a:r>
              <a:rPr lang="en-US" sz="1200" kern="1200" dirty="0" err="1">
                <a:solidFill>
                  <a:schemeClr val="tx1"/>
                </a:solidFill>
                <a:effectLst/>
                <a:latin typeface="+mn-lt"/>
                <a:ea typeface="+mn-ea"/>
                <a:cs typeface="+mn-cs"/>
              </a:rPr>
              <a:t>chaincode</a:t>
            </a:r>
            <a:r>
              <a:rPr lang="en-US" sz="1200" kern="1200" dirty="0">
                <a:solidFill>
                  <a:schemeClr val="tx1"/>
                </a:solidFill>
                <a:effectLst/>
                <a:latin typeface="+mn-lt"/>
                <a:ea typeface="+mn-ea"/>
                <a:cs typeface="+mn-cs"/>
              </a:rPr>
              <a:t> operation (business transaction) carried out in 3 phases: </a:t>
            </a:r>
          </a:p>
          <a:p>
            <a:pPr marL="685800" lvl="1" indent="-228600">
              <a:buFont typeface="+mj-lt"/>
              <a:buAutoNum type="arabicPeriod"/>
            </a:pPr>
            <a:r>
              <a:rPr lang="en-US" sz="1200" kern="1200" dirty="0" err="1">
                <a:solidFill>
                  <a:schemeClr val="tx1"/>
                </a:solidFill>
                <a:effectLst/>
                <a:latin typeface="+mn-lt"/>
                <a:ea typeface="+mn-ea"/>
                <a:cs typeface="+mn-cs"/>
              </a:rPr>
              <a:t>Chaincode</a:t>
            </a:r>
            <a:r>
              <a:rPr lang="en-US" sz="1200" kern="1200" dirty="0">
                <a:solidFill>
                  <a:schemeClr val="tx1"/>
                </a:solidFill>
                <a:effectLst/>
                <a:latin typeface="+mn-lt"/>
                <a:ea typeface="+mn-ea"/>
                <a:cs typeface="+mn-cs"/>
              </a:rPr>
              <a:t> operation execution simulated on ‘endorsing’ peers. </a:t>
            </a:r>
          </a:p>
          <a:p>
            <a:pPr marL="1143000" lvl="2" indent="-228600">
              <a:buFont typeface="Arial" charset="0"/>
              <a:buChar char="•"/>
            </a:pPr>
            <a:r>
              <a:rPr lang="en-US" sz="1200" kern="1200" dirty="0">
                <a:solidFill>
                  <a:schemeClr val="tx1"/>
                </a:solidFill>
                <a:effectLst/>
                <a:latin typeface="+mn-lt"/>
                <a:ea typeface="+mn-ea"/>
                <a:cs typeface="+mn-cs"/>
              </a:rPr>
              <a:t>Parallel simulation enabled on endorsers for improved concurrency and scalability since the simulation does not update the </a:t>
            </a:r>
            <a:r>
              <a:rPr lang="en-US" sz="1200" kern="1200" dirty="0" err="1">
                <a:solidFill>
                  <a:schemeClr val="tx1"/>
                </a:solidFill>
                <a:effectLst/>
                <a:latin typeface="+mn-lt"/>
                <a:ea typeface="+mn-ea"/>
                <a:cs typeface="+mn-cs"/>
              </a:rPr>
              <a:t>blockchain</a:t>
            </a:r>
            <a:r>
              <a:rPr lang="en-US" sz="1200" kern="1200" dirty="0">
                <a:solidFill>
                  <a:schemeClr val="tx1"/>
                </a:solidFill>
                <a:effectLst/>
                <a:latin typeface="+mn-lt"/>
                <a:ea typeface="+mn-ea"/>
                <a:cs typeface="+mn-cs"/>
              </a:rPr>
              <a:t> state</a:t>
            </a:r>
          </a:p>
          <a:p>
            <a:pPr marL="685800" lvl="1" indent="-228600">
              <a:buFont typeface="+mj-lt"/>
              <a:buAutoNum type="arabicPeriod"/>
            </a:pPr>
            <a:r>
              <a:rPr lang="en-US" sz="1200" kern="1200" dirty="0">
                <a:solidFill>
                  <a:schemeClr val="tx1"/>
                </a:solidFill>
                <a:effectLst/>
                <a:latin typeface="+mn-lt"/>
                <a:ea typeface="+mn-ea"/>
                <a:cs typeface="+mn-cs"/>
              </a:rPr>
              <a:t>Simulation determines business </a:t>
            </a:r>
            <a:r>
              <a:rPr lang="en-US" sz="1200" kern="1200" dirty="0" err="1">
                <a:solidFill>
                  <a:schemeClr val="tx1"/>
                </a:solidFill>
                <a:effectLst/>
                <a:latin typeface="+mn-lt"/>
                <a:ea typeface="+mn-ea"/>
                <a:cs typeface="+mn-cs"/>
              </a:rPr>
              <a:t>tran</a:t>
            </a:r>
            <a:r>
              <a:rPr lang="en-US" sz="1200" kern="1200" dirty="0">
                <a:solidFill>
                  <a:schemeClr val="tx1"/>
                </a:solidFill>
                <a:effectLst/>
                <a:latin typeface="+mn-lt"/>
                <a:ea typeface="+mn-ea"/>
                <a:cs typeface="+mn-cs"/>
              </a:rPr>
              <a:t>-proposal: </a:t>
            </a:r>
            <a:r>
              <a:rPr lang="en-US" sz="1200" kern="1200" dirty="0" err="1">
                <a:solidFill>
                  <a:schemeClr val="tx1"/>
                </a:solidFill>
                <a:effectLst/>
                <a:latin typeface="+mn-lt"/>
                <a:ea typeface="+mn-ea"/>
                <a:cs typeface="+mn-cs"/>
              </a:rPr>
              <a:t>readset</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writeset</a:t>
            </a:r>
            <a:r>
              <a:rPr lang="en-US" sz="1200" kern="1200" dirty="0">
                <a:solidFill>
                  <a:schemeClr val="tx1"/>
                </a:solidFill>
                <a:effectLst/>
                <a:latin typeface="+mn-lt"/>
                <a:ea typeface="+mn-ea"/>
                <a:cs typeface="+mn-cs"/>
              </a:rPr>
              <a:t>, and broadcasts this to the ordering service.</a:t>
            </a:r>
          </a:p>
          <a:p>
            <a:pPr marL="685800" lvl="1" indent="-228600">
              <a:buFont typeface="+mj-lt"/>
              <a:buAutoNum type="arabicPeriod"/>
            </a:pPr>
            <a:r>
              <a:rPr lang="en-US" sz="1200" kern="1200" dirty="0">
                <a:solidFill>
                  <a:schemeClr val="tx1"/>
                </a:solidFill>
                <a:effectLst/>
                <a:latin typeface="+mn-lt"/>
                <a:ea typeface="+mn-ea"/>
                <a:cs typeface="+mn-cs"/>
              </a:rPr>
              <a:t>Tran-proposal is then ordered </a:t>
            </a:r>
            <a:r>
              <a:rPr lang="en-US" sz="1200" kern="1200" dirty="0" err="1">
                <a:solidFill>
                  <a:schemeClr val="tx1"/>
                </a:solidFill>
                <a:effectLst/>
                <a:latin typeface="+mn-lt"/>
                <a:ea typeface="+mn-ea"/>
                <a:cs typeface="+mn-cs"/>
              </a:rPr>
              <a:t>w.r.t</a:t>
            </a:r>
            <a:r>
              <a:rPr lang="en-US" sz="1200" kern="1200" dirty="0">
                <a:solidFill>
                  <a:schemeClr val="tx1"/>
                </a:solidFill>
                <a:effectLst/>
                <a:latin typeface="+mn-lt"/>
                <a:ea typeface="+mn-ea"/>
                <a:cs typeface="+mn-cs"/>
              </a:rPr>
              <a:t>. other </a:t>
            </a:r>
            <a:r>
              <a:rPr lang="en-US" sz="1200" kern="1200" dirty="0" err="1">
                <a:solidFill>
                  <a:schemeClr val="tx1"/>
                </a:solidFill>
                <a:effectLst/>
                <a:latin typeface="+mn-lt"/>
                <a:ea typeface="+mn-ea"/>
                <a:cs typeface="+mn-cs"/>
              </a:rPr>
              <a:t>tran</a:t>
            </a:r>
            <a:r>
              <a:rPr lang="en-US" sz="1200" kern="1200" dirty="0">
                <a:solidFill>
                  <a:schemeClr val="tx1"/>
                </a:solidFill>
                <a:effectLst/>
                <a:latin typeface="+mn-lt"/>
                <a:ea typeface="+mn-ea"/>
                <a:cs typeface="+mn-cs"/>
              </a:rPr>
              <a:t>-proposals and broadcast to </a:t>
            </a:r>
            <a:r>
              <a:rPr lang="en-US" sz="1200" kern="1200" dirty="0" err="1">
                <a:solidFill>
                  <a:schemeClr val="tx1"/>
                </a:solidFill>
                <a:effectLst/>
                <a:latin typeface="+mn-lt"/>
                <a:ea typeface="+mn-ea"/>
                <a:cs typeface="+mn-cs"/>
              </a:rPr>
              <a:t>commiting</a:t>
            </a:r>
            <a:r>
              <a:rPr lang="en-US" sz="1200" kern="1200" dirty="0">
                <a:solidFill>
                  <a:schemeClr val="tx1"/>
                </a:solidFill>
                <a:effectLst/>
                <a:latin typeface="+mn-lt"/>
                <a:ea typeface="+mn-ea"/>
                <a:cs typeface="+mn-cs"/>
              </a:rPr>
              <a:t> peers (includes endorsing peers).</a:t>
            </a:r>
          </a:p>
          <a:p>
            <a:pPr marL="228600" lvl="0" indent="-228600">
              <a:buFont typeface="Arial" charset="0"/>
              <a:buChar char="•"/>
            </a:pPr>
            <a:r>
              <a:rPr lang="en-US" sz="1200" kern="1200" dirty="0" err="1">
                <a:solidFill>
                  <a:schemeClr val="tx1"/>
                </a:solidFill>
                <a:effectLst/>
                <a:latin typeface="+mn-lt"/>
                <a:ea typeface="+mn-ea"/>
                <a:cs typeface="+mn-cs"/>
              </a:rPr>
              <a:t>Commiting</a:t>
            </a:r>
            <a:r>
              <a:rPr lang="en-US" sz="1200" kern="1200" dirty="0">
                <a:solidFill>
                  <a:schemeClr val="tx1"/>
                </a:solidFill>
                <a:effectLst/>
                <a:latin typeface="+mn-lt"/>
                <a:ea typeface="+mn-ea"/>
                <a:cs typeface="+mn-cs"/>
              </a:rPr>
              <a:t> peers validate </a:t>
            </a:r>
            <a:r>
              <a:rPr lang="en-US" sz="1200" kern="1200" dirty="0" err="1">
                <a:solidFill>
                  <a:schemeClr val="tx1"/>
                </a:solidFill>
                <a:effectLst/>
                <a:latin typeface="+mn-lt"/>
                <a:ea typeface="+mn-ea"/>
                <a:cs typeface="+mn-cs"/>
              </a:rPr>
              <a:t>tran-proposal.readset</a:t>
            </a:r>
            <a:r>
              <a:rPr lang="en-US" sz="1200" kern="1200" dirty="0">
                <a:solidFill>
                  <a:schemeClr val="tx1"/>
                </a:solidFill>
                <a:effectLst/>
                <a:latin typeface="+mn-lt"/>
                <a:ea typeface="+mn-ea"/>
                <a:cs typeface="+mn-cs"/>
              </a:rPr>
              <a:t> has not been modified since simulation, and applies the </a:t>
            </a:r>
            <a:r>
              <a:rPr lang="en-US" sz="1200" kern="1200" dirty="0" err="1">
                <a:solidFill>
                  <a:schemeClr val="tx1"/>
                </a:solidFill>
                <a:effectLst/>
                <a:latin typeface="+mn-lt"/>
                <a:ea typeface="+mn-ea"/>
                <a:cs typeface="+mn-cs"/>
              </a:rPr>
              <a:t>tran-proposal</a:t>
            </a:r>
            <a:r>
              <a:rPr lang="en-US" sz="1200" kern="1200" baseline="0" dirty="0" err="1">
                <a:solidFill>
                  <a:schemeClr val="tx1"/>
                </a:solidFill>
                <a:effectLst/>
                <a:latin typeface="+mn-lt"/>
                <a:ea typeface="+mn-ea"/>
                <a:cs typeface="+mn-cs"/>
              </a:rPr>
              <a:t>.</a:t>
            </a:r>
            <a:r>
              <a:rPr lang="en-US" sz="1200" kern="1200" dirty="0" err="1">
                <a:solidFill>
                  <a:schemeClr val="tx1"/>
                </a:solidFill>
                <a:effectLst/>
                <a:latin typeface="+mn-lt"/>
                <a:ea typeface="+mn-ea"/>
                <a:cs typeface="+mn-cs"/>
              </a:rPr>
              <a:t>writeset</a:t>
            </a:r>
            <a:r>
              <a:rPr lang="en-US" sz="1200" kern="1200" dirty="0">
                <a:solidFill>
                  <a:schemeClr val="tx1"/>
                </a:solidFill>
                <a:effectLst/>
                <a:latin typeface="+mn-lt"/>
                <a:ea typeface="+mn-ea"/>
                <a:cs typeface="+mn-cs"/>
              </a:rPr>
              <a:t> ‘atomically’. </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7CA23C2C-3334-4B4F-92AB-A790C33FFEE9}" type="slidenum">
              <a:rPr lang="en-US" smtClean="0"/>
              <a:t>27</a:t>
            </a:fld>
            <a:endParaRPr lang="en-US"/>
          </a:p>
        </p:txBody>
      </p:sp>
    </p:spTree>
    <p:extLst>
      <p:ext uri="{BB962C8B-B14F-4D97-AF65-F5344CB8AC3E}">
        <p14:creationId xmlns:p14="http://schemas.microsoft.com/office/powerpoint/2010/main" val="3080859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a:t>Overview of sample transaction (slides 1-7):</a:t>
            </a:r>
          </a:p>
          <a:p>
            <a:r>
              <a:rPr lang="en-US" sz="1200" kern="1200" dirty="0">
                <a:solidFill>
                  <a:schemeClr val="tx1"/>
                </a:solidFill>
                <a:effectLst/>
                <a:latin typeface="+mn-lt"/>
                <a:ea typeface="+mn-ea"/>
                <a:cs typeface="+mn-cs"/>
              </a:rPr>
              <a:t>Separation</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of simulation (</a:t>
            </a:r>
            <a:r>
              <a:rPr lang="en-US" sz="1200" kern="1200" dirty="0" err="1">
                <a:solidFill>
                  <a:schemeClr val="tx1"/>
                </a:solidFill>
                <a:effectLst/>
                <a:latin typeface="+mn-lt"/>
                <a:ea typeface="+mn-ea"/>
                <a:cs typeface="+mn-cs"/>
              </a:rPr>
              <a:t>chaincode</a:t>
            </a:r>
            <a:r>
              <a:rPr lang="en-US" sz="1200" kern="1200" dirty="0">
                <a:solidFill>
                  <a:schemeClr val="tx1"/>
                </a:solidFill>
                <a:effectLst/>
                <a:latin typeface="+mn-lt"/>
                <a:ea typeface="+mn-ea"/>
                <a:cs typeface="+mn-cs"/>
              </a:rPr>
              <a:t> execution) and block validation/commit </a:t>
            </a:r>
            <a:endParaRPr lang="en-US" dirty="0">
              <a:effectLst/>
            </a:endParaRPr>
          </a:p>
          <a:p>
            <a:pPr marL="171450" indent="-171450">
              <a:buFont typeface="Arial" charset="0"/>
              <a:buChar char="•"/>
            </a:pPr>
            <a:r>
              <a:rPr lang="en-US" sz="1200" kern="1200" dirty="0">
                <a:solidFill>
                  <a:schemeClr val="tx1"/>
                </a:solidFill>
                <a:effectLst/>
                <a:latin typeface="+mn-lt"/>
                <a:ea typeface="+mn-ea"/>
                <a:cs typeface="+mn-cs"/>
              </a:rPr>
              <a:t>Invocation</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of </a:t>
            </a:r>
            <a:r>
              <a:rPr lang="en-US" sz="1200" kern="1200" dirty="0" err="1">
                <a:solidFill>
                  <a:schemeClr val="tx1"/>
                </a:solidFill>
                <a:effectLst/>
                <a:latin typeface="+mn-lt"/>
                <a:ea typeface="+mn-ea"/>
                <a:cs typeface="+mn-cs"/>
              </a:rPr>
              <a:t>chaincode</a:t>
            </a:r>
            <a:r>
              <a:rPr lang="en-US" sz="1200" kern="1200" dirty="0">
                <a:solidFill>
                  <a:schemeClr val="tx1"/>
                </a:solidFill>
                <a:effectLst/>
                <a:latin typeface="+mn-lt"/>
                <a:ea typeface="+mn-ea"/>
                <a:cs typeface="+mn-cs"/>
              </a:rPr>
              <a:t> operation (business transaction) carried out in 3 phases: </a:t>
            </a:r>
          </a:p>
          <a:p>
            <a:pPr marL="685800" lvl="1" indent="-228600">
              <a:buFont typeface="+mj-lt"/>
              <a:buAutoNum type="arabicPeriod"/>
            </a:pPr>
            <a:r>
              <a:rPr lang="en-US" sz="1200" kern="1200" dirty="0" err="1">
                <a:solidFill>
                  <a:schemeClr val="tx1"/>
                </a:solidFill>
                <a:effectLst/>
                <a:latin typeface="+mn-lt"/>
                <a:ea typeface="+mn-ea"/>
                <a:cs typeface="+mn-cs"/>
              </a:rPr>
              <a:t>Chaincode</a:t>
            </a:r>
            <a:r>
              <a:rPr lang="en-US" sz="1200" kern="1200" dirty="0">
                <a:solidFill>
                  <a:schemeClr val="tx1"/>
                </a:solidFill>
                <a:effectLst/>
                <a:latin typeface="+mn-lt"/>
                <a:ea typeface="+mn-ea"/>
                <a:cs typeface="+mn-cs"/>
              </a:rPr>
              <a:t> operation execution simulated on ‘endorsing’ peers. </a:t>
            </a:r>
          </a:p>
          <a:p>
            <a:pPr marL="1143000" lvl="2" indent="-228600">
              <a:buFont typeface="Arial" charset="0"/>
              <a:buChar char="•"/>
            </a:pPr>
            <a:r>
              <a:rPr lang="en-US" sz="1200" kern="1200" dirty="0">
                <a:solidFill>
                  <a:schemeClr val="tx1"/>
                </a:solidFill>
                <a:effectLst/>
                <a:latin typeface="+mn-lt"/>
                <a:ea typeface="+mn-ea"/>
                <a:cs typeface="+mn-cs"/>
              </a:rPr>
              <a:t>Parallel simulation enabled on endorsers for improved concurrency and scalability since the simulation does not update the </a:t>
            </a:r>
            <a:r>
              <a:rPr lang="en-US" sz="1200" kern="1200" dirty="0" err="1">
                <a:solidFill>
                  <a:schemeClr val="tx1"/>
                </a:solidFill>
                <a:effectLst/>
                <a:latin typeface="+mn-lt"/>
                <a:ea typeface="+mn-ea"/>
                <a:cs typeface="+mn-cs"/>
              </a:rPr>
              <a:t>blockchain</a:t>
            </a:r>
            <a:r>
              <a:rPr lang="en-US" sz="1200" kern="1200" dirty="0">
                <a:solidFill>
                  <a:schemeClr val="tx1"/>
                </a:solidFill>
                <a:effectLst/>
                <a:latin typeface="+mn-lt"/>
                <a:ea typeface="+mn-ea"/>
                <a:cs typeface="+mn-cs"/>
              </a:rPr>
              <a:t> state</a:t>
            </a:r>
          </a:p>
          <a:p>
            <a:pPr marL="685800" lvl="1" indent="-228600">
              <a:buFont typeface="+mj-lt"/>
              <a:buAutoNum type="arabicPeriod"/>
            </a:pPr>
            <a:r>
              <a:rPr lang="en-US" sz="1200" kern="1200" dirty="0">
                <a:solidFill>
                  <a:schemeClr val="tx1"/>
                </a:solidFill>
                <a:effectLst/>
                <a:latin typeface="+mn-lt"/>
                <a:ea typeface="+mn-ea"/>
                <a:cs typeface="+mn-cs"/>
              </a:rPr>
              <a:t>Simulation determines business </a:t>
            </a:r>
            <a:r>
              <a:rPr lang="en-US" sz="1200" kern="1200" dirty="0" err="1">
                <a:solidFill>
                  <a:schemeClr val="tx1"/>
                </a:solidFill>
                <a:effectLst/>
                <a:latin typeface="+mn-lt"/>
                <a:ea typeface="+mn-ea"/>
                <a:cs typeface="+mn-cs"/>
              </a:rPr>
              <a:t>tran</a:t>
            </a:r>
            <a:r>
              <a:rPr lang="en-US" sz="1200" kern="1200" dirty="0">
                <a:solidFill>
                  <a:schemeClr val="tx1"/>
                </a:solidFill>
                <a:effectLst/>
                <a:latin typeface="+mn-lt"/>
                <a:ea typeface="+mn-ea"/>
                <a:cs typeface="+mn-cs"/>
              </a:rPr>
              <a:t>-proposal: </a:t>
            </a:r>
            <a:r>
              <a:rPr lang="en-US" sz="1200" kern="1200" dirty="0" err="1">
                <a:solidFill>
                  <a:schemeClr val="tx1"/>
                </a:solidFill>
                <a:effectLst/>
                <a:latin typeface="+mn-lt"/>
                <a:ea typeface="+mn-ea"/>
                <a:cs typeface="+mn-cs"/>
              </a:rPr>
              <a:t>readset</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writeset</a:t>
            </a:r>
            <a:r>
              <a:rPr lang="en-US" sz="1200" kern="1200" dirty="0">
                <a:solidFill>
                  <a:schemeClr val="tx1"/>
                </a:solidFill>
                <a:effectLst/>
                <a:latin typeface="+mn-lt"/>
                <a:ea typeface="+mn-ea"/>
                <a:cs typeface="+mn-cs"/>
              </a:rPr>
              <a:t>, and broadcasts this to the ordering service.</a:t>
            </a:r>
          </a:p>
          <a:p>
            <a:pPr marL="685800" lvl="1" indent="-228600">
              <a:buFont typeface="+mj-lt"/>
              <a:buAutoNum type="arabicPeriod"/>
            </a:pPr>
            <a:r>
              <a:rPr lang="en-US" sz="1200" kern="1200" dirty="0">
                <a:solidFill>
                  <a:schemeClr val="tx1"/>
                </a:solidFill>
                <a:effectLst/>
                <a:latin typeface="+mn-lt"/>
                <a:ea typeface="+mn-ea"/>
                <a:cs typeface="+mn-cs"/>
              </a:rPr>
              <a:t>Tran-proposal is then ordered </a:t>
            </a:r>
            <a:r>
              <a:rPr lang="en-US" sz="1200" kern="1200" dirty="0" err="1">
                <a:solidFill>
                  <a:schemeClr val="tx1"/>
                </a:solidFill>
                <a:effectLst/>
                <a:latin typeface="+mn-lt"/>
                <a:ea typeface="+mn-ea"/>
                <a:cs typeface="+mn-cs"/>
              </a:rPr>
              <a:t>w.r.t</a:t>
            </a:r>
            <a:r>
              <a:rPr lang="en-US" sz="1200" kern="1200" dirty="0">
                <a:solidFill>
                  <a:schemeClr val="tx1"/>
                </a:solidFill>
                <a:effectLst/>
                <a:latin typeface="+mn-lt"/>
                <a:ea typeface="+mn-ea"/>
                <a:cs typeface="+mn-cs"/>
              </a:rPr>
              <a:t>. other </a:t>
            </a:r>
            <a:r>
              <a:rPr lang="en-US" sz="1200" kern="1200" dirty="0" err="1">
                <a:solidFill>
                  <a:schemeClr val="tx1"/>
                </a:solidFill>
                <a:effectLst/>
                <a:latin typeface="+mn-lt"/>
                <a:ea typeface="+mn-ea"/>
                <a:cs typeface="+mn-cs"/>
              </a:rPr>
              <a:t>tran</a:t>
            </a:r>
            <a:r>
              <a:rPr lang="en-US" sz="1200" kern="1200" dirty="0">
                <a:solidFill>
                  <a:schemeClr val="tx1"/>
                </a:solidFill>
                <a:effectLst/>
                <a:latin typeface="+mn-lt"/>
                <a:ea typeface="+mn-ea"/>
                <a:cs typeface="+mn-cs"/>
              </a:rPr>
              <a:t>-proposals and broadcast to </a:t>
            </a:r>
            <a:r>
              <a:rPr lang="en-US" sz="1200" kern="1200" dirty="0" err="1">
                <a:solidFill>
                  <a:schemeClr val="tx1"/>
                </a:solidFill>
                <a:effectLst/>
                <a:latin typeface="+mn-lt"/>
                <a:ea typeface="+mn-ea"/>
                <a:cs typeface="+mn-cs"/>
              </a:rPr>
              <a:t>commiting</a:t>
            </a:r>
            <a:r>
              <a:rPr lang="en-US" sz="1200" kern="1200" dirty="0">
                <a:solidFill>
                  <a:schemeClr val="tx1"/>
                </a:solidFill>
                <a:effectLst/>
                <a:latin typeface="+mn-lt"/>
                <a:ea typeface="+mn-ea"/>
                <a:cs typeface="+mn-cs"/>
              </a:rPr>
              <a:t> peers (includes endorsing peers).</a:t>
            </a:r>
          </a:p>
          <a:p>
            <a:pPr marL="228600" lvl="0" indent="-228600">
              <a:buFont typeface="Arial" charset="0"/>
              <a:buChar char="•"/>
            </a:pPr>
            <a:r>
              <a:rPr lang="en-US" sz="1200" kern="1200" dirty="0" err="1">
                <a:solidFill>
                  <a:schemeClr val="tx1"/>
                </a:solidFill>
                <a:effectLst/>
                <a:latin typeface="+mn-lt"/>
                <a:ea typeface="+mn-ea"/>
                <a:cs typeface="+mn-cs"/>
              </a:rPr>
              <a:t>Commiting</a:t>
            </a:r>
            <a:r>
              <a:rPr lang="en-US" sz="1200" kern="1200" dirty="0">
                <a:solidFill>
                  <a:schemeClr val="tx1"/>
                </a:solidFill>
                <a:effectLst/>
                <a:latin typeface="+mn-lt"/>
                <a:ea typeface="+mn-ea"/>
                <a:cs typeface="+mn-cs"/>
              </a:rPr>
              <a:t> peers validate </a:t>
            </a:r>
            <a:r>
              <a:rPr lang="en-US" sz="1200" kern="1200" dirty="0" err="1">
                <a:solidFill>
                  <a:schemeClr val="tx1"/>
                </a:solidFill>
                <a:effectLst/>
                <a:latin typeface="+mn-lt"/>
                <a:ea typeface="+mn-ea"/>
                <a:cs typeface="+mn-cs"/>
              </a:rPr>
              <a:t>tran-proposal.readset</a:t>
            </a:r>
            <a:r>
              <a:rPr lang="en-US" sz="1200" kern="1200" dirty="0">
                <a:solidFill>
                  <a:schemeClr val="tx1"/>
                </a:solidFill>
                <a:effectLst/>
                <a:latin typeface="+mn-lt"/>
                <a:ea typeface="+mn-ea"/>
                <a:cs typeface="+mn-cs"/>
              </a:rPr>
              <a:t> has not been modified since simulation, and applies the </a:t>
            </a:r>
            <a:r>
              <a:rPr lang="en-US" sz="1200" kern="1200" dirty="0" err="1">
                <a:solidFill>
                  <a:schemeClr val="tx1"/>
                </a:solidFill>
                <a:effectLst/>
                <a:latin typeface="+mn-lt"/>
                <a:ea typeface="+mn-ea"/>
                <a:cs typeface="+mn-cs"/>
              </a:rPr>
              <a:t>tran-proposal</a:t>
            </a:r>
            <a:r>
              <a:rPr lang="en-US" sz="1200" kern="1200" baseline="0" dirty="0" err="1">
                <a:solidFill>
                  <a:schemeClr val="tx1"/>
                </a:solidFill>
                <a:effectLst/>
                <a:latin typeface="+mn-lt"/>
                <a:ea typeface="+mn-ea"/>
                <a:cs typeface="+mn-cs"/>
              </a:rPr>
              <a:t>.</a:t>
            </a:r>
            <a:r>
              <a:rPr lang="en-US" sz="1200" kern="1200" dirty="0" err="1">
                <a:solidFill>
                  <a:schemeClr val="tx1"/>
                </a:solidFill>
                <a:effectLst/>
                <a:latin typeface="+mn-lt"/>
                <a:ea typeface="+mn-ea"/>
                <a:cs typeface="+mn-cs"/>
              </a:rPr>
              <a:t>writeset</a:t>
            </a:r>
            <a:r>
              <a:rPr lang="en-US" sz="1200" kern="1200" dirty="0">
                <a:solidFill>
                  <a:schemeClr val="tx1"/>
                </a:solidFill>
                <a:effectLst/>
                <a:latin typeface="+mn-lt"/>
                <a:ea typeface="+mn-ea"/>
                <a:cs typeface="+mn-cs"/>
              </a:rPr>
              <a:t> ‘atomically’. </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7CA23C2C-3334-4B4F-92AB-A790C33FFEE9}" type="slidenum">
              <a:rPr lang="en-US" smtClean="0"/>
              <a:t>28</a:t>
            </a:fld>
            <a:endParaRPr lang="en-US"/>
          </a:p>
        </p:txBody>
      </p:sp>
    </p:spTree>
    <p:extLst>
      <p:ext uri="{BB962C8B-B14F-4D97-AF65-F5344CB8AC3E}">
        <p14:creationId xmlns:p14="http://schemas.microsoft.com/office/powerpoint/2010/main" val="20373205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a:t>Overview of sample transaction (slides 1-7):</a:t>
            </a:r>
          </a:p>
          <a:p>
            <a:r>
              <a:rPr lang="en-US" sz="1200" kern="1200" dirty="0">
                <a:solidFill>
                  <a:schemeClr val="tx1"/>
                </a:solidFill>
                <a:effectLst/>
                <a:latin typeface="+mn-lt"/>
                <a:ea typeface="+mn-ea"/>
                <a:cs typeface="+mn-cs"/>
              </a:rPr>
              <a:t>Separation</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of simulation (</a:t>
            </a:r>
            <a:r>
              <a:rPr lang="en-US" sz="1200" kern="1200" dirty="0" err="1">
                <a:solidFill>
                  <a:schemeClr val="tx1"/>
                </a:solidFill>
                <a:effectLst/>
                <a:latin typeface="+mn-lt"/>
                <a:ea typeface="+mn-ea"/>
                <a:cs typeface="+mn-cs"/>
              </a:rPr>
              <a:t>chaincode</a:t>
            </a:r>
            <a:r>
              <a:rPr lang="en-US" sz="1200" kern="1200" dirty="0">
                <a:solidFill>
                  <a:schemeClr val="tx1"/>
                </a:solidFill>
                <a:effectLst/>
                <a:latin typeface="+mn-lt"/>
                <a:ea typeface="+mn-ea"/>
                <a:cs typeface="+mn-cs"/>
              </a:rPr>
              <a:t> execution) and block validation/commit </a:t>
            </a:r>
            <a:endParaRPr lang="en-US" dirty="0">
              <a:effectLst/>
            </a:endParaRPr>
          </a:p>
          <a:p>
            <a:pPr marL="171450" indent="-171450">
              <a:buFont typeface="Arial" charset="0"/>
              <a:buChar char="•"/>
            </a:pPr>
            <a:r>
              <a:rPr lang="en-US" sz="1200" kern="1200" dirty="0">
                <a:solidFill>
                  <a:schemeClr val="tx1"/>
                </a:solidFill>
                <a:effectLst/>
                <a:latin typeface="+mn-lt"/>
                <a:ea typeface="+mn-ea"/>
                <a:cs typeface="+mn-cs"/>
              </a:rPr>
              <a:t>Invocation</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of </a:t>
            </a:r>
            <a:r>
              <a:rPr lang="en-US" sz="1200" kern="1200" dirty="0" err="1">
                <a:solidFill>
                  <a:schemeClr val="tx1"/>
                </a:solidFill>
                <a:effectLst/>
                <a:latin typeface="+mn-lt"/>
                <a:ea typeface="+mn-ea"/>
                <a:cs typeface="+mn-cs"/>
              </a:rPr>
              <a:t>chaincode</a:t>
            </a:r>
            <a:r>
              <a:rPr lang="en-US" sz="1200" kern="1200" dirty="0">
                <a:solidFill>
                  <a:schemeClr val="tx1"/>
                </a:solidFill>
                <a:effectLst/>
                <a:latin typeface="+mn-lt"/>
                <a:ea typeface="+mn-ea"/>
                <a:cs typeface="+mn-cs"/>
              </a:rPr>
              <a:t> operation (business transaction) carried out in 3 phases: </a:t>
            </a:r>
          </a:p>
          <a:p>
            <a:pPr marL="685800" lvl="1" indent="-228600">
              <a:buFont typeface="+mj-lt"/>
              <a:buAutoNum type="arabicPeriod"/>
            </a:pPr>
            <a:r>
              <a:rPr lang="en-US" sz="1200" kern="1200" dirty="0" err="1">
                <a:solidFill>
                  <a:schemeClr val="tx1"/>
                </a:solidFill>
                <a:effectLst/>
                <a:latin typeface="+mn-lt"/>
                <a:ea typeface="+mn-ea"/>
                <a:cs typeface="+mn-cs"/>
              </a:rPr>
              <a:t>Chaincode</a:t>
            </a:r>
            <a:r>
              <a:rPr lang="en-US" sz="1200" kern="1200" dirty="0">
                <a:solidFill>
                  <a:schemeClr val="tx1"/>
                </a:solidFill>
                <a:effectLst/>
                <a:latin typeface="+mn-lt"/>
                <a:ea typeface="+mn-ea"/>
                <a:cs typeface="+mn-cs"/>
              </a:rPr>
              <a:t> operation execution simulated on ‘endorsing’ peers. </a:t>
            </a:r>
          </a:p>
          <a:p>
            <a:pPr marL="1143000" lvl="2" indent="-228600">
              <a:buFont typeface="Arial" charset="0"/>
              <a:buChar char="•"/>
            </a:pPr>
            <a:r>
              <a:rPr lang="en-US" sz="1200" kern="1200" dirty="0">
                <a:solidFill>
                  <a:schemeClr val="tx1"/>
                </a:solidFill>
                <a:effectLst/>
                <a:latin typeface="+mn-lt"/>
                <a:ea typeface="+mn-ea"/>
                <a:cs typeface="+mn-cs"/>
              </a:rPr>
              <a:t>Parallel simulation enabled on endorsers for improved concurrency and scalability since the simulation does not update the </a:t>
            </a:r>
            <a:r>
              <a:rPr lang="en-US" sz="1200" kern="1200" dirty="0" err="1">
                <a:solidFill>
                  <a:schemeClr val="tx1"/>
                </a:solidFill>
                <a:effectLst/>
                <a:latin typeface="+mn-lt"/>
                <a:ea typeface="+mn-ea"/>
                <a:cs typeface="+mn-cs"/>
              </a:rPr>
              <a:t>blockchain</a:t>
            </a:r>
            <a:r>
              <a:rPr lang="en-US" sz="1200" kern="1200" dirty="0">
                <a:solidFill>
                  <a:schemeClr val="tx1"/>
                </a:solidFill>
                <a:effectLst/>
                <a:latin typeface="+mn-lt"/>
                <a:ea typeface="+mn-ea"/>
                <a:cs typeface="+mn-cs"/>
              </a:rPr>
              <a:t> state</a:t>
            </a:r>
          </a:p>
          <a:p>
            <a:pPr marL="685800" lvl="1" indent="-228600">
              <a:buFont typeface="+mj-lt"/>
              <a:buAutoNum type="arabicPeriod"/>
            </a:pPr>
            <a:r>
              <a:rPr lang="en-US" sz="1200" kern="1200" dirty="0">
                <a:solidFill>
                  <a:schemeClr val="tx1"/>
                </a:solidFill>
                <a:effectLst/>
                <a:latin typeface="+mn-lt"/>
                <a:ea typeface="+mn-ea"/>
                <a:cs typeface="+mn-cs"/>
              </a:rPr>
              <a:t>Simulation determines business </a:t>
            </a:r>
            <a:r>
              <a:rPr lang="en-US" sz="1200" kern="1200" dirty="0" err="1">
                <a:solidFill>
                  <a:schemeClr val="tx1"/>
                </a:solidFill>
                <a:effectLst/>
                <a:latin typeface="+mn-lt"/>
                <a:ea typeface="+mn-ea"/>
                <a:cs typeface="+mn-cs"/>
              </a:rPr>
              <a:t>tran</a:t>
            </a:r>
            <a:r>
              <a:rPr lang="en-US" sz="1200" kern="1200" dirty="0">
                <a:solidFill>
                  <a:schemeClr val="tx1"/>
                </a:solidFill>
                <a:effectLst/>
                <a:latin typeface="+mn-lt"/>
                <a:ea typeface="+mn-ea"/>
                <a:cs typeface="+mn-cs"/>
              </a:rPr>
              <a:t>-proposal: </a:t>
            </a:r>
            <a:r>
              <a:rPr lang="en-US" sz="1200" kern="1200" dirty="0" err="1">
                <a:solidFill>
                  <a:schemeClr val="tx1"/>
                </a:solidFill>
                <a:effectLst/>
                <a:latin typeface="+mn-lt"/>
                <a:ea typeface="+mn-ea"/>
                <a:cs typeface="+mn-cs"/>
              </a:rPr>
              <a:t>readset</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writeset</a:t>
            </a:r>
            <a:r>
              <a:rPr lang="en-US" sz="1200" kern="1200" dirty="0">
                <a:solidFill>
                  <a:schemeClr val="tx1"/>
                </a:solidFill>
                <a:effectLst/>
                <a:latin typeface="+mn-lt"/>
                <a:ea typeface="+mn-ea"/>
                <a:cs typeface="+mn-cs"/>
              </a:rPr>
              <a:t>, and broadcasts this to the ordering service.</a:t>
            </a:r>
          </a:p>
          <a:p>
            <a:pPr marL="685800" lvl="1" indent="-228600">
              <a:buFont typeface="+mj-lt"/>
              <a:buAutoNum type="arabicPeriod"/>
            </a:pPr>
            <a:r>
              <a:rPr lang="en-US" sz="1200" kern="1200" dirty="0">
                <a:solidFill>
                  <a:schemeClr val="tx1"/>
                </a:solidFill>
                <a:effectLst/>
                <a:latin typeface="+mn-lt"/>
                <a:ea typeface="+mn-ea"/>
                <a:cs typeface="+mn-cs"/>
              </a:rPr>
              <a:t>Tran-proposal is then ordered </a:t>
            </a:r>
            <a:r>
              <a:rPr lang="en-US" sz="1200" kern="1200" dirty="0" err="1">
                <a:solidFill>
                  <a:schemeClr val="tx1"/>
                </a:solidFill>
                <a:effectLst/>
                <a:latin typeface="+mn-lt"/>
                <a:ea typeface="+mn-ea"/>
                <a:cs typeface="+mn-cs"/>
              </a:rPr>
              <a:t>w.r.t</a:t>
            </a:r>
            <a:r>
              <a:rPr lang="en-US" sz="1200" kern="1200" dirty="0">
                <a:solidFill>
                  <a:schemeClr val="tx1"/>
                </a:solidFill>
                <a:effectLst/>
                <a:latin typeface="+mn-lt"/>
                <a:ea typeface="+mn-ea"/>
                <a:cs typeface="+mn-cs"/>
              </a:rPr>
              <a:t>. other </a:t>
            </a:r>
            <a:r>
              <a:rPr lang="en-US" sz="1200" kern="1200" dirty="0" err="1">
                <a:solidFill>
                  <a:schemeClr val="tx1"/>
                </a:solidFill>
                <a:effectLst/>
                <a:latin typeface="+mn-lt"/>
                <a:ea typeface="+mn-ea"/>
                <a:cs typeface="+mn-cs"/>
              </a:rPr>
              <a:t>tran</a:t>
            </a:r>
            <a:r>
              <a:rPr lang="en-US" sz="1200" kern="1200" dirty="0">
                <a:solidFill>
                  <a:schemeClr val="tx1"/>
                </a:solidFill>
                <a:effectLst/>
                <a:latin typeface="+mn-lt"/>
                <a:ea typeface="+mn-ea"/>
                <a:cs typeface="+mn-cs"/>
              </a:rPr>
              <a:t>-proposals and broadcast to </a:t>
            </a:r>
            <a:r>
              <a:rPr lang="en-US" sz="1200" kern="1200" dirty="0" err="1">
                <a:solidFill>
                  <a:schemeClr val="tx1"/>
                </a:solidFill>
                <a:effectLst/>
                <a:latin typeface="+mn-lt"/>
                <a:ea typeface="+mn-ea"/>
                <a:cs typeface="+mn-cs"/>
              </a:rPr>
              <a:t>commiting</a:t>
            </a:r>
            <a:r>
              <a:rPr lang="en-US" sz="1200" kern="1200" dirty="0">
                <a:solidFill>
                  <a:schemeClr val="tx1"/>
                </a:solidFill>
                <a:effectLst/>
                <a:latin typeface="+mn-lt"/>
                <a:ea typeface="+mn-ea"/>
                <a:cs typeface="+mn-cs"/>
              </a:rPr>
              <a:t> peers (includes endorsing peers).</a:t>
            </a:r>
          </a:p>
          <a:p>
            <a:pPr marL="228600" lvl="0" indent="-228600">
              <a:buFont typeface="Arial" charset="0"/>
              <a:buChar char="•"/>
            </a:pPr>
            <a:r>
              <a:rPr lang="en-US" sz="1200" kern="1200" dirty="0" err="1">
                <a:solidFill>
                  <a:schemeClr val="tx1"/>
                </a:solidFill>
                <a:effectLst/>
                <a:latin typeface="+mn-lt"/>
                <a:ea typeface="+mn-ea"/>
                <a:cs typeface="+mn-cs"/>
              </a:rPr>
              <a:t>Commiting</a:t>
            </a:r>
            <a:r>
              <a:rPr lang="en-US" sz="1200" kern="1200" dirty="0">
                <a:solidFill>
                  <a:schemeClr val="tx1"/>
                </a:solidFill>
                <a:effectLst/>
                <a:latin typeface="+mn-lt"/>
                <a:ea typeface="+mn-ea"/>
                <a:cs typeface="+mn-cs"/>
              </a:rPr>
              <a:t> peers validate </a:t>
            </a:r>
            <a:r>
              <a:rPr lang="en-US" sz="1200" kern="1200" dirty="0" err="1">
                <a:solidFill>
                  <a:schemeClr val="tx1"/>
                </a:solidFill>
                <a:effectLst/>
                <a:latin typeface="+mn-lt"/>
                <a:ea typeface="+mn-ea"/>
                <a:cs typeface="+mn-cs"/>
              </a:rPr>
              <a:t>tran-proposal.readset</a:t>
            </a:r>
            <a:r>
              <a:rPr lang="en-US" sz="1200" kern="1200" dirty="0">
                <a:solidFill>
                  <a:schemeClr val="tx1"/>
                </a:solidFill>
                <a:effectLst/>
                <a:latin typeface="+mn-lt"/>
                <a:ea typeface="+mn-ea"/>
                <a:cs typeface="+mn-cs"/>
              </a:rPr>
              <a:t> has not been modified since simulation, and applies the </a:t>
            </a:r>
            <a:r>
              <a:rPr lang="en-US" sz="1200" kern="1200" dirty="0" err="1">
                <a:solidFill>
                  <a:schemeClr val="tx1"/>
                </a:solidFill>
                <a:effectLst/>
                <a:latin typeface="+mn-lt"/>
                <a:ea typeface="+mn-ea"/>
                <a:cs typeface="+mn-cs"/>
              </a:rPr>
              <a:t>tran-proposal</a:t>
            </a:r>
            <a:r>
              <a:rPr lang="en-US" sz="1200" kern="1200" baseline="0" dirty="0" err="1">
                <a:solidFill>
                  <a:schemeClr val="tx1"/>
                </a:solidFill>
                <a:effectLst/>
                <a:latin typeface="+mn-lt"/>
                <a:ea typeface="+mn-ea"/>
                <a:cs typeface="+mn-cs"/>
              </a:rPr>
              <a:t>.</a:t>
            </a:r>
            <a:r>
              <a:rPr lang="en-US" sz="1200" kern="1200" dirty="0" err="1">
                <a:solidFill>
                  <a:schemeClr val="tx1"/>
                </a:solidFill>
                <a:effectLst/>
                <a:latin typeface="+mn-lt"/>
                <a:ea typeface="+mn-ea"/>
                <a:cs typeface="+mn-cs"/>
              </a:rPr>
              <a:t>writeset</a:t>
            </a:r>
            <a:r>
              <a:rPr lang="en-US" sz="1200" kern="1200" dirty="0">
                <a:solidFill>
                  <a:schemeClr val="tx1"/>
                </a:solidFill>
                <a:effectLst/>
                <a:latin typeface="+mn-lt"/>
                <a:ea typeface="+mn-ea"/>
                <a:cs typeface="+mn-cs"/>
              </a:rPr>
              <a:t> ‘atomically’. </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7CA23C2C-3334-4B4F-92AB-A790C33FFEE9}" type="slidenum">
              <a:rPr lang="en-US" smtClean="0"/>
              <a:t>29</a:t>
            </a:fld>
            <a:endParaRPr lang="en-US"/>
          </a:p>
        </p:txBody>
      </p:sp>
    </p:spTree>
    <p:extLst>
      <p:ext uri="{BB962C8B-B14F-4D97-AF65-F5344CB8AC3E}">
        <p14:creationId xmlns:p14="http://schemas.microsoft.com/office/powerpoint/2010/main" val="368437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a:t>Overview of sample transaction (slides 1-7):</a:t>
            </a:r>
          </a:p>
          <a:p>
            <a:r>
              <a:rPr lang="en-US" sz="1200" kern="1200" dirty="0">
                <a:solidFill>
                  <a:schemeClr val="tx1"/>
                </a:solidFill>
                <a:effectLst/>
                <a:latin typeface="+mn-lt"/>
                <a:ea typeface="+mn-ea"/>
                <a:cs typeface="+mn-cs"/>
              </a:rPr>
              <a:t>Separation</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of simulation (</a:t>
            </a:r>
            <a:r>
              <a:rPr lang="en-US" sz="1200" kern="1200" dirty="0" err="1">
                <a:solidFill>
                  <a:schemeClr val="tx1"/>
                </a:solidFill>
                <a:effectLst/>
                <a:latin typeface="+mn-lt"/>
                <a:ea typeface="+mn-ea"/>
                <a:cs typeface="+mn-cs"/>
              </a:rPr>
              <a:t>chaincode</a:t>
            </a:r>
            <a:r>
              <a:rPr lang="en-US" sz="1200" kern="1200" dirty="0">
                <a:solidFill>
                  <a:schemeClr val="tx1"/>
                </a:solidFill>
                <a:effectLst/>
                <a:latin typeface="+mn-lt"/>
                <a:ea typeface="+mn-ea"/>
                <a:cs typeface="+mn-cs"/>
              </a:rPr>
              <a:t> execution) and block validation/commit </a:t>
            </a:r>
            <a:endParaRPr lang="en-US" dirty="0">
              <a:effectLst/>
            </a:endParaRPr>
          </a:p>
          <a:p>
            <a:pPr marL="171450" indent="-171450">
              <a:buFont typeface="Arial" charset="0"/>
              <a:buChar char="•"/>
            </a:pPr>
            <a:r>
              <a:rPr lang="en-US" sz="1200" kern="1200" dirty="0">
                <a:solidFill>
                  <a:schemeClr val="tx1"/>
                </a:solidFill>
                <a:effectLst/>
                <a:latin typeface="+mn-lt"/>
                <a:ea typeface="+mn-ea"/>
                <a:cs typeface="+mn-cs"/>
              </a:rPr>
              <a:t>Invocation</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of </a:t>
            </a:r>
            <a:r>
              <a:rPr lang="en-US" sz="1200" kern="1200" dirty="0" err="1">
                <a:solidFill>
                  <a:schemeClr val="tx1"/>
                </a:solidFill>
                <a:effectLst/>
                <a:latin typeface="+mn-lt"/>
                <a:ea typeface="+mn-ea"/>
                <a:cs typeface="+mn-cs"/>
              </a:rPr>
              <a:t>chaincode</a:t>
            </a:r>
            <a:r>
              <a:rPr lang="en-US" sz="1200" kern="1200" dirty="0">
                <a:solidFill>
                  <a:schemeClr val="tx1"/>
                </a:solidFill>
                <a:effectLst/>
                <a:latin typeface="+mn-lt"/>
                <a:ea typeface="+mn-ea"/>
                <a:cs typeface="+mn-cs"/>
              </a:rPr>
              <a:t> operation (business transaction) carried out in 3 phases: </a:t>
            </a:r>
          </a:p>
          <a:p>
            <a:pPr marL="685800" lvl="1" indent="-228600">
              <a:buFont typeface="+mj-lt"/>
              <a:buAutoNum type="arabicPeriod"/>
            </a:pPr>
            <a:r>
              <a:rPr lang="en-US" sz="1200" kern="1200" dirty="0" err="1">
                <a:solidFill>
                  <a:schemeClr val="tx1"/>
                </a:solidFill>
                <a:effectLst/>
                <a:latin typeface="+mn-lt"/>
                <a:ea typeface="+mn-ea"/>
                <a:cs typeface="+mn-cs"/>
              </a:rPr>
              <a:t>Chaincode</a:t>
            </a:r>
            <a:r>
              <a:rPr lang="en-US" sz="1200" kern="1200" dirty="0">
                <a:solidFill>
                  <a:schemeClr val="tx1"/>
                </a:solidFill>
                <a:effectLst/>
                <a:latin typeface="+mn-lt"/>
                <a:ea typeface="+mn-ea"/>
                <a:cs typeface="+mn-cs"/>
              </a:rPr>
              <a:t> operation execution simulated on ‘endorsing’ peers. </a:t>
            </a:r>
          </a:p>
          <a:p>
            <a:pPr marL="1143000" lvl="2" indent="-228600">
              <a:buFont typeface="Arial" charset="0"/>
              <a:buChar char="•"/>
            </a:pPr>
            <a:r>
              <a:rPr lang="en-US" sz="1200" kern="1200" dirty="0">
                <a:solidFill>
                  <a:schemeClr val="tx1"/>
                </a:solidFill>
                <a:effectLst/>
                <a:latin typeface="+mn-lt"/>
                <a:ea typeface="+mn-ea"/>
                <a:cs typeface="+mn-cs"/>
              </a:rPr>
              <a:t>Parallel simulation enabled on endorsers for improved concurrency and scalability since the simulation does not update the </a:t>
            </a:r>
            <a:r>
              <a:rPr lang="en-US" sz="1200" kern="1200" dirty="0" err="1">
                <a:solidFill>
                  <a:schemeClr val="tx1"/>
                </a:solidFill>
                <a:effectLst/>
                <a:latin typeface="+mn-lt"/>
                <a:ea typeface="+mn-ea"/>
                <a:cs typeface="+mn-cs"/>
              </a:rPr>
              <a:t>blockchain</a:t>
            </a:r>
            <a:r>
              <a:rPr lang="en-US" sz="1200" kern="1200" dirty="0">
                <a:solidFill>
                  <a:schemeClr val="tx1"/>
                </a:solidFill>
                <a:effectLst/>
                <a:latin typeface="+mn-lt"/>
                <a:ea typeface="+mn-ea"/>
                <a:cs typeface="+mn-cs"/>
              </a:rPr>
              <a:t> state</a:t>
            </a:r>
          </a:p>
          <a:p>
            <a:pPr marL="685800" lvl="1" indent="-228600">
              <a:buFont typeface="+mj-lt"/>
              <a:buAutoNum type="arabicPeriod"/>
            </a:pPr>
            <a:r>
              <a:rPr lang="en-US" sz="1200" kern="1200" dirty="0">
                <a:solidFill>
                  <a:schemeClr val="tx1"/>
                </a:solidFill>
                <a:effectLst/>
                <a:latin typeface="+mn-lt"/>
                <a:ea typeface="+mn-ea"/>
                <a:cs typeface="+mn-cs"/>
              </a:rPr>
              <a:t>Simulation determines business </a:t>
            </a:r>
            <a:r>
              <a:rPr lang="en-US" sz="1200" kern="1200" dirty="0" err="1">
                <a:solidFill>
                  <a:schemeClr val="tx1"/>
                </a:solidFill>
                <a:effectLst/>
                <a:latin typeface="+mn-lt"/>
                <a:ea typeface="+mn-ea"/>
                <a:cs typeface="+mn-cs"/>
              </a:rPr>
              <a:t>tran</a:t>
            </a:r>
            <a:r>
              <a:rPr lang="en-US" sz="1200" kern="1200" dirty="0">
                <a:solidFill>
                  <a:schemeClr val="tx1"/>
                </a:solidFill>
                <a:effectLst/>
                <a:latin typeface="+mn-lt"/>
                <a:ea typeface="+mn-ea"/>
                <a:cs typeface="+mn-cs"/>
              </a:rPr>
              <a:t>-proposal: </a:t>
            </a:r>
            <a:r>
              <a:rPr lang="en-US" sz="1200" kern="1200" dirty="0" err="1">
                <a:solidFill>
                  <a:schemeClr val="tx1"/>
                </a:solidFill>
                <a:effectLst/>
                <a:latin typeface="+mn-lt"/>
                <a:ea typeface="+mn-ea"/>
                <a:cs typeface="+mn-cs"/>
              </a:rPr>
              <a:t>readset</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writeset</a:t>
            </a:r>
            <a:r>
              <a:rPr lang="en-US" sz="1200" kern="1200" dirty="0">
                <a:solidFill>
                  <a:schemeClr val="tx1"/>
                </a:solidFill>
                <a:effectLst/>
                <a:latin typeface="+mn-lt"/>
                <a:ea typeface="+mn-ea"/>
                <a:cs typeface="+mn-cs"/>
              </a:rPr>
              <a:t>, and broadcasts this to the ordering service.</a:t>
            </a:r>
          </a:p>
          <a:p>
            <a:pPr marL="685800" lvl="1" indent="-228600">
              <a:buFont typeface="+mj-lt"/>
              <a:buAutoNum type="arabicPeriod"/>
            </a:pPr>
            <a:r>
              <a:rPr lang="en-US" sz="1200" kern="1200" dirty="0">
                <a:solidFill>
                  <a:schemeClr val="tx1"/>
                </a:solidFill>
                <a:effectLst/>
                <a:latin typeface="+mn-lt"/>
                <a:ea typeface="+mn-ea"/>
                <a:cs typeface="+mn-cs"/>
              </a:rPr>
              <a:t>Tran-proposal is then ordered </a:t>
            </a:r>
            <a:r>
              <a:rPr lang="en-US" sz="1200" kern="1200" dirty="0" err="1">
                <a:solidFill>
                  <a:schemeClr val="tx1"/>
                </a:solidFill>
                <a:effectLst/>
                <a:latin typeface="+mn-lt"/>
                <a:ea typeface="+mn-ea"/>
                <a:cs typeface="+mn-cs"/>
              </a:rPr>
              <a:t>w.r.t</a:t>
            </a:r>
            <a:r>
              <a:rPr lang="en-US" sz="1200" kern="1200" dirty="0">
                <a:solidFill>
                  <a:schemeClr val="tx1"/>
                </a:solidFill>
                <a:effectLst/>
                <a:latin typeface="+mn-lt"/>
                <a:ea typeface="+mn-ea"/>
                <a:cs typeface="+mn-cs"/>
              </a:rPr>
              <a:t>. other </a:t>
            </a:r>
            <a:r>
              <a:rPr lang="en-US" sz="1200" kern="1200" dirty="0" err="1">
                <a:solidFill>
                  <a:schemeClr val="tx1"/>
                </a:solidFill>
                <a:effectLst/>
                <a:latin typeface="+mn-lt"/>
                <a:ea typeface="+mn-ea"/>
                <a:cs typeface="+mn-cs"/>
              </a:rPr>
              <a:t>tran</a:t>
            </a:r>
            <a:r>
              <a:rPr lang="en-US" sz="1200" kern="1200" dirty="0">
                <a:solidFill>
                  <a:schemeClr val="tx1"/>
                </a:solidFill>
                <a:effectLst/>
                <a:latin typeface="+mn-lt"/>
                <a:ea typeface="+mn-ea"/>
                <a:cs typeface="+mn-cs"/>
              </a:rPr>
              <a:t>-proposals and broadcast to </a:t>
            </a:r>
            <a:r>
              <a:rPr lang="en-US" sz="1200" kern="1200" dirty="0" err="1">
                <a:solidFill>
                  <a:schemeClr val="tx1"/>
                </a:solidFill>
                <a:effectLst/>
                <a:latin typeface="+mn-lt"/>
                <a:ea typeface="+mn-ea"/>
                <a:cs typeface="+mn-cs"/>
              </a:rPr>
              <a:t>commiting</a:t>
            </a:r>
            <a:r>
              <a:rPr lang="en-US" sz="1200" kern="1200" dirty="0">
                <a:solidFill>
                  <a:schemeClr val="tx1"/>
                </a:solidFill>
                <a:effectLst/>
                <a:latin typeface="+mn-lt"/>
                <a:ea typeface="+mn-ea"/>
                <a:cs typeface="+mn-cs"/>
              </a:rPr>
              <a:t> peers (includes endorsing peers).</a:t>
            </a:r>
          </a:p>
          <a:p>
            <a:pPr marL="228600" lvl="0" indent="-228600">
              <a:buFont typeface="Arial" charset="0"/>
              <a:buChar char="•"/>
            </a:pPr>
            <a:r>
              <a:rPr lang="en-US" sz="1200" kern="1200" dirty="0" err="1">
                <a:solidFill>
                  <a:schemeClr val="tx1"/>
                </a:solidFill>
                <a:effectLst/>
                <a:latin typeface="+mn-lt"/>
                <a:ea typeface="+mn-ea"/>
                <a:cs typeface="+mn-cs"/>
              </a:rPr>
              <a:t>Commiting</a:t>
            </a:r>
            <a:r>
              <a:rPr lang="en-US" sz="1200" kern="1200" dirty="0">
                <a:solidFill>
                  <a:schemeClr val="tx1"/>
                </a:solidFill>
                <a:effectLst/>
                <a:latin typeface="+mn-lt"/>
                <a:ea typeface="+mn-ea"/>
                <a:cs typeface="+mn-cs"/>
              </a:rPr>
              <a:t> peers validate </a:t>
            </a:r>
            <a:r>
              <a:rPr lang="en-US" sz="1200" kern="1200" dirty="0" err="1">
                <a:solidFill>
                  <a:schemeClr val="tx1"/>
                </a:solidFill>
                <a:effectLst/>
                <a:latin typeface="+mn-lt"/>
                <a:ea typeface="+mn-ea"/>
                <a:cs typeface="+mn-cs"/>
              </a:rPr>
              <a:t>tran-proposal.readset</a:t>
            </a:r>
            <a:r>
              <a:rPr lang="en-US" sz="1200" kern="1200" dirty="0">
                <a:solidFill>
                  <a:schemeClr val="tx1"/>
                </a:solidFill>
                <a:effectLst/>
                <a:latin typeface="+mn-lt"/>
                <a:ea typeface="+mn-ea"/>
                <a:cs typeface="+mn-cs"/>
              </a:rPr>
              <a:t> has not been modified since simulation, and applies the </a:t>
            </a:r>
            <a:r>
              <a:rPr lang="en-US" sz="1200" kern="1200" dirty="0" err="1">
                <a:solidFill>
                  <a:schemeClr val="tx1"/>
                </a:solidFill>
                <a:effectLst/>
                <a:latin typeface="+mn-lt"/>
                <a:ea typeface="+mn-ea"/>
                <a:cs typeface="+mn-cs"/>
              </a:rPr>
              <a:t>tran-proposal</a:t>
            </a:r>
            <a:r>
              <a:rPr lang="en-US" sz="1200" kern="1200" baseline="0" dirty="0" err="1">
                <a:solidFill>
                  <a:schemeClr val="tx1"/>
                </a:solidFill>
                <a:effectLst/>
                <a:latin typeface="+mn-lt"/>
                <a:ea typeface="+mn-ea"/>
                <a:cs typeface="+mn-cs"/>
              </a:rPr>
              <a:t>.</a:t>
            </a:r>
            <a:r>
              <a:rPr lang="en-US" sz="1200" kern="1200" dirty="0" err="1">
                <a:solidFill>
                  <a:schemeClr val="tx1"/>
                </a:solidFill>
                <a:effectLst/>
                <a:latin typeface="+mn-lt"/>
                <a:ea typeface="+mn-ea"/>
                <a:cs typeface="+mn-cs"/>
              </a:rPr>
              <a:t>writeset</a:t>
            </a:r>
            <a:r>
              <a:rPr lang="en-US" sz="1200" kern="1200" dirty="0">
                <a:solidFill>
                  <a:schemeClr val="tx1"/>
                </a:solidFill>
                <a:effectLst/>
                <a:latin typeface="+mn-lt"/>
                <a:ea typeface="+mn-ea"/>
                <a:cs typeface="+mn-cs"/>
              </a:rPr>
              <a:t> ‘atomically’. </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7CA23C2C-3334-4B4F-92AB-A790C33FFEE9}" type="slidenum">
              <a:rPr lang="en-US" smtClean="0"/>
              <a:t>30</a:t>
            </a:fld>
            <a:endParaRPr lang="en-US"/>
          </a:p>
        </p:txBody>
      </p:sp>
    </p:spTree>
    <p:extLst>
      <p:ext uri="{BB962C8B-B14F-4D97-AF65-F5344CB8AC3E}">
        <p14:creationId xmlns:p14="http://schemas.microsoft.com/office/powerpoint/2010/main" val="10447602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a:t>Overview of sample transaction (slides 1-7):</a:t>
            </a:r>
          </a:p>
          <a:p>
            <a:r>
              <a:rPr lang="en-US" sz="1200" kern="1200" dirty="0">
                <a:solidFill>
                  <a:schemeClr val="tx1"/>
                </a:solidFill>
                <a:effectLst/>
                <a:latin typeface="+mn-lt"/>
                <a:ea typeface="+mn-ea"/>
                <a:cs typeface="+mn-cs"/>
              </a:rPr>
              <a:t>Separation</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of simulation (</a:t>
            </a:r>
            <a:r>
              <a:rPr lang="en-US" sz="1200" kern="1200" dirty="0" err="1">
                <a:solidFill>
                  <a:schemeClr val="tx1"/>
                </a:solidFill>
                <a:effectLst/>
                <a:latin typeface="+mn-lt"/>
                <a:ea typeface="+mn-ea"/>
                <a:cs typeface="+mn-cs"/>
              </a:rPr>
              <a:t>chaincode</a:t>
            </a:r>
            <a:r>
              <a:rPr lang="en-US" sz="1200" kern="1200" dirty="0">
                <a:solidFill>
                  <a:schemeClr val="tx1"/>
                </a:solidFill>
                <a:effectLst/>
                <a:latin typeface="+mn-lt"/>
                <a:ea typeface="+mn-ea"/>
                <a:cs typeface="+mn-cs"/>
              </a:rPr>
              <a:t> execution) and block validation/commit </a:t>
            </a:r>
            <a:endParaRPr lang="en-US" dirty="0">
              <a:effectLst/>
            </a:endParaRPr>
          </a:p>
          <a:p>
            <a:pPr marL="171450" indent="-171450">
              <a:buFont typeface="Arial" charset="0"/>
              <a:buChar char="•"/>
            </a:pPr>
            <a:r>
              <a:rPr lang="en-US" sz="1200" kern="1200" dirty="0">
                <a:solidFill>
                  <a:schemeClr val="tx1"/>
                </a:solidFill>
                <a:effectLst/>
                <a:latin typeface="+mn-lt"/>
                <a:ea typeface="+mn-ea"/>
                <a:cs typeface="+mn-cs"/>
              </a:rPr>
              <a:t>Invocation</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of </a:t>
            </a:r>
            <a:r>
              <a:rPr lang="en-US" sz="1200" kern="1200" dirty="0" err="1">
                <a:solidFill>
                  <a:schemeClr val="tx1"/>
                </a:solidFill>
                <a:effectLst/>
                <a:latin typeface="+mn-lt"/>
                <a:ea typeface="+mn-ea"/>
                <a:cs typeface="+mn-cs"/>
              </a:rPr>
              <a:t>chaincode</a:t>
            </a:r>
            <a:r>
              <a:rPr lang="en-US" sz="1200" kern="1200" dirty="0">
                <a:solidFill>
                  <a:schemeClr val="tx1"/>
                </a:solidFill>
                <a:effectLst/>
                <a:latin typeface="+mn-lt"/>
                <a:ea typeface="+mn-ea"/>
                <a:cs typeface="+mn-cs"/>
              </a:rPr>
              <a:t> operation (business transaction) carried out in 3 phases: </a:t>
            </a:r>
          </a:p>
          <a:p>
            <a:pPr marL="685800" lvl="1" indent="-228600">
              <a:buFont typeface="+mj-lt"/>
              <a:buAutoNum type="arabicPeriod"/>
            </a:pPr>
            <a:r>
              <a:rPr lang="en-US" sz="1200" kern="1200" dirty="0" err="1">
                <a:solidFill>
                  <a:schemeClr val="tx1"/>
                </a:solidFill>
                <a:effectLst/>
                <a:latin typeface="+mn-lt"/>
                <a:ea typeface="+mn-ea"/>
                <a:cs typeface="+mn-cs"/>
              </a:rPr>
              <a:t>Chaincode</a:t>
            </a:r>
            <a:r>
              <a:rPr lang="en-US" sz="1200" kern="1200" dirty="0">
                <a:solidFill>
                  <a:schemeClr val="tx1"/>
                </a:solidFill>
                <a:effectLst/>
                <a:latin typeface="+mn-lt"/>
                <a:ea typeface="+mn-ea"/>
                <a:cs typeface="+mn-cs"/>
              </a:rPr>
              <a:t> operation execution simulated on ‘endorsing’ peers. </a:t>
            </a:r>
          </a:p>
          <a:p>
            <a:pPr marL="1143000" lvl="2" indent="-228600">
              <a:buFont typeface="Arial" charset="0"/>
              <a:buChar char="•"/>
            </a:pPr>
            <a:r>
              <a:rPr lang="en-US" sz="1200" kern="1200" dirty="0">
                <a:solidFill>
                  <a:schemeClr val="tx1"/>
                </a:solidFill>
                <a:effectLst/>
                <a:latin typeface="+mn-lt"/>
                <a:ea typeface="+mn-ea"/>
                <a:cs typeface="+mn-cs"/>
              </a:rPr>
              <a:t>Parallel simulation enabled on endorsers for improved concurrency and scalability since the simulation does not update the </a:t>
            </a:r>
            <a:r>
              <a:rPr lang="en-US" sz="1200" kern="1200" dirty="0" err="1">
                <a:solidFill>
                  <a:schemeClr val="tx1"/>
                </a:solidFill>
                <a:effectLst/>
                <a:latin typeface="+mn-lt"/>
                <a:ea typeface="+mn-ea"/>
                <a:cs typeface="+mn-cs"/>
              </a:rPr>
              <a:t>blockchain</a:t>
            </a:r>
            <a:r>
              <a:rPr lang="en-US" sz="1200" kern="1200" dirty="0">
                <a:solidFill>
                  <a:schemeClr val="tx1"/>
                </a:solidFill>
                <a:effectLst/>
                <a:latin typeface="+mn-lt"/>
                <a:ea typeface="+mn-ea"/>
                <a:cs typeface="+mn-cs"/>
              </a:rPr>
              <a:t> state</a:t>
            </a:r>
          </a:p>
          <a:p>
            <a:pPr marL="685800" lvl="1" indent="-228600">
              <a:buFont typeface="+mj-lt"/>
              <a:buAutoNum type="arabicPeriod"/>
            </a:pPr>
            <a:r>
              <a:rPr lang="en-US" sz="1200" kern="1200" dirty="0">
                <a:solidFill>
                  <a:schemeClr val="tx1"/>
                </a:solidFill>
                <a:effectLst/>
                <a:latin typeface="+mn-lt"/>
                <a:ea typeface="+mn-ea"/>
                <a:cs typeface="+mn-cs"/>
              </a:rPr>
              <a:t>Simulation determines business </a:t>
            </a:r>
            <a:r>
              <a:rPr lang="en-US" sz="1200" kern="1200" dirty="0" err="1">
                <a:solidFill>
                  <a:schemeClr val="tx1"/>
                </a:solidFill>
                <a:effectLst/>
                <a:latin typeface="+mn-lt"/>
                <a:ea typeface="+mn-ea"/>
                <a:cs typeface="+mn-cs"/>
              </a:rPr>
              <a:t>tran</a:t>
            </a:r>
            <a:r>
              <a:rPr lang="en-US" sz="1200" kern="1200" dirty="0">
                <a:solidFill>
                  <a:schemeClr val="tx1"/>
                </a:solidFill>
                <a:effectLst/>
                <a:latin typeface="+mn-lt"/>
                <a:ea typeface="+mn-ea"/>
                <a:cs typeface="+mn-cs"/>
              </a:rPr>
              <a:t>-proposal: </a:t>
            </a:r>
            <a:r>
              <a:rPr lang="en-US" sz="1200" kern="1200" dirty="0" err="1">
                <a:solidFill>
                  <a:schemeClr val="tx1"/>
                </a:solidFill>
                <a:effectLst/>
                <a:latin typeface="+mn-lt"/>
                <a:ea typeface="+mn-ea"/>
                <a:cs typeface="+mn-cs"/>
              </a:rPr>
              <a:t>readset</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writeset</a:t>
            </a:r>
            <a:r>
              <a:rPr lang="en-US" sz="1200" kern="1200" dirty="0">
                <a:solidFill>
                  <a:schemeClr val="tx1"/>
                </a:solidFill>
                <a:effectLst/>
                <a:latin typeface="+mn-lt"/>
                <a:ea typeface="+mn-ea"/>
                <a:cs typeface="+mn-cs"/>
              </a:rPr>
              <a:t>, and broadcasts this to the ordering service.</a:t>
            </a:r>
          </a:p>
          <a:p>
            <a:pPr marL="685800" lvl="1" indent="-228600">
              <a:buFont typeface="+mj-lt"/>
              <a:buAutoNum type="arabicPeriod"/>
            </a:pPr>
            <a:r>
              <a:rPr lang="en-US" sz="1200" kern="1200" dirty="0">
                <a:solidFill>
                  <a:schemeClr val="tx1"/>
                </a:solidFill>
                <a:effectLst/>
                <a:latin typeface="+mn-lt"/>
                <a:ea typeface="+mn-ea"/>
                <a:cs typeface="+mn-cs"/>
              </a:rPr>
              <a:t>Tran-proposal is then ordered </a:t>
            </a:r>
            <a:r>
              <a:rPr lang="en-US" sz="1200" kern="1200" dirty="0" err="1">
                <a:solidFill>
                  <a:schemeClr val="tx1"/>
                </a:solidFill>
                <a:effectLst/>
                <a:latin typeface="+mn-lt"/>
                <a:ea typeface="+mn-ea"/>
                <a:cs typeface="+mn-cs"/>
              </a:rPr>
              <a:t>w.r.t</a:t>
            </a:r>
            <a:r>
              <a:rPr lang="en-US" sz="1200" kern="1200" dirty="0">
                <a:solidFill>
                  <a:schemeClr val="tx1"/>
                </a:solidFill>
                <a:effectLst/>
                <a:latin typeface="+mn-lt"/>
                <a:ea typeface="+mn-ea"/>
                <a:cs typeface="+mn-cs"/>
              </a:rPr>
              <a:t>. other </a:t>
            </a:r>
            <a:r>
              <a:rPr lang="en-US" sz="1200" kern="1200" dirty="0" err="1">
                <a:solidFill>
                  <a:schemeClr val="tx1"/>
                </a:solidFill>
                <a:effectLst/>
                <a:latin typeface="+mn-lt"/>
                <a:ea typeface="+mn-ea"/>
                <a:cs typeface="+mn-cs"/>
              </a:rPr>
              <a:t>tran</a:t>
            </a:r>
            <a:r>
              <a:rPr lang="en-US" sz="1200" kern="1200" dirty="0">
                <a:solidFill>
                  <a:schemeClr val="tx1"/>
                </a:solidFill>
                <a:effectLst/>
                <a:latin typeface="+mn-lt"/>
                <a:ea typeface="+mn-ea"/>
                <a:cs typeface="+mn-cs"/>
              </a:rPr>
              <a:t>-proposals and broadcast to </a:t>
            </a:r>
            <a:r>
              <a:rPr lang="en-US" sz="1200" kern="1200" dirty="0" err="1">
                <a:solidFill>
                  <a:schemeClr val="tx1"/>
                </a:solidFill>
                <a:effectLst/>
                <a:latin typeface="+mn-lt"/>
                <a:ea typeface="+mn-ea"/>
                <a:cs typeface="+mn-cs"/>
              </a:rPr>
              <a:t>commiting</a:t>
            </a:r>
            <a:r>
              <a:rPr lang="en-US" sz="1200" kern="1200" dirty="0">
                <a:solidFill>
                  <a:schemeClr val="tx1"/>
                </a:solidFill>
                <a:effectLst/>
                <a:latin typeface="+mn-lt"/>
                <a:ea typeface="+mn-ea"/>
                <a:cs typeface="+mn-cs"/>
              </a:rPr>
              <a:t> peers (includes endorsing peers).</a:t>
            </a:r>
          </a:p>
          <a:p>
            <a:pPr marL="228600" lvl="0" indent="-228600">
              <a:buFont typeface="Arial" charset="0"/>
              <a:buChar char="•"/>
            </a:pPr>
            <a:r>
              <a:rPr lang="en-US" sz="1200" kern="1200" dirty="0" err="1">
                <a:solidFill>
                  <a:schemeClr val="tx1"/>
                </a:solidFill>
                <a:effectLst/>
                <a:latin typeface="+mn-lt"/>
                <a:ea typeface="+mn-ea"/>
                <a:cs typeface="+mn-cs"/>
              </a:rPr>
              <a:t>Commiting</a:t>
            </a:r>
            <a:r>
              <a:rPr lang="en-US" sz="1200" kern="1200" dirty="0">
                <a:solidFill>
                  <a:schemeClr val="tx1"/>
                </a:solidFill>
                <a:effectLst/>
                <a:latin typeface="+mn-lt"/>
                <a:ea typeface="+mn-ea"/>
                <a:cs typeface="+mn-cs"/>
              </a:rPr>
              <a:t> peers validate </a:t>
            </a:r>
            <a:r>
              <a:rPr lang="en-US" sz="1200" kern="1200" dirty="0" err="1">
                <a:solidFill>
                  <a:schemeClr val="tx1"/>
                </a:solidFill>
                <a:effectLst/>
                <a:latin typeface="+mn-lt"/>
                <a:ea typeface="+mn-ea"/>
                <a:cs typeface="+mn-cs"/>
              </a:rPr>
              <a:t>tran-proposal.readset</a:t>
            </a:r>
            <a:r>
              <a:rPr lang="en-US" sz="1200" kern="1200" dirty="0">
                <a:solidFill>
                  <a:schemeClr val="tx1"/>
                </a:solidFill>
                <a:effectLst/>
                <a:latin typeface="+mn-lt"/>
                <a:ea typeface="+mn-ea"/>
                <a:cs typeface="+mn-cs"/>
              </a:rPr>
              <a:t> has not been modified since simulation, and applies the </a:t>
            </a:r>
            <a:r>
              <a:rPr lang="en-US" sz="1200" kern="1200" dirty="0" err="1">
                <a:solidFill>
                  <a:schemeClr val="tx1"/>
                </a:solidFill>
                <a:effectLst/>
                <a:latin typeface="+mn-lt"/>
                <a:ea typeface="+mn-ea"/>
                <a:cs typeface="+mn-cs"/>
              </a:rPr>
              <a:t>tran-proposal</a:t>
            </a:r>
            <a:r>
              <a:rPr lang="en-US" sz="1200" kern="1200" baseline="0" dirty="0" err="1">
                <a:solidFill>
                  <a:schemeClr val="tx1"/>
                </a:solidFill>
                <a:effectLst/>
                <a:latin typeface="+mn-lt"/>
                <a:ea typeface="+mn-ea"/>
                <a:cs typeface="+mn-cs"/>
              </a:rPr>
              <a:t>.</a:t>
            </a:r>
            <a:r>
              <a:rPr lang="en-US" sz="1200" kern="1200" dirty="0" err="1">
                <a:solidFill>
                  <a:schemeClr val="tx1"/>
                </a:solidFill>
                <a:effectLst/>
                <a:latin typeface="+mn-lt"/>
                <a:ea typeface="+mn-ea"/>
                <a:cs typeface="+mn-cs"/>
              </a:rPr>
              <a:t>writeset</a:t>
            </a:r>
            <a:r>
              <a:rPr lang="en-US" sz="1200" kern="1200" dirty="0">
                <a:solidFill>
                  <a:schemeClr val="tx1"/>
                </a:solidFill>
                <a:effectLst/>
                <a:latin typeface="+mn-lt"/>
                <a:ea typeface="+mn-ea"/>
                <a:cs typeface="+mn-cs"/>
              </a:rPr>
              <a:t> ‘atomically’. </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7CA23C2C-3334-4B4F-92AB-A790C33FFEE9}" type="slidenum">
              <a:rPr lang="en-US" smtClean="0"/>
              <a:t>31</a:t>
            </a:fld>
            <a:endParaRPr lang="en-US"/>
          </a:p>
        </p:txBody>
      </p:sp>
    </p:spTree>
    <p:extLst>
      <p:ext uri="{BB962C8B-B14F-4D97-AF65-F5344CB8AC3E}">
        <p14:creationId xmlns:p14="http://schemas.microsoft.com/office/powerpoint/2010/main" val="2930385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a:t>Overview of sample transaction (slides 1-7):</a:t>
            </a:r>
          </a:p>
          <a:p>
            <a:r>
              <a:rPr lang="en-US" sz="1200" kern="1200" dirty="0">
                <a:solidFill>
                  <a:schemeClr val="tx1"/>
                </a:solidFill>
                <a:effectLst/>
                <a:latin typeface="+mn-lt"/>
                <a:ea typeface="+mn-ea"/>
                <a:cs typeface="+mn-cs"/>
              </a:rPr>
              <a:t>Separation</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of simulation (</a:t>
            </a:r>
            <a:r>
              <a:rPr lang="en-US" sz="1200" kern="1200" dirty="0" err="1">
                <a:solidFill>
                  <a:schemeClr val="tx1"/>
                </a:solidFill>
                <a:effectLst/>
                <a:latin typeface="+mn-lt"/>
                <a:ea typeface="+mn-ea"/>
                <a:cs typeface="+mn-cs"/>
              </a:rPr>
              <a:t>chaincode</a:t>
            </a:r>
            <a:r>
              <a:rPr lang="en-US" sz="1200" kern="1200" dirty="0">
                <a:solidFill>
                  <a:schemeClr val="tx1"/>
                </a:solidFill>
                <a:effectLst/>
                <a:latin typeface="+mn-lt"/>
                <a:ea typeface="+mn-ea"/>
                <a:cs typeface="+mn-cs"/>
              </a:rPr>
              <a:t> execution) and block validation/commit </a:t>
            </a:r>
            <a:endParaRPr lang="en-US" dirty="0">
              <a:effectLst/>
            </a:endParaRPr>
          </a:p>
          <a:p>
            <a:pPr marL="171450" indent="-171450">
              <a:buFont typeface="Arial" charset="0"/>
              <a:buChar char="•"/>
            </a:pPr>
            <a:r>
              <a:rPr lang="en-US" sz="1200" kern="1200" dirty="0">
                <a:solidFill>
                  <a:schemeClr val="tx1"/>
                </a:solidFill>
                <a:effectLst/>
                <a:latin typeface="+mn-lt"/>
                <a:ea typeface="+mn-ea"/>
                <a:cs typeface="+mn-cs"/>
              </a:rPr>
              <a:t>Invocation</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of </a:t>
            </a:r>
            <a:r>
              <a:rPr lang="en-US" sz="1200" kern="1200" dirty="0" err="1">
                <a:solidFill>
                  <a:schemeClr val="tx1"/>
                </a:solidFill>
                <a:effectLst/>
                <a:latin typeface="+mn-lt"/>
                <a:ea typeface="+mn-ea"/>
                <a:cs typeface="+mn-cs"/>
              </a:rPr>
              <a:t>chaincode</a:t>
            </a:r>
            <a:r>
              <a:rPr lang="en-US" sz="1200" kern="1200" dirty="0">
                <a:solidFill>
                  <a:schemeClr val="tx1"/>
                </a:solidFill>
                <a:effectLst/>
                <a:latin typeface="+mn-lt"/>
                <a:ea typeface="+mn-ea"/>
                <a:cs typeface="+mn-cs"/>
              </a:rPr>
              <a:t> operation (business transaction) carried out in 3 phases: </a:t>
            </a:r>
          </a:p>
          <a:p>
            <a:pPr marL="685800" lvl="1" indent="-228600">
              <a:buFont typeface="+mj-lt"/>
              <a:buAutoNum type="arabicPeriod"/>
            </a:pPr>
            <a:r>
              <a:rPr lang="en-US" sz="1200" kern="1200" dirty="0" err="1">
                <a:solidFill>
                  <a:schemeClr val="tx1"/>
                </a:solidFill>
                <a:effectLst/>
                <a:latin typeface="+mn-lt"/>
                <a:ea typeface="+mn-ea"/>
                <a:cs typeface="+mn-cs"/>
              </a:rPr>
              <a:t>Chaincode</a:t>
            </a:r>
            <a:r>
              <a:rPr lang="en-US" sz="1200" kern="1200" dirty="0">
                <a:solidFill>
                  <a:schemeClr val="tx1"/>
                </a:solidFill>
                <a:effectLst/>
                <a:latin typeface="+mn-lt"/>
                <a:ea typeface="+mn-ea"/>
                <a:cs typeface="+mn-cs"/>
              </a:rPr>
              <a:t> operation execution simulated on ‘endorsing’ peers. </a:t>
            </a:r>
          </a:p>
          <a:p>
            <a:pPr marL="1143000" lvl="2" indent="-228600">
              <a:buFont typeface="Arial" charset="0"/>
              <a:buChar char="•"/>
            </a:pPr>
            <a:r>
              <a:rPr lang="en-US" sz="1200" kern="1200" dirty="0">
                <a:solidFill>
                  <a:schemeClr val="tx1"/>
                </a:solidFill>
                <a:effectLst/>
                <a:latin typeface="+mn-lt"/>
                <a:ea typeface="+mn-ea"/>
                <a:cs typeface="+mn-cs"/>
              </a:rPr>
              <a:t>Parallel simulation enabled on endorsers for improved concurrency and scalability since the simulation does not update the </a:t>
            </a:r>
            <a:r>
              <a:rPr lang="en-US" sz="1200" kern="1200" dirty="0" err="1">
                <a:solidFill>
                  <a:schemeClr val="tx1"/>
                </a:solidFill>
                <a:effectLst/>
                <a:latin typeface="+mn-lt"/>
                <a:ea typeface="+mn-ea"/>
                <a:cs typeface="+mn-cs"/>
              </a:rPr>
              <a:t>blockchain</a:t>
            </a:r>
            <a:r>
              <a:rPr lang="en-US" sz="1200" kern="1200" dirty="0">
                <a:solidFill>
                  <a:schemeClr val="tx1"/>
                </a:solidFill>
                <a:effectLst/>
                <a:latin typeface="+mn-lt"/>
                <a:ea typeface="+mn-ea"/>
                <a:cs typeface="+mn-cs"/>
              </a:rPr>
              <a:t> state</a:t>
            </a:r>
          </a:p>
          <a:p>
            <a:pPr marL="685800" lvl="1" indent="-228600">
              <a:buFont typeface="+mj-lt"/>
              <a:buAutoNum type="arabicPeriod"/>
            </a:pPr>
            <a:r>
              <a:rPr lang="en-US" sz="1200" kern="1200" dirty="0">
                <a:solidFill>
                  <a:schemeClr val="tx1"/>
                </a:solidFill>
                <a:effectLst/>
                <a:latin typeface="+mn-lt"/>
                <a:ea typeface="+mn-ea"/>
                <a:cs typeface="+mn-cs"/>
              </a:rPr>
              <a:t>Simulation determines business </a:t>
            </a:r>
            <a:r>
              <a:rPr lang="en-US" sz="1200" kern="1200" dirty="0" err="1">
                <a:solidFill>
                  <a:schemeClr val="tx1"/>
                </a:solidFill>
                <a:effectLst/>
                <a:latin typeface="+mn-lt"/>
                <a:ea typeface="+mn-ea"/>
                <a:cs typeface="+mn-cs"/>
              </a:rPr>
              <a:t>tran</a:t>
            </a:r>
            <a:r>
              <a:rPr lang="en-US" sz="1200" kern="1200" dirty="0">
                <a:solidFill>
                  <a:schemeClr val="tx1"/>
                </a:solidFill>
                <a:effectLst/>
                <a:latin typeface="+mn-lt"/>
                <a:ea typeface="+mn-ea"/>
                <a:cs typeface="+mn-cs"/>
              </a:rPr>
              <a:t>-proposal: </a:t>
            </a:r>
            <a:r>
              <a:rPr lang="en-US" sz="1200" kern="1200" dirty="0" err="1">
                <a:solidFill>
                  <a:schemeClr val="tx1"/>
                </a:solidFill>
                <a:effectLst/>
                <a:latin typeface="+mn-lt"/>
                <a:ea typeface="+mn-ea"/>
                <a:cs typeface="+mn-cs"/>
              </a:rPr>
              <a:t>readset</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writeset</a:t>
            </a:r>
            <a:r>
              <a:rPr lang="en-US" sz="1200" kern="1200" dirty="0">
                <a:solidFill>
                  <a:schemeClr val="tx1"/>
                </a:solidFill>
                <a:effectLst/>
                <a:latin typeface="+mn-lt"/>
                <a:ea typeface="+mn-ea"/>
                <a:cs typeface="+mn-cs"/>
              </a:rPr>
              <a:t>, and broadcasts this to the ordering service.</a:t>
            </a:r>
          </a:p>
          <a:p>
            <a:pPr marL="685800" lvl="1" indent="-228600">
              <a:buFont typeface="+mj-lt"/>
              <a:buAutoNum type="arabicPeriod"/>
            </a:pPr>
            <a:r>
              <a:rPr lang="en-US" sz="1200" kern="1200" dirty="0">
                <a:solidFill>
                  <a:schemeClr val="tx1"/>
                </a:solidFill>
                <a:effectLst/>
                <a:latin typeface="+mn-lt"/>
                <a:ea typeface="+mn-ea"/>
                <a:cs typeface="+mn-cs"/>
              </a:rPr>
              <a:t>Tran-proposal is then ordered </a:t>
            </a:r>
            <a:r>
              <a:rPr lang="en-US" sz="1200" kern="1200" dirty="0" err="1">
                <a:solidFill>
                  <a:schemeClr val="tx1"/>
                </a:solidFill>
                <a:effectLst/>
                <a:latin typeface="+mn-lt"/>
                <a:ea typeface="+mn-ea"/>
                <a:cs typeface="+mn-cs"/>
              </a:rPr>
              <a:t>w.r.t</a:t>
            </a:r>
            <a:r>
              <a:rPr lang="en-US" sz="1200" kern="1200" dirty="0">
                <a:solidFill>
                  <a:schemeClr val="tx1"/>
                </a:solidFill>
                <a:effectLst/>
                <a:latin typeface="+mn-lt"/>
                <a:ea typeface="+mn-ea"/>
                <a:cs typeface="+mn-cs"/>
              </a:rPr>
              <a:t>. other </a:t>
            </a:r>
            <a:r>
              <a:rPr lang="en-US" sz="1200" kern="1200" dirty="0" err="1">
                <a:solidFill>
                  <a:schemeClr val="tx1"/>
                </a:solidFill>
                <a:effectLst/>
                <a:latin typeface="+mn-lt"/>
                <a:ea typeface="+mn-ea"/>
                <a:cs typeface="+mn-cs"/>
              </a:rPr>
              <a:t>tran</a:t>
            </a:r>
            <a:r>
              <a:rPr lang="en-US" sz="1200" kern="1200" dirty="0">
                <a:solidFill>
                  <a:schemeClr val="tx1"/>
                </a:solidFill>
                <a:effectLst/>
                <a:latin typeface="+mn-lt"/>
                <a:ea typeface="+mn-ea"/>
                <a:cs typeface="+mn-cs"/>
              </a:rPr>
              <a:t>-proposals and broadcast to </a:t>
            </a:r>
            <a:r>
              <a:rPr lang="en-US" sz="1200" kern="1200" dirty="0" err="1">
                <a:solidFill>
                  <a:schemeClr val="tx1"/>
                </a:solidFill>
                <a:effectLst/>
                <a:latin typeface="+mn-lt"/>
                <a:ea typeface="+mn-ea"/>
                <a:cs typeface="+mn-cs"/>
              </a:rPr>
              <a:t>commiting</a:t>
            </a:r>
            <a:r>
              <a:rPr lang="en-US" sz="1200" kern="1200" dirty="0">
                <a:solidFill>
                  <a:schemeClr val="tx1"/>
                </a:solidFill>
                <a:effectLst/>
                <a:latin typeface="+mn-lt"/>
                <a:ea typeface="+mn-ea"/>
                <a:cs typeface="+mn-cs"/>
              </a:rPr>
              <a:t> peers (includes endorsing peers).</a:t>
            </a:r>
          </a:p>
          <a:p>
            <a:pPr marL="228600" lvl="0" indent="-228600">
              <a:buFont typeface="Arial" charset="0"/>
              <a:buChar char="•"/>
            </a:pPr>
            <a:r>
              <a:rPr lang="en-US" sz="1200" kern="1200" dirty="0" err="1">
                <a:solidFill>
                  <a:schemeClr val="tx1"/>
                </a:solidFill>
                <a:effectLst/>
                <a:latin typeface="+mn-lt"/>
                <a:ea typeface="+mn-ea"/>
                <a:cs typeface="+mn-cs"/>
              </a:rPr>
              <a:t>Commiting</a:t>
            </a:r>
            <a:r>
              <a:rPr lang="en-US" sz="1200" kern="1200" dirty="0">
                <a:solidFill>
                  <a:schemeClr val="tx1"/>
                </a:solidFill>
                <a:effectLst/>
                <a:latin typeface="+mn-lt"/>
                <a:ea typeface="+mn-ea"/>
                <a:cs typeface="+mn-cs"/>
              </a:rPr>
              <a:t> peers validate </a:t>
            </a:r>
            <a:r>
              <a:rPr lang="en-US" sz="1200" kern="1200" dirty="0" err="1">
                <a:solidFill>
                  <a:schemeClr val="tx1"/>
                </a:solidFill>
                <a:effectLst/>
                <a:latin typeface="+mn-lt"/>
                <a:ea typeface="+mn-ea"/>
                <a:cs typeface="+mn-cs"/>
              </a:rPr>
              <a:t>tran-proposal.readset</a:t>
            </a:r>
            <a:r>
              <a:rPr lang="en-US" sz="1200" kern="1200" dirty="0">
                <a:solidFill>
                  <a:schemeClr val="tx1"/>
                </a:solidFill>
                <a:effectLst/>
                <a:latin typeface="+mn-lt"/>
                <a:ea typeface="+mn-ea"/>
                <a:cs typeface="+mn-cs"/>
              </a:rPr>
              <a:t> has not been modified since simulation, and applies the </a:t>
            </a:r>
            <a:r>
              <a:rPr lang="en-US" sz="1200" kern="1200" dirty="0" err="1">
                <a:solidFill>
                  <a:schemeClr val="tx1"/>
                </a:solidFill>
                <a:effectLst/>
                <a:latin typeface="+mn-lt"/>
                <a:ea typeface="+mn-ea"/>
                <a:cs typeface="+mn-cs"/>
              </a:rPr>
              <a:t>tran-proposal</a:t>
            </a:r>
            <a:r>
              <a:rPr lang="en-US" sz="1200" kern="1200" baseline="0" dirty="0" err="1">
                <a:solidFill>
                  <a:schemeClr val="tx1"/>
                </a:solidFill>
                <a:effectLst/>
                <a:latin typeface="+mn-lt"/>
                <a:ea typeface="+mn-ea"/>
                <a:cs typeface="+mn-cs"/>
              </a:rPr>
              <a:t>.</a:t>
            </a:r>
            <a:r>
              <a:rPr lang="en-US" sz="1200" kern="1200" dirty="0" err="1">
                <a:solidFill>
                  <a:schemeClr val="tx1"/>
                </a:solidFill>
                <a:effectLst/>
                <a:latin typeface="+mn-lt"/>
                <a:ea typeface="+mn-ea"/>
                <a:cs typeface="+mn-cs"/>
              </a:rPr>
              <a:t>writeset</a:t>
            </a:r>
            <a:r>
              <a:rPr lang="en-US" sz="1200" kern="1200" dirty="0">
                <a:solidFill>
                  <a:schemeClr val="tx1"/>
                </a:solidFill>
                <a:effectLst/>
                <a:latin typeface="+mn-lt"/>
                <a:ea typeface="+mn-ea"/>
                <a:cs typeface="+mn-cs"/>
              </a:rPr>
              <a:t> ‘atomically’. </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7CA23C2C-3334-4B4F-92AB-A790C33FFEE9}" type="slidenum">
              <a:rPr lang="en-US" smtClean="0"/>
              <a:t>32</a:t>
            </a:fld>
            <a:endParaRPr lang="en-US"/>
          </a:p>
        </p:txBody>
      </p:sp>
    </p:spTree>
    <p:extLst>
      <p:ext uri="{BB962C8B-B14F-4D97-AF65-F5344CB8AC3E}">
        <p14:creationId xmlns:p14="http://schemas.microsoft.com/office/powerpoint/2010/main" val="528765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DE39F7-555F-4E49-87AD-0EBF9F90242A}" type="slidenum">
              <a:rPr lang="en-US" smtClean="0"/>
              <a:pPr/>
              <a:t>33</a:t>
            </a:fld>
            <a:endParaRPr lang="en-US" dirty="0"/>
          </a:p>
        </p:txBody>
      </p:sp>
    </p:spTree>
    <p:extLst>
      <p:ext uri="{BB962C8B-B14F-4D97-AF65-F5344CB8AC3E}">
        <p14:creationId xmlns:p14="http://schemas.microsoft.com/office/powerpoint/2010/main" val="860636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TextEdit="1"/>
          </p:cNvSpPr>
          <p:nvPr>
            <p:ph type="sldImg"/>
          </p:nvPr>
        </p:nvSpPr>
        <p:spPr bwMode="auto">
          <a:noFill/>
          <a:ln>
            <a:solidFill>
              <a:srgbClr val="000000"/>
            </a:solidFill>
            <a:miter lim="800000"/>
            <a:headEnd/>
            <a:tailEnd/>
          </a:ln>
        </p:spPr>
      </p:sp>
      <p:sp>
        <p:nvSpPr>
          <p:cNvPr id="48131" name="Rectangle 3"/>
          <p:cNvSpPr>
            <a:spLocks noGrp="1"/>
          </p:cNvSpPr>
          <p:nvPr>
            <p:ph type="body" idx="1"/>
          </p:nvPr>
        </p:nvSpPr>
        <p:spPr bwMode="auto">
          <a:noFill/>
        </p:spPr>
        <p:txBody>
          <a:bodyPr wrap="square" numCol="1" anchor="t" anchorCtr="0" compatLnSpc="1">
            <a:prstTxWarp prst="textNoShape">
              <a:avLst/>
            </a:prstTxWarp>
          </a:bodyPr>
          <a:lstStyle/>
          <a:p>
            <a:pPr marL="228600" indent="-228600" eaLnBrk="1" hangingPunct="1">
              <a:spcBef>
                <a:spcPct val="0"/>
              </a:spcBef>
            </a:pPr>
            <a:endParaRPr lang="en-US" dirty="0"/>
          </a:p>
        </p:txBody>
      </p:sp>
    </p:spTree>
    <p:extLst>
      <p:ext uri="{BB962C8B-B14F-4D97-AF65-F5344CB8AC3E}">
        <p14:creationId xmlns:p14="http://schemas.microsoft.com/office/powerpoint/2010/main" val="30132513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0581BF-D69D-4541-8E77-427F668A3326}" type="slidenum">
              <a:rPr lang="en-US" smtClean="0"/>
              <a:t>34</a:t>
            </a:fld>
            <a:endParaRPr lang="en-US"/>
          </a:p>
        </p:txBody>
      </p:sp>
    </p:spTree>
    <p:extLst>
      <p:ext uri="{BB962C8B-B14F-4D97-AF65-F5344CB8AC3E}">
        <p14:creationId xmlns:p14="http://schemas.microsoft.com/office/powerpoint/2010/main" val="5582503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0581BF-D69D-4541-8E77-427F668A3326}" type="slidenum">
              <a:rPr lang="en-US" smtClean="0"/>
              <a:t>35</a:t>
            </a:fld>
            <a:endParaRPr lang="en-US"/>
          </a:p>
        </p:txBody>
      </p:sp>
    </p:spTree>
    <p:extLst>
      <p:ext uri="{BB962C8B-B14F-4D97-AF65-F5344CB8AC3E}">
        <p14:creationId xmlns:p14="http://schemas.microsoft.com/office/powerpoint/2010/main" val="32777762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DE39F7-555F-4E49-87AD-0EBF9F90242A}" type="slidenum">
              <a:rPr lang="en-US" smtClean="0"/>
              <a:pPr/>
              <a:t>36</a:t>
            </a:fld>
            <a:endParaRPr lang="en-US" dirty="0"/>
          </a:p>
        </p:txBody>
      </p:sp>
    </p:spTree>
    <p:extLst>
      <p:ext uri="{BB962C8B-B14F-4D97-AF65-F5344CB8AC3E}">
        <p14:creationId xmlns:p14="http://schemas.microsoft.com/office/powerpoint/2010/main" val="34120909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0581BF-D69D-4541-8E77-427F668A3326}" type="slidenum">
              <a:rPr lang="en-US" smtClean="0"/>
              <a:t>37</a:t>
            </a:fld>
            <a:endParaRPr lang="en-US"/>
          </a:p>
        </p:txBody>
      </p:sp>
    </p:spTree>
    <p:extLst>
      <p:ext uri="{BB962C8B-B14F-4D97-AF65-F5344CB8AC3E}">
        <p14:creationId xmlns:p14="http://schemas.microsoft.com/office/powerpoint/2010/main" val="14182672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0581BF-D69D-4541-8E77-427F668A3326}" type="slidenum">
              <a:rPr lang="en-US" smtClean="0"/>
              <a:t>38</a:t>
            </a:fld>
            <a:endParaRPr lang="en-US"/>
          </a:p>
        </p:txBody>
      </p:sp>
    </p:spTree>
    <p:extLst>
      <p:ext uri="{BB962C8B-B14F-4D97-AF65-F5344CB8AC3E}">
        <p14:creationId xmlns:p14="http://schemas.microsoft.com/office/powerpoint/2010/main" val="8314821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0581BF-D69D-4541-8E77-427F668A3326}" type="slidenum">
              <a:rPr lang="en-US" smtClean="0"/>
              <a:t>39</a:t>
            </a:fld>
            <a:endParaRPr lang="en-US"/>
          </a:p>
        </p:txBody>
      </p:sp>
    </p:spTree>
    <p:extLst>
      <p:ext uri="{BB962C8B-B14F-4D97-AF65-F5344CB8AC3E}">
        <p14:creationId xmlns:p14="http://schemas.microsoft.com/office/powerpoint/2010/main" val="42409116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0581BF-D69D-4541-8E77-427F668A3326}" type="slidenum">
              <a:rPr lang="en-US" smtClean="0"/>
              <a:t>40</a:t>
            </a:fld>
            <a:endParaRPr lang="en-US"/>
          </a:p>
        </p:txBody>
      </p:sp>
    </p:spTree>
    <p:extLst>
      <p:ext uri="{BB962C8B-B14F-4D97-AF65-F5344CB8AC3E}">
        <p14:creationId xmlns:p14="http://schemas.microsoft.com/office/powerpoint/2010/main" val="6990740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0581BF-D69D-4541-8E77-427F668A3326}" type="slidenum">
              <a:rPr lang="en-US" smtClean="0"/>
              <a:t>41</a:t>
            </a:fld>
            <a:endParaRPr lang="en-US"/>
          </a:p>
        </p:txBody>
      </p:sp>
    </p:spTree>
    <p:extLst>
      <p:ext uri="{BB962C8B-B14F-4D97-AF65-F5344CB8AC3E}">
        <p14:creationId xmlns:p14="http://schemas.microsoft.com/office/powerpoint/2010/main" val="26522449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0581BF-D69D-4541-8E77-427F668A3326}" type="slidenum">
              <a:rPr lang="en-US" smtClean="0"/>
              <a:t>42</a:t>
            </a:fld>
            <a:endParaRPr lang="en-US"/>
          </a:p>
        </p:txBody>
      </p:sp>
    </p:spTree>
    <p:extLst>
      <p:ext uri="{BB962C8B-B14F-4D97-AF65-F5344CB8AC3E}">
        <p14:creationId xmlns:p14="http://schemas.microsoft.com/office/powerpoint/2010/main" val="1661295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0581BF-D69D-4541-8E77-427F668A3326}" type="slidenum">
              <a:rPr lang="en-US" smtClean="0"/>
              <a:t>43</a:t>
            </a:fld>
            <a:endParaRPr lang="en-US"/>
          </a:p>
        </p:txBody>
      </p:sp>
    </p:spTree>
    <p:extLst>
      <p:ext uri="{BB962C8B-B14F-4D97-AF65-F5344CB8AC3E}">
        <p14:creationId xmlns:p14="http://schemas.microsoft.com/office/powerpoint/2010/main" val="876677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Useful links for more information:</a:t>
            </a:r>
          </a:p>
          <a:p>
            <a:endParaRPr lang="en-US" dirty="0"/>
          </a:p>
          <a:p>
            <a:r>
              <a:rPr lang="en-US" dirty="0"/>
              <a:t>What’s New (for more details on roadmap features): https://</a:t>
            </a:r>
            <a:r>
              <a:rPr lang="en-US" dirty="0" err="1"/>
              <a:t>ibm.box.com</a:t>
            </a:r>
            <a:r>
              <a:rPr lang="en-US" dirty="0"/>
              <a:t>/v/</a:t>
            </a:r>
            <a:r>
              <a:rPr lang="en-US" dirty="0" err="1"/>
              <a:t>BlockchainWhatsNew</a:t>
            </a:r>
            <a:endParaRPr lang="en-US" dirty="0"/>
          </a:p>
          <a:p>
            <a:r>
              <a:rPr lang="en-US" dirty="0"/>
              <a:t>Hyperledger Fabric Roadmap: </a:t>
            </a:r>
            <a:r>
              <a:rPr lang="en-US" sz="1200" dirty="0"/>
              <a:t>https://</a:t>
            </a:r>
            <a:r>
              <a:rPr lang="en-US" sz="1200" dirty="0" err="1"/>
              <a:t>wiki.hyperledger.org</a:t>
            </a:r>
            <a:r>
              <a:rPr lang="en-US" sz="1200" dirty="0"/>
              <a:t>/projects/fabric/roadmap</a:t>
            </a:r>
          </a:p>
          <a:p>
            <a:r>
              <a:rPr lang="en-US" sz="1200" dirty="0"/>
              <a:t>List of release notes: https://</a:t>
            </a:r>
            <a:r>
              <a:rPr lang="en-US" sz="1200" dirty="0" err="1"/>
              <a:t>github.com</a:t>
            </a:r>
            <a:r>
              <a:rPr lang="en-US" sz="1200" dirty="0"/>
              <a:t>/</a:t>
            </a:r>
            <a:r>
              <a:rPr lang="en-US" sz="1200" dirty="0" err="1"/>
              <a:t>hyperledger</a:t>
            </a:r>
            <a:r>
              <a:rPr lang="en-US" sz="1200" dirty="0"/>
              <a:t>/</a:t>
            </a:r>
            <a:r>
              <a:rPr lang="en-US" sz="1200" dirty="0" err="1"/>
              <a:t>fabric#releases</a:t>
            </a:r>
            <a:endParaRPr lang="en-US" sz="1200" dirty="0"/>
          </a:p>
          <a:p>
            <a:endParaRPr lang="en-US" sz="1200" b="1" dirty="0"/>
          </a:p>
          <a:p>
            <a:r>
              <a:rPr lang="en-US" sz="1200" b="0" dirty="0"/>
              <a:t>Release notes:</a:t>
            </a:r>
          </a:p>
          <a:p>
            <a:r>
              <a:rPr lang="en-US" sz="1200" b="1" dirty="0"/>
              <a:t>V1.0 GA:</a:t>
            </a:r>
            <a:r>
              <a:rPr lang="en-US" sz="1200" dirty="0"/>
              <a:t> https://</a:t>
            </a:r>
            <a:r>
              <a:rPr lang="en-US" sz="1200" dirty="0" err="1"/>
              <a:t>github.com</a:t>
            </a:r>
            <a:r>
              <a:rPr lang="en-US" sz="1200" dirty="0"/>
              <a:t>/</a:t>
            </a:r>
            <a:r>
              <a:rPr lang="en-US" sz="1200" dirty="0" err="1"/>
              <a:t>hyperledger</a:t>
            </a:r>
            <a:r>
              <a:rPr lang="en-US" sz="1200" dirty="0"/>
              <a:t>/fabric/releases/tag/v1.0.0</a:t>
            </a:r>
          </a:p>
          <a:p>
            <a:r>
              <a:rPr lang="en-US" sz="1200" b="1" dirty="0"/>
              <a:t>V1.1:</a:t>
            </a:r>
            <a:r>
              <a:rPr lang="en-US" sz="1200" dirty="0"/>
              <a:t> https://</a:t>
            </a:r>
            <a:r>
              <a:rPr lang="en-US" sz="1200" dirty="0" err="1"/>
              <a:t>github.com</a:t>
            </a:r>
            <a:r>
              <a:rPr lang="en-US" sz="1200" dirty="0"/>
              <a:t>/</a:t>
            </a:r>
            <a:r>
              <a:rPr lang="en-US" sz="1200" dirty="0" err="1"/>
              <a:t>hyperledger</a:t>
            </a:r>
            <a:r>
              <a:rPr lang="en-US" sz="1200" dirty="0"/>
              <a:t>/fabric/releases/tag/v1.1.0</a:t>
            </a:r>
          </a:p>
          <a:p>
            <a:pPr marL="171450" indent="-171450">
              <a:buFontTx/>
              <a:buChar char="-"/>
            </a:pPr>
            <a:r>
              <a:rPr lang="en-US" sz="1200" b="1" dirty="0"/>
              <a:t>V1.1-preview:</a:t>
            </a:r>
            <a:r>
              <a:rPr lang="en-US" sz="1200" dirty="0"/>
              <a:t> https://</a:t>
            </a:r>
            <a:r>
              <a:rPr lang="en-US" sz="1200" dirty="0" err="1"/>
              <a:t>github.com</a:t>
            </a:r>
            <a:r>
              <a:rPr lang="en-US" sz="1200" dirty="0"/>
              <a:t>/</a:t>
            </a:r>
            <a:r>
              <a:rPr lang="en-US" sz="1200" dirty="0" err="1"/>
              <a:t>hyperledger</a:t>
            </a:r>
            <a:r>
              <a:rPr lang="en-US" sz="1200" dirty="0"/>
              <a:t>/fabric/releases/tag/v1.1.0-preview</a:t>
            </a:r>
          </a:p>
          <a:p>
            <a:pPr marL="171450" indent="-171450">
              <a:buFontTx/>
              <a:buChar char="-"/>
            </a:pPr>
            <a:r>
              <a:rPr lang="en-US" sz="1200" b="1" dirty="0"/>
              <a:t>V1.1-alpha:</a:t>
            </a:r>
            <a:r>
              <a:rPr lang="en-US" sz="1200" dirty="0"/>
              <a:t> https://</a:t>
            </a:r>
            <a:r>
              <a:rPr lang="en-US" sz="1200" dirty="0" err="1"/>
              <a:t>github.com</a:t>
            </a:r>
            <a:r>
              <a:rPr lang="en-US" sz="1200" dirty="0"/>
              <a:t>/</a:t>
            </a:r>
            <a:r>
              <a:rPr lang="en-US" sz="1200" dirty="0" err="1"/>
              <a:t>hyperledger</a:t>
            </a:r>
            <a:r>
              <a:rPr lang="en-US" sz="1200" dirty="0"/>
              <a:t>/fabric/releases/tag/v1.1.0-alpha</a:t>
            </a:r>
          </a:p>
          <a:p>
            <a:pPr marL="0" indent="0">
              <a:buFontTx/>
              <a:buNone/>
            </a:pPr>
            <a:r>
              <a:rPr lang="en-US" sz="1200" b="1" dirty="0"/>
              <a:t>V1.2:</a:t>
            </a:r>
            <a:r>
              <a:rPr lang="en-US" sz="1200" dirty="0"/>
              <a:t> https://</a:t>
            </a:r>
            <a:r>
              <a:rPr lang="en-US" sz="1200" dirty="0" err="1"/>
              <a:t>github.com</a:t>
            </a:r>
            <a:r>
              <a:rPr lang="en-US" sz="1200" dirty="0"/>
              <a:t>/</a:t>
            </a:r>
            <a:r>
              <a:rPr lang="en-US" sz="1200" dirty="0" err="1"/>
              <a:t>hyperledger</a:t>
            </a:r>
            <a:r>
              <a:rPr lang="en-US" sz="1200" dirty="0"/>
              <a:t>/fabric/releases/tag/v1.2.0</a:t>
            </a:r>
          </a:p>
          <a:p>
            <a:pPr marL="0" indent="0">
              <a:buFontTx/>
              <a:buNone/>
            </a:pPr>
            <a:r>
              <a:rPr lang="en-US" sz="1200" b="1" dirty="0"/>
              <a:t>V1.3:</a:t>
            </a:r>
            <a:r>
              <a:rPr lang="en-US" sz="1200" b="0" dirty="0"/>
              <a:t> https://</a:t>
            </a:r>
            <a:r>
              <a:rPr lang="en-US" sz="1200" b="0" dirty="0" err="1"/>
              <a:t>github.com</a:t>
            </a:r>
            <a:r>
              <a:rPr lang="en-US" sz="1200" b="0" dirty="0"/>
              <a:t>/</a:t>
            </a:r>
            <a:r>
              <a:rPr lang="en-US" sz="1200" b="0" dirty="0" err="1"/>
              <a:t>hyperledger</a:t>
            </a:r>
            <a:r>
              <a:rPr lang="en-US" sz="1200" b="0" dirty="0"/>
              <a:t>/fabric/releases/tag/v1.3.0</a:t>
            </a:r>
          </a:p>
          <a:p>
            <a:endParaRPr lang="en-US" dirty="0"/>
          </a:p>
          <a:p>
            <a:r>
              <a:rPr lang="en-US" dirty="0"/>
              <a:t>Release planning: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V1.1: </a:t>
            </a:r>
            <a:r>
              <a:rPr lang="en-US" dirty="0"/>
              <a:t>https://</a:t>
            </a:r>
            <a:r>
              <a:rPr lang="en-US" dirty="0" err="1"/>
              <a:t>wiki.hyperledger.org</a:t>
            </a:r>
            <a:r>
              <a:rPr lang="en-US" dirty="0"/>
              <a:t>/projects/fabric/proposedv1_1</a:t>
            </a:r>
          </a:p>
          <a:p>
            <a:r>
              <a:rPr lang="en-US" b="1" dirty="0"/>
              <a:t>V1.2:</a:t>
            </a:r>
            <a:r>
              <a:rPr lang="en-US" dirty="0"/>
              <a:t> https://</a:t>
            </a:r>
            <a:r>
              <a:rPr lang="en-US" dirty="0" err="1"/>
              <a:t>docs.google.com</a:t>
            </a:r>
            <a:r>
              <a:rPr lang="en-US" dirty="0"/>
              <a:t>/document/d/1prtMkLOkZZx7RYi_meb-3yY6lgFhISLQtx8AcSMDhdo/edit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dirty="0"/>
              <a:t>V1.3:</a:t>
            </a:r>
            <a:r>
              <a:rPr lang="en-US" sz="1200" dirty="0"/>
              <a:t> https://</a:t>
            </a:r>
            <a:r>
              <a:rPr lang="en-US" sz="1200" dirty="0" err="1"/>
              <a:t>jira.hyperledger.org</a:t>
            </a:r>
            <a:r>
              <a:rPr lang="en-US" sz="1200" dirty="0"/>
              <a:t>/browse/FABN-692?jql=issuetype%20%3D%20Epic%20AND%20fixVersion%20%3D%20v1.3.0</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dirty="0"/>
              <a:t>V1.4:</a:t>
            </a:r>
            <a:r>
              <a:rPr lang="en-US" sz="1200" b="0" dirty="0"/>
              <a:t> https://</a:t>
            </a:r>
            <a:r>
              <a:rPr lang="en-US" sz="1200" b="0" dirty="0" err="1"/>
              <a:t>jira.hyperledger.org</a:t>
            </a:r>
            <a:r>
              <a:rPr lang="en-US" sz="1200" b="0" dirty="0"/>
              <a:t>/browse/FABN-895?jql=issuetype%20%3D%20Epic%20AND%20fixVersion%20%3D%20v1.4.0</a:t>
            </a:r>
            <a:endParaRPr lang="en-US" dirty="0"/>
          </a:p>
          <a:p>
            <a:endParaRPr lang="en-US" baseline="0" dirty="0"/>
          </a:p>
          <a:p>
            <a:r>
              <a:rPr lang="en-US" dirty="0"/>
              <a:t>Originally based on: https://</a:t>
            </a:r>
            <a:r>
              <a:rPr lang="en-US" dirty="0" err="1"/>
              <a:t>jira.hyperledger.org</a:t>
            </a:r>
            <a:r>
              <a:rPr lang="en-US" dirty="0"/>
              <a:t>/browse/FAB-37 also</a:t>
            </a:r>
          </a:p>
          <a:p>
            <a:endParaRPr lang="en-US" dirty="0"/>
          </a:p>
        </p:txBody>
      </p:sp>
      <p:sp>
        <p:nvSpPr>
          <p:cNvPr id="4" name="Slide Number Placeholder 3"/>
          <p:cNvSpPr>
            <a:spLocks noGrp="1"/>
          </p:cNvSpPr>
          <p:nvPr>
            <p:ph type="sldNum" sz="quarter" idx="5"/>
          </p:nvPr>
        </p:nvSpPr>
        <p:spPr/>
        <p:txBody>
          <a:bodyPr/>
          <a:lstStyle/>
          <a:p>
            <a:fld id="{EDDE39F7-555F-4E49-87AD-0EBF9F90242A}" type="slidenum">
              <a:rPr lang="en-US" smtClean="0"/>
              <a:pPr/>
              <a:t>4</a:t>
            </a:fld>
            <a:endParaRPr lang="en-US" dirty="0"/>
          </a:p>
        </p:txBody>
      </p:sp>
    </p:spTree>
    <p:extLst>
      <p:ext uri="{BB962C8B-B14F-4D97-AF65-F5344CB8AC3E}">
        <p14:creationId xmlns:p14="http://schemas.microsoft.com/office/powerpoint/2010/main" val="6467775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0581BF-D69D-4541-8E77-427F668A3326}" type="slidenum">
              <a:rPr lang="en-US" smtClean="0"/>
              <a:t>44</a:t>
            </a:fld>
            <a:endParaRPr lang="en-US"/>
          </a:p>
        </p:txBody>
      </p:sp>
    </p:spTree>
    <p:extLst>
      <p:ext uri="{BB962C8B-B14F-4D97-AF65-F5344CB8AC3E}">
        <p14:creationId xmlns:p14="http://schemas.microsoft.com/office/powerpoint/2010/main" val="18283197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0581BF-D69D-4541-8E77-427F668A3326}" type="slidenum">
              <a:rPr lang="en-US" smtClean="0"/>
              <a:t>45</a:t>
            </a:fld>
            <a:endParaRPr lang="en-US"/>
          </a:p>
        </p:txBody>
      </p:sp>
    </p:spTree>
    <p:extLst>
      <p:ext uri="{BB962C8B-B14F-4D97-AF65-F5344CB8AC3E}">
        <p14:creationId xmlns:p14="http://schemas.microsoft.com/office/powerpoint/2010/main" val="32922466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0581BF-D69D-4541-8E77-427F668A3326}" type="slidenum">
              <a:rPr lang="en-US" smtClean="0"/>
              <a:t>46</a:t>
            </a:fld>
            <a:endParaRPr lang="en-US"/>
          </a:p>
        </p:txBody>
      </p:sp>
    </p:spTree>
    <p:extLst>
      <p:ext uri="{BB962C8B-B14F-4D97-AF65-F5344CB8AC3E}">
        <p14:creationId xmlns:p14="http://schemas.microsoft.com/office/powerpoint/2010/main" val="27381310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750581BF-D69D-4541-8E77-427F668A3326}" type="slidenum">
              <a:rPr lang="en-US" smtClean="0"/>
              <a:t>47</a:t>
            </a:fld>
            <a:endParaRPr lang="en-US"/>
          </a:p>
        </p:txBody>
      </p:sp>
    </p:spTree>
    <p:extLst>
      <p:ext uri="{BB962C8B-B14F-4D97-AF65-F5344CB8AC3E}">
        <p14:creationId xmlns:p14="http://schemas.microsoft.com/office/powerpoint/2010/main" val="10089162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0581BF-D69D-4541-8E77-427F668A3326}" type="slidenum">
              <a:rPr lang="en-US" smtClean="0"/>
              <a:t>48</a:t>
            </a:fld>
            <a:endParaRPr lang="en-US"/>
          </a:p>
        </p:txBody>
      </p:sp>
    </p:spTree>
    <p:extLst>
      <p:ext uri="{BB962C8B-B14F-4D97-AF65-F5344CB8AC3E}">
        <p14:creationId xmlns:p14="http://schemas.microsoft.com/office/powerpoint/2010/main" val="15445804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0581BF-D69D-4541-8E77-427F668A3326}" type="slidenum">
              <a:rPr lang="en-US" smtClean="0"/>
              <a:t>49</a:t>
            </a:fld>
            <a:endParaRPr lang="en-US"/>
          </a:p>
        </p:txBody>
      </p:sp>
    </p:spTree>
    <p:extLst>
      <p:ext uri="{BB962C8B-B14F-4D97-AF65-F5344CB8AC3E}">
        <p14:creationId xmlns:p14="http://schemas.microsoft.com/office/powerpoint/2010/main" val="204143692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0581BF-D69D-4541-8E77-427F668A3326}" type="slidenum">
              <a:rPr lang="en-US" smtClean="0"/>
              <a:t>50</a:t>
            </a:fld>
            <a:endParaRPr lang="en-US"/>
          </a:p>
        </p:txBody>
      </p:sp>
    </p:spTree>
    <p:extLst>
      <p:ext uri="{BB962C8B-B14F-4D97-AF65-F5344CB8AC3E}">
        <p14:creationId xmlns:p14="http://schemas.microsoft.com/office/powerpoint/2010/main" val="303376362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0581BF-D69D-4541-8E77-427F668A3326}" type="slidenum">
              <a:rPr lang="en-US" smtClean="0"/>
              <a:t>51</a:t>
            </a:fld>
            <a:endParaRPr lang="en-US"/>
          </a:p>
        </p:txBody>
      </p:sp>
    </p:spTree>
    <p:extLst>
      <p:ext uri="{BB962C8B-B14F-4D97-AF65-F5344CB8AC3E}">
        <p14:creationId xmlns:p14="http://schemas.microsoft.com/office/powerpoint/2010/main" val="410372516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DE39F7-555F-4E49-87AD-0EBF9F90242A}" type="slidenum">
              <a:rPr lang="en-US" smtClean="0"/>
              <a:pPr/>
              <a:t>52</a:t>
            </a:fld>
            <a:endParaRPr lang="en-US" dirty="0"/>
          </a:p>
        </p:txBody>
      </p:sp>
    </p:spTree>
    <p:extLst>
      <p:ext uri="{BB962C8B-B14F-4D97-AF65-F5344CB8AC3E}">
        <p14:creationId xmlns:p14="http://schemas.microsoft.com/office/powerpoint/2010/main" val="113879930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Examples</a:t>
            </a:r>
            <a:r>
              <a:rPr lang="en-US" baseline="0"/>
              <a:t> on following slides.</a:t>
            </a:r>
            <a:endParaRPr lang="en-US"/>
          </a:p>
        </p:txBody>
      </p:sp>
      <p:sp>
        <p:nvSpPr>
          <p:cNvPr id="4" name="Slide Number Placeholder 3"/>
          <p:cNvSpPr>
            <a:spLocks noGrp="1"/>
          </p:cNvSpPr>
          <p:nvPr>
            <p:ph type="sldNum" sz="quarter" idx="10"/>
          </p:nvPr>
        </p:nvSpPr>
        <p:spPr/>
        <p:txBody>
          <a:bodyPr/>
          <a:lstStyle/>
          <a:p>
            <a:fld id="{7CA23C2C-3334-4B4F-92AB-A790C33FFEE9}" type="slidenum">
              <a:rPr lang="en-US" smtClean="0"/>
              <a:t>53</a:t>
            </a:fld>
            <a:endParaRPr lang="en-US"/>
          </a:p>
        </p:txBody>
      </p:sp>
    </p:spTree>
    <p:extLst>
      <p:ext uri="{BB962C8B-B14F-4D97-AF65-F5344CB8AC3E}">
        <p14:creationId xmlns:p14="http://schemas.microsoft.com/office/powerpoint/2010/main" val="1320805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Useful links for more information:</a:t>
            </a:r>
          </a:p>
          <a:p>
            <a:endParaRPr lang="en-US" dirty="0"/>
          </a:p>
          <a:p>
            <a:r>
              <a:rPr lang="en-US" dirty="0"/>
              <a:t>What’s New (for more details on roadmap features): https://</a:t>
            </a:r>
            <a:r>
              <a:rPr lang="en-US" dirty="0" err="1"/>
              <a:t>ibm.box.com</a:t>
            </a:r>
            <a:r>
              <a:rPr lang="en-US" dirty="0"/>
              <a:t>/v/</a:t>
            </a:r>
            <a:r>
              <a:rPr lang="en-US" dirty="0" err="1"/>
              <a:t>BlockchainWhatsNew</a:t>
            </a:r>
            <a:endParaRPr lang="en-US" dirty="0"/>
          </a:p>
          <a:p>
            <a:r>
              <a:rPr lang="en-US" dirty="0"/>
              <a:t>Hyperledger Fabric Roadmap: </a:t>
            </a:r>
            <a:r>
              <a:rPr lang="en-US" sz="1200" dirty="0"/>
              <a:t>https://</a:t>
            </a:r>
            <a:r>
              <a:rPr lang="en-US" sz="1200" dirty="0" err="1"/>
              <a:t>wiki.hyperledger.org</a:t>
            </a:r>
            <a:r>
              <a:rPr lang="en-US" sz="1200" dirty="0"/>
              <a:t>/projects/fabric/roadmap</a:t>
            </a:r>
          </a:p>
          <a:p>
            <a:r>
              <a:rPr lang="en-US" sz="1200" dirty="0"/>
              <a:t>List of release notes: https://</a:t>
            </a:r>
            <a:r>
              <a:rPr lang="en-US" sz="1200" dirty="0" err="1"/>
              <a:t>github.com</a:t>
            </a:r>
            <a:r>
              <a:rPr lang="en-US" sz="1200" dirty="0"/>
              <a:t>/</a:t>
            </a:r>
            <a:r>
              <a:rPr lang="en-US" sz="1200" dirty="0" err="1"/>
              <a:t>hyperledger</a:t>
            </a:r>
            <a:r>
              <a:rPr lang="en-US" sz="1200" dirty="0"/>
              <a:t>/</a:t>
            </a:r>
            <a:r>
              <a:rPr lang="en-US" sz="1200" dirty="0" err="1"/>
              <a:t>fabric#releases</a:t>
            </a:r>
            <a:endParaRPr lang="en-US" sz="1200" dirty="0"/>
          </a:p>
          <a:p>
            <a:endParaRPr lang="en-US" sz="1200" b="1" dirty="0"/>
          </a:p>
          <a:p>
            <a:r>
              <a:rPr lang="en-US" sz="1200" b="0" dirty="0"/>
              <a:t>Release notes:</a:t>
            </a:r>
          </a:p>
          <a:p>
            <a:r>
              <a:rPr lang="en-US" sz="1200" b="1" dirty="0"/>
              <a:t>V1.0 GA:</a:t>
            </a:r>
            <a:r>
              <a:rPr lang="en-US" sz="1200" dirty="0"/>
              <a:t> https://</a:t>
            </a:r>
            <a:r>
              <a:rPr lang="en-US" sz="1200" dirty="0" err="1"/>
              <a:t>github.com</a:t>
            </a:r>
            <a:r>
              <a:rPr lang="en-US" sz="1200" dirty="0"/>
              <a:t>/</a:t>
            </a:r>
            <a:r>
              <a:rPr lang="en-US" sz="1200" dirty="0" err="1"/>
              <a:t>hyperledger</a:t>
            </a:r>
            <a:r>
              <a:rPr lang="en-US" sz="1200" dirty="0"/>
              <a:t>/fabric/releases/tag/v1.0.0</a:t>
            </a:r>
          </a:p>
          <a:p>
            <a:r>
              <a:rPr lang="en-US" sz="1200" b="1" dirty="0"/>
              <a:t>V1.1:</a:t>
            </a:r>
            <a:r>
              <a:rPr lang="en-US" sz="1200" dirty="0"/>
              <a:t> https://</a:t>
            </a:r>
            <a:r>
              <a:rPr lang="en-US" sz="1200" dirty="0" err="1"/>
              <a:t>github.com</a:t>
            </a:r>
            <a:r>
              <a:rPr lang="en-US" sz="1200" dirty="0"/>
              <a:t>/</a:t>
            </a:r>
            <a:r>
              <a:rPr lang="en-US" sz="1200" dirty="0" err="1"/>
              <a:t>hyperledger</a:t>
            </a:r>
            <a:r>
              <a:rPr lang="en-US" sz="1200" dirty="0"/>
              <a:t>/fabric/releases/tag/v1.1.0</a:t>
            </a:r>
          </a:p>
          <a:p>
            <a:pPr marL="171450" indent="-171450">
              <a:buFontTx/>
              <a:buChar char="-"/>
            </a:pPr>
            <a:r>
              <a:rPr lang="en-US" sz="1200" b="1" dirty="0"/>
              <a:t>V1.1-preview:</a:t>
            </a:r>
            <a:r>
              <a:rPr lang="en-US" sz="1200" dirty="0"/>
              <a:t> https://</a:t>
            </a:r>
            <a:r>
              <a:rPr lang="en-US" sz="1200" dirty="0" err="1"/>
              <a:t>github.com</a:t>
            </a:r>
            <a:r>
              <a:rPr lang="en-US" sz="1200" dirty="0"/>
              <a:t>/</a:t>
            </a:r>
            <a:r>
              <a:rPr lang="en-US" sz="1200" dirty="0" err="1"/>
              <a:t>hyperledger</a:t>
            </a:r>
            <a:r>
              <a:rPr lang="en-US" sz="1200" dirty="0"/>
              <a:t>/fabric/releases/tag/v1.1.0-preview</a:t>
            </a:r>
          </a:p>
          <a:p>
            <a:pPr marL="171450" indent="-171450">
              <a:buFontTx/>
              <a:buChar char="-"/>
            </a:pPr>
            <a:r>
              <a:rPr lang="en-US" sz="1200" b="1" dirty="0"/>
              <a:t>V1.1-alpha:</a:t>
            </a:r>
            <a:r>
              <a:rPr lang="en-US" sz="1200" dirty="0"/>
              <a:t> https://</a:t>
            </a:r>
            <a:r>
              <a:rPr lang="en-US" sz="1200" dirty="0" err="1"/>
              <a:t>github.com</a:t>
            </a:r>
            <a:r>
              <a:rPr lang="en-US" sz="1200" dirty="0"/>
              <a:t>/</a:t>
            </a:r>
            <a:r>
              <a:rPr lang="en-US" sz="1200" dirty="0" err="1"/>
              <a:t>hyperledger</a:t>
            </a:r>
            <a:r>
              <a:rPr lang="en-US" sz="1200" dirty="0"/>
              <a:t>/fabric/releases/tag/v1.1.0-alpha</a:t>
            </a:r>
          </a:p>
          <a:p>
            <a:pPr marL="0" indent="0">
              <a:buFontTx/>
              <a:buNone/>
            </a:pPr>
            <a:r>
              <a:rPr lang="en-US" sz="1200" b="1" dirty="0"/>
              <a:t>V1.2:</a:t>
            </a:r>
            <a:r>
              <a:rPr lang="en-US" sz="1200" dirty="0"/>
              <a:t> https://</a:t>
            </a:r>
            <a:r>
              <a:rPr lang="en-US" sz="1200" dirty="0" err="1"/>
              <a:t>github.com</a:t>
            </a:r>
            <a:r>
              <a:rPr lang="en-US" sz="1200" dirty="0"/>
              <a:t>/</a:t>
            </a:r>
            <a:r>
              <a:rPr lang="en-US" sz="1200" dirty="0" err="1"/>
              <a:t>hyperledger</a:t>
            </a:r>
            <a:r>
              <a:rPr lang="en-US" sz="1200" dirty="0"/>
              <a:t>/fabric/releases/tag/v1.2.0</a:t>
            </a:r>
          </a:p>
          <a:p>
            <a:pPr marL="0" indent="0">
              <a:buFontTx/>
              <a:buNone/>
            </a:pPr>
            <a:r>
              <a:rPr lang="en-US" sz="1200" b="1" dirty="0"/>
              <a:t>V1.3:</a:t>
            </a:r>
            <a:r>
              <a:rPr lang="en-US" sz="1200" b="0" dirty="0"/>
              <a:t> https://</a:t>
            </a:r>
            <a:r>
              <a:rPr lang="en-US" sz="1200" b="0" dirty="0" err="1"/>
              <a:t>github.com</a:t>
            </a:r>
            <a:r>
              <a:rPr lang="en-US" sz="1200" b="0" dirty="0"/>
              <a:t>/</a:t>
            </a:r>
            <a:r>
              <a:rPr lang="en-US" sz="1200" b="0" dirty="0" err="1"/>
              <a:t>hyperledger</a:t>
            </a:r>
            <a:r>
              <a:rPr lang="en-US" sz="1200" b="0" dirty="0"/>
              <a:t>/fabric/releases/tag/v1.3.0</a:t>
            </a:r>
          </a:p>
          <a:p>
            <a:endParaRPr lang="en-US" dirty="0"/>
          </a:p>
          <a:p>
            <a:r>
              <a:rPr lang="en-US" dirty="0"/>
              <a:t>Release planning: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V1.1: </a:t>
            </a:r>
            <a:r>
              <a:rPr lang="en-US" dirty="0"/>
              <a:t>https://</a:t>
            </a:r>
            <a:r>
              <a:rPr lang="en-US" dirty="0" err="1"/>
              <a:t>wiki.hyperledger.org</a:t>
            </a:r>
            <a:r>
              <a:rPr lang="en-US" dirty="0"/>
              <a:t>/projects/fabric/proposedv1_1</a:t>
            </a:r>
          </a:p>
          <a:p>
            <a:r>
              <a:rPr lang="en-US" b="1" dirty="0"/>
              <a:t>V1.2:</a:t>
            </a:r>
            <a:r>
              <a:rPr lang="en-US" dirty="0"/>
              <a:t> https://</a:t>
            </a:r>
            <a:r>
              <a:rPr lang="en-US" dirty="0" err="1"/>
              <a:t>docs.google.com</a:t>
            </a:r>
            <a:r>
              <a:rPr lang="en-US" dirty="0"/>
              <a:t>/document/d/1prtMkLOkZZx7RYi_meb-3yY6lgFhISLQtx8AcSMDhdo/edit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dirty="0"/>
              <a:t>V1.3:</a:t>
            </a:r>
            <a:r>
              <a:rPr lang="en-US" sz="1200" dirty="0"/>
              <a:t> https://</a:t>
            </a:r>
            <a:r>
              <a:rPr lang="en-US" sz="1200" dirty="0" err="1"/>
              <a:t>jira.hyperledger.org</a:t>
            </a:r>
            <a:r>
              <a:rPr lang="en-US" sz="1200" dirty="0"/>
              <a:t>/browse/FABN-692?jql=issuetype%20%3D%20Epic%20AND%20fixVersion%20%3D%20v1.3.0</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dirty="0"/>
              <a:t>V1.4:</a:t>
            </a:r>
            <a:r>
              <a:rPr lang="en-US" sz="1200" b="0" dirty="0"/>
              <a:t> https://</a:t>
            </a:r>
            <a:r>
              <a:rPr lang="en-US" sz="1200" b="0" dirty="0" err="1"/>
              <a:t>jira.hyperledger.org</a:t>
            </a:r>
            <a:r>
              <a:rPr lang="en-US" sz="1200" b="0" dirty="0"/>
              <a:t>/browse/FABN-895?jql=issuetype%20%3D%20Epic%20AND%20fixVersion%20%3D%20v1.4.0</a:t>
            </a:r>
            <a:endParaRPr lang="en-US" dirty="0"/>
          </a:p>
          <a:p>
            <a:endParaRPr lang="en-US" baseline="0" dirty="0"/>
          </a:p>
          <a:p>
            <a:r>
              <a:rPr lang="en-US" dirty="0"/>
              <a:t>Originally based on: https://</a:t>
            </a:r>
            <a:r>
              <a:rPr lang="en-US" dirty="0" err="1"/>
              <a:t>jira.hyperledger.org</a:t>
            </a:r>
            <a:r>
              <a:rPr lang="en-US" dirty="0"/>
              <a:t>/browse/FAB-37 also</a:t>
            </a:r>
          </a:p>
          <a:p>
            <a:endParaRPr lang="en-US" dirty="0"/>
          </a:p>
        </p:txBody>
      </p:sp>
      <p:sp>
        <p:nvSpPr>
          <p:cNvPr id="4" name="Slide Number Placeholder 3"/>
          <p:cNvSpPr>
            <a:spLocks noGrp="1"/>
          </p:cNvSpPr>
          <p:nvPr>
            <p:ph type="sldNum" sz="quarter" idx="5"/>
          </p:nvPr>
        </p:nvSpPr>
        <p:spPr/>
        <p:txBody>
          <a:bodyPr/>
          <a:lstStyle/>
          <a:p>
            <a:fld id="{EDDE39F7-555F-4E49-87AD-0EBF9F90242A}" type="slidenum">
              <a:rPr lang="en-US" smtClean="0"/>
              <a:pPr/>
              <a:t>5</a:t>
            </a:fld>
            <a:endParaRPr lang="en-US" dirty="0"/>
          </a:p>
        </p:txBody>
      </p:sp>
    </p:spTree>
    <p:extLst>
      <p:ext uri="{BB962C8B-B14F-4D97-AF65-F5344CB8AC3E}">
        <p14:creationId xmlns:p14="http://schemas.microsoft.com/office/powerpoint/2010/main" val="183107144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Arial" charset="0"/>
              <a:buNone/>
            </a:pPr>
            <a:r>
              <a:rPr lang="en-US" baseline="0" dirty="0"/>
              <a:t>Polish notation is used to specify the policy.</a:t>
            </a:r>
          </a:p>
        </p:txBody>
      </p:sp>
      <p:sp>
        <p:nvSpPr>
          <p:cNvPr id="4" name="Slide Number Placeholder 3"/>
          <p:cNvSpPr>
            <a:spLocks noGrp="1"/>
          </p:cNvSpPr>
          <p:nvPr>
            <p:ph type="sldNum" sz="quarter" idx="10"/>
          </p:nvPr>
        </p:nvSpPr>
        <p:spPr/>
        <p:txBody>
          <a:bodyPr/>
          <a:lstStyle/>
          <a:p>
            <a:fld id="{7CA23C2C-3334-4B4F-92AB-A790C33FFEE9}" type="slidenum">
              <a:rPr lang="en-US" smtClean="0"/>
              <a:t>54</a:t>
            </a:fld>
            <a:endParaRPr lang="en-US"/>
          </a:p>
        </p:txBody>
      </p:sp>
    </p:spTree>
    <p:extLst>
      <p:ext uri="{BB962C8B-B14F-4D97-AF65-F5344CB8AC3E}">
        <p14:creationId xmlns:p14="http://schemas.microsoft.com/office/powerpoint/2010/main" val="337901328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Arial" charset="0"/>
              <a:buNone/>
            </a:pPr>
            <a:r>
              <a:rPr lang="en-US" baseline="0" dirty="0"/>
              <a:t>Polish notation is used to specify the policy.</a:t>
            </a:r>
          </a:p>
        </p:txBody>
      </p:sp>
      <p:sp>
        <p:nvSpPr>
          <p:cNvPr id="4" name="Slide Number Placeholder 3"/>
          <p:cNvSpPr>
            <a:spLocks noGrp="1"/>
          </p:cNvSpPr>
          <p:nvPr>
            <p:ph type="sldNum" sz="quarter" idx="10"/>
          </p:nvPr>
        </p:nvSpPr>
        <p:spPr/>
        <p:txBody>
          <a:bodyPr/>
          <a:lstStyle/>
          <a:p>
            <a:fld id="{7CA23C2C-3334-4B4F-92AB-A790C33FFEE9}" type="slidenum">
              <a:rPr lang="en-US" smtClean="0"/>
              <a:t>55</a:t>
            </a:fld>
            <a:endParaRPr lang="en-US"/>
          </a:p>
        </p:txBody>
      </p:sp>
    </p:spTree>
    <p:extLst>
      <p:ext uri="{BB962C8B-B14F-4D97-AF65-F5344CB8AC3E}">
        <p14:creationId xmlns:p14="http://schemas.microsoft.com/office/powerpoint/2010/main" val="391006011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Arial" charset="0"/>
              <a:buNone/>
            </a:pPr>
            <a:r>
              <a:rPr lang="en-US" baseline="0" dirty="0"/>
              <a:t>Polish notation is used to specify the policy.</a:t>
            </a:r>
          </a:p>
        </p:txBody>
      </p:sp>
      <p:sp>
        <p:nvSpPr>
          <p:cNvPr id="4" name="Slide Number Placeholder 3"/>
          <p:cNvSpPr>
            <a:spLocks noGrp="1"/>
          </p:cNvSpPr>
          <p:nvPr>
            <p:ph type="sldNum" sz="quarter" idx="10"/>
          </p:nvPr>
        </p:nvSpPr>
        <p:spPr/>
        <p:txBody>
          <a:bodyPr/>
          <a:lstStyle/>
          <a:p>
            <a:fld id="{7CA23C2C-3334-4B4F-92AB-A790C33FFEE9}" type="slidenum">
              <a:rPr lang="en-US" smtClean="0"/>
              <a:t>56</a:t>
            </a:fld>
            <a:endParaRPr lang="en-US"/>
          </a:p>
        </p:txBody>
      </p:sp>
    </p:spTree>
    <p:extLst>
      <p:ext uri="{BB962C8B-B14F-4D97-AF65-F5344CB8AC3E}">
        <p14:creationId xmlns:p14="http://schemas.microsoft.com/office/powerpoint/2010/main" val="325239081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DE39F7-555F-4E49-87AD-0EBF9F90242A}" type="slidenum">
              <a:rPr lang="en-US" smtClean="0"/>
              <a:pPr/>
              <a:t>57</a:t>
            </a:fld>
            <a:endParaRPr lang="en-US" dirty="0"/>
          </a:p>
        </p:txBody>
      </p:sp>
    </p:spTree>
    <p:extLst>
      <p:ext uri="{BB962C8B-B14F-4D97-AF65-F5344CB8AC3E}">
        <p14:creationId xmlns:p14="http://schemas.microsoft.com/office/powerpoint/2010/main" val="16966467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A23C2C-3334-4B4F-92AB-A790C33FFEE9}" type="slidenum">
              <a:rPr lang="en-US" smtClean="0"/>
              <a:t>58</a:t>
            </a:fld>
            <a:endParaRPr lang="en-US"/>
          </a:p>
        </p:txBody>
      </p:sp>
    </p:spTree>
    <p:extLst>
      <p:ext uri="{BB962C8B-B14F-4D97-AF65-F5344CB8AC3E}">
        <p14:creationId xmlns:p14="http://schemas.microsoft.com/office/powerpoint/2010/main" val="210214123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0581BF-D69D-4541-8E77-427F668A3326}" type="slidenum">
              <a:rPr lang="en-US" smtClean="0"/>
              <a:t>59</a:t>
            </a:fld>
            <a:endParaRPr lang="en-US"/>
          </a:p>
        </p:txBody>
      </p:sp>
    </p:spTree>
    <p:extLst>
      <p:ext uri="{BB962C8B-B14F-4D97-AF65-F5344CB8AC3E}">
        <p14:creationId xmlns:p14="http://schemas.microsoft.com/office/powerpoint/2010/main" val="363416688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0581BF-D69D-4541-8E77-427F668A3326}" type="slidenum">
              <a:rPr lang="en-US" smtClean="0"/>
              <a:t>60</a:t>
            </a:fld>
            <a:endParaRPr lang="en-US"/>
          </a:p>
        </p:txBody>
      </p:sp>
    </p:spTree>
    <p:extLst>
      <p:ext uri="{BB962C8B-B14F-4D97-AF65-F5344CB8AC3E}">
        <p14:creationId xmlns:p14="http://schemas.microsoft.com/office/powerpoint/2010/main" val="90868521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0581BF-D69D-4541-8E77-427F668A3326}" type="slidenum">
              <a:rPr lang="en-US" smtClean="0"/>
              <a:t>61</a:t>
            </a:fld>
            <a:endParaRPr lang="en-US"/>
          </a:p>
        </p:txBody>
      </p:sp>
    </p:spTree>
    <p:extLst>
      <p:ext uri="{BB962C8B-B14F-4D97-AF65-F5344CB8AC3E}">
        <p14:creationId xmlns:p14="http://schemas.microsoft.com/office/powerpoint/2010/main" val="278738746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0581BF-D69D-4541-8E77-427F668A3326}" type="slidenum">
              <a:rPr lang="en-US" smtClean="0"/>
              <a:t>62</a:t>
            </a:fld>
            <a:endParaRPr lang="en-US"/>
          </a:p>
        </p:txBody>
      </p:sp>
    </p:spTree>
    <p:extLst>
      <p:ext uri="{BB962C8B-B14F-4D97-AF65-F5344CB8AC3E}">
        <p14:creationId xmlns:p14="http://schemas.microsoft.com/office/powerpoint/2010/main" val="259243813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0581BF-D69D-4541-8E77-427F668A3326}" type="slidenum">
              <a:rPr lang="en-US" smtClean="0"/>
              <a:t>63</a:t>
            </a:fld>
            <a:endParaRPr lang="en-US"/>
          </a:p>
        </p:txBody>
      </p:sp>
    </p:spTree>
    <p:extLst>
      <p:ext uri="{BB962C8B-B14F-4D97-AF65-F5344CB8AC3E}">
        <p14:creationId xmlns:p14="http://schemas.microsoft.com/office/powerpoint/2010/main" val="4094341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DE39F7-555F-4E49-87AD-0EBF9F90242A}" type="slidenum">
              <a:rPr lang="en-US" smtClean="0"/>
              <a:pPr/>
              <a:t>6</a:t>
            </a:fld>
            <a:endParaRPr lang="en-US" dirty="0"/>
          </a:p>
        </p:txBody>
      </p:sp>
    </p:spTree>
    <p:extLst>
      <p:ext uri="{BB962C8B-B14F-4D97-AF65-F5344CB8AC3E}">
        <p14:creationId xmlns:p14="http://schemas.microsoft.com/office/powerpoint/2010/main" val="3734153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0581BF-D69D-4541-8E77-427F668A3326}" type="slidenum">
              <a:rPr lang="en-US" smtClean="0"/>
              <a:t>64</a:t>
            </a:fld>
            <a:endParaRPr lang="en-US"/>
          </a:p>
        </p:txBody>
      </p:sp>
    </p:spTree>
    <p:extLst>
      <p:ext uri="{BB962C8B-B14F-4D97-AF65-F5344CB8AC3E}">
        <p14:creationId xmlns:p14="http://schemas.microsoft.com/office/powerpoint/2010/main" val="27309831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0581BF-D69D-4541-8E77-427F668A3326}" type="slidenum">
              <a:rPr lang="en-US" smtClean="0"/>
              <a:t>65</a:t>
            </a:fld>
            <a:endParaRPr lang="en-US"/>
          </a:p>
        </p:txBody>
      </p:sp>
    </p:spTree>
    <p:extLst>
      <p:ext uri="{BB962C8B-B14F-4D97-AF65-F5344CB8AC3E}">
        <p14:creationId xmlns:p14="http://schemas.microsoft.com/office/powerpoint/2010/main" val="104533693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0581BF-D69D-4541-8E77-427F668A3326}" type="slidenum">
              <a:rPr lang="en-US" smtClean="0"/>
              <a:t>66</a:t>
            </a:fld>
            <a:endParaRPr lang="en-US"/>
          </a:p>
        </p:txBody>
      </p:sp>
    </p:spTree>
    <p:extLst>
      <p:ext uri="{BB962C8B-B14F-4D97-AF65-F5344CB8AC3E}">
        <p14:creationId xmlns:p14="http://schemas.microsoft.com/office/powerpoint/2010/main" val="129533138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0581BF-D69D-4541-8E77-427F668A3326}" type="slidenum">
              <a:rPr lang="en-US" smtClean="0"/>
              <a:t>67</a:t>
            </a:fld>
            <a:endParaRPr lang="en-US"/>
          </a:p>
        </p:txBody>
      </p:sp>
    </p:spTree>
    <p:extLst>
      <p:ext uri="{BB962C8B-B14F-4D97-AF65-F5344CB8AC3E}">
        <p14:creationId xmlns:p14="http://schemas.microsoft.com/office/powerpoint/2010/main" val="222766939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0581BF-D69D-4541-8E77-427F668A3326}" type="slidenum">
              <a:rPr lang="en-US" smtClean="0"/>
              <a:t>68</a:t>
            </a:fld>
            <a:endParaRPr lang="en-US"/>
          </a:p>
        </p:txBody>
      </p:sp>
    </p:spTree>
    <p:extLst>
      <p:ext uri="{BB962C8B-B14F-4D97-AF65-F5344CB8AC3E}">
        <p14:creationId xmlns:p14="http://schemas.microsoft.com/office/powerpoint/2010/main" val="244807736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0581BF-D69D-4541-8E77-427F668A3326}" type="slidenum">
              <a:rPr lang="en-US" smtClean="0"/>
              <a:t>69</a:t>
            </a:fld>
            <a:endParaRPr lang="en-US"/>
          </a:p>
        </p:txBody>
      </p:sp>
    </p:spTree>
    <p:extLst>
      <p:ext uri="{BB962C8B-B14F-4D97-AF65-F5344CB8AC3E}">
        <p14:creationId xmlns:p14="http://schemas.microsoft.com/office/powerpoint/2010/main" val="296833817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A23C2C-3334-4B4F-92AB-A790C33FFEE9}" type="slidenum">
              <a:rPr lang="en-US" smtClean="0"/>
              <a:t>70</a:t>
            </a:fld>
            <a:endParaRPr lang="en-US"/>
          </a:p>
        </p:txBody>
      </p:sp>
    </p:spTree>
    <p:extLst>
      <p:ext uri="{BB962C8B-B14F-4D97-AF65-F5344CB8AC3E}">
        <p14:creationId xmlns:p14="http://schemas.microsoft.com/office/powerpoint/2010/main" val="3104130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A23C2C-3334-4B4F-92AB-A790C33FFEE9}" type="slidenum">
              <a:rPr lang="en-US" smtClean="0"/>
              <a:t>7</a:t>
            </a:fld>
            <a:endParaRPr lang="en-US"/>
          </a:p>
        </p:txBody>
      </p:sp>
    </p:spTree>
    <p:extLst>
      <p:ext uri="{BB962C8B-B14F-4D97-AF65-F5344CB8AC3E}">
        <p14:creationId xmlns:p14="http://schemas.microsoft.com/office/powerpoint/2010/main" val="8963359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a:t>A developer will</a:t>
            </a:r>
            <a:r>
              <a:rPr lang="en-US" baseline="0" dirty="0"/>
              <a:t> create an application and smart contract (could be different developers)</a:t>
            </a:r>
          </a:p>
          <a:p>
            <a:pPr marL="171450" indent="-171450">
              <a:buFont typeface="Arial" charset="0"/>
              <a:buChar char="•"/>
            </a:pPr>
            <a:r>
              <a:rPr lang="en-US" baseline="0" dirty="0"/>
              <a:t>The application will invoke calls within the smart contract via an SDK</a:t>
            </a:r>
          </a:p>
          <a:p>
            <a:pPr marL="171450" indent="-171450">
              <a:buFont typeface="Arial" charset="0"/>
              <a:buChar char="•"/>
            </a:pPr>
            <a:r>
              <a:rPr lang="en-US" baseline="0" dirty="0"/>
              <a:t>Those calls are processed by the business logic within the smart contract</a:t>
            </a:r>
          </a:p>
          <a:p>
            <a:r>
              <a:rPr lang="en-US" baseline="0" dirty="0"/>
              <a:t>	- a ‘put’ or ‘delete’ command will go through consensus protocol selected and added to the blockchain</a:t>
            </a:r>
          </a:p>
          <a:p>
            <a:r>
              <a:rPr lang="en-US" baseline="0" dirty="0"/>
              <a:t>	- a ’get’ command can only read from the world state but is not recorded on the blockchain</a:t>
            </a:r>
          </a:p>
          <a:p>
            <a:pPr marL="171450" lvl="0" indent="-171450">
              <a:buFont typeface="Arial" charset="0"/>
              <a:buChar char="•"/>
            </a:pPr>
            <a:r>
              <a:rPr lang="en-US" baseline="0" dirty="0"/>
              <a:t>An application can access Block information via rest APIs such as get block height  </a:t>
            </a:r>
            <a:endParaRPr lang="en-US" dirty="0"/>
          </a:p>
          <a:p>
            <a:endParaRPr lang="en-US" dirty="0"/>
          </a:p>
          <a:p>
            <a:r>
              <a:rPr lang="en-US" dirty="0"/>
              <a:t>Note</a:t>
            </a:r>
            <a:r>
              <a:rPr lang="en-US" baseline="0" dirty="0"/>
              <a:t> the use of ‘</a:t>
            </a:r>
            <a:r>
              <a:rPr lang="en-US" dirty="0"/>
              <a:t>Delete’ here</a:t>
            </a:r>
            <a:r>
              <a:rPr lang="en-US" baseline="0" dirty="0"/>
              <a:t> </a:t>
            </a:r>
            <a:r>
              <a:rPr lang="mr-IN" baseline="0" dirty="0"/>
              <a:t>–</a:t>
            </a:r>
            <a:r>
              <a:rPr lang="en-US" baseline="0" dirty="0"/>
              <a:t> delete can delete keys from the world state database, but not transactions from the blockchain, which we’ve established is immutable.</a:t>
            </a:r>
          </a:p>
          <a:p>
            <a:endParaRPr lang="en-US" dirty="0"/>
          </a:p>
        </p:txBody>
      </p:sp>
      <p:sp>
        <p:nvSpPr>
          <p:cNvPr id="4" name="Slide Number Placeholder 3"/>
          <p:cNvSpPr>
            <a:spLocks noGrp="1"/>
          </p:cNvSpPr>
          <p:nvPr>
            <p:ph type="sldNum" sz="quarter" idx="10"/>
          </p:nvPr>
        </p:nvSpPr>
        <p:spPr/>
        <p:txBody>
          <a:bodyPr/>
          <a:lstStyle/>
          <a:p>
            <a:fld id="{750581BF-D69D-4541-8E77-427F668A3326}"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685619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DE39F7-555F-4E49-87AD-0EBF9F90242A}" type="slidenum">
              <a:rPr lang="en-US" smtClean="0"/>
              <a:pPr/>
              <a:t>9</a:t>
            </a:fld>
            <a:endParaRPr lang="en-US" dirty="0"/>
          </a:p>
        </p:txBody>
      </p:sp>
    </p:spTree>
    <p:extLst>
      <p:ext uri="{BB962C8B-B14F-4D97-AF65-F5344CB8AC3E}">
        <p14:creationId xmlns:p14="http://schemas.microsoft.com/office/powerpoint/2010/main" val="39157904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13.tiff"/><Relationship Id="rId3" Type="http://schemas.openxmlformats.org/officeDocument/2006/relationships/image" Target="../media/image2.emf"/><Relationship Id="rId7" Type="http://schemas.openxmlformats.org/officeDocument/2006/relationships/image" Target="../media/image12.tiff"/><Relationship Id="rId2" Type="http://schemas.openxmlformats.org/officeDocument/2006/relationships/image" Target="../media/image1.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11.png"/><Relationship Id="rId4" Type="http://schemas.openxmlformats.org/officeDocument/2006/relationships/image" Target="../media/image3.emf"/></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13.tiff"/><Relationship Id="rId3" Type="http://schemas.openxmlformats.org/officeDocument/2006/relationships/image" Target="../media/image3.emf"/><Relationship Id="rId7" Type="http://schemas.openxmlformats.org/officeDocument/2006/relationships/image" Target="../media/image12.tiff"/><Relationship Id="rId2" Type="http://schemas.openxmlformats.org/officeDocument/2006/relationships/image" Target="../media/image2.emf"/><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11.png"/><Relationship Id="rId4"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17.png"/></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 – Blue">
    <p:bg>
      <p:bgPr>
        <a:solidFill>
          <a:srgbClr val="003BC9"/>
        </a:solidFill>
        <a:effectLst/>
      </p:bgPr>
    </p:bg>
    <p:spTree>
      <p:nvGrpSpPr>
        <p:cNvPr id="1" name=""/>
        <p:cNvGrpSpPr/>
        <p:nvPr/>
      </p:nvGrpSpPr>
      <p:grpSpPr>
        <a:xfrm>
          <a:off x="0" y="0"/>
          <a:ext cx="0" cy="0"/>
          <a:chOff x="0" y="0"/>
          <a:chExt cx="0" cy="0"/>
        </a:xfrm>
      </p:grpSpPr>
      <p:pic>
        <p:nvPicPr>
          <p:cNvPr id="13" name="Picture 12" descr="BLOCKCHAIN5_MARK_BLU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122478" y="965200"/>
            <a:ext cx="3746505" cy="3746505"/>
          </a:xfrm>
          <a:prstGeom prst="rect">
            <a:avLst/>
          </a:prstGeom>
        </p:spPr>
      </p:pic>
      <p:sp>
        <p:nvSpPr>
          <p:cNvPr id="4" name="Text Placeholder 3"/>
          <p:cNvSpPr>
            <a:spLocks noGrp="1"/>
          </p:cNvSpPr>
          <p:nvPr>
            <p:ph type="body" sz="quarter" idx="10" hasCustomPrompt="1"/>
          </p:nvPr>
        </p:nvSpPr>
        <p:spPr>
          <a:xfrm>
            <a:off x="125730" y="139700"/>
            <a:ext cx="6083300" cy="495300"/>
          </a:xfrm>
        </p:spPr>
        <p:txBody>
          <a:bodyPr>
            <a:normAutofit/>
          </a:bodyPr>
          <a:lstStyle>
            <a:lvl1pPr marL="0" indent="0">
              <a:buNone/>
              <a:defRPr sz="24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Presentation title</a:t>
            </a:r>
          </a:p>
        </p:txBody>
      </p:sp>
      <p:sp>
        <p:nvSpPr>
          <p:cNvPr id="8" name="Text Placeholder 7"/>
          <p:cNvSpPr>
            <a:spLocks noGrp="1"/>
          </p:cNvSpPr>
          <p:nvPr>
            <p:ph type="body" sz="quarter" idx="11" hasCustomPrompt="1"/>
          </p:nvPr>
        </p:nvSpPr>
        <p:spPr>
          <a:xfrm>
            <a:off x="125730" y="2530534"/>
            <a:ext cx="3048000" cy="755434"/>
          </a:xfrm>
        </p:spPr>
        <p:txBody>
          <a:bodyPr>
            <a:noAutofit/>
          </a:bodyPr>
          <a:lstStyle>
            <a:lvl1pPr marL="0" indent="0">
              <a:spcBef>
                <a:spcPts val="0"/>
              </a:spcBef>
              <a:buNone/>
              <a:defRPr sz="1400" i="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Presenter information</a:t>
            </a:r>
          </a:p>
        </p:txBody>
      </p:sp>
      <p:sp>
        <p:nvSpPr>
          <p:cNvPr id="5" name="Text Placeholder 4"/>
          <p:cNvSpPr>
            <a:spLocks noGrp="1"/>
          </p:cNvSpPr>
          <p:nvPr>
            <p:ph type="body" sz="quarter" idx="13" hasCustomPrompt="1"/>
          </p:nvPr>
        </p:nvSpPr>
        <p:spPr>
          <a:xfrm>
            <a:off x="125730" y="750463"/>
            <a:ext cx="6097269" cy="801066"/>
          </a:xfrm>
        </p:spPr>
        <p:txBody>
          <a:bodyPr>
            <a:normAutofit/>
          </a:bodyPr>
          <a:lstStyle>
            <a:lvl1pPr marL="0" indent="0">
              <a:buNone/>
              <a:defRPr sz="1600">
                <a:solidFill>
                  <a:srgbClr val="FFFFFF"/>
                </a:solidFill>
              </a:defRPr>
            </a:lvl1pPr>
          </a:lstStyle>
          <a:p>
            <a:pPr lvl="0"/>
            <a:r>
              <a:rPr lang="en-US" dirty="0"/>
              <a:t>Subtitle</a:t>
            </a:r>
          </a:p>
        </p:txBody>
      </p:sp>
      <p:pic>
        <p:nvPicPr>
          <p:cNvPr id="15" name="Picture 14" descr="Blockchain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25731" y="4764534"/>
            <a:ext cx="1348088" cy="146304"/>
          </a:xfrm>
          <a:prstGeom prst="rect">
            <a:avLst/>
          </a:prstGeom>
        </p:spPr>
      </p:pic>
      <p:pic>
        <p:nvPicPr>
          <p:cNvPr id="16" name="Picture 15" descr="IBMLogo_White.eps"/>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655249" y="4764534"/>
            <a:ext cx="392601" cy="146304"/>
          </a:xfrm>
          <a:prstGeom prst="rect">
            <a:avLst/>
          </a:prstGeom>
        </p:spPr>
      </p:pic>
    </p:spTree>
    <p:extLst>
      <p:ext uri="{BB962C8B-B14F-4D97-AF65-F5344CB8AC3E}">
        <p14:creationId xmlns:p14="http://schemas.microsoft.com/office/powerpoint/2010/main" val="3049980080"/>
      </p:ext>
    </p:extLst>
  </p:cSld>
  <p:clrMapOvr>
    <a:masterClrMapping/>
  </p:clrMapOvr>
  <p:extLst mod="1">
    <p:ext uri="{DCECCB84-F9BA-43D5-87BE-67443E8EF086}">
      <p15:sldGuideLst xmlns:p15="http://schemas.microsoft.com/office/powerpoint/2012/main">
        <p15:guide id="1" orient="horz" pos="1620" userDrawn="1">
          <p15:clr>
            <a:srgbClr val="FBAE40"/>
          </p15:clr>
        </p15:guide>
        <p15:guide id="2" pos="2880" userDrawn="1">
          <p15:clr>
            <a:srgbClr val="FBAE40"/>
          </p15:clr>
        </p15:guide>
        <p15:guide id="3" pos="14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bject w/ Supporting Copy">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sz="quarter" idx="16" hasCustomPrompt="1"/>
          </p:nvPr>
        </p:nvSpPr>
        <p:spPr>
          <a:xfrm>
            <a:off x="1961968" y="1269882"/>
            <a:ext cx="7070664" cy="3307383"/>
          </a:xfrm>
        </p:spPr>
        <p:txBody>
          <a:bodyPr>
            <a:normAutofit/>
          </a:bodyPr>
          <a:lstStyle>
            <a:lvl1pPr marL="0" indent="0">
              <a:buNone/>
              <a:defRPr sz="1200" baseline="0"/>
            </a:lvl1pPr>
          </a:lstStyle>
          <a:p>
            <a:pPr lvl="0"/>
            <a:r>
              <a:rPr lang="en-US" dirty="0"/>
              <a:t>Content</a:t>
            </a:r>
          </a:p>
        </p:txBody>
      </p:sp>
      <p:sp>
        <p:nvSpPr>
          <p:cNvPr id="11" name="Text Placeholder 5"/>
          <p:cNvSpPr>
            <a:spLocks noGrp="1"/>
          </p:cNvSpPr>
          <p:nvPr>
            <p:ph type="body" sz="quarter" idx="22" hasCustomPrompt="1"/>
          </p:nvPr>
        </p:nvSpPr>
        <p:spPr>
          <a:xfrm>
            <a:off x="125730" y="1269882"/>
            <a:ext cx="1722500" cy="3307383"/>
          </a:xfrm>
        </p:spPr>
        <p:txBody>
          <a:bodyPr>
            <a:normAutofit/>
          </a:bodyPr>
          <a:lstStyle>
            <a:lvl1pPr marL="0" indent="0">
              <a:buNone/>
              <a:defRPr sz="1200" baseline="0"/>
            </a:lvl1pPr>
          </a:lstStyle>
          <a:p>
            <a:pPr lvl="0"/>
            <a:r>
              <a:rPr lang="en-US" dirty="0"/>
              <a:t>Content</a:t>
            </a:r>
          </a:p>
        </p:txBody>
      </p:sp>
      <p:pic>
        <p:nvPicPr>
          <p:cNvPr id="2" name="Picture 1" descr="BlockchainLogo_DarkGray.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0" y="4764534"/>
            <a:ext cx="1348087" cy="146304"/>
          </a:xfrm>
          <a:prstGeom prst="rect">
            <a:avLst/>
          </a:prstGeom>
        </p:spPr>
      </p:pic>
      <p:pic>
        <p:nvPicPr>
          <p:cNvPr id="7" name="Picture 6" descr="IBMLogo_DarkGray.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30554" y="4764534"/>
            <a:ext cx="392600" cy="146304"/>
          </a:xfrm>
          <a:prstGeom prst="rect">
            <a:avLst/>
          </a:prstGeom>
        </p:spPr>
      </p:pic>
      <p:sp>
        <p:nvSpPr>
          <p:cNvPr id="10" name="Text Placeholder 7"/>
          <p:cNvSpPr>
            <a:spLocks noGrp="1"/>
          </p:cNvSpPr>
          <p:nvPr>
            <p:ph type="body" sz="quarter" idx="13" hasCustomPrompt="1"/>
          </p:nvPr>
        </p:nvSpPr>
        <p:spPr>
          <a:xfrm>
            <a:off x="125730" y="144464"/>
            <a:ext cx="7768590" cy="1011698"/>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2" name="Picture 11"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8267499" y="260345"/>
            <a:ext cx="871537" cy="639771"/>
          </a:xfrm>
          <a:prstGeom prst="rect">
            <a:avLst/>
          </a:prstGeom>
        </p:spPr>
      </p:pic>
      <p:sp>
        <p:nvSpPr>
          <p:cNvPr id="9" name="TextBox 8"/>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703202952"/>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p:bg>
      <p:bgPr>
        <a:solidFill>
          <a:schemeClr val="bg1">
            <a:alpha val="30000"/>
          </a:schemeClr>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20"/>
          </p:nvPr>
        </p:nvSpPr>
        <p:spPr>
          <a:xfrm>
            <a:off x="125730" y="1270000"/>
            <a:ext cx="8897424" cy="3203260"/>
          </a:xfrm>
        </p:spPr>
        <p:txBody>
          <a:bodyPr>
            <a:normAutofit/>
          </a:bodyPr>
          <a:lstStyle>
            <a:lvl1pPr marL="0" indent="0" algn="ctr">
              <a:buNone/>
              <a:defRPr sz="1400" baseline="0"/>
            </a:lvl1pPr>
          </a:lstStyle>
          <a:p>
            <a:r>
              <a:rPr lang="en-US"/>
              <a:t>Drag picture to placeholder or click icon to add</a:t>
            </a:r>
            <a:endParaRPr lang="en-US" dirty="0"/>
          </a:p>
        </p:txBody>
      </p:sp>
      <p:pic>
        <p:nvPicPr>
          <p:cNvPr id="10" name="Picture 9" descr="BlockchainLogo_DarkGray.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0" y="4764534"/>
            <a:ext cx="1348087" cy="146304"/>
          </a:xfrm>
          <a:prstGeom prst="rect">
            <a:avLst/>
          </a:prstGeom>
        </p:spPr>
      </p:pic>
      <p:pic>
        <p:nvPicPr>
          <p:cNvPr id="14" name="Picture 13" descr="IBMLogo_DarkGray.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30554" y="4764534"/>
            <a:ext cx="392600" cy="146304"/>
          </a:xfrm>
          <a:prstGeom prst="rect">
            <a:avLst/>
          </a:prstGeom>
        </p:spPr>
      </p:pic>
      <p:sp>
        <p:nvSpPr>
          <p:cNvPr id="11" name="Text Placeholder 7"/>
          <p:cNvSpPr>
            <a:spLocks noGrp="1"/>
          </p:cNvSpPr>
          <p:nvPr>
            <p:ph type="body" sz="quarter" idx="13" hasCustomPrompt="1"/>
          </p:nvPr>
        </p:nvSpPr>
        <p:spPr>
          <a:xfrm>
            <a:off x="125730" y="144464"/>
            <a:ext cx="7768590" cy="1011698"/>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2" name="Picture 11"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8267499" y="260345"/>
            <a:ext cx="871537" cy="639771"/>
          </a:xfrm>
          <a:prstGeom prst="rect">
            <a:avLst/>
          </a:prstGeom>
        </p:spPr>
      </p:pic>
      <p:sp>
        <p:nvSpPr>
          <p:cNvPr id="9" name="TextBox 8"/>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2352314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se Study 2">
    <p:bg>
      <p:bgRef idx="1001">
        <a:schemeClr val="bg1"/>
      </p:bgRef>
    </p:bg>
    <p:spTree>
      <p:nvGrpSpPr>
        <p:cNvPr id="1" name=""/>
        <p:cNvGrpSpPr/>
        <p:nvPr/>
      </p:nvGrpSpPr>
      <p:grpSpPr>
        <a:xfrm>
          <a:off x="0" y="0"/>
          <a:ext cx="0" cy="0"/>
          <a:chOff x="0" y="0"/>
          <a:chExt cx="0" cy="0"/>
        </a:xfrm>
      </p:grpSpPr>
      <p:pic>
        <p:nvPicPr>
          <p:cNvPr id="11" name="Picture 10" descr="BlockchainLogo_DarkGray.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0" y="4764534"/>
            <a:ext cx="1348087" cy="146304"/>
          </a:xfrm>
          <a:prstGeom prst="rect">
            <a:avLst/>
          </a:prstGeom>
        </p:spPr>
      </p:pic>
      <p:pic>
        <p:nvPicPr>
          <p:cNvPr id="14" name="Picture 13" descr="IBMLogo_DarkGray.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30554" y="4764534"/>
            <a:ext cx="392600" cy="146304"/>
          </a:xfrm>
          <a:prstGeom prst="rect">
            <a:avLst/>
          </a:prstGeom>
        </p:spPr>
      </p:pic>
      <p:sp>
        <p:nvSpPr>
          <p:cNvPr id="16" name="Text Placeholder 5"/>
          <p:cNvSpPr>
            <a:spLocks noGrp="1"/>
          </p:cNvSpPr>
          <p:nvPr>
            <p:ph type="body" sz="quarter" idx="22" hasCustomPrompt="1"/>
          </p:nvPr>
        </p:nvSpPr>
        <p:spPr>
          <a:xfrm>
            <a:off x="125413" y="1241871"/>
            <a:ext cx="1985951" cy="3340289"/>
          </a:xfrm>
        </p:spPr>
        <p:txBody>
          <a:bodyPr>
            <a:normAutofit/>
          </a:bodyPr>
          <a:lstStyle>
            <a:lvl1pPr marL="0" indent="0">
              <a:buNone/>
              <a:defRPr sz="1800" baseline="0"/>
            </a:lvl1pPr>
          </a:lstStyle>
          <a:p>
            <a:pPr lvl="0"/>
            <a:r>
              <a:rPr lang="en-US" dirty="0"/>
              <a:t>Body copy</a:t>
            </a:r>
          </a:p>
        </p:txBody>
      </p:sp>
      <p:sp>
        <p:nvSpPr>
          <p:cNvPr id="17" name="Text Placeholder 5"/>
          <p:cNvSpPr>
            <a:spLocks noGrp="1"/>
          </p:cNvSpPr>
          <p:nvPr>
            <p:ph type="body" sz="quarter" idx="24" hasCustomPrompt="1"/>
          </p:nvPr>
        </p:nvSpPr>
        <p:spPr>
          <a:xfrm>
            <a:off x="2277730" y="1339759"/>
            <a:ext cx="1719111" cy="3246111"/>
          </a:xfrm>
        </p:spPr>
        <p:txBody>
          <a:bodyPr>
            <a:normAutofit/>
          </a:bodyPr>
          <a:lstStyle>
            <a:lvl1pPr marL="0" indent="0">
              <a:buNone/>
              <a:defRPr sz="1400" baseline="0"/>
            </a:lvl1pPr>
          </a:lstStyle>
          <a:p>
            <a:pPr lvl="0"/>
            <a:r>
              <a:rPr lang="en-US" dirty="0"/>
              <a:t>Detail copy</a:t>
            </a:r>
          </a:p>
        </p:txBody>
      </p:sp>
      <p:sp>
        <p:nvSpPr>
          <p:cNvPr id="18" name="Text Placeholder 2"/>
          <p:cNvSpPr>
            <a:spLocks noGrp="1"/>
          </p:cNvSpPr>
          <p:nvPr>
            <p:ph type="body" sz="quarter" idx="25" hasCustomPrompt="1"/>
          </p:nvPr>
        </p:nvSpPr>
        <p:spPr>
          <a:xfrm>
            <a:off x="4168775" y="1241871"/>
            <a:ext cx="4787999" cy="2560611"/>
          </a:xfrm>
        </p:spPr>
        <p:txBody>
          <a:bodyPr>
            <a:normAutofit/>
          </a:bodyPr>
          <a:lstStyle>
            <a:lvl1pPr marL="0" indent="0">
              <a:buNone/>
              <a:defRPr sz="2400" baseline="0"/>
            </a:lvl1pPr>
          </a:lstStyle>
          <a:p>
            <a:pPr lvl="0"/>
            <a:r>
              <a:rPr lang="en-US" dirty="0"/>
              <a:t>Quote, stat, etc.</a:t>
            </a:r>
          </a:p>
        </p:txBody>
      </p:sp>
      <p:sp>
        <p:nvSpPr>
          <p:cNvPr id="19" name="Text Placeholder 7"/>
          <p:cNvSpPr>
            <a:spLocks noGrp="1"/>
          </p:cNvSpPr>
          <p:nvPr>
            <p:ph type="body" sz="quarter" idx="13" hasCustomPrompt="1"/>
          </p:nvPr>
        </p:nvSpPr>
        <p:spPr>
          <a:xfrm>
            <a:off x="125730" y="144464"/>
            <a:ext cx="7768590" cy="1011698"/>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20" name="Picture 19"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8267499" y="260345"/>
            <a:ext cx="871537" cy="639771"/>
          </a:xfrm>
          <a:prstGeom prst="rect">
            <a:avLst/>
          </a:prstGeom>
        </p:spPr>
      </p:pic>
      <p:sp>
        <p:nvSpPr>
          <p:cNvPr id="10" name="TextBox 9"/>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891022878"/>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Full-Width Copy">
    <p:bg>
      <p:bgRef idx="1001">
        <a:schemeClr val="bg1"/>
      </p:bgRef>
    </p:bg>
    <p:spTree>
      <p:nvGrpSpPr>
        <p:cNvPr id="1" name=""/>
        <p:cNvGrpSpPr/>
        <p:nvPr/>
      </p:nvGrpSpPr>
      <p:grpSpPr>
        <a:xfrm>
          <a:off x="0" y="0"/>
          <a:ext cx="0" cy="0"/>
          <a:chOff x="0" y="0"/>
          <a:chExt cx="0" cy="0"/>
        </a:xfrm>
      </p:grpSpPr>
      <p:sp>
        <p:nvSpPr>
          <p:cNvPr id="11" name="Text Placeholder 5"/>
          <p:cNvSpPr>
            <a:spLocks noGrp="1"/>
          </p:cNvSpPr>
          <p:nvPr>
            <p:ph type="body" sz="quarter" idx="22" hasCustomPrompt="1"/>
          </p:nvPr>
        </p:nvSpPr>
        <p:spPr>
          <a:xfrm>
            <a:off x="125730" y="1269882"/>
            <a:ext cx="8897424" cy="2966219"/>
          </a:xfrm>
        </p:spPr>
        <p:txBody>
          <a:bodyPr>
            <a:normAutofit/>
          </a:bodyPr>
          <a:lstStyle>
            <a:lvl1pPr marL="171450" indent="-171450">
              <a:buFont typeface="Arial"/>
              <a:buChar char="•"/>
              <a:defRPr sz="1200" baseline="0"/>
            </a:lvl1pPr>
          </a:lstStyle>
          <a:p>
            <a:pPr lvl="0"/>
            <a:r>
              <a:rPr lang="en-US" dirty="0"/>
              <a:t>Content</a:t>
            </a:r>
          </a:p>
        </p:txBody>
      </p:sp>
      <p:pic>
        <p:nvPicPr>
          <p:cNvPr id="9" name="Picture 8"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1" y="4764534"/>
            <a:ext cx="1348088" cy="146304"/>
          </a:xfrm>
          <a:prstGeom prst="rect">
            <a:avLst/>
          </a:prstGeom>
        </p:spPr>
      </p:pic>
      <p:pic>
        <p:nvPicPr>
          <p:cNvPr id="10" name="Picture 9" descr="IBM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55249" y="4764534"/>
            <a:ext cx="392601" cy="146304"/>
          </a:xfrm>
          <a:prstGeom prst="rect">
            <a:avLst/>
          </a:prstGeom>
        </p:spPr>
      </p:pic>
      <p:sp>
        <p:nvSpPr>
          <p:cNvPr id="13" name="Text Placeholder 7"/>
          <p:cNvSpPr>
            <a:spLocks noGrp="1"/>
          </p:cNvSpPr>
          <p:nvPr>
            <p:ph type="body" sz="quarter" idx="13" hasCustomPrompt="1"/>
          </p:nvPr>
        </p:nvSpPr>
        <p:spPr>
          <a:xfrm>
            <a:off x="125730" y="144464"/>
            <a:ext cx="7768590" cy="1011698"/>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8" name="Picture 7"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8267499" y="260345"/>
            <a:ext cx="871537" cy="639771"/>
          </a:xfrm>
          <a:prstGeom prst="rect">
            <a:avLst/>
          </a:prstGeom>
        </p:spPr>
      </p:pic>
      <p:sp>
        <p:nvSpPr>
          <p:cNvPr id="14" name="TextBox 13"/>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3606206289"/>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Full-Width Copy">
    <p:bg>
      <p:bgRef idx="1001">
        <a:schemeClr val="bg1"/>
      </p:bgRef>
    </p:bg>
    <p:spTree>
      <p:nvGrpSpPr>
        <p:cNvPr id="1" name=""/>
        <p:cNvGrpSpPr/>
        <p:nvPr/>
      </p:nvGrpSpPr>
      <p:grpSpPr>
        <a:xfrm>
          <a:off x="0" y="0"/>
          <a:ext cx="0" cy="0"/>
          <a:chOff x="0" y="0"/>
          <a:chExt cx="0" cy="0"/>
        </a:xfrm>
      </p:grpSpPr>
      <p:sp>
        <p:nvSpPr>
          <p:cNvPr id="5" name="Content Placeholder 4"/>
          <p:cNvSpPr>
            <a:spLocks noGrp="1"/>
          </p:cNvSpPr>
          <p:nvPr>
            <p:ph sz="quarter" idx="24" hasCustomPrompt="1"/>
          </p:nvPr>
        </p:nvSpPr>
        <p:spPr>
          <a:xfrm>
            <a:off x="125413" y="1270000"/>
            <a:ext cx="4376737" cy="2965450"/>
          </a:xfrm>
        </p:spPr>
        <p:txBody>
          <a:bodyPr>
            <a:normAutofit/>
          </a:bodyPr>
          <a:lstStyle>
            <a:lvl1pPr marL="0" indent="0">
              <a:buNone/>
              <a:defRPr sz="1200" baseline="0"/>
            </a:lvl1pPr>
          </a:lstStyle>
          <a:p>
            <a:pPr lvl="0"/>
            <a:r>
              <a:rPr lang="en-US" dirty="0"/>
              <a:t>Content</a:t>
            </a:r>
          </a:p>
        </p:txBody>
      </p:sp>
      <p:sp>
        <p:nvSpPr>
          <p:cNvPr id="10" name="Content Placeholder 4"/>
          <p:cNvSpPr>
            <a:spLocks noGrp="1"/>
          </p:cNvSpPr>
          <p:nvPr>
            <p:ph sz="quarter" idx="25" hasCustomPrompt="1"/>
          </p:nvPr>
        </p:nvSpPr>
        <p:spPr>
          <a:xfrm>
            <a:off x="4646417" y="1270000"/>
            <a:ext cx="4376737" cy="2965450"/>
          </a:xfrm>
        </p:spPr>
        <p:txBody>
          <a:bodyPr>
            <a:normAutofit/>
          </a:bodyPr>
          <a:lstStyle>
            <a:lvl1pPr marL="0" indent="0">
              <a:buNone/>
              <a:defRPr sz="1200" baseline="0"/>
            </a:lvl1pPr>
          </a:lstStyle>
          <a:p>
            <a:pPr lvl="0"/>
            <a:r>
              <a:rPr lang="en-US" dirty="0"/>
              <a:t>Content</a:t>
            </a:r>
          </a:p>
        </p:txBody>
      </p:sp>
      <p:pic>
        <p:nvPicPr>
          <p:cNvPr id="9" name="Picture 8"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1" y="4764534"/>
            <a:ext cx="1348088" cy="146304"/>
          </a:xfrm>
          <a:prstGeom prst="rect">
            <a:avLst/>
          </a:prstGeom>
        </p:spPr>
      </p:pic>
      <p:pic>
        <p:nvPicPr>
          <p:cNvPr id="11" name="Picture 10" descr="IBM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55249" y="4764534"/>
            <a:ext cx="392601" cy="146304"/>
          </a:xfrm>
          <a:prstGeom prst="rect">
            <a:avLst/>
          </a:prstGeom>
        </p:spPr>
      </p:pic>
      <p:sp>
        <p:nvSpPr>
          <p:cNvPr id="13" name="Text Placeholder 7"/>
          <p:cNvSpPr>
            <a:spLocks noGrp="1"/>
          </p:cNvSpPr>
          <p:nvPr>
            <p:ph type="body" sz="quarter" idx="26" hasCustomPrompt="1"/>
          </p:nvPr>
        </p:nvSpPr>
        <p:spPr>
          <a:xfrm>
            <a:off x="125730" y="144464"/>
            <a:ext cx="7768590" cy="1011698"/>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6" name="Picture 15"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8267499" y="260345"/>
            <a:ext cx="871537" cy="639771"/>
          </a:xfrm>
          <a:prstGeom prst="rect">
            <a:avLst/>
          </a:prstGeom>
        </p:spPr>
      </p:pic>
      <p:sp>
        <p:nvSpPr>
          <p:cNvPr id="14" name="TextBox 13"/>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967881784"/>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Copy w/ Supporting Object">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125730" y="144464"/>
            <a:ext cx="3523340" cy="3068150"/>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sp>
        <p:nvSpPr>
          <p:cNvPr id="9" name="Content Placeholder 4"/>
          <p:cNvSpPr>
            <a:spLocks noGrp="1"/>
          </p:cNvSpPr>
          <p:nvPr>
            <p:ph sz="quarter" idx="24" hasCustomPrompt="1"/>
          </p:nvPr>
        </p:nvSpPr>
        <p:spPr>
          <a:xfrm>
            <a:off x="4085966" y="341163"/>
            <a:ext cx="1495648" cy="1318152"/>
          </a:xfrm>
        </p:spPr>
        <p:txBody>
          <a:bodyPr anchor="ctr">
            <a:normAutofit/>
          </a:bodyPr>
          <a:lstStyle>
            <a:lvl1pPr marL="0" indent="0" algn="ctr">
              <a:buNone/>
              <a:defRPr sz="1200" baseline="0"/>
            </a:lvl1pPr>
          </a:lstStyle>
          <a:p>
            <a:pPr lvl="0"/>
            <a:r>
              <a:rPr lang="en-US" dirty="0"/>
              <a:t>Content</a:t>
            </a:r>
          </a:p>
        </p:txBody>
      </p:sp>
      <p:sp>
        <p:nvSpPr>
          <p:cNvPr id="10" name="Content Placeholder 4"/>
          <p:cNvSpPr>
            <a:spLocks noGrp="1"/>
          </p:cNvSpPr>
          <p:nvPr>
            <p:ph sz="quarter" idx="25" hasCustomPrompt="1"/>
          </p:nvPr>
        </p:nvSpPr>
        <p:spPr>
          <a:xfrm>
            <a:off x="5773819" y="1922893"/>
            <a:ext cx="1495648" cy="1318152"/>
          </a:xfrm>
        </p:spPr>
        <p:txBody>
          <a:bodyPr anchor="ctr">
            <a:normAutofit/>
          </a:bodyPr>
          <a:lstStyle>
            <a:lvl1pPr marL="0" indent="0" algn="ctr">
              <a:buNone/>
              <a:defRPr sz="1200" baseline="0"/>
            </a:lvl1pPr>
          </a:lstStyle>
          <a:p>
            <a:pPr lvl="0"/>
            <a:r>
              <a:rPr lang="en-US" dirty="0"/>
              <a:t>Content</a:t>
            </a:r>
          </a:p>
        </p:txBody>
      </p:sp>
      <p:sp>
        <p:nvSpPr>
          <p:cNvPr id="13" name="Content Placeholder 4"/>
          <p:cNvSpPr>
            <a:spLocks noGrp="1"/>
          </p:cNvSpPr>
          <p:nvPr>
            <p:ph sz="quarter" idx="27" hasCustomPrompt="1"/>
          </p:nvPr>
        </p:nvSpPr>
        <p:spPr>
          <a:xfrm>
            <a:off x="7461672" y="3523577"/>
            <a:ext cx="1495648" cy="1318152"/>
          </a:xfrm>
        </p:spPr>
        <p:txBody>
          <a:bodyPr anchor="ctr">
            <a:normAutofit/>
          </a:bodyPr>
          <a:lstStyle>
            <a:lvl1pPr marL="0" indent="0" algn="ctr">
              <a:buNone/>
              <a:defRPr sz="1200" baseline="0"/>
            </a:lvl1pPr>
          </a:lstStyle>
          <a:p>
            <a:pPr lvl="0"/>
            <a:r>
              <a:rPr lang="en-US" dirty="0"/>
              <a:t>Content</a:t>
            </a:r>
          </a:p>
        </p:txBody>
      </p:sp>
      <p:pic>
        <p:nvPicPr>
          <p:cNvPr id="11" name="Picture 10"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1" y="4764534"/>
            <a:ext cx="1348088" cy="146304"/>
          </a:xfrm>
          <a:prstGeom prst="rect">
            <a:avLst/>
          </a:prstGeom>
        </p:spPr>
      </p:pic>
      <p:pic>
        <p:nvPicPr>
          <p:cNvPr id="3" name="Picture 2" descr="3Grid_Dark.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496651" y="241173"/>
            <a:ext cx="6353438" cy="4669665"/>
          </a:xfrm>
          <a:prstGeom prst="rect">
            <a:avLst/>
          </a:prstGeom>
        </p:spPr>
      </p:pic>
      <p:pic>
        <p:nvPicPr>
          <p:cNvPr id="12" name="Picture 11" descr="IBMLogo_White.eps"/>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655249" y="4764534"/>
            <a:ext cx="392601" cy="146304"/>
          </a:xfrm>
          <a:prstGeom prst="rect">
            <a:avLst/>
          </a:prstGeom>
        </p:spPr>
      </p:pic>
      <p:sp>
        <p:nvSpPr>
          <p:cNvPr id="14" name="TextBox 13"/>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3981117613"/>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4-Column">
    <p:bg>
      <p:bgRef idx="1001">
        <a:schemeClr val="bg1"/>
      </p:bgRef>
    </p:bg>
    <p:spTree>
      <p:nvGrpSpPr>
        <p:cNvPr id="1" name=""/>
        <p:cNvGrpSpPr/>
        <p:nvPr/>
      </p:nvGrpSpPr>
      <p:grpSpPr>
        <a:xfrm>
          <a:off x="0" y="0"/>
          <a:ext cx="0" cy="0"/>
          <a:chOff x="0" y="0"/>
          <a:chExt cx="0" cy="0"/>
        </a:xfrm>
      </p:grpSpPr>
      <p:sp>
        <p:nvSpPr>
          <p:cNvPr id="5" name="Content Placeholder 4"/>
          <p:cNvSpPr>
            <a:spLocks noGrp="1"/>
          </p:cNvSpPr>
          <p:nvPr>
            <p:ph sz="quarter" idx="24" hasCustomPrompt="1"/>
          </p:nvPr>
        </p:nvSpPr>
        <p:spPr>
          <a:xfrm>
            <a:off x="125730" y="1270000"/>
            <a:ext cx="2084695" cy="2965450"/>
          </a:xfrm>
        </p:spPr>
        <p:txBody>
          <a:bodyPr>
            <a:normAutofit/>
          </a:bodyPr>
          <a:lstStyle>
            <a:lvl1pPr marL="0" indent="0" algn="ctr">
              <a:buNone/>
              <a:defRPr sz="1200" baseline="0"/>
            </a:lvl1pPr>
          </a:lstStyle>
          <a:p>
            <a:pPr lvl="0"/>
            <a:r>
              <a:rPr lang="en-US" dirty="0"/>
              <a:t>Content</a:t>
            </a:r>
          </a:p>
        </p:txBody>
      </p:sp>
      <p:sp>
        <p:nvSpPr>
          <p:cNvPr id="10" name="Content Placeholder 4"/>
          <p:cNvSpPr>
            <a:spLocks noGrp="1"/>
          </p:cNvSpPr>
          <p:nvPr>
            <p:ph sz="quarter" idx="25" hasCustomPrompt="1"/>
          </p:nvPr>
        </p:nvSpPr>
        <p:spPr>
          <a:xfrm>
            <a:off x="2396640" y="1270000"/>
            <a:ext cx="2084695" cy="2965450"/>
          </a:xfrm>
        </p:spPr>
        <p:txBody>
          <a:bodyPr>
            <a:normAutofit/>
          </a:bodyPr>
          <a:lstStyle>
            <a:lvl1pPr marL="0" indent="0" algn="ctr">
              <a:buNone/>
              <a:defRPr sz="1200" baseline="0"/>
            </a:lvl1pPr>
          </a:lstStyle>
          <a:p>
            <a:pPr lvl="0"/>
            <a:r>
              <a:rPr lang="en-US" dirty="0"/>
              <a:t>Content</a:t>
            </a:r>
          </a:p>
        </p:txBody>
      </p:sp>
      <p:sp>
        <p:nvSpPr>
          <p:cNvPr id="9" name="Content Placeholder 4"/>
          <p:cNvSpPr>
            <a:spLocks noGrp="1"/>
          </p:cNvSpPr>
          <p:nvPr>
            <p:ph sz="quarter" idx="26" hasCustomPrompt="1"/>
          </p:nvPr>
        </p:nvSpPr>
        <p:spPr>
          <a:xfrm>
            <a:off x="4667550" y="1270000"/>
            <a:ext cx="2084695" cy="2965450"/>
          </a:xfrm>
        </p:spPr>
        <p:txBody>
          <a:bodyPr>
            <a:normAutofit/>
          </a:bodyPr>
          <a:lstStyle>
            <a:lvl1pPr marL="0" indent="0" algn="ctr">
              <a:buNone/>
              <a:defRPr sz="1200" baseline="0"/>
            </a:lvl1pPr>
          </a:lstStyle>
          <a:p>
            <a:pPr lvl="0"/>
            <a:r>
              <a:rPr lang="en-US" dirty="0"/>
              <a:t>Content</a:t>
            </a:r>
          </a:p>
        </p:txBody>
      </p:sp>
      <p:sp>
        <p:nvSpPr>
          <p:cNvPr id="11" name="Content Placeholder 4"/>
          <p:cNvSpPr>
            <a:spLocks noGrp="1"/>
          </p:cNvSpPr>
          <p:nvPr>
            <p:ph sz="quarter" idx="27" hasCustomPrompt="1"/>
          </p:nvPr>
        </p:nvSpPr>
        <p:spPr>
          <a:xfrm>
            <a:off x="6938459" y="1270000"/>
            <a:ext cx="2084695" cy="2965450"/>
          </a:xfrm>
        </p:spPr>
        <p:txBody>
          <a:bodyPr>
            <a:normAutofit/>
          </a:bodyPr>
          <a:lstStyle>
            <a:lvl1pPr marL="0" indent="0" algn="ctr">
              <a:buNone/>
              <a:defRPr sz="1200" baseline="0"/>
            </a:lvl1pPr>
          </a:lstStyle>
          <a:p>
            <a:pPr lvl="0"/>
            <a:r>
              <a:rPr lang="en-US" dirty="0"/>
              <a:t>Content</a:t>
            </a:r>
          </a:p>
        </p:txBody>
      </p:sp>
      <p:pic>
        <p:nvPicPr>
          <p:cNvPr id="12" name="Picture 11"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1" y="4764534"/>
            <a:ext cx="1348088" cy="146304"/>
          </a:xfrm>
          <a:prstGeom prst="rect">
            <a:avLst/>
          </a:prstGeom>
        </p:spPr>
      </p:pic>
      <p:pic>
        <p:nvPicPr>
          <p:cNvPr id="13" name="Picture 12" descr="IBM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55249" y="4764534"/>
            <a:ext cx="392601" cy="146304"/>
          </a:xfrm>
          <a:prstGeom prst="rect">
            <a:avLst/>
          </a:prstGeom>
        </p:spPr>
      </p:pic>
      <p:sp>
        <p:nvSpPr>
          <p:cNvPr id="15" name="Text Placeholder 7"/>
          <p:cNvSpPr>
            <a:spLocks noGrp="1"/>
          </p:cNvSpPr>
          <p:nvPr>
            <p:ph type="body" sz="quarter" idx="13" hasCustomPrompt="1"/>
          </p:nvPr>
        </p:nvSpPr>
        <p:spPr>
          <a:xfrm>
            <a:off x="125730" y="144464"/>
            <a:ext cx="7768590" cy="1011698"/>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6" name="Picture 15"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8267499" y="260345"/>
            <a:ext cx="871537" cy="639771"/>
          </a:xfrm>
          <a:prstGeom prst="rect">
            <a:avLst/>
          </a:prstGeom>
        </p:spPr>
      </p:pic>
      <p:sp>
        <p:nvSpPr>
          <p:cNvPr id="14" name="TextBox 13"/>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1836683801"/>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Copy w/ Supporting Object">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50800"/>
            <a:ext cx="9144000" cy="5021354"/>
          </a:xfrm>
          <a:prstGeom prst="rect">
            <a:avLst/>
          </a:prstGeom>
        </p:spPr>
      </p:pic>
      <p:sp>
        <p:nvSpPr>
          <p:cNvPr id="8" name="Text Placeholder 7"/>
          <p:cNvSpPr>
            <a:spLocks noGrp="1"/>
          </p:cNvSpPr>
          <p:nvPr>
            <p:ph type="body" sz="quarter" idx="13" hasCustomPrompt="1"/>
          </p:nvPr>
        </p:nvSpPr>
        <p:spPr>
          <a:xfrm>
            <a:off x="125729" y="144464"/>
            <a:ext cx="5286267" cy="1191756"/>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sp>
        <p:nvSpPr>
          <p:cNvPr id="13" name="Content Placeholder 4"/>
          <p:cNvSpPr>
            <a:spLocks noGrp="1"/>
          </p:cNvSpPr>
          <p:nvPr>
            <p:ph sz="quarter" idx="27" hasCustomPrompt="1"/>
          </p:nvPr>
        </p:nvSpPr>
        <p:spPr>
          <a:xfrm>
            <a:off x="5149014" y="3160913"/>
            <a:ext cx="916971" cy="892584"/>
          </a:xfrm>
        </p:spPr>
        <p:txBody>
          <a:bodyPr anchor="ctr">
            <a:normAutofit/>
          </a:bodyPr>
          <a:lstStyle>
            <a:lvl1pPr marL="0" indent="0" algn="ctr">
              <a:buNone/>
              <a:defRPr sz="1200" baseline="0"/>
            </a:lvl1pPr>
          </a:lstStyle>
          <a:p>
            <a:pPr lvl="0"/>
            <a:r>
              <a:rPr lang="en-US" dirty="0"/>
              <a:t>Content</a:t>
            </a:r>
          </a:p>
        </p:txBody>
      </p:sp>
      <p:sp>
        <p:nvSpPr>
          <p:cNvPr id="7" name="Content Placeholder 4"/>
          <p:cNvSpPr>
            <a:spLocks noGrp="1"/>
          </p:cNvSpPr>
          <p:nvPr>
            <p:ph sz="quarter" idx="28" hasCustomPrompt="1"/>
          </p:nvPr>
        </p:nvSpPr>
        <p:spPr>
          <a:xfrm>
            <a:off x="6170993" y="2128720"/>
            <a:ext cx="916971" cy="892584"/>
          </a:xfrm>
        </p:spPr>
        <p:txBody>
          <a:bodyPr anchor="ctr">
            <a:normAutofit/>
          </a:bodyPr>
          <a:lstStyle>
            <a:lvl1pPr marL="0" indent="0" algn="ctr">
              <a:buNone/>
              <a:defRPr sz="1200" baseline="0"/>
            </a:lvl1pPr>
          </a:lstStyle>
          <a:p>
            <a:pPr lvl="0"/>
            <a:r>
              <a:rPr lang="en-US" dirty="0"/>
              <a:t>Content</a:t>
            </a:r>
          </a:p>
        </p:txBody>
      </p:sp>
      <p:sp>
        <p:nvSpPr>
          <p:cNvPr id="9" name="Content Placeholder 4"/>
          <p:cNvSpPr>
            <a:spLocks noGrp="1"/>
          </p:cNvSpPr>
          <p:nvPr>
            <p:ph sz="quarter" idx="29" hasCustomPrompt="1"/>
          </p:nvPr>
        </p:nvSpPr>
        <p:spPr>
          <a:xfrm>
            <a:off x="3088269" y="3170390"/>
            <a:ext cx="916971" cy="892584"/>
          </a:xfrm>
        </p:spPr>
        <p:txBody>
          <a:bodyPr anchor="ctr">
            <a:normAutofit/>
          </a:bodyPr>
          <a:lstStyle>
            <a:lvl1pPr marL="0" indent="0" algn="ctr">
              <a:buNone/>
              <a:defRPr sz="1200" baseline="0"/>
            </a:lvl1pPr>
          </a:lstStyle>
          <a:p>
            <a:pPr lvl="0"/>
            <a:r>
              <a:rPr lang="en-US" dirty="0"/>
              <a:t>Content</a:t>
            </a:r>
          </a:p>
        </p:txBody>
      </p:sp>
      <p:sp>
        <p:nvSpPr>
          <p:cNvPr id="10" name="Content Placeholder 4"/>
          <p:cNvSpPr>
            <a:spLocks noGrp="1"/>
          </p:cNvSpPr>
          <p:nvPr>
            <p:ph sz="quarter" idx="30" hasCustomPrompt="1"/>
          </p:nvPr>
        </p:nvSpPr>
        <p:spPr>
          <a:xfrm>
            <a:off x="4110248" y="2138197"/>
            <a:ext cx="916971" cy="892584"/>
          </a:xfrm>
        </p:spPr>
        <p:txBody>
          <a:bodyPr anchor="ctr">
            <a:normAutofit/>
          </a:bodyPr>
          <a:lstStyle>
            <a:lvl1pPr marL="0" indent="0" algn="ctr">
              <a:buNone/>
              <a:defRPr sz="1200" baseline="0"/>
            </a:lvl1pPr>
          </a:lstStyle>
          <a:p>
            <a:pPr lvl="0"/>
            <a:r>
              <a:rPr lang="en-US" dirty="0"/>
              <a:t>Content</a:t>
            </a:r>
          </a:p>
        </p:txBody>
      </p:sp>
      <p:sp>
        <p:nvSpPr>
          <p:cNvPr id="12" name="Content Placeholder 4"/>
          <p:cNvSpPr>
            <a:spLocks noGrp="1"/>
          </p:cNvSpPr>
          <p:nvPr>
            <p:ph sz="quarter" idx="31" hasCustomPrompt="1"/>
          </p:nvPr>
        </p:nvSpPr>
        <p:spPr>
          <a:xfrm>
            <a:off x="2059578" y="4194652"/>
            <a:ext cx="916971" cy="892584"/>
          </a:xfrm>
        </p:spPr>
        <p:txBody>
          <a:bodyPr anchor="ctr">
            <a:normAutofit/>
          </a:bodyPr>
          <a:lstStyle>
            <a:lvl1pPr marL="0" indent="0" algn="ctr">
              <a:buNone/>
              <a:defRPr sz="1200" baseline="0"/>
            </a:lvl1pPr>
          </a:lstStyle>
          <a:p>
            <a:pPr lvl="0"/>
            <a:r>
              <a:rPr lang="en-US" dirty="0"/>
              <a:t>Content</a:t>
            </a:r>
          </a:p>
        </p:txBody>
      </p:sp>
      <p:sp>
        <p:nvSpPr>
          <p:cNvPr id="14" name="Content Placeholder 4"/>
          <p:cNvSpPr>
            <a:spLocks noGrp="1"/>
          </p:cNvSpPr>
          <p:nvPr>
            <p:ph sz="quarter" idx="32" hasCustomPrompt="1"/>
          </p:nvPr>
        </p:nvSpPr>
        <p:spPr>
          <a:xfrm>
            <a:off x="1024809" y="3162459"/>
            <a:ext cx="916971" cy="892584"/>
          </a:xfrm>
        </p:spPr>
        <p:txBody>
          <a:bodyPr anchor="ctr">
            <a:normAutofit/>
          </a:bodyPr>
          <a:lstStyle>
            <a:lvl1pPr marL="0" indent="0" algn="ctr">
              <a:buNone/>
              <a:defRPr sz="1200" baseline="0"/>
            </a:lvl1pPr>
          </a:lstStyle>
          <a:p>
            <a:pPr lvl="0"/>
            <a:r>
              <a:rPr lang="en-US" dirty="0"/>
              <a:t>Content</a:t>
            </a:r>
          </a:p>
        </p:txBody>
      </p:sp>
      <p:pic>
        <p:nvPicPr>
          <p:cNvPr id="17" name="Picture 16" descr="Blockchain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25731" y="4764534"/>
            <a:ext cx="1348088" cy="146304"/>
          </a:xfrm>
          <a:prstGeom prst="rect">
            <a:avLst/>
          </a:prstGeom>
        </p:spPr>
      </p:pic>
      <p:pic>
        <p:nvPicPr>
          <p:cNvPr id="15" name="Picture 14" descr="IBMLogo_White.eps"/>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655249" y="4764534"/>
            <a:ext cx="392601" cy="146304"/>
          </a:xfrm>
          <a:prstGeom prst="rect">
            <a:avLst/>
          </a:prstGeom>
        </p:spPr>
      </p:pic>
      <p:sp>
        <p:nvSpPr>
          <p:cNvPr id="16" name="TextBox 15"/>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1511068323"/>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Copy w/ Supporting Object">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125730" y="144464"/>
            <a:ext cx="4319500" cy="1011698"/>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sp>
        <p:nvSpPr>
          <p:cNvPr id="11" name="Text Placeholder 5"/>
          <p:cNvSpPr>
            <a:spLocks noGrp="1"/>
          </p:cNvSpPr>
          <p:nvPr>
            <p:ph type="body" sz="quarter" idx="22" hasCustomPrompt="1"/>
          </p:nvPr>
        </p:nvSpPr>
        <p:spPr>
          <a:xfrm>
            <a:off x="125730" y="1269882"/>
            <a:ext cx="4319500" cy="3307383"/>
          </a:xfrm>
        </p:spPr>
        <p:txBody>
          <a:bodyPr>
            <a:normAutofit/>
          </a:bodyPr>
          <a:lstStyle>
            <a:lvl1pPr marL="0" indent="0">
              <a:buNone/>
              <a:defRPr sz="1200" baseline="0"/>
            </a:lvl1pPr>
          </a:lstStyle>
          <a:p>
            <a:pPr lvl="0"/>
            <a:r>
              <a:rPr lang="en-US" dirty="0"/>
              <a:t>Content</a:t>
            </a:r>
          </a:p>
        </p:txBody>
      </p:sp>
      <p:pic>
        <p:nvPicPr>
          <p:cNvPr id="7" name="Picture 6"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1" y="4764534"/>
            <a:ext cx="1348088" cy="146304"/>
          </a:xfrm>
          <a:prstGeom prst="rect">
            <a:avLst/>
          </a:prstGeom>
        </p:spPr>
      </p:pic>
      <p:pic>
        <p:nvPicPr>
          <p:cNvPr id="10" name="Picture 9" descr="IBM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55249" y="4764534"/>
            <a:ext cx="392601" cy="146304"/>
          </a:xfrm>
          <a:prstGeom prst="rect">
            <a:avLst/>
          </a:prstGeom>
        </p:spPr>
      </p:pic>
      <p:sp>
        <p:nvSpPr>
          <p:cNvPr id="9" name="Content Placeholder 2"/>
          <p:cNvSpPr>
            <a:spLocks noGrp="1"/>
          </p:cNvSpPr>
          <p:nvPr>
            <p:ph sz="quarter" idx="16" hasCustomPrompt="1"/>
          </p:nvPr>
        </p:nvSpPr>
        <p:spPr>
          <a:xfrm>
            <a:off x="4577924" y="1269881"/>
            <a:ext cx="4566075" cy="3307384"/>
          </a:xfrm>
        </p:spPr>
        <p:txBody>
          <a:bodyPr>
            <a:normAutofit/>
          </a:bodyPr>
          <a:lstStyle>
            <a:lvl1pPr marL="0" indent="0">
              <a:buNone/>
              <a:defRPr sz="1200" baseline="0"/>
            </a:lvl1pPr>
          </a:lstStyle>
          <a:p>
            <a:pPr lvl="0"/>
            <a:r>
              <a:rPr lang="en-US" dirty="0"/>
              <a:t>Content</a:t>
            </a:r>
          </a:p>
        </p:txBody>
      </p:sp>
      <p:sp>
        <p:nvSpPr>
          <p:cNvPr id="14" name="Text Placeholder 7"/>
          <p:cNvSpPr>
            <a:spLocks noGrp="1"/>
          </p:cNvSpPr>
          <p:nvPr>
            <p:ph type="body" sz="quarter" idx="23" hasCustomPrompt="1"/>
          </p:nvPr>
        </p:nvSpPr>
        <p:spPr>
          <a:xfrm>
            <a:off x="125730" y="144464"/>
            <a:ext cx="7768590" cy="1011698"/>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5" name="Picture 14"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8267499" y="260345"/>
            <a:ext cx="871537" cy="639771"/>
          </a:xfrm>
          <a:prstGeom prst="rect">
            <a:avLst/>
          </a:prstGeom>
        </p:spPr>
      </p:pic>
      <p:sp>
        <p:nvSpPr>
          <p:cNvPr id="12" name="TextBox 11"/>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2316141841"/>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Object w/ Supporting Copy">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sz="quarter" idx="16" hasCustomPrompt="1"/>
          </p:nvPr>
        </p:nvSpPr>
        <p:spPr>
          <a:xfrm>
            <a:off x="1961968" y="1269882"/>
            <a:ext cx="7070664" cy="3307383"/>
          </a:xfrm>
        </p:spPr>
        <p:txBody>
          <a:bodyPr>
            <a:normAutofit/>
          </a:bodyPr>
          <a:lstStyle>
            <a:lvl1pPr marL="0" indent="0">
              <a:buNone/>
              <a:defRPr sz="1200" baseline="0"/>
            </a:lvl1pPr>
          </a:lstStyle>
          <a:p>
            <a:pPr lvl="0"/>
            <a:r>
              <a:rPr lang="en-US" dirty="0"/>
              <a:t>Content</a:t>
            </a:r>
          </a:p>
        </p:txBody>
      </p:sp>
      <p:sp>
        <p:nvSpPr>
          <p:cNvPr id="11" name="Text Placeholder 5"/>
          <p:cNvSpPr>
            <a:spLocks noGrp="1"/>
          </p:cNvSpPr>
          <p:nvPr>
            <p:ph type="body" sz="quarter" idx="22" hasCustomPrompt="1"/>
          </p:nvPr>
        </p:nvSpPr>
        <p:spPr>
          <a:xfrm>
            <a:off x="125730" y="1269882"/>
            <a:ext cx="1722500" cy="3307383"/>
          </a:xfrm>
        </p:spPr>
        <p:txBody>
          <a:bodyPr>
            <a:normAutofit/>
          </a:bodyPr>
          <a:lstStyle>
            <a:lvl1pPr marL="0" indent="0">
              <a:buNone/>
              <a:defRPr sz="1200" baseline="0"/>
            </a:lvl1pPr>
          </a:lstStyle>
          <a:p>
            <a:pPr lvl="0"/>
            <a:r>
              <a:rPr lang="en-US" dirty="0"/>
              <a:t>Content</a:t>
            </a:r>
          </a:p>
        </p:txBody>
      </p:sp>
      <p:pic>
        <p:nvPicPr>
          <p:cNvPr id="10" name="Picture 9"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1" y="4764534"/>
            <a:ext cx="1348088" cy="146304"/>
          </a:xfrm>
          <a:prstGeom prst="rect">
            <a:avLst/>
          </a:prstGeom>
        </p:spPr>
      </p:pic>
      <p:pic>
        <p:nvPicPr>
          <p:cNvPr id="12" name="Picture 11" descr="IBM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55249" y="4764534"/>
            <a:ext cx="392601" cy="146304"/>
          </a:xfrm>
          <a:prstGeom prst="rect">
            <a:avLst/>
          </a:prstGeom>
        </p:spPr>
      </p:pic>
      <p:sp>
        <p:nvSpPr>
          <p:cNvPr id="16" name="Text Placeholder 7"/>
          <p:cNvSpPr>
            <a:spLocks noGrp="1"/>
          </p:cNvSpPr>
          <p:nvPr>
            <p:ph type="body" sz="quarter" idx="13" hasCustomPrompt="1"/>
          </p:nvPr>
        </p:nvSpPr>
        <p:spPr>
          <a:xfrm>
            <a:off x="125730" y="144464"/>
            <a:ext cx="7768590" cy="1011698"/>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7" name="Picture 16"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8267499" y="260345"/>
            <a:ext cx="871537" cy="639771"/>
          </a:xfrm>
          <a:prstGeom prst="rect">
            <a:avLst/>
          </a:prstGeom>
        </p:spPr>
      </p:pic>
      <p:sp>
        <p:nvSpPr>
          <p:cNvPr id="13" name="TextBox 12"/>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1749894767"/>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 Black">
    <p:bg>
      <p:bgPr>
        <a:solidFill>
          <a:schemeClr val="tx1"/>
        </a:solidFill>
        <a:effectLst/>
      </p:bgPr>
    </p:bg>
    <p:spTree>
      <p:nvGrpSpPr>
        <p:cNvPr id="1" name=""/>
        <p:cNvGrpSpPr/>
        <p:nvPr/>
      </p:nvGrpSpPr>
      <p:grpSpPr>
        <a:xfrm>
          <a:off x="0" y="0"/>
          <a:ext cx="0" cy="0"/>
          <a:chOff x="0" y="0"/>
          <a:chExt cx="0" cy="0"/>
        </a:xfrm>
      </p:grpSpPr>
      <p:sp>
        <p:nvSpPr>
          <p:cNvPr id="14" name="Text Placeholder 3"/>
          <p:cNvSpPr>
            <a:spLocks noGrp="1"/>
          </p:cNvSpPr>
          <p:nvPr>
            <p:ph type="body" sz="quarter" idx="10" hasCustomPrompt="1"/>
          </p:nvPr>
        </p:nvSpPr>
        <p:spPr>
          <a:xfrm>
            <a:off x="125730" y="139700"/>
            <a:ext cx="6083300" cy="495300"/>
          </a:xfrm>
        </p:spPr>
        <p:txBody>
          <a:bodyPr>
            <a:normAutofit/>
          </a:bodyPr>
          <a:lstStyle>
            <a:lvl1pPr marL="0" indent="0">
              <a:buNone/>
              <a:defRPr sz="24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Presentation title</a:t>
            </a:r>
          </a:p>
        </p:txBody>
      </p:sp>
      <p:sp>
        <p:nvSpPr>
          <p:cNvPr id="16" name="Text Placeholder 7"/>
          <p:cNvSpPr>
            <a:spLocks noGrp="1"/>
          </p:cNvSpPr>
          <p:nvPr>
            <p:ph type="body" sz="quarter" idx="11" hasCustomPrompt="1"/>
          </p:nvPr>
        </p:nvSpPr>
        <p:spPr>
          <a:xfrm>
            <a:off x="125730" y="2530534"/>
            <a:ext cx="3048000" cy="755434"/>
          </a:xfrm>
        </p:spPr>
        <p:txBody>
          <a:bodyPr>
            <a:noAutofit/>
          </a:bodyPr>
          <a:lstStyle>
            <a:lvl1pPr marL="0" indent="0">
              <a:spcBef>
                <a:spcPts val="0"/>
              </a:spcBef>
              <a:buNone/>
              <a:defRPr sz="1400" i="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Presenter information</a:t>
            </a:r>
          </a:p>
        </p:txBody>
      </p:sp>
      <p:sp>
        <p:nvSpPr>
          <p:cNvPr id="17" name="Text Placeholder 4"/>
          <p:cNvSpPr>
            <a:spLocks noGrp="1"/>
          </p:cNvSpPr>
          <p:nvPr>
            <p:ph type="body" sz="quarter" idx="13" hasCustomPrompt="1"/>
          </p:nvPr>
        </p:nvSpPr>
        <p:spPr>
          <a:xfrm>
            <a:off x="125730" y="750463"/>
            <a:ext cx="6097269" cy="801066"/>
          </a:xfrm>
        </p:spPr>
        <p:txBody>
          <a:bodyPr>
            <a:normAutofit/>
          </a:bodyPr>
          <a:lstStyle>
            <a:lvl1pPr marL="0" indent="0">
              <a:buNone/>
              <a:defRPr sz="1600">
                <a:solidFill>
                  <a:srgbClr val="FFFFFF"/>
                </a:solidFill>
              </a:defRPr>
            </a:lvl1pPr>
          </a:lstStyle>
          <a:p>
            <a:pPr lvl="0"/>
            <a:r>
              <a:rPr lang="en-US" dirty="0"/>
              <a:t>Subtitle</a:t>
            </a:r>
          </a:p>
        </p:txBody>
      </p:sp>
      <p:pic>
        <p:nvPicPr>
          <p:cNvPr id="9" name="Picture 8"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1" y="4764534"/>
            <a:ext cx="1348088" cy="146304"/>
          </a:xfrm>
          <a:prstGeom prst="rect">
            <a:avLst/>
          </a:prstGeom>
        </p:spPr>
      </p:pic>
      <p:pic>
        <p:nvPicPr>
          <p:cNvPr id="12" name="Picture 11" descr="IBM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55249" y="4764534"/>
            <a:ext cx="392601" cy="146304"/>
          </a:xfrm>
          <a:prstGeom prst="rect">
            <a:avLst/>
          </a:prstGeom>
        </p:spPr>
      </p:pic>
      <p:pic>
        <p:nvPicPr>
          <p:cNvPr id="3" name="Picture 2"/>
          <p:cNvPicPr>
            <a:picLocks noChangeAspect="1"/>
          </p:cNvPicPr>
          <p:nvPr userDrawn="1"/>
        </p:nvPicPr>
        <p:blipFill>
          <a:blip r:embed="rId4"/>
          <a:stretch>
            <a:fillRect/>
          </a:stretch>
        </p:blipFill>
        <p:spPr>
          <a:xfrm>
            <a:off x="5105976" y="952432"/>
            <a:ext cx="3759201" cy="3759201"/>
          </a:xfrm>
          <a:prstGeom prst="rect">
            <a:avLst/>
          </a:prstGeom>
        </p:spPr>
      </p:pic>
    </p:spTree>
    <p:extLst>
      <p:ext uri="{BB962C8B-B14F-4D97-AF65-F5344CB8AC3E}">
        <p14:creationId xmlns:p14="http://schemas.microsoft.com/office/powerpoint/2010/main" val="2473223201"/>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guide id="3" pos="14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ase Study 2">
    <p:bg>
      <p:bgRef idx="1001">
        <a:schemeClr val="bg1"/>
      </p:bgRef>
    </p:bg>
    <p:spTree>
      <p:nvGrpSpPr>
        <p:cNvPr id="1" name=""/>
        <p:cNvGrpSpPr/>
        <p:nvPr/>
      </p:nvGrpSpPr>
      <p:grpSpPr>
        <a:xfrm>
          <a:off x="0" y="0"/>
          <a:ext cx="0" cy="0"/>
          <a:chOff x="0" y="0"/>
          <a:chExt cx="0" cy="0"/>
        </a:xfrm>
      </p:grpSpPr>
      <p:pic>
        <p:nvPicPr>
          <p:cNvPr id="9" name="Picture 8"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1" y="4764534"/>
            <a:ext cx="1348088" cy="146304"/>
          </a:xfrm>
          <a:prstGeom prst="rect">
            <a:avLst/>
          </a:prstGeom>
        </p:spPr>
      </p:pic>
      <p:pic>
        <p:nvPicPr>
          <p:cNvPr id="10" name="Picture 9" descr="IBM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55249" y="4764534"/>
            <a:ext cx="392601" cy="146304"/>
          </a:xfrm>
          <a:prstGeom prst="rect">
            <a:avLst/>
          </a:prstGeom>
        </p:spPr>
      </p:pic>
      <p:sp>
        <p:nvSpPr>
          <p:cNvPr id="15" name="Text Placeholder 5"/>
          <p:cNvSpPr>
            <a:spLocks noGrp="1"/>
          </p:cNvSpPr>
          <p:nvPr>
            <p:ph type="body" sz="quarter" idx="22" hasCustomPrompt="1"/>
          </p:nvPr>
        </p:nvSpPr>
        <p:spPr>
          <a:xfrm>
            <a:off x="125413" y="1241871"/>
            <a:ext cx="1985951" cy="3340289"/>
          </a:xfrm>
        </p:spPr>
        <p:txBody>
          <a:bodyPr>
            <a:normAutofit/>
          </a:bodyPr>
          <a:lstStyle>
            <a:lvl1pPr marL="0" indent="0">
              <a:buNone/>
              <a:defRPr sz="1800" baseline="0"/>
            </a:lvl1pPr>
          </a:lstStyle>
          <a:p>
            <a:pPr lvl="0"/>
            <a:r>
              <a:rPr lang="en-US" dirty="0"/>
              <a:t>Body copy</a:t>
            </a:r>
          </a:p>
        </p:txBody>
      </p:sp>
      <p:sp>
        <p:nvSpPr>
          <p:cNvPr id="16" name="Text Placeholder 5"/>
          <p:cNvSpPr>
            <a:spLocks noGrp="1"/>
          </p:cNvSpPr>
          <p:nvPr>
            <p:ph type="body" sz="quarter" idx="24" hasCustomPrompt="1"/>
          </p:nvPr>
        </p:nvSpPr>
        <p:spPr>
          <a:xfrm>
            <a:off x="2277730" y="1339759"/>
            <a:ext cx="1719111" cy="3246111"/>
          </a:xfrm>
        </p:spPr>
        <p:txBody>
          <a:bodyPr>
            <a:normAutofit/>
          </a:bodyPr>
          <a:lstStyle>
            <a:lvl1pPr marL="0" indent="0">
              <a:buNone/>
              <a:defRPr sz="1400" baseline="0"/>
            </a:lvl1pPr>
          </a:lstStyle>
          <a:p>
            <a:pPr lvl="0"/>
            <a:r>
              <a:rPr lang="en-US" dirty="0"/>
              <a:t>Detail copy</a:t>
            </a:r>
          </a:p>
        </p:txBody>
      </p:sp>
      <p:sp>
        <p:nvSpPr>
          <p:cNvPr id="17" name="Text Placeholder 2"/>
          <p:cNvSpPr>
            <a:spLocks noGrp="1"/>
          </p:cNvSpPr>
          <p:nvPr>
            <p:ph type="body" sz="quarter" idx="25" hasCustomPrompt="1"/>
          </p:nvPr>
        </p:nvSpPr>
        <p:spPr>
          <a:xfrm>
            <a:off x="4168775" y="1241871"/>
            <a:ext cx="4787999" cy="2560611"/>
          </a:xfrm>
        </p:spPr>
        <p:txBody>
          <a:bodyPr>
            <a:normAutofit/>
          </a:bodyPr>
          <a:lstStyle>
            <a:lvl1pPr marL="0" indent="0">
              <a:buNone/>
              <a:defRPr sz="2400" baseline="0"/>
            </a:lvl1pPr>
          </a:lstStyle>
          <a:p>
            <a:pPr lvl="0"/>
            <a:r>
              <a:rPr lang="en-US" dirty="0"/>
              <a:t>Quote, stat, etc.</a:t>
            </a:r>
          </a:p>
        </p:txBody>
      </p:sp>
      <p:sp>
        <p:nvSpPr>
          <p:cNvPr id="18" name="Text Placeholder 7"/>
          <p:cNvSpPr>
            <a:spLocks noGrp="1"/>
          </p:cNvSpPr>
          <p:nvPr>
            <p:ph type="body" sz="quarter" idx="13" hasCustomPrompt="1"/>
          </p:nvPr>
        </p:nvSpPr>
        <p:spPr>
          <a:xfrm>
            <a:off x="125730" y="144464"/>
            <a:ext cx="7768590" cy="1011698"/>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9" name="Picture 18"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8267499" y="260345"/>
            <a:ext cx="871537" cy="639771"/>
          </a:xfrm>
          <a:prstGeom prst="rect">
            <a:avLst/>
          </a:prstGeom>
        </p:spPr>
      </p:pic>
      <p:sp>
        <p:nvSpPr>
          <p:cNvPr id="12" name="TextBox 11"/>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1798846640"/>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utro – Blue">
    <p:bg>
      <p:bgPr>
        <a:solidFill>
          <a:srgbClr val="003BC9"/>
        </a:solidFill>
        <a:effectLst/>
      </p:bgPr>
    </p:bg>
    <p:spTree>
      <p:nvGrpSpPr>
        <p:cNvPr id="1" name=""/>
        <p:cNvGrpSpPr/>
        <p:nvPr/>
      </p:nvGrpSpPr>
      <p:grpSpPr>
        <a:xfrm>
          <a:off x="0" y="0"/>
          <a:ext cx="0" cy="0"/>
          <a:chOff x="0" y="0"/>
          <a:chExt cx="0" cy="0"/>
        </a:xfrm>
      </p:grpSpPr>
      <p:pic>
        <p:nvPicPr>
          <p:cNvPr id="13" name="Picture 12" descr="BLOCKCHAIN5_MARK_BLU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122478" y="965200"/>
            <a:ext cx="3746505" cy="3746505"/>
          </a:xfrm>
          <a:prstGeom prst="rect">
            <a:avLst/>
          </a:prstGeom>
        </p:spPr>
      </p:pic>
      <p:sp>
        <p:nvSpPr>
          <p:cNvPr id="4" name="Text Placeholder 3"/>
          <p:cNvSpPr>
            <a:spLocks noGrp="1"/>
          </p:cNvSpPr>
          <p:nvPr>
            <p:ph type="body" sz="quarter" idx="10" hasCustomPrompt="1"/>
          </p:nvPr>
        </p:nvSpPr>
        <p:spPr>
          <a:xfrm>
            <a:off x="139700" y="139700"/>
            <a:ext cx="6083300" cy="495300"/>
          </a:xfrm>
        </p:spPr>
        <p:txBody>
          <a:bodyPr>
            <a:normAutofit/>
          </a:bodyPr>
          <a:lstStyle>
            <a:lvl1pPr marL="0" indent="0">
              <a:buNone/>
              <a:defRPr sz="24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Thank you!</a:t>
            </a:r>
          </a:p>
        </p:txBody>
      </p:sp>
      <p:sp>
        <p:nvSpPr>
          <p:cNvPr id="8" name="Text Placeholder 7"/>
          <p:cNvSpPr>
            <a:spLocks noGrp="1"/>
          </p:cNvSpPr>
          <p:nvPr>
            <p:ph type="body" sz="quarter" idx="11" hasCustomPrompt="1"/>
          </p:nvPr>
        </p:nvSpPr>
        <p:spPr>
          <a:xfrm>
            <a:off x="133350" y="1871736"/>
            <a:ext cx="3048000" cy="755434"/>
          </a:xfrm>
        </p:spPr>
        <p:txBody>
          <a:bodyPr>
            <a:noAutofit/>
          </a:bodyPr>
          <a:lstStyle>
            <a:lvl1pPr marL="0" indent="0">
              <a:spcBef>
                <a:spcPts val="0"/>
              </a:spcBef>
              <a:buNone/>
              <a:defRPr sz="1400" i="1" baseline="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Presenter Name</a:t>
            </a:r>
          </a:p>
          <a:p>
            <a:pPr lvl="0"/>
            <a:r>
              <a:rPr lang="en-US" dirty="0"/>
              <a:t>Presenter Email</a:t>
            </a:r>
          </a:p>
          <a:p>
            <a:pPr lvl="0"/>
            <a:r>
              <a:rPr lang="en-US" dirty="0"/>
              <a:t>Presenter Phone</a:t>
            </a:r>
          </a:p>
        </p:txBody>
      </p:sp>
      <p:pic>
        <p:nvPicPr>
          <p:cNvPr id="10" name="Picture 9" descr="Blockchain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25731" y="4764534"/>
            <a:ext cx="1348088" cy="146304"/>
          </a:xfrm>
          <a:prstGeom prst="rect">
            <a:avLst/>
          </a:prstGeom>
        </p:spPr>
      </p:pic>
      <p:pic>
        <p:nvPicPr>
          <p:cNvPr id="12" name="Picture 11" descr="IBMLogo_White.eps"/>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655249" y="4764534"/>
            <a:ext cx="392601" cy="146304"/>
          </a:xfrm>
          <a:prstGeom prst="rect">
            <a:avLst/>
          </a:prstGeom>
        </p:spPr>
      </p:pic>
      <p:grpSp>
        <p:nvGrpSpPr>
          <p:cNvPr id="7" name="Group 6"/>
          <p:cNvGrpSpPr/>
          <p:nvPr userDrawn="1"/>
        </p:nvGrpSpPr>
        <p:grpSpPr>
          <a:xfrm>
            <a:off x="90681" y="3377890"/>
            <a:ext cx="2259953" cy="1059107"/>
            <a:chOff x="90681" y="2914901"/>
            <a:chExt cx="2259953" cy="1059107"/>
          </a:xfrm>
        </p:grpSpPr>
        <p:sp>
          <p:nvSpPr>
            <p:cNvPr id="9" name="Rectangle 8"/>
            <p:cNvSpPr/>
            <p:nvPr/>
          </p:nvSpPr>
          <p:spPr>
            <a:xfrm>
              <a:off x="90681" y="2914901"/>
              <a:ext cx="1772498" cy="400110"/>
            </a:xfrm>
            <a:prstGeom prst="rect">
              <a:avLst/>
            </a:prstGeom>
          </p:spPr>
          <p:txBody>
            <a:bodyPr wrap="square">
              <a:spAutoFit/>
            </a:bodyPr>
            <a:lstStyle/>
            <a:p>
              <a:r>
                <a:rPr lang="en-US" sz="1000" b="1" i="1" dirty="0">
                  <a:solidFill>
                    <a:schemeClr val="bg1">
                      <a:lumMod val="75000"/>
                    </a:schemeClr>
                  </a:solidFill>
                  <a:latin typeface="+mj-lt"/>
                </a:rPr>
                <a:t>Questions? Tweet us or go to ibm.com/blockchain</a:t>
              </a:r>
            </a:p>
          </p:txBody>
        </p:sp>
        <p:grpSp>
          <p:nvGrpSpPr>
            <p:cNvPr id="11" name="Group 10"/>
            <p:cNvGrpSpPr/>
            <p:nvPr/>
          </p:nvGrpSpPr>
          <p:grpSpPr>
            <a:xfrm>
              <a:off x="128914" y="3305231"/>
              <a:ext cx="2221720" cy="264627"/>
              <a:chOff x="128914" y="3235781"/>
              <a:chExt cx="2221720" cy="264627"/>
            </a:xfrm>
          </p:grpSpPr>
          <p:pic>
            <p:nvPicPr>
              <p:cNvPr id="20" name="Picture 2" descr="mage result for twitter logo png"/>
              <p:cNvPicPr>
                <a:picLocks noChangeAspect="1" noChangeArrowheads="1"/>
              </p:cNvPicPr>
              <p:nvPr/>
            </p:nvPicPr>
            <p:blipFill>
              <a:blip r:embed="rId5" cstate="email">
                <a:duotone>
                  <a:schemeClr val="accent5">
                    <a:shade val="45000"/>
                    <a:satMod val="135000"/>
                  </a:schemeClr>
                  <a:prstClr val="white"/>
                </a:duotone>
                <a:extLst>
                  <a:ext uri="{BEBA8EAE-BF5A-486C-A8C5-ECC9F3942E4B}">
                    <a14:imgProps xmlns:a14="http://schemas.microsoft.com/office/drawing/2010/main">
                      <a14:imgLayer r:embed="rId6">
                        <a14:imgEffect>
                          <a14:colorTemperature colorTemp="8800"/>
                        </a14:imgEffect>
                        <a14:imgEffect>
                          <a14:saturation sat="0"/>
                        </a14:imgEffect>
                      </a14:imgLayer>
                    </a14:imgProps>
                  </a:ext>
                  <a:ext uri="{28A0092B-C50C-407E-A947-70E740481C1C}">
                    <a14:useLocalDpi xmlns:a14="http://schemas.microsoft.com/office/drawing/2010/main"/>
                  </a:ext>
                </a:extLst>
              </a:blip>
              <a:srcRect/>
              <a:stretch>
                <a:fillRect/>
              </a:stretch>
            </p:blipFill>
            <p:spPr bwMode="auto">
              <a:xfrm>
                <a:off x="128914" y="3235781"/>
                <a:ext cx="264627" cy="264627"/>
              </a:xfrm>
              <a:prstGeom prst="rect">
                <a:avLst/>
              </a:prstGeom>
              <a:noFill/>
              <a:extLst>
                <a:ext uri="{909E8E84-426E-40dd-AFC4-6F175D3DCCD1}">
                  <a14:hiddenFill xmlns:a14="http://schemas.microsoft.com/office/drawing/2010/main" xmlns="">
                    <a:solidFill>
                      <a:srgbClr val="FFFFFF"/>
                    </a:solidFill>
                  </a14:hiddenFill>
                </a:ext>
              </a:extLst>
            </p:spPr>
          </p:pic>
          <p:sp>
            <p:nvSpPr>
              <p:cNvPr id="21" name="Rectangle 20"/>
              <p:cNvSpPr/>
              <p:nvPr/>
            </p:nvSpPr>
            <p:spPr>
              <a:xfrm>
                <a:off x="330852" y="3237461"/>
                <a:ext cx="2019782" cy="246221"/>
              </a:xfrm>
              <a:prstGeom prst="rect">
                <a:avLst/>
              </a:prstGeom>
            </p:spPr>
            <p:txBody>
              <a:bodyPr wrap="square">
                <a:spAutoFit/>
              </a:bodyPr>
              <a:lstStyle/>
              <a:p>
                <a:r>
                  <a:rPr lang="en-US" sz="1000">
                    <a:solidFill>
                      <a:schemeClr val="bg1">
                        <a:lumMod val="75000"/>
                      </a:schemeClr>
                    </a:solidFill>
                  </a:rPr>
                  <a:t>@IBMBlockchain</a:t>
                </a:r>
                <a:endParaRPr lang="en-US" sz="1000" dirty="0">
                  <a:solidFill>
                    <a:schemeClr val="bg1">
                      <a:lumMod val="75000"/>
                    </a:schemeClr>
                  </a:solidFill>
                </a:endParaRPr>
              </a:p>
            </p:txBody>
          </p:sp>
        </p:grpSp>
        <p:grpSp>
          <p:nvGrpSpPr>
            <p:cNvPr id="14" name="Group 13"/>
            <p:cNvGrpSpPr/>
            <p:nvPr/>
          </p:nvGrpSpPr>
          <p:grpSpPr>
            <a:xfrm>
              <a:off x="128913" y="3523757"/>
              <a:ext cx="1281821" cy="246221"/>
              <a:chOff x="128913" y="3570057"/>
              <a:chExt cx="1281821" cy="246221"/>
            </a:xfrm>
          </p:grpSpPr>
          <p:pic>
            <p:nvPicPr>
              <p:cNvPr id="18" name="Picture 17"/>
              <p:cNvPicPr>
                <a:picLocks noChangeAspect="1"/>
              </p:cNvPicPr>
              <p:nvPr/>
            </p:nvPicPr>
            <p:blipFill>
              <a:blip r:embed="rId7"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128913" y="3575824"/>
                <a:ext cx="229903" cy="229903"/>
              </a:xfrm>
              <a:prstGeom prst="rect">
                <a:avLst/>
              </a:prstGeom>
            </p:spPr>
          </p:pic>
          <p:sp>
            <p:nvSpPr>
              <p:cNvPr id="19" name="Rectangle 18"/>
              <p:cNvSpPr/>
              <p:nvPr/>
            </p:nvSpPr>
            <p:spPr>
              <a:xfrm>
                <a:off x="346019" y="3570057"/>
                <a:ext cx="1064715" cy="246221"/>
              </a:xfrm>
              <a:prstGeom prst="rect">
                <a:avLst/>
              </a:prstGeom>
            </p:spPr>
            <p:txBody>
              <a:bodyPr wrap="none">
                <a:spAutoFit/>
              </a:bodyPr>
              <a:lstStyle/>
              <a:p>
                <a:r>
                  <a:rPr lang="en-US" sz="1000" dirty="0">
                    <a:solidFill>
                      <a:schemeClr val="bg1">
                        <a:lumMod val="75000"/>
                      </a:schemeClr>
                    </a:solidFill>
                  </a:rPr>
                  <a:t>IBM Blockchain</a:t>
                </a:r>
              </a:p>
            </p:txBody>
          </p:sp>
        </p:grpSp>
        <p:grpSp>
          <p:nvGrpSpPr>
            <p:cNvPr id="15" name="Group 14"/>
            <p:cNvGrpSpPr/>
            <p:nvPr/>
          </p:nvGrpSpPr>
          <p:grpSpPr>
            <a:xfrm>
              <a:off x="152867" y="3727787"/>
              <a:ext cx="1257866" cy="246221"/>
              <a:chOff x="152867" y="3947712"/>
              <a:chExt cx="1257866" cy="246221"/>
            </a:xfrm>
          </p:grpSpPr>
          <p:pic>
            <p:nvPicPr>
              <p:cNvPr id="16" name="Picture 15"/>
              <p:cNvPicPr>
                <a:picLocks noChangeAspect="1"/>
              </p:cNvPicPr>
              <p:nvPr/>
            </p:nvPicPr>
            <p:blipFill>
              <a:blip r:embed="rId8"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152867" y="4002806"/>
                <a:ext cx="183604" cy="129276"/>
              </a:xfrm>
              <a:prstGeom prst="rect">
                <a:avLst/>
              </a:prstGeom>
            </p:spPr>
          </p:pic>
          <p:sp>
            <p:nvSpPr>
              <p:cNvPr id="17" name="Rectangle 16"/>
              <p:cNvSpPr/>
              <p:nvPr/>
            </p:nvSpPr>
            <p:spPr>
              <a:xfrm>
                <a:off x="346018" y="3947712"/>
                <a:ext cx="1064715" cy="246221"/>
              </a:xfrm>
              <a:prstGeom prst="rect">
                <a:avLst/>
              </a:prstGeom>
            </p:spPr>
            <p:txBody>
              <a:bodyPr wrap="none">
                <a:spAutoFit/>
              </a:bodyPr>
              <a:lstStyle/>
              <a:p>
                <a:r>
                  <a:rPr lang="en-US" sz="1000" dirty="0">
                    <a:solidFill>
                      <a:schemeClr val="bg1">
                        <a:lumMod val="75000"/>
                      </a:schemeClr>
                    </a:solidFill>
                  </a:rPr>
                  <a:t>IBM Blockchain</a:t>
                </a:r>
              </a:p>
            </p:txBody>
          </p:sp>
        </p:grpSp>
      </p:grpSp>
    </p:spTree>
    <p:extLst>
      <p:ext uri="{BB962C8B-B14F-4D97-AF65-F5344CB8AC3E}">
        <p14:creationId xmlns:p14="http://schemas.microsoft.com/office/powerpoint/2010/main" val="2121534962"/>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guide id="3" pos="14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utro – Black">
    <p:bg>
      <p:bgPr>
        <a:solidFill>
          <a:schemeClr val="tx1"/>
        </a:solidFill>
        <a:effectLst/>
      </p:bgPr>
    </p:bg>
    <p:spTree>
      <p:nvGrpSpPr>
        <p:cNvPr id="1" name=""/>
        <p:cNvGrpSpPr/>
        <p:nvPr/>
      </p:nvGrpSpPr>
      <p:grpSpPr>
        <a:xfrm>
          <a:off x="0" y="0"/>
          <a:ext cx="0" cy="0"/>
          <a:chOff x="0" y="0"/>
          <a:chExt cx="0" cy="0"/>
        </a:xfrm>
      </p:grpSpPr>
      <p:sp>
        <p:nvSpPr>
          <p:cNvPr id="12" name="Text Placeholder 3"/>
          <p:cNvSpPr>
            <a:spLocks noGrp="1"/>
          </p:cNvSpPr>
          <p:nvPr>
            <p:ph type="body" sz="quarter" idx="10" hasCustomPrompt="1"/>
          </p:nvPr>
        </p:nvSpPr>
        <p:spPr>
          <a:xfrm>
            <a:off x="139700" y="139700"/>
            <a:ext cx="6083300" cy="495300"/>
          </a:xfrm>
        </p:spPr>
        <p:txBody>
          <a:bodyPr>
            <a:normAutofit/>
          </a:bodyPr>
          <a:lstStyle>
            <a:lvl1pPr marL="0" indent="0">
              <a:buNone/>
              <a:defRPr sz="24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Thank you!</a:t>
            </a:r>
          </a:p>
        </p:txBody>
      </p:sp>
      <p:sp>
        <p:nvSpPr>
          <p:cNvPr id="13" name="Text Placeholder 7"/>
          <p:cNvSpPr>
            <a:spLocks noGrp="1"/>
          </p:cNvSpPr>
          <p:nvPr>
            <p:ph type="body" sz="quarter" idx="11" hasCustomPrompt="1"/>
          </p:nvPr>
        </p:nvSpPr>
        <p:spPr>
          <a:xfrm>
            <a:off x="133350" y="1871736"/>
            <a:ext cx="3048000" cy="755434"/>
          </a:xfrm>
        </p:spPr>
        <p:txBody>
          <a:bodyPr>
            <a:noAutofit/>
          </a:bodyPr>
          <a:lstStyle>
            <a:lvl1pPr marL="0" indent="0">
              <a:spcBef>
                <a:spcPts val="0"/>
              </a:spcBef>
              <a:buNone/>
              <a:defRPr sz="1400" i="1" baseline="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Presenter Name</a:t>
            </a:r>
          </a:p>
          <a:p>
            <a:pPr lvl="0"/>
            <a:r>
              <a:rPr lang="en-US" dirty="0"/>
              <a:t>Presenter Email</a:t>
            </a:r>
          </a:p>
          <a:p>
            <a:pPr lvl="0"/>
            <a:r>
              <a:rPr lang="en-US" dirty="0"/>
              <a:t>Presenter Phone</a:t>
            </a:r>
          </a:p>
        </p:txBody>
      </p:sp>
      <p:pic>
        <p:nvPicPr>
          <p:cNvPr id="8" name="Picture 7"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1" y="4764534"/>
            <a:ext cx="1348088" cy="146304"/>
          </a:xfrm>
          <a:prstGeom prst="rect">
            <a:avLst/>
          </a:prstGeom>
        </p:spPr>
      </p:pic>
      <p:pic>
        <p:nvPicPr>
          <p:cNvPr id="9" name="Picture 8" descr="IBM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55249" y="4764534"/>
            <a:ext cx="392601" cy="146304"/>
          </a:xfrm>
          <a:prstGeom prst="rect">
            <a:avLst/>
          </a:prstGeom>
        </p:spPr>
      </p:pic>
      <p:pic>
        <p:nvPicPr>
          <p:cNvPr id="7" name="Picture 6"/>
          <p:cNvPicPr>
            <a:picLocks noChangeAspect="1"/>
          </p:cNvPicPr>
          <p:nvPr userDrawn="1"/>
        </p:nvPicPr>
        <p:blipFill>
          <a:blip r:embed="rId4"/>
          <a:stretch>
            <a:fillRect/>
          </a:stretch>
        </p:blipFill>
        <p:spPr>
          <a:xfrm>
            <a:off x="5105976" y="952432"/>
            <a:ext cx="3759201" cy="3759201"/>
          </a:xfrm>
          <a:prstGeom prst="rect">
            <a:avLst/>
          </a:prstGeom>
        </p:spPr>
      </p:pic>
      <p:grpSp>
        <p:nvGrpSpPr>
          <p:cNvPr id="10" name="Group 9"/>
          <p:cNvGrpSpPr/>
          <p:nvPr userDrawn="1"/>
        </p:nvGrpSpPr>
        <p:grpSpPr>
          <a:xfrm>
            <a:off x="90681" y="3377890"/>
            <a:ext cx="2259953" cy="1059107"/>
            <a:chOff x="90681" y="2914901"/>
            <a:chExt cx="2259953" cy="1059107"/>
          </a:xfrm>
        </p:grpSpPr>
        <p:sp>
          <p:nvSpPr>
            <p:cNvPr id="11" name="Rectangle 10"/>
            <p:cNvSpPr/>
            <p:nvPr/>
          </p:nvSpPr>
          <p:spPr>
            <a:xfrm>
              <a:off x="90681" y="2914901"/>
              <a:ext cx="1772498" cy="400110"/>
            </a:xfrm>
            <a:prstGeom prst="rect">
              <a:avLst/>
            </a:prstGeom>
          </p:spPr>
          <p:txBody>
            <a:bodyPr wrap="square">
              <a:spAutoFit/>
            </a:bodyPr>
            <a:lstStyle/>
            <a:p>
              <a:r>
                <a:rPr lang="en-US" sz="1000" b="1" i="1" dirty="0">
                  <a:solidFill>
                    <a:schemeClr val="bg1">
                      <a:lumMod val="75000"/>
                    </a:schemeClr>
                  </a:solidFill>
                  <a:latin typeface="+mj-lt"/>
                </a:rPr>
                <a:t>Questions? Tweet us or go to ibm.com/blockchain</a:t>
              </a:r>
            </a:p>
          </p:txBody>
        </p:sp>
        <p:grpSp>
          <p:nvGrpSpPr>
            <p:cNvPr id="14" name="Group 13"/>
            <p:cNvGrpSpPr/>
            <p:nvPr/>
          </p:nvGrpSpPr>
          <p:grpSpPr>
            <a:xfrm>
              <a:off x="128914" y="3305231"/>
              <a:ext cx="2221720" cy="264627"/>
              <a:chOff x="128914" y="3235781"/>
              <a:chExt cx="2221720" cy="264627"/>
            </a:xfrm>
          </p:grpSpPr>
          <p:pic>
            <p:nvPicPr>
              <p:cNvPr id="21" name="Picture 2" descr="mage result for twitter logo png"/>
              <p:cNvPicPr>
                <a:picLocks noChangeAspect="1" noChangeArrowheads="1"/>
              </p:cNvPicPr>
              <p:nvPr/>
            </p:nvPicPr>
            <p:blipFill>
              <a:blip r:embed="rId5" cstate="email">
                <a:duotone>
                  <a:schemeClr val="accent5">
                    <a:shade val="45000"/>
                    <a:satMod val="135000"/>
                  </a:schemeClr>
                  <a:prstClr val="white"/>
                </a:duotone>
                <a:extLst>
                  <a:ext uri="{BEBA8EAE-BF5A-486C-A8C5-ECC9F3942E4B}">
                    <a14:imgProps xmlns:a14="http://schemas.microsoft.com/office/drawing/2010/main">
                      <a14:imgLayer r:embed="rId6">
                        <a14:imgEffect>
                          <a14:colorTemperature colorTemp="8800"/>
                        </a14:imgEffect>
                        <a14:imgEffect>
                          <a14:saturation sat="0"/>
                        </a14:imgEffect>
                      </a14:imgLayer>
                    </a14:imgProps>
                  </a:ext>
                  <a:ext uri="{28A0092B-C50C-407E-A947-70E740481C1C}">
                    <a14:useLocalDpi xmlns:a14="http://schemas.microsoft.com/office/drawing/2010/main"/>
                  </a:ext>
                </a:extLst>
              </a:blip>
              <a:srcRect/>
              <a:stretch>
                <a:fillRect/>
              </a:stretch>
            </p:blipFill>
            <p:spPr bwMode="auto">
              <a:xfrm>
                <a:off x="128914" y="3235781"/>
                <a:ext cx="264627" cy="264627"/>
              </a:xfrm>
              <a:prstGeom prst="rect">
                <a:avLst/>
              </a:prstGeom>
              <a:noFill/>
              <a:extLst>
                <a:ext uri="{909E8E84-426E-40dd-AFC4-6F175D3DCCD1}">
                  <a14:hiddenFill xmlns:a14="http://schemas.microsoft.com/office/drawing/2010/main" xmlns="">
                    <a:solidFill>
                      <a:srgbClr val="FFFFFF"/>
                    </a:solidFill>
                  </a14:hiddenFill>
                </a:ext>
              </a:extLst>
            </p:spPr>
          </p:pic>
          <p:sp>
            <p:nvSpPr>
              <p:cNvPr id="22" name="Rectangle 21"/>
              <p:cNvSpPr/>
              <p:nvPr/>
            </p:nvSpPr>
            <p:spPr>
              <a:xfrm>
                <a:off x="330852" y="3237461"/>
                <a:ext cx="2019782" cy="246221"/>
              </a:xfrm>
              <a:prstGeom prst="rect">
                <a:avLst/>
              </a:prstGeom>
            </p:spPr>
            <p:txBody>
              <a:bodyPr wrap="square">
                <a:spAutoFit/>
              </a:bodyPr>
              <a:lstStyle/>
              <a:p>
                <a:r>
                  <a:rPr lang="en-US" sz="1000">
                    <a:solidFill>
                      <a:schemeClr val="bg1">
                        <a:lumMod val="75000"/>
                      </a:schemeClr>
                    </a:solidFill>
                  </a:rPr>
                  <a:t>@IBMBlockchain</a:t>
                </a:r>
                <a:endParaRPr lang="en-US" sz="1000" dirty="0">
                  <a:solidFill>
                    <a:schemeClr val="bg1">
                      <a:lumMod val="75000"/>
                    </a:schemeClr>
                  </a:solidFill>
                </a:endParaRPr>
              </a:p>
            </p:txBody>
          </p:sp>
        </p:grpSp>
        <p:grpSp>
          <p:nvGrpSpPr>
            <p:cNvPr id="15" name="Group 14"/>
            <p:cNvGrpSpPr/>
            <p:nvPr/>
          </p:nvGrpSpPr>
          <p:grpSpPr>
            <a:xfrm>
              <a:off x="128913" y="3523757"/>
              <a:ext cx="1281821" cy="246221"/>
              <a:chOff x="128913" y="3570057"/>
              <a:chExt cx="1281821" cy="246221"/>
            </a:xfrm>
          </p:grpSpPr>
          <p:pic>
            <p:nvPicPr>
              <p:cNvPr id="19" name="Picture 18"/>
              <p:cNvPicPr>
                <a:picLocks noChangeAspect="1"/>
              </p:cNvPicPr>
              <p:nvPr/>
            </p:nvPicPr>
            <p:blipFill>
              <a:blip r:embed="rId7"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128913" y="3575824"/>
                <a:ext cx="229903" cy="229903"/>
              </a:xfrm>
              <a:prstGeom prst="rect">
                <a:avLst/>
              </a:prstGeom>
            </p:spPr>
          </p:pic>
          <p:sp>
            <p:nvSpPr>
              <p:cNvPr id="20" name="Rectangle 19"/>
              <p:cNvSpPr/>
              <p:nvPr/>
            </p:nvSpPr>
            <p:spPr>
              <a:xfrm>
                <a:off x="346019" y="3570057"/>
                <a:ext cx="1064715" cy="246221"/>
              </a:xfrm>
              <a:prstGeom prst="rect">
                <a:avLst/>
              </a:prstGeom>
            </p:spPr>
            <p:txBody>
              <a:bodyPr wrap="none">
                <a:spAutoFit/>
              </a:bodyPr>
              <a:lstStyle/>
              <a:p>
                <a:r>
                  <a:rPr lang="en-US" sz="1000" dirty="0">
                    <a:solidFill>
                      <a:schemeClr val="bg1">
                        <a:lumMod val="75000"/>
                      </a:schemeClr>
                    </a:solidFill>
                  </a:rPr>
                  <a:t>IBM Blockchain</a:t>
                </a:r>
              </a:p>
            </p:txBody>
          </p:sp>
        </p:grpSp>
        <p:grpSp>
          <p:nvGrpSpPr>
            <p:cNvPr id="16" name="Group 15"/>
            <p:cNvGrpSpPr/>
            <p:nvPr/>
          </p:nvGrpSpPr>
          <p:grpSpPr>
            <a:xfrm>
              <a:off x="152867" y="3727787"/>
              <a:ext cx="1257866" cy="246221"/>
              <a:chOff x="152867" y="3947712"/>
              <a:chExt cx="1257866" cy="246221"/>
            </a:xfrm>
          </p:grpSpPr>
          <p:pic>
            <p:nvPicPr>
              <p:cNvPr id="17" name="Picture 16"/>
              <p:cNvPicPr>
                <a:picLocks noChangeAspect="1"/>
              </p:cNvPicPr>
              <p:nvPr/>
            </p:nvPicPr>
            <p:blipFill>
              <a:blip r:embed="rId8"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152867" y="4002806"/>
                <a:ext cx="183604" cy="129276"/>
              </a:xfrm>
              <a:prstGeom prst="rect">
                <a:avLst/>
              </a:prstGeom>
            </p:spPr>
          </p:pic>
          <p:sp>
            <p:nvSpPr>
              <p:cNvPr id="18" name="Rectangle 17"/>
              <p:cNvSpPr/>
              <p:nvPr/>
            </p:nvSpPr>
            <p:spPr>
              <a:xfrm>
                <a:off x="346018" y="3947712"/>
                <a:ext cx="1064715" cy="246221"/>
              </a:xfrm>
              <a:prstGeom prst="rect">
                <a:avLst/>
              </a:prstGeom>
            </p:spPr>
            <p:txBody>
              <a:bodyPr wrap="none">
                <a:spAutoFit/>
              </a:bodyPr>
              <a:lstStyle/>
              <a:p>
                <a:r>
                  <a:rPr lang="en-US" sz="1000" dirty="0">
                    <a:solidFill>
                      <a:schemeClr val="bg1">
                        <a:lumMod val="75000"/>
                      </a:schemeClr>
                    </a:solidFill>
                  </a:rPr>
                  <a:t>IBM Blockchain</a:t>
                </a:r>
              </a:p>
            </p:txBody>
          </p:sp>
        </p:grpSp>
      </p:grpSp>
    </p:spTree>
    <p:extLst>
      <p:ext uri="{BB962C8B-B14F-4D97-AF65-F5344CB8AC3E}">
        <p14:creationId xmlns:p14="http://schemas.microsoft.com/office/powerpoint/2010/main" val="1052796761"/>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guide id="3" pos="14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losing">
    <p:bg>
      <p:bgPr>
        <a:solidFill>
          <a:srgbClr val="053BC8"/>
        </a:solidFill>
        <a:effectLst/>
      </p:bgPr>
    </p:bg>
    <p:spTree>
      <p:nvGrpSpPr>
        <p:cNvPr id="1" name=""/>
        <p:cNvGrpSpPr/>
        <p:nvPr/>
      </p:nvGrpSpPr>
      <p:grpSpPr>
        <a:xfrm>
          <a:off x="0" y="0"/>
          <a:ext cx="0" cy="0"/>
          <a:chOff x="0" y="0"/>
          <a:chExt cx="0" cy="0"/>
        </a:xfrm>
      </p:grpSpPr>
      <p:pic>
        <p:nvPicPr>
          <p:cNvPr id="2" name="Picture 1" descr="8bar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925954" y="1712126"/>
            <a:ext cx="1289732" cy="526097"/>
          </a:xfrm>
          <a:prstGeom prst="rect">
            <a:avLst/>
          </a:prstGeom>
        </p:spPr>
      </p:pic>
      <p:sp>
        <p:nvSpPr>
          <p:cNvPr id="4" name="TextBox 3"/>
          <p:cNvSpPr txBox="1"/>
          <p:nvPr userDrawn="1"/>
        </p:nvSpPr>
        <p:spPr>
          <a:xfrm>
            <a:off x="1878666" y="2420623"/>
            <a:ext cx="5394826" cy="116955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b="0" i="0" dirty="0">
                <a:solidFill>
                  <a:schemeClr val="bg1"/>
                </a:solidFill>
                <a:latin typeface="Arial"/>
                <a:ea typeface="Arial" charset="0"/>
                <a:cs typeface="Arial"/>
              </a:rPr>
              <a:t>© Copyright IBM Corporation 2017. All rights reserved. The information contained in these materials is provided for informational purposes only, and is provided AS IS without warranty of any kind, express or implied.  Any statement of direction represents IBM's current intent, is subject to change or withdrawal, and represents only goals and objectives.  IBM, the IBM logo, and other IBM products and services are trademarks of the International Business Machines Corporation, in the United States, other countries or both. Other company, product, or service names may be trademarks or service marks of others.</a:t>
            </a:r>
          </a:p>
        </p:txBody>
      </p:sp>
    </p:spTree>
    <p:extLst>
      <p:ext uri="{BB962C8B-B14F-4D97-AF65-F5344CB8AC3E}">
        <p14:creationId xmlns:p14="http://schemas.microsoft.com/office/powerpoint/2010/main" val="18554354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6_Title Slide">
    <p:bg>
      <p:bgPr>
        <a:solidFill>
          <a:schemeClr val="tx1"/>
        </a:solidFill>
        <a:effectLst/>
      </p:bgPr>
    </p:bg>
    <p:spTree>
      <p:nvGrpSpPr>
        <p:cNvPr id="1" name=""/>
        <p:cNvGrpSpPr/>
        <p:nvPr/>
      </p:nvGrpSpPr>
      <p:grpSpPr>
        <a:xfrm>
          <a:off x="0" y="0"/>
          <a:ext cx="0" cy="0"/>
          <a:chOff x="0" y="0"/>
          <a:chExt cx="0" cy="0"/>
        </a:xfrm>
      </p:grpSpPr>
      <p:pic>
        <p:nvPicPr>
          <p:cNvPr id="15" name="Picture 14" descr="8bar_white.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389562" y="4790922"/>
            <a:ext cx="432460" cy="176405"/>
          </a:xfrm>
          <a:prstGeom prst="rect">
            <a:avLst/>
          </a:prstGeom>
        </p:spPr>
      </p:pic>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9156" y="1685036"/>
            <a:ext cx="2014444" cy="280270"/>
          </a:xfrm>
          <a:prstGeom prst="rect">
            <a:avLst/>
          </a:prstGeom>
        </p:spPr>
      </p:pic>
      <p:sp>
        <p:nvSpPr>
          <p:cNvPr id="4" name="Text Placeholder 3"/>
          <p:cNvSpPr>
            <a:spLocks noGrp="1"/>
          </p:cNvSpPr>
          <p:nvPr>
            <p:ph type="body" sz="quarter" idx="10"/>
          </p:nvPr>
        </p:nvSpPr>
        <p:spPr>
          <a:xfrm>
            <a:off x="139700" y="139700"/>
            <a:ext cx="6083300" cy="495300"/>
          </a:xfrm>
        </p:spPr>
        <p:txBody>
          <a:bodyPr>
            <a:normAutofit/>
          </a:bodyPr>
          <a:lstStyle>
            <a:lvl1pPr marL="0" indent="0">
              <a:buNone/>
              <a:defRPr sz="24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a:t>
            </a:r>
            <a:r>
              <a:rPr lang="en-US"/>
              <a:t>text styles</a:t>
            </a:r>
            <a:endParaRPr lang="en-US" dirty="0"/>
          </a:p>
        </p:txBody>
      </p:sp>
      <p:sp>
        <p:nvSpPr>
          <p:cNvPr id="8" name="Text Placeholder 7"/>
          <p:cNvSpPr>
            <a:spLocks noGrp="1"/>
          </p:cNvSpPr>
          <p:nvPr>
            <p:ph type="body" sz="quarter" idx="11" hasCustomPrompt="1"/>
          </p:nvPr>
        </p:nvSpPr>
        <p:spPr>
          <a:xfrm>
            <a:off x="139700" y="654266"/>
            <a:ext cx="3048000" cy="755434"/>
          </a:xfrm>
        </p:spPr>
        <p:txBody>
          <a:bodyPr>
            <a:noAutofit/>
          </a:bodyPr>
          <a:lstStyle>
            <a:lvl1pPr marL="0" indent="0">
              <a:spcBef>
                <a:spcPts val="0"/>
              </a:spcBef>
              <a:buNone/>
              <a:defRPr sz="1400" i="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Presenter Name</a:t>
            </a:r>
          </a:p>
          <a:p>
            <a:pPr lvl="0"/>
            <a:r>
              <a:rPr lang="en-US" dirty="0"/>
              <a:t>Presenter Title</a:t>
            </a:r>
          </a:p>
          <a:p>
            <a:pPr lvl="0"/>
            <a:r>
              <a:rPr lang="en-US" dirty="0"/>
              <a:t>Date</a:t>
            </a:r>
          </a:p>
        </p:txBody>
      </p:sp>
      <p:pic>
        <p:nvPicPr>
          <p:cNvPr id="2" name="Picture 1" descr="BLOCKCHAIN_PP_MARK_BLACK.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105976" y="-89450"/>
            <a:ext cx="8226906" cy="4790922"/>
          </a:xfrm>
          <a:prstGeom prst="rect">
            <a:avLst/>
          </a:prstGeom>
        </p:spPr>
      </p:pic>
    </p:spTree>
    <p:extLst>
      <p:ext uri="{BB962C8B-B14F-4D97-AF65-F5344CB8AC3E}">
        <p14:creationId xmlns:p14="http://schemas.microsoft.com/office/powerpoint/2010/main" val="75183323"/>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guide id="3" pos="144">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ibm sign-off">
    <p:bg>
      <p:bgPr>
        <a:solidFill>
          <a:srgbClr val="0000FF"/>
        </a:solidFill>
        <a:effectLst/>
      </p:bgPr>
    </p:bg>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a:xfrm>
            <a:off x="6997700" y="4767263"/>
            <a:ext cx="2133600" cy="273844"/>
          </a:xfrm>
          <a:prstGeom prst="rect">
            <a:avLst/>
          </a:prstGeom>
        </p:spPr>
        <p:txBody>
          <a:bodyPr/>
          <a:lstStyle>
            <a:lvl1pPr>
              <a:defRPr sz="800">
                <a:solidFill>
                  <a:srgbClr val="FFFFFF"/>
                </a:solidFill>
              </a:defRPr>
            </a:lvl1pPr>
          </a:lstStyle>
          <a:p>
            <a:fld id="{08BF69C1-739F-1B47-B5E3-FA651BCAB105}" type="slidenum">
              <a:rPr lang="en-US" smtClean="0"/>
              <a:pPr/>
              <a:t>‹#›</a:t>
            </a:fld>
            <a:endParaRPr lang="en-US" dirty="0"/>
          </a:p>
        </p:txBody>
      </p:sp>
      <p:pic>
        <p:nvPicPr>
          <p:cNvPr id="2" name="Picture 1" descr="8bar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25954" y="2195627"/>
            <a:ext cx="1289732" cy="526097"/>
          </a:xfrm>
          <a:prstGeom prst="rect">
            <a:avLst/>
          </a:prstGeom>
        </p:spPr>
      </p:pic>
    </p:spTree>
    <p:extLst>
      <p:ext uri="{BB962C8B-B14F-4D97-AF65-F5344CB8AC3E}">
        <p14:creationId xmlns:p14="http://schemas.microsoft.com/office/powerpoint/2010/main" val="2721557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00AC8822-FDF8-8141-8FA1-0D7CA1ADD44A}" type="datetimeFigureOut">
              <a:rPr lang="en-US">
                <a:solidFill>
                  <a:prstClr val="black">
                    <a:tint val="75000"/>
                  </a:prstClr>
                </a:solidFill>
              </a:rPr>
              <a:pPr/>
              <a:t>12/5/18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E67007D-0DDB-BB4B-84CB-CF6F0D486972}" type="slidenum">
              <a:rPr>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310102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71538" y="63497"/>
            <a:ext cx="7429500" cy="565154"/>
          </a:xfrm>
          <a:prstGeom prst="rect">
            <a:avLst/>
          </a:prstGeom>
          <a:noFill/>
          <a:ln>
            <a:miter lim="800000"/>
            <a:headEnd/>
            <a:tailEnd/>
          </a:ln>
        </p:spPr>
        <p:txBody>
          <a:bodyPr lIns="91438" tIns="0" rIns="91438" bIns="45719">
            <a:normAutofit/>
          </a:bodyPr>
          <a:lstStyle>
            <a:lvl1pPr>
              <a:defRPr lang="en-US" sz="3600" b="0" i="0" baseline="0" dirty="0">
                <a:solidFill>
                  <a:srgbClr val="003F69"/>
                </a:solidFill>
                <a:latin typeface="Gadugi" panose="020B0502040204020203" pitchFamily="34" charset="0"/>
                <a:ea typeface="ヒラギノ角ゴ Pro W3"/>
                <a:cs typeface="Gadugi" panose="020B0502040204020203" pitchFamily="34" charset="0"/>
              </a:defRPr>
            </a:lvl1pPr>
          </a:lstStyle>
          <a:p>
            <a:pPr lvl="0"/>
            <a:r>
              <a:rPr lang="en-US" dirty="0"/>
              <a:t>Additional Topics</a:t>
            </a:r>
          </a:p>
        </p:txBody>
      </p:sp>
      <p:sp>
        <p:nvSpPr>
          <p:cNvPr id="4" name="Rectangle 3"/>
          <p:cNvSpPr/>
          <p:nvPr userDrawn="1"/>
        </p:nvSpPr>
        <p:spPr>
          <a:xfrm>
            <a:off x="85725" y="106360"/>
            <a:ext cx="542925" cy="393704"/>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34289" tIns="17145" rIns="34289" bIns="17145" rtlCol="0" anchor="ctr"/>
          <a:lstStyle/>
          <a:p>
            <a:pPr algn="ctr" defTabSz="309556" hangingPunct="0"/>
            <a:endParaRPr lang="en-US" sz="1388" kern="0">
              <a:solidFill>
                <a:prstClr val="white"/>
              </a:solidFill>
              <a:sym typeface="Gill Sans"/>
            </a:endParaRPr>
          </a:p>
        </p:txBody>
      </p:sp>
      <p:sp>
        <p:nvSpPr>
          <p:cNvPr id="5" name="Rectangle 4"/>
          <p:cNvSpPr/>
          <p:nvPr userDrawn="1"/>
        </p:nvSpPr>
        <p:spPr>
          <a:xfrm>
            <a:off x="8143874" y="3028950"/>
            <a:ext cx="942977" cy="211455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34289" tIns="17145" rIns="34289" bIns="17145" rtlCol="0" anchor="ctr"/>
          <a:lstStyle/>
          <a:p>
            <a:pPr algn="ctr" defTabSz="309556" hangingPunct="0"/>
            <a:endParaRPr lang="en-US" sz="1388" kern="0">
              <a:solidFill>
                <a:prstClr val="white"/>
              </a:solidFill>
              <a:sym typeface="Gill Sans"/>
            </a:endParaRPr>
          </a:p>
        </p:txBody>
      </p:sp>
      <p:sp>
        <p:nvSpPr>
          <p:cNvPr id="3" name="Content Placeholder 2"/>
          <p:cNvSpPr>
            <a:spLocks noGrp="1"/>
          </p:cNvSpPr>
          <p:nvPr>
            <p:ph idx="1" hasCustomPrompt="1"/>
          </p:nvPr>
        </p:nvSpPr>
        <p:spPr>
          <a:xfrm>
            <a:off x="1028700" y="942975"/>
            <a:ext cx="7115175" cy="3771900"/>
          </a:xfrm>
          <a:prstGeom prst="rect">
            <a:avLst/>
          </a:prstGeom>
        </p:spPr>
        <p:txBody>
          <a:bodyPr lIns="45719" tIns="45719" rIns="45719" bIns="45719">
            <a:normAutofit/>
          </a:bodyPr>
          <a:lstStyle>
            <a:lvl1pPr marL="257162" indent="-257162">
              <a:buClr>
                <a:srgbClr val="EA7C1E"/>
              </a:buClr>
              <a:buFont typeface="Wingdings" panose="05000000000000000000" pitchFamily="2" charset="2"/>
              <a:buChar char="q"/>
              <a:defRPr sz="1988" b="0" i="0" baseline="0">
                <a:latin typeface="HelvNeue for IBM Light"/>
                <a:cs typeface="HelvNeue for IBM Light"/>
              </a:defRPr>
            </a:lvl1pPr>
            <a:lvl2pPr marL="457182" indent="-214308">
              <a:buClr>
                <a:schemeClr val="accent6">
                  <a:lumMod val="75000"/>
                </a:schemeClr>
              </a:buClr>
              <a:buFont typeface="Arial" panose="020B0604020202020204" pitchFamily="34" charset="0"/>
              <a:buChar char="•"/>
              <a:defRPr sz="1613" b="0" i="0" baseline="0">
                <a:latin typeface="HelvNeue for IBM Light"/>
                <a:cs typeface="HelvNeue for IBM Light"/>
              </a:defRPr>
            </a:lvl2pPr>
            <a:lvl3pPr marL="517499" indent="0">
              <a:buClr>
                <a:schemeClr val="accent6">
                  <a:lumMod val="75000"/>
                </a:schemeClr>
              </a:buClr>
              <a:buFont typeface="Wingdings" panose="05000000000000000000" pitchFamily="2" charset="2"/>
              <a:buNone/>
              <a:defRPr sz="1388" b="0" i="0">
                <a:latin typeface="HelvNeue for IBM Light"/>
                <a:cs typeface="HelvNeue for IBM Light"/>
              </a:defRPr>
            </a:lvl3pPr>
            <a:lvl4pPr marL="742913" indent="0">
              <a:buClr>
                <a:schemeClr val="accent6">
                  <a:lumMod val="75000"/>
                </a:schemeClr>
              </a:buClr>
              <a:buFont typeface="Arial" panose="020B0604020202020204" pitchFamily="34" charset="0"/>
              <a:buNone/>
              <a:defRPr sz="1200" b="0" i="0">
                <a:latin typeface="HelvNeue for IBM Light"/>
                <a:cs typeface="HelvNeue for IBM Light"/>
              </a:defRPr>
            </a:lvl4pPr>
            <a:lvl5pPr>
              <a:defRPr sz="1500" b="0" i="0">
                <a:latin typeface="HelvNeue for IBM Light"/>
                <a:cs typeface="HelvNeue for IBM Light"/>
              </a:defRPr>
            </a:lvl5pPr>
          </a:lstStyle>
          <a:p>
            <a:pPr lvl="0"/>
            <a:r>
              <a:rPr lang="en-US" dirty="0"/>
              <a:t>Engagement</a:t>
            </a:r>
          </a:p>
          <a:p>
            <a:pPr lvl="1"/>
            <a:r>
              <a:rPr lang="en-US" dirty="0"/>
              <a:t>Garage</a:t>
            </a:r>
          </a:p>
          <a:p>
            <a:pPr lvl="1"/>
            <a:endParaRPr lang="en-US" dirty="0"/>
          </a:p>
          <a:p>
            <a:pPr lvl="0"/>
            <a:r>
              <a:rPr lang="en-US" dirty="0"/>
              <a:t>Use Cases</a:t>
            </a:r>
          </a:p>
          <a:p>
            <a:pPr lvl="0"/>
            <a:endParaRPr lang="en-US" dirty="0"/>
          </a:p>
          <a:p>
            <a:pPr lvl="0"/>
            <a:r>
              <a:rPr lang="en-US" dirty="0" err="1"/>
              <a:t>Blockchain</a:t>
            </a:r>
            <a:r>
              <a:rPr lang="en-US" dirty="0"/>
              <a:t> Suitability</a:t>
            </a:r>
          </a:p>
        </p:txBody>
      </p:sp>
    </p:spTree>
    <p:extLst>
      <p:ext uri="{BB962C8B-B14F-4D97-AF65-F5344CB8AC3E}">
        <p14:creationId xmlns:p14="http://schemas.microsoft.com/office/powerpoint/2010/main" val="191264046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8675" y="127889"/>
            <a:ext cx="7486650" cy="536483"/>
          </a:xfrm>
          <a:prstGeom prst="rect">
            <a:avLst/>
          </a:prstGeom>
          <a:noFill/>
          <a:ln>
            <a:miter lim="800000"/>
            <a:headEnd/>
            <a:tailEnd/>
          </a:ln>
        </p:spPr>
        <p:txBody>
          <a:bodyPr lIns="91438" tIns="0" rIns="91438" bIns="45719">
            <a:normAutofit/>
          </a:bodyPr>
          <a:lstStyle>
            <a:lvl1pPr>
              <a:defRPr lang="en-US" sz="2700" b="0" i="0" dirty="0">
                <a:solidFill>
                  <a:srgbClr val="003F69"/>
                </a:solidFill>
                <a:latin typeface="Gadugi" panose="020B0502040204020203" pitchFamily="34" charset="0"/>
                <a:ea typeface="ヒラギノ角ゴ Pro W3"/>
                <a:cs typeface="Gadugi" panose="020B0502040204020203" pitchFamily="34" charset="0"/>
              </a:defRPr>
            </a:lvl1pPr>
          </a:lstStyle>
          <a:p>
            <a:pPr lvl="0"/>
            <a:r>
              <a:rPr lang="en-US" dirty="0"/>
              <a:t>Header Text</a:t>
            </a:r>
          </a:p>
        </p:txBody>
      </p:sp>
      <p:sp>
        <p:nvSpPr>
          <p:cNvPr id="3" name="Rectangle 2"/>
          <p:cNvSpPr/>
          <p:nvPr userDrawn="1"/>
        </p:nvSpPr>
        <p:spPr>
          <a:xfrm>
            <a:off x="85725" y="106360"/>
            <a:ext cx="542925" cy="393704"/>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34289" tIns="17145" rIns="34289" bIns="17145" rtlCol="0" anchor="ctr"/>
          <a:lstStyle/>
          <a:p>
            <a:pPr algn="ctr" defTabSz="309556" hangingPunct="0"/>
            <a:endParaRPr lang="en-US" sz="1388" kern="0">
              <a:solidFill>
                <a:prstClr val="white"/>
              </a:solidFill>
              <a:sym typeface="Gill Sans"/>
            </a:endParaRPr>
          </a:p>
        </p:txBody>
      </p:sp>
      <p:sp>
        <p:nvSpPr>
          <p:cNvPr id="4" name="Rectangle 3"/>
          <p:cNvSpPr/>
          <p:nvPr userDrawn="1"/>
        </p:nvSpPr>
        <p:spPr>
          <a:xfrm>
            <a:off x="8143875" y="3021806"/>
            <a:ext cx="942977" cy="211455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34289" tIns="17145" rIns="34289" bIns="17145" rtlCol="0" anchor="ctr"/>
          <a:lstStyle/>
          <a:p>
            <a:pPr algn="ctr" defTabSz="309556" hangingPunct="0"/>
            <a:endParaRPr lang="en-US" sz="1388" kern="0">
              <a:solidFill>
                <a:prstClr val="white"/>
              </a:solidFill>
              <a:sym typeface="Gill Sans"/>
            </a:endParaRPr>
          </a:p>
        </p:txBody>
      </p:sp>
    </p:spTree>
    <p:extLst>
      <p:ext uri="{BB962C8B-B14F-4D97-AF65-F5344CB8AC3E}">
        <p14:creationId xmlns:p14="http://schemas.microsoft.com/office/powerpoint/2010/main" val="319997150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1"/>
          <p:cNvSpPr/>
          <p:nvPr userDrawn="1"/>
        </p:nvSpPr>
        <p:spPr>
          <a:xfrm>
            <a:off x="8143875" y="3021806"/>
            <a:ext cx="942977" cy="211455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34289" tIns="17145" rIns="34289" bIns="17145" rtlCol="0" anchor="ctr"/>
          <a:lstStyle/>
          <a:p>
            <a:pPr algn="ctr" defTabSz="309556" hangingPunct="0"/>
            <a:endParaRPr lang="en-US" sz="1388" kern="0">
              <a:solidFill>
                <a:prstClr val="white"/>
              </a:solidFill>
              <a:sym typeface="Gill Sans"/>
            </a:endParaRPr>
          </a:p>
        </p:txBody>
      </p:sp>
      <p:sp>
        <p:nvSpPr>
          <p:cNvPr id="3" name="Rectangle 2"/>
          <p:cNvSpPr/>
          <p:nvPr userDrawn="1"/>
        </p:nvSpPr>
        <p:spPr>
          <a:xfrm>
            <a:off x="85725" y="106360"/>
            <a:ext cx="542925" cy="393704"/>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34289" tIns="17145" rIns="34289" bIns="17145" rtlCol="0" anchor="ctr"/>
          <a:lstStyle/>
          <a:p>
            <a:pPr algn="ctr" defTabSz="309556" hangingPunct="0"/>
            <a:endParaRPr lang="en-US" sz="1388" kern="0">
              <a:solidFill>
                <a:prstClr val="white"/>
              </a:solidFill>
              <a:sym typeface="Gill Sans"/>
            </a:endParaRPr>
          </a:p>
        </p:txBody>
      </p:sp>
    </p:spTree>
    <p:extLst>
      <p:ext uri="{BB962C8B-B14F-4D97-AF65-F5344CB8AC3E}">
        <p14:creationId xmlns:p14="http://schemas.microsoft.com/office/powerpoint/2010/main" val="359342735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p:bg>
      <p:bgPr>
        <a:solidFill>
          <a:srgbClr val="003BC9"/>
        </a:solidFill>
        <a:effectLst/>
      </p:bgPr>
    </p:bg>
    <p:spTree>
      <p:nvGrpSpPr>
        <p:cNvPr id="1" name=""/>
        <p:cNvGrpSpPr/>
        <p:nvPr/>
      </p:nvGrpSpPr>
      <p:grpSpPr>
        <a:xfrm>
          <a:off x="0" y="0"/>
          <a:ext cx="0" cy="0"/>
          <a:chOff x="0" y="0"/>
          <a:chExt cx="0" cy="0"/>
        </a:xfrm>
      </p:grpSpPr>
      <p:sp>
        <p:nvSpPr>
          <p:cNvPr id="20" name="Rectangle 19"/>
          <p:cNvSpPr/>
          <p:nvPr userDrawn="1"/>
        </p:nvSpPr>
        <p:spPr>
          <a:xfrm>
            <a:off x="8524240" y="4523739"/>
            <a:ext cx="619760" cy="619760"/>
          </a:xfrm>
          <a:prstGeom prst="rect">
            <a:avLst/>
          </a:prstGeom>
          <a:solidFill>
            <a:srgbClr val="003BC9"/>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Text Placeholder 7"/>
          <p:cNvSpPr>
            <a:spLocks noGrp="1"/>
          </p:cNvSpPr>
          <p:nvPr>
            <p:ph type="body" sz="quarter" idx="13" hasCustomPrompt="1"/>
          </p:nvPr>
        </p:nvSpPr>
        <p:spPr>
          <a:xfrm>
            <a:off x="125731" y="997370"/>
            <a:ext cx="7138422" cy="1807745"/>
          </a:xfrm>
        </p:spPr>
        <p:txBody>
          <a:bodyPr>
            <a:normAutofit/>
          </a:bodyPr>
          <a:lstStyle>
            <a:lvl1pPr marL="0" indent="0">
              <a:buNone/>
              <a:defRPr sz="3200" b="0">
                <a:ln>
                  <a:noFill/>
                </a:ln>
                <a:solidFill>
                  <a:schemeClr val="bg1"/>
                </a:solidFil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Divider title</a:t>
            </a:r>
          </a:p>
        </p:txBody>
      </p:sp>
      <p:pic>
        <p:nvPicPr>
          <p:cNvPr id="2" name="Picture 1"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1" y="4764534"/>
            <a:ext cx="1348088" cy="146304"/>
          </a:xfrm>
          <a:prstGeom prst="rect">
            <a:avLst/>
          </a:prstGeom>
        </p:spPr>
      </p:pic>
      <p:pic>
        <p:nvPicPr>
          <p:cNvPr id="3" name="Picture 2" descr="IBM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55249" y="4764534"/>
            <a:ext cx="392601" cy="146304"/>
          </a:xfrm>
          <a:prstGeom prst="rect">
            <a:avLst/>
          </a:prstGeom>
        </p:spPr>
      </p:pic>
      <p:pic>
        <p:nvPicPr>
          <p:cNvPr id="8" name="Picture 7" descr="BLOCKCHAIN5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5122478" y="965200"/>
            <a:ext cx="3746505" cy="3746505"/>
          </a:xfrm>
          <a:prstGeom prst="rect">
            <a:avLst/>
          </a:prstGeom>
        </p:spPr>
      </p:pic>
    </p:spTree>
    <p:extLst>
      <p:ext uri="{BB962C8B-B14F-4D97-AF65-F5344CB8AC3E}">
        <p14:creationId xmlns:p14="http://schemas.microsoft.com/office/powerpoint/2010/main" val="178875311"/>
      </p:ext>
    </p:extLst>
  </p:cSld>
  <p:clrMapOvr>
    <a:masterClrMapping/>
  </p:clrMapOvr>
  <p:extLst mod="1">
    <p:ext uri="{DCECCB84-F9BA-43D5-87BE-67443E8EF086}">
      <p15:sldGuideLst xmlns:p15="http://schemas.microsoft.com/office/powerpoint/2012/main">
        <p15:guide id="1" orient="horz" pos="1620" userDrawn="1">
          <p15:clr>
            <a:srgbClr val="FBAE40"/>
          </p15:clr>
        </p15:guide>
        <p15:guide id="2" pos="2880" userDrawn="1">
          <p15:clr>
            <a:srgbClr val="FBAE40"/>
          </p15:clr>
        </p15:guide>
        <p15:guide id="3" pos="144"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6_Two Content">
    <p:spTree>
      <p:nvGrpSpPr>
        <p:cNvPr id="1" name=""/>
        <p:cNvGrpSpPr/>
        <p:nvPr/>
      </p:nvGrpSpPr>
      <p:grpSpPr>
        <a:xfrm>
          <a:off x="0" y="0"/>
          <a:ext cx="0" cy="0"/>
          <a:chOff x="0" y="0"/>
          <a:chExt cx="0" cy="0"/>
        </a:xfrm>
      </p:grpSpPr>
      <p:sp>
        <p:nvSpPr>
          <p:cNvPr id="8" name="Text Placeholder 8"/>
          <p:cNvSpPr>
            <a:spLocks noGrp="1"/>
          </p:cNvSpPr>
          <p:nvPr>
            <p:ph type="body" sz="quarter" idx="13" hasCustomPrompt="1"/>
          </p:nvPr>
        </p:nvSpPr>
        <p:spPr>
          <a:xfrm>
            <a:off x="295275" y="329378"/>
            <a:ext cx="8425644"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en-US" sz="2250" smtClean="0">
                <a:latin typeface="Lubalin for IBM Demi" panose="02060703020205020404" pitchFamily="18" charset="0"/>
              </a:defRPr>
            </a:lvl1pPr>
            <a:lvl2pPr>
              <a:defRPr lang="en-US" smtClean="0">
                <a:latin typeface="Calibri" panose="020F0502020204030204" pitchFamily="34" charset="0"/>
              </a:defRPr>
            </a:lvl2pPr>
            <a:lvl3pPr>
              <a:defRPr lang="en-US" smtClean="0">
                <a:latin typeface="Calibri" panose="020F0502020204030204" pitchFamily="34" charset="0"/>
              </a:defRPr>
            </a:lvl3pPr>
            <a:lvl4pPr>
              <a:defRPr lang="en-US" smtClean="0">
                <a:latin typeface="Calibri" panose="020F0502020204030204" pitchFamily="34" charset="0"/>
              </a:defRPr>
            </a:lvl4pPr>
            <a:lvl5pPr>
              <a:defRPr lang="en-US">
                <a:latin typeface="Calibri" panose="020F0502020204030204" pitchFamily="34" charset="0"/>
              </a:defRPr>
            </a:lvl5pPr>
          </a:lstStyle>
          <a:p>
            <a:pPr lvl="0" eaLnBrk="1" hangingPunct="1">
              <a:lnSpc>
                <a:spcPct val="100000"/>
              </a:lnSpc>
              <a:spcBef>
                <a:spcPct val="0"/>
              </a:spcBef>
              <a:buFontTx/>
            </a:pPr>
            <a:r>
              <a:rPr lang="en-US" dirty="0"/>
              <a:t>Click to edit title</a:t>
            </a:r>
          </a:p>
        </p:txBody>
      </p:sp>
      <p:sp>
        <p:nvSpPr>
          <p:cNvPr id="9" name="Text Placeholder 8"/>
          <p:cNvSpPr>
            <a:spLocks noGrp="1"/>
          </p:cNvSpPr>
          <p:nvPr>
            <p:ph type="body" sz="quarter" idx="14" hasCustomPrompt="1"/>
          </p:nvPr>
        </p:nvSpPr>
        <p:spPr>
          <a:xfrm>
            <a:off x="295275" y="706318"/>
            <a:ext cx="842564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en-US" sz="1350" dirty="0" smtClean="0">
                <a:latin typeface="Lubalin for IBM Book" panose="02060502020205020404" pitchFamily="18" charset="0"/>
              </a:defRPr>
            </a:lvl1pPr>
          </a:lstStyle>
          <a:p>
            <a:pPr lvl="0" eaLnBrk="1" hangingPunct="1">
              <a:lnSpc>
                <a:spcPct val="100000"/>
              </a:lnSpc>
              <a:spcBef>
                <a:spcPct val="0"/>
              </a:spcBef>
              <a:buFontTx/>
            </a:pPr>
            <a:r>
              <a:rPr lang="en-US" dirty="0"/>
              <a:t>Click to edit subtitle</a:t>
            </a:r>
          </a:p>
        </p:txBody>
      </p:sp>
      <p:sp>
        <p:nvSpPr>
          <p:cNvPr id="10" name="Content Placeholder 2"/>
          <p:cNvSpPr>
            <a:spLocks noGrp="1"/>
          </p:cNvSpPr>
          <p:nvPr>
            <p:ph idx="1"/>
          </p:nvPr>
        </p:nvSpPr>
        <p:spPr>
          <a:xfrm>
            <a:off x="783772" y="1127556"/>
            <a:ext cx="3509555" cy="3673045"/>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5"/>
          </p:nvPr>
        </p:nvSpPr>
        <p:spPr>
          <a:xfrm>
            <a:off x="4722869" y="1127556"/>
            <a:ext cx="3532859" cy="3673045"/>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5941976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Custom Layout">
    <p:bg>
      <p:bgPr>
        <a:solidFill>
          <a:srgbClr val="F6F6F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1427" y="71403"/>
            <a:ext cx="8520599" cy="572699"/>
          </a:xfrm>
        </p:spPr>
        <p:txBody>
          <a:bodyPr/>
          <a:lstStyle>
            <a:lvl1pPr>
              <a:defRPr sz="3200">
                <a:solidFill>
                  <a:srgbClr val="333333"/>
                </a:solidFill>
              </a:defRPr>
            </a:lvl1pPr>
          </a:lstStyle>
          <a:p>
            <a:r>
              <a:rPr lang="en-US" dirty="0"/>
              <a:t>Click to edit Master title style</a:t>
            </a:r>
          </a:p>
        </p:txBody>
      </p:sp>
      <p:sp>
        <p:nvSpPr>
          <p:cNvPr id="3" name="Slide Number Placeholder 2"/>
          <p:cNvSpPr>
            <a:spLocks noGrp="1"/>
          </p:cNvSpPr>
          <p:nvPr>
            <p:ph type="sldNum" idx="10"/>
          </p:nvPr>
        </p:nvSpPr>
        <p:spPr>
          <a:xfrm>
            <a:off x="6457950" y="4767264"/>
            <a:ext cx="2057400" cy="273844"/>
          </a:xfrm>
          <a:prstGeom prst="rect">
            <a:avLst/>
          </a:prstGeom>
        </p:spPr>
        <p:txBody>
          <a:bodyPr/>
          <a:lstStyle/>
          <a:p>
            <a:pPr defTabSz="457178"/>
            <a:fld id="{00000000-1234-1234-1234-123412341234}" type="slidenum">
              <a:rPr lang="en" smtClean="0">
                <a:solidFill>
                  <a:srgbClr val="434343"/>
                </a:solidFill>
              </a:rPr>
              <a:pPr defTabSz="457178"/>
              <a:t>‹#›</a:t>
            </a:fld>
            <a:endParaRPr lang="en" dirty="0">
              <a:solidFill>
                <a:srgbClr val="434343"/>
              </a:solidFill>
            </a:endParaRPr>
          </a:p>
        </p:txBody>
      </p:sp>
      <p:sp>
        <p:nvSpPr>
          <p:cNvPr id="4" name="Footer Placeholder 3"/>
          <p:cNvSpPr>
            <a:spLocks noGrp="1"/>
          </p:cNvSpPr>
          <p:nvPr>
            <p:ph type="ftr" sz="quarter" idx="11"/>
          </p:nvPr>
        </p:nvSpPr>
        <p:spPr>
          <a:xfrm>
            <a:off x="3028950" y="4767264"/>
            <a:ext cx="3086100" cy="273844"/>
          </a:xfrm>
          <a:prstGeom prst="rect">
            <a:avLst/>
          </a:prstGeom>
        </p:spPr>
        <p:txBody>
          <a:bodyPr/>
          <a:lstStyle/>
          <a:p>
            <a:pPr defTabSz="457178"/>
            <a:endParaRPr lang="en-US" dirty="0">
              <a:solidFill>
                <a:srgbClr val="595959"/>
              </a:solidFill>
            </a:endParaRPr>
          </a:p>
        </p:txBody>
      </p:sp>
      <p:pic>
        <p:nvPicPr>
          <p:cNvPr id="7" name="Picture 6"/>
          <p:cNvPicPr>
            <a:picLocks noChangeAspect="1"/>
          </p:cNvPicPr>
          <p:nvPr userDrawn="1"/>
        </p:nvPicPr>
        <p:blipFill>
          <a:blip r:embed="rId2"/>
          <a:stretch>
            <a:fillRect/>
          </a:stretch>
        </p:blipFill>
        <p:spPr>
          <a:xfrm>
            <a:off x="213126" y="4703627"/>
            <a:ext cx="1273993" cy="252849"/>
          </a:xfrm>
          <a:prstGeom prst="rect">
            <a:avLst/>
          </a:prstGeom>
        </p:spPr>
      </p:pic>
      <p:sp>
        <p:nvSpPr>
          <p:cNvPr id="11" name="Content Placeholder 10"/>
          <p:cNvSpPr>
            <a:spLocks noGrp="1"/>
          </p:cNvSpPr>
          <p:nvPr>
            <p:ph sz="quarter" idx="12" hasCustomPrompt="1"/>
          </p:nvPr>
        </p:nvSpPr>
        <p:spPr>
          <a:xfrm>
            <a:off x="311150" y="884905"/>
            <a:ext cx="8521149" cy="3502040"/>
          </a:xfrm>
        </p:spPr>
        <p:txBody>
          <a:bodyPr>
            <a:normAutofit/>
          </a:bodyPr>
          <a:lstStyle>
            <a:lvl1pPr marL="285722" indent="-285722">
              <a:spcAft>
                <a:spcPts val="400"/>
              </a:spcAft>
              <a:buClr>
                <a:schemeClr val="accent2"/>
              </a:buClr>
              <a:buFont typeface="Arial" charset="0"/>
              <a:buChar char="•"/>
              <a:defRPr>
                <a:solidFill>
                  <a:schemeClr val="tx2"/>
                </a:solidFill>
              </a:defRPr>
            </a:lvl1pPr>
            <a:lvl2pPr marL="468582" indent="-285722">
              <a:spcAft>
                <a:spcPts val="400"/>
              </a:spcAft>
              <a:buClr>
                <a:schemeClr val="accent2"/>
              </a:buClr>
              <a:buFont typeface="Arial" charset="0"/>
              <a:buChar char="•"/>
              <a:defRPr sz="1600">
                <a:solidFill>
                  <a:schemeClr val="tx2"/>
                </a:solidFill>
              </a:defRPr>
            </a:lvl2pPr>
            <a:lvl3pPr marL="651446" indent="-285722">
              <a:spcAft>
                <a:spcPts val="400"/>
              </a:spcAft>
              <a:buClr>
                <a:schemeClr val="accent2"/>
              </a:buClr>
              <a:buFont typeface="Arial" charset="0"/>
              <a:buChar char="•"/>
              <a:defRPr sz="1600">
                <a:solidFill>
                  <a:schemeClr val="tx2"/>
                </a:solidFill>
              </a:defRPr>
            </a:lvl3pPr>
            <a:lvl4pPr marL="742877" indent="-285722">
              <a:spcAft>
                <a:spcPts val="400"/>
              </a:spcAft>
              <a:buClr>
                <a:schemeClr val="accent2"/>
              </a:buClr>
              <a:buFont typeface="Arial" charset="0"/>
              <a:buChar char="•"/>
              <a:defRPr sz="1600">
                <a:solidFill>
                  <a:schemeClr val="tx2"/>
                </a:solidFill>
              </a:defRPr>
            </a:lvl4pPr>
            <a:lvl5pPr marL="285722" indent="-285722">
              <a:spcAft>
                <a:spcPts val="400"/>
              </a:spcAft>
              <a:buClr>
                <a:schemeClr val="accent2"/>
              </a:buClr>
              <a:buFont typeface="Arial" charset="0"/>
              <a:buChar char="•"/>
              <a:defRPr>
                <a:solidFill>
                  <a:schemeClr val="tx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802872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Width Copy">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125730" y="144464"/>
            <a:ext cx="7768590" cy="1011698"/>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sp>
        <p:nvSpPr>
          <p:cNvPr id="11" name="Text Placeholder 5"/>
          <p:cNvSpPr>
            <a:spLocks noGrp="1"/>
          </p:cNvSpPr>
          <p:nvPr>
            <p:ph type="body" sz="quarter" idx="22" hasCustomPrompt="1"/>
          </p:nvPr>
        </p:nvSpPr>
        <p:spPr>
          <a:xfrm>
            <a:off x="125730" y="1269882"/>
            <a:ext cx="8897424" cy="2966219"/>
          </a:xfrm>
        </p:spPr>
        <p:txBody>
          <a:bodyPr>
            <a:normAutofit/>
          </a:bodyPr>
          <a:lstStyle>
            <a:lvl1pPr marL="171450" indent="-171450">
              <a:buFont typeface="Arial"/>
              <a:buChar char="•"/>
              <a:defRPr sz="1200" baseline="0"/>
            </a:lvl1pPr>
          </a:lstStyle>
          <a:p>
            <a:pPr lvl="0"/>
            <a:r>
              <a:rPr lang="en-US" dirty="0"/>
              <a:t>Content</a:t>
            </a:r>
          </a:p>
        </p:txBody>
      </p:sp>
      <p:pic>
        <p:nvPicPr>
          <p:cNvPr id="2" name="Picture 1" descr="BlockchainLogo_DarkGray.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0" y="4764534"/>
            <a:ext cx="1348087" cy="146304"/>
          </a:xfrm>
          <a:prstGeom prst="rect">
            <a:avLst/>
          </a:prstGeom>
        </p:spPr>
      </p:pic>
      <p:pic>
        <p:nvPicPr>
          <p:cNvPr id="4" name="Picture 3" descr="IBMLogo_DarkGray.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30554" y="4764534"/>
            <a:ext cx="392600" cy="146304"/>
          </a:xfrm>
          <a:prstGeom prst="rect">
            <a:avLst/>
          </a:prstGeom>
        </p:spPr>
      </p:pic>
      <p:pic>
        <p:nvPicPr>
          <p:cNvPr id="7" name="Picture 6"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8267499" y="260345"/>
            <a:ext cx="871537" cy="639771"/>
          </a:xfrm>
          <a:prstGeom prst="rect">
            <a:avLst/>
          </a:prstGeom>
        </p:spPr>
      </p:pic>
      <p:sp>
        <p:nvSpPr>
          <p:cNvPr id="10" name="TextBox 9"/>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774353088"/>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Full-Width Copy">
    <p:bg>
      <p:bgRef idx="1001">
        <a:schemeClr val="bg1"/>
      </p:bgRef>
    </p:bg>
    <p:spTree>
      <p:nvGrpSpPr>
        <p:cNvPr id="1" name=""/>
        <p:cNvGrpSpPr/>
        <p:nvPr/>
      </p:nvGrpSpPr>
      <p:grpSpPr>
        <a:xfrm>
          <a:off x="0" y="0"/>
          <a:ext cx="0" cy="0"/>
          <a:chOff x="0" y="0"/>
          <a:chExt cx="0" cy="0"/>
        </a:xfrm>
      </p:grpSpPr>
      <p:pic>
        <p:nvPicPr>
          <p:cNvPr id="2" name="Picture 1" descr="BlockchainLogo_DarkGray.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0" y="4764534"/>
            <a:ext cx="1348087" cy="146304"/>
          </a:xfrm>
          <a:prstGeom prst="rect">
            <a:avLst/>
          </a:prstGeom>
        </p:spPr>
      </p:pic>
      <p:pic>
        <p:nvPicPr>
          <p:cNvPr id="4" name="Picture 3" descr="IBMLogo_DarkGray.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30554" y="4764534"/>
            <a:ext cx="392600" cy="146304"/>
          </a:xfrm>
          <a:prstGeom prst="rect">
            <a:avLst/>
          </a:prstGeom>
        </p:spPr>
      </p:pic>
      <p:sp>
        <p:nvSpPr>
          <p:cNvPr id="5" name="Content Placeholder 4"/>
          <p:cNvSpPr>
            <a:spLocks noGrp="1"/>
          </p:cNvSpPr>
          <p:nvPr>
            <p:ph sz="quarter" idx="24" hasCustomPrompt="1"/>
          </p:nvPr>
        </p:nvSpPr>
        <p:spPr>
          <a:xfrm>
            <a:off x="125413" y="1270000"/>
            <a:ext cx="4376737" cy="2965450"/>
          </a:xfrm>
        </p:spPr>
        <p:txBody>
          <a:bodyPr>
            <a:normAutofit/>
          </a:bodyPr>
          <a:lstStyle>
            <a:lvl1pPr marL="0" indent="0">
              <a:buNone/>
              <a:defRPr sz="1200" baseline="0"/>
            </a:lvl1pPr>
          </a:lstStyle>
          <a:p>
            <a:pPr lvl="0"/>
            <a:r>
              <a:rPr lang="en-US" dirty="0"/>
              <a:t>Content</a:t>
            </a:r>
          </a:p>
        </p:txBody>
      </p:sp>
      <p:sp>
        <p:nvSpPr>
          <p:cNvPr id="10" name="Content Placeholder 4"/>
          <p:cNvSpPr>
            <a:spLocks noGrp="1"/>
          </p:cNvSpPr>
          <p:nvPr>
            <p:ph sz="quarter" idx="25" hasCustomPrompt="1"/>
          </p:nvPr>
        </p:nvSpPr>
        <p:spPr>
          <a:xfrm>
            <a:off x="4646417" y="1270000"/>
            <a:ext cx="4376737" cy="2965450"/>
          </a:xfrm>
        </p:spPr>
        <p:txBody>
          <a:bodyPr>
            <a:normAutofit/>
          </a:bodyPr>
          <a:lstStyle>
            <a:lvl1pPr marL="0" indent="0">
              <a:buNone/>
              <a:defRPr sz="1200" baseline="0"/>
            </a:lvl1pPr>
          </a:lstStyle>
          <a:p>
            <a:pPr lvl="0"/>
            <a:r>
              <a:rPr lang="en-US" dirty="0"/>
              <a:t>Content</a:t>
            </a:r>
          </a:p>
        </p:txBody>
      </p:sp>
      <p:sp>
        <p:nvSpPr>
          <p:cNvPr id="11" name="Text Placeholder 7"/>
          <p:cNvSpPr>
            <a:spLocks noGrp="1"/>
          </p:cNvSpPr>
          <p:nvPr>
            <p:ph type="body" sz="quarter" idx="13" hasCustomPrompt="1"/>
          </p:nvPr>
        </p:nvSpPr>
        <p:spPr>
          <a:xfrm>
            <a:off x="125730" y="144464"/>
            <a:ext cx="7768590" cy="1011698"/>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2" name="Picture 11"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8267499" y="260345"/>
            <a:ext cx="871537" cy="639771"/>
          </a:xfrm>
          <a:prstGeom prst="rect">
            <a:avLst/>
          </a:prstGeom>
        </p:spPr>
      </p:pic>
      <p:sp>
        <p:nvSpPr>
          <p:cNvPr id="13" name="TextBox 12"/>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374925356"/>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py w/ Supporting Object">
    <p:bg>
      <p:bgPr>
        <a:solidFill>
          <a:schemeClr val="bg1">
            <a:alpha val="30000"/>
          </a:schemeClr>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125730" y="144464"/>
            <a:ext cx="3523340" cy="3068150"/>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2" name="Picture 1" descr="BlockchainLogo_DarkGray.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0" y="4764534"/>
            <a:ext cx="1348087" cy="146304"/>
          </a:xfrm>
          <a:prstGeom prst="rect">
            <a:avLst/>
          </a:prstGeom>
        </p:spPr>
      </p:pic>
      <p:pic>
        <p:nvPicPr>
          <p:cNvPr id="6" name="Picture 5" descr="3Grid_Light.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496651" y="236918"/>
            <a:ext cx="6353438" cy="4669664"/>
          </a:xfrm>
          <a:prstGeom prst="rect">
            <a:avLst/>
          </a:prstGeom>
        </p:spPr>
      </p:pic>
      <p:sp>
        <p:nvSpPr>
          <p:cNvPr id="9" name="Content Placeholder 4"/>
          <p:cNvSpPr>
            <a:spLocks noGrp="1"/>
          </p:cNvSpPr>
          <p:nvPr>
            <p:ph sz="quarter" idx="24" hasCustomPrompt="1"/>
          </p:nvPr>
        </p:nvSpPr>
        <p:spPr>
          <a:xfrm>
            <a:off x="4085966" y="341163"/>
            <a:ext cx="1495648" cy="1318152"/>
          </a:xfrm>
        </p:spPr>
        <p:txBody>
          <a:bodyPr anchor="ctr">
            <a:normAutofit/>
          </a:bodyPr>
          <a:lstStyle>
            <a:lvl1pPr marL="0" indent="0" algn="ctr">
              <a:buNone/>
              <a:defRPr sz="1200" baseline="0"/>
            </a:lvl1pPr>
          </a:lstStyle>
          <a:p>
            <a:pPr lvl="0"/>
            <a:r>
              <a:rPr lang="en-US" dirty="0"/>
              <a:t>Content</a:t>
            </a:r>
          </a:p>
        </p:txBody>
      </p:sp>
      <p:sp>
        <p:nvSpPr>
          <p:cNvPr id="10" name="Content Placeholder 4"/>
          <p:cNvSpPr>
            <a:spLocks noGrp="1"/>
          </p:cNvSpPr>
          <p:nvPr>
            <p:ph sz="quarter" idx="25" hasCustomPrompt="1"/>
          </p:nvPr>
        </p:nvSpPr>
        <p:spPr>
          <a:xfrm>
            <a:off x="5773819" y="1922893"/>
            <a:ext cx="1495648" cy="1318152"/>
          </a:xfrm>
        </p:spPr>
        <p:txBody>
          <a:bodyPr anchor="ctr">
            <a:normAutofit/>
          </a:bodyPr>
          <a:lstStyle>
            <a:lvl1pPr marL="0" indent="0" algn="ctr">
              <a:buNone/>
              <a:defRPr sz="1200" baseline="0"/>
            </a:lvl1pPr>
          </a:lstStyle>
          <a:p>
            <a:pPr lvl="0"/>
            <a:r>
              <a:rPr lang="en-US" dirty="0"/>
              <a:t>Content</a:t>
            </a:r>
          </a:p>
        </p:txBody>
      </p:sp>
      <p:sp>
        <p:nvSpPr>
          <p:cNvPr id="13" name="Content Placeholder 4"/>
          <p:cNvSpPr>
            <a:spLocks noGrp="1"/>
          </p:cNvSpPr>
          <p:nvPr>
            <p:ph sz="quarter" idx="27" hasCustomPrompt="1"/>
          </p:nvPr>
        </p:nvSpPr>
        <p:spPr>
          <a:xfrm>
            <a:off x="7461672" y="3523577"/>
            <a:ext cx="1495648" cy="1318152"/>
          </a:xfrm>
        </p:spPr>
        <p:txBody>
          <a:bodyPr anchor="ctr">
            <a:normAutofit/>
          </a:bodyPr>
          <a:lstStyle>
            <a:lvl1pPr marL="0" indent="0" algn="ctr">
              <a:buNone/>
              <a:defRPr sz="1200" baseline="0"/>
            </a:lvl1pPr>
          </a:lstStyle>
          <a:p>
            <a:pPr lvl="0"/>
            <a:r>
              <a:rPr lang="en-US" dirty="0"/>
              <a:t>Content</a:t>
            </a:r>
          </a:p>
        </p:txBody>
      </p:sp>
      <p:pic>
        <p:nvPicPr>
          <p:cNvPr id="11" name="Picture 10" descr="IBMLogo_DarkGray.eps"/>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630554" y="4764534"/>
            <a:ext cx="392600" cy="146304"/>
          </a:xfrm>
          <a:prstGeom prst="rect">
            <a:avLst/>
          </a:prstGeom>
        </p:spPr>
      </p:pic>
      <p:sp>
        <p:nvSpPr>
          <p:cNvPr id="12" name="TextBox 11"/>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1845019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Column">
    <p:bg>
      <p:bgRef idx="1001">
        <a:schemeClr val="bg1"/>
      </p:bgRef>
    </p:bg>
    <p:spTree>
      <p:nvGrpSpPr>
        <p:cNvPr id="1" name=""/>
        <p:cNvGrpSpPr/>
        <p:nvPr/>
      </p:nvGrpSpPr>
      <p:grpSpPr>
        <a:xfrm>
          <a:off x="0" y="0"/>
          <a:ext cx="0" cy="0"/>
          <a:chOff x="0" y="0"/>
          <a:chExt cx="0" cy="0"/>
        </a:xfrm>
      </p:grpSpPr>
      <p:pic>
        <p:nvPicPr>
          <p:cNvPr id="2" name="Picture 1" descr="BlockchainLogo_DarkGray.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0" y="4764534"/>
            <a:ext cx="1348087" cy="146304"/>
          </a:xfrm>
          <a:prstGeom prst="rect">
            <a:avLst/>
          </a:prstGeom>
        </p:spPr>
      </p:pic>
      <p:pic>
        <p:nvPicPr>
          <p:cNvPr id="4" name="Picture 3" descr="IBMLogo_DarkGray.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30554" y="4764534"/>
            <a:ext cx="392600" cy="146304"/>
          </a:xfrm>
          <a:prstGeom prst="rect">
            <a:avLst/>
          </a:prstGeom>
        </p:spPr>
      </p:pic>
      <p:sp>
        <p:nvSpPr>
          <p:cNvPr id="5" name="Content Placeholder 4"/>
          <p:cNvSpPr>
            <a:spLocks noGrp="1"/>
          </p:cNvSpPr>
          <p:nvPr>
            <p:ph sz="quarter" idx="24" hasCustomPrompt="1"/>
          </p:nvPr>
        </p:nvSpPr>
        <p:spPr>
          <a:xfrm>
            <a:off x="125730" y="1270000"/>
            <a:ext cx="2084695" cy="2965450"/>
          </a:xfrm>
        </p:spPr>
        <p:txBody>
          <a:bodyPr>
            <a:normAutofit/>
          </a:bodyPr>
          <a:lstStyle>
            <a:lvl1pPr marL="0" indent="0" algn="ctr">
              <a:buNone/>
              <a:defRPr sz="1200" baseline="0"/>
            </a:lvl1pPr>
          </a:lstStyle>
          <a:p>
            <a:pPr lvl="0"/>
            <a:r>
              <a:rPr lang="en-US" dirty="0"/>
              <a:t>Content</a:t>
            </a:r>
          </a:p>
        </p:txBody>
      </p:sp>
      <p:sp>
        <p:nvSpPr>
          <p:cNvPr id="10" name="Content Placeholder 4"/>
          <p:cNvSpPr>
            <a:spLocks noGrp="1"/>
          </p:cNvSpPr>
          <p:nvPr>
            <p:ph sz="quarter" idx="25" hasCustomPrompt="1"/>
          </p:nvPr>
        </p:nvSpPr>
        <p:spPr>
          <a:xfrm>
            <a:off x="2396640" y="1270000"/>
            <a:ext cx="2084695" cy="2965450"/>
          </a:xfrm>
        </p:spPr>
        <p:txBody>
          <a:bodyPr>
            <a:normAutofit/>
          </a:bodyPr>
          <a:lstStyle>
            <a:lvl1pPr marL="0" indent="0" algn="ctr">
              <a:buNone/>
              <a:defRPr sz="1200" baseline="0"/>
            </a:lvl1pPr>
          </a:lstStyle>
          <a:p>
            <a:pPr lvl="0"/>
            <a:r>
              <a:rPr lang="en-US" dirty="0"/>
              <a:t>Content</a:t>
            </a:r>
          </a:p>
        </p:txBody>
      </p:sp>
      <p:sp>
        <p:nvSpPr>
          <p:cNvPr id="9" name="Content Placeholder 4"/>
          <p:cNvSpPr>
            <a:spLocks noGrp="1"/>
          </p:cNvSpPr>
          <p:nvPr>
            <p:ph sz="quarter" idx="26" hasCustomPrompt="1"/>
          </p:nvPr>
        </p:nvSpPr>
        <p:spPr>
          <a:xfrm>
            <a:off x="4667550" y="1270000"/>
            <a:ext cx="2084695" cy="2965450"/>
          </a:xfrm>
        </p:spPr>
        <p:txBody>
          <a:bodyPr>
            <a:normAutofit/>
          </a:bodyPr>
          <a:lstStyle>
            <a:lvl1pPr marL="0" indent="0" algn="ctr">
              <a:buNone/>
              <a:defRPr sz="1200" baseline="0"/>
            </a:lvl1pPr>
          </a:lstStyle>
          <a:p>
            <a:pPr lvl="0"/>
            <a:r>
              <a:rPr lang="en-US" dirty="0"/>
              <a:t>Content</a:t>
            </a:r>
          </a:p>
        </p:txBody>
      </p:sp>
      <p:sp>
        <p:nvSpPr>
          <p:cNvPr id="11" name="Content Placeholder 4"/>
          <p:cNvSpPr>
            <a:spLocks noGrp="1"/>
          </p:cNvSpPr>
          <p:nvPr>
            <p:ph sz="quarter" idx="27" hasCustomPrompt="1"/>
          </p:nvPr>
        </p:nvSpPr>
        <p:spPr>
          <a:xfrm>
            <a:off x="6938459" y="1270000"/>
            <a:ext cx="2084695" cy="2965450"/>
          </a:xfrm>
        </p:spPr>
        <p:txBody>
          <a:bodyPr>
            <a:normAutofit/>
          </a:bodyPr>
          <a:lstStyle>
            <a:lvl1pPr marL="0" indent="0" algn="ctr">
              <a:buNone/>
              <a:defRPr sz="1200" baseline="0"/>
            </a:lvl1pPr>
          </a:lstStyle>
          <a:p>
            <a:pPr lvl="0"/>
            <a:r>
              <a:rPr lang="en-US" dirty="0"/>
              <a:t>Content</a:t>
            </a:r>
          </a:p>
        </p:txBody>
      </p:sp>
      <p:sp>
        <p:nvSpPr>
          <p:cNvPr id="14" name="Text Placeholder 7"/>
          <p:cNvSpPr>
            <a:spLocks noGrp="1"/>
          </p:cNvSpPr>
          <p:nvPr>
            <p:ph type="body" sz="quarter" idx="13" hasCustomPrompt="1"/>
          </p:nvPr>
        </p:nvSpPr>
        <p:spPr>
          <a:xfrm>
            <a:off x="125730" y="144464"/>
            <a:ext cx="7768590" cy="1011698"/>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5" name="Picture 14"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8267499" y="260345"/>
            <a:ext cx="871537" cy="639771"/>
          </a:xfrm>
          <a:prstGeom prst="rect">
            <a:avLst/>
          </a:prstGeom>
        </p:spPr>
      </p:pic>
      <p:sp>
        <p:nvSpPr>
          <p:cNvPr id="12" name="TextBox 11"/>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2446351835"/>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opy w/ Supporting Object">
    <p:bg>
      <p:bgPr>
        <a:solidFill>
          <a:schemeClr val="bg1">
            <a:alpha val="30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50800"/>
            <a:ext cx="9144000" cy="5021354"/>
          </a:xfrm>
          <a:prstGeom prst="rect">
            <a:avLst/>
          </a:prstGeom>
        </p:spPr>
      </p:pic>
      <p:sp>
        <p:nvSpPr>
          <p:cNvPr id="8" name="Text Placeholder 7"/>
          <p:cNvSpPr>
            <a:spLocks noGrp="1"/>
          </p:cNvSpPr>
          <p:nvPr>
            <p:ph type="body" sz="quarter" idx="13" hasCustomPrompt="1"/>
          </p:nvPr>
        </p:nvSpPr>
        <p:spPr>
          <a:xfrm>
            <a:off x="125729" y="144464"/>
            <a:ext cx="5286267" cy="1191756"/>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2" name="Picture 1" descr="BlockchainLogo_DarkGray.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25730" y="4764534"/>
            <a:ext cx="1348087" cy="146304"/>
          </a:xfrm>
          <a:prstGeom prst="rect">
            <a:avLst/>
          </a:prstGeom>
        </p:spPr>
      </p:pic>
      <p:sp>
        <p:nvSpPr>
          <p:cNvPr id="13" name="Content Placeholder 4"/>
          <p:cNvSpPr>
            <a:spLocks noGrp="1"/>
          </p:cNvSpPr>
          <p:nvPr>
            <p:ph sz="quarter" idx="27" hasCustomPrompt="1"/>
          </p:nvPr>
        </p:nvSpPr>
        <p:spPr>
          <a:xfrm>
            <a:off x="5149014" y="3172941"/>
            <a:ext cx="916971" cy="892584"/>
          </a:xfrm>
        </p:spPr>
        <p:txBody>
          <a:bodyPr anchor="ctr">
            <a:normAutofit/>
          </a:bodyPr>
          <a:lstStyle>
            <a:lvl1pPr marL="0" indent="0" algn="ctr">
              <a:buNone/>
              <a:defRPr sz="1200" baseline="0"/>
            </a:lvl1pPr>
          </a:lstStyle>
          <a:p>
            <a:pPr lvl="0"/>
            <a:r>
              <a:rPr lang="en-US" dirty="0"/>
              <a:t>Content</a:t>
            </a:r>
          </a:p>
        </p:txBody>
      </p:sp>
      <p:sp>
        <p:nvSpPr>
          <p:cNvPr id="7" name="Content Placeholder 4"/>
          <p:cNvSpPr>
            <a:spLocks noGrp="1"/>
          </p:cNvSpPr>
          <p:nvPr>
            <p:ph sz="quarter" idx="28" hasCustomPrompt="1"/>
          </p:nvPr>
        </p:nvSpPr>
        <p:spPr>
          <a:xfrm>
            <a:off x="6170993" y="2140748"/>
            <a:ext cx="916971" cy="892584"/>
          </a:xfrm>
        </p:spPr>
        <p:txBody>
          <a:bodyPr anchor="ctr">
            <a:normAutofit/>
          </a:bodyPr>
          <a:lstStyle>
            <a:lvl1pPr marL="0" indent="0" algn="ctr">
              <a:buNone/>
              <a:defRPr sz="1200" baseline="0"/>
            </a:lvl1pPr>
          </a:lstStyle>
          <a:p>
            <a:pPr lvl="0"/>
            <a:r>
              <a:rPr lang="en-US" dirty="0"/>
              <a:t>Content</a:t>
            </a:r>
          </a:p>
        </p:txBody>
      </p:sp>
      <p:sp>
        <p:nvSpPr>
          <p:cNvPr id="9" name="Content Placeholder 4"/>
          <p:cNvSpPr>
            <a:spLocks noGrp="1"/>
          </p:cNvSpPr>
          <p:nvPr>
            <p:ph sz="quarter" idx="29" hasCustomPrompt="1"/>
          </p:nvPr>
        </p:nvSpPr>
        <p:spPr>
          <a:xfrm>
            <a:off x="3088269" y="3182418"/>
            <a:ext cx="916971" cy="892584"/>
          </a:xfrm>
        </p:spPr>
        <p:txBody>
          <a:bodyPr anchor="ctr">
            <a:normAutofit/>
          </a:bodyPr>
          <a:lstStyle>
            <a:lvl1pPr marL="0" indent="0" algn="ctr">
              <a:buNone/>
              <a:defRPr sz="1200" baseline="0"/>
            </a:lvl1pPr>
          </a:lstStyle>
          <a:p>
            <a:pPr lvl="0"/>
            <a:r>
              <a:rPr lang="en-US" dirty="0"/>
              <a:t>Content</a:t>
            </a:r>
          </a:p>
        </p:txBody>
      </p:sp>
      <p:sp>
        <p:nvSpPr>
          <p:cNvPr id="10" name="Content Placeholder 4"/>
          <p:cNvSpPr>
            <a:spLocks noGrp="1"/>
          </p:cNvSpPr>
          <p:nvPr>
            <p:ph sz="quarter" idx="30" hasCustomPrompt="1"/>
          </p:nvPr>
        </p:nvSpPr>
        <p:spPr>
          <a:xfrm>
            <a:off x="4110248" y="2150225"/>
            <a:ext cx="916971" cy="892584"/>
          </a:xfrm>
        </p:spPr>
        <p:txBody>
          <a:bodyPr anchor="ctr">
            <a:normAutofit/>
          </a:bodyPr>
          <a:lstStyle>
            <a:lvl1pPr marL="0" indent="0" algn="ctr">
              <a:buNone/>
              <a:defRPr sz="1200" baseline="0"/>
            </a:lvl1pPr>
          </a:lstStyle>
          <a:p>
            <a:pPr lvl="0"/>
            <a:r>
              <a:rPr lang="en-US" dirty="0"/>
              <a:t>Content</a:t>
            </a:r>
          </a:p>
        </p:txBody>
      </p:sp>
      <p:sp>
        <p:nvSpPr>
          <p:cNvPr id="12" name="Content Placeholder 4"/>
          <p:cNvSpPr>
            <a:spLocks noGrp="1"/>
          </p:cNvSpPr>
          <p:nvPr>
            <p:ph sz="quarter" idx="31" hasCustomPrompt="1"/>
          </p:nvPr>
        </p:nvSpPr>
        <p:spPr>
          <a:xfrm>
            <a:off x="2059578" y="4206680"/>
            <a:ext cx="916971" cy="892584"/>
          </a:xfrm>
        </p:spPr>
        <p:txBody>
          <a:bodyPr anchor="ctr">
            <a:normAutofit/>
          </a:bodyPr>
          <a:lstStyle>
            <a:lvl1pPr marL="0" indent="0" algn="ctr">
              <a:buNone/>
              <a:defRPr sz="1200" baseline="0"/>
            </a:lvl1pPr>
          </a:lstStyle>
          <a:p>
            <a:pPr lvl="0"/>
            <a:r>
              <a:rPr lang="en-US" dirty="0"/>
              <a:t>Content</a:t>
            </a:r>
          </a:p>
        </p:txBody>
      </p:sp>
      <p:sp>
        <p:nvSpPr>
          <p:cNvPr id="14" name="Content Placeholder 4"/>
          <p:cNvSpPr>
            <a:spLocks noGrp="1"/>
          </p:cNvSpPr>
          <p:nvPr>
            <p:ph sz="quarter" idx="32" hasCustomPrompt="1"/>
          </p:nvPr>
        </p:nvSpPr>
        <p:spPr>
          <a:xfrm>
            <a:off x="1024809" y="3174487"/>
            <a:ext cx="916971" cy="892584"/>
          </a:xfrm>
        </p:spPr>
        <p:txBody>
          <a:bodyPr anchor="ctr">
            <a:normAutofit/>
          </a:bodyPr>
          <a:lstStyle>
            <a:lvl1pPr marL="0" indent="0" algn="ctr">
              <a:buNone/>
              <a:defRPr sz="1200" baseline="0"/>
            </a:lvl1pPr>
          </a:lstStyle>
          <a:p>
            <a:pPr lvl="0"/>
            <a:r>
              <a:rPr lang="en-US" dirty="0"/>
              <a:t>Content</a:t>
            </a:r>
          </a:p>
        </p:txBody>
      </p:sp>
      <p:pic>
        <p:nvPicPr>
          <p:cNvPr id="15" name="Picture 14" descr="IBMLogo_DarkGray.eps"/>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630554" y="4764534"/>
            <a:ext cx="392600" cy="146304"/>
          </a:xfrm>
          <a:prstGeom prst="rect">
            <a:avLst/>
          </a:prstGeom>
        </p:spPr>
      </p:pic>
      <p:sp>
        <p:nvSpPr>
          <p:cNvPr id="16" name="TextBox 15"/>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112361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py w/ Supporting Object">
    <p:bg>
      <p:bgPr>
        <a:solidFill>
          <a:schemeClr val="bg1">
            <a:alpha val="30000"/>
          </a:schemeClr>
        </a:solidFill>
        <a:effectLst/>
      </p:bgPr>
    </p:bg>
    <p:spTree>
      <p:nvGrpSpPr>
        <p:cNvPr id="1" name=""/>
        <p:cNvGrpSpPr/>
        <p:nvPr/>
      </p:nvGrpSpPr>
      <p:grpSpPr>
        <a:xfrm>
          <a:off x="0" y="0"/>
          <a:ext cx="0" cy="0"/>
          <a:chOff x="0" y="0"/>
          <a:chExt cx="0" cy="0"/>
        </a:xfrm>
      </p:grpSpPr>
      <p:pic>
        <p:nvPicPr>
          <p:cNvPr id="2" name="Picture 1" descr="BlockchainLogo_DarkGray.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5730" y="4764534"/>
            <a:ext cx="1348087" cy="146304"/>
          </a:xfrm>
          <a:prstGeom prst="rect">
            <a:avLst/>
          </a:prstGeom>
        </p:spPr>
      </p:pic>
      <p:pic>
        <p:nvPicPr>
          <p:cNvPr id="7" name="Picture 6" descr="IBMLogo_DarkGray.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30554" y="4764534"/>
            <a:ext cx="392600" cy="146304"/>
          </a:xfrm>
          <a:prstGeom prst="rect">
            <a:avLst/>
          </a:prstGeom>
        </p:spPr>
      </p:pic>
      <p:sp>
        <p:nvSpPr>
          <p:cNvPr id="19" name="Content Placeholder 4"/>
          <p:cNvSpPr>
            <a:spLocks noGrp="1"/>
          </p:cNvSpPr>
          <p:nvPr>
            <p:ph sz="quarter" idx="24" hasCustomPrompt="1"/>
          </p:nvPr>
        </p:nvSpPr>
        <p:spPr>
          <a:xfrm>
            <a:off x="125413" y="1270000"/>
            <a:ext cx="4376737" cy="2965450"/>
          </a:xfrm>
        </p:spPr>
        <p:txBody>
          <a:bodyPr>
            <a:normAutofit/>
          </a:bodyPr>
          <a:lstStyle>
            <a:lvl1pPr marL="0" indent="0">
              <a:buNone/>
              <a:defRPr sz="1200" baseline="0"/>
            </a:lvl1pPr>
          </a:lstStyle>
          <a:p>
            <a:pPr lvl="0"/>
            <a:r>
              <a:rPr lang="en-US" dirty="0"/>
              <a:t>Content</a:t>
            </a:r>
          </a:p>
        </p:txBody>
      </p:sp>
      <p:sp>
        <p:nvSpPr>
          <p:cNvPr id="20" name="Content Placeholder 4"/>
          <p:cNvSpPr>
            <a:spLocks noGrp="1"/>
          </p:cNvSpPr>
          <p:nvPr>
            <p:ph sz="quarter" idx="25" hasCustomPrompt="1"/>
          </p:nvPr>
        </p:nvSpPr>
        <p:spPr>
          <a:xfrm>
            <a:off x="4646417" y="1270000"/>
            <a:ext cx="4376737" cy="2965450"/>
          </a:xfrm>
        </p:spPr>
        <p:txBody>
          <a:bodyPr>
            <a:normAutofit/>
          </a:bodyPr>
          <a:lstStyle>
            <a:lvl1pPr marL="0" indent="0">
              <a:buNone/>
              <a:defRPr sz="1200" baseline="0"/>
            </a:lvl1pPr>
          </a:lstStyle>
          <a:p>
            <a:pPr lvl="0"/>
            <a:r>
              <a:rPr lang="en-US" dirty="0"/>
              <a:t>Content</a:t>
            </a:r>
          </a:p>
        </p:txBody>
      </p:sp>
      <p:sp>
        <p:nvSpPr>
          <p:cNvPr id="21" name="Text Placeholder 7"/>
          <p:cNvSpPr>
            <a:spLocks noGrp="1"/>
          </p:cNvSpPr>
          <p:nvPr>
            <p:ph type="body" sz="quarter" idx="26" hasCustomPrompt="1"/>
          </p:nvPr>
        </p:nvSpPr>
        <p:spPr>
          <a:xfrm>
            <a:off x="125730" y="144464"/>
            <a:ext cx="7768590" cy="1011698"/>
          </a:xfrm>
        </p:spPr>
        <p:txBody>
          <a:bodyPr/>
          <a:lstStyle>
            <a:lvl1pPr marL="0" indent="0">
              <a:buNone/>
              <a:defRPr sz="24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22" name="Picture 21"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8267499" y="260345"/>
            <a:ext cx="871537" cy="639771"/>
          </a:xfrm>
          <a:prstGeom prst="rect">
            <a:avLst/>
          </a:prstGeom>
        </p:spPr>
      </p:pic>
      <p:sp>
        <p:nvSpPr>
          <p:cNvPr id="9" name="TextBox 8"/>
          <p:cNvSpPr txBox="1"/>
          <p:nvPr userDrawn="1"/>
        </p:nvSpPr>
        <p:spPr>
          <a:xfrm>
            <a:off x="8562694" y="4920492"/>
            <a:ext cx="528320" cy="230832"/>
          </a:xfrm>
          <a:prstGeom prst="rect">
            <a:avLst/>
          </a:prstGeom>
          <a:noFill/>
        </p:spPr>
        <p:txBody>
          <a:bodyPr wrap="square" rtlCol="0">
            <a:spAutoFit/>
          </a:bodyPr>
          <a:lstStyle/>
          <a:p>
            <a:pPr algn="r"/>
            <a:fld id="{213620BF-9500-5846-90F5-A7283DB76046}" type="slidenum">
              <a:rPr lang="en-US" sz="900" smtClean="0">
                <a:solidFill>
                  <a:schemeClr val="accent3"/>
                </a:solidFill>
              </a:rPr>
              <a:pPr algn="r"/>
              <a:t>‹#›</a:t>
            </a:fld>
            <a:endParaRPr lang="en-US" sz="900" dirty="0">
              <a:solidFill>
                <a:schemeClr val="accent3"/>
              </a:solidFill>
            </a:endParaRPr>
          </a:p>
        </p:txBody>
      </p:sp>
    </p:spTree>
    <p:extLst>
      <p:ext uri="{BB962C8B-B14F-4D97-AF65-F5344CB8AC3E}">
        <p14:creationId xmlns:p14="http://schemas.microsoft.com/office/powerpoint/2010/main" val="1212266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51392058"/>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86" r:id="rId3"/>
    <p:sldLayoutId id="2147483687" r:id="rId4"/>
    <p:sldLayoutId id="2147483689" r:id="rId5"/>
    <p:sldLayoutId id="2147483693" r:id="rId6"/>
    <p:sldLayoutId id="2147483691" r:id="rId7"/>
    <p:sldLayoutId id="2147483694" r:id="rId8"/>
    <p:sldLayoutId id="2147483658" r:id="rId9"/>
    <p:sldLayoutId id="2147483688" r:id="rId10"/>
    <p:sldLayoutId id="2147483664" r:id="rId11"/>
    <p:sldLayoutId id="2147483669" r:id="rId12"/>
    <p:sldLayoutId id="2147483695" r:id="rId13"/>
    <p:sldLayoutId id="2147483696" r:id="rId14"/>
    <p:sldLayoutId id="2147483697" r:id="rId15"/>
    <p:sldLayoutId id="2147483698" r:id="rId16"/>
    <p:sldLayoutId id="2147483699" r:id="rId17"/>
    <p:sldLayoutId id="2147483700" r:id="rId18"/>
    <p:sldLayoutId id="2147483701" r:id="rId19"/>
    <p:sldLayoutId id="2147483703" r:id="rId20"/>
    <p:sldLayoutId id="2147483651" r:id="rId21"/>
    <p:sldLayoutId id="2147483653" r:id="rId22"/>
    <p:sldLayoutId id="2147483654" r:id="rId23"/>
    <p:sldLayoutId id="2147483710" r:id="rId24"/>
    <p:sldLayoutId id="2147483711" r:id="rId25"/>
    <p:sldLayoutId id="2147483713" r:id="rId26"/>
    <p:sldLayoutId id="2147483714" r:id="rId27"/>
    <p:sldLayoutId id="2147483715" r:id="rId28"/>
    <p:sldLayoutId id="2147483716" r:id="rId29"/>
    <p:sldLayoutId id="2147483717" r:id="rId30"/>
    <p:sldLayoutId id="2147483718" r:id="rId31"/>
  </p:sldLayoutIdLst>
  <p:hf hdr="0" ftr="0" dt="0"/>
  <p:txStyles>
    <p:titleStyle>
      <a:lvl1pPr algn="ctr" defTabSz="457200" rtl="0" eaLnBrk="1" latinLnBrk="0" hangingPunct="1">
        <a:spcBef>
          <a:spcPct val="0"/>
        </a:spcBef>
        <a:buNone/>
        <a:defRPr sz="440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1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12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tif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2.tiff"/><Relationship Id="rId5" Type="http://schemas.openxmlformats.org/officeDocument/2006/relationships/image" Target="../media/image21.png"/><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5.svg"/></Relationships>
</file>

<file path=ppt/slides/_rels/slide19.xml.rels><?xml version="1.0" encoding="UTF-8" standalone="yes"?>
<Relationships xmlns="http://schemas.openxmlformats.org/package/2006/relationships"><Relationship Id="rId3" Type="http://schemas.openxmlformats.org/officeDocument/2006/relationships/image" Target="../media/image28.tiff"/><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5.svg"/></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5.sv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25.sv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25.sv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27.tif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3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hyperlink" Target="https://wiki.hyperledger.org/projects/fabric/roadmap"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2.xml"/><Relationship Id="rId1" Type="http://schemas.openxmlformats.org/officeDocument/2006/relationships/slideLayout" Target="../slideLayouts/slideLayout4.xml"/><Relationship Id="rId5" Type="http://schemas.openxmlformats.org/officeDocument/2006/relationships/image" Target="../media/image42.png"/><Relationship Id="rId4" Type="http://schemas.openxmlformats.org/officeDocument/2006/relationships/image" Target="../media/image41.png"/></Relationships>
</file>

<file path=ppt/slides/_rels/slide47.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43.xml"/><Relationship Id="rId1" Type="http://schemas.openxmlformats.org/officeDocument/2006/relationships/slideLayout" Target="../slideLayouts/slideLayout4.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5.xml"/><Relationship Id="rId1" Type="http://schemas.openxmlformats.org/officeDocument/2006/relationships/slideLayout" Target="../slideLayouts/slideLayout4.xml"/><Relationship Id="rId4" Type="http://schemas.openxmlformats.org/officeDocument/2006/relationships/image" Target="../media/image49.png"/></Relationships>
</file>

<file path=ppt/slides/_rels/slide5.xml.rels><?xml version="1.0" encoding="UTF-8" standalone="yes"?>
<Relationships xmlns="http://schemas.openxmlformats.org/package/2006/relationships"><Relationship Id="rId8" Type="http://schemas.openxmlformats.org/officeDocument/2006/relationships/image" Target="../media/image28.tiff"/><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3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7.xml"/><Relationship Id="rId1" Type="http://schemas.openxmlformats.org/officeDocument/2006/relationships/slideLayout" Target="../slideLayouts/slideLayout4.xml"/><Relationship Id="rId5" Type="http://schemas.openxmlformats.org/officeDocument/2006/relationships/image" Target="../media/image52.png"/><Relationship Id="rId4" Type="http://schemas.openxmlformats.org/officeDocument/2006/relationships/image" Target="../media/image51.png"/></Relationships>
</file>

<file path=ppt/slides/_rels/slide5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8.xml"/><Relationship Id="rId1" Type="http://schemas.openxmlformats.org/officeDocument/2006/relationships/slideLayout" Target="../slideLayouts/slideLayout3.xml"/><Relationship Id="rId4" Type="http://schemas.openxmlformats.org/officeDocument/2006/relationships/image" Target="../media/image25.svg"/></Relationships>
</file>

<file path=ppt/slides/_rels/slide53.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hyperlink" Target="https://fabric-sdk-node.github.io/global.html#ChaincodeInstantiateUpgradeRequest" TargetMode="External"/><Relationship Id="rId2" Type="http://schemas.openxmlformats.org/officeDocument/2006/relationships/notesSlide" Target="../notesSlides/notesSlide51.xml"/><Relationship Id="rId1" Type="http://schemas.openxmlformats.org/officeDocument/2006/relationships/slideLayout" Target="../slideLayouts/slideLayout4.xml"/><Relationship Id="rId4" Type="http://schemas.openxmlformats.org/officeDocument/2006/relationships/image" Target="../media/image55.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3.xml"/><Relationship Id="rId1" Type="http://schemas.openxmlformats.org/officeDocument/2006/relationships/slideLayout" Target="../slideLayouts/slideLayout3.xml"/><Relationship Id="rId4" Type="http://schemas.openxmlformats.org/officeDocument/2006/relationships/image" Target="../media/image25.svg"/></Relationships>
</file>

<file path=ppt/slides/_rels/slide5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4.xml"/><Relationship Id="rId1" Type="http://schemas.openxmlformats.org/officeDocument/2006/relationships/slideLayout" Target="../slideLayouts/slideLayout4.xml"/><Relationship Id="rId5" Type="http://schemas.openxmlformats.org/officeDocument/2006/relationships/image" Target="../media/image31.svg"/><Relationship Id="rId4" Type="http://schemas.openxmlformats.org/officeDocument/2006/relationships/image" Target="../media/image30.png"/></Relationships>
</file>

<file path=ppt/slides/_rels/slide59.xml.rels><?xml version="1.0" encoding="UTF-8" standalone="yes"?>
<Relationships xmlns="http://schemas.openxmlformats.org/package/2006/relationships"><Relationship Id="rId8" Type="http://schemas.openxmlformats.org/officeDocument/2006/relationships/image" Target="../media/image61.svg"/><Relationship Id="rId13" Type="http://schemas.openxmlformats.org/officeDocument/2006/relationships/image" Target="../media/image66.png"/><Relationship Id="rId18" Type="http://schemas.openxmlformats.org/officeDocument/2006/relationships/image" Target="../media/image71.svg"/><Relationship Id="rId26" Type="http://schemas.openxmlformats.org/officeDocument/2006/relationships/image" Target="../media/image79.svg"/><Relationship Id="rId3" Type="http://schemas.openxmlformats.org/officeDocument/2006/relationships/image" Target="../media/image56.png"/><Relationship Id="rId21" Type="http://schemas.openxmlformats.org/officeDocument/2006/relationships/image" Target="../media/image74.png"/><Relationship Id="rId7" Type="http://schemas.openxmlformats.org/officeDocument/2006/relationships/image" Target="../media/image60.png"/><Relationship Id="rId12" Type="http://schemas.openxmlformats.org/officeDocument/2006/relationships/image" Target="../media/image65.svg"/><Relationship Id="rId17" Type="http://schemas.openxmlformats.org/officeDocument/2006/relationships/image" Target="../media/image70.png"/><Relationship Id="rId25" Type="http://schemas.openxmlformats.org/officeDocument/2006/relationships/image" Target="../media/image78.svg"/><Relationship Id="rId2" Type="http://schemas.openxmlformats.org/officeDocument/2006/relationships/notesSlide" Target="../notesSlides/notesSlide55.xml"/><Relationship Id="rId16" Type="http://schemas.openxmlformats.org/officeDocument/2006/relationships/image" Target="../media/image69.svg"/><Relationship Id="rId20" Type="http://schemas.openxmlformats.org/officeDocument/2006/relationships/image" Target="../media/image73.svg"/><Relationship Id="rId1" Type="http://schemas.openxmlformats.org/officeDocument/2006/relationships/slideLayout" Target="../slideLayouts/slideLayout4.xml"/><Relationship Id="rId6" Type="http://schemas.openxmlformats.org/officeDocument/2006/relationships/image" Target="../media/image59.svg"/><Relationship Id="rId11" Type="http://schemas.openxmlformats.org/officeDocument/2006/relationships/image" Target="../media/image64.png"/><Relationship Id="rId24" Type="http://schemas.openxmlformats.org/officeDocument/2006/relationships/image" Target="../media/image77.svg"/><Relationship Id="rId5" Type="http://schemas.openxmlformats.org/officeDocument/2006/relationships/image" Target="../media/image58.png"/><Relationship Id="rId15" Type="http://schemas.openxmlformats.org/officeDocument/2006/relationships/image" Target="../media/image68.png"/><Relationship Id="rId23" Type="http://schemas.openxmlformats.org/officeDocument/2006/relationships/image" Target="../media/image76.png"/><Relationship Id="rId28" Type="http://schemas.openxmlformats.org/officeDocument/2006/relationships/image" Target="../media/image81.svg"/><Relationship Id="rId10" Type="http://schemas.openxmlformats.org/officeDocument/2006/relationships/image" Target="../media/image63.svg"/><Relationship Id="rId19" Type="http://schemas.openxmlformats.org/officeDocument/2006/relationships/image" Target="../media/image72.png"/><Relationship Id="rId4" Type="http://schemas.openxmlformats.org/officeDocument/2006/relationships/image" Target="../media/image57.svg"/><Relationship Id="rId9" Type="http://schemas.openxmlformats.org/officeDocument/2006/relationships/image" Target="../media/image62.png"/><Relationship Id="rId14" Type="http://schemas.openxmlformats.org/officeDocument/2006/relationships/image" Target="../media/image67.svg"/><Relationship Id="rId22" Type="http://schemas.openxmlformats.org/officeDocument/2006/relationships/image" Target="../media/image75.svg"/><Relationship Id="rId27" Type="http://schemas.openxmlformats.org/officeDocument/2006/relationships/image" Target="../media/image80.png"/></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5.sv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7.xml"/><Relationship Id="rId1" Type="http://schemas.openxmlformats.org/officeDocument/2006/relationships/slideLayout" Target="../slideLayouts/slideLayout4.xml"/><Relationship Id="rId5" Type="http://schemas.openxmlformats.org/officeDocument/2006/relationships/image" Target="../media/image83.svg"/><Relationship Id="rId4" Type="http://schemas.openxmlformats.org/officeDocument/2006/relationships/image" Target="../media/image82.png"/></Relationships>
</file>

<file path=ppt/slides/_rels/slide62.xml.rels><?xml version="1.0" encoding="UTF-8" standalone="yes"?>
<Relationships xmlns="http://schemas.openxmlformats.org/package/2006/relationships"><Relationship Id="rId8" Type="http://schemas.openxmlformats.org/officeDocument/2006/relationships/hyperlink" Target="http://blockchain-certs.mybluemix.net/aus02.blockchain.ibm.com.cert" TargetMode="External"/><Relationship Id="rId3" Type="http://schemas.openxmlformats.org/officeDocument/2006/relationships/hyperlink" Target="http://blockchain-certs.mybluemix.net/us01.blockchain.ibm.com.cert" TargetMode="External"/><Relationship Id="rId7" Type="http://schemas.openxmlformats.org/officeDocument/2006/relationships/hyperlink" Target="http://blockchain-certs.mybluemix.net/aus01.blockchain.ibm.com.cert" TargetMode="External"/><Relationship Id="rId2" Type="http://schemas.openxmlformats.org/officeDocument/2006/relationships/notesSlide" Target="../notesSlides/notesSlide58.xml"/><Relationship Id="rId1" Type="http://schemas.openxmlformats.org/officeDocument/2006/relationships/slideLayout" Target="../slideLayouts/slideLayout4.xml"/><Relationship Id="rId6" Type="http://schemas.openxmlformats.org/officeDocument/2006/relationships/hyperlink" Target="http://blockchain-certs.mybluemix.net/uk02.blockchain.ibm.com.cert" TargetMode="External"/><Relationship Id="rId5" Type="http://schemas.openxmlformats.org/officeDocument/2006/relationships/hyperlink" Target="http://blockchain-certs.mybluemix.net/uk01.blockchain.ibm.com.cert" TargetMode="External"/><Relationship Id="rId4" Type="http://schemas.openxmlformats.org/officeDocument/2006/relationships/hyperlink" Target="http://blockchain-certs.mybluemix.net/us02.blockchain.ibm.com.cert" TargetMode="External"/><Relationship Id="rId9" Type="http://schemas.openxmlformats.org/officeDocument/2006/relationships/hyperlink" Target="https://blockchain-certs.mybluemix.net/3.secure.blockchain.ibm.com.rootcert" TargetMode="External"/></Relationships>
</file>

<file path=ppt/slides/_rels/slide63.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59.xml"/><Relationship Id="rId1" Type="http://schemas.openxmlformats.org/officeDocument/2006/relationships/slideLayout" Target="../slideLayouts/slideLayout4.xml"/><Relationship Id="rId4" Type="http://schemas.openxmlformats.org/officeDocument/2006/relationships/image" Target="../media/image85.png"/></Relationships>
</file>

<file path=ppt/slides/_rels/slide64.xml.rels><?xml version="1.0" encoding="UTF-8" standalone="yes"?>
<Relationships xmlns="http://schemas.openxmlformats.org/package/2006/relationships"><Relationship Id="rId3" Type="http://schemas.openxmlformats.org/officeDocument/2006/relationships/hyperlink" Target="https://www-03.ibm.com/security/cryptocards/pciecc2/overview.shtml" TargetMode="External"/><Relationship Id="rId2" Type="http://schemas.openxmlformats.org/officeDocument/2006/relationships/notesSlide" Target="../notesSlides/notesSlide60.xml"/><Relationship Id="rId1" Type="http://schemas.openxmlformats.org/officeDocument/2006/relationships/slideLayout" Target="../slideLayouts/slideLayout4.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hyperlink" Target="https://www-03.ibm.com/security/cryptocards/hsms.shtml" TargetMode="Externa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sv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32.png"/><Relationship Id="rId5" Type="http://schemas.openxmlformats.org/officeDocument/2006/relationships/image" Target="../media/image31.svg"/><Relationship Id="rId4" Type="http://schemas.openxmlformats.org/officeDocument/2006/relationships/image" Target="../media/image30.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latin typeface="Arial" charset="0"/>
                <a:ea typeface="Arial" charset="0"/>
                <a:cs typeface="Arial" charset="0"/>
              </a:rPr>
              <a:t>IBM Blockchain Platform Explored</a:t>
            </a:r>
          </a:p>
        </p:txBody>
      </p:sp>
      <p:sp>
        <p:nvSpPr>
          <p:cNvPr id="7" name="Text Placeholder 6"/>
          <p:cNvSpPr>
            <a:spLocks noGrp="1"/>
          </p:cNvSpPr>
          <p:nvPr>
            <p:ph type="body" sz="quarter" idx="13"/>
          </p:nvPr>
        </p:nvSpPr>
        <p:spPr/>
        <p:txBody>
          <a:bodyPr/>
          <a:lstStyle/>
          <a:p>
            <a:r>
              <a:rPr lang="en-US" dirty="0">
                <a:latin typeface="Arial" charset="0"/>
                <a:ea typeface="Arial" charset="0"/>
                <a:cs typeface="Arial" charset="0"/>
              </a:rPr>
              <a:t>A Technical Deep-Dive on IBM Blockchain Platform SaaS</a:t>
            </a:r>
          </a:p>
        </p:txBody>
      </p:sp>
      <p:sp>
        <p:nvSpPr>
          <p:cNvPr id="24" name="TextBox 23"/>
          <p:cNvSpPr txBox="1"/>
          <p:nvPr/>
        </p:nvSpPr>
        <p:spPr>
          <a:xfrm>
            <a:off x="33130" y="4541178"/>
            <a:ext cx="1334020" cy="215444"/>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1pPr>
            <a:lvl2pPr marL="4572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2pPr>
            <a:lvl3pPr marL="9144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3pPr>
            <a:lvl4pPr marL="13716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4pPr>
            <a:lvl5pPr marL="18288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5pPr>
            <a:lvl6pPr marL="22860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6pPr>
            <a:lvl7pPr marL="27432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7pPr>
            <a:lvl8pPr marL="32004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8pPr>
            <a:lvl9pPr marL="36576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9pPr>
          </a:lstStyle>
          <a:p>
            <a:pPr fontAlgn="auto">
              <a:spcBef>
                <a:spcPts val="0"/>
              </a:spcBef>
              <a:spcAft>
                <a:spcPts val="0"/>
              </a:spcAft>
              <a:defRPr/>
            </a:pPr>
            <a:r>
              <a:rPr lang="en-US" sz="800" b="0" kern="0">
                <a:solidFill>
                  <a:schemeClr val="bg1"/>
                </a:solidFill>
                <a:latin typeface="Arial" charset="0"/>
                <a:ea typeface="Arial" charset="0"/>
                <a:cs typeface="Arial" charset="0"/>
              </a:rPr>
              <a:t>V1.0, </a:t>
            </a:r>
            <a:r>
              <a:rPr lang="en-US" sz="800" b="0" kern="0" dirty="0">
                <a:solidFill>
                  <a:schemeClr val="bg1"/>
                </a:solidFill>
                <a:latin typeface="Arial" charset="0"/>
                <a:ea typeface="Arial" charset="0"/>
                <a:cs typeface="Arial" charset="0"/>
              </a:rPr>
              <a:t>5</a:t>
            </a:r>
            <a:r>
              <a:rPr lang="en-US" sz="800" b="0" kern="0" baseline="30000">
                <a:solidFill>
                  <a:schemeClr val="bg1"/>
                </a:solidFill>
                <a:latin typeface="Arial" charset="0"/>
                <a:ea typeface="Arial" charset="0"/>
                <a:cs typeface="Arial" charset="0"/>
              </a:rPr>
              <a:t>th</a:t>
            </a:r>
            <a:r>
              <a:rPr lang="en-US" sz="800" b="0" kern="0">
                <a:solidFill>
                  <a:schemeClr val="bg1"/>
                </a:solidFill>
                <a:latin typeface="Arial" charset="0"/>
                <a:ea typeface="Arial" charset="0"/>
                <a:cs typeface="Arial" charset="0"/>
              </a:rPr>
              <a:t> </a:t>
            </a:r>
            <a:r>
              <a:rPr lang="en-US" sz="800" b="0" kern="0" dirty="0">
                <a:solidFill>
                  <a:schemeClr val="bg1"/>
                </a:solidFill>
                <a:latin typeface="Arial" charset="0"/>
                <a:ea typeface="Arial" charset="0"/>
                <a:cs typeface="Arial" charset="0"/>
              </a:rPr>
              <a:t>December 2018</a:t>
            </a:r>
          </a:p>
        </p:txBody>
      </p:sp>
      <p:sp>
        <p:nvSpPr>
          <p:cNvPr id="2" name="Text Placeholder 1"/>
          <p:cNvSpPr>
            <a:spLocks noGrp="1"/>
          </p:cNvSpPr>
          <p:nvPr>
            <p:ph type="body" sz="quarter" idx="11"/>
          </p:nvPr>
        </p:nvSpPr>
        <p:spPr/>
        <p:txBody>
          <a:bodyPr/>
          <a:lstStyle/>
          <a:p>
            <a:endParaRPr lang="en-US" dirty="0"/>
          </a:p>
        </p:txBody>
      </p:sp>
      <p:sp>
        <p:nvSpPr>
          <p:cNvPr id="25" name="Rectangle 8"/>
          <p:cNvSpPr/>
          <p:nvPr/>
        </p:nvSpPr>
        <p:spPr>
          <a:xfrm>
            <a:off x="6088645" y="2928505"/>
            <a:ext cx="2933688" cy="2022565"/>
          </a:xfrm>
          <a:custGeom>
            <a:avLst/>
            <a:gdLst>
              <a:gd name="connsiteX0" fmla="*/ 0 w 2932575"/>
              <a:gd name="connsiteY0" fmla="*/ 0 h 2022564"/>
              <a:gd name="connsiteX1" fmla="*/ 2932575 w 2932575"/>
              <a:gd name="connsiteY1" fmla="*/ 0 h 2022564"/>
              <a:gd name="connsiteX2" fmla="*/ 2932575 w 2932575"/>
              <a:gd name="connsiteY2" fmla="*/ 2022564 h 2022564"/>
              <a:gd name="connsiteX3" fmla="*/ 0 w 2932575"/>
              <a:gd name="connsiteY3" fmla="*/ 2022564 h 2022564"/>
              <a:gd name="connsiteX4" fmla="*/ 0 w 2932575"/>
              <a:gd name="connsiteY4" fmla="*/ 0 h 2022564"/>
              <a:gd name="connsiteX0" fmla="*/ 0 w 2944150"/>
              <a:gd name="connsiteY0" fmla="*/ 0 h 2022564"/>
              <a:gd name="connsiteX1" fmla="*/ 2932575 w 2944150"/>
              <a:gd name="connsiteY1" fmla="*/ 0 h 2022564"/>
              <a:gd name="connsiteX2" fmla="*/ 2944150 w 2944150"/>
              <a:gd name="connsiteY2" fmla="*/ 1686898 h 2022564"/>
              <a:gd name="connsiteX3" fmla="*/ 0 w 2944150"/>
              <a:gd name="connsiteY3" fmla="*/ 2022564 h 2022564"/>
              <a:gd name="connsiteX4" fmla="*/ 0 w 2944150"/>
              <a:gd name="connsiteY4" fmla="*/ 0 h 2022564"/>
              <a:gd name="connsiteX0" fmla="*/ 0 w 2944150"/>
              <a:gd name="connsiteY0" fmla="*/ 0 h 2022564"/>
              <a:gd name="connsiteX1" fmla="*/ 2932575 w 2944150"/>
              <a:gd name="connsiteY1" fmla="*/ 0 h 2022564"/>
              <a:gd name="connsiteX2" fmla="*/ 2944150 w 2944150"/>
              <a:gd name="connsiteY2" fmla="*/ 1686898 h 2022564"/>
              <a:gd name="connsiteX3" fmla="*/ 2631633 w 2944150"/>
              <a:gd name="connsiteY3" fmla="*/ 1721622 h 2022564"/>
              <a:gd name="connsiteX4" fmla="*/ 0 w 2944150"/>
              <a:gd name="connsiteY4" fmla="*/ 2022564 h 2022564"/>
              <a:gd name="connsiteX5" fmla="*/ 0 w 2944150"/>
              <a:gd name="connsiteY5" fmla="*/ 0 h 2022564"/>
              <a:gd name="connsiteX0" fmla="*/ 0 w 2944150"/>
              <a:gd name="connsiteY0" fmla="*/ 0 h 2022564"/>
              <a:gd name="connsiteX1" fmla="*/ 2932575 w 2944150"/>
              <a:gd name="connsiteY1" fmla="*/ 0 h 2022564"/>
              <a:gd name="connsiteX2" fmla="*/ 2944150 w 2944150"/>
              <a:gd name="connsiteY2" fmla="*/ 1686898 h 2022564"/>
              <a:gd name="connsiteX3" fmla="*/ 2458013 w 2944150"/>
              <a:gd name="connsiteY3" fmla="*/ 1698473 h 2022564"/>
              <a:gd name="connsiteX4" fmla="*/ 0 w 2944150"/>
              <a:gd name="connsiteY4" fmla="*/ 2022564 h 2022564"/>
              <a:gd name="connsiteX5" fmla="*/ 0 w 2944150"/>
              <a:gd name="connsiteY5" fmla="*/ 0 h 2022564"/>
              <a:gd name="connsiteX0" fmla="*/ 0 w 2944150"/>
              <a:gd name="connsiteY0" fmla="*/ 0 h 2022564"/>
              <a:gd name="connsiteX1" fmla="*/ 2932575 w 2944150"/>
              <a:gd name="connsiteY1" fmla="*/ 0 h 2022564"/>
              <a:gd name="connsiteX2" fmla="*/ 2944150 w 2944150"/>
              <a:gd name="connsiteY2" fmla="*/ 1686898 h 2022564"/>
              <a:gd name="connsiteX3" fmla="*/ 2458013 w 2944150"/>
              <a:gd name="connsiteY3" fmla="*/ 1698473 h 2022564"/>
              <a:gd name="connsiteX4" fmla="*/ 0 w 2944150"/>
              <a:gd name="connsiteY4" fmla="*/ 2022564 h 2022564"/>
              <a:gd name="connsiteX5" fmla="*/ 0 w 2944150"/>
              <a:gd name="connsiteY5" fmla="*/ 0 h 2022564"/>
              <a:gd name="connsiteX0" fmla="*/ 0 w 2944150"/>
              <a:gd name="connsiteY0" fmla="*/ 0 h 2022564"/>
              <a:gd name="connsiteX1" fmla="*/ 2932575 w 2944150"/>
              <a:gd name="connsiteY1" fmla="*/ 0 h 2022564"/>
              <a:gd name="connsiteX2" fmla="*/ 2944150 w 2944150"/>
              <a:gd name="connsiteY2" fmla="*/ 1686898 h 2022564"/>
              <a:gd name="connsiteX3" fmla="*/ 2458013 w 2944150"/>
              <a:gd name="connsiteY3" fmla="*/ 1698473 h 2022564"/>
              <a:gd name="connsiteX4" fmla="*/ 0 w 2944150"/>
              <a:gd name="connsiteY4" fmla="*/ 2022564 h 2022564"/>
              <a:gd name="connsiteX5" fmla="*/ 0 w 2944150"/>
              <a:gd name="connsiteY5" fmla="*/ 0 h 2022564"/>
              <a:gd name="connsiteX0" fmla="*/ 0 w 2944150"/>
              <a:gd name="connsiteY0" fmla="*/ 0 h 2022564"/>
              <a:gd name="connsiteX1" fmla="*/ 2932575 w 2944150"/>
              <a:gd name="connsiteY1" fmla="*/ 0 h 2022564"/>
              <a:gd name="connsiteX2" fmla="*/ 2944150 w 2944150"/>
              <a:gd name="connsiteY2" fmla="*/ 1686898 h 2022564"/>
              <a:gd name="connsiteX3" fmla="*/ 2458013 w 2944150"/>
              <a:gd name="connsiteY3" fmla="*/ 1698473 h 2022564"/>
              <a:gd name="connsiteX4" fmla="*/ 2191795 w 2944150"/>
              <a:gd name="connsiteY4" fmla="*/ 1744772 h 2022564"/>
              <a:gd name="connsiteX5" fmla="*/ 0 w 2944150"/>
              <a:gd name="connsiteY5" fmla="*/ 2022564 h 2022564"/>
              <a:gd name="connsiteX6" fmla="*/ 0 w 2944150"/>
              <a:gd name="connsiteY6" fmla="*/ 0 h 2022564"/>
              <a:gd name="connsiteX0" fmla="*/ 0 w 2944150"/>
              <a:gd name="connsiteY0" fmla="*/ 0 h 2022565"/>
              <a:gd name="connsiteX1" fmla="*/ 2932575 w 2944150"/>
              <a:gd name="connsiteY1" fmla="*/ 0 h 2022565"/>
              <a:gd name="connsiteX2" fmla="*/ 2944150 w 2944150"/>
              <a:gd name="connsiteY2" fmla="*/ 1686898 h 2022565"/>
              <a:gd name="connsiteX3" fmla="*/ 2458013 w 2944150"/>
              <a:gd name="connsiteY3" fmla="*/ 1698473 h 2022565"/>
              <a:gd name="connsiteX4" fmla="*/ 2469587 w 2944150"/>
              <a:gd name="connsiteY4" fmla="*/ 2022565 h 2022565"/>
              <a:gd name="connsiteX5" fmla="*/ 0 w 2944150"/>
              <a:gd name="connsiteY5" fmla="*/ 2022564 h 2022565"/>
              <a:gd name="connsiteX6" fmla="*/ 0 w 2944150"/>
              <a:gd name="connsiteY6" fmla="*/ 0 h 2022565"/>
              <a:gd name="connsiteX0" fmla="*/ 0 w 2955724"/>
              <a:gd name="connsiteY0" fmla="*/ 0 h 2022565"/>
              <a:gd name="connsiteX1" fmla="*/ 2932575 w 2955724"/>
              <a:gd name="connsiteY1" fmla="*/ 0 h 2022565"/>
              <a:gd name="connsiteX2" fmla="*/ 2955724 w 2955724"/>
              <a:gd name="connsiteY2" fmla="*/ 1710048 h 2022565"/>
              <a:gd name="connsiteX3" fmla="*/ 2458013 w 2955724"/>
              <a:gd name="connsiteY3" fmla="*/ 1698473 h 2022565"/>
              <a:gd name="connsiteX4" fmla="*/ 2469587 w 2955724"/>
              <a:gd name="connsiteY4" fmla="*/ 2022565 h 2022565"/>
              <a:gd name="connsiteX5" fmla="*/ 0 w 2955724"/>
              <a:gd name="connsiteY5" fmla="*/ 2022564 h 2022565"/>
              <a:gd name="connsiteX6" fmla="*/ 0 w 2955724"/>
              <a:gd name="connsiteY6" fmla="*/ 0 h 2022565"/>
              <a:gd name="connsiteX0" fmla="*/ 0 w 2955724"/>
              <a:gd name="connsiteY0" fmla="*/ 0 h 2022565"/>
              <a:gd name="connsiteX1" fmla="*/ 2932575 w 2955724"/>
              <a:gd name="connsiteY1" fmla="*/ 0 h 2022565"/>
              <a:gd name="connsiteX2" fmla="*/ 2955724 w 2955724"/>
              <a:gd name="connsiteY2" fmla="*/ 1710048 h 2022565"/>
              <a:gd name="connsiteX3" fmla="*/ 2492737 w 2955724"/>
              <a:gd name="connsiteY3" fmla="*/ 1721623 h 2022565"/>
              <a:gd name="connsiteX4" fmla="*/ 2469587 w 2955724"/>
              <a:gd name="connsiteY4" fmla="*/ 2022565 h 2022565"/>
              <a:gd name="connsiteX5" fmla="*/ 0 w 2955724"/>
              <a:gd name="connsiteY5" fmla="*/ 2022564 h 2022565"/>
              <a:gd name="connsiteX6" fmla="*/ 0 w 2955724"/>
              <a:gd name="connsiteY6" fmla="*/ 0 h 2022565"/>
              <a:gd name="connsiteX0" fmla="*/ 0 w 2955724"/>
              <a:gd name="connsiteY0" fmla="*/ 0 h 2022565"/>
              <a:gd name="connsiteX1" fmla="*/ 2932575 w 2955724"/>
              <a:gd name="connsiteY1" fmla="*/ 0 h 2022565"/>
              <a:gd name="connsiteX2" fmla="*/ 2955724 w 2955724"/>
              <a:gd name="connsiteY2" fmla="*/ 1710048 h 2022565"/>
              <a:gd name="connsiteX3" fmla="*/ 2469588 w 2955724"/>
              <a:gd name="connsiteY3" fmla="*/ 1721623 h 2022565"/>
              <a:gd name="connsiteX4" fmla="*/ 2469587 w 2955724"/>
              <a:gd name="connsiteY4" fmla="*/ 2022565 h 2022565"/>
              <a:gd name="connsiteX5" fmla="*/ 0 w 2955724"/>
              <a:gd name="connsiteY5" fmla="*/ 2022564 h 2022565"/>
              <a:gd name="connsiteX6" fmla="*/ 0 w 2955724"/>
              <a:gd name="connsiteY6" fmla="*/ 0 h 2022565"/>
              <a:gd name="connsiteX0" fmla="*/ 0 w 2955724"/>
              <a:gd name="connsiteY0" fmla="*/ 0 h 2022565"/>
              <a:gd name="connsiteX1" fmla="*/ 2932575 w 2955724"/>
              <a:gd name="connsiteY1" fmla="*/ 0 h 2022565"/>
              <a:gd name="connsiteX2" fmla="*/ 2955724 w 2955724"/>
              <a:gd name="connsiteY2" fmla="*/ 1733197 h 2022565"/>
              <a:gd name="connsiteX3" fmla="*/ 2469588 w 2955724"/>
              <a:gd name="connsiteY3" fmla="*/ 1721623 h 2022565"/>
              <a:gd name="connsiteX4" fmla="*/ 2469587 w 2955724"/>
              <a:gd name="connsiteY4" fmla="*/ 2022565 h 2022565"/>
              <a:gd name="connsiteX5" fmla="*/ 0 w 2955724"/>
              <a:gd name="connsiteY5" fmla="*/ 2022564 h 2022565"/>
              <a:gd name="connsiteX6" fmla="*/ 0 w 2955724"/>
              <a:gd name="connsiteY6" fmla="*/ 0 h 2022565"/>
              <a:gd name="connsiteX0" fmla="*/ 0 w 2955724"/>
              <a:gd name="connsiteY0" fmla="*/ 0 h 2022565"/>
              <a:gd name="connsiteX1" fmla="*/ 2932575 w 2955724"/>
              <a:gd name="connsiteY1" fmla="*/ 0 h 2022565"/>
              <a:gd name="connsiteX2" fmla="*/ 2955724 w 2955724"/>
              <a:gd name="connsiteY2" fmla="*/ 1721622 h 2022565"/>
              <a:gd name="connsiteX3" fmla="*/ 2469588 w 2955724"/>
              <a:gd name="connsiteY3" fmla="*/ 1721623 h 2022565"/>
              <a:gd name="connsiteX4" fmla="*/ 2469587 w 2955724"/>
              <a:gd name="connsiteY4" fmla="*/ 2022565 h 2022565"/>
              <a:gd name="connsiteX5" fmla="*/ 0 w 2955724"/>
              <a:gd name="connsiteY5" fmla="*/ 2022564 h 2022565"/>
              <a:gd name="connsiteX6" fmla="*/ 0 w 2955724"/>
              <a:gd name="connsiteY6" fmla="*/ 0 h 2022565"/>
              <a:gd name="connsiteX0" fmla="*/ 0 w 2955724"/>
              <a:gd name="connsiteY0" fmla="*/ 0 h 2022565"/>
              <a:gd name="connsiteX1" fmla="*/ 2932575 w 2955724"/>
              <a:gd name="connsiteY1" fmla="*/ 0 h 2022565"/>
              <a:gd name="connsiteX2" fmla="*/ 2955724 w 2955724"/>
              <a:gd name="connsiteY2" fmla="*/ 1721622 h 2022565"/>
              <a:gd name="connsiteX3" fmla="*/ 2469588 w 2955724"/>
              <a:gd name="connsiteY3" fmla="*/ 1779497 h 2022565"/>
              <a:gd name="connsiteX4" fmla="*/ 2469587 w 2955724"/>
              <a:gd name="connsiteY4" fmla="*/ 2022565 h 2022565"/>
              <a:gd name="connsiteX5" fmla="*/ 0 w 2955724"/>
              <a:gd name="connsiteY5" fmla="*/ 2022564 h 2022565"/>
              <a:gd name="connsiteX6" fmla="*/ 0 w 2955724"/>
              <a:gd name="connsiteY6" fmla="*/ 0 h 2022565"/>
              <a:gd name="connsiteX0" fmla="*/ 0 w 2955724"/>
              <a:gd name="connsiteY0" fmla="*/ 0 h 2022565"/>
              <a:gd name="connsiteX1" fmla="*/ 2932575 w 2955724"/>
              <a:gd name="connsiteY1" fmla="*/ 0 h 2022565"/>
              <a:gd name="connsiteX2" fmla="*/ 2955724 w 2955724"/>
              <a:gd name="connsiteY2" fmla="*/ 1767920 h 2022565"/>
              <a:gd name="connsiteX3" fmla="*/ 2469588 w 2955724"/>
              <a:gd name="connsiteY3" fmla="*/ 1779497 h 2022565"/>
              <a:gd name="connsiteX4" fmla="*/ 2469587 w 2955724"/>
              <a:gd name="connsiteY4" fmla="*/ 2022565 h 2022565"/>
              <a:gd name="connsiteX5" fmla="*/ 0 w 2955724"/>
              <a:gd name="connsiteY5" fmla="*/ 2022564 h 2022565"/>
              <a:gd name="connsiteX6" fmla="*/ 0 w 2955724"/>
              <a:gd name="connsiteY6" fmla="*/ 0 h 2022565"/>
              <a:gd name="connsiteX0" fmla="*/ 0 w 2933688"/>
              <a:gd name="connsiteY0" fmla="*/ 0 h 2022565"/>
              <a:gd name="connsiteX1" fmla="*/ 2932575 w 2933688"/>
              <a:gd name="connsiteY1" fmla="*/ 0 h 2022565"/>
              <a:gd name="connsiteX2" fmla="*/ 2932574 w 2933688"/>
              <a:gd name="connsiteY2" fmla="*/ 1779495 h 2022565"/>
              <a:gd name="connsiteX3" fmla="*/ 2469588 w 2933688"/>
              <a:gd name="connsiteY3" fmla="*/ 1779497 h 2022565"/>
              <a:gd name="connsiteX4" fmla="*/ 2469587 w 2933688"/>
              <a:gd name="connsiteY4" fmla="*/ 2022565 h 2022565"/>
              <a:gd name="connsiteX5" fmla="*/ 0 w 2933688"/>
              <a:gd name="connsiteY5" fmla="*/ 2022564 h 2022565"/>
              <a:gd name="connsiteX6" fmla="*/ 0 w 2933688"/>
              <a:gd name="connsiteY6" fmla="*/ 0 h 202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33688" h="2022565">
                <a:moveTo>
                  <a:pt x="0" y="0"/>
                </a:moveTo>
                <a:lnTo>
                  <a:pt x="2932575" y="0"/>
                </a:lnTo>
                <a:cubicBezTo>
                  <a:pt x="2936433" y="562299"/>
                  <a:pt x="2928716" y="1217196"/>
                  <a:pt x="2932574" y="1779495"/>
                </a:cubicBezTo>
                <a:lnTo>
                  <a:pt x="2469588" y="1779497"/>
                </a:lnTo>
                <a:cubicBezTo>
                  <a:pt x="2469588" y="1879811"/>
                  <a:pt x="2469587" y="1922251"/>
                  <a:pt x="2469587" y="2022565"/>
                </a:cubicBezTo>
                <a:lnTo>
                  <a:pt x="0" y="2022564"/>
                </a:lnTo>
                <a:lnTo>
                  <a:pt x="0" y="0"/>
                </a:lnTo>
                <a:close/>
              </a:path>
            </a:pathLst>
          </a:cu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latin typeface="Arial" charset="0"/>
              <a:ea typeface="Arial" charset="0"/>
              <a:cs typeface="Arial" charset="0"/>
            </a:endParaRPr>
          </a:p>
        </p:txBody>
      </p:sp>
      <p:grpSp>
        <p:nvGrpSpPr>
          <p:cNvPr id="26" name="Group 25"/>
          <p:cNvGrpSpPr/>
          <p:nvPr/>
        </p:nvGrpSpPr>
        <p:grpSpPr>
          <a:xfrm>
            <a:off x="6179134" y="3038122"/>
            <a:ext cx="2922627" cy="1610778"/>
            <a:chOff x="214526" y="2608120"/>
            <a:chExt cx="2922627" cy="1610778"/>
          </a:xfrm>
        </p:grpSpPr>
        <p:pic>
          <p:nvPicPr>
            <p:cNvPr id="27" name="Picture 26"/>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390967" y="3164921"/>
              <a:ext cx="258892" cy="221537"/>
            </a:xfrm>
            <a:prstGeom prst="rect">
              <a:avLst/>
            </a:prstGeom>
          </p:spPr>
        </p:pic>
        <p:sp>
          <p:nvSpPr>
            <p:cNvPr id="28" name="TextBox 27"/>
            <p:cNvSpPr txBox="1"/>
            <p:nvPr/>
          </p:nvSpPr>
          <p:spPr>
            <a:xfrm>
              <a:off x="214526" y="2608120"/>
              <a:ext cx="1904689" cy="261610"/>
            </a:xfrm>
            <a:prstGeom prst="rect">
              <a:avLst/>
            </a:prstGeom>
            <a:noFill/>
          </p:spPr>
          <p:txBody>
            <a:bodyPr wrap="none" rtlCol="0">
              <a:spAutoFit/>
            </a:bodyPr>
            <a:lstStyle/>
            <a:p>
              <a:pPr marR="0" lvl="0" indent="0">
                <a:lnSpc>
                  <a:spcPct val="100000"/>
                </a:lnSpc>
                <a:buClrTx/>
                <a:buSzTx/>
                <a:buFontTx/>
                <a:buNone/>
                <a:tabLst/>
                <a:defRPr/>
              </a:pPr>
              <a:r>
                <a:rPr lang="en-US" sz="1100" kern="0" dirty="0">
                  <a:solidFill>
                    <a:schemeClr val="tx1">
                      <a:lumMod val="50000"/>
                      <a:lumOff val="50000"/>
                    </a:schemeClr>
                  </a:solidFill>
                  <a:latin typeface="Arial" charset="0"/>
                  <a:ea typeface="Arial" charset="0"/>
                  <a:cs typeface="Arial" charset="0"/>
                </a:rPr>
                <a:t>Blockchain Explored Series</a:t>
              </a:r>
            </a:p>
          </p:txBody>
        </p:sp>
        <p:sp>
          <p:nvSpPr>
            <p:cNvPr id="29" name="TextBox 35"/>
            <p:cNvSpPr txBox="1"/>
            <p:nvPr/>
          </p:nvSpPr>
          <p:spPr>
            <a:xfrm>
              <a:off x="650575" y="2872254"/>
              <a:ext cx="2486578" cy="26161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1pPr>
              <a:lvl2pPr marL="4572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2pPr>
              <a:lvl3pPr marL="9144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3pPr>
              <a:lvl4pPr marL="13716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4pPr>
              <a:lvl5pPr marL="18288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5pPr>
              <a:lvl6pPr marL="22860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6pPr>
              <a:lvl7pPr marL="27432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7pPr>
              <a:lvl8pPr marL="32004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8pPr>
              <a:lvl9pPr marL="36576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9pPr>
            </a:lstStyle>
            <a:p>
              <a:pPr fontAlgn="auto">
                <a:spcBef>
                  <a:spcPts val="0"/>
                </a:spcBef>
                <a:spcAft>
                  <a:spcPts val="0"/>
                </a:spcAft>
                <a:defRPr/>
              </a:pPr>
              <a:r>
                <a:rPr lang="en-US" sz="1100" kern="0" dirty="0">
                  <a:solidFill>
                    <a:srgbClr val="FF0000"/>
                  </a:solidFill>
                  <a:latin typeface="Arial" charset="0"/>
                  <a:ea typeface="Arial" charset="0"/>
                  <a:cs typeface="Arial" charset="0"/>
                </a:rPr>
                <a:t>IBM Blockchain Platform Explored</a:t>
              </a:r>
            </a:p>
          </p:txBody>
        </p:sp>
        <p:sp>
          <p:nvSpPr>
            <p:cNvPr id="30" name="TextBox 34"/>
            <p:cNvSpPr txBox="1"/>
            <p:nvPr/>
          </p:nvSpPr>
          <p:spPr>
            <a:xfrm>
              <a:off x="650575" y="3434068"/>
              <a:ext cx="1173719" cy="26161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1pPr>
              <a:lvl2pPr marL="4572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2pPr>
              <a:lvl3pPr marL="9144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3pPr>
              <a:lvl4pPr marL="13716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4pPr>
              <a:lvl5pPr marL="18288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5pPr>
              <a:lvl6pPr marL="22860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6pPr>
              <a:lvl7pPr marL="27432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7pPr>
              <a:lvl8pPr marL="32004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8pPr>
              <a:lvl9pPr marL="36576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9pPr>
            </a:lstStyle>
            <a:p>
              <a:pPr fontAlgn="auto">
                <a:spcBef>
                  <a:spcPts val="0"/>
                </a:spcBef>
                <a:spcAft>
                  <a:spcPts val="0"/>
                </a:spcAft>
                <a:defRPr/>
              </a:pPr>
              <a:r>
                <a:rPr lang="en-US" sz="1100" b="0" kern="0" dirty="0">
                  <a:solidFill>
                    <a:schemeClr val="tx1">
                      <a:lumMod val="50000"/>
                      <a:lumOff val="50000"/>
                    </a:schemeClr>
                  </a:solidFill>
                  <a:latin typeface="Arial" charset="0"/>
                  <a:ea typeface="Arial" charset="0"/>
                  <a:cs typeface="Arial" charset="0"/>
                </a:rPr>
                <a:t>Fabric Explored</a:t>
              </a:r>
            </a:p>
          </p:txBody>
        </p:sp>
        <p:sp>
          <p:nvSpPr>
            <p:cNvPr id="31" name="TextBox 34"/>
            <p:cNvSpPr txBox="1"/>
            <p:nvPr/>
          </p:nvSpPr>
          <p:spPr>
            <a:xfrm>
              <a:off x="650575" y="3695678"/>
              <a:ext cx="1431802" cy="26161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1pPr>
              <a:lvl2pPr marL="4572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2pPr>
              <a:lvl3pPr marL="9144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3pPr>
              <a:lvl4pPr marL="13716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4pPr>
              <a:lvl5pPr marL="18288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5pPr>
              <a:lvl6pPr marL="22860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6pPr>
              <a:lvl7pPr marL="27432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7pPr>
              <a:lvl8pPr marL="32004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8pPr>
              <a:lvl9pPr marL="36576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9pPr>
            </a:lstStyle>
            <a:p>
              <a:pPr fontAlgn="auto">
                <a:spcBef>
                  <a:spcPts val="0"/>
                </a:spcBef>
                <a:spcAft>
                  <a:spcPts val="0"/>
                </a:spcAft>
              </a:pPr>
              <a:r>
                <a:rPr lang="en-US" sz="1100" b="0" kern="0" dirty="0">
                  <a:solidFill>
                    <a:schemeClr val="tx1">
                      <a:lumMod val="50000"/>
                      <a:lumOff val="50000"/>
                    </a:schemeClr>
                  </a:solidFill>
                  <a:latin typeface="Arial" charset="0"/>
                  <a:ea typeface="Arial" charset="0"/>
                  <a:cs typeface="Arial" charset="0"/>
                </a:rPr>
                <a:t>Composer Explored</a:t>
              </a:r>
            </a:p>
          </p:txBody>
        </p:sp>
        <p:sp>
          <p:nvSpPr>
            <p:cNvPr id="32" name="TextBox 31"/>
            <p:cNvSpPr txBox="1"/>
            <p:nvPr/>
          </p:nvSpPr>
          <p:spPr>
            <a:xfrm>
              <a:off x="650575" y="3957288"/>
              <a:ext cx="938077" cy="26161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1pPr>
              <a:lvl2pPr marL="4572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2pPr>
              <a:lvl3pPr marL="9144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3pPr>
              <a:lvl4pPr marL="13716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4pPr>
              <a:lvl5pPr marL="18288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5pPr>
              <a:lvl6pPr marL="22860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6pPr>
              <a:lvl7pPr marL="27432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7pPr>
              <a:lvl8pPr marL="32004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8pPr>
              <a:lvl9pPr marL="36576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9pPr>
            </a:lstStyle>
            <a:p>
              <a:pPr fontAlgn="auto">
                <a:spcBef>
                  <a:spcPts val="0"/>
                </a:spcBef>
                <a:spcAft>
                  <a:spcPts val="0"/>
                </a:spcAft>
              </a:pPr>
              <a:r>
                <a:rPr lang="en-US" sz="1100" b="0" kern="0" dirty="0">
                  <a:solidFill>
                    <a:schemeClr val="tx1">
                      <a:lumMod val="50000"/>
                      <a:lumOff val="50000"/>
                    </a:schemeClr>
                  </a:solidFill>
                  <a:latin typeface="Arial" charset="0"/>
                  <a:ea typeface="Arial" charset="0"/>
                  <a:cs typeface="Arial" charset="0"/>
                </a:rPr>
                <a:t>What’s New</a:t>
              </a:r>
            </a:p>
          </p:txBody>
        </p:sp>
        <p:sp>
          <p:nvSpPr>
            <p:cNvPr id="33" name="TextBox 34"/>
            <p:cNvSpPr txBox="1"/>
            <p:nvPr/>
          </p:nvSpPr>
          <p:spPr>
            <a:xfrm>
              <a:off x="650575" y="3157573"/>
              <a:ext cx="1603324" cy="26161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1pPr>
              <a:lvl2pPr marL="4572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2pPr>
              <a:lvl3pPr marL="9144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3pPr>
              <a:lvl4pPr marL="13716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4pPr>
              <a:lvl5pPr marL="1828800" algn="l" rtl="0" fontAlgn="base">
                <a:spcBef>
                  <a:spcPct val="0"/>
                </a:spcBef>
                <a:spcAft>
                  <a:spcPct val="0"/>
                </a:spcAft>
                <a:defRPr b="1" kern="1200">
                  <a:solidFill>
                    <a:schemeClr val="tx1"/>
                  </a:solidFill>
                  <a:latin typeface="Arial" pitchFamily="34" charset="0"/>
                  <a:ea typeface="ＭＳ Ｐゴシック" pitchFamily="34" charset="-128"/>
                  <a:cs typeface="Arial" pitchFamily="34" charset="0"/>
                </a:defRPr>
              </a:lvl5pPr>
              <a:lvl6pPr marL="22860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6pPr>
              <a:lvl7pPr marL="27432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7pPr>
              <a:lvl8pPr marL="32004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8pPr>
              <a:lvl9pPr marL="3657600" algn="l" defTabSz="914400" rtl="0" eaLnBrk="1" latinLnBrk="0" hangingPunct="1">
                <a:defRPr b="1" kern="1200">
                  <a:solidFill>
                    <a:schemeClr val="tx1"/>
                  </a:solidFill>
                  <a:latin typeface="Arial" pitchFamily="34" charset="0"/>
                  <a:ea typeface="ＭＳ Ｐゴシック" pitchFamily="34" charset="-128"/>
                  <a:cs typeface="Arial" pitchFamily="34" charset="0"/>
                </a:defRPr>
              </a:lvl9pPr>
            </a:lstStyle>
            <a:p>
              <a:pPr fontAlgn="auto">
                <a:spcBef>
                  <a:spcPts val="0"/>
                </a:spcBef>
                <a:spcAft>
                  <a:spcPts val="0"/>
                </a:spcAft>
              </a:pPr>
              <a:r>
                <a:rPr lang="en-US" sz="1100" b="0" kern="0" dirty="0">
                  <a:solidFill>
                    <a:schemeClr val="tx1">
                      <a:lumMod val="50000"/>
                      <a:lumOff val="50000"/>
                    </a:schemeClr>
                  </a:solidFill>
                  <a:latin typeface="Arial" charset="0"/>
                  <a:ea typeface="Arial" charset="0"/>
                  <a:cs typeface="Arial" charset="0"/>
                </a:rPr>
                <a:t>Architectures Explored</a:t>
              </a:r>
            </a:p>
          </p:txBody>
        </p:sp>
        <p:pic>
          <p:nvPicPr>
            <p:cNvPr id="34" name="Picture 33"/>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90967" y="2877078"/>
              <a:ext cx="268848" cy="268848"/>
            </a:xfrm>
            <a:prstGeom prst="rect">
              <a:avLst/>
            </a:prstGeom>
          </p:spPr>
        </p:pic>
        <p:pic>
          <p:nvPicPr>
            <p:cNvPr id="35" name="Picture 34"/>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40679" y="4003381"/>
              <a:ext cx="207984" cy="207984"/>
            </a:xfrm>
            <a:prstGeom prst="rect">
              <a:avLst/>
            </a:prstGeom>
          </p:spPr>
        </p:pic>
        <p:pic>
          <p:nvPicPr>
            <p:cNvPr id="36" name="Picture 35"/>
            <p:cNvPicPr>
              <a:picLocks noChangeAspect="1"/>
            </p:cNvPicPr>
            <p:nvPr/>
          </p:nvPicPr>
          <p:blipFill>
            <a:blip r:embed="rId6"/>
            <a:stretch>
              <a:fillRect/>
            </a:stretch>
          </p:blipFill>
          <p:spPr>
            <a:xfrm>
              <a:off x="400097" y="3706167"/>
              <a:ext cx="249018" cy="249018"/>
            </a:xfrm>
            <a:prstGeom prst="rect">
              <a:avLst/>
            </a:prstGeom>
          </p:spPr>
        </p:pic>
        <p:pic>
          <p:nvPicPr>
            <p:cNvPr id="37" name="Picture 36"/>
            <p:cNvPicPr>
              <a:picLocks noChangeAspect="1"/>
            </p:cNvPicPr>
            <p:nvPr/>
          </p:nvPicPr>
          <p:blipFill>
            <a:blip r:embed="rId7">
              <a:duotone>
                <a:prstClr val="black"/>
                <a:schemeClr val="accent1">
                  <a:tint val="45000"/>
                  <a:satMod val="400000"/>
                </a:schemeClr>
              </a:duotone>
            </a:blip>
            <a:stretch>
              <a:fillRect/>
            </a:stretch>
          </p:blipFill>
          <p:spPr>
            <a:xfrm>
              <a:off x="400097" y="3441476"/>
              <a:ext cx="219023" cy="219023"/>
            </a:xfrm>
            <a:prstGeom prst="rect">
              <a:avLst/>
            </a:prstGeom>
          </p:spPr>
        </p:pic>
      </p:grpSp>
    </p:spTree>
    <p:extLst>
      <p:ext uri="{BB962C8B-B14F-4D97-AF65-F5344CB8AC3E}">
        <p14:creationId xmlns:p14="http://schemas.microsoft.com/office/powerpoint/2010/main" val="1353078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7" name="Straight Connector 426"/>
          <p:cNvCxnSpPr>
            <a:endCxn id="98" idx="2"/>
          </p:cNvCxnSpPr>
          <p:nvPr/>
        </p:nvCxnSpPr>
        <p:spPr>
          <a:xfrm flipV="1">
            <a:off x="7076032" y="2415055"/>
            <a:ext cx="0" cy="10001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0656F430-110C-564D-B581-7C247C3066F2}"/>
              </a:ext>
            </a:extLst>
          </p:cNvPr>
          <p:cNvCxnSpPr/>
          <p:nvPr/>
        </p:nvCxnSpPr>
        <p:spPr>
          <a:xfrm flipV="1">
            <a:off x="7106152" y="2415055"/>
            <a:ext cx="0" cy="1000195"/>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sp>
        <p:nvSpPr>
          <p:cNvPr id="440" name="Document 439"/>
          <p:cNvSpPr/>
          <p:nvPr/>
        </p:nvSpPr>
        <p:spPr>
          <a:xfrm>
            <a:off x="5625485" y="3548672"/>
            <a:ext cx="3302000" cy="921861"/>
          </a:xfrm>
          <a:prstGeom prst="flowChartDocument">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9" name="Document 438"/>
          <p:cNvSpPr/>
          <p:nvPr/>
        </p:nvSpPr>
        <p:spPr>
          <a:xfrm>
            <a:off x="5530820" y="3480615"/>
            <a:ext cx="3302000" cy="921861"/>
          </a:xfrm>
          <a:prstGeom prst="flowChartDocumen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 Placeholder 23"/>
          <p:cNvSpPr>
            <a:spLocks noGrp="1"/>
          </p:cNvSpPr>
          <p:nvPr>
            <p:ph type="body" sz="quarter" idx="13"/>
          </p:nvPr>
        </p:nvSpPr>
        <p:spPr/>
        <p:txBody>
          <a:bodyPr/>
          <a:lstStyle/>
          <a:p>
            <a:r>
              <a:rPr lang="en-US" dirty="0">
                <a:latin typeface="+mn-lt"/>
              </a:rPr>
              <a:t>IBM Blockchain Platform - Peer</a:t>
            </a:r>
          </a:p>
        </p:txBody>
      </p:sp>
      <p:sp>
        <p:nvSpPr>
          <p:cNvPr id="45" name="Rounded Rectangle 44"/>
          <p:cNvSpPr/>
          <p:nvPr/>
        </p:nvSpPr>
        <p:spPr>
          <a:xfrm>
            <a:off x="8097986" y="1088852"/>
            <a:ext cx="540000" cy="540000"/>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lIns="0" tIns="46800" rIns="0" rtlCol="0" anchor="ctr"/>
          <a:lstStyle/>
          <a:p>
            <a:pPr algn="ctr"/>
            <a:r>
              <a:rPr lang="en-US" sz="1400" dirty="0">
                <a:solidFill>
                  <a:srgbClr val="000000"/>
                </a:solidFill>
              </a:rPr>
              <a:t>A</a:t>
            </a:r>
          </a:p>
        </p:txBody>
      </p:sp>
      <p:sp>
        <p:nvSpPr>
          <p:cNvPr id="47" name="Rounded Rectangle 46"/>
          <p:cNvSpPr/>
          <p:nvPr/>
        </p:nvSpPr>
        <p:spPr>
          <a:xfrm>
            <a:off x="8097986" y="1889013"/>
            <a:ext cx="540000" cy="540000"/>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lIns="0" tIns="46800" rIns="0" rtlCol="0" anchor="ctr"/>
          <a:lstStyle/>
          <a:p>
            <a:pPr algn="ctr"/>
            <a:r>
              <a:rPr lang="en-US" sz="1400" dirty="0">
                <a:solidFill>
                  <a:srgbClr val="000000"/>
                </a:solidFill>
              </a:rPr>
              <a:t>B</a:t>
            </a:r>
          </a:p>
        </p:txBody>
      </p:sp>
      <p:sp>
        <p:nvSpPr>
          <p:cNvPr id="2" name="Document 1"/>
          <p:cNvSpPr/>
          <p:nvPr/>
        </p:nvSpPr>
        <p:spPr>
          <a:xfrm>
            <a:off x="5425032" y="3415250"/>
            <a:ext cx="3302000" cy="921861"/>
          </a:xfrm>
          <a:prstGeom prst="flowChartDocumen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39"/>
          <p:cNvSpPr/>
          <p:nvPr/>
        </p:nvSpPr>
        <p:spPr>
          <a:xfrm>
            <a:off x="5545451" y="3531476"/>
            <a:ext cx="360000" cy="36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rgbClr val="457CFF"/>
                </a:solidFill>
              </a:rPr>
              <a:t>0</a:t>
            </a:r>
          </a:p>
        </p:txBody>
      </p:sp>
      <p:cxnSp>
        <p:nvCxnSpPr>
          <p:cNvPr id="43" name="Straight Connector 42"/>
          <p:cNvCxnSpPr>
            <a:stCxn id="40" idx="3"/>
            <a:endCxn id="97" idx="1"/>
          </p:cNvCxnSpPr>
          <p:nvPr/>
        </p:nvCxnSpPr>
        <p:spPr>
          <a:xfrm flipV="1">
            <a:off x="5905451" y="3698295"/>
            <a:ext cx="1125224" cy="13181"/>
          </a:xfrm>
          <a:prstGeom prst="line">
            <a:avLst/>
          </a:prstGeom>
          <a:solidFill>
            <a:schemeClr val="tx2"/>
          </a:solidFill>
          <a:ln w="19050" cmpd="sng">
            <a:solidFill>
              <a:schemeClr val="bg1"/>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94" name="Rectangle 93"/>
          <p:cNvSpPr/>
          <p:nvPr/>
        </p:nvSpPr>
        <p:spPr>
          <a:xfrm>
            <a:off x="6042050" y="3531476"/>
            <a:ext cx="360000" cy="36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rgbClr val="457CFF"/>
                </a:solidFill>
              </a:rPr>
              <a:t>1</a:t>
            </a:r>
          </a:p>
        </p:txBody>
      </p:sp>
      <p:sp>
        <p:nvSpPr>
          <p:cNvPr id="96" name="Rectangle 95"/>
          <p:cNvSpPr/>
          <p:nvPr/>
        </p:nvSpPr>
        <p:spPr>
          <a:xfrm>
            <a:off x="6534518" y="3532920"/>
            <a:ext cx="360000" cy="36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rgbClr val="457CFF"/>
                </a:solidFill>
              </a:rPr>
              <a:t>2</a:t>
            </a:r>
          </a:p>
        </p:txBody>
      </p:sp>
      <p:sp>
        <p:nvSpPr>
          <p:cNvPr id="97" name="Rectangle 96"/>
          <p:cNvSpPr/>
          <p:nvPr/>
        </p:nvSpPr>
        <p:spPr>
          <a:xfrm>
            <a:off x="7030675" y="3518295"/>
            <a:ext cx="360000" cy="36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rgbClr val="457CFF"/>
                </a:solidFill>
              </a:rPr>
              <a:t>3</a:t>
            </a:r>
          </a:p>
        </p:txBody>
      </p:sp>
      <p:sp>
        <p:nvSpPr>
          <p:cNvPr id="5" name="Can 4"/>
          <p:cNvSpPr/>
          <p:nvPr/>
        </p:nvSpPr>
        <p:spPr>
          <a:xfrm>
            <a:off x="7787426" y="3531476"/>
            <a:ext cx="670560" cy="360000"/>
          </a:xfrm>
          <a:prstGeom prst="can">
            <a:avLst/>
          </a:prstGeom>
          <a:solidFill>
            <a:srgbClr val="ED21E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ounded Rectangle 97"/>
          <p:cNvSpPr/>
          <p:nvPr/>
        </p:nvSpPr>
        <p:spPr>
          <a:xfrm>
            <a:off x="6536032" y="1335055"/>
            <a:ext cx="1080000" cy="1080000"/>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Peer</a:t>
            </a:r>
          </a:p>
        </p:txBody>
      </p:sp>
      <p:sp>
        <p:nvSpPr>
          <p:cNvPr id="6" name="TextBox 5"/>
          <p:cNvSpPr txBox="1"/>
          <p:nvPr/>
        </p:nvSpPr>
        <p:spPr>
          <a:xfrm>
            <a:off x="4539667" y="3634048"/>
            <a:ext cx="909170" cy="369332"/>
          </a:xfrm>
          <a:prstGeom prst="rect">
            <a:avLst/>
          </a:prstGeom>
          <a:noFill/>
        </p:spPr>
        <p:txBody>
          <a:bodyPr wrap="square" rtlCol="0">
            <a:spAutoFit/>
          </a:bodyPr>
          <a:lstStyle/>
          <a:p>
            <a:r>
              <a:rPr lang="en-US" dirty="0"/>
              <a:t>Ledger</a:t>
            </a:r>
          </a:p>
        </p:txBody>
      </p:sp>
      <p:sp>
        <p:nvSpPr>
          <p:cNvPr id="99" name="TextBox 98"/>
          <p:cNvSpPr txBox="1"/>
          <p:nvPr/>
        </p:nvSpPr>
        <p:spPr>
          <a:xfrm>
            <a:off x="5932266" y="3876559"/>
            <a:ext cx="1056271" cy="307777"/>
          </a:xfrm>
          <a:prstGeom prst="rect">
            <a:avLst/>
          </a:prstGeom>
          <a:noFill/>
        </p:spPr>
        <p:txBody>
          <a:bodyPr wrap="square" rtlCol="0">
            <a:spAutoFit/>
          </a:bodyPr>
          <a:lstStyle/>
          <a:p>
            <a:r>
              <a:rPr lang="en-US" sz="1400" dirty="0" err="1">
                <a:solidFill>
                  <a:schemeClr val="bg1"/>
                </a:solidFill>
              </a:rPr>
              <a:t>Blockchain</a:t>
            </a:r>
            <a:endParaRPr lang="en-US" sz="1100" dirty="0">
              <a:solidFill>
                <a:schemeClr val="bg1"/>
              </a:solidFill>
            </a:endParaRPr>
          </a:p>
        </p:txBody>
      </p:sp>
      <p:sp>
        <p:nvSpPr>
          <p:cNvPr id="100" name="TextBox 99"/>
          <p:cNvSpPr txBox="1"/>
          <p:nvPr/>
        </p:nvSpPr>
        <p:spPr>
          <a:xfrm>
            <a:off x="7566468" y="3876180"/>
            <a:ext cx="1112475" cy="307777"/>
          </a:xfrm>
          <a:prstGeom prst="rect">
            <a:avLst/>
          </a:prstGeom>
          <a:noFill/>
        </p:spPr>
        <p:txBody>
          <a:bodyPr wrap="square" rtlCol="0">
            <a:spAutoFit/>
          </a:bodyPr>
          <a:lstStyle/>
          <a:p>
            <a:r>
              <a:rPr lang="en-US" sz="1400">
                <a:solidFill>
                  <a:schemeClr val="bg1"/>
                </a:solidFill>
              </a:rPr>
              <a:t>WorldState</a:t>
            </a:r>
            <a:endParaRPr lang="en-US" sz="1100" dirty="0">
              <a:solidFill>
                <a:schemeClr val="bg1"/>
              </a:solidFill>
            </a:endParaRPr>
          </a:p>
        </p:txBody>
      </p:sp>
      <p:cxnSp>
        <p:nvCxnSpPr>
          <p:cNvPr id="78" name="Straight Arrow Connector 77"/>
          <p:cNvCxnSpPr>
            <a:stCxn id="50" idx="1"/>
          </p:cNvCxnSpPr>
          <p:nvPr/>
        </p:nvCxnSpPr>
        <p:spPr>
          <a:xfrm flipH="1" flipV="1">
            <a:off x="5625485" y="2553554"/>
            <a:ext cx="1001138" cy="1"/>
          </a:xfrm>
          <a:prstGeom prst="straightConnector1">
            <a:avLst/>
          </a:prstGeom>
          <a:ln w="19050" cmpd="sng">
            <a:solidFill>
              <a:srgbClr val="FF0000"/>
            </a:solidFill>
            <a:prstDash val="sysDash"/>
            <a:headEnd type="none" w="med" len="med"/>
            <a:tailEnd type="triangle"/>
          </a:ln>
          <a:effectLst/>
        </p:spPr>
        <p:style>
          <a:lnRef idx="2">
            <a:schemeClr val="accent1"/>
          </a:lnRef>
          <a:fillRef idx="0">
            <a:schemeClr val="accent1"/>
          </a:fillRef>
          <a:effectRef idx="1">
            <a:schemeClr val="accent1"/>
          </a:effectRef>
          <a:fontRef idx="minor">
            <a:schemeClr val="tx1"/>
          </a:fontRef>
        </p:style>
      </p:cxnSp>
      <p:grpSp>
        <p:nvGrpSpPr>
          <p:cNvPr id="51" name="Group 50"/>
          <p:cNvGrpSpPr/>
          <p:nvPr/>
        </p:nvGrpSpPr>
        <p:grpSpPr>
          <a:xfrm>
            <a:off x="6623958" y="2415055"/>
            <a:ext cx="238627" cy="276999"/>
            <a:chOff x="1642032" y="3300064"/>
            <a:chExt cx="238627" cy="276999"/>
          </a:xfrm>
        </p:grpSpPr>
        <p:sp>
          <p:nvSpPr>
            <p:cNvPr id="49" name="Oval 48"/>
            <p:cNvSpPr/>
            <p:nvPr/>
          </p:nvSpPr>
          <p:spPr>
            <a:xfrm>
              <a:off x="1642032" y="3325860"/>
              <a:ext cx="225602" cy="231205"/>
            </a:xfrm>
            <a:prstGeom prst="ellipse">
              <a:avLst/>
            </a:prstGeom>
            <a:solidFill>
              <a:srgbClr val="FFFFFF"/>
            </a:solid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50" name="TextBox 49"/>
            <p:cNvSpPr txBox="1"/>
            <p:nvPr/>
          </p:nvSpPr>
          <p:spPr>
            <a:xfrm>
              <a:off x="1644697" y="3300064"/>
              <a:ext cx="235962" cy="276999"/>
            </a:xfrm>
            <a:prstGeom prst="rect">
              <a:avLst/>
            </a:prstGeom>
            <a:noFill/>
          </p:spPr>
          <p:txBody>
            <a:bodyPr wrap="none" rtlCol="0">
              <a:spAutoFit/>
            </a:bodyPr>
            <a:lstStyle/>
            <a:p>
              <a:r>
                <a:rPr lang="en-US" sz="1200" dirty="0">
                  <a:solidFill>
                    <a:srgbClr val="FF3220"/>
                  </a:solidFill>
                </a:rPr>
                <a:t>!</a:t>
              </a:r>
            </a:p>
          </p:txBody>
        </p:sp>
      </p:grpSp>
      <p:sp>
        <p:nvSpPr>
          <p:cNvPr id="101" name="TextBox 100"/>
          <p:cNvSpPr txBox="1"/>
          <p:nvPr/>
        </p:nvSpPr>
        <p:spPr>
          <a:xfrm>
            <a:off x="4758834" y="2341722"/>
            <a:ext cx="909170" cy="369332"/>
          </a:xfrm>
          <a:prstGeom prst="rect">
            <a:avLst/>
          </a:prstGeom>
          <a:noFill/>
        </p:spPr>
        <p:txBody>
          <a:bodyPr wrap="square" rtlCol="0">
            <a:spAutoFit/>
          </a:bodyPr>
          <a:lstStyle/>
          <a:p>
            <a:r>
              <a:rPr lang="en-US" dirty="0"/>
              <a:t>Events</a:t>
            </a:r>
          </a:p>
        </p:txBody>
      </p:sp>
      <p:cxnSp>
        <p:nvCxnSpPr>
          <p:cNvPr id="8" name="Straight Connector 7"/>
          <p:cNvCxnSpPr>
            <a:stCxn id="47" idx="1"/>
            <a:endCxn id="98" idx="3"/>
          </p:cNvCxnSpPr>
          <p:nvPr/>
        </p:nvCxnSpPr>
        <p:spPr>
          <a:xfrm flipH="1" flipV="1">
            <a:off x="7616032" y="1875055"/>
            <a:ext cx="481954" cy="283958"/>
          </a:xfrm>
          <a:prstGeom prst="line">
            <a:avLst/>
          </a:prstGeom>
          <a:ln>
            <a:solidFill>
              <a:srgbClr val="0F38C3"/>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a:stCxn id="45" idx="1"/>
            <a:endCxn id="98" idx="3"/>
          </p:cNvCxnSpPr>
          <p:nvPr/>
        </p:nvCxnSpPr>
        <p:spPr>
          <a:xfrm flipH="1">
            <a:off x="7616032" y="1358852"/>
            <a:ext cx="481954" cy="516203"/>
          </a:xfrm>
          <a:prstGeom prst="line">
            <a:avLst/>
          </a:prstGeom>
          <a:ln>
            <a:solidFill>
              <a:srgbClr val="0F38C3"/>
            </a:solidFill>
          </a:ln>
        </p:spPr>
        <p:style>
          <a:lnRef idx="2">
            <a:schemeClr val="accent1"/>
          </a:lnRef>
          <a:fillRef idx="0">
            <a:schemeClr val="accent1"/>
          </a:fillRef>
          <a:effectRef idx="1">
            <a:schemeClr val="accent1"/>
          </a:effectRef>
          <a:fontRef idx="minor">
            <a:schemeClr val="tx1"/>
          </a:fontRef>
        </p:style>
      </p:cxnSp>
      <p:cxnSp>
        <p:nvCxnSpPr>
          <p:cNvPr id="432" name="Straight Connector 431"/>
          <p:cNvCxnSpPr/>
          <p:nvPr/>
        </p:nvCxnSpPr>
        <p:spPr>
          <a:xfrm flipH="1">
            <a:off x="5635470" y="1658556"/>
            <a:ext cx="888416" cy="0"/>
          </a:xfrm>
          <a:prstGeom prst="line">
            <a:avLst/>
          </a:prstGeom>
          <a:ln>
            <a:solidFill>
              <a:srgbClr val="457CFF"/>
            </a:solidFill>
          </a:ln>
        </p:spPr>
        <p:style>
          <a:lnRef idx="2">
            <a:schemeClr val="accent1"/>
          </a:lnRef>
          <a:fillRef idx="0">
            <a:schemeClr val="accent1"/>
          </a:fillRef>
          <a:effectRef idx="1">
            <a:schemeClr val="accent1"/>
          </a:effectRef>
          <a:fontRef idx="minor">
            <a:schemeClr val="tx1"/>
          </a:fontRef>
        </p:style>
      </p:cxnSp>
      <p:cxnSp>
        <p:nvCxnSpPr>
          <p:cNvPr id="435" name="Straight Connector 434"/>
          <p:cNvCxnSpPr/>
          <p:nvPr/>
        </p:nvCxnSpPr>
        <p:spPr>
          <a:xfrm flipH="1">
            <a:off x="5635471" y="1894459"/>
            <a:ext cx="888416"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36" name="Straight Connector 435"/>
          <p:cNvCxnSpPr/>
          <p:nvPr/>
        </p:nvCxnSpPr>
        <p:spPr>
          <a:xfrm flipH="1">
            <a:off x="5635470" y="2140565"/>
            <a:ext cx="888416"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sp>
        <p:nvSpPr>
          <p:cNvPr id="438" name="TextBox 437"/>
          <p:cNvSpPr txBox="1"/>
          <p:nvPr/>
        </p:nvSpPr>
        <p:spPr>
          <a:xfrm>
            <a:off x="7843178" y="1591075"/>
            <a:ext cx="1152494" cy="307777"/>
          </a:xfrm>
          <a:prstGeom prst="rect">
            <a:avLst/>
          </a:prstGeom>
          <a:noFill/>
        </p:spPr>
        <p:txBody>
          <a:bodyPr wrap="square" rtlCol="0">
            <a:spAutoFit/>
          </a:bodyPr>
          <a:lstStyle/>
          <a:p>
            <a:r>
              <a:rPr lang="en-US" sz="1400" dirty="0" err="1"/>
              <a:t>Chaincode</a:t>
            </a:r>
            <a:endParaRPr lang="en-US" sz="1400" dirty="0"/>
          </a:p>
        </p:txBody>
      </p:sp>
      <p:sp>
        <p:nvSpPr>
          <p:cNvPr id="443" name="Text Placeholder 3"/>
          <p:cNvSpPr>
            <a:spLocks noGrp="1"/>
          </p:cNvSpPr>
          <p:nvPr>
            <p:ph type="body" sz="quarter" idx="22"/>
          </p:nvPr>
        </p:nvSpPr>
        <p:spPr>
          <a:xfrm>
            <a:off x="125730" y="1269882"/>
            <a:ext cx="4410167" cy="3499826"/>
          </a:xfrm>
        </p:spPr>
        <p:txBody>
          <a:bodyPr>
            <a:normAutofit/>
          </a:bodyPr>
          <a:lstStyle/>
          <a:p>
            <a:pPr marL="228600" indent="-228600" defTabSz="914400" fontAlgn="base">
              <a:spcBef>
                <a:spcPct val="5000"/>
              </a:spcBef>
              <a:spcAft>
                <a:spcPct val="5000"/>
              </a:spcAft>
              <a:buFont typeface="Arial" charset="0"/>
              <a:buChar char="–"/>
            </a:pPr>
            <a:r>
              <a:rPr lang="en-US" sz="1400" dirty="0"/>
              <a:t>With the IBM Blockchain Platform each peer:</a:t>
            </a:r>
          </a:p>
          <a:p>
            <a:pPr marL="540000" lvl="1" indent="-228600" defTabSz="914400" fontAlgn="base">
              <a:spcBef>
                <a:spcPct val="5000"/>
              </a:spcBef>
              <a:spcAft>
                <a:spcPct val="5000"/>
              </a:spcAft>
              <a:buFont typeface="Arial" charset="0"/>
              <a:buChar char="–"/>
            </a:pPr>
            <a:r>
              <a:rPr lang="en-US" sz="1400" dirty="0"/>
              <a:t>Connects to one or more </a:t>
            </a:r>
            <a:r>
              <a:rPr lang="en-US" sz="1400" dirty="0">
                <a:solidFill>
                  <a:srgbClr val="457CFF"/>
                </a:solidFill>
              </a:rPr>
              <a:t>channels</a:t>
            </a:r>
            <a:endParaRPr lang="en-US" sz="1400" dirty="0"/>
          </a:p>
          <a:p>
            <a:pPr marL="540000" lvl="1" indent="-228600" defTabSz="914400" fontAlgn="base">
              <a:spcBef>
                <a:spcPct val="5000"/>
              </a:spcBef>
              <a:spcAft>
                <a:spcPct val="5000"/>
              </a:spcAft>
              <a:buFont typeface="Arial" charset="0"/>
              <a:buChar char="–"/>
            </a:pPr>
            <a:r>
              <a:rPr lang="en-US" sz="1400" dirty="0"/>
              <a:t>Maintains one </a:t>
            </a:r>
            <a:r>
              <a:rPr lang="en-US" sz="1400" dirty="0">
                <a:solidFill>
                  <a:srgbClr val="457CFF"/>
                </a:solidFill>
              </a:rPr>
              <a:t>ledger</a:t>
            </a:r>
            <a:r>
              <a:rPr lang="en-US" sz="1400" dirty="0"/>
              <a:t> per channel</a:t>
            </a:r>
          </a:p>
          <a:p>
            <a:pPr marL="540000" lvl="1" indent="-228600" defTabSz="914400" fontAlgn="base">
              <a:spcBef>
                <a:spcPct val="5000"/>
              </a:spcBef>
              <a:spcAft>
                <a:spcPct val="5000"/>
              </a:spcAft>
              <a:buFont typeface="Arial" charset="0"/>
              <a:buChar char="–"/>
            </a:pPr>
            <a:r>
              <a:rPr lang="en-US" sz="1400" dirty="0"/>
              <a:t>Maintains </a:t>
            </a:r>
            <a:r>
              <a:rPr lang="en-US" sz="1400" dirty="0">
                <a:solidFill>
                  <a:srgbClr val="457CFF"/>
                </a:solidFill>
              </a:rPr>
              <a:t>installed </a:t>
            </a:r>
            <a:r>
              <a:rPr lang="en-US" sz="1400" dirty="0" err="1">
                <a:solidFill>
                  <a:srgbClr val="457CFF"/>
                </a:solidFill>
              </a:rPr>
              <a:t>chaincode</a:t>
            </a:r>
            <a:endParaRPr lang="en-US" sz="1400" dirty="0">
              <a:solidFill>
                <a:srgbClr val="457CFF"/>
              </a:solidFill>
            </a:endParaRPr>
          </a:p>
          <a:p>
            <a:pPr marL="540000" lvl="1" indent="-228600" defTabSz="914400" fontAlgn="base">
              <a:spcBef>
                <a:spcPct val="5000"/>
              </a:spcBef>
              <a:spcAft>
                <a:spcPct val="5000"/>
              </a:spcAft>
              <a:buFont typeface="Arial" charset="0"/>
              <a:buChar char="–"/>
            </a:pPr>
            <a:r>
              <a:rPr lang="en-US" sz="1400" dirty="0"/>
              <a:t>Manages </a:t>
            </a:r>
            <a:r>
              <a:rPr lang="en-US" sz="1400" dirty="0">
                <a:solidFill>
                  <a:srgbClr val="457CFF"/>
                </a:solidFill>
              </a:rPr>
              <a:t>runtime docker containers </a:t>
            </a:r>
            <a:r>
              <a:rPr lang="en-US" sz="1400" dirty="0"/>
              <a:t>for </a:t>
            </a:r>
            <a:r>
              <a:rPr lang="en-US" sz="1400" dirty="0">
                <a:solidFill>
                  <a:srgbClr val="457CFF"/>
                </a:solidFill>
              </a:rPr>
              <a:t>instantiated </a:t>
            </a:r>
            <a:r>
              <a:rPr lang="en-US" sz="1400" dirty="0" err="1">
                <a:solidFill>
                  <a:srgbClr val="457CFF"/>
                </a:solidFill>
              </a:rPr>
              <a:t>chaincode</a:t>
            </a:r>
            <a:endParaRPr lang="en-US" sz="1400" dirty="0">
              <a:solidFill>
                <a:srgbClr val="457CFF"/>
              </a:solidFill>
            </a:endParaRPr>
          </a:p>
          <a:p>
            <a:pPr marL="940050" lvl="2" defTabSz="914400" fontAlgn="base">
              <a:spcBef>
                <a:spcPct val="5000"/>
              </a:spcBef>
              <a:spcAft>
                <a:spcPct val="5000"/>
              </a:spcAft>
              <a:buFont typeface="Arial" charset="0"/>
              <a:buChar char="–"/>
            </a:pPr>
            <a:r>
              <a:rPr lang="en-US" sz="1400" dirty="0" err="1"/>
              <a:t>Chaincode</a:t>
            </a:r>
            <a:r>
              <a:rPr lang="en-US" sz="1400" dirty="0"/>
              <a:t> is instantiated on a channel</a:t>
            </a:r>
          </a:p>
          <a:p>
            <a:pPr marL="940050" lvl="2" defTabSz="914400" fontAlgn="base">
              <a:spcBef>
                <a:spcPct val="5000"/>
              </a:spcBef>
              <a:spcAft>
                <a:spcPct val="5000"/>
              </a:spcAft>
              <a:buFont typeface="Arial" charset="0"/>
              <a:buChar char="–"/>
            </a:pPr>
            <a:r>
              <a:rPr lang="en-US" sz="1400" dirty="0"/>
              <a:t>Runtime docker container shared by channels with same </a:t>
            </a:r>
            <a:r>
              <a:rPr lang="en-US" sz="1400" dirty="0" err="1"/>
              <a:t>chaincode</a:t>
            </a:r>
            <a:r>
              <a:rPr lang="en-US" sz="1400" dirty="0"/>
              <a:t> instantiated (no state stored in container)</a:t>
            </a:r>
          </a:p>
          <a:p>
            <a:pPr marL="540000" lvl="1" indent="-228600" defTabSz="914400" fontAlgn="base">
              <a:spcBef>
                <a:spcPct val="5000"/>
              </a:spcBef>
              <a:spcAft>
                <a:spcPct val="5000"/>
              </a:spcAft>
              <a:buFont typeface="Arial" charset="0"/>
              <a:buChar char="–"/>
            </a:pPr>
            <a:r>
              <a:rPr lang="en-US" sz="1400" dirty="0"/>
              <a:t>Has a local MSP (Membership Services Provider) that provides </a:t>
            </a:r>
            <a:r>
              <a:rPr lang="en-US" sz="1400" dirty="0">
                <a:solidFill>
                  <a:srgbClr val="457CFF"/>
                </a:solidFill>
              </a:rPr>
              <a:t>crypto material</a:t>
            </a:r>
          </a:p>
          <a:p>
            <a:pPr marL="540000" lvl="1" indent="-228600" defTabSz="914400" fontAlgn="base">
              <a:spcBef>
                <a:spcPct val="5000"/>
              </a:spcBef>
              <a:spcAft>
                <a:spcPct val="5000"/>
              </a:spcAft>
              <a:buFont typeface="Arial" charset="0"/>
              <a:buChar char="–"/>
            </a:pPr>
            <a:r>
              <a:rPr lang="en-US" sz="1400" dirty="0">
                <a:solidFill>
                  <a:srgbClr val="457CFF"/>
                </a:solidFill>
              </a:rPr>
              <a:t>Emits events </a:t>
            </a:r>
            <a:r>
              <a:rPr lang="en-US" sz="1400" dirty="0"/>
              <a:t>to the client application</a:t>
            </a:r>
          </a:p>
          <a:p>
            <a:pPr marL="800100" lvl="1" indent="-228600" defTabSz="914400" fontAlgn="base">
              <a:spcBef>
                <a:spcPct val="5000"/>
              </a:spcBef>
              <a:spcAft>
                <a:spcPct val="5000"/>
              </a:spcAft>
              <a:buFont typeface="Arial" charset="0"/>
              <a:buChar char="–"/>
            </a:pPr>
            <a:endParaRPr lang="en-US" sz="1400" dirty="0">
              <a:solidFill>
                <a:srgbClr val="2163FF"/>
              </a:solidFill>
            </a:endParaRPr>
          </a:p>
          <a:p>
            <a:pPr marL="228600" indent="-228600" defTabSz="914400" fontAlgn="base">
              <a:spcBef>
                <a:spcPct val="5000"/>
              </a:spcBef>
              <a:spcAft>
                <a:spcPct val="5000"/>
              </a:spcAft>
              <a:buFont typeface="Arial" charset="0"/>
              <a:buChar char="–"/>
            </a:pPr>
            <a:endParaRPr lang="en-US" sz="1600" dirty="0">
              <a:solidFill>
                <a:srgbClr val="5A5A5A"/>
              </a:solidFill>
              <a:latin typeface="+mn-lt"/>
              <a:ea typeface="ＭＳ Ｐゴシック" pitchFamily="34" charset="-128"/>
              <a:cs typeface="Arial Regular" charset="0"/>
            </a:endParaRPr>
          </a:p>
          <a:p>
            <a:endParaRPr lang="en-US" dirty="0">
              <a:latin typeface="+mn-lt"/>
            </a:endParaRPr>
          </a:p>
        </p:txBody>
      </p:sp>
      <p:cxnSp>
        <p:nvCxnSpPr>
          <p:cNvPr id="449" name="Straight Connector 448"/>
          <p:cNvCxnSpPr>
            <a:cxnSpLocks/>
          </p:cNvCxnSpPr>
          <p:nvPr/>
        </p:nvCxnSpPr>
        <p:spPr>
          <a:xfrm rot="10800000">
            <a:off x="7210676" y="2430046"/>
            <a:ext cx="365517" cy="504019"/>
          </a:xfrm>
          <a:prstGeom prst="bentConnector2">
            <a:avLst/>
          </a:prstGeom>
          <a:ln>
            <a:solidFill>
              <a:srgbClr val="0F38C3"/>
            </a:solidFill>
          </a:ln>
        </p:spPr>
        <p:style>
          <a:lnRef idx="2">
            <a:schemeClr val="accent1"/>
          </a:lnRef>
          <a:fillRef idx="0">
            <a:schemeClr val="accent1"/>
          </a:fillRef>
          <a:effectRef idx="1">
            <a:schemeClr val="accent1"/>
          </a:effectRef>
          <a:fontRef idx="minor">
            <a:schemeClr val="tx1"/>
          </a:fontRef>
        </p:style>
      </p:cxnSp>
      <p:sp>
        <p:nvSpPr>
          <p:cNvPr id="452" name="TextBox 451"/>
          <p:cNvSpPr txBox="1"/>
          <p:nvPr/>
        </p:nvSpPr>
        <p:spPr>
          <a:xfrm>
            <a:off x="4500922" y="1705364"/>
            <a:ext cx="1154844" cy="369332"/>
          </a:xfrm>
          <a:prstGeom prst="rect">
            <a:avLst/>
          </a:prstGeom>
          <a:noFill/>
        </p:spPr>
        <p:txBody>
          <a:bodyPr wrap="square" rtlCol="0">
            <a:spAutoFit/>
          </a:bodyPr>
          <a:lstStyle/>
          <a:p>
            <a:r>
              <a:rPr lang="en-US"/>
              <a:t>Channels</a:t>
            </a:r>
            <a:endParaRPr lang="en-US" dirty="0"/>
          </a:p>
        </p:txBody>
      </p:sp>
      <p:grpSp>
        <p:nvGrpSpPr>
          <p:cNvPr id="44" name="Group 43">
            <a:extLst>
              <a:ext uri="{FF2B5EF4-FFF2-40B4-BE49-F238E27FC236}">
                <a16:creationId xmlns:a16="http://schemas.microsoft.com/office/drawing/2014/main" id="{1051AA59-ED12-514E-A1C4-13AE0283D281}"/>
              </a:ext>
            </a:extLst>
          </p:cNvPr>
          <p:cNvGrpSpPr/>
          <p:nvPr/>
        </p:nvGrpSpPr>
        <p:grpSpPr>
          <a:xfrm>
            <a:off x="7391851" y="2787156"/>
            <a:ext cx="509681" cy="307777"/>
            <a:chOff x="2308142" y="3044171"/>
            <a:chExt cx="509681" cy="307777"/>
          </a:xfrm>
        </p:grpSpPr>
        <p:sp>
          <p:nvSpPr>
            <p:cNvPr id="48" name="Rounded Rectangle 47">
              <a:extLst>
                <a:ext uri="{FF2B5EF4-FFF2-40B4-BE49-F238E27FC236}">
                  <a16:creationId xmlns:a16="http://schemas.microsoft.com/office/drawing/2014/main" id="{BBDBF582-9088-244D-83A5-C9119637F015}"/>
                </a:ext>
              </a:extLst>
            </p:cNvPr>
            <p:cNvSpPr/>
            <p:nvPr/>
          </p:nvSpPr>
          <p:spPr>
            <a:xfrm rot="21321904">
              <a:off x="2348961" y="3053481"/>
              <a:ext cx="379011" cy="83395"/>
            </a:xfrm>
            <a:prstGeom prst="roundRect">
              <a:avLst/>
            </a:prstGeom>
            <a:solidFill>
              <a:schemeClr val="bg1"/>
            </a:solidFill>
            <a:ln w="25400">
              <a:solidFill>
                <a:schemeClr val="tx2"/>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2" name="Rounded Rectangle 51">
              <a:extLst>
                <a:ext uri="{FF2B5EF4-FFF2-40B4-BE49-F238E27FC236}">
                  <a16:creationId xmlns:a16="http://schemas.microsoft.com/office/drawing/2014/main" id="{A839CC72-1047-194F-BDF9-6F82F78E90AE}"/>
                </a:ext>
              </a:extLst>
            </p:cNvPr>
            <p:cNvSpPr/>
            <p:nvPr/>
          </p:nvSpPr>
          <p:spPr>
            <a:xfrm>
              <a:off x="2330328" y="3063695"/>
              <a:ext cx="422342" cy="262706"/>
            </a:xfrm>
            <a:prstGeom prst="roundRect">
              <a:avLst/>
            </a:prstGeom>
            <a:solidFill>
              <a:schemeClr val="bg1"/>
            </a:solidFill>
            <a:ln w="25400">
              <a:solidFill>
                <a:schemeClr val="tx2"/>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9E17BF4B-B8D4-CF48-A72A-A92C0F8B2623}"/>
                </a:ext>
              </a:extLst>
            </p:cNvPr>
            <p:cNvSpPr txBox="1"/>
            <p:nvPr/>
          </p:nvSpPr>
          <p:spPr>
            <a:xfrm>
              <a:off x="2308142" y="3044171"/>
              <a:ext cx="509681" cy="307777"/>
            </a:xfrm>
            <a:prstGeom prst="rect">
              <a:avLst/>
            </a:prstGeom>
            <a:noFill/>
          </p:spPr>
          <p:txBody>
            <a:bodyPr wrap="square" rtlCol="0">
              <a:spAutoFit/>
            </a:bodyPr>
            <a:lstStyle/>
            <a:p>
              <a:r>
                <a:rPr lang="en-US" sz="700" b="1" dirty="0"/>
                <a:t>Local </a:t>
              </a:r>
            </a:p>
            <a:p>
              <a:r>
                <a:rPr lang="en-US" sz="700" b="1" dirty="0"/>
                <a:t>MSP</a:t>
              </a:r>
            </a:p>
          </p:txBody>
        </p:sp>
        <p:sp>
          <p:nvSpPr>
            <p:cNvPr id="55" name="Rounded Rectangle 54">
              <a:extLst>
                <a:ext uri="{FF2B5EF4-FFF2-40B4-BE49-F238E27FC236}">
                  <a16:creationId xmlns:a16="http://schemas.microsoft.com/office/drawing/2014/main" id="{20B2EA46-ED39-7047-BF80-E047DB662E90}"/>
                </a:ext>
              </a:extLst>
            </p:cNvPr>
            <p:cNvSpPr/>
            <p:nvPr/>
          </p:nvSpPr>
          <p:spPr>
            <a:xfrm>
              <a:off x="2670050" y="3145936"/>
              <a:ext cx="107983" cy="99788"/>
            </a:xfrm>
            <a:prstGeom prst="roundRect">
              <a:avLst/>
            </a:prstGeom>
            <a:solidFill>
              <a:schemeClr val="bg1"/>
            </a:solidFill>
            <a:ln w="25400">
              <a:solidFill>
                <a:schemeClr val="tx2"/>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cxnSp>
        <p:nvCxnSpPr>
          <p:cNvPr id="42" name="Straight Connector 41">
            <a:extLst>
              <a:ext uri="{FF2B5EF4-FFF2-40B4-BE49-F238E27FC236}">
                <a16:creationId xmlns:a16="http://schemas.microsoft.com/office/drawing/2014/main" id="{B2D5524A-CBD1-AD46-82AE-A167D7564069}"/>
              </a:ext>
            </a:extLst>
          </p:cNvPr>
          <p:cNvCxnSpPr/>
          <p:nvPr/>
        </p:nvCxnSpPr>
        <p:spPr>
          <a:xfrm flipV="1">
            <a:off x="7048608" y="2415055"/>
            <a:ext cx="0" cy="1000195"/>
          </a:xfrm>
          <a:prstGeom prst="line">
            <a:avLst/>
          </a:prstGeom>
          <a:ln>
            <a:solidFill>
              <a:srgbClr val="0F38C3"/>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3532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Document 29"/>
          <p:cNvSpPr/>
          <p:nvPr/>
        </p:nvSpPr>
        <p:spPr>
          <a:xfrm>
            <a:off x="1092448" y="3227047"/>
            <a:ext cx="6889178" cy="1569681"/>
          </a:xfrm>
          <a:prstGeom prst="flowChartDocumen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Text Placeholder 9"/>
          <p:cNvSpPr>
            <a:spLocks noGrp="1"/>
          </p:cNvSpPr>
          <p:nvPr>
            <p:ph type="body" sz="quarter" idx="22"/>
          </p:nvPr>
        </p:nvSpPr>
        <p:spPr>
          <a:xfrm>
            <a:off x="125730" y="1092083"/>
            <a:ext cx="8897424" cy="2010522"/>
          </a:xfrm>
        </p:spPr>
        <p:txBody>
          <a:bodyPr>
            <a:normAutofit lnSpcReduction="10000"/>
          </a:bodyPr>
          <a:lstStyle/>
          <a:p>
            <a:r>
              <a:rPr lang="en-US" sz="1400" dirty="0"/>
              <a:t>The </a:t>
            </a:r>
            <a:r>
              <a:rPr lang="en-US" sz="1400" dirty="0">
                <a:solidFill>
                  <a:srgbClr val="457CFF"/>
                </a:solidFill>
              </a:rPr>
              <a:t>ledger </a:t>
            </a:r>
            <a:r>
              <a:rPr lang="en-US" sz="1400" dirty="0"/>
              <a:t>is maintained by each peer and includes the </a:t>
            </a:r>
            <a:r>
              <a:rPr lang="en-US" sz="1400" dirty="0">
                <a:solidFill>
                  <a:srgbClr val="457CFF"/>
                </a:solidFill>
              </a:rPr>
              <a:t>blockchain and </a:t>
            </a:r>
            <a:r>
              <a:rPr lang="en-US" sz="1400" dirty="0" err="1">
                <a:solidFill>
                  <a:srgbClr val="457CFF"/>
                </a:solidFill>
              </a:rPr>
              <a:t>worldstate</a:t>
            </a:r>
            <a:endParaRPr lang="en-US" sz="1400" dirty="0"/>
          </a:p>
          <a:p>
            <a:r>
              <a:rPr lang="en-US" sz="1400" dirty="0"/>
              <a:t>A separate ledger is maintained for each channel the peer joins</a:t>
            </a:r>
          </a:p>
          <a:p>
            <a:r>
              <a:rPr lang="en-US" sz="1400" dirty="0"/>
              <a:t>Transaction </a:t>
            </a:r>
            <a:r>
              <a:rPr lang="en-US" sz="1400" dirty="0">
                <a:solidFill>
                  <a:srgbClr val="457CFF"/>
                </a:solidFill>
              </a:rPr>
              <a:t>read/write sets</a:t>
            </a:r>
            <a:r>
              <a:rPr lang="en-US" sz="1400" dirty="0"/>
              <a:t> are written to the </a:t>
            </a:r>
            <a:r>
              <a:rPr lang="en-US" sz="1400" dirty="0" err="1"/>
              <a:t>blockchain</a:t>
            </a:r>
            <a:endParaRPr lang="en-US" sz="1400" dirty="0"/>
          </a:p>
          <a:p>
            <a:r>
              <a:rPr lang="en-US" sz="1400" dirty="0">
                <a:solidFill>
                  <a:srgbClr val="457CFF"/>
                </a:solidFill>
              </a:rPr>
              <a:t>Channel configurations </a:t>
            </a:r>
            <a:r>
              <a:rPr lang="en-US" sz="1400" dirty="0"/>
              <a:t>are also written to the </a:t>
            </a:r>
            <a:r>
              <a:rPr lang="en-US" sz="1400" dirty="0" err="1"/>
              <a:t>blockchain</a:t>
            </a:r>
            <a:endParaRPr lang="en-US" sz="1400" dirty="0"/>
          </a:p>
          <a:p>
            <a:r>
              <a:rPr lang="en-US" sz="1400" dirty="0"/>
              <a:t>The </a:t>
            </a:r>
            <a:r>
              <a:rPr lang="en-US" sz="1400" dirty="0" err="1"/>
              <a:t>worldstate</a:t>
            </a:r>
            <a:r>
              <a:rPr lang="en-US" sz="1400" dirty="0"/>
              <a:t> can be either </a:t>
            </a:r>
            <a:r>
              <a:rPr lang="en-US" sz="1400" dirty="0" err="1"/>
              <a:t>LevelDB</a:t>
            </a:r>
            <a:r>
              <a:rPr lang="en-US" sz="1400" dirty="0"/>
              <a:t> (default) or </a:t>
            </a:r>
            <a:r>
              <a:rPr lang="en-US" sz="1400" dirty="0" err="1"/>
              <a:t>CouchDB</a:t>
            </a:r>
            <a:endParaRPr lang="en-US" sz="1400" dirty="0"/>
          </a:p>
          <a:p>
            <a:pPr lvl="1"/>
            <a:r>
              <a:rPr lang="en-US" sz="1400" dirty="0" err="1">
                <a:solidFill>
                  <a:srgbClr val="457CFF"/>
                </a:solidFill>
              </a:rPr>
              <a:t>LevelDB</a:t>
            </a:r>
            <a:r>
              <a:rPr lang="en-US" sz="1400" dirty="0">
                <a:solidFill>
                  <a:srgbClr val="457CFF"/>
                </a:solidFill>
              </a:rPr>
              <a:t> </a:t>
            </a:r>
            <a:r>
              <a:rPr lang="en-US" sz="1400" dirty="0"/>
              <a:t>is a simple key/value store</a:t>
            </a:r>
          </a:p>
          <a:p>
            <a:pPr lvl="1"/>
            <a:r>
              <a:rPr lang="en-US" sz="1400" dirty="0" err="1">
                <a:solidFill>
                  <a:srgbClr val="457CFF"/>
                </a:solidFill>
              </a:rPr>
              <a:t>CouchDB</a:t>
            </a:r>
            <a:r>
              <a:rPr lang="en-US" sz="1400" dirty="0">
                <a:solidFill>
                  <a:srgbClr val="457CFF"/>
                </a:solidFill>
              </a:rPr>
              <a:t> </a:t>
            </a:r>
            <a:r>
              <a:rPr lang="en-US" sz="1400" dirty="0"/>
              <a:t>is a document store that allows complex queries</a:t>
            </a:r>
          </a:p>
          <a:p>
            <a:r>
              <a:rPr lang="en-US" sz="1400" dirty="0"/>
              <a:t>The smart contact decides what is written to the </a:t>
            </a:r>
            <a:r>
              <a:rPr lang="en-US" sz="1400" dirty="0" err="1"/>
              <a:t>worldstate</a:t>
            </a:r>
            <a:endParaRPr lang="en-US" sz="1400" dirty="0"/>
          </a:p>
          <a:p>
            <a:endParaRPr lang="en-US" dirty="0"/>
          </a:p>
        </p:txBody>
      </p:sp>
      <p:sp>
        <p:nvSpPr>
          <p:cNvPr id="4" name="Rectangle 3"/>
          <p:cNvSpPr/>
          <p:nvPr/>
        </p:nvSpPr>
        <p:spPr>
          <a:xfrm>
            <a:off x="1438364" y="3476429"/>
            <a:ext cx="810490" cy="8104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solidFill>
                  <a:schemeClr val="tx1"/>
                </a:solidFill>
              </a:rPr>
              <a:t>Config</a:t>
            </a:r>
            <a:r>
              <a:rPr lang="en-US" sz="1350" dirty="0">
                <a:solidFill>
                  <a:schemeClr val="tx1"/>
                </a:solidFill>
              </a:rPr>
              <a:t> Block</a:t>
            </a:r>
          </a:p>
          <a:p>
            <a:pPr algn="ctr"/>
            <a:r>
              <a:rPr lang="en-US" sz="1350" dirty="0">
                <a:solidFill>
                  <a:schemeClr val="tx1"/>
                </a:solidFill>
              </a:rPr>
              <a:t>0</a:t>
            </a:r>
          </a:p>
        </p:txBody>
      </p:sp>
      <p:sp>
        <p:nvSpPr>
          <p:cNvPr id="5" name="Rectangle 4"/>
          <p:cNvSpPr/>
          <p:nvPr/>
        </p:nvSpPr>
        <p:spPr>
          <a:xfrm>
            <a:off x="2699236" y="3476429"/>
            <a:ext cx="810490" cy="8104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solidFill>
                  <a:schemeClr val="tx1"/>
                </a:solidFill>
              </a:rPr>
              <a:t>Config</a:t>
            </a:r>
            <a:endParaRPr lang="en-US" sz="1350" dirty="0">
              <a:solidFill>
                <a:schemeClr val="tx1"/>
              </a:solidFill>
            </a:endParaRPr>
          </a:p>
          <a:p>
            <a:pPr algn="ctr"/>
            <a:r>
              <a:rPr lang="en-US" sz="1350" dirty="0">
                <a:solidFill>
                  <a:schemeClr val="tx1"/>
                </a:solidFill>
              </a:rPr>
              <a:t>Block</a:t>
            </a:r>
          </a:p>
          <a:p>
            <a:pPr algn="ctr"/>
            <a:r>
              <a:rPr lang="en-US" sz="1350" dirty="0">
                <a:solidFill>
                  <a:schemeClr val="tx1"/>
                </a:solidFill>
              </a:rPr>
              <a:t>1</a:t>
            </a:r>
          </a:p>
        </p:txBody>
      </p:sp>
      <p:sp>
        <p:nvSpPr>
          <p:cNvPr id="6" name="Rectangle 5"/>
          <p:cNvSpPr/>
          <p:nvPr/>
        </p:nvSpPr>
        <p:spPr>
          <a:xfrm>
            <a:off x="3979684" y="3476429"/>
            <a:ext cx="810490" cy="8104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rtlCol="0" anchor="ctr"/>
          <a:lstStyle/>
          <a:p>
            <a:pPr algn="ctr"/>
            <a:r>
              <a:rPr lang="en-US" sz="1200" dirty="0">
                <a:solidFill>
                  <a:schemeClr val="tx1"/>
                </a:solidFill>
              </a:rPr>
              <a:t>Transaction</a:t>
            </a:r>
          </a:p>
          <a:p>
            <a:pPr algn="ctr"/>
            <a:r>
              <a:rPr lang="en-US" sz="1350" dirty="0">
                <a:solidFill>
                  <a:schemeClr val="tx1"/>
                </a:solidFill>
              </a:rPr>
              <a:t>Block</a:t>
            </a:r>
          </a:p>
          <a:p>
            <a:pPr algn="ctr"/>
            <a:r>
              <a:rPr lang="en-US" sz="1350" dirty="0">
                <a:solidFill>
                  <a:schemeClr val="tx1"/>
                </a:solidFill>
              </a:rPr>
              <a:t>2</a:t>
            </a:r>
          </a:p>
        </p:txBody>
      </p:sp>
      <p:sp>
        <p:nvSpPr>
          <p:cNvPr id="7" name="Rectangle 6"/>
          <p:cNvSpPr/>
          <p:nvPr/>
        </p:nvSpPr>
        <p:spPr>
          <a:xfrm>
            <a:off x="5260132" y="3476429"/>
            <a:ext cx="810490" cy="8104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6800" rIns="0" rtlCol="0" anchor="ctr"/>
          <a:lstStyle/>
          <a:p>
            <a:pPr algn="ctr"/>
            <a:r>
              <a:rPr lang="en-US" sz="1200" dirty="0">
                <a:solidFill>
                  <a:schemeClr val="tx1"/>
                </a:solidFill>
              </a:rPr>
              <a:t>Transaction</a:t>
            </a:r>
          </a:p>
          <a:p>
            <a:pPr algn="ctr"/>
            <a:r>
              <a:rPr lang="en-US" sz="1350" dirty="0">
                <a:solidFill>
                  <a:schemeClr val="tx1"/>
                </a:solidFill>
              </a:rPr>
              <a:t>Block</a:t>
            </a:r>
          </a:p>
          <a:p>
            <a:pPr algn="ctr"/>
            <a:r>
              <a:rPr lang="en-US" sz="1350" dirty="0">
                <a:solidFill>
                  <a:schemeClr val="tx1"/>
                </a:solidFill>
              </a:rPr>
              <a:t>3</a:t>
            </a:r>
          </a:p>
        </p:txBody>
      </p:sp>
      <p:cxnSp>
        <p:nvCxnSpPr>
          <p:cNvPr id="12" name="Straight Arrow Connector 11"/>
          <p:cNvCxnSpPr>
            <a:stCxn id="5" idx="0"/>
            <a:endCxn id="4" idx="3"/>
          </p:cNvCxnSpPr>
          <p:nvPr/>
        </p:nvCxnSpPr>
        <p:spPr>
          <a:xfrm rot="16200000" flipH="1" flipV="1">
            <a:off x="2474045" y="3251238"/>
            <a:ext cx="405245" cy="855628"/>
          </a:xfrm>
          <a:prstGeom prst="bentConnector4">
            <a:avLst>
              <a:gd name="adj1" fmla="val -42308"/>
              <a:gd name="adj2" fmla="val 7368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1"/>
          <p:cNvCxnSpPr>
            <a:stCxn id="6" idx="0"/>
            <a:endCxn id="5" idx="3"/>
          </p:cNvCxnSpPr>
          <p:nvPr/>
        </p:nvCxnSpPr>
        <p:spPr>
          <a:xfrm rot="16200000" flipH="1" flipV="1">
            <a:off x="3744705" y="3241450"/>
            <a:ext cx="405245" cy="875204"/>
          </a:xfrm>
          <a:prstGeom prst="bentConnector4">
            <a:avLst>
              <a:gd name="adj1" fmla="val -42308"/>
              <a:gd name="adj2" fmla="val 7315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1"/>
          <p:cNvCxnSpPr>
            <a:stCxn id="7" idx="0"/>
            <a:endCxn id="6" idx="3"/>
          </p:cNvCxnSpPr>
          <p:nvPr/>
        </p:nvCxnSpPr>
        <p:spPr>
          <a:xfrm rot="16200000" flipH="1" flipV="1">
            <a:off x="5025153" y="3241450"/>
            <a:ext cx="405245" cy="875204"/>
          </a:xfrm>
          <a:prstGeom prst="bentConnector4">
            <a:avLst>
              <a:gd name="adj1" fmla="val -42308"/>
              <a:gd name="adj2" fmla="val 7315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484635" y="4222858"/>
            <a:ext cx="717947" cy="261610"/>
          </a:xfrm>
          <a:prstGeom prst="rect">
            <a:avLst/>
          </a:prstGeom>
          <a:noFill/>
        </p:spPr>
        <p:txBody>
          <a:bodyPr wrap="square" rtlCol="0">
            <a:spAutoFit/>
          </a:bodyPr>
          <a:lstStyle/>
          <a:p>
            <a:pPr algn="ctr"/>
            <a:r>
              <a:rPr lang="en-US" sz="1100" dirty="0">
                <a:solidFill>
                  <a:schemeClr val="bg1"/>
                </a:solidFill>
              </a:rPr>
              <a:t>Genesis</a:t>
            </a:r>
          </a:p>
        </p:txBody>
      </p:sp>
      <p:sp>
        <p:nvSpPr>
          <p:cNvPr id="11" name="Text Placeholder 10"/>
          <p:cNvSpPr>
            <a:spLocks noGrp="1"/>
          </p:cNvSpPr>
          <p:nvPr>
            <p:ph type="body" sz="quarter" idx="13"/>
          </p:nvPr>
        </p:nvSpPr>
        <p:spPr/>
        <p:txBody>
          <a:bodyPr/>
          <a:lstStyle/>
          <a:p>
            <a:r>
              <a:rPr lang="en-US" dirty="0"/>
              <a:t>IBM Blockchain Platform - Ledger</a:t>
            </a:r>
          </a:p>
        </p:txBody>
      </p:sp>
      <p:sp>
        <p:nvSpPr>
          <p:cNvPr id="25" name="Can 24"/>
          <p:cNvSpPr/>
          <p:nvPr/>
        </p:nvSpPr>
        <p:spPr>
          <a:xfrm>
            <a:off x="6622947" y="3476429"/>
            <a:ext cx="1032584" cy="819421"/>
          </a:xfrm>
          <a:prstGeom prst="can">
            <a:avLst/>
          </a:prstGeom>
          <a:solidFill>
            <a:srgbClr val="ED21E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6627300" y="3789577"/>
            <a:ext cx="1028231" cy="300082"/>
          </a:xfrm>
          <a:prstGeom prst="rect">
            <a:avLst/>
          </a:prstGeom>
          <a:noFill/>
        </p:spPr>
        <p:txBody>
          <a:bodyPr wrap="square" rtlCol="0">
            <a:spAutoFit/>
          </a:bodyPr>
          <a:lstStyle/>
          <a:p>
            <a:pPr algn="ctr"/>
            <a:r>
              <a:rPr lang="en-US" sz="1350" dirty="0" err="1">
                <a:solidFill>
                  <a:schemeClr val="bg1"/>
                </a:solidFill>
              </a:rPr>
              <a:t>Worldstate</a:t>
            </a:r>
            <a:endParaRPr lang="en-US" sz="1350" dirty="0">
              <a:solidFill>
                <a:schemeClr val="bg1"/>
              </a:solidFill>
            </a:endParaRPr>
          </a:p>
        </p:txBody>
      </p:sp>
      <p:sp>
        <p:nvSpPr>
          <p:cNvPr id="28" name="TextBox 27"/>
          <p:cNvSpPr txBox="1"/>
          <p:nvPr/>
        </p:nvSpPr>
        <p:spPr>
          <a:xfrm>
            <a:off x="3170648" y="4295850"/>
            <a:ext cx="1121418" cy="307777"/>
          </a:xfrm>
          <a:prstGeom prst="rect">
            <a:avLst/>
          </a:prstGeom>
          <a:noFill/>
        </p:spPr>
        <p:txBody>
          <a:bodyPr wrap="square" rtlCol="0">
            <a:spAutoFit/>
          </a:bodyPr>
          <a:lstStyle/>
          <a:p>
            <a:pPr algn="ctr"/>
            <a:r>
              <a:rPr lang="en-US" sz="1400" dirty="0" err="1">
                <a:solidFill>
                  <a:schemeClr val="bg1"/>
                </a:solidFill>
              </a:rPr>
              <a:t>Blockchain</a:t>
            </a:r>
            <a:endParaRPr lang="en-US" sz="1100" dirty="0">
              <a:solidFill>
                <a:schemeClr val="bg1"/>
              </a:solidFill>
            </a:endParaRPr>
          </a:p>
        </p:txBody>
      </p:sp>
    </p:spTree>
    <p:extLst>
      <p:ext uri="{BB962C8B-B14F-4D97-AF65-F5344CB8AC3E}">
        <p14:creationId xmlns:p14="http://schemas.microsoft.com/office/powerpoint/2010/main" val="3060894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6A15A8E-8AC3-0F40-8C2F-6C32BFABA3E6}"/>
              </a:ext>
            </a:extLst>
          </p:cNvPr>
          <p:cNvSpPr>
            <a:spLocks noGrp="1"/>
          </p:cNvSpPr>
          <p:nvPr>
            <p:ph type="body" sz="quarter" idx="13"/>
          </p:nvPr>
        </p:nvSpPr>
        <p:spPr/>
        <p:txBody>
          <a:bodyPr/>
          <a:lstStyle/>
          <a:p>
            <a:r>
              <a:rPr lang="en-US" dirty="0"/>
              <a:t>Summary of a Block</a:t>
            </a:r>
          </a:p>
        </p:txBody>
      </p:sp>
      <p:graphicFrame>
        <p:nvGraphicFramePr>
          <p:cNvPr id="4" name="Table 3">
            <a:extLst>
              <a:ext uri="{FF2B5EF4-FFF2-40B4-BE49-F238E27FC236}">
                <a16:creationId xmlns:a16="http://schemas.microsoft.com/office/drawing/2014/main" id="{EA70E720-CAD1-ED4A-A773-5B89EF99B0E7}"/>
              </a:ext>
            </a:extLst>
          </p:cNvPr>
          <p:cNvGraphicFramePr>
            <a:graphicFrameLocks noGrp="1"/>
          </p:cNvGraphicFramePr>
          <p:nvPr>
            <p:extLst>
              <p:ext uri="{D42A27DB-BD31-4B8C-83A1-F6EECF244321}">
                <p14:modId xmlns:p14="http://schemas.microsoft.com/office/powerpoint/2010/main" val="1748876614"/>
              </p:ext>
            </p:extLst>
          </p:nvPr>
        </p:nvGraphicFramePr>
        <p:xfrm>
          <a:off x="946351" y="1134233"/>
          <a:ext cx="7305341" cy="3413760"/>
        </p:xfrm>
        <a:graphic>
          <a:graphicData uri="http://schemas.openxmlformats.org/drawingml/2006/table">
            <a:tbl>
              <a:tblPr firstRow="1" bandRow="1">
                <a:tableStyleId>{E8B1032C-EA38-4F05-BA0D-38AFFFC7BED3}</a:tableStyleId>
              </a:tblPr>
              <a:tblGrid>
                <a:gridCol w="486240">
                  <a:extLst>
                    <a:ext uri="{9D8B030D-6E8A-4147-A177-3AD203B41FA5}">
                      <a16:colId xmlns:a16="http://schemas.microsoft.com/office/drawing/2014/main" val="984423271"/>
                    </a:ext>
                  </a:extLst>
                </a:gridCol>
                <a:gridCol w="673418">
                  <a:extLst>
                    <a:ext uri="{9D8B030D-6E8A-4147-A177-3AD203B41FA5}">
                      <a16:colId xmlns:a16="http://schemas.microsoft.com/office/drawing/2014/main" val="3821709098"/>
                    </a:ext>
                  </a:extLst>
                </a:gridCol>
                <a:gridCol w="632142">
                  <a:extLst>
                    <a:ext uri="{9D8B030D-6E8A-4147-A177-3AD203B41FA5}">
                      <a16:colId xmlns:a16="http://schemas.microsoft.com/office/drawing/2014/main" val="1370231729"/>
                    </a:ext>
                  </a:extLst>
                </a:gridCol>
                <a:gridCol w="1667889">
                  <a:extLst>
                    <a:ext uri="{9D8B030D-6E8A-4147-A177-3AD203B41FA5}">
                      <a16:colId xmlns:a16="http://schemas.microsoft.com/office/drawing/2014/main" val="3562038174"/>
                    </a:ext>
                  </a:extLst>
                </a:gridCol>
                <a:gridCol w="987107">
                  <a:extLst>
                    <a:ext uri="{9D8B030D-6E8A-4147-A177-3AD203B41FA5}">
                      <a16:colId xmlns:a16="http://schemas.microsoft.com/office/drawing/2014/main" val="1867541464"/>
                    </a:ext>
                  </a:extLst>
                </a:gridCol>
                <a:gridCol w="1034599">
                  <a:extLst>
                    <a:ext uri="{9D8B030D-6E8A-4147-A177-3AD203B41FA5}">
                      <a16:colId xmlns:a16="http://schemas.microsoft.com/office/drawing/2014/main" val="3997091845"/>
                    </a:ext>
                  </a:extLst>
                </a:gridCol>
                <a:gridCol w="1823946">
                  <a:extLst>
                    <a:ext uri="{9D8B030D-6E8A-4147-A177-3AD203B41FA5}">
                      <a16:colId xmlns:a16="http://schemas.microsoft.com/office/drawing/2014/main" val="1957096692"/>
                    </a:ext>
                  </a:extLst>
                </a:gridCol>
              </a:tblGrid>
              <a:tr h="0">
                <a:tc gridSpan="3">
                  <a:txBody>
                    <a:bodyPr/>
                    <a:lstStyle/>
                    <a:p>
                      <a:pPr algn="ctr"/>
                      <a:r>
                        <a:rPr lang="en-US" sz="1000" b="0" dirty="0"/>
                        <a:t>Header</a:t>
                      </a:r>
                    </a:p>
                  </a:txBody>
                  <a:tcPr marL="90000" anchor="ctr" anchorCtr="1">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alpha val="50000"/>
                      </a:schemeClr>
                    </a:solidFill>
                  </a:tcPr>
                </a:tc>
                <a:tc hMerge="1">
                  <a:txBody>
                    <a:bodyPr/>
                    <a:lstStyle/>
                    <a:p>
                      <a:pPr algn="ctr"/>
                      <a:endParaRPr lang="en-US" sz="10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hMerge="1">
                  <a:txBody>
                    <a:bodyPr/>
                    <a:lstStyle/>
                    <a:p>
                      <a:pPr algn="ctr"/>
                      <a:endParaRPr lang="en-US" sz="10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a:txBody>
                    <a:bodyPr/>
                    <a:lstStyle/>
                    <a:p>
                      <a:pPr algn="ctr"/>
                      <a:r>
                        <a:rPr lang="en-US" sz="1000" b="0" dirty="0"/>
                        <a:t>Number</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gridSpan="2">
                  <a:txBody>
                    <a:bodyPr/>
                    <a:lstStyle/>
                    <a:p>
                      <a:pPr algn="ctr"/>
                      <a:r>
                        <a:rPr lang="en-US" sz="1000" b="0" dirty="0"/>
                        <a:t>Previous hash (</a:t>
                      </a:r>
                      <a:r>
                        <a:rPr lang="en-US" sz="1000" b="0" dirty="0" err="1"/>
                        <a:t>merkel</a:t>
                      </a:r>
                      <a:r>
                        <a:rPr lang="en-US" sz="1000" b="0" dirty="0"/>
                        <a:t> root)</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tc hMerge="1">
                  <a:txBody>
                    <a:bodyPr/>
                    <a:lstStyle/>
                    <a:p>
                      <a:endParaRPr lang="en-US"/>
                    </a:p>
                  </a:txBody>
                  <a:tcPr>
                    <a:lnL w="12700" cap="flat" cmpd="sng" algn="ctr">
                      <a:solidFill>
                        <a:schemeClr val="tx1"/>
                      </a:solidFill>
                      <a:prstDash val="solid"/>
                      <a:round/>
                      <a:headEnd type="none" w="med" len="med"/>
                      <a:tailEnd type="none" w="med" len="med"/>
                    </a:lnL>
                  </a:tcPr>
                </a:tc>
                <a:tc>
                  <a:txBody>
                    <a:bodyPr/>
                    <a:lstStyle/>
                    <a:p>
                      <a:pPr algn="ctr"/>
                      <a:r>
                        <a:rPr lang="en-US" sz="1000" b="0" dirty="0"/>
                        <a:t>Data hash (</a:t>
                      </a:r>
                      <a:r>
                        <a:rPr lang="en-US" sz="1000" b="0" dirty="0" err="1"/>
                        <a:t>merkel</a:t>
                      </a:r>
                      <a:r>
                        <a:rPr lang="en-US" sz="1000" b="0" dirty="0"/>
                        <a:t> root)</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alpha val="50000"/>
                      </a:schemeClr>
                    </a:solidFill>
                  </a:tcPr>
                </a:tc>
                <a:extLst>
                  <a:ext uri="{0D108BD9-81ED-4DB2-BD59-A6C34878D82A}">
                    <a16:rowId xmlns:a16="http://schemas.microsoft.com/office/drawing/2014/main" val="200414513"/>
                  </a:ext>
                </a:extLst>
              </a:tr>
              <a:tr h="0">
                <a:tc rowSpan="11">
                  <a:txBody>
                    <a:bodyPr/>
                    <a:lstStyle/>
                    <a:p>
                      <a:pPr algn="ctr"/>
                      <a:r>
                        <a:rPr lang="en-US" sz="1000" dirty="0"/>
                        <a:t>Block Data</a:t>
                      </a:r>
                    </a:p>
                    <a:p>
                      <a:pPr algn="ctr"/>
                      <a:r>
                        <a:rPr lang="en-US" sz="1000" dirty="0"/>
                        <a:t>(repeated per transaction)</a:t>
                      </a:r>
                    </a:p>
                  </a:txBody>
                  <a:tcPr marL="90000"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alpha val="50000"/>
                      </a:schemeClr>
                    </a:solidFill>
                  </a:tcPr>
                </a:tc>
                <a:tc gridSpan="2">
                  <a:txBody>
                    <a:bodyPr/>
                    <a:lstStyle/>
                    <a:p>
                      <a:pPr algn="ctr"/>
                      <a:r>
                        <a:rPr lang="en-US" sz="1000" dirty="0"/>
                        <a:t>Signature</a:t>
                      </a: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50000"/>
                      </a:schemeClr>
                    </a:solidFill>
                  </a:tcPr>
                </a:tc>
                <a:tc hMerge="1">
                  <a:txBody>
                    <a:bodyPr/>
                    <a:lstStyle/>
                    <a:p>
                      <a:pPr algn="ct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50000"/>
                      </a:schemeClr>
                    </a:solidFill>
                  </a:tcPr>
                </a:tc>
                <a:tc gridSpan="4">
                  <a:txBody>
                    <a:bodyPr/>
                    <a:lstStyle/>
                    <a:p>
                      <a:pPr algn="ctr"/>
                      <a:r>
                        <a:rPr lang="en-US" sz="1000" dirty="0"/>
                        <a:t>Client signature of transaction payload</a:t>
                      </a: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50000"/>
                      </a:schemeClr>
                    </a:solidFill>
                  </a:tcPr>
                </a:tc>
                <a:tc hMerge="1">
                  <a:txBody>
                    <a:bodyPr/>
                    <a:lstStyle/>
                    <a:p>
                      <a:endParaRPr lang="en-US"/>
                    </a:p>
                  </a:txBody>
                  <a:tcPr/>
                </a:tc>
                <a:tc hMerge="1">
                  <a:txBody>
                    <a:bodyPr/>
                    <a:lstStyle/>
                    <a:p>
                      <a:endParaRPr lang="en-US"/>
                    </a:p>
                  </a:txBody>
                  <a:tcPr>
                    <a:lnL w="12700" cap="flat" cmpd="sng" algn="ctr">
                      <a:solidFill>
                        <a:schemeClr val="tx1"/>
                      </a:solidFill>
                      <a:prstDash val="solid"/>
                      <a:round/>
                      <a:headEnd type="none" w="med" len="med"/>
                      <a:tailEnd type="none" w="med" len="med"/>
                    </a:lnL>
                  </a:tcPr>
                </a:tc>
                <a:tc hMerge="1">
                  <a:txBody>
                    <a:bodyPr/>
                    <a:lstStyle/>
                    <a:p>
                      <a:endParaRPr 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52097060"/>
                  </a:ext>
                </a:extLst>
              </a:tr>
              <a:tr h="231683">
                <a:tc vMerge="1">
                  <a:txBody>
                    <a:bodyPr/>
                    <a:lstStyle/>
                    <a:p>
                      <a:pPr algn="ctr"/>
                      <a:endParaRPr lang="en-US" sz="1000" dirty="0"/>
                    </a:p>
                  </a:txBody>
                  <a:tcPr marL="90000"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alpha val="50000"/>
                      </a:schemeClr>
                    </a:solidFill>
                  </a:tcPr>
                </a:tc>
                <a:tc rowSpan="10">
                  <a:txBody>
                    <a:bodyPr/>
                    <a:lstStyle/>
                    <a:p>
                      <a:pPr algn="ctr"/>
                      <a:r>
                        <a:rPr lang="en-US" sz="1000" dirty="0"/>
                        <a:t>Payload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50000"/>
                      </a:schemeClr>
                    </a:solidFill>
                  </a:tcPr>
                </a:tc>
                <a:tc>
                  <a:txBody>
                    <a:bodyPr/>
                    <a:lstStyle/>
                    <a:p>
                      <a:pPr algn="ctr"/>
                      <a:r>
                        <a:rPr lang="en-US" sz="1000" dirty="0"/>
                        <a:t>Header</a:t>
                      </a: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50000"/>
                      </a:schemeClr>
                    </a:solidFill>
                  </a:tcPr>
                </a:tc>
                <a:tc gridSpan="2">
                  <a:txBody>
                    <a:bodyPr/>
                    <a:lstStyle/>
                    <a:p>
                      <a:pPr algn="ctr"/>
                      <a:r>
                        <a:rPr lang="en-US" sz="1000" dirty="0"/>
                        <a:t>Channel Header (timestamp, </a:t>
                      </a:r>
                      <a:r>
                        <a:rPr lang="en-US" sz="1000" dirty="0" err="1"/>
                        <a:t>tx_id</a:t>
                      </a:r>
                      <a:r>
                        <a:rPr lang="en-US" sz="1000" dirty="0"/>
                        <a:t>, type, …)</a:t>
                      </a: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50000"/>
                      </a:schemeClr>
                    </a:solidFill>
                  </a:tcPr>
                </a:tc>
                <a:tc hMerge="1">
                  <a:txBody>
                    <a:bodyPr/>
                    <a:lstStyle/>
                    <a:p>
                      <a:endParaRPr lang="en-US"/>
                    </a:p>
                  </a:txBody>
                  <a:tcPr/>
                </a:tc>
                <a:tc gridSpan="2">
                  <a:txBody>
                    <a:bodyPr/>
                    <a:lstStyle/>
                    <a:p>
                      <a:pPr algn="ctr"/>
                      <a:r>
                        <a:rPr lang="en-US" sz="1000" dirty="0"/>
                        <a:t>Signature Header (client </a:t>
                      </a:r>
                      <a:r>
                        <a:rPr lang="en-US" sz="1000" dirty="0">
                          <a:solidFill>
                            <a:schemeClr val="tx1"/>
                          </a:solidFill>
                        </a:rPr>
                        <a:t>certificate</a:t>
                      </a:r>
                      <a:r>
                        <a:rPr lang="en-US" sz="1000" dirty="0"/>
                        <a:t>)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50000"/>
                      </a:schemeClr>
                    </a:solidFill>
                  </a:tcPr>
                </a:tc>
                <a:tc hMerge="1">
                  <a:txBody>
                    <a:bodyPr/>
                    <a:lstStyle/>
                    <a:p>
                      <a:pPr algn="ctr"/>
                      <a:r>
                        <a:rPr lang="en-US" sz="1000" dirty="0"/>
                        <a:t>Signature Header (creator certificate)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50000"/>
                      </a:schemeClr>
                    </a:solidFill>
                  </a:tcPr>
                </a:tc>
                <a:extLst>
                  <a:ext uri="{0D108BD9-81ED-4DB2-BD59-A6C34878D82A}">
                    <a16:rowId xmlns:a16="http://schemas.microsoft.com/office/drawing/2014/main" val="2841710409"/>
                  </a:ext>
                </a:extLst>
              </a:tr>
              <a:tr h="231683">
                <a:tc vMerge="1">
                  <a:txBody>
                    <a:bodyPr/>
                    <a:lstStyle/>
                    <a:p>
                      <a:pPr algn="ctr"/>
                      <a:endParaRPr lang="en-US" sz="1000" dirty="0"/>
                    </a:p>
                  </a:txBody>
                  <a:tcPr marL="90000"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alpha val="50000"/>
                      </a:schemeClr>
                    </a:solidFill>
                  </a:tcPr>
                </a:tc>
                <a:tc vMerge="1">
                  <a:txBody>
                    <a:bodyPr/>
                    <a:lstStyle/>
                    <a:p>
                      <a:pPr algn="ct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50000"/>
                      </a:schemeClr>
                    </a:solidFill>
                  </a:tcPr>
                </a:tc>
                <a:tc rowSpan="9">
                  <a:txBody>
                    <a:bodyPr/>
                    <a:lstStyle/>
                    <a:p>
                      <a:pPr algn="ctr"/>
                      <a:r>
                        <a:rPr lang="en-US" sz="1000" dirty="0"/>
                        <a:t>Data</a:t>
                      </a: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50000"/>
                      </a:schemeClr>
                    </a:solidFill>
                  </a:tcPr>
                </a:tc>
                <a:tc gridSpan="2">
                  <a:txBody>
                    <a:bodyPr/>
                    <a:lstStyle/>
                    <a:p>
                      <a:pPr algn="ctr"/>
                      <a:r>
                        <a:rPr lang="en-US" sz="1000" dirty="0"/>
                        <a:t>Client </a:t>
                      </a:r>
                      <a:r>
                        <a:rPr lang="en-US" sz="1000" dirty="0">
                          <a:solidFill>
                            <a:schemeClr val="tx1"/>
                          </a:solidFill>
                        </a:rPr>
                        <a:t>certificate</a:t>
                      </a: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50000"/>
                      </a:schemeClr>
                    </a:solidFill>
                  </a:tcPr>
                </a:tc>
                <a:tc hMerge="1">
                  <a:txBody>
                    <a:bodyPr/>
                    <a:lstStyle/>
                    <a:p>
                      <a:endParaRPr lang="en-US"/>
                    </a:p>
                  </a:txBody>
                  <a:tcPr/>
                </a:tc>
                <a:tc gridSpan="2">
                  <a:txBody>
                    <a:bodyPr/>
                    <a:lstStyle/>
                    <a:p>
                      <a:pPr algn="ctr"/>
                      <a:r>
                        <a:rPr lang="en-US" sz="1000" dirty="0" err="1"/>
                        <a:t>MspId</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50000"/>
                      </a:schemeClr>
                    </a:solidFill>
                  </a:tcPr>
                </a:tc>
                <a:tc hMerge="1">
                  <a:txBody>
                    <a:bodyPr/>
                    <a:lstStyle/>
                    <a:p>
                      <a:endParaRPr 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427809714"/>
                  </a:ext>
                </a:extLst>
              </a:tr>
              <a:tr h="231683">
                <a:tc vMerge="1">
                  <a:txBody>
                    <a:bodyPr/>
                    <a:lstStyle/>
                    <a:p>
                      <a:endParaRPr lang="en-US"/>
                    </a:p>
                  </a:txBody>
                  <a:tcPr/>
                </a:tc>
                <a:tc vMerge="1">
                  <a:txBody>
                    <a:bodyPr/>
                    <a:lstStyle/>
                    <a:p>
                      <a:pPr algn="ct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50000"/>
                      </a:schemeClr>
                    </a:solidFill>
                  </a:tcPr>
                </a:tc>
                <a:tc vMerge="1">
                  <a:txBody>
                    <a:bodyPr/>
                    <a:lstStyle/>
                    <a:p>
                      <a:pPr algn="ct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50000"/>
                      </a:schemeClr>
                    </a:solidFill>
                  </a:tcPr>
                </a:tc>
                <a:tc gridSpan="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dirty="0"/>
                        <a:t>Proposal </a:t>
                      </a:r>
                      <a:r>
                        <a:rPr lang="en-US" sz="1000" dirty="0">
                          <a:solidFill>
                            <a:schemeClr val="tx1"/>
                          </a:solidFill>
                        </a:rPr>
                        <a:t>payload</a:t>
                      </a: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50000"/>
                      </a:schemeClr>
                    </a:solidFill>
                  </a:tcPr>
                </a:tc>
                <a:tc hMerge="1">
                  <a:txBody>
                    <a:bodyPr/>
                    <a:lstStyle/>
                    <a:p>
                      <a:endParaRPr lang="en-US"/>
                    </a:p>
                  </a:txBody>
                  <a:tcPr/>
                </a:tc>
                <a:tc gridSpan="2">
                  <a:txBody>
                    <a:bodyPr/>
                    <a:lstStyle/>
                    <a:p>
                      <a:pPr algn="ctr"/>
                      <a:r>
                        <a:rPr lang="en-US" sz="1000" dirty="0"/>
                        <a:t>Proposal hash</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50000"/>
                      </a:schemeClr>
                    </a:solidFill>
                  </a:tcPr>
                </a:tc>
                <a:tc hMerge="1">
                  <a:txBody>
                    <a:bodyPr/>
                    <a:lstStyle/>
                    <a:p>
                      <a:endParaRPr lang="en-US"/>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861516661"/>
                  </a:ext>
                </a:extLst>
              </a:tr>
              <a:tr h="231683">
                <a:tc vMerge="1">
                  <a:txBody>
                    <a:bodyPr/>
                    <a:lstStyle/>
                    <a:p>
                      <a:endParaRPr lang="en-US"/>
                    </a:p>
                  </a:txBody>
                  <a:tcPr/>
                </a:tc>
                <a:tc vMerge="1">
                  <a:txBody>
                    <a:bodyPr/>
                    <a:lstStyle/>
                    <a:p>
                      <a:pPr algn="ct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50000"/>
                      </a:schemeClr>
                    </a:solidFill>
                  </a:tcPr>
                </a:tc>
                <a:tc vMerge="1">
                  <a:txBody>
                    <a:bodyPr/>
                    <a:lstStyle/>
                    <a:p>
                      <a:pPr algn="ct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50000"/>
                      </a:schemeClr>
                    </a:solidFill>
                  </a:tcPr>
                </a:tc>
                <a:tc gridSpan="4">
                  <a:txBody>
                    <a:bodyPr/>
                    <a:lstStyle/>
                    <a:p>
                      <a:pPr algn="ctr"/>
                      <a:r>
                        <a:rPr lang="en-US" sz="1000" dirty="0">
                          <a:solidFill>
                            <a:schemeClr val="tx1"/>
                          </a:solidFill>
                        </a:rPr>
                        <a:t>Array of keys read (key and version of value)</a:t>
                      </a: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50000"/>
                      </a:schemeClr>
                    </a:solidFill>
                  </a:tcPr>
                </a:tc>
                <a:tc hMerge="1">
                  <a:txBody>
                    <a:bodyPr/>
                    <a:lstStyle/>
                    <a:p>
                      <a:endParaRPr lang="en-US"/>
                    </a:p>
                  </a:txBody>
                  <a:tcPr/>
                </a:tc>
                <a:tc hMerge="1">
                  <a:txBody>
                    <a:bodyPr/>
                    <a:lstStyle/>
                    <a:p>
                      <a:endParaRPr lang="en-US"/>
                    </a:p>
                  </a:txBody>
                  <a:tcPr>
                    <a:lnL w="12700" cap="flat" cmpd="sng" algn="ctr">
                      <a:solidFill>
                        <a:schemeClr val="tx1"/>
                      </a:solidFill>
                      <a:prstDash val="solid"/>
                      <a:round/>
                      <a:headEnd type="none" w="med" len="med"/>
                      <a:tailEnd type="none" w="med" len="med"/>
                    </a:lnL>
                  </a:tcPr>
                </a:tc>
                <a:tc hMerge="1">
                  <a:txBody>
                    <a:bodyPr/>
                    <a:lstStyle/>
                    <a:p>
                      <a:endParaRPr lang="en-US"/>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59443237"/>
                  </a:ext>
                </a:extLst>
              </a:tr>
              <a:tr h="231683">
                <a:tc vMerge="1">
                  <a:txBody>
                    <a:bodyPr/>
                    <a:lstStyle/>
                    <a:p>
                      <a:endParaRPr lang="en-US"/>
                    </a:p>
                  </a:txBody>
                  <a:tcPr/>
                </a:tc>
                <a:tc vMerge="1">
                  <a:txBody>
                    <a:bodyPr/>
                    <a:lstStyle/>
                    <a:p>
                      <a:pPr algn="ct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50000"/>
                      </a:schemeClr>
                    </a:solidFill>
                  </a:tcPr>
                </a:tc>
                <a:tc vMerge="1">
                  <a:txBody>
                    <a:bodyPr/>
                    <a:lstStyle/>
                    <a:p>
                      <a:pPr algn="ct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50000"/>
                      </a:schemeClr>
                    </a:solidFill>
                  </a:tcPr>
                </a:tc>
                <a:tc gridSpan="4">
                  <a:txBody>
                    <a:bodyPr/>
                    <a:lstStyle/>
                    <a:p>
                      <a:pPr algn="ctr"/>
                      <a:r>
                        <a:rPr lang="en-US" sz="1000" dirty="0">
                          <a:solidFill>
                            <a:schemeClr val="tx1"/>
                          </a:solidFill>
                        </a:rPr>
                        <a:t>Array of keys written (key/value and delete flag)</a:t>
                      </a: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50000"/>
                      </a:schemeClr>
                    </a:solidFill>
                  </a:tcPr>
                </a:tc>
                <a:tc hMerge="1">
                  <a:txBody>
                    <a:bodyPr/>
                    <a:lstStyle/>
                    <a:p>
                      <a:endParaRPr lang="en-US"/>
                    </a:p>
                  </a:txBody>
                  <a:tcPr/>
                </a:tc>
                <a:tc hMerge="1">
                  <a:txBody>
                    <a:bodyPr/>
                    <a:lstStyle/>
                    <a:p>
                      <a:endParaRPr lang="en-US"/>
                    </a:p>
                  </a:txBody>
                  <a:tcPr>
                    <a:lnL w="12700" cap="flat" cmpd="sng" algn="ctr">
                      <a:solidFill>
                        <a:schemeClr val="tx1"/>
                      </a:solidFill>
                      <a:prstDash val="solid"/>
                      <a:round/>
                      <a:headEnd type="none" w="med" len="med"/>
                      <a:tailEnd type="none" w="med" len="med"/>
                    </a:lnL>
                  </a:tcPr>
                </a:tc>
                <a:tc hMerge="1">
                  <a:txBody>
                    <a:bodyPr/>
                    <a:lstStyle/>
                    <a:p>
                      <a:endParaRPr lang="en-US"/>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604981252"/>
                  </a:ext>
                </a:extLst>
              </a:tr>
              <a:tr h="231683">
                <a:tc vMerge="1">
                  <a:txBody>
                    <a:bodyPr/>
                    <a:lstStyle/>
                    <a:p>
                      <a:endParaRPr lang="en-US"/>
                    </a:p>
                  </a:txBody>
                  <a:tcPr/>
                </a:tc>
                <a:tc vMerge="1">
                  <a:txBody>
                    <a:bodyPr/>
                    <a:lstStyle/>
                    <a:p>
                      <a:pPr algn="ct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50000"/>
                      </a:schemeClr>
                    </a:solidFill>
                  </a:tcPr>
                </a:tc>
                <a:tc vMerge="1">
                  <a:txBody>
                    <a:bodyPr/>
                    <a:lstStyle/>
                    <a:p>
                      <a:pPr algn="ct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50000"/>
                      </a:schemeClr>
                    </a:solidFill>
                  </a:tcPr>
                </a:tc>
                <a:tc gridSpan="4">
                  <a:txBody>
                    <a:bodyPr/>
                    <a:lstStyle/>
                    <a:p>
                      <a:pPr algn="ctr"/>
                      <a:r>
                        <a:rPr lang="en-US" sz="1000" dirty="0">
                          <a:solidFill>
                            <a:schemeClr val="tx1"/>
                          </a:solidFill>
                        </a:rPr>
                        <a:t>Array of </a:t>
                      </a:r>
                      <a:r>
                        <a:rPr lang="en-US" sz="1000" dirty="0" err="1">
                          <a:solidFill>
                            <a:schemeClr val="tx1"/>
                          </a:solidFill>
                        </a:rPr>
                        <a:t>range_queries</a:t>
                      </a:r>
                      <a:r>
                        <a:rPr lang="en-US" sz="1000" dirty="0">
                          <a:solidFill>
                            <a:schemeClr val="tx1"/>
                          </a:solidFill>
                        </a:rPr>
                        <a:t> (start/end key and list)</a:t>
                      </a: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50000"/>
                      </a:schemeClr>
                    </a:solidFill>
                  </a:tcPr>
                </a:tc>
                <a:tc hMerge="1">
                  <a:txBody>
                    <a:bodyPr/>
                    <a:lstStyle/>
                    <a:p>
                      <a:endParaRPr lang="en-US"/>
                    </a:p>
                  </a:txBody>
                  <a:tcPr/>
                </a:tc>
                <a:tc hMerge="1">
                  <a:txBody>
                    <a:bodyPr/>
                    <a:lstStyle/>
                    <a:p>
                      <a:endParaRPr lang="en-US"/>
                    </a:p>
                  </a:txBody>
                  <a:tcPr>
                    <a:lnL w="12700" cap="flat" cmpd="sng" algn="ctr">
                      <a:solidFill>
                        <a:schemeClr val="tx1"/>
                      </a:solidFill>
                      <a:prstDash val="solid"/>
                      <a:round/>
                      <a:headEnd type="none" w="med" len="med"/>
                      <a:tailEnd type="none" w="med" len="med"/>
                    </a:lnL>
                  </a:tcPr>
                </a:tc>
                <a:tc hMerge="1">
                  <a:txBody>
                    <a:bodyPr/>
                    <a:lstStyle/>
                    <a:p>
                      <a:endParaRPr lang="en-US"/>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141485906"/>
                  </a:ext>
                </a:extLst>
              </a:tr>
              <a:tr h="231683">
                <a:tc vMerge="1">
                  <a:txBody>
                    <a:bodyPr/>
                    <a:lstStyle/>
                    <a:p>
                      <a:pPr algn="ctr"/>
                      <a:endParaRPr lang="en-US" sz="1000" dirty="0"/>
                    </a:p>
                  </a:txBody>
                  <a:tcPr marL="90000"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alpha val="50000"/>
                      </a:schemeClr>
                    </a:solidFill>
                  </a:tcPr>
                </a:tc>
                <a:tc vMerge="1">
                  <a:txBody>
                    <a:bodyPr/>
                    <a:lstStyle/>
                    <a:p>
                      <a:pPr algn="ct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50000"/>
                      </a:schemeClr>
                    </a:solidFill>
                  </a:tcPr>
                </a:tc>
                <a:tc vMerge="1">
                  <a:txBody>
                    <a:bodyPr/>
                    <a:lstStyle/>
                    <a:p>
                      <a:pPr algn="ct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50000"/>
                      </a:schemeClr>
                    </a:solidFill>
                  </a:tcPr>
                </a:tc>
                <a:tc gridSpan="4">
                  <a:txBody>
                    <a:bodyPr/>
                    <a:lstStyle/>
                    <a:p>
                      <a:pPr algn="ctr"/>
                      <a:r>
                        <a:rPr lang="en-US" sz="1000" dirty="0">
                          <a:solidFill>
                            <a:schemeClr val="tx1"/>
                          </a:solidFill>
                        </a:rPr>
                        <a:t>Events (</a:t>
                      </a:r>
                      <a:r>
                        <a:rPr lang="en-US" sz="1000" dirty="0" err="1">
                          <a:solidFill>
                            <a:schemeClr val="tx1"/>
                          </a:solidFill>
                        </a:rPr>
                        <a:t>chaincode_id</a:t>
                      </a:r>
                      <a:r>
                        <a:rPr lang="en-US" sz="1000" dirty="0">
                          <a:solidFill>
                            <a:schemeClr val="tx1"/>
                          </a:solidFill>
                        </a:rPr>
                        <a:t>, </a:t>
                      </a:r>
                      <a:r>
                        <a:rPr lang="en-US" sz="1000" dirty="0" err="1">
                          <a:solidFill>
                            <a:schemeClr val="tx1"/>
                          </a:solidFill>
                        </a:rPr>
                        <a:t>tx_id</a:t>
                      </a:r>
                      <a:r>
                        <a:rPr lang="en-US" sz="1000" dirty="0">
                          <a:solidFill>
                            <a:schemeClr val="tx1"/>
                          </a:solidFill>
                        </a:rPr>
                        <a:t>, name, payload)</a:t>
                      </a: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50000"/>
                      </a:schemeClr>
                    </a:solidFill>
                  </a:tcPr>
                </a:tc>
                <a:tc hMerge="1">
                  <a:txBody>
                    <a:bodyPr/>
                    <a:lstStyle/>
                    <a:p>
                      <a:endParaRPr lang="en-US"/>
                    </a:p>
                  </a:txBody>
                  <a:tcPr/>
                </a:tc>
                <a:tc hMerge="1">
                  <a:txBody>
                    <a:bodyPr/>
                    <a:lstStyle/>
                    <a:p>
                      <a:endParaRPr lang="en-US"/>
                    </a:p>
                  </a:txBody>
                  <a:tcPr>
                    <a:lnL w="12700" cap="flat" cmpd="sng" algn="ctr">
                      <a:solidFill>
                        <a:schemeClr val="tx1"/>
                      </a:solidFill>
                      <a:prstDash val="solid"/>
                      <a:round/>
                      <a:headEnd type="none" w="med" len="med"/>
                      <a:tailEnd type="none" w="med" len="med"/>
                    </a:lnL>
                  </a:tcPr>
                </a:tc>
                <a:tc hMerge="1">
                  <a:txBody>
                    <a:bodyPr/>
                    <a:lstStyle/>
                    <a:p>
                      <a:endParaRPr lang="en-US"/>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230270865"/>
                  </a:ext>
                </a:extLst>
              </a:tr>
              <a:tr h="231683">
                <a:tc vMerge="1">
                  <a:txBody>
                    <a:bodyPr/>
                    <a:lstStyle/>
                    <a:p>
                      <a:endParaRPr lang="en-US"/>
                    </a:p>
                  </a:txBody>
                  <a:tcPr/>
                </a:tc>
                <a:tc vMerge="1">
                  <a:txBody>
                    <a:bodyPr/>
                    <a:lstStyle/>
                    <a:p>
                      <a:pPr algn="ct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50000"/>
                      </a:schemeClr>
                    </a:solidFill>
                  </a:tcPr>
                </a:tc>
                <a:tc vMerge="1">
                  <a:txBody>
                    <a:bodyPr/>
                    <a:lstStyle/>
                    <a:p>
                      <a:pPr algn="ct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50000"/>
                      </a:schemeClr>
                    </a:solidFill>
                  </a:tcPr>
                </a:tc>
                <a:tc gridSpan="4">
                  <a:txBody>
                    <a:bodyPr/>
                    <a:lstStyle/>
                    <a:p>
                      <a:pPr algn="ctr"/>
                      <a:r>
                        <a:rPr lang="en-US" sz="1000" dirty="0" err="1">
                          <a:solidFill>
                            <a:schemeClr val="tx1"/>
                          </a:solidFill>
                        </a:rPr>
                        <a:t>Chaincode</a:t>
                      </a:r>
                      <a:r>
                        <a:rPr lang="en-US" sz="1000" dirty="0">
                          <a:solidFill>
                            <a:schemeClr val="tx1"/>
                          </a:solidFill>
                        </a:rPr>
                        <a:t> response (status, message, payload)</a:t>
                      </a: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50000"/>
                      </a:schemeClr>
                    </a:solidFill>
                  </a:tcPr>
                </a:tc>
                <a:tc hMerge="1">
                  <a:txBody>
                    <a:bodyPr/>
                    <a:lstStyle/>
                    <a:p>
                      <a:endParaRPr lang="en-US"/>
                    </a:p>
                  </a:txBody>
                  <a:tcPr/>
                </a:tc>
                <a:tc hMerge="1">
                  <a:txBody>
                    <a:bodyPr/>
                    <a:lstStyle/>
                    <a:p>
                      <a:endParaRPr lang="en-US"/>
                    </a:p>
                  </a:txBody>
                  <a:tcPr>
                    <a:lnL w="12700" cap="flat" cmpd="sng" algn="ctr">
                      <a:solidFill>
                        <a:schemeClr val="tx1"/>
                      </a:solidFill>
                      <a:prstDash val="solid"/>
                      <a:round/>
                      <a:headEnd type="none" w="med" len="med"/>
                      <a:tailEnd type="none" w="med" len="med"/>
                    </a:lnL>
                  </a:tcPr>
                </a:tc>
                <a:tc hMerge="1">
                  <a:txBody>
                    <a:bodyPr/>
                    <a:lstStyle/>
                    <a:p>
                      <a:endParaRPr lang="en-US"/>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162222763"/>
                  </a:ext>
                </a:extLst>
              </a:tr>
              <a:tr h="231683">
                <a:tc vMerge="1">
                  <a:txBody>
                    <a:bodyPr/>
                    <a:lstStyle/>
                    <a:p>
                      <a:endParaRPr lang="en-US"/>
                    </a:p>
                  </a:txBody>
                  <a:tcPr/>
                </a:tc>
                <a:tc vMerge="1">
                  <a:txBody>
                    <a:bodyPr/>
                    <a:lstStyle/>
                    <a:p>
                      <a:pPr algn="ct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50000"/>
                      </a:schemeClr>
                    </a:solidFill>
                  </a:tcPr>
                </a:tc>
                <a:tc vMerge="1">
                  <a:txBody>
                    <a:bodyPr/>
                    <a:lstStyle/>
                    <a:p>
                      <a:pPr algn="ct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50000"/>
                      </a:schemeClr>
                    </a:solidFill>
                  </a:tcPr>
                </a:tc>
                <a:tc gridSpan="4">
                  <a:txBody>
                    <a:bodyPr/>
                    <a:lstStyle/>
                    <a:p>
                      <a:pPr algn="ctr"/>
                      <a:r>
                        <a:rPr lang="en-US" sz="1000" dirty="0" err="1">
                          <a:solidFill>
                            <a:schemeClr val="tx1"/>
                          </a:solidFill>
                        </a:rPr>
                        <a:t>Chaincode</a:t>
                      </a:r>
                      <a:r>
                        <a:rPr lang="en-US" sz="1000" dirty="0">
                          <a:solidFill>
                            <a:schemeClr val="tx1"/>
                          </a:solidFill>
                        </a:rPr>
                        <a:t> ID (path, name, version)</a:t>
                      </a: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50000"/>
                      </a:schemeClr>
                    </a:solidFill>
                  </a:tcPr>
                </a:tc>
                <a:tc hMerge="1">
                  <a:txBody>
                    <a:bodyPr/>
                    <a:lstStyle/>
                    <a:p>
                      <a:endParaRPr lang="en-US"/>
                    </a:p>
                  </a:txBody>
                  <a:tcPr/>
                </a:tc>
                <a:tc hMerge="1">
                  <a:txBody>
                    <a:bodyPr/>
                    <a:lstStyle/>
                    <a:p>
                      <a:endParaRPr lang="en-US"/>
                    </a:p>
                  </a:txBody>
                  <a:tcPr>
                    <a:lnL w="12700" cap="flat" cmpd="sng" algn="ctr">
                      <a:solidFill>
                        <a:schemeClr val="tx1"/>
                      </a:solidFill>
                      <a:prstDash val="solid"/>
                      <a:round/>
                      <a:headEnd type="none" w="med" len="med"/>
                      <a:tailEnd type="none" w="med" len="med"/>
                    </a:lnL>
                  </a:tcPr>
                </a:tc>
                <a:tc hMerge="1">
                  <a:txBody>
                    <a:bodyPr/>
                    <a:lstStyle/>
                    <a:p>
                      <a:endParaRPr lang="en-US"/>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105033400"/>
                  </a:ext>
                </a:extLst>
              </a:tr>
              <a:tr h="231683">
                <a:tc vMerge="1">
                  <a:txBody>
                    <a:bodyPr/>
                    <a:lstStyle/>
                    <a:p>
                      <a:endParaRPr lang="en-US"/>
                    </a:p>
                  </a:txBody>
                  <a:tcPr>
                    <a:lnT w="12700" cap="flat" cmpd="sng" algn="ctr">
                      <a:solidFill>
                        <a:schemeClr val="tx1"/>
                      </a:solidFill>
                      <a:prstDash val="solid"/>
                      <a:round/>
                      <a:headEnd type="none" w="med" len="med"/>
                      <a:tailEnd type="none" w="med" len="med"/>
                    </a:lnT>
                  </a:tcPr>
                </a:tc>
                <a:tc vMerge="1">
                  <a:txBody>
                    <a:bodyPr/>
                    <a:lstStyle/>
                    <a:p>
                      <a:pPr algn="ctr"/>
                      <a:endParaRPr lang="en-US" sz="1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50000"/>
                      </a:schemeClr>
                    </a:solidFill>
                  </a:tcPr>
                </a:tc>
                <a:tc vMerge="1">
                  <a:txBody>
                    <a:bodyPr/>
                    <a:lstStyle/>
                    <a:p>
                      <a:pPr algn="ct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50000"/>
                      </a:schemeClr>
                    </a:solidFill>
                  </a:tcPr>
                </a:tc>
                <a:tc gridSpan="4">
                  <a:txBody>
                    <a:bodyPr/>
                    <a:lstStyle/>
                    <a:p>
                      <a:pPr algn="ctr"/>
                      <a:r>
                        <a:rPr lang="en-US" sz="1000" dirty="0">
                          <a:solidFill>
                            <a:schemeClr val="tx1"/>
                          </a:solidFill>
                        </a:rPr>
                        <a:t>Array of endorsers (</a:t>
                      </a:r>
                      <a:r>
                        <a:rPr lang="en-US" sz="1000" dirty="0" err="1">
                          <a:solidFill>
                            <a:schemeClr val="tx1"/>
                          </a:solidFill>
                        </a:rPr>
                        <a:t>mspid</a:t>
                      </a:r>
                      <a:r>
                        <a:rPr lang="en-US" sz="1000" dirty="0">
                          <a:solidFill>
                            <a:schemeClr val="tx1"/>
                          </a:solidFill>
                        </a:rPr>
                        <a:t>, certificate, signature)</a:t>
                      </a:r>
                      <a:endParaRPr lang="en-US" dirty="0">
                        <a:solidFill>
                          <a:schemeClr val="tx1"/>
                        </a:solidFill>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50000"/>
                      </a:schemeClr>
                    </a:solidFill>
                  </a:tcPr>
                </a:tc>
                <a:tc hMerge="1">
                  <a:txBody>
                    <a:bodyPr/>
                    <a:lstStyle/>
                    <a:p>
                      <a:pPr algn="ct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50000"/>
                      </a:schemeClr>
                    </a:solidFill>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alpha val="50000"/>
                      </a:schemeClr>
                    </a:solidFill>
                  </a:tcPr>
                </a:tc>
                <a:tc hMerge="1">
                  <a:txBody>
                    <a:bodyPr/>
                    <a:lstStyle/>
                    <a:p>
                      <a:endParaRPr lang="en-US"/>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37329250"/>
                  </a:ext>
                </a:extLst>
              </a:tr>
              <a:tr h="231683">
                <a:tc rowSpan="2" gridSpan="3">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dirty="0"/>
                        <a:t>Block Metadata</a:t>
                      </a:r>
                    </a:p>
                  </a:txBody>
                  <a:tcPr marL="90000" anchor="ctr" anchorCtr="1">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alpha val="50000"/>
                      </a:schemeClr>
                    </a:solidFill>
                  </a:tcPr>
                </a:tc>
                <a:tc rowSpan="2" hMerge="1">
                  <a:txBody>
                    <a:bodyPr/>
                    <a:lstStyle/>
                    <a:p>
                      <a:pPr algn="ct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alpha val="50000"/>
                      </a:schemeClr>
                    </a:solidFill>
                  </a:tcPr>
                </a:tc>
                <a:tc rowSpan="2" hMerge="1">
                  <a:txBody>
                    <a:bodyPr/>
                    <a:lstStyle/>
                    <a:p>
                      <a:pPr algn="ct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alpha val="50000"/>
                      </a:schemeClr>
                    </a:solidFill>
                  </a:tcPr>
                </a:tc>
                <a:tc gridSpan="4">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dirty="0"/>
                        <a:t>Array of </a:t>
                      </a:r>
                      <a:r>
                        <a:rPr lang="en-US" sz="1000" dirty="0" err="1"/>
                        <a:t>orderers</a:t>
                      </a:r>
                      <a:r>
                        <a:rPr lang="en-US" sz="1000" dirty="0"/>
                        <a:t> (</a:t>
                      </a:r>
                      <a:r>
                        <a:rPr lang="en-US" sz="1000" dirty="0" err="1"/>
                        <a:t>mspid</a:t>
                      </a:r>
                      <a:r>
                        <a:rPr lang="en-US" sz="1000" dirty="0"/>
                        <a:t>, certificate, signature)</a:t>
                      </a: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alpha val="50000"/>
                      </a:schemeClr>
                    </a:solidFill>
                  </a:tcPr>
                </a:tc>
                <a:tc hMerge="1">
                  <a:txBody>
                    <a:bodyPr/>
                    <a:lstStyle/>
                    <a:p>
                      <a:endParaRPr lang="en-US"/>
                    </a:p>
                  </a:txBody>
                  <a:tcPr/>
                </a:tc>
                <a:tc hMerge="1">
                  <a:txBody>
                    <a:bodyPr/>
                    <a:lstStyle/>
                    <a:p>
                      <a:endParaRPr 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endParaRPr lang="en-US"/>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770182732"/>
                  </a:ext>
                </a:extLst>
              </a:tr>
              <a:tr h="0">
                <a:tc gridSpan="3" vMerge="1">
                  <a:txBody>
                    <a:bodyPr/>
                    <a:lstStyle/>
                    <a:p>
                      <a:endParaRPr lang="en-US" sz="1000" dirty="0"/>
                    </a:p>
                  </a:txBody>
                  <a:tcPr/>
                </a:tc>
                <a:tc hMerge="1" vMerge="1">
                  <a:txBody>
                    <a:bodyPr/>
                    <a:lstStyle/>
                    <a:p>
                      <a:pPr algn="ct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alpha val="50000"/>
                      </a:schemeClr>
                    </a:solidFill>
                  </a:tcPr>
                </a:tc>
                <a:tc hMerge="1" vMerge="1">
                  <a:txBody>
                    <a:bodyPr/>
                    <a:lstStyle/>
                    <a:p>
                      <a:pPr algn="ct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alpha val="50000"/>
                      </a:schemeClr>
                    </a:solidFill>
                  </a:tcPr>
                </a:tc>
                <a:tc gridSpan="4">
                  <a:txBody>
                    <a:bodyPr/>
                    <a:lstStyle/>
                    <a:p>
                      <a:pPr algn="ctr"/>
                      <a:r>
                        <a:rPr lang="en-US" sz="1000" dirty="0"/>
                        <a:t>Array of transaction valid flags</a:t>
                      </a: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alpha val="50000"/>
                      </a:schemeClr>
                    </a:solidFill>
                  </a:tcPr>
                </a:tc>
                <a:tc hMerge="1">
                  <a:txBody>
                    <a:bodyPr/>
                    <a:lstStyle/>
                    <a:p>
                      <a:endParaRPr lang="en-US"/>
                    </a:p>
                  </a:txBody>
                  <a:tcPr/>
                </a:tc>
                <a:tc hMerge="1">
                  <a:txBody>
                    <a:bodyPr/>
                    <a:lstStyle/>
                    <a:p>
                      <a:endParaRPr lang="en-US"/>
                    </a:p>
                  </a:txBody>
                  <a:tcPr>
                    <a:lnL w="12700" cap="flat" cmpd="sng" algn="ctr">
                      <a:solidFill>
                        <a:schemeClr val="tx1"/>
                      </a:solidFill>
                      <a:prstDash val="solid"/>
                      <a:round/>
                      <a:headEnd type="none" w="med" len="med"/>
                      <a:tailEnd type="none" w="med" len="med"/>
                    </a:lnL>
                  </a:tcPr>
                </a:tc>
                <a:tc hMerge="1">
                  <a:txBody>
                    <a:bodyPr/>
                    <a:lstStyle/>
                    <a:p>
                      <a:endParaRPr lang="en-US"/>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82405887"/>
                  </a:ext>
                </a:extLst>
              </a:tr>
            </a:tbl>
          </a:graphicData>
        </a:graphic>
      </p:graphicFrame>
      <p:sp>
        <p:nvSpPr>
          <p:cNvPr id="5" name="Text Placeholder 3">
            <a:extLst>
              <a:ext uri="{FF2B5EF4-FFF2-40B4-BE49-F238E27FC236}">
                <a16:creationId xmlns:a16="http://schemas.microsoft.com/office/drawing/2014/main" id="{ED0F1692-0499-1040-870B-7A9CD52AAA32}"/>
              </a:ext>
            </a:extLst>
          </p:cNvPr>
          <p:cNvSpPr txBox="1">
            <a:spLocks/>
          </p:cNvSpPr>
          <p:nvPr/>
        </p:nvSpPr>
        <p:spPr>
          <a:xfrm>
            <a:off x="125729" y="772735"/>
            <a:ext cx="8882804" cy="383427"/>
          </a:xfrm>
          <a:prstGeom prst="rect">
            <a:avLst/>
          </a:prstGeom>
        </p:spPr>
        <p:txBody>
          <a:bodyPr vert="horz" lIns="91440" tIns="45720" rIns="91440" bIns="45720" rtlCol="0">
            <a:normAutofit/>
          </a:bodyPr>
          <a:lstStyle>
            <a:lvl1pPr marL="171450" indent="-171450" algn="l" defTabSz="457200" rtl="0" eaLnBrk="1" latinLnBrk="0" hangingPunct="1">
              <a:spcBef>
                <a:spcPct val="20000"/>
              </a:spcBef>
              <a:buFont typeface="Arial"/>
              <a:buChar char="•"/>
              <a:defRPr sz="1200" kern="1200" baseline="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12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a:t>This is a summary of a block stored within an IBM Blockchain Platform ledger</a:t>
            </a:r>
          </a:p>
        </p:txBody>
      </p:sp>
      <p:cxnSp>
        <p:nvCxnSpPr>
          <p:cNvPr id="6" name="Straight Arrow Connector 5">
            <a:extLst>
              <a:ext uri="{FF2B5EF4-FFF2-40B4-BE49-F238E27FC236}">
                <a16:creationId xmlns:a16="http://schemas.microsoft.com/office/drawing/2014/main" id="{266A5851-31AF-4047-9B02-EA46DAB04496}"/>
              </a:ext>
            </a:extLst>
          </p:cNvPr>
          <p:cNvCxnSpPr/>
          <p:nvPr/>
        </p:nvCxnSpPr>
        <p:spPr>
          <a:xfrm>
            <a:off x="2749256" y="4638612"/>
            <a:ext cx="5502436"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47D06442-FC9D-F84E-BB27-CC936E79CB25}"/>
              </a:ext>
            </a:extLst>
          </p:cNvPr>
          <p:cNvCxnSpPr>
            <a:cxnSpLocks/>
          </p:cNvCxnSpPr>
          <p:nvPr/>
        </p:nvCxnSpPr>
        <p:spPr>
          <a:xfrm>
            <a:off x="946351" y="4633566"/>
            <a:ext cx="1802905" cy="5046"/>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E324CC15-B1E7-714A-AD73-36C207C428A6}"/>
              </a:ext>
            </a:extLst>
          </p:cNvPr>
          <p:cNvSpPr txBox="1"/>
          <p:nvPr/>
        </p:nvSpPr>
        <p:spPr>
          <a:xfrm>
            <a:off x="5147285" y="4633566"/>
            <a:ext cx="859899" cy="261610"/>
          </a:xfrm>
          <a:prstGeom prst="rect">
            <a:avLst/>
          </a:prstGeom>
          <a:noFill/>
        </p:spPr>
        <p:txBody>
          <a:bodyPr wrap="square" rtlCol="0">
            <a:spAutoFit/>
          </a:bodyPr>
          <a:lstStyle/>
          <a:p>
            <a:pPr algn="ctr"/>
            <a:r>
              <a:rPr lang="en-US" sz="1050" dirty="0"/>
              <a:t>Data</a:t>
            </a:r>
          </a:p>
        </p:txBody>
      </p:sp>
      <p:sp>
        <p:nvSpPr>
          <p:cNvPr id="10" name="TextBox 9">
            <a:extLst>
              <a:ext uri="{FF2B5EF4-FFF2-40B4-BE49-F238E27FC236}">
                <a16:creationId xmlns:a16="http://schemas.microsoft.com/office/drawing/2014/main" id="{CDC1BE99-9B53-DF4A-9F7D-E240055A3CCA}"/>
              </a:ext>
            </a:extLst>
          </p:cNvPr>
          <p:cNvSpPr txBox="1"/>
          <p:nvPr/>
        </p:nvSpPr>
        <p:spPr>
          <a:xfrm>
            <a:off x="1417854" y="4626101"/>
            <a:ext cx="859899" cy="261610"/>
          </a:xfrm>
          <a:prstGeom prst="rect">
            <a:avLst/>
          </a:prstGeom>
          <a:noFill/>
        </p:spPr>
        <p:txBody>
          <a:bodyPr wrap="square" rtlCol="0">
            <a:spAutoFit/>
          </a:bodyPr>
          <a:lstStyle/>
          <a:p>
            <a:pPr algn="ctr"/>
            <a:r>
              <a:rPr lang="en-US" sz="1050" dirty="0"/>
              <a:t>Index</a:t>
            </a:r>
          </a:p>
        </p:txBody>
      </p:sp>
      <p:cxnSp>
        <p:nvCxnSpPr>
          <p:cNvPr id="11" name="Straight Arrow Connector 10">
            <a:extLst>
              <a:ext uri="{FF2B5EF4-FFF2-40B4-BE49-F238E27FC236}">
                <a16:creationId xmlns:a16="http://schemas.microsoft.com/office/drawing/2014/main" id="{AE99A7DA-E19D-1649-9DAC-C4E181EB1262}"/>
              </a:ext>
            </a:extLst>
          </p:cNvPr>
          <p:cNvCxnSpPr>
            <a:cxnSpLocks/>
          </p:cNvCxnSpPr>
          <p:nvPr/>
        </p:nvCxnSpPr>
        <p:spPr>
          <a:xfrm flipV="1">
            <a:off x="853841" y="1134233"/>
            <a:ext cx="0" cy="3411238"/>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9AEFAB70-5474-204B-879C-A4402B5F6AFA}"/>
              </a:ext>
            </a:extLst>
          </p:cNvPr>
          <p:cNvSpPr txBox="1"/>
          <p:nvPr/>
        </p:nvSpPr>
        <p:spPr>
          <a:xfrm rot="16200000">
            <a:off x="293087" y="2589207"/>
            <a:ext cx="859899" cy="261610"/>
          </a:xfrm>
          <a:prstGeom prst="rect">
            <a:avLst/>
          </a:prstGeom>
          <a:noFill/>
        </p:spPr>
        <p:txBody>
          <a:bodyPr wrap="square" rtlCol="0">
            <a:spAutoFit/>
          </a:bodyPr>
          <a:lstStyle/>
          <a:p>
            <a:pPr algn="ctr"/>
            <a:r>
              <a:rPr lang="en-US" sz="1050" dirty="0"/>
              <a:t>Block</a:t>
            </a:r>
          </a:p>
        </p:txBody>
      </p:sp>
    </p:spTree>
    <p:extLst>
      <p:ext uri="{BB962C8B-B14F-4D97-AF65-F5344CB8AC3E}">
        <p14:creationId xmlns:p14="http://schemas.microsoft.com/office/powerpoint/2010/main" val="4033601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6A15A8E-8AC3-0F40-8C2F-6C32BFABA3E6}"/>
              </a:ext>
            </a:extLst>
          </p:cNvPr>
          <p:cNvSpPr>
            <a:spLocks noGrp="1"/>
          </p:cNvSpPr>
          <p:nvPr>
            <p:ph type="body" sz="quarter" idx="13"/>
          </p:nvPr>
        </p:nvSpPr>
        <p:spPr/>
        <p:txBody>
          <a:bodyPr/>
          <a:lstStyle/>
          <a:p>
            <a:r>
              <a:rPr lang="en-US" dirty="0"/>
              <a:t>Description of Block Fields</a:t>
            </a:r>
          </a:p>
        </p:txBody>
      </p:sp>
      <p:sp>
        <p:nvSpPr>
          <p:cNvPr id="5" name="Text Placeholder 3">
            <a:extLst>
              <a:ext uri="{FF2B5EF4-FFF2-40B4-BE49-F238E27FC236}">
                <a16:creationId xmlns:a16="http://schemas.microsoft.com/office/drawing/2014/main" id="{ED0F1692-0499-1040-870B-7A9CD52AAA32}"/>
              </a:ext>
            </a:extLst>
          </p:cNvPr>
          <p:cNvSpPr txBox="1">
            <a:spLocks/>
          </p:cNvSpPr>
          <p:nvPr/>
        </p:nvSpPr>
        <p:spPr>
          <a:xfrm>
            <a:off x="125730" y="772735"/>
            <a:ext cx="7891923" cy="3822414"/>
          </a:xfrm>
          <a:prstGeom prst="rect">
            <a:avLst/>
          </a:prstGeom>
        </p:spPr>
        <p:txBody>
          <a:bodyPr vert="horz" lIns="91440" tIns="45720" rIns="91440" bIns="45720" rtlCol="0">
            <a:normAutofit/>
          </a:bodyPr>
          <a:lstStyle>
            <a:lvl1pPr marL="171450" indent="-171450" algn="l" defTabSz="457200" rtl="0" eaLnBrk="1" latinLnBrk="0" hangingPunct="1">
              <a:spcBef>
                <a:spcPct val="20000"/>
              </a:spcBef>
              <a:buFont typeface="Arial"/>
              <a:buChar char="•"/>
              <a:defRPr sz="1200" kern="1200" baseline="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12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400" b="1" dirty="0"/>
              <a:t>Proposal payload : </a:t>
            </a:r>
            <a:r>
              <a:rPr lang="en-US" sz="1400" dirty="0"/>
              <a:t>These are the transaction input arguments.</a:t>
            </a:r>
          </a:p>
          <a:p>
            <a:r>
              <a:rPr lang="en-US" sz="1400" b="1" dirty="0"/>
              <a:t>Client certificate: </a:t>
            </a:r>
            <a:r>
              <a:rPr lang="en-US" sz="1400" dirty="0"/>
              <a:t>Certificate and signature of client application that invoked the transaction.</a:t>
            </a:r>
          </a:p>
          <a:p>
            <a:r>
              <a:rPr lang="en-US" sz="1400" b="1" dirty="0"/>
              <a:t>Array of keys read:</a:t>
            </a:r>
            <a:r>
              <a:rPr lang="en-US" sz="1400" dirty="0"/>
              <a:t> The key and latest version of the value read from the world state.</a:t>
            </a:r>
          </a:p>
          <a:p>
            <a:r>
              <a:rPr lang="en-US" sz="1400" b="1" dirty="0"/>
              <a:t>Array of keys written: </a:t>
            </a:r>
            <a:r>
              <a:rPr lang="en-US" sz="1400" dirty="0"/>
              <a:t>The key and value written to the world state</a:t>
            </a:r>
          </a:p>
          <a:p>
            <a:r>
              <a:rPr lang="en-US" sz="1400" b="1" dirty="0"/>
              <a:t>Array of Endorsers:</a:t>
            </a:r>
            <a:r>
              <a:rPr lang="en-US" sz="1400" dirty="0"/>
              <a:t> Certificates and signatures from Endorsers of transaction.</a:t>
            </a:r>
          </a:p>
          <a:p>
            <a:r>
              <a:rPr lang="en-US" sz="1400" b="1" dirty="0"/>
              <a:t>Events:</a:t>
            </a:r>
            <a:r>
              <a:rPr lang="en-US" sz="1400" dirty="0"/>
              <a:t> Events emitted from </a:t>
            </a:r>
            <a:r>
              <a:rPr lang="en-US" sz="1400" dirty="0" err="1"/>
              <a:t>chaincode</a:t>
            </a:r>
            <a:r>
              <a:rPr lang="en-US" sz="1400" dirty="0"/>
              <a:t>.</a:t>
            </a:r>
          </a:p>
          <a:p>
            <a:r>
              <a:rPr lang="en-US" sz="1400" b="1" dirty="0" err="1"/>
              <a:t>Chaincode</a:t>
            </a:r>
            <a:r>
              <a:rPr lang="en-US" sz="1400" b="1" dirty="0"/>
              <a:t> response:</a:t>
            </a:r>
            <a:r>
              <a:rPr lang="en-US" sz="1400" dirty="0"/>
              <a:t> Any response from invoking the </a:t>
            </a:r>
            <a:r>
              <a:rPr lang="en-US" sz="1400" dirty="0" err="1"/>
              <a:t>chaincode</a:t>
            </a:r>
            <a:r>
              <a:rPr lang="en-US" sz="1400" dirty="0"/>
              <a:t>.</a:t>
            </a:r>
          </a:p>
        </p:txBody>
      </p:sp>
    </p:spTree>
    <p:extLst>
      <p:ext uri="{BB962C8B-B14F-4D97-AF65-F5344CB8AC3E}">
        <p14:creationId xmlns:p14="http://schemas.microsoft.com/office/powerpoint/2010/main" val="4040676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3"/>
          <p:cNvSpPr>
            <a:spLocks noGrp="1"/>
          </p:cNvSpPr>
          <p:nvPr>
            <p:ph type="body" sz="quarter" idx="13"/>
          </p:nvPr>
        </p:nvSpPr>
        <p:spPr/>
        <p:txBody>
          <a:bodyPr/>
          <a:lstStyle/>
          <a:p>
            <a:r>
              <a:rPr lang="en-US" dirty="0">
                <a:latin typeface="+mn-lt"/>
              </a:rPr>
              <a:t>IBM Blockchain Platform - Client Application</a:t>
            </a:r>
          </a:p>
        </p:txBody>
      </p:sp>
      <p:cxnSp>
        <p:nvCxnSpPr>
          <p:cNvPr id="78" name="Straight Arrow Connector 77"/>
          <p:cNvCxnSpPr>
            <a:stCxn id="50" idx="1"/>
          </p:cNvCxnSpPr>
          <p:nvPr/>
        </p:nvCxnSpPr>
        <p:spPr>
          <a:xfrm flipH="1" flipV="1">
            <a:off x="6676364" y="2541660"/>
            <a:ext cx="637833" cy="5382"/>
          </a:xfrm>
          <a:prstGeom prst="straightConnector1">
            <a:avLst/>
          </a:prstGeom>
          <a:ln w="19050" cmpd="sng">
            <a:solidFill>
              <a:srgbClr val="FF0000"/>
            </a:solidFill>
            <a:prstDash val="sysDash"/>
            <a:headEnd type="none" w="med" len="med"/>
            <a:tailEnd type="triangle"/>
          </a:ln>
          <a:effectLst/>
        </p:spPr>
        <p:style>
          <a:lnRef idx="2">
            <a:schemeClr val="accent1"/>
          </a:lnRef>
          <a:fillRef idx="0">
            <a:schemeClr val="accent1"/>
          </a:fillRef>
          <a:effectRef idx="1">
            <a:schemeClr val="accent1"/>
          </a:effectRef>
          <a:fontRef idx="minor">
            <a:schemeClr val="tx1"/>
          </a:fontRef>
        </p:style>
      </p:cxnSp>
      <p:grpSp>
        <p:nvGrpSpPr>
          <p:cNvPr id="51" name="Group 50"/>
          <p:cNvGrpSpPr/>
          <p:nvPr/>
        </p:nvGrpSpPr>
        <p:grpSpPr>
          <a:xfrm>
            <a:off x="7311532" y="2408542"/>
            <a:ext cx="238627" cy="276999"/>
            <a:chOff x="1642032" y="3300064"/>
            <a:chExt cx="238627" cy="276999"/>
          </a:xfrm>
        </p:grpSpPr>
        <p:sp>
          <p:nvSpPr>
            <p:cNvPr id="49" name="Oval 48"/>
            <p:cNvSpPr/>
            <p:nvPr/>
          </p:nvSpPr>
          <p:spPr>
            <a:xfrm>
              <a:off x="1642032" y="3325860"/>
              <a:ext cx="225602" cy="231205"/>
            </a:xfrm>
            <a:prstGeom prst="ellipse">
              <a:avLst/>
            </a:prstGeom>
            <a:solidFill>
              <a:srgbClr val="FFFFFF"/>
            </a:solid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50" name="TextBox 49"/>
            <p:cNvSpPr txBox="1"/>
            <p:nvPr/>
          </p:nvSpPr>
          <p:spPr>
            <a:xfrm>
              <a:off x="1644697" y="3300064"/>
              <a:ext cx="235962" cy="276999"/>
            </a:xfrm>
            <a:prstGeom prst="rect">
              <a:avLst/>
            </a:prstGeom>
            <a:noFill/>
          </p:spPr>
          <p:txBody>
            <a:bodyPr wrap="none" rtlCol="0">
              <a:spAutoFit/>
            </a:bodyPr>
            <a:lstStyle/>
            <a:p>
              <a:r>
                <a:rPr lang="en-US" sz="1200" dirty="0">
                  <a:solidFill>
                    <a:srgbClr val="FF3220"/>
                  </a:solidFill>
                </a:rPr>
                <a:t>!</a:t>
              </a:r>
            </a:p>
          </p:txBody>
        </p:sp>
      </p:grpSp>
      <p:sp>
        <p:nvSpPr>
          <p:cNvPr id="101" name="TextBox 100"/>
          <p:cNvSpPr txBox="1"/>
          <p:nvPr/>
        </p:nvSpPr>
        <p:spPr>
          <a:xfrm>
            <a:off x="7550159" y="2356994"/>
            <a:ext cx="909170" cy="369332"/>
          </a:xfrm>
          <a:prstGeom prst="rect">
            <a:avLst/>
          </a:prstGeom>
          <a:noFill/>
        </p:spPr>
        <p:txBody>
          <a:bodyPr wrap="square" rtlCol="0">
            <a:spAutoFit/>
          </a:bodyPr>
          <a:lstStyle/>
          <a:p>
            <a:r>
              <a:rPr lang="en-US" dirty="0"/>
              <a:t>Events</a:t>
            </a:r>
          </a:p>
        </p:txBody>
      </p:sp>
      <p:cxnSp>
        <p:nvCxnSpPr>
          <p:cNvPr id="432" name="Straight Connector 431"/>
          <p:cNvCxnSpPr/>
          <p:nvPr/>
        </p:nvCxnSpPr>
        <p:spPr>
          <a:xfrm flipH="1">
            <a:off x="6661743" y="1752126"/>
            <a:ext cx="888416" cy="0"/>
          </a:xfrm>
          <a:prstGeom prst="line">
            <a:avLst/>
          </a:prstGeom>
          <a:ln>
            <a:solidFill>
              <a:srgbClr val="457CFF"/>
            </a:solidFill>
          </a:ln>
        </p:spPr>
        <p:style>
          <a:lnRef idx="2">
            <a:schemeClr val="accent1"/>
          </a:lnRef>
          <a:fillRef idx="0">
            <a:schemeClr val="accent1"/>
          </a:fillRef>
          <a:effectRef idx="1">
            <a:schemeClr val="accent1"/>
          </a:effectRef>
          <a:fontRef idx="minor">
            <a:schemeClr val="tx1"/>
          </a:fontRef>
        </p:style>
      </p:cxnSp>
      <p:cxnSp>
        <p:nvCxnSpPr>
          <p:cNvPr id="435" name="Straight Connector 434"/>
          <p:cNvCxnSpPr/>
          <p:nvPr/>
        </p:nvCxnSpPr>
        <p:spPr>
          <a:xfrm flipH="1">
            <a:off x="6661744" y="1988029"/>
            <a:ext cx="888416"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36" name="Straight Connector 435"/>
          <p:cNvCxnSpPr/>
          <p:nvPr/>
        </p:nvCxnSpPr>
        <p:spPr>
          <a:xfrm flipH="1">
            <a:off x="6661743" y="2234135"/>
            <a:ext cx="888416"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sp>
        <p:nvSpPr>
          <p:cNvPr id="443" name="Text Placeholder 3"/>
          <p:cNvSpPr>
            <a:spLocks noGrp="1"/>
          </p:cNvSpPr>
          <p:nvPr>
            <p:ph type="body" sz="quarter" idx="22"/>
          </p:nvPr>
        </p:nvSpPr>
        <p:spPr>
          <a:xfrm>
            <a:off x="125730" y="1269882"/>
            <a:ext cx="4346340" cy="2966219"/>
          </a:xfrm>
        </p:spPr>
        <p:txBody>
          <a:bodyPr>
            <a:normAutofit/>
          </a:bodyPr>
          <a:lstStyle/>
          <a:p>
            <a:pPr marL="228600" indent="-228600" defTabSz="914400" fontAlgn="base">
              <a:spcBef>
                <a:spcPct val="5000"/>
              </a:spcBef>
              <a:spcAft>
                <a:spcPct val="5000"/>
              </a:spcAft>
              <a:buFont typeface="Arial" charset="0"/>
              <a:buChar char="–"/>
            </a:pPr>
            <a:r>
              <a:rPr lang="en-US" sz="1400" dirty="0"/>
              <a:t>Each client application uses the Fabric SDK to:</a:t>
            </a:r>
          </a:p>
          <a:p>
            <a:pPr marL="540000" lvl="1" indent="-228600" defTabSz="914400" fontAlgn="base">
              <a:spcBef>
                <a:spcPct val="5000"/>
              </a:spcBef>
              <a:spcAft>
                <a:spcPct val="5000"/>
              </a:spcAft>
              <a:buFont typeface="Arial" charset="0"/>
              <a:buChar char="–"/>
            </a:pPr>
            <a:r>
              <a:rPr lang="en-US" sz="1400" dirty="0"/>
              <a:t>Connect over channels to peers</a:t>
            </a:r>
          </a:p>
          <a:p>
            <a:pPr marL="540000" lvl="1" indent="-228600" defTabSz="914400" fontAlgn="base">
              <a:spcBef>
                <a:spcPct val="5000"/>
              </a:spcBef>
              <a:spcAft>
                <a:spcPct val="5000"/>
              </a:spcAft>
              <a:buFont typeface="Arial" charset="0"/>
              <a:buChar char="–"/>
            </a:pPr>
            <a:r>
              <a:rPr lang="en-US" sz="1400" dirty="0"/>
              <a:t>Connects over channels to </a:t>
            </a:r>
            <a:r>
              <a:rPr lang="en-US" sz="1400" dirty="0" err="1"/>
              <a:t>orderer</a:t>
            </a:r>
            <a:r>
              <a:rPr lang="en-US" sz="1400" dirty="0"/>
              <a:t> nodes</a:t>
            </a:r>
          </a:p>
          <a:p>
            <a:pPr marL="540000" lvl="1" indent="-228600" defTabSz="914400" fontAlgn="base">
              <a:spcBef>
                <a:spcPct val="5000"/>
              </a:spcBef>
              <a:spcAft>
                <a:spcPct val="5000"/>
              </a:spcAft>
              <a:buFont typeface="Arial" charset="0"/>
              <a:buChar char="–"/>
            </a:pPr>
            <a:r>
              <a:rPr lang="en-US" sz="1400" dirty="0"/>
              <a:t>Receives events from peers</a:t>
            </a:r>
          </a:p>
          <a:p>
            <a:pPr marL="540000" lvl="1" indent="-228600" defTabSz="914400" fontAlgn="base">
              <a:spcBef>
                <a:spcPct val="5000"/>
              </a:spcBef>
              <a:spcAft>
                <a:spcPct val="5000"/>
              </a:spcAft>
              <a:buFont typeface="Arial" charset="0"/>
              <a:buChar char="–"/>
            </a:pPr>
            <a:r>
              <a:rPr lang="en-US" sz="1400" dirty="0"/>
              <a:t>Access a local MSP that provides client crypto material</a:t>
            </a:r>
          </a:p>
          <a:p>
            <a:pPr marL="228600" indent="-228600" defTabSz="914400" fontAlgn="base">
              <a:spcBef>
                <a:spcPct val="5000"/>
              </a:spcBef>
              <a:spcAft>
                <a:spcPct val="5000"/>
              </a:spcAft>
              <a:buFont typeface="Arial" charset="0"/>
              <a:buChar char="–"/>
            </a:pPr>
            <a:endParaRPr lang="en-US" sz="1400" dirty="0"/>
          </a:p>
          <a:p>
            <a:pPr marL="228600" indent="-228600" defTabSz="914400" fontAlgn="base">
              <a:spcBef>
                <a:spcPct val="5000"/>
              </a:spcBef>
              <a:spcAft>
                <a:spcPct val="5000"/>
              </a:spcAft>
              <a:buFont typeface="Arial" charset="0"/>
              <a:buChar char="–"/>
            </a:pPr>
            <a:r>
              <a:rPr lang="en-US" sz="1400" dirty="0"/>
              <a:t>Client can be written in different languages (Node.js, Go, Java, Python)</a:t>
            </a:r>
          </a:p>
          <a:p>
            <a:pPr marL="228600" indent="-228600" defTabSz="914400" fontAlgn="base">
              <a:spcBef>
                <a:spcPct val="5000"/>
              </a:spcBef>
              <a:spcAft>
                <a:spcPct val="5000"/>
              </a:spcAft>
              <a:buFont typeface="Arial" charset="0"/>
              <a:buChar char="–"/>
            </a:pPr>
            <a:endParaRPr lang="en-US" sz="1600" dirty="0">
              <a:solidFill>
                <a:srgbClr val="5A5A5A"/>
              </a:solidFill>
              <a:latin typeface="+mn-lt"/>
              <a:ea typeface="ＭＳ Ｐゴシック" pitchFamily="34" charset="-128"/>
              <a:cs typeface="Arial Regular" charset="0"/>
            </a:endParaRPr>
          </a:p>
          <a:p>
            <a:endParaRPr lang="en-US" dirty="0">
              <a:latin typeface="+mn-lt"/>
            </a:endParaRPr>
          </a:p>
        </p:txBody>
      </p:sp>
      <p:cxnSp>
        <p:nvCxnSpPr>
          <p:cNvPr id="449" name="Straight Connector 448"/>
          <p:cNvCxnSpPr>
            <a:cxnSpLocks/>
          </p:cNvCxnSpPr>
          <p:nvPr/>
        </p:nvCxnSpPr>
        <p:spPr>
          <a:xfrm rot="10800000">
            <a:off x="6315774" y="2717243"/>
            <a:ext cx="365517" cy="504019"/>
          </a:xfrm>
          <a:prstGeom prst="bentConnector2">
            <a:avLst/>
          </a:prstGeom>
          <a:ln>
            <a:solidFill>
              <a:srgbClr val="0F38C3"/>
            </a:solidFill>
          </a:ln>
        </p:spPr>
        <p:style>
          <a:lnRef idx="2">
            <a:schemeClr val="accent1"/>
          </a:lnRef>
          <a:fillRef idx="0">
            <a:schemeClr val="accent1"/>
          </a:fillRef>
          <a:effectRef idx="1">
            <a:schemeClr val="accent1"/>
          </a:effectRef>
          <a:fontRef idx="minor">
            <a:schemeClr val="tx1"/>
          </a:fontRef>
        </p:style>
      </p:cxnSp>
      <p:sp>
        <p:nvSpPr>
          <p:cNvPr id="452" name="TextBox 451"/>
          <p:cNvSpPr txBox="1"/>
          <p:nvPr/>
        </p:nvSpPr>
        <p:spPr>
          <a:xfrm>
            <a:off x="7537134" y="1803363"/>
            <a:ext cx="1154844" cy="369332"/>
          </a:xfrm>
          <a:prstGeom prst="rect">
            <a:avLst/>
          </a:prstGeom>
          <a:noFill/>
        </p:spPr>
        <p:txBody>
          <a:bodyPr wrap="square" rtlCol="0">
            <a:spAutoFit/>
          </a:bodyPr>
          <a:lstStyle/>
          <a:p>
            <a:r>
              <a:rPr lang="en-US"/>
              <a:t>Channels</a:t>
            </a:r>
            <a:endParaRPr lang="en-US" dirty="0"/>
          </a:p>
        </p:txBody>
      </p:sp>
      <p:grpSp>
        <p:nvGrpSpPr>
          <p:cNvPr id="39" name="Group 38"/>
          <p:cNvGrpSpPr/>
          <p:nvPr/>
        </p:nvGrpSpPr>
        <p:grpSpPr>
          <a:xfrm>
            <a:off x="4695007" y="1583408"/>
            <a:ext cx="1970296" cy="1125465"/>
            <a:chOff x="1786347" y="2699333"/>
            <a:chExt cx="1970296" cy="1051945"/>
          </a:xfrm>
        </p:grpSpPr>
        <p:sp>
          <p:nvSpPr>
            <p:cNvPr id="41" name="Rectangle 40"/>
            <p:cNvSpPr/>
            <p:nvPr/>
          </p:nvSpPr>
          <p:spPr>
            <a:xfrm>
              <a:off x="1826977" y="3034360"/>
              <a:ext cx="1214890" cy="316438"/>
            </a:xfrm>
            <a:prstGeom prst="rect">
              <a:avLst/>
            </a:prstGeom>
            <a:ln>
              <a:noFill/>
            </a:ln>
          </p:spPr>
          <p:txBody>
            <a:bodyPr wrap="square">
              <a:spAutoFit/>
            </a:bodyPr>
            <a:lstStyle/>
            <a:p>
              <a:pPr lvl="0" algn="ctr"/>
              <a:r>
                <a:rPr lang="en-US" sz="1600" dirty="0">
                  <a:solidFill>
                    <a:prstClr val="black"/>
                  </a:solidFill>
                  <a:cs typeface="Calibri"/>
                </a:rPr>
                <a:t>Application</a:t>
              </a:r>
              <a:endParaRPr lang="en-US" sz="1200" dirty="0">
                <a:solidFill>
                  <a:prstClr val="black"/>
                </a:solidFill>
                <a:cs typeface="Calibri"/>
              </a:endParaRPr>
            </a:p>
          </p:txBody>
        </p:sp>
        <p:grpSp>
          <p:nvGrpSpPr>
            <p:cNvPr id="42" name="Group 41"/>
            <p:cNvGrpSpPr/>
            <p:nvPr/>
          </p:nvGrpSpPr>
          <p:grpSpPr>
            <a:xfrm>
              <a:off x="1786347" y="2699333"/>
              <a:ext cx="1970296" cy="1051945"/>
              <a:chOff x="265172" y="2308763"/>
              <a:chExt cx="712071" cy="676800"/>
            </a:xfrm>
          </p:grpSpPr>
          <p:sp>
            <p:nvSpPr>
              <p:cNvPr id="46" name="Rounded Rectangle 45"/>
              <p:cNvSpPr/>
              <p:nvPr/>
            </p:nvSpPr>
            <p:spPr>
              <a:xfrm>
                <a:off x="265172" y="2308763"/>
                <a:ext cx="712071" cy="67680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p>
            </p:txBody>
          </p:sp>
          <p:cxnSp>
            <p:nvCxnSpPr>
              <p:cNvPr id="48" name="Straight Connector 47"/>
              <p:cNvCxnSpPr/>
              <p:nvPr/>
            </p:nvCxnSpPr>
            <p:spPr>
              <a:xfrm>
                <a:off x="736935" y="2308763"/>
                <a:ext cx="0" cy="676800"/>
              </a:xfrm>
              <a:prstGeom prst="line">
                <a:avLst/>
              </a:prstGeom>
              <a:ln w="28575" cmpd="sng">
                <a:solidFill>
                  <a:schemeClr val="tx2"/>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44" name="TextBox 43"/>
            <p:cNvSpPr txBox="1"/>
            <p:nvPr/>
          </p:nvSpPr>
          <p:spPr>
            <a:xfrm>
              <a:off x="3094884" y="3050017"/>
              <a:ext cx="624685" cy="287672"/>
            </a:xfrm>
            <a:prstGeom prst="rect">
              <a:avLst/>
            </a:prstGeom>
            <a:noFill/>
            <a:ln>
              <a:noFill/>
            </a:ln>
          </p:spPr>
          <p:txBody>
            <a:bodyPr wrap="square" rtlCol="0">
              <a:spAutoFit/>
            </a:bodyPr>
            <a:lstStyle/>
            <a:p>
              <a:pPr algn="ctr"/>
              <a:r>
                <a:rPr lang="en-US" sz="1400" dirty="0"/>
                <a:t>SDK</a:t>
              </a:r>
              <a:endParaRPr lang="en-US" sz="1200" dirty="0"/>
            </a:p>
          </p:txBody>
        </p:sp>
      </p:grpSp>
      <p:grpSp>
        <p:nvGrpSpPr>
          <p:cNvPr id="29" name="Group 28">
            <a:extLst>
              <a:ext uri="{FF2B5EF4-FFF2-40B4-BE49-F238E27FC236}">
                <a16:creationId xmlns:a16="http://schemas.microsoft.com/office/drawing/2014/main" id="{9DFDA579-7506-964E-BB23-BC96B5E81797}"/>
              </a:ext>
            </a:extLst>
          </p:cNvPr>
          <p:cNvGrpSpPr/>
          <p:nvPr/>
        </p:nvGrpSpPr>
        <p:grpSpPr>
          <a:xfrm>
            <a:off x="6606043" y="3067373"/>
            <a:ext cx="509681" cy="307777"/>
            <a:chOff x="2308142" y="3044171"/>
            <a:chExt cx="509681" cy="307777"/>
          </a:xfrm>
        </p:grpSpPr>
        <p:sp>
          <p:nvSpPr>
            <p:cNvPr id="30" name="Rounded Rectangle 29">
              <a:extLst>
                <a:ext uri="{FF2B5EF4-FFF2-40B4-BE49-F238E27FC236}">
                  <a16:creationId xmlns:a16="http://schemas.microsoft.com/office/drawing/2014/main" id="{B43762C3-1C74-E346-B2E2-D711D4F673AB}"/>
                </a:ext>
              </a:extLst>
            </p:cNvPr>
            <p:cNvSpPr/>
            <p:nvPr/>
          </p:nvSpPr>
          <p:spPr>
            <a:xfrm rot="21321904">
              <a:off x="2348961" y="3053481"/>
              <a:ext cx="379011" cy="83395"/>
            </a:xfrm>
            <a:prstGeom prst="roundRect">
              <a:avLst/>
            </a:prstGeom>
            <a:solidFill>
              <a:schemeClr val="bg1"/>
            </a:solidFill>
            <a:ln w="25400">
              <a:solidFill>
                <a:schemeClr val="tx2"/>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1" name="Rounded Rectangle 30">
              <a:extLst>
                <a:ext uri="{FF2B5EF4-FFF2-40B4-BE49-F238E27FC236}">
                  <a16:creationId xmlns:a16="http://schemas.microsoft.com/office/drawing/2014/main" id="{F5AC8325-0B0B-2044-829B-AEF1D20E7A5E}"/>
                </a:ext>
              </a:extLst>
            </p:cNvPr>
            <p:cNvSpPr/>
            <p:nvPr/>
          </p:nvSpPr>
          <p:spPr>
            <a:xfrm>
              <a:off x="2330328" y="3063695"/>
              <a:ext cx="422342" cy="262706"/>
            </a:xfrm>
            <a:prstGeom prst="roundRect">
              <a:avLst/>
            </a:prstGeom>
            <a:solidFill>
              <a:schemeClr val="bg1"/>
            </a:solidFill>
            <a:ln w="25400">
              <a:solidFill>
                <a:schemeClr val="tx2"/>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5F63DC41-0013-EC4F-AC8F-8A0C1480C239}"/>
                </a:ext>
              </a:extLst>
            </p:cNvPr>
            <p:cNvSpPr txBox="1"/>
            <p:nvPr/>
          </p:nvSpPr>
          <p:spPr>
            <a:xfrm>
              <a:off x="2308142" y="3044171"/>
              <a:ext cx="509681" cy="307777"/>
            </a:xfrm>
            <a:prstGeom prst="rect">
              <a:avLst/>
            </a:prstGeom>
            <a:noFill/>
          </p:spPr>
          <p:txBody>
            <a:bodyPr wrap="square" rtlCol="0">
              <a:spAutoFit/>
            </a:bodyPr>
            <a:lstStyle/>
            <a:p>
              <a:r>
                <a:rPr lang="en-US" sz="700" b="1" dirty="0"/>
                <a:t>Local </a:t>
              </a:r>
            </a:p>
            <a:p>
              <a:r>
                <a:rPr lang="en-US" sz="700" b="1" dirty="0"/>
                <a:t>MSP</a:t>
              </a:r>
            </a:p>
          </p:txBody>
        </p:sp>
        <p:sp>
          <p:nvSpPr>
            <p:cNvPr id="33" name="Rounded Rectangle 32">
              <a:extLst>
                <a:ext uri="{FF2B5EF4-FFF2-40B4-BE49-F238E27FC236}">
                  <a16:creationId xmlns:a16="http://schemas.microsoft.com/office/drawing/2014/main" id="{2D883808-05CA-974D-8C0C-215909D05424}"/>
                </a:ext>
              </a:extLst>
            </p:cNvPr>
            <p:cNvSpPr/>
            <p:nvPr/>
          </p:nvSpPr>
          <p:spPr>
            <a:xfrm>
              <a:off x="2670050" y="3145936"/>
              <a:ext cx="107983" cy="99788"/>
            </a:xfrm>
            <a:prstGeom prst="roundRect">
              <a:avLst/>
            </a:prstGeom>
            <a:solidFill>
              <a:schemeClr val="bg1"/>
            </a:solidFill>
            <a:ln w="25400">
              <a:solidFill>
                <a:schemeClr val="tx2"/>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04554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3"/>
          <p:cNvSpPr>
            <a:spLocks noGrp="1"/>
          </p:cNvSpPr>
          <p:nvPr>
            <p:ph type="body" sz="quarter" idx="13"/>
          </p:nvPr>
        </p:nvSpPr>
        <p:spPr/>
        <p:txBody>
          <a:bodyPr/>
          <a:lstStyle/>
          <a:p>
            <a:r>
              <a:rPr lang="en-US" dirty="0"/>
              <a:t>IBM Blockchain Platform - Certificate Authority (CA)</a:t>
            </a:r>
          </a:p>
        </p:txBody>
      </p:sp>
      <p:sp>
        <p:nvSpPr>
          <p:cNvPr id="443" name="Text Placeholder 3"/>
          <p:cNvSpPr>
            <a:spLocks noGrp="1"/>
          </p:cNvSpPr>
          <p:nvPr>
            <p:ph type="body" sz="quarter" idx="22"/>
          </p:nvPr>
        </p:nvSpPr>
        <p:spPr>
          <a:xfrm>
            <a:off x="125730" y="1269882"/>
            <a:ext cx="4446270" cy="2966219"/>
          </a:xfrm>
        </p:spPr>
        <p:txBody>
          <a:bodyPr>
            <a:normAutofit/>
          </a:bodyPr>
          <a:lstStyle/>
          <a:p>
            <a:pPr marL="285750" indent="-285750">
              <a:buFont typeface="Arial" charset="0"/>
              <a:buChar char="•"/>
            </a:pPr>
            <a:r>
              <a:rPr lang="en-US" sz="1400" dirty="0">
                <a:cs typeface="Calibri"/>
              </a:rPr>
              <a:t>Certificate Authority within each </a:t>
            </a:r>
            <a:r>
              <a:rPr lang="en-US" sz="1400" dirty="0" err="1">
                <a:cs typeface="Calibri"/>
              </a:rPr>
              <a:t>organisation</a:t>
            </a:r>
            <a:r>
              <a:rPr lang="en-US" sz="1400" dirty="0">
                <a:cs typeface="Calibri"/>
              </a:rPr>
              <a:t> for issuing certificates for administrators and users</a:t>
            </a:r>
          </a:p>
          <a:p>
            <a:pPr marL="285750" indent="-285750">
              <a:buFont typeface="Arial" charset="0"/>
              <a:buChar char="•"/>
            </a:pPr>
            <a:r>
              <a:rPr lang="en-US" sz="1400" dirty="0">
                <a:cs typeface="Calibri"/>
              </a:rPr>
              <a:t>Enterprise plan includes a clustered CA for </a:t>
            </a:r>
            <a:r>
              <a:rPr lang="en-US" sz="1400" dirty="0">
                <a:solidFill>
                  <a:srgbClr val="457CFF"/>
                </a:solidFill>
                <a:cs typeface="Calibri"/>
              </a:rPr>
              <a:t>HA characteristics</a:t>
            </a:r>
          </a:p>
          <a:p>
            <a:pPr marL="285750" indent="-285750">
              <a:buFont typeface="Arial" charset="0"/>
              <a:buChar char="•"/>
            </a:pPr>
            <a:r>
              <a:rPr lang="en-US" sz="1400" dirty="0">
                <a:cs typeface="Calibri"/>
              </a:rPr>
              <a:t>Enterprise plan includes an HSM for </a:t>
            </a:r>
            <a:r>
              <a:rPr lang="en-US" sz="1400" dirty="0">
                <a:solidFill>
                  <a:srgbClr val="457CFF"/>
                </a:solidFill>
                <a:cs typeface="Calibri"/>
              </a:rPr>
              <a:t>security</a:t>
            </a:r>
          </a:p>
          <a:p>
            <a:pPr marL="285750" indent="-285750">
              <a:buFont typeface="Arial" charset="0"/>
              <a:buChar char="•"/>
            </a:pPr>
            <a:r>
              <a:rPr lang="en-US" sz="1400" dirty="0">
                <a:cs typeface="Calibri"/>
              </a:rPr>
              <a:t>Can be configured as an intermediate CA for remote issuance of administrator and user certificates</a:t>
            </a:r>
            <a:endParaRPr lang="en-US" sz="1400" dirty="0">
              <a:solidFill>
                <a:srgbClr val="457CFF"/>
              </a:solidFill>
            </a:endParaRPr>
          </a:p>
          <a:p>
            <a:pPr marL="228600" indent="-228600" defTabSz="914400" fontAlgn="base">
              <a:spcBef>
                <a:spcPct val="5000"/>
              </a:spcBef>
              <a:spcAft>
                <a:spcPct val="5000"/>
              </a:spcAft>
              <a:buFont typeface="Arial" charset="0"/>
              <a:buChar char="–"/>
            </a:pPr>
            <a:endParaRPr lang="en-US" sz="1600" dirty="0">
              <a:solidFill>
                <a:srgbClr val="5A5A5A"/>
              </a:solidFill>
              <a:latin typeface="+mn-lt"/>
              <a:ea typeface="ＭＳ Ｐゴシック" pitchFamily="34" charset="-128"/>
              <a:cs typeface="Arial Regular" charset="0"/>
            </a:endParaRPr>
          </a:p>
          <a:p>
            <a:endParaRPr lang="en-US" dirty="0">
              <a:latin typeface="+mn-lt"/>
            </a:endParaRPr>
          </a:p>
        </p:txBody>
      </p:sp>
      <p:grpSp>
        <p:nvGrpSpPr>
          <p:cNvPr id="52" name="Group 51"/>
          <p:cNvGrpSpPr/>
          <p:nvPr/>
        </p:nvGrpSpPr>
        <p:grpSpPr>
          <a:xfrm>
            <a:off x="4384366" y="2954148"/>
            <a:ext cx="1157368" cy="916340"/>
            <a:chOff x="-289218" y="2230393"/>
            <a:chExt cx="1781127" cy="1410198"/>
          </a:xfrm>
        </p:grpSpPr>
        <p:sp>
          <p:nvSpPr>
            <p:cNvPr id="53" name="TextBox 52"/>
            <p:cNvSpPr txBox="1"/>
            <p:nvPr/>
          </p:nvSpPr>
          <p:spPr>
            <a:xfrm>
              <a:off x="-289218" y="3166939"/>
              <a:ext cx="1781127" cy="473652"/>
            </a:xfrm>
            <a:prstGeom prst="rect">
              <a:avLst/>
            </a:prstGeom>
            <a:noFill/>
          </p:spPr>
          <p:txBody>
            <a:bodyPr vert="horz" wrap="none" lIns="0" tIns="0" rIns="0" bIns="0" rtlCol="0" anchor="t" anchorCtr="0">
              <a:spAutoFit/>
            </a:bodyPr>
            <a:lstStyle/>
            <a:p>
              <a:pPr algn="ctr"/>
              <a:r>
                <a:rPr lang="en-US" sz="1000" dirty="0"/>
                <a:t>Root </a:t>
              </a:r>
            </a:p>
            <a:p>
              <a:pPr algn="ctr"/>
              <a:r>
                <a:rPr lang="en-US" sz="1000" dirty="0"/>
                <a:t>Certificate Authority</a:t>
              </a:r>
            </a:p>
          </p:txBody>
        </p:sp>
        <p:pic>
          <p:nvPicPr>
            <p:cNvPr id="55" name="Picture 22" descr="GovRiskCompliance_icon_bk"/>
            <p:cNvPicPr>
              <a:picLocks noChangeAspect="1" noChangeArrowheads="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37002" y="2230393"/>
              <a:ext cx="928688" cy="106680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6" name="Straight Arrow Connector 269"/>
          <p:cNvCxnSpPr>
            <a:cxnSpLocks/>
            <a:stCxn id="25" idx="1"/>
            <a:endCxn id="55" idx="3"/>
          </p:cNvCxnSpPr>
          <p:nvPr/>
        </p:nvCxnSpPr>
        <p:spPr>
          <a:xfrm rot="10800000" flipV="1">
            <a:off x="5264780" y="1809881"/>
            <a:ext cx="1007351" cy="1490867"/>
          </a:xfrm>
          <a:prstGeom prst="bentConnector3">
            <a:avLst>
              <a:gd name="adj1" fmla="val 66105"/>
            </a:avLst>
          </a:prstGeom>
          <a:ln w="25400">
            <a:solidFill>
              <a:schemeClr val="tx2"/>
            </a:solidFill>
            <a:prstDash val="dash"/>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57" name="Magnetic Disk 56"/>
          <p:cNvSpPr/>
          <p:nvPr/>
        </p:nvSpPr>
        <p:spPr>
          <a:xfrm>
            <a:off x="6154831" y="3228921"/>
            <a:ext cx="516761" cy="361142"/>
          </a:xfrm>
          <a:prstGeom prst="flowChartMagneticDisk">
            <a:avLst/>
          </a:prstGeom>
          <a:noFill/>
          <a:ln w="254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25" dirty="0">
              <a:solidFill>
                <a:schemeClr val="tx1"/>
              </a:solidFill>
              <a:cs typeface="Calibri"/>
            </a:endParaRPr>
          </a:p>
        </p:txBody>
      </p:sp>
      <p:sp>
        <p:nvSpPr>
          <p:cNvPr id="58" name="TextBox 57"/>
          <p:cNvSpPr txBox="1"/>
          <p:nvPr/>
        </p:nvSpPr>
        <p:spPr>
          <a:xfrm>
            <a:off x="6002123" y="3597723"/>
            <a:ext cx="822007" cy="400110"/>
          </a:xfrm>
          <a:prstGeom prst="rect">
            <a:avLst/>
          </a:prstGeom>
          <a:noFill/>
          <a:effectLst/>
        </p:spPr>
        <p:txBody>
          <a:bodyPr wrap="square" rtlCol="0">
            <a:spAutoFit/>
          </a:bodyPr>
          <a:lstStyle/>
          <a:p>
            <a:pPr algn="ctr"/>
            <a:r>
              <a:rPr lang="en-US" sz="1000">
                <a:cs typeface="Calibri"/>
              </a:rPr>
              <a:t>High Availability</a:t>
            </a:r>
            <a:endParaRPr lang="en-US" sz="1000" dirty="0">
              <a:cs typeface="Calibri"/>
            </a:endParaRPr>
          </a:p>
        </p:txBody>
      </p:sp>
      <p:sp>
        <p:nvSpPr>
          <p:cNvPr id="64" name="Rectangle 63"/>
          <p:cNvSpPr/>
          <p:nvPr/>
        </p:nvSpPr>
        <p:spPr>
          <a:xfrm>
            <a:off x="7032590" y="3228921"/>
            <a:ext cx="546144" cy="223384"/>
          </a:xfrm>
          <a:prstGeom prst="rect">
            <a:avLst/>
          </a:prstGeom>
          <a:solidFill>
            <a:srgbClr val="FFFFFF"/>
          </a:solidFill>
          <a:ln w="25400" cmpd="sng">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cs typeface="Helvetica Neue"/>
              </a:rPr>
              <a:t>HSM</a:t>
            </a:r>
            <a:endParaRPr lang="en-US" sz="825" dirty="0">
              <a:solidFill>
                <a:schemeClr val="tx1"/>
              </a:solidFill>
              <a:cs typeface="Helvetica Neue"/>
            </a:endParaRPr>
          </a:p>
        </p:txBody>
      </p:sp>
      <p:cxnSp>
        <p:nvCxnSpPr>
          <p:cNvPr id="65" name="Straight Arrow Connector 64"/>
          <p:cNvCxnSpPr>
            <a:cxnSpLocks/>
            <a:stCxn id="25" idx="2"/>
            <a:endCxn id="64" idx="0"/>
          </p:cNvCxnSpPr>
          <p:nvPr/>
        </p:nvCxnSpPr>
        <p:spPr>
          <a:xfrm>
            <a:off x="6812130" y="2349882"/>
            <a:ext cx="493532" cy="879039"/>
          </a:xfrm>
          <a:prstGeom prst="straightConnector1">
            <a:avLst/>
          </a:prstGeom>
          <a:ln w="12700">
            <a:solidFill>
              <a:schemeClr val="tx2"/>
            </a:solidFill>
            <a:prstDash val="dash"/>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66" name="Straight Arrow Connector 65"/>
          <p:cNvCxnSpPr>
            <a:cxnSpLocks/>
            <a:stCxn id="25" idx="2"/>
            <a:endCxn id="57" idx="1"/>
          </p:cNvCxnSpPr>
          <p:nvPr/>
        </p:nvCxnSpPr>
        <p:spPr>
          <a:xfrm flipH="1">
            <a:off x="6413212" y="2349882"/>
            <a:ext cx="398918" cy="879039"/>
          </a:xfrm>
          <a:prstGeom prst="straightConnector1">
            <a:avLst/>
          </a:prstGeom>
          <a:ln w="12700">
            <a:solidFill>
              <a:schemeClr val="tx2"/>
            </a:solidFill>
            <a:prstDash val="dash"/>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72" name="TextBox 71"/>
          <p:cNvSpPr txBox="1"/>
          <p:nvPr/>
        </p:nvSpPr>
        <p:spPr>
          <a:xfrm>
            <a:off x="6855387" y="3522775"/>
            <a:ext cx="917753" cy="246221"/>
          </a:xfrm>
          <a:prstGeom prst="rect">
            <a:avLst/>
          </a:prstGeom>
          <a:noFill/>
          <a:effectLst/>
        </p:spPr>
        <p:txBody>
          <a:bodyPr wrap="square" rtlCol="0">
            <a:spAutoFit/>
          </a:bodyPr>
          <a:lstStyle/>
          <a:p>
            <a:pPr algn="ctr"/>
            <a:r>
              <a:rPr lang="en-US" sz="1000">
                <a:cs typeface="Calibri"/>
              </a:rPr>
              <a:t>Secure</a:t>
            </a:r>
            <a:endParaRPr lang="en-US" sz="1000" dirty="0">
              <a:cs typeface="Calibri"/>
            </a:endParaRPr>
          </a:p>
        </p:txBody>
      </p:sp>
      <p:sp>
        <p:nvSpPr>
          <p:cNvPr id="73" name="TextBox 72"/>
          <p:cNvSpPr txBox="1"/>
          <p:nvPr/>
        </p:nvSpPr>
        <p:spPr>
          <a:xfrm>
            <a:off x="6008498" y="3345657"/>
            <a:ext cx="822007" cy="246221"/>
          </a:xfrm>
          <a:prstGeom prst="rect">
            <a:avLst/>
          </a:prstGeom>
          <a:noFill/>
          <a:effectLst/>
        </p:spPr>
        <p:txBody>
          <a:bodyPr wrap="square" rtlCol="0">
            <a:spAutoFit/>
          </a:bodyPr>
          <a:lstStyle/>
          <a:p>
            <a:pPr algn="ctr"/>
            <a:r>
              <a:rPr lang="en-US" sz="1000">
                <a:cs typeface="Calibri"/>
              </a:rPr>
              <a:t>DB</a:t>
            </a:r>
            <a:endParaRPr lang="en-US" sz="1000" dirty="0">
              <a:cs typeface="Calibri"/>
            </a:endParaRPr>
          </a:p>
        </p:txBody>
      </p:sp>
      <p:sp>
        <p:nvSpPr>
          <p:cNvPr id="25" name="Rounded Rectangle 24">
            <a:extLst>
              <a:ext uri="{FF2B5EF4-FFF2-40B4-BE49-F238E27FC236}">
                <a16:creationId xmlns:a16="http://schemas.microsoft.com/office/drawing/2014/main" id="{519F6702-1F04-1F47-A8AA-E824B3776CB7}"/>
              </a:ext>
            </a:extLst>
          </p:cNvPr>
          <p:cNvSpPr/>
          <p:nvPr/>
        </p:nvSpPr>
        <p:spPr>
          <a:xfrm>
            <a:off x="6272130" y="1269882"/>
            <a:ext cx="1080000" cy="1080000"/>
          </a:xfrm>
          <a:prstGeom prst="roundRect">
            <a:avLst/>
          </a:prstGeom>
          <a:solidFill>
            <a:schemeClr val="accent3"/>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rgbClr val="000000"/>
                </a:solidFill>
              </a:rPr>
              <a:t>CA</a:t>
            </a:r>
            <a:endParaRPr lang="en-US" sz="3600" dirty="0">
              <a:solidFill>
                <a:srgbClr val="000000"/>
              </a:solidFill>
            </a:endParaRPr>
          </a:p>
        </p:txBody>
      </p:sp>
    </p:spTree>
    <p:extLst>
      <p:ext uri="{BB962C8B-B14F-4D97-AF65-F5344CB8AC3E}">
        <p14:creationId xmlns:p14="http://schemas.microsoft.com/office/powerpoint/2010/main" val="546047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a:extLst>
              <a:ext uri="{FF2B5EF4-FFF2-40B4-BE49-F238E27FC236}">
                <a16:creationId xmlns:a16="http://schemas.microsoft.com/office/drawing/2014/main" id="{82A3EFA8-56BC-214B-9689-6EBE4CC2FF60}"/>
              </a:ext>
            </a:extLst>
          </p:cNvPr>
          <p:cNvSpPr/>
          <p:nvPr/>
        </p:nvSpPr>
        <p:spPr>
          <a:xfrm>
            <a:off x="1105915" y="2350049"/>
            <a:ext cx="1709316" cy="1609006"/>
          </a:xfrm>
          <a:prstGeom prst="roundRect">
            <a:avLst/>
          </a:prstGeom>
          <a:solidFill>
            <a:srgbClr val="FFD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 name="Content Placeholder 2"/>
          <p:cNvSpPr>
            <a:spLocks noGrp="1"/>
          </p:cNvSpPr>
          <p:nvPr>
            <p:ph type="body" sz="quarter" idx="13"/>
          </p:nvPr>
        </p:nvSpPr>
        <p:spPr/>
        <p:txBody>
          <a:bodyPr>
            <a:normAutofit/>
          </a:bodyPr>
          <a:lstStyle/>
          <a:p>
            <a:r>
              <a:rPr lang="en-US" dirty="0">
                <a:latin typeface="+mn-lt"/>
              </a:rPr>
              <a:t>IBM Blockchain Platform - Ordering Service</a:t>
            </a:r>
          </a:p>
        </p:txBody>
      </p:sp>
      <p:sp>
        <p:nvSpPr>
          <p:cNvPr id="4" name="Text Placeholder 3"/>
          <p:cNvSpPr>
            <a:spLocks noGrp="1"/>
          </p:cNvSpPr>
          <p:nvPr>
            <p:ph type="body" sz="quarter" idx="22"/>
          </p:nvPr>
        </p:nvSpPr>
        <p:spPr>
          <a:xfrm>
            <a:off x="125730" y="1017735"/>
            <a:ext cx="8897424" cy="934273"/>
          </a:xfrm>
        </p:spPr>
        <p:txBody>
          <a:bodyPr/>
          <a:lstStyle/>
          <a:p>
            <a:endParaRPr lang="en-US" sz="100" dirty="0">
              <a:latin typeface="+mn-lt"/>
            </a:endParaRPr>
          </a:p>
          <a:p>
            <a:pPr marL="0" indent="0">
              <a:buNone/>
            </a:pPr>
            <a:r>
              <a:rPr lang="en-US" sz="2000" dirty="0">
                <a:latin typeface="+mn-lt"/>
              </a:rPr>
              <a:t>The ordering service packages transactions into blocks to be delivered to peers. Communication with the service is via channels.</a:t>
            </a:r>
          </a:p>
          <a:p>
            <a:endParaRPr lang="en-US" dirty="0">
              <a:latin typeface="+mn-lt"/>
            </a:endParaRPr>
          </a:p>
        </p:txBody>
      </p:sp>
      <p:sp>
        <p:nvSpPr>
          <p:cNvPr id="20" name="Content Placeholder 2"/>
          <p:cNvSpPr txBox="1">
            <a:spLocks/>
          </p:cNvSpPr>
          <p:nvPr/>
        </p:nvSpPr>
        <p:spPr>
          <a:xfrm>
            <a:off x="2815231" y="2093466"/>
            <a:ext cx="6175181" cy="3090246"/>
          </a:xfrm>
          <a:prstGeom prst="rect">
            <a:avLst/>
          </a:prstGeom>
        </p:spPr>
        <p:txBody>
          <a:bodyPr vert="horz" lIns="68580" tIns="34290" rIns="68580" bIns="34290" rtlCol="0">
            <a:normAutofit/>
          </a:bodyPr>
          <a:lstStyle>
            <a:lvl1pPr marL="180975" indent="-180975" algn="l" defTabSz="457200" rtl="0" eaLnBrk="1" latinLnBrk="0" hangingPunct="1">
              <a:spcBef>
                <a:spcPts val="600"/>
              </a:spcBef>
              <a:buClr>
                <a:schemeClr val="accent1"/>
              </a:buClr>
              <a:buFont typeface="Arial"/>
              <a:buChar char="•"/>
              <a:defRPr sz="2000" b="0" i="0" kern="1200">
                <a:solidFill>
                  <a:schemeClr val="accent3"/>
                </a:solidFill>
                <a:latin typeface="Calibri"/>
                <a:ea typeface="+mn-ea"/>
                <a:cs typeface="Calibri"/>
              </a:defRPr>
            </a:lvl1pPr>
            <a:lvl2pPr marL="420688" indent="-180975" algn="l" defTabSz="457200" rtl="0" eaLnBrk="1" latinLnBrk="0" hangingPunct="1">
              <a:spcBef>
                <a:spcPts val="600"/>
              </a:spcBef>
              <a:buFont typeface="Arial"/>
              <a:buChar char="–"/>
              <a:defRPr sz="1800" b="0" i="0" kern="1200">
                <a:solidFill>
                  <a:schemeClr val="accent2"/>
                </a:solidFill>
                <a:latin typeface="Calibri"/>
                <a:ea typeface="+mn-ea"/>
                <a:cs typeface="Calibri"/>
              </a:defRPr>
            </a:lvl2pPr>
            <a:lvl3pPr marL="593725" indent="-173038" algn="l" defTabSz="457200" rtl="0" eaLnBrk="1" latinLnBrk="0" hangingPunct="1">
              <a:spcBef>
                <a:spcPts val="600"/>
              </a:spcBef>
              <a:buFont typeface="Arial"/>
              <a:buChar char="•"/>
              <a:defRPr sz="1600" b="0" i="0" kern="1200">
                <a:solidFill>
                  <a:schemeClr val="accent2"/>
                </a:solidFill>
                <a:latin typeface="Calibri"/>
                <a:ea typeface="+mn-ea"/>
                <a:cs typeface="Calibri"/>
              </a:defRPr>
            </a:lvl3pPr>
            <a:lvl4pPr marL="893763" indent="-300038" algn="l" defTabSz="457200" rtl="0" eaLnBrk="1" latinLnBrk="0" hangingPunct="1">
              <a:spcBef>
                <a:spcPts val="600"/>
              </a:spcBef>
              <a:buFont typeface="Arial"/>
              <a:buChar char="–"/>
              <a:defRPr sz="1400" b="0" i="0" kern="1200">
                <a:solidFill>
                  <a:schemeClr val="accent2"/>
                </a:solidFill>
                <a:latin typeface="Calibri"/>
                <a:ea typeface="+mn-ea"/>
                <a:cs typeface="Calibri"/>
              </a:defRPr>
            </a:lvl4pPr>
            <a:lvl5pPr marL="1074738" indent="-180975" algn="l" defTabSz="457200" rtl="0" eaLnBrk="1" latinLnBrk="0" hangingPunct="1">
              <a:spcBef>
                <a:spcPts val="600"/>
              </a:spcBef>
              <a:buFont typeface="Arial"/>
              <a:buChar char="»"/>
              <a:defRPr sz="1400" b="0" i="0" kern="1200">
                <a:solidFill>
                  <a:schemeClr val="accent2"/>
                </a:solidFill>
                <a:latin typeface="Calibri"/>
                <a:ea typeface="+mn-ea"/>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9713" lvl="1" indent="0">
              <a:buNone/>
            </a:pPr>
            <a:r>
              <a:rPr lang="en-US" sz="1650" dirty="0">
                <a:solidFill>
                  <a:schemeClr val="tx1"/>
                </a:solidFill>
                <a:latin typeface="+mn-lt"/>
              </a:rPr>
              <a:t>The types of ordering service are:</a:t>
            </a:r>
          </a:p>
          <a:p>
            <a:pPr lvl="1"/>
            <a:r>
              <a:rPr lang="en-US" sz="1650" dirty="0">
                <a:solidFill>
                  <a:srgbClr val="2163FF"/>
                </a:solidFill>
                <a:latin typeface="+mn-lt"/>
              </a:rPr>
              <a:t>SOLO</a:t>
            </a:r>
          </a:p>
          <a:p>
            <a:pPr lvl="2"/>
            <a:r>
              <a:rPr lang="en-US" sz="1650" dirty="0">
                <a:solidFill>
                  <a:schemeClr val="tx1"/>
                </a:solidFill>
                <a:latin typeface="+mn-lt"/>
              </a:rPr>
              <a:t>Single node for development in Starter Plan</a:t>
            </a:r>
          </a:p>
          <a:p>
            <a:pPr lvl="1"/>
            <a:r>
              <a:rPr lang="en-US" sz="1650" dirty="0">
                <a:solidFill>
                  <a:srgbClr val="2163FF"/>
                </a:solidFill>
                <a:latin typeface="+mn-lt"/>
              </a:rPr>
              <a:t>Kafka</a:t>
            </a:r>
            <a:r>
              <a:rPr lang="en-US" sz="1650" dirty="0">
                <a:solidFill>
                  <a:schemeClr val="tx1"/>
                </a:solidFill>
                <a:latin typeface="+mn-lt"/>
              </a:rPr>
              <a:t> </a:t>
            </a:r>
            <a:r>
              <a:rPr lang="en-GB" sz="1650" dirty="0">
                <a:solidFill>
                  <a:schemeClr val="tx1"/>
                </a:solidFill>
                <a:latin typeface="+mn-lt"/>
              </a:rPr>
              <a:t>:</a:t>
            </a:r>
            <a:r>
              <a:rPr lang="en-US" sz="1650" dirty="0">
                <a:solidFill>
                  <a:schemeClr val="tx1"/>
                </a:solidFill>
                <a:latin typeface="+mn-lt"/>
              </a:rPr>
              <a:t> Crash Fault Tolerant service in Enterprise Plan</a:t>
            </a:r>
          </a:p>
          <a:p>
            <a:pPr lvl="2"/>
            <a:r>
              <a:rPr lang="en-US" sz="1650" dirty="0">
                <a:solidFill>
                  <a:schemeClr val="tx1"/>
                </a:solidFill>
                <a:latin typeface="+mn-lt"/>
              </a:rPr>
              <a:t>3 nodes</a:t>
            </a:r>
          </a:p>
          <a:p>
            <a:pPr lvl="2"/>
            <a:r>
              <a:rPr lang="en-US" sz="1650" dirty="0">
                <a:solidFill>
                  <a:schemeClr val="tx1"/>
                </a:solidFill>
                <a:latin typeface="+mn-lt"/>
              </a:rPr>
              <a:t>Uses Kafka and </a:t>
            </a:r>
            <a:r>
              <a:rPr lang="en-US" sz="1650" dirty="0" err="1">
                <a:solidFill>
                  <a:schemeClr val="tx1"/>
                </a:solidFill>
                <a:latin typeface="+mn-lt"/>
              </a:rPr>
              <a:t>ZooKeeper</a:t>
            </a:r>
            <a:r>
              <a:rPr lang="en-US" sz="1650" dirty="0">
                <a:solidFill>
                  <a:schemeClr val="tx1"/>
                </a:solidFill>
                <a:latin typeface="+mn-lt"/>
              </a:rPr>
              <a:t> technologies</a:t>
            </a:r>
          </a:p>
          <a:p>
            <a:pPr lvl="2"/>
            <a:endParaRPr lang="en-US" sz="1450" dirty="0">
              <a:solidFill>
                <a:schemeClr val="tx1"/>
              </a:solidFill>
              <a:latin typeface="+mn-lt"/>
            </a:endParaRPr>
          </a:p>
        </p:txBody>
      </p:sp>
      <p:sp>
        <p:nvSpPr>
          <p:cNvPr id="19" name="TextBox 18">
            <a:extLst>
              <a:ext uri="{FF2B5EF4-FFF2-40B4-BE49-F238E27FC236}">
                <a16:creationId xmlns:a16="http://schemas.microsoft.com/office/drawing/2014/main" id="{BBB3078A-DE67-6A4C-B18C-32D667ACFEDD}"/>
              </a:ext>
            </a:extLst>
          </p:cNvPr>
          <p:cNvSpPr txBox="1"/>
          <p:nvPr/>
        </p:nvSpPr>
        <p:spPr>
          <a:xfrm>
            <a:off x="1420079" y="3928705"/>
            <a:ext cx="1071606" cy="230832"/>
          </a:xfrm>
          <a:prstGeom prst="rect">
            <a:avLst/>
          </a:prstGeom>
          <a:noFill/>
        </p:spPr>
        <p:txBody>
          <a:bodyPr wrap="square" rtlCol="0">
            <a:spAutoFit/>
          </a:bodyPr>
          <a:lstStyle/>
          <a:p>
            <a:r>
              <a:rPr lang="en-US" sz="900" dirty="0"/>
              <a:t>Ordering-Service</a:t>
            </a:r>
          </a:p>
        </p:txBody>
      </p:sp>
      <p:grpSp>
        <p:nvGrpSpPr>
          <p:cNvPr id="21" name="Group 20">
            <a:extLst>
              <a:ext uri="{FF2B5EF4-FFF2-40B4-BE49-F238E27FC236}">
                <a16:creationId xmlns:a16="http://schemas.microsoft.com/office/drawing/2014/main" id="{75147857-13F2-CC4B-9D48-6FAC0974358B}"/>
              </a:ext>
            </a:extLst>
          </p:cNvPr>
          <p:cNvGrpSpPr/>
          <p:nvPr/>
        </p:nvGrpSpPr>
        <p:grpSpPr>
          <a:xfrm>
            <a:off x="1252991" y="2467030"/>
            <a:ext cx="1405782" cy="1348505"/>
            <a:chOff x="3767821" y="2964559"/>
            <a:chExt cx="1405782" cy="1348505"/>
          </a:xfrm>
        </p:grpSpPr>
        <p:sp>
          <p:nvSpPr>
            <p:cNvPr id="23" name="Rounded Rectangle 22">
              <a:extLst>
                <a:ext uri="{FF2B5EF4-FFF2-40B4-BE49-F238E27FC236}">
                  <a16:creationId xmlns:a16="http://schemas.microsoft.com/office/drawing/2014/main" id="{20EEAD34-5A7B-FC4C-82A6-10DABB3152A5}"/>
                </a:ext>
              </a:extLst>
            </p:cNvPr>
            <p:cNvSpPr/>
            <p:nvPr/>
          </p:nvSpPr>
          <p:spPr>
            <a:xfrm>
              <a:off x="3767821" y="3711053"/>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sp>
          <p:nvSpPr>
            <p:cNvPr id="24" name="Rounded Rectangle 23">
              <a:extLst>
                <a:ext uri="{FF2B5EF4-FFF2-40B4-BE49-F238E27FC236}">
                  <a16:creationId xmlns:a16="http://schemas.microsoft.com/office/drawing/2014/main" id="{799A6DFC-0FEE-C442-AE90-E855F0055F36}"/>
                </a:ext>
              </a:extLst>
            </p:cNvPr>
            <p:cNvSpPr/>
            <p:nvPr/>
          </p:nvSpPr>
          <p:spPr>
            <a:xfrm>
              <a:off x="4176303" y="2964559"/>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cxnSp>
          <p:nvCxnSpPr>
            <p:cNvPr id="25" name="Straight Connector 24">
              <a:extLst>
                <a:ext uri="{FF2B5EF4-FFF2-40B4-BE49-F238E27FC236}">
                  <a16:creationId xmlns:a16="http://schemas.microsoft.com/office/drawing/2014/main" id="{A26A8B1C-FB3A-CF49-ABBB-27514D8DF6AE}"/>
                </a:ext>
              </a:extLst>
            </p:cNvPr>
            <p:cNvCxnSpPr/>
            <p:nvPr/>
          </p:nvCxnSpPr>
          <p:spPr>
            <a:xfrm>
              <a:off x="4366020" y="4010153"/>
              <a:ext cx="209384" cy="3812"/>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812A4937-51F6-C04F-86D2-386C8AC10121}"/>
                </a:ext>
              </a:extLst>
            </p:cNvPr>
            <p:cNvCxnSpPr>
              <a:cxnSpLocks/>
              <a:endCxn id="23" idx="0"/>
            </p:cNvCxnSpPr>
            <p:nvPr/>
          </p:nvCxnSpPr>
          <p:spPr>
            <a:xfrm flipH="1">
              <a:off x="4066921" y="3537124"/>
              <a:ext cx="137781" cy="173929"/>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25D34FA0-0D97-F547-8B43-246000B1344E}"/>
                </a:ext>
              </a:extLst>
            </p:cNvPr>
            <p:cNvCxnSpPr>
              <a:cxnSpLocks/>
              <a:endCxn id="28" idx="0"/>
            </p:cNvCxnSpPr>
            <p:nvPr/>
          </p:nvCxnSpPr>
          <p:spPr>
            <a:xfrm>
              <a:off x="4740511" y="3537124"/>
              <a:ext cx="133993" cy="177741"/>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28" name="Rounded Rectangle 27">
              <a:extLst>
                <a:ext uri="{FF2B5EF4-FFF2-40B4-BE49-F238E27FC236}">
                  <a16:creationId xmlns:a16="http://schemas.microsoft.com/office/drawing/2014/main" id="{8707CEC6-FFD6-FA4C-9A67-9823E3631168}"/>
                </a:ext>
              </a:extLst>
            </p:cNvPr>
            <p:cNvSpPr/>
            <p:nvPr/>
          </p:nvSpPr>
          <p:spPr>
            <a:xfrm>
              <a:off x="4575404" y="3714865"/>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grpSp>
    </p:spTree>
    <p:extLst>
      <p:ext uri="{BB962C8B-B14F-4D97-AF65-F5344CB8AC3E}">
        <p14:creationId xmlns:p14="http://schemas.microsoft.com/office/powerpoint/2010/main" val="1763696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31">
            <a:extLst>
              <a:ext uri="{FF2B5EF4-FFF2-40B4-BE49-F238E27FC236}">
                <a16:creationId xmlns:a16="http://schemas.microsoft.com/office/drawing/2014/main" id="{2B07EC68-2C72-514F-AE51-B4493EE26262}"/>
              </a:ext>
            </a:extLst>
          </p:cNvPr>
          <p:cNvSpPr/>
          <p:nvPr/>
        </p:nvSpPr>
        <p:spPr>
          <a:xfrm>
            <a:off x="1269310" y="2261676"/>
            <a:ext cx="1714771" cy="1609006"/>
          </a:xfrm>
          <a:prstGeom prst="roundRect">
            <a:avLst/>
          </a:prstGeom>
          <a:solidFill>
            <a:srgbClr val="FFD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 name="Content Placeholder 2"/>
          <p:cNvSpPr>
            <a:spLocks noGrp="1"/>
          </p:cNvSpPr>
          <p:nvPr>
            <p:ph type="body" sz="quarter" idx="13"/>
          </p:nvPr>
        </p:nvSpPr>
        <p:spPr/>
        <p:txBody>
          <a:bodyPr>
            <a:normAutofit/>
          </a:bodyPr>
          <a:lstStyle/>
          <a:p>
            <a:r>
              <a:rPr lang="en-US" dirty="0"/>
              <a:t>IBM Blockchain Platform - </a:t>
            </a:r>
            <a:r>
              <a:rPr lang="en-US" dirty="0">
                <a:latin typeface="+mn-lt"/>
              </a:rPr>
              <a:t>Channels</a:t>
            </a:r>
          </a:p>
        </p:txBody>
      </p:sp>
      <p:sp>
        <p:nvSpPr>
          <p:cNvPr id="4" name="Text Placeholder 3"/>
          <p:cNvSpPr>
            <a:spLocks noGrp="1"/>
          </p:cNvSpPr>
          <p:nvPr>
            <p:ph type="body" sz="quarter" idx="22"/>
          </p:nvPr>
        </p:nvSpPr>
        <p:spPr>
          <a:xfrm>
            <a:off x="125730" y="1017735"/>
            <a:ext cx="8897424" cy="934273"/>
          </a:xfrm>
        </p:spPr>
        <p:txBody>
          <a:bodyPr/>
          <a:lstStyle/>
          <a:p>
            <a:endParaRPr lang="en-US" sz="100" dirty="0">
              <a:latin typeface="+mn-lt"/>
            </a:endParaRPr>
          </a:p>
          <a:p>
            <a:endParaRPr lang="en-US" sz="300" dirty="0">
              <a:latin typeface="+mn-lt"/>
            </a:endParaRPr>
          </a:p>
          <a:p>
            <a:pPr marL="0" indent="0">
              <a:buNone/>
            </a:pPr>
            <a:r>
              <a:rPr lang="en-US" sz="2000" dirty="0">
                <a:latin typeface="+mn-lt"/>
              </a:rPr>
              <a:t>Channels provide privacy between different ledgers</a:t>
            </a:r>
          </a:p>
        </p:txBody>
      </p:sp>
      <p:sp>
        <p:nvSpPr>
          <p:cNvPr id="20" name="Content Placeholder 2"/>
          <p:cNvSpPr txBox="1">
            <a:spLocks/>
          </p:cNvSpPr>
          <p:nvPr/>
        </p:nvSpPr>
        <p:spPr>
          <a:xfrm>
            <a:off x="2815231" y="2093466"/>
            <a:ext cx="6175181" cy="3090246"/>
          </a:xfrm>
          <a:prstGeom prst="rect">
            <a:avLst/>
          </a:prstGeom>
        </p:spPr>
        <p:txBody>
          <a:bodyPr vert="horz" lIns="68580" tIns="34290" rIns="68580" bIns="34290" rtlCol="0">
            <a:normAutofit/>
          </a:bodyPr>
          <a:lstStyle>
            <a:lvl1pPr marL="180975" indent="-180975" algn="l" defTabSz="457200" rtl="0" eaLnBrk="1" latinLnBrk="0" hangingPunct="1">
              <a:spcBef>
                <a:spcPts val="600"/>
              </a:spcBef>
              <a:buClr>
                <a:schemeClr val="accent1"/>
              </a:buClr>
              <a:buFont typeface="Arial"/>
              <a:buChar char="•"/>
              <a:defRPr sz="2000" b="0" i="0" kern="1200">
                <a:solidFill>
                  <a:schemeClr val="accent3"/>
                </a:solidFill>
                <a:latin typeface="Calibri"/>
                <a:ea typeface="+mn-ea"/>
                <a:cs typeface="Calibri"/>
              </a:defRPr>
            </a:lvl1pPr>
            <a:lvl2pPr marL="420688" indent="-180975" algn="l" defTabSz="457200" rtl="0" eaLnBrk="1" latinLnBrk="0" hangingPunct="1">
              <a:spcBef>
                <a:spcPts val="600"/>
              </a:spcBef>
              <a:buFont typeface="Arial"/>
              <a:buChar char="–"/>
              <a:defRPr sz="1800" b="0" i="0" kern="1200">
                <a:solidFill>
                  <a:schemeClr val="accent2"/>
                </a:solidFill>
                <a:latin typeface="Calibri"/>
                <a:ea typeface="+mn-ea"/>
                <a:cs typeface="Calibri"/>
              </a:defRPr>
            </a:lvl2pPr>
            <a:lvl3pPr marL="593725" indent="-173038" algn="l" defTabSz="457200" rtl="0" eaLnBrk="1" latinLnBrk="0" hangingPunct="1">
              <a:spcBef>
                <a:spcPts val="600"/>
              </a:spcBef>
              <a:buFont typeface="Arial"/>
              <a:buChar char="•"/>
              <a:defRPr sz="1600" b="0" i="0" kern="1200">
                <a:solidFill>
                  <a:schemeClr val="accent2"/>
                </a:solidFill>
                <a:latin typeface="Calibri"/>
                <a:ea typeface="+mn-ea"/>
                <a:cs typeface="Calibri"/>
              </a:defRPr>
            </a:lvl3pPr>
            <a:lvl4pPr marL="893763" indent="-300038" algn="l" defTabSz="457200" rtl="0" eaLnBrk="1" latinLnBrk="0" hangingPunct="1">
              <a:spcBef>
                <a:spcPts val="600"/>
              </a:spcBef>
              <a:buFont typeface="Arial"/>
              <a:buChar char="–"/>
              <a:defRPr sz="1400" b="0" i="0" kern="1200">
                <a:solidFill>
                  <a:schemeClr val="accent2"/>
                </a:solidFill>
                <a:latin typeface="Calibri"/>
                <a:ea typeface="+mn-ea"/>
                <a:cs typeface="Calibri"/>
              </a:defRPr>
            </a:lvl4pPr>
            <a:lvl5pPr marL="1074738" indent="-180975" algn="l" defTabSz="457200" rtl="0" eaLnBrk="1" latinLnBrk="0" hangingPunct="1">
              <a:spcBef>
                <a:spcPts val="600"/>
              </a:spcBef>
              <a:buFont typeface="Arial"/>
              <a:buChar char="»"/>
              <a:defRPr sz="1400" b="0" i="0" kern="1200">
                <a:solidFill>
                  <a:schemeClr val="accent2"/>
                </a:solidFill>
                <a:latin typeface="Calibri"/>
                <a:ea typeface="+mn-ea"/>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sz="1650" dirty="0">
                <a:solidFill>
                  <a:schemeClr val="tx1"/>
                </a:solidFill>
                <a:latin typeface="+mn-lt"/>
              </a:rPr>
              <a:t>Ledgers exist in the scope of a channel </a:t>
            </a:r>
          </a:p>
          <a:p>
            <a:pPr lvl="2"/>
            <a:r>
              <a:rPr lang="en-US" sz="1450" dirty="0">
                <a:solidFill>
                  <a:schemeClr val="tx1"/>
                </a:solidFill>
                <a:latin typeface="+mn-lt"/>
              </a:rPr>
              <a:t>Channels can be shared across an entire network of peers</a:t>
            </a:r>
          </a:p>
          <a:p>
            <a:pPr lvl="2"/>
            <a:r>
              <a:rPr lang="en-US" sz="1450" dirty="0">
                <a:solidFill>
                  <a:schemeClr val="tx1"/>
                </a:solidFill>
                <a:latin typeface="+mn-lt"/>
              </a:rPr>
              <a:t>Channels can be permissioned for a specific set of participants</a:t>
            </a:r>
          </a:p>
          <a:p>
            <a:pPr lvl="1"/>
            <a:r>
              <a:rPr lang="en-US" sz="1650" dirty="0" err="1">
                <a:solidFill>
                  <a:schemeClr val="tx1"/>
                </a:solidFill>
                <a:latin typeface="+mn-lt"/>
              </a:rPr>
              <a:t>Chaincode</a:t>
            </a:r>
            <a:r>
              <a:rPr lang="en-US" sz="1650" dirty="0">
                <a:solidFill>
                  <a:schemeClr val="tx1"/>
                </a:solidFill>
                <a:latin typeface="+mn-lt"/>
              </a:rPr>
              <a:t> is </a:t>
            </a:r>
            <a:r>
              <a:rPr lang="en-US" sz="1650" dirty="0">
                <a:solidFill>
                  <a:srgbClr val="2163FF"/>
                </a:solidFill>
                <a:latin typeface="+mn-lt"/>
              </a:rPr>
              <a:t>installed</a:t>
            </a:r>
            <a:r>
              <a:rPr lang="en-US" sz="1650" dirty="0">
                <a:solidFill>
                  <a:schemeClr val="tx1"/>
                </a:solidFill>
                <a:latin typeface="+mn-lt"/>
              </a:rPr>
              <a:t> on peers to access the </a:t>
            </a:r>
            <a:r>
              <a:rPr lang="en-US" sz="1650" dirty="0" err="1">
                <a:solidFill>
                  <a:schemeClr val="tx1"/>
                </a:solidFill>
                <a:latin typeface="+mn-lt"/>
              </a:rPr>
              <a:t>worldstate</a:t>
            </a:r>
            <a:endParaRPr lang="en-US" sz="1650" dirty="0">
              <a:solidFill>
                <a:schemeClr val="tx1"/>
              </a:solidFill>
              <a:latin typeface="+mn-lt"/>
            </a:endParaRPr>
          </a:p>
          <a:p>
            <a:pPr lvl="1"/>
            <a:r>
              <a:rPr lang="en-US" sz="1650" dirty="0" err="1">
                <a:solidFill>
                  <a:schemeClr val="tx1"/>
                </a:solidFill>
                <a:latin typeface="+mn-lt"/>
              </a:rPr>
              <a:t>Chaincode</a:t>
            </a:r>
            <a:r>
              <a:rPr lang="en-US" sz="1650" dirty="0">
                <a:solidFill>
                  <a:schemeClr val="tx1"/>
                </a:solidFill>
                <a:latin typeface="+mn-lt"/>
              </a:rPr>
              <a:t> is </a:t>
            </a:r>
            <a:r>
              <a:rPr lang="en-US" sz="1650" dirty="0">
                <a:solidFill>
                  <a:srgbClr val="2163FF"/>
                </a:solidFill>
                <a:latin typeface="+mn-lt"/>
              </a:rPr>
              <a:t>instantiated</a:t>
            </a:r>
            <a:r>
              <a:rPr lang="en-US" sz="1650" dirty="0">
                <a:solidFill>
                  <a:schemeClr val="tx1"/>
                </a:solidFill>
                <a:latin typeface="+mn-lt"/>
              </a:rPr>
              <a:t> on specific channels</a:t>
            </a:r>
          </a:p>
          <a:p>
            <a:pPr lvl="1"/>
            <a:r>
              <a:rPr lang="en-US" sz="1650" dirty="0">
                <a:solidFill>
                  <a:schemeClr val="tx1"/>
                </a:solidFill>
                <a:latin typeface="+mn-lt"/>
              </a:rPr>
              <a:t>Peers can join multiple channels</a:t>
            </a:r>
          </a:p>
          <a:p>
            <a:pPr lvl="1"/>
            <a:r>
              <a:rPr lang="en-US" sz="1650" dirty="0">
                <a:solidFill>
                  <a:schemeClr val="tx1"/>
                </a:solidFill>
                <a:latin typeface="+mn-lt"/>
              </a:rPr>
              <a:t>Concurrent execution for performance and scalability</a:t>
            </a:r>
          </a:p>
        </p:txBody>
      </p:sp>
      <p:sp>
        <p:nvSpPr>
          <p:cNvPr id="50" name="Rounded Rectangle 49"/>
          <p:cNvSpPr/>
          <p:nvPr/>
        </p:nvSpPr>
        <p:spPr>
          <a:xfrm>
            <a:off x="136043" y="2343299"/>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0</a:t>
            </a:r>
            <a:endParaRPr lang="en-US" sz="2400" dirty="0">
              <a:solidFill>
                <a:schemeClr val="bg1"/>
              </a:solidFill>
            </a:endParaRPr>
          </a:p>
        </p:txBody>
      </p:sp>
      <p:sp>
        <p:nvSpPr>
          <p:cNvPr id="56" name="Rounded Rectangle 55"/>
          <p:cNvSpPr/>
          <p:nvPr/>
        </p:nvSpPr>
        <p:spPr>
          <a:xfrm>
            <a:off x="136043" y="3357549"/>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1</a:t>
            </a:r>
            <a:endParaRPr lang="en-US" sz="2400" dirty="0">
              <a:solidFill>
                <a:schemeClr val="bg1"/>
              </a:solidFill>
            </a:endParaRPr>
          </a:p>
        </p:txBody>
      </p:sp>
      <p:cxnSp>
        <p:nvCxnSpPr>
          <p:cNvPr id="75" name="Curved Connector 74"/>
          <p:cNvCxnSpPr/>
          <p:nvPr/>
        </p:nvCxnSpPr>
        <p:spPr>
          <a:xfrm>
            <a:off x="742729" y="3542128"/>
            <a:ext cx="509877" cy="1"/>
          </a:xfrm>
          <a:prstGeom prst="curvedConnector3">
            <a:avLst>
              <a:gd name="adj1" fmla="val 50000"/>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76" name="Curved Connector 75"/>
          <p:cNvCxnSpPr/>
          <p:nvPr/>
        </p:nvCxnSpPr>
        <p:spPr>
          <a:xfrm flipV="1">
            <a:off x="750946" y="2492334"/>
            <a:ext cx="523402" cy="1541"/>
          </a:xfrm>
          <a:prstGeom prst="curvedConnector3">
            <a:avLst>
              <a:gd name="adj1" fmla="val 50000"/>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77" name="Group 76"/>
          <p:cNvGrpSpPr/>
          <p:nvPr/>
        </p:nvGrpSpPr>
        <p:grpSpPr>
          <a:xfrm>
            <a:off x="774999" y="2907364"/>
            <a:ext cx="432016" cy="114300"/>
            <a:chOff x="2259061" y="4546976"/>
            <a:chExt cx="576021" cy="152400"/>
          </a:xfrm>
        </p:grpSpPr>
        <p:sp>
          <p:nvSpPr>
            <p:cNvPr id="78" name="Rectangle 77"/>
            <p:cNvSpPr/>
            <p:nvPr/>
          </p:nvSpPr>
          <p:spPr>
            <a:xfrm>
              <a:off x="2259061" y="4546976"/>
              <a:ext cx="145473" cy="152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9" name="Rectangle 78"/>
            <p:cNvSpPr/>
            <p:nvPr/>
          </p:nvSpPr>
          <p:spPr>
            <a:xfrm>
              <a:off x="2475990" y="4546976"/>
              <a:ext cx="145473" cy="152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0" name="Rectangle 79"/>
            <p:cNvSpPr/>
            <p:nvPr/>
          </p:nvSpPr>
          <p:spPr>
            <a:xfrm>
              <a:off x="2689609" y="4546976"/>
              <a:ext cx="145473" cy="152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cxnSp>
          <p:nvCxnSpPr>
            <p:cNvPr id="81" name="Straight Connector 80"/>
            <p:cNvCxnSpPr/>
            <p:nvPr/>
          </p:nvCxnSpPr>
          <p:spPr>
            <a:xfrm>
              <a:off x="2404534" y="4623176"/>
              <a:ext cx="285075" cy="0"/>
            </a:xfrm>
            <a:prstGeom prst="line">
              <a:avLst/>
            </a:prstGeom>
            <a:ln w="19050" cmpd="sng">
              <a:solidFill>
                <a:schemeClr val="accent1"/>
              </a:solidFill>
              <a:prstDash val="solid"/>
              <a:tailEnd type="none"/>
            </a:ln>
            <a:effectLst/>
          </p:spPr>
          <p:style>
            <a:lnRef idx="2">
              <a:schemeClr val="accent1"/>
            </a:lnRef>
            <a:fillRef idx="0">
              <a:schemeClr val="accent1"/>
            </a:fillRef>
            <a:effectRef idx="1">
              <a:schemeClr val="accent1"/>
            </a:effectRef>
            <a:fontRef idx="minor">
              <a:schemeClr val="tx1"/>
            </a:fontRef>
          </p:style>
        </p:cxnSp>
      </p:grpSp>
      <p:grpSp>
        <p:nvGrpSpPr>
          <p:cNvPr id="82" name="Group 81"/>
          <p:cNvGrpSpPr/>
          <p:nvPr/>
        </p:nvGrpSpPr>
        <p:grpSpPr>
          <a:xfrm>
            <a:off x="776791" y="2540567"/>
            <a:ext cx="271802" cy="114300"/>
            <a:chOff x="6929178" y="3399689"/>
            <a:chExt cx="362402" cy="152400"/>
          </a:xfrm>
        </p:grpSpPr>
        <p:sp>
          <p:nvSpPr>
            <p:cNvPr id="83" name="Rectangle 82"/>
            <p:cNvSpPr/>
            <p:nvPr/>
          </p:nvSpPr>
          <p:spPr>
            <a:xfrm>
              <a:off x="6929178" y="3399689"/>
              <a:ext cx="145473"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4" name="Rectangle 83"/>
            <p:cNvSpPr/>
            <p:nvPr/>
          </p:nvSpPr>
          <p:spPr>
            <a:xfrm>
              <a:off x="7146107" y="3399689"/>
              <a:ext cx="145473"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cxnSp>
          <p:nvCxnSpPr>
            <p:cNvPr id="85" name="Straight Connector 84"/>
            <p:cNvCxnSpPr>
              <a:endCxn id="84" idx="1"/>
            </p:cNvCxnSpPr>
            <p:nvPr/>
          </p:nvCxnSpPr>
          <p:spPr>
            <a:xfrm>
              <a:off x="7074651" y="3475889"/>
              <a:ext cx="71456" cy="0"/>
            </a:xfrm>
            <a:prstGeom prst="line">
              <a:avLst/>
            </a:prstGeom>
            <a:ln w="19050" cmpd="sng">
              <a:solidFill>
                <a:srgbClr val="FF0000"/>
              </a:solidFill>
              <a:prstDash val="solid"/>
              <a:tailEnd type="none"/>
            </a:ln>
            <a:effectLst/>
          </p:spPr>
          <p:style>
            <a:lnRef idx="2">
              <a:schemeClr val="accent1"/>
            </a:lnRef>
            <a:fillRef idx="0">
              <a:schemeClr val="accent1"/>
            </a:fillRef>
            <a:effectRef idx="1">
              <a:schemeClr val="accent1"/>
            </a:effectRef>
            <a:fontRef idx="minor">
              <a:schemeClr val="tx1"/>
            </a:fontRef>
          </p:style>
        </p:cxnSp>
      </p:grpSp>
      <p:cxnSp>
        <p:nvCxnSpPr>
          <p:cNvPr id="86" name="Curved Connector 85"/>
          <p:cNvCxnSpPr/>
          <p:nvPr/>
        </p:nvCxnSpPr>
        <p:spPr>
          <a:xfrm flipV="1">
            <a:off x="747859" y="2837735"/>
            <a:ext cx="504747" cy="2914"/>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grpSp>
        <p:nvGrpSpPr>
          <p:cNvPr id="87" name="Group 86"/>
          <p:cNvGrpSpPr/>
          <p:nvPr/>
        </p:nvGrpSpPr>
        <p:grpSpPr>
          <a:xfrm>
            <a:off x="776791" y="3588820"/>
            <a:ext cx="271802" cy="114300"/>
            <a:chOff x="6929178" y="3399689"/>
            <a:chExt cx="362402" cy="152400"/>
          </a:xfrm>
        </p:grpSpPr>
        <p:sp>
          <p:nvSpPr>
            <p:cNvPr id="88" name="Rectangle 87"/>
            <p:cNvSpPr/>
            <p:nvPr/>
          </p:nvSpPr>
          <p:spPr>
            <a:xfrm>
              <a:off x="6929178" y="3399689"/>
              <a:ext cx="145473"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9" name="Rectangle 88"/>
            <p:cNvSpPr/>
            <p:nvPr/>
          </p:nvSpPr>
          <p:spPr>
            <a:xfrm>
              <a:off x="7146107" y="3399689"/>
              <a:ext cx="145473"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cxnSp>
          <p:nvCxnSpPr>
            <p:cNvPr id="90" name="Straight Connector 89"/>
            <p:cNvCxnSpPr>
              <a:endCxn id="89" idx="1"/>
            </p:cNvCxnSpPr>
            <p:nvPr/>
          </p:nvCxnSpPr>
          <p:spPr>
            <a:xfrm>
              <a:off x="7074651" y="3475889"/>
              <a:ext cx="71456" cy="0"/>
            </a:xfrm>
            <a:prstGeom prst="line">
              <a:avLst/>
            </a:prstGeom>
            <a:ln w="19050" cmpd="sng">
              <a:solidFill>
                <a:srgbClr val="FF0000"/>
              </a:solidFill>
              <a:prstDash val="solid"/>
              <a:tailEnd type="none"/>
            </a:ln>
            <a:effectLst/>
          </p:spPr>
          <p:style>
            <a:lnRef idx="2">
              <a:schemeClr val="accent1"/>
            </a:lnRef>
            <a:fillRef idx="0">
              <a:schemeClr val="accent1"/>
            </a:fillRef>
            <a:effectRef idx="1">
              <a:schemeClr val="accent1"/>
            </a:effectRef>
            <a:fontRef idx="minor">
              <a:schemeClr val="tx1"/>
            </a:fontRef>
          </p:style>
        </p:cxnSp>
      </p:grpSp>
      <p:sp>
        <p:nvSpPr>
          <p:cNvPr id="48" name="TextBox 47">
            <a:extLst>
              <a:ext uri="{FF2B5EF4-FFF2-40B4-BE49-F238E27FC236}">
                <a16:creationId xmlns:a16="http://schemas.microsoft.com/office/drawing/2014/main" id="{BDA0EBED-11AE-044D-AF42-49DCAD19B1A3}"/>
              </a:ext>
            </a:extLst>
          </p:cNvPr>
          <p:cNvSpPr txBox="1"/>
          <p:nvPr/>
        </p:nvSpPr>
        <p:spPr>
          <a:xfrm>
            <a:off x="1588929" y="3840332"/>
            <a:ext cx="1071606" cy="230832"/>
          </a:xfrm>
          <a:prstGeom prst="rect">
            <a:avLst/>
          </a:prstGeom>
          <a:noFill/>
        </p:spPr>
        <p:txBody>
          <a:bodyPr wrap="square" rtlCol="0">
            <a:spAutoFit/>
          </a:bodyPr>
          <a:lstStyle/>
          <a:p>
            <a:r>
              <a:rPr lang="en-US" sz="900" dirty="0"/>
              <a:t>Ordering-Service</a:t>
            </a:r>
          </a:p>
        </p:txBody>
      </p:sp>
      <p:grpSp>
        <p:nvGrpSpPr>
          <p:cNvPr id="49" name="Group 48">
            <a:extLst>
              <a:ext uri="{FF2B5EF4-FFF2-40B4-BE49-F238E27FC236}">
                <a16:creationId xmlns:a16="http://schemas.microsoft.com/office/drawing/2014/main" id="{C82FE9EA-DF69-964D-9D70-D8E4DE4D9EB4}"/>
              </a:ext>
            </a:extLst>
          </p:cNvPr>
          <p:cNvGrpSpPr/>
          <p:nvPr/>
        </p:nvGrpSpPr>
        <p:grpSpPr>
          <a:xfrm>
            <a:off x="1421841" y="2378657"/>
            <a:ext cx="1405782" cy="1348505"/>
            <a:chOff x="3767821" y="2964559"/>
            <a:chExt cx="1405782" cy="1348505"/>
          </a:xfrm>
        </p:grpSpPr>
        <p:sp>
          <p:nvSpPr>
            <p:cNvPr id="52" name="Rounded Rectangle 51">
              <a:extLst>
                <a:ext uri="{FF2B5EF4-FFF2-40B4-BE49-F238E27FC236}">
                  <a16:creationId xmlns:a16="http://schemas.microsoft.com/office/drawing/2014/main" id="{AB17C8C3-38F4-5740-B1F3-12517934386C}"/>
                </a:ext>
              </a:extLst>
            </p:cNvPr>
            <p:cNvSpPr/>
            <p:nvPr/>
          </p:nvSpPr>
          <p:spPr>
            <a:xfrm>
              <a:off x="3767821" y="3711053"/>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sp>
          <p:nvSpPr>
            <p:cNvPr id="53" name="Rounded Rectangle 52">
              <a:extLst>
                <a:ext uri="{FF2B5EF4-FFF2-40B4-BE49-F238E27FC236}">
                  <a16:creationId xmlns:a16="http://schemas.microsoft.com/office/drawing/2014/main" id="{1AFAE2D5-73C5-B44B-BE93-995928C33884}"/>
                </a:ext>
              </a:extLst>
            </p:cNvPr>
            <p:cNvSpPr/>
            <p:nvPr/>
          </p:nvSpPr>
          <p:spPr>
            <a:xfrm>
              <a:off x="4176303" y="2964559"/>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cxnSp>
          <p:nvCxnSpPr>
            <p:cNvPr id="54" name="Straight Connector 53">
              <a:extLst>
                <a:ext uri="{FF2B5EF4-FFF2-40B4-BE49-F238E27FC236}">
                  <a16:creationId xmlns:a16="http://schemas.microsoft.com/office/drawing/2014/main" id="{60AAA597-9731-E042-9091-65173615BB96}"/>
                </a:ext>
              </a:extLst>
            </p:cNvPr>
            <p:cNvCxnSpPr/>
            <p:nvPr/>
          </p:nvCxnSpPr>
          <p:spPr>
            <a:xfrm>
              <a:off x="4366020" y="4010153"/>
              <a:ext cx="209384" cy="3812"/>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24ED74F2-2324-3F40-AB3F-AD33937410E7}"/>
                </a:ext>
              </a:extLst>
            </p:cNvPr>
            <p:cNvCxnSpPr>
              <a:cxnSpLocks/>
              <a:endCxn id="52" idx="0"/>
            </p:cNvCxnSpPr>
            <p:nvPr/>
          </p:nvCxnSpPr>
          <p:spPr>
            <a:xfrm flipH="1">
              <a:off x="4066921" y="3537124"/>
              <a:ext cx="137781" cy="173929"/>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1E0B31EB-B5F4-E24F-90CB-62B3EBAF2CE2}"/>
                </a:ext>
              </a:extLst>
            </p:cNvPr>
            <p:cNvCxnSpPr>
              <a:cxnSpLocks/>
              <a:endCxn id="58" idx="0"/>
            </p:cNvCxnSpPr>
            <p:nvPr/>
          </p:nvCxnSpPr>
          <p:spPr>
            <a:xfrm>
              <a:off x="4740511" y="3537124"/>
              <a:ext cx="133993" cy="177741"/>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58" name="Rounded Rectangle 57">
              <a:extLst>
                <a:ext uri="{FF2B5EF4-FFF2-40B4-BE49-F238E27FC236}">
                  <a16:creationId xmlns:a16="http://schemas.microsoft.com/office/drawing/2014/main" id="{1ACD6245-5C60-2747-82C1-F2C26F0D6CAD}"/>
                </a:ext>
              </a:extLst>
            </p:cNvPr>
            <p:cNvSpPr/>
            <p:nvPr/>
          </p:nvSpPr>
          <p:spPr>
            <a:xfrm>
              <a:off x="4575404" y="3714865"/>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grpSp>
    </p:spTree>
    <p:extLst>
      <p:ext uri="{BB962C8B-B14F-4D97-AF65-F5344CB8AC3E}">
        <p14:creationId xmlns:p14="http://schemas.microsoft.com/office/powerpoint/2010/main" val="1151232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a:spLocks/>
          </p:cNvSpPr>
          <p:nvPr/>
        </p:nvSpPr>
        <p:spPr>
          <a:xfrm>
            <a:off x="2206748" y="954350"/>
            <a:ext cx="3573566" cy="716334"/>
          </a:xfrm>
          <a:prstGeom prst="rect">
            <a:avLst/>
          </a:prstGeom>
        </p:spPr>
        <p:txBody>
          <a:bodyPr vert="horz" lIns="91440" tIns="45720" rIns="91440" bIns="45720" rtlCol="0" anchor="t">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nSpc>
                <a:spcPct val="100000"/>
              </a:lnSpc>
            </a:pPr>
            <a:r>
              <a:rPr lang="en-US" sz="1800" dirty="0">
                <a:solidFill>
                  <a:schemeClr val="bg1"/>
                </a:solidFill>
                <a:ea typeface="Arial" charset="0"/>
                <a:cs typeface="Arial" charset="0"/>
              </a:rPr>
              <a:t>Technical Deep Dive</a:t>
            </a:r>
          </a:p>
          <a:p>
            <a:pPr>
              <a:lnSpc>
                <a:spcPct val="100000"/>
              </a:lnSpc>
            </a:pPr>
            <a:endParaRPr lang="en-US" sz="1800" dirty="0">
              <a:solidFill>
                <a:schemeClr val="bg1"/>
              </a:solidFill>
              <a:ea typeface="Arial" charset="0"/>
              <a:cs typeface="Arial" charset="0"/>
            </a:endParaRPr>
          </a:p>
          <a:p>
            <a:pPr marL="285750" indent="-285750">
              <a:buFont typeface="Arial" charset="0"/>
              <a:buChar char="•"/>
            </a:pPr>
            <a:r>
              <a:rPr lang="en-US" sz="1400" dirty="0">
                <a:solidFill>
                  <a:schemeClr val="bg1"/>
                </a:solidFill>
                <a:latin typeface="Arial Regular" charset="0"/>
              </a:rPr>
              <a:t>Roadmap</a:t>
            </a:r>
          </a:p>
          <a:p>
            <a:pPr marL="285750" indent="-285750">
              <a:buFont typeface="Arial" charset="0"/>
              <a:buChar char="•"/>
            </a:pPr>
            <a:endParaRPr lang="en-US" sz="1400" dirty="0">
              <a:solidFill>
                <a:schemeClr val="bg1"/>
              </a:solidFill>
              <a:latin typeface="Arial Regular" charset="0"/>
            </a:endParaRPr>
          </a:p>
          <a:p>
            <a:pPr marL="285750" indent="-285750">
              <a:buFont typeface="Arial" charset="0"/>
              <a:buChar char="•"/>
            </a:pPr>
            <a:r>
              <a:rPr lang="en-US" sz="1400" dirty="0">
                <a:solidFill>
                  <a:schemeClr val="bg1"/>
                </a:solidFill>
                <a:latin typeface="Arial Regular" charset="0"/>
              </a:rPr>
              <a:t>Architectural Overview</a:t>
            </a:r>
          </a:p>
          <a:p>
            <a:pPr marL="285750" indent="-285750">
              <a:buFont typeface="Arial" charset="0"/>
              <a:buChar char="•"/>
            </a:pPr>
            <a:endParaRPr lang="en-US" sz="1400" dirty="0">
              <a:solidFill>
                <a:schemeClr val="bg1"/>
              </a:solidFill>
              <a:latin typeface="Arial Regular" charset="0"/>
            </a:endParaRPr>
          </a:p>
          <a:p>
            <a:pPr marL="285750" indent="-285750">
              <a:buFont typeface="Arial" charset="0"/>
              <a:buChar char="•"/>
            </a:pPr>
            <a:r>
              <a:rPr lang="en-US" sz="1400" dirty="0">
                <a:solidFill>
                  <a:schemeClr val="bg1"/>
                </a:solidFill>
                <a:latin typeface="Arial Regular" charset="0"/>
              </a:rPr>
              <a:t>Platform Components</a:t>
            </a:r>
          </a:p>
          <a:p>
            <a:pPr marL="285750" indent="-285750">
              <a:buFont typeface="Arial" charset="0"/>
              <a:buChar char="•"/>
            </a:pPr>
            <a:endParaRPr lang="en-US" sz="1400" dirty="0">
              <a:solidFill>
                <a:schemeClr val="bg1"/>
              </a:solidFill>
              <a:latin typeface="Arial Regular" charset="0"/>
            </a:endParaRPr>
          </a:p>
          <a:p>
            <a:pPr marL="285750" indent="-285750">
              <a:buFont typeface="Arial" charset="0"/>
              <a:buChar char="•"/>
            </a:pPr>
            <a:r>
              <a:rPr lang="en-US" sz="1400" b="1" dirty="0">
                <a:solidFill>
                  <a:schemeClr val="bg1"/>
                </a:solidFill>
                <a:latin typeface="Arial Regular" charset="0"/>
              </a:rPr>
              <a:t>[ Organization and Plans ]</a:t>
            </a:r>
          </a:p>
          <a:p>
            <a:pPr marL="285750" indent="-285750">
              <a:buFont typeface="Arial" charset="0"/>
              <a:buChar char="•"/>
            </a:pPr>
            <a:endParaRPr lang="en-US" sz="1400" dirty="0">
              <a:solidFill>
                <a:schemeClr val="bg1"/>
              </a:solidFill>
              <a:latin typeface="Arial Regular" charset="0"/>
            </a:endParaRPr>
          </a:p>
          <a:p>
            <a:pPr marL="285750" indent="-285750">
              <a:buFont typeface="Arial" charset="0"/>
              <a:buChar char="•"/>
            </a:pPr>
            <a:r>
              <a:rPr lang="en-US" sz="1400" dirty="0">
                <a:solidFill>
                  <a:schemeClr val="bg1"/>
                </a:solidFill>
                <a:latin typeface="Arial Regular" charset="0"/>
              </a:rPr>
              <a:t>Transaction Flow</a:t>
            </a:r>
          </a:p>
          <a:p>
            <a:pPr marL="285750" indent="-285750">
              <a:buFont typeface="Arial" charset="0"/>
              <a:buChar char="•"/>
            </a:pPr>
            <a:endParaRPr lang="en-US" sz="1400" dirty="0">
              <a:solidFill>
                <a:schemeClr val="bg1"/>
              </a:solidFill>
              <a:latin typeface="Arial Regular" charset="0"/>
            </a:endParaRPr>
          </a:p>
          <a:p>
            <a:pPr marL="285750" indent="-285750">
              <a:buFont typeface="Arial" charset="0"/>
              <a:buChar char="•"/>
            </a:pPr>
            <a:r>
              <a:rPr lang="en-US" sz="1400" dirty="0">
                <a:solidFill>
                  <a:schemeClr val="bg1"/>
                </a:solidFill>
                <a:latin typeface="Arial Regular" charset="0"/>
              </a:rPr>
              <a:t>Example Networks</a:t>
            </a:r>
          </a:p>
          <a:p>
            <a:pPr marL="285750" indent="-285750">
              <a:buFont typeface="Arial" charset="0"/>
              <a:buChar char="•"/>
            </a:pPr>
            <a:endParaRPr lang="en-US" sz="1400" dirty="0">
              <a:solidFill>
                <a:schemeClr val="bg1"/>
              </a:solidFill>
              <a:latin typeface="Arial Regular" charset="0"/>
            </a:endParaRPr>
          </a:p>
          <a:p>
            <a:pPr marL="285750" indent="-285750">
              <a:buFont typeface="Arial" charset="0"/>
              <a:buChar char="•"/>
            </a:pPr>
            <a:r>
              <a:rPr lang="en-US" sz="1400" dirty="0">
                <a:solidFill>
                  <a:schemeClr val="bg1"/>
                </a:solidFill>
                <a:latin typeface="Arial Regular" charset="0"/>
              </a:rPr>
              <a:t>Network Setup</a:t>
            </a:r>
          </a:p>
          <a:p>
            <a:endParaRPr lang="en-US" sz="1400" dirty="0">
              <a:solidFill>
                <a:schemeClr val="bg1"/>
              </a:solidFill>
              <a:latin typeface="Arial Regular" charset="0"/>
            </a:endParaRPr>
          </a:p>
          <a:p>
            <a:pPr marL="285750" indent="-285750">
              <a:buFont typeface="Arial" charset="0"/>
              <a:buChar char="•"/>
            </a:pPr>
            <a:r>
              <a:rPr lang="en-US" sz="1400" dirty="0">
                <a:solidFill>
                  <a:schemeClr val="bg1"/>
                </a:solidFill>
                <a:latin typeface="Arial Regular" charset="0"/>
              </a:rPr>
              <a:t>Endorsement Policies</a:t>
            </a:r>
          </a:p>
          <a:p>
            <a:pPr marL="285750" indent="-285750">
              <a:buFont typeface="Arial" charset="0"/>
              <a:buChar char="•"/>
            </a:pPr>
            <a:endParaRPr lang="en-US" sz="1400" dirty="0">
              <a:solidFill>
                <a:schemeClr val="bg1"/>
              </a:solidFill>
              <a:latin typeface="Arial Regular" charset="0"/>
            </a:endParaRPr>
          </a:p>
          <a:p>
            <a:pPr marL="285750" indent="-285750">
              <a:buFont typeface="Arial" charset="0"/>
              <a:buChar char="•"/>
            </a:pPr>
            <a:r>
              <a:rPr lang="en-US" sz="1400" dirty="0">
                <a:solidFill>
                  <a:schemeClr val="bg1"/>
                </a:solidFill>
                <a:latin typeface="Arial Regular" charset="0"/>
              </a:rPr>
              <a:t>Identities and MSP</a:t>
            </a:r>
          </a:p>
          <a:p>
            <a:pPr marL="285750" indent="-285750">
              <a:buFont typeface="Arial" charset="0"/>
              <a:buChar char="•"/>
            </a:pPr>
            <a:endParaRPr lang="en-US" sz="1400" dirty="0">
              <a:solidFill>
                <a:schemeClr val="bg1"/>
              </a:solidFill>
              <a:latin typeface="Arial Regular" charset="0"/>
            </a:endParaRPr>
          </a:p>
          <a:p>
            <a:endParaRPr lang="en-US" sz="1400" dirty="0">
              <a:solidFill>
                <a:schemeClr val="bg1"/>
              </a:solidFill>
              <a:latin typeface="Arial Regular" charset="0"/>
            </a:endParaRPr>
          </a:p>
        </p:txBody>
      </p:sp>
      <p:sp>
        <p:nvSpPr>
          <p:cNvPr id="14" name="Oval 13"/>
          <p:cNvSpPr/>
          <p:nvPr/>
        </p:nvSpPr>
        <p:spPr>
          <a:xfrm>
            <a:off x="1180975" y="689057"/>
            <a:ext cx="911325" cy="911326"/>
          </a:xfrm>
          <a:prstGeom prst="ellipse">
            <a:avLst/>
          </a:prstGeom>
          <a:solidFill>
            <a:schemeClr val="bg1"/>
          </a:solidFill>
          <a:ln>
            <a:noFill/>
          </a:ln>
        </p:spPr>
        <p:txBody>
          <a:bodyPr wrap="square" lIns="0" tIns="0" rIns="0" bIns="0" rtlCol="0" anchor="ctr">
            <a:noAutofit/>
          </a:bodyPr>
          <a:lstStyle/>
          <a:p>
            <a:pPr algn="ctr" defTabSz="457200" fontAlgn="auto">
              <a:spcBef>
                <a:spcPts val="0"/>
              </a:spcBef>
              <a:spcAft>
                <a:spcPts val="0"/>
              </a:spcAft>
            </a:pPr>
            <a:endParaRPr lang="en-US" sz="1200" dirty="0">
              <a:ea typeface=""/>
              <a:cs typeface="Arial Regular" charset="0"/>
            </a:endParaRPr>
          </a:p>
        </p:txBody>
      </p:sp>
      <p:pic>
        <p:nvPicPr>
          <p:cNvPr id="3" name="Graphic 2" descr="Magnifying glass">
            <a:extLst>
              <a:ext uri="{FF2B5EF4-FFF2-40B4-BE49-F238E27FC236}">
                <a16:creationId xmlns:a16="http://schemas.microsoft.com/office/drawing/2014/main" id="{8C891973-98C8-004C-9F85-CA95D95ABB4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27054" y="835137"/>
            <a:ext cx="619165" cy="619165"/>
          </a:xfrm>
          <a:prstGeom prst="rect">
            <a:avLst/>
          </a:prstGeom>
        </p:spPr>
      </p:pic>
    </p:spTree>
    <p:extLst>
      <p:ext uri="{BB962C8B-B14F-4D97-AF65-F5344CB8AC3E}">
        <p14:creationId xmlns:p14="http://schemas.microsoft.com/office/powerpoint/2010/main" val="3664667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ontent Placeholder 2"/>
          <p:cNvSpPr>
            <a:spLocks noGrp="1"/>
          </p:cNvSpPr>
          <p:nvPr>
            <p:ph type="body" sz="quarter" idx="13"/>
          </p:nvPr>
        </p:nvSpPr>
        <p:spPr>
          <a:xfrm>
            <a:off x="125730" y="47029"/>
            <a:ext cx="7768590" cy="1011698"/>
          </a:xfrm>
        </p:spPr>
        <p:txBody>
          <a:bodyPr>
            <a:normAutofit/>
          </a:bodyPr>
          <a:lstStyle/>
          <a:p>
            <a:endParaRPr lang="en-US" sz="375" b="1" dirty="0">
              <a:latin typeface="+mn-lt"/>
            </a:endParaRPr>
          </a:p>
          <a:p>
            <a:pPr marL="0" indent="0">
              <a:buNone/>
            </a:pPr>
            <a:r>
              <a:rPr lang="en-US" dirty="0">
                <a:latin typeface="+mn-lt"/>
              </a:rPr>
              <a:t>IBM Blockchain Plans</a:t>
            </a:r>
            <a:endParaRPr lang="en-US" sz="1800" dirty="0">
              <a:latin typeface="+mn-lt"/>
            </a:endParaRPr>
          </a:p>
        </p:txBody>
      </p:sp>
      <p:sp>
        <p:nvSpPr>
          <p:cNvPr id="5" name="Text Placeholder 4">
            <a:extLst>
              <a:ext uri="{FF2B5EF4-FFF2-40B4-BE49-F238E27FC236}">
                <a16:creationId xmlns:a16="http://schemas.microsoft.com/office/drawing/2014/main" id="{7F93E05F-4E10-EB4A-A328-D8C61DA80BD7}"/>
              </a:ext>
            </a:extLst>
          </p:cNvPr>
          <p:cNvSpPr>
            <a:spLocks noGrp="1"/>
          </p:cNvSpPr>
          <p:nvPr>
            <p:ph type="body" sz="quarter" idx="22"/>
          </p:nvPr>
        </p:nvSpPr>
        <p:spPr>
          <a:xfrm>
            <a:off x="1027814" y="1269882"/>
            <a:ext cx="7995340" cy="2966219"/>
          </a:xfrm>
        </p:spPr>
        <p:txBody>
          <a:bodyPr>
            <a:normAutofit/>
          </a:bodyPr>
          <a:lstStyle/>
          <a:p>
            <a:pPr marL="0" indent="0">
              <a:buNone/>
            </a:pPr>
            <a:r>
              <a:rPr lang="en-US" sz="1600" dirty="0"/>
              <a:t>Starter Plan</a:t>
            </a:r>
          </a:p>
          <a:p>
            <a:pPr lvl="1"/>
            <a:r>
              <a:rPr lang="en-US" sz="1600" dirty="0"/>
              <a:t>An entry level option that enables organizations to simulate multi-organization blockchain networks, quickly develop applications, and work with sample smart contracts and business networks. </a:t>
            </a:r>
          </a:p>
          <a:p>
            <a:endParaRPr lang="en-US" sz="1600" dirty="0"/>
          </a:p>
          <a:p>
            <a:pPr marL="0" indent="0">
              <a:buNone/>
            </a:pPr>
            <a:r>
              <a:rPr lang="en-US" sz="1600" dirty="0"/>
              <a:t>Enterprise Plan</a:t>
            </a:r>
          </a:p>
          <a:p>
            <a:pPr lvl="1"/>
            <a:r>
              <a:rPr lang="en-US" sz="1600" dirty="0"/>
              <a:t>A production-ready offering for organizations who would like to create or join a blockchain network for real businesses. This plan provides the key infrastructure along with tools and support to easily start a highly secure and production-ready network.</a:t>
            </a:r>
          </a:p>
          <a:p>
            <a:endParaRPr lang="en-US" sz="1600" dirty="0"/>
          </a:p>
        </p:txBody>
      </p:sp>
      <p:pic>
        <p:nvPicPr>
          <p:cNvPr id="53" name="Picture 52">
            <a:extLst>
              <a:ext uri="{FF2B5EF4-FFF2-40B4-BE49-F238E27FC236}">
                <a16:creationId xmlns:a16="http://schemas.microsoft.com/office/drawing/2014/main" id="{5CA54C9C-6DAA-B147-9FDB-B01A186173ED}"/>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50418" y="1269882"/>
            <a:ext cx="377396" cy="3773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4" name="Picture 53">
            <a:extLst>
              <a:ext uri="{FF2B5EF4-FFF2-40B4-BE49-F238E27FC236}">
                <a16:creationId xmlns:a16="http://schemas.microsoft.com/office/drawing/2014/main" id="{64FA1DF3-F67F-814B-8D5E-A55FD89ED3C4}"/>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50418" y="2627305"/>
            <a:ext cx="377396" cy="3773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11100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a:spLocks/>
          </p:cNvSpPr>
          <p:nvPr/>
        </p:nvSpPr>
        <p:spPr>
          <a:xfrm>
            <a:off x="2206748" y="954350"/>
            <a:ext cx="3573566" cy="716334"/>
          </a:xfrm>
          <a:prstGeom prst="rect">
            <a:avLst/>
          </a:prstGeom>
        </p:spPr>
        <p:txBody>
          <a:bodyPr vert="horz" lIns="91440" tIns="45720" rIns="91440" bIns="45720" rtlCol="0" anchor="t">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nSpc>
                <a:spcPct val="100000"/>
              </a:lnSpc>
            </a:pPr>
            <a:r>
              <a:rPr lang="en-US" sz="1800" dirty="0">
                <a:solidFill>
                  <a:schemeClr val="bg1"/>
                </a:solidFill>
                <a:ea typeface="Arial" charset="0"/>
                <a:cs typeface="Arial" charset="0"/>
              </a:rPr>
              <a:t>Technical Deep Dive</a:t>
            </a:r>
          </a:p>
          <a:p>
            <a:pPr>
              <a:lnSpc>
                <a:spcPct val="100000"/>
              </a:lnSpc>
            </a:pPr>
            <a:endParaRPr lang="en-US" sz="1800" dirty="0">
              <a:solidFill>
                <a:schemeClr val="bg1"/>
              </a:solidFill>
              <a:ea typeface="Arial" charset="0"/>
              <a:cs typeface="Arial" charset="0"/>
            </a:endParaRPr>
          </a:p>
          <a:p>
            <a:pPr marL="285750" indent="-285750">
              <a:buFont typeface="Arial" charset="0"/>
              <a:buChar char="•"/>
            </a:pPr>
            <a:r>
              <a:rPr lang="en-US" sz="1400" b="1" dirty="0">
                <a:solidFill>
                  <a:schemeClr val="bg1"/>
                </a:solidFill>
                <a:latin typeface="Arial Regular" charset="0"/>
              </a:rPr>
              <a:t>[ Roadmap ]</a:t>
            </a:r>
          </a:p>
          <a:p>
            <a:pPr marL="285750" indent="-285750">
              <a:buFont typeface="Arial" charset="0"/>
              <a:buChar char="•"/>
            </a:pPr>
            <a:endParaRPr lang="en-US" sz="1400" dirty="0">
              <a:solidFill>
                <a:schemeClr val="bg1"/>
              </a:solidFill>
              <a:latin typeface="Arial Regular" charset="0"/>
            </a:endParaRPr>
          </a:p>
          <a:p>
            <a:pPr marL="285750" indent="-285750">
              <a:buFont typeface="Arial" charset="0"/>
              <a:buChar char="•"/>
            </a:pPr>
            <a:r>
              <a:rPr lang="en-US" sz="1400" dirty="0">
                <a:solidFill>
                  <a:schemeClr val="bg1"/>
                </a:solidFill>
                <a:latin typeface="Arial Regular" charset="0"/>
              </a:rPr>
              <a:t>Architectural Overview</a:t>
            </a:r>
          </a:p>
          <a:p>
            <a:pPr marL="285750" indent="-285750">
              <a:buFont typeface="Arial" charset="0"/>
              <a:buChar char="•"/>
            </a:pPr>
            <a:endParaRPr lang="en-US" sz="1400" dirty="0">
              <a:solidFill>
                <a:schemeClr val="bg1"/>
              </a:solidFill>
              <a:latin typeface="Arial Regular" charset="0"/>
            </a:endParaRPr>
          </a:p>
          <a:p>
            <a:pPr marL="285750" indent="-285750">
              <a:buFont typeface="Arial" charset="0"/>
              <a:buChar char="•"/>
            </a:pPr>
            <a:r>
              <a:rPr lang="en-US" sz="1400" dirty="0">
                <a:solidFill>
                  <a:schemeClr val="bg1"/>
                </a:solidFill>
                <a:latin typeface="Arial Regular" charset="0"/>
              </a:rPr>
              <a:t>Platform Components</a:t>
            </a:r>
          </a:p>
          <a:p>
            <a:pPr marL="285750" indent="-285750">
              <a:buFont typeface="Arial" charset="0"/>
              <a:buChar char="•"/>
            </a:pPr>
            <a:endParaRPr lang="en-US" sz="1400" dirty="0">
              <a:solidFill>
                <a:schemeClr val="bg1"/>
              </a:solidFill>
              <a:latin typeface="Arial Regular" charset="0"/>
            </a:endParaRPr>
          </a:p>
          <a:p>
            <a:pPr marL="285750" indent="-285750">
              <a:buFont typeface="Arial" charset="0"/>
              <a:buChar char="•"/>
            </a:pPr>
            <a:r>
              <a:rPr lang="en-US" sz="1400" dirty="0">
                <a:solidFill>
                  <a:schemeClr val="bg1"/>
                </a:solidFill>
                <a:latin typeface="Arial Regular" charset="0"/>
              </a:rPr>
              <a:t>Organization and Plans</a:t>
            </a:r>
          </a:p>
          <a:p>
            <a:endParaRPr lang="en-US" sz="1400" dirty="0">
              <a:solidFill>
                <a:schemeClr val="bg1"/>
              </a:solidFill>
              <a:latin typeface="Arial Regular" charset="0"/>
            </a:endParaRPr>
          </a:p>
          <a:p>
            <a:pPr marL="285750" indent="-285750">
              <a:buFont typeface="Arial" charset="0"/>
              <a:buChar char="•"/>
            </a:pPr>
            <a:r>
              <a:rPr lang="en-US" sz="1400" dirty="0">
                <a:solidFill>
                  <a:schemeClr val="bg1"/>
                </a:solidFill>
                <a:latin typeface="Arial Regular" charset="0"/>
              </a:rPr>
              <a:t>Transaction Flow</a:t>
            </a:r>
          </a:p>
          <a:p>
            <a:pPr marL="285750" indent="-285750">
              <a:buFont typeface="Arial" charset="0"/>
              <a:buChar char="•"/>
            </a:pPr>
            <a:endParaRPr lang="en-US" sz="1400" dirty="0">
              <a:solidFill>
                <a:schemeClr val="bg1"/>
              </a:solidFill>
              <a:latin typeface="Arial Regular" charset="0"/>
            </a:endParaRPr>
          </a:p>
          <a:p>
            <a:pPr marL="285750" indent="-285750">
              <a:buFont typeface="Arial" charset="0"/>
              <a:buChar char="•"/>
            </a:pPr>
            <a:r>
              <a:rPr lang="en-US" sz="1400" dirty="0">
                <a:solidFill>
                  <a:schemeClr val="bg1"/>
                </a:solidFill>
                <a:latin typeface="Arial Regular" charset="0"/>
              </a:rPr>
              <a:t>Example Networks</a:t>
            </a:r>
          </a:p>
          <a:p>
            <a:pPr marL="285750" indent="-285750">
              <a:buFont typeface="Arial" charset="0"/>
              <a:buChar char="•"/>
            </a:pPr>
            <a:endParaRPr lang="en-US" sz="1400" dirty="0">
              <a:solidFill>
                <a:schemeClr val="bg1"/>
              </a:solidFill>
              <a:latin typeface="Arial Regular" charset="0"/>
            </a:endParaRPr>
          </a:p>
          <a:p>
            <a:pPr marL="285750" indent="-285750">
              <a:buFont typeface="Arial" charset="0"/>
              <a:buChar char="•"/>
            </a:pPr>
            <a:r>
              <a:rPr lang="en-US" sz="1400" dirty="0">
                <a:solidFill>
                  <a:schemeClr val="bg1"/>
                </a:solidFill>
                <a:latin typeface="Arial Regular" charset="0"/>
              </a:rPr>
              <a:t>Network Setup</a:t>
            </a:r>
          </a:p>
          <a:p>
            <a:endParaRPr lang="en-US" sz="1400" dirty="0">
              <a:solidFill>
                <a:schemeClr val="bg1"/>
              </a:solidFill>
              <a:latin typeface="Arial Regular" charset="0"/>
            </a:endParaRPr>
          </a:p>
          <a:p>
            <a:pPr marL="285750" indent="-285750">
              <a:buFont typeface="Arial" charset="0"/>
              <a:buChar char="•"/>
            </a:pPr>
            <a:r>
              <a:rPr lang="en-US" sz="1400" dirty="0">
                <a:solidFill>
                  <a:schemeClr val="bg1"/>
                </a:solidFill>
                <a:latin typeface="Arial Regular" charset="0"/>
              </a:rPr>
              <a:t>Endorsement Policies</a:t>
            </a:r>
          </a:p>
          <a:p>
            <a:pPr marL="285750" indent="-285750">
              <a:buFont typeface="Arial" charset="0"/>
              <a:buChar char="•"/>
            </a:pPr>
            <a:endParaRPr lang="en-US" sz="1400" dirty="0">
              <a:solidFill>
                <a:schemeClr val="bg1"/>
              </a:solidFill>
              <a:latin typeface="Arial Regular" charset="0"/>
            </a:endParaRPr>
          </a:p>
          <a:p>
            <a:pPr marL="285750" indent="-285750">
              <a:buFont typeface="Arial" charset="0"/>
              <a:buChar char="•"/>
            </a:pPr>
            <a:r>
              <a:rPr lang="en-US" sz="1400" dirty="0">
                <a:solidFill>
                  <a:schemeClr val="bg1"/>
                </a:solidFill>
                <a:latin typeface="Arial Regular" charset="0"/>
              </a:rPr>
              <a:t>Identities and MSP</a:t>
            </a:r>
          </a:p>
          <a:p>
            <a:pPr marL="285750" indent="-285750">
              <a:buFont typeface="Arial" charset="0"/>
              <a:buChar char="•"/>
            </a:pPr>
            <a:endParaRPr lang="en-US" sz="1400" dirty="0">
              <a:solidFill>
                <a:schemeClr val="bg1"/>
              </a:solidFill>
              <a:latin typeface="Arial Regular" charset="0"/>
            </a:endParaRPr>
          </a:p>
          <a:p>
            <a:endParaRPr lang="en-US" sz="1400" dirty="0">
              <a:solidFill>
                <a:schemeClr val="bg1"/>
              </a:solidFill>
              <a:latin typeface="Arial Regular" charset="0"/>
            </a:endParaRPr>
          </a:p>
        </p:txBody>
      </p:sp>
      <p:sp>
        <p:nvSpPr>
          <p:cNvPr id="14" name="Oval 13"/>
          <p:cNvSpPr/>
          <p:nvPr/>
        </p:nvSpPr>
        <p:spPr>
          <a:xfrm>
            <a:off x="1180975" y="689057"/>
            <a:ext cx="911325" cy="911326"/>
          </a:xfrm>
          <a:prstGeom prst="ellipse">
            <a:avLst/>
          </a:prstGeom>
          <a:solidFill>
            <a:schemeClr val="bg1"/>
          </a:solidFill>
          <a:ln>
            <a:noFill/>
          </a:ln>
        </p:spPr>
        <p:txBody>
          <a:bodyPr wrap="square" lIns="0" tIns="0" rIns="0" bIns="0" rtlCol="0" anchor="ctr">
            <a:noAutofit/>
          </a:bodyPr>
          <a:lstStyle/>
          <a:p>
            <a:pPr algn="ctr" defTabSz="457200" fontAlgn="auto">
              <a:spcBef>
                <a:spcPts val="0"/>
              </a:spcBef>
              <a:spcAft>
                <a:spcPts val="0"/>
              </a:spcAft>
            </a:pPr>
            <a:endParaRPr lang="en-US" sz="1200" dirty="0">
              <a:ea typeface=""/>
              <a:cs typeface="Arial Regular" charset="0"/>
            </a:endParaRPr>
          </a:p>
        </p:txBody>
      </p:sp>
      <p:pic>
        <p:nvPicPr>
          <p:cNvPr id="3" name="Graphic 2" descr="Magnifying glass">
            <a:extLst>
              <a:ext uri="{FF2B5EF4-FFF2-40B4-BE49-F238E27FC236}">
                <a16:creationId xmlns:a16="http://schemas.microsoft.com/office/drawing/2014/main" id="{8C891973-98C8-004C-9F85-CA95D95ABB4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27054" y="835137"/>
            <a:ext cx="619165" cy="619165"/>
          </a:xfrm>
          <a:prstGeom prst="rect">
            <a:avLst/>
          </a:prstGeom>
        </p:spPr>
      </p:pic>
    </p:spTree>
    <p:extLst>
      <p:ext uri="{BB962C8B-B14F-4D97-AF65-F5344CB8AC3E}">
        <p14:creationId xmlns:p14="http://schemas.microsoft.com/office/powerpoint/2010/main" val="3893919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31">
            <a:extLst>
              <a:ext uri="{FF2B5EF4-FFF2-40B4-BE49-F238E27FC236}">
                <a16:creationId xmlns:a16="http://schemas.microsoft.com/office/drawing/2014/main" id="{10981047-F4D7-B64B-89EE-9816E19EBB43}"/>
              </a:ext>
            </a:extLst>
          </p:cNvPr>
          <p:cNvSpPr/>
          <p:nvPr/>
        </p:nvSpPr>
        <p:spPr>
          <a:xfrm>
            <a:off x="5594933" y="1325525"/>
            <a:ext cx="3223443" cy="3458500"/>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6" name="Rounded Rectangle 25">
            <a:extLst>
              <a:ext uri="{FF2B5EF4-FFF2-40B4-BE49-F238E27FC236}">
                <a16:creationId xmlns:a16="http://schemas.microsoft.com/office/drawing/2014/main" id="{7A9475B7-3E65-0D44-87EC-7B9B36EAC253}"/>
              </a:ext>
            </a:extLst>
          </p:cNvPr>
          <p:cNvSpPr/>
          <p:nvPr/>
        </p:nvSpPr>
        <p:spPr>
          <a:xfrm>
            <a:off x="5766655" y="1468411"/>
            <a:ext cx="2880000" cy="2882423"/>
          </a:xfrm>
          <a:prstGeom prst="roundRect">
            <a:avLst/>
          </a:prstGeom>
          <a:solidFill>
            <a:srgbClr val="FFD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9" name="Content Placeholder 2"/>
          <p:cNvSpPr>
            <a:spLocks noGrp="1"/>
          </p:cNvSpPr>
          <p:nvPr>
            <p:ph type="body" sz="quarter" idx="13"/>
          </p:nvPr>
        </p:nvSpPr>
        <p:spPr>
          <a:xfrm>
            <a:off x="125730" y="47029"/>
            <a:ext cx="7768590" cy="1011698"/>
          </a:xfrm>
        </p:spPr>
        <p:txBody>
          <a:bodyPr>
            <a:normAutofit/>
          </a:bodyPr>
          <a:lstStyle/>
          <a:p>
            <a:endParaRPr lang="en-US" sz="375" b="1" dirty="0">
              <a:latin typeface="+mn-lt"/>
            </a:endParaRPr>
          </a:p>
          <a:p>
            <a:pPr marL="0" indent="0">
              <a:buNone/>
            </a:pPr>
            <a:r>
              <a:rPr lang="en-US" dirty="0" err="1">
                <a:latin typeface="+mn-lt"/>
              </a:rPr>
              <a:t>Organisations</a:t>
            </a:r>
            <a:endParaRPr lang="en-US" sz="1800" dirty="0">
              <a:latin typeface="+mn-lt"/>
            </a:endParaRPr>
          </a:p>
        </p:txBody>
      </p:sp>
      <p:sp>
        <p:nvSpPr>
          <p:cNvPr id="4" name="Text Placeholder 3">
            <a:extLst>
              <a:ext uri="{FF2B5EF4-FFF2-40B4-BE49-F238E27FC236}">
                <a16:creationId xmlns:a16="http://schemas.microsoft.com/office/drawing/2014/main" id="{3207BA3B-4B43-D64A-AAD8-6C6FED3D37B1}"/>
              </a:ext>
            </a:extLst>
          </p:cNvPr>
          <p:cNvSpPr>
            <a:spLocks noGrp="1"/>
          </p:cNvSpPr>
          <p:nvPr>
            <p:ph type="body" sz="quarter" idx="22"/>
          </p:nvPr>
        </p:nvSpPr>
        <p:spPr>
          <a:xfrm>
            <a:off x="-3769" y="1464976"/>
            <a:ext cx="5650452" cy="3319049"/>
          </a:xfrm>
        </p:spPr>
        <p:txBody>
          <a:bodyPr>
            <a:normAutofit fontScale="92500" lnSpcReduction="10000"/>
          </a:bodyPr>
          <a:lstStyle/>
          <a:p>
            <a:pPr lvl="1"/>
            <a:r>
              <a:rPr lang="en-US" sz="1700" dirty="0"/>
              <a:t>An </a:t>
            </a:r>
            <a:r>
              <a:rPr lang="en-US" sz="1700" dirty="0" err="1"/>
              <a:t>organisation</a:t>
            </a:r>
            <a:r>
              <a:rPr lang="en-US" sz="1700" dirty="0"/>
              <a:t> is created within the scope of an IBM Cloud Account</a:t>
            </a:r>
          </a:p>
          <a:p>
            <a:pPr lvl="1"/>
            <a:r>
              <a:rPr lang="en-US" sz="1700" dirty="0"/>
              <a:t>An IBM Cloud Account can create multiple </a:t>
            </a:r>
            <a:r>
              <a:rPr lang="en-US" sz="1700" dirty="0" err="1"/>
              <a:t>organisations</a:t>
            </a:r>
            <a:r>
              <a:rPr lang="en-US" sz="1700" dirty="0"/>
              <a:t> on its behalf</a:t>
            </a:r>
          </a:p>
          <a:p>
            <a:pPr lvl="1"/>
            <a:r>
              <a:rPr lang="en-US" sz="1700" dirty="0"/>
              <a:t>Each </a:t>
            </a:r>
            <a:r>
              <a:rPr lang="en-US" sz="1700" dirty="0" err="1"/>
              <a:t>organisation</a:t>
            </a:r>
            <a:r>
              <a:rPr lang="en-US" sz="1700" dirty="0"/>
              <a:t> includes:</a:t>
            </a:r>
          </a:p>
          <a:p>
            <a:pPr lvl="2"/>
            <a:r>
              <a:rPr lang="en-US" sz="1400" dirty="0"/>
              <a:t>Membership Services Provider (MSP) for identities</a:t>
            </a:r>
          </a:p>
          <a:p>
            <a:pPr lvl="2"/>
            <a:r>
              <a:rPr lang="en-US" sz="1400" dirty="0"/>
              <a:t>Administrator(s)</a:t>
            </a:r>
          </a:p>
          <a:p>
            <a:pPr lvl="2"/>
            <a:r>
              <a:rPr lang="en-US" sz="1400" dirty="0"/>
              <a:t>Users</a:t>
            </a:r>
          </a:p>
          <a:p>
            <a:pPr lvl="2"/>
            <a:r>
              <a:rPr lang="en-US" sz="1400" dirty="0"/>
              <a:t>Peers</a:t>
            </a:r>
          </a:p>
          <a:p>
            <a:pPr lvl="2"/>
            <a:r>
              <a:rPr lang="en-US" sz="1400" dirty="0"/>
              <a:t>Fabric-CAs</a:t>
            </a:r>
          </a:p>
          <a:p>
            <a:pPr lvl="1"/>
            <a:r>
              <a:rPr lang="en-US" sz="1700" dirty="0"/>
              <a:t>A network includes many </a:t>
            </a:r>
            <a:r>
              <a:rPr lang="en-US" sz="1700" dirty="0" err="1"/>
              <a:t>organisations</a:t>
            </a:r>
            <a:r>
              <a:rPr lang="en-US" sz="1700" dirty="0"/>
              <a:t> representing a consortium</a:t>
            </a:r>
          </a:p>
          <a:p>
            <a:pPr lvl="1"/>
            <a:r>
              <a:rPr lang="en-US" sz="1700" dirty="0"/>
              <a:t>Each </a:t>
            </a:r>
            <a:r>
              <a:rPr lang="en-US" sz="1700" dirty="0" err="1"/>
              <a:t>organisation</a:t>
            </a:r>
            <a:r>
              <a:rPr lang="en-US" sz="1700" dirty="0"/>
              <a:t> has an ID</a:t>
            </a:r>
          </a:p>
        </p:txBody>
      </p:sp>
      <p:sp>
        <p:nvSpPr>
          <p:cNvPr id="219" name="TextBox 218"/>
          <p:cNvSpPr txBox="1"/>
          <p:nvPr/>
        </p:nvSpPr>
        <p:spPr>
          <a:xfrm>
            <a:off x="6513957" y="4076257"/>
            <a:ext cx="1509271" cy="276999"/>
          </a:xfrm>
          <a:prstGeom prst="rect">
            <a:avLst/>
          </a:prstGeom>
          <a:noFill/>
        </p:spPr>
        <p:txBody>
          <a:bodyPr wrap="square" rtlCol="0">
            <a:spAutoFit/>
          </a:bodyPr>
          <a:lstStyle/>
          <a:p>
            <a:pPr algn="ctr"/>
            <a:r>
              <a:rPr lang="en-US" sz="1200" dirty="0"/>
              <a:t>ID = Org1</a:t>
            </a:r>
          </a:p>
        </p:txBody>
      </p:sp>
      <p:sp>
        <p:nvSpPr>
          <p:cNvPr id="60" name="Rectangle 59">
            <a:extLst>
              <a:ext uri="{FF2B5EF4-FFF2-40B4-BE49-F238E27FC236}">
                <a16:creationId xmlns:a16="http://schemas.microsoft.com/office/drawing/2014/main" id="{7FBD20B4-4235-A643-A987-02DD2040AECB}"/>
              </a:ext>
            </a:extLst>
          </p:cNvPr>
          <p:cNvSpPr/>
          <p:nvPr/>
        </p:nvSpPr>
        <p:spPr>
          <a:xfrm>
            <a:off x="125729" y="713443"/>
            <a:ext cx="8329173" cy="369332"/>
          </a:xfrm>
          <a:prstGeom prst="rect">
            <a:avLst/>
          </a:prstGeom>
        </p:spPr>
        <p:txBody>
          <a:bodyPr wrap="square">
            <a:spAutoFit/>
          </a:bodyPr>
          <a:lstStyle/>
          <a:p>
            <a:r>
              <a:rPr lang="en-US" dirty="0"/>
              <a:t>Each member </a:t>
            </a:r>
            <a:r>
              <a:rPr lang="en-US" dirty="0" err="1"/>
              <a:t>organisation</a:t>
            </a:r>
            <a:r>
              <a:rPr lang="en-US" dirty="0"/>
              <a:t> defines boundaries within the network</a:t>
            </a:r>
          </a:p>
        </p:txBody>
      </p:sp>
      <p:grpSp>
        <p:nvGrpSpPr>
          <p:cNvPr id="2" name="Group 1">
            <a:extLst>
              <a:ext uri="{FF2B5EF4-FFF2-40B4-BE49-F238E27FC236}">
                <a16:creationId xmlns:a16="http://schemas.microsoft.com/office/drawing/2014/main" id="{D7F331B4-281F-D643-A47B-6234CECC453C}"/>
              </a:ext>
            </a:extLst>
          </p:cNvPr>
          <p:cNvGrpSpPr/>
          <p:nvPr/>
        </p:nvGrpSpPr>
        <p:grpSpPr>
          <a:xfrm>
            <a:off x="5908396" y="1746329"/>
            <a:ext cx="2546506" cy="2185576"/>
            <a:chOff x="5908396" y="1746329"/>
            <a:chExt cx="2546506" cy="2185576"/>
          </a:xfrm>
        </p:grpSpPr>
        <p:sp>
          <p:nvSpPr>
            <p:cNvPr id="39" name="TextBox 38">
              <a:extLst>
                <a:ext uri="{FF2B5EF4-FFF2-40B4-BE49-F238E27FC236}">
                  <a16:creationId xmlns:a16="http://schemas.microsoft.com/office/drawing/2014/main" id="{2E8109DB-2342-6447-9801-23ED8E4CA791}"/>
                </a:ext>
              </a:extLst>
            </p:cNvPr>
            <p:cNvSpPr txBox="1"/>
            <p:nvPr/>
          </p:nvSpPr>
          <p:spPr>
            <a:xfrm>
              <a:off x="5908396" y="2052920"/>
              <a:ext cx="520764" cy="230832"/>
            </a:xfrm>
            <a:prstGeom prst="rect">
              <a:avLst/>
            </a:prstGeom>
            <a:noFill/>
            <a:effectLst/>
          </p:spPr>
          <p:txBody>
            <a:bodyPr wrap="square" rtlCol="0">
              <a:spAutoFit/>
            </a:bodyPr>
            <a:lstStyle/>
            <a:p>
              <a:pPr algn="ctr"/>
              <a:r>
                <a:rPr lang="en-US" sz="900" dirty="0">
                  <a:cs typeface="Calibri"/>
                </a:rPr>
                <a:t>User</a:t>
              </a:r>
              <a:endParaRPr lang="en-US" sz="300" dirty="0">
                <a:cs typeface="Calibri"/>
              </a:endParaRPr>
            </a:p>
          </p:txBody>
        </p:sp>
        <p:grpSp>
          <p:nvGrpSpPr>
            <p:cNvPr id="46" name="Group 45">
              <a:extLst>
                <a:ext uri="{FF2B5EF4-FFF2-40B4-BE49-F238E27FC236}">
                  <a16:creationId xmlns:a16="http://schemas.microsoft.com/office/drawing/2014/main" id="{DD39EB13-2CBA-244C-A958-CA4AF832F9F4}"/>
                </a:ext>
              </a:extLst>
            </p:cNvPr>
            <p:cNvGrpSpPr/>
            <p:nvPr/>
          </p:nvGrpSpPr>
          <p:grpSpPr>
            <a:xfrm>
              <a:off x="6597436" y="1765855"/>
              <a:ext cx="354666" cy="574130"/>
              <a:chOff x="5701137" y="2384637"/>
              <a:chExt cx="1133935" cy="1812371"/>
            </a:xfrm>
          </p:grpSpPr>
          <p:sp>
            <p:nvSpPr>
              <p:cNvPr id="47" name="Oval 46">
                <a:extLst>
                  <a:ext uri="{FF2B5EF4-FFF2-40B4-BE49-F238E27FC236}">
                    <a16:creationId xmlns:a16="http://schemas.microsoft.com/office/drawing/2014/main" id="{BF929AD6-81C3-7545-9876-396C8962E947}"/>
                  </a:ext>
                </a:extLst>
              </p:cNvPr>
              <p:cNvSpPr/>
              <p:nvPr/>
            </p:nvSpPr>
            <p:spPr>
              <a:xfrm>
                <a:off x="5928889" y="2384637"/>
                <a:ext cx="678434" cy="678436"/>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350">
                  <a:solidFill>
                    <a:srgbClr val="FFFFFF"/>
                  </a:solidFill>
                </a:endParaRPr>
              </a:p>
            </p:txBody>
          </p:sp>
          <p:sp>
            <p:nvSpPr>
              <p:cNvPr id="48" name="Round Same Side Corner Rectangle 47">
                <a:extLst>
                  <a:ext uri="{FF2B5EF4-FFF2-40B4-BE49-F238E27FC236}">
                    <a16:creationId xmlns:a16="http://schemas.microsoft.com/office/drawing/2014/main" id="{DFAB15A2-DC15-B74E-93F6-2C6AFA0DAB25}"/>
                  </a:ext>
                </a:extLst>
              </p:cNvPr>
              <p:cNvSpPr/>
              <p:nvPr/>
            </p:nvSpPr>
            <p:spPr>
              <a:xfrm>
                <a:off x="5701137" y="3063073"/>
                <a:ext cx="1133935" cy="1133935"/>
              </a:xfrm>
              <a:prstGeom prst="round2SameRect">
                <a:avLst>
                  <a:gd name="adj1" fmla="val 49716"/>
                  <a:gd name="adj2" fmla="val 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b="1" dirty="0">
                  <a:solidFill>
                    <a:srgbClr val="FFFFFF"/>
                  </a:solidFill>
                </a:endParaRPr>
              </a:p>
            </p:txBody>
          </p:sp>
        </p:grpSp>
        <p:sp>
          <p:nvSpPr>
            <p:cNvPr id="43" name="TextBox 42">
              <a:extLst>
                <a:ext uri="{FF2B5EF4-FFF2-40B4-BE49-F238E27FC236}">
                  <a16:creationId xmlns:a16="http://schemas.microsoft.com/office/drawing/2014/main" id="{31349788-0C67-4A41-8ABC-F067DE43E282}"/>
                </a:ext>
              </a:extLst>
            </p:cNvPr>
            <p:cNvSpPr txBox="1"/>
            <p:nvPr/>
          </p:nvSpPr>
          <p:spPr>
            <a:xfrm>
              <a:off x="6052256" y="3691985"/>
              <a:ext cx="520764" cy="230832"/>
            </a:xfrm>
            <a:prstGeom prst="rect">
              <a:avLst/>
            </a:prstGeom>
            <a:noFill/>
            <a:effectLst/>
          </p:spPr>
          <p:txBody>
            <a:bodyPr wrap="square" rtlCol="0">
              <a:spAutoFit/>
            </a:bodyPr>
            <a:lstStyle/>
            <a:p>
              <a:pPr algn="ctr"/>
              <a:r>
                <a:rPr lang="en-US" sz="900" dirty="0">
                  <a:cs typeface="Calibri"/>
                </a:rPr>
                <a:t>MSP</a:t>
              </a:r>
              <a:endParaRPr lang="en-US" sz="300" dirty="0">
                <a:cs typeface="Calibri"/>
              </a:endParaRPr>
            </a:p>
          </p:txBody>
        </p:sp>
        <p:sp>
          <p:nvSpPr>
            <p:cNvPr id="44" name="TextBox 43">
              <a:extLst>
                <a:ext uri="{FF2B5EF4-FFF2-40B4-BE49-F238E27FC236}">
                  <a16:creationId xmlns:a16="http://schemas.microsoft.com/office/drawing/2014/main" id="{84B360B3-DB63-774B-8E10-CAAC4E10D95D}"/>
                </a:ext>
              </a:extLst>
            </p:cNvPr>
            <p:cNvSpPr txBox="1"/>
            <p:nvPr/>
          </p:nvSpPr>
          <p:spPr>
            <a:xfrm>
              <a:off x="6886343" y="3701073"/>
              <a:ext cx="520764" cy="230832"/>
            </a:xfrm>
            <a:prstGeom prst="rect">
              <a:avLst/>
            </a:prstGeom>
            <a:noFill/>
            <a:effectLst/>
          </p:spPr>
          <p:txBody>
            <a:bodyPr wrap="square" rtlCol="0">
              <a:spAutoFit/>
            </a:bodyPr>
            <a:lstStyle/>
            <a:p>
              <a:pPr algn="ctr"/>
              <a:r>
                <a:rPr lang="en-US" sz="900" dirty="0">
                  <a:cs typeface="Calibri"/>
                </a:rPr>
                <a:t>Peer</a:t>
              </a:r>
              <a:endParaRPr lang="en-US" sz="300" dirty="0">
                <a:cs typeface="Calibri"/>
              </a:endParaRPr>
            </a:p>
          </p:txBody>
        </p:sp>
        <p:grpSp>
          <p:nvGrpSpPr>
            <p:cNvPr id="40" name="Group 39">
              <a:extLst>
                <a:ext uri="{FF2B5EF4-FFF2-40B4-BE49-F238E27FC236}">
                  <a16:creationId xmlns:a16="http://schemas.microsoft.com/office/drawing/2014/main" id="{B065D5E0-0E60-FE4E-B515-BEBCA5F2BDF5}"/>
                </a:ext>
              </a:extLst>
            </p:cNvPr>
            <p:cNvGrpSpPr/>
            <p:nvPr/>
          </p:nvGrpSpPr>
          <p:grpSpPr>
            <a:xfrm>
              <a:off x="6349322" y="1794421"/>
              <a:ext cx="354666" cy="574130"/>
              <a:chOff x="5701137" y="2384637"/>
              <a:chExt cx="1133935" cy="1812371"/>
            </a:xfrm>
          </p:grpSpPr>
          <p:sp>
            <p:nvSpPr>
              <p:cNvPr id="41" name="Oval 40">
                <a:extLst>
                  <a:ext uri="{FF2B5EF4-FFF2-40B4-BE49-F238E27FC236}">
                    <a16:creationId xmlns:a16="http://schemas.microsoft.com/office/drawing/2014/main" id="{E9A39132-5AEC-444D-BF42-977DD3A4809E}"/>
                  </a:ext>
                </a:extLst>
              </p:cNvPr>
              <p:cNvSpPr/>
              <p:nvPr/>
            </p:nvSpPr>
            <p:spPr>
              <a:xfrm>
                <a:off x="5928889" y="2384637"/>
                <a:ext cx="678434" cy="678436"/>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350">
                  <a:solidFill>
                    <a:srgbClr val="FFFFFF"/>
                  </a:solidFill>
                </a:endParaRPr>
              </a:p>
            </p:txBody>
          </p:sp>
          <p:sp>
            <p:nvSpPr>
              <p:cNvPr id="42" name="Round Same Side Corner Rectangle 41">
                <a:extLst>
                  <a:ext uri="{FF2B5EF4-FFF2-40B4-BE49-F238E27FC236}">
                    <a16:creationId xmlns:a16="http://schemas.microsoft.com/office/drawing/2014/main" id="{93A7FDAD-D7C8-A143-A5EC-9C492855AEDB}"/>
                  </a:ext>
                </a:extLst>
              </p:cNvPr>
              <p:cNvSpPr/>
              <p:nvPr/>
            </p:nvSpPr>
            <p:spPr>
              <a:xfrm>
                <a:off x="5701137" y="3063073"/>
                <a:ext cx="1133935" cy="1133935"/>
              </a:xfrm>
              <a:prstGeom prst="round2SameRect">
                <a:avLst>
                  <a:gd name="adj1" fmla="val 49716"/>
                  <a:gd name="adj2" fmla="val 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b="1" dirty="0">
                  <a:solidFill>
                    <a:srgbClr val="FFFFFF"/>
                  </a:solidFill>
                </a:endParaRPr>
              </a:p>
            </p:txBody>
          </p:sp>
        </p:grpSp>
        <p:grpSp>
          <p:nvGrpSpPr>
            <p:cNvPr id="49" name="Group 48">
              <a:extLst>
                <a:ext uri="{FF2B5EF4-FFF2-40B4-BE49-F238E27FC236}">
                  <a16:creationId xmlns:a16="http://schemas.microsoft.com/office/drawing/2014/main" id="{52C5B500-FB88-F141-BA0E-82C37AD1D859}"/>
                </a:ext>
              </a:extLst>
            </p:cNvPr>
            <p:cNvGrpSpPr/>
            <p:nvPr/>
          </p:nvGrpSpPr>
          <p:grpSpPr>
            <a:xfrm>
              <a:off x="7872371" y="1746329"/>
              <a:ext cx="354666" cy="574130"/>
              <a:chOff x="5701137" y="2384637"/>
              <a:chExt cx="1133935" cy="1812371"/>
            </a:xfrm>
          </p:grpSpPr>
          <p:sp>
            <p:nvSpPr>
              <p:cNvPr id="50" name="Oval 49">
                <a:extLst>
                  <a:ext uri="{FF2B5EF4-FFF2-40B4-BE49-F238E27FC236}">
                    <a16:creationId xmlns:a16="http://schemas.microsoft.com/office/drawing/2014/main" id="{7BEF1FA0-0426-7E41-91E4-4920E4FE751C}"/>
                  </a:ext>
                </a:extLst>
              </p:cNvPr>
              <p:cNvSpPr/>
              <p:nvPr/>
            </p:nvSpPr>
            <p:spPr>
              <a:xfrm>
                <a:off x="5928889" y="2384637"/>
                <a:ext cx="678434" cy="678436"/>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350">
                  <a:solidFill>
                    <a:srgbClr val="FFFFFF"/>
                  </a:solidFill>
                </a:endParaRPr>
              </a:p>
            </p:txBody>
          </p:sp>
          <p:sp>
            <p:nvSpPr>
              <p:cNvPr id="51" name="Round Same Side Corner Rectangle 50">
                <a:extLst>
                  <a:ext uri="{FF2B5EF4-FFF2-40B4-BE49-F238E27FC236}">
                    <a16:creationId xmlns:a16="http://schemas.microsoft.com/office/drawing/2014/main" id="{54AF19E6-101E-7A4A-AB90-F8A40D7603E0}"/>
                  </a:ext>
                </a:extLst>
              </p:cNvPr>
              <p:cNvSpPr/>
              <p:nvPr/>
            </p:nvSpPr>
            <p:spPr>
              <a:xfrm>
                <a:off x="5701137" y="3063073"/>
                <a:ext cx="1133935" cy="1133935"/>
              </a:xfrm>
              <a:prstGeom prst="round2SameRect">
                <a:avLst>
                  <a:gd name="adj1" fmla="val 49716"/>
                  <a:gd name="adj2" fmla="val 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b="1" dirty="0">
                  <a:solidFill>
                    <a:srgbClr val="FFFFFF"/>
                  </a:solidFill>
                </a:endParaRPr>
              </a:p>
            </p:txBody>
          </p:sp>
        </p:grpSp>
        <p:grpSp>
          <p:nvGrpSpPr>
            <p:cNvPr id="33" name="Group 32">
              <a:extLst>
                <a:ext uri="{FF2B5EF4-FFF2-40B4-BE49-F238E27FC236}">
                  <a16:creationId xmlns:a16="http://schemas.microsoft.com/office/drawing/2014/main" id="{72EADB8E-6090-D341-BBFD-A1E641805EAC}"/>
                </a:ext>
              </a:extLst>
            </p:cNvPr>
            <p:cNvGrpSpPr/>
            <p:nvPr/>
          </p:nvGrpSpPr>
          <p:grpSpPr>
            <a:xfrm>
              <a:off x="7187992" y="1794421"/>
              <a:ext cx="795592" cy="574130"/>
              <a:chOff x="5502369" y="3560517"/>
              <a:chExt cx="940626" cy="694408"/>
            </a:xfrm>
          </p:grpSpPr>
          <p:sp>
            <p:nvSpPr>
              <p:cNvPr id="34" name="TextBox 33">
                <a:extLst>
                  <a:ext uri="{FF2B5EF4-FFF2-40B4-BE49-F238E27FC236}">
                    <a16:creationId xmlns:a16="http://schemas.microsoft.com/office/drawing/2014/main" id="{7F6D54B5-1C04-5B49-9B1F-9480C29F0105}"/>
                  </a:ext>
                </a:extLst>
              </p:cNvPr>
              <p:cNvSpPr txBox="1"/>
              <p:nvPr/>
            </p:nvSpPr>
            <p:spPr>
              <a:xfrm>
                <a:off x="5502369" y="3873171"/>
                <a:ext cx="615698" cy="279191"/>
              </a:xfrm>
              <a:prstGeom prst="rect">
                <a:avLst/>
              </a:prstGeom>
              <a:noFill/>
              <a:effectLst/>
            </p:spPr>
            <p:txBody>
              <a:bodyPr wrap="square" rtlCol="0">
                <a:spAutoFit/>
              </a:bodyPr>
              <a:lstStyle/>
              <a:p>
                <a:pPr algn="ctr"/>
                <a:r>
                  <a:rPr lang="en-US" sz="900" dirty="0">
                    <a:cs typeface="Calibri"/>
                  </a:rPr>
                  <a:t>Admin</a:t>
                </a:r>
                <a:endParaRPr lang="en-US" sz="300" dirty="0">
                  <a:cs typeface="Calibri"/>
                </a:endParaRPr>
              </a:p>
            </p:txBody>
          </p:sp>
          <p:grpSp>
            <p:nvGrpSpPr>
              <p:cNvPr id="35" name="Group 34">
                <a:extLst>
                  <a:ext uri="{FF2B5EF4-FFF2-40B4-BE49-F238E27FC236}">
                    <a16:creationId xmlns:a16="http://schemas.microsoft.com/office/drawing/2014/main" id="{E359A1B5-49C3-5E42-A3AD-1F63357BF176}"/>
                  </a:ext>
                </a:extLst>
              </p:cNvPr>
              <p:cNvGrpSpPr/>
              <p:nvPr/>
            </p:nvGrpSpPr>
            <p:grpSpPr>
              <a:xfrm>
                <a:off x="6023675" y="3560517"/>
                <a:ext cx="419320" cy="694408"/>
                <a:chOff x="5701137" y="2384637"/>
                <a:chExt cx="1133935" cy="1812371"/>
              </a:xfrm>
            </p:grpSpPr>
            <p:sp>
              <p:nvSpPr>
                <p:cNvPr id="36" name="Oval 35">
                  <a:extLst>
                    <a:ext uri="{FF2B5EF4-FFF2-40B4-BE49-F238E27FC236}">
                      <a16:creationId xmlns:a16="http://schemas.microsoft.com/office/drawing/2014/main" id="{AFAB13A0-EEB2-4F47-9BDE-2924C38F3D00}"/>
                    </a:ext>
                  </a:extLst>
                </p:cNvPr>
                <p:cNvSpPr/>
                <p:nvPr/>
              </p:nvSpPr>
              <p:spPr>
                <a:xfrm>
                  <a:off x="5928889" y="2384637"/>
                  <a:ext cx="678434" cy="678436"/>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350">
                    <a:solidFill>
                      <a:srgbClr val="FFFFFF"/>
                    </a:solidFill>
                  </a:endParaRPr>
                </a:p>
              </p:txBody>
            </p:sp>
            <p:sp>
              <p:nvSpPr>
                <p:cNvPr id="37" name="Round Same Side Corner Rectangle 36">
                  <a:extLst>
                    <a:ext uri="{FF2B5EF4-FFF2-40B4-BE49-F238E27FC236}">
                      <a16:creationId xmlns:a16="http://schemas.microsoft.com/office/drawing/2014/main" id="{5E57087A-B6BD-8544-A100-BC5BBCE5C864}"/>
                    </a:ext>
                  </a:extLst>
                </p:cNvPr>
                <p:cNvSpPr/>
                <p:nvPr/>
              </p:nvSpPr>
              <p:spPr>
                <a:xfrm>
                  <a:off x="5701137" y="3063073"/>
                  <a:ext cx="1133935" cy="1133935"/>
                </a:xfrm>
                <a:prstGeom prst="round2SameRect">
                  <a:avLst>
                    <a:gd name="adj1" fmla="val 49716"/>
                    <a:gd name="adj2" fmla="val 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b="1" dirty="0">
                    <a:solidFill>
                      <a:srgbClr val="FFFFFF"/>
                    </a:solidFill>
                  </a:endParaRPr>
                </a:p>
              </p:txBody>
            </p:sp>
          </p:grpSp>
        </p:grpSp>
        <p:sp>
          <p:nvSpPr>
            <p:cNvPr id="52" name="Rounded Rectangle 51">
              <a:extLst>
                <a:ext uri="{FF2B5EF4-FFF2-40B4-BE49-F238E27FC236}">
                  <a16:creationId xmlns:a16="http://schemas.microsoft.com/office/drawing/2014/main" id="{44CDACA4-6932-894A-816F-AC74C05770EE}"/>
                </a:ext>
              </a:extLst>
            </p:cNvPr>
            <p:cNvSpPr/>
            <p:nvPr/>
          </p:nvSpPr>
          <p:spPr>
            <a:xfrm>
              <a:off x="6997152" y="2946563"/>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p>
          </p:txBody>
        </p:sp>
        <p:sp>
          <p:nvSpPr>
            <p:cNvPr id="27" name="Rounded Rectangle 26">
              <a:extLst>
                <a:ext uri="{FF2B5EF4-FFF2-40B4-BE49-F238E27FC236}">
                  <a16:creationId xmlns:a16="http://schemas.microsoft.com/office/drawing/2014/main" id="{EF6E1689-FD96-3E49-A75F-0D733D06E995}"/>
                </a:ext>
              </a:extLst>
            </p:cNvPr>
            <p:cNvSpPr/>
            <p:nvPr/>
          </p:nvSpPr>
          <p:spPr>
            <a:xfrm>
              <a:off x="6847626" y="3100003"/>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p>
          </p:txBody>
        </p:sp>
        <p:sp>
          <p:nvSpPr>
            <p:cNvPr id="55" name="Rectangle 54">
              <a:extLst>
                <a:ext uri="{FF2B5EF4-FFF2-40B4-BE49-F238E27FC236}">
                  <a16:creationId xmlns:a16="http://schemas.microsoft.com/office/drawing/2014/main" id="{3C79817A-0200-AD41-B8BD-CE9CF868E0E2}"/>
                </a:ext>
              </a:extLst>
            </p:cNvPr>
            <p:cNvSpPr/>
            <p:nvPr/>
          </p:nvSpPr>
          <p:spPr>
            <a:xfrm>
              <a:off x="6132122" y="2940848"/>
              <a:ext cx="591078" cy="566721"/>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800" b="1" dirty="0">
                <a:solidFill>
                  <a:schemeClr val="tx1"/>
                </a:solidFill>
              </a:endParaRPr>
            </a:p>
          </p:txBody>
        </p:sp>
        <p:pic>
          <p:nvPicPr>
            <p:cNvPr id="56" name="Picture 7" descr="Interconnected_icon_bk">
              <a:extLst>
                <a:ext uri="{FF2B5EF4-FFF2-40B4-BE49-F238E27FC236}">
                  <a16:creationId xmlns:a16="http://schemas.microsoft.com/office/drawing/2014/main" id="{0E39858C-134B-784D-AD73-F9C468D84567}"/>
                </a:ext>
              </a:extLst>
            </p:cNvPr>
            <p:cNvPicPr>
              <a:picLocks noChangeAspect="1" noChangeArrowheads="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158422" y="2935186"/>
              <a:ext cx="557283" cy="57179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30" name="Rectangle 29">
              <a:extLst>
                <a:ext uri="{FF2B5EF4-FFF2-40B4-BE49-F238E27FC236}">
                  <a16:creationId xmlns:a16="http://schemas.microsoft.com/office/drawing/2014/main" id="{E60753E9-7F7C-B04F-A5CF-054A417C402E}"/>
                </a:ext>
              </a:extLst>
            </p:cNvPr>
            <p:cNvSpPr/>
            <p:nvPr/>
          </p:nvSpPr>
          <p:spPr>
            <a:xfrm>
              <a:off x="6007697" y="3118731"/>
              <a:ext cx="591078" cy="566721"/>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800" b="1" dirty="0">
                <a:solidFill>
                  <a:schemeClr val="tx1"/>
                </a:solidFill>
              </a:endParaRPr>
            </a:p>
          </p:txBody>
        </p:sp>
        <p:pic>
          <p:nvPicPr>
            <p:cNvPr id="31" name="Picture 7" descr="Interconnected_icon_bk">
              <a:extLst>
                <a:ext uri="{FF2B5EF4-FFF2-40B4-BE49-F238E27FC236}">
                  <a16:creationId xmlns:a16="http://schemas.microsoft.com/office/drawing/2014/main" id="{84525C8F-9520-3F48-914E-8C8AC3C57A35}"/>
                </a:ext>
              </a:extLst>
            </p:cNvPr>
            <p:cNvPicPr>
              <a:picLocks noChangeAspect="1" noChangeArrowheads="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33997" y="3113069"/>
              <a:ext cx="557283" cy="57179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38" name="Rounded Rectangle 37">
              <a:extLst>
                <a:ext uri="{FF2B5EF4-FFF2-40B4-BE49-F238E27FC236}">
                  <a16:creationId xmlns:a16="http://schemas.microsoft.com/office/drawing/2014/main" id="{365F865E-6F42-8042-A7D4-17CF0A91FBB7}"/>
                </a:ext>
              </a:extLst>
            </p:cNvPr>
            <p:cNvSpPr/>
            <p:nvPr/>
          </p:nvSpPr>
          <p:spPr>
            <a:xfrm>
              <a:off x="7856703" y="2946562"/>
              <a:ext cx="598199" cy="598199"/>
            </a:xfrm>
            <a:prstGeom prst="roundRect">
              <a:avLst/>
            </a:prstGeom>
            <a:solidFill>
              <a:schemeClr val="accent3"/>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000000"/>
                  </a:solidFill>
                </a:rPr>
                <a:t>CA</a:t>
              </a:r>
              <a:endParaRPr lang="en-US" sz="2400" dirty="0">
                <a:solidFill>
                  <a:srgbClr val="000000"/>
                </a:solidFill>
              </a:endParaRPr>
            </a:p>
          </p:txBody>
        </p:sp>
        <p:sp>
          <p:nvSpPr>
            <p:cNvPr id="57" name="Rounded Rectangle 56">
              <a:extLst>
                <a:ext uri="{FF2B5EF4-FFF2-40B4-BE49-F238E27FC236}">
                  <a16:creationId xmlns:a16="http://schemas.microsoft.com/office/drawing/2014/main" id="{7A76D536-B45A-C74A-99CC-F876BECFC2AA}"/>
                </a:ext>
              </a:extLst>
            </p:cNvPr>
            <p:cNvSpPr/>
            <p:nvPr/>
          </p:nvSpPr>
          <p:spPr>
            <a:xfrm>
              <a:off x="7732278" y="3118846"/>
              <a:ext cx="598199" cy="598199"/>
            </a:xfrm>
            <a:prstGeom prst="roundRect">
              <a:avLst/>
            </a:prstGeom>
            <a:solidFill>
              <a:schemeClr val="accent3"/>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000000"/>
                  </a:solidFill>
                </a:rPr>
                <a:t>CA</a:t>
              </a:r>
              <a:endParaRPr lang="en-US" sz="2400" dirty="0">
                <a:solidFill>
                  <a:srgbClr val="000000"/>
                </a:solidFill>
              </a:endParaRPr>
            </a:p>
          </p:txBody>
        </p:sp>
      </p:grpSp>
      <p:sp>
        <p:nvSpPr>
          <p:cNvPr id="45" name="TextBox 44">
            <a:extLst>
              <a:ext uri="{FF2B5EF4-FFF2-40B4-BE49-F238E27FC236}">
                <a16:creationId xmlns:a16="http://schemas.microsoft.com/office/drawing/2014/main" id="{859108DB-299D-E64B-81CA-5C8D4D9E0EB0}"/>
              </a:ext>
            </a:extLst>
          </p:cNvPr>
          <p:cNvSpPr txBox="1"/>
          <p:nvPr/>
        </p:nvSpPr>
        <p:spPr>
          <a:xfrm>
            <a:off x="6452018" y="4433047"/>
            <a:ext cx="1509271" cy="276999"/>
          </a:xfrm>
          <a:prstGeom prst="rect">
            <a:avLst/>
          </a:prstGeom>
          <a:noFill/>
        </p:spPr>
        <p:txBody>
          <a:bodyPr wrap="square" rtlCol="0">
            <a:spAutoFit/>
          </a:bodyPr>
          <a:lstStyle/>
          <a:p>
            <a:pPr algn="ctr"/>
            <a:r>
              <a:rPr lang="en-US" sz="1200" dirty="0"/>
              <a:t>IBM Cloud Account</a:t>
            </a:r>
          </a:p>
        </p:txBody>
      </p:sp>
    </p:spTree>
    <p:extLst>
      <p:ext uri="{BB962C8B-B14F-4D97-AF65-F5344CB8AC3E}">
        <p14:creationId xmlns:p14="http://schemas.microsoft.com/office/powerpoint/2010/main" val="1160585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8" end="8"/>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26" grpId="0" animBg="1"/>
      <p:bldP spid="219" grpId="0"/>
      <p:bldP spid="4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Rounded Rectangle 157">
            <a:extLst>
              <a:ext uri="{FF2B5EF4-FFF2-40B4-BE49-F238E27FC236}">
                <a16:creationId xmlns:a16="http://schemas.microsoft.com/office/drawing/2014/main" id="{431157D2-2FAF-3F49-BE27-53C81F15A29E}"/>
              </a:ext>
            </a:extLst>
          </p:cNvPr>
          <p:cNvSpPr/>
          <p:nvPr/>
        </p:nvSpPr>
        <p:spPr>
          <a:xfrm>
            <a:off x="4713737" y="905255"/>
            <a:ext cx="4046215" cy="3693774"/>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4" name="Rounded Rectangle 133">
            <a:extLst>
              <a:ext uri="{FF2B5EF4-FFF2-40B4-BE49-F238E27FC236}">
                <a16:creationId xmlns:a16="http://schemas.microsoft.com/office/drawing/2014/main" id="{CBE1EA74-950E-7D48-A9B0-9632F0ABD506}"/>
              </a:ext>
            </a:extLst>
          </p:cNvPr>
          <p:cNvSpPr/>
          <p:nvPr/>
        </p:nvSpPr>
        <p:spPr>
          <a:xfrm>
            <a:off x="7183978" y="1124712"/>
            <a:ext cx="1356518" cy="3167585"/>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4" name="Rounded Rectangle 93">
            <a:extLst>
              <a:ext uri="{FF2B5EF4-FFF2-40B4-BE49-F238E27FC236}">
                <a16:creationId xmlns:a16="http://schemas.microsoft.com/office/drawing/2014/main" id="{076CCA3A-0097-E94D-9561-645DB64B78F4}"/>
              </a:ext>
            </a:extLst>
          </p:cNvPr>
          <p:cNvSpPr/>
          <p:nvPr/>
        </p:nvSpPr>
        <p:spPr>
          <a:xfrm>
            <a:off x="4881602" y="1124712"/>
            <a:ext cx="2131496" cy="3168193"/>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6" name="Rounded Rectangle 155">
            <a:extLst>
              <a:ext uri="{FF2B5EF4-FFF2-40B4-BE49-F238E27FC236}">
                <a16:creationId xmlns:a16="http://schemas.microsoft.com/office/drawing/2014/main" id="{7D4E9B9C-CD89-8B4F-9E70-06911A76E8E1}"/>
              </a:ext>
            </a:extLst>
          </p:cNvPr>
          <p:cNvSpPr/>
          <p:nvPr/>
        </p:nvSpPr>
        <p:spPr>
          <a:xfrm>
            <a:off x="5000064" y="2727980"/>
            <a:ext cx="1913339" cy="1250933"/>
          </a:xfrm>
          <a:prstGeom prst="roundRect">
            <a:avLst/>
          </a:prstGeom>
          <a:solidFill>
            <a:srgbClr val="FFD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7" name="Rounded Rectangle 156">
            <a:extLst>
              <a:ext uri="{FF2B5EF4-FFF2-40B4-BE49-F238E27FC236}">
                <a16:creationId xmlns:a16="http://schemas.microsoft.com/office/drawing/2014/main" id="{103EE323-7E47-E147-8F31-634C1B9DDADF}"/>
              </a:ext>
            </a:extLst>
          </p:cNvPr>
          <p:cNvSpPr/>
          <p:nvPr/>
        </p:nvSpPr>
        <p:spPr>
          <a:xfrm>
            <a:off x="7315096" y="1286294"/>
            <a:ext cx="1100849" cy="2692620"/>
          </a:xfrm>
          <a:prstGeom prst="roundRect">
            <a:avLst/>
          </a:prstGeom>
          <a:solidFill>
            <a:srgbClr val="FFD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9" name="Content Placeholder 2"/>
          <p:cNvSpPr>
            <a:spLocks noGrp="1"/>
          </p:cNvSpPr>
          <p:nvPr>
            <p:ph type="body" sz="quarter" idx="13"/>
          </p:nvPr>
        </p:nvSpPr>
        <p:spPr>
          <a:xfrm>
            <a:off x="125730" y="47029"/>
            <a:ext cx="7768590" cy="1011698"/>
          </a:xfrm>
        </p:spPr>
        <p:txBody>
          <a:bodyPr>
            <a:normAutofit/>
          </a:bodyPr>
          <a:lstStyle/>
          <a:p>
            <a:endParaRPr lang="en-US" sz="375" b="1" dirty="0">
              <a:latin typeface="+mn-lt"/>
            </a:endParaRPr>
          </a:p>
          <a:p>
            <a:pPr marL="0" indent="0">
              <a:buNone/>
            </a:pPr>
            <a:r>
              <a:rPr lang="en-US" dirty="0">
                <a:latin typeface="+mn-lt"/>
              </a:rPr>
              <a:t>Initial Starter Plan Network</a:t>
            </a:r>
            <a:endParaRPr lang="en-US" sz="1800" dirty="0">
              <a:latin typeface="+mn-lt"/>
            </a:endParaRPr>
          </a:p>
        </p:txBody>
      </p:sp>
      <p:cxnSp>
        <p:nvCxnSpPr>
          <p:cNvPr id="74" name="Curved Connector 64">
            <a:extLst>
              <a:ext uri="{FF2B5EF4-FFF2-40B4-BE49-F238E27FC236}">
                <a16:creationId xmlns:a16="http://schemas.microsoft.com/office/drawing/2014/main" id="{37FC1D0E-B1BF-7B40-BF81-75E82BD83D99}"/>
              </a:ext>
            </a:extLst>
          </p:cNvPr>
          <p:cNvCxnSpPr>
            <a:cxnSpLocks/>
            <a:stCxn id="160" idx="3"/>
          </p:cNvCxnSpPr>
          <p:nvPr/>
        </p:nvCxnSpPr>
        <p:spPr>
          <a:xfrm>
            <a:off x="6525934" y="3212767"/>
            <a:ext cx="789162" cy="0"/>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grpSp>
        <p:nvGrpSpPr>
          <p:cNvPr id="81" name="Group 80">
            <a:extLst>
              <a:ext uri="{FF2B5EF4-FFF2-40B4-BE49-F238E27FC236}">
                <a16:creationId xmlns:a16="http://schemas.microsoft.com/office/drawing/2014/main" id="{C43AD1A0-B73C-7B4B-BD48-D52F2FAD960B}"/>
              </a:ext>
            </a:extLst>
          </p:cNvPr>
          <p:cNvGrpSpPr/>
          <p:nvPr/>
        </p:nvGrpSpPr>
        <p:grpSpPr>
          <a:xfrm>
            <a:off x="5819658" y="3567618"/>
            <a:ext cx="432016" cy="114300"/>
            <a:chOff x="2259061" y="4546976"/>
            <a:chExt cx="576021" cy="152400"/>
          </a:xfrm>
        </p:grpSpPr>
        <p:sp>
          <p:nvSpPr>
            <p:cNvPr id="82" name="Rectangle 81">
              <a:extLst>
                <a:ext uri="{FF2B5EF4-FFF2-40B4-BE49-F238E27FC236}">
                  <a16:creationId xmlns:a16="http://schemas.microsoft.com/office/drawing/2014/main" id="{4791D51A-F3EE-8745-8925-9156870C9014}"/>
                </a:ext>
              </a:extLst>
            </p:cNvPr>
            <p:cNvSpPr/>
            <p:nvPr/>
          </p:nvSpPr>
          <p:spPr>
            <a:xfrm>
              <a:off x="2259061" y="4546976"/>
              <a:ext cx="145473" cy="152400"/>
            </a:xfrm>
            <a:prstGeom prst="rect">
              <a:avLst/>
            </a:prstGeom>
            <a:solidFill>
              <a:srgbClr val="103A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3" name="Rectangle 82">
              <a:extLst>
                <a:ext uri="{FF2B5EF4-FFF2-40B4-BE49-F238E27FC236}">
                  <a16:creationId xmlns:a16="http://schemas.microsoft.com/office/drawing/2014/main" id="{F4B0CE24-A0B7-A44C-98D1-432B0E3B679B}"/>
                </a:ext>
              </a:extLst>
            </p:cNvPr>
            <p:cNvSpPr/>
            <p:nvPr/>
          </p:nvSpPr>
          <p:spPr>
            <a:xfrm>
              <a:off x="2475990" y="4546976"/>
              <a:ext cx="145473" cy="152400"/>
            </a:xfrm>
            <a:prstGeom prst="rect">
              <a:avLst/>
            </a:prstGeom>
            <a:solidFill>
              <a:srgbClr val="103A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4" name="Rectangle 83">
              <a:extLst>
                <a:ext uri="{FF2B5EF4-FFF2-40B4-BE49-F238E27FC236}">
                  <a16:creationId xmlns:a16="http://schemas.microsoft.com/office/drawing/2014/main" id="{732874C8-1261-A145-8793-C96D04C15785}"/>
                </a:ext>
              </a:extLst>
            </p:cNvPr>
            <p:cNvSpPr/>
            <p:nvPr/>
          </p:nvSpPr>
          <p:spPr>
            <a:xfrm>
              <a:off x="2689609" y="4546976"/>
              <a:ext cx="145473" cy="152400"/>
            </a:xfrm>
            <a:prstGeom prst="rect">
              <a:avLst/>
            </a:prstGeom>
            <a:solidFill>
              <a:srgbClr val="103A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85" name="Straight Connector 84">
              <a:extLst>
                <a:ext uri="{FF2B5EF4-FFF2-40B4-BE49-F238E27FC236}">
                  <a16:creationId xmlns:a16="http://schemas.microsoft.com/office/drawing/2014/main" id="{241DD283-613B-794A-9B3D-22CD40E69123}"/>
                </a:ext>
              </a:extLst>
            </p:cNvPr>
            <p:cNvCxnSpPr/>
            <p:nvPr/>
          </p:nvCxnSpPr>
          <p:spPr>
            <a:xfrm>
              <a:off x="2404534" y="4623176"/>
              <a:ext cx="285075"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sp>
        <p:nvSpPr>
          <p:cNvPr id="115" name="TextBox 114">
            <a:extLst>
              <a:ext uri="{FF2B5EF4-FFF2-40B4-BE49-F238E27FC236}">
                <a16:creationId xmlns:a16="http://schemas.microsoft.com/office/drawing/2014/main" id="{677C5C14-BB2C-E14E-BD19-99530220430A}"/>
              </a:ext>
            </a:extLst>
          </p:cNvPr>
          <p:cNvSpPr txBox="1"/>
          <p:nvPr/>
        </p:nvSpPr>
        <p:spPr>
          <a:xfrm>
            <a:off x="5243720" y="3732381"/>
            <a:ext cx="1509271" cy="276999"/>
          </a:xfrm>
          <a:prstGeom prst="rect">
            <a:avLst/>
          </a:prstGeom>
          <a:noFill/>
        </p:spPr>
        <p:txBody>
          <a:bodyPr wrap="square" rtlCol="0">
            <a:spAutoFit/>
          </a:bodyPr>
          <a:lstStyle/>
          <a:p>
            <a:pPr algn="ctr"/>
            <a:r>
              <a:rPr lang="en-US" sz="1200" dirty="0"/>
              <a:t>Org2</a:t>
            </a:r>
          </a:p>
        </p:txBody>
      </p:sp>
      <p:sp>
        <p:nvSpPr>
          <p:cNvPr id="117" name="TextBox 116">
            <a:extLst>
              <a:ext uri="{FF2B5EF4-FFF2-40B4-BE49-F238E27FC236}">
                <a16:creationId xmlns:a16="http://schemas.microsoft.com/office/drawing/2014/main" id="{CBCBB266-61E2-D248-9168-AEDF13671167}"/>
              </a:ext>
            </a:extLst>
          </p:cNvPr>
          <p:cNvSpPr txBox="1"/>
          <p:nvPr/>
        </p:nvSpPr>
        <p:spPr>
          <a:xfrm>
            <a:off x="7102352" y="3717200"/>
            <a:ext cx="1509271" cy="276999"/>
          </a:xfrm>
          <a:prstGeom prst="rect">
            <a:avLst/>
          </a:prstGeom>
          <a:noFill/>
        </p:spPr>
        <p:txBody>
          <a:bodyPr wrap="square" rtlCol="0">
            <a:spAutoFit/>
          </a:bodyPr>
          <a:lstStyle/>
          <a:p>
            <a:pPr algn="ctr"/>
            <a:r>
              <a:rPr lang="en-US" sz="1200" dirty="0" err="1"/>
              <a:t>OrdererOrg</a:t>
            </a:r>
            <a:endParaRPr lang="en-US" sz="1200" dirty="0"/>
          </a:p>
        </p:txBody>
      </p:sp>
      <p:sp>
        <p:nvSpPr>
          <p:cNvPr id="159" name="TextBox 158">
            <a:extLst>
              <a:ext uri="{FF2B5EF4-FFF2-40B4-BE49-F238E27FC236}">
                <a16:creationId xmlns:a16="http://schemas.microsoft.com/office/drawing/2014/main" id="{7BAC57D3-FD96-F64A-9553-017A638D1EB7}"/>
              </a:ext>
            </a:extLst>
          </p:cNvPr>
          <p:cNvSpPr txBox="1"/>
          <p:nvPr/>
        </p:nvSpPr>
        <p:spPr>
          <a:xfrm>
            <a:off x="4840038" y="3987183"/>
            <a:ext cx="2247316" cy="276999"/>
          </a:xfrm>
          <a:prstGeom prst="rect">
            <a:avLst/>
          </a:prstGeom>
          <a:noFill/>
        </p:spPr>
        <p:txBody>
          <a:bodyPr wrap="square" rtlCol="0">
            <a:spAutoFit/>
          </a:bodyPr>
          <a:lstStyle/>
          <a:p>
            <a:pPr algn="ctr"/>
            <a:r>
              <a:rPr lang="en-US" sz="1200" dirty="0"/>
              <a:t>Initiator</a:t>
            </a:r>
          </a:p>
        </p:txBody>
      </p:sp>
      <p:sp>
        <p:nvSpPr>
          <p:cNvPr id="160" name="Rounded Rectangle 159">
            <a:extLst>
              <a:ext uri="{FF2B5EF4-FFF2-40B4-BE49-F238E27FC236}">
                <a16:creationId xmlns:a16="http://schemas.microsoft.com/office/drawing/2014/main" id="{1E5F4413-40E4-BF46-84D1-F14829C06DCE}"/>
              </a:ext>
            </a:extLst>
          </p:cNvPr>
          <p:cNvSpPr/>
          <p:nvPr/>
        </p:nvSpPr>
        <p:spPr>
          <a:xfrm>
            <a:off x="5927735" y="2913667"/>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p>
        </p:txBody>
      </p:sp>
      <p:sp>
        <p:nvSpPr>
          <p:cNvPr id="69" name="Rounded Rectangle 68">
            <a:extLst>
              <a:ext uri="{FF2B5EF4-FFF2-40B4-BE49-F238E27FC236}">
                <a16:creationId xmlns:a16="http://schemas.microsoft.com/office/drawing/2014/main" id="{ECA06323-6F13-6849-90BF-96526C023226}"/>
              </a:ext>
            </a:extLst>
          </p:cNvPr>
          <p:cNvSpPr/>
          <p:nvPr/>
        </p:nvSpPr>
        <p:spPr>
          <a:xfrm>
            <a:off x="6310582" y="3433890"/>
            <a:ext cx="27753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a:solidFill>
                  <a:srgbClr val="000000"/>
                </a:solidFill>
              </a:rPr>
              <a:t>A</a:t>
            </a:r>
          </a:p>
        </p:txBody>
      </p:sp>
      <p:sp>
        <p:nvSpPr>
          <p:cNvPr id="70" name="Rounded Rectangle 69">
            <a:extLst>
              <a:ext uri="{FF2B5EF4-FFF2-40B4-BE49-F238E27FC236}">
                <a16:creationId xmlns:a16="http://schemas.microsoft.com/office/drawing/2014/main" id="{1AA3A0C0-5B57-D34E-930D-C27A2951A820}"/>
              </a:ext>
            </a:extLst>
          </p:cNvPr>
          <p:cNvSpPr/>
          <p:nvPr/>
        </p:nvSpPr>
        <p:spPr>
          <a:xfrm>
            <a:off x="6488262" y="3576703"/>
            <a:ext cx="25230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a:solidFill>
                  <a:srgbClr val="000000"/>
                </a:solidFill>
              </a:rPr>
              <a:t>B</a:t>
            </a:r>
          </a:p>
        </p:txBody>
      </p:sp>
      <p:sp>
        <p:nvSpPr>
          <p:cNvPr id="103" name="Rounded Rectangle 102">
            <a:extLst>
              <a:ext uri="{FF2B5EF4-FFF2-40B4-BE49-F238E27FC236}">
                <a16:creationId xmlns:a16="http://schemas.microsoft.com/office/drawing/2014/main" id="{7FB8E8BB-2F79-A849-B8AC-41D7886C2F57}"/>
              </a:ext>
            </a:extLst>
          </p:cNvPr>
          <p:cNvSpPr/>
          <p:nvPr/>
        </p:nvSpPr>
        <p:spPr>
          <a:xfrm>
            <a:off x="5202109" y="2901162"/>
            <a:ext cx="598199" cy="598199"/>
          </a:xfrm>
          <a:prstGeom prst="roundRect">
            <a:avLst/>
          </a:prstGeom>
          <a:solidFill>
            <a:schemeClr val="accent3"/>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000000"/>
                </a:solidFill>
              </a:rPr>
              <a:t>CA</a:t>
            </a:r>
            <a:endParaRPr lang="en-US" sz="2400" dirty="0">
              <a:solidFill>
                <a:srgbClr val="000000"/>
              </a:solidFill>
            </a:endParaRPr>
          </a:p>
        </p:txBody>
      </p:sp>
      <p:sp>
        <p:nvSpPr>
          <p:cNvPr id="123" name="Rounded Rectangle 122">
            <a:extLst>
              <a:ext uri="{FF2B5EF4-FFF2-40B4-BE49-F238E27FC236}">
                <a16:creationId xmlns:a16="http://schemas.microsoft.com/office/drawing/2014/main" id="{E3CA3B85-66B3-6447-BEBA-98911C28A5A2}"/>
              </a:ext>
            </a:extLst>
          </p:cNvPr>
          <p:cNvSpPr/>
          <p:nvPr/>
        </p:nvSpPr>
        <p:spPr>
          <a:xfrm>
            <a:off x="7566420" y="2333504"/>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sp>
        <p:nvSpPr>
          <p:cNvPr id="135" name="TextBox 134">
            <a:extLst>
              <a:ext uri="{FF2B5EF4-FFF2-40B4-BE49-F238E27FC236}">
                <a16:creationId xmlns:a16="http://schemas.microsoft.com/office/drawing/2014/main" id="{DDF0F394-A8FE-904A-ACCC-58A3F5E57B1F}"/>
              </a:ext>
            </a:extLst>
          </p:cNvPr>
          <p:cNvSpPr txBox="1"/>
          <p:nvPr/>
        </p:nvSpPr>
        <p:spPr>
          <a:xfrm>
            <a:off x="6733329" y="3974772"/>
            <a:ext cx="2247316" cy="276999"/>
          </a:xfrm>
          <a:prstGeom prst="rect">
            <a:avLst/>
          </a:prstGeom>
          <a:noFill/>
        </p:spPr>
        <p:txBody>
          <a:bodyPr wrap="square" rtlCol="0">
            <a:spAutoFit/>
          </a:bodyPr>
          <a:lstStyle/>
          <a:p>
            <a:pPr algn="ctr"/>
            <a:r>
              <a:rPr lang="en-US" sz="1200" dirty="0"/>
              <a:t>IBM</a:t>
            </a:r>
          </a:p>
        </p:txBody>
      </p:sp>
      <p:sp>
        <p:nvSpPr>
          <p:cNvPr id="136" name="TextBox 135">
            <a:extLst>
              <a:ext uri="{FF2B5EF4-FFF2-40B4-BE49-F238E27FC236}">
                <a16:creationId xmlns:a16="http://schemas.microsoft.com/office/drawing/2014/main" id="{7DB3C643-568C-6045-B373-83B33D9CF771}"/>
              </a:ext>
            </a:extLst>
          </p:cNvPr>
          <p:cNvSpPr txBox="1"/>
          <p:nvPr/>
        </p:nvSpPr>
        <p:spPr>
          <a:xfrm>
            <a:off x="6369285" y="4312317"/>
            <a:ext cx="977271" cy="276999"/>
          </a:xfrm>
          <a:prstGeom prst="rect">
            <a:avLst/>
          </a:prstGeom>
          <a:noFill/>
        </p:spPr>
        <p:txBody>
          <a:bodyPr wrap="square" rtlCol="0">
            <a:spAutoFit/>
          </a:bodyPr>
          <a:lstStyle/>
          <a:p>
            <a:pPr algn="ctr"/>
            <a:r>
              <a:rPr lang="en-US" sz="1200" dirty="0"/>
              <a:t>Network</a:t>
            </a:r>
          </a:p>
        </p:txBody>
      </p:sp>
      <p:graphicFrame>
        <p:nvGraphicFramePr>
          <p:cNvPr id="137" name="Table 136">
            <a:extLst>
              <a:ext uri="{FF2B5EF4-FFF2-40B4-BE49-F238E27FC236}">
                <a16:creationId xmlns:a16="http://schemas.microsoft.com/office/drawing/2014/main" id="{E7911B15-004E-C746-A8FC-A5FD91D07242}"/>
              </a:ext>
            </a:extLst>
          </p:cNvPr>
          <p:cNvGraphicFramePr>
            <a:graphicFrameLocks noGrp="1"/>
          </p:cNvGraphicFramePr>
          <p:nvPr>
            <p:extLst>
              <p:ext uri="{D42A27DB-BD31-4B8C-83A1-F6EECF244321}">
                <p14:modId xmlns:p14="http://schemas.microsoft.com/office/powerpoint/2010/main" val="243322876"/>
              </p:ext>
            </p:extLst>
          </p:nvPr>
        </p:nvGraphicFramePr>
        <p:xfrm>
          <a:off x="912484" y="1672949"/>
          <a:ext cx="2875390" cy="2926080"/>
        </p:xfrm>
        <a:graphic>
          <a:graphicData uri="http://schemas.openxmlformats.org/drawingml/2006/table">
            <a:tbl>
              <a:tblPr firstRow="1" bandRow="1">
                <a:tableStyleId>{00A15C55-8517-42AA-B614-E9B94910E393}</a:tableStyleId>
              </a:tblPr>
              <a:tblGrid>
                <a:gridCol w="1537478">
                  <a:extLst>
                    <a:ext uri="{9D8B030D-6E8A-4147-A177-3AD203B41FA5}">
                      <a16:colId xmlns:a16="http://schemas.microsoft.com/office/drawing/2014/main" val="1873750307"/>
                    </a:ext>
                  </a:extLst>
                </a:gridCol>
                <a:gridCol w="1337912">
                  <a:extLst>
                    <a:ext uri="{9D8B030D-6E8A-4147-A177-3AD203B41FA5}">
                      <a16:colId xmlns:a16="http://schemas.microsoft.com/office/drawing/2014/main" val="1463725331"/>
                    </a:ext>
                  </a:extLst>
                </a:gridCol>
              </a:tblGrid>
              <a:tr h="190138">
                <a:tc>
                  <a:txBody>
                    <a:bodyPr/>
                    <a:lstStyle/>
                    <a:p>
                      <a:r>
                        <a:rPr lang="en-US" sz="1000" dirty="0"/>
                        <a:t>Plan</a:t>
                      </a:r>
                    </a:p>
                  </a:txBody>
                  <a:tcPr/>
                </a:tc>
                <a:tc>
                  <a:txBody>
                    <a:bodyPr/>
                    <a:lstStyle/>
                    <a:p>
                      <a:pPr algn="ctr"/>
                      <a:r>
                        <a:rPr lang="en-US" sz="1000" dirty="0"/>
                        <a:t>Starter</a:t>
                      </a:r>
                    </a:p>
                  </a:txBody>
                  <a:tcPr/>
                </a:tc>
                <a:extLst>
                  <a:ext uri="{0D108BD9-81ED-4DB2-BD59-A6C34878D82A}">
                    <a16:rowId xmlns:a16="http://schemas.microsoft.com/office/drawing/2014/main" val="2456710130"/>
                  </a:ext>
                </a:extLst>
              </a:tr>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t>Ordering Service</a:t>
                      </a:r>
                    </a:p>
                  </a:txBody>
                  <a:tcPr/>
                </a:tc>
                <a:tc>
                  <a:txBody>
                    <a:bodyPr/>
                    <a:lstStyle/>
                    <a:p>
                      <a:pPr algn="ctr"/>
                      <a:r>
                        <a:rPr lang="en-US" sz="1000" dirty="0"/>
                        <a:t>Solo (1 </a:t>
                      </a:r>
                      <a:r>
                        <a:rPr lang="en-US" sz="1000" dirty="0" err="1"/>
                        <a:t>orderer</a:t>
                      </a:r>
                      <a:r>
                        <a:rPr lang="en-US" sz="1000" dirty="0"/>
                        <a:t>)</a:t>
                      </a:r>
                    </a:p>
                  </a:txBody>
                  <a:tcPr/>
                </a:tc>
                <a:extLst>
                  <a:ext uri="{0D108BD9-81ED-4DB2-BD59-A6C34878D82A}">
                    <a16:rowId xmlns:a16="http://schemas.microsoft.com/office/drawing/2014/main" val="3169319075"/>
                  </a:ext>
                </a:extLst>
              </a:tr>
              <a:tr h="17409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t>Initial # of orgs</a:t>
                      </a:r>
                    </a:p>
                  </a:txBody>
                  <a:tcPr/>
                </a:tc>
                <a:tc>
                  <a:txBody>
                    <a:bodyPr/>
                    <a:lstStyle/>
                    <a:p>
                      <a:pPr algn="ctr"/>
                      <a:r>
                        <a:rPr lang="en-US" sz="1000" dirty="0"/>
                        <a:t>3</a:t>
                      </a:r>
                    </a:p>
                  </a:txBody>
                  <a:tcPr/>
                </a:tc>
                <a:extLst>
                  <a:ext uri="{0D108BD9-81ED-4DB2-BD59-A6C34878D82A}">
                    <a16:rowId xmlns:a16="http://schemas.microsoft.com/office/drawing/2014/main" val="2415482461"/>
                  </a:ext>
                </a:extLst>
              </a:tr>
              <a:tr h="23439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t>Max # of orgs</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dirty="0"/>
                        <a:t>Unlimited*</a:t>
                      </a:r>
                    </a:p>
                  </a:txBody>
                  <a:tcPr/>
                </a:tc>
                <a:extLst>
                  <a:ext uri="{0D108BD9-81ED-4DB2-BD59-A6C34878D82A}">
                    <a16:rowId xmlns:a16="http://schemas.microsoft.com/office/drawing/2014/main" val="1285937137"/>
                  </a:ext>
                </a:extLst>
              </a:tr>
              <a:tr h="23439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t>Initial peers per org</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dirty="0"/>
                        <a:t>1</a:t>
                      </a:r>
                    </a:p>
                  </a:txBody>
                  <a:tcPr/>
                </a:tc>
                <a:extLst>
                  <a:ext uri="{0D108BD9-81ED-4DB2-BD59-A6C34878D82A}">
                    <a16:rowId xmlns:a16="http://schemas.microsoft.com/office/drawing/2014/main" val="97210276"/>
                  </a:ext>
                </a:extLst>
              </a:tr>
              <a:tr h="23439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t>Max peers per org</a:t>
                      </a:r>
                    </a:p>
                  </a:txBody>
                  <a:tcPr/>
                </a:tc>
                <a:tc>
                  <a:txBody>
                    <a:bodyPr/>
                    <a:lstStyle/>
                    <a:p>
                      <a:pPr algn="ctr"/>
                      <a:r>
                        <a:rPr lang="en-US" sz="1000" dirty="0"/>
                        <a:t>Unlimited</a:t>
                      </a:r>
                    </a:p>
                  </a:txBody>
                  <a:tcPr/>
                </a:tc>
                <a:extLst>
                  <a:ext uri="{0D108BD9-81ED-4DB2-BD59-A6C34878D82A}">
                    <a16:rowId xmlns:a16="http://schemas.microsoft.com/office/drawing/2014/main" val="979662635"/>
                  </a:ext>
                </a:extLst>
              </a:tr>
              <a:tr h="23439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t>CPU per peer</a:t>
                      </a:r>
                    </a:p>
                  </a:txBody>
                  <a:tcPr/>
                </a:tc>
                <a:tc>
                  <a:txBody>
                    <a:bodyPr/>
                    <a:lstStyle/>
                    <a:p>
                      <a:pPr algn="ctr"/>
                      <a:r>
                        <a:rPr lang="en-US" sz="1000" dirty="0"/>
                        <a:t>1</a:t>
                      </a:r>
                    </a:p>
                  </a:txBody>
                  <a:tcPr/>
                </a:tc>
                <a:extLst>
                  <a:ext uri="{0D108BD9-81ED-4DB2-BD59-A6C34878D82A}">
                    <a16:rowId xmlns:a16="http://schemas.microsoft.com/office/drawing/2014/main" val="707561272"/>
                  </a:ext>
                </a:extLst>
              </a:tr>
              <a:tr h="23439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t>RAM per peer</a:t>
                      </a:r>
                    </a:p>
                  </a:txBody>
                  <a:tcPr/>
                </a:tc>
                <a:tc>
                  <a:txBody>
                    <a:bodyPr/>
                    <a:lstStyle/>
                    <a:p>
                      <a:pPr algn="ctr"/>
                      <a:r>
                        <a:rPr lang="en-US" sz="1000" dirty="0"/>
                        <a:t>2GB</a:t>
                      </a:r>
                    </a:p>
                  </a:txBody>
                  <a:tcPr/>
                </a:tc>
                <a:extLst>
                  <a:ext uri="{0D108BD9-81ED-4DB2-BD59-A6C34878D82A}">
                    <a16:rowId xmlns:a16="http://schemas.microsoft.com/office/drawing/2014/main" val="1647588718"/>
                  </a:ext>
                </a:extLst>
              </a:tr>
              <a:tr h="23439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t>CA nodes per org</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dirty="0"/>
                        <a:t>1</a:t>
                      </a:r>
                    </a:p>
                  </a:txBody>
                  <a:tcPr/>
                </a:tc>
                <a:extLst>
                  <a:ext uri="{0D108BD9-81ED-4DB2-BD59-A6C34878D82A}">
                    <a16:rowId xmlns:a16="http://schemas.microsoft.com/office/drawing/2014/main" val="2840955303"/>
                  </a:ext>
                </a:extLst>
              </a:tr>
              <a:tr h="23439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t>Max Storage </a:t>
                      </a:r>
                    </a:p>
                  </a:txBody>
                  <a:tcPr/>
                </a:tc>
                <a:tc>
                  <a:txBody>
                    <a:bodyPr/>
                    <a:lstStyle/>
                    <a:p>
                      <a:pPr algn="ctr"/>
                      <a:r>
                        <a:rPr lang="en-US" sz="1000" dirty="0"/>
                        <a:t>20GB (network)</a:t>
                      </a:r>
                    </a:p>
                  </a:txBody>
                  <a:tcPr/>
                </a:tc>
                <a:extLst>
                  <a:ext uri="{0D108BD9-81ED-4DB2-BD59-A6C34878D82A}">
                    <a16:rowId xmlns:a16="http://schemas.microsoft.com/office/drawing/2014/main" val="2402912853"/>
                  </a:ext>
                </a:extLst>
              </a:tr>
              <a:tr h="23439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t>Max # of channels</a:t>
                      </a:r>
                    </a:p>
                  </a:txBody>
                  <a:tcPr/>
                </a:tc>
                <a:tc>
                  <a:txBody>
                    <a:bodyPr/>
                    <a:lstStyle/>
                    <a:p>
                      <a:pPr algn="ctr"/>
                      <a:r>
                        <a:rPr lang="en-US" sz="1000" dirty="0"/>
                        <a:t>150</a:t>
                      </a:r>
                    </a:p>
                  </a:txBody>
                  <a:tcPr/>
                </a:tc>
                <a:extLst>
                  <a:ext uri="{0D108BD9-81ED-4DB2-BD59-A6C34878D82A}">
                    <a16:rowId xmlns:a16="http://schemas.microsoft.com/office/drawing/2014/main" val="1755496676"/>
                  </a:ext>
                </a:extLst>
              </a:tr>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t>Max # of instantiations</a:t>
                      </a:r>
                    </a:p>
                  </a:txBody>
                  <a:tcPr/>
                </a:tc>
                <a:tc>
                  <a:txBody>
                    <a:bodyPr/>
                    <a:lstStyle/>
                    <a:p>
                      <a:pPr algn="ctr"/>
                      <a:r>
                        <a:rPr lang="en-US" sz="1000" dirty="0"/>
                        <a:t>10</a:t>
                      </a:r>
                    </a:p>
                  </a:txBody>
                  <a:tcPr/>
                </a:tc>
                <a:extLst>
                  <a:ext uri="{0D108BD9-81ED-4DB2-BD59-A6C34878D82A}">
                    <a16:rowId xmlns:a16="http://schemas.microsoft.com/office/drawing/2014/main" val="668825057"/>
                  </a:ext>
                </a:extLst>
              </a:tr>
            </a:tbl>
          </a:graphicData>
        </a:graphic>
      </p:graphicFrame>
      <p:sp>
        <p:nvSpPr>
          <p:cNvPr id="9" name="TextBox 8">
            <a:extLst>
              <a:ext uri="{FF2B5EF4-FFF2-40B4-BE49-F238E27FC236}">
                <a16:creationId xmlns:a16="http://schemas.microsoft.com/office/drawing/2014/main" id="{61B7DD23-D8B4-984D-B7F2-3D5DA8D16C1F}"/>
              </a:ext>
            </a:extLst>
          </p:cNvPr>
          <p:cNvSpPr txBox="1"/>
          <p:nvPr/>
        </p:nvSpPr>
        <p:spPr>
          <a:xfrm>
            <a:off x="912484" y="4912665"/>
            <a:ext cx="7470648" cy="246221"/>
          </a:xfrm>
          <a:prstGeom prst="rect">
            <a:avLst/>
          </a:prstGeom>
          <a:noFill/>
        </p:spPr>
        <p:txBody>
          <a:bodyPr wrap="square" rtlCol="0">
            <a:spAutoFit/>
          </a:bodyPr>
          <a:lstStyle/>
          <a:p>
            <a:r>
              <a:rPr lang="en-US" sz="1000" dirty="0"/>
              <a:t>(*) Additional orgs and peers within initiator’s cloud membership</a:t>
            </a:r>
          </a:p>
        </p:txBody>
      </p:sp>
      <p:sp>
        <p:nvSpPr>
          <p:cNvPr id="139" name="Rounded Rectangle 138">
            <a:extLst>
              <a:ext uri="{FF2B5EF4-FFF2-40B4-BE49-F238E27FC236}">
                <a16:creationId xmlns:a16="http://schemas.microsoft.com/office/drawing/2014/main" id="{5BA12F47-3257-9843-898E-4A27AAE61BA2}"/>
              </a:ext>
            </a:extLst>
          </p:cNvPr>
          <p:cNvSpPr/>
          <p:nvPr/>
        </p:nvSpPr>
        <p:spPr>
          <a:xfrm>
            <a:off x="4992188" y="1286294"/>
            <a:ext cx="1913339" cy="1250933"/>
          </a:xfrm>
          <a:prstGeom prst="roundRect">
            <a:avLst/>
          </a:prstGeom>
          <a:solidFill>
            <a:srgbClr val="FFD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cxnSp>
        <p:nvCxnSpPr>
          <p:cNvPr id="140" name="Curved Connector 64">
            <a:extLst>
              <a:ext uri="{FF2B5EF4-FFF2-40B4-BE49-F238E27FC236}">
                <a16:creationId xmlns:a16="http://schemas.microsoft.com/office/drawing/2014/main" id="{3EE3C93B-0429-F147-B532-26809183BF63}"/>
              </a:ext>
            </a:extLst>
          </p:cNvPr>
          <p:cNvCxnSpPr>
            <a:cxnSpLocks/>
            <a:stCxn id="147" idx="3"/>
          </p:cNvCxnSpPr>
          <p:nvPr/>
        </p:nvCxnSpPr>
        <p:spPr>
          <a:xfrm>
            <a:off x="6518058" y="1771081"/>
            <a:ext cx="797038" cy="0"/>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grpSp>
        <p:nvGrpSpPr>
          <p:cNvPr id="141" name="Group 140">
            <a:extLst>
              <a:ext uri="{FF2B5EF4-FFF2-40B4-BE49-F238E27FC236}">
                <a16:creationId xmlns:a16="http://schemas.microsoft.com/office/drawing/2014/main" id="{FE76654C-5986-D94B-AA42-5A068262D65E}"/>
              </a:ext>
            </a:extLst>
          </p:cNvPr>
          <p:cNvGrpSpPr/>
          <p:nvPr/>
        </p:nvGrpSpPr>
        <p:grpSpPr>
          <a:xfrm>
            <a:off x="5811782" y="2125932"/>
            <a:ext cx="432016" cy="114300"/>
            <a:chOff x="2259061" y="4546976"/>
            <a:chExt cx="576021" cy="152400"/>
          </a:xfrm>
        </p:grpSpPr>
        <p:sp>
          <p:nvSpPr>
            <p:cNvPr id="142" name="Rectangle 141">
              <a:extLst>
                <a:ext uri="{FF2B5EF4-FFF2-40B4-BE49-F238E27FC236}">
                  <a16:creationId xmlns:a16="http://schemas.microsoft.com/office/drawing/2014/main" id="{64E89FD5-F1D0-284B-9298-2EF8491801ED}"/>
                </a:ext>
              </a:extLst>
            </p:cNvPr>
            <p:cNvSpPr/>
            <p:nvPr/>
          </p:nvSpPr>
          <p:spPr>
            <a:xfrm>
              <a:off x="2259061" y="4546976"/>
              <a:ext cx="145473" cy="152400"/>
            </a:xfrm>
            <a:prstGeom prst="rect">
              <a:avLst/>
            </a:prstGeom>
            <a:solidFill>
              <a:srgbClr val="103A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3" name="Rectangle 142">
              <a:extLst>
                <a:ext uri="{FF2B5EF4-FFF2-40B4-BE49-F238E27FC236}">
                  <a16:creationId xmlns:a16="http://schemas.microsoft.com/office/drawing/2014/main" id="{9894EBF9-AE10-8C44-ADE0-140E019B01E0}"/>
                </a:ext>
              </a:extLst>
            </p:cNvPr>
            <p:cNvSpPr/>
            <p:nvPr/>
          </p:nvSpPr>
          <p:spPr>
            <a:xfrm>
              <a:off x="2475990" y="4546976"/>
              <a:ext cx="145473" cy="152400"/>
            </a:xfrm>
            <a:prstGeom prst="rect">
              <a:avLst/>
            </a:prstGeom>
            <a:solidFill>
              <a:srgbClr val="103A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4" name="Rectangle 143">
              <a:extLst>
                <a:ext uri="{FF2B5EF4-FFF2-40B4-BE49-F238E27FC236}">
                  <a16:creationId xmlns:a16="http://schemas.microsoft.com/office/drawing/2014/main" id="{464D6109-D0CC-B148-9E17-DF6C8DA8BB95}"/>
                </a:ext>
              </a:extLst>
            </p:cNvPr>
            <p:cNvSpPr/>
            <p:nvPr/>
          </p:nvSpPr>
          <p:spPr>
            <a:xfrm>
              <a:off x="2689609" y="4546976"/>
              <a:ext cx="145473" cy="152400"/>
            </a:xfrm>
            <a:prstGeom prst="rect">
              <a:avLst/>
            </a:prstGeom>
            <a:solidFill>
              <a:srgbClr val="103A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45" name="Straight Connector 144">
              <a:extLst>
                <a:ext uri="{FF2B5EF4-FFF2-40B4-BE49-F238E27FC236}">
                  <a16:creationId xmlns:a16="http://schemas.microsoft.com/office/drawing/2014/main" id="{FF4DAEB8-083F-A149-B7A6-00A9D15A928F}"/>
                </a:ext>
              </a:extLst>
            </p:cNvPr>
            <p:cNvCxnSpPr/>
            <p:nvPr/>
          </p:nvCxnSpPr>
          <p:spPr>
            <a:xfrm>
              <a:off x="2404534" y="4623176"/>
              <a:ext cx="285075"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sp>
        <p:nvSpPr>
          <p:cNvPr id="146" name="TextBox 145">
            <a:extLst>
              <a:ext uri="{FF2B5EF4-FFF2-40B4-BE49-F238E27FC236}">
                <a16:creationId xmlns:a16="http://schemas.microsoft.com/office/drawing/2014/main" id="{F6537560-8E9F-9049-89C1-2BB997EADAE2}"/>
              </a:ext>
            </a:extLst>
          </p:cNvPr>
          <p:cNvSpPr txBox="1"/>
          <p:nvPr/>
        </p:nvSpPr>
        <p:spPr>
          <a:xfrm>
            <a:off x="5235844" y="2290695"/>
            <a:ext cx="1509271" cy="276999"/>
          </a:xfrm>
          <a:prstGeom prst="rect">
            <a:avLst/>
          </a:prstGeom>
          <a:noFill/>
        </p:spPr>
        <p:txBody>
          <a:bodyPr wrap="square" rtlCol="0">
            <a:spAutoFit/>
          </a:bodyPr>
          <a:lstStyle/>
          <a:p>
            <a:pPr algn="ctr"/>
            <a:r>
              <a:rPr lang="en-US" sz="1200" dirty="0"/>
              <a:t>Org1</a:t>
            </a:r>
          </a:p>
        </p:txBody>
      </p:sp>
      <p:sp>
        <p:nvSpPr>
          <p:cNvPr id="147" name="Rounded Rectangle 146">
            <a:extLst>
              <a:ext uri="{FF2B5EF4-FFF2-40B4-BE49-F238E27FC236}">
                <a16:creationId xmlns:a16="http://schemas.microsoft.com/office/drawing/2014/main" id="{1DA273C9-A95B-B54E-B859-F531284C4FFF}"/>
              </a:ext>
            </a:extLst>
          </p:cNvPr>
          <p:cNvSpPr/>
          <p:nvPr/>
        </p:nvSpPr>
        <p:spPr>
          <a:xfrm>
            <a:off x="5919859" y="1471981"/>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p>
        </p:txBody>
      </p:sp>
      <p:sp>
        <p:nvSpPr>
          <p:cNvPr id="148" name="Rounded Rectangle 147">
            <a:extLst>
              <a:ext uri="{FF2B5EF4-FFF2-40B4-BE49-F238E27FC236}">
                <a16:creationId xmlns:a16="http://schemas.microsoft.com/office/drawing/2014/main" id="{CE578CC4-3E4F-3E44-AA29-4B7DEB617419}"/>
              </a:ext>
            </a:extLst>
          </p:cNvPr>
          <p:cNvSpPr/>
          <p:nvPr/>
        </p:nvSpPr>
        <p:spPr>
          <a:xfrm>
            <a:off x="6302706" y="1992204"/>
            <a:ext cx="27753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a:solidFill>
                  <a:srgbClr val="000000"/>
                </a:solidFill>
              </a:rPr>
              <a:t>A</a:t>
            </a:r>
          </a:p>
        </p:txBody>
      </p:sp>
      <p:sp>
        <p:nvSpPr>
          <p:cNvPr id="149" name="Rounded Rectangle 148">
            <a:extLst>
              <a:ext uri="{FF2B5EF4-FFF2-40B4-BE49-F238E27FC236}">
                <a16:creationId xmlns:a16="http://schemas.microsoft.com/office/drawing/2014/main" id="{2C54F0C4-DE20-1944-8964-38FEECA5A5A0}"/>
              </a:ext>
            </a:extLst>
          </p:cNvPr>
          <p:cNvSpPr/>
          <p:nvPr/>
        </p:nvSpPr>
        <p:spPr>
          <a:xfrm>
            <a:off x="6480386" y="2135017"/>
            <a:ext cx="25230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a:solidFill>
                  <a:srgbClr val="000000"/>
                </a:solidFill>
              </a:rPr>
              <a:t>B</a:t>
            </a:r>
          </a:p>
        </p:txBody>
      </p:sp>
      <p:sp>
        <p:nvSpPr>
          <p:cNvPr id="150" name="Rounded Rectangle 149">
            <a:extLst>
              <a:ext uri="{FF2B5EF4-FFF2-40B4-BE49-F238E27FC236}">
                <a16:creationId xmlns:a16="http://schemas.microsoft.com/office/drawing/2014/main" id="{B6BF457F-164C-A040-9916-BA68985A7D11}"/>
              </a:ext>
            </a:extLst>
          </p:cNvPr>
          <p:cNvSpPr/>
          <p:nvPr/>
        </p:nvSpPr>
        <p:spPr>
          <a:xfrm>
            <a:off x="5194233" y="1459476"/>
            <a:ext cx="598199" cy="598199"/>
          </a:xfrm>
          <a:prstGeom prst="roundRect">
            <a:avLst/>
          </a:prstGeom>
          <a:solidFill>
            <a:schemeClr val="accent3"/>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000000"/>
                </a:solidFill>
              </a:rPr>
              <a:t>CA</a:t>
            </a:r>
            <a:endParaRPr lang="en-US" sz="2400" dirty="0">
              <a:solidFill>
                <a:srgbClr val="000000"/>
              </a:solidFill>
            </a:endParaRPr>
          </a:p>
        </p:txBody>
      </p:sp>
      <p:sp>
        <p:nvSpPr>
          <p:cNvPr id="42" name="Rectangle 41">
            <a:extLst>
              <a:ext uri="{FF2B5EF4-FFF2-40B4-BE49-F238E27FC236}">
                <a16:creationId xmlns:a16="http://schemas.microsoft.com/office/drawing/2014/main" id="{20D1CC37-7763-6C42-B806-F143B760056C}"/>
              </a:ext>
            </a:extLst>
          </p:cNvPr>
          <p:cNvSpPr/>
          <p:nvPr/>
        </p:nvSpPr>
        <p:spPr>
          <a:xfrm>
            <a:off x="125729" y="713443"/>
            <a:ext cx="4536417" cy="923330"/>
          </a:xfrm>
          <a:prstGeom prst="rect">
            <a:avLst/>
          </a:prstGeom>
        </p:spPr>
        <p:txBody>
          <a:bodyPr wrap="square">
            <a:spAutoFit/>
          </a:bodyPr>
          <a:lstStyle/>
          <a:p>
            <a:r>
              <a:rPr lang="en-US" dirty="0"/>
              <a:t>The initial setup for a starter plan network which is intended for development purposes</a:t>
            </a:r>
          </a:p>
        </p:txBody>
      </p:sp>
    </p:spTree>
    <p:extLst>
      <p:ext uri="{BB962C8B-B14F-4D97-AF65-F5344CB8AC3E}">
        <p14:creationId xmlns:p14="http://schemas.microsoft.com/office/powerpoint/2010/main" val="28389426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ounded Rectangle 93">
            <a:extLst>
              <a:ext uri="{FF2B5EF4-FFF2-40B4-BE49-F238E27FC236}">
                <a16:creationId xmlns:a16="http://schemas.microsoft.com/office/drawing/2014/main" id="{3958A924-18D4-EB45-8F74-2D0000942F83}"/>
              </a:ext>
            </a:extLst>
          </p:cNvPr>
          <p:cNvSpPr/>
          <p:nvPr/>
        </p:nvSpPr>
        <p:spPr>
          <a:xfrm>
            <a:off x="3933252" y="970614"/>
            <a:ext cx="5053583" cy="3399604"/>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2" name="Rounded Rectangle 91">
            <a:extLst>
              <a:ext uri="{FF2B5EF4-FFF2-40B4-BE49-F238E27FC236}">
                <a16:creationId xmlns:a16="http://schemas.microsoft.com/office/drawing/2014/main" id="{A4E41ADD-EE15-7D42-8DF4-61BE008825AB}"/>
              </a:ext>
            </a:extLst>
          </p:cNvPr>
          <p:cNvSpPr/>
          <p:nvPr/>
        </p:nvSpPr>
        <p:spPr>
          <a:xfrm>
            <a:off x="6496527" y="1152143"/>
            <a:ext cx="2171985" cy="2938133"/>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8" name="Rounded Rectangle 157">
            <a:extLst>
              <a:ext uri="{FF2B5EF4-FFF2-40B4-BE49-F238E27FC236}">
                <a16:creationId xmlns:a16="http://schemas.microsoft.com/office/drawing/2014/main" id="{431157D2-2FAF-3F49-BE27-53C81F15A29E}"/>
              </a:ext>
            </a:extLst>
          </p:cNvPr>
          <p:cNvSpPr/>
          <p:nvPr/>
        </p:nvSpPr>
        <p:spPr>
          <a:xfrm>
            <a:off x="4276642" y="1152144"/>
            <a:ext cx="2159629" cy="2938133"/>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6" name="Rounded Rectangle 155">
            <a:extLst>
              <a:ext uri="{FF2B5EF4-FFF2-40B4-BE49-F238E27FC236}">
                <a16:creationId xmlns:a16="http://schemas.microsoft.com/office/drawing/2014/main" id="{7D4E9B9C-CD89-8B4F-9E70-06911A76E8E1}"/>
              </a:ext>
            </a:extLst>
          </p:cNvPr>
          <p:cNvSpPr/>
          <p:nvPr/>
        </p:nvSpPr>
        <p:spPr>
          <a:xfrm>
            <a:off x="4408866" y="1302334"/>
            <a:ext cx="1913339" cy="2419848"/>
          </a:xfrm>
          <a:prstGeom prst="roundRect">
            <a:avLst/>
          </a:prstGeom>
          <a:solidFill>
            <a:srgbClr val="FFD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7" name="Rounded Rectangle 156">
            <a:extLst>
              <a:ext uri="{FF2B5EF4-FFF2-40B4-BE49-F238E27FC236}">
                <a16:creationId xmlns:a16="http://schemas.microsoft.com/office/drawing/2014/main" id="{103EE323-7E47-E147-8F31-634C1B9DDADF}"/>
              </a:ext>
            </a:extLst>
          </p:cNvPr>
          <p:cNvSpPr/>
          <p:nvPr/>
        </p:nvSpPr>
        <p:spPr>
          <a:xfrm>
            <a:off x="6614170" y="1298649"/>
            <a:ext cx="1939064" cy="2414145"/>
          </a:xfrm>
          <a:prstGeom prst="roundRect">
            <a:avLst/>
          </a:prstGeom>
          <a:solidFill>
            <a:srgbClr val="FFD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9" name="Content Placeholder 2"/>
          <p:cNvSpPr>
            <a:spLocks noGrp="1"/>
          </p:cNvSpPr>
          <p:nvPr>
            <p:ph type="body" sz="quarter" idx="13"/>
          </p:nvPr>
        </p:nvSpPr>
        <p:spPr>
          <a:xfrm>
            <a:off x="125730" y="47029"/>
            <a:ext cx="7768590" cy="1011698"/>
          </a:xfrm>
        </p:spPr>
        <p:txBody>
          <a:bodyPr>
            <a:normAutofit/>
          </a:bodyPr>
          <a:lstStyle/>
          <a:p>
            <a:endParaRPr lang="en-US" sz="375" b="1" dirty="0">
              <a:latin typeface="+mn-lt"/>
            </a:endParaRPr>
          </a:p>
          <a:p>
            <a:pPr marL="0" indent="0">
              <a:buNone/>
            </a:pPr>
            <a:r>
              <a:rPr lang="en-US" dirty="0">
                <a:latin typeface="+mn-lt"/>
              </a:rPr>
              <a:t>Initial Enterprise Plan Network</a:t>
            </a:r>
            <a:endParaRPr lang="en-US" sz="1800" dirty="0">
              <a:latin typeface="+mn-lt"/>
            </a:endParaRPr>
          </a:p>
        </p:txBody>
      </p:sp>
      <p:cxnSp>
        <p:nvCxnSpPr>
          <p:cNvPr id="74" name="Curved Connector 64">
            <a:extLst>
              <a:ext uri="{FF2B5EF4-FFF2-40B4-BE49-F238E27FC236}">
                <a16:creationId xmlns:a16="http://schemas.microsoft.com/office/drawing/2014/main" id="{37FC1D0E-B1BF-7B40-BF81-75E82BD83D99}"/>
              </a:ext>
            </a:extLst>
          </p:cNvPr>
          <p:cNvCxnSpPr>
            <a:cxnSpLocks/>
            <a:stCxn id="160" idx="3"/>
          </p:cNvCxnSpPr>
          <p:nvPr/>
        </p:nvCxnSpPr>
        <p:spPr>
          <a:xfrm>
            <a:off x="5934736" y="2843029"/>
            <a:ext cx="679434" cy="0"/>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grpSp>
        <p:nvGrpSpPr>
          <p:cNvPr id="81" name="Group 80">
            <a:extLst>
              <a:ext uri="{FF2B5EF4-FFF2-40B4-BE49-F238E27FC236}">
                <a16:creationId xmlns:a16="http://schemas.microsoft.com/office/drawing/2014/main" id="{C43AD1A0-B73C-7B4B-BD48-D52F2FAD960B}"/>
              </a:ext>
            </a:extLst>
          </p:cNvPr>
          <p:cNvGrpSpPr/>
          <p:nvPr/>
        </p:nvGrpSpPr>
        <p:grpSpPr>
          <a:xfrm>
            <a:off x="5228460" y="3197880"/>
            <a:ext cx="432016" cy="114300"/>
            <a:chOff x="2259061" y="4546976"/>
            <a:chExt cx="576021" cy="152400"/>
          </a:xfrm>
        </p:grpSpPr>
        <p:sp>
          <p:nvSpPr>
            <p:cNvPr id="82" name="Rectangle 81">
              <a:extLst>
                <a:ext uri="{FF2B5EF4-FFF2-40B4-BE49-F238E27FC236}">
                  <a16:creationId xmlns:a16="http://schemas.microsoft.com/office/drawing/2014/main" id="{4791D51A-F3EE-8745-8925-9156870C9014}"/>
                </a:ext>
              </a:extLst>
            </p:cNvPr>
            <p:cNvSpPr/>
            <p:nvPr/>
          </p:nvSpPr>
          <p:spPr>
            <a:xfrm>
              <a:off x="2259061" y="4546976"/>
              <a:ext cx="145473" cy="152400"/>
            </a:xfrm>
            <a:prstGeom prst="rect">
              <a:avLst/>
            </a:prstGeom>
            <a:solidFill>
              <a:srgbClr val="103A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3" name="Rectangle 82">
              <a:extLst>
                <a:ext uri="{FF2B5EF4-FFF2-40B4-BE49-F238E27FC236}">
                  <a16:creationId xmlns:a16="http://schemas.microsoft.com/office/drawing/2014/main" id="{F4B0CE24-A0B7-A44C-98D1-432B0E3B679B}"/>
                </a:ext>
              </a:extLst>
            </p:cNvPr>
            <p:cNvSpPr/>
            <p:nvPr/>
          </p:nvSpPr>
          <p:spPr>
            <a:xfrm>
              <a:off x="2475990" y="4546976"/>
              <a:ext cx="145473" cy="152400"/>
            </a:xfrm>
            <a:prstGeom prst="rect">
              <a:avLst/>
            </a:prstGeom>
            <a:solidFill>
              <a:srgbClr val="103A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4" name="Rectangle 83">
              <a:extLst>
                <a:ext uri="{FF2B5EF4-FFF2-40B4-BE49-F238E27FC236}">
                  <a16:creationId xmlns:a16="http://schemas.microsoft.com/office/drawing/2014/main" id="{732874C8-1261-A145-8793-C96D04C15785}"/>
                </a:ext>
              </a:extLst>
            </p:cNvPr>
            <p:cNvSpPr/>
            <p:nvPr/>
          </p:nvSpPr>
          <p:spPr>
            <a:xfrm>
              <a:off x="2689609" y="4546976"/>
              <a:ext cx="145473" cy="152400"/>
            </a:xfrm>
            <a:prstGeom prst="rect">
              <a:avLst/>
            </a:prstGeom>
            <a:solidFill>
              <a:srgbClr val="103A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85" name="Straight Connector 84">
              <a:extLst>
                <a:ext uri="{FF2B5EF4-FFF2-40B4-BE49-F238E27FC236}">
                  <a16:creationId xmlns:a16="http://schemas.microsoft.com/office/drawing/2014/main" id="{241DD283-613B-794A-9B3D-22CD40E69123}"/>
                </a:ext>
              </a:extLst>
            </p:cNvPr>
            <p:cNvCxnSpPr/>
            <p:nvPr/>
          </p:nvCxnSpPr>
          <p:spPr>
            <a:xfrm>
              <a:off x="2404534" y="4623176"/>
              <a:ext cx="285075"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sp>
        <p:nvSpPr>
          <p:cNvPr id="115" name="TextBox 114">
            <a:extLst>
              <a:ext uri="{FF2B5EF4-FFF2-40B4-BE49-F238E27FC236}">
                <a16:creationId xmlns:a16="http://schemas.microsoft.com/office/drawing/2014/main" id="{677C5C14-BB2C-E14E-BD19-99530220430A}"/>
              </a:ext>
            </a:extLst>
          </p:cNvPr>
          <p:cNvSpPr txBox="1"/>
          <p:nvPr/>
        </p:nvSpPr>
        <p:spPr>
          <a:xfrm>
            <a:off x="4640093" y="3463131"/>
            <a:ext cx="1509271" cy="276999"/>
          </a:xfrm>
          <a:prstGeom prst="rect">
            <a:avLst/>
          </a:prstGeom>
          <a:noFill/>
        </p:spPr>
        <p:txBody>
          <a:bodyPr wrap="square" rtlCol="0">
            <a:spAutoFit/>
          </a:bodyPr>
          <a:lstStyle/>
          <a:p>
            <a:pPr algn="ctr"/>
            <a:r>
              <a:rPr lang="en-US" sz="1200" dirty="0"/>
              <a:t>Org1</a:t>
            </a:r>
          </a:p>
        </p:txBody>
      </p:sp>
      <p:sp>
        <p:nvSpPr>
          <p:cNvPr id="117" name="TextBox 116">
            <a:extLst>
              <a:ext uri="{FF2B5EF4-FFF2-40B4-BE49-F238E27FC236}">
                <a16:creationId xmlns:a16="http://schemas.microsoft.com/office/drawing/2014/main" id="{CBCBB266-61E2-D248-9168-AEDF13671167}"/>
              </a:ext>
            </a:extLst>
          </p:cNvPr>
          <p:cNvSpPr txBox="1"/>
          <p:nvPr/>
        </p:nvSpPr>
        <p:spPr>
          <a:xfrm>
            <a:off x="6808522" y="3445183"/>
            <a:ext cx="1509271" cy="276999"/>
          </a:xfrm>
          <a:prstGeom prst="rect">
            <a:avLst/>
          </a:prstGeom>
          <a:noFill/>
        </p:spPr>
        <p:txBody>
          <a:bodyPr wrap="square" rtlCol="0">
            <a:spAutoFit/>
          </a:bodyPr>
          <a:lstStyle/>
          <a:p>
            <a:pPr algn="ctr"/>
            <a:r>
              <a:rPr lang="en-US" sz="1200" dirty="0" err="1"/>
              <a:t>OrdererOrg</a:t>
            </a:r>
            <a:endParaRPr lang="en-US" sz="1200" dirty="0"/>
          </a:p>
        </p:txBody>
      </p:sp>
      <p:sp>
        <p:nvSpPr>
          <p:cNvPr id="159" name="TextBox 158">
            <a:extLst>
              <a:ext uri="{FF2B5EF4-FFF2-40B4-BE49-F238E27FC236}">
                <a16:creationId xmlns:a16="http://schemas.microsoft.com/office/drawing/2014/main" id="{7BAC57D3-FD96-F64A-9553-017A638D1EB7}"/>
              </a:ext>
            </a:extLst>
          </p:cNvPr>
          <p:cNvSpPr txBox="1"/>
          <p:nvPr/>
        </p:nvSpPr>
        <p:spPr>
          <a:xfrm>
            <a:off x="4267499" y="3750436"/>
            <a:ext cx="2247316" cy="276999"/>
          </a:xfrm>
          <a:prstGeom prst="rect">
            <a:avLst/>
          </a:prstGeom>
          <a:noFill/>
        </p:spPr>
        <p:txBody>
          <a:bodyPr wrap="square" rtlCol="0">
            <a:spAutoFit/>
          </a:bodyPr>
          <a:lstStyle/>
          <a:p>
            <a:pPr algn="ctr"/>
            <a:r>
              <a:rPr lang="en-US" sz="1200" dirty="0"/>
              <a:t>Initiator</a:t>
            </a:r>
          </a:p>
        </p:txBody>
      </p:sp>
      <p:sp>
        <p:nvSpPr>
          <p:cNvPr id="160" name="Rounded Rectangle 159">
            <a:extLst>
              <a:ext uri="{FF2B5EF4-FFF2-40B4-BE49-F238E27FC236}">
                <a16:creationId xmlns:a16="http://schemas.microsoft.com/office/drawing/2014/main" id="{1E5F4413-40E4-BF46-84D1-F14829C06DCE}"/>
              </a:ext>
            </a:extLst>
          </p:cNvPr>
          <p:cNvSpPr/>
          <p:nvPr/>
        </p:nvSpPr>
        <p:spPr>
          <a:xfrm>
            <a:off x="5336537" y="2543929"/>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p>
        </p:txBody>
      </p:sp>
      <p:sp>
        <p:nvSpPr>
          <p:cNvPr id="69" name="Rounded Rectangle 68">
            <a:extLst>
              <a:ext uri="{FF2B5EF4-FFF2-40B4-BE49-F238E27FC236}">
                <a16:creationId xmlns:a16="http://schemas.microsoft.com/office/drawing/2014/main" id="{ECA06323-6F13-6849-90BF-96526C023226}"/>
              </a:ext>
            </a:extLst>
          </p:cNvPr>
          <p:cNvSpPr/>
          <p:nvPr/>
        </p:nvSpPr>
        <p:spPr>
          <a:xfrm>
            <a:off x="5719384" y="3064152"/>
            <a:ext cx="27753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a:solidFill>
                  <a:srgbClr val="000000"/>
                </a:solidFill>
              </a:rPr>
              <a:t>A</a:t>
            </a:r>
          </a:p>
        </p:txBody>
      </p:sp>
      <p:sp>
        <p:nvSpPr>
          <p:cNvPr id="70" name="Rounded Rectangle 69">
            <a:extLst>
              <a:ext uri="{FF2B5EF4-FFF2-40B4-BE49-F238E27FC236}">
                <a16:creationId xmlns:a16="http://schemas.microsoft.com/office/drawing/2014/main" id="{1AA3A0C0-5B57-D34E-930D-C27A2951A820}"/>
              </a:ext>
            </a:extLst>
          </p:cNvPr>
          <p:cNvSpPr/>
          <p:nvPr/>
        </p:nvSpPr>
        <p:spPr>
          <a:xfrm>
            <a:off x="5897064" y="3206965"/>
            <a:ext cx="25230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a:solidFill>
                  <a:srgbClr val="000000"/>
                </a:solidFill>
              </a:rPr>
              <a:t>B</a:t>
            </a:r>
          </a:p>
        </p:txBody>
      </p:sp>
      <p:sp>
        <p:nvSpPr>
          <p:cNvPr id="102" name="Rounded Rectangle 101">
            <a:extLst>
              <a:ext uri="{FF2B5EF4-FFF2-40B4-BE49-F238E27FC236}">
                <a16:creationId xmlns:a16="http://schemas.microsoft.com/office/drawing/2014/main" id="{C2BF2AC3-1CD9-0B4A-9A49-3FC17BE801CB}"/>
              </a:ext>
            </a:extLst>
          </p:cNvPr>
          <p:cNvSpPr/>
          <p:nvPr/>
        </p:nvSpPr>
        <p:spPr>
          <a:xfrm>
            <a:off x="4610912" y="1421261"/>
            <a:ext cx="598199" cy="598199"/>
          </a:xfrm>
          <a:prstGeom prst="roundRect">
            <a:avLst/>
          </a:prstGeom>
          <a:solidFill>
            <a:schemeClr val="accent3"/>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000000"/>
                </a:solidFill>
              </a:rPr>
              <a:t>CA</a:t>
            </a:r>
            <a:endParaRPr lang="en-US" sz="2400" dirty="0">
              <a:solidFill>
                <a:srgbClr val="000000"/>
              </a:solidFill>
            </a:endParaRPr>
          </a:p>
        </p:txBody>
      </p:sp>
      <p:sp>
        <p:nvSpPr>
          <p:cNvPr id="103" name="Rounded Rectangle 102">
            <a:extLst>
              <a:ext uri="{FF2B5EF4-FFF2-40B4-BE49-F238E27FC236}">
                <a16:creationId xmlns:a16="http://schemas.microsoft.com/office/drawing/2014/main" id="{7FB8E8BB-2F79-A849-B8AC-41D7886C2F57}"/>
              </a:ext>
            </a:extLst>
          </p:cNvPr>
          <p:cNvSpPr/>
          <p:nvPr/>
        </p:nvSpPr>
        <p:spPr>
          <a:xfrm>
            <a:off x="4610911" y="2531424"/>
            <a:ext cx="598199" cy="598199"/>
          </a:xfrm>
          <a:prstGeom prst="roundRect">
            <a:avLst/>
          </a:prstGeom>
          <a:solidFill>
            <a:schemeClr val="accent3"/>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000000"/>
                </a:solidFill>
              </a:rPr>
              <a:t>CA</a:t>
            </a:r>
            <a:endParaRPr lang="en-US" sz="2400" dirty="0">
              <a:solidFill>
                <a:srgbClr val="000000"/>
              </a:solidFill>
            </a:endParaRPr>
          </a:p>
        </p:txBody>
      </p:sp>
      <p:grpSp>
        <p:nvGrpSpPr>
          <p:cNvPr id="121" name="Group 120">
            <a:extLst>
              <a:ext uri="{FF2B5EF4-FFF2-40B4-BE49-F238E27FC236}">
                <a16:creationId xmlns:a16="http://schemas.microsoft.com/office/drawing/2014/main" id="{F9BDDB6B-C95E-DE45-829E-7AA009C5B5A1}"/>
              </a:ext>
            </a:extLst>
          </p:cNvPr>
          <p:cNvGrpSpPr/>
          <p:nvPr/>
        </p:nvGrpSpPr>
        <p:grpSpPr>
          <a:xfrm>
            <a:off x="6870385" y="1532693"/>
            <a:ext cx="1405782" cy="1348505"/>
            <a:chOff x="3767821" y="2964559"/>
            <a:chExt cx="1405782" cy="1348505"/>
          </a:xfrm>
        </p:grpSpPr>
        <p:sp>
          <p:nvSpPr>
            <p:cNvPr id="123" name="Rounded Rectangle 122">
              <a:extLst>
                <a:ext uri="{FF2B5EF4-FFF2-40B4-BE49-F238E27FC236}">
                  <a16:creationId xmlns:a16="http://schemas.microsoft.com/office/drawing/2014/main" id="{E3CA3B85-66B3-6447-BEBA-98911C28A5A2}"/>
                </a:ext>
              </a:extLst>
            </p:cNvPr>
            <p:cNvSpPr/>
            <p:nvPr/>
          </p:nvSpPr>
          <p:spPr>
            <a:xfrm>
              <a:off x="3767821" y="3711053"/>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sp>
          <p:nvSpPr>
            <p:cNvPr id="124" name="Rounded Rectangle 123">
              <a:extLst>
                <a:ext uri="{FF2B5EF4-FFF2-40B4-BE49-F238E27FC236}">
                  <a16:creationId xmlns:a16="http://schemas.microsoft.com/office/drawing/2014/main" id="{BBC8EB64-B5D2-404F-9528-F95B0DD09535}"/>
                </a:ext>
              </a:extLst>
            </p:cNvPr>
            <p:cNvSpPr/>
            <p:nvPr/>
          </p:nvSpPr>
          <p:spPr>
            <a:xfrm>
              <a:off x="4176303" y="2964559"/>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cxnSp>
          <p:nvCxnSpPr>
            <p:cNvPr id="125" name="Straight Connector 124">
              <a:extLst>
                <a:ext uri="{FF2B5EF4-FFF2-40B4-BE49-F238E27FC236}">
                  <a16:creationId xmlns:a16="http://schemas.microsoft.com/office/drawing/2014/main" id="{15980512-31C7-DF40-8B84-A7B404D1565B}"/>
                </a:ext>
              </a:extLst>
            </p:cNvPr>
            <p:cNvCxnSpPr/>
            <p:nvPr/>
          </p:nvCxnSpPr>
          <p:spPr>
            <a:xfrm>
              <a:off x="4366020" y="4010153"/>
              <a:ext cx="209384" cy="3812"/>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a:extLst>
                <a:ext uri="{FF2B5EF4-FFF2-40B4-BE49-F238E27FC236}">
                  <a16:creationId xmlns:a16="http://schemas.microsoft.com/office/drawing/2014/main" id="{2FB8DB7D-0E33-2F49-BDE1-ED70809E255B}"/>
                </a:ext>
              </a:extLst>
            </p:cNvPr>
            <p:cNvCxnSpPr>
              <a:cxnSpLocks/>
              <a:endCxn id="123" idx="0"/>
            </p:cNvCxnSpPr>
            <p:nvPr/>
          </p:nvCxnSpPr>
          <p:spPr>
            <a:xfrm flipH="1">
              <a:off x="4066921" y="3537124"/>
              <a:ext cx="137781" cy="173929"/>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a:extLst>
                <a:ext uri="{FF2B5EF4-FFF2-40B4-BE49-F238E27FC236}">
                  <a16:creationId xmlns:a16="http://schemas.microsoft.com/office/drawing/2014/main" id="{AA858E1E-0B8F-4B41-81EB-21E0FE288C98}"/>
                </a:ext>
              </a:extLst>
            </p:cNvPr>
            <p:cNvCxnSpPr>
              <a:cxnSpLocks/>
              <a:endCxn id="128" idx="0"/>
            </p:cNvCxnSpPr>
            <p:nvPr/>
          </p:nvCxnSpPr>
          <p:spPr>
            <a:xfrm>
              <a:off x="4740511" y="3537124"/>
              <a:ext cx="133993" cy="177741"/>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28" name="Rounded Rectangle 127">
              <a:extLst>
                <a:ext uri="{FF2B5EF4-FFF2-40B4-BE49-F238E27FC236}">
                  <a16:creationId xmlns:a16="http://schemas.microsoft.com/office/drawing/2014/main" id="{9853896D-046D-F945-B8DB-F544BFCC0118}"/>
                </a:ext>
              </a:extLst>
            </p:cNvPr>
            <p:cNvSpPr/>
            <p:nvPr/>
          </p:nvSpPr>
          <p:spPr>
            <a:xfrm>
              <a:off x="4575404" y="3714865"/>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grpSp>
      <p:cxnSp>
        <p:nvCxnSpPr>
          <p:cNvPr id="91" name="Curved Connector 64">
            <a:extLst>
              <a:ext uri="{FF2B5EF4-FFF2-40B4-BE49-F238E27FC236}">
                <a16:creationId xmlns:a16="http://schemas.microsoft.com/office/drawing/2014/main" id="{5B5D9E99-CA0F-2F4D-BE27-18B819F3530F}"/>
              </a:ext>
            </a:extLst>
          </p:cNvPr>
          <p:cNvCxnSpPr>
            <a:cxnSpLocks/>
            <a:stCxn id="103" idx="0"/>
            <a:endCxn id="102" idx="2"/>
          </p:cNvCxnSpPr>
          <p:nvPr/>
        </p:nvCxnSpPr>
        <p:spPr>
          <a:xfrm flipV="1">
            <a:off x="4910011" y="2019460"/>
            <a:ext cx="1" cy="511964"/>
          </a:xfrm>
          <a:prstGeom prst="straightConnector1">
            <a:avLst/>
          </a:prstGeom>
          <a:ln>
            <a:solidFill>
              <a:schemeClr val="tx2"/>
            </a:solidFill>
            <a:prstDash val="sysDot"/>
            <a:tailEnd type="none"/>
          </a:ln>
        </p:spPr>
        <p:style>
          <a:lnRef idx="2">
            <a:schemeClr val="accent1"/>
          </a:lnRef>
          <a:fillRef idx="0">
            <a:schemeClr val="accent1"/>
          </a:fillRef>
          <a:effectRef idx="1">
            <a:schemeClr val="accent1"/>
          </a:effectRef>
          <a:fontRef idx="minor">
            <a:schemeClr val="tx1"/>
          </a:fontRef>
        </p:style>
      </p:cxnSp>
      <p:graphicFrame>
        <p:nvGraphicFramePr>
          <p:cNvPr id="76" name="Table 75">
            <a:extLst>
              <a:ext uri="{FF2B5EF4-FFF2-40B4-BE49-F238E27FC236}">
                <a16:creationId xmlns:a16="http://schemas.microsoft.com/office/drawing/2014/main" id="{054749C8-1BF6-5648-BB41-C9B9EA970C8D}"/>
              </a:ext>
            </a:extLst>
          </p:cNvPr>
          <p:cNvGraphicFramePr>
            <a:graphicFrameLocks noGrp="1"/>
          </p:cNvGraphicFramePr>
          <p:nvPr>
            <p:extLst>
              <p:ext uri="{D42A27DB-BD31-4B8C-83A1-F6EECF244321}">
                <p14:modId xmlns:p14="http://schemas.microsoft.com/office/powerpoint/2010/main" val="2473453001"/>
              </p:ext>
            </p:extLst>
          </p:nvPr>
        </p:nvGraphicFramePr>
        <p:xfrm>
          <a:off x="559006" y="1602888"/>
          <a:ext cx="2800970" cy="3078480"/>
        </p:xfrm>
        <a:graphic>
          <a:graphicData uri="http://schemas.openxmlformats.org/drawingml/2006/table">
            <a:tbl>
              <a:tblPr firstRow="1" bandRow="1">
                <a:tableStyleId>{00A15C55-8517-42AA-B614-E9B94910E393}</a:tableStyleId>
              </a:tblPr>
              <a:tblGrid>
                <a:gridCol w="1676429">
                  <a:extLst>
                    <a:ext uri="{9D8B030D-6E8A-4147-A177-3AD203B41FA5}">
                      <a16:colId xmlns:a16="http://schemas.microsoft.com/office/drawing/2014/main" val="1873750307"/>
                    </a:ext>
                  </a:extLst>
                </a:gridCol>
                <a:gridCol w="1124541">
                  <a:extLst>
                    <a:ext uri="{9D8B030D-6E8A-4147-A177-3AD203B41FA5}">
                      <a16:colId xmlns:a16="http://schemas.microsoft.com/office/drawing/2014/main" val="1463725331"/>
                    </a:ext>
                  </a:extLst>
                </a:gridCol>
              </a:tblGrid>
              <a:tr h="156893">
                <a:tc>
                  <a:txBody>
                    <a:bodyPr/>
                    <a:lstStyle/>
                    <a:p>
                      <a:r>
                        <a:rPr lang="en-US" sz="1000" dirty="0"/>
                        <a:t>Plan</a:t>
                      </a:r>
                    </a:p>
                  </a:txBody>
                  <a:tcPr/>
                </a:tc>
                <a:tc>
                  <a:txBody>
                    <a:bodyPr/>
                    <a:lstStyle/>
                    <a:p>
                      <a:pPr algn="ctr"/>
                      <a:r>
                        <a:rPr lang="en-US" sz="1000" dirty="0"/>
                        <a:t>Enterprise</a:t>
                      </a:r>
                    </a:p>
                  </a:txBody>
                  <a:tcPr/>
                </a:tc>
                <a:extLst>
                  <a:ext uri="{0D108BD9-81ED-4DB2-BD59-A6C34878D82A}">
                    <a16:rowId xmlns:a16="http://schemas.microsoft.com/office/drawing/2014/main" val="2456710130"/>
                  </a:ext>
                </a:extLst>
              </a:tr>
              <a:tr h="14735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t>Ordering Service</a:t>
                      </a:r>
                    </a:p>
                  </a:txBody>
                  <a:tcPr/>
                </a:tc>
                <a:tc>
                  <a:txBody>
                    <a:bodyPr/>
                    <a:lstStyle/>
                    <a:p>
                      <a:pPr algn="ctr"/>
                      <a:r>
                        <a:rPr lang="en-US" sz="1000" dirty="0"/>
                        <a:t>CFT (*)</a:t>
                      </a:r>
                    </a:p>
                  </a:txBody>
                  <a:tcPr/>
                </a:tc>
                <a:extLst>
                  <a:ext uri="{0D108BD9-81ED-4DB2-BD59-A6C34878D82A}">
                    <a16:rowId xmlns:a16="http://schemas.microsoft.com/office/drawing/2014/main" val="3169319075"/>
                  </a:ext>
                </a:extLst>
              </a:tr>
              <a:tr h="22965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t>Initial # of orgs</a:t>
                      </a:r>
                    </a:p>
                  </a:txBody>
                  <a:tcPr/>
                </a:tc>
                <a:tc>
                  <a:txBody>
                    <a:bodyPr/>
                    <a:lstStyle/>
                    <a:p>
                      <a:pPr algn="ctr"/>
                      <a:r>
                        <a:rPr lang="en-US" sz="1000" dirty="0"/>
                        <a:t>2</a:t>
                      </a:r>
                    </a:p>
                  </a:txBody>
                  <a:tcPr/>
                </a:tc>
                <a:extLst>
                  <a:ext uri="{0D108BD9-81ED-4DB2-BD59-A6C34878D82A}">
                    <a16:rowId xmlns:a16="http://schemas.microsoft.com/office/drawing/2014/main" val="2415482461"/>
                  </a:ext>
                </a:extLst>
              </a:tr>
              <a:tr h="13313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t>Max # of orgs</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dirty="0"/>
                        <a:t>15</a:t>
                      </a:r>
                    </a:p>
                  </a:txBody>
                  <a:tcPr/>
                </a:tc>
                <a:extLst>
                  <a:ext uri="{0D108BD9-81ED-4DB2-BD59-A6C34878D82A}">
                    <a16:rowId xmlns:a16="http://schemas.microsoft.com/office/drawing/2014/main" val="1285937137"/>
                  </a:ext>
                </a:extLst>
              </a:tr>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t>Initial peers per org</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dirty="0"/>
                        <a:t>1</a:t>
                      </a:r>
                    </a:p>
                  </a:txBody>
                  <a:tcPr/>
                </a:tc>
                <a:extLst>
                  <a:ext uri="{0D108BD9-81ED-4DB2-BD59-A6C34878D82A}">
                    <a16:rowId xmlns:a16="http://schemas.microsoft.com/office/drawing/2014/main" val="97210276"/>
                  </a:ext>
                </a:extLst>
              </a:tr>
              <a:tr h="1240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t>Max peers per org</a:t>
                      </a:r>
                    </a:p>
                  </a:txBody>
                  <a:tcPr/>
                </a:tc>
                <a:tc>
                  <a:txBody>
                    <a:bodyPr/>
                    <a:lstStyle/>
                    <a:p>
                      <a:pPr algn="ctr"/>
                      <a:r>
                        <a:rPr lang="en-US" sz="1000" dirty="0"/>
                        <a:t>6</a:t>
                      </a:r>
                    </a:p>
                  </a:txBody>
                  <a:tcPr/>
                </a:tc>
                <a:extLst>
                  <a:ext uri="{0D108BD9-81ED-4DB2-BD59-A6C34878D82A}">
                    <a16:rowId xmlns:a16="http://schemas.microsoft.com/office/drawing/2014/main" val="979662635"/>
                  </a:ext>
                </a:extLst>
              </a:tr>
              <a:tr h="1240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t>CPU per peer</a:t>
                      </a:r>
                    </a:p>
                  </a:txBody>
                  <a:tcPr/>
                </a:tc>
                <a:tc>
                  <a:txBody>
                    <a:bodyPr/>
                    <a:lstStyle/>
                    <a:p>
                      <a:pPr algn="ctr"/>
                      <a:r>
                        <a:rPr lang="en-US" sz="1000" dirty="0"/>
                        <a:t>1 vCPU (small)</a:t>
                      </a:r>
                    </a:p>
                  </a:txBody>
                  <a:tcPr/>
                </a:tc>
                <a:extLst>
                  <a:ext uri="{0D108BD9-81ED-4DB2-BD59-A6C34878D82A}">
                    <a16:rowId xmlns:a16="http://schemas.microsoft.com/office/drawing/2014/main" val="3169615576"/>
                  </a:ext>
                </a:extLst>
              </a:tr>
              <a:tr h="1240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t>RAM per peer</a:t>
                      </a:r>
                    </a:p>
                  </a:txBody>
                  <a:tcPr/>
                </a:tc>
                <a:tc>
                  <a:txBody>
                    <a:bodyPr/>
                    <a:lstStyle/>
                    <a:p>
                      <a:pPr algn="ctr"/>
                      <a:r>
                        <a:rPr lang="en-US" sz="1000" dirty="0"/>
                        <a:t>2GB (small)</a:t>
                      </a:r>
                    </a:p>
                  </a:txBody>
                  <a:tcPr/>
                </a:tc>
                <a:extLst>
                  <a:ext uri="{0D108BD9-81ED-4DB2-BD59-A6C34878D82A}">
                    <a16:rowId xmlns:a16="http://schemas.microsoft.com/office/drawing/2014/main" val="1423327534"/>
                  </a:ext>
                </a:extLst>
              </a:tr>
              <a:tr h="22660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t>CA nodes per org</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dirty="0"/>
                        <a:t>2 (logically 1 CA)</a:t>
                      </a:r>
                    </a:p>
                  </a:txBody>
                  <a:tcPr/>
                </a:tc>
                <a:extLst>
                  <a:ext uri="{0D108BD9-81ED-4DB2-BD59-A6C34878D82A}">
                    <a16:rowId xmlns:a16="http://schemas.microsoft.com/office/drawing/2014/main" val="2840955303"/>
                  </a:ext>
                </a:extLst>
              </a:tr>
              <a:tr h="17478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t>Max Storage </a:t>
                      </a:r>
                    </a:p>
                  </a:txBody>
                  <a:tcPr/>
                </a:tc>
                <a:tc>
                  <a:txBody>
                    <a:bodyPr/>
                    <a:lstStyle/>
                    <a:p>
                      <a:pPr algn="ctr"/>
                      <a:r>
                        <a:rPr lang="en-US" sz="1000"/>
                        <a:t>No limit</a:t>
                      </a:r>
                      <a:endParaRPr lang="en-US" sz="1000" dirty="0"/>
                    </a:p>
                  </a:txBody>
                  <a:tcPr/>
                </a:tc>
                <a:extLst>
                  <a:ext uri="{0D108BD9-81ED-4DB2-BD59-A6C34878D82A}">
                    <a16:rowId xmlns:a16="http://schemas.microsoft.com/office/drawing/2014/main" val="2402912853"/>
                  </a:ext>
                </a:extLst>
              </a:tr>
              <a:tr h="12602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t>Max # of channels</a:t>
                      </a:r>
                    </a:p>
                  </a:txBody>
                  <a:tcPr/>
                </a:tc>
                <a:tc>
                  <a:txBody>
                    <a:bodyPr/>
                    <a:lstStyle/>
                    <a:p>
                      <a:pPr algn="ctr"/>
                      <a:r>
                        <a:rPr lang="en-US" sz="1000" dirty="0"/>
                        <a:t>150</a:t>
                      </a:r>
                    </a:p>
                  </a:txBody>
                  <a:tcPr/>
                </a:tc>
                <a:extLst>
                  <a:ext uri="{0D108BD9-81ED-4DB2-BD59-A6C34878D82A}">
                    <a16:rowId xmlns:a16="http://schemas.microsoft.com/office/drawing/2014/main" val="1755496676"/>
                  </a:ext>
                </a:extLst>
              </a:tr>
              <a:tr h="12541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t>Max # of instantiations</a:t>
                      </a:r>
                    </a:p>
                  </a:txBody>
                  <a:tcPr/>
                </a:tc>
                <a:tc>
                  <a:txBody>
                    <a:bodyPr/>
                    <a:lstStyle/>
                    <a:p>
                      <a:pPr algn="ctr"/>
                      <a:r>
                        <a:rPr lang="en-US" sz="1000" dirty="0"/>
                        <a:t>10</a:t>
                      </a:r>
                    </a:p>
                  </a:txBody>
                  <a:tcPr/>
                </a:tc>
                <a:extLst>
                  <a:ext uri="{0D108BD9-81ED-4DB2-BD59-A6C34878D82A}">
                    <a16:rowId xmlns:a16="http://schemas.microsoft.com/office/drawing/2014/main" val="668825057"/>
                  </a:ext>
                </a:extLst>
              </a:tr>
            </a:tbl>
          </a:graphicData>
        </a:graphic>
      </p:graphicFrame>
      <p:sp>
        <p:nvSpPr>
          <p:cNvPr id="93" name="TextBox 92">
            <a:extLst>
              <a:ext uri="{FF2B5EF4-FFF2-40B4-BE49-F238E27FC236}">
                <a16:creationId xmlns:a16="http://schemas.microsoft.com/office/drawing/2014/main" id="{47EE6DD2-B058-AC4C-938E-B84E5AF2D0DF}"/>
              </a:ext>
            </a:extLst>
          </p:cNvPr>
          <p:cNvSpPr txBox="1"/>
          <p:nvPr/>
        </p:nvSpPr>
        <p:spPr>
          <a:xfrm>
            <a:off x="6460044" y="3740128"/>
            <a:ext cx="2247316" cy="276999"/>
          </a:xfrm>
          <a:prstGeom prst="rect">
            <a:avLst/>
          </a:prstGeom>
          <a:noFill/>
        </p:spPr>
        <p:txBody>
          <a:bodyPr wrap="square" rtlCol="0">
            <a:spAutoFit/>
          </a:bodyPr>
          <a:lstStyle/>
          <a:p>
            <a:pPr algn="ctr"/>
            <a:r>
              <a:rPr lang="en-US" sz="1200" dirty="0"/>
              <a:t>IBM</a:t>
            </a:r>
          </a:p>
        </p:txBody>
      </p:sp>
      <p:sp>
        <p:nvSpPr>
          <p:cNvPr id="95" name="TextBox 94">
            <a:extLst>
              <a:ext uri="{FF2B5EF4-FFF2-40B4-BE49-F238E27FC236}">
                <a16:creationId xmlns:a16="http://schemas.microsoft.com/office/drawing/2014/main" id="{8C2C2FD4-D953-724F-B296-75A6123A387C}"/>
              </a:ext>
            </a:extLst>
          </p:cNvPr>
          <p:cNvSpPr txBox="1"/>
          <p:nvPr/>
        </p:nvSpPr>
        <p:spPr>
          <a:xfrm>
            <a:off x="5335203" y="4112567"/>
            <a:ext cx="2247316" cy="276999"/>
          </a:xfrm>
          <a:prstGeom prst="rect">
            <a:avLst/>
          </a:prstGeom>
          <a:noFill/>
        </p:spPr>
        <p:txBody>
          <a:bodyPr wrap="square" rtlCol="0">
            <a:spAutoFit/>
          </a:bodyPr>
          <a:lstStyle/>
          <a:p>
            <a:pPr algn="ctr"/>
            <a:r>
              <a:rPr lang="en-US" sz="1200" dirty="0"/>
              <a:t>Network</a:t>
            </a:r>
          </a:p>
        </p:txBody>
      </p:sp>
      <p:sp>
        <p:nvSpPr>
          <p:cNvPr id="96" name="TextBox 95">
            <a:extLst>
              <a:ext uri="{FF2B5EF4-FFF2-40B4-BE49-F238E27FC236}">
                <a16:creationId xmlns:a16="http://schemas.microsoft.com/office/drawing/2014/main" id="{48652B65-D28C-B645-BB27-364DF1047F8A}"/>
              </a:ext>
            </a:extLst>
          </p:cNvPr>
          <p:cNvSpPr txBox="1"/>
          <p:nvPr/>
        </p:nvSpPr>
        <p:spPr>
          <a:xfrm>
            <a:off x="559006" y="4919632"/>
            <a:ext cx="7470648" cy="246221"/>
          </a:xfrm>
          <a:prstGeom prst="rect">
            <a:avLst/>
          </a:prstGeom>
          <a:noFill/>
        </p:spPr>
        <p:txBody>
          <a:bodyPr wrap="square" rtlCol="0">
            <a:spAutoFit/>
          </a:bodyPr>
          <a:lstStyle/>
          <a:p>
            <a:r>
              <a:rPr lang="en-US" sz="1000" dirty="0"/>
              <a:t>(*) Crash Fault Tolerance Ordering Service using 3 </a:t>
            </a:r>
            <a:r>
              <a:rPr lang="en-US" sz="1000" dirty="0" err="1"/>
              <a:t>Orderer</a:t>
            </a:r>
            <a:r>
              <a:rPr lang="en-US" sz="1000" dirty="0"/>
              <a:t> Nodes</a:t>
            </a:r>
          </a:p>
        </p:txBody>
      </p:sp>
      <p:sp>
        <p:nvSpPr>
          <p:cNvPr id="35" name="Rectangle 34">
            <a:extLst>
              <a:ext uri="{FF2B5EF4-FFF2-40B4-BE49-F238E27FC236}">
                <a16:creationId xmlns:a16="http://schemas.microsoft.com/office/drawing/2014/main" id="{BAF3DC32-D49E-AA42-9534-B2677278F49B}"/>
              </a:ext>
            </a:extLst>
          </p:cNvPr>
          <p:cNvSpPr/>
          <p:nvPr/>
        </p:nvSpPr>
        <p:spPr>
          <a:xfrm>
            <a:off x="125730" y="713443"/>
            <a:ext cx="3832590" cy="923330"/>
          </a:xfrm>
          <a:prstGeom prst="rect">
            <a:avLst/>
          </a:prstGeom>
        </p:spPr>
        <p:txBody>
          <a:bodyPr wrap="square">
            <a:spAutoFit/>
          </a:bodyPr>
          <a:lstStyle/>
          <a:p>
            <a:r>
              <a:rPr lang="en-US" dirty="0"/>
              <a:t>The initial setup for an enterprise plan network which is intended for UAT, ST and Production purposes</a:t>
            </a:r>
          </a:p>
        </p:txBody>
      </p:sp>
    </p:spTree>
    <p:extLst>
      <p:ext uri="{BB962C8B-B14F-4D97-AF65-F5344CB8AC3E}">
        <p14:creationId xmlns:p14="http://schemas.microsoft.com/office/powerpoint/2010/main" val="38311907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a:spLocks/>
          </p:cNvSpPr>
          <p:nvPr/>
        </p:nvSpPr>
        <p:spPr>
          <a:xfrm>
            <a:off x="2206748" y="954350"/>
            <a:ext cx="3573566" cy="716334"/>
          </a:xfrm>
          <a:prstGeom prst="rect">
            <a:avLst/>
          </a:prstGeom>
        </p:spPr>
        <p:txBody>
          <a:bodyPr vert="horz" lIns="91440" tIns="45720" rIns="91440" bIns="45720" rtlCol="0" anchor="t">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nSpc>
                <a:spcPct val="100000"/>
              </a:lnSpc>
            </a:pPr>
            <a:r>
              <a:rPr lang="en-US" sz="1800" dirty="0">
                <a:solidFill>
                  <a:schemeClr val="bg1"/>
                </a:solidFill>
                <a:ea typeface="Arial" charset="0"/>
                <a:cs typeface="Arial" charset="0"/>
              </a:rPr>
              <a:t>Technical Deep Dive</a:t>
            </a:r>
          </a:p>
          <a:p>
            <a:pPr>
              <a:lnSpc>
                <a:spcPct val="100000"/>
              </a:lnSpc>
            </a:pPr>
            <a:endParaRPr lang="en-US" sz="1800" dirty="0">
              <a:solidFill>
                <a:schemeClr val="bg1"/>
              </a:solidFill>
              <a:ea typeface="Arial" charset="0"/>
              <a:cs typeface="Arial" charset="0"/>
            </a:endParaRPr>
          </a:p>
          <a:p>
            <a:pPr marL="285750" indent="-285750">
              <a:buFont typeface="Arial" charset="0"/>
              <a:buChar char="•"/>
            </a:pPr>
            <a:r>
              <a:rPr lang="en-US" sz="1400" dirty="0">
                <a:solidFill>
                  <a:schemeClr val="bg1"/>
                </a:solidFill>
                <a:latin typeface="Arial Regular" charset="0"/>
              </a:rPr>
              <a:t>Roadmap</a:t>
            </a:r>
          </a:p>
          <a:p>
            <a:pPr marL="285750" indent="-285750">
              <a:buFont typeface="Arial" charset="0"/>
              <a:buChar char="•"/>
            </a:pPr>
            <a:endParaRPr lang="en-US" sz="1400" dirty="0">
              <a:solidFill>
                <a:schemeClr val="bg1"/>
              </a:solidFill>
              <a:latin typeface="Arial Regular" charset="0"/>
            </a:endParaRPr>
          </a:p>
          <a:p>
            <a:pPr marL="285750" indent="-285750">
              <a:buFont typeface="Arial" charset="0"/>
              <a:buChar char="•"/>
            </a:pPr>
            <a:r>
              <a:rPr lang="en-US" sz="1400" dirty="0">
                <a:solidFill>
                  <a:schemeClr val="bg1"/>
                </a:solidFill>
                <a:latin typeface="Arial Regular" charset="0"/>
              </a:rPr>
              <a:t>Architectural Overview</a:t>
            </a:r>
          </a:p>
          <a:p>
            <a:pPr marL="285750" indent="-285750">
              <a:buFont typeface="Arial" charset="0"/>
              <a:buChar char="•"/>
            </a:pPr>
            <a:endParaRPr lang="en-US" sz="1400" dirty="0">
              <a:solidFill>
                <a:schemeClr val="bg1"/>
              </a:solidFill>
              <a:latin typeface="Arial Regular" charset="0"/>
            </a:endParaRPr>
          </a:p>
          <a:p>
            <a:pPr marL="285750" indent="-285750">
              <a:buFont typeface="Arial" charset="0"/>
              <a:buChar char="•"/>
            </a:pPr>
            <a:r>
              <a:rPr lang="en-US" sz="1400" dirty="0">
                <a:solidFill>
                  <a:schemeClr val="bg1"/>
                </a:solidFill>
                <a:latin typeface="Arial Regular" charset="0"/>
              </a:rPr>
              <a:t>Platform Components</a:t>
            </a:r>
          </a:p>
          <a:p>
            <a:pPr marL="285750" indent="-285750">
              <a:buFont typeface="Arial" charset="0"/>
              <a:buChar char="•"/>
            </a:pPr>
            <a:endParaRPr lang="en-US" sz="1400" dirty="0">
              <a:solidFill>
                <a:schemeClr val="bg1"/>
              </a:solidFill>
              <a:latin typeface="Arial Regular" charset="0"/>
            </a:endParaRPr>
          </a:p>
          <a:p>
            <a:pPr marL="285750" indent="-285750">
              <a:buFont typeface="Arial" charset="0"/>
              <a:buChar char="•"/>
            </a:pPr>
            <a:r>
              <a:rPr lang="en-US" sz="1400" dirty="0">
                <a:solidFill>
                  <a:schemeClr val="bg1"/>
                </a:solidFill>
                <a:latin typeface="Arial Regular" charset="0"/>
              </a:rPr>
              <a:t>Organization and Plans</a:t>
            </a:r>
          </a:p>
          <a:p>
            <a:endParaRPr lang="en-US" sz="1400" dirty="0">
              <a:solidFill>
                <a:schemeClr val="bg1"/>
              </a:solidFill>
              <a:latin typeface="Arial Regular" charset="0"/>
            </a:endParaRPr>
          </a:p>
          <a:p>
            <a:pPr marL="285750" indent="-285750">
              <a:buFont typeface="Arial" charset="0"/>
              <a:buChar char="•"/>
            </a:pPr>
            <a:r>
              <a:rPr lang="en-US" sz="1400" b="1" dirty="0">
                <a:solidFill>
                  <a:schemeClr val="bg1"/>
                </a:solidFill>
                <a:latin typeface="Arial Regular" charset="0"/>
              </a:rPr>
              <a:t>[ Transaction Flow ]</a:t>
            </a:r>
          </a:p>
          <a:p>
            <a:pPr marL="285750" indent="-285750">
              <a:buFont typeface="Arial" charset="0"/>
              <a:buChar char="•"/>
            </a:pPr>
            <a:endParaRPr lang="en-US" sz="1400" dirty="0">
              <a:solidFill>
                <a:schemeClr val="bg1"/>
              </a:solidFill>
              <a:latin typeface="Arial Regular" charset="0"/>
            </a:endParaRPr>
          </a:p>
          <a:p>
            <a:pPr marL="285750" indent="-285750">
              <a:buFont typeface="Arial" charset="0"/>
              <a:buChar char="•"/>
            </a:pPr>
            <a:r>
              <a:rPr lang="en-US" sz="1400" dirty="0">
                <a:solidFill>
                  <a:schemeClr val="bg1"/>
                </a:solidFill>
                <a:latin typeface="Arial Regular" charset="0"/>
              </a:rPr>
              <a:t>Example Networks</a:t>
            </a:r>
          </a:p>
          <a:p>
            <a:pPr marL="285750" indent="-285750">
              <a:buFont typeface="Arial" charset="0"/>
              <a:buChar char="•"/>
            </a:pPr>
            <a:endParaRPr lang="en-US" sz="1400" dirty="0">
              <a:solidFill>
                <a:schemeClr val="bg1"/>
              </a:solidFill>
              <a:latin typeface="Arial Regular" charset="0"/>
            </a:endParaRPr>
          </a:p>
          <a:p>
            <a:pPr marL="285750" indent="-285750">
              <a:buFont typeface="Arial" charset="0"/>
              <a:buChar char="•"/>
            </a:pPr>
            <a:r>
              <a:rPr lang="en-US" sz="1400" dirty="0">
                <a:solidFill>
                  <a:schemeClr val="bg1"/>
                </a:solidFill>
                <a:latin typeface="Arial Regular" charset="0"/>
              </a:rPr>
              <a:t>Network Setup</a:t>
            </a:r>
          </a:p>
          <a:p>
            <a:pPr marL="285750" indent="-285750">
              <a:buFont typeface="Arial" charset="0"/>
              <a:buChar char="•"/>
            </a:pPr>
            <a:endParaRPr lang="en-US" sz="1400" dirty="0">
              <a:solidFill>
                <a:schemeClr val="bg1"/>
              </a:solidFill>
              <a:latin typeface="Arial Regular" charset="0"/>
            </a:endParaRPr>
          </a:p>
          <a:p>
            <a:pPr marL="285750" indent="-285750">
              <a:buFont typeface="Arial" charset="0"/>
              <a:buChar char="•"/>
            </a:pPr>
            <a:r>
              <a:rPr lang="en-US" sz="1400" dirty="0">
                <a:solidFill>
                  <a:schemeClr val="bg1"/>
                </a:solidFill>
                <a:latin typeface="Arial Regular" charset="0"/>
              </a:rPr>
              <a:t>Endorsement Policies</a:t>
            </a:r>
          </a:p>
          <a:p>
            <a:pPr marL="285750" indent="-285750">
              <a:buFont typeface="Arial" charset="0"/>
              <a:buChar char="•"/>
            </a:pPr>
            <a:endParaRPr lang="en-US" sz="1400" dirty="0">
              <a:solidFill>
                <a:schemeClr val="bg1"/>
              </a:solidFill>
              <a:latin typeface="Arial Regular" charset="0"/>
            </a:endParaRPr>
          </a:p>
          <a:p>
            <a:pPr marL="285750" indent="-285750">
              <a:buFont typeface="Arial" charset="0"/>
              <a:buChar char="•"/>
            </a:pPr>
            <a:r>
              <a:rPr lang="en-US" sz="1400" dirty="0">
                <a:solidFill>
                  <a:schemeClr val="bg1"/>
                </a:solidFill>
                <a:latin typeface="Arial Regular" charset="0"/>
              </a:rPr>
              <a:t>Identities and MSP</a:t>
            </a:r>
          </a:p>
          <a:p>
            <a:pPr marL="285750" indent="-285750">
              <a:buFont typeface="Arial" charset="0"/>
              <a:buChar char="•"/>
            </a:pPr>
            <a:endParaRPr lang="en-US" sz="1400" dirty="0">
              <a:solidFill>
                <a:schemeClr val="bg1"/>
              </a:solidFill>
              <a:latin typeface="Arial Regular" charset="0"/>
            </a:endParaRPr>
          </a:p>
          <a:p>
            <a:endParaRPr lang="en-US" sz="1400" dirty="0">
              <a:solidFill>
                <a:schemeClr val="bg1"/>
              </a:solidFill>
              <a:latin typeface="Arial Regular" charset="0"/>
            </a:endParaRPr>
          </a:p>
        </p:txBody>
      </p:sp>
      <p:sp>
        <p:nvSpPr>
          <p:cNvPr id="14" name="Oval 13"/>
          <p:cNvSpPr/>
          <p:nvPr/>
        </p:nvSpPr>
        <p:spPr>
          <a:xfrm>
            <a:off x="1180975" y="689057"/>
            <a:ext cx="911325" cy="911326"/>
          </a:xfrm>
          <a:prstGeom prst="ellipse">
            <a:avLst/>
          </a:prstGeom>
          <a:solidFill>
            <a:schemeClr val="bg1"/>
          </a:solidFill>
          <a:ln>
            <a:noFill/>
          </a:ln>
        </p:spPr>
        <p:txBody>
          <a:bodyPr wrap="square" lIns="0" tIns="0" rIns="0" bIns="0" rtlCol="0" anchor="ctr">
            <a:noAutofit/>
          </a:bodyPr>
          <a:lstStyle/>
          <a:p>
            <a:pPr algn="ctr" defTabSz="457200" fontAlgn="auto">
              <a:spcBef>
                <a:spcPts val="0"/>
              </a:spcBef>
              <a:spcAft>
                <a:spcPts val="0"/>
              </a:spcAft>
            </a:pPr>
            <a:endParaRPr lang="en-US" sz="1200" dirty="0">
              <a:ea typeface=""/>
              <a:cs typeface="Arial Regular" charset="0"/>
            </a:endParaRPr>
          </a:p>
        </p:txBody>
      </p:sp>
      <p:pic>
        <p:nvPicPr>
          <p:cNvPr id="3" name="Graphic 2" descr="Magnifying glass">
            <a:extLst>
              <a:ext uri="{FF2B5EF4-FFF2-40B4-BE49-F238E27FC236}">
                <a16:creationId xmlns:a16="http://schemas.microsoft.com/office/drawing/2014/main" id="{8C891973-98C8-004C-9F85-CA95D95ABB4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27054" y="835137"/>
            <a:ext cx="619165" cy="619165"/>
          </a:xfrm>
          <a:prstGeom prst="rect">
            <a:avLst/>
          </a:prstGeom>
        </p:spPr>
      </p:pic>
    </p:spTree>
    <p:extLst>
      <p:ext uri="{BB962C8B-B14F-4D97-AF65-F5344CB8AC3E}">
        <p14:creationId xmlns:p14="http://schemas.microsoft.com/office/powerpoint/2010/main" val="36082591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normAutofit/>
          </a:bodyPr>
          <a:lstStyle/>
          <a:p>
            <a:r>
              <a:rPr lang="en-US" dirty="0"/>
              <a:t>IBM Blockchain Platform - Nodes and roles</a:t>
            </a:r>
            <a:endParaRPr lang="en-US" dirty="0">
              <a:latin typeface="Arial Regular"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32759838"/>
              </p:ext>
            </p:extLst>
          </p:nvPr>
        </p:nvGraphicFramePr>
        <p:xfrm>
          <a:off x="1113452" y="845170"/>
          <a:ext cx="6994849" cy="3566160"/>
        </p:xfrm>
        <a:graphic>
          <a:graphicData uri="http://schemas.openxmlformats.org/drawingml/2006/table">
            <a:tbl>
              <a:tblPr firstRow="1" bandRow="1">
                <a:tableStyleId>{5940675A-B579-460E-94D1-54222C63F5DA}</a:tableStyleId>
              </a:tblPr>
              <a:tblGrid>
                <a:gridCol w="1314788">
                  <a:extLst>
                    <a:ext uri="{9D8B030D-6E8A-4147-A177-3AD203B41FA5}">
                      <a16:colId xmlns:a16="http://schemas.microsoft.com/office/drawing/2014/main" val="20000"/>
                    </a:ext>
                  </a:extLst>
                </a:gridCol>
                <a:gridCol w="5680061">
                  <a:extLst>
                    <a:ext uri="{9D8B030D-6E8A-4147-A177-3AD203B41FA5}">
                      <a16:colId xmlns:a16="http://schemas.microsoft.com/office/drawing/2014/main" val="20001"/>
                    </a:ext>
                  </a:extLst>
                </a:gridCol>
              </a:tblGrid>
              <a:tr h="370840">
                <a:tc>
                  <a:txBody>
                    <a:bodyPr/>
                    <a:lstStyle/>
                    <a:p>
                      <a:endParaRPr lang="en-US" b="0" i="0" dirty="0">
                        <a:latin typeface="Arial Regular" charset="0"/>
                      </a:endParaRPr>
                    </a:p>
                    <a:p>
                      <a:endParaRPr lang="en-US" b="0" i="0" dirty="0">
                        <a:latin typeface="Arial Regular" charset="0"/>
                      </a:endParaRPr>
                    </a:p>
                    <a:p>
                      <a:endParaRPr lang="en-US" b="0" i="0" dirty="0">
                        <a:latin typeface="Arial Regular" charset="0"/>
                      </a:endParaRPr>
                    </a:p>
                    <a:p>
                      <a:endParaRPr lang="en-US" b="0" i="0" dirty="0">
                        <a:latin typeface="Arial Regular" charset="0"/>
                      </a:endParaRPr>
                    </a:p>
                  </a:txBody>
                  <a:tcPr/>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sz="1400" b="1" i="0" dirty="0">
                          <a:solidFill>
                            <a:srgbClr val="2163FF"/>
                          </a:solidFill>
                          <a:latin typeface="+mn-lt"/>
                        </a:rPr>
                        <a:t>Peer:</a:t>
                      </a:r>
                      <a:r>
                        <a:rPr lang="en-US" sz="1400" b="0" i="0" dirty="0">
                          <a:latin typeface="+mn-lt"/>
                        </a:rPr>
                        <a:t> Maintains ledger and state.</a:t>
                      </a:r>
                      <a:r>
                        <a:rPr lang="en-US" sz="1400" b="0" i="0" baseline="0" dirty="0">
                          <a:latin typeface="+mn-lt"/>
                        </a:rPr>
                        <a:t> </a:t>
                      </a:r>
                      <a:r>
                        <a:rPr lang="en-US" sz="1400" b="0" i="0" dirty="0">
                          <a:latin typeface="+mn-lt"/>
                        </a:rPr>
                        <a:t>Commits transactions.</a:t>
                      </a:r>
                      <a:r>
                        <a:rPr lang="en-US" sz="1400" b="0" i="0" baseline="0" dirty="0">
                          <a:latin typeface="+mn-lt"/>
                        </a:rPr>
                        <a:t> May </a:t>
                      </a:r>
                      <a:r>
                        <a:rPr lang="en-US" sz="1350" b="0" i="0" baseline="0" dirty="0">
                          <a:latin typeface="+mn-lt"/>
                        </a:rPr>
                        <a:t>hold smart contract (</a:t>
                      </a:r>
                      <a:r>
                        <a:rPr lang="en-US" sz="1350" b="0" i="0" baseline="0" dirty="0" err="1">
                          <a:latin typeface="+mn-lt"/>
                        </a:rPr>
                        <a:t>chaincode</a:t>
                      </a:r>
                      <a:r>
                        <a:rPr lang="en-US" sz="1350" b="0" i="0" baseline="0" dirty="0">
                          <a:latin typeface="+mn-lt"/>
                        </a:rPr>
                        <a:t>).</a:t>
                      </a:r>
                      <a:endParaRPr lang="en-US" sz="1400" b="0" i="0" dirty="0">
                        <a:latin typeface="+mn-lt"/>
                      </a:endParaRPr>
                    </a:p>
                  </a:txBody>
                  <a:tcPr anchor="ctr"/>
                </a:tc>
                <a:extLst>
                  <a:ext uri="{0D108BD9-81ED-4DB2-BD59-A6C34878D82A}">
                    <a16:rowId xmlns:a16="http://schemas.microsoft.com/office/drawing/2014/main" val="10000"/>
                  </a:ext>
                </a:extLst>
              </a:tr>
              <a:tr h="370840">
                <a:tc>
                  <a:txBody>
                    <a:bodyPr/>
                    <a:lstStyle/>
                    <a:p>
                      <a:endParaRPr lang="en-US" b="0" i="0" dirty="0">
                        <a:latin typeface="Arial Regular" charset="0"/>
                      </a:endParaRPr>
                    </a:p>
                    <a:p>
                      <a:endParaRPr lang="en-US" b="0" i="0" dirty="0">
                        <a:latin typeface="Arial Regular" charset="0"/>
                      </a:endParaRPr>
                    </a:p>
                    <a:p>
                      <a:endParaRPr lang="en-US" b="0" i="0" dirty="0">
                        <a:latin typeface="Arial Regular" charset="0"/>
                      </a:endParaRPr>
                    </a:p>
                    <a:p>
                      <a:endParaRPr lang="en-US" b="0" i="0" dirty="0">
                        <a:latin typeface="Arial Regular" charset="0"/>
                      </a:endParaRPr>
                    </a:p>
                  </a:txBody>
                  <a:tcPr/>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sz="1400" b="1" i="0" dirty="0">
                          <a:solidFill>
                            <a:srgbClr val="2163FF"/>
                          </a:solidFill>
                          <a:latin typeface="+mn-lt"/>
                        </a:rPr>
                        <a:t>Endorsing Peer:</a:t>
                      </a:r>
                      <a:r>
                        <a:rPr lang="en-US" sz="1400" b="0" i="0" dirty="0">
                          <a:latin typeface="+mn-lt"/>
                        </a:rPr>
                        <a:t> Specialized peer also endorses transactions by receiving a transaction proposal and responds by granting or denying endorsement. Must hold smart contract.</a:t>
                      </a:r>
                      <a:endParaRPr lang="en-US" b="0" i="0" dirty="0">
                        <a:latin typeface="+mn-lt"/>
                      </a:endParaRPr>
                    </a:p>
                  </a:txBody>
                  <a:tcPr anchor="ctr"/>
                </a:tc>
                <a:extLst>
                  <a:ext uri="{0D108BD9-81ED-4DB2-BD59-A6C34878D82A}">
                    <a16:rowId xmlns:a16="http://schemas.microsoft.com/office/drawing/2014/main" val="10001"/>
                  </a:ext>
                </a:extLst>
              </a:tr>
              <a:tr h="370840">
                <a:tc>
                  <a:txBody>
                    <a:bodyPr/>
                    <a:lstStyle/>
                    <a:p>
                      <a:endParaRPr lang="en-US" b="0" i="0" dirty="0">
                        <a:latin typeface="Arial Regular" charset="0"/>
                      </a:endParaRPr>
                    </a:p>
                    <a:p>
                      <a:endParaRPr lang="en-US" b="0" i="0" dirty="0">
                        <a:latin typeface="Arial Regular" charset="0"/>
                      </a:endParaRPr>
                    </a:p>
                    <a:p>
                      <a:endParaRPr lang="en-US" b="0" i="0" dirty="0">
                        <a:latin typeface="Arial Regular" charset="0"/>
                      </a:endParaRPr>
                    </a:p>
                    <a:p>
                      <a:endParaRPr lang="en-US" b="0" i="0" dirty="0">
                        <a:latin typeface="Arial Regular" charset="0"/>
                      </a:endParaRPr>
                    </a:p>
                  </a:txBody>
                  <a:tcPr/>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sz="1400" b="1" i="0" dirty="0">
                          <a:solidFill>
                            <a:srgbClr val="2163FF"/>
                          </a:solidFill>
                          <a:latin typeface="+mn-lt"/>
                        </a:rPr>
                        <a:t>Ordering Node:</a:t>
                      </a:r>
                      <a:r>
                        <a:rPr lang="en-US" sz="1400" b="0" i="0" dirty="0">
                          <a:solidFill>
                            <a:srgbClr val="2163FF"/>
                          </a:solidFill>
                          <a:latin typeface="+mn-lt"/>
                        </a:rPr>
                        <a:t> </a:t>
                      </a:r>
                      <a:r>
                        <a:rPr lang="en-US" sz="1400" b="0" i="0" dirty="0">
                          <a:latin typeface="+mn-lt"/>
                        </a:rPr>
                        <a:t>Approves the inclusion of transaction blocks into the ledger and communicates with committing and endorsing peer nodes. Does not hold smart</a:t>
                      </a:r>
                      <a:r>
                        <a:rPr lang="en-US" sz="1400" b="0" i="0" baseline="0" dirty="0">
                          <a:latin typeface="+mn-lt"/>
                        </a:rPr>
                        <a:t> contract. Does not hold ledger.</a:t>
                      </a:r>
                      <a:endParaRPr lang="en-US" b="0" i="0" dirty="0">
                        <a:latin typeface="+mn-lt"/>
                      </a:endParaRPr>
                    </a:p>
                  </a:txBody>
                  <a:tcPr anchor="ctr"/>
                </a:tc>
                <a:extLst>
                  <a:ext uri="{0D108BD9-81ED-4DB2-BD59-A6C34878D82A}">
                    <a16:rowId xmlns:a16="http://schemas.microsoft.com/office/drawing/2014/main" val="10002"/>
                  </a:ext>
                </a:extLst>
              </a:tr>
            </a:tbl>
          </a:graphicData>
        </a:graphic>
      </p:graphicFrame>
      <p:sp>
        <p:nvSpPr>
          <p:cNvPr id="5" name="Rounded Rectangle 4"/>
          <p:cNvSpPr/>
          <p:nvPr/>
        </p:nvSpPr>
        <p:spPr>
          <a:xfrm>
            <a:off x="1442421" y="2283086"/>
            <a:ext cx="684000" cy="684000"/>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latin typeface="Arial Regular" charset="0"/>
            </a:endParaRPr>
          </a:p>
        </p:txBody>
      </p:sp>
      <p:sp>
        <p:nvSpPr>
          <p:cNvPr id="7" name="Rounded Rectangle 6"/>
          <p:cNvSpPr/>
          <p:nvPr/>
        </p:nvSpPr>
        <p:spPr>
          <a:xfrm>
            <a:off x="1442421" y="3464775"/>
            <a:ext cx="684000" cy="684000"/>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latin typeface="Arial Regular" charset="0"/>
            </a:endParaRPr>
          </a:p>
        </p:txBody>
      </p:sp>
      <p:sp>
        <p:nvSpPr>
          <p:cNvPr id="9" name="Rounded Rectangle 8">
            <a:extLst>
              <a:ext uri="{FF2B5EF4-FFF2-40B4-BE49-F238E27FC236}">
                <a16:creationId xmlns:a16="http://schemas.microsoft.com/office/drawing/2014/main" id="{741CDD73-C91A-4B43-90B0-2787E9D1B9B7}"/>
              </a:ext>
            </a:extLst>
          </p:cNvPr>
          <p:cNvSpPr/>
          <p:nvPr/>
        </p:nvSpPr>
        <p:spPr>
          <a:xfrm>
            <a:off x="1442421" y="1101397"/>
            <a:ext cx="684000" cy="684000"/>
          </a:xfrm>
          <a:prstGeom prst="roundRect">
            <a:avLst/>
          </a:prstGeom>
          <a:solidFill>
            <a:srgbClr val="7DA6FC"/>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000000"/>
              </a:solidFill>
            </a:endParaRPr>
          </a:p>
        </p:txBody>
      </p:sp>
    </p:spTree>
    <p:extLst>
      <p:ext uri="{BB962C8B-B14F-4D97-AF65-F5344CB8AC3E}">
        <p14:creationId xmlns:p14="http://schemas.microsoft.com/office/powerpoint/2010/main" val="5116605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IBM Blockchain Platform - Consensus</a:t>
            </a:r>
          </a:p>
        </p:txBody>
      </p:sp>
      <p:sp>
        <p:nvSpPr>
          <p:cNvPr id="3" name="Text Placeholder 2"/>
          <p:cNvSpPr>
            <a:spLocks noGrp="1"/>
          </p:cNvSpPr>
          <p:nvPr>
            <p:ph type="body" sz="quarter" idx="22"/>
          </p:nvPr>
        </p:nvSpPr>
        <p:spPr/>
        <p:txBody>
          <a:bodyPr>
            <a:normAutofit/>
          </a:bodyPr>
          <a:lstStyle/>
          <a:p>
            <a:pPr marL="0" indent="0">
              <a:buNone/>
            </a:pPr>
            <a:r>
              <a:rPr lang="en-US" sz="1800" dirty="0"/>
              <a:t>Consensus is achieved using the following transaction flow:</a:t>
            </a:r>
          </a:p>
        </p:txBody>
      </p:sp>
      <p:graphicFrame>
        <p:nvGraphicFramePr>
          <p:cNvPr id="4" name="Diagram 3"/>
          <p:cNvGraphicFramePr/>
          <p:nvPr>
            <p:extLst>
              <p:ext uri="{D42A27DB-BD31-4B8C-83A1-F6EECF244321}">
                <p14:modId xmlns:p14="http://schemas.microsoft.com/office/powerpoint/2010/main" val="126763847"/>
              </p:ext>
            </p:extLst>
          </p:nvPr>
        </p:nvGraphicFramePr>
        <p:xfrm>
          <a:off x="1664043" y="1083447"/>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60203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Rounded Rectangle 186"/>
          <p:cNvSpPr/>
          <p:nvPr/>
        </p:nvSpPr>
        <p:spPr>
          <a:xfrm>
            <a:off x="1774155" y="760288"/>
            <a:ext cx="3945300" cy="3699138"/>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6" name="Rounded Rectangle 105">
            <a:extLst>
              <a:ext uri="{FF2B5EF4-FFF2-40B4-BE49-F238E27FC236}">
                <a16:creationId xmlns:a16="http://schemas.microsoft.com/office/drawing/2014/main" id="{E9647F43-1F84-6047-BFA8-B547D7E474EB}"/>
              </a:ext>
            </a:extLst>
          </p:cNvPr>
          <p:cNvSpPr/>
          <p:nvPr/>
        </p:nvSpPr>
        <p:spPr>
          <a:xfrm>
            <a:off x="3578224" y="2117725"/>
            <a:ext cx="1933576" cy="1841501"/>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3" name="Rounded Rectangle 82">
            <a:extLst>
              <a:ext uri="{FF2B5EF4-FFF2-40B4-BE49-F238E27FC236}">
                <a16:creationId xmlns:a16="http://schemas.microsoft.com/office/drawing/2014/main" id="{9D70833F-8731-9742-8EAC-0EDFA73892CD}"/>
              </a:ext>
            </a:extLst>
          </p:cNvPr>
          <p:cNvSpPr/>
          <p:nvPr/>
        </p:nvSpPr>
        <p:spPr>
          <a:xfrm>
            <a:off x="1968501" y="3154940"/>
            <a:ext cx="1304924" cy="1003300"/>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1" name="Rounded Rectangle 100">
            <a:extLst>
              <a:ext uri="{FF2B5EF4-FFF2-40B4-BE49-F238E27FC236}">
                <a16:creationId xmlns:a16="http://schemas.microsoft.com/office/drawing/2014/main" id="{45CA1C59-41A5-314E-AED9-AA291F295707}"/>
              </a:ext>
            </a:extLst>
          </p:cNvPr>
          <p:cNvSpPr/>
          <p:nvPr/>
        </p:nvSpPr>
        <p:spPr>
          <a:xfrm>
            <a:off x="3636658" y="2170134"/>
            <a:ext cx="1818423" cy="1734448"/>
          </a:xfrm>
          <a:prstGeom prst="roundRect">
            <a:avLst/>
          </a:prstGeom>
          <a:solidFill>
            <a:srgbClr val="FFD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2" name="Rounded Rectangle 101">
            <a:extLst>
              <a:ext uri="{FF2B5EF4-FFF2-40B4-BE49-F238E27FC236}">
                <a16:creationId xmlns:a16="http://schemas.microsoft.com/office/drawing/2014/main" id="{48BD2E68-6C70-334E-8EFA-278CC6E05AE4}"/>
              </a:ext>
            </a:extLst>
          </p:cNvPr>
          <p:cNvSpPr/>
          <p:nvPr/>
        </p:nvSpPr>
        <p:spPr>
          <a:xfrm>
            <a:off x="1968500" y="933449"/>
            <a:ext cx="3579545" cy="1057275"/>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9" name="Rounded Rectangle 98">
            <a:extLst>
              <a:ext uri="{FF2B5EF4-FFF2-40B4-BE49-F238E27FC236}">
                <a16:creationId xmlns:a16="http://schemas.microsoft.com/office/drawing/2014/main" id="{73D89CF8-7E28-F648-B47B-504CDE9A6A6E}"/>
              </a:ext>
            </a:extLst>
          </p:cNvPr>
          <p:cNvSpPr/>
          <p:nvPr/>
        </p:nvSpPr>
        <p:spPr>
          <a:xfrm>
            <a:off x="2022875" y="984521"/>
            <a:ext cx="3473854" cy="954428"/>
          </a:xfrm>
          <a:prstGeom prst="roundRect">
            <a:avLst/>
          </a:prstGeom>
          <a:solidFill>
            <a:srgbClr val="FFD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4" name="Rounded Rectangle 83">
            <a:extLst>
              <a:ext uri="{FF2B5EF4-FFF2-40B4-BE49-F238E27FC236}">
                <a16:creationId xmlns:a16="http://schemas.microsoft.com/office/drawing/2014/main" id="{9D9A44C8-EF50-1248-8858-92057B9167E3}"/>
              </a:ext>
            </a:extLst>
          </p:cNvPr>
          <p:cNvSpPr/>
          <p:nvPr/>
        </p:nvSpPr>
        <p:spPr>
          <a:xfrm>
            <a:off x="2022874" y="3209736"/>
            <a:ext cx="1205011" cy="893851"/>
          </a:xfrm>
          <a:prstGeom prst="roundRect">
            <a:avLst/>
          </a:prstGeom>
          <a:solidFill>
            <a:srgbClr val="FFD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5" name="Folded Corner 84"/>
          <p:cNvSpPr/>
          <p:nvPr/>
        </p:nvSpPr>
        <p:spPr>
          <a:xfrm>
            <a:off x="5952838" y="1286784"/>
            <a:ext cx="2931451" cy="733115"/>
          </a:xfrm>
          <a:prstGeom prst="foldedCorner">
            <a:avLst/>
          </a:prstGeom>
          <a:solidFill>
            <a:srgbClr val="F7AD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aseline="-25000" dirty="0"/>
          </a:p>
        </p:txBody>
      </p:sp>
      <p:sp>
        <p:nvSpPr>
          <p:cNvPr id="19" name="TextBox 18"/>
          <p:cNvSpPr txBox="1"/>
          <p:nvPr/>
        </p:nvSpPr>
        <p:spPr>
          <a:xfrm>
            <a:off x="5637645" y="868505"/>
            <a:ext cx="3506355" cy="2169825"/>
          </a:xfrm>
          <a:prstGeom prst="rect">
            <a:avLst/>
          </a:prstGeom>
          <a:noFill/>
          <a:ln>
            <a:noFill/>
          </a:ln>
        </p:spPr>
        <p:txBody>
          <a:bodyPr wrap="square" rtlCol="0">
            <a:spAutoFit/>
          </a:bodyPr>
          <a:lstStyle/>
          <a:p>
            <a:pPr algn="ctr"/>
            <a:r>
              <a:rPr lang="en-US" sz="1350" dirty="0">
                <a:solidFill>
                  <a:srgbClr val="FF0000"/>
                </a:solidFill>
              </a:rPr>
              <a:t>Application proposes transaction</a:t>
            </a:r>
          </a:p>
          <a:p>
            <a:endParaRPr lang="en-US" sz="1350" dirty="0"/>
          </a:p>
          <a:p>
            <a:pPr marL="492125" indent="-136525"/>
            <a:r>
              <a:rPr lang="en-US" sz="1350" dirty="0"/>
              <a:t>Endorsement policy:</a:t>
            </a:r>
          </a:p>
          <a:p>
            <a:pPr marL="581025" indent="-131763">
              <a:buFont typeface="Arial" charset="0"/>
              <a:buChar char="•"/>
            </a:pPr>
            <a:r>
              <a:rPr lang="en-US" sz="1350" dirty="0"/>
              <a:t>“E</a:t>
            </a:r>
            <a:r>
              <a:rPr lang="en-US" sz="1350" baseline="-25000" dirty="0"/>
              <a:t>0,</a:t>
            </a:r>
            <a:r>
              <a:rPr lang="en-US" sz="1350" dirty="0"/>
              <a:t> E</a:t>
            </a:r>
            <a:r>
              <a:rPr lang="en-US" sz="1350" baseline="-25000" dirty="0"/>
              <a:t>1</a:t>
            </a:r>
            <a:r>
              <a:rPr lang="en-US" sz="1350" dirty="0"/>
              <a:t> and E</a:t>
            </a:r>
            <a:r>
              <a:rPr lang="en-US" sz="1350" baseline="-25000" dirty="0"/>
              <a:t>2</a:t>
            </a:r>
            <a:r>
              <a:rPr lang="en-US" sz="1350" dirty="0"/>
              <a:t> must sign”</a:t>
            </a:r>
          </a:p>
          <a:p>
            <a:pPr marL="581025" indent="-131763">
              <a:buFont typeface="Arial" charset="0"/>
              <a:buChar char="•"/>
            </a:pPr>
            <a:r>
              <a:rPr lang="en-US" sz="1350" dirty="0"/>
              <a:t>(P</a:t>
            </a:r>
            <a:r>
              <a:rPr lang="en-US" sz="1350" baseline="-25000" dirty="0"/>
              <a:t>3</a:t>
            </a:r>
            <a:r>
              <a:rPr lang="en-US" sz="1350" dirty="0"/>
              <a:t>, P</a:t>
            </a:r>
            <a:r>
              <a:rPr lang="en-US" sz="1350" baseline="-25000" dirty="0"/>
              <a:t>4</a:t>
            </a:r>
            <a:r>
              <a:rPr lang="en-US" sz="1350" dirty="0"/>
              <a:t> </a:t>
            </a:r>
            <a:r>
              <a:rPr lang="en-US" sz="1350" baseline="-25000" dirty="0"/>
              <a:t> </a:t>
            </a:r>
            <a:r>
              <a:rPr lang="en-US" sz="1350" dirty="0"/>
              <a:t>are not part of the policy)</a:t>
            </a:r>
            <a:endParaRPr lang="en-US" sz="1350" baseline="-25000" dirty="0"/>
          </a:p>
          <a:p>
            <a:pPr marL="360363" indent="-134938"/>
            <a:endParaRPr lang="en-US" sz="1350" dirty="0"/>
          </a:p>
          <a:p>
            <a:pPr marL="228600" indent="-3175"/>
            <a:r>
              <a:rPr lang="en-US" sz="1350" dirty="0"/>
              <a:t>Client application submits a transaction proposal for Smart Contract A. It must target the required peers {E</a:t>
            </a:r>
            <a:r>
              <a:rPr lang="en-US" sz="1350" baseline="-25000" dirty="0"/>
              <a:t>0</a:t>
            </a:r>
            <a:r>
              <a:rPr lang="en-US" sz="1350" dirty="0"/>
              <a:t>, E</a:t>
            </a:r>
            <a:r>
              <a:rPr lang="en-US" sz="1350" baseline="-25000" dirty="0"/>
              <a:t>1</a:t>
            </a:r>
            <a:r>
              <a:rPr lang="en-US" sz="1350" dirty="0"/>
              <a:t>, E</a:t>
            </a:r>
            <a:r>
              <a:rPr lang="en-US" sz="1350" baseline="-25000" dirty="0"/>
              <a:t>2</a:t>
            </a:r>
            <a:r>
              <a:rPr lang="en-US" sz="1350" dirty="0"/>
              <a:t>}</a:t>
            </a:r>
          </a:p>
          <a:p>
            <a:pPr marL="360363" indent="-134938"/>
            <a:endParaRPr lang="en-US" sz="1350" dirty="0"/>
          </a:p>
        </p:txBody>
      </p:sp>
      <p:sp>
        <p:nvSpPr>
          <p:cNvPr id="132" name="Rounded Rectangle 131">
            <a:extLst>
              <a:ext uri="{FF2B5EF4-FFF2-40B4-BE49-F238E27FC236}">
                <a16:creationId xmlns:a16="http://schemas.microsoft.com/office/drawing/2014/main" id="{56486860-EFC0-094A-A919-73D1DC7FC87E}"/>
              </a:ext>
            </a:extLst>
          </p:cNvPr>
          <p:cNvSpPr/>
          <p:nvPr/>
        </p:nvSpPr>
        <p:spPr>
          <a:xfrm>
            <a:off x="1968501" y="2073518"/>
            <a:ext cx="1311274" cy="1003301"/>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3" name="Rounded Rectangle 132">
            <a:extLst>
              <a:ext uri="{FF2B5EF4-FFF2-40B4-BE49-F238E27FC236}">
                <a16:creationId xmlns:a16="http://schemas.microsoft.com/office/drawing/2014/main" id="{D64EB21E-D0FF-0C4F-8923-EE14C2B7C5FB}"/>
              </a:ext>
            </a:extLst>
          </p:cNvPr>
          <p:cNvSpPr/>
          <p:nvPr/>
        </p:nvSpPr>
        <p:spPr>
          <a:xfrm>
            <a:off x="2022874" y="2127558"/>
            <a:ext cx="1205011" cy="893851"/>
          </a:xfrm>
          <a:prstGeom prst="roundRect">
            <a:avLst/>
          </a:prstGeom>
          <a:solidFill>
            <a:srgbClr val="FFD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 name="Text Placeholder 4"/>
          <p:cNvSpPr>
            <a:spLocks noGrp="1"/>
          </p:cNvSpPr>
          <p:nvPr>
            <p:ph type="body" sz="quarter" idx="13"/>
          </p:nvPr>
        </p:nvSpPr>
        <p:spPr/>
        <p:txBody>
          <a:bodyPr/>
          <a:lstStyle/>
          <a:p>
            <a:r>
              <a:rPr lang="en-US" dirty="0">
                <a:latin typeface="+mn-lt"/>
              </a:rPr>
              <a:t>Sample transaction: Step 1/7 – Propose transaction</a:t>
            </a:r>
          </a:p>
        </p:txBody>
      </p:sp>
      <p:sp>
        <p:nvSpPr>
          <p:cNvPr id="16" name="Rounded Rectangle 15"/>
          <p:cNvSpPr/>
          <p:nvPr/>
        </p:nvSpPr>
        <p:spPr>
          <a:xfrm>
            <a:off x="2103532" y="1098527"/>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0</a:t>
            </a:r>
            <a:endParaRPr lang="en-US" sz="2400" dirty="0">
              <a:solidFill>
                <a:schemeClr val="bg1"/>
              </a:solidFill>
            </a:endParaRPr>
          </a:p>
        </p:txBody>
      </p:sp>
      <p:sp>
        <p:nvSpPr>
          <p:cNvPr id="100" name="Rounded Rectangle 99"/>
          <p:cNvSpPr/>
          <p:nvPr/>
        </p:nvSpPr>
        <p:spPr>
          <a:xfrm>
            <a:off x="2103532" y="2185757"/>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1</a:t>
            </a:r>
            <a:endParaRPr lang="en-US" sz="2400" dirty="0">
              <a:solidFill>
                <a:schemeClr val="bg1"/>
              </a:solidFill>
            </a:endParaRPr>
          </a:p>
        </p:txBody>
      </p:sp>
      <p:sp>
        <p:nvSpPr>
          <p:cNvPr id="113" name="Rounded Rectangle 112"/>
          <p:cNvSpPr/>
          <p:nvPr/>
        </p:nvSpPr>
        <p:spPr>
          <a:xfrm>
            <a:off x="2103532" y="3252439"/>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2</a:t>
            </a:r>
            <a:endParaRPr lang="en-US" sz="2400" dirty="0">
              <a:solidFill>
                <a:schemeClr val="bg1"/>
              </a:solidFill>
            </a:endParaRPr>
          </a:p>
        </p:txBody>
      </p:sp>
      <p:cxnSp>
        <p:nvCxnSpPr>
          <p:cNvPr id="26" name="Straight Arrow Connector 25"/>
          <p:cNvCxnSpPr>
            <a:stCxn id="3" idx="3"/>
            <a:endCxn id="16" idx="1"/>
          </p:cNvCxnSpPr>
          <p:nvPr/>
        </p:nvCxnSpPr>
        <p:spPr>
          <a:xfrm flipV="1">
            <a:off x="944684" y="1397627"/>
            <a:ext cx="1158848" cy="1086169"/>
          </a:xfrm>
          <a:prstGeom prst="straightConnector1">
            <a:avLst/>
          </a:prstGeom>
          <a:ln w="19050" cmpd="sng">
            <a:solidFill>
              <a:srgbClr val="FF0000"/>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129" name="Straight Arrow Connector 128"/>
          <p:cNvCxnSpPr>
            <a:stCxn id="3" idx="3"/>
            <a:endCxn id="100" idx="1"/>
          </p:cNvCxnSpPr>
          <p:nvPr/>
        </p:nvCxnSpPr>
        <p:spPr>
          <a:xfrm>
            <a:off x="944684" y="2483796"/>
            <a:ext cx="1158848" cy="1061"/>
          </a:xfrm>
          <a:prstGeom prst="straightConnector1">
            <a:avLst/>
          </a:prstGeom>
          <a:ln w="19050" cmpd="sng">
            <a:solidFill>
              <a:srgbClr val="FF0000"/>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a:stCxn id="3" idx="3"/>
            <a:endCxn id="113" idx="1"/>
          </p:cNvCxnSpPr>
          <p:nvPr/>
        </p:nvCxnSpPr>
        <p:spPr>
          <a:xfrm>
            <a:off x="944684" y="2483796"/>
            <a:ext cx="1158848" cy="1067743"/>
          </a:xfrm>
          <a:prstGeom prst="straightConnector1">
            <a:avLst/>
          </a:prstGeom>
          <a:ln w="19050" cmpd="sng">
            <a:solidFill>
              <a:srgbClr val="FF0000"/>
            </a:solidFill>
            <a:prstDash val="sysDash"/>
            <a:tailEnd type="triangle"/>
          </a:ln>
          <a:effectLst/>
        </p:spPr>
        <p:style>
          <a:lnRef idx="2">
            <a:schemeClr val="accent1"/>
          </a:lnRef>
          <a:fillRef idx="0">
            <a:schemeClr val="accent1"/>
          </a:fillRef>
          <a:effectRef idx="1">
            <a:schemeClr val="accent1"/>
          </a:effectRef>
          <a:fontRef idx="minor">
            <a:schemeClr val="tx1"/>
          </a:fontRef>
        </p:style>
      </p:cxnSp>
      <p:grpSp>
        <p:nvGrpSpPr>
          <p:cNvPr id="4" name="Group 3"/>
          <p:cNvGrpSpPr/>
          <p:nvPr/>
        </p:nvGrpSpPr>
        <p:grpSpPr>
          <a:xfrm>
            <a:off x="0" y="2079065"/>
            <a:ext cx="944684" cy="809462"/>
            <a:chOff x="0" y="2025595"/>
            <a:chExt cx="944684" cy="809462"/>
          </a:xfrm>
        </p:grpSpPr>
        <p:sp>
          <p:nvSpPr>
            <p:cNvPr id="6" name="Rectangle 5"/>
            <p:cNvSpPr/>
            <p:nvPr/>
          </p:nvSpPr>
          <p:spPr>
            <a:xfrm>
              <a:off x="0" y="2307710"/>
              <a:ext cx="742943" cy="215444"/>
            </a:xfrm>
            <a:prstGeom prst="rect">
              <a:avLst/>
            </a:prstGeom>
            <a:ln>
              <a:noFill/>
            </a:ln>
          </p:spPr>
          <p:txBody>
            <a:bodyPr wrap="square">
              <a:spAutoFit/>
            </a:bodyPr>
            <a:lstStyle/>
            <a:p>
              <a:pPr lvl="0" algn="ctr"/>
              <a:r>
                <a:rPr lang="en-US" sz="800" dirty="0">
                  <a:solidFill>
                    <a:prstClr val="black"/>
                  </a:solidFill>
                  <a:cs typeface="Calibri"/>
                </a:rPr>
                <a:t>Application</a:t>
              </a:r>
            </a:p>
          </p:txBody>
        </p:sp>
        <p:grpSp>
          <p:nvGrpSpPr>
            <p:cNvPr id="52" name="Group 51"/>
            <p:cNvGrpSpPr/>
            <p:nvPr/>
          </p:nvGrpSpPr>
          <p:grpSpPr>
            <a:xfrm>
              <a:off x="93037" y="2025595"/>
              <a:ext cx="851647" cy="809462"/>
              <a:chOff x="265172" y="2308763"/>
              <a:chExt cx="712071" cy="676800"/>
            </a:xfrm>
          </p:grpSpPr>
          <p:sp>
            <p:nvSpPr>
              <p:cNvPr id="3" name="Rounded Rectangle 2"/>
              <p:cNvSpPr/>
              <p:nvPr/>
            </p:nvSpPr>
            <p:spPr>
              <a:xfrm>
                <a:off x="265172" y="2308763"/>
                <a:ext cx="712071" cy="67680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8" name="Straight Connector 47"/>
              <p:cNvCxnSpPr/>
              <p:nvPr/>
            </p:nvCxnSpPr>
            <p:spPr>
              <a:xfrm>
                <a:off x="736935" y="2308763"/>
                <a:ext cx="0" cy="676800"/>
              </a:xfrm>
              <a:prstGeom prst="line">
                <a:avLst/>
              </a:prstGeom>
              <a:ln w="28575" cmpd="sng">
                <a:solidFill>
                  <a:schemeClr val="tx2"/>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50" name="TextBox 49"/>
            <p:cNvSpPr txBox="1"/>
            <p:nvPr/>
          </p:nvSpPr>
          <p:spPr>
            <a:xfrm>
              <a:off x="652491" y="2239123"/>
              <a:ext cx="270016" cy="461665"/>
            </a:xfrm>
            <a:prstGeom prst="rect">
              <a:avLst/>
            </a:prstGeom>
            <a:noFill/>
            <a:ln>
              <a:noFill/>
            </a:ln>
          </p:spPr>
          <p:txBody>
            <a:bodyPr wrap="square" rtlCol="0">
              <a:spAutoFit/>
            </a:bodyPr>
            <a:lstStyle/>
            <a:p>
              <a:r>
                <a:rPr lang="en-US" sz="800" dirty="0"/>
                <a:t>SDK</a:t>
              </a:r>
            </a:p>
          </p:txBody>
        </p:sp>
      </p:grpSp>
      <p:sp>
        <p:nvSpPr>
          <p:cNvPr id="189" name="TextBox 188"/>
          <p:cNvSpPr txBox="1"/>
          <p:nvPr/>
        </p:nvSpPr>
        <p:spPr>
          <a:xfrm>
            <a:off x="3243416" y="4191952"/>
            <a:ext cx="1040169" cy="276999"/>
          </a:xfrm>
          <a:prstGeom prst="rect">
            <a:avLst/>
          </a:prstGeom>
          <a:noFill/>
        </p:spPr>
        <p:txBody>
          <a:bodyPr wrap="square" rtlCol="0">
            <a:spAutoFit/>
          </a:bodyPr>
          <a:lstStyle/>
          <a:p>
            <a:pPr algn="ctr"/>
            <a:r>
              <a:rPr lang="en-US" sz="1200" dirty="0"/>
              <a:t>Network</a:t>
            </a:r>
          </a:p>
        </p:txBody>
      </p:sp>
      <p:sp>
        <p:nvSpPr>
          <p:cNvPr id="193" name="Folded Corner 192"/>
          <p:cNvSpPr/>
          <p:nvPr/>
        </p:nvSpPr>
        <p:spPr>
          <a:xfrm>
            <a:off x="4794938" y="4114170"/>
            <a:ext cx="411250" cy="219861"/>
          </a:xfrm>
          <a:prstGeom prst="foldedCorner">
            <a:avLst/>
          </a:prstGeom>
          <a:solidFill>
            <a:srgbClr val="F7AD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a:t>
            </a:r>
            <a:endParaRPr lang="en-US" sz="1200" baseline="-25000" dirty="0">
              <a:solidFill>
                <a:schemeClr val="tx1"/>
              </a:solidFill>
            </a:endParaRPr>
          </a:p>
        </p:txBody>
      </p:sp>
      <p:sp>
        <p:nvSpPr>
          <p:cNvPr id="92" name="Rounded Rectangle 91"/>
          <p:cNvSpPr/>
          <p:nvPr/>
        </p:nvSpPr>
        <p:spPr>
          <a:xfrm>
            <a:off x="4756297" y="1101030"/>
            <a:ext cx="598199" cy="598199"/>
          </a:xfrm>
          <a:prstGeom prst="roundRect">
            <a:avLst/>
          </a:prstGeom>
          <a:solidFill>
            <a:srgbClr val="7DA6FC"/>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P</a:t>
            </a:r>
            <a:r>
              <a:rPr lang="en-US" sz="2400" baseline="-25000" dirty="0">
                <a:solidFill>
                  <a:srgbClr val="000000"/>
                </a:solidFill>
              </a:rPr>
              <a:t>4</a:t>
            </a:r>
            <a:endParaRPr lang="en-US" sz="2400" dirty="0">
              <a:solidFill>
                <a:srgbClr val="000000"/>
              </a:solidFill>
            </a:endParaRPr>
          </a:p>
        </p:txBody>
      </p:sp>
      <p:sp>
        <p:nvSpPr>
          <p:cNvPr id="98" name="Rounded Rectangle 97"/>
          <p:cNvSpPr/>
          <p:nvPr/>
        </p:nvSpPr>
        <p:spPr>
          <a:xfrm>
            <a:off x="3432034" y="1097487"/>
            <a:ext cx="598199" cy="598199"/>
          </a:xfrm>
          <a:prstGeom prst="roundRect">
            <a:avLst/>
          </a:prstGeom>
          <a:solidFill>
            <a:srgbClr val="7DA6FC"/>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P</a:t>
            </a:r>
            <a:r>
              <a:rPr lang="en-US" sz="2400" baseline="-25000" dirty="0">
                <a:solidFill>
                  <a:srgbClr val="000000"/>
                </a:solidFill>
              </a:rPr>
              <a:t>3</a:t>
            </a:r>
            <a:endParaRPr lang="en-US" sz="2400" dirty="0">
              <a:solidFill>
                <a:srgbClr val="000000"/>
              </a:solidFill>
            </a:endParaRPr>
          </a:p>
        </p:txBody>
      </p:sp>
      <p:sp>
        <p:nvSpPr>
          <p:cNvPr id="86" name="Rounded Rectangle 85"/>
          <p:cNvSpPr/>
          <p:nvPr/>
        </p:nvSpPr>
        <p:spPr>
          <a:xfrm>
            <a:off x="2715181" y="1568643"/>
            <a:ext cx="27753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A</a:t>
            </a:r>
          </a:p>
        </p:txBody>
      </p:sp>
      <p:sp>
        <p:nvSpPr>
          <p:cNvPr id="87" name="Rounded Rectangle 86"/>
          <p:cNvSpPr/>
          <p:nvPr/>
        </p:nvSpPr>
        <p:spPr>
          <a:xfrm>
            <a:off x="2916238" y="1636604"/>
            <a:ext cx="25230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B</a:t>
            </a:r>
          </a:p>
        </p:txBody>
      </p:sp>
      <p:sp>
        <p:nvSpPr>
          <p:cNvPr id="88" name="Rounded Rectangle 87"/>
          <p:cNvSpPr/>
          <p:nvPr/>
        </p:nvSpPr>
        <p:spPr>
          <a:xfrm>
            <a:off x="2715181" y="2655873"/>
            <a:ext cx="27753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A</a:t>
            </a:r>
          </a:p>
        </p:txBody>
      </p:sp>
      <p:sp>
        <p:nvSpPr>
          <p:cNvPr id="89" name="Rounded Rectangle 88"/>
          <p:cNvSpPr/>
          <p:nvPr/>
        </p:nvSpPr>
        <p:spPr>
          <a:xfrm>
            <a:off x="2916238" y="2723834"/>
            <a:ext cx="25230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B</a:t>
            </a:r>
          </a:p>
        </p:txBody>
      </p:sp>
      <p:sp>
        <p:nvSpPr>
          <p:cNvPr id="90" name="Rounded Rectangle 89"/>
          <p:cNvSpPr/>
          <p:nvPr/>
        </p:nvSpPr>
        <p:spPr>
          <a:xfrm>
            <a:off x="2715181" y="3722555"/>
            <a:ext cx="27753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A</a:t>
            </a:r>
          </a:p>
        </p:txBody>
      </p:sp>
      <p:sp>
        <p:nvSpPr>
          <p:cNvPr id="91" name="Rounded Rectangle 90"/>
          <p:cNvSpPr/>
          <p:nvPr/>
        </p:nvSpPr>
        <p:spPr>
          <a:xfrm>
            <a:off x="2916238" y="3789798"/>
            <a:ext cx="25230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B</a:t>
            </a:r>
          </a:p>
        </p:txBody>
      </p:sp>
      <p:sp>
        <p:nvSpPr>
          <p:cNvPr id="124" name="Rounded Rectangle 123"/>
          <p:cNvSpPr/>
          <p:nvPr/>
        </p:nvSpPr>
        <p:spPr>
          <a:xfrm>
            <a:off x="4043683" y="1566885"/>
            <a:ext cx="27753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A</a:t>
            </a:r>
          </a:p>
        </p:txBody>
      </p:sp>
      <p:sp>
        <p:nvSpPr>
          <p:cNvPr id="125" name="Rounded Rectangle 124"/>
          <p:cNvSpPr/>
          <p:nvPr/>
        </p:nvSpPr>
        <p:spPr>
          <a:xfrm>
            <a:off x="4244740" y="1634846"/>
            <a:ext cx="25230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D</a:t>
            </a:r>
          </a:p>
        </p:txBody>
      </p:sp>
      <p:grpSp>
        <p:nvGrpSpPr>
          <p:cNvPr id="107" name="Group 106">
            <a:extLst>
              <a:ext uri="{FF2B5EF4-FFF2-40B4-BE49-F238E27FC236}">
                <a16:creationId xmlns:a16="http://schemas.microsoft.com/office/drawing/2014/main" id="{2264FD7D-6CB3-D44C-BFAD-B80300519CF3}"/>
              </a:ext>
            </a:extLst>
          </p:cNvPr>
          <p:cNvGrpSpPr/>
          <p:nvPr/>
        </p:nvGrpSpPr>
        <p:grpSpPr>
          <a:xfrm>
            <a:off x="3838306" y="2324100"/>
            <a:ext cx="1405782" cy="1348505"/>
            <a:chOff x="3767821" y="2964559"/>
            <a:chExt cx="1405782" cy="1348505"/>
          </a:xfrm>
        </p:grpSpPr>
        <p:sp>
          <p:nvSpPr>
            <p:cNvPr id="114" name="Rounded Rectangle 113">
              <a:extLst>
                <a:ext uri="{FF2B5EF4-FFF2-40B4-BE49-F238E27FC236}">
                  <a16:creationId xmlns:a16="http://schemas.microsoft.com/office/drawing/2014/main" id="{F31C08FE-D42B-FB41-8CD2-3BDAD2A44649}"/>
                </a:ext>
              </a:extLst>
            </p:cNvPr>
            <p:cNvSpPr/>
            <p:nvPr/>
          </p:nvSpPr>
          <p:spPr>
            <a:xfrm>
              <a:off x="3767821" y="3711053"/>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sp>
          <p:nvSpPr>
            <p:cNvPr id="115" name="Rounded Rectangle 114">
              <a:extLst>
                <a:ext uri="{FF2B5EF4-FFF2-40B4-BE49-F238E27FC236}">
                  <a16:creationId xmlns:a16="http://schemas.microsoft.com/office/drawing/2014/main" id="{A557031C-7579-3F49-ACFA-E4BB2B338E70}"/>
                </a:ext>
              </a:extLst>
            </p:cNvPr>
            <p:cNvSpPr/>
            <p:nvPr/>
          </p:nvSpPr>
          <p:spPr>
            <a:xfrm>
              <a:off x="4176303" y="2964559"/>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cxnSp>
          <p:nvCxnSpPr>
            <p:cNvPr id="126" name="Straight Connector 125">
              <a:extLst>
                <a:ext uri="{FF2B5EF4-FFF2-40B4-BE49-F238E27FC236}">
                  <a16:creationId xmlns:a16="http://schemas.microsoft.com/office/drawing/2014/main" id="{093D5A3D-4CDA-234E-B6A0-43BDCF8C3C76}"/>
                </a:ext>
              </a:extLst>
            </p:cNvPr>
            <p:cNvCxnSpPr/>
            <p:nvPr/>
          </p:nvCxnSpPr>
          <p:spPr>
            <a:xfrm>
              <a:off x="4366020" y="4010153"/>
              <a:ext cx="209384" cy="3812"/>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a:extLst>
                <a:ext uri="{FF2B5EF4-FFF2-40B4-BE49-F238E27FC236}">
                  <a16:creationId xmlns:a16="http://schemas.microsoft.com/office/drawing/2014/main" id="{34903424-190F-4744-85A3-49EFEFA193AC}"/>
                </a:ext>
              </a:extLst>
            </p:cNvPr>
            <p:cNvCxnSpPr>
              <a:cxnSpLocks/>
              <a:endCxn id="114" idx="0"/>
            </p:cNvCxnSpPr>
            <p:nvPr/>
          </p:nvCxnSpPr>
          <p:spPr>
            <a:xfrm flipH="1">
              <a:off x="4066921" y="3537124"/>
              <a:ext cx="137781" cy="173929"/>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a:extLst>
                <a:ext uri="{FF2B5EF4-FFF2-40B4-BE49-F238E27FC236}">
                  <a16:creationId xmlns:a16="http://schemas.microsoft.com/office/drawing/2014/main" id="{952FE7D0-A365-5D40-A13B-4389D526E24F}"/>
                </a:ext>
              </a:extLst>
            </p:cNvPr>
            <p:cNvCxnSpPr>
              <a:cxnSpLocks/>
              <a:endCxn id="131" idx="0"/>
            </p:cNvCxnSpPr>
            <p:nvPr/>
          </p:nvCxnSpPr>
          <p:spPr>
            <a:xfrm>
              <a:off x="4740511" y="3537124"/>
              <a:ext cx="133993" cy="177741"/>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31" name="Rounded Rectangle 130">
              <a:extLst>
                <a:ext uri="{FF2B5EF4-FFF2-40B4-BE49-F238E27FC236}">
                  <a16:creationId xmlns:a16="http://schemas.microsoft.com/office/drawing/2014/main" id="{2B739A43-346E-5F42-9159-FF7EC02932FA}"/>
                </a:ext>
              </a:extLst>
            </p:cNvPr>
            <p:cNvSpPr/>
            <p:nvPr/>
          </p:nvSpPr>
          <p:spPr>
            <a:xfrm>
              <a:off x="4575404" y="3714865"/>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grpSp>
      <p:sp>
        <p:nvSpPr>
          <p:cNvPr id="135" name="TextBox 134">
            <a:extLst>
              <a:ext uri="{FF2B5EF4-FFF2-40B4-BE49-F238E27FC236}">
                <a16:creationId xmlns:a16="http://schemas.microsoft.com/office/drawing/2014/main" id="{567A1987-CB97-294D-8FDC-D8169B7DB136}"/>
              </a:ext>
            </a:extLst>
          </p:cNvPr>
          <p:cNvSpPr txBox="1"/>
          <p:nvPr/>
        </p:nvSpPr>
        <p:spPr>
          <a:xfrm>
            <a:off x="2715181" y="977184"/>
            <a:ext cx="475338" cy="246221"/>
          </a:xfrm>
          <a:prstGeom prst="rect">
            <a:avLst/>
          </a:prstGeom>
          <a:noFill/>
        </p:spPr>
        <p:txBody>
          <a:bodyPr wrap="square" rtlCol="0">
            <a:spAutoFit/>
          </a:bodyPr>
          <a:lstStyle/>
          <a:p>
            <a:r>
              <a:rPr lang="en-US" sz="1000" dirty="0"/>
              <a:t>Org1</a:t>
            </a:r>
            <a:endParaRPr lang="en-US" sz="900" dirty="0"/>
          </a:p>
        </p:txBody>
      </p:sp>
      <p:sp>
        <p:nvSpPr>
          <p:cNvPr id="136" name="TextBox 135">
            <a:extLst>
              <a:ext uri="{FF2B5EF4-FFF2-40B4-BE49-F238E27FC236}">
                <a16:creationId xmlns:a16="http://schemas.microsoft.com/office/drawing/2014/main" id="{A827437C-2D92-564C-815B-E9E27E29C64C}"/>
              </a:ext>
            </a:extLst>
          </p:cNvPr>
          <p:cNvSpPr txBox="1"/>
          <p:nvPr/>
        </p:nvSpPr>
        <p:spPr>
          <a:xfrm>
            <a:off x="2712818" y="2157244"/>
            <a:ext cx="475338" cy="246221"/>
          </a:xfrm>
          <a:prstGeom prst="rect">
            <a:avLst/>
          </a:prstGeom>
          <a:noFill/>
        </p:spPr>
        <p:txBody>
          <a:bodyPr wrap="square" rtlCol="0">
            <a:spAutoFit/>
          </a:bodyPr>
          <a:lstStyle/>
          <a:p>
            <a:r>
              <a:rPr lang="en-US" sz="1000" dirty="0"/>
              <a:t>Org2</a:t>
            </a:r>
            <a:endParaRPr lang="en-US" sz="900" dirty="0"/>
          </a:p>
        </p:txBody>
      </p:sp>
      <p:sp>
        <p:nvSpPr>
          <p:cNvPr id="137" name="TextBox 136">
            <a:extLst>
              <a:ext uri="{FF2B5EF4-FFF2-40B4-BE49-F238E27FC236}">
                <a16:creationId xmlns:a16="http://schemas.microsoft.com/office/drawing/2014/main" id="{E25D14A7-283A-FD49-8DCC-3E394C801B20}"/>
              </a:ext>
            </a:extLst>
          </p:cNvPr>
          <p:cNvSpPr txBox="1"/>
          <p:nvPr/>
        </p:nvSpPr>
        <p:spPr>
          <a:xfrm>
            <a:off x="2712818" y="3208796"/>
            <a:ext cx="475338" cy="246221"/>
          </a:xfrm>
          <a:prstGeom prst="rect">
            <a:avLst/>
          </a:prstGeom>
          <a:noFill/>
        </p:spPr>
        <p:txBody>
          <a:bodyPr wrap="square" rtlCol="0">
            <a:spAutoFit/>
          </a:bodyPr>
          <a:lstStyle/>
          <a:p>
            <a:r>
              <a:rPr lang="en-US" sz="1000" dirty="0"/>
              <a:t>Org3</a:t>
            </a:r>
            <a:endParaRPr lang="en-US" sz="900" dirty="0"/>
          </a:p>
        </p:txBody>
      </p:sp>
      <p:sp>
        <p:nvSpPr>
          <p:cNvPr id="138" name="TextBox 137">
            <a:extLst>
              <a:ext uri="{FF2B5EF4-FFF2-40B4-BE49-F238E27FC236}">
                <a16:creationId xmlns:a16="http://schemas.microsoft.com/office/drawing/2014/main" id="{5D32AEF2-E58B-5D4A-92BB-214023CA492E}"/>
              </a:ext>
            </a:extLst>
          </p:cNvPr>
          <p:cNvSpPr txBox="1"/>
          <p:nvPr/>
        </p:nvSpPr>
        <p:spPr>
          <a:xfrm>
            <a:off x="3636658" y="2348260"/>
            <a:ext cx="625434" cy="400110"/>
          </a:xfrm>
          <a:prstGeom prst="rect">
            <a:avLst/>
          </a:prstGeom>
          <a:noFill/>
        </p:spPr>
        <p:txBody>
          <a:bodyPr wrap="square" rtlCol="0">
            <a:spAutoFit/>
          </a:bodyPr>
          <a:lstStyle/>
          <a:p>
            <a:r>
              <a:rPr lang="en-US" sz="1000" dirty="0" err="1"/>
              <a:t>OrdererOrg</a:t>
            </a:r>
            <a:endParaRPr lang="en-US" sz="900" dirty="0"/>
          </a:p>
        </p:txBody>
      </p:sp>
      <p:grpSp>
        <p:nvGrpSpPr>
          <p:cNvPr id="140" name="Group 139">
            <a:extLst>
              <a:ext uri="{FF2B5EF4-FFF2-40B4-BE49-F238E27FC236}">
                <a16:creationId xmlns:a16="http://schemas.microsoft.com/office/drawing/2014/main" id="{1665A3D0-B3F5-8645-8AE3-BCF86BB8B1A4}"/>
              </a:ext>
            </a:extLst>
          </p:cNvPr>
          <p:cNvGrpSpPr/>
          <p:nvPr/>
        </p:nvGrpSpPr>
        <p:grpSpPr>
          <a:xfrm>
            <a:off x="2068322" y="3917881"/>
            <a:ext cx="365726" cy="90005"/>
            <a:chOff x="2068322" y="3810941"/>
            <a:chExt cx="365726" cy="90005"/>
          </a:xfrm>
        </p:grpSpPr>
        <p:sp>
          <p:nvSpPr>
            <p:cNvPr id="141" name="Rectangle 140">
              <a:extLst>
                <a:ext uri="{FF2B5EF4-FFF2-40B4-BE49-F238E27FC236}">
                  <a16:creationId xmlns:a16="http://schemas.microsoft.com/office/drawing/2014/main" id="{D50C48F3-BA54-CF4B-9D5D-8A73CCE22A70}"/>
                </a:ext>
              </a:extLst>
            </p:cNvPr>
            <p:cNvSpPr/>
            <p:nvPr/>
          </p:nvSpPr>
          <p:spPr>
            <a:xfrm>
              <a:off x="2068322" y="3810946"/>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52" name="Rectangle 151">
              <a:extLst>
                <a:ext uri="{FF2B5EF4-FFF2-40B4-BE49-F238E27FC236}">
                  <a16:creationId xmlns:a16="http://schemas.microsoft.com/office/drawing/2014/main" id="{8D108872-6325-1440-A804-2CB03D258640}"/>
                </a:ext>
              </a:extLst>
            </p:cNvPr>
            <p:cNvSpPr/>
            <p:nvPr/>
          </p:nvSpPr>
          <p:spPr>
            <a:xfrm>
              <a:off x="2207245" y="3810941"/>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53" name="Rectangle 152">
              <a:extLst>
                <a:ext uri="{FF2B5EF4-FFF2-40B4-BE49-F238E27FC236}">
                  <a16:creationId xmlns:a16="http://schemas.microsoft.com/office/drawing/2014/main" id="{A9EEECCC-F959-D048-B4C0-7589EB8B2DE4}"/>
                </a:ext>
              </a:extLst>
            </p:cNvPr>
            <p:cNvSpPr/>
            <p:nvPr/>
          </p:nvSpPr>
          <p:spPr>
            <a:xfrm>
              <a:off x="2344048" y="3810946"/>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154" name="Straight Connector 153">
              <a:extLst>
                <a:ext uri="{FF2B5EF4-FFF2-40B4-BE49-F238E27FC236}">
                  <a16:creationId xmlns:a16="http://schemas.microsoft.com/office/drawing/2014/main" id="{8F029698-CC9A-4F42-A448-64F1808CA60D}"/>
                </a:ext>
              </a:extLst>
            </p:cNvPr>
            <p:cNvCxnSpPr>
              <a:cxnSpLocks/>
              <a:stCxn id="141" idx="3"/>
              <a:endCxn id="153" idx="1"/>
            </p:cNvCxnSpPr>
            <p:nvPr/>
          </p:nvCxnSpPr>
          <p:spPr>
            <a:xfrm>
              <a:off x="2158322" y="3855946"/>
              <a:ext cx="185726"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grpSp>
        <p:nvGrpSpPr>
          <p:cNvPr id="155" name="Group 154">
            <a:extLst>
              <a:ext uri="{FF2B5EF4-FFF2-40B4-BE49-F238E27FC236}">
                <a16:creationId xmlns:a16="http://schemas.microsoft.com/office/drawing/2014/main" id="{F2B65E51-F535-FA4E-B507-FB7E25A3517F}"/>
              </a:ext>
            </a:extLst>
          </p:cNvPr>
          <p:cNvGrpSpPr/>
          <p:nvPr/>
        </p:nvGrpSpPr>
        <p:grpSpPr>
          <a:xfrm>
            <a:off x="2073922" y="2843986"/>
            <a:ext cx="365726" cy="90005"/>
            <a:chOff x="2068322" y="3810941"/>
            <a:chExt cx="365726" cy="90005"/>
          </a:xfrm>
        </p:grpSpPr>
        <p:sp>
          <p:nvSpPr>
            <p:cNvPr id="156" name="Rectangle 155">
              <a:extLst>
                <a:ext uri="{FF2B5EF4-FFF2-40B4-BE49-F238E27FC236}">
                  <a16:creationId xmlns:a16="http://schemas.microsoft.com/office/drawing/2014/main" id="{95EE42B7-B757-B94B-BF4E-1C877A5F1D51}"/>
                </a:ext>
              </a:extLst>
            </p:cNvPr>
            <p:cNvSpPr/>
            <p:nvPr/>
          </p:nvSpPr>
          <p:spPr>
            <a:xfrm>
              <a:off x="2068322" y="3810946"/>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57" name="Rectangle 156">
              <a:extLst>
                <a:ext uri="{FF2B5EF4-FFF2-40B4-BE49-F238E27FC236}">
                  <a16:creationId xmlns:a16="http://schemas.microsoft.com/office/drawing/2014/main" id="{1D8B17F1-A2CF-024B-B0BF-CAA6AA1E614B}"/>
                </a:ext>
              </a:extLst>
            </p:cNvPr>
            <p:cNvSpPr/>
            <p:nvPr/>
          </p:nvSpPr>
          <p:spPr>
            <a:xfrm>
              <a:off x="2207245" y="3810941"/>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58" name="Rectangle 157">
              <a:extLst>
                <a:ext uri="{FF2B5EF4-FFF2-40B4-BE49-F238E27FC236}">
                  <a16:creationId xmlns:a16="http://schemas.microsoft.com/office/drawing/2014/main" id="{D6FE47DD-6CE6-124C-9BB0-F1AD5AE85D0A}"/>
                </a:ext>
              </a:extLst>
            </p:cNvPr>
            <p:cNvSpPr/>
            <p:nvPr/>
          </p:nvSpPr>
          <p:spPr>
            <a:xfrm>
              <a:off x="2344048" y="3810946"/>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159" name="Straight Connector 158">
              <a:extLst>
                <a:ext uri="{FF2B5EF4-FFF2-40B4-BE49-F238E27FC236}">
                  <a16:creationId xmlns:a16="http://schemas.microsoft.com/office/drawing/2014/main" id="{C5D7C8E0-943A-394C-A657-ED75282216CB}"/>
                </a:ext>
              </a:extLst>
            </p:cNvPr>
            <p:cNvCxnSpPr>
              <a:cxnSpLocks/>
              <a:stCxn id="156" idx="3"/>
              <a:endCxn id="158" idx="1"/>
            </p:cNvCxnSpPr>
            <p:nvPr/>
          </p:nvCxnSpPr>
          <p:spPr>
            <a:xfrm>
              <a:off x="2158322" y="3855946"/>
              <a:ext cx="185726"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grpSp>
        <p:nvGrpSpPr>
          <p:cNvPr id="160" name="Group 159">
            <a:extLst>
              <a:ext uri="{FF2B5EF4-FFF2-40B4-BE49-F238E27FC236}">
                <a16:creationId xmlns:a16="http://schemas.microsoft.com/office/drawing/2014/main" id="{C9EC9E82-C533-E145-97DF-73A6C47C4182}"/>
              </a:ext>
            </a:extLst>
          </p:cNvPr>
          <p:cNvGrpSpPr/>
          <p:nvPr/>
        </p:nvGrpSpPr>
        <p:grpSpPr>
          <a:xfrm>
            <a:off x="2073922" y="1748216"/>
            <a:ext cx="365726" cy="90005"/>
            <a:chOff x="2068322" y="3810941"/>
            <a:chExt cx="365726" cy="90005"/>
          </a:xfrm>
        </p:grpSpPr>
        <p:sp>
          <p:nvSpPr>
            <p:cNvPr id="161" name="Rectangle 160">
              <a:extLst>
                <a:ext uri="{FF2B5EF4-FFF2-40B4-BE49-F238E27FC236}">
                  <a16:creationId xmlns:a16="http://schemas.microsoft.com/office/drawing/2014/main" id="{1E11D2F4-3622-1544-B55B-FFA9A113E0FB}"/>
                </a:ext>
              </a:extLst>
            </p:cNvPr>
            <p:cNvSpPr/>
            <p:nvPr/>
          </p:nvSpPr>
          <p:spPr>
            <a:xfrm>
              <a:off x="2068322" y="3810946"/>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62" name="Rectangle 161">
              <a:extLst>
                <a:ext uri="{FF2B5EF4-FFF2-40B4-BE49-F238E27FC236}">
                  <a16:creationId xmlns:a16="http://schemas.microsoft.com/office/drawing/2014/main" id="{4F71F30C-C2BB-B145-A0A3-B9E2DA9EA646}"/>
                </a:ext>
              </a:extLst>
            </p:cNvPr>
            <p:cNvSpPr/>
            <p:nvPr/>
          </p:nvSpPr>
          <p:spPr>
            <a:xfrm>
              <a:off x="2207245" y="3810941"/>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63" name="Rectangle 162">
              <a:extLst>
                <a:ext uri="{FF2B5EF4-FFF2-40B4-BE49-F238E27FC236}">
                  <a16:creationId xmlns:a16="http://schemas.microsoft.com/office/drawing/2014/main" id="{F375A66F-3905-784D-9998-0FF9F30E2035}"/>
                </a:ext>
              </a:extLst>
            </p:cNvPr>
            <p:cNvSpPr/>
            <p:nvPr/>
          </p:nvSpPr>
          <p:spPr>
            <a:xfrm>
              <a:off x="2344048" y="3810946"/>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164" name="Straight Connector 163">
              <a:extLst>
                <a:ext uri="{FF2B5EF4-FFF2-40B4-BE49-F238E27FC236}">
                  <a16:creationId xmlns:a16="http://schemas.microsoft.com/office/drawing/2014/main" id="{85637E95-C54D-1D41-9EDF-DCCCEFA22267}"/>
                </a:ext>
              </a:extLst>
            </p:cNvPr>
            <p:cNvCxnSpPr>
              <a:cxnSpLocks/>
              <a:stCxn id="161" idx="3"/>
              <a:endCxn id="163" idx="1"/>
            </p:cNvCxnSpPr>
            <p:nvPr/>
          </p:nvCxnSpPr>
          <p:spPr>
            <a:xfrm>
              <a:off x="2158322" y="3855946"/>
              <a:ext cx="185726"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grpSp>
        <p:nvGrpSpPr>
          <p:cNvPr id="165" name="Group 164">
            <a:extLst>
              <a:ext uri="{FF2B5EF4-FFF2-40B4-BE49-F238E27FC236}">
                <a16:creationId xmlns:a16="http://schemas.microsoft.com/office/drawing/2014/main" id="{BDD4B52A-0D2B-F341-A166-BB2761066446}"/>
              </a:ext>
            </a:extLst>
          </p:cNvPr>
          <p:cNvGrpSpPr/>
          <p:nvPr/>
        </p:nvGrpSpPr>
        <p:grpSpPr>
          <a:xfrm>
            <a:off x="3436230" y="1745119"/>
            <a:ext cx="365726" cy="90005"/>
            <a:chOff x="2068322" y="3810941"/>
            <a:chExt cx="365726" cy="90005"/>
          </a:xfrm>
        </p:grpSpPr>
        <p:sp>
          <p:nvSpPr>
            <p:cNvPr id="166" name="Rectangle 165">
              <a:extLst>
                <a:ext uri="{FF2B5EF4-FFF2-40B4-BE49-F238E27FC236}">
                  <a16:creationId xmlns:a16="http://schemas.microsoft.com/office/drawing/2014/main" id="{F26996D8-3ABE-7941-9E1E-2695D56E74D7}"/>
                </a:ext>
              </a:extLst>
            </p:cNvPr>
            <p:cNvSpPr/>
            <p:nvPr/>
          </p:nvSpPr>
          <p:spPr>
            <a:xfrm>
              <a:off x="2068322" y="3810946"/>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67" name="Rectangle 166">
              <a:extLst>
                <a:ext uri="{FF2B5EF4-FFF2-40B4-BE49-F238E27FC236}">
                  <a16:creationId xmlns:a16="http://schemas.microsoft.com/office/drawing/2014/main" id="{C06C0723-49A6-C542-9F95-57ED63D0C9DD}"/>
                </a:ext>
              </a:extLst>
            </p:cNvPr>
            <p:cNvSpPr/>
            <p:nvPr/>
          </p:nvSpPr>
          <p:spPr>
            <a:xfrm>
              <a:off x="2207245" y="3810941"/>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68" name="Rectangle 167">
              <a:extLst>
                <a:ext uri="{FF2B5EF4-FFF2-40B4-BE49-F238E27FC236}">
                  <a16:creationId xmlns:a16="http://schemas.microsoft.com/office/drawing/2014/main" id="{A34F433F-1740-CE40-B5D2-6E25837CB1F5}"/>
                </a:ext>
              </a:extLst>
            </p:cNvPr>
            <p:cNvSpPr/>
            <p:nvPr/>
          </p:nvSpPr>
          <p:spPr>
            <a:xfrm>
              <a:off x="2344048" y="3810946"/>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170" name="Straight Connector 169">
              <a:extLst>
                <a:ext uri="{FF2B5EF4-FFF2-40B4-BE49-F238E27FC236}">
                  <a16:creationId xmlns:a16="http://schemas.microsoft.com/office/drawing/2014/main" id="{E2DC98AC-BD2B-E343-994A-C43AF9FF72E8}"/>
                </a:ext>
              </a:extLst>
            </p:cNvPr>
            <p:cNvCxnSpPr>
              <a:cxnSpLocks/>
              <a:stCxn id="166" idx="3"/>
              <a:endCxn id="168" idx="1"/>
            </p:cNvCxnSpPr>
            <p:nvPr/>
          </p:nvCxnSpPr>
          <p:spPr>
            <a:xfrm>
              <a:off x="2158322" y="3855946"/>
              <a:ext cx="185726"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grpSp>
        <p:nvGrpSpPr>
          <p:cNvPr id="175" name="Group 174">
            <a:extLst>
              <a:ext uri="{FF2B5EF4-FFF2-40B4-BE49-F238E27FC236}">
                <a16:creationId xmlns:a16="http://schemas.microsoft.com/office/drawing/2014/main" id="{E6909EB4-F761-2B47-AEC0-0EE1BF286139}"/>
              </a:ext>
            </a:extLst>
          </p:cNvPr>
          <p:cNvGrpSpPr/>
          <p:nvPr/>
        </p:nvGrpSpPr>
        <p:grpSpPr>
          <a:xfrm>
            <a:off x="4760969" y="1748216"/>
            <a:ext cx="365726" cy="90005"/>
            <a:chOff x="2068322" y="3810941"/>
            <a:chExt cx="365726" cy="90005"/>
          </a:xfrm>
        </p:grpSpPr>
        <p:sp>
          <p:nvSpPr>
            <p:cNvPr id="178" name="Rectangle 177">
              <a:extLst>
                <a:ext uri="{FF2B5EF4-FFF2-40B4-BE49-F238E27FC236}">
                  <a16:creationId xmlns:a16="http://schemas.microsoft.com/office/drawing/2014/main" id="{B237599E-58AE-654A-B07E-306099022106}"/>
                </a:ext>
              </a:extLst>
            </p:cNvPr>
            <p:cNvSpPr/>
            <p:nvPr/>
          </p:nvSpPr>
          <p:spPr>
            <a:xfrm>
              <a:off x="2068322" y="3810946"/>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79" name="Rectangle 178">
              <a:extLst>
                <a:ext uri="{FF2B5EF4-FFF2-40B4-BE49-F238E27FC236}">
                  <a16:creationId xmlns:a16="http://schemas.microsoft.com/office/drawing/2014/main" id="{D7DDD7DF-A4A3-954F-9C2D-7DD3CDAAF665}"/>
                </a:ext>
              </a:extLst>
            </p:cNvPr>
            <p:cNvSpPr/>
            <p:nvPr/>
          </p:nvSpPr>
          <p:spPr>
            <a:xfrm>
              <a:off x="2207245" y="3810941"/>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80" name="Rectangle 179">
              <a:extLst>
                <a:ext uri="{FF2B5EF4-FFF2-40B4-BE49-F238E27FC236}">
                  <a16:creationId xmlns:a16="http://schemas.microsoft.com/office/drawing/2014/main" id="{528B3ED2-DFE4-EE49-BEF0-A9803809E648}"/>
                </a:ext>
              </a:extLst>
            </p:cNvPr>
            <p:cNvSpPr/>
            <p:nvPr/>
          </p:nvSpPr>
          <p:spPr>
            <a:xfrm>
              <a:off x="2344048" y="3810946"/>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181" name="Straight Connector 180">
              <a:extLst>
                <a:ext uri="{FF2B5EF4-FFF2-40B4-BE49-F238E27FC236}">
                  <a16:creationId xmlns:a16="http://schemas.microsoft.com/office/drawing/2014/main" id="{556CD360-3B7C-1A4A-965F-A025F29AE9B3}"/>
                </a:ext>
              </a:extLst>
            </p:cNvPr>
            <p:cNvCxnSpPr>
              <a:cxnSpLocks/>
              <a:stCxn id="178" idx="3"/>
              <a:endCxn id="180" idx="1"/>
            </p:cNvCxnSpPr>
            <p:nvPr/>
          </p:nvCxnSpPr>
          <p:spPr>
            <a:xfrm>
              <a:off x="2158322" y="3855946"/>
              <a:ext cx="185726"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sp>
        <p:nvSpPr>
          <p:cNvPr id="74" name="TextBox 73">
            <a:extLst>
              <a:ext uri="{FF2B5EF4-FFF2-40B4-BE49-F238E27FC236}">
                <a16:creationId xmlns:a16="http://schemas.microsoft.com/office/drawing/2014/main" id="{31261C74-6D6E-2045-A77A-C88DD179ADE1}"/>
              </a:ext>
            </a:extLst>
          </p:cNvPr>
          <p:cNvSpPr txBox="1"/>
          <p:nvPr/>
        </p:nvSpPr>
        <p:spPr>
          <a:xfrm>
            <a:off x="5884938" y="4848859"/>
            <a:ext cx="388248" cy="215444"/>
          </a:xfrm>
          <a:prstGeom prst="rect">
            <a:avLst/>
          </a:prstGeom>
          <a:noFill/>
        </p:spPr>
        <p:txBody>
          <a:bodyPr wrap="none" rtlCol="0">
            <a:spAutoFit/>
          </a:bodyPr>
          <a:lstStyle/>
          <a:p>
            <a:r>
              <a:rPr lang="en-US" sz="800" dirty="0"/>
              <a:t>Key:</a:t>
            </a:r>
          </a:p>
        </p:txBody>
      </p:sp>
      <p:graphicFrame>
        <p:nvGraphicFramePr>
          <p:cNvPr id="75" name="Table 74">
            <a:extLst>
              <a:ext uri="{FF2B5EF4-FFF2-40B4-BE49-F238E27FC236}">
                <a16:creationId xmlns:a16="http://schemas.microsoft.com/office/drawing/2014/main" id="{F495E0C6-0A1A-4748-A4E0-5C50107B7112}"/>
              </a:ext>
            </a:extLst>
          </p:cNvPr>
          <p:cNvGraphicFramePr>
            <a:graphicFrameLocks noGrp="1"/>
          </p:cNvGraphicFramePr>
          <p:nvPr>
            <p:extLst>
              <p:ext uri="{D42A27DB-BD31-4B8C-83A1-F6EECF244321}">
                <p14:modId xmlns:p14="http://schemas.microsoft.com/office/powerpoint/2010/main" val="49820701"/>
              </p:ext>
            </p:extLst>
          </p:nvPr>
        </p:nvGraphicFramePr>
        <p:xfrm>
          <a:off x="6212871" y="3495722"/>
          <a:ext cx="2396850" cy="1506236"/>
        </p:xfrm>
        <a:graphic>
          <a:graphicData uri="http://schemas.openxmlformats.org/drawingml/2006/table">
            <a:tbl>
              <a:tblPr firstRow="1" bandRow="1">
                <a:tableStyleId>{2D5ABB26-0587-4C30-8999-92F81FD0307C}</a:tableStyleId>
              </a:tblPr>
              <a:tblGrid>
                <a:gridCol w="950080">
                  <a:extLst>
                    <a:ext uri="{9D8B030D-6E8A-4147-A177-3AD203B41FA5}">
                      <a16:colId xmlns:a16="http://schemas.microsoft.com/office/drawing/2014/main" val="20000"/>
                    </a:ext>
                  </a:extLst>
                </a:gridCol>
                <a:gridCol w="245772">
                  <a:extLst>
                    <a:ext uri="{9D8B030D-6E8A-4147-A177-3AD203B41FA5}">
                      <a16:colId xmlns:a16="http://schemas.microsoft.com/office/drawing/2014/main" val="20001"/>
                    </a:ext>
                  </a:extLst>
                </a:gridCol>
                <a:gridCol w="384537">
                  <a:extLst>
                    <a:ext uri="{9D8B030D-6E8A-4147-A177-3AD203B41FA5}">
                      <a16:colId xmlns:a16="http://schemas.microsoft.com/office/drawing/2014/main" val="20002"/>
                    </a:ext>
                  </a:extLst>
                </a:gridCol>
                <a:gridCol w="816461">
                  <a:extLst>
                    <a:ext uri="{9D8B030D-6E8A-4147-A177-3AD203B41FA5}">
                      <a16:colId xmlns:a16="http://schemas.microsoft.com/office/drawing/2014/main" val="20003"/>
                    </a:ext>
                  </a:extLst>
                </a:gridCol>
              </a:tblGrid>
              <a:tr h="376559">
                <a:tc>
                  <a:txBody>
                    <a:bodyPr/>
                    <a:lstStyle/>
                    <a:p>
                      <a:pPr lvl="0"/>
                      <a:r>
                        <a:rPr lang="en-US" sz="800" b="0" i="0" dirty="0">
                          <a:latin typeface="+mn-lt"/>
                        </a:rPr>
                        <a:t>Endorser</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lvl="0"/>
                      <a:endParaRPr lang="en-US" sz="800" b="0" i="0" dirty="0">
                        <a:latin typeface="+mn-lt"/>
                      </a:endParaRPr>
                    </a:p>
                  </a:txBody>
                  <a:tcPr anchor="ctr">
                    <a:lnT w="12700" cap="flat" cmpd="sng" algn="ctr">
                      <a:solidFill>
                        <a:schemeClr val="tx1"/>
                      </a:solidFill>
                      <a:prstDash val="solid"/>
                      <a:round/>
                      <a:headEnd type="none" w="med" len="med"/>
                      <a:tailEnd type="none" w="med" len="med"/>
                    </a:lnT>
                  </a:tcPr>
                </a:tc>
                <a:tc>
                  <a:txBody>
                    <a:bodyPr/>
                    <a:lstStyle/>
                    <a:p>
                      <a:pPr lvl="0"/>
                      <a:endParaRPr lang="en-US" sz="800" b="0" i="0" dirty="0">
                        <a:latin typeface="+mn-lt"/>
                      </a:endParaRPr>
                    </a:p>
                  </a:txBody>
                  <a:tcPr anchor="ctr">
                    <a:lnT w="12700" cap="flat" cmpd="sng" algn="ctr">
                      <a:solidFill>
                        <a:schemeClr val="tx1"/>
                      </a:solidFill>
                      <a:prstDash val="solid"/>
                      <a:round/>
                      <a:headEnd type="none" w="med" len="med"/>
                      <a:tailEnd type="none" w="med" len="med"/>
                    </a:lnT>
                  </a:tcPr>
                </a:tc>
                <a:tc>
                  <a:txBody>
                    <a:bodyPr/>
                    <a:lstStyle/>
                    <a:p>
                      <a:pPr lvl="0"/>
                      <a:r>
                        <a:rPr lang="en-US" sz="800" b="0" i="0" dirty="0">
                          <a:latin typeface="+mn-lt"/>
                        </a:rPr>
                        <a:t>Ledger</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376559">
                <a:tc>
                  <a:txBody>
                    <a:bodyPr/>
                    <a:lstStyle/>
                    <a:p>
                      <a:pPr lvl="0"/>
                      <a:r>
                        <a:rPr lang="en-US" sz="800" b="0" i="0" dirty="0">
                          <a:latin typeface="+mn-lt"/>
                        </a:rPr>
                        <a:t>Peer</a:t>
                      </a:r>
                    </a:p>
                  </a:txBody>
                  <a:tcPr anchor="ctr">
                    <a:lnL w="12700" cap="flat" cmpd="sng" algn="ctr">
                      <a:solidFill>
                        <a:schemeClr val="tx1"/>
                      </a:solidFill>
                      <a:prstDash val="solid"/>
                      <a:round/>
                      <a:headEnd type="none" w="med" len="med"/>
                      <a:tailEnd type="none" w="med" len="med"/>
                    </a:lnL>
                  </a:tcPr>
                </a:tc>
                <a:tc>
                  <a:txBody>
                    <a:bodyPr/>
                    <a:lstStyle/>
                    <a:p>
                      <a:pPr lvl="0"/>
                      <a:endParaRPr lang="en-US" sz="800" b="0" i="0" dirty="0">
                        <a:latin typeface="+mn-lt"/>
                      </a:endParaRPr>
                    </a:p>
                  </a:txBody>
                  <a:tcPr anchor="ctr"/>
                </a:tc>
                <a:tc>
                  <a:txBody>
                    <a:bodyPr/>
                    <a:lstStyle/>
                    <a:p>
                      <a:pPr lvl="0"/>
                      <a:endParaRPr lang="en-US" sz="800" b="0" i="0" dirty="0">
                        <a:latin typeface="+mn-lt"/>
                      </a:endParaRPr>
                    </a:p>
                  </a:txBody>
                  <a:tcPr anchor="ct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800" b="0" i="0" dirty="0">
                          <a:latin typeface="+mn-lt"/>
                        </a:rPr>
                        <a:t>Application</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376559">
                <a:tc>
                  <a:txBody>
                    <a:bodyPr/>
                    <a:lstStyle/>
                    <a:p>
                      <a:pPr lvl="0"/>
                      <a:r>
                        <a:rPr lang="en-US" sz="800" b="0" i="0" dirty="0">
                          <a:latin typeface="+mn-lt"/>
                        </a:rPr>
                        <a:t>Ordering</a:t>
                      </a:r>
                      <a:r>
                        <a:rPr lang="en-US" sz="800" b="0" i="0" baseline="0" dirty="0">
                          <a:latin typeface="+mn-lt"/>
                        </a:rPr>
                        <a:t> Node</a:t>
                      </a:r>
                      <a:endParaRPr lang="en-US" sz="800" b="0" i="0" dirty="0">
                        <a:latin typeface="+mn-lt"/>
                      </a:endParaRPr>
                    </a:p>
                  </a:txBody>
                  <a:tcPr anchor="ctr">
                    <a:lnL w="12700" cap="flat" cmpd="sng" algn="ctr">
                      <a:solidFill>
                        <a:schemeClr val="tx1"/>
                      </a:solidFill>
                      <a:prstDash val="solid"/>
                      <a:round/>
                      <a:headEnd type="none" w="med" len="med"/>
                      <a:tailEnd type="none" w="med" len="med"/>
                    </a:lnL>
                  </a:tcPr>
                </a:tc>
                <a:tc>
                  <a:txBody>
                    <a:bodyPr/>
                    <a:lstStyle/>
                    <a:p>
                      <a:pPr lvl="0"/>
                      <a:endParaRPr lang="en-US" sz="800" b="0" i="0" dirty="0">
                        <a:latin typeface="+mn-lt"/>
                      </a:endParaRPr>
                    </a:p>
                  </a:txBody>
                  <a:tcPr anchor="ctr"/>
                </a:tc>
                <a:tc>
                  <a:txBody>
                    <a:bodyPr/>
                    <a:lstStyle/>
                    <a:p>
                      <a:pPr lvl="0"/>
                      <a:endParaRPr lang="en-US" sz="800" b="0" i="0" dirty="0">
                        <a:latin typeface="+mn-lt"/>
                      </a:endParaRPr>
                    </a:p>
                  </a:txBody>
                  <a:tcPr anchor="ctr"/>
                </a:tc>
                <a:tc>
                  <a:txBody>
                    <a:bodyPr/>
                    <a:lstStyle/>
                    <a:p>
                      <a:pPr lvl="0"/>
                      <a:endParaRPr lang="en-US" sz="800" b="0" i="0" dirty="0">
                        <a:latin typeface="+mn-lt"/>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376559">
                <a:tc>
                  <a:txBody>
                    <a:bodyPr/>
                    <a:lstStyle/>
                    <a:p>
                      <a:pPr lvl="0"/>
                      <a:r>
                        <a:rPr lang="en-US" sz="800" b="0" i="0" dirty="0">
                          <a:latin typeface="+mn-lt"/>
                        </a:rPr>
                        <a:t>Smart</a:t>
                      </a:r>
                      <a:r>
                        <a:rPr lang="en-US" sz="800" b="0" i="0" baseline="0" dirty="0">
                          <a:latin typeface="+mn-lt"/>
                        </a:rPr>
                        <a:t> Contract</a:t>
                      </a:r>
                    </a:p>
                    <a:p>
                      <a:pPr lvl="0"/>
                      <a:r>
                        <a:rPr lang="en-US" sz="800" b="0" i="0" baseline="0" dirty="0">
                          <a:latin typeface="+mn-lt"/>
                        </a:rPr>
                        <a:t>(</a:t>
                      </a:r>
                      <a:r>
                        <a:rPr lang="en-US" sz="800" b="0" i="0" baseline="0" dirty="0" err="1">
                          <a:latin typeface="+mn-lt"/>
                        </a:rPr>
                        <a:t>Chaincode</a:t>
                      </a:r>
                      <a:r>
                        <a:rPr lang="en-US" sz="800" b="0" i="0" baseline="0" dirty="0">
                          <a:latin typeface="+mn-lt"/>
                        </a:rPr>
                        <a:t>)</a:t>
                      </a:r>
                      <a:endParaRPr lang="en-US" sz="800" b="0" i="0" dirty="0">
                        <a:latin typeface="+mn-lt"/>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lvl="0"/>
                      <a:endParaRPr lang="en-US" sz="800" b="0" i="0" dirty="0">
                        <a:latin typeface="+mn-lt"/>
                      </a:endParaRPr>
                    </a:p>
                  </a:txBody>
                  <a:tcPr anchor="ctr">
                    <a:lnB w="12700" cap="flat" cmpd="sng" algn="ctr">
                      <a:solidFill>
                        <a:schemeClr val="tx1"/>
                      </a:solidFill>
                      <a:prstDash val="solid"/>
                      <a:round/>
                      <a:headEnd type="none" w="med" len="med"/>
                      <a:tailEnd type="none" w="med" len="med"/>
                    </a:lnB>
                  </a:tcPr>
                </a:tc>
                <a:tc>
                  <a:txBody>
                    <a:bodyPr/>
                    <a:lstStyle/>
                    <a:p>
                      <a:pPr lvl="0"/>
                      <a:endParaRPr lang="en-US" sz="800" b="0" i="0" dirty="0">
                        <a:latin typeface="+mn-lt"/>
                      </a:endParaRPr>
                    </a:p>
                  </a:txBody>
                  <a:tcPr anchor="ctr">
                    <a:lnB w="12700" cap="flat" cmpd="sng" algn="ctr">
                      <a:solidFill>
                        <a:schemeClr val="tx1"/>
                      </a:solidFill>
                      <a:prstDash val="solid"/>
                      <a:round/>
                      <a:headEnd type="none" w="med" len="med"/>
                      <a:tailEnd type="none" w="med" len="med"/>
                    </a:lnB>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800" b="0" i="0" dirty="0">
                          <a:latin typeface="+mn-lt"/>
                        </a:rPr>
                        <a:t>Endorsement</a:t>
                      </a:r>
                      <a:r>
                        <a:rPr lang="en-US" sz="800" b="0" i="0" baseline="0" dirty="0">
                          <a:latin typeface="+mn-lt"/>
                        </a:rPr>
                        <a:t> Policy</a:t>
                      </a:r>
                      <a:endParaRPr lang="en-US" sz="800" b="0" i="0" dirty="0">
                        <a:latin typeface="+mn-lt"/>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76" name="Rounded Rectangle 93">
            <a:extLst>
              <a:ext uri="{FF2B5EF4-FFF2-40B4-BE49-F238E27FC236}">
                <a16:creationId xmlns:a16="http://schemas.microsoft.com/office/drawing/2014/main" id="{1EA53BF3-F5F7-7746-BF2F-B730D396AA6F}"/>
              </a:ext>
            </a:extLst>
          </p:cNvPr>
          <p:cNvSpPr/>
          <p:nvPr/>
        </p:nvSpPr>
        <p:spPr>
          <a:xfrm>
            <a:off x="7059678" y="3554564"/>
            <a:ext cx="267251" cy="267300"/>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tIns="36000" bIns="36000" rtlCol="0" anchor="ctr"/>
          <a:lstStyle/>
          <a:p>
            <a:pPr algn="ctr"/>
            <a:endParaRPr lang="en-US" sz="750" dirty="0">
              <a:solidFill>
                <a:srgbClr val="000000"/>
              </a:solidFill>
            </a:endParaRPr>
          </a:p>
        </p:txBody>
      </p:sp>
      <p:sp>
        <p:nvSpPr>
          <p:cNvPr id="77" name="Rounded Rectangle 96">
            <a:extLst>
              <a:ext uri="{FF2B5EF4-FFF2-40B4-BE49-F238E27FC236}">
                <a16:creationId xmlns:a16="http://schemas.microsoft.com/office/drawing/2014/main" id="{15638D4E-A007-E744-85E7-C1571CF60A9A}"/>
              </a:ext>
            </a:extLst>
          </p:cNvPr>
          <p:cNvSpPr/>
          <p:nvPr/>
        </p:nvSpPr>
        <p:spPr>
          <a:xfrm>
            <a:off x="7060597" y="3935366"/>
            <a:ext cx="267251" cy="267300"/>
          </a:xfrm>
          <a:prstGeom prst="roundRect">
            <a:avLst/>
          </a:prstGeom>
          <a:solidFill>
            <a:srgbClr val="7DA6FC"/>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000000"/>
              </a:solidFill>
            </a:endParaRPr>
          </a:p>
        </p:txBody>
      </p:sp>
      <p:sp>
        <p:nvSpPr>
          <p:cNvPr id="78" name="Rounded Rectangle 99">
            <a:extLst>
              <a:ext uri="{FF2B5EF4-FFF2-40B4-BE49-F238E27FC236}">
                <a16:creationId xmlns:a16="http://schemas.microsoft.com/office/drawing/2014/main" id="{B4E752D4-B9BA-B340-A152-8D833D69426B}"/>
              </a:ext>
            </a:extLst>
          </p:cNvPr>
          <p:cNvSpPr/>
          <p:nvPr/>
        </p:nvSpPr>
        <p:spPr>
          <a:xfrm>
            <a:off x="7059677" y="4295609"/>
            <a:ext cx="267251" cy="267300"/>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50" dirty="0">
              <a:solidFill>
                <a:srgbClr val="000000"/>
              </a:solidFill>
            </a:endParaRPr>
          </a:p>
        </p:txBody>
      </p:sp>
      <p:sp>
        <p:nvSpPr>
          <p:cNvPr id="79" name="Rounded Rectangle 102">
            <a:extLst>
              <a:ext uri="{FF2B5EF4-FFF2-40B4-BE49-F238E27FC236}">
                <a16:creationId xmlns:a16="http://schemas.microsoft.com/office/drawing/2014/main" id="{57A0D52E-BF0E-1641-AE0A-2643EDE057DA}"/>
              </a:ext>
            </a:extLst>
          </p:cNvPr>
          <p:cNvSpPr/>
          <p:nvPr/>
        </p:nvSpPr>
        <p:spPr>
          <a:xfrm>
            <a:off x="7059677" y="4681320"/>
            <a:ext cx="267251" cy="267300"/>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50" dirty="0">
              <a:solidFill>
                <a:srgbClr val="000000"/>
              </a:solidFill>
            </a:endParaRPr>
          </a:p>
        </p:txBody>
      </p:sp>
      <p:cxnSp>
        <p:nvCxnSpPr>
          <p:cNvPr id="81" name="Straight Connector 80">
            <a:extLst>
              <a:ext uri="{FF2B5EF4-FFF2-40B4-BE49-F238E27FC236}">
                <a16:creationId xmlns:a16="http://schemas.microsoft.com/office/drawing/2014/main" id="{24FC26A2-646B-9341-B787-E01DF4738E68}"/>
              </a:ext>
            </a:extLst>
          </p:cNvPr>
          <p:cNvCxnSpPr/>
          <p:nvPr/>
        </p:nvCxnSpPr>
        <p:spPr>
          <a:xfrm>
            <a:off x="7326928" y="4814970"/>
            <a:ext cx="271595" cy="2346"/>
          </a:xfrm>
          <a:prstGeom prst="line">
            <a:avLst/>
          </a:prstGeom>
          <a:ln w="6350" cmpd="sng">
            <a:solidFill>
              <a:schemeClr val="tx2"/>
            </a:solidFill>
            <a:prstDash val="dash"/>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80" name="Folded Corner 103">
            <a:extLst>
              <a:ext uri="{FF2B5EF4-FFF2-40B4-BE49-F238E27FC236}">
                <a16:creationId xmlns:a16="http://schemas.microsoft.com/office/drawing/2014/main" id="{FF211C46-DEB3-934E-BDC2-17A85E06EF01}"/>
              </a:ext>
            </a:extLst>
          </p:cNvPr>
          <p:cNvSpPr/>
          <p:nvPr/>
        </p:nvSpPr>
        <p:spPr>
          <a:xfrm>
            <a:off x="7496923" y="4688490"/>
            <a:ext cx="268358" cy="257651"/>
          </a:xfrm>
          <a:prstGeom prst="foldedCorner">
            <a:avLst/>
          </a:prstGeom>
          <a:solidFill>
            <a:srgbClr val="F7AD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82" name="Rounded Rectangle 105">
            <a:extLst>
              <a:ext uri="{FF2B5EF4-FFF2-40B4-BE49-F238E27FC236}">
                <a16:creationId xmlns:a16="http://schemas.microsoft.com/office/drawing/2014/main" id="{837EB7A8-7A53-1847-8C52-0EF80F56B416}"/>
              </a:ext>
            </a:extLst>
          </p:cNvPr>
          <p:cNvSpPr/>
          <p:nvPr/>
        </p:nvSpPr>
        <p:spPr>
          <a:xfrm>
            <a:off x="7488768" y="3935366"/>
            <a:ext cx="267251" cy="267300"/>
          </a:xfrm>
          <a:prstGeom prst="roundRect">
            <a:avLst/>
          </a:prstGeom>
          <a:no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tIns="36000" bIns="36000" rtlCol="0" anchor="ctr"/>
          <a:lstStyle/>
          <a:p>
            <a:pPr algn="ctr"/>
            <a:endParaRPr lang="en-US" sz="750" dirty="0">
              <a:solidFill>
                <a:srgbClr val="000000"/>
              </a:solidFill>
            </a:endParaRPr>
          </a:p>
        </p:txBody>
      </p:sp>
      <p:grpSp>
        <p:nvGrpSpPr>
          <p:cNvPr id="93" name="Group 92">
            <a:extLst>
              <a:ext uri="{FF2B5EF4-FFF2-40B4-BE49-F238E27FC236}">
                <a16:creationId xmlns:a16="http://schemas.microsoft.com/office/drawing/2014/main" id="{B22490CF-B036-E240-9464-BEEDF5F4C05F}"/>
              </a:ext>
            </a:extLst>
          </p:cNvPr>
          <p:cNvGrpSpPr/>
          <p:nvPr/>
        </p:nvGrpSpPr>
        <p:grpSpPr>
          <a:xfrm>
            <a:off x="7437949" y="3616716"/>
            <a:ext cx="368888" cy="93646"/>
            <a:chOff x="2259061" y="4546968"/>
            <a:chExt cx="576021" cy="152408"/>
          </a:xfrm>
        </p:grpSpPr>
        <p:sp>
          <p:nvSpPr>
            <p:cNvPr id="94" name="Rectangle 93">
              <a:extLst>
                <a:ext uri="{FF2B5EF4-FFF2-40B4-BE49-F238E27FC236}">
                  <a16:creationId xmlns:a16="http://schemas.microsoft.com/office/drawing/2014/main" id="{15AD813F-73A4-7D45-985E-3A88A6CB38AF}"/>
                </a:ext>
              </a:extLst>
            </p:cNvPr>
            <p:cNvSpPr/>
            <p:nvPr/>
          </p:nvSpPr>
          <p:spPr>
            <a:xfrm>
              <a:off x="2259061" y="4546976"/>
              <a:ext cx="145473" cy="1524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95" name="Rectangle 94">
              <a:extLst>
                <a:ext uri="{FF2B5EF4-FFF2-40B4-BE49-F238E27FC236}">
                  <a16:creationId xmlns:a16="http://schemas.microsoft.com/office/drawing/2014/main" id="{7DDBF063-CDE5-5F49-BC07-C7EB397B6424}"/>
                </a:ext>
              </a:extLst>
            </p:cNvPr>
            <p:cNvSpPr/>
            <p:nvPr/>
          </p:nvSpPr>
          <p:spPr>
            <a:xfrm>
              <a:off x="2475990" y="4546968"/>
              <a:ext cx="145473" cy="1524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96" name="Rectangle 95">
              <a:extLst>
                <a:ext uri="{FF2B5EF4-FFF2-40B4-BE49-F238E27FC236}">
                  <a16:creationId xmlns:a16="http://schemas.microsoft.com/office/drawing/2014/main" id="{6228FA63-C12D-0E4F-A477-DD35B7277977}"/>
                </a:ext>
              </a:extLst>
            </p:cNvPr>
            <p:cNvSpPr/>
            <p:nvPr/>
          </p:nvSpPr>
          <p:spPr>
            <a:xfrm>
              <a:off x="2689609" y="4546976"/>
              <a:ext cx="145473" cy="1524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97" name="Straight Connector 96">
              <a:extLst>
                <a:ext uri="{FF2B5EF4-FFF2-40B4-BE49-F238E27FC236}">
                  <a16:creationId xmlns:a16="http://schemas.microsoft.com/office/drawing/2014/main" id="{A0F0DD3C-AFDA-2643-AE5F-0D00764F0B47}"/>
                </a:ext>
              </a:extLst>
            </p:cNvPr>
            <p:cNvCxnSpPr/>
            <p:nvPr/>
          </p:nvCxnSpPr>
          <p:spPr>
            <a:xfrm>
              <a:off x="2404534" y="4623176"/>
              <a:ext cx="285075"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5318045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US" dirty="0">
                <a:latin typeface="+mn-lt"/>
              </a:rPr>
              <a:t>Sample transaction: Step 2/7 – Execute proposal</a:t>
            </a:r>
          </a:p>
        </p:txBody>
      </p:sp>
      <p:sp>
        <p:nvSpPr>
          <p:cNvPr id="19" name="TextBox 18"/>
          <p:cNvSpPr txBox="1"/>
          <p:nvPr/>
        </p:nvSpPr>
        <p:spPr>
          <a:xfrm>
            <a:off x="5651935" y="868505"/>
            <a:ext cx="3492065" cy="2793072"/>
          </a:xfrm>
          <a:prstGeom prst="rect">
            <a:avLst/>
          </a:prstGeom>
          <a:noFill/>
        </p:spPr>
        <p:txBody>
          <a:bodyPr wrap="square" rtlCol="0">
            <a:spAutoFit/>
          </a:bodyPr>
          <a:lstStyle/>
          <a:p>
            <a:pPr algn="ctr"/>
            <a:r>
              <a:rPr lang="en-US" sz="1350" dirty="0">
                <a:solidFill>
                  <a:srgbClr val="FF0000"/>
                </a:solidFill>
              </a:rPr>
              <a:t>Endorsers Execute Proposals</a:t>
            </a:r>
          </a:p>
          <a:p>
            <a:pPr marL="342900" indent="-342900">
              <a:buAutoNum type="arabicPeriod"/>
            </a:pPr>
            <a:endParaRPr lang="en-US" sz="1350" dirty="0"/>
          </a:p>
          <a:p>
            <a:pPr marL="228600" indent="-3175"/>
            <a:r>
              <a:rPr lang="en-US" sz="1350" dirty="0"/>
              <a:t>E</a:t>
            </a:r>
            <a:r>
              <a:rPr lang="en-US" sz="1350" baseline="-25000" dirty="0"/>
              <a:t>0</a:t>
            </a:r>
            <a:r>
              <a:rPr lang="en-US" sz="1350" dirty="0"/>
              <a:t>, E</a:t>
            </a:r>
            <a:r>
              <a:rPr lang="en-US" sz="1350" baseline="-25000" dirty="0"/>
              <a:t>1</a:t>
            </a:r>
            <a:r>
              <a:rPr lang="en-US" sz="1350" dirty="0"/>
              <a:t> &amp; E</a:t>
            </a:r>
            <a:r>
              <a:rPr lang="en-US" sz="1350" baseline="-25000" dirty="0"/>
              <a:t>2</a:t>
            </a:r>
            <a:r>
              <a:rPr lang="en-US" sz="1350" dirty="0"/>
              <a:t> will each execute the proposed transaction. None of these executions will update the ledger</a:t>
            </a:r>
          </a:p>
          <a:p>
            <a:pPr marL="228600" indent="-3175"/>
            <a:endParaRPr lang="en-US" sz="1350" dirty="0"/>
          </a:p>
          <a:p>
            <a:pPr marL="228600" indent="-3175"/>
            <a:r>
              <a:rPr lang="en-US" sz="1350" dirty="0"/>
              <a:t>Each execution will capture the set of Read and Written data, called RW sets, which will now flow in the fabric. </a:t>
            </a:r>
          </a:p>
          <a:p>
            <a:pPr marL="228600" indent="-3175"/>
            <a:endParaRPr lang="en-US" sz="1350" dirty="0"/>
          </a:p>
          <a:p>
            <a:pPr marL="228600" indent="-3175"/>
            <a:r>
              <a:rPr lang="en-US" sz="1350" dirty="0"/>
              <a:t>Transactions can be signed &amp; encrypted</a:t>
            </a:r>
          </a:p>
          <a:p>
            <a:pPr marL="228600" indent="-3175"/>
            <a:endParaRPr lang="en-US" sz="1350" dirty="0"/>
          </a:p>
          <a:p>
            <a:pPr marL="228600" indent="-3175"/>
            <a:endParaRPr lang="en-US" sz="1350" dirty="0"/>
          </a:p>
        </p:txBody>
      </p:sp>
      <p:sp>
        <p:nvSpPr>
          <p:cNvPr id="145" name="Rounded Rectangle 144">
            <a:extLst>
              <a:ext uri="{FF2B5EF4-FFF2-40B4-BE49-F238E27FC236}">
                <a16:creationId xmlns:a16="http://schemas.microsoft.com/office/drawing/2014/main" id="{E5617F59-E6D8-6940-B5A7-F859B3088588}"/>
              </a:ext>
            </a:extLst>
          </p:cNvPr>
          <p:cNvSpPr/>
          <p:nvPr/>
        </p:nvSpPr>
        <p:spPr>
          <a:xfrm>
            <a:off x="1774155" y="760288"/>
            <a:ext cx="3945300" cy="3699138"/>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46" name="Rounded Rectangle 145">
            <a:extLst>
              <a:ext uri="{FF2B5EF4-FFF2-40B4-BE49-F238E27FC236}">
                <a16:creationId xmlns:a16="http://schemas.microsoft.com/office/drawing/2014/main" id="{9EA6CBEB-1277-AD47-B873-0E3710BF1108}"/>
              </a:ext>
            </a:extLst>
          </p:cNvPr>
          <p:cNvSpPr/>
          <p:nvPr/>
        </p:nvSpPr>
        <p:spPr>
          <a:xfrm>
            <a:off x="3578224" y="2117725"/>
            <a:ext cx="1933576" cy="1841501"/>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47" name="Rounded Rectangle 146">
            <a:extLst>
              <a:ext uri="{FF2B5EF4-FFF2-40B4-BE49-F238E27FC236}">
                <a16:creationId xmlns:a16="http://schemas.microsoft.com/office/drawing/2014/main" id="{BC32C922-2CAA-9048-BC5C-7E5523CE8C3A}"/>
              </a:ext>
            </a:extLst>
          </p:cNvPr>
          <p:cNvSpPr/>
          <p:nvPr/>
        </p:nvSpPr>
        <p:spPr>
          <a:xfrm>
            <a:off x="1968501" y="3154940"/>
            <a:ext cx="1304924" cy="1003300"/>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48" name="Rounded Rectangle 147">
            <a:extLst>
              <a:ext uri="{FF2B5EF4-FFF2-40B4-BE49-F238E27FC236}">
                <a16:creationId xmlns:a16="http://schemas.microsoft.com/office/drawing/2014/main" id="{401C0064-F956-574C-A879-70E4CDB0E9D3}"/>
              </a:ext>
            </a:extLst>
          </p:cNvPr>
          <p:cNvSpPr/>
          <p:nvPr/>
        </p:nvSpPr>
        <p:spPr>
          <a:xfrm>
            <a:off x="3636658" y="2170134"/>
            <a:ext cx="1818423" cy="1734448"/>
          </a:xfrm>
          <a:prstGeom prst="roundRect">
            <a:avLst/>
          </a:prstGeom>
          <a:solidFill>
            <a:srgbClr val="FFD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5" name="Rounded Rectangle 154">
            <a:extLst>
              <a:ext uri="{FF2B5EF4-FFF2-40B4-BE49-F238E27FC236}">
                <a16:creationId xmlns:a16="http://schemas.microsoft.com/office/drawing/2014/main" id="{567A80E6-DC46-5E4A-B895-19A3C847BB76}"/>
              </a:ext>
            </a:extLst>
          </p:cNvPr>
          <p:cNvSpPr/>
          <p:nvPr/>
        </p:nvSpPr>
        <p:spPr>
          <a:xfrm>
            <a:off x="1968500" y="933449"/>
            <a:ext cx="3579545" cy="1057275"/>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6" name="Rounded Rectangle 155">
            <a:extLst>
              <a:ext uri="{FF2B5EF4-FFF2-40B4-BE49-F238E27FC236}">
                <a16:creationId xmlns:a16="http://schemas.microsoft.com/office/drawing/2014/main" id="{5B65371E-58E7-0E42-99A9-650E1D36D2E3}"/>
              </a:ext>
            </a:extLst>
          </p:cNvPr>
          <p:cNvSpPr/>
          <p:nvPr/>
        </p:nvSpPr>
        <p:spPr>
          <a:xfrm>
            <a:off x="2022875" y="984521"/>
            <a:ext cx="3473854" cy="954428"/>
          </a:xfrm>
          <a:prstGeom prst="roundRect">
            <a:avLst/>
          </a:prstGeom>
          <a:solidFill>
            <a:srgbClr val="FFD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7" name="Rounded Rectangle 156">
            <a:extLst>
              <a:ext uri="{FF2B5EF4-FFF2-40B4-BE49-F238E27FC236}">
                <a16:creationId xmlns:a16="http://schemas.microsoft.com/office/drawing/2014/main" id="{06F9A1C7-518E-924F-BB5B-19CBF3DFB0B9}"/>
              </a:ext>
            </a:extLst>
          </p:cNvPr>
          <p:cNvSpPr/>
          <p:nvPr/>
        </p:nvSpPr>
        <p:spPr>
          <a:xfrm>
            <a:off x="2022874" y="3209736"/>
            <a:ext cx="1205011" cy="893851"/>
          </a:xfrm>
          <a:prstGeom prst="roundRect">
            <a:avLst/>
          </a:prstGeom>
          <a:solidFill>
            <a:srgbClr val="FFD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8" name="Rounded Rectangle 157">
            <a:extLst>
              <a:ext uri="{FF2B5EF4-FFF2-40B4-BE49-F238E27FC236}">
                <a16:creationId xmlns:a16="http://schemas.microsoft.com/office/drawing/2014/main" id="{FCA03F33-DECB-3F43-BC40-DC9FEE4432C5}"/>
              </a:ext>
            </a:extLst>
          </p:cNvPr>
          <p:cNvSpPr/>
          <p:nvPr/>
        </p:nvSpPr>
        <p:spPr>
          <a:xfrm>
            <a:off x="1968501" y="2073518"/>
            <a:ext cx="1311274" cy="1003301"/>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9" name="Rounded Rectangle 158">
            <a:extLst>
              <a:ext uri="{FF2B5EF4-FFF2-40B4-BE49-F238E27FC236}">
                <a16:creationId xmlns:a16="http://schemas.microsoft.com/office/drawing/2014/main" id="{35F20564-8933-6548-B5AD-C4DCA6B34821}"/>
              </a:ext>
            </a:extLst>
          </p:cNvPr>
          <p:cNvSpPr/>
          <p:nvPr/>
        </p:nvSpPr>
        <p:spPr>
          <a:xfrm>
            <a:off x="2022874" y="2127558"/>
            <a:ext cx="1205011" cy="893851"/>
          </a:xfrm>
          <a:prstGeom prst="roundRect">
            <a:avLst/>
          </a:prstGeom>
          <a:solidFill>
            <a:srgbClr val="FFD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60" name="Rounded Rectangle 159">
            <a:extLst>
              <a:ext uri="{FF2B5EF4-FFF2-40B4-BE49-F238E27FC236}">
                <a16:creationId xmlns:a16="http://schemas.microsoft.com/office/drawing/2014/main" id="{C75428E3-4E28-144E-9A77-E2DC3BF309BD}"/>
              </a:ext>
            </a:extLst>
          </p:cNvPr>
          <p:cNvSpPr/>
          <p:nvPr/>
        </p:nvSpPr>
        <p:spPr>
          <a:xfrm>
            <a:off x="2103532" y="1098527"/>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0</a:t>
            </a:r>
            <a:endParaRPr lang="en-US" sz="2400" dirty="0">
              <a:solidFill>
                <a:schemeClr val="bg1"/>
              </a:solidFill>
            </a:endParaRPr>
          </a:p>
        </p:txBody>
      </p:sp>
      <p:sp>
        <p:nvSpPr>
          <p:cNvPr id="161" name="Rounded Rectangle 160">
            <a:extLst>
              <a:ext uri="{FF2B5EF4-FFF2-40B4-BE49-F238E27FC236}">
                <a16:creationId xmlns:a16="http://schemas.microsoft.com/office/drawing/2014/main" id="{4A91F1A5-CD4E-794D-89F9-44525FF4C002}"/>
              </a:ext>
            </a:extLst>
          </p:cNvPr>
          <p:cNvSpPr/>
          <p:nvPr/>
        </p:nvSpPr>
        <p:spPr>
          <a:xfrm>
            <a:off x="2103532" y="2185757"/>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1</a:t>
            </a:r>
            <a:endParaRPr lang="en-US" sz="2400" dirty="0">
              <a:solidFill>
                <a:schemeClr val="bg1"/>
              </a:solidFill>
            </a:endParaRPr>
          </a:p>
        </p:txBody>
      </p:sp>
      <p:sp>
        <p:nvSpPr>
          <p:cNvPr id="162" name="Rounded Rectangle 161">
            <a:extLst>
              <a:ext uri="{FF2B5EF4-FFF2-40B4-BE49-F238E27FC236}">
                <a16:creationId xmlns:a16="http://schemas.microsoft.com/office/drawing/2014/main" id="{C30D97D2-147E-C541-AF5E-752752EFFBF5}"/>
              </a:ext>
            </a:extLst>
          </p:cNvPr>
          <p:cNvSpPr/>
          <p:nvPr/>
        </p:nvSpPr>
        <p:spPr>
          <a:xfrm>
            <a:off x="2103532" y="3252439"/>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2</a:t>
            </a:r>
            <a:endParaRPr lang="en-US" sz="2400" dirty="0">
              <a:solidFill>
                <a:schemeClr val="bg1"/>
              </a:solidFill>
            </a:endParaRPr>
          </a:p>
        </p:txBody>
      </p:sp>
      <p:grpSp>
        <p:nvGrpSpPr>
          <p:cNvPr id="166" name="Group 165">
            <a:extLst>
              <a:ext uri="{FF2B5EF4-FFF2-40B4-BE49-F238E27FC236}">
                <a16:creationId xmlns:a16="http://schemas.microsoft.com/office/drawing/2014/main" id="{A9A90123-9B8E-7346-8D16-4A83AC3F850B}"/>
              </a:ext>
            </a:extLst>
          </p:cNvPr>
          <p:cNvGrpSpPr/>
          <p:nvPr/>
        </p:nvGrpSpPr>
        <p:grpSpPr>
          <a:xfrm>
            <a:off x="0" y="2079065"/>
            <a:ext cx="944684" cy="809462"/>
            <a:chOff x="0" y="2025595"/>
            <a:chExt cx="944684" cy="809462"/>
          </a:xfrm>
        </p:grpSpPr>
        <p:sp>
          <p:nvSpPr>
            <p:cNvPr id="167" name="Rectangle 166">
              <a:extLst>
                <a:ext uri="{FF2B5EF4-FFF2-40B4-BE49-F238E27FC236}">
                  <a16:creationId xmlns:a16="http://schemas.microsoft.com/office/drawing/2014/main" id="{AE88E25B-2FDA-3049-8D0F-9B44FF0E38C8}"/>
                </a:ext>
              </a:extLst>
            </p:cNvPr>
            <p:cNvSpPr/>
            <p:nvPr/>
          </p:nvSpPr>
          <p:spPr>
            <a:xfrm>
              <a:off x="0" y="2307710"/>
              <a:ext cx="742943" cy="215444"/>
            </a:xfrm>
            <a:prstGeom prst="rect">
              <a:avLst/>
            </a:prstGeom>
            <a:ln>
              <a:noFill/>
            </a:ln>
          </p:spPr>
          <p:txBody>
            <a:bodyPr wrap="square">
              <a:spAutoFit/>
            </a:bodyPr>
            <a:lstStyle/>
            <a:p>
              <a:pPr lvl="0" algn="ctr"/>
              <a:r>
                <a:rPr lang="en-US" sz="800" dirty="0">
                  <a:solidFill>
                    <a:prstClr val="black"/>
                  </a:solidFill>
                  <a:cs typeface="Calibri"/>
                </a:rPr>
                <a:t>Application</a:t>
              </a:r>
            </a:p>
          </p:txBody>
        </p:sp>
        <p:grpSp>
          <p:nvGrpSpPr>
            <p:cNvPr id="168" name="Group 167">
              <a:extLst>
                <a:ext uri="{FF2B5EF4-FFF2-40B4-BE49-F238E27FC236}">
                  <a16:creationId xmlns:a16="http://schemas.microsoft.com/office/drawing/2014/main" id="{B90468E5-1DF2-5845-95A2-7F4B0EA1ED32}"/>
                </a:ext>
              </a:extLst>
            </p:cNvPr>
            <p:cNvGrpSpPr/>
            <p:nvPr/>
          </p:nvGrpSpPr>
          <p:grpSpPr>
            <a:xfrm>
              <a:off x="93037" y="2025595"/>
              <a:ext cx="851647" cy="809462"/>
              <a:chOff x="265172" y="2308763"/>
              <a:chExt cx="712071" cy="676800"/>
            </a:xfrm>
          </p:grpSpPr>
          <p:sp>
            <p:nvSpPr>
              <p:cNvPr id="170" name="Rounded Rectangle 169">
                <a:extLst>
                  <a:ext uri="{FF2B5EF4-FFF2-40B4-BE49-F238E27FC236}">
                    <a16:creationId xmlns:a16="http://schemas.microsoft.com/office/drawing/2014/main" id="{F72C446C-DE49-3F44-8E5C-42FDC40F41AE}"/>
                  </a:ext>
                </a:extLst>
              </p:cNvPr>
              <p:cNvSpPr/>
              <p:nvPr/>
            </p:nvSpPr>
            <p:spPr>
              <a:xfrm>
                <a:off x="265172" y="2308763"/>
                <a:ext cx="712071" cy="67680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1" name="Straight Connector 170">
                <a:extLst>
                  <a:ext uri="{FF2B5EF4-FFF2-40B4-BE49-F238E27FC236}">
                    <a16:creationId xmlns:a16="http://schemas.microsoft.com/office/drawing/2014/main" id="{E0565797-E6C7-004A-BFFC-D03B04FD0491}"/>
                  </a:ext>
                </a:extLst>
              </p:cNvPr>
              <p:cNvCxnSpPr/>
              <p:nvPr/>
            </p:nvCxnSpPr>
            <p:spPr>
              <a:xfrm>
                <a:off x="736935" y="2308763"/>
                <a:ext cx="0" cy="676800"/>
              </a:xfrm>
              <a:prstGeom prst="line">
                <a:avLst/>
              </a:prstGeom>
              <a:ln w="28575" cmpd="sng">
                <a:solidFill>
                  <a:schemeClr val="tx2"/>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169" name="TextBox 168">
              <a:extLst>
                <a:ext uri="{FF2B5EF4-FFF2-40B4-BE49-F238E27FC236}">
                  <a16:creationId xmlns:a16="http://schemas.microsoft.com/office/drawing/2014/main" id="{7C52B27A-F69A-1346-B414-9C41C656668C}"/>
                </a:ext>
              </a:extLst>
            </p:cNvPr>
            <p:cNvSpPr txBox="1"/>
            <p:nvPr/>
          </p:nvSpPr>
          <p:spPr>
            <a:xfrm>
              <a:off x="652491" y="2239123"/>
              <a:ext cx="270016" cy="461665"/>
            </a:xfrm>
            <a:prstGeom prst="rect">
              <a:avLst/>
            </a:prstGeom>
            <a:noFill/>
            <a:ln>
              <a:noFill/>
            </a:ln>
          </p:spPr>
          <p:txBody>
            <a:bodyPr wrap="square" rtlCol="0">
              <a:spAutoFit/>
            </a:bodyPr>
            <a:lstStyle/>
            <a:p>
              <a:r>
                <a:rPr lang="en-US" sz="800" dirty="0"/>
                <a:t>SDK</a:t>
              </a:r>
            </a:p>
          </p:txBody>
        </p:sp>
      </p:grpSp>
      <p:sp>
        <p:nvSpPr>
          <p:cNvPr id="172" name="TextBox 171">
            <a:extLst>
              <a:ext uri="{FF2B5EF4-FFF2-40B4-BE49-F238E27FC236}">
                <a16:creationId xmlns:a16="http://schemas.microsoft.com/office/drawing/2014/main" id="{62CD4916-2D12-8E4B-9AE3-8167FF8AC7CE}"/>
              </a:ext>
            </a:extLst>
          </p:cNvPr>
          <p:cNvSpPr txBox="1"/>
          <p:nvPr/>
        </p:nvSpPr>
        <p:spPr>
          <a:xfrm>
            <a:off x="3243416" y="4191952"/>
            <a:ext cx="1040169" cy="276999"/>
          </a:xfrm>
          <a:prstGeom prst="rect">
            <a:avLst/>
          </a:prstGeom>
          <a:noFill/>
        </p:spPr>
        <p:txBody>
          <a:bodyPr wrap="square" rtlCol="0">
            <a:spAutoFit/>
          </a:bodyPr>
          <a:lstStyle/>
          <a:p>
            <a:pPr algn="ctr"/>
            <a:r>
              <a:rPr lang="en-US" sz="1200" dirty="0"/>
              <a:t>Network</a:t>
            </a:r>
          </a:p>
        </p:txBody>
      </p:sp>
      <p:sp>
        <p:nvSpPr>
          <p:cNvPr id="173" name="Folded Corner 172">
            <a:extLst>
              <a:ext uri="{FF2B5EF4-FFF2-40B4-BE49-F238E27FC236}">
                <a16:creationId xmlns:a16="http://schemas.microsoft.com/office/drawing/2014/main" id="{2944459A-6039-224D-851A-E1825141C759}"/>
              </a:ext>
            </a:extLst>
          </p:cNvPr>
          <p:cNvSpPr/>
          <p:nvPr/>
        </p:nvSpPr>
        <p:spPr>
          <a:xfrm>
            <a:off x="4794938" y="4114170"/>
            <a:ext cx="411250" cy="219861"/>
          </a:xfrm>
          <a:prstGeom prst="foldedCorner">
            <a:avLst/>
          </a:prstGeom>
          <a:solidFill>
            <a:srgbClr val="F7AD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a:t>
            </a:r>
            <a:endParaRPr lang="en-US" sz="1200" baseline="-25000" dirty="0">
              <a:solidFill>
                <a:schemeClr val="tx1"/>
              </a:solidFill>
            </a:endParaRPr>
          </a:p>
        </p:txBody>
      </p:sp>
      <p:sp>
        <p:nvSpPr>
          <p:cNvPr id="174" name="Rounded Rectangle 173">
            <a:extLst>
              <a:ext uri="{FF2B5EF4-FFF2-40B4-BE49-F238E27FC236}">
                <a16:creationId xmlns:a16="http://schemas.microsoft.com/office/drawing/2014/main" id="{6A621051-7E6B-924B-90AC-B495D7499B9F}"/>
              </a:ext>
            </a:extLst>
          </p:cNvPr>
          <p:cNvSpPr/>
          <p:nvPr/>
        </p:nvSpPr>
        <p:spPr>
          <a:xfrm>
            <a:off x="4756297" y="1101030"/>
            <a:ext cx="598199" cy="598199"/>
          </a:xfrm>
          <a:prstGeom prst="roundRect">
            <a:avLst/>
          </a:prstGeom>
          <a:solidFill>
            <a:srgbClr val="7DA6FC"/>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P</a:t>
            </a:r>
            <a:r>
              <a:rPr lang="en-US" sz="2400" baseline="-25000" dirty="0">
                <a:solidFill>
                  <a:srgbClr val="000000"/>
                </a:solidFill>
              </a:rPr>
              <a:t>4</a:t>
            </a:r>
            <a:endParaRPr lang="en-US" sz="2400" dirty="0">
              <a:solidFill>
                <a:srgbClr val="000000"/>
              </a:solidFill>
            </a:endParaRPr>
          </a:p>
        </p:txBody>
      </p:sp>
      <p:sp>
        <p:nvSpPr>
          <p:cNvPr id="175" name="Rounded Rectangle 174">
            <a:extLst>
              <a:ext uri="{FF2B5EF4-FFF2-40B4-BE49-F238E27FC236}">
                <a16:creationId xmlns:a16="http://schemas.microsoft.com/office/drawing/2014/main" id="{CD134229-1644-0249-B557-CE629783C28E}"/>
              </a:ext>
            </a:extLst>
          </p:cNvPr>
          <p:cNvSpPr/>
          <p:nvPr/>
        </p:nvSpPr>
        <p:spPr>
          <a:xfrm>
            <a:off x="3432034" y="1097487"/>
            <a:ext cx="598199" cy="598199"/>
          </a:xfrm>
          <a:prstGeom prst="roundRect">
            <a:avLst/>
          </a:prstGeom>
          <a:solidFill>
            <a:srgbClr val="7DA6FC"/>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P</a:t>
            </a:r>
            <a:r>
              <a:rPr lang="en-US" sz="2400" baseline="-25000" dirty="0">
                <a:solidFill>
                  <a:srgbClr val="000000"/>
                </a:solidFill>
              </a:rPr>
              <a:t>3</a:t>
            </a:r>
            <a:endParaRPr lang="en-US" sz="2400" dirty="0">
              <a:solidFill>
                <a:srgbClr val="000000"/>
              </a:solidFill>
            </a:endParaRPr>
          </a:p>
        </p:txBody>
      </p:sp>
      <p:sp>
        <p:nvSpPr>
          <p:cNvPr id="176" name="Rounded Rectangle 175">
            <a:extLst>
              <a:ext uri="{FF2B5EF4-FFF2-40B4-BE49-F238E27FC236}">
                <a16:creationId xmlns:a16="http://schemas.microsoft.com/office/drawing/2014/main" id="{A65A53A4-2C21-7548-BDC6-3DDCCDE434A1}"/>
              </a:ext>
            </a:extLst>
          </p:cNvPr>
          <p:cNvSpPr/>
          <p:nvPr/>
        </p:nvSpPr>
        <p:spPr>
          <a:xfrm>
            <a:off x="2715181" y="1568643"/>
            <a:ext cx="27753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A</a:t>
            </a:r>
          </a:p>
        </p:txBody>
      </p:sp>
      <p:sp>
        <p:nvSpPr>
          <p:cNvPr id="177" name="Rounded Rectangle 176">
            <a:extLst>
              <a:ext uri="{FF2B5EF4-FFF2-40B4-BE49-F238E27FC236}">
                <a16:creationId xmlns:a16="http://schemas.microsoft.com/office/drawing/2014/main" id="{87B4D89B-0FFC-6A4F-8CB1-A27BB0533393}"/>
              </a:ext>
            </a:extLst>
          </p:cNvPr>
          <p:cNvSpPr/>
          <p:nvPr/>
        </p:nvSpPr>
        <p:spPr>
          <a:xfrm>
            <a:off x="2916238" y="1636604"/>
            <a:ext cx="25230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B</a:t>
            </a:r>
          </a:p>
        </p:txBody>
      </p:sp>
      <p:sp>
        <p:nvSpPr>
          <p:cNvPr id="178" name="Rounded Rectangle 177">
            <a:extLst>
              <a:ext uri="{FF2B5EF4-FFF2-40B4-BE49-F238E27FC236}">
                <a16:creationId xmlns:a16="http://schemas.microsoft.com/office/drawing/2014/main" id="{5004B1DB-DD57-D94E-9105-9CE0F27A98AF}"/>
              </a:ext>
            </a:extLst>
          </p:cNvPr>
          <p:cNvSpPr/>
          <p:nvPr/>
        </p:nvSpPr>
        <p:spPr>
          <a:xfrm>
            <a:off x="2715181" y="2655873"/>
            <a:ext cx="27753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A</a:t>
            </a:r>
          </a:p>
        </p:txBody>
      </p:sp>
      <p:sp>
        <p:nvSpPr>
          <p:cNvPr id="179" name="Rounded Rectangle 178">
            <a:extLst>
              <a:ext uri="{FF2B5EF4-FFF2-40B4-BE49-F238E27FC236}">
                <a16:creationId xmlns:a16="http://schemas.microsoft.com/office/drawing/2014/main" id="{F76FE814-C19C-C145-9328-6DB706902418}"/>
              </a:ext>
            </a:extLst>
          </p:cNvPr>
          <p:cNvSpPr/>
          <p:nvPr/>
        </p:nvSpPr>
        <p:spPr>
          <a:xfrm>
            <a:off x="2916238" y="2723834"/>
            <a:ext cx="25230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B</a:t>
            </a:r>
          </a:p>
        </p:txBody>
      </p:sp>
      <p:sp>
        <p:nvSpPr>
          <p:cNvPr id="180" name="Rounded Rectangle 179">
            <a:extLst>
              <a:ext uri="{FF2B5EF4-FFF2-40B4-BE49-F238E27FC236}">
                <a16:creationId xmlns:a16="http://schemas.microsoft.com/office/drawing/2014/main" id="{0AC30A13-C63A-CB4D-9DEE-B458219B49A3}"/>
              </a:ext>
            </a:extLst>
          </p:cNvPr>
          <p:cNvSpPr/>
          <p:nvPr/>
        </p:nvSpPr>
        <p:spPr>
          <a:xfrm>
            <a:off x="2715181" y="3722555"/>
            <a:ext cx="27753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A</a:t>
            </a:r>
          </a:p>
        </p:txBody>
      </p:sp>
      <p:sp>
        <p:nvSpPr>
          <p:cNvPr id="181" name="Rounded Rectangle 180">
            <a:extLst>
              <a:ext uri="{FF2B5EF4-FFF2-40B4-BE49-F238E27FC236}">
                <a16:creationId xmlns:a16="http://schemas.microsoft.com/office/drawing/2014/main" id="{6747BEB7-56B1-254B-A322-9FBB147A9A40}"/>
              </a:ext>
            </a:extLst>
          </p:cNvPr>
          <p:cNvSpPr/>
          <p:nvPr/>
        </p:nvSpPr>
        <p:spPr>
          <a:xfrm>
            <a:off x="2916238" y="3789798"/>
            <a:ext cx="25230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B</a:t>
            </a:r>
          </a:p>
        </p:txBody>
      </p:sp>
      <p:sp>
        <p:nvSpPr>
          <p:cNvPr id="182" name="Rounded Rectangle 181">
            <a:extLst>
              <a:ext uri="{FF2B5EF4-FFF2-40B4-BE49-F238E27FC236}">
                <a16:creationId xmlns:a16="http://schemas.microsoft.com/office/drawing/2014/main" id="{8BCD9F72-0194-8547-A01D-900DE6957261}"/>
              </a:ext>
            </a:extLst>
          </p:cNvPr>
          <p:cNvSpPr/>
          <p:nvPr/>
        </p:nvSpPr>
        <p:spPr>
          <a:xfrm>
            <a:off x="4043683" y="1566885"/>
            <a:ext cx="27753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A</a:t>
            </a:r>
          </a:p>
        </p:txBody>
      </p:sp>
      <p:sp>
        <p:nvSpPr>
          <p:cNvPr id="183" name="Rounded Rectangle 182">
            <a:extLst>
              <a:ext uri="{FF2B5EF4-FFF2-40B4-BE49-F238E27FC236}">
                <a16:creationId xmlns:a16="http://schemas.microsoft.com/office/drawing/2014/main" id="{3090FBA2-C62F-004D-B6CF-6522F538F267}"/>
              </a:ext>
            </a:extLst>
          </p:cNvPr>
          <p:cNvSpPr/>
          <p:nvPr/>
        </p:nvSpPr>
        <p:spPr>
          <a:xfrm>
            <a:off x="4244740" y="1634846"/>
            <a:ext cx="25230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D</a:t>
            </a:r>
          </a:p>
        </p:txBody>
      </p:sp>
      <p:grpSp>
        <p:nvGrpSpPr>
          <p:cNvPr id="211" name="Group 210">
            <a:extLst>
              <a:ext uri="{FF2B5EF4-FFF2-40B4-BE49-F238E27FC236}">
                <a16:creationId xmlns:a16="http://schemas.microsoft.com/office/drawing/2014/main" id="{D45BC695-D18B-2240-9FB1-B788D2EE58F7}"/>
              </a:ext>
            </a:extLst>
          </p:cNvPr>
          <p:cNvGrpSpPr/>
          <p:nvPr/>
        </p:nvGrpSpPr>
        <p:grpSpPr>
          <a:xfrm>
            <a:off x="3838306" y="2324100"/>
            <a:ext cx="1405782" cy="1348505"/>
            <a:chOff x="3767821" y="2964559"/>
            <a:chExt cx="1405782" cy="1348505"/>
          </a:xfrm>
        </p:grpSpPr>
        <p:sp>
          <p:nvSpPr>
            <p:cNvPr id="212" name="Rounded Rectangle 211">
              <a:extLst>
                <a:ext uri="{FF2B5EF4-FFF2-40B4-BE49-F238E27FC236}">
                  <a16:creationId xmlns:a16="http://schemas.microsoft.com/office/drawing/2014/main" id="{89F1EE47-A6A0-9244-AE16-E59928734DEF}"/>
                </a:ext>
              </a:extLst>
            </p:cNvPr>
            <p:cNvSpPr/>
            <p:nvPr/>
          </p:nvSpPr>
          <p:spPr>
            <a:xfrm>
              <a:off x="3767821" y="3711053"/>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sp>
          <p:nvSpPr>
            <p:cNvPr id="213" name="Rounded Rectangle 212">
              <a:extLst>
                <a:ext uri="{FF2B5EF4-FFF2-40B4-BE49-F238E27FC236}">
                  <a16:creationId xmlns:a16="http://schemas.microsoft.com/office/drawing/2014/main" id="{A033DC4A-9C80-7B43-9AAA-077B0EB10DC5}"/>
                </a:ext>
              </a:extLst>
            </p:cNvPr>
            <p:cNvSpPr/>
            <p:nvPr/>
          </p:nvSpPr>
          <p:spPr>
            <a:xfrm>
              <a:off x="4176303" y="2964559"/>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cxnSp>
          <p:nvCxnSpPr>
            <p:cNvPr id="214" name="Straight Connector 213">
              <a:extLst>
                <a:ext uri="{FF2B5EF4-FFF2-40B4-BE49-F238E27FC236}">
                  <a16:creationId xmlns:a16="http://schemas.microsoft.com/office/drawing/2014/main" id="{A3284AC1-F227-0C46-A2B2-BF2A87D6BA56}"/>
                </a:ext>
              </a:extLst>
            </p:cNvPr>
            <p:cNvCxnSpPr/>
            <p:nvPr/>
          </p:nvCxnSpPr>
          <p:spPr>
            <a:xfrm>
              <a:off x="4366020" y="4010153"/>
              <a:ext cx="209384" cy="3812"/>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15" name="Straight Connector 214">
              <a:extLst>
                <a:ext uri="{FF2B5EF4-FFF2-40B4-BE49-F238E27FC236}">
                  <a16:creationId xmlns:a16="http://schemas.microsoft.com/office/drawing/2014/main" id="{BCEEB5B5-41A1-8042-B5EE-592F34B80007}"/>
                </a:ext>
              </a:extLst>
            </p:cNvPr>
            <p:cNvCxnSpPr>
              <a:cxnSpLocks/>
              <a:endCxn id="212" idx="0"/>
            </p:cNvCxnSpPr>
            <p:nvPr/>
          </p:nvCxnSpPr>
          <p:spPr>
            <a:xfrm flipH="1">
              <a:off x="4066921" y="3537124"/>
              <a:ext cx="137781" cy="173929"/>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16" name="Straight Connector 215">
              <a:extLst>
                <a:ext uri="{FF2B5EF4-FFF2-40B4-BE49-F238E27FC236}">
                  <a16:creationId xmlns:a16="http://schemas.microsoft.com/office/drawing/2014/main" id="{A9A47412-3E75-E94A-9971-00F42C46B265}"/>
                </a:ext>
              </a:extLst>
            </p:cNvPr>
            <p:cNvCxnSpPr>
              <a:cxnSpLocks/>
              <a:endCxn id="217" idx="0"/>
            </p:cNvCxnSpPr>
            <p:nvPr/>
          </p:nvCxnSpPr>
          <p:spPr>
            <a:xfrm>
              <a:off x="4740511" y="3537124"/>
              <a:ext cx="133993" cy="177741"/>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217" name="Rounded Rectangle 216">
              <a:extLst>
                <a:ext uri="{FF2B5EF4-FFF2-40B4-BE49-F238E27FC236}">
                  <a16:creationId xmlns:a16="http://schemas.microsoft.com/office/drawing/2014/main" id="{A27BD43D-E18D-434B-B92C-9525B78BA515}"/>
                </a:ext>
              </a:extLst>
            </p:cNvPr>
            <p:cNvSpPr/>
            <p:nvPr/>
          </p:nvSpPr>
          <p:spPr>
            <a:xfrm>
              <a:off x="4575404" y="3714865"/>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grpSp>
      <p:sp>
        <p:nvSpPr>
          <p:cNvPr id="218" name="TextBox 217">
            <a:extLst>
              <a:ext uri="{FF2B5EF4-FFF2-40B4-BE49-F238E27FC236}">
                <a16:creationId xmlns:a16="http://schemas.microsoft.com/office/drawing/2014/main" id="{263D2D6F-0E69-A64A-91E1-B85D727E3D14}"/>
              </a:ext>
            </a:extLst>
          </p:cNvPr>
          <p:cNvSpPr txBox="1"/>
          <p:nvPr/>
        </p:nvSpPr>
        <p:spPr>
          <a:xfrm>
            <a:off x="2715181" y="977184"/>
            <a:ext cx="475338" cy="246221"/>
          </a:xfrm>
          <a:prstGeom prst="rect">
            <a:avLst/>
          </a:prstGeom>
          <a:noFill/>
        </p:spPr>
        <p:txBody>
          <a:bodyPr wrap="square" rtlCol="0">
            <a:spAutoFit/>
          </a:bodyPr>
          <a:lstStyle/>
          <a:p>
            <a:r>
              <a:rPr lang="en-US" sz="1000" dirty="0"/>
              <a:t>Org1</a:t>
            </a:r>
            <a:endParaRPr lang="en-US" sz="900" dirty="0"/>
          </a:p>
        </p:txBody>
      </p:sp>
      <p:sp>
        <p:nvSpPr>
          <p:cNvPr id="219" name="TextBox 218">
            <a:extLst>
              <a:ext uri="{FF2B5EF4-FFF2-40B4-BE49-F238E27FC236}">
                <a16:creationId xmlns:a16="http://schemas.microsoft.com/office/drawing/2014/main" id="{90BAA025-1C5D-C047-BC96-034431997198}"/>
              </a:ext>
            </a:extLst>
          </p:cNvPr>
          <p:cNvSpPr txBox="1"/>
          <p:nvPr/>
        </p:nvSpPr>
        <p:spPr>
          <a:xfrm>
            <a:off x="2712818" y="2157244"/>
            <a:ext cx="475338" cy="246221"/>
          </a:xfrm>
          <a:prstGeom prst="rect">
            <a:avLst/>
          </a:prstGeom>
          <a:noFill/>
        </p:spPr>
        <p:txBody>
          <a:bodyPr wrap="square" rtlCol="0">
            <a:spAutoFit/>
          </a:bodyPr>
          <a:lstStyle/>
          <a:p>
            <a:r>
              <a:rPr lang="en-US" sz="1000" dirty="0"/>
              <a:t>Org2</a:t>
            </a:r>
            <a:endParaRPr lang="en-US" sz="900" dirty="0"/>
          </a:p>
        </p:txBody>
      </p:sp>
      <p:sp>
        <p:nvSpPr>
          <p:cNvPr id="220" name="TextBox 219">
            <a:extLst>
              <a:ext uri="{FF2B5EF4-FFF2-40B4-BE49-F238E27FC236}">
                <a16:creationId xmlns:a16="http://schemas.microsoft.com/office/drawing/2014/main" id="{060AB842-E7C2-6845-A9C8-E71A281CA1EF}"/>
              </a:ext>
            </a:extLst>
          </p:cNvPr>
          <p:cNvSpPr txBox="1"/>
          <p:nvPr/>
        </p:nvSpPr>
        <p:spPr>
          <a:xfrm>
            <a:off x="2712818" y="3208796"/>
            <a:ext cx="475338" cy="246221"/>
          </a:xfrm>
          <a:prstGeom prst="rect">
            <a:avLst/>
          </a:prstGeom>
          <a:noFill/>
        </p:spPr>
        <p:txBody>
          <a:bodyPr wrap="square" rtlCol="0">
            <a:spAutoFit/>
          </a:bodyPr>
          <a:lstStyle/>
          <a:p>
            <a:r>
              <a:rPr lang="en-US" sz="1000" dirty="0"/>
              <a:t>Org3</a:t>
            </a:r>
            <a:endParaRPr lang="en-US" sz="900" dirty="0"/>
          </a:p>
        </p:txBody>
      </p:sp>
      <p:sp>
        <p:nvSpPr>
          <p:cNvPr id="221" name="TextBox 220">
            <a:extLst>
              <a:ext uri="{FF2B5EF4-FFF2-40B4-BE49-F238E27FC236}">
                <a16:creationId xmlns:a16="http://schemas.microsoft.com/office/drawing/2014/main" id="{8F287CF8-1E28-1D47-9DB6-E8FF4C72D51A}"/>
              </a:ext>
            </a:extLst>
          </p:cNvPr>
          <p:cNvSpPr txBox="1"/>
          <p:nvPr/>
        </p:nvSpPr>
        <p:spPr>
          <a:xfrm>
            <a:off x="3636658" y="2348260"/>
            <a:ext cx="625434" cy="400110"/>
          </a:xfrm>
          <a:prstGeom prst="rect">
            <a:avLst/>
          </a:prstGeom>
          <a:noFill/>
        </p:spPr>
        <p:txBody>
          <a:bodyPr wrap="square" rtlCol="0">
            <a:spAutoFit/>
          </a:bodyPr>
          <a:lstStyle/>
          <a:p>
            <a:r>
              <a:rPr lang="en-US" sz="1000" dirty="0" err="1"/>
              <a:t>OrdererOrg</a:t>
            </a:r>
            <a:endParaRPr lang="en-US" sz="900" dirty="0"/>
          </a:p>
        </p:txBody>
      </p:sp>
      <p:pic>
        <p:nvPicPr>
          <p:cNvPr id="222" name="Picture 8" descr="mage result for red cog icon svg">
            <a:extLst>
              <a:ext uri="{FF2B5EF4-FFF2-40B4-BE49-F238E27FC236}">
                <a16:creationId xmlns:a16="http://schemas.microsoft.com/office/drawing/2014/main" id="{EA82689A-7C7E-0144-8DB2-CD0428A8334F}"/>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2449410" y="1105228"/>
            <a:ext cx="259950" cy="371358"/>
          </a:xfrm>
          <a:prstGeom prst="rect">
            <a:avLst/>
          </a:prstGeom>
          <a:noFill/>
          <a:extLst/>
        </p:spPr>
      </p:pic>
      <p:pic>
        <p:nvPicPr>
          <p:cNvPr id="223" name="Picture 8" descr="mage result for red cog icon svg">
            <a:extLst>
              <a:ext uri="{FF2B5EF4-FFF2-40B4-BE49-F238E27FC236}">
                <a16:creationId xmlns:a16="http://schemas.microsoft.com/office/drawing/2014/main" id="{7B566E13-EFE5-2E45-9019-1E79CA74CEF2}"/>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2449410" y="2184408"/>
            <a:ext cx="259950" cy="371358"/>
          </a:xfrm>
          <a:prstGeom prst="rect">
            <a:avLst/>
          </a:prstGeom>
          <a:noFill/>
          <a:extLst/>
        </p:spPr>
      </p:pic>
      <p:pic>
        <p:nvPicPr>
          <p:cNvPr id="224" name="Picture 8" descr="mage result for red cog icon svg">
            <a:extLst>
              <a:ext uri="{FF2B5EF4-FFF2-40B4-BE49-F238E27FC236}">
                <a16:creationId xmlns:a16="http://schemas.microsoft.com/office/drawing/2014/main" id="{D9BE8D63-A8BC-1440-BDEE-60950A3EA9BC}"/>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2449410" y="3263588"/>
            <a:ext cx="259950" cy="371358"/>
          </a:xfrm>
          <a:prstGeom prst="rect">
            <a:avLst/>
          </a:prstGeom>
          <a:noFill/>
          <a:extLst/>
        </p:spPr>
      </p:pic>
      <p:grpSp>
        <p:nvGrpSpPr>
          <p:cNvPr id="225" name="Group 224">
            <a:extLst>
              <a:ext uri="{FF2B5EF4-FFF2-40B4-BE49-F238E27FC236}">
                <a16:creationId xmlns:a16="http://schemas.microsoft.com/office/drawing/2014/main" id="{35989785-B68B-3943-9B53-5E73696222F8}"/>
              </a:ext>
            </a:extLst>
          </p:cNvPr>
          <p:cNvGrpSpPr/>
          <p:nvPr/>
        </p:nvGrpSpPr>
        <p:grpSpPr>
          <a:xfrm>
            <a:off x="2068322" y="3917881"/>
            <a:ext cx="365726" cy="90005"/>
            <a:chOff x="2068322" y="3810941"/>
            <a:chExt cx="365726" cy="90005"/>
          </a:xfrm>
        </p:grpSpPr>
        <p:sp>
          <p:nvSpPr>
            <p:cNvPr id="226" name="Rectangle 225">
              <a:extLst>
                <a:ext uri="{FF2B5EF4-FFF2-40B4-BE49-F238E27FC236}">
                  <a16:creationId xmlns:a16="http://schemas.microsoft.com/office/drawing/2014/main" id="{9D6E7B42-895B-4240-A21A-06D8D6421EC1}"/>
                </a:ext>
              </a:extLst>
            </p:cNvPr>
            <p:cNvSpPr/>
            <p:nvPr/>
          </p:nvSpPr>
          <p:spPr>
            <a:xfrm>
              <a:off x="2068322" y="3810946"/>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227" name="Rectangle 226">
              <a:extLst>
                <a:ext uri="{FF2B5EF4-FFF2-40B4-BE49-F238E27FC236}">
                  <a16:creationId xmlns:a16="http://schemas.microsoft.com/office/drawing/2014/main" id="{45880EA9-A5FF-6A46-95D3-48B6EA14E3D9}"/>
                </a:ext>
              </a:extLst>
            </p:cNvPr>
            <p:cNvSpPr/>
            <p:nvPr/>
          </p:nvSpPr>
          <p:spPr>
            <a:xfrm>
              <a:off x="2207245" y="3810941"/>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228" name="Rectangle 227">
              <a:extLst>
                <a:ext uri="{FF2B5EF4-FFF2-40B4-BE49-F238E27FC236}">
                  <a16:creationId xmlns:a16="http://schemas.microsoft.com/office/drawing/2014/main" id="{8D580988-7C04-B443-A46F-62EE7FB6E7C6}"/>
                </a:ext>
              </a:extLst>
            </p:cNvPr>
            <p:cNvSpPr/>
            <p:nvPr/>
          </p:nvSpPr>
          <p:spPr>
            <a:xfrm>
              <a:off x="2344048" y="3810946"/>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229" name="Straight Connector 228">
              <a:extLst>
                <a:ext uri="{FF2B5EF4-FFF2-40B4-BE49-F238E27FC236}">
                  <a16:creationId xmlns:a16="http://schemas.microsoft.com/office/drawing/2014/main" id="{F4EFA351-1669-8C4C-9B6D-0A5535BDEEAA}"/>
                </a:ext>
              </a:extLst>
            </p:cNvPr>
            <p:cNvCxnSpPr>
              <a:cxnSpLocks/>
              <a:stCxn id="226" idx="3"/>
              <a:endCxn id="228" idx="1"/>
            </p:cNvCxnSpPr>
            <p:nvPr/>
          </p:nvCxnSpPr>
          <p:spPr>
            <a:xfrm>
              <a:off x="2158322" y="3855946"/>
              <a:ext cx="185726"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grpSp>
        <p:nvGrpSpPr>
          <p:cNvPr id="230" name="Group 229">
            <a:extLst>
              <a:ext uri="{FF2B5EF4-FFF2-40B4-BE49-F238E27FC236}">
                <a16:creationId xmlns:a16="http://schemas.microsoft.com/office/drawing/2014/main" id="{BC132983-F00C-804E-92EC-B5EEA83AA1A4}"/>
              </a:ext>
            </a:extLst>
          </p:cNvPr>
          <p:cNvGrpSpPr/>
          <p:nvPr/>
        </p:nvGrpSpPr>
        <p:grpSpPr>
          <a:xfrm>
            <a:off x="2073922" y="2843986"/>
            <a:ext cx="365726" cy="90005"/>
            <a:chOff x="2068322" y="3810941"/>
            <a:chExt cx="365726" cy="90005"/>
          </a:xfrm>
        </p:grpSpPr>
        <p:sp>
          <p:nvSpPr>
            <p:cNvPr id="237" name="Rectangle 236">
              <a:extLst>
                <a:ext uri="{FF2B5EF4-FFF2-40B4-BE49-F238E27FC236}">
                  <a16:creationId xmlns:a16="http://schemas.microsoft.com/office/drawing/2014/main" id="{47925029-74A6-AA49-BFCC-A831F850C3C4}"/>
                </a:ext>
              </a:extLst>
            </p:cNvPr>
            <p:cNvSpPr/>
            <p:nvPr/>
          </p:nvSpPr>
          <p:spPr>
            <a:xfrm>
              <a:off x="2068322" y="3810946"/>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238" name="Rectangle 237">
              <a:extLst>
                <a:ext uri="{FF2B5EF4-FFF2-40B4-BE49-F238E27FC236}">
                  <a16:creationId xmlns:a16="http://schemas.microsoft.com/office/drawing/2014/main" id="{E4D0DAAE-7EEE-EC40-9562-7F16A26FC747}"/>
                </a:ext>
              </a:extLst>
            </p:cNvPr>
            <p:cNvSpPr/>
            <p:nvPr/>
          </p:nvSpPr>
          <p:spPr>
            <a:xfrm>
              <a:off x="2207245" y="3810941"/>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239" name="Rectangle 238">
              <a:extLst>
                <a:ext uri="{FF2B5EF4-FFF2-40B4-BE49-F238E27FC236}">
                  <a16:creationId xmlns:a16="http://schemas.microsoft.com/office/drawing/2014/main" id="{A9C03FBA-D427-444B-AD17-6153F7A2146C}"/>
                </a:ext>
              </a:extLst>
            </p:cNvPr>
            <p:cNvSpPr/>
            <p:nvPr/>
          </p:nvSpPr>
          <p:spPr>
            <a:xfrm>
              <a:off x="2344048" y="3810946"/>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240" name="Straight Connector 239">
              <a:extLst>
                <a:ext uri="{FF2B5EF4-FFF2-40B4-BE49-F238E27FC236}">
                  <a16:creationId xmlns:a16="http://schemas.microsoft.com/office/drawing/2014/main" id="{12AFC3CB-FC58-5143-8C56-65D257EB0200}"/>
                </a:ext>
              </a:extLst>
            </p:cNvPr>
            <p:cNvCxnSpPr>
              <a:cxnSpLocks/>
              <a:stCxn id="237" idx="3"/>
              <a:endCxn id="239" idx="1"/>
            </p:cNvCxnSpPr>
            <p:nvPr/>
          </p:nvCxnSpPr>
          <p:spPr>
            <a:xfrm>
              <a:off x="2158322" y="3855946"/>
              <a:ext cx="185726"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grpSp>
        <p:nvGrpSpPr>
          <p:cNvPr id="241" name="Group 240">
            <a:extLst>
              <a:ext uri="{FF2B5EF4-FFF2-40B4-BE49-F238E27FC236}">
                <a16:creationId xmlns:a16="http://schemas.microsoft.com/office/drawing/2014/main" id="{758E8D23-3D52-6B47-8064-CE874E5B9822}"/>
              </a:ext>
            </a:extLst>
          </p:cNvPr>
          <p:cNvGrpSpPr/>
          <p:nvPr/>
        </p:nvGrpSpPr>
        <p:grpSpPr>
          <a:xfrm>
            <a:off x="2073922" y="1748216"/>
            <a:ext cx="365726" cy="90005"/>
            <a:chOff x="2068322" y="3810941"/>
            <a:chExt cx="365726" cy="90005"/>
          </a:xfrm>
        </p:grpSpPr>
        <p:sp>
          <p:nvSpPr>
            <p:cNvPr id="242" name="Rectangle 241">
              <a:extLst>
                <a:ext uri="{FF2B5EF4-FFF2-40B4-BE49-F238E27FC236}">
                  <a16:creationId xmlns:a16="http://schemas.microsoft.com/office/drawing/2014/main" id="{3050E6CC-48A7-FB4B-A609-F880D36F7224}"/>
                </a:ext>
              </a:extLst>
            </p:cNvPr>
            <p:cNvSpPr/>
            <p:nvPr/>
          </p:nvSpPr>
          <p:spPr>
            <a:xfrm>
              <a:off x="2068322" y="3810946"/>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243" name="Rectangle 242">
              <a:extLst>
                <a:ext uri="{FF2B5EF4-FFF2-40B4-BE49-F238E27FC236}">
                  <a16:creationId xmlns:a16="http://schemas.microsoft.com/office/drawing/2014/main" id="{8D593359-480A-9740-B106-9F19D6427B16}"/>
                </a:ext>
              </a:extLst>
            </p:cNvPr>
            <p:cNvSpPr/>
            <p:nvPr/>
          </p:nvSpPr>
          <p:spPr>
            <a:xfrm>
              <a:off x="2207245" y="3810941"/>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244" name="Rectangle 243">
              <a:extLst>
                <a:ext uri="{FF2B5EF4-FFF2-40B4-BE49-F238E27FC236}">
                  <a16:creationId xmlns:a16="http://schemas.microsoft.com/office/drawing/2014/main" id="{7C681E12-546A-6F40-91E0-9E9FADF3FEB9}"/>
                </a:ext>
              </a:extLst>
            </p:cNvPr>
            <p:cNvSpPr/>
            <p:nvPr/>
          </p:nvSpPr>
          <p:spPr>
            <a:xfrm>
              <a:off x="2344048" y="3810946"/>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245" name="Straight Connector 244">
              <a:extLst>
                <a:ext uri="{FF2B5EF4-FFF2-40B4-BE49-F238E27FC236}">
                  <a16:creationId xmlns:a16="http://schemas.microsoft.com/office/drawing/2014/main" id="{CBCFAB9C-DAF3-AB4C-A62A-59B16C141806}"/>
                </a:ext>
              </a:extLst>
            </p:cNvPr>
            <p:cNvCxnSpPr>
              <a:cxnSpLocks/>
              <a:stCxn id="242" idx="3"/>
              <a:endCxn id="244" idx="1"/>
            </p:cNvCxnSpPr>
            <p:nvPr/>
          </p:nvCxnSpPr>
          <p:spPr>
            <a:xfrm>
              <a:off x="2158322" y="3855946"/>
              <a:ext cx="185726"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grpSp>
        <p:nvGrpSpPr>
          <p:cNvPr id="246" name="Group 245">
            <a:extLst>
              <a:ext uri="{FF2B5EF4-FFF2-40B4-BE49-F238E27FC236}">
                <a16:creationId xmlns:a16="http://schemas.microsoft.com/office/drawing/2014/main" id="{EAC2DCF3-03A8-FE4D-8B6C-32B87F513728}"/>
              </a:ext>
            </a:extLst>
          </p:cNvPr>
          <p:cNvGrpSpPr/>
          <p:nvPr/>
        </p:nvGrpSpPr>
        <p:grpSpPr>
          <a:xfrm>
            <a:off x="3436230" y="1745119"/>
            <a:ext cx="365726" cy="90005"/>
            <a:chOff x="2068322" y="3810941"/>
            <a:chExt cx="365726" cy="90005"/>
          </a:xfrm>
        </p:grpSpPr>
        <p:sp>
          <p:nvSpPr>
            <p:cNvPr id="247" name="Rectangle 246">
              <a:extLst>
                <a:ext uri="{FF2B5EF4-FFF2-40B4-BE49-F238E27FC236}">
                  <a16:creationId xmlns:a16="http://schemas.microsoft.com/office/drawing/2014/main" id="{ADE1BC93-D23E-DF44-ADE0-67C715E25427}"/>
                </a:ext>
              </a:extLst>
            </p:cNvPr>
            <p:cNvSpPr/>
            <p:nvPr/>
          </p:nvSpPr>
          <p:spPr>
            <a:xfrm>
              <a:off x="2068322" y="3810946"/>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248" name="Rectangle 247">
              <a:extLst>
                <a:ext uri="{FF2B5EF4-FFF2-40B4-BE49-F238E27FC236}">
                  <a16:creationId xmlns:a16="http://schemas.microsoft.com/office/drawing/2014/main" id="{691A6B92-43B4-F14F-9611-C390B2B25323}"/>
                </a:ext>
              </a:extLst>
            </p:cNvPr>
            <p:cNvSpPr/>
            <p:nvPr/>
          </p:nvSpPr>
          <p:spPr>
            <a:xfrm>
              <a:off x="2207245" y="3810941"/>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249" name="Rectangle 248">
              <a:extLst>
                <a:ext uri="{FF2B5EF4-FFF2-40B4-BE49-F238E27FC236}">
                  <a16:creationId xmlns:a16="http://schemas.microsoft.com/office/drawing/2014/main" id="{4478A4F1-68A7-794D-B2BA-D69A3A6A0FBB}"/>
                </a:ext>
              </a:extLst>
            </p:cNvPr>
            <p:cNvSpPr/>
            <p:nvPr/>
          </p:nvSpPr>
          <p:spPr>
            <a:xfrm>
              <a:off x="2344048" y="3810946"/>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250" name="Straight Connector 249">
              <a:extLst>
                <a:ext uri="{FF2B5EF4-FFF2-40B4-BE49-F238E27FC236}">
                  <a16:creationId xmlns:a16="http://schemas.microsoft.com/office/drawing/2014/main" id="{0A8649D3-BFBA-1944-84AF-72DB0B7B86B3}"/>
                </a:ext>
              </a:extLst>
            </p:cNvPr>
            <p:cNvCxnSpPr>
              <a:cxnSpLocks/>
              <a:stCxn id="247" idx="3"/>
              <a:endCxn id="249" idx="1"/>
            </p:cNvCxnSpPr>
            <p:nvPr/>
          </p:nvCxnSpPr>
          <p:spPr>
            <a:xfrm>
              <a:off x="2158322" y="3855946"/>
              <a:ext cx="185726"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grpSp>
        <p:nvGrpSpPr>
          <p:cNvPr id="251" name="Group 250">
            <a:extLst>
              <a:ext uri="{FF2B5EF4-FFF2-40B4-BE49-F238E27FC236}">
                <a16:creationId xmlns:a16="http://schemas.microsoft.com/office/drawing/2014/main" id="{5F5E144E-DC99-2F42-950A-1F20386B7E16}"/>
              </a:ext>
            </a:extLst>
          </p:cNvPr>
          <p:cNvGrpSpPr/>
          <p:nvPr/>
        </p:nvGrpSpPr>
        <p:grpSpPr>
          <a:xfrm>
            <a:off x="4760969" y="1748216"/>
            <a:ext cx="365726" cy="90005"/>
            <a:chOff x="2068322" y="3810941"/>
            <a:chExt cx="365726" cy="90005"/>
          </a:xfrm>
        </p:grpSpPr>
        <p:sp>
          <p:nvSpPr>
            <p:cNvPr id="252" name="Rectangle 251">
              <a:extLst>
                <a:ext uri="{FF2B5EF4-FFF2-40B4-BE49-F238E27FC236}">
                  <a16:creationId xmlns:a16="http://schemas.microsoft.com/office/drawing/2014/main" id="{5010B8F9-F35D-D849-9F42-DACAD71599F7}"/>
                </a:ext>
              </a:extLst>
            </p:cNvPr>
            <p:cNvSpPr/>
            <p:nvPr/>
          </p:nvSpPr>
          <p:spPr>
            <a:xfrm>
              <a:off x="2068322" y="3810946"/>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253" name="Rectangle 252">
              <a:extLst>
                <a:ext uri="{FF2B5EF4-FFF2-40B4-BE49-F238E27FC236}">
                  <a16:creationId xmlns:a16="http://schemas.microsoft.com/office/drawing/2014/main" id="{DA483A5B-E66E-274A-9650-FB7EF7997193}"/>
                </a:ext>
              </a:extLst>
            </p:cNvPr>
            <p:cNvSpPr/>
            <p:nvPr/>
          </p:nvSpPr>
          <p:spPr>
            <a:xfrm>
              <a:off x="2207245" y="3810941"/>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254" name="Rectangle 253">
              <a:extLst>
                <a:ext uri="{FF2B5EF4-FFF2-40B4-BE49-F238E27FC236}">
                  <a16:creationId xmlns:a16="http://schemas.microsoft.com/office/drawing/2014/main" id="{DAD6D244-8F76-904E-AC86-0BC230E08E7D}"/>
                </a:ext>
              </a:extLst>
            </p:cNvPr>
            <p:cNvSpPr/>
            <p:nvPr/>
          </p:nvSpPr>
          <p:spPr>
            <a:xfrm>
              <a:off x="2344048" y="3810946"/>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255" name="Straight Connector 254">
              <a:extLst>
                <a:ext uri="{FF2B5EF4-FFF2-40B4-BE49-F238E27FC236}">
                  <a16:creationId xmlns:a16="http://schemas.microsoft.com/office/drawing/2014/main" id="{F099F903-6D02-794F-8457-708BDF3E6060}"/>
                </a:ext>
              </a:extLst>
            </p:cNvPr>
            <p:cNvCxnSpPr>
              <a:cxnSpLocks/>
              <a:stCxn id="252" idx="3"/>
              <a:endCxn id="254" idx="1"/>
            </p:cNvCxnSpPr>
            <p:nvPr/>
          </p:nvCxnSpPr>
          <p:spPr>
            <a:xfrm>
              <a:off x="2158322" y="3855946"/>
              <a:ext cx="185726"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sp>
        <p:nvSpPr>
          <p:cNvPr id="73" name="TextBox 72">
            <a:extLst>
              <a:ext uri="{FF2B5EF4-FFF2-40B4-BE49-F238E27FC236}">
                <a16:creationId xmlns:a16="http://schemas.microsoft.com/office/drawing/2014/main" id="{D476AA56-43B4-5846-BD86-A80624AE7365}"/>
              </a:ext>
            </a:extLst>
          </p:cNvPr>
          <p:cNvSpPr txBox="1"/>
          <p:nvPr/>
        </p:nvSpPr>
        <p:spPr>
          <a:xfrm>
            <a:off x="5884938" y="4848859"/>
            <a:ext cx="388248" cy="215444"/>
          </a:xfrm>
          <a:prstGeom prst="rect">
            <a:avLst/>
          </a:prstGeom>
          <a:noFill/>
        </p:spPr>
        <p:txBody>
          <a:bodyPr wrap="none" rtlCol="0">
            <a:spAutoFit/>
          </a:bodyPr>
          <a:lstStyle/>
          <a:p>
            <a:r>
              <a:rPr lang="en-US" sz="800" dirty="0"/>
              <a:t>Key:</a:t>
            </a:r>
          </a:p>
        </p:txBody>
      </p:sp>
      <p:graphicFrame>
        <p:nvGraphicFramePr>
          <p:cNvPr id="74" name="Table 73">
            <a:extLst>
              <a:ext uri="{FF2B5EF4-FFF2-40B4-BE49-F238E27FC236}">
                <a16:creationId xmlns:a16="http://schemas.microsoft.com/office/drawing/2014/main" id="{2AE7AAC8-CAD6-5041-9C79-F57D6C438BFF}"/>
              </a:ext>
            </a:extLst>
          </p:cNvPr>
          <p:cNvGraphicFramePr>
            <a:graphicFrameLocks noGrp="1"/>
          </p:cNvGraphicFramePr>
          <p:nvPr>
            <p:extLst>
              <p:ext uri="{D42A27DB-BD31-4B8C-83A1-F6EECF244321}">
                <p14:modId xmlns:p14="http://schemas.microsoft.com/office/powerpoint/2010/main" val="84998417"/>
              </p:ext>
            </p:extLst>
          </p:nvPr>
        </p:nvGraphicFramePr>
        <p:xfrm>
          <a:off x="6212871" y="3495722"/>
          <a:ext cx="2396850" cy="1506236"/>
        </p:xfrm>
        <a:graphic>
          <a:graphicData uri="http://schemas.openxmlformats.org/drawingml/2006/table">
            <a:tbl>
              <a:tblPr firstRow="1" bandRow="1">
                <a:tableStyleId>{2D5ABB26-0587-4C30-8999-92F81FD0307C}</a:tableStyleId>
              </a:tblPr>
              <a:tblGrid>
                <a:gridCol w="950080">
                  <a:extLst>
                    <a:ext uri="{9D8B030D-6E8A-4147-A177-3AD203B41FA5}">
                      <a16:colId xmlns:a16="http://schemas.microsoft.com/office/drawing/2014/main" val="20000"/>
                    </a:ext>
                  </a:extLst>
                </a:gridCol>
                <a:gridCol w="245772">
                  <a:extLst>
                    <a:ext uri="{9D8B030D-6E8A-4147-A177-3AD203B41FA5}">
                      <a16:colId xmlns:a16="http://schemas.microsoft.com/office/drawing/2014/main" val="20001"/>
                    </a:ext>
                  </a:extLst>
                </a:gridCol>
                <a:gridCol w="384537">
                  <a:extLst>
                    <a:ext uri="{9D8B030D-6E8A-4147-A177-3AD203B41FA5}">
                      <a16:colId xmlns:a16="http://schemas.microsoft.com/office/drawing/2014/main" val="20002"/>
                    </a:ext>
                  </a:extLst>
                </a:gridCol>
                <a:gridCol w="816461">
                  <a:extLst>
                    <a:ext uri="{9D8B030D-6E8A-4147-A177-3AD203B41FA5}">
                      <a16:colId xmlns:a16="http://schemas.microsoft.com/office/drawing/2014/main" val="20003"/>
                    </a:ext>
                  </a:extLst>
                </a:gridCol>
              </a:tblGrid>
              <a:tr h="376559">
                <a:tc>
                  <a:txBody>
                    <a:bodyPr/>
                    <a:lstStyle/>
                    <a:p>
                      <a:pPr lvl="0"/>
                      <a:r>
                        <a:rPr lang="en-US" sz="800" b="0" i="0" dirty="0">
                          <a:latin typeface="+mn-lt"/>
                        </a:rPr>
                        <a:t>Endorser</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lvl="0"/>
                      <a:endParaRPr lang="en-US" sz="800" b="0" i="0" dirty="0">
                        <a:latin typeface="+mn-lt"/>
                      </a:endParaRPr>
                    </a:p>
                  </a:txBody>
                  <a:tcPr anchor="ctr">
                    <a:lnT w="12700" cap="flat" cmpd="sng" algn="ctr">
                      <a:solidFill>
                        <a:schemeClr val="tx1"/>
                      </a:solidFill>
                      <a:prstDash val="solid"/>
                      <a:round/>
                      <a:headEnd type="none" w="med" len="med"/>
                      <a:tailEnd type="none" w="med" len="med"/>
                    </a:lnT>
                  </a:tcPr>
                </a:tc>
                <a:tc>
                  <a:txBody>
                    <a:bodyPr/>
                    <a:lstStyle/>
                    <a:p>
                      <a:pPr lvl="0"/>
                      <a:endParaRPr lang="en-US" sz="800" b="0" i="0" dirty="0">
                        <a:latin typeface="+mn-lt"/>
                      </a:endParaRPr>
                    </a:p>
                  </a:txBody>
                  <a:tcPr anchor="ctr">
                    <a:lnT w="12700" cap="flat" cmpd="sng" algn="ctr">
                      <a:solidFill>
                        <a:schemeClr val="tx1"/>
                      </a:solidFill>
                      <a:prstDash val="solid"/>
                      <a:round/>
                      <a:headEnd type="none" w="med" len="med"/>
                      <a:tailEnd type="none" w="med" len="med"/>
                    </a:lnT>
                  </a:tcPr>
                </a:tc>
                <a:tc>
                  <a:txBody>
                    <a:bodyPr/>
                    <a:lstStyle/>
                    <a:p>
                      <a:pPr lvl="0"/>
                      <a:r>
                        <a:rPr lang="en-US" sz="800" b="0" i="0" dirty="0">
                          <a:latin typeface="+mn-lt"/>
                        </a:rPr>
                        <a:t>Ledger</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376559">
                <a:tc>
                  <a:txBody>
                    <a:bodyPr/>
                    <a:lstStyle/>
                    <a:p>
                      <a:pPr lvl="0"/>
                      <a:r>
                        <a:rPr lang="en-US" sz="800" b="0" i="0" dirty="0">
                          <a:latin typeface="+mn-lt"/>
                        </a:rPr>
                        <a:t>Peer</a:t>
                      </a:r>
                    </a:p>
                  </a:txBody>
                  <a:tcPr anchor="ctr">
                    <a:lnL w="12700" cap="flat" cmpd="sng" algn="ctr">
                      <a:solidFill>
                        <a:schemeClr val="tx1"/>
                      </a:solidFill>
                      <a:prstDash val="solid"/>
                      <a:round/>
                      <a:headEnd type="none" w="med" len="med"/>
                      <a:tailEnd type="none" w="med" len="med"/>
                    </a:lnL>
                  </a:tcPr>
                </a:tc>
                <a:tc>
                  <a:txBody>
                    <a:bodyPr/>
                    <a:lstStyle/>
                    <a:p>
                      <a:pPr lvl="0"/>
                      <a:endParaRPr lang="en-US" sz="800" b="0" i="0" dirty="0">
                        <a:latin typeface="+mn-lt"/>
                      </a:endParaRPr>
                    </a:p>
                  </a:txBody>
                  <a:tcPr anchor="ctr"/>
                </a:tc>
                <a:tc>
                  <a:txBody>
                    <a:bodyPr/>
                    <a:lstStyle/>
                    <a:p>
                      <a:pPr lvl="0"/>
                      <a:endParaRPr lang="en-US" sz="800" b="0" i="0" dirty="0">
                        <a:latin typeface="+mn-lt"/>
                      </a:endParaRPr>
                    </a:p>
                  </a:txBody>
                  <a:tcPr anchor="ct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800" b="0" i="0" dirty="0">
                          <a:latin typeface="+mn-lt"/>
                        </a:rPr>
                        <a:t>Application</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376559">
                <a:tc>
                  <a:txBody>
                    <a:bodyPr/>
                    <a:lstStyle/>
                    <a:p>
                      <a:pPr lvl="0"/>
                      <a:r>
                        <a:rPr lang="en-US" sz="800" b="0" i="0" dirty="0">
                          <a:latin typeface="+mn-lt"/>
                        </a:rPr>
                        <a:t>Ordering</a:t>
                      </a:r>
                      <a:r>
                        <a:rPr lang="en-US" sz="800" b="0" i="0" baseline="0" dirty="0">
                          <a:latin typeface="+mn-lt"/>
                        </a:rPr>
                        <a:t> Node</a:t>
                      </a:r>
                      <a:endParaRPr lang="en-US" sz="800" b="0" i="0" dirty="0">
                        <a:latin typeface="+mn-lt"/>
                      </a:endParaRPr>
                    </a:p>
                  </a:txBody>
                  <a:tcPr anchor="ctr">
                    <a:lnL w="12700" cap="flat" cmpd="sng" algn="ctr">
                      <a:solidFill>
                        <a:schemeClr val="tx1"/>
                      </a:solidFill>
                      <a:prstDash val="solid"/>
                      <a:round/>
                      <a:headEnd type="none" w="med" len="med"/>
                      <a:tailEnd type="none" w="med" len="med"/>
                    </a:lnL>
                  </a:tcPr>
                </a:tc>
                <a:tc>
                  <a:txBody>
                    <a:bodyPr/>
                    <a:lstStyle/>
                    <a:p>
                      <a:pPr lvl="0"/>
                      <a:endParaRPr lang="en-US" sz="800" b="0" i="0" dirty="0">
                        <a:latin typeface="+mn-lt"/>
                      </a:endParaRPr>
                    </a:p>
                  </a:txBody>
                  <a:tcPr anchor="ctr"/>
                </a:tc>
                <a:tc>
                  <a:txBody>
                    <a:bodyPr/>
                    <a:lstStyle/>
                    <a:p>
                      <a:pPr lvl="0"/>
                      <a:endParaRPr lang="en-US" sz="800" b="0" i="0" dirty="0">
                        <a:latin typeface="+mn-lt"/>
                      </a:endParaRPr>
                    </a:p>
                  </a:txBody>
                  <a:tcPr anchor="ctr"/>
                </a:tc>
                <a:tc>
                  <a:txBody>
                    <a:bodyPr/>
                    <a:lstStyle/>
                    <a:p>
                      <a:pPr lvl="0"/>
                      <a:endParaRPr lang="en-US" sz="800" b="0" i="0" dirty="0">
                        <a:latin typeface="+mn-lt"/>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376559">
                <a:tc>
                  <a:txBody>
                    <a:bodyPr/>
                    <a:lstStyle/>
                    <a:p>
                      <a:pPr lvl="0"/>
                      <a:r>
                        <a:rPr lang="en-US" sz="800" b="0" i="0" dirty="0">
                          <a:latin typeface="+mn-lt"/>
                        </a:rPr>
                        <a:t>Smart</a:t>
                      </a:r>
                      <a:r>
                        <a:rPr lang="en-US" sz="800" b="0" i="0" baseline="0" dirty="0">
                          <a:latin typeface="+mn-lt"/>
                        </a:rPr>
                        <a:t> Contract</a:t>
                      </a:r>
                    </a:p>
                    <a:p>
                      <a:pPr lvl="0"/>
                      <a:r>
                        <a:rPr lang="en-US" sz="800" b="0" i="0" baseline="0" dirty="0">
                          <a:latin typeface="+mn-lt"/>
                        </a:rPr>
                        <a:t>(</a:t>
                      </a:r>
                      <a:r>
                        <a:rPr lang="en-US" sz="800" b="0" i="0" baseline="0" dirty="0" err="1">
                          <a:latin typeface="+mn-lt"/>
                        </a:rPr>
                        <a:t>Chaincode</a:t>
                      </a:r>
                      <a:r>
                        <a:rPr lang="en-US" sz="800" b="0" i="0" baseline="0" dirty="0">
                          <a:latin typeface="+mn-lt"/>
                        </a:rPr>
                        <a:t>)</a:t>
                      </a:r>
                      <a:endParaRPr lang="en-US" sz="800" b="0" i="0" dirty="0">
                        <a:latin typeface="+mn-lt"/>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lvl="0"/>
                      <a:endParaRPr lang="en-US" sz="800" b="0" i="0" dirty="0">
                        <a:latin typeface="+mn-lt"/>
                      </a:endParaRPr>
                    </a:p>
                  </a:txBody>
                  <a:tcPr anchor="ctr">
                    <a:lnB w="12700" cap="flat" cmpd="sng" algn="ctr">
                      <a:solidFill>
                        <a:schemeClr val="tx1"/>
                      </a:solidFill>
                      <a:prstDash val="solid"/>
                      <a:round/>
                      <a:headEnd type="none" w="med" len="med"/>
                      <a:tailEnd type="none" w="med" len="med"/>
                    </a:lnB>
                  </a:tcPr>
                </a:tc>
                <a:tc>
                  <a:txBody>
                    <a:bodyPr/>
                    <a:lstStyle/>
                    <a:p>
                      <a:pPr lvl="0"/>
                      <a:endParaRPr lang="en-US" sz="800" b="0" i="0" dirty="0">
                        <a:latin typeface="+mn-lt"/>
                      </a:endParaRPr>
                    </a:p>
                  </a:txBody>
                  <a:tcPr anchor="ctr">
                    <a:lnB w="12700" cap="flat" cmpd="sng" algn="ctr">
                      <a:solidFill>
                        <a:schemeClr val="tx1"/>
                      </a:solidFill>
                      <a:prstDash val="solid"/>
                      <a:round/>
                      <a:headEnd type="none" w="med" len="med"/>
                      <a:tailEnd type="none" w="med" len="med"/>
                    </a:lnB>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800" b="0" i="0" dirty="0">
                          <a:latin typeface="+mn-lt"/>
                        </a:rPr>
                        <a:t>Endorsement</a:t>
                      </a:r>
                      <a:r>
                        <a:rPr lang="en-US" sz="800" b="0" i="0" baseline="0" dirty="0">
                          <a:latin typeface="+mn-lt"/>
                        </a:rPr>
                        <a:t> Policy</a:t>
                      </a:r>
                      <a:endParaRPr lang="en-US" sz="800" b="0" i="0" dirty="0">
                        <a:latin typeface="+mn-lt"/>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75" name="Rounded Rectangle 93">
            <a:extLst>
              <a:ext uri="{FF2B5EF4-FFF2-40B4-BE49-F238E27FC236}">
                <a16:creationId xmlns:a16="http://schemas.microsoft.com/office/drawing/2014/main" id="{55BF06A8-3ADE-9A46-B491-D167CD7559B9}"/>
              </a:ext>
            </a:extLst>
          </p:cNvPr>
          <p:cNvSpPr/>
          <p:nvPr/>
        </p:nvSpPr>
        <p:spPr>
          <a:xfrm>
            <a:off x="7059678" y="3554564"/>
            <a:ext cx="267251" cy="267300"/>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tIns="36000" bIns="36000" rtlCol="0" anchor="ctr"/>
          <a:lstStyle/>
          <a:p>
            <a:pPr algn="ctr"/>
            <a:endParaRPr lang="en-US" sz="750" dirty="0">
              <a:solidFill>
                <a:srgbClr val="000000"/>
              </a:solidFill>
            </a:endParaRPr>
          </a:p>
        </p:txBody>
      </p:sp>
      <p:sp>
        <p:nvSpPr>
          <p:cNvPr id="76" name="Rounded Rectangle 96">
            <a:extLst>
              <a:ext uri="{FF2B5EF4-FFF2-40B4-BE49-F238E27FC236}">
                <a16:creationId xmlns:a16="http://schemas.microsoft.com/office/drawing/2014/main" id="{39626EE8-5039-BD47-8E1C-CBEBA78234F5}"/>
              </a:ext>
            </a:extLst>
          </p:cNvPr>
          <p:cNvSpPr/>
          <p:nvPr/>
        </p:nvSpPr>
        <p:spPr>
          <a:xfrm>
            <a:off x="7060597" y="3935366"/>
            <a:ext cx="267251" cy="267300"/>
          </a:xfrm>
          <a:prstGeom prst="roundRect">
            <a:avLst/>
          </a:prstGeom>
          <a:solidFill>
            <a:srgbClr val="7DA6FC"/>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000000"/>
              </a:solidFill>
            </a:endParaRPr>
          </a:p>
        </p:txBody>
      </p:sp>
      <p:sp>
        <p:nvSpPr>
          <p:cNvPr id="77" name="Rounded Rectangle 99">
            <a:extLst>
              <a:ext uri="{FF2B5EF4-FFF2-40B4-BE49-F238E27FC236}">
                <a16:creationId xmlns:a16="http://schemas.microsoft.com/office/drawing/2014/main" id="{AD88F10A-1FB2-814C-87E1-D019B314C1D5}"/>
              </a:ext>
            </a:extLst>
          </p:cNvPr>
          <p:cNvSpPr/>
          <p:nvPr/>
        </p:nvSpPr>
        <p:spPr>
          <a:xfrm>
            <a:off x="7059677" y="4295609"/>
            <a:ext cx="267251" cy="267300"/>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50" dirty="0">
              <a:solidFill>
                <a:srgbClr val="000000"/>
              </a:solidFill>
            </a:endParaRPr>
          </a:p>
        </p:txBody>
      </p:sp>
      <p:sp>
        <p:nvSpPr>
          <p:cNvPr id="78" name="Rounded Rectangle 102">
            <a:extLst>
              <a:ext uri="{FF2B5EF4-FFF2-40B4-BE49-F238E27FC236}">
                <a16:creationId xmlns:a16="http://schemas.microsoft.com/office/drawing/2014/main" id="{6B60BCEC-88AD-A14E-8A8A-6DFE5E7922AE}"/>
              </a:ext>
            </a:extLst>
          </p:cNvPr>
          <p:cNvSpPr/>
          <p:nvPr/>
        </p:nvSpPr>
        <p:spPr>
          <a:xfrm>
            <a:off x="7059677" y="4681320"/>
            <a:ext cx="267251" cy="267300"/>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50" dirty="0">
              <a:solidFill>
                <a:srgbClr val="000000"/>
              </a:solidFill>
            </a:endParaRPr>
          </a:p>
        </p:txBody>
      </p:sp>
      <p:cxnSp>
        <p:nvCxnSpPr>
          <p:cNvPr id="79" name="Straight Connector 78">
            <a:extLst>
              <a:ext uri="{FF2B5EF4-FFF2-40B4-BE49-F238E27FC236}">
                <a16:creationId xmlns:a16="http://schemas.microsoft.com/office/drawing/2014/main" id="{71FBEBD4-2F0F-114C-A989-1B911F1C9BB5}"/>
              </a:ext>
            </a:extLst>
          </p:cNvPr>
          <p:cNvCxnSpPr/>
          <p:nvPr/>
        </p:nvCxnSpPr>
        <p:spPr>
          <a:xfrm>
            <a:off x="7326928" y="4814970"/>
            <a:ext cx="271595" cy="2346"/>
          </a:xfrm>
          <a:prstGeom prst="line">
            <a:avLst/>
          </a:prstGeom>
          <a:ln w="6350" cmpd="sng">
            <a:solidFill>
              <a:schemeClr val="tx2"/>
            </a:solidFill>
            <a:prstDash val="dash"/>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80" name="Folded Corner 103">
            <a:extLst>
              <a:ext uri="{FF2B5EF4-FFF2-40B4-BE49-F238E27FC236}">
                <a16:creationId xmlns:a16="http://schemas.microsoft.com/office/drawing/2014/main" id="{3366147A-9E99-DE4B-B23E-5D0AE91553E6}"/>
              </a:ext>
            </a:extLst>
          </p:cNvPr>
          <p:cNvSpPr/>
          <p:nvPr/>
        </p:nvSpPr>
        <p:spPr>
          <a:xfrm>
            <a:off x="7496923" y="4688490"/>
            <a:ext cx="268358" cy="257651"/>
          </a:xfrm>
          <a:prstGeom prst="foldedCorner">
            <a:avLst/>
          </a:prstGeom>
          <a:solidFill>
            <a:srgbClr val="F7AD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81" name="Rounded Rectangle 105">
            <a:extLst>
              <a:ext uri="{FF2B5EF4-FFF2-40B4-BE49-F238E27FC236}">
                <a16:creationId xmlns:a16="http://schemas.microsoft.com/office/drawing/2014/main" id="{B6C71AA4-9A63-5444-B16B-8FAB71DD807F}"/>
              </a:ext>
            </a:extLst>
          </p:cNvPr>
          <p:cNvSpPr/>
          <p:nvPr/>
        </p:nvSpPr>
        <p:spPr>
          <a:xfrm>
            <a:off x="7488768" y="3935366"/>
            <a:ext cx="267251" cy="267300"/>
          </a:xfrm>
          <a:prstGeom prst="roundRect">
            <a:avLst/>
          </a:prstGeom>
          <a:no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tIns="36000" bIns="36000" rtlCol="0" anchor="ctr"/>
          <a:lstStyle/>
          <a:p>
            <a:pPr algn="ctr"/>
            <a:endParaRPr lang="en-US" sz="750" dirty="0">
              <a:solidFill>
                <a:srgbClr val="000000"/>
              </a:solidFill>
            </a:endParaRPr>
          </a:p>
        </p:txBody>
      </p:sp>
      <p:grpSp>
        <p:nvGrpSpPr>
          <p:cNvPr id="82" name="Group 81">
            <a:extLst>
              <a:ext uri="{FF2B5EF4-FFF2-40B4-BE49-F238E27FC236}">
                <a16:creationId xmlns:a16="http://schemas.microsoft.com/office/drawing/2014/main" id="{6985540B-9F08-A64F-A170-1E8DE5055593}"/>
              </a:ext>
            </a:extLst>
          </p:cNvPr>
          <p:cNvGrpSpPr/>
          <p:nvPr/>
        </p:nvGrpSpPr>
        <p:grpSpPr>
          <a:xfrm>
            <a:off x="7437949" y="3616716"/>
            <a:ext cx="368888" cy="93646"/>
            <a:chOff x="2259061" y="4546968"/>
            <a:chExt cx="576021" cy="152408"/>
          </a:xfrm>
        </p:grpSpPr>
        <p:sp>
          <p:nvSpPr>
            <p:cNvPr id="83" name="Rectangle 82">
              <a:extLst>
                <a:ext uri="{FF2B5EF4-FFF2-40B4-BE49-F238E27FC236}">
                  <a16:creationId xmlns:a16="http://schemas.microsoft.com/office/drawing/2014/main" id="{3AD62767-A9D3-7B48-8D47-62E64C9F7078}"/>
                </a:ext>
              </a:extLst>
            </p:cNvPr>
            <p:cNvSpPr/>
            <p:nvPr/>
          </p:nvSpPr>
          <p:spPr>
            <a:xfrm>
              <a:off x="2259061" y="4546976"/>
              <a:ext cx="145473" cy="1524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84" name="Rectangle 83">
              <a:extLst>
                <a:ext uri="{FF2B5EF4-FFF2-40B4-BE49-F238E27FC236}">
                  <a16:creationId xmlns:a16="http://schemas.microsoft.com/office/drawing/2014/main" id="{1181399A-D2CA-EB41-A6A6-D31602269B7E}"/>
                </a:ext>
              </a:extLst>
            </p:cNvPr>
            <p:cNvSpPr/>
            <p:nvPr/>
          </p:nvSpPr>
          <p:spPr>
            <a:xfrm>
              <a:off x="2475990" y="4546968"/>
              <a:ext cx="145473" cy="1524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85" name="Rectangle 84">
              <a:extLst>
                <a:ext uri="{FF2B5EF4-FFF2-40B4-BE49-F238E27FC236}">
                  <a16:creationId xmlns:a16="http://schemas.microsoft.com/office/drawing/2014/main" id="{C0CA629E-8F15-144A-B6B5-677AC18A4234}"/>
                </a:ext>
              </a:extLst>
            </p:cNvPr>
            <p:cNvSpPr/>
            <p:nvPr/>
          </p:nvSpPr>
          <p:spPr>
            <a:xfrm>
              <a:off x="2689609" y="4546976"/>
              <a:ext cx="145473" cy="1524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86" name="Straight Connector 85">
              <a:extLst>
                <a:ext uri="{FF2B5EF4-FFF2-40B4-BE49-F238E27FC236}">
                  <a16:creationId xmlns:a16="http://schemas.microsoft.com/office/drawing/2014/main" id="{C681215A-1660-7F4E-9985-FBAEE62C2A15}"/>
                </a:ext>
              </a:extLst>
            </p:cNvPr>
            <p:cNvCxnSpPr/>
            <p:nvPr/>
          </p:nvCxnSpPr>
          <p:spPr>
            <a:xfrm>
              <a:off x="2404534" y="4623176"/>
              <a:ext cx="285075"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5941163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US" dirty="0">
                <a:latin typeface="+mn-lt"/>
              </a:rPr>
              <a:t>Sample transaction: Step 3/7 – Proposal Response</a:t>
            </a:r>
          </a:p>
        </p:txBody>
      </p:sp>
      <p:sp>
        <p:nvSpPr>
          <p:cNvPr id="19" name="TextBox 18"/>
          <p:cNvSpPr txBox="1"/>
          <p:nvPr/>
        </p:nvSpPr>
        <p:spPr>
          <a:xfrm>
            <a:off x="5645467" y="868505"/>
            <a:ext cx="3498533" cy="2377574"/>
          </a:xfrm>
          <a:prstGeom prst="rect">
            <a:avLst/>
          </a:prstGeom>
          <a:noFill/>
        </p:spPr>
        <p:txBody>
          <a:bodyPr wrap="square" rtlCol="0">
            <a:spAutoFit/>
          </a:bodyPr>
          <a:lstStyle/>
          <a:p>
            <a:pPr algn="ctr"/>
            <a:r>
              <a:rPr lang="en-US" sz="1350" dirty="0">
                <a:solidFill>
                  <a:srgbClr val="FF0000"/>
                </a:solidFill>
              </a:rPr>
              <a:t>Application receives responses</a:t>
            </a:r>
          </a:p>
          <a:p>
            <a:pPr marL="342900" indent="-342900">
              <a:buAutoNum type="arabicPeriod"/>
            </a:pPr>
            <a:endParaRPr lang="en-US" sz="1350" dirty="0"/>
          </a:p>
          <a:p>
            <a:pPr marL="228600" indent="-3175"/>
            <a:r>
              <a:rPr lang="en-US" sz="1350" dirty="0"/>
              <a:t>RW sets are asynchronously returned to application</a:t>
            </a:r>
          </a:p>
          <a:p>
            <a:pPr marL="228600" indent="-3175"/>
            <a:endParaRPr lang="en-US" sz="1350" dirty="0"/>
          </a:p>
          <a:p>
            <a:pPr marL="228600" indent="-3175"/>
            <a:r>
              <a:rPr lang="en-US" sz="1350" dirty="0"/>
              <a:t>The RW sets are signed by each endorser, and also includes each record version number</a:t>
            </a:r>
          </a:p>
          <a:p>
            <a:pPr marL="228600" indent="-3175"/>
            <a:endParaRPr lang="en-US" sz="1350" dirty="0"/>
          </a:p>
          <a:p>
            <a:pPr marL="228600" indent="-3175"/>
            <a:r>
              <a:rPr lang="en-US" sz="1350" dirty="0"/>
              <a:t>(This information will be checked much later in the consensus process)</a:t>
            </a:r>
          </a:p>
        </p:txBody>
      </p:sp>
      <p:sp>
        <p:nvSpPr>
          <p:cNvPr id="150" name="Rounded Rectangle 149">
            <a:extLst>
              <a:ext uri="{FF2B5EF4-FFF2-40B4-BE49-F238E27FC236}">
                <a16:creationId xmlns:a16="http://schemas.microsoft.com/office/drawing/2014/main" id="{76DE56BA-58AA-E64F-A098-5D5655F2E73B}"/>
              </a:ext>
            </a:extLst>
          </p:cNvPr>
          <p:cNvSpPr/>
          <p:nvPr/>
        </p:nvSpPr>
        <p:spPr>
          <a:xfrm>
            <a:off x="1774155" y="760288"/>
            <a:ext cx="3945300" cy="3699138"/>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1" name="Rounded Rectangle 150">
            <a:extLst>
              <a:ext uri="{FF2B5EF4-FFF2-40B4-BE49-F238E27FC236}">
                <a16:creationId xmlns:a16="http://schemas.microsoft.com/office/drawing/2014/main" id="{9FF39542-7FCC-A847-9E12-32DF91D675D1}"/>
              </a:ext>
            </a:extLst>
          </p:cNvPr>
          <p:cNvSpPr/>
          <p:nvPr/>
        </p:nvSpPr>
        <p:spPr>
          <a:xfrm>
            <a:off x="3578224" y="2117725"/>
            <a:ext cx="1933576" cy="1841501"/>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2" name="Rounded Rectangle 151">
            <a:extLst>
              <a:ext uri="{FF2B5EF4-FFF2-40B4-BE49-F238E27FC236}">
                <a16:creationId xmlns:a16="http://schemas.microsoft.com/office/drawing/2014/main" id="{D4BA0D6E-A660-B346-8805-49F92017732E}"/>
              </a:ext>
            </a:extLst>
          </p:cNvPr>
          <p:cNvSpPr/>
          <p:nvPr/>
        </p:nvSpPr>
        <p:spPr>
          <a:xfrm>
            <a:off x="1968501" y="3154276"/>
            <a:ext cx="1304924" cy="1003300"/>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3" name="Rounded Rectangle 152">
            <a:extLst>
              <a:ext uri="{FF2B5EF4-FFF2-40B4-BE49-F238E27FC236}">
                <a16:creationId xmlns:a16="http://schemas.microsoft.com/office/drawing/2014/main" id="{0A6DE65A-B000-BF45-B936-E7AC74247EB0}"/>
              </a:ext>
            </a:extLst>
          </p:cNvPr>
          <p:cNvSpPr/>
          <p:nvPr/>
        </p:nvSpPr>
        <p:spPr>
          <a:xfrm>
            <a:off x="3636658" y="2170134"/>
            <a:ext cx="1818423" cy="1734448"/>
          </a:xfrm>
          <a:prstGeom prst="roundRect">
            <a:avLst/>
          </a:prstGeom>
          <a:solidFill>
            <a:srgbClr val="FFD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4" name="Rounded Rectangle 153">
            <a:extLst>
              <a:ext uri="{FF2B5EF4-FFF2-40B4-BE49-F238E27FC236}">
                <a16:creationId xmlns:a16="http://schemas.microsoft.com/office/drawing/2014/main" id="{8A6CC5B5-5120-9449-9CE0-307C0B355B61}"/>
              </a:ext>
            </a:extLst>
          </p:cNvPr>
          <p:cNvSpPr/>
          <p:nvPr/>
        </p:nvSpPr>
        <p:spPr>
          <a:xfrm>
            <a:off x="1968500" y="933449"/>
            <a:ext cx="3579545" cy="1057275"/>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5" name="Rounded Rectangle 154">
            <a:extLst>
              <a:ext uri="{FF2B5EF4-FFF2-40B4-BE49-F238E27FC236}">
                <a16:creationId xmlns:a16="http://schemas.microsoft.com/office/drawing/2014/main" id="{6336F280-02A5-134E-91F9-23B70BF76AF6}"/>
              </a:ext>
            </a:extLst>
          </p:cNvPr>
          <p:cNvSpPr/>
          <p:nvPr/>
        </p:nvSpPr>
        <p:spPr>
          <a:xfrm>
            <a:off x="2022875" y="984521"/>
            <a:ext cx="3473854" cy="954428"/>
          </a:xfrm>
          <a:prstGeom prst="roundRect">
            <a:avLst/>
          </a:prstGeom>
          <a:solidFill>
            <a:srgbClr val="FFD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6" name="Rounded Rectangle 155">
            <a:extLst>
              <a:ext uri="{FF2B5EF4-FFF2-40B4-BE49-F238E27FC236}">
                <a16:creationId xmlns:a16="http://schemas.microsoft.com/office/drawing/2014/main" id="{719EA3BA-1F91-314E-B2EC-D74CF8965181}"/>
              </a:ext>
            </a:extLst>
          </p:cNvPr>
          <p:cNvSpPr/>
          <p:nvPr/>
        </p:nvSpPr>
        <p:spPr>
          <a:xfrm>
            <a:off x="2022874" y="3209072"/>
            <a:ext cx="1205011" cy="893851"/>
          </a:xfrm>
          <a:prstGeom prst="roundRect">
            <a:avLst/>
          </a:prstGeom>
          <a:solidFill>
            <a:srgbClr val="FFD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7" name="Rounded Rectangle 156">
            <a:extLst>
              <a:ext uri="{FF2B5EF4-FFF2-40B4-BE49-F238E27FC236}">
                <a16:creationId xmlns:a16="http://schemas.microsoft.com/office/drawing/2014/main" id="{0869029E-A7CF-BE46-A500-ACB4EB21B50C}"/>
              </a:ext>
            </a:extLst>
          </p:cNvPr>
          <p:cNvSpPr/>
          <p:nvPr/>
        </p:nvSpPr>
        <p:spPr>
          <a:xfrm>
            <a:off x="1968501" y="2073186"/>
            <a:ext cx="1311274" cy="1003301"/>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8" name="Rounded Rectangle 157">
            <a:extLst>
              <a:ext uri="{FF2B5EF4-FFF2-40B4-BE49-F238E27FC236}">
                <a16:creationId xmlns:a16="http://schemas.microsoft.com/office/drawing/2014/main" id="{523F9C3B-057F-344F-AEB2-4AFD520E0A3F}"/>
              </a:ext>
            </a:extLst>
          </p:cNvPr>
          <p:cNvSpPr/>
          <p:nvPr/>
        </p:nvSpPr>
        <p:spPr>
          <a:xfrm>
            <a:off x="2022874" y="2127226"/>
            <a:ext cx="1205011" cy="893851"/>
          </a:xfrm>
          <a:prstGeom prst="roundRect">
            <a:avLst/>
          </a:prstGeom>
          <a:solidFill>
            <a:srgbClr val="FFD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9" name="Rounded Rectangle 158">
            <a:extLst>
              <a:ext uri="{FF2B5EF4-FFF2-40B4-BE49-F238E27FC236}">
                <a16:creationId xmlns:a16="http://schemas.microsoft.com/office/drawing/2014/main" id="{E5B000D5-2D3E-854F-A37F-CA9AA0B56327}"/>
              </a:ext>
            </a:extLst>
          </p:cNvPr>
          <p:cNvSpPr/>
          <p:nvPr/>
        </p:nvSpPr>
        <p:spPr>
          <a:xfrm>
            <a:off x="2103532" y="1098527"/>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0</a:t>
            </a:r>
            <a:endParaRPr lang="en-US" sz="2400" dirty="0">
              <a:solidFill>
                <a:schemeClr val="bg1"/>
              </a:solidFill>
            </a:endParaRPr>
          </a:p>
        </p:txBody>
      </p:sp>
      <p:sp>
        <p:nvSpPr>
          <p:cNvPr id="160" name="Rounded Rectangle 159">
            <a:extLst>
              <a:ext uri="{FF2B5EF4-FFF2-40B4-BE49-F238E27FC236}">
                <a16:creationId xmlns:a16="http://schemas.microsoft.com/office/drawing/2014/main" id="{B09394C9-6F80-FD4C-B26C-66B23FCC74E2}"/>
              </a:ext>
            </a:extLst>
          </p:cNvPr>
          <p:cNvSpPr/>
          <p:nvPr/>
        </p:nvSpPr>
        <p:spPr>
          <a:xfrm>
            <a:off x="2103532" y="2185425"/>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1</a:t>
            </a:r>
            <a:endParaRPr lang="en-US" sz="2400" dirty="0">
              <a:solidFill>
                <a:schemeClr val="bg1"/>
              </a:solidFill>
            </a:endParaRPr>
          </a:p>
        </p:txBody>
      </p:sp>
      <p:sp>
        <p:nvSpPr>
          <p:cNvPr id="161" name="Rounded Rectangle 160">
            <a:extLst>
              <a:ext uri="{FF2B5EF4-FFF2-40B4-BE49-F238E27FC236}">
                <a16:creationId xmlns:a16="http://schemas.microsoft.com/office/drawing/2014/main" id="{3830EBB4-BCBF-274B-8A6B-687E940D3684}"/>
              </a:ext>
            </a:extLst>
          </p:cNvPr>
          <p:cNvSpPr/>
          <p:nvPr/>
        </p:nvSpPr>
        <p:spPr>
          <a:xfrm>
            <a:off x="2103532" y="3251775"/>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2</a:t>
            </a:r>
            <a:endParaRPr lang="en-US" sz="2400" dirty="0">
              <a:solidFill>
                <a:schemeClr val="bg1"/>
              </a:solidFill>
            </a:endParaRPr>
          </a:p>
        </p:txBody>
      </p:sp>
      <p:cxnSp>
        <p:nvCxnSpPr>
          <p:cNvPr id="162" name="Straight Arrow Connector 161">
            <a:extLst>
              <a:ext uri="{FF2B5EF4-FFF2-40B4-BE49-F238E27FC236}">
                <a16:creationId xmlns:a16="http://schemas.microsoft.com/office/drawing/2014/main" id="{A57AA5C7-9BCF-D046-9057-9AFC01E00694}"/>
              </a:ext>
            </a:extLst>
          </p:cNvPr>
          <p:cNvCxnSpPr>
            <a:cxnSpLocks/>
            <a:endCxn id="159" idx="1"/>
          </p:cNvCxnSpPr>
          <p:nvPr/>
        </p:nvCxnSpPr>
        <p:spPr>
          <a:xfrm flipV="1">
            <a:off x="962025" y="1397627"/>
            <a:ext cx="1141507" cy="872498"/>
          </a:xfrm>
          <a:prstGeom prst="straightConnector1">
            <a:avLst/>
          </a:prstGeom>
          <a:ln w="19050" cmpd="sng">
            <a:solidFill>
              <a:srgbClr val="FF0000"/>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163" name="Straight Arrow Connector 162">
            <a:extLst>
              <a:ext uri="{FF2B5EF4-FFF2-40B4-BE49-F238E27FC236}">
                <a16:creationId xmlns:a16="http://schemas.microsoft.com/office/drawing/2014/main" id="{44AD5FDC-B0D0-9845-9907-EA79A8B54677}"/>
              </a:ext>
            </a:extLst>
          </p:cNvPr>
          <p:cNvCxnSpPr>
            <a:cxnSpLocks/>
            <a:endCxn id="160" idx="1"/>
          </p:cNvCxnSpPr>
          <p:nvPr/>
        </p:nvCxnSpPr>
        <p:spPr>
          <a:xfrm>
            <a:off x="944684" y="2483464"/>
            <a:ext cx="1158848" cy="1061"/>
          </a:xfrm>
          <a:prstGeom prst="straightConnector1">
            <a:avLst/>
          </a:prstGeom>
          <a:ln w="19050" cmpd="sng">
            <a:solidFill>
              <a:srgbClr val="FF0000"/>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164" name="Straight Arrow Connector 163">
            <a:extLst>
              <a:ext uri="{FF2B5EF4-FFF2-40B4-BE49-F238E27FC236}">
                <a16:creationId xmlns:a16="http://schemas.microsoft.com/office/drawing/2014/main" id="{7D4B4B50-6BB0-0D46-9265-B65DF38E77C1}"/>
              </a:ext>
            </a:extLst>
          </p:cNvPr>
          <p:cNvCxnSpPr>
            <a:cxnSpLocks/>
            <a:endCxn id="161" idx="1"/>
          </p:cNvCxnSpPr>
          <p:nvPr/>
        </p:nvCxnSpPr>
        <p:spPr>
          <a:xfrm>
            <a:off x="962025" y="2693901"/>
            <a:ext cx="1141507" cy="856974"/>
          </a:xfrm>
          <a:prstGeom prst="straightConnector1">
            <a:avLst/>
          </a:prstGeom>
          <a:ln w="19050" cmpd="sng">
            <a:solidFill>
              <a:srgbClr val="FF0000"/>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grpSp>
        <p:nvGrpSpPr>
          <p:cNvPr id="165" name="Group 164">
            <a:extLst>
              <a:ext uri="{FF2B5EF4-FFF2-40B4-BE49-F238E27FC236}">
                <a16:creationId xmlns:a16="http://schemas.microsoft.com/office/drawing/2014/main" id="{B938A1EE-6950-6B47-A8EF-39F77CE8E3CF}"/>
              </a:ext>
            </a:extLst>
          </p:cNvPr>
          <p:cNvGrpSpPr/>
          <p:nvPr/>
        </p:nvGrpSpPr>
        <p:grpSpPr>
          <a:xfrm>
            <a:off x="0" y="2078733"/>
            <a:ext cx="944684" cy="809462"/>
            <a:chOff x="0" y="2025595"/>
            <a:chExt cx="944684" cy="809462"/>
          </a:xfrm>
        </p:grpSpPr>
        <p:sp>
          <p:nvSpPr>
            <p:cNvPr id="166" name="Rectangle 165">
              <a:extLst>
                <a:ext uri="{FF2B5EF4-FFF2-40B4-BE49-F238E27FC236}">
                  <a16:creationId xmlns:a16="http://schemas.microsoft.com/office/drawing/2014/main" id="{BD623116-6AD2-4541-8231-D68771E2AC7A}"/>
                </a:ext>
              </a:extLst>
            </p:cNvPr>
            <p:cNvSpPr/>
            <p:nvPr/>
          </p:nvSpPr>
          <p:spPr>
            <a:xfrm>
              <a:off x="0" y="2307710"/>
              <a:ext cx="742943" cy="215444"/>
            </a:xfrm>
            <a:prstGeom prst="rect">
              <a:avLst/>
            </a:prstGeom>
            <a:ln>
              <a:noFill/>
            </a:ln>
          </p:spPr>
          <p:txBody>
            <a:bodyPr wrap="square">
              <a:spAutoFit/>
            </a:bodyPr>
            <a:lstStyle/>
            <a:p>
              <a:pPr lvl="0" algn="ctr"/>
              <a:r>
                <a:rPr lang="en-US" sz="800" dirty="0">
                  <a:solidFill>
                    <a:prstClr val="black"/>
                  </a:solidFill>
                  <a:cs typeface="Calibri"/>
                </a:rPr>
                <a:t>Application</a:t>
              </a:r>
            </a:p>
          </p:txBody>
        </p:sp>
        <p:grpSp>
          <p:nvGrpSpPr>
            <p:cNvPr id="167" name="Group 166">
              <a:extLst>
                <a:ext uri="{FF2B5EF4-FFF2-40B4-BE49-F238E27FC236}">
                  <a16:creationId xmlns:a16="http://schemas.microsoft.com/office/drawing/2014/main" id="{A46D418F-14E5-E54F-BA59-77E618B38B0A}"/>
                </a:ext>
              </a:extLst>
            </p:cNvPr>
            <p:cNvGrpSpPr/>
            <p:nvPr/>
          </p:nvGrpSpPr>
          <p:grpSpPr>
            <a:xfrm>
              <a:off x="93037" y="2025595"/>
              <a:ext cx="851647" cy="809462"/>
              <a:chOff x="265172" y="2308763"/>
              <a:chExt cx="712071" cy="676800"/>
            </a:xfrm>
          </p:grpSpPr>
          <p:sp>
            <p:nvSpPr>
              <p:cNvPr id="169" name="Rounded Rectangle 168">
                <a:extLst>
                  <a:ext uri="{FF2B5EF4-FFF2-40B4-BE49-F238E27FC236}">
                    <a16:creationId xmlns:a16="http://schemas.microsoft.com/office/drawing/2014/main" id="{51644F22-55A4-894A-8D2E-B8F578855003}"/>
                  </a:ext>
                </a:extLst>
              </p:cNvPr>
              <p:cNvSpPr/>
              <p:nvPr/>
            </p:nvSpPr>
            <p:spPr>
              <a:xfrm>
                <a:off x="265172" y="2308763"/>
                <a:ext cx="712071" cy="67680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0" name="Straight Connector 169">
                <a:extLst>
                  <a:ext uri="{FF2B5EF4-FFF2-40B4-BE49-F238E27FC236}">
                    <a16:creationId xmlns:a16="http://schemas.microsoft.com/office/drawing/2014/main" id="{F34864D5-D272-614A-85D9-F3EEEF0D1FA3}"/>
                  </a:ext>
                </a:extLst>
              </p:cNvPr>
              <p:cNvCxnSpPr/>
              <p:nvPr/>
            </p:nvCxnSpPr>
            <p:spPr>
              <a:xfrm>
                <a:off x="736935" y="2308763"/>
                <a:ext cx="0" cy="676800"/>
              </a:xfrm>
              <a:prstGeom prst="line">
                <a:avLst/>
              </a:prstGeom>
              <a:ln w="28575" cmpd="sng">
                <a:solidFill>
                  <a:schemeClr val="tx2"/>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168" name="TextBox 167">
              <a:extLst>
                <a:ext uri="{FF2B5EF4-FFF2-40B4-BE49-F238E27FC236}">
                  <a16:creationId xmlns:a16="http://schemas.microsoft.com/office/drawing/2014/main" id="{EAF152DB-BDFD-1242-8A22-F83602514AEC}"/>
                </a:ext>
              </a:extLst>
            </p:cNvPr>
            <p:cNvSpPr txBox="1"/>
            <p:nvPr/>
          </p:nvSpPr>
          <p:spPr>
            <a:xfrm>
              <a:off x="652491" y="2239123"/>
              <a:ext cx="270016" cy="461665"/>
            </a:xfrm>
            <a:prstGeom prst="rect">
              <a:avLst/>
            </a:prstGeom>
            <a:noFill/>
            <a:ln>
              <a:noFill/>
            </a:ln>
          </p:spPr>
          <p:txBody>
            <a:bodyPr wrap="square" rtlCol="0">
              <a:spAutoFit/>
            </a:bodyPr>
            <a:lstStyle/>
            <a:p>
              <a:r>
                <a:rPr lang="en-US" sz="800" dirty="0"/>
                <a:t>SDK</a:t>
              </a:r>
            </a:p>
          </p:txBody>
        </p:sp>
      </p:grpSp>
      <p:sp>
        <p:nvSpPr>
          <p:cNvPr id="171" name="TextBox 170">
            <a:extLst>
              <a:ext uri="{FF2B5EF4-FFF2-40B4-BE49-F238E27FC236}">
                <a16:creationId xmlns:a16="http://schemas.microsoft.com/office/drawing/2014/main" id="{13C45F3B-787E-2442-ADCD-9866246DDCFD}"/>
              </a:ext>
            </a:extLst>
          </p:cNvPr>
          <p:cNvSpPr txBox="1"/>
          <p:nvPr/>
        </p:nvSpPr>
        <p:spPr>
          <a:xfrm>
            <a:off x="3243416" y="4191952"/>
            <a:ext cx="1040169" cy="276999"/>
          </a:xfrm>
          <a:prstGeom prst="rect">
            <a:avLst/>
          </a:prstGeom>
          <a:noFill/>
        </p:spPr>
        <p:txBody>
          <a:bodyPr wrap="square" rtlCol="0">
            <a:spAutoFit/>
          </a:bodyPr>
          <a:lstStyle/>
          <a:p>
            <a:pPr algn="ctr"/>
            <a:r>
              <a:rPr lang="en-US" sz="1200" dirty="0"/>
              <a:t>Network</a:t>
            </a:r>
          </a:p>
        </p:txBody>
      </p:sp>
      <p:sp>
        <p:nvSpPr>
          <p:cNvPr id="172" name="Folded Corner 171">
            <a:extLst>
              <a:ext uri="{FF2B5EF4-FFF2-40B4-BE49-F238E27FC236}">
                <a16:creationId xmlns:a16="http://schemas.microsoft.com/office/drawing/2014/main" id="{4E3F606F-A476-1F42-8115-7CFBD84DF525}"/>
              </a:ext>
            </a:extLst>
          </p:cNvPr>
          <p:cNvSpPr/>
          <p:nvPr/>
        </p:nvSpPr>
        <p:spPr>
          <a:xfrm>
            <a:off x="4794938" y="4114170"/>
            <a:ext cx="411250" cy="219861"/>
          </a:xfrm>
          <a:prstGeom prst="foldedCorner">
            <a:avLst/>
          </a:prstGeom>
          <a:solidFill>
            <a:srgbClr val="F7AD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a:t>
            </a:r>
            <a:endParaRPr lang="en-US" sz="1200" baseline="-25000" dirty="0">
              <a:solidFill>
                <a:schemeClr val="tx1"/>
              </a:solidFill>
            </a:endParaRPr>
          </a:p>
        </p:txBody>
      </p:sp>
      <p:sp>
        <p:nvSpPr>
          <p:cNvPr id="173" name="Rounded Rectangle 172">
            <a:extLst>
              <a:ext uri="{FF2B5EF4-FFF2-40B4-BE49-F238E27FC236}">
                <a16:creationId xmlns:a16="http://schemas.microsoft.com/office/drawing/2014/main" id="{A9FDB993-E2B7-4541-9CB7-EE713B22DCF8}"/>
              </a:ext>
            </a:extLst>
          </p:cNvPr>
          <p:cNvSpPr/>
          <p:nvPr/>
        </p:nvSpPr>
        <p:spPr>
          <a:xfrm>
            <a:off x="4756297" y="1101030"/>
            <a:ext cx="598199" cy="598199"/>
          </a:xfrm>
          <a:prstGeom prst="roundRect">
            <a:avLst/>
          </a:prstGeom>
          <a:solidFill>
            <a:srgbClr val="7DA6FC"/>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P</a:t>
            </a:r>
            <a:r>
              <a:rPr lang="en-US" sz="2400" baseline="-25000" dirty="0">
                <a:solidFill>
                  <a:srgbClr val="000000"/>
                </a:solidFill>
              </a:rPr>
              <a:t>4</a:t>
            </a:r>
            <a:endParaRPr lang="en-US" sz="2400" dirty="0">
              <a:solidFill>
                <a:srgbClr val="000000"/>
              </a:solidFill>
            </a:endParaRPr>
          </a:p>
        </p:txBody>
      </p:sp>
      <p:sp>
        <p:nvSpPr>
          <p:cNvPr id="175" name="Rounded Rectangle 174">
            <a:extLst>
              <a:ext uri="{FF2B5EF4-FFF2-40B4-BE49-F238E27FC236}">
                <a16:creationId xmlns:a16="http://schemas.microsoft.com/office/drawing/2014/main" id="{7AC9C5E9-209E-5F48-A3F5-D566CE205335}"/>
              </a:ext>
            </a:extLst>
          </p:cNvPr>
          <p:cNvSpPr/>
          <p:nvPr/>
        </p:nvSpPr>
        <p:spPr>
          <a:xfrm>
            <a:off x="3432034" y="1097487"/>
            <a:ext cx="598199" cy="598199"/>
          </a:xfrm>
          <a:prstGeom prst="roundRect">
            <a:avLst/>
          </a:prstGeom>
          <a:solidFill>
            <a:srgbClr val="7DA6FC"/>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P</a:t>
            </a:r>
            <a:r>
              <a:rPr lang="en-US" sz="2400" baseline="-25000" dirty="0">
                <a:solidFill>
                  <a:srgbClr val="000000"/>
                </a:solidFill>
              </a:rPr>
              <a:t>3</a:t>
            </a:r>
            <a:endParaRPr lang="en-US" sz="2400" dirty="0">
              <a:solidFill>
                <a:srgbClr val="000000"/>
              </a:solidFill>
            </a:endParaRPr>
          </a:p>
        </p:txBody>
      </p:sp>
      <p:sp>
        <p:nvSpPr>
          <p:cNvPr id="176" name="Rounded Rectangle 175">
            <a:extLst>
              <a:ext uri="{FF2B5EF4-FFF2-40B4-BE49-F238E27FC236}">
                <a16:creationId xmlns:a16="http://schemas.microsoft.com/office/drawing/2014/main" id="{3760167A-E29E-864A-9192-1488928699F1}"/>
              </a:ext>
            </a:extLst>
          </p:cNvPr>
          <p:cNvSpPr/>
          <p:nvPr/>
        </p:nvSpPr>
        <p:spPr>
          <a:xfrm>
            <a:off x="2715181" y="1568643"/>
            <a:ext cx="27753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A</a:t>
            </a:r>
          </a:p>
        </p:txBody>
      </p:sp>
      <p:sp>
        <p:nvSpPr>
          <p:cNvPr id="177" name="Rounded Rectangle 176">
            <a:extLst>
              <a:ext uri="{FF2B5EF4-FFF2-40B4-BE49-F238E27FC236}">
                <a16:creationId xmlns:a16="http://schemas.microsoft.com/office/drawing/2014/main" id="{656E613E-5C4F-3140-A0DA-5AD10742F577}"/>
              </a:ext>
            </a:extLst>
          </p:cNvPr>
          <p:cNvSpPr/>
          <p:nvPr/>
        </p:nvSpPr>
        <p:spPr>
          <a:xfrm>
            <a:off x="2916238" y="1636604"/>
            <a:ext cx="25230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B</a:t>
            </a:r>
          </a:p>
        </p:txBody>
      </p:sp>
      <p:sp>
        <p:nvSpPr>
          <p:cNvPr id="178" name="Rounded Rectangle 177">
            <a:extLst>
              <a:ext uri="{FF2B5EF4-FFF2-40B4-BE49-F238E27FC236}">
                <a16:creationId xmlns:a16="http://schemas.microsoft.com/office/drawing/2014/main" id="{379A0FD3-ED3F-5D41-B573-11EE6D99F746}"/>
              </a:ext>
            </a:extLst>
          </p:cNvPr>
          <p:cNvSpPr/>
          <p:nvPr/>
        </p:nvSpPr>
        <p:spPr>
          <a:xfrm>
            <a:off x="2715181" y="2655541"/>
            <a:ext cx="27753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A</a:t>
            </a:r>
          </a:p>
        </p:txBody>
      </p:sp>
      <p:sp>
        <p:nvSpPr>
          <p:cNvPr id="179" name="Rounded Rectangle 178">
            <a:extLst>
              <a:ext uri="{FF2B5EF4-FFF2-40B4-BE49-F238E27FC236}">
                <a16:creationId xmlns:a16="http://schemas.microsoft.com/office/drawing/2014/main" id="{286FF678-8198-7043-82AE-56DDC41045B2}"/>
              </a:ext>
            </a:extLst>
          </p:cNvPr>
          <p:cNvSpPr/>
          <p:nvPr/>
        </p:nvSpPr>
        <p:spPr>
          <a:xfrm>
            <a:off x="2916238" y="2723502"/>
            <a:ext cx="25230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B</a:t>
            </a:r>
          </a:p>
        </p:txBody>
      </p:sp>
      <p:sp>
        <p:nvSpPr>
          <p:cNvPr id="180" name="Rounded Rectangle 179">
            <a:extLst>
              <a:ext uri="{FF2B5EF4-FFF2-40B4-BE49-F238E27FC236}">
                <a16:creationId xmlns:a16="http://schemas.microsoft.com/office/drawing/2014/main" id="{F9178E4B-02F8-7A4B-8DC4-F70B0F8DD752}"/>
              </a:ext>
            </a:extLst>
          </p:cNvPr>
          <p:cNvSpPr/>
          <p:nvPr/>
        </p:nvSpPr>
        <p:spPr>
          <a:xfrm>
            <a:off x="2715181" y="3721891"/>
            <a:ext cx="27753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A</a:t>
            </a:r>
          </a:p>
        </p:txBody>
      </p:sp>
      <p:sp>
        <p:nvSpPr>
          <p:cNvPr id="181" name="Rounded Rectangle 180">
            <a:extLst>
              <a:ext uri="{FF2B5EF4-FFF2-40B4-BE49-F238E27FC236}">
                <a16:creationId xmlns:a16="http://schemas.microsoft.com/office/drawing/2014/main" id="{09B69B5E-58E4-224F-A4DC-C08B73C3D92D}"/>
              </a:ext>
            </a:extLst>
          </p:cNvPr>
          <p:cNvSpPr/>
          <p:nvPr/>
        </p:nvSpPr>
        <p:spPr>
          <a:xfrm>
            <a:off x="2916238" y="3789134"/>
            <a:ext cx="25230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B</a:t>
            </a:r>
          </a:p>
        </p:txBody>
      </p:sp>
      <p:sp>
        <p:nvSpPr>
          <p:cNvPr id="182" name="Rounded Rectangle 181">
            <a:extLst>
              <a:ext uri="{FF2B5EF4-FFF2-40B4-BE49-F238E27FC236}">
                <a16:creationId xmlns:a16="http://schemas.microsoft.com/office/drawing/2014/main" id="{9F88722E-7D44-B24A-998A-0A4562120E3A}"/>
              </a:ext>
            </a:extLst>
          </p:cNvPr>
          <p:cNvSpPr/>
          <p:nvPr/>
        </p:nvSpPr>
        <p:spPr>
          <a:xfrm>
            <a:off x="4043683" y="1566885"/>
            <a:ext cx="27753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A</a:t>
            </a:r>
          </a:p>
        </p:txBody>
      </p:sp>
      <p:sp>
        <p:nvSpPr>
          <p:cNvPr id="183" name="Rounded Rectangle 182">
            <a:extLst>
              <a:ext uri="{FF2B5EF4-FFF2-40B4-BE49-F238E27FC236}">
                <a16:creationId xmlns:a16="http://schemas.microsoft.com/office/drawing/2014/main" id="{B0440C18-331D-7A4E-AA4E-28E9802EC3B0}"/>
              </a:ext>
            </a:extLst>
          </p:cNvPr>
          <p:cNvSpPr/>
          <p:nvPr/>
        </p:nvSpPr>
        <p:spPr>
          <a:xfrm>
            <a:off x="4244740" y="1634846"/>
            <a:ext cx="25230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D</a:t>
            </a:r>
          </a:p>
        </p:txBody>
      </p:sp>
      <p:grpSp>
        <p:nvGrpSpPr>
          <p:cNvPr id="212" name="Group 211">
            <a:extLst>
              <a:ext uri="{FF2B5EF4-FFF2-40B4-BE49-F238E27FC236}">
                <a16:creationId xmlns:a16="http://schemas.microsoft.com/office/drawing/2014/main" id="{ECD800DC-76F3-1749-9E43-1DC4DA5C7DF9}"/>
              </a:ext>
            </a:extLst>
          </p:cNvPr>
          <p:cNvGrpSpPr/>
          <p:nvPr/>
        </p:nvGrpSpPr>
        <p:grpSpPr>
          <a:xfrm>
            <a:off x="3838306" y="2324100"/>
            <a:ext cx="1405782" cy="1348505"/>
            <a:chOff x="3767821" y="2964559"/>
            <a:chExt cx="1405782" cy="1348505"/>
          </a:xfrm>
        </p:grpSpPr>
        <p:sp>
          <p:nvSpPr>
            <p:cNvPr id="213" name="Rounded Rectangle 212">
              <a:extLst>
                <a:ext uri="{FF2B5EF4-FFF2-40B4-BE49-F238E27FC236}">
                  <a16:creationId xmlns:a16="http://schemas.microsoft.com/office/drawing/2014/main" id="{5EEB902A-3507-CA4A-9C1F-C92C857F6CFE}"/>
                </a:ext>
              </a:extLst>
            </p:cNvPr>
            <p:cNvSpPr/>
            <p:nvPr/>
          </p:nvSpPr>
          <p:spPr>
            <a:xfrm>
              <a:off x="3767821" y="3711053"/>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sp>
          <p:nvSpPr>
            <p:cNvPr id="214" name="Rounded Rectangle 213">
              <a:extLst>
                <a:ext uri="{FF2B5EF4-FFF2-40B4-BE49-F238E27FC236}">
                  <a16:creationId xmlns:a16="http://schemas.microsoft.com/office/drawing/2014/main" id="{183AA4D6-3703-6A49-8020-DEAFB27F9841}"/>
                </a:ext>
              </a:extLst>
            </p:cNvPr>
            <p:cNvSpPr/>
            <p:nvPr/>
          </p:nvSpPr>
          <p:spPr>
            <a:xfrm>
              <a:off x="4176303" y="2964559"/>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cxnSp>
          <p:nvCxnSpPr>
            <p:cNvPr id="215" name="Straight Connector 214">
              <a:extLst>
                <a:ext uri="{FF2B5EF4-FFF2-40B4-BE49-F238E27FC236}">
                  <a16:creationId xmlns:a16="http://schemas.microsoft.com/office/drawing/2014/main" id="{719947A7-EC92-F842-8386-89C0FA57B49D}"/>
                </a:ext>
              </a:extLst>
            </p:cNvPr>
            <p:cNvCxnSpPr/>
            <p:nvPr/>
          </p:nvCxnSpPr>
          <p:spPr>
            <a:xfrm>
              <a:off x="4366020" y="4010153"/>
              <a:ext cx="209384" cy="3812"/>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16" name="Straight Connector 215">
              <a:extLst>
                <a:ext uri="{FF2B5EF4-FFF2-40B4-BE49-F238E27FC236}">
                  <a16:creationId xmlns:a16="http://schemas.microsoft.com/office/drawing/2014/main" id="{8E7548E8-01B0-4F4C-B6C0-2D27CA15D411}"/>
                </a:ext>
              </a:extLst>
            </p:cNvPr>
            <p:cNvCxnSpPr>
              <a:cxnSpLocks/>
              <a:endCxn id="213" idx="0"/>
            </p:cNvCxnSpPr>
            <p:nvPr/>
          </p:nvCxnSpPr>
          <p:spPr>
            <a:xfrm flipH="1">
              <a:off x="4066921" y="3537124"/>
              <a:ext cx="137781" cy="173929"/>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17" name="Straight Connector 216">
              <a:extLst>
                <a:ext uri="{FF2B5EF4-FFF2-40B4-BE49-F238E27FC236}">
                  <a16:creationId xmlns:a16="http://schemas.microsoft.com/office/drawing/2014/main" id="{88B5FA4B-3606-A745-8C7D-95222F748177}"/>
                </a:ext>
              </a:extLst>
            </p:cNvPr>
            <p:cNvCxnSpPr>
              <a:cxnSpLocks/>
              <a:endCxn id="218" idx="0"/>
            </p:cNvCxnSpPr>
            <p:nvPr/>
          </p:nvCxnSpPr>
          <p:spPr>
            <a:xfrm>
              <a:off x="4740511" y="3537124"/>
              <a:ext cx="133993" cy="177741"/>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218" name="Rounded Rectangle 217">
              <a:extLst>
                <a:ext uri="{FF2B5EF4-FFF2-40B4-BE49-F238E27FC236}">
                  <a16:creationId xmlns:a16="http://schemas.microsoft.com/office/drawing/2014/main" id="{64130014-A129-EF40-9F4C-55C751E0AD75}"/>
                </a:ext>
              </a:extLst>
            </p:cNvPr>
            <p:cNvSpPr/>
            <p:nvPr/>
          </p:nvSpPr>
          <p:spPr>
            <a:xfrm>
              <a:off x="4575404" y="3714865"/>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grpSp>
      <p:sp>
        <p:nvSpPr>
          <p:cNvPr id="219" name="TextBox 218">
            <a:extLst>
              <a:ext uri="{FF2B5EF4-FFF2-40B4-BE49-F238E27FC236}">
                <a16:creationId xmlns:a16="http://schemas.microsoft.com/office/drawing/2014/main" id="{F4B89673-BC7E-334B-AFE2-6DB55136EC61}"/>
              </a:ext>
            </a:extLst>
          </p:cNvPr>
          <p:cNvSpPr txBox="1"/>
          <p:nvPr/>
        </p:nvSpPr>
        <p:spPr>
          <a:xfrm>
            <a:off x="2715181" y="977184"/>
            <a:ext cx="475338" cy="246221"/>
          </a:xfrm>
          <a:prstGeom prst="rect">
            <a:avLst/>
          </a:prstGeom>
          <a:noFill/>
        </p:spPr>
        <p:txBody>
          <a:bodyPr wrap="square" rtlCol="0">
            <a:spAutoFit/>
          </a:bodyPr>
          <a:lstStyle/>
          <a:p>
            <a:r>
              <a:rPr lang="en-US" sz="1000" dirty="0"/>
              <a:t>Org1</a:t>
            </a:r>
            <a:endParaRPr lang="en-US" sz="900" dirty="0"/>
          </a:p>
        </p:txBody>
      </p:sp>
      <p:sp>
        <p:nvSpPr>
          <p:cNvPr id="220" name="TextBox 219">
            <a:extLst>
              <a:ext uri="{FF2B5EF4-FFF2-40B4-BE49-F238E27FC236}">
                <a16:creationId xmlns:a16="http://schemas.microsoft.com/office/drawing/2014/main" id="{3F3FCBF4-EA41-F640-BF48-87F414B044A7}"/>
              </a:ext>
            </a:extLst>
          </p:cNvPr>
          <p:cNvSpPr txBox="1"/>
          <p:nvPr/>
        </p:nvSpPr>
        <p:spPr>
          <a:xfrm>
            <a:off x="2712818" y="2156912"/>
            <a:ext cx="475338" cy="246221"/>
          </a:xfrm>
          <a:prstGeom prst="rect">
            <a:avLst/>
          </a:prstGeom>
          <a:noFill/>
        </p:spPr>
        <p:txBody>
          <a:bodyPr wrap="square" rtlCol="0">
            <a:spAutoFit/>
          </a:bodyPr>
          <a:lstStyle/>
          <a:p>
            <a:r>
              <a:rPr lang="en-US" sz="1000" dirty="0"/>
              <a:t>Org2</a:t>
            </a:r>
            <a:endParaRPr lang="en-US" sz="900" dirty="0"/>
          </a:p>
        </p:txBody>
      </p:sp>
      <p:sp>
        <p:nvSpPr>
          <p:cNvPr id="221" name="TextBox 220">
            <a:extLst>
              <a:ext uri="{FF2B5EF4-FFF2-40B4-BE49-F238E27FC236}">
                <a16:creationId xmlns:a16="http://schemas.microsoft.com/office/drawing/2014/main" id="{D729E26D-DD5E-F44F-8ED0-5FF5200822E0}"/>
              </a:ext>
            </a:extLst>
          </p:cNvPr>
          <p:cNvSpPr txBox="1"/>
          <p:nvPr/>
        </p:nvSpPr>
        <p:spPr>
          <a:xfrm>
            <a:off x="2712818" y="3208132"/>
            <a:ext cx="475338" cy="246221"/>
          </a:xfrm>
          <a:prstGeom prst="rect">
            <a:avLst/>
          </a:prstGeom>
          <a:noFill/>
        </p:spPr>
        <p:txBody>
          <a:bodyPr wrap="square" rtlCol="0">
            <a:spAutoFit/>
          </a:bodyPr>
          <a:lstStyle/>
          <a:p>
            <a:r>
              <a:rPr lang="en-US" sz="1000" dirty="0"/>
              <a:t>Org3</a:t>
            </a:r>
            <a:endParaRPr lang="en-US" sz="900" dirty="0"/>
          </a:p>
        </p:txBody>
      </p:sp>
      <p:sp>
        <p:nvSpPr>
          <p:cNvPr id="222" name="TextBox 221">
            <a:extLst>
              <a:ext uri="{FF2B5EF4-FFF2-40B4-BE49-F238E27FC236}">
                <a16:creationId xmlns:a16="http://schemas.microsoft.com/office/drawing/2014/main" id="{DE0DD7D1-A1A7-2547-A8F9-518B9E8DA791}"/>
              </a:ext>
            </a:extLst>
          </p:cNvPr>
          <p:cNvSpPr txBox="1"/>
          <p:nvPr/>
        </p:nvSpPr>
        <p:spPr>
          <a:xfrm>
            <a:off x="3636658" y="2348260"/>
            <a:ext cx="625434" cy="400110"/>
          </a:xfrm>
          <a:prstGeom prst="rect">
            <a:avLst/>
          </a:prstGeom>
          <a:noFill/>
        </p:spPr>
        <p:txBody>
          <a:bodyPr wrap="square" rtlCol="0">
            <a:spAutoFit/>
          </a:bodyPr>
          <a:lstStyle/>
          <a:p>
            <a:r>
              <a:rPr lang="en-US" sz="1000" dirty="0" err="1"/>
              <a:t>OrdererOrg</a:t>
            </a:r>
            <a:endParaRPr lang="en-US" sz="900" dirty="0"/>
          </a:p>
        </p:txBody>
      </p:sp>
      <p:grpSp>
        <p:nvGrpSpPr>
          <p:cNvPr id="223" name="Group 222">
            <a:extLst>
              <a:ext uri="{FF2B5EF4-FFF2-40B4-BE49-F238E27FC236}">
                <a16:creationId xmlns:a16="http://schemas.microsoft.com/office/drawing/2014/main" id="{94688C53-9A95-7745-900E-B75EA8281CAC}"/>
              </a:ext>
            </a:extLst>
          </p:cNvPr>
          <p:cNvGrpSpPr/>
          <p:nvPr/>
        </p:nvGrpSpPr>
        <p:grpSpPr>
          <a:xfrm>
            <a:off x="2068322" y="3917217"/>
            <a:ext cx="365726" cy="90005"/>
            <a:chOff x="2068322" y="3810941"/>
            <a:chExt cx="365726" cy="90005"/>
          </a:xfrm>
        </p:grpSpPr>
        <p:sp>
          <p:nvSpPr>
            <p:cNvPr id="229" name="Rectangle 228">
              <a:extLst>
                <a:ext uri="{FF2B5EF4-FFF2-40B4-BE49-F238E27FC236}">
                  <a16:creationId xmlns:a16="http://schemas.microsoft.com/office/drawing/2014/main" id="{7515389F-170C-7240-9F87-969B36BCC3A0}"/>
                </a:ext>
              </a:extLst>
            </p:cNvPr>
            <p:cNvSpPr/>
            <p:nvPr/>
          </p:nvSpPr>
          <p:spPr>
            <a:xfrm>
              <a:off x="2068322" y="3810946"/>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230" name="Rectangle 229">
              <a:extLst>
                <a:ext uri="{FF2B5EF4-FFF2-40B4-BE49-F238E27FC236}">
                  <a16:creationId xmlns:a16="http://schemas.microsoft.com/office/drawing/2014/main" id="{D598A2F6-EF9E-6E48-9C70-874E3581AFE8}"/>
                </a:ext>
              </a:extLst>
            </p:cNvPr>
            <p:cNvSpPr/>
            <p:nvPr/>
          </p:nvSpPr>
          <p:spPr>
            <a:xfrm>
              <a:off x="2207245" y="3810941"/>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231" name="Rectangle 230">
              <a:extLst>
                <a:ext uri="{FF2B5EF4-FFF2-40B4-BE49-F238E27FC236}">
                  <a16:creationId xmlns:a16="http://schemas.microsoft.com/office/drawing/2014/main" id="{9B8760D5-B05E-F244-B73F-B1FC137403B6}"/>
                </a:ext>
              </a:extLst>
            </p:cNvPr>
            <p:cNvSpPr/>
            <p:nvPr/>
          </p:nvSpPr>
          <p:spPr>
            <a:xfrm>
              <a:off x="2344048" y="3810946"/>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232" name="Straight Connector 231">
              <a:extLst>
                <a:ext uri="{FF2B5EF4-FFF2-40B4-BE49-F238E27FC236}">
                  <a16:creationId xmlns:a16="http://schemas.microsoft.com/office/drawing/2014/main" id="{4A36660B-0FF2-5D48-B105-DAD310FFA514}"/>
                </a:ext>
              </a:extLst>
            </p:cNvPr>
            <p:cNvCxnSpPr>
              <a:cxnSpLocks/>
              <a:stCxn id="229" idx="3"/>
              <a:endCxn id="231" idx="1"/>
            </p:cNvCxnSpPr>
            <p:nvPr/>
          </p:nvCxnSpPr>
          <p:spPr>
            <a:xfrm>
              <a:off x="2158322" y="3855946"/>
              <a:ext cx="185726"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grpSp>
        <p:nvGrpSpPr>
          <p:cNvPr id="233" name="Group 232">
            <a:extLst>
              <a:ext uri="{FF2B5EF4-FFF2-40B4-BE49-F238E27FC236}">
                <a16:creationId xmlns:a16="http://schemas.microsoft.com/office/drawing/2014/main" id="{11265FE3-98BD-F24E-86F6-65241B83AFCF}"/>
              </a:ext>
            </a:extLst>
          </p:cNvPr>
          <p:cNvGrpSpPr/>
          <p:nvPr/>
        </p:nvGrpSpPr>
        <p:grpSpPr>
          <a:xfrm>
            <a:off x="2073922" y="2843654"/>
            <a:ext cx="365726" cy="90005"/>
            <a:chOff x="2068322" y="3810941"/>
            <a:chExt cx="365726" cy="90005"/>
          </a:xfrm>
        </p:grpSpPr>
        <p:sp>
          <p:nvSpPr>
            <p:cNvPr id="234" name="Rectangle 233">
              <a:extLst>
                <a:ext uri="{FF2B5EF4-FFF2-40B4-BE49-F238E27FC236}">
                  <a16:creationId xmlns:a16="http://schemas.microsoft.com/office/drawing/2014/main" id="{0A106C92-1CAE-254B-A4C1-F457AB347E2F}"/>
                </a:ext>
              </a:extLst>
            </p:cNvPr>
            <p:cNvSpPr/>
            <p:nvPr/>
          </p:nvSpPr>
          <p:spPr>
            <a:xfrm>
              <a:off x="2068322" y="3810946"/>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235" name="Rectangle 234">
              <a:extLst>
                <a:ext uri="{FF2B5EF4-FFF2-40B4-BE49-F238E27FC236}">
                  <a16:creationId xmlns:a16="http://schemas.microsoft.com/office/drawing/2014/main" id="{FDE720C3-8D1A-DC4D-AEEA-643C3F1E4050}"/>
                </a:ext>
              </a:extLst>
            </p:cNvPr>
            <p:cNvSpPr/>
            <p:nvPr/>
          </p:nvSpPr>
          <p:spPr>
            <a:xfrm>
              <a:off x="2207245" y="3810941"/>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236" name="Rectangle 235">
              <a:extLst>
                <a:ext uri="{FF2B5EF4-FFF2-40B4-BE49-F238E27FC236}">
                  <a16:creationId xmlns:a16="http://schemas.microsoft.com/office/drawing/2014/main" id="{28481DB5-FF3B-4A42-881E-4BE350A14C8D}"/>
                </a:ext>
              </a:extLst>
            </p:cNvPr>
            <p:cNvSpPr/>
            <p:nvPr/>
          </p:nvSpPr>
          <p:spPr>
            <a:xfrm>
              <a:off x="2344048" y="3810946"/>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237" name="Straight Connector 236">
              <a:extLst>
                <a:ext uri="{FF2B5EF4-FFF2-40B4-BE49-F238E27FC236}">
                  <a16:creationId xmlns:a16="http://schemas.microsoft.com/office/drawing/2014/main" id="{CF3971A5-81B8-ED45-ADC2-E3855FD1565E}"/>
                </a:ext>
              </a:extLst>
            </p:cNvPr>
            <p:cNvCxnSpPr>
              <a:cxnSpLocks/>
              <a:stCxn id="234" idx="3"/>
              <a:endCxn id="236" idx="1"/>
            </p:cNvCxnSpPr>
            <p:nvPr/>
          </p:nvCxnSpPr>
          <p:spPr>
            <a:xfrm>
              <a:off x="2158322" y="3855946"/>
              <a:ext cx="185726"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grpSp>
        <p:nvGrpSpPr>
          <p:cNvPr id="238" name="Group 237">
            <a:extLst>
              <a:ext uri="{FF2B5EF4-FFF2-40B4-BE49-F238E27FC236}">
                <a16:creationId xmlns:a16="http://schemas.microsoft.com/office/drawing/2014/main" id="{19DDA7EC-1BD5-EA49-A24D-EFBC93FC0F9A}"/>
              </a:ext>
            </a:extLst>
          </p:cNvPr>
          <p:cNvGrpSpPr/>
          <p:nvPr/>
        </p:nvGrpSpPr>
        <p:grpSpPr>
          <a:xfrm>
            <a:off x="2073922" y="1748216"/>
            <a:ext cx="365726" cy="90005"/>
            <a:chOff x="2068322" y="3810941"/>
            <a:chExt cx="365726" cy="90005"/>
          </a:xfrm>
        </p:grpSpPr>
        <p:sp>
          <p:nvSpPr>
            <p:cNvPr id="239" name="Rectangle 238">
              <a:extLst>
                <a:ext uri="{FF2B5EF4-FFF2-40B4-BE49-F238E27FC236}">
                  <a16:creationId xmlns:a16="http://schemas.microsoft.com/office/drawing/2014/main" id="{2766E069-53BA-2D42-8CD7-9789CCE2C4A0}"/>
                </a:ext>
              </a:extLst>
            </p:cNvPr>
            <p:cNvSpPr/>
            <p:nvPr/>
          </p:nvSpPr>
          <p:spPr>
            <a:xfrm>
              <a:off x="2068322" y="3810946"/>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240" name="Rectangle 239">
              <a:extLst>
                <a:ext uri="{FF2B5EF4-FFF2-40B4-BE49-F238E27FC236}">
                  <a16:creationId xmlns:a16="http://schemas.microsoft.com/office/drawing/2014/main" id="{81AA56CD-BB7B-B241-9BCB-E9AC8156E70D}"/>
                </a:ext>
              </a:extLst>
            </p:cNvPr>
            <p:cNvSpPr/>
            <p:nvPr/>
          </p:nvSpPr>
          <p:spPr>
            <a:xfrm>
              <a:off x="2207245" y="3810941"/>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241" name="Rectangle 240">
              <a:extLst>
                <a:ext uri="{FF2B5EF4-FFF2-40B4-BE49-F238E27FC236}">
                  <a16:creationId xmlns:a16="http://schemas.microsoft.com/office/drawing/2014/main" id="{BC40ABC8-F8A0-6E4B-9AE1-5DFAF46CD035}"/>
                </a:ext>
              </a:extLst>
            </p:cNvPr>
            <p:cNvSpPr/>
            <p:nvPr/>
          </p:nvSpPr>
          <p:spPr>
            <a:xfrm>
              <a:off x="2344048" y="3810946"/>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242" name="Straight Connector 241">
              <a:extLst>
                <a:ext uri="{FF2B5EF4-FFF2-40B4-BE49-F238E27FC236}">
                  <a16:creationId xmlns:a16="http://schemas.microsoft.com/office/drawing/2014/main" id="{217B70F0-D24C-8544-806F-1EE89FA0142A}"/>
                </a:ext>
              </a:extLst>
            </p:cNvPr>
            <p:cNvCxnSpPr>
              <a:cxnSpLocks/>
              <a:stCxn id="239" idx="3"/>
              <a:endCxn id="241" idx="1"/>
            </p:cNvCxnSpPr>
            <p:nvPr/>
          </p:nvCxnSpPr>
          <p:spPr>
            <a:xfrm>
              <a:off x="2158322" y="3855946"/>
              <a:ext cx="185726"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grpSp>
        <p:nvGrpSpPr>
          <p:cNvPr id="243" name="Group 242">
            <a:extLst>
              <a:ext uri="{FF2B5EF4-FFF2-40B4-BE49-F238E27FC236}">
                <a16:creationId xmlns:a16="http://schemas.microsoft.com/office/drawing/2014/main" id="{CA7E9BC0-FE90-184D-9BC8-A94A21F7EB00}"/>
              </a:ext>
            </a:extLst>
          </p:cNvPr>
          <p:cNvGrpSpPr/>
          <p:nvPr/>
        </p:nvGrpSpPr>
        <p:grpSpPr>
          <a:xfrm>
            <a:off x="3436230" y="1745119"/>
            <a:ext cx="365726" cy="90005"/>
            <a:chOff x="2068322" y="3810941"/>
            <a:chExt cx="365726" cy="90005"/>
          </a:xfrm>
        </p:grpSpPr>
        <p:sp>
          <p:nvSpPr>
            <p:cNvPr id="244" name="Rectangle 243">
              <a:extLst>
                <a:ext uri="{FF2B5EF4-FFF2-40B4-BE49-F238E27FC236}">
                  <a16:creationId xmlns:a16="http://schemas.microsoft.com/office/drawing/2014/main" id="{E17FF217-B243-6E4B-A92F-935E5357FFB6}"/>
                </a:ext>
              </a:extLst>
            </p:cNvPr>
            <p:cNvSpPr/>
            <p:nvPr/>
          </p:nvSpPr>
          <p:spPr>
            <a:xfrm>
              <a:off x="2068322" y="3810946"/>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245" name="Rectangle 244">
              <a:extLst>
                <a:ext uri="{FF2B5EF4-FFF2-40B4-BE49-F238E27FC236}">
                  <a16:creationId xmlns:a16="http://schemas.microsoft.com/office/drawing/2014/main" id="{988AD9C7-FAE2-D745-9CB6-184A8A4721A7}"/>
                </a:ext>
              </a:extLst>
            </p:cNvPr>
            <p:cNvSpPr/>
            <p:nvPr/>
          </p:nvSpPr>
          <p:spPr>
            <a:xfrm>
              <a:off x="2207245" y="3810941"/>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246" name="Rectangle 245">
              <a:extLst>
                <a:ext uri="{FF2B5EF4-FFF2-40B4-BE49-F238E27FC236}">
                  <a16:creationId xmlns:a16="http://schemas.microsoft.com/office/drawing/2014/main" id="{8C62DF9A-96C8-5C45-8A0D-4D0C0B86D331}"/>
                </a:ext>
              </a:extLst>
            </p:cNvPr>
            <p:cNvSpPr/>
            <p:nvPr/>
          </p:nvSpPr>
          <p:spPr>
            <a:xfrm>
              <a:off x="2344048" y="3810946"/>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247" name="Straight Connector 246">
              <a:extLst>
                <a:ext uri="{FF2B5EF4-FFF2-40B4-BE49-F238E27FC236}">
                  <a16:creationId xmlns:a16="http://schemas.microsoft.com/office/drawing/2014/main" id="{94C6D295-9348-F348-997D-35E84B5843A4}"/>
                </a:ext>
              </a:extLst>
            </p:cNvPr>
            <p:cNvCxnSpPr>
              <a:cxnSpLocks/>
              <a:stCxn id="244" idx="3"/>
              <a:endCxn id="246" idx="1"/>
            </p:cNvCxnSpPr>
            <p:nvPr/>
          </p:nvCxnSpPr>
          <p:spPr>
            <a:xfrm>
              <a:off x="2158322" y="3855946"/>
              <a:ext cx="185726"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grpSp>
        <p:nvGrpSpPr>
          <p:cNvPr id="248" name="Group 247">
            <a:extLst>
              <a:ext uri="{FF2B5EF4-FFF2-40B4-BE49-F238E27FC236}">
                <a16:creationId xmlns:a16="http://schemas.microsoft.com/office/drawing/2014/main" id="{22C593F4-7312-D44F-8D63-19BAB0955D43}"/>
              </a:ext>
            </a:extLst>
          </p:cNvPr>
          <p:cNvGrpSpPr/>
          <p:nvPr/>
        </p:nvGrpSpPr>
        <p:grpSpPr>
          <a:xfrm>
            <a:off x="4760969" y="1748216"/>
            <a:ext cx="365726" cy="90005"/>
            <a:chOff x="2068322" y="3810941"/>
            <a:chExt cx="365726" cy="90005"/>
          </a:xfrm>
        </p:grpSpPr>
        <p:sp>
          <p:nvSpPr>
            <p:cNvPr id="249" name="Rectangle 248">
              <a:extLst>
                <a:ext uri="{FF2B5EF4-FFF2-40B4-BE49-F238E27FC236}">
                  <a16:creationId xmlns:a16="http://schemas.microsoft.com/office/drawing/2014/main" id="{A787A723-AF64-E640-ACC3-ADB5F500A9C9}"/>
                </a:ext>
              </a:extLst>
            </p:cNvPr>
            <p:cNvSpPr/>
            <p:nvPr/>
          </p:nvSpPr>
          <p:spPr>
            <a:xfrm>
              <a:off x="2068322" y="3810946"/>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250" name="Rectangle 249">
              <a:extLst>
                <a:ext uri="{FF2B5EF4-FFF2-40B4-BE49-F238E27FC236}">
                  <a16:creationId xmlns:a16="http://schemas.microsoft.com/office/drawing/2014/main" id="{E3BC86A9-8259-2847-AC4C-9D013E5B11A0}"/>
                </a:ext>
              </a:extLst>
            </p:cNvPr>
            <p:cNvSpPr/>
            <p:nvPr/>
          </p:nvSpPr>
          <p:spPr>
            <a:xfrm>
              <a:off x="2207245" y="3810941"/>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251" name="Rectangle 250">
              <a:extLst>
                <a:ext uri="{FF2B5EF4-FFF2-40B4-BE49-F238E27FC236}">
                  <a16:creationId xmlns:a16="http://schemas.microsoft.com/office/drawing/2014/main" id="{51A12CA2-3C19-B349-A45D-A5C5995121E3}"/>
                </a:ext>
              </a:extLst>
            </p:cNvPr>
            <p:cNvSpPr/>
            <p:nvPr/>
          </p:nvSpPr>
          <p:spPr>
            <a:xfrm>
              <a:off x="2344048" y="3810946"/>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252" name="Straight Connector 251">
              <a:extLst>
                <a:ext uri="{FF2B5EF4-FFF2-40B4-BE49-F238E27FC236}">
                  <a16:creationId xmlns:a16="http://schemas.microsoft.com/office/drawing/2014/main" id="{9700CD22-4A71-D542-9867-EB1531521F47}"/>
                </a:ext>
              </a:extLst>
            </p:cNvPr>
            <p:cNvCxnSpPr>
              <a:cxnSpLocks/>
              <a:stCxn id="249" idx="3"/>
              <a:endCxn id="251" idx="1"/>
            </p:cNvCxnSpPr>
            <p:nvPr/>
          </p:nvCxnSpPr>
          <p:spPr>
            <a:xfrm>
              <a:off x="2158322" y="3855946"/>
              <a:ext cx="185726"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sp>
        <p:nvSpPr>
          <p:cNvPr id="77" name="TextBox 76">
            <a:extLst>
              <a:ext uri="{FF2B5EF4-FFF2-40B4-BE49-F238E27FC236}">
                <a16:creationId xmlns:a16="http://schemas.microsoft.com/office/drawing/2014/main" id="{ACA16C50-1325-8648-A0F9-3B923487B3C2}"/>
              </a:ext>
            </a:extLst>
          </p:cNvPr>
          <p:cNvSpPr txBox="1"/>
          <p:nvPr/>
        </p:nvSpPr>
        <p:spPr>
          <a:xfrm>
            <a:off x="5884938" y="4848859"/>
            <a:ext cx="388248" cy="215444"/>
          </a:xfrm>
          <a:prstGeom prst="rect">
            <a:avLst/>
          </a:prstGeom>
          <a:noFill/>
        </p:spPr>
        <p:txBody>
          <a:bodyPr wrap="none" rtlCol="0">
            <a:spAutoFit/>
          </a:bodyPr>
          <a:lstStyle/>
          <a:p>
            <a:r>
              <a:rPr lang="en-US" sz="800" dirty="0"/>
              <a:t>Key:</a:t>
            </a:r>
          </a:p>
        </p:txBody>
      </p:sp>
      <p:graphicFrame>
        <p:nvGraphicFramePr>
          <p:cNvPr id="78" name="Table 77">
            <a:extLst>
              <a:ext uri="{FF2B5EF4-FFF2-40B4-BE49-F238E27FC236}">
                <a16:creationId xmlns:a16="http://schemas.microsoft.com/office/drawing/2014/main" id="{08722194-C139-8947-A46B-FF64D34D8D19}"/>
              </a:ext>
            </a:extLst>
          </p:cNvPr>
          <p:cNvGraphicFramePr>
            <a:graphicFrameLocks noGrp="1"/>
          </p:cNvGraphicFramePr>
          <p:nvPr>
            <p:extLst>
              <p:ext uri="{D42A27DB-BD31-4B8C-83A1-F6EECF244321}">
                <p14:modId xmlns:p14="http://schemas.microsoft.com/office/powerpoint/2010/main" val="84998417"/>
              </p:ext>
            </p:extLst>
          </p:nvPr>
        </p:nvGraphicFramePr>
        <p:xfrm>
          <a:off x="6212871" y="3495722"/>
          <a:ext cx="2396850" cy="1506236"/>
        </p:xfrm>
        <a:graphic>
          <a:graphicData uri="http://schemas.openxmlformats.org/drawingml/2006/table">
            <a:tbl>
              <a:tblPr firstRow="1" bandRow="1">
                <a:tableStyleId>{2D5ABB26-0587-4C30-8999-92F81FD0307C}</a:tableStyleId>
              </a:tblPr>
              <a:tblGrid>
                <a:gridCol w="950080">
                  <a:extLst>
                    <a:ext uri="{9D8B030D-6E8A-4147-A177-3AD203B41FA5}">
                      <a16:colId xmlns:a16="http://schemas.microsoft.com/office/drawing/2014/main" val="20000"/>
                    </a:ext>
                  </a:extLst>
                </a:gridCol>
                <a:gridCol w="245772">
                  <a:extLst>
                    <a:ext uri="{9D8B030D-6E8A-4147-A177-3AD203B41FA5}">
                      <a16:colId xmlns:a16="http://schemas.microsoft.com/office/drawing/2014/main" val="20001"/>
                    </a:ext>
                  </a:extLst>
                </a:gridCol>
                <a:gridCol w="384537">
                  <a:extLst>
                    <a:ext uri="{9D8B030D-6E8A-4147-A177-3AD203B41FA5}">
                      <a16:colId xmlns:a16="http://schemas.microsoft.com/office/drawing/2014/main" val="20002"/>
                    </a:ext>
                  </a:extLst>
                </a:gridCol>
                <a:gridCol w="816461">
                  <a:extLst>
                    <a:ext uri="{9D8B030D-6E8A-4147-A177-3AD203B41FA5}">
                      <a16:colId xmlns:a16="http://schemas.microsoft.com/office/drawing/2014/main" val="20003"/>
                    </a:ext>
                  </a:extLst>
                </a:gridCol>
              </a:tblGrid>
              <a:tr h="376559">
                <a:tc>
                  <a:txBody>
                    <a:bodyPr/>
                    <a:lstStyle/>
                    <a:p>
                      <a:pPr lvl="0"/>
                      <a:r>
                        <a:rPr lang="en-US" sz="800" b="0" i="0" dirty="0">
                          <a:latin typeface="+mn-lt"/>
                        </a:rPr>
                        <a:t>Endorser</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lvl="0"/>
                      <a:endParaRPr lang="en-US" sz="800" b="0" i="0" dirty="0">
                        <a:latin typeface="+mn-lt"/>
                      </a:endParaRPr>
                    </a:p>
                  </a:txBody>
                  <a:tcPr anchor="ctr">
                    <a:lnT w="12700" cap="flat" cmpd="sng" algn="ctr">
                      <a:solidFill>
                        <a:schemeClr val="tx1"/>
                      </a:solidFill>
                      <a:prstDash val="solid"/>
                      <a:round/>
                      <a:headEnd type="none" w="med" len="med"/>
                      <a:tailEnd type="none" w="med" len="med"/>
                    </a:lnT>
                  </a:tcPr>
                </a:tc>
                <a:tc>
                  <a:txBody>
                    <a:bodyPr/>
                    <a:lstStyle/>
                    <a:p>
                      <a:pPr lvl="0"/>
                      <a:endParaRPr lang="en-US" sz="800" b="0" i="0" dirty="0">
                        <a:latin typeface="+mn-lt"/>
                      </a:endParaRPr>
                    </a:p>
                  </a:txBody>
                  <a:tcPr anchor="ctr">
                    <a:lnT w="12700" cap="flat" cmpd="sng" algn="ctr">
                      <a:solidFill>
                        <a:schemeClr val="tx1"/>
                      </a:solidFill>
                      <a:prstDash val="solid"/>
                      <a:round/>
                      <a:headEnd type="none" w="med" len="med"/>
                      <a:tailEnd type="none" w="med" len="med"/>
                    </a:lnT>
                  </a:tcPr>
                </a:tc>
                <a:tc>
                  <a:txBody>
                    <a:bodyPr/>
                    <a:lstStyle/>
                    <a:p>
                      <a:pPr lvl="0"/>
                      <a:r>
                        <a:rPr lang="en-US" sz="800" b="0" i="0" dirty="0">
                          <a:latin typeface="+mn-lt"/>
                        </a:rPr>
                        <a:t>Ledger</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376559">
                <a:tc>
                  <a:txBody>
                    <a:bodyPr/>
                    <a:lstStyle/>
                    <a:p>
                      <a:pPr lvl="0"/>
                      <a:r>
                        <a:rPr lang="en-US" sz="800" b="0" i="0" dirty="0">
                          <a:latin typeface="+mn-lt"/>
                        </a:rPr>
                        <a:t>Peer</a:t>
                      </a:r>
                    </a:p>
                  </a:txBody>
                  <a:tcPr anchor="ctr">
                    <a:lnL w="12700" cap="flat" cmpd="sng" algn="ctr">
                      <a:solidFill>
                        <a:schemeClr val="tx1"/>
                      </a:solidFill>
                      <a:prstDash val="solid"/>
                      <a:round/>
                      <a:headEnd type="none" w="med" len="med"/>
                      <a:tailEnd type="none" w="med" len="med"/>
                    </a:lnL>
                  </a:tcPr>
                </a:tc>
                <a:tc>
                  <a:txBody>
                    <a:bodyPr/>
                    <a:lstStyle/>
                    <a:p>
                      <a:pPr lvl="0"/>
                      <a:endParaRPr lang="en-US" sz="800" b="0" i="0" dirty="0">
                        <a:latin typeface="+mn-lt"/>
                      </a:endParaRPr>
                    </a:p>
                  </a:txBody>
                  <a:tcPr anchor="ctr"/>
                </a:tc>
                <a:tc>
                  <a:txBody>
                    <a:bodyPr/>
                    <a:lstStyle/>
                    <a:p>
                      <a:pPr lvl="0"/>
                      <a:endParaRPr lang="en-US" sz="800" b="0" i="0" dirty="0">
                        <a:latin typeface="+mn-lt"/>
                      </a:endParaRPr>
                    </a:p>
                  </a:txBody>
                  <a:tcPr anchor="ct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800" b="0" i="0" dirty="0">
                          <a:latin typeface="+mn-lt"/>
                        </a:rPr>
                        <a:t>Application</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376559">
                <a:tc>
                  <a:txBody>
                    <a:bodyPr/>
                    <a:lstStyle/>
                    <a:p>
                      <a:pPr lvl="0"/>
                      <a:r>
                        <a:rPr lang="en-US" sz="800" b="0" i="0" dirty="0">
                          <a:latin typeface="+mn-lt"/>
                        </a:rPr>
                        <a:t>Ordering</a:t>
                      </a:r>
                      <a:r>
                        <a:rPr lang="en-US" sz="800" b="0" i="0" baseline="0" dirty="0">
                          <a:latin typeface="+mn-lt"/>
                        </a:rPr>
                        <a:t> Node</a:t>
                      </a:r>
                      <a:endParaRPr lang="en-US" sz="800" b="0" i="0" dirty="0">
                        <a:latin typeface="+mn-lt"/>
                      </a:endParaRPr>
                    </a:p>
                  </a:txBody>
                  <a:tcPr anchor="ctr">
                    <a:lnL w="12700" cap="flat" cmpd="sng" algn="ctr">
                      <a:solidFill>
                        <a:schemeClr val="tx1"/>
                      </a:solidFill>
                      <a:prstDash val="solid"/>
                      <a:round/>
                      <a:headEnd type="none" w="med" len="med"/>
                      <a:tailEnd type="none" w="med" len="med"/>
                    </a:lnL>
                  </a:tcPr>
                </a:tc>
                <a:tc>
                  <a:txBody>
                    <a:bodyPr/>
                    <a:lstStyle/>
                    <a:p>
                      <a:pPr lvl="0"/>
                      <a:endParaRPr lang="en-US" sz="800" b="0" i="0" dirty="0">
                        <a:latin typeface="+mn-lt"/>
                      </a:endParaRPr>
                    </a:p>
                  </a:txBody>
                  <a:tcPr anchor="ctr"/>
                </a:tc>
                <a:tc>
                  <a:txBody>
                    <a:bodyPr/>
                    <a:lstStyle/>
                    <a:p>
                      <a:pPr lvl="0"/>
                      <a:endParaRPr lang="en-US" sz="800" b="0" i="0" dirty="0">
                        <a:latin typeface="+mn-lt"/>
                      </a:endParaRPr>
                    </a:p>
                  </a:txBody>
                  <a:tcPr anchor="ctr"/>
                </a:tc>
                <a:tc>
                  <a:txBody>
                    <a:bodyPr/>
                    <a:lstStyle/>
                    <a:p>
                      <a:pPr lvl="0"/>
                      <a:endParaRPr lang="en-US" sz="800" b="0" i="0" dirty="0">
                        <a:latin typeface="+mn-lt"/>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376559">
                <a:tc>
                  <a:txBody>
                    <a:bodyPr/>
                    <a:lstStyle/>
                    <a:p>
                      <a:pPr lvl="0"/>
                      <a:r>
                        <a:rPr lang="en-US" sz="800" b="0" i="0" dirty="0">
                          <a:latin typeface="+mn-lt"/>
                        </a:rPr>
                        <a:t>Smart</a:t>
                      </a:r>
                      <a:r>
                        <a:rPr lang="en-US" sz="800" b="0" i="0" baseline="0" dirty="0">
                          <a:latin typeface="+mn-lt"/>
                        </a:rPr>
                        <a:t> Contract</a:t>
                      </a:r>
                    </a:p>
                    <a:p>
                      <a:pPr lvl="0"/>
                      <a:r>
                        <a:rPr lang="en-US" sz="800" b="0" i="0" baseline="0" dirty="0">
                          <a:latin typeface="+mn-lt"/>
                        </a:rPr>
                        <a:t>(</a:t>
                      </a:r>
                      <a:r>
                        <a:rPr lang="en-US" sz="800" b="0" i="0" baseline="0" dirty="0" err="1">
                          <a:latin typeface="+mn-lt"/>
                        </a:rPr>
                        <a:t>Chaincode</a:t>
                      </a:r>
                      <a:r>
                        <a:rPr lang="en-US" sz="800" b="0" i="0" baseline="0" dirty="0">
                          <a:latin typeface="+mn-lt"/>
                        </a:rPr>
                        <a:t>)</a:t>
                      </a:r>
                      <a:endParaRPr lang="en-US" sz="800" b="0" i="0" dirty="0">
                        <a:latin typeface="+mn-lt"/>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lvl="0"/>
                      <a:endParaRPr lang="en-US" sz="800" b="0" i="0" dirty="0">
                        <a:latin typeface="+mn-lt"/>
                      </a:endParaRPr>
                    </a:p>
                  </a:txBody>
                  <a:tcPr anchor="ctr">
                    <a:lnB w="12700" cap="flat" cmpd="sng" algn="ctr">
                      <a:solidFill>
                        <a:schemeClr val="tx1"/>
                      </a:solidFill>
                      <a:prstDash val="solid"/>
                      <a:round/>
                      <a:headEnd type="none" w="med" len="med"/>
                      <a:tailEnd type="none" w="med" len="med"/>
                    </a:lnB>
                  </a:tcPr>
                </a:tc>
                <a:tc>
                  <a:txBody>
                    <a:bodyPr/>
                    <a:lstStyle/>
                    <a:p>
                      <a:pPr lvl="0"/>
                      <a:endParaRPr lang="en-US" sz="800" b="0" i="0" dirty="0">
                        <a:latin typeface="+mn-lt"/>
                      </a:endParaRPr>
                    </a:p>
                  </a:txBody>
                  <a:tcPr anchor="ctr">
                    <a:lnB w="12700" cap="flat" cmpd="sng" algn="ctr">
                      <a:solidFill>
                        <a:schemeClr val="tx1"/>
                      </a:solidFill>
                      <a:prstDash val="solid"/>
                      <a:round/>
                      <a:headEnd type="none" w="med" len="med"/>
                      <a:tailEnd type="none" w="med" len="med"/>
                    </a:lnB>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800" b="0" i="0" dirty="0">
                          <a:latin typeface="+mn-lt"/>
                        </a:rPr>
                        <a:t>Endorsement</a:t>
                      </a:r>
                      <a:r>
                        <a:rPr lang="en-US" sz="800" b="0" i="0" baseline="0" dirty="0">
                          <a:latin typeface="+mn-lt"/>
                        </a:rPr>
                        <a:t> Policy</a:t>
                      </a:r>
                      <a:endParaRPr lang="en-US" sz="800" b="0" i="0" dirty="0">
                        <a:latin typeface="+mn-lt"/>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79" name="Rounded Rectangle 93">
            <a:extLst>
              <a:ext uri="{FF2B5EF4-FFF2-40B4-BE49-F238E27FC236}">
                <a16:creationId xmlns:a16="http://schemas.microsoft.com/office/drawing/2014/main" id="{B4BC2CD2-4EAA-3046-B0D3-A42A287660BF}"/>
              </a:ext>
            </a:extLst>
          </p:cNvPr>
          <p:cNvSpPr/>
          <p:nvPr/>
        </p:nvSpPr>
        <p:spPr>
          <a:xfrm>
            <a:off x="7059678" y="3554564"/>
            <a:ext cx="267251" cy="267300"/>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tIns="36000" bIns="36000" rtlCol="0" anchor="ctr"/>
          <a:lstStyle/>
          <a:p>
            <a:pPr algn="ctr"/>
            <a:endParaRPr lang="en-US" sz="750" dirty="0">
              <a:solidFill>
                <a:srgbClr val="000000"/>
              </a:solidFill>
            </a:endParaRPr>
          </a:p>
        </p:txBody>
      </p:sp>
      <p:sp>
        <p:nvSpPr>
          <p:cNvPr id="80" name="Rounded Rectangle 96">
            <a:extLst>
              <a:ext uri="{FF2B5EF4-FFF2-40B4-BE49-F238E27FC236}">
                <a16:creationId xmlns:a16="http://schemas.microsoft.com/office/drawing/2014/main" id="{955ABAF3-9A58-BD4A-9D94-517913CEAE5C}"/>
              </a:ext>
            </a:extLst>
          </p:cNvPr>
          <p:cNvSpPr/>
          <p:nvPr/>
        </p:nvSpPr>
        <p:spPr>
          <a:xfrm>
            <a:off x="7060597" y="3935366"/>
            <a:ext cx="267251" cy="267300"/>
          </a:xfrm>
          <a:prstGeom prst="roundRect">
            <a:avLst/>
          </a:prstGeom>
          <a:solidFill>
            <a:srgbClr val="7DA6FC"/>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000000"/>
              </a:solidFill>
            </a:endParaRPr>
          </a:p>
        </p:txBody>
      </p:sp>
      <p:sp>
        <p:nvSpPr>
          <p:cNvPr id="81" name="Rounded Rectangle 99">
            <a:extLst>
              <a:ext uri="{FF2B5EF4-FFF2-40B4-BE49-F238E27FC236}">
                <a16:creationId xmlns:a16="http://schemas.microsoft.com/office/drawing/2014/main" id="{65744AEC-285C-4148-8400-5F1806A463B3}"/>
              </a:ext>
            </a:extLst>
          </p:cNvPr>
          <p:cNvSpPr/>
          <p:nvPr/>
        </p:nvSpPr>
        <p:spPr>
          <a:xfrm>
            <a:off x="7059677" y="4295609"/>
            <a:ext cx="267251" cy="267300"/>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50" dirty="0">
              <a:solidFill>
                <a:srgbClr val="000000"/>
              </a:solidFill>
            </a:endParaRPr>
          </a:p>
        </p:txBody>
      </p:sp>
      <p:sp>
        <p:nvSpPr>
          <p:cNvPr id="82" name="Rounded Rectangle 102">
            <a:extLst>
              <a:ext uri="{FF2B5EF4-FFF2-40B4-BE49-F238E27FC236}">
                <a16:creationId xmlns:a16="http://schemas.microsoft.com/office/drawing/2014/main" id="{D625B1DE-1B89-B04D-908C-6D65101F767A}"/>
              </a:ext>
            </a:extLst>
          </p:cNvPr>
          <p:cNvSpPr/>
          <p:nvPr/>
        </p:nvSpPr>
        <p:spPr>
          <a:xfrm>
            <a:off x="7059677" y="4681320"/>
            <a:ext cx="267251" cy="267300"/>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50" dirty="0">
              <a:solidFill>
                <a:srgbClr val="000000"/>
              </a:solidFill>
            </a:endParaRPr>
          </a:p>
        </p:txBody>
      </p:sp>
      <p:cxnSp>
        <p:nvCxnSpPr>
          <p:cNvPr id="83" name="Straight Connector 82">
            <a:extLst>
              <a:ext uri="{FF2B5EF4-FFF2-40B4-BE49-F238E27FC236}">
                <a16:creationId xmlns:a16="http://schemas.microsoft.com/office/drawing/2014/main" id="{FC7BCECE-520D-B541-A48E-DE1B98763FE5}"/>
              </a:ext>
            </a:extLst>
          </p:cNvPr>
          <p:cNvCxnSpPr/>
          <p:nvPr/>
        </p:nvCxnSpPr>
        <p:spPr>
          <a:xfrm>
            <a:off x="7326928" y="4814970"/>
            <a:ext cx="271595" cy="2346"/>
          </a:xfrm>
          <a:prstGeom prst="line">
            <a:avLst/>
          </a:prstGeom>
          <a:ln w="6350" cmpd="sng">
            <a:solidFill>
              <a:schemeClr val="tx2"/>
            </a:solidFill>
            <a:prstDash val="dash"/>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84" name="Folded Corner 103">
            <a:extLst>
              <a:ext uri="{FF2B5EF4-FFF2-40B4-BE49-F238E27FC236}">
                <a16:creationId xmlns:a16="http://schemas.microsoft.com/office/drawing/2014/main" id="{4F707BD4-1351-3C41-9A12-645C45D21E3F}"/>
              </a:ext>
            </a:extLst>
          </p:cNvPr>
          <p:cNvSpPr/>
          <p:nvPr/>
        </p:nvSpPr>
        <p:spPr>
          <a:xfrm>
            <a:off x="7496923" y="4688490"/>
            <a:ext cx="268358" cy="257651"/>
          </a:xfrm>
          <a:prstGeom prst="foldedCorner">
            <a:avLst/>
          </a:prstGeom>
          <a:solidFill>
            <a:srgbClr val="F7AD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85" name="Rounded Rectangle 105">
            <a:extLst>
              <a:ext uri="{FF2B5EF4-FFF2-40B4-BE49-F238E27FC236}">
                <a16:creationId xmlns:a16="http://schemas.microsoft.com/office/drawing/2014/main" id="{CD088DB4-4070-3441-B52C-9DA8823E078A}"/>
              </a:ext>
            </a:extLst>
          </p:cNvPr>
          <p:cNvSpPr/>
          <p:nvPr/>
        </p:nvSpPr>
        <p:spPr>
          <a:xfrm>
            <a:off x="7488768" y="3935366"/>
            <a:ext cx="267251" cy="267300"/>
          </a:xfrm>
          <a:prstGeom prst="roundRect">
            <a:avLst/>
          </a:prstGeom>
          <a:no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tIns="36000" bIns="36000" rtlCol="0" anchor="ctr"/>
          <a:lstStyle/>
          <a:p>
            <a:pPr algn="ctr"/>
            <a:endParaRPr lang="en-US" sz="750" dirty="0">
              <a:solidFill>
                <a:srgbClr val="000000"/>
              </a:solidFill>
            </a:endParaRPr>
          </a:p>
        </p:txBody>
      </p:sp>
      <p:grpSp>
        <p:nvGrpSpPr>
          <p:cNvPr id="86" name="Group 85">
            <a:extLst>
              <a:ext uri="{FF2B5EF4-FFF2-40B4-BE49-F238E27FC236}">
                <a16:creationId xmlns:a16="http://schemas.microsoft.com/office/drawing/2014/main" id="{DE7D4409-2D39-3045-9A31-21EB93116256}"/>
              </a:ext>
            </a:extLst>
          </p:cNvPr>
          <p:cNvGrpSpPr/>
          <p:nvPr/>
        </p:nvGrpSpPr>
        <p:grpSpPr>
          <a:xfrm>
            <a:off x="7437949" y="3616716"/>
            <a:ext cx="368888" cy="93646"/>
            <a:chOff x="2259061" y="4546968"/>
            <a:chExt cx="576021" cy="152408"/>
          </a:xfrm>
        </p:grpSpPr>
        <p:sp>
          <p:nvSpPr>
            <p:cNvPr id="87" name="Rectangle 86">
              <a:extLst>
                <a:ext uri="{FF2B5EF4-FFF2-40B4-BE49-F238E27FC236}">
                  <a16:creationId xmlns:a16="http://schemas.microsoft.com/office/drawing/2014/main" id="{65870314-AC03-5544-B8D1-D4814AE695F3}"/>
                </a:ext>
              </a:extLst>
            </p:cNvPr>
            <p:cNvSpPr/>
            <p:nvPr/>
          </p:nvSpPr>
          <p:spPr>
            <a:xfrm>
              <a:off x="2259061" y="4546976"/>
              <a:ext cx="145473" cy="1524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88" name="Rectangle 87">
              <a:extLst>
                <a:ext uri="{FF2B5EF4-FFF2-40B4-BE49-F238E27FC236}">
                  <a16:creationId xmlns:a16="http://schemas.microsoft.com/office/drawing/2014/main" id="{4524DA02-9A4F-C843-BBC3-BC0529FA48A8}"/>
                </a:ext>
              </a:extLst>
            </p:cNvPr>
            <p:cNvSpPr/>
            <p:nvPr/>
          </p:nvSpPr>
          <p:spPr>
            <a:xfrm>
              <a:off x="2475990" y="4546968"/>
              <a:ext cx="145473" cy="1524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89" name="Rectangle 88">
              <a:extLst>
                <a:ext uri="{FF2B5EF4-FFF2-40B4-BE49-F238E27FC236}">
                  <a16:creationId xmlns:a16="http://schemas.microsoft.com/office/drawing/2014/main" id="{65258090-A726-5649-82D8-4B41C343E4F6}"/>
                </a:ext>
              </a:extLst>
            </p:cNvPr>
            <p:cNvSpPr/>
            <p:nvPr/>
          </p:nvSpPr>
          <p:spPr>
            <a:xfrm>
              <a:off x="2689609" y="4546976"/>
              <a:ext cx="145473" cy="1524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90" name="Straight Connector 89">
              <a:extLst>
                <a:ext uri="{FF2B5EF4-FFF2-40B4-BE49-F238E27FC236}">
                  <a16:creationId xmlns:a16="http://schemas.microsoft.com/office/drawing/2014/main" id="{388CF142-B410-DA41-B829-4224B62248C7}"/>
                </a:ext>
              </a:extLst>
            </p:cNvPr>
            <p:cNvCxnSpPr/>
            <p:nvPr/>
          </p:nvCxnSpPr>
          <p:spPr>
            <a:xfrm>
              <a:off x="2404534" y="4623176"/>
              <a:ext cx="285075"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169172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a:latin typeface="+mn-lt"/>
              </a:rPr>
              <a:t>Sample transaction: Step 4/7 – Order Transaction</a:t>
            </a:r>
          </a:p>
        </p:txBody>
      </p:sp>
      <p:sp>
        <p:nvSpPr>
          <p:cNvPr id="19" name="TextBox 18"/>
          <p:cNvSpPr txBox="1"/>
          <p:nvPr/>
        </p:nvSpPr>
        <p:spPr>
          <a:xfrm>
            <a:off x="5645467" y="868505"/>
            <a:ext cx="3498533" cy="1754326"/>
          </a:xfrm>
          <a:prstGeom prst="rect">
            <a:avLst/>
          </a:prstGeom>
          <a:noFill/>
        </p:spPr>
        <p:txBody>
          <a:bodyPr wrap="square" rtlCol="0">
            <a:spAutoFit/>
          </a:bodyPr>
          <a:lstStyle/>
          <a:p>
            <a:pPr algn="ctr"/>
            <a:r>
              <a:rPr lang="en-US" sz="1350" dirty="0">
                <a:solidFill>
                  <a:srgbClr val="FF0000"/>
                </a:solidFill>
              </a:rPr>
              <a:t>Responses submitted for ordering</a:t>
            </a:r>
          </a:p>
          <a:p>
            <a:pPr marL="342900" indent="-342900">
              <a:buAutoNum type="arabicPeriod"/>
            </a:pPr>
            <a:endParaRPr lang="en-US" sz="1350" dirty="0"/>
          </a:p>
          <a:p>
            <a:pPr marL="228600" indent="-3175"/>
            <a:r>
              <a:rPr lang="en-US" sz="1350" dirty="0"/>
              <a:t>Application submits responses as a transaction to be ordered. </a:t>
            </a:r>
          </a:p>
          <a:p>
            <a:pPr marL="228600" indent="-3175"/>
            <a:endParaRPr lang="en-US" sz="1350" dirty="0"/>
          </a:p>
          <a:p>
            <a:pPr marL="228600" indent="-3175"/>
            <a:r>
              <a:rPr lang="en-US" sz="1350" dirty="0"/>
              <a:t>Ordering happens across the fabric in parallel with transactions submitted by other applications </a:t>
            </a:r>
          </a:p>
        </p:txBody>
      </p:sp>
      <p:sp>
        <p:nvSpPr>
          <p:cNvPr id="206" name="TextBox 205"/>
          <p:cNvSpPr txBox="1"/>
          <p:nvPr/>
        </p:nvSpPr>
        <p:spPr>
          <a:xfrm>
            <a:off x="3670566" y="4878206"/>
            <a:ext cx="1547329" cy="276999"/>
          </a:xfrm>
          <a:prstGeom prst="rect">
            <a:avLst/>
          </a:prstGeom>
          <a:noFill/>
        </p:spPr>
        <p:txBody>
          <a:bodyPr wrap="square" rtlCol="0">
            <a:spAutoFit/>
          </a:bodyPr>
          <a:lstStyle/>
          <a:p>
            <a:r>
              <a:rPr lang="en-US" sz="1200" dirty="0">
                <a:solidFill>
                  <a:srgbClr val="FF0000"/>
                </a:solidFill>
              </a:rPr>
              <a:t>(other applications)</a:t>
            </a:r>
          </a:p>
        </p:txBody>
      </p:sp>
      <p:sp>
        <p:nvSpPr>
          <p:cNvPr id="149" name="Rounded Rectangle 148">
            <a:extLst>
              <a:ext uri="{FF2B5EF4-FFF2-40B4-BE49-F238E27FC236}">
                <a16:creationId xmlns:a16="http://schemas.microsoft.com/office/drawing/2014/main" id="{5C95BE15-9F6D-E145-ACFB-8BDC9B9B6656}"/>
              </a:ext>
            </a:extLst>
          </p:cNvPr>
          <p:cNvSpPr/>
          <p:nvPr/>
        </p:nvSpPr>
        <p:spPr>
          <a:xfrm>
            <a:off x="1774155" y="760288"/>
            <a:ext cx="3945300" cy="3699138"/>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0" name="Rounded Rectangle 149">
            <a:extLst>
              <a:ext uri="{FF2B5EF4-FFF2-40B4-BE49-F238E27FC236}">
                <a16:creationId xmlns:a16="http://schemas.microsoft.com/office/drawing/2014/main" id="{62A5BA08-053E-6F4E-8FAE-3FDFD5719463}"/>
              </a:ext>
            </a:extLst>
          </p:cNvPr>
          <p:cNvSpPr/>
          <p:nvPr/>
        </p:nvSpPr>
        <p:spPr>
          <a:xfrm>
            <a:off x="3578224" y="2117725"/>
            <a:ext cx="1933576" cy="1841501"/>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1" name="Rounded Rectangle 150">
            <a:extLst>
              <a:ext uri="{FF2B5EF4-FFF2-40B4-BE49-F238E27FC236}">
                <a16:creationId xmlns:a16="http://schemas.microsoft.com/office/drawing/2014/main" id="{268F2F2B-D54B-2244-9439-69BAB37F53A0}"/>
              </a:ext>
            </a:extLst>
          </p:cNvPr>
          <p:cNvSpPr/>
          <p:nvPr/>
        </p:nvSpPr>
        <p:spPr>
          <a:xfrm>
            <a:off x="1968501" y="3154276"/>
            <a:ext cx="1304924" cy="1003300"/>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2" name="Rounded Rectangle 151">
            <a:extLst>
              <a:ext uri="{FF2B5EF4-FFF2-40B4-BE49-F238E27FC236}">
                <a16:creationId xmlns:a16="http://schemas.microsoft.com/office/drawing/2014/main" id="{EA9C4A07-7D70-8C42-8078-CCBBE8050E36}"/>
              </a:ext>
            </a:extLst>
          </p:cNvPr>
          <p:cNvSpPr/>
          <p:nvPr/>
        </p:nvSpPr>
        <p:spPr>
          <a:xfrm>
            <a:off x="3636658" y="2170134"/>
            <a:ext cx="1818423" cy="1734448"/>
          </a:xfrm>
          <a:prstGeom prst="roundRect">
            <a:avLst/>
          </a:prstGeom>
          <a:solidFill>
            <a:srgbClr val="FFD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6" name="Rounded Rectangle 155">
            <a:extLst>
              <a:ext uri="{FF2B5EF4-FFF2-40B4-BE49-F238E27FC236}">
                <a16:creationId xmlns:a16="http://schemas.microsoft.com/office/drawing/2014/main" id="{11166258-607F-8744-9660-66B279278B0A}"/>
              </a:ext>
            </a:extLst>
          </p:cNvPr>
          <p:cNvSpPr/>
          <p:nvPr/>
        </p:nvSpPr>
        <p:spPr>
          <a:xfrm>
            <a:off x="1968500" y="933449"/>
            <a:ext cx="3579545" cy="1057275"/>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7" name="Rounded Rectangle 156">
            <a:extLst>
              <a:ext uri="{FF2B5EF4-FFF2-40B4-BE49-F238E27FC236}">
                <a16:creationId xmlns:a16="http://schemas.microsoft.com/office/drawing/2014/main" id="{492315A7-A644-594B-8483-568C2B609F26}"/>
              </a:ext>
            </a:extLst>
          </p:cNvPr>
          <p:cNvSpPr/>
          <p:nvPr/>
        </p:nvSpPr>
        <p:spPr>
          <a:xfrm>
            <a:off x="2022875" y="984521"/>
            <a:ext cx="3473854" cy="954428"/>
          </a:xfrm>
          <a:prstGeom prst="roundRect">
            <a:avLst/>
          </a:prstGeom>
          <a:solidFill>
            <a:srgbClr val="FFD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8" name="Rounded Rectangle 157">
            <a:extLst>
              <a:ext uri="{FF2B5EF4-FFF2-40B4-BE49-F238E27FC236}">
                <a16:creationId xmlns:a16="http://schemas.microsoft.com/office/drawing/2014/main" id="{21DF8710-6152-C246-B814-86EC8C0C1DC5}"/>
              </a:ext>
            </a:extLst>
          </p:cNvPr>
          <p:cNvSpPr/>
          <p:nvPr/>
        </p:nvSpPr>
        <p:spPr>
          <a:xfrm>
            <a:off x="2022874" y="3209072"/>
            <a:ext cx="1205011" cy="893851"/>
          </a:xfrm>
          <a:prstGeom prst="roundRect">
            <a:avLst/>
          </a:prstGeom>
          <a:solidFill>
            <a:srgbClr val="FFD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9" name="Rounded Rectangle 158">
            <a:extLst>
              <a:ext uri="{FF2B5EF4-FFF2-40B4-BE49-F238E27FC236}">
                <a16:creationId xmlns:a16="http://schemas.microsoft.com/office/drawing/2014/main" id="{446CE4A0-9159-314E-AB2A-C4115821EC42}"/>
              </a:ext>
            </a:extLst>
          </p:cNvPr>
          <p:cNvSpPr/>
          <p:nvPr/>
        </p:nvSpPr>
        <p:spPr>
          <a:xfrm>
            <a:off x="1968501" y="2073186"/>
            <a:ext cx="1311274" cy="1003301"/>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60" name="Rounded Rectangle 159">
            <a:extLst>
              <a:ext uri="{FF2B5EF4-FFF2-40B4-BE49-F238E27FC236}">
                <a16:creationId xmlns:a16="http://schemas.microsoft.com/office/drawing/2014/main" id="{BC11F532-593D-E14D-915A-E84C25855797}"/>
              </a:ext>
            </a:extLst>
          </p:cNvPr>
          <p:cNvSpPr/>
          <p:nvPr/>
        </p:nvSpPr>
        <p:spPr>
          <a:xfrm>
            <a:off x="2022874" y="2127226"/>
            <a:ext cx="1205011" cy="893851"/>
          </a:xfrm>
          <a:prstGeom prst="roundRect">
            <a:avLst/>
          </a:prstGeom>
          <a:solidFill>
            <a:srgbClr val="FFD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61" name="Rounded Rectangle 160">
            <a:extLst>
              <a:ext uri="{FF2B5EF4-FFF2-40B4-BE49-F238E27FC236}">
                <a16:creationId xmlns:a16="http://schemas.microsoft.com/office/drawing/2014/main" id="{255ED297-4FAB-664F-9025-0CE7B05C45A8}"/>
              </a:ext>
            </a:extLst>
          </p:cNvPr>
          <p:cNvSpPr/>
          <p:nvPr/>
        </p:nvSpPr>
        <p:spPr>
          <a:xfrm>
            <a:off x="2103532" y="1098527"/>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0</a:t>
            </a:r>
            <a:endParaRPr lang="en-US" sz="2400" dirty="0">
              <a:solidFill>
                <a:schemeClr val="bg1"/>
              </a:solidFill>
            </a:endParaRPr>
          </a:p>
        </p:txBody>
      </p:sp>
      <p:sp>
        <p:nvSpPr>
          <p:cNvPr id="162" name="Rounded Rectangle 161">
            <a:extLst>
              <a:ext uri="{FF2B5EF4-FFF2-40B4-BE49-F238E27FC236}">
                <a16:creationId xmlns:a16="http://schemas.microsoft.com/office/drawing/2014/main" id="{7D941D66-3505-A24F-87E2-C90C9D20C4B7}"/>
              </a:ext>
            </a:extLst>
          </p:cNvPr>
          <p:cNvSpPr/>
          <p:nvPr/>
        </p:nvSpPr>
        <p:spPr>
          <a:xfrm>
            <a:off x="2103532" y="2185425"/>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1</a:t>
            </a:r>
            <a:endParaRPr lang="en-US" sz="2400" dirty="0">
              <a:solidFill>
                <a:schemeClr val="bg1"/>
              </a:solidFill>
            </a:endParaRPr>
          </a:p>
        </p:txBody>
      </p:sp>
      <p:sp>
        <p:nvSpPr>
          <p:cNvPr id="163" name="Rounded Rectangle 162">
            <a:extLst>
              <a:ext uri="{FF2B5EF4-FFF2-40B4-BE49-F238E27FC236}">
                <a16:creationId xmlns:a16="http://schemas.microsoft.com/office/drawing/2014/main" id="{F2080B39-FBEF-9043-AF06-42A10D2808BB}"/>
              </a:ext>
            </a:extLst>
          </p:cNvPr>
          <p:cNvSpPr/>
          <p:nvPr/>
        </p:nvSpPr>
        <p:spPr>
          <a:xfrm>
            <a:off x="2103532" y="3251775"/>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2</a:t>
            </a:r>
            <a:endParaRPr lang="en-US" sz="2400" dirty="0">
              <a:solidFill>
                <a:schemeClr val="bg1"/>
              </a:solidFill>
            </a:endParaRPr>
          </a:p>
        </p:txBody>
      </p:sp>
      <p:grpSp>
        <p:nvGrpSpPr>
          <p:cNvPr id="167" name="Group 166">
            <a:extLst>
              <a:ext uri="{FF2B5EF4-FFF2-40B4-BE49-F238E27FC236}">
                <a16:creationId xmlns:a16="http://schemas.microsoft.com/office/drawing/2014/main" id="{E6F47C58-C582-394C-9AF9-65C167CAC5B1}"/>
              </a:ext>
            </a:extLst>
          </p:cNvPr>
          <p:cNvGrpSpPr/>
          <p:nvPr/>
        </p:nvGrpSpPr>
        <p:grpSpPr>
          <a:xfrm>
            <a:off x="0" y="2078733"/>
            <a:ext cx="944684" cy="809462"/>
            <a:chOff x="0" y="2025595"/>
            <a:chExt cx="944684" cy="809462"/>
          </a:xfrm>
        </p:grpSpPr>
        <p:sp>
          <p:nvSpPr>
            <p:cNvPr id="168" name="Rectangle 167">
              <a:extLst>
                <a:ext uri="{FF2B5EF4-FFF2-40B4-BE49-F238E27FC236}">
                  <a16:creationId xmlns:a16="http://schemas.microsoft.com/office/drawing/2014/main" id="{5DA673C9-15D8-904C-93CF-1336BACAA00E}"/>
                </a:ext>
              </a:extLst>
            </p:cNvPr>
            <p:cNvSpPr/>
            <p:nvPr/>
          </p:nvSpPr>
          <p:spPr>
            <a:xfrm>
              <a:off x="0" y="2307710"/>
              <a:ext cx="742943" cy="215444"/>
            </a:xfrm>
            <a:prstGeom prst="rect">
              <a:avLst/>
            </a:prstGeom>
            <a:ln>
              <a:noFill/>
            </a:ln>
          </p:spPr>
          <p:txBody>
            <a:bodyPr wrap="square">
              <a:spAutoFit/>
            </a:bodyPr>
            <a:lstStyle/>
            <a:p>
              <a:pPr lvl="0" algn="ctr"/>
              <a:r>
                <a:rPr lang="en-US" sz="800" dirty="0">
                  <a:solidFill>
                    <a:prstClr val="black"/>
                  </a:solidFill>
                  <a:cs typeface="Calibri"/>
                </a:rPr>
                <a:t>Application</a:t>
              </a:r>
            </a:p>
          </p:txBody>
        </p:sp>
        <p:grpSp>
          <p:nvGrpSpPr>
            <p:cNvPr id="170" name="Group 169">
              <a:extLst>
                <a:ext uri="{FF2B5EF4-FFF2-40B4-BE49-F238E27FC236}">
                  <a16:creationId xmlns:a16="http://schemas.microsoft.com/office/drawing/2014/main" id="{EA8C7ECC-C519-4147-8D03-04F883644EC1}"/>
                </a:ext>
              </a:extLst>
            </p:cNvPr>
            <p:cNvGrpSpPr/>
            <p:nvPr/>
          </p:nvGrpSpPr>
          <p:grpSpPr>
            <a:xfrm>
              <a:off x="93037" y="2025595"/>
              <a:ext cx="851647" cy="809462"/>
              <a:chOff x="265172" y="2308763"/>
              <a:chExt cx="712071" cy="676800"/>
            </a:xfrm>
          </p:grpSpPr>
          <p:sp>
            <p:nvSpPr>
              <p:cNvPr id="173" name="Rounded Rectangle 172">
                <a:extLst>
                  <a:ext uri="{FF2B5EF4-FFF2-40B4-BE49-F238E27FC236}">
                    <a16:creationId xmlns:a16="http://schemas.microsoft.com/office/drawing/2014/main" id="{FFFC1660-CDCD-FE47-B5E1-C4F6F06323A6}"/>
                  </a:ext>
                </a:extLst>
              </p:cNvPr>
              <p:cNvSpPr/>
              <p:nvPr/>
            </p:nvSpPr>
            <p:spPr>
              <a:xfrm>
                <a:off x="265172" y="2308763"/>
                <a:ext cx="712071" cy="67680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4" name="Straight Connector 173">
                <a:extLst>
                  <a:ext uri="{FF2B5EF4-FFF2-40B4-BE49-F238E27FC236}">
                    <a16:creationId xmlns:a16="http://schemas.microsoft.com/office/drawing/2014/main" id="{5FE77A85-396C-104D-9DE0-87809511FD6B}"/>
                  </a:ext>
                </a:extLst>
              </p:cNvPr>
              <p:cNvCxnSpPr/>
              <p:nvPr/>
            </p:nvCxnSpPr>
            <p:spPr>
              <a:xfrm>
                <a:off x="736935" y="2308763"/>
                <a:ext cx="0" cy="676800"/>
              </a:xfrm>
              <a:prstGeom prst="line">
                <a:avLst/>
              </a:prstGeom>
              <a:ln w="28575" cmpd="sng">
                <a:solidFill>
                  <a:schemeClr val="tx2"/>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172" name="TextBox 171">
              <a:extLst>
                <a:ext uri="{FF2B5EF4-FFF2-40B4-BE49-F238E27FC236}">
                  <a16:creationId xmlns:a16="http://schemas.microsoft.com/office/drawing/2014/main" id="{7EA7B8F9-216B-A049-A830-8959D685629B}"/>
                </a:ext>
              </a:extLst>
            </p:cNvPr>
            <p:cNvSpPr txBox="1"/>
            <p:nvPr/>
          </p:nvSpPr>
          <p:spPr>
            <a:xfrm>
              <a:off x="652491" y="2239123"/>
              <a:ext cx="270016" cy="461665"/>
            </a:xfrm>
            <a:prstGeom prst="rect">
              <a:avLst/>
            </a:prstGeom>
            <a:noFill/>
            <a:ln>
              <a:noFill/>
            </a:ln>
          </p:spPr>
          <p:txBody>
            <a:bodyPr wrap="square" rtlCol="0">
              <a:spAutoFit/>
            </a:bodyPr>
            <a:lstStyle/>
            <a:p>
              <a:r>
                <a:rPr lang="en-US" sz="800" dirty="0"/>
                <a:t>SDK</a:t>
              </a:r>
            </a:p>
          </p:txBody>
        </p:sp>
      </p:grpSp>
      <p:sp>
        <p:nvSpPr>
          <p:cNvPr id="175" name="TextBox 174">
            <a:extLst>
              <a:ext uri="{FF2B5EF4-FFF2-40B4-BE49-F238E27FC236}">
                <a16:creationId xmlns:a16="http://schemas.microsoft.com/office/drawing/2014/main" id="{397F8DA2-DD47-1343-974E-88F7BD39FEDE}"/>
              </a:ext>
            </a:extLst>
          </p:cNvPr>
          <p:cNvSpPr txBox="1"/>
          <p:nvPr/>
        </p:nvSpPr>
        <p:spPr>
          <a:xfrm>
            <a:off x="3243416" y="4191952"/>
            <a:ext cx="1040169" cy="276999"/>
          </a:xfrm>
          <a:prstGeom prst="rect">
            <a:avLst/>
          </a:prstGeom>
          <a:noFill/>
        </p:spPr>
        <p:txBody>
          <a:bodyPr wrap="square" rtlCol="0">
            <a:spAutoFit/>
          </a:bodyPr>
          <a:lstStyle/>
          <a:p>
            <a:pPr algn="ctr"/>
            <a:r>
              <a:rPr lang="en-US" sz="1200" dirty="0"/>
              <a:t>Network</a:t>
            </a:r>
          </a:p>
        </p:txBody>
      </p:sp>
      <p:sp>
        <p:nvSpPr>
          <p:cNvPr id="176" name="Folded Corner 175">
            <a:extLst>
              <a:ext uri="{FF2B5EF4-FFF2-40B4-BE49-F238E27FC236}">
                <a16:creationId xmlns:a16="http://schemas.microsoft.com/office/drawing/2014/main" id="{938BB6F3-6CEC-BA4E-9504-57CB6D619AC5}"/>
              </a:ext>
            </a:extLst>
          </p:cNvPr>
          <p:cNvSpPr/>
          <p:nvPr/>
        </p:nvSpPr>
        <p:spPr>
          <a:xfrm>
            <a:off x="4794938" y="4114170"/>
            <a:ext cx="411250" cy="219861"/>
          </a:xfrm>
          <a:prstGeom prst="foldedCorner">
            <a:avLst/>
          </a:prstGeom>
          <a:solidFill>
            <a:srgbClr val="F7AD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a:t>
            </a:r>
            <a:endParaRPr lang="en-US" sz="1200" baseline="-25000" dirty="0">
              <a:solidFill>
                <a:schemeClr val="tx1"/>
              </a:solidFill>
            </a:endParaRPr>
          </a:p>
        </p:txBody>
      </p:sp>
      <p:sp>
        <p:nvSpPr>
          <p:cNvPr id="177" name="Rounded Rectangle 176">
            <a:extLst>
              <a:ext uri="{FF2B5EF4-FFF2-40B4-BE49-F238E27FC236}">
                <a16:creationId xmlns:a16="http://schemas.microsoft.com/office/drawing/2014/main" id="{A0A33FAA-1700-7B46-93E1-499C6AD42595}"/>
              </a:ext>
            </a:extLst>
          </p:cNvPr>
          <p:cNvSpPr/>
          <p:nvPr/>
        </p:nvSpPr>
        <p:spPr>
          <a:xfrm>
            <a:off x="4756297" y="1101030"/>
            <a:ext cx="598199" cy="598199"/>
          </a:xfrm>
          <a:prstGeom prst="roundRect">
            <a:avLst/>
          </a:prstGeom>
          <a:solidFill>
            <a:srgbClr val="7DA6FC"/>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P</a:t>
            </a:r>
            <a:r>
              <a:rPr lang="en-US" sz="2400" baseline="-25000" dirty="0">
                <a:solidFill>
                  <a:srgbClr val="000000"/>
                </a:solidFill>
              </a:rPr>
              <a:t>4</a:t>
            </a:r>
            <a:endParaRPr lang="en-US" sz="2400" dirty="0">
              <a:solidFill>
                <a:srgbClr val="000000"/>
              </a:solidFill>
            </a:endParaRPr>
          </a:p>
        </p:txBody>
      </p:sp>
      <p:sp>
        <p:nvSpPr>
          <p:cNvPr id="178" name="Rounded Rectangle 177">
            <a:extLst>
              <a:ext uri="{FF2B5EF4-FFF2-40B4-BE49-F238E27FC236}">
                <a16:creationId xmlns:a16="http://schemas.microsoft.com/office/drawing/2014/main" id="{6CF3919B-151F-5444-BC1D-E18BF2C4B06F}"/>
              </a:ext>
            </a:extLst>
          </p:cNvPr>
          <p:cNvSpPr/>
          <p:nvPr/>
        </p:nvSpPr>
        <p:spPr>
          <a:xfrm>
            <a:off x="3432034" y="1097487"/>
            <a:ext cx="598199" cy="598199"/>
          </a:xfrm>
          <a:prstGeom prst="roundRect">
            <a:avLst/>
          </a:prstGeom>
          <a:solidFill>
            <a:srgbClr val="7DA6FC"/>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P</a:t>
            </a:r>
            <a:r>
              <a:rPr lang="en-US" sz="2400" baseline="-25000" dirty="0">
                <a:solidFill>
                  <a:srgbClr val="000000"/>
                </a:solidFill>
              </a:rPr>
              <a:t>3</a:t>
            </a:r>
            <a:endParaRPr lang="en-US" sz="2400" dirty="0">
              <a:solidFill>
                <a:srgbClr val="000000"/>
              </a:solidFill>
            </a:endParaRPr>
          </a:p>
        </p:txBody>
      </p:sp>
      <p:sp>
        <p:nvSpPr>
          <p:cNvPr id="179" name="Rounded Rectangle 178">
            <a:extLst>
              <a:ext uri="{FF2B5EF4-FFF2-40B4-BE49-F238E27FC236}">
                <a16:creationId xmlns:a16="http://schemas.microsoft.com/office/drawing/2014/main" id="{4B92F484-0F3D-9941-B7F0-C433E1337AC1}"/>
              </a:ext>
            </a:extLst>
          </p:cNvPr>
          <p:cNvSpPr/>
          <p:nvPr/>
        </p:nvSpPr>
        <p:spPr>
          <a:xfrm>
            <a:off x="2715181" y="1568643"/>
            <a:ext cx="27753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A</a:t>
            </a:r>
          </a:p>
        </p:txBody>
      </p:sp>
      <p:sp>
        <p:nvSpPr>
          <p:cNvPr id="180" name="Rounded Rectangle 179">
            <a:extLst>
              <a:ext uri="{FF2B5EF4-FFF2-40B4-BE49-F238E27FC236}">
                <a16:creationId xmlns:a16="http://schemas.microsoft.com/office/drawing/2014/main" id="{98F116C2-8F09-534A-A19C-E72A7397FF61}"/>
              </a:ext>
            </a:extLst>
          </p:cNvPr>
          <p:cNvSpPr/>
          <p:nvPr/>
        </p:nvSpPr>
        <p:spPr>
          <a:xfrm>
            <a:off x="2916238" y="1636604"/>
            <a:ext cx="25230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B</a:t>
            </a:r>
          </a:p>
        </p:txBody>
      </p:sp>
      <p:sp>
        <p:nvSpPr>
          <p:cNvPr id="181" name="Rounded Rectangle 180">
            <a:extLst>
              <a:ext uri="{FF2B5EF4-FFF2-40B4-BE49-F238E27FC236}">
                <a16:creationId xmlns:a16="http://schemas.microsoft.com/office/drawing/2014/main" id="{660B71CE-A1CF-5B49-B0A0-D3F61E69601A}"/>
              </a:ext>
            </a:extLst>
          </p:cNvPr>
          <p:cNvSpPr/>
          <p:nvPr/>
        </p:nvSpPr>
        <p:spPr>
          <a:xfrm>
            <a:off x="2715181" y="2655541"/>
            <a:ext cx="27753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A</a:t>
            </a:r>
          </a:p>
        </p:txBody>
      </p:sp>
      <p:sp>
        <p:nvSpPr>
          <p:cNvPr id="182" name="Rounded Rectangle 181">
            <a:extLst>
              <a:ext uri="{FF2B5EF4-FFF2-40B4-BE49-F238E27FC236}">
                <a16:creationId xmlns:a16="http://schemas.microsoft.com/office/drawing/2014/main" id="{301C7BA1-94A5-CA40-A351-E77EF6382753}"/>
              </a:ext>
            </a:extLst>
          </p:cNvPr>
          <p:cNvSpPr/>
          <p:nvPr/>
        </p:nvSpPr>
        <p:spPr>
          <a:xfrm>
            <a:off x="2916238" y="2723502"/>
            <a:ext cx="25230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B</a:t>
            </a:r>
          </a:p>
        </p:txBody>
      </p:sp>
      <p:sp>
        <p:nvSpPr>
          <p:cNvPr id="183" name="Rounded Rectangle 182">
            <a:extLst>
              <a:ext uri="{FF2B5EF4-FFF2-40B4-BE49-F238E27FC236}">
                <a16:creationId xmlns:a16="http://schemas.microsoft.com/office/drawing/2014/main" id="{407BA7E5-D8A3-F945-B35A-3B71C63C3180}"/>
              </a:ext>
            </a:extLst>
          </p:cNvPr>
          <p:cNvSpPr/>
          <p:nvPr/>
        </p:nvSpPr>
        <p:spPr>
          <a:xfrm>
            <a:off x="2715181" y="3721891"/>
            <a:ext cx="27753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A</a:t>
            </a:r>
          </a:p>
        </p:txBody>
      </p:sp>
      <p:sp>
        <p:nvSpPr>
          <p:cNvPr id="184" name="Rounded Rectangle 183">
            <a:extLst>
              <a:ext uri="{FF2B5EF4-FFF2-40B4-BE49-F238E27FC236}">
                <a16:creationId xmlns:a16="http://schemas.microsoft.com/office/drawing/2014/main" id="{944FB6B9-C727-E343-A03E-D5E25F161036}"/>
              </a:ext>
            </a:extLst>
          </p:cNvPr>
          <p:cNvSpPr/>
          <p:nvPr/>
        </p:nvSpPr>
        <p:spPr>
          <a:xfrm>
            <a:off x="2916238" y="3789134"/>
            <a:ext cx="25230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B</a:t>
            </a:r>
          </a:p>
        </p:txBody>
      </p:sp>
      <p:sp>
        <p:nvSpPr>
          <p:cNvPr id="185" name="Rounded Rectangle 184">
            <a:extLst>
              <a:ext uri="{FF2B5EF4-FFF2-40B4-BE49-F238E27FC236}">
                <a16:creationId xmlns:a16="http://schemas.microsoft.com/office/drawing/2014/main" id="{7A317B9D-B153-2C49-AC6A-862DAFEB1A34}"/>
              </a:ext>
            </a:extLst>
          </p:cNvPr>
          <p:cNvSpPr/>
          <p:nvPr/>
        </p:nvSpPr>
        <p:spPr>
          <a:xfrm>
            <a:off x="4043683" y="1566885"/>
            <a:ext cx="27753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A</a:t>
            </a:r>
          </a:p>
        </p:txBody>
      </p:sp>
      <p:sp>
        <p:nvSpPr>
          <p:cNvPr id="186" name="Rounded Rectangle 185">
            <a:extLst>
              <a:ext uri="{FF2B5EF4-FFF2-40B4-BE49-F238E27FC236}">
                <a16:creationId xmlns:a16="http://schemas.microsoft.com/office/drawing/2014/main" id="{8E3B1F10-9CAA-0C42-AC43-9BEA11782FF4}"/>
              </a:ext>
            </a:extLst>
          </p:cNvPr>
          <p:cNvSpPr/>
          <p:nvPr/>
        </p:nvSpPr>
        <p:spPr>
          <a:xfrm>
            <a:off x="4244740" y="1634846"/>
            <a:ext cx="25230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D</a:t>
            </a:r>
          </a:p>
        </p:txBody>
      </p:sp>
      <p:grpSp>
        <p:nvGrpSpPr>
          <p:cNvPr id="216" name="Group 215">
            <a:extLst>
              <a:ext uri="{FF2B5EF4-FFF2-40B4-BE49-F238E27FC236}">
                <a16:creationId xmlns:a16="http://schemas.microsoft.com/office/drawing/2014/main" id="{6D4EAEE7-4FE3-414E-B3D6-638921D61A1C}"/>
              </a:ext>
            </a:extLst>
          </p:cNvPr>
          <p:cNvGrpSpPr/>
          <p:nvPr/>
        </p:nvGrpSpPr>
        <p:grpSpPr>
          <a:xfrm>
            <a:off x="3838306" y="2324100"/>
            <a:ext cx="1405782" cy="1348505"/>
            <a:chOff x="3767821" y="2964559"/>
            <a:chExt cx="1405782" cy="1348505"/>
          </a:xfrm>
        </p:grpSpPr>
        <p:sp>
          <p:nvSpPr>
            <p:cNvPr id="217" name="Rounded Rectangle 216">
              <a:extLst>
                <a:ext uri="{FF2B5EF4-FFF2-40B4-BE49-F238E27FC236}">
                  <a16:creationId xmlns:a16="http://schemas.microsoft.com/office/drawing/2014/main" id="{DB9BE1A1-2857-2849-8968-2ED51F8D3D34}"/>
                </a:ext>
              </a:extLst>
            </p:cNvPr>
            <p:cNvSpPr/>
            <p:nvPr/>
          </p:nvSpPr>
          <p:spPr>
            <a:xfrm>
              <a:off x="3767821" y="3711053"/>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sp>
          <p:nvSpPr>
            <p:cNvPr id="218" name="Rounded Rectangle 217">
              <a:extLst>
                <a:ext uri="{FF2B5EF4-FFF2-40B4-BE49-F238E27FC236}">
                  <a16:creationId xmlns:a16="http://schemas.microsoft.com/office/drawing/2014/main" id="{FC9AEBEC-C6D5-D64D-9077-293DD65A402F}"/>
                </a:ext>
              </a:extLst>
            </p:cNvPr>
            <p:cNvSpPr/>
            <p:nvPr/>
          </p:nvSpPr>
          <p:spPr>
            <a:xfrm>
              <a:off x="4176303" y="2964559"/>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cxnSp>
          <p:nvCxnSpPr>
            <p:cNvPr id="219" name="Straight Connector 218">
              <a:extLst>
                <a:ext uri="{FF2B5EF4-FFF2-40B4-BE49-F238E27FC236}">
                  <a16:creationId xmlns:a16="http://schemas.microsoft.com/office/drawing/2014/main" id="{E47F6BF0-BFD4-9640-8C87-4822E8C4EB60}"/>
                </a:ext>
              </a:extLst>
            </p:cNvPr>
            <p:cNvCxnSpPr/>
            <p:nvPr/>
          </p:nvCxnSpPr>
          <p:spPr>
            <a:xfrm>
              <a:off x="4366020" y="4010153"/>
              <a:ext cx="209384" cy="3812"/>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20" name="Straight Connector 219">
              <a:extLst>
                <a:ext uri="{FF2B5EF4-FFF2-40B4-BE49-F238E27FC236}">
                  <a16:creationId xmlns:a16="http://schemas.microsoft.com/office/drawing/2014/main" id="{787FDF1F-2A98-6F4F-A1B9-566DC2BCB75D}"/>
                </a:ext>
              </a:extLst>
            </p:cNvPr>
            <p:cNvCxnSpPr>
              <a:cxnSpLocks/>
              <a:endCxn id="217" idx="0"/>
            </p:cNvCxnSpPr>
            <p:nvPr/>
          </p:nvCxnSpPr>
          <p:spPr>
            <a:xfrm flipH="1">
              <a:off x="4066921" y="3537124"/>
              <a:ext cx="137781" cy="173929"/>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21" name="Straight Connector 220">
              <a:extLst>
                <a:ext uri="{FF2B5EF4-FFF2-40B4-BE49-F238E27FC236}">
                  <a16:creationId xmlns:a16="http://schemas.microsoft.com/office/drawing/2014/main" id="{6416B1F4-CEA1-BB4B-A272-3A14CDB9B7CB}"/>
                </a:ext>
              </a:extLst>
            </p:cNvPr>
            <p:cNvCxnSpPr>
              <a:cxnSpLocks/>
              <a:endCxn id="222" idx="0"/>
            </p:cNvCxnSpPr>
            <p:nvPr/>
          </p:nvCxnSpPr>
          <p:spPr>
            <a:xfrm>
              <a:off x="4740511" y="3537124"/>
              <a:ext cx="133993" cy="177741"/>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222" name="Rounded Rectangle 221">
              <a:extLst>
                <a:ext uri="{FF2B5EF4-FFF2-40B4-BE49-F238E27FC236}">
                  <a16:creationId xmlns:a16="http://schemas.microsoft.com/office/drawing/2014/main" id="{1A5830CF-7E0C-8849-A8DA-6D383F920779}"/>
                </a:ext>
              </a:extLst>
            </p:cNvPr>
            <p:cNvSpPr/>
            <p:nvPr/>
          </p:nvSpPr>
          <p:spPr>
            <a:xfrm>
              <a:off x="4575404" y="3714865"/>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grpSp>
      <p:sp>
        <p:nvSpPr>
          <p:cNvPr id="223" name="TextBox 222">
            <a:extLst>
              <a:ext uri="{FF2B5EF4-FFF2-40B4-BE49-F238E27FC236}">
                <a16:creationId xmlns:a16="http://schemas.microsoft.com/office/drawing/2014/main" id="{35AAA877-4C1B-EC49-B3B2-3788B05B5186}"/>
              </a:ext>
            </a:extLst>
          </p:cNvPr>
          <p:cNvSpPr txBox="1"/>
          <p:nvPr/>
        </p:nvSpPr>
        <p:spPr>
          <a:xfrm>
            <a:off x="2715181" y="977184"/>
            <a:ext cx="475338" cy="246221"/>
          </a:xfrm>
          <a:prstGeom prst="rect">
            <a:avLst/>
          </a:prstGeom>
          <a:noFill/>
        </p:spPr>
        <p:txBody>
          <a:bodyPr wrap="square" rtlCol="0">
            <a:spAutoFit/>
          </a:bodyPr>
          <a:lstStyle/>
          <a:p>
            <a:r>
              <a:rPr lang="en-US" sz="1000" dirty="0"/>
              <a:t>Org1</a:t>
            </a:r>
            <a:endParaRPr lang="en-US" sz="900" dirty="0"/>
          </a:p>
        </p:txBody>
      </p:sp>
      <p:sp>
        <p:nvSpPr>
          <p:cNvPr id="224" name="TextBox 223">
            <a:extLst>
              <a:ext uri="{FF2B5EF4-FFF2-40B4-BE49-F238E27FC236}">
                <a16:creationId xmlns:a16="http://schemas.microsoft.com/office/drawing/2014/main" id="{F54EC326-C571-AC46-B35A-C9678CC57594}"/>
              </a:ext>
            </a:extLst>
          </p:cNvPr>
          <p:cNvSpPr txBox="1"/>
          <p:nvPr/>
        </p:nvSpPr>
        <p:spPr>
          <a:xfrm>
            <a:off x="2712818" y="2156912"/>
            <a:ext cx="475338" cy="246221"/>
          </a:xfrm>
          <a:prstGeom prst="rect">
            <a:avLst/>
          </a:prstGeom>
          <a:noFill/>
        </p:spPr>
        <p:txBody>
          <a:bodyPr wrap="square" rtlCol="0">
            <a:spAutoFit/>
          </a:bodyPr>
          <a:lstStyle/>
          <a:p>
            <a:r>
              <a:rPr lang="en-US" sz="1000" dirty="0"/>
              <a:t>Org2</a:t>
            </a:r>
            <a:endParaRPr lang="en-US" sz="900" dirty="0"/>
          </a:p>
        </p:txBody>
      </p:sp>
      <p:sp>
        <p:nvSpPr>
          <p:cNvPr id="225" name="TextBox 224">
            <a:extLst>
              <a:ext uri="{FF2B5EF4-FFF2-40B4-BE49-F238E27FC236}">
                <a16:creationId xmlns:a16="http://schemas.microsoft.com/office/drawing/2014/main" id="{444FDD95-1411-4149-9C48-583C13B95592}"/>
              </a:ext>
            </a:extLst>
          </p:cNvPr>
          <p:cNvSpPr txBox="1"/>
          <p:nvPr/>
        </p:nvSpPr>
        <p:spPr>
          <a:xfrm>
            <a:off x="2712818" y="3208132"/>
            <a:ext cx="475338" cy="246221"/>
          </a:xfrm>
          <a:prstGeom prst="rect">
            <a:avLst/>
          </a:prstGeom>
          <a:noFill/>
        </p:spPr>
        <p:txBody>
          <a:bodyPr wrap="square" rtlCol="0">
            <a:spAutoFit/>
          </a:bodyPr>
          <a:lstStyle/>
          <a:p>
            <a:r>
              <a:rPr lang="en-US" sz="1000" dirty="0"/>
              <a:t>Org3</a:t>
            </a:r>
            <a:endParaRPr lang="en-US" sz="900" dirty="0"/>
          </a:p>
        </p:txBody>
      </p:sp>
      <p:sp>
        <p:nvSpPr>
          <p:cNvPr id="226" name="TextBox 225">
            <a:extLst>
              <a:ext uri="{FF2B5EF4-FFF2-40B4-BE49-F238E27FC236}">
                <a16:creationId xmlns:a16="http://schemas.microsoft.com/office/drawing/2014/main" id="{4D2AE1EF-4AC3-8F47-B198-04B1545F57BB}"/>
              </a:ext>
            </a:extLst>
          </p:cNvPr>
          <p:cNvSpPr txBox="1"/>
          <p:nvPr/>
        </p:nvSpPr>
        <p:spPr>
          <a:xfrm>
            <a:off x="3636658" y="2348260"/>
            <a:ext cx="625434" cy="400110"/>
          </a:xfrm>
          <a:prstGeom prst="rect">
            <a:avLst/>
          </a:prstGeom>
          <a:noFill/>
        </p:spPr>
        <p:txBody>
          <a:bodyPr wrap="square" rtlCol="0">
            <a:spAutoFit/>
          </a:bodyPr>
          <a:lstStyle/>
          <a:p>
            <a:r>
              <a:rPr lang="en-US" sz="1000" dirty="0" err="1"/>
              <a:t>OrdererOrg</a:t>
            </a:r>
            <a:endParaRPr lang="en-US" sz="900" dirty="0"/>
          </a:p>
        </p:txBody>
      </p:sp>
      <p:grpSp>
        <p:nvGrpSpPr>
          <p:cNvPr id="27" name="Group 26"/>
          <p:cNvGrpSpPr/>
          <p:nvPr/>
        </p:nvGrpSpPr>
        <p:grpSpPr>
          <a:xfrm>
            <a:off x="4206020" y="4024308"/>
            <a:ext cx="458707" cy="853361"/>
            <a:chOff x="4408808" y="3846020"/>
            <a:chExt cx="458707" cy="1031650"/>
          </a:xfrm>
        </p:grpSpPr>
        <p:cxnSp>
          <p:nvCxnSpPr>
            <p:cNvPr id="34" name="Straight Arrow Connector 33"/>
            <p:cNvCxnSpPr/>
            <p:nvPr/>
          </p:nvCxnSpPr>
          <p:spPr>
            <a:xfrm flipV="1">
              <a:off x="4408808" y="3846020"/>
              <a:ext cx="0" cy="1024322"/>
            </a:xfrm>
            <a:prstGeom prst="straightConnector1">
              <a:avLst/>
            </a:prstGeom>
            <a:ln w="19050" cmpd="sng">
              <a:solidFill>
                <a:srgbClr val="FF0000"/>
              </a:solidFill>
              <a:prstDash val="sysDash"/>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p:nvPr/>
          </p:nvCxnSpPr>
          <p:spPr>
            <a:xfrm flipV="1">
              <a:off x="4556479" y="3998420"/>
              <a:ext cx="4729" cy="879250"/>
            </a:xfrm>
            <a:prstGeom prst="straightConnector1">
              <a:avLst/>
            </a:prstGeom>
            <a:ln w="19050" cmpd="sng">
              <a:solidFill>
                <a:srgbClr val="FF0000"/>
              </a:solidFill>
              <a:prstDash val="sysDash"/>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208" name="Straight Arrow Connector 207"/>
            <p:cNvCxnSpPr/>
            <p:nvPr/>
          </p:nvCxnSpPr>
          <p:spPr>
            <a:xfrm flipH="1" flipV="1">
              <a:off x="4713608" y="4150820"/>
              <a:ext cx="1678" cy="719522"/>
            </a:xfrm>
            <a:prstGeom prst="straightConnector1">
              <a:avLst/>
            </a:prstGeom>
            <a:ln w="19050" cmpd="sng">
              <a:solidFill>
                <a:srgbClr val="FF0000"/>
              </a:solidFill>
              <a:prstDash val="sysDash"/>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209" name="Straight Arrow Connector 208"/>
            <p:cNvCxnSpPr/>
            <p:nvPr/>
          </p:nvCxnSpPr>
          <p:spPr>
            <a:xfrm flipH="1" flipV="1">
              <a:off x="4866009" y="4303220"/>
              <a:ext cx="1506" cy="574450"/>
            </a:xfrm>
            <a:prstGeom prst="straightConnector1">
              <a:avLst/>
            </a:prstGeom>
            <a:ln w="19050" cmpd="sng">
              <a:solidFill>
                <a:srgbClr val="FF0000"/>
              </a:solidFill>
              <a:prstDash val="sysDash"/>
              <a:headEnd type="none" w="med" len="med"/>
              <a:tailEnd type="triangle"/>
            </a:ln>
            <a:effectLst/>
          </p:spPr>
          <p:style>
            <a:lnRef idx="2">
              <a:schemeClr val="accent1"/>
            </a:lnRef>
            <a:fillRef idx="0">
              <a:schemeClr val="accent1"/>
            </a:fillRef>
            <a:effectRef idx="1">
              <a:schemeClr val="accent1"/>
            </a:effectRef>
            <a:fontRef idx="minor">
              <a:schemeClr val="tx1"/>
            </a:fontRef>
          </p:style>
        </p:cxnSp>
      </p:grpSp>
      <p:cxnSp>
        <p:nvCxnSpPr>
          <p:cNvPr id="227" name="Elbow Connector 226">
            <a:extLst>
              <a:ext uri="{FF2B5EF4-FFF2-40B4-BE49-F238E27FC236}">
                <a16:creationId xmlns:a16="http://schemas.microsoft.com/office/drawing/2014/main" id="{99F6D625-9811-EC44-A00A-741466164D54}"/>
              </a:ext>
            </a:extLst>
          </p:cNvPr>
          <p:cNvCxnSpPr>
            <a:cxnSpLocks/>
            <a:stCxn id="173" idx="3"/>
          </p:cNvCxnSpPr>
          <p:nvPr/>
        </p:nvCxnSpPr>
        <p:spPr>
          <a:xfrm>
            <a:off x="944684" y="2483464"/>
            <a:ext cx="2686179" cy="634052"/>
          </a:xfrm>
          <a:prstGeom prst="bentConnector3">
            <a:avLst>
              <a:gd name="adj1" fmla="val 15362"/>
            </a:avLst>
          </a:prstGeom>
          <a:ln w="19050" cmpd="sng">
            <a:solidFill>
              <a:srgbClr val="FF0000"/>
            </a:solidFill>
            <a:prstDash val="sysDash"/>
            <a:headEnd type="none" w="med" len="med"/>
            <a:tailEnd type="triangle"/>
          </a:ln>
          <a:effectLst/>
        </p:spPr>
        <p:style>
          <a:lnRef idx="2">
            <a:schemeClr val="accent1"/>
          </a:lnRef>
          <a:fillRef idx="0">
            <a:schemeClr val="accent1"/>
          </a:fillRef>
          <a:effectRef idx="1">
            <a:schemeClr val="accent1"/>
          </a:effectRef>
          <a:fontRef idx="minor">
            <a:schemeClr val="tx1"/>
          </a:fontRef>
        </p:style>
      </p:cxnSp>
      <p:grpSp>
        <p:nvGrpSpPr>
          <p:cNvPr id="234" name="Group 233">
            <a:extLst>
              <a:ext uri="{FF2B5EF4-FFF2-40B4-BE49-F238E27FC236}">
                <a16:creationId xmlns:a16="http://schemas.microsoft.com/office/drawing/2014/main" id="{9DB0AD30-650B-594B-99D2-723DE25A933B}"/>
              </a:ext>
            </a:extLst>
          </p:cNvPr>
          <p:cNvGrpSpPr/>
          <p:nvPr/>
        </p:nvGrpSpPr>
        <p:grpSpPr>
          <a:xfrm>
            <a:off x="2068322" y="3917217"/>
            <a:ext cx="365726" cy="90005"/>
            <a:chOff x="2068322" y="3810941"/>
            <a:chExt cx="365726" cy="90005"/>
          </a:xfrm>
        </p:grpSpPr>
        <p:sp>
          <p:nvSpPr>
            <p:cNvPr id="235" name="Rectangle 234">
              <a:extLst>
                <a:ext uri="{FF2B5EF4-FFF2-40B4-BE49-F238E27FC236}">
                  <a16:creationId xmlns:a16="http://schemas.microsoft.com/office/drawing/2014/main" id="{54B34C39-3617-7441-9383-E8F7AB7C9AFE}"/>
                </a:ext>
              </a:extLst>
            </p:cNvPr>
            <p:cNvSpPr/>
            <p:nvPr/>
          </p:nvSpPr>
          <p:spPr>
            <a:xfrm>
              <a:off x="2068322" y="3810946"/>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236" name="Rectangle 235">
              <a:extLst>
                <a:ext uri="{FF2B5EF4-FFF2-40B4-BE49-F238E27FC236}">
                  <a16:creationId xmlns:a16="http://schemas.microsoft.com/office/drawing/2014/main" id="{73EA9F2B-7D5D-1B4F-9A65-156DD178FE86}"/>
                </a:ext>
              </a:extLst>
            </p:cNvPr>
            <p:cNvSpPr/>
            <p:nvPr/>
          </p:nvSpPr>
          <p:spPr>
            <a:xfrm>
              <a:off x="2207245" y="3810941"/>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237" name="Rectangle 236">
              <a:extLst>
                <a:ext uri="{FF2B5EF4-FFF2-40B4-BE49-F238E27FC236}">
                  <a16:creationId xmlns:a16="http://schemas.microsoft.com/office/drawing/2014/main" id="{9B74CD57-9B59-3247-9ADC-CB77B63AFFFA}"/>
                </a:ext>
              </a:extLst>
            </p:cNvPr>
            <p:cNvSpPr/>
            <p:nvPr/>
          </p:nvSpPr>
          <p:spPr>
            <a:xfrm>
              <a:off x="2344048" y="3810946"/>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238" name="Straight Connector 237">
              <a:extLst>
                <a:ext uri="{FF2B5EF4-FFF2-40B4-BE49-F238E27FC236}">
                  <a16:creationId xmlns:a16="http://schemas.microsoft.com/office/drawing/2014/main" id="{16EC0F9A-FC11-E443-86FB-6C5C5D0597A8}"/>
                </a:ext>
              </a:extLst>
            </p:cNvPr>
            <p:cNvCxnSpPr>
              <a:cxnSpLocks/>
              <a:stCxn id="235" idx="3"/>
              <a:endCxn id="237" idx="1"/>
            </p:cNvCxnSpPr>
            <p:nvPr/>
          </p:nvCxnSpPr>
          <p:spPr>
            <a:xfrm>
              <a:off x="2158322" y="3855946"/>
              <a:ext cx="185726"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grpSp>
        <p:nvGrpSpPr>
          <p:cNvPr id="239" name="Group 238">
            <a:extLst>
              <a:ext uri="{FF2B5EF4-FFF2-40B4-BE49-F238E27FC236}">
                <a16:creationId xmlns:a16="http://schemas.microsoft.com/office/drawing/2014/main" id="{EEAC18C0-BC18-BA4D-9782-D6DA116A5996}"/>
              </a:ext>
            </a:extLst>
          </p:cNvPr>
          <p:cNvGrpSpPr/>
          <p:nvPr/>
        </p:nvGrpSpPr>
        <p:grpSpPr>
          <a:xfrm>
            <a:off x="2073922" y="2843654"/>
            <a:ext cx="365726" cy="90005"/>
            <a:chOff x="2068322" y="3810941"/>
            <a:chExt cx="365726" cy="90005"/>
          </a:xfrm>
        </p:grpSpPr>
        <p:sp>
          <p:nvSpPr>
            <p:cNvPr id="240" name="Rectangle 239">
              <a:extLst>
                <a:ext uri="{FF2B5EF4-FFF2-40B4-BE49-F238E27FC236}">
                  <a16:creationId xmlns:a16="http://schemas.microsoft.com/office/drawing/2014/main" id="{05A761C9-5A25-5E48-95DD-EA4229FCDFEA}"/>
                </a:ext>
              </a:extLst>
            </p:cNvPr>
            <p:cNvSpPr/>
            <p:nvPr/>
          </p:nvSpPr>
          <p:spPr>
            <a:xfrm>
              <a:off x="2068322" y="3810946"/>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241" name="Rectangle 240">
              <a:extLst>
                <a:ext uri="{FF2B5EF4-FFF2-40B4-BE49-F238E27FC236}">
                  <a16:creationId xmlns:a16="http://schemas.microsoft.com/office/drawing/2014/main" id="{AD965E13-B5E6-9745-BD50-1EC1C0F0DDE4}"/>
                </a:ext>
              </a:extLst>
            </p:cNvPr>
            <p:cNvSpPr/>
            <p:nvPr/>
          </p:nvSpPr>
          <p:spPr>
            <a:xfrm>
              <a:off x="2207245" y="3810941"/>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242" name="Rectangle 241">
              <a:extLst>
                <a:ext uri="{FF2B5EF4-FFF2-40B4-BE49-F238E27FC236}">
                  <a16:creationId xmlns:a16="http://schemas.microsoft.com/office/drawing/2014/main" id="{28697A7A-BA78-AE47-A5B8-4295C416F876}"/>
                </a:ext>
              </a:extLst>
            </p:cNvPr>
            <p:cNvSpPr/>
            <p:nvPr/>
          </p:nvSpPr>
          <p:spPr>
            <a:xfrm>
              <a:off x="2344048" y="3810946"/>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243" name="Straight Connector 242">
              <a:extLst>
                <a:ext uri="{FF2B5EF4-FFF2-40B4-BE49-F238E27FC236}">
                  <a16:creationId xmlns:a16="http://schemas.microsoft.com/office/drawing/2014/main" id="{5F893585-17B6-754A-990C-7D395727AC78}"/>
                </a:ext>
              </a:extLst>
            </p:cNvPr>
            <p:cNvCxnSpPr>
              <a:cxnSpLocks/>
              <a:stCxn id="240" idx="3"/>
              <a:endCxn id="242" idx="1"/>
            </p:cNvCxnSpPr>
            <p:nvPr/>
          </p:nvCxnSpPr>
          <p:spPr>
            <a:xfrm>
              <a:off x="2158322" y="3855946"/>
              <a:ext cx="185726"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grpSp>
        <p:nvGrpSpPr>
          <p:cNvPr id="244" name="Group 243">
            <a:extLst>
              <a:ext uri="{FF2B5EF4-FFF2-40B4-BE49-F238E27FC236}">
                <a16:creationId xmlns:a16="http://schemas.microsoft.com/office/drawing/2014/main" id="{83881EEB-B1CC-EF4A-83F3-73C32793D7C8}"/>
              </a:ext>
            </a:extLst>
          </p:cNvPr>
          <p:cNvGrpSpPr/>
          <p:nvPr/>
        </p:nvGrpSpPr>
        <p:grpSpPr>
          <a:xfrm>
            <a:off x="2073922" y="1748216"/>
            <a:ext cx="365726" cy="90005"/>
            <a:chOff x="2068322" y="3810941"/>
            <a:chExt cx="365726" cy="90005"/>
          </a:xfrm>
        </p:grpSpPr>
        <p:sp>
          <p:nvSpPr>
            <p:cNvPr id="245" name="Rectangle 244">
              <a:extLst>
                <a:ext uri="{FF2B5EF4-FFF2-40B4-BE49-F238E27FC236}">
                  <a16:creationId xmlns:a16="http://schemas.microsoft.com/office/drawing/2014/main" id="{D6EA396B-BC7A-C148-9A64-DA6FBA974DA8}"/>
                </a:ext>
              </a:extLst>
            </p:cNvPr>
            <p:cNvSpPr/>
            <p:nvPr/>
          </p:nvSpPr>
          <p:spPr>
            <a:xfrm>
              <a:off x="2068322" y="3810946"/>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246" name="Rectangle 245">
              <a:extLst>
                <a:ext uri="{FF2B5EF4-FFF2-40B4-BE49-F238E27FC236}">
                  <a16:creationId xmlns:a16="http://schemas.microsoft.com/office/drawing/2014/main" id="{DD866BAB-546D-D64C-A6C7-76CDEC01EED1}"/>
                </a:ext>
              </a:extLst>
            </p:cNvPr>
            <p:cNvSpPr/>
            <p:nvPr/>
          </p:nvSpPr>
          <p:spPr>
            <a:xfrm>
              <a:off x="2207245" y="3810941"/>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247" name="Rectangle 246">
              <a:extLst>
                <a:ext uri="{FF2B5EF4-FFF2-40B4-BE49-F238E27FC236}">
                  <a16:creationId xmlns:a16="http://schemas.microsoft.com/office/drawing/2014/main" id="{96B7E459-4A33-8E41-B8AE-E97162771814}"/>
                </a:ext>
              </a:extLst>
            </p:cNvPr>
            <p:cNvSpPr/>
            <p:nvPr/>
          </p:nvSpPr>
          <p:spPr>
            <a:xfrm>
              <a:off x="2344048" y="3810946"/>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248" name="Straight Connector 247">
              <a:extLst>
                <a:ext uri="{FF2B5EF4-FFF2-40B4-BE49-F238E27FC236}">
                  <a16:creationId xmlns:a16="http://schemas.microsoft.com/office/drawing/2014/main" id="{F9786E6B-C4C1-D14D-8021-92E1619F348D}"/>
                </a:ext>
              </a:extLst>
            </p:cNvPr>
            <p:cNvCxnSpPr>
              <a:cxnSpLocks/>
              <a:stCxn id="245" idx="3"/>
              <a:endCxn id="247" idx="1"/>
            </p:cNvCxnSpPr>
            <p:nvPr/>
          </p:nvCxnSpPr>
          <p:spPr>
            <a:xfrm>
              <a:off x="2158322" y="3855946"/>
              <a:ext cx="185726"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grpSp>
        <p:nvGrpSpPr>
          <p:cNvPr id="249" name="Group 248">
            <a:extLst>
              <a:ext uri="{FF2B5EF4-FFF2-40B4-BE49-F238E27FC236}">
                <a16:creationId xmlns:a16="http://schemas.microsoft.com/office/drawing/2014/main" id="{E8D9C20D-5E06-9443-BBDC-BE55FC65338D}"/>
              </a:ext>
            </a:extLst>
          </p:cNvPr>
          <p:cNvGrpSpPr/>
          <p:nvPr/>
        </p:nvGrpSpPr>
        <p:grpSpPr>
          <a:xfrm>
            <a:off x="3436230" y="1745119"/>
            <a:ext cx="365726" cy="90005"/>
            <a:chOff x="2068322" y="3810941"/>
            <a:chExt cx="365726" cy="90005"/>
          </a:xfrm>
        </p:grpSpPr>
        <p:sp>
          <p:nvSpPr>
            <p:cNvPr id="250" name="Rectangle 249">
              <a:extLst>
                <a:ext uri="{FF2B5EF4-FFF2-40B4-BE49-F238E27FC236}">
                  <a16:creationId xmlns:a16="http://schemas.microsoft.com/office/drawing/2014/main" id="{84B2175B-38F7-3A43-8DBC-ED31BF04F2BD}"/>
                </a:ext>
              </a:extLst>
            </p:cNvPr>
            <p:cNvSpPr/>
            <p:nvPr/>
          </p:nvSpPr>
          <p:spPr>
            <a:xfrm>
              <a:off x="2068322" y="3810946"/>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251" name="Rectangle 250">
              <a:extLst>
                <a:ext uri="{FF2B5EF4-FFF2-40B4-BE49-F238E27FC236}">
                  <a16:creationId xmlns:a16="http://schemas.microsoft.com/office/drawing/2014/main" id="{0BD2C758-5FAB-2842-9B16-71DAC522463A}"/>
                </a:ext>
              </a:extLst>
            </p:cNvPr>
            <p:cNvSpPr/>
            <p:nvPr/>
          </p:nvSpPr>
          <p:spPr>
            <a:xfrm>
              <a:off x="2207245" y="3810941"/>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252" name="Rectangle 251">
              <a:extLst>
                <a:ext uri="{FF2B5EF4-FFF2-40B4-BE49-F238E27FC236}">
                  <a16:creationId xmlns:a16="http://schemas.microsoft.com/office/drawing/2014/main" id="{52D8DBBE-245A-F044-A327-08AF3DBE8AF4}"/>
                </a:ext>
              </a:extLst>
            </p:cNvPr>
            <p:cNvSpPr/>
            <p:nvPr/>
          </p:nvSpPr>
          <p:spPr>
            <a:xfrm>
              <a:off x="2344048" y="3810946"/>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253" name="Straight Connector 252">
              <a:extLst>
                <a:ext uri="{FF2B5EF4-FFF2-40B4-BE49-F238E27FC236}">
                  <a16:creationId xmlns:a16="http://schemas.microsoft.com/office/drawing/2014/main" id="{5B853A2C-07A2-7D45-A6F4-4AC933FC77EF}"/>
                </a:ext>
              </a:extLst>
            </p:cNvPr>
            <p:cNvCxnSpPr>
              <a:cxnSpLocks/>
              <a:stCxn id="250" idx="3"/>
              <a:endCxn id="252" idx="1"/>
            </p:cNvCxnSpPr>
            <p:nvPr/>
          </p:nvCxnSpPr>
          <p:spPr>
            <a:xfrm>
              <a:off x="2158322" y="3855946"/>
              <a:ext cx="185726"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grpSp>
        <p:nvGrpSpPr>
          <p:cNvPr id="254" name="Group 253">
            <a:extLst>
              <a:ext uri="{FF2B5EF4-FFF2-40B4-BE49-F238E27FC236}">
                <a16:creationId xmlns:a16="http://schemas.microsoft.com/office/drawing/2014/main" id="{2503BEEC-B159-8847-A13A-9549CB359302}"/>
              </a:ext>
            </a:extLst>
          </p:cNvPr>
          <p:cNvGrpSpPr/>
          <p:nvPr/>
        </p:nvGrpSpPr>
        <p:grpSpPr>
          <a:xfrm>
            <a:off x="4760969" y="1748216"/>
            <a:ext cx="365726" cy="90005"/>
            <a:chOff x="2068322" y="3810941"/>
            <a:chExt cx="365726" cy="90005"/>
          </a:xfrm>
        </p:grpSpPr>
        <p:sp>
          <p:nvSpPr>
            <p:cNvPr id="255" name="Rectangle 254">
              <a:extLst>
                <a:ext uri="{FF2B5EF4-FFF2-40B4-BE49-F238E27FC236}">
                  <a16:creationId xmlns:a16="http://schemas.microsoft.com/office/drawing/2014/main" id="{2B528F70-5D19-0741-9937-34D90C6530B0}"/>
                </a:ext>
              </a:extLst>
            </p:cNvPr>
            <p:cNvSpPr/>
            <p:nvPr/>
          </p:nvSpPr>
          <p:spPr>
            <a:xfrm>
              <a:off x="2068322" y="3810946"/>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256" name="Rectangle 255">
              <a:extLst>
                <a:ext uri="{FF2B5EF4-FFF2-40B4-BE49-F238E27FC236}">
                  <a16:creationId xmlns:a16="http://schemas.microsoft.com/office/drawing/2014/main" id="{AA39DA3D-15BB-5949-996B-34869D338854}"/>
                </a:ext>
              </a:extLst>
            </p:cNvPr>
            <p:cNvSpPr/>
            <p:nvPr/>
          </p:nvSpPr>
          <p:spPr>
            <a:xfrm>
              <a:off x="2207245" y="3810941"/>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257" name="Rectangle 256">
              <a:extLst>
                <a:ext uri="{FF2B5EF4-FFF2-40B4-BE49-F238E27FC236}">
                  <a16:creationId xmlns:a16="http://schemas.microsoft.com/office/drawing/2014/main" id="{EA4A3EA2-9518-7A4C-A3CA-BF08BFC9DE23}"/>
                </a:ext>
              </a:extLst>
            </p:cNvPr>
            <p:cNvSpPr/>
            <p:nvPr/>
          </p:nvSpPr>
          <p:spPr>
            <a:xfrm>
              <a:off x="2344048" y="3810946"/>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258" name="Straight Connector 257">
              <a:extLst>
                <a:ext uri="{FF2B5EF4-FFF2-40B4-BE49-F238E27FC236}">
                  <a16:creationId xmlns:a16="http://schemas.microsoft.com/office/drawing/2014/main" id="{68D477B8-4D40-0E46-9037-ECA774E6A955}"/>
                </a:ext>
              </a:extLst>
            </p:cNvPr>
            <p:cNvCxnSpPr>
              <a:cxnSpLocks/>
              <a:stCxn id="255" idx="3"/>
              <a:endCxn id="257" idx="1"/>
            </p:cNvCxnSpPr>
            <p:nvPr/>
          </p:nvCxnSpPr>
          <p:spPr>
            <a:xfrm>
              <a:off x="2158322" y="3855946"/>
              <a:ext cx="185726"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sp>
        <p:nvSpPr>
          <p:cNvPr id="84" name="TextBox 83">
            <a:extLst>
              <a:ext uri="{FF2B5EF4-FFF2-40B4-BE49-F238E27FC236}">
                <a16:creationId xmlns:a16="http://schemas.microsoft.com/office/drawing/2014/main" id="{1B8B077D-159E-994D-A516-45673E85101B}"/>
              </a:ext>
            </a:extLst>
          </p:cNvPr>
          <p:cNvSpPr txBox="1"/>
          <p:nvPr/>
        </p:nvSpPr>
        <p:spPr>
          <a:xfrm>
            <a:off x="5884938" y="4848859"/>
            <a:ext cx="388248" cy="215444"/>
          </a:xfrm>
          <a:prstGeom prst="rect">
            <a:avLst/>
          </a:prstGeom>
          <a:noFill/>
        </p:spPr>
        <p:txBody>
          <a:bodyPr wrap="none" rtlCol="0">
            <a:spAutoFit/>
          </a:bodyPr>
          <a:lstStyle/>
          <a:p>
            <a:r>
              <a:rPr lang="en-US" sz="800" dirty="0"/>
              <a:t>Key:</a:t>
            </a:r>
          </a:p>
        </p:txBody>
      </p:sp>
      <p:graphicFrame>
        <p:nvGraphicFramePr>
          <p:cNvPr id="85" name="Table 84">
            <a:extLst>
              <a:ext uri="{FF2B5EF4-FFF2-40B4-BE49-F238E27FC236}">
                <a16:creationId xmlns:a16="http://schemas.microsoft.com/office/drawing/2014/main" id="{E48D19E0-CF3B-064D-A679-67CF4D00DC22}"/>
              </a:ext>
            </a:extLst>
          </p:cNvPr>
          <p:cNvGraphicFramePr>
            <a:graphicFrameLocks noGrp="1"/>
          </p:cNvGraphicFramePr>
          <p:nvPr>
            <p:extLst>
              <p:ext uri="{D42A27DB-BD31-4B8C-83A1-F6EECF244321}">
                <p14:modId xmlns:p14="http://schemas.microsoft.com/office/powerpoint/2010/main" val="84998417"/>
              </p:ext>
            </p:extLst>
          </p:nvPr>
        </p:nvGraphicFramePr>
        <p:xfrm>
          <a:off x="6212871" y="3495722"/>
          <a:ext cx="2396850" cy="1506236"/>
        </p:xfrm>
        <a:graphic>
          <a:graphicData uri="http://schemas.openxmlformats.org/drawingml/2006/table">
            <a:tbl>
              <a:tblPr firstRow="1" bandRow="1">
                <a:tableStyleId>{2D5ABB26-0587-4C30-8999-92F81FD0307C}</a:tableStyleId>
              </a:tblPr>
              <a:tblGrid>
                <a:gridCol w="950080">
                  <a:extLst>
                    <a:ext uri="{9D8B030D-6E8A-4147-A177-3AD203B41FA5}">
                      <a16:colId xmlns:a16="http://schemas.microsoft.com/office/drawing/2014/main" val="20000"/>
                    </a:ext>
                  </a:extLst>
                </a:gridCol>
                <a:gridCol w="245772">
                  <a:extLst>
                    <a:ext uri="{9D8B030D-6E8A-4147-A177-3AD203B41FA5}">
                      <a16:colId xmlns:a16="http://schemas.microsoft.com/office/drawing/2014/main" val="20001"/>
                    </a:ext>
                  </a:extLst>
                </a:gridCol>
                <a:gridCol w="384537">
                  <a:extLst>
                    <a:ext uri="{9D8B030D-6E8A-4147-A177-3AD203B41FA5}">
                      <a16:colId xmlns:a16="http://schemas.microsoft.com/office/drawing/2014/main" val="20002"/>
                    </a:ext>
                  </a:extLst>
                </a:gridCol>
                <a:gridCol w="816461">
                  <a:extLst>
                    <a:ext uri="{9D8B030D-6E8A-4147-A177-3AD203B41FA5}">
                      <a16:colId xmlns:a16="http://schemas.microsoft.com/office/drawing/2014/main" val="20003"/>
                    </a:ext>
                  </a:extLst>
                </a:gridCol>
              </a:tblGrid>
              <a:tr h="376559">
                <a:tc>
                  <a:txBody>
                    <a:bodyPr/>
                    <a:lstStyle/>
                    <a:p>
                      <a:pPr lvl="0"/>
                      <a:r>
                        <a:rPr lang="en-US" sz="800" b="0" i="0" dirty="0">
                          <a:latin typeface="+mn-lt"/>
                        </a:rPr>
                        <a:t>Endorser</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lvl="0"/>
                      <a:endParaRPr lang="en-US" sz="800" b="0" i="0" dirty="0">
                        <a:latin typeface="+mn-lt"/>
                      </a:endParaRPr>
                    </a:p>
                  </a:txBody>
                  <a:tcPr anchor="ctr">
                    <a:lnT w="12700" cap="flat" cmpd="sng" algn="ctr">
                      <a:solidFill>
                        <a:schemeClr val="tx1"/>
                      </a:solidFill>
                      <a:prstDash val="solid"/>
                      <a:round/>
                      <a:headEnd type="none" w="med" len="med"/>
                      <a:tailEnd type="none" w="med" len="med"/>
                    </a:lnT>
                  </a:tcPr>
                </a:tc>
                <a:tc>
                  <a:txBody>
                    <a:bodyPr/>
                    <a:lstStyle/>
                    <a:p>
                      <a:pPr lvl="0"/>
                      <a:endParaRPr lang="en-US" sz="800" b="0" i="0" dirty="0">
                        <a:latin typeface="+mn-lt"/>
                      </a:endParaRPr>
                    </a:p>
                  </a:txBody>
                  <a:tcPr anchor="ctr">
                    <a:lnT w="12700" cap="flat" cmpd="sng" algn="ctr">
                      <a:solidFill>
                        <a:schemeClr val="tx1"/>
                      </a:solidFill>
                      <a:prstDash val="solid"/>
                      <a:round/>
                      <a:headEnd type="none" w="med" len="med"/>
                      <a:tailEnd type="none" w="med" len="med"/>
                    </a:lnT>
                  </a:tcPr>
                </a:tc>
                <a:tc>
                  <a:txBody>
                    <a:bodyPr/>
                    <a:lstStyle/>
                    <a:p>
                      <a:pPr lvl="0"/>
                      <a:r>
                        <a:rPr lang="en-US" sz="800" b="0" i="0" dirty="0">
                          <a:latin typeface="+mn-lt"/>
                        </a:rPr>
                        <a:t>Ledger</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376559">
                <a:tc>
                  <a:txBody>
                    <a:bodyPr/>
                    <a:lstStyle/>
                    <a:p>
                      <a:pPr lvl="0"/>
                      <a:r>
                        <a:rPr lang="en-US" sz="800" b="0" i="0" dirty="0">
                          <a:latin typeface="+mn-lt"/>
                        </a:rPr>
                        <a:t>Peer</a:t>
                      </a:r>
                    </a:p>
                  </a:txBody>
                  <a:tcPr anchor="ctr">
                    <a:lnL w="12700" cap="flat" cmpd="sng" algn="ctr">
                      <a:solidFill>
                        <a:schemeClr val="tx1"/>
                      </a:solidFill>
                      <a:prstDash val="solid"/>
                      <a:round/>
                      <a:headEnd type="none" w="med" len="med"/>
                      <a:tailEnd type="none" w="med" len="med"/>
                    </a:lnL>
                  </a:tcPr>
                </a:tc>
                <a:tc>
                  <a:txBody>
                    <a:bodyPr/>
                    <a:lstStyle/>
                    <a:p>
                      <a:pPr lvl="0"/>
                      <a:endParaRPr lang="en-US" sz="800" b="0" i="0" dirty="0">
                        <a:latin typeface="+mn-lt"/>
                      </a:endParaRPr>
                    </a:p>
                  </a:txBody>
                  <a:tcPr anchor="ctr"/>
                </a:tc>
                <a:tc>
                  <a:txBody>
                    <a:bodyPr/>
                    <a:lstStyle/>
                    <a:p>
                      <a:pPr lvl="0"/>
                      <a:endParaRPr lang="en-US" sz="800" b="0" i="0" dirty="0">
                        <a:latin typeface="+mn-lt"/>
                      </a:endParaRPr>
                    </a:p>
                  </a:txBody>
                  <a:tcPr anchor="ct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800" b="0" i="0" dirty="0">
                          <a:latin typeface="+mn-lt"/>
                        </a:rPr>
                        <a:t>Application</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376559">
                <a:tc>
                  <a:txBody>
                    <a:bodyPr/>
                    <a:lstStyle/>
                    <a:p>
                      <a:pPr lvl="0"/>
                      <a:r>
                        <a:rPr lang="en-US" sz="800" b="0" i="0" dirty="0">
                          <a:latin typeface="+mn-lt"/>
                        </a:rPr>
                        <a:t>Ordering</a:t>
                      </a:r>
                      <a:r>
                        <a:rPr lang="en-US" sz="800" b="0" i="0" baseline="0" dirty="0">
                          <a:latin typeface="+mn-lt"/>
                        </a:rPr>
                        <a:t> Node</a:t>
                      </a:r>
                      <a:endParaRPr lang="en-US" sz="800" b="0" i="0" dirty="0">
                        <a:latin typeface="+mn-lt"/>
                      </a:endParaRPr>
                    </a:p>
                  </a:txBody>
                  <a:tcPr anchor="ctr">
                    <a:lnL w="12700" cap="flat" cmpd="sng" algn="ctr">
                      <a:solidFill>
                        <a:schemeClr val="tx1"/>
                      </a:solidFill>
                      <a:prstDash val="solid"/>
                      <a:round/>
                      <a:headEnd type="none" w="med" len="med"/>
                      <a:tailEnd type="none" w="med" len="med"/>
                    </a:lnL>
                  </a:tcPr>
                </a:tc>
                <a:tc>
                  <a:txBody>
                    <a:bodyPr/>
                    <a:lstStyle/>
                    <a:p>
                      <a:pPr lvl="0"/>
                      <a:endParaRPr lang="en-US" sz="800" b="0" i="0" dirty="0">
                        <a:latin typeface="+mn-lt"/>
                      </a:endParaRPr>
                    </a:p>
                  </a:txBody>
                  <a:tcPr anchor="ctr"/>
                </a:tc>
                <a:tc>
                  <a:txBody>
                    <a:bodyPr/>
                    <a:lstStyle/>
                    <a:p>
                      <a:pPr lvl="0"/>
                      <a:endParaRPr lang="en-US" sz="800" b="0" i="0" dirty="0">
                        <a:latin typeface="+mn-lt"/>
                      </a:endParaRPr>
                    </a:p>
                  </a:txBody>
                  <a:tcPr anchor="ctr"/>
                </a:tc>
                <a:tc>
                  <a:txBody>
                    <a:bodyPr/>
                    <a:lstStyle/>
                    <a:p>
                      <a:pPr lvl="0"/>
                      <a:endParaRPr lang="en-US" sz="800" b="0" i="0" dirty="0">
                        <a:latin typeface="+mn-lt"/>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376559">
                <a:tc>
                  <a:txBody>
                    <a:bodyPr/>
                    <a:lstStyle/>
                    <a:p>
                      <a:pPr lvl="0"/>
                      <a:r>
                        <a:rPr lang="en-US" sz="800" b="0" i="0" dirty="0">
                          <a:latin typeface="+mn-lt"/>
                        </a:rPr>
                        <a:t>Smart</a:t>
                      </a:r>
                      <a:r>
                        <a:rPr lang="en-US" sz="800" b="0" i="0" baseline="0" dirty="0">
                          <a:latin typeface="+mn-lt"/>
                        </a:rPr>
                        <a:t> Contract</a:t>
                      </a:r>
                    </a:p>
                    <a:p>
                      <a:pPr lvl="0"/>
                      <a:r>
                        <a:rPr lang="en-US" sz="800" b="0" i="0" baseline="0" dirty="0">
                          <a:latin typeface="+mn-lt"/>
                        </a:rPr>
                        <a:t>(</a:t>
                      </a:r>
                      <a:r>
                        <a:rPr lang="en-US" sz="800" b="0" i="0" baseline="0" dirty="0" err="1">
                          <a:latin typeface="+mn-lt"/>
                        </a:rPr>
                        <a:t>Chaincode</a:t>
                      </a:r>
                      <a:r>
                        <a:rPr lang="en-US" sz="800" b="0" i="0" baseline="0" dirty="0">
                          <a:latin typeface="+mn-lt"/>
                        </a:rPr>
                        <a:t>)</a:t>
                      </a:r>
                      <a:endParaRPr lang="en-US" sz="800" b="0" i="0" dirty="0">
                        <a:latin typeface="+mn-lt"/>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lvl="0"/>
                      <a:endParaRPr lang="en-US" sz="800" b="0" i="0" dirty="0">
                        <a:latin typeface="+mn-lt"/>
                      </a:endParaRPr>
                    </a:p>
                  </a:txBody>
                  <a:tcPr anchor="ctr">
                    <a:lnB w="12700" cap="flat" cmpd="sng" algn="ctr">
                      <a:solidFill>
                        <a:schemeClr val="tx1"/>
                      </a:solidFill>
                      <a:prstDash val="solid"/>
                      <a:round/>
                      <a:headEnd type="none" w="med" len="med"/>
                      <a:tailEnd type="none" w="med" len="med"/>
                    </a:lnB>
                  </a:tcPr>
                </a:tc>
                <a:tc>
                  <a:txBody>
                    <a:bodyPr/>
                    <a:lstStyle/>
                    <a:p>
                      <a:pPr lvl="0"/>
                      <a:endParaRPr lang="en-US" sz="800" b="0" i="0" dirty="0">
                        <a:latin typeface="+mn-lt"/>
                      </a:endParaRPr>
                    </a:p>
                  </a:txBody>
                  <a:tcPr anchor="ctr">
                    <a:lnB w="12700" cap="flat" cmpd="sng" algn="ctr">
                      <a:solidFill>
                        <a:schemeClr val="tx1"/>
                      </a:solidFill>
                      <a:prstDash val="solid"/>
                      <a:round/>
                      <a:headEnd type="none" w="med" len="med"/>
                      <a:tailEnd type="none" w="med" len="med"/>
                    </a:lnB>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800" b="0" i="0" dirty="0">
                          <a:latin typeface="+mn-lt"/>
                        </a:rPr>
                        <a:t>Endorsement</a:t>
                      </a:r>
                      <a:r>
                        <a:rPr lang="en-US" sz="800" b="0" i="0" baseline="0" dirty="0">
                          <a:latin typeface="+mn-lt"/>
                        </a:rPr>
                        <a:t> Policy</a:t>
                      </a:r>
                      <a:endParaRPr lang="en-US" sz="800" b="0" i="0" dirty="0">
                        <a:latin typeface="+mn-lt"/>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86" name="Rounded Rectangle 93">
            <a:extLst>
              <a:ext uri="{FF2B5EF4-FFF2-40B4-BE49-F238E27FC236}">
                <a16:creationId xmlns:a16="http://schemas.microsoft.com/office/drawing/2014/main" id="{54C4452F-D0BF-0247-B354-A06843F06CAC}"/>
              </a:ext>
            </a:extLst>
          </p:cNvPr>
          <p:cNvSpPr/>
          <p:nvPr/>
        </p:nvSpPr>
        <p:spPr>
          <a:xfrm>
            <a:off x="7059678" y="3554564"/>
            <a:ext cx="267251" cy="267300"/>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tIns="36000" bIns="36000" rtlCol="0" anchor="ctr"/>
          <a:lstStyle/>
          <a:p>
            <a:pPr algn="ctr"/>
            <a:endParaRPr lang="en-US" sz="750" dirty="0">
              <a:solidFill>
                <a:srgbClr val="000000"/>
              </a:solidFill>
            </a:endParaRPr>
          </a:p>
        </p:txBody>
      </p:sp>
      <p:sp>
        <p:nvSpPr>
          <p:cNvPr id="87" name="Rounded Rectangle 96">
            <a:extLst>
              <a:ext uri="{FF2B5EF4-FFF2-40B4-BE49-F238E27FC236}">
                <a16:creationId xmlns:a16="http://schemas.microsoft.com/office/drawing/2014/main" id="{55D07618-E990-E04E-9E1C-7832B70EDD72}"/>
              </a:ext>
            </a:extLst>
          </p:cNvPr>
          <p:cNvSpPr/>
          <p:nvPr/>
        </p:nvSpPr>
        <p:spPr>
          <a:xfrm>
            <a:off x="7060597" y="3935366"/>
            <a:ext cx="267251" cy="267300"/>
          </a:xfrm>
          <a:prstGeom prst="roundRect">
            <a:avLst/>
          </a:prstGeom>
          <a:solidFill>
            <a:srgbClr val="7DA6FC"/>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000000"/>
              </a:solidFill>
            </a:endParaRPr>
          </a:p>
        </p:txBody>
      </p:sp>
      <p:sp>
        <p:nvSpPr>
          <p:cNvPr id="88" name="Rounded Rectangle 99">
            <a:extLst>
              <a:ext uri="{FF2B5EF4-FFF2-40B4-BE49-F238E27FC236}">
                <a16:creationId xmlns:a16="http://schemas.microsoft.com/office/drawing/2014/main" id="{99FDF10E-13D7-5144-B61E-FE6239B7DBB5}"/>
              </a:ext>
            </a:extLst>
          </p:cNvPr>
          <p:cNvSpPr/>
          <p:nvPr/>
        </p:nvSpPr>
        <p:spPr>
          <a:xfrm>
            <a:off x="7059677" y="4295609"/>
            <a:ext cx="267251" cy="267300"/>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50" dirty="0">
              <a:solidFill>
                <a:srgbClr val="000000"/>
              </a:solidFill>
            </a:endParaRPr>
          </a:p>
        </p:txBody>
      </p:sp>
      <p:sp>
        <p:nvSpPr>
          <p:cNvPr id="89" name="Rounded Rectangle 102">
            <a:extLst>
              <a:ext uri="{FF2B5EF4-FFF2-40B4-BE49-F238E27FC236}">
                <a16:creationId xmlns:a16="http://schemas.microsoft.com/office/drawing/2014/main" id="{A1743C61-8E0D-A84B-B319-B99012AA93A2}"/>
              </a:ext>
            </a:extLst>
          </p:cNvPr>
          <p:cNvSpPr/>
          <p:nvPr/>
        </p:nvSpPr>
        <p:spPr>
          <a:xfrm>
            <a:off x="7059677" y="4681320"/>
            <a:ext cx="267251" cy="267300"/>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50" dirty="0">
              <a:solidFill>
                <a:srgbClr val="000000"/>
              </a:solidFill>
            </a:endParaRPr>
          </a:p>
        </p:txBody>
      </p:sp>
      <p:cxnSp>
        <p:nvCxnSpPr>
          <p:cNvPr id="90" name="Straight Connector 89">
            <a:extLst>
              <a:ext uri="{FF2B5EF4-FFF2-40B4-BE49-F238E27FC236}">
                <a16:creationId xmlns:a16="http://schemas.microsoft.com/office/drawing/2014/main" id="{1F5423EC-4ED9-DC41-9ECF-8C28E37E6365}"/>
              </a:ext>
            </a:extLst>
          </p:cNvPr>
          <p:cNvCxnSpPr/>
          <p:nvPr/>
        </p:nvCxnSpPr>
        <p:spPr>
          <a:xfrm>
            <a:off x="7326928" y="4814970"/>
            <a:ext cx="271595" cy="2346"/>
          </a:xfrm>
          <a:prstGeom prst="line">
            <a:avLst/>
          </a:prstGeom>
          <a:ln w="6350" cmpd="sng">
            <a:solidFill>
              <a:schemeClr val="tx2"/>
            </a:solidFill>
            <a:prstDash val="dash"/>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91" name="Folded Corner 103">
            <a:extLst>
              <a:ext uri="{FF2B5EF4-FFF2-40B4-BE49-F238E27FC236}">
                <a16:creationId xmlns:a16="http://schemas.microsoft.com/office/drawing/2014/main" id="{CD2FE98B-2045-D14B-AD1C-6EEA29B5EC15}"/>
              </a:ext>
            </a:extLst>
          </p:cNvPr>
          <p:cNvSpPr/>
          <p:nvPr/>
        </p:nvSpPr>
        <p:spPr>
          <a:xfrm>
            <a:off x="7496923" y="4688490"/>
            <a:ext cx="268358" cy="257651"/>
          </a:xfrm>
          <a:prstGeom prst="foldedCorner">
            <a:avLst/>
          </a:prstGeom>
          <a:solidFill>
            <a:srgbClr val="F7AD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92" name="Rounded Rectangle 105">
            <a:extLst>
              <a:ext uri="{FF2B5EF4-FFF2-40B4-BE49-F238E27FC236}">
                <a16:creationId xmlns:a16="http://schemas.microsoft.com/office/drawing/2014/main" id="{057F83C8-95C8-3C46-88A1-7696F2B8063A}"/>
              </a:ext>
            </a:extLst>
          </p:cNvPr>
          <p:cNvSpPr/>
          <p:nvPr/>
        </p:nvSpPr>
        <p:spPr>
          <a:xfrm>
            <a:off x="7488768" y="3935366"/>
            <a:ext cx="267251" cy="267300"/>
          </a:xfrm>
          <a:prstGeom prst="roundRect">
            <a:avLst/>
          </a:prstGeom>
          <a:no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tIns="36000" bIns="36000" rtlCol="0" anchor="ctr"/>
          <a:lstStyle/>
          <a:p>
            <a:pPr algn="ctr"/>
            <a:endParaRPr lang="en-US" sz="750" dirty="0">
              <a:solidFill>
                <a:srgbClr val="000000"/>
              </a:solidFill>
            </a:endParaRPr>
          </a:p>
        </p:txBody>
      </p:sp>
      <p:grpSp>
        <p:nvGrpSpPr>
          <p:cNvPr id="93" name="Group 92">
            <a:extLst>
              <a:ext uri="{FF2B5EF4-FFF2-40B4-BE49-F238E27FC236}">
                <a16:creationId xmlns:a16="http://schemas.microsoft.com/office/drawing/2014/main" id="{12CAB90C-0C12-0E44-9CA1-7135B5963D8D}"/>
              </a:ext>
            </a:extLst>
          </p:cNvPr>
          <p:cNvGrpSpPr/>
          <p:nvPr/>
        </p:nvGrpSpPr>
        <p:grpSpPr>
          <a:xfrm>
            <a:off x="7437949" y="3616716"/>
            <a:ext cx="368888" cy="93646"/>
            <a:chOff x="2259061" y="4546968"/>
            <a:chExt cx="576021" cy="152408"/>
          </a:xfrm>
        </p:grpSpPr>
        <p:sp>
          <p:nvSpPr>
            <p:cNvPr id="94" name="Rectangle 93">
              <a:extLst>
                <a:ext uri="{FF2B5EF4-FFF2-40B4-BE49-F238E27FC236}">
                  <a16:creationId xmlns:a16="http://schemas.microsoft.com/office/drawing/2014/main" id="{6D1CE218-3CEC-0F4E-A466-917F2FE1506A}"/>
                </a:ext>
              </a:extLst>
            </p:cNvPr>
            <p:cNvSpPr/>
            <p:nvPr/>
          </p:nvSpPr>
          <p:spPr>
            <a:xfrm>
              <a:off x="2259061" y="4546976"/>
              <a:ext cx="145473" cy="1524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95" name="Rectangle 94">
              <a:extLst>
                <a:ext uri="{FF2B5EF4-FFF2-40B4-BE49-F238E27FC236}">
                  <a16:creationId xmlns:a16="http://schemas.microsoft.com/office/drawing/2014/main" id="{A97BA550-7F68-8D48-9053-90DF9F2D1FBD}"/>
                </a:ext>
              </a:extLst>
            </p:cNvPr>
            <p:cNvSpPr/>
            <p:nvPr/>
          </p:nvSpPr>
          <p:spPr>
            <a:xfrm>
              <a:off x="2475990" y="4546968"/>
              <a:ext cx="145473" cy="1524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96" name="Rectangle 95">
              <a:extLst>
                <a:ext uri="{FF2B5EF4-FFF2-40B4-BE49-F238E27FC236}">
                  <a16:creationId xmlns:a16="http://schemas.microsoft.com/office/drawing/2014/main" id="{5B7E35B7-E397-324C-B2AE-2A81657F6FDD}"/>
                </a:ext>
              </a:extLst>
            </p:cNvPr>
            <p:cNvSpPr/>
            <p:nvPr/>
          </p:nvSpPr>
          <p:spPr>
            <a:xfrm>
              <a:off x="2689609" y="4546976"/>
              <a:ext cx="145473" cy="1524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97" name="Straight Connector 96">
              <a:extLst>
                <a:ext uri="{FF2B5EF4-FFF2-40B4-BE49-F238E27FC236}">
                  <a16:creationId xmlns:a16="http://schemas.microsoft.com/office/drawing/2014/main" id="{D23A6E55-5016-0B40-BDC2-505E42CCCDB9}"/>
                </a:ext>
              </a:extLst>
            </p:cNvPr>
            <p:cNvCxnSpPr/>
            <p:nvPr/>
          </p:nvCxnSpPr>
          <p:spPr>
            <a:xfrm>
              <a:off x="2404534" y="4623176"/>
              <a:ext cx="285075"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767232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solidFill>
                  <a:srgbClr val="0164FF"/>
                </a:solidFill>
              </a:rPr>
              <a:t>Blockchain Recap </a:t>
            </a:r>
            <a:endParaRPr lang="en-US" dirty="0"/>
          </a:p>
        </p:txBody>
      </p:sp>
      <p:sp>
        <p:nvSpPr>
          <p:cNvPr id="4" name="Text Placeholder 3"/>
          <p:cNvSpPr>
            <a:spLocks noGrp="1"/>
          </p:cNvSpPr>
          <p:nvPr>
            <p:ph type="body" sz="quarter" idx="22"/>
          </p:nvPr>
        </p:nvSpPr>
        <p:spPr/>
        <p:txBody>
          <a:bodyPr/>
          <a:lstStyle/>
          <a:p>
            <a:pPr marL="228600" indent="-228600" defTabSz="914400" fontAlgn="base">
              <a:spcBef>
                <a:spcPct val="5000"/>
              </a:spcBef>
              <a:spcAft>
                <a:spcPct val="5000"/>
              </a:spcAft>
              <a:buFont typeface="Arial" charset="0"/>
              <a:buChar char="–"/>
            </a:pPr>
            <a:r>
              <a:rPr lang="en-US" sz="1400" dirty="0" err="1"/>
              <a:t>Blockchain</a:t>
            </a:r>
            <a:r>
              <a:rPr lang="en-US" sz="1400" dirty="0"/>
              <a:t> builds on basic business concepts</a:t>
            </a:r>
          </a:p>
          <a:p>
            <a:pPr marL="685800" lvl="1" indent="-228600" defTabSz="914400" fontAlgn="base">
              <a:spcBef>
                <a:spcPct val="5000"/>
              </a:spcBef>
              <a:spcAft>
                <a:spcPct val="5000"/>
              </a:spcAft>
              <a:buFont typeface="Arial" charset="0"/>
              <a:buChar char="–"/>
            </a:pPr>
            <a:r>
              <a:rPr lang="en-US" sz="1400" dirty="0">
                <a:solidFill>
                  <a:srgbClr val="2163FF"/>
                </a:solidFill>
              </a:rPr>
              <a:t>Business Networks </a:t>
            </a:r>
            <a:r>
              <a:rPr lang="en-US" sz="1400" dirty="0"/>
              <a:t>connect businesses</a:t>
            </a:r>
          </a:p>
          <a:p>
            <a:pPr marL="685800" lvl="1" indent="-228600" defTabSz="914400" fontAlgn="base">
              <a:spcBef>
                <a:spcPct val="5000"/>
              </a:spcBef>
              <a:spcAft>
                <a:spcPct val="5000"/>
              </a:spcAft>
              <a:buFont typeface="Arial" charset="0"/>
              <a:buChar char="–"/>
            </a:pPr>
            <a:r>
              <a:rPr lang="en-US" sz="1400" dirty="0">
                <a:solidFill>
                  <a:srgbClr val="2163FF"/>
                </a:solidFill>
              </a:rPr>
              <a:t>Participants</a:t>
            </a:r>
            <a:r>
              <a:rPr lang="en-US" sz="1400" dirty="0"/>
              <a:t> with </a:t>
            </a:r>
            <a:r>
              <a:rPr lang="en-US" sz="1400" dirty="0">
                <a:solidFill>
                  <a:srgbClr val="2163FF"/>
                </a:solidFill>
              </a:rPr>
              <a:t>Identity</a:t>
            </a:r>
          </a:p>
          <a:p>
            <a:pPr marL="685800" lvl="1" indent="-228600" defTabSz="914400" fontAlgn="base">
              <a:spcBef>
                <a:spcPct val="5000"/>
              </a:spcBef>
              <a:spcAft>
                <a:spcPct val="5000"/>
              </a:spcAft>
              <a:buFont typeface="Arial" charset="0"/>
              <a:buChar char="–"/>
            </a:pPr>
            <a:r>
              <a:rPr lang="en-US" sz="1400" dirty="0">
                <a:solidFill>
                  <a:srgbClr val="2163FF"/>
                </a:solidFill>
              </a:rPr>
              <a:t>Assets</a:t>
            </a:r>
            <a:r>
              <a:rPr lang="en-US" sz="1400" dirty="0"/>
              <a:t> flow over business networks</a:t>
            </a:r>
          </a:p>
          <a:p>
            <a:pPr marL="685800" lvl="1" indent="-228600" defTabSz="914400" fontAlgn="base">
              <a:spcBef>
                <a:spcPct val="5000"/>
              </a:spcBef>
              <a:spcAft>
                <a:spcPct val="5000"/>
              </a:spcAft>
              <a:buFont typeface="Arial" charset="0"/>
              <a:buChar char="–"/>
            </a:pPr>
            <a:r>
              <a:rPr lang="en-US" sz="1400" dirty="0">
                <a:solidFill>
                  <a:srgbClr val="2163FF"/>
                </a:solidFill>
              </a:rPr>
              <a:t>Transactions</a:t>
            </a:r>
            <a:r>
              <a:rPr lang="en-US" sz="1400" dirty="0"/>
              <a:t> describe asset exchange</a:t>
            </a:r>
          </a:p>
          <a:p>
            <a:pPr marL="685800" lvl="1" indent="-228600" defTabSz="914400" fontAlgn="base">
              <a:spcBef>
                <a:spcPct val="5000"/>
              </a:spcBef>
              <a:spcAft>
                <a:spcPct val="5000"/>
              </a:spcAft>
              <a:buFont typeface="Arial" charset="0"/>
              <a:buChar char="–"/>
            </a:pPr>
            <a:r>
              <a:rPr lang="en-US" sz="1400" dirty="0">
                <a:solidFill>
                  <a:srgbClr val="2163FF"/>
                </a:solidFill>
              </a:rPr>
              <a:t>Contracts</a:t>
            </a:r>
            <a:r>
              <a:rPr lang="en-US" sz="1400" dirty="0"/>
              <a:t> underpin transactions</a:t>
            </a:r>
          </a:p>
          <a:p>
            <a:pPr marL="685800" lvl="1" indent="-228600" defTabSz="914400" fontAlgn="base">
              <a:spcBef>
                <a:spcPct val="5000"/>
              </a:spcBef>
              <a:spcAft>
                <a:spcPct val="5000"/>
              </a:spcAft>
              <a:buFont typeface="Arial" charset="0"/>
              <a:buChar char="–"/>
            </a:pPr>
            <a:r>
              <a:rPr lang="en-US" sz="1400" dirty="0"/>
              <a:t>The </a:t>
            </a:r>
            <a:r>
              <a:rPr lang="en-US" sz="1400" dirty="0">
                <a:solidFill>
                  <a:srgbClr val="2163FF"/>
                </a:solidFill>
              </a:rPr>
              <a:t>ledger</a:t>
            </a:r>
            <a:r>
              <a:rPr lang="en-US" sz="1400" dirty="0"/>
              <a:t> is a log of transactions</a:t>
            </a:r>
          </a:p>
          <a:p>
            <a:pPr marL="685800" lvl="1" indent="-228600" defTabSz="914400" fontAlgn="base">
              <a:spcBef>
                <a:spcPct val="5000"/>
              </a:spcBef>
              <a:spcAft>
                <a:spcPct val="5000"/>
              </a:spcAft>
              <a:buFont typeface="Arial" charset="0"/>
              <a:buChar char="–"/>
            </a:pPr>
            <a:endParaRPr lang="en-US" sz="1400" dirty="0"/>
          </a:p>
          <a:p>
            <a:pPr marL="685800" lvl="1" indent="-228600" defTabSz="914400" fontAlgn="base">
              <a:spcBef>
                <a:spcPct val="5000"/>
              </a:spcBef>
              <a:spcAft>
                <a:spcPct val="5000"/>
              </a:spcAft>
              <a:buFont typeface="Arial" charset="0"/>
              <a:buChar char="–"/>
            </a:pPr>
            <a:endParaRPr lang="en-US" sz="1400" dirty="0"/>
          </a:p>
          <a:p>
            <a:pPr marL="685800" lvl="1" indent="-228600" defTabSz="914400" fontAlgn="base">
              <a:spcBef>
                <a:spcPct val="5000"/>
              </a:spcBef>
              <a:spcAft>
                <a:spcPct val="5000"/>
              </a:spcAft>
              <a:buFont typeface="Arial" charset="0"/>
              <a:buChar char="–"/>
            </a:pPr>
            <a:endParaRPr lang="en-US" sz="1400" dirty="0"/>
          </a:p>
          <a:p>
            <a:pPr marL="228600" indent="-228600" defTabSz="914400" fontAlgn="base">
              <a:spcBef>
                <a:spcPct val="5000"/>
              </a:spcBef>
              <a:spcAft>
                <a:spcPct val="5000"/>
              </a:spcAft>
              <a:buFont typeface="Arial" charset="0"/>
              <a:buChar char="–"/>
            </a:pPr>
            <a:r>
              <a:rPr lang="en-US" sz="1400" dirty="0"/>
              <a:t>Blockchain is a shared, replicated, permissioned ledger</a:t>
            </a:r>
          </a:p>
          <a:p>
            <a:pPr marL="685800" lvl="1" indent="-228600" defTabSz="914400" fontAlgn="base">
              <a:spcBef>
                <a:spcPct val="5000"/>
              </a:spcBef>
              <a:spcAft>
                <a:spcPct val="5000"/>
              </a:spcAft>
              <a:buFont typeface="Arial" charset="0"/>
              <a:buChar char="–"/>
            </a:pPr>
            <a:r>
              <a:rPr lang="en-US" sz="1400">
                <a:solidFill>
                  <a:srgbClr val="2163FF"/>
                </a:solidFill>
              </a:rPr>
              <a:t>Consensus</a:t>
            </a:r>
            <a:r>
              <a:rPr lang="en-US" sz="1400"/>
              <a:t>, </a:t>
            </a:r>
            <a:r>
              <a:rPr lang="en-US" sz="1400">
                <a:solidFill>
                  <a:srgbClr val="2163FF"/>
                </a:solidFill>
              </a:rPr>
              <a:t>provenance,</a:t>
            </a:r>
            <a:r>
              <a:rPr lang="en-US" sz="1400"/>
              <a:t> </a:t>
            </a:r>
            <a:r>
              <a:rPr lang="en-US" sz="1400" dirty="0">
                <a:solidFill>
                  <a:srgbClr val="2163FF"/>
                </a:solidFill>
              </a:rPr>
              <a:t>immutability</a:t>
            </a:r>
            <a:r>
              <a:rPr lang="en-US" sz="1400" dirty="0"/>
              <a:t>, </a:t>
            </a:r>
            <a:r>
              <a:rPr lang="en-US" sz="1400" dirty="0">
                <a:solidFill>
                  <a:srgbClr val="2163FF"/>
                </a:solidFill>
              </a:rPr>
              <a:t>finality</a:t>
            </a:r>
          </a:p>
          <a:p>
            <a:pPr marL="228600" indent="-228600" defTabSz="914400" fontAlgn="base">
              <a:spcBef>
                <a:spcPct val="5000"/>
              </a:spcBef>
              <a:spcAft>
                <a:spcPct val="5000"/>
              </a:spcAft>
              <a:buFont typeface="Arial" charset="0"/>
              <a:buChar char="–"/>
            </a:pPr>
            <a:endParaRPr lang="en-US" sz="1600" dirty="0">
              <a:solidFill>
                <a:srgbClr val="5A5A5A"/>
              </a:solidFill>
              <a:latin typeface="+mn-lt"/>
              <a:ea typeface="ＭＳ Ｐゴシック" pitchFamily="34" charset="-128"/>
              <a:cs typeface="Arial Regular" charset="0"/>
            </a:endParaRPr>
          </a:p>
          <a:p>
            <a:endParaRPr lang="en-US" dirty="0">
              <a:latin typeface="+mn-lt"/>
            </a:endParaRPr>
          </a:p>
        </p:txBody>
      </p:sp>
      <p:pic>
        <p:nvPicPr>
          <p:cNvPr id="5" name="Picture 4">
            <a:extLst>
              <a:ext uri="{FF2B5EF4-FFF2-40B4-BE49-F238E27FC236}">
                <a16:creationId xmlns:a16="http://schemas.microsoft.com/office/drawing/2014/main" id="{5F46E77E-BA24-4A5E-AEB3-9C0283738013}"/>
              </a:ext>
            </a:extLst>
          </p:cNvPr>
          <p:cNvPicPr>
            <a:picLocks noChangeAspect="1"/>
          </p:cNvPicPr>
          <p:nvPr/>
        </p:nvPicPr>
        <p:blipFill>
          <a:blip r:embed="rId3"/>
          <a:stretch>
            <a:fillRect/>
          </a:stretch>
        </p:blipFill>
        <p:spPr>
          <a:xfrm>
            <a:off x="3743768" y="1122579"/>
            <a:ext cx="5400232" cy="2879795"/>
          </a:xfrm>
          <a:prstGeom prst="rect">
            <a:avLst/>
          </a:prstGeom>
        </p:spPr>
      </p:pic>
    </p:spTree>
    <p:extLst>
      <p:ext uri="{BB962C8B-B14F-4D97-AF65-F5344CB8AC3E}">
        <p14:creationId xmlns:p14="http://schemas.microsoft.com/office/powerpoint/2010/main" val="42685142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a:latin typeface="+mn-lt"/>
              </a:rPr>
              <a:t>Sample transaction: Step 5/7 – Deliver Transaction</a:t>
            </a:r>
          </a:p>
        </p:txBody>
      </p:sp>
      <p:sp>
        <p:nvSpPr>
          <p:cNvPr id="19" name="TextBox 18"/>
          <p:cNvSpPr txBox="1"/>
          <p:nvPr/>
        </p:nvSpPr>
        <p:spPr>
          <a:xfrm>
            <a:off x="5644300" y="868505"/>
            <a:ext cx="3499700" cy="2377574"/>
          </a:xfrm>
          <a:prstGeom prst="rect">
            <a:avLst/>
          </a:prstGeom>
          <a:noFill/>
        </p:spPr>
        <p:txBody>
          <a:bodyPr wrap="square" rtlCol="0">
            <a:spAutoFit/>
          </a:bodyPr>
          <a:lstStyle/>
          <a:p>
            <a:pPr algn="ctr"/>
            <a:r>
              <a:rPr lang="en-US" sz="1350" dirty="0" err="1">
                <a:solidFill>
                  <a:srgbClr val="FF0000"/>
                </a:solidFill>
              </a:rPr>
              <a:t>Orderer</a:t>
            </a:r>
            <a:r>
              <a:rPr lang="en-US" sz="1350" dirty="0">
                <a:solidFill>
                  <a:srgbClr val="FF0000"/>
                </a:solidFill>
              </a:rPr>
              <a:t> delivers to committing peers</a:t>
            </a:r>
          </a:p>
          <a:p>
            <a:pPr marL="342900" indent="-342900">
              <a:buAutoNum type="arabicPeriod"/>
            </a:pPr>
            <a:endParaRPr lang="en-US" sz="1350" dirty="0"/>
          </a:p>
          <a:p>
            <a:pPr marL="228600" indent="-3175"/>
            <a:r>
              <a:rPr lang="en-US" sz="1350" dirty="0"/>
              <a:t>Ordering service collects transactions into proposed blocks for distribution to committing peers.  Peers can deliver to other peers in a hierarchy (not shown)</a:t>
            </a:r>
          </a:p>
          <a:p>
            <a:pPr marL="228600" indent="-3175"/>
            <a:endParaRPr lang="en-US" sz="1350" dirty="0"/>
          </a:p>
          <a:p>
            <a:pPr marL="228600" indent="-3175"/>
            <a:r>
              <a:rPr lang="en-US" sz="1350" dirty="0"/>
              <a:t>Different ordering algorithms available:</a:t>
            </a:r>
          </a:p>
          <a:p>
            <a:pPr marL="511175" indent="-106363">
              <a:buFont typeface="Arial" charset="0"/>
              <a:buChar char="•"/>
            </a:pPr>
            <a:r>
              <a:rPr lang="en-US" sz="1350" dirty="0"/>
              <a:t>SOLO </a:t>
            </a:r>
            <a:r>
              <a:rPr lang="en-US" sz="1350"/>
              <a:t>(Starter </a:t>
            </a:r>
            <a:r>
              <a:rPr lang="en-US" sz="1350" dirty="0"/>
              <a:t>:Development)</a:t>
            </a:r>
          </a:p>
          <a:p>
            <a:pPr marL="511175" indent="-106363">
              <a:buFont typeface="Arial" charset="0"/>
              <a:buChar char="•"/>
            </a:pPr>
            <a:r>
              <a:rPr lang="en-US" sz="1350" dirty="0"/>
              <a:t>Kafka (Enterprise : Production)</a:t>
            </a:r>
          </a:p>
          <a:p>
            <a:pPr marL="228600" indent="-3175"/>
            <a:endParaRPr lang="en-US" sz="1350" dirty="0"/>
          </a:p>
        </p:txBody>
      </p:sp>
      <p:sp>
        <p:nvSpPr>
          <p:cNvPr id="153" name="Rounded Rectangle 152">
            <a:extLst>
              <a:ext uri="{FF2B5EF4-FFF2-40B4-BE49-F238E27FC236}">
                <a16:creationId xmlns:a16="http://schemas.microsoft.com/office/drawing/2014/main" id="{73CF54DC-3A90-6344-9BF9-284A5893B93A}"/>
              </a:ext>
            </a:extLst>
          </p:cNvPr>
          <p:cNvSpPr/>
          <p:nvPr/>
        </p:nvSpPr>
        <p:spPr>
          <a:xfrm>
            <a:off x="1774155" y="760288"/>
            <a:ext cx="3945300" cy="3699138"/>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4" name="Rounded Rectangle 153">
            <a:extLst>
              <a:ext uri="{FF2B5EF4-FFF2-40B4-BE49-F238E27FC236}">
                <a16:creationId xmlns:a16="http://schemas.microsoft.com/office/drawing/2014/main" id="{43D5C8F4-9DD9-0246-8726-5D167F08108A}"/>
              </a:ext>
            </a:extLst>
          </p:cNvPr>
          <p:cNvSpPr/>
          <p:nvPr/>
        </p:nvSpPr>
        <p:spPr>
          <a:xfrm>
            <a:off x="3578224" y="2117725"/>
            <a:ext cx="1933576" cy="1841501"/>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5" name="Rounded Rectangle 154">
            <a:extLst>
              <a:ext uri="{FF2B5EF4-FFF2-40B4-BE49-F238E27FC236}">
                <a16:creationId xmlns:a16="http://schemas.microsoft.com/office/drawing/2014/main" id="{5AD96DDE-3E7B-F241-B9D3-2DEA67B7A529}"/>
              </a:ext>
            </a:extLst>
          </p:cNvPr>
          <p:cNvSpPr/>
          <p:nvPr/>
        </p:nvSpPr>
        <p:spPr>
          <a:xfrm>
            <a:off x="1968501" y="3154940"/>
            <a:ext cx="1304924" cy="1003300"/>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6" name="Rounded Rectangle 155">
            <a:extLst>
              <a:ext uri="{FF2B5EF4-FFF2-40B4-BE49-F238E27FC236}">
                <a16:creationId xmlns:a16="http://schemas.microsoft.com/office/drawing/2014/main" id="{A4951D44-9736-4A48-A196-881F7B7C9671}"/>
              </a:ext>
            </a:extLst>
          </p:cNvPr>
          <p:cNvSpPr/>
          <p:nvPr/>
        </p:nvSpPr>
        <p:spPr>
          <a:xfrm>
            <a:off x="3636658" y="2170134"/>
            <a:ext cx="1818423" cy="1734448"/>
          </a:xfrm>
          <a:prstGeom prst="roundRect">
            <a:avLst/>
          </a:prstGeom>
          <a:solidFill>
            <a:srgbClr val="FFD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7" name="Rounded Rectangle 156">
            <a:extLst>
              <a:ext uri="{FF2B5EF4-FFF2-40B4-BE49-F238E27FC236}">
                <a16:creationId xmlns:a16="http://schemas.microsoft.com/office/drawing/2014/main" id="{D1A17CFA-382B-2047-8049-9690A6B7A959}"/>
              </a:ext>
            </a:extLst>
          </p:cNvPr>
          <p:cNvSpPr/>
          <p:nvPr/>
        </p:nvSpPr>
        <p:spPr>
          <a:xfrm>
            <a:off x="1968500" y="933449"/>
            <a:ext cx="3579545" cy="1057275"/>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8" name="Rounded Rectangle 157">
            <a:extLst>
              <a:ext uri="{FF2B5EF4-FFF2-40B4-BE49-F238E27FC236}">
                <a16:creationId xmlns:a16="http://schemas.microsoft.com/office/drawing/2014/main" id="{E74C282A-644B-4344-808E-46EBFCADB4DD}"/>
              </a:ext>
            </a:extLst>
          </p:cNvPr>
          <p:cNvSpPr/>
          <p:nvPr/>
        </p:nvSpPr>
        <p:spPr>
          <a:xfrm>
            <a:off x="2022875" y="984521"/>
            <a:ext cx="3473854" cy="954428"/>
          </a:xfrm>
          <a:prstGeom prst="roundRect">
            <a:avLst/>
          </a:prstGeom>
          <a:solidFill>
            <a:srgbClr val="FFD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9" name="Rounded Rectangle 158">
            <a:extLst>
              <a:ext uri="{FF2B5EF4-FFF2-40B4-BE49-F238E27FC236}">
                <a16:creationId xmlns:a16="http://schemas.microsoft.com/office/drawing/2014/main" id="{59A4B973-2DDC-AF41-A2F3-976F4767D145}"/>
              </a:ext>
            </a:extLst>
          </p:cNvPr>
          <p:cNvSpPr/>
          <p:nvPr/>
        </p:nvSpPr>
        <p:spPr>
          <a:xfrm>
            <a:off x="2022874" y="3209736"/>
            <a:ext cx="1205011" cy="893851"/>
          </a:xfrm>
          <a:prstGeom prst="roundRect">
            <a:avLst/>
          </a:prstGeom>
          <a:solidFill>
            <a:srgbClr val="FFD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60" name="Rounded Rectangle 159">
            <a:extLst>
              <a:ext uri="{FF2B5EF4-FFF2-40B4-BE49-F238E27FC236}">
                <a16:creationId xmlns:a16="http://schemas.microsoft.com/office/drawing/2014/main" id="{396BC3BA-A313-8849-8AD6-DA2C0AAD3F24}"/>
              </a:ext>
            </a:extLst>
          </p:cNvPr>
          <p:cNvSpPr/>
          <p:nvPr/>
        </p:nvSpPr>
        <p:spPr>
          <a:xfrm>
            <a:off x="1968501" y="2073518"/>
            <a:ext cx="1311274" cy="1003301"/>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61" name="Rounded Rectangle 160">
            <a:extLst>
              <a:ext uri="{FF2B5EF4-FFF2-40B4-BE49-F238E27FC236}">
                <a16:creationId xmlns:a16="http://schemas.microsoft.com/office/drawing/2014/main" id="{A44A7297-3661-3348-BAE8-015C1B394F26}"/>
              </a:ext>
            </a:extLst>
          </p:cNvPr>
          <p:cNvSpPr/>
          <p:nvPr/>
        </p:nvSpPr>
        <p:spPr>
          <a:xfrm>
            <a:off x="2022874" y="2127558"/>
            <a:ext cx="1205011" cy="893851"/>
          </a:xfrm>
          <a:prstGeom prst="roundRect">
            <a:avLst/>
          </a:prstGeom>
          <a:solidFill>
            <a:srgbClr val="FFD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62" name="Rounded Rectangle 161">
            <a:extLst>
              <a:ext uri="{FF2B5EF4-FFF2-40B4-BE49-F238E27FC236}">
                <a16:creationId xmlns:a16="http://schemas.microsoft.com/office/drawing/2014/main" id="{F8FB073D-0F51-2B4D-B85B-E76C39E60CBE}"/>
              </a:ext>
            </a:extLst>
          </p:cNvPr>
          <p:cNvSpPr/>
          <p:nvPr/>
        </p:nvSpPr>
        <p:spPr>
          <a:xfrm>
            <a:off x="2103532" y="1098527"/>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0</a:t>
            </a:r>
            <a:endParaRPr lang="en-US" sz="2400" dirty="0">
              <a:solidFill>
                <a:schemeClr val="bg1"/>
              </a:solidFill>
            </a:endParaRPr>
          </a:p>
        </p:txBody>
      </p:sp>
      <p:sp>
        <p:nvSpPr>
          <p:cNvPr id="163" name="Rounded Rectangle 162">
            <a:extLst>
              <a:ext uri="{FF2B5EF4-FFF2-40B4-BE49-F238E27FC236}">
                <a16:creationId xmlns:a16="http://schemas.microsoft.com/office/drawing/2014/main" id="{3C010E17-6244-9D4A-84FC-B08D6290A708}"/>
              </a:ext>
            </a:extLst>
          </p:cNvPr>
          <p:cNvSpPr/>
          <p:nvPr/>
        </p:nvSpPr>
        <p:spPr>
          <a:xfrm>
            <a:off x="2103532" y="2185757"/>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1</a:t>
            </a:r>
            <a:endParaRPr lang="en-US" sz="2400" dirty="0">
              <a:solidFill>
                <a:schemeClr val="bg1"/>
              </a:solidFill>
            </a:endParaRPr>
          </a:p>
        </p:txBody>
      </p:sp>
      <p:sp>
        <p:nvSpPr>
          <p:cNvPr id="164" name="Rounded Rectangle 163">
            <a:extLst>
              <a:ext uri="{FF2B5EF4-FFF2-40B4-BE49-F238E27FC236}">
                <a16:creationId xmlns:a16="http://schemas.microsoft.com/office/drawing/2014/main" id="{DF410D74-BB96-6840-A1DD-FBF8655B8D4E}"/>
              </a:ext>
            </a:extLst>
          </p:cNvPr>
          <p:cNvSpPr/>
          <p:nvPr/>
        </p:nvSpPr>
        <p:spPr>
          <a:xfrm>
            <a:off x="2103532" y="3252439"/>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2</a:t>
            </a:r>
            <a:endParaRPr lang="en-US" sz="2400" dirty="0">
              <a:solidFill>
                <a:schemeClr val="bg1"/>
              </a:solidFill>
            </a:endParaRPr>
          </a:p>
        </p:txBody>
      </p:sp>
      <p:grpSp>
        <p:nvGrpSpPr>
          <p:cNvPr id="167" name="Group 166">
            <a:extLst>
              <a:ext uri="{FF2B5EF4-FFF2-40B4-BE49-F238E27FC236}">
                <a16:creationId xmlns:a16="http://schemas.microsoft.com/office/drawing/2014/main" id="{A2E0EDAD-945E-B949-A00B-1B451DE31784}"/>
              </a:ext>
            </a:extLst>
          </p:cNvPr>
          <p:cNvGrpSpPr/>
          <p:nvPr/>
        </p:nvGrpSpPr>
        <p:grpSpPr>
          <a:xfrm>
            <a:off x="0" y="2079065"/>
            <a:ext cx="944684" cy="809462"/>
            <a:chOff x="0" y="2025595"/>
            <a:chExt cx="944684" cy="809462"/>
          </a:xfrm>
        </p:grpSpPr>
        <p:sp>
          <p:nvSpPr>
            <p:cNvPr id="172" name="Rectangle 171">
              <a:extLst>
                <a:ext uri="{FF2B5EF4-FFF2-40B4-BE49-F238E27FC236}">
                  <a16:creationId xmlns:a16="http://schemas.microsoft.com/office/drawing/2014/main" id="{DFF9248D-84C1-AB43-95A1-EC1B5B4CF0E1}"/>
                </a:ext>
              </a:extLst>
            </p:cNvPr>
            <p:cNvSpPr/>
            <p:nvPr/>
          </p:nvSpPr>
          <p:spPr>
            <a:xfrm>
              <a:off x="0" y="2307710"/>
              <a:ext cx="742943" cy="215444"/>
            </a:xfrm>
            <a:prstGeom prst="rect">
              <a:avLst/>
            </a:prstGeom>
            <a:ln>
              <a:noFill/>
            </a:ln>
          </p:spPr>
          <p:txBody>
            <a:bodyPr wrap="square">
              <a:spAutoFit/>
            </a:bodyPr>
            <a:lstStyle/>
            <a:p>
              <a:pPr lvl="0" algn="ctr"/>
              <a:r>
                <a:rPr lang="en-US" sz="800" dirty="0">
                  <a:solidFill>
                    <a:prstClr val="black"/>
                  </a:solidFill>
                  <a:cs typeface="Calibri"/>
                </a:rPr>
                <a:t>Application</a:t>
              </a:r>
            </a:p>
          </p:txBody>
        </p:sp>
        <p:grpSp>
          <p:nvGrpSpPr>
            <p:cNvPr id="173" name="Group 172">
              <a:extLst>
                <a:ext uri="{FF2B5EF4-FFF2-40B4-BE49-F238E27FC236}">
                  <a16:creationId xmlns:a16="http://schemas.microsoft.com/office/drawing/2014/main" id="{5F7A17B8-230A-2B4E-8C74-92F147BA1FB0}"/>
                </a:ext>
              </a:extLst>
            </p:cNvPr>
            <p:cNvGrpSpPr/>
            <p:nvPr/>
          </p:nvGrpSpPr>
          <p:grpSpPr>
            <a:xfrm>
              <a:off x="93037" y="2025595"/>
              <a:ext cx="851647" cy="809462"/>
              <a:chOff x="265172" y="2308763"/>
              <a:chExt cx="712071" cy="676800"/>
            </a:xfrm>
          </p:grpSpPr>
          <p:sp>
            <p:nvSpPr>
              <p:cNvPr id="175" name="Rounded Rectangle 174">
                <a:extLst>
                  <a:ext uri="{FF2B5EF4-FFF2-40B4-BE49-F238E27FC236}">
                    <a16:creationId xmlns:a16="http://schemas.microsoft.com/office/drawing/2014/main" id="{46E1728C-3D52-1C4F-9613-5DBA48FE11A9}"/>
                  </a:ext>
                </a:extLst>
              </p:cNvPr>
              <p:cNvSpPr/>
              <p:nvPr/>
            </p:nvSpPr>
            <p:spPr>
              <a:xfrm>
                <a:off x="265172" y="2308763"/>
                <a:ext cx="712071" cy="67680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6" name="Straight Connector 175">
                <a:extLst>
                  <a:ext uri="{FF2B5EF4-FFF2-40B4-BE49-F238E27FC236}">
                    <a16:creationId xmlns:a16="http://schemas.microsoft.com/office/drawing/2014/main" id="{54831E46-3F1B-C84E-A3BD-3954BD960433}"/>
                  </a:ext>
                </a:extLst>
              </p:cNvPr>
              <p:cNvCxnSpPr/>
              <p:nvPr/>
            </p:nvCxnSpPr>
            <p:spPr>
              <a:xfrm>
                <a:off x="736935" y="2308763"/>
                <a:ext cx="0" cy="676800"/>
              </a:xfrm>
              <a:prstGeom prst="line">
                <a:avLst/>
              </a:prstGeom>
              <a:ln w="28575" cmpd="sng">
                <a:solidFill>
                  <a:schemeClr val="tx2"/>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174" name="TextBox 173">
              <a:extLst>
                <a:ext uri="{FF2B5EF4-FFF2-40B4-BE49-F238E27FC236}">
                  <a16:creationId xmlns:a16="http://schemas.microsoft.com/office/drawing/2014/main" id="{183505F9-BDF6-AB46-B02D-BF76AE656C92}"/>
                </a:ext>
              </a:extLst>
            </p:cNvPr>
            <p:cNvSpPr txBox="1"/>
            <p:nvPr/>
          </p:nvSpPr>
          <p:spPr>
            <a:xfrm>
              <a:off x="652491" y="2239123"/>
              <a:ext cx="270016" cy="461665"/>
            </a:xfrm>
            <a:prstGeom prst="rect">
              <a:avLst/>
            </a:prstGeom>
            <a:noFill/>
            <a:ln>
              <a:noFill/>
            </a:ln>
          </p:spPr>
          <p:txBody>
            <a:bodyPr wrap="square" rtlCol="0">
              <a:spAutoFit/>
            </a:bodyPr>
            <a:lstStyle/>
            <a:p>
              <a:r>
                <a:rPr lang="en-US" sz="800" dirty="0"/>
                <a:t>SDK</a:t>
              </a:r>
            </a:p>
          </p:txBody>
        </p:sp>
      </p:grpSp>
      <p:sp>
        <p:nvSpPr>
          <p:cNvPr id="178" name="TextBox 177">
            <a:extLst>
              <a:ext uri="{FF2B5EF4-FFF2-40B4-BE49-F238E27FC236}">
                <a16:creationId xmlns:a16="http://schemas.microsoft.com/office/drawing/2014/main" id="{4F8238A5-05AD-FF4F-87EE-235F111F90B8}"/>
              </a:ext>
            </a:extLst>
          </p:cNvPr>
          <p:cNvSpPr txBox="1"/>
          <p:nvPr/>
        </p:nvSpPr>
        <p:spPr>
          <a:xfrm>
            <a:off x="3243416" y="4191952"/>
            <a:ext cx="1040169" cy="276999"/>
          </a:xfrm>
          <a:prstGeom prst="rect">
            <a:avLst/>
          </a:prstGeom>
          <a:noFill/>
        </p:spPr>
        <p:txBody>
          <a:bodyPr wrap="square" rtlCol="0">
            <a:spAutoFit/>
          </a:bodyPr>
          <a:lstStyle/>
          <a:p>
            <a:pPr algn="ctr"/>
            <a:r>
              <a:rPr lang="en-US" sz="1200" dirty="0"/>
              <a:t>Network</a:t>
            </a:r>
          </a:p>
        </p:txBody>
      </p:sp>
      <p:sp>
        <p:nvSpPr>
          <p:cNvPr id="179" name="Folded Corner 178">
            <a:extLst>
              <a:ext uri="{FF2B5EF4-FFF2-40B4-BE49-F238E27FC236}">
                <a16:creationId xmlns:a16="http://schemas.microsoft.com/office/drawing/2014/main" id="{DF62B8A9-D2A3-1549-8B45-37272DAB9758}"/>
              </a:ext>
            </a:extLst>
          </p:cNvPr>
          <p:cNvSpPr/>
          <p:nvPr/>
        </p:nvSpPr>
        <p:spPr>
          <a:xfrm>
            <a:off x="4794938" y="4114170"/>
            <a:ext cx="411250" cy="219861"/>
          </a:xfrm>
          <a:prstGeom prst="foldedCorner">
            <a:avLst/>
          </a:prstGeom>
          <a:solidFill>
            <a:srgbClr val="F7AD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a:t>
            </a:r>
            <a:endParaRPr lang="en-US" sz="1200" baseline="-25000" dirty="0">
              <a:solidFill>
                <a:schemeClr val="tx1"/>
              </a:solidFill>
            </a:endParaRPr>
          </a:p>
        </p:txBody>
      </p:sp>
      <p:sp>
        <p:nvSpPr>
          <p:cNvPr id="180" name="Rounded Rectangle 179">
            <a:extLst>
              <a:ext uri="{FF2B5EF4-FFF2-40B4-BE49-F238E27FC236}">
                <a16:creationId xmlns:a16="http://schemas.microsoft.com/office/drawing/2014/main" id="{E78DD518-328D-F84A-92D4-E602DB33B319}"/>
              </a:ext>
            </a:extLst>
          </p:cNvPr>
          <p:cNvSpPr/>
          <p:nvPr/>
        </p:nvSpPr>
        <p:spPr>
          <a:xfrm>
            <a:off x="4756297" y="1101030"/>
            <a:ext cx="598199" cy="598199"/>
          </a:xfrm>
          <a:prstGeom prst="roundRect">
            <a:avLst/>
          </a:prstGeom>
          <a:solidFill>
            <a:srgbClr val="7DA6FC"/>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P</a:t>
            </a:r>
            <a:r>
              <a:rPr lang="en-US" sz="2400" baseline="-25000" dirty="0">
                <a:solidFill>
                  <a:srgbClr val="000000"/>
                </a:solidFill>
              </a:rPr>
              <a:t>4</a:t>
            </a:r>
            <a:endParaRPr lang="en-US" sz="2400" dirty="0">
              <a:solidFill>
                <a:srgbClr val="000000"/>
              </a:solidFill>
            </a:endParaRPr>
          </a:p>
        </p:txBody>
      </p:sp>
      <p:sp>
        <p:nvSpPr>
          <p:cNvPr id="181" name="Rounded Rectangle 180">
            <a:extLst>
              <a:ext uri="{FF2B5EF4-FFF2-40B4-BE49-F238E27FC236}">
                <a16:creationId xmlns:a16="http://schemas.microsoft.com/office/drawing/2014/main" id="{5FBB6A63-31A0-F244-AFAE-01EBEDC7B773}"/>
              </a:ext>
            </a:extLst>
          </p:cNvPr>
          <p:cNvSpPr/>
          <p:nvPr/>
        </p:nvSpPr>
        <p:spPr>
          <a:xfrm>
            <a:off x="3432034" y="1097487"/>
            <a:ext cx="598199" cy="598199"/>
          </a:xfrm>
          <a:prstGeom prst="roundRect">
            <a:avLst/>
          </a:prstGeom>
          <a:solidFill>
            <a:srgbClr val="7DA6FC"/>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P</a:t>
            </a:r>
            <a:r>
              <a:rPr lang="en-US" sz="2400" baseline="-25000" dirty="0">
                <a:solidFill>
                  <a:srgbClr val="000000"/>
                </a:solidFill>
              </a:rPr>
              <a:t>3</a:t>
            </a:r>
            <a:endParaRPr lang="en-US" sz="2400" dirty="0">
              <a:solidFill>
                <a:srgbClr val="000000"/>
              </a:solidFill>
            </a:endParaRPr>
          </a:p>
        </p:txBody>
      </p:sp>
      <p:sp>
        <p:nvSpPr>
          <p:cNvPr id="182" name="Rounded Rectangle 181">
            <a:extLst>
              <a:ext uri="{FF2B5EF4-FFF2-40B4-BE49-F238E27FC236}">
                <a16:creationId xmlns:a16="http://schemas.microsoft.com/office/drawing/2014/main" id="{0EB71895-4B2A-FC43-85C1-4487053715AE}"/>
              </a:ext>
            </a:extLst>
          </p:cNvPr>
          <p:cNvSpPr/>
          <p:nvPr/>
        </p:nvSpPr>
        <p:spPr>
          <a:xfrm>
            <a:off x="2715181" y="1568643"/>
            <a:ext cx="27753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A</a:t>
            </a:r>
          </a:p>
        </p:txBody>
      </p:sp>
      <p:sp>
        <p:nvSpPr>
          <p:cNvPr id="184" name="Rounded Rectangle 183">
            <a:extLst>
              <a:ext uri="{FF2B5EF4-FFF2-40B4-BE49-F238E27FC236}">
                <a16:creationId xmlns:a16="http://schemas.microsoft.com/office/drawing/2014/main" id="{B53229F8-B265-FB4D-B0AB-67EE7722FA83}"/>
              </a:ext>
            </a:extLst>
          </p:cNvPr>
          <p:cNvSpPr/>
          <p:nvPr/>
        </p:nvSpPr>
        <p:spPr>
          <a:xfrm>
            <a:off x="2916238" y="1636604"/>
            <a:ext cx="25230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B</a:t>
            </a:r>
          </a:p>
        </p:txBody>
      </p:sp>
      <p:sp>
        <p:nvSpPr>
          <p:cNvPr id="192" name="Rounded Rectangle 191">
            <a:extLst>
              <a:ext uri="{FF2B5EF4-FFF2-40B4-BE49-F238E27FC236}">
                <a16:creationId xmlns:a16="http://schemas.microsoft.com/office/drawing/2014/main" id="{84592A85-8667-1B4C-8173-3358C7392604}"/>
              </a:ext>
            </a:extLst>
          </p:cNvPr>
          <p:cNvSpPr/>
          <p:nvPr/>
        </p:nvSpPr>
        <p:spPr>
          <a:xfrm>
            <a:off x="2715181" y="2655873"/>
            <a:ext cx="27753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A</a:t>
            </a:r>
          </a:p>
        </p:txBody>
      </p:sp>
      <p:sp>
        <p:nvSpPr>
          <p:cNvPr id="193" name="Rounded Rectangle 192">
            <a:extLst>
              <a:ext uri="{FF2B5EF4-FFF2-40B4-BE49-F238E27FC236}">
                <a16:creationId xmlns:a16="http://schemas.microsoft.com/office/drawing/2014/main" id="{5181BAE1-AE2D-C14C-80F8-D5DCE21A9B22}"/>
              </a:ext>
            </a:extLst>
          </p:cNvPr>
          <p:cNvSpPr/>
          <p:nvPr/>
        </p:nvSpPr>
        <p:spPr>
          <a:xfrm>
            <a:off x="2916238" y="2723834"/>
            <a:ext cx="25230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B</a:t>
            </a:r>
          </a:p>
        </p:txBody>
      </p:sp>
      <p:sp>
        <p:nvSpPr>
          <p:cNvPr id="194" name="Rounded Rectangle 193">
            <a:extLst>
              <a:ext uri="{FF2B5EF4-FFF2-40B4-BE49-F238E27FC236}">
                <a16:creationId xmlns:a16="http://schemas.microsoft.com/office/drawing/2014/main" id="{3A421F61-1FF1-A442-A31F-3B3E58CD4500}"/>
              </a:ext>
            </a:extLst>
          </p:cNvPr>
          <p:cNvSpPr/>
          <p:nvPr/>
        </p:nvSpPr>
        <p:spPr>
          <a:xfrm>
            <a:off x="2715181" y="3722555"/>
            <a:ext cx="27753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A</a:t>
            </a:r>
          </a:p>
        </p:txBody>
      </p:sp>
      <p:sp>
        <p:nvSpPr>
          <p:cNvPr id="195" name="Rounded Rectangle 194">
            <a:extLst>
              <a:ext uri="{FF2B5EF4-FFF2-40B4-BE49-F238E27FC236}">
                <a16:creationId xmlns:a16="http://schemas.microsoft.com/office/drawing/2014/main" id="{B478F8B9-C267-DF46-89E3-E5807D5A400A}"/>
              </a:ext>
            </a:extLst>
          </p:cNvPr>
          <p:cNvSpPr/>
          <p:nvPr/>
        </p:nvSpPr>
        <p:spPr>
          <a:xfrm>
            <a:off x="2916238" y="3789798"/>
            <a:ext cx="25230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B</a:t>
            </a:r>
          </a:p>
        </p:txBody>
      </p:sp>
      <p:sp>
        <p:nvSpPr>
          <p:cNvPr id="196" name="Rounded Rectangle 195">
            <a:extLst>
              <a:ext uri="{FF2B5EF4-FFF2-40B4-BE49-F238E27FC236}">
                <a16:creationId xmlns:a16="http://schemas.microsoft.com/office/drawing/2014/main" id="{79DC8131-1181-5D45-BDB0-84216FC94A40}"/>
              </a:ext>
            </a:extLst>
          </p:cNvPr>
          <p:cNvSpPr/>
          <p:nvPr/>
        </p:nvSpPr>
        <p:spPr>
          <a:xfrm>
            <a:off x="4043683" y="1566885"/>
            <a:ext cx="27753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A</a:t>
            </a:r>
          </a:p>
        </p:txBody>
      </p:sp>
      <p:sp>
        <p:nvSpPr>
          <p:cNvPr id="197" name="Rounded Rectangle 196">
            <a:extLst>
              <a:ext uri="{FF2B5EF4-FFF2-40B4-BE49-F238E27FC236}">
                <a16:creationId xmlns:a16="http://schemas.microsoft.com/office/drawing/2014/main" id="{96CE5F72-49ED-9747-93F4-D05CF581ACC2}"/>
              </a:ext>
            </a:extLst>
          </p:cNvPr>
          <p:cNvSpPr/>
          <p:nvPr/>
        </p:nvSpPr>
        <p:spPr>
          <a:xfrm>
            <a:off x="4244740" y="1634846"/>
            <a:ext cx="25230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D</a:t>
            </a:r>
          </a:p>
        </p:txBody>
      </p:sp>
      <p:grpSp>
        <p:nvGrpSpPr>
          <p:cNvPr id="223" name="Group 222">
            <a:extLst>
              <a:ext uri="{FF2B5EF4-FFF2-40B4-BE49-F238E27FC236}">
                <a16:creationId xmlns:a16="http://schemas.microsoft.com/office/drawing/2014/main" id="{9220D3EE-85B0-0A46-8C92-357CDC516791}"/>
              </a:ext>
            </a:extLst>
          </p:cNvPr>
          <p:cNvGrpSpPr/>
          <p:nvPr/>
        </p:nvGrpSpPr>
        <p:grpSpPr>
          <a:xfrm>
            <a:off x="3838306" y="2324100"/>
            <a:ext cx="1405782" cy="1348505"/>
            <a:chOff x="3767821" y="2964559"/>
            <a:chExt cx="1405782" cy="1348505"/>
          </a:xfrm>
        </p:grpSpPr>
        <p:sp>
          <p:nvSpPr>
            <p:cNvPr id="224" name="Rounded Rectangle 223">
              <a:extLst>
                <a:ext uri="{FF2B5EF4-FFF2-40B4-BE49-F238E27FC236}">
                  <a16:creationId xmlns:a16="http://schemas.microsoft.com/office/drawing/2014/main" id="{780E54AC-7488-6841-9E88-02A57F46FC0B}"/>
                </a:ext>
              </a:extLst>
            </p:cNvPr>
            <p:cNvSpPr/>
            <p:nvPr/>
          </p:nvSpPr>
          <p:spPr>
            <a:xfrm>
              <a:off x="3767821" y="3711053"/>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sp>
          <p:nvSpPr>
            <p:cNvPr id="225" name="Rounded Rectangle 224">
              <a:extLst>
                <a:ext uri="{FF2B5EF4-FFF2-40B4-BE49-F238E27FC236}">
                  <a16:creationId xmlns:a16="http://schemas.microsoft.com/office/drawing/2014/main" id="{917C462C-7F81-9944-9EEE-F7B4AF77CA5A}"/>
                </a:ext>
              </a:extLst>
            </p:cNvPr>
            <p:cNvSpPr/>
            <p:nvPr/>
          </p:nvSpPr>
          <p:spPr>
            <a:xfrm>
              <a:off x="4176303" y="2964559"/>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cxnSp>
          <p:nvCxnSpPr>
            <p:cNvPr id="226" name="Straight Connector 225">
              <a:extLst>
                <a:ext uri="{FF2B5EF4-FFF2-40B4-BE49-F238E27FC236}">
                  <a16:creationId xmlns:a16="http://schemas.microsoft.com/office/drawing/2014/main" id="{FA5CE205-FA42-2A4F-96DB-93E0EBCAF273}"/>
                </a:ext>
              </a:extLst>
            </p:cNvPr>
            <p:cNvCxnSpPr/>
            <p:nvPr/>
          </p:nvCxnSpPr>
          <p:spPr>
            <a:xfrm>
              <a:off x="4366020" y="4010153"/>
              <a:ext cx="209384" cy="3812"/>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27" name="Straight Connector 226">
              <a:extLst>
                <a:ext uri="{FF2B5EF4-FFF2-40B4-BE49-F238E27FC236}">
                  <a16:creationId xmlns:a16="http://schemas.microsoft.com/office/drawing/2014/main" id="{898CF191-82C8-334A-A431-51D7FEC80451}"/>
                </a:ext>
              </a:extLst>
            </p:cNvPr>
            <p:cNvCxnSpPr>
              <a:cxnSpLocks/>
              <a:endCxn id="224" idx="0"/>
            </p:cNvCxnSpPr>
            <p:nvPr/>
          </p:nvCxnSpPr>
          <p:spPr>
            <a:xfrm flipH="1">
              <a:off x="4066921" y="3537124"/>
              <a:ext cx="137781" cy="173929"/>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28" name="Straight Connector 227">
              <a:extLst>
                <a:ext uri="{FF2B5EF4-FFF2-40B4-BE49-F238E27FC236}">
                  <a16:creationId xmlns:a16="http://schemas.microsoft.com/office/drawing/2014/main" id="{E12412EF-990A-BC45-9693-A1B4C90F12F3}"/>
                </a:ext>
              </a:extLst>
            </p:cNvPr>
            <p:cNvCxnSpPr>
              <a:cxnSpLocks/>
              <a:endCxn id="229" idx="0"/>
            </p:cNvCxnSpPr>
            <p:nvPr/>
          </p:nvCxnSpPr>
          <p:spPr>
            <a:xfrm>
              <a:off x="4740511" y="3537124"/>
              <a:ext cx="133993" cy="177741"/>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229" name="Rounded Rectangle 228">
              <a:extLst>
                <a:ext uri="{FF2B5EF4-FFF2-40B4-BE49-F238E27FC236}">
                  <a16:creationId xmlns:a16="http://schemas.microsoft.com/office/drawing/2014/main" id="{F37475D4-9925-D449-8918-9641835C456D}"/>
                </a:ext>
              </a:extLst>
            </p:cNvPr>
            <p:cNvSpPr/>
            <p:nvPr/>
          </p:nvSpPr>
          <p:spPr>
            <a:xfrm>
              <a:off x="4575404" y="3714865"/>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grpSp>
      <p:sp>
        <p:nvSpPr>
          <p:cNvPr id="230" name="TextBox 229">
            <a:extLst>
              <a:ext uri="{FF2B5EF4-FFF2-40B4-BE49-F238E27FC236}">
                <a16:creationId xmlns:a16="http://schemas.microsoft.com/office/drawing/2014/main" id="{6E8D0637-347B-0F47-94A9-88BE58FEFC3F}"/>
              </a:ext>
            </a:extLst>
          </p:cNvPr>
          <p:cNvSpPr txBox="1"/>
          <p:nvPr/>
        </p:nvSpPr>
        <p:spPr>
          <a:xfrm>
            <a:off x="2715181" y="977184"/>
            <a:ext cx="475338" cy="246221"/>
          </a:xfrm>
          <a:prstGeom prst="rect">
            <a:avLst/>
          </a:prstGeom>
          <a:noFill/>
        </p:spPr>
        <p:txBody>
          <a:bodyPr wrap="square" rtlCol="0">
            <a:spAutoFit/>
          </a:bodyPr>
          <a:lstStyle/>
          <a:p>
            <a:r>
              <a:rPr lang="en-US" sz="1000" dirty="0"/>
              <a:t>Org1</a:t>
            </a:r>
            <a:endParaRPr lang="en-US" sz="900" dirty="0"/>
          </a:p>
        </p:txBody>
      </p:sp>
      <p:sp>
        <p:nvSpPr>
          <p:cNvPr id="231" name="TextBox 230">
            <a:extLst>
              <a:ext uri="{FF2B5EF4-FFF2-40B4-BE49-F238E27FC236}">
                <a16:creationId xmlns:a16="http://schemas.microsoft.com/office/drawing/2014/main" id="{7B56B8D7-698B-EB45-A064-3B3E93FFD22B}"/>
              </a:ext>
            </a:extLst>
          </p:cNvPr>
          <p:cNvSpPr txBox="1"/>
          <p:nvPr/>
        </p:nvSpPr>
        <p:spPr>
          <a:xfrm>
            <a:off x="2712818" y="2157244"/>
            <a:ext cx="475338" cy="246221"/>
          </a:xfrm>
          <a:prstGeom prst="rect">
            <a:avLst/>
          </a:prstGeom>
          <a:noFill/>
        </p:spPr>
        <p:txBody>
          <a:bodyPr wrap="square" rtlCol="0">
            <a:spAutoFit/>
          </a:bodyPr>
          <a:lstStyle/>
          <a:p>
            <a:r>
              <a:rPr lang="en-US" sz="1000" dirty="0"/>
              <a:t>Org2</a:t>
            </a:r>
            <a:endParaRPr lang="en-US" sz="900" dirty="0"/>
          </a:p>
        </p:txBody>
      </p:sp>
      <p:sp>
        <p:nvSpPr>
          <p:cNvPr id="232" name="TextBox 231">
            <a:extLst>
              <a:ext uri="{FF2B5EF4-FFF2-40B4-BE49-F238E27FC236}">
                <a16:creationId xmlns:a16="http://schemas.microsoft.com/office/drawing/2014/main" id="{A98090B7-7629-DE43-8D9A-8D3EEC0B6074}"/>
              </a:ext>
            </a:extLst>
          </p:cNvPr>
          <p:cNvSpPr txBox="1"/>
          <p:nvPr/>
        </p:nvSpPr>
        <p:spPr>
          <a:xfrm>
            <a:off x="2712818" y="3208796"/>
            <a:ext cx="475338" cy="246221"/>
          </a:xfrm>
          <a:prstGeom prst="rect">
            <a:avLst/>
          </a:prstGeom>
          <a:noFill/>
        </p:spPr>
        <p:txBody>
          <a:bodyPr wrap="square" rtlCol="0">
            <a:spAutoFit/>
          </a:bodyPr>
          <a:lstStyle/>
          <a:p>
            <a:r>
              <a:rPr lang="en-US" sz="1000" dirty="0"/>
              <a:t>Org3</a:t>
            </a:r>
            <a:endParaRPr lang="en-US" sz="900" dirty="0"/>
          </a:p>
        </p:txBody>
      </p:sp>
      <p:sp>
        <p:nvSpPr>
          <p:cNvPr id="233" name="TextBox 232">
            <a:extLst>
              <a:ext uri="{FF2B5EF4-FFF2-40B4-BE49-F238E27FC236}">
                <a16:creationId xmlns:a16="http://schemas.microsoft.com/office/drawing/2014/main" id="{A2CDBDD3-F8B5-6B45-9698-0526F1873A93}"/>
              </a:ext>
            </a:extLst>
          </p:cNvPr>
          <p:cNvSpPr txBox="1"/>
          <p:nvPr/>
        </p:nvSpPr>
        <p:spPr>
          <a:xfrm>
            <a:off x="3636658" y="2348260"/>
            <a:ext cx="625434" cy="400110"/>
          </a:xfrm>
          <a:prstGeom prst="rect">
            <a:avLst/>
          </a:prstGeom>
          <a:noFill/>
        </p:spPr>
        <p:txBody>
          <a:bodyPr wrap="square" rtlCol="0">
            <a:spAutoFit/>
          </a:bodyPr>
          <a:lstStyle/>
          <a:p>
            <a:r>
              <a:rPr lang="en-US" sz="1000" dirty="0" err="1"/>
              <a:t>OrdererOrg</a:t>
            </a:r>
            <a:endParaRPr lang="en-US" sz="900" dirty="0"/>
          </a:p>
        </p:txBody>
      </p:sp>
      <p:cxnSp>
        <p:nvCxnSpPr>
          <p:cNvPr id="235" name="Straight Arrow Connector 234">
            <a:extLst>
              <a:ext uri="{FF2B5EF4-FFF2-40B4-BE49-F238E27FC236}">
                <a16:creationId xmlns:a16="http://schemas.microsoft.com/office/drawing/2014/main" id="{209CB3D9-7509-D943-AA82-003F2D980E13}"/>
              </a:ext>
            </a:extLst>
          </p:cNvPr>
          <p:cNvCxnSpPr>
            <a:cxnSpLocks/>
            <a:endCxn id="164" idx="3"/>
          </p:cNvCxnSpPr>
          <p:nvPr/>
        </p:nvCxnSpPr>
        <p:spPr>
          <a:xfrm flipH="1">
            <a:off x="2701731" y="2368884"/>
            <a:ext cx="955869" cy="1182655"/>
          </a:xfrm>
          <a:prstGeom prst="straightConnector1">
            <a:avLst/>
          </a:prstGeom>
          <a:ln w="19050" cmpd="sng">
            <a:solidFill>
              <a:srgbClr val="FF0000"/>
            </a:solidFill>
            <a:prstDash val="sysDash"/>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236" name="Straight Arrow Connector 235">
            <a:extLst>
              <a:ext uri="{FF2B5EF4-FFF2-40B4-BE49-F238E27FC236}">
                <a16:creationId xmlns:a16="http://schemas.microsoft.com/office/drawing/2014/main" id="{047C7B24-4E46-974C-932F-BFB2377AB9AC}"/>
              </a:ext>
            </a:extLst>
          </p:cNvPr>
          <p:cNvCxnSpPr>
            <a:cxnSpLocks/>
            <a:endCxn id="163" idx="3"/>
          </p:cNvCxnSpPr>
          <p:nvPr/>
        </p:nvCxnSpPr>
        <p:spPr>
          <a:xfrm flipH="1">
            <a:off x="2701731" y="2336800"/>
            <a:ext cx="843574" cy="148057"/>
          </a:xfrm>
          <a:prstGeom prst="straightConnector1">
            <a:avLst/>
          </a:prstGeom>
          <a:ln w="19050" cmpd="sng">
            <a:solidFill>
              <a:srgbClr val="FF0000"/>
            </a:solidFill>
            <a:prstDash val="sysDash"/>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237" name="Straight Arrow Connector 236">
            <a:extLst>
              <a:ext uri="{FF2B5EF4-FFF2-40B4-BE49-F238E27FC236}">
                <a16:creationId xmlns:a16="http://schemas.microsoft.com/office/drawing/2014/main" id="{4D3E3A02-489A-7344-9C73-1272C8C264E5}"/>
              </a:ext>
            </a:extLst>
          </p:cNvPr>
          <p:cNvCxnSpPr/>
          <p:nvPr/>
        </p:nvCxnSpPr>
        <p:spPr>
          <a:xfrm flipV="1">
            <a:off x="5354496" y="1097488"/>
            <a:ext cx="131619" cy="302642"/>
          </a:xfrm>
          <a:prstGeom prst="straightConnector1">
            <a:avLst/>
          </a:prstGeom>
          <a:ln w="19050" cmpd="sng">
            <a:solidFill>
              <a:srgbClr val="FF0000"/>
            </a:solidFill>
            <a:prstDash val="sysDash"/>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244" name="Straight Arrow Connector 243">
            <a:extLst>
              <a:ext uri="{FF2B5EF4-FFF2-40B4-BE49-F238E27FC236}">
                <a16:creationId xmlns:a16="http://schemas.microsoft.com/office/drawing/2014/main" id="{90FA540E-4B5B-CC4E-B216-401E069274FC}"/>
              </a:ext>
            </a:extLst>
          </p:cNvPr>
          <p:cNvCxnSpPr/>
          <p:nvPr/>
        </p:nvCxnSpPr>
        <p:spPr>
          <a:xfrm flipV="1">
            <a:off x="5354496" y="1397627"/>
            <a:ext cx="206434" cy="2503"/>
          </a:xfrm>
          <a:prstGeom prst="straightConnector1">
            <a:avLst/>
          </a:prstGeom>
          <a:ln w="19050" cmpd="sng">
            <a:solidFill>
              <a:srgbClr val="FF0000"/>
            </a:solidFill>
            <a:prstDash val="sysDash"/>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245" name="Straight Arrow Connector 244">
            <a:extLst>
              <a:ext uri="{FF2B5EF4-FFF2-40B4-BE49-F238E27FC236}">
                <a16:creationId xmlns:a16="http://schemas.microsoft.com/office/drawing/2014/main" id="{CFD18B18-8AB1-A14B-A47B-139D7608EBF2}"/>
              </a:ext>
            </a:extLst>
          </p:cNvPr>
          <p:cNvCxnSpPr/>
          <p:nvPr/>
        </p:nvCxnSpPr>
        <p:spPr>
          <a:xfrm>
            <a:off x="5354496" y="1400130"/>
            <a:ext cx="131619" cy="295556"/>
          </a:xfrm>
          <a:prstGeom prst="straightConnector1">
            <a:avLst/>
          </a:prstGeom>
          <a:ln w="19050" cmpd="sng">
            <a:solidFill>
              <a:srgbClr val="FF0000"/>
            </a:solidFill>
            <a:prstDash val="sysDash"/>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247" name="Straight Arrow Connector 246">
            <a:extLst>
              <a:ext uri="{FF2B5EF4-FFF2-40B4-BE49-F238E27FC236}">
                <a16:creationId xmlns:a16="http://schemas.microsoft.com/office/drawing/2014/main" id="{D1294BA7-DA5A-C540-880A-5C526693A611}"/>
              </a:ext>
            </a:extLst>
          </p:cNvPr>
          <p:cNvCxnSpPr>
            <a:cxnSpLocks/>
            <a:endCxn id="162" idx="3"/>
          </p:cNvCxnSpPr>
          <p:nvPr/>
        </p:nvCxnSpPr>
        <p:spPr>
          <a:xfrm flipH="1" flipV="1">
            <a:off x="2701731" y="1397627"/>
            <a:ext cx="943892" cy="911510"/>
          </a:xfrm>
          <a:prstGeom prst="straightConnector1">
            <a:avLst/>
          </a:prstGeom>
          <a:ln w="19050" cmpd="sng">
            <a:solidFill>
              <a:srgbClr val="FF0000"/>
            </a:solidFill>
            <a:prstDash val="sysDash"/>
            <a:headEnd type="none" w="med" len="med"/>
            <a:tailEnd type="triangle"/>
          </a:ln>
          <a:effectLst/>
        </p:spPr>
        <p:style>
          <a:lnRef idx="2">
            <a:schemeClr val="accent1"/>
          </a:lnRef>
          <a:fillRef idx="0">
            <a:schemeClr val="accent1"/>
          </a:fillRef>
          <a:effectRef idx="1">
            <a:schemeClr val="accent1"/>
          </a:effectRef>
          <a:fontRef idx="minor">
            <a:schemeClr val="tx1"/>
          </a:fontRef>
        </p:style>
      </p:cxnSp>
      <p:grpSp>
        <p:nvGrpSpPr>
          <p:cNvPr id="259" name="Group 258">
            <a:extLst>
              <a:ext uri="{FF2B5EF4-FFF2-40B4-BE49-F238E27FC236}">
                <a16:creationId xmlns:a16="http://schemas.microsoft.com/office/drawing/2014/main" id="{A8802905-087B-4F40-B0DB-315DBA4E0668}"/>
              </a:ext>
            </a:extLst>
          </p:cNvPr>
          <p:cNvGrpSpPr/>
          <p:nvPr/>
        </p:nvGrpSpPr>
        <p:grpSpPr>
          <a:xfrm>
            <a:off x="2068322" y="3917881"/>
            <a:ext cx="365726" cy="90005"/>
            <a:chOff x="2068322" y="3810941"/>
            <a:chExt cx="365726" cy="90005"/>
          </a:xfrm>
        </p:grpSpPr>
        <p:sp>
          <p:nvSpPr>
            <p:cNvPr id="260" name="Rectangle 259">
              <a:extLst>
                <a:ext uri="{FF2B5EF4-FFF2-40B4-BE49-F238E27FC236}">
                  <a16:creationId xmlns:a16="http://schemas.microsoft.com/office/drawing/2014/main" id="{796CD0F8-E840-0546-B5A5-9EDB5142B3AE}"/>
                </a:ext>
              </a:extLst>
            </p:cNvPr>
            <p:cNvSpPr/>
            <p:nvPr/>
          </p:nvSpPr>
          <p:spPr>
            <a:xfrm>
              <a:off x="2068322" y="3810946"/>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261" name="Rectangle 260">
              <a:extLst>
                <a:ext uri="{FF2B5EF4-FFF2-40B4-BE49-F238E27FC236}">
                  <a16:creationId xmlns:a16="http://schemas.microsoft.com/office/drawing/2014/main" id="{BF49F441-D507-CB4F-AC65-9A09D3B13B73}"/>
                </a:ext>
              </a:extLst>
            </p:cNvPr>
            <p:cNvSpPr/>
            <p:nvPr/>
          </p:nvSpPr>
          <p:spPr>
            <a:xfrm>
              <a:off x="2207245" y="3810941"/>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262" name="Rectangle 261">
              <a:extLst>
                <a:ext uri="{FF2B5EF4-FFF2-40B4-BE49-F238E27FC236}">
                  <a16:creationId xmlns:a16="http://schemas.microsoft.com/office/drawing/2014/main" id="{391AF2C3-0BC7-BE47-AF0D-5DCFD28EF9A4}"/>
                </a:ext>
              </a:extLst>
            </p:cNvPr>
            <p:cNvSpPr/>
            <p:nvPr/>
          </p:nvSpPr>
          <p:spPr>
            <a:xfrm>
              <a:off x="2344048" y="3810946"/>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263" name="Straight Connector 262">
              <a:extLst>
                <a:ext uri="{FF2B5EF4-FFF2-40B4-BE49-F238E27FC236}">
                  <a16:creationId xmlns:a16="http://schemas.microsoft.com/office/drawing/2014/main" id="{CFE19DCD-5E99-C04C-A4C1-D296ADBD2DF2}"/>
                </a:ext>
              </a:extLst>
            </p:cNvPr>
            <p:cNvCxnSpPr>
              <a:cxnSpLocks/>
              <a:stCxn id="260" idx="3"/>
              <a:endCxn id="262" idx="1"/>
            </p:cNvCxnSpPr>
            <p:nvPr/>
          </p:nvCxnSpPr>
          <p:spPr>
            <a:xfrm>
              <a:off x="2158322" y="3855946"/>
              <a:ext cx="185726"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grpSp>
        <p:nvGrpSpPr>
          <p:cNvPr id="266" name="Group 265">
            <a:extLst>
              <a:ext uri="{FF2B5EF4-FFF2-40B4-BE49-F238E27FC236}">
                <a16:creationId xmlns:a16="http://schemas.microsoft.com/office/drawing/2014/main" id="{5037C2D4-0569-A64B-8D0C-D20DCC9DE88A}"/>
              </a:ext>
            </a:extLst>
          </p:cNvPr>
          <p:cNvGrpSpPr/>
          <p:nvPr/>
        </p:nvGrpSpPr>
        <p:grpSpPr>
          <a:xfrm>
            <a:off x="2073922" y="2843986"/>
            <a:ext cx="365726" cy="90005"/>
            <a:chOff x="2068322" y="3810941"/>
            <a:chExt cx="365726" cy="90005"/>
          </a:xfrm>
        </p:grpSpPr>
        <p:sp>
          <p:nvSpPr>
            <p:cNvPr id="267" name="Rectangle 266">
              <a:extLst>
                <a:ext uri="{FF2B5EF4-FFF2-40B4-BE49-F238E27FC236}">
                  <a16:creationId xmlns:a16="http://schemas.microsoft.com/office/drawing/2014/main" id="{B6AF8EE9-436F-4E41-9B96-27F85E93A029}"/>
                </a:ext>
              </a:extLst>
            </p:cNvPr>
            <p:cNvSpPr/>
            <p:nvPr/>
          </p:nvSpPr>
          <p:spPr>
            <a:xfrm>
              <a:off x="2068322" y="3810946"/>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268" name="Rectangle 267">
              <a:extLst>
                <a:ext uri="{FF2B5EF4-FFF2-40B4-BE49-F238E27FC236}">
                  <a16:creationId xmlns:a16="http://schemas.microsoft.com/office/drawing/2014/main" id="{F224DB79-E03A-DC48-951E-3C151A3A9CD7}"/>
                </a:ext>
              </a:extLst>
            </p:cNvPr>
            <p:cNvSpPr/>
            <p:nvPr/>
          </p:nvSpPr>
          <p:spPr>
            <a:xfrm>
              <a:off x="2207245" y="3810941"/>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269" name="Rectangle 268">
              <a:extLst>
                <a:ext uri="{FF2B5EF4-FFF2-40B4-BE49-F238E27FC236}">
                  <a16:creationId xmlns:a16="http://schemas.microsoft.com/office/drawing/2014/main" id="{D68B1ADC-E029-584F-BFA7-49222A9D9E24}"/>
                </a:ext>
              </a:extLst>
            </p:cNvPr>
            <p:cNvSpPr/>
            <p:nvPr/>
          </p:nvSpPr>
          <p:spPr>
            <a:xfrm>
              <a:off x="2344048" y="3810946"/>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270" name="Straight Connector 269">
              <a:extLst>
                <a:ext uri="{FF2B5EF4-FFF2-40B4-BE49-F238E27FC236}">
                  <a16:creationId xmlns:a16="http://schemas.microsoft.com/office/drawing/2014/main" id="{9266331B-EB39-9143-A1EB-BD2CE2C1942B}"/>
                </a:ext>
              </a:extLst>
            </p:cNvPr>
            <p:cNvCxnSpPr>
              <a:cxnSpLocks/>
              <a:stCxn id="267" idx="3"/>
              <a:endCxn id="269" idx="1"/>
            </p:cNvCxnSpPr>
            <p:nvPr/>
          </p:nvCxnSpPr>
          <p:spPr>
            <a:xfrm>
              <a:off x="2158322" y="3855946"/>
              <a:ext cx="185726"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grpSp>
        <p:nvGrpSpPr>
          <p:cNvPr id="273" name="Group 272">
            <a:extLst>
              <a:ext uri="{FF2B5EF4-FFF2-40B4-BE49-F238E27FC236}">
                <a16:creationId xmlns:a16="http://schemas.microsoft.com/office/drawing/2014/main" id="{899AF4D2-B11C-A14E-B5B9-135F23D984F7}"/>
              </a:ext>
            </a:extLst>
          </p:cNvPr>
          <p:cNvGrpSpPr/>
          <p:nvPr/>
        </p:nvGrpSpPr>
        <p:grpSpPr>
          <a:xfrm>
            <a:off x="2073922" y="1748216"/>
            <a:ext cx="365726" cy="90005"/>
            <a:chOff x="2068322" y="3810941"/>
            <a:chExt cx="365726" cy="90005"/>
          </a:xfrm>
        </p:grpSpPr>
        <p:sp>
          <p:nvSpPr>
            <p:cNvPr id="274" name="Rectangle 273">
              <a:extLst>
                <a:ext uri="{FF2B5EF4-FFF2-40B4-BE49-F238E27FC236}">
                  <a16:creationId xmlns:a16="http://schemas.microsoft.com/office/drawing/2014/main" id="{A0D2D61D-851A-5D4C-9172-A7C6C4030F95}"/>
                </a:ext>
              </a:extLst>
            </p:cNvPr>
            <p:cNvSpPr/>
            <p:nvPr/>
          </p:nvSpPr>
          <p:spPr>
            <a:xfrm>
              <a:off x="2068322" y="3810946"/>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275" name="Rectangle 274">
              <a:extLst>
                <a:ext uri="{FF2B5EF4-FFF2-40B4-BE49-F238E27FC236}">
                  <a16:creationId xmlns:a16="http://schemas.microsoft.com/office/drawing/2014/main" id="{6D94A2AF-3773-CD47-9D32-0D76211B30B8}"/>
                </a:ext>
              </a:extLst>
            </p:cNvPr>
            <p:cNvSpPr/>
            <p:nvPr/>
          </p:nvSpPr>
          <p:spPr>
            <a:xfrm>
              <a:off x="2207245" y="3810941"/>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276" name="Rectangle 275">
              <a:extLst>
                <a:ext uri="{FF2B5EF4-FFF2-40B4-BE49-F238E27FC236}">
                  <a16:creationId xmlns:a16="http://schemas.microsoft.com/office/drawing/2014/main" id="{FC6EC70F-6CEB-9248-B684-69BFFD7B0D19}"/>
                </a:ext>
              </a:extLst>
            </p:cNvPr>
            <p:cNvSpPr/>
            <p:nvPr/>
          </p:nvSpPr>
          <p:spPr>
            <a:xfrm>
              <a:off x="2344048" y="3810946"/>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277" name="Straight Connector 276">
              <a:extLst>
                <a:ext uri="{FF2B5EF4-FFF2-40B4-BE49-F238E27FC236}">
                  <a16:creationId xmlns:a16="http://schemas.microsoft.com/office/drawing/2014/main" id="{5F41BCBA-63CC-0641-83AD-E18796770C29}"/>
                </a:ext>
              </a:extLst>
            </p:cNvPr>
            <p:cNvCxnSpPr>
              <a:cxnSpLocks/>
              <a:stCxn id="274" idx="3"/>
              <a:endCxn id="276" idx="1"/>
            </p:cNvCxnSpPr>
            <p:nvPr/>
          </p:nvCxnSpPr>
          <p:spPr>
            <a:xfrm>
              <a:off x="2158322" y="3855946"/>
              <a:ext cx="185726"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grpSp>
        <p:nvGrpSpPr>
          <p:cNvPr id="280" name="Group 279">
            <a:extLst>
              <a:ext uri="{FF2B5EF4-FFF2-40B4-BE49-F238E27FC236}">
                <a16:creationId xmlns:a16="http://schemas.microsoft.com/office/drawing/2014/main" id="{39F79B9C-5303-6242-9B32-E4089554C467}"/>
              </a:ext>
            </a:extLst>
          </p:cNvPr>
          <p:cNvGrpSpPr/>
          <p:nvPr/>
        </p:nvGrpSpPr>
        <p:grpSpPr>
          <a:xfrm>
            <a:off x="3436230" y="1745119"/>
            <a:ext cx="365726" cy="90005"/>
            <a:chOff x="2068322" y="3810941"/>
            <a:chExt cx="365726" cy="90005"/>
          </a:xfrm>
        </p:grpSpPr>
        <p:sp>
          <p:nvSpPr>
            <p:cNvPr id="281" name="Rectangle 280">
              <a:extLst>
                <a:ext uri="{FF2B5EF4-FFF2-40B4-BE49-F238E27FC236}">
                  <a16:creationId xmlns:a16="http://schemas.microsoft.com/office/drawing/2014/main" id="{4DB529C0-0471-F84A-8BE9-14E028956F10}"/>
                </a:ext>
              </a:extLst>
            </p:cNvPr>
            <p:cNvSpPr/>
            <p:nvPr/>
          </p:nvSpPr>
          <p:spPr>
            <a:xfrm>
              <a:off x="2068322" y="3810946"/>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282" name="Rectangle 281">
              <a:extLst>
                <a:ext uri="{FF2B5EF4-FFF2-40B4-BE49-F238E27FC236}">
                  <a16:creationId xmlns:a16="http://schemas.microsoft.com/office/drawing/2014/main" id="{E06495C2-073E-384B-93B1-35E9621988E9}"/>
                </a:ext>
              </a:extLst>
            </p:cNvPr>
            <p:cNvSpPr/>
            <p:nvPr/>
          </p:nvSpPr>
          <p:spPr>
            <a:xfrm>
              <a:off x="2207245" y="3810941"/>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283" name="Rectangle 282">
              <a:extLst>
                <a:ext uri="{FF2B5EF4-FFF2-40B4-BE49-F238E27FC236}">
                  <a16:creationId xmlns:a16="http://schemas.microsoft.com/office/drawing/2014/main" id="{B10101A8-9D16-EB4A-804D-814B8B4C08ED}"/>
                </a:ext>
              </a:extLst>
            </p:cNvPr>
            <p:cNvSpPr/>
            <p:nvPr/>
          </p:nvSpPr>
          <p:spPr>
            <a:xfrm>
              <a:off x="2344048" y="3810946"/>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284" name="Straight Connector 283">
              <a:extLst>
                <a:ext uri="{FF2B5EF4-FFF2-40B4-BE49-F238E27FC236}">
                  <a16:creationId xmlns:a16="http://schemas.microsoft.com/office/drawing/2014/main" id="{76A7B00C-B3F4-384B-BB78-47225CEF795D}"/>
                </a:ext>
              </a:extLst>
            </p:cNvPr>
            <p:cNvCxnSpPr>
              <a:cxnSpLocks/>
              <a:stCxn id="281" idx="3"/>
              <a:endCxn id="283" idx="1"/>
            </p:cNvCxnSpPr>
            <p:nvPr/>
          </p:nvCxnSpPr>
          <p:spPr>
            <a:xfrm>
              <a:off x="2158322" y="3855946"/>
              <a:ext cx="185726"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grpSp>
        <p:nvGrpSpPr>
          <p:cNvPr id="287" name="Group 286">
            <a:extLst>
              <a:ext uri="{FF2B5EF4-FFF2-40B4-BE49-F238E27FC236}">
                <a16:creationId xmlns:a16="http://schemas.microsoft.com/office/drawing/2014/main" id="{4829D0B5-3943-884D-A39F-EC5822FA1BF4}"/>
              </a:ext>
            </a:extLst>
          </p:cNvPr>
          <p:cNvGrpSpPr/>
          <p:nvPr/>
        </p:nvGrpSpPr>
        <p:grpSpPr>
          <a:xfrm>
            <a:off x="4760969" y="1748216"/>
            <a:ext cx="365726" cy="90005"/>
            <a:chOff x="2068322" y="3810941"/>
            <a:chExt cx="365726" cy="90005"/>
          </a:xfrm>
        </p:grpSpPr>
        <p:sp>
          <p:nvSpPr>
            <p:cNvPr id="288" name="Rectangle 287">
              <a:extLst>
                <a:ext uri="{FF2B5EF4-FFF2-40B4-BE49-F238E27FC236}">
                  <a16:creationId xmlns:a16="http://schemas.microsoft.com/office/drawing/2014/main" id="{5720A952-517B-1047-A6FC-ADB3BE5A9C30}"/>
                </a:ext>
              </a:extLst>
            </p:cNvPr>
            <p:cNvSpPr/>
            <p:nvPr/>
          </p:nvSpPr>
          <p:spPr>
            <a:xfrm>
              <a:off x="2068322" y="3810946"/>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289" name="Rectangle 288">
              <a:extLst>
                <a:ext uri="{FF2B5EF4-FFF2-40B4-BE49-F238E27FC236}">
                  <a16:creationId xmlns:a16="http://schemas.microsoft.com/office/drawing/2014/main" id="{F24DFB63-E03F-5C4D-AEB8-1B6E6592ADA2}"/>
                </a:ext>
              </a:extLst>
            </p:cNvPr>
            <p:cNvSpPr/>
            <p:nvPr/>
          </p:nvSpPr>
          <p:spPr>
            <a:xfrm>
              <a:off x="2207245" y="3810941"/>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290" name="Rectangle 289">
              <a:extLst>
                <a:ext uri="{FF2B5EF4-FFF2-40B4-BE49-F238E27FC236}">
                  <a16:creationId xmlns:a16="http://schemas.microsoft.com/office/drawing/2014/main" id="{1E279CD2-C6F7-DF49-B5DB-161355B14A4D}"/>
                </a:ext>
              </a:extLst>
            </p:cNvPr>
            <p:cNvSpPr/>
            <p:nvPr/>
          </p:nvSpPr>
          <p:spPr>
            <a:xfrm>
              <a:off x="2344048" y="3810946"/>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291" name="Straight Connector 290">
              <a:extLst>
                <a:ext uri="{FF2B5EF4-FFF2-40B4-BE49-F238E27FC236}">
                  <a16:creationId xmlns:a16="http://schemas.microsoft.com/office/drawing/2014/main" id="{DDE9007F-80B2-7D46-A060-21AB57B0EE45}"/>
                </a:ext>
              </a:extLst>
            </p:cNvPr>
            <p:cNvCxnSpPr>
              <a:cxnSpLocks/>
              <a:stCxn id="288" idx="3"/>
              <a:endCxn id="290" idx="1"/>
            </p:cNvCxnSpPr>
            <p:nvPr/>
          </p:nvCxnSpPr>
          <p:spPr>
            <a:xfrm>
              <a:off x="2158322" y="3855946"/>
              <a:ext cx="185726"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cxnSp>
        <p:nvCxnSpPr>
          <p:cNvPr id="246" name="Straight Arrow Connector 245">
            <a:extLst>
              <a:ext uri="{FF2B5EF4-FFF2-40B4-BE49-F238E27FC236}">
                <a16:creationId xmlns:a16="http://schemas.microsoft.com/office/drawing/2014/main" id="{4CBFFC1C-148A-E64C-AC2B-C02D0EFB9117}"/>
              </a:ext>
            </a:extLst>
          </p:cNvPr>
          <p:cNvCxnSpPr>
            <a:cxnSpLocks/>
            <a:endCxn id="180" idx="2"/>
          </p:cNvCxnSpPr>
          <p:nvPr/>
        </p:nvCxnSpPr>
        <p:spPr>
          <a:xfrm flipV="1">
            <a:off x="3691342" y="1699229"/>
            <a:ext cx="1364055" cy="609908"/>
          </a:xfrm>
          <a:prstGeom prst="straightConnector1">
            <a:avLst/>
          </a:prstGeom>
          <a:ln w="19050" cmpd="sng">
            <a:solidFill>
              <a:srgbClr val="FF0000"/>
            </a:solidFill>
            <a:prstDash val="sysDash"/>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248" name="Straight Arrow Connector 247">
            <a:extLst>
              <a:ext uri="{FF2B5EF4-FFF2-40B4-BE49-F238E27FC236}">
                <a16:creationId xmlns:a16="http://schemas.microsoft.com/office/drawing/2014/main" id="{B64B0C42-216B-5E46-9D78-D6D1DCFA8030}"/>
              </a:ext>
            </a:extLst>
          </p:cNvPr>
          <p:cNvCxnSpPr>
            <a:cxnSpLocks/>
            <a:endCxn id="181" idx="2"/>
          </p:cNvCxnSpPr>
          <p:nvPr/>
        </p:nvCxnSpPr>
        <p:spPr>
          <a:xfrm flipV="1">
            <a:off x="3668482" y="1695686"/>
            <a:ext cx="62652" cy="590590"/>
          </a:xfrm>
          <a:prstGeom prst="straightConnector1">
            <a:avLst/>
          </a:prstGeom>
          <a:ln w="19050" cmpd="sng">
            <a:solidFill>
              <a:srgbClr val="FF0000"/>
            </a:solidFill>
            <a:prstDash val="sysDash"/>
            <a:headEnd type="none" w="med" len="med"/>
            <a:tailEnd type="triangle"/>
          </a:ln>
          <a:effectLst/>
        </p:spPr>
        <p:style>
          <a:lnRef idx="2">
            <a:schemeClr val="accent1"/>
          </a:lnRef>
          <a:fillRef idx="0">
            <a:schemeClr val="accent1"/>
          </a:fillRef>
          <a:effectRef idx="1">
            <a:schemeClr val="accent1"/>
          </a:effectRef>
          <a:fontRef idx="minor">
            <a:schemeClr val="tx1"/>
          </a:fontRef>
        </p:style>
      </p:cxnSp>
      <p:grpSp>
        <p:nvGrpSpPr>
          <p:cNvPr id="249" name="Group 248">
            <a:extLst>
              <a:ext uri="{FF2B5EF4-FFF2-40B4-BE49-F238E27FC236}">
                <a16:creationId xmlns:a16="http://schemas.microsoft.com/office/drawing/2014/main" id="{30F9EA3F-0C69-BC4E-A0C3-50F8ADDA8499}"/>
              </a:ext>
            </a:extLst>
          </p:cNvPr>
          <p:cNvGrpSpPr/>
          <p:nvPr/>
        </p:nvGrpSpPr>
        <p:grpSpPr>
          <a:xfrm>
            <a:off x="3505756" y="1989586"/>
            <a:ext cx="298673" cy="707886"/>
            <a:chOff x="3555787" y="2088535"/>
            <a:chExt cx="298673" cy="707886"/>
          </a:xfrm>
        </p:grpSpPr>
        <p:sp>
          <p:nvSpPr>
            <p:cNvPr id="250" name="Rectangle 249">
              <a:extLst>
                <a:ext uri="{FF2B5EF4-FFF2-40B4-BE49-F238E27FC236}">
                  <a16:creationId xmlns:a16="http://schemas.microsoft.com/office/drawing/2014/main" id="{3D4093A3-9D94-4A47-AA8D-B0E1A4661784}"/>
                </a:ext>
              </a:extLst>
            </p:cNvPr>
            <p:cNvSpPr/>
            <p:nvPr/>
          </p:nvSpPr>
          <p:spPr>
            <a:xfrm>
              <a:off x="3555787" y="2190333"/>
              <a:ext cx="298673" cy="3128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51" name="TextBox 250">
              <a:extLst>
                <a:ext uri="{FF2B5EF4-FFF2-40B4-BE49-F238E27FC236}">
                  <a16:creationId xmlns:a16="http://schemas.microsoft.com/office/drawing/2014/main" id="{326F1B5A-16B7-0849-A401-8072243C4ABF}"/>
                </a:ext>
              </a:extLst>
            </p:cNvPr>
            <p:cNvSpPr txBox="1"/>
            <p:nvPr/>
          </p:nvSpPr>
          <p:spPr>
            <a:xfrm>
              <a:off x="3646641" y="2088535"/>
              <a:ext cx="129697" cy="707886"/>
            </a:xfrm>
            <a:prstGeom prst="rect">
              <a:avLst/>
            </a:prstGeom>
            <a:noFill/>
          </p:spPr>
          <p:txBody>
            <a:bodyPr wrap="square" rtlCol="0">
              <a:spAutoFit/>
            </a:bodyPr>
            <a:lstStyle/>
            <a:p>
              <a:pPr algn="ctr"/>
              <a:r>
                <a:rPr lang="en-US" sz="4000" dirty="0">
                  <a:solidFill>
                    <a:schemeClr val="bg1"/>
                  </a:solidFill>
                </a:rPr>
                <a:t>*</a:t>
              </a:r>
            </a:p>
          </p:txBody>
        </p:sp>
      </p:grpSp>
      <p:sp>
        <p:nvSpPr>
          <p:cNvPr id="84" name="TextBox 83">
            <a:extLst>
              <a:ext uri="{FF2B5EF4-FFF2-40B4-BE49-F238E27FC236}">
                <a16:creationId xmlns:a16="http://schemas.microsoft.com/office/drawing/2014/main" id="{24CCC69B-7E56-7B40-B0CE-75FD495498BE}"/>
              </a:ext>
            </a:extLst>
          </p:cNvPr>
          <p:cNvSpPr txBox="1"/>
          <p:nvPr/>
        </p:nvSpPr>
        <p:spPr>
          <a:xfrm>
            <a:off x="5884938" y="4848859"/>
            <a:ext cx="388248" cy="215444"/>
          </a:xfrm>
          <a:prstGeom prst="rect">
            <a:avLst/>
          </a:prstGeom>
          <a:noFill/>
        </p:spPr>
        <p:txBody>
          <a:bodyPr wrap="none" rtlCol="0">
            <a:spAutoFit/>
          </a:bodyPr>
          <a:lstStyle/>
          <a:p>
            <a:r>
              <a:rPr lang="en-US" sz="800" dirty="0"/>
              <a:t>Key:</a:t>
            </a:r>
          </a:p>
        </p:txBody>
      </p:sp>
      <p:graphicFrame>
        <p:nvGraphicFramePr>
          <p:cNvPr id="85" name="Table 84">
            <a:extLst>
              <a:ext uri="{FF2B5EF4-FFF2-40B4-BE49-F238E27FC236}">
                <a16:creationId xmlns:a16="http://schemas.microsoft.com/office/drawing/2014/main" id="{B6F3FFB5-605E-B142-8FFC-3454067AE15D}"/>
              </a:ext>
            </a:extLst>
          </p:cNvPr>
          <p:cNvGraphicFramePr>
            <a:graphicFrameLocks noGrp="1"/>
          </p:cNvGraphicFramePr>
          <p:nvPr>
            <p:extLst>
              <p:ext uri="{D42A27DB-BD31-4B8C-83A1-F6EECF244321}">
                <p14:modId xmlns:p14="http://schemas.microsoft.com/office/powerpoint/2010/main" val="84998417"/>
              </p:ext>
            </p:extLst>
          </p:nvPr>
        </p:nvGraphicFramePr>
        <p:xfrm>
          <a:off x="6212871" y="3495722"/>
          <a:ext cx="2396850" cy="1506236"/>
        </p:xfrm>
        <a:graphic>
          <a:graphicData uri="http://schemas.openxmlformats.org/drawingml/2006/table">
            <a:tbl>
              <a:tblPr firstRow="1" bandRow="1">
                <a:tableStyleId>{2D5ABB26-0587-4C30-8999-92F81FD0307C}</a:tableStyleId>
              </a:tblPr>
              <a:tblGrid>
                <a:gridCol w="950080">
                  <a:extLst>
                    <a:ext uri="{9D8B030D-6E8A-4147-A177-3AD203B41FA5}">
                      <a16:colId xmlns:a16="http://schemas.microsoft.com/office/drawing/2014/main" val="20000"/>
                    </a:ext>
                  </a:extLst>
                </a:gridCol>
                <a:gridCol w="245772">
                  <a:extLst>
                    <a:ext uri="{9D8B030D-6E8A-4147-A177-3AD203B41FA5}">
                      <a16:colId xmlns:a16="http://schemas.microsoft.com/office/drawing/2014/main" val="20001"/>
                    </a:ext>
                  </a:extLst>
                </a:gridCol>
                <a:gridCol w="384537">
                  <a:extLst>
                    <a:ext uri="{9D8B030D-6E8A-4147-A177-3AD203B41FA5}">
                      <a16:colId xmlns:a16="http://schemas.microsoft.com/office/drawing/2014/main" val="20002"/>
                    </a:ext>
                  </a:extLst>
                </a:gridCol>
                <a:gridCol w="816461">
                  <a:extLst>
                    <a:ext uri="{9D8B030D-6E8A-4147-A177-3AD203B41FA5}">
                      <a16:colId xmlns:a16="http://schemas.microsoft.com/office/drawing/2014/main" val="20003"/>
                    </a:ext>
                  </a:extLst>
                </a:gridCol>
              </a:tblGrid>
              <a:tr h="376559">
                <a:tc>
                  <a:txBody>
                    <a:bodyPr/>
                    <a:lstStyle/>
                    <a:p>
                      <a:pPr lvl="0"/>
                      <a:r>
                        <a:rPr lang="en-US" sz="800" b="0" i="0" dirty="0">
                          <a:latin typeface="+mn-lt"/>
                        </a:rPr>
                        <a:t>Endorser</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lvl="0"/>
                      <a:endParaRPr lang="en-US" sz="800" b="0" i="0" dirty="0">
                        <a:latin typeface="+mn-lt"/>
                      </a:endParaRPr>
                    </a:p>
                  </a:txBody>
                  <a:tcPr anchor="ctr">
                    <a:lnT w="12700" cap="flat" cmpd="sng" algn="ctr">
                      <a:solidFill>
                        <a:schemeClr val="tx1"/>
                      </a:solidFill>
                      <a:prstDash val="solid"/>
                      <a:round/>
                      <a:headEnd type="none" w="med" len="med"/>
                      <a:tailEnd type="none" w="med" len="med"/>
                    </a:lnT>
                  </a:tcPr>
                </a:tc>
                <a:tc>
                  <a:txBody>
                    <a:bodyPr/>
                    <a:lstStyle/>
                    <a:p>
                      <a:pPr lvl="0"/>
                      <a:endParaRPr lang="en-US" sz="800" b="0" i="0" dirty="0">
                        <a:latin typeface="+mn-lt"/>
                      </a:endParaRPr>
                    </a:p>
                  </a:txBody>
                  <a:tcPr anchor="ctr">
                    <a:lnT w="12700" cap="flat" cmpd="sng" algn="ctr">
                      <a:solidFill>
                        <a:schemeClr val="tx1"/>
                      </a:solidFill>
                      <a:prstDash val="solid"/>
                      <a:round/>
                      <a:headEnd type="none" w="med" len="med"/>
                      <a:tailEnd type="none" w="med" len="med"/>
                    </a:lnT>
                  </a:tcPr>
                </a:tc>
                <a:tc>
                  <a:txBody>
                    <a:bodyPr/>
                    <a:lstStyle/>
                    <a:p>
                      <a:pPr lvl="0"/>
                      <a:r>
                        <a:rPr lang="en-US" sz="800" b="0" i="0" dirty="0">
                          <a:latin typeface="+mn-lt"/>
                        </a:rPr>
                        <a:t>Ledger</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376559">
                <a:tc>
                  <a:txBody>
                    <a:bodyPr/>
                    <a:lstStyle/>
                    <a:p>
                      <a:pPr lvl="0"/>
                      <a:r>
                        <a:rPr lang="en-US" sz="800" b="0" i="0" dirty="0">
                          <a:latin typeface="+mn-lt"/>
                        </a:rPr>
                        <a:t>Peer</a:t>
                      </a:r>
                    </a:p>
                  </a:txBody>
                  <a:tcPr anchor="ctr">
                    <a:lnL w="12700" cap="flat" cmpd="sng" algn="ctr">
                      <a:solidFill>
                        <a:schemeClr val="tx1"/>
                      </a:solidFill>
                      <a:prstDash val="solid"/>
                      <a:round/>
                      <a:headEnd type="none" w="med" len="med"/>
                      <a:tailEnd type="none" w="med" len="med"/>
                    </a:lnL>
                  </a:tcPr>
                </a:tc>
                <a:tc>
                  <a:txBody>
                    <a:bodyPr/>
                    <a:lstStyle/>
                    <a:p>
                      <a:pPr lvl="0"/>
                      <a:endParaRPr lang="en-US" sz="800" b="0" i="0" dirty="0">
                        <a:latin typeface="+mn-lt"/>
                      </a:endParaRPr>
                    </a:p>
                  </a:txBody>
                  <a:tcPr anchor="ctr"/>
                </a:tc>
                <a:tc>
                  <a:txBody>
                    <a:bodyPr/>
                    <a:lstStyle/>
                    <a:p>
                      <a:pPr lvl="0"/>
                      <a:endParaRPr lang="en-US" sz="800" b="0" i="0" dirty="0">
                        <a:latin typeface="+mn-lt"/>
                      </a:endParaRPr>
                    </a:p>
                  </a:txBody>
                  <a:tcPr anchor="ct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800" b="0" i="0" dirty="0">
                          <a:latin typeface="+mn-lt"/>
                        </a:rPr>
                        <a:t>Application</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376559">
                <a:tc>
                  <a:txBody>
                    <a:bodyPr/>
                    <a:lstStyle/>
                    <a:p>
                      <a:pPr lvl="0"/>
                      <a:r>
                        <a:rPr lang="en-US" sz="800" b="0" i="0" dirty="0">
                          <a:latin typeface="+mn-lt"/>
                        </a:rPr>
                        <a:t>Ordering</a:t>
                      </a:r>
                      <a:r>
                        <a:rPr lang="en-US" sz="800" b="0" i="0" baseline="0" dirty="0">
                          <a:latin typeface="+mn-lt"/>
                        </a:rPr>
                        <a:t> Node</a:t>
                      </a:r>
                      <a:endParaRPr lang="en-US" sz="800" b="0" i="0" dirty="0">
                        <a:latin typeface="+mn-lt"/>
                      </a:endParaRPr>
                    </a:p>
                  </a:txBody>
                  <a:tcPr anchor="ctr">
                    <a:lnL w="12700" cap="flat" cmpd="sng" algn="ctr">
                      <a:solidFill>
                        <a:schemeClr val="tx1"/>
                      </a:solidFill>
                      <a:prstDash val="solid"/>
                      <a:round/>
                      <a:headEnd type="none" w="med" len="med"/>
                      <a:tailEnd type="none" w="med" len="med"/>
                    </a:lnL>
                  </a:tcPr>
                </a:tc>
                <a:tc>
                  <a:txBody>
                    <a:bodyPr/>
                    <a:lstStyle/>
                    <a:p>
                      <a:pPr lvl="0"/>
                      <a:endParaRPr lang="en-US" sz="800" b="0" i="0" dirty="0">
                        <a:latin typeface="+mn-lt"/>
                      </a:endParaRPr>
                    </a:p>
                  </a:txBody>
                  <a:tcPr anchor="ctr"/>
                </a:tc>
                <a:tc>
                  <a:txBody>
                    <a:bodyPr/>
                    <a:lstStyle/>
                    <a:p>
                      <a:pPr lvl="0"/>
                      <a:endParaRPr lang="en-US" sz="800" b="0" i="0" dirty="0">
                        <a:latin typeface="+mn-lt"/>
                      </a:endParaRPr>
                    </a:p>
                  </a:txBody>
                  <a:tcPr anchor="ctr"/>
                </a:tc>
                <a:tc>
                  <a:txBody>
                    <a:bodyPr/>
                    <a:lstStyle/>
                    <a:p>
                      <a:pPr lvl="0"/>
                      <a:endParaRPr lang="en-US" sz="800" b="0" i="0" dirty="0">
                        <a:latin typeface="+mn-lt"/>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376559">
                <a:tc>
                  <a:txBody>
                    <a:bodyPr/>
                    <a:lstStyle/>
                    <a:p>
                      <a:pPr lvl="0"/>
                      <a:r>
                        <a:rPr lang="en-US" sz="800" b="0" i="0" dirty="0">
                          <a:latin typeface="+mn-lt"/>
                        </a:rPr>
                        <a:t>Smart</a:t>
                      </a:r>
                      <a:r>
                        <a:rPr lang="en-US" sz="800" b="0" i="0" baseline="0" dirty="0">
                          <a:latin typeface="+mn-lt"/>
                        </a:rPr>
                        <a:t> Contract</a:t>
                      </a:r>
                    </a:p>
                    <a:p>
                      <a:pPr lvl="0"/>
                      <a:r>
                        <a:rPr lang="en-US" sz="800" b="0" i="0" baseline="0" dirty="0">
                          <a:latin typeface="+mn-lt"/>
                        </a:rPr>
                        <a:t>(</a:t>
                      </a:r>
                      <a:r>
                        <a:rPr lang="en-US" sz="800" b="0" i="0" baseline="0" dirty="0" err="1">
                          <a:latin typeface="+mn-lt"/>
                        </a:rPr>
                        <a:t>Chaincode</a:t>
                      </a:r>
                      <a:r>
                        <a:rPr lang="en-US" sz="800" b="0" i="0" baseline="0" dirty="0">
                          <a:latin typeface="+mn-lt"/>
                        </a:rPr>
                        <a:t>)</a:t>
                      </a:r>
                      <a:endParaRPr lang="en-US" sz="800" b="0" i="0" dirty="0">
                        <a:latin typeface="+mn-lt"/>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lvl="0"/>
                      <a:endParaRPr lang="en-US" sz="800" b="0" i="0" dirty="0">
                        <a:latin typeface="+mn-lt"/>
                      </a:endParaRPr>
                    </a:p>
                  </a:txBody>
                  <a:tcPr anchor="ctr">
                    <a:lnB w="12700" cap="flat" cmpd="sng" algn="ctr">
                      <a:solidFill>
                        <a:schemeClr val="tx1"/>
                      </a:solidFill>
                      <a:prstDash val="solid"/>
                      <a:round/>
                      <a:headEnd type="none" w="med" len="med"/>
                      <a:tailEnd type="none" w="med" len="med"/>
                    </a:lnB>
                  </a:tcPr>
                </a:tc>
                <a:tc>
                  <a:txBody>
                    <a:bodyPr/>
                    <a:lstStyle/>
                    <a:p>
                      <a:pPr lvl="0"/>
                      <a:endParaRPr lang="en-US" sz="800" b="0" i="0" dirty="0">
                        <a:latin typeface="+mn-lt"/>
                      </a:endParaRPr>
                    </a:p>
                  </a:txBody>
                  <a:tcPr anchor="ctr">
                    <a:lnB w="12700" cap="flat" cmpd="sng" algn="ctr">
                      <a:solidFill>
                        <a:schemeClr val="tx1"/>
                      </a:solidFill>
                      <a:prstDash val="solid"/>
                      <a:round/>
                      <a:headEnd type="none" w="med" len="med"/>
                      <a:tailEnd type="none" w="med" len="med"/>
                    </a:lnB>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800" b="0" i="0" dirty="0">
                          <a:latin typeface="+mn-lt"/>
                        </a:rPr>
                        <a:t>Endorsement</a:t>
                      </a:r>
                      <a:r>
                        <a:rPr lang="en-US" sz="800" b="0" i="0" baseline="0" dirty="0">
                          <a:latin typeface="+mn-lt"/>
                        </a:rPr>
                        <a:t> Policy</a:t>
                      </a:r>
                      <a:endParaRPr lang="en-US" sz="800" b="0" i="0" dirty="0">
                        <a:latin typeface="+mn-lt"/>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86" name="Rounded Rectangle 93">
            <a:extLst>
              <a:ext uri="{FF2B5EF4-FFF2-40B4-BE49-F238E27FC236}">
                <a16:creationId xmlns:a16="http://schemas.microsoft.com/office/drawing/2014/main" id="{AE137439-7469-7341-960C-179F1F928DB7}"/>
              </a:ext>
            </a:extLst>
          </p:cNvPr>
          <p:cNvSpPr/>
          <p:nvPr/>
        </p:nvSpPr>
        <p:spPr>
          <a:xfrm>
            <a:off x="7059678" y="3554564"/>
            <a:ext cx="267251" cy="267300"/>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tIns="36000" bIns="36000" rtlCol="0" anchor="ctr"/>
          <a:lstStyle/>
          <a:p>
            <a:pPr algn="ctr"/>
            <a:endParaRPr lang="en-US" sz="750" dirty="0">
              <a:solidFill>
                <a:srgbClr val="000000"/>
              </a:solidFill>
            </a:endParaRPr>
          </a:p>
        </p:txBody>
      </p:sp>
      <p:sp>
        <p:nvSpPr>
          <p:cNvPr id="87" name="Rounded Rectangle 96">
            <a:extLst>
              <a:ext uri="{FF2B5EF4-FFF2-40B4-BE49-F238E27FC236}">
                <a16:creationId xmlns:a16="http://schemas.microsoft.com/office/drawing/2014/main" id="{CF6F7415-98E3-5E4D-B796-2A204BDBDF5D}"/>
              </a:ext>
            </a:extLst>
          </p:cNvPr>
          <p:cNvSpPr/>
          <p:nvPr/>
        </p:nvSpPr>
        <p:spPr>
          <a:xfrm>
            <a:off x="7060597" y="3935366"/>
            <a:ext cx="267251" cy="267300"/>
          </a:xfrm>
          <a:prstGeom prst="roundRect">
            <a:avLst/>
          </a:prstGeom>
          <a:solidFill>
            <a:srgbClr val="7DA6FC"/>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000000"/>
              </a:solidFill>
            </a:endParaRPr>
          </a:p>
        </p:txBody>
      </p:sp>
      <p:sp>
        <p:nvSpPr>
          <p:cNvPr id="88" name="Rounded Rectangle 99">
            <a:extLst>
              <a:ext uri="{FF2B5EF4-FFF2-40B4-BE49-F238E27FC236}">
                <a16:creationId xmlns:a16="http://schemas.microsoft.com/office/drawing/2014/main" id="{2724A35D-C57C-0F40-BC5B-FB871EEE987D}"/>
              </a:ext>
            </a:extLst>
          </p:cNvPr>
          <p:cNvSpPr/>
          <p:nvPr/>
        </p:nvSpPr>
        <p:spPr>
          <a:xfrm>
            <a:off x="7059677" y="4295609"/>
            <a:ext cx="267251" cy="267300"/>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50" dirty="0">
              <a:solidFill>
                <a:srgbClr val="000000"/>
              </a:solidFill>
            </a:endParaRPr>
          </a:p>
        </p:txBody>
      </p:sp>
      <p:sp>
        <p:nvSpPr>
          <p:cNvPr id="89" name="Rounded Rectangle 102">
            <a:extLst>
              <a:ext uri="{FF2B5EF4-FFF2-40B4-BE49-F238E27FC236}">
                <a16:creationId xmlns:a16="http://schemas.microsoft.com/office/drawing/2014/main" id="{FAAEB3D2-07D0-D14B-8067-F8AEAB3A5C55}"/>
              </a:ext>
            </a:extLst>
          </p:cNvPr>
          <p:cNvSpPr/>
          <p:nvPr/>
        </p:nvSpPr>
        <p:spPr>
          <a:xfrm>
            <a:off x="7059677" y="4681320"/>
            <a:ext cx="267251" cy="267300"/>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50" dirty="0">
              <a:solidFill>
                <a:srgbClr val="000000"/>
              </a:solidFill>
            </a:endParaRPr>
          </a:p>
        </p:txBody>
      </p:sp>
      <p:cxnSp>
        <p:nvCxnSpPr>
          <p:cNvPr id="90" name="Straight Connector 89">
            <a:extLst>
              <a:ext uri="{FF2B5EF4-FFF2-40B4-BE49-F238E27FC236}">
                <a16:creationId xmlns:a16="http://schemas.microsoft.com/office/drawing/2014/main" id="{6FC5A0FE-663A-3F47-96A0-792F876CE47F}"/>
              </a:ext>
            </a:extLst>
          </p:cNvPr>
          <p:cNvCxnSpPr/>
          <p:nvPr/>
        </p:nvCxnSpPr>
        <p:spPr>
          <a:xfrm>
            <a:off x="7326928" y="4814970"/>
            <a:ext cx="271595" cy="2346"/>
          </a:xfrm>
          <a:prstGeom prst="line">
            <a:avLst/>
          </a:prstGeom>
          <a:ln w="6350" cmpd="sng">
            <a:solidFill>
              <a:schemeClr val="tx2"/>
            </a:solidFill>
            <a:prstDash val="dash"/>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91" name="Folded Corner 103">
            <a:extLst>
              <a:ext uri="{FF2B5EF4-FFF2-40B4-BE49-F238E27FC236}">
                <a16:creationId xmlns:a16="http://schemas.microsoft.com/office/drawing/2014/main" id="{8305175E-0362-E447-921A-594C8C3E271F}"/>
              </a:ext>
            </a:extLst>
          </p:cNvPr>
          <p:cNvSpPr/>
          <p:nvPr/>
        </p:nvSpPr>
        <p:spPr>
          <a:xfrm>
            <a:off x="7496923" y="4688490"/>
            <a:ext cx="268358" cy="257651"/>
          </a:xfrm>
          <a:prstGeom prst="foldedCorner">
            <a:avLst/>
          </a:prstGeom>
          <a:solidFill>
            <a:srgbClr val="F7AD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92" name="Rounded Rectangle 105">
            <a:extLst>
              <a:ext uri="{FF2B5EF4-FFF2-40B4-BE49-F238E27FC236}">
                <a16:creationId xmlns:a16="http://schemas.microsoft.com/office/drawing/2014/main" id="{0DD2824E-F124-4A43-BF1E-5F5D675EFC12}"/>
              </a:ext>
            </a:extLst>
          </p:cNvPr>
          <p:cNvSpPr/>
          <p:nvPr/>
        </p:nvSpPr>
        <p:spPr>
          <a:xfrm>
            <a:off x="7488768" y="3935366"/>
            <a:ext cx="267251" cy="267300"/>
          </a:xfrm>
          <a:prstGeom prst="roundRect">
            <a:avLst/>
          </a:prstGeom>
          <a:no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tIns="36000" bIns="36000" rtlCol="0" anchor="ctr"/>
          <a:lstStyle/>
          <a:p>
            <a:pPr algn="ctr"/>
            <a:endParaRPr lang="en-US" sz="750" dirty="0">
              <a:solidFill>
                <a:srgbClr val="000000"/>
              </a:solidFill>
            </a:endParaRPr>
          </a:p>
        </p:txBody>
      </p:sp>
      <p:grpSp>
        <p:nvGrpSpPr>
          <p:cNvPr id="93" name="Group 92">
            <a:extLst>
              <a:ext uri="{FF2B5EF4-FFF2-40B4-BE49-F238E27FC236}">
                <a16:creationId xmlns:a16="http://schemas.microsoft.com/office/drawing/2014/main" id="{9C8C1D96-519B-8440-A931-5AC5E3647C25}"/>
              </a:ext>
            </a:extLst>
          </p:cNvPr>
          <p:cNvGrpSpPr/>
          <p:nvPr/>
        </p:nvGrpSpPr>
        <p:grpSpPr>
          <a:xfrm>
            <a:off x="7437949" y="3616716"/>
            <a:ext cx="368888" cy="93646"/>
            <a:chOff x="2259061" y="4546968"/>
            <a:chExt cx="576021" cy="152408"/>
          </a:xfrm>
        </p:grpSpPr>
        <p:sp>
          <p:nvSpPr>
            <p:cNvPr id="94" name="Rectangle 93">
              <a:extLst>
                <a:ext uri="{FF2B5EF4-FFF2-40B4-BE49-F238E27FC236}">
                  <a16:creationId xmlns:a16="http://schemas.microsoft.com/office/drawing/2014/main" id="{55F21F6D-3BD2-5C42-A5BE-E5F0A77227EE}"/>
                </a:ext>
              </a:extLst>
            </p:cNvPr>
            <p:cNvSpPr/>
            <p:nvPr/>
          </p:nvSpPr>
          <p:spPr>
            <a:xfrm>
              <a:off x="2259061" y="4546976"/>
              <a:ext cx="145473" cy="1524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95" name="Rectangle 94">
              <a:extLst>
                <a:ext uri="{FF2B5EF4-FFF2-40B4-BE49-F238E27FC236}">
                  <a16:creationId xmlns:a16="http://schemas.microsoft.com/office/drawing/2014/main" id="{A9DDB57A-CCCB-0C4B-9B9F-F9BA86159A67}"/>
                </a:ext>
              </a:extLst>
            </p:cNvPr>
            <p:cNvSpPr/>
            <p:nvPr/>
          </p:nvSpPr>
          <p:spPr>
            <a:xfrm>
              <a:off x="2475990" y="4546968"/>
              <a:ext cx="145473" cy="1524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96" name="Rectangle 95">
              <a:extLst>
                <a:ext uri="{FF2B5EF4-FFF2-40B4-BE49-F238E27FC236}">
                  <a16:creationId xmlns:a16="http://schemas.microsoft.com/office/drawing/2014/main" id="{E6BBBE37-8DD8-9444-B81A-D38149C00B9B}"/>
                </a:ext>
              </a:extLst>
            </p:cNvPr>
            <p:cNvSpPr/>
            <p:nvPr/>
          </p:nvSpPr>
          <p:spPr>
            <a:xfrm>
              <a:off x="2689609" y="4546976"/>
              <a:ext cx="145473" cy="1524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97" name="Straight Connector 96">
              <a:extLst>
                <a:ext uri="{FF2B5EF4-FFF2-40B4-BE49-F238E27FC236}">
                  <a16:creationId xmlns:a16="http://schemas.microsoft.com/office/drawing/2014/main" id="{ABA5677A-E59F-D947-ADAA-4AD3D387F27E}"/>
                </a:ext>
              </a:extLst>
            </p:cNvPr>
            <p:cNvCxnSpPr/>
            <p:nvPr/>
          </p:nvCxnSpPr>
          <p:spPr>
            <a:xfrm>
              <a:off x="2404534" y="4623176"/>
              <a:ext cx="285075"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7578848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a:latin typeface="+mn-lt"/>
              </a:rPr>
              <a:t>Sample transaction: Step 6/7 – Validate Transaction</a:t>
            </a:r>
          </a:p>
        </p:txBody>
      </p:sp>
      <p:sp>
        <p:nvSpPr>
          <p:cNvPr id="19" name="TextBox 18"/>
          <p:cNvSpPr txBox="1"/>
          <p:nvPr/>
        </p:nvSpPr>
        <p:spPr>
          <a:xfrm>
            <a:off x="5646087" y="868505"/>
            <a:ext cx="3497913" cy="2377574"/>
          </a:xfrm>
          <a:prstGeom prst="rect">
            <a:avLst/>
          </a:prstGeom>
          <a:noFill/>
        </p:spPr>
        <p:txBody>
          <a:bodyPr wrap="square" rtlCol="0">
            <a:spAutoFit/>
          </a:bodyPr>
          <a:lstStyle/>
          <a:p>
            <a:pPr algn="ctr"/>
            <a:r>
              <a:rPr lang="en-US" sz="1350" dirty="0">
                <a:solidFill>
                  <a:srgbClr val="FF0000"/>
                </a:solidFill>
              </a:rPr>
              <a:t>Committing peers validate transactions</a:t>
            </a:r>
          </a:p>
          <a:p>
            <a:pPr marL="342900" indent="-342900">
              <a:buAutoNum type="arabicPeriod"/>
            </a:pPr>
            <a:endParaRPr lang="en-US" sz="1350" dirty="0"/>
          </a:p>
          <a:p>
            <a:pPr marL="228600" indent="-3175"/>
            <a:r>
              <a:rPr lang="en-US" sz="1350" dirty="0"/>
              <a:t>Every committing peer validates against the endorsement policy. Also check RW sets are still valid for current world state</a:t>
            </a:r>
          </a:p>
          <a:p>
            <a:pPr marL="228600" indent="-3175"/>
            <a:endParaRPr lang="en-US" sz="1350" dirty="0"/>
          </a:p>
          <a:p>
            <a:pPr marL="228600" indent="-3175"/>
            <a:r>
              <a:rPr lang="en-US" sz="1350" dirty="0"/>
              <a:t>Validated transactions are applied to the world state and retained on the ledger  </a:t>
            </a:r>
          </a:p>
          <a:p>
            <a:pPr marL="228600" indent="-3175"/>
            <a:endParaRPr lang="en-US" sz="1350" dirty="0"/>
          </a:p>
          <a:p>
            <a:pPr marL="228600" indent="-3175"/>
            <a:r>
              <a:rPr lang="en-US" sz="1350" dirty="0"/>
              <a:t>Invalid transactions are also retained on the ledger but do not update world state</a:t>
            </a:r>
          </a:p>
        </p:txBody>
      </p:sp>
      <p:sp>
        <p:nvSpPr>
          <p:cNvPr id="136" name="Rounded Rectangle 135">
            <a:extLst>
              <a:ext uri="{FF2B5EF4-FFF2-40B4-BE49-F238E27FC236}">
                <a16:creationId xmlns:a16="http://schemas.microsoft.com/office/drawing/2014/main" id="{51E8EE93-7C63-184B-92D5-F317DDD6C8A1}"/>
              </a:ext>
            </a:extLst>
          </p:cNvPr>
          <p:cNvSpPr/>
          <p:nvPr/>
        </p:nvSpPr>
        <p:spPr>
          <a:xfrm>
            <a:off x="1774155" y="760288"/>
            <a:ext cx="3945300" cy="3699138"/>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45" name="Rounded Rectangle 144">
            <a:extLst>
              <a:ext uri="{FF2B5EF4-FFF2-40B4-BE49-F238E27FC236}">
                <a16:creationId xmlns:a16="http://schemas.microsoft.com/office/drawing/2014/main" id="{2D54F557-0951-5140-A063-6CC1BA90A721}"/>
              </a:ext>
            </a:extLst>
          </p:cNvPr>
          <p:cNvSpPr/>
          <p:nvPr/>
        </p:nvSpPr>
        <p:spPr>
          <a:xfrm>
            <a:off x="3578224" y="2117725"/>
            <a:ext cx="1933576" cy="1841501"/>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63" name="Rounded Rectangle 162">
            <a:extLst>
              <a:ext uri="{FF2B5EF4-FFF2-40B4-BE49-F238E27FC236}">
                <a16:creationId xmlns:a16="http://schemas.microsoft.com/office/drawing/2014/main" id="{56059883-21D0-FE45-BEC3-77DB57F14C9B}"/>
              </a:ext>
            </a:extLst>
          </p:cNvPr>
          <p:cNvSpPr/>
          <p:nvPr/>
        </p:nvSpPr>
        <p:spPr>
          <a:xfrm>
            <a:off x="1968501" y="3154940"/>
            <a:ext cx="1304924" cy="1003300"/>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73" name="Rounded Rectangle 172">
            <a:extLst>
              <a:ext uri="{FF2B5EF4-FFF2-40B4-BE49-F238E27FC236}">
                <a16:creationId xmlns:a16="http://schemas.microsoft.com/office/drawing/2014/main" id="{A79B3861-C806-6846-8E66-F40B4816F04E}"/>
              </a:ext>
            </a:extLst>
          </p:cNvPr>
          <p:cNvSpPr/>
          <p:nvPr/>
        </p:nvSpPr>
        <p:spPr>
          <a:xfrm>
            <a:off x="3636658" y="2170134"/>
            <a:ext cx="1818423" cy="1734448"/>
          </a:xfrm>
          <a:prstGeom prst="roundRect">
            <a:avLst/>
          </a:prstGeom>
          <a:solidFill>
            <a:srgbClr val="FFD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85" name="Rounded Rectangle 184">
            <a:extLst>
              <a:ext uri="{FF2B5EF4-FFF2-40B4-BE49-F238E27FC236}">
                <a16:creationId xmlns:a16="http://schemas.microsoft.com/office/drawing/2014/main" id="{EB2BD4C6-E101-9E4B-BA4C-CA7D4A3D2C82}"/>
              </a:ext>
            </a:extLst>
          </p:cNvPr>
          <p:cNvSpPr/>
          <p:nvPr/>
        </p:nvSpPr>
        <p:spPr>
          <a:xfrm>
            <a:off x="1968500" y="933449"/>
            <a:ext cx="3579545" cy="1057275"/>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06" name="Rounded Rectangle 205">
            <a:extLst>
              <a:ext uri="{FF2B5EF4-FFF2-40B4-BE49-F238E27FC236}">
                <a16:creationId xmlns:a16="http://schemas.microsoft.com/office/drawing/2014/main" id="{0462E0C3-FF75-4245-AE06-D90D7E9EED6A}"/>
              </a:ext>
            </a:extLst>
          </p:cNvPr>
          <p:cNvSpPr/>
          <p:nvPr/>
        </p:nvSpPr>
        <p:spPr>
          <a:xfrm>
            <a:off x="2022875" y="984521"/>
            <a:ext cx="3473854" cy="954428"/>
          </a:xfrm>
          <a:prstGeom prst="roundRect">
            <a:avLst/>
          </a:prstGeom>
          <a:solidFill>
            <a:srgbClr val="FFD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09" name="Rounded Rectangle 208">
            <a:extLst>
              <a:ext uri="{FF2B5EF4-FFF2-40B4-BE49-F238E27FC236}">
                <a16:creationId xmlns:a16="http://schemas.microsoft.com/office/drawing/2014/main" id="{7795990B-392E-624E-A0A1-E2AC89F06BD8}"/>
              </a:ext>
            </a:extLst>
          </p:cNvPr>
          <p:cNvSpPr/>
          <p:nvPr/>
        </p:nvSpPr>
        <p:spPr>
          <a:xfrm>
            <a:off x="2022874" y="3209736"/>
            <a:ext cx="1205011" cy="893851"/>
          </a:xfrm>
          <a:prstGeom prst="roundRect">
            <a:avLst/>
          </a:prstGeom>
          <a:solidFill>
            <a:srgbClr val="FFD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10" name="Rounded Rectangle 209">
            <a:extLst>
              <a:ext uri="{FF2B5EF4-FFF2-40B4-BE49-F238E27FC236}">
                <a16:creationId xmlns:a16="http://schemas.microsoft.com/office/drawing/2014/main" id="{2F92E07C-642B-BD41-A0A3-36B39E1753C6}"/>
              </a:ext>
            </a:extLst>
          </p:cNvPr>
          <p:cNvSpPr/>
          <p:nvPr/>
        </p:nvSpPr>
        <p:spPr>
          <a:xfrm>
            <a:off x="1968501" y="2073518"/>
            <a:ext cx="1311274" cy="1003301"/>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11" name="Rounded Rectangle 210">
            <a:extLst>
              <a:ext uri="{FF2B5EF4-FFF2-40B4-BE49-F238E27FC236}">
                <a16:creationId xmlns:a16="http://schemas.microsoft.com/office/drawing/2014/main" id="{33BA39F7-7C0F-904E-BEC7-0902F492EBD2}"/>
              </a:ext>
            </a:extLst>
          </p:cNvPr>
          <p:cNvSpPr/>
          <p:nvPr/>
        </p:nvSpPr>
        <p:spPr>
          <a:xfrm>
            <a:off x="2022874" y="2127558"/>
            <a:ext cx="1205011" cy="893851"/>
          </a:xfrm>
          <a:prstGeom prst="roundRect">
            <a:avLst/>
          </a:prstGeom>
          <a:solidFill>
            <a:srgbClr val="FFD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12" name="Rounded Rectangle 211">
            <a:extLst>
              <a:ext uri="{FF2B5EF4-FFF2-40B4-BE49-F238E27FC236}">
                <a16:creationId xmlns:a16="http://schemas.microsoft.com/office/drawing/2014/main" id="{70DD355C-3CC9-8D45-943A-B78335F9C80E}"/>
              </a:ext>
            </a:extLst>
          </p:cNvPr>
          <p:cNvSpPr/>
          <p:nvPr/>
        </p:nvSpPr>
        <p:spPr>
          <a:xfrm>
            <a:off x="2103532" y="1098527"/>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0</a:t>
            </a:r>
            <a:endParaRPr lang="en-US" sz="2400" dirty="0">
              <a:solidFill>
                <a:schemeClr val="bg1"/>
              </a:solidFill>
            </a:endParaRPr>
          </a:p>
        </p:txBody>
      </p:sp>
      <p:sp>
        <p:nvSpPr>
          <p:cNvPr id="213" name="Rounded Rectangle 212">
            <a:extLst>
              <a:ext uri="{FF2B5EF4-FFF2-40B4-BE49-F238E27FC236}">
                <a16:creationId xmlns:a16="http://schemas.microsoft.com/office/drawing/2014/main" id="{91C59DBD-9DB1-ED4A-B52E-59779D54EEF1}"/>
              </a:ext>
            </a:extLst>
          </p:cNvPr>
          <p:cNvSpPr/>
          <p:nvPr/>
        </p:nvSpPr>
        <p:spPr>
          <a:xfrm>
            <a:off x="2103532" y="2185757"/>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1</a:t>
            </a:r>
            <a:endParaRPr lang="en-US" sz="2400" dirty="0">
              <a:solidFill>
                <a:schemeClr val="bg1"/>
              </a:solidFill>
            </a:endParaRPr>
          </a:p>
        </p:txBody>
      </p:sp>
      <p:sp>
        <p:nvSpPr>
          <p:cNvPr id="214" name="Rounded Rectangle 213">
            <a:extLst>
              <a:ext uri="{FF2B5EF4-FFF2-40B4-BE49-F238E27FC236}">
                <a16:creationId xmlns:a16="http://schemas.microsoft.com/office/drawing/2014/main" id="{7C9588A7-0F0B-7749-9D20-5FD6222D8188}"/>
              </a:ext>
            </a:extLst>
          </p:cNvPr>
          <p:cNvSpPr/>
          <p:nvPr/>
        </p:nvSpPr>
        <p:spPr>
          <a:xfrm>
            <a:off x="2103532" y="3252439"/>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2</a:t>
            </a:r>
            <a:endParaRPr lang="en-US" sz="2400" dirty="0">
              <a:solidFill>
                <a:schemeClr val="bg1"/>
              </a:solidFill>
            </a:endParaRPr>
          </a:p>
        </p:txBody>
      </p:sp>
      <p:grpSp>
        <p:nvGrpSpPr>
          <p:cNvPr id="215" name="Group 214">
            <a:extLst>
              <a:ext uri="{FF2B5EF4-FFF2-40B4-BE49-F238E27FC236}">
                <a16:creationId xmlns:a16="http://schemas.microsoft.com/office/drawing/2014/main" id="{6CB8EA63-F315-A74E-A9DB-5BD1590C8E85}"/>
              </a:ext>
            </a:extLst>
          </p:cNvPr>
          <p:cNvGrpSpPr/>
          <p:nvPr/>
        </p:nvGrpSpPr>
        <p:grpSpPr>
          <a:xfrm>
            <a:off x="0" y="2079065"/>
            <a:ext cx="944684" cy="809462"/>
            <a:chOff x="0" y="2025595"/>
            <a:chExt cx="944684" cy="809462"/>
          </a:xfrm>
        </p:grpSpPr>
        <p:sp>
          <p:nvSpPr>
            <p:cNvPr id="216" name="Rectangle 215">
              <a:extLst>
                <a:ext uri="{FF2B5EF4-FFF2-40B4-BE49-F238E27FC236}">
                  <a16:creationId xmlns:a16="http://schemas.microsoft.com/office/drawing/2014/main" id="{EAB97AA0-EFAD-DD4B-9A7A-5C35FF1969AC}"/>
                </a:ext>
              </a:extLst>
            </p:cNvPr>
            <p:cNvSpPr/>
            <p:nvPr/>
          </p:nvSpPr>
          <p:spPr>
            <a:xfrm>
              <a:off x="0" y="2307710"/>
              <a:ext cx="742943" cy="215444"/>
            </a:xfrm>
            <a:prstGeom prst="rect">
              <a:avLst/>
            </a:prstGeom>
            <a:ln>
              <a:noFill/>
            </a:ln>
          </p:spPr>
          <p:txBody>
            <a:bodyPr wrap="square">
              <a:spAutoFit/>
            </a:bodyPr>
            <a:lstStyle/>
            <a:p>
              <a:pPr lvl="0" algn="ctr"/>
              <a:r>
                <a:rPr lang="en-US" sz="800" dirty="0">
                  <a:solidFill>
                    <a:prstClr val="black"/>
                  </a:solidFill>
                  <a:cs typeface="Calibri"/>
                </a:rPr>
                <a:t>Application</a:t>
              </a:r>
            </a:p>
          </p:txBody>
        </p:sp>
        <p:grpSp>
          <p:nvGrpSpPr>
            <p:cNvPr id="217" name="Group 216">
              <a:extLst>
                <a:ext uri="{FF2B5EF4-FFF2-40B4-BE49-F238E27FC236}">
                  <a16:creationId xmlns:a16="http://schemas.microsoft.com/office/drawing/2014/main" id="{BCF498F4-F7BD-6048-83DC-EDD2192915D9}"/>
                </a:ext>
              </a:extLst>
            </p:cNvPr>
            <p:cNvGrpSpPr/>
            <p:nvPr/>
          </p:nvGrpSpPr>
          <p:grpSpPr>
            <a:xfrm>
              <a:off x="93037" y="2025595"/>
              <a:ext cx="851647" cy="809462"/>
              <a:chOff x="265172" y="2308763"/>
              <a:chExt cx="712071" cy="676800"/>
            </a:xfrm>
          </p:grpSpPr>
          <p:sp>
            <p:nvSpPr>
              <p:cNvPr id="219" name="Rounded Rectangle 218">
                <a:extLst>
                  <a:ext uri="{FF2B5EF4-FFF2-40B4-BE49-F238E27FC236}">
                    <a16:creationId xmlns:a16="http://schemas.microsoft.com/office/drawing/2014/main" id="{ED6C7402-F1B5-4E4A-A343-2E32A06BF21C}"/>
                  </a:ext>
                </a:extLst>
              </p:cNvPr>
              <p:cNvSpPr/>
              <p:nvPr/>
            </p:nvSpPr>
            <p:spPr>
              <a:xfrm>
                <a:off x="265172" y="2308763"/>
                <a:ext cx="712071" cy="67680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0" name="Straight Connector 219">
                <a:extLst>
                  <a:ext uri="{FF2B5EF4-FFF2-40B4-BE49-F238E27FC236}">
                    <a16:creationId xmlns:a16="http://schemas.microsoft.com/office/drawing/2014/main" id="{D5633069-66B4-7F43-8A7F-0D861B1E6BC4}"/>
                  </a:ext>
                </a:extLst>
              </p:cNvPr>
              <p:cNvCxnSpPr/>
              <p:nvPr/>
            </p:nvCxnSpPr>
            <p:spPr>
              <a:xfrm>
                <a:off x="736935" y="2308763"/>
                <a:ext cx="0" cy="676800"/>
              </a:xfrm>
              <a:prstGeom prst="line">
                <a:avLst/>
              </a:prstGeom>
              <a:ln w="28575" cmpd="sng">
                <a:solidFill>
                  <a:schemeClr val="tx2"/>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218" name="TextBox 217">
              <a:extLst>
                <a:ext uri="{FF2B5EF4-FFF2-40B4-BE49-F238E27FC236}">
                  <a16:creationId xmlns:a16="http://schemas.microsoft.com/office/drawing/2014/main" id="{2E8DC7BB-90B9-3D4E-B230-32445C98632E}"/>
                </a:ext>
              </a:extLst>
            </p:cNvPr>
            <p:cNvSpPr txBox="1"/>
            <p:nvPr/>
          </p:nvSpPr>
          <p:spPr>
            <a:xfrm>
              <a:off x="652491" y="2239123"/>
              <a:ext cx="270016" cy="461665"/>
            </a:xfrm>
            <a:prstGeom prst="rect">
              <a:avLst/>
            </a:prstGeom>
            <a:noFill/>
            <a:ln>
              <a:noFill/>
            </a:ln>
          </p:spPr>
          <p:txBody>
            <a:bodyPr wrap="square" rtlCol="0">
              <a:spAutoFit/>
            </a:bodyPr>
            <a:lstStyle/>
            <a:p>
              <a:r>
                <a:rPr lang="en-US" sz="800" dirty="0"/>
                <a:t>SDK</a:t>
              </a:r>
            </a:p>
          </p:txBody>
        </p:sp>
      </p:grpSp>
      <p:sp>
        <p:nvSpPr>
          <p:cNvPr id="221" name="TextBox 220">
            <a:extLst>
              <a:ext uri="{FF2B5EF4-FFF2-40B4-BE49-F238E27FC236}">
                <a16:creationId xmlns:a16="http://schemas.microsoft.com/office/drawing/2014/main" id="{4A219D00-CB6E-E94F-A7A7-3709489E82C4}"/>
              </a:ext>
            </a:extLst>
          </p:cNvPr>
          <p:cNvSpPr txBox="1"/>
          <p:nvPr/>
        </p:nvSpPr>
        <p:spPr>
          <a:xfrm>
            <a:off x="3243416" y="4191952"/>
            <a:ext cx="1040169" cy="276999"/>
          </a:xfrm>
          <a:prstGeom prst="rect">
            <a:avLst/>
          </a:prstGeom>
          <a:noFill/>
        </p:spPr>
        <p:txBody>
          <a:bodyPr wrap="square" rtlCol="0">
            <a:spAutoFit/>
          </a:bodyPr>
          <a:lstStyle/>
          <a:p>
            <a:pPr algn="ctr"/>
            <a:r>
              <a:rPr lang="en-US" sz="1200" dirty="0"/>
              <a:t>Network</a:t>
            </a:r>
          </a:p>
        </p:txBody>
      </p:sp>
      <p:sp>
        <p:nvSpPr>
          <p:cNvPr id="222" name="Folded Corner 221">
            <a:extLst>
              <a:ext uri="{FF2B5EF4-FFF2-40B4-BE49-F238E27FC236}">
                <a16:creationId xmlns:a16="http://schemas.microsoft.com/office/drawing/2014/main" id="{8DD72D65-DF6F-9F4E-A5F9-D253DD387EB0}"/>
              </a:ext>
            </a:extLst>
          </p:cNvPr>
          <p:cNvSpPr/>
          <p:nvPr/>
        </p:nvSpPr>
        <p:spPr>
          <a:xfrm>
            <a:off x="4794938" y="4114170"/>
            <a:ext cx="411250" cy="219861"/>
          </a:xfrm>
          <a:prstGeom prst="foldedCorner">
            <a:avLst/>
          </a:prstGeom>
          <a:solidFill>
            <a:srgbClr val="F7AD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a:t>
            </a:r>
            <a:endParaRPr lang="en-US" sz="1200" baseline="-25000" dirty="0">
              <a:solidFill>
                <a:schemeClr val="tx1"/>
              </a:solidFill>
            </a:endParaRPr>
          </a:p>
        </p:txBody>
      </p:sp>
      <p:sp>
        <p:nvSpPr>
          <p:cNvPr id="223" name="Rounded Rectangle 222">
            <a:extLst>
              <a:ext uri="{FF2B5EF4-FFF2-40B4-BE49-F238E27FC236}">
                <a16:creationId xmlns:a16="http://schemas.microsoft.com/office/drawing/2014/main" id="{5ABA7986-3AA8-0F4E-98CE-E59212206CF6}"/>
              </a:ext>
            </a:extLst>
          </p:cNvPr>
          <p:cNvSpPr/>
          <p:nvPr/>
        </p:nvSpPr>
        <p:spPr>
          <a:xfrm>
            <a:off x="4756297" y="1101030"/>
            <a:ext cx="598199" cy="598199"/>
          </a:xfrm>
          <a:prstGeom prst="roundRect">
            <a:avLst/>
          </a:prstGeom>
          <a:solidFill>
            <a:srgbClr val="7DA6FC"/>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P</a:t>
            </a:r>
            <a:r>
              <a:rPr lang="en-US" sz="2400" baseline="-25000" dirty="0">
                <a:solidFill>
                  <a:srgbClr val="000000"/>
                </a:solidFill>
              </a:rPr>
              <a:t>4</a:t>
            </a:r>
            <a:endParaRPr lang="en-US" sz="2400" dirty="0">
              <a:solidFill>
                <a:srgbClr val="000000"/>
              </a:solidFill>
            </a:endParaRPr>
          </a:p>
        </p:txBody>
      </p:sp>
      <p:sp>
        <p:nvSpPr>
          <p:cNvPr id="224" name="Rounded Rectangle 223">
            <a:extLst>
              <a:ext uri="{FF2B5EF4-FFF2-40B4-BE49-F238E27FC236}">
                <a16:creationId xmlns:a16="http://schemas.microsoft.com/office/drawing/2014/main" id="{4FF9F311-B3CB-A844-890C-A5EF65A86ACD}"/>
              </a:ext>
            </a:extLst>
          </p:cNvPr>
          <p:cNvSpPr/>
          <p:nvPr/>
        </p:nvSpPr>
        <p:spPr>
          <a:xfrm>
            <a:off x="3432034" y="1097487"/>
            <a:ext cx="598199" cy="598199"/>
          </a:xfrm>
          <a:prstGeom prst="roundRect">
            <a:avLst/>
          </a:prstGeom>
          <a:solidFill>
            <a:srgbClr val="7DA6FC"/>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P</a:t>
            </a:r>
            <a:r>
              <a:rPr lang="en-US" sz="2400" baseline="-25000" dirty="0">
                <a:solidFill>
                  <a:srgbClr val="000000"/>
                </a:solidFill>
              </a:rPr>
              <a:t>3</a:t>
            </a:r>
            <a:endParaRPr lang="en-US" sz="2400" dirty="0">
              <a:solidFill>
                <a:srgbClr val="000000"/>
              </a:solidFill>
            </a:endParaRPr>
          </a:p>
        </p:txBody>
      </p:sp>
      <p:sp>
        <p:nvSpPr>
          <p:cNvPr id="225" name="Rounded Rectangle 224">
            <a:extLst>
              <a:ext uri="{FF2B5EF4-FFF2-40B4-BE49-F238E27FC236}">
                <a16:creationId xmlns:a16="http://schemas.microsoft.com/office/drawing/2014/main" id="{AC02D788-FD33-7E47-96F8-9024956CB784}"/>
              </a:ext>
            </a:extLst>
          </p:cNvPr>
          <p:cNvSpPr/>
          <p:nvPr/>
        </p:nvSpPr>
        <p:spPr>
          <a:xfrm>
            <a:off x="2715181" y="1568643"/>
            <a:ext cx="27753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A</a:t>
            </a:r>
          </a:p>
        </p:txBody>
      </p:sp>
      <p:sp>
        <p:nvSpPr>
          <p:cNvPr id="226" name="Rounded Rectangle 225">
            <a:extLst>
              <a:ext uri="{FF2B5EF4-FFF2-40B4-BE49-F238E27FC236}">
                <a16:creationId xmlns:a16="http://schemas.microsoft.com/office/drawing/2014/main" id="{3AA0FBA2-66D5-4945-A5E0-BF113F3807EC}"/>
              </a:ext>
            </a:extLst>
          </p:cNvPr>
          <p:cNvSpPr/>
          <p:nvPr/>
        </p:nvSpPr>
        <p:spPr>
          <a:xfrm>
            <a:off x="2916238" y="1636604"/>
            <a:ext cx="25230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B</a:t>
            </a:r>
          </a:p>
        </p:txBody>
      </p:sp>
      <p:sp>
        <p:nvSpPr>
          <p:cNvPr id="227" name="Rounded Rectangle 226">
            <a:extLst>
              <a:ext uri="{FF2B5EF4-FFF2-40B4-BE49-F238E27FC236}">
                <a16:creationId xmlns:a16="http://schemas.microsoft.com/office/drawing/2014/main" id="{DD07E9B6-BE49-664A-8D24-B4011777B29D}"/>
              </a:ext>
            </a:extLst>
          </p:cNvPr>
          <p:cNvSpPr/>
          <p:nvPr/>
        </p:nvSpPr>
        <p:spPr>
          <a:xfrm>
            <a:off x="2715181" y="2655873"/>
            <a:ext cx="27753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A</a:t>
            </a:r>
          </a:p>
        </p:txBody>
      </p:sp>
      <p:sp>
        <p:nvSpPr>
          <p:cNvPr id="228" name="Rounded Rectangle 227">
            <a:extLst>
              <a:ext uri="{FF2B5EF4-FFF2-40B4-BE49-F238E27FC236}">
                <a16:creationId xmlns:a16="http://schemas.microsoft.com/office/drawing/2014/main" id="{497F5B75-D854-3F4B-AE8B-B0540ABF1C0F}"/>
              </a:ext>
            </a:extLst>
          </p:cNvPr>
          <p:cNvSpPr/>
          <p:nvPr/>
        </p:nvSpPr>
        <p:spPr>
          <a:xfrm>
            <a:off x="2916238" y="2723834"/>
            <a:ext cx="25230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B</a:t>
            </a:r>
          </a:p>
        </p:txBody>
      </p:sp>
      <p:sp>
        <p:nvSpPr>
          <p:cNvPr id="229" name="Rounded Rectangle 228">
            <a:extLst>
              <a:ext uri="{FF2B5EF4-FFF2-40B4-BE49-F238E27FC236}">
                <a16:creationId xmlns:a16="http://schemas.microsoft.com/office/drawing/2014/main" id="{D5690D81-3C58-C642-BC91-AE08D54123BB}"/>
              </a:ext>
            </a:extLst>
          </p:cNvPr>
          <p:cNvSpPr/>
          <p:nvPr/>
        </p:nvSpPr>
        <p:spPr>
          <a:xfrm>
            <a:off x="2715181" y="3722555"/>
            <a:ext cx="27753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A</a:t>
            </a:r>
          </a:p>
        </p:txBody>
      </p:sp>
      <p:sp>
        <p:nvSpPr>
          <p:cNvPr id="230" name="Rounded Rectangle 229">
            <a:extLst>
              <a:ext uri="{FF2B5EF4-FFF2-40B4-BE49-F238E27FC236}">
                <a16:creationId xmlns:a16="http://schemas.microsoft.com/office/drawing/2014/main" id="{818B8702-640F-A746-BFD6-BC666E810DB5}"/>
              </a:ext>
            </a:extLst>
          </p:cNvPr>
          <p:cNvSpPr/>
          <p:nvPr/>
        </p:nvSpPr>
        <p:spPr>
          <a:xfrm>
            <a:off x="2916238" y="3789798"/>
            <a:ext cx="25230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B</a:t>
            </a:r>
          </a:p>
        </p:txBody>
      </p:sp>
      <p:sp>
        <p:nvSpPr>
          <p:cNvPr id="231" name="Rounded Rectangle 230">
            <a:extLst>
              <a:ext uri="{FF2B5EF4-FFF2-40B4-BE49-F238E27FC236}">
                <a16:creationId xmlns:a16="http://schemas.microsoft.com/office/drawing/2014/main" id="{A7478BC3-8D24-DD43-A702-F530FF4AEC40}"/>
              </a:ext>
            </a:extLst>
          </p:cNvPr>
          <p:cNvSpPr/>
          <p:nvPr/>
        </p:nvSpPr>
        <p:spPr>
          <a:xfrm>
            <a:off x="4043683" y="1566885"/>
            <a:ext cx="27753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A</a:t>
            </a:r>
          </a:p>
        </p:txBody>
      </p:sp>
      <p:sp>
        <p:nvSpPr>
          <p:cNvPr id="232" name="Rounded Rectangle 231">
            <a:extLst>
              <a:ext uri="{FF2B5EF4-FFF2-40B4-BE49-F238E27FC236}">
                <a16:creationId xmlns:a16="http://schemas.microsoft.com/office/drawing/2014/main" id="{DA477E89-F03F-D147-AF49-30523874CABE}"/>
              </a:ext>
            </a:extLst>
          </p:cNvPr>
          <p:cNvSpPr/>
          <p:nvPr/>
        </p:nvSpPr>
        <p:spPr>
          <a:xfrm>
            <a:off x="4244740" y="1634846"/>
            <a:ext cx="25230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D</a:t>
            </a:r>
          </a:p>
        </p:txBody>
      </p:sp>
      <p:grpSp>
        <p:nvGrpSpPr>
          <p:cNvPr id="260" name="Group 259">
            <a:extLst>
              <a:ext uri="{FF2B5EF4-FFF2-40B4-BE49-F238E27FC236}">
                <a16:creationId xmlns:a16="http://schemas.microsoft.com/office/drawing/2014/main" id="{5E40C1E9-FA24-EE4A-9EC6-D56DAF476EFA}"/>
              </a:ext>
            </a:extLst>
          </p:cNvPr>
          <p:cNvGrpSpPr/>
          <p:nvPr/>
        </p:nvGrpSpPr>
        <p:grpSpPr>
          <a:xfrm>
            <a:off x="3838306" y="2324100"/>
            <a:ext cx="1405782" cy="1348505"/>
            <a:chOff x="3767821" y="2964559"/>
            <a:chExt cx="1405782" cy="1348505"/>
          </a:xfrm>
        </p:grpSpPr>
        <p:sp>
          <p:nvSpPr>
            <p:cNvPr id="261" name="Rounded Rectangle 260">
              <a:extLst>
                <a:ext uri="{FF2B5EF4-FFF2-40B4-BE49-F238E27FC236}">
                  <a16:creationId xmlns:a16="http://schemas.microsoft.com/office/drawing/2014/main" id="{CBF7AAD3-70AF-D14F-AE83-A273A3B715F6}"/>
                </a:ext>
              </a:extLst>
            </p:cNvPr>
            <p:cNvSpPr/>
            <p:nvPr/>
          </p:nvSpPr>
          <p:spPr>
            <a:xfrm>
              <a:off x="3767821" y="3711053"/>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sp>
          <p:nvSpPr>
            <p:cNvPr id="262" name="Rounded Rectangle 261">
              <a:extLst>
                <a:ext uri="{FF2B5EF4-FFF2-40B4-BE49-F238E27FC236}">
                  <a16:creationId xmlns:a16="http://schemas.microsoft.com/office/drawing/2014/main" id="{06501E3C-FB75-4D4C-94F4-ED1191C19469}"/>
                </a:ext>
              </a:extLst>
            </p:cNvPr>
            <p:cNvSpPr/>
            <p:nvPr/>
          </p:nvSpPr>
          <p:spPr>
            <a:xfrm>
              <a:off x="4176303" y="2964559"/>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cxnSp>
          <p:nvCxnSpPr>
            <p:cNvPr id="263" name="Straight Connector 262">
              <a:extLst>
                <a:ext uri="{FF2B5EF4-FFF2-40B4-BE49-F238E27FC236}">
                  <a16:creationId xmlns:a16="http://schemas.microsoft.com/office/drawing/2014/main" id="{BA4EAF45-C38C-2B45-84D5-76D4E3652223}"/>
                </a:ext>
              </a:extLst>
            </p:cNvPr>
            <p:cNvCxnSpPr/>
            <p:nvPr/>
          </p:nvCxnSpPr>
          <p:spPr>
            <a:xfrm>
              <a:off x="4366020" y="4010153"/>
              <a:ext cx="209384" cy="3812"/>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64" name="Straight Connector 263">
              <a:extLst>
                <a:ext uri="{FF2B5EF4-FFF2-40B4-BE49-F238E27FC236}">
                  <a16:creationId xmlns:a16="http://schemas.microsoft.com/office/drawing/2014/main" id="{06434AF1-0042-B74E-9B60-A651F3D2F28C}"/>
                </a:ext>
              </a:extLst>
            </p:cNvPr>
            <p:cNvCxnSpPr>
              <a:cxnSpLocks/>
              <a:endCxn id="261" idx="0"/>
            </p:cNvCxnSpPr>
            <p:nvPr/>
          </p:nvCxnSpPr>
          <p:spPr>
            <a:xfrm flipH="1">
              <a:off x="4066921" y="3537124"/>
              <a:ext cx="137781" cy="173929"/>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65" name="Straight Connector 264">
              <a:extLst>
                <a:ext uri="{FF2B5EF4-FFF2-40B4-BE49-F238E27FC236}">
                  <a16:creationId xmlns:a16="http://schemas.microsoft.com/office/drawing/2014/main" id="{3DCBE87B-3545-994C-9FEF-61507017B354}"/>
                </a:ext>
              </a:extLst>
            </p:cNvPr>
            <p:cNvCxnSpPr>
              <a:cxnSpLocks/>
              <a:endCxn id="266" idx="0"/>
            </p:cNvCxnSpPr>
            <p:nvPr/>
          </p:nvCxnSpPr>
          <p:spPr>
            <a:xfrm>
              <a:off x="4740511" y="3537124"/>
              <a:ext cx="133993" cy="177741"/>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266" name="Rounded Rectangle 265">
              <a:extLst>
                <a:ext uri="{FF2B5EF4-FFF2-40B4-BE49-F238E27FC236}">
                  <a16:creationId xmlns:a16="http://schemas.microsoft.com/office/drawing/2014/main" id="{EBE3511E-A2E5-CA42-8570-9797C1474AD7}"/>
                </a:ext>
              </a:extLst>
            </p:cNvPr>
            <p:cNvSpPr/>
            <p:nvPr/>
          </p:nvSpPr>
          <p:spPr>
            <a:xfrm>
              <a:off x="4575404" y="3714865"/>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grpSp>
      <p:sp>
        <p:nvSpPr>
          <p:cNvPr id="267" name="TextBox 266">
            <a:extLst>
              <a:ext uri="{FF2B5EF4-FFF2-40B4-BE49-F238E27FC236}">
                <a16:creationId xmlns:a16="http://schemas.microsoft.com/office/drawing/2014/main" id="{8BB06BF3-13BA-F64B-A813-0525E2B6953D}"/>
              </a:ext>
            </a:extLst>
          </p:cNvPr>
          <p:cNvSpPr txBox="1"/>
          <p:nvPr/>
        </p:nvSpPr>
        <p:spPr>
          <a:xfrm>
            <a:off x="2715181" y="977184"/>
            <a:ext cx="475338" cy="246221"/>
          </a:xfrm>
          <a:prstGeom prst="rect">
            <a:avLst/>
          </a:prstGeom>
          <a:noFill/>
        </p:spPr>
        <p:txBody>
          <a:bodyPr wrap="square" rtlCol="0">
            <a:spAutoFit/>
          </a:bodyPr>
          <a:lstStyle/>
          <a:p>
            <a:r>
              <a:rPr lang="en-US" sz="1000" dirty="0"/>
              <a:t>Org1</a:t>
            </a:r>
            <a:endParaRPr lang="en-US" sz="900" dirty="0"/>
          </a:p>
        </p:txBody>
      </p:sp>
      <p:sp>
        <p:nvSpPr>
          <p:cNvPr id="268" name="TextBox 267">
            <a:extLst>
              <a:ext uri="{FF2B5EF4-FFF2-40B4-BE49-F238E27FC236}">
                <a16:creationId xmlns:a16="http://schemas.microsoft.com/office/drawing/2014/main" id="{73B19F3E-92B0-E948-A822-AB3C5FC10EA1}"/>
              </a:ext>
            </a:extLst>
          </p:cNvPr>
          <p:cNvSpPr txBox="1"/>
          <p:nvPr/>
        </p:nvSpPr>
        <p:spPr>
          <a:xfrm>
            <a:off x="2712818" y="2157244"/>
            <a:ext cx="475338" cy="246221"/>
          </a:xfrm>
          <a:prstGeom prst="rect">
            <a:avLst/>
          </a:prstGeom>
          <a:noFill/>
        </p:spPr>
        <p:txBody>
          <a:bodyPr wrap="square" rtlCol="0">
            <a:spAutoFit/>
          </a:bodyPr>
          <a:lstStyle/>
          <a:p>
            <a:r>
              <a:rPr lang="en-US" sz="1000" dirty="0"/>
              <a:t>Org2</a:t>
            </a:r>
            <a:endParaRPr lang="en-US" sz="900" dirty="0"/>
          </a:p>
        </p:txBody>
      </p:sp>
      <p:sp>
        <p:nvSpPr>
          <p:cNvPr id="269" name="TextBox 268">
            <a:extLst>
              <a:ext uri="{FF2B5EF4-FFF2-40B4-BE49-F238E27FC236}">
                <a16:creationId xmlns:a16="http://schemas.microsoft.com/office/drawing/2014/main" id="{26051CAC-E6AF-0847-9F7F-F1958A2EA25A}"/>
              </a:ext>
            </a:extLst>
          </p:cNvPr>
          <p:cNvSpPr txBox="1"/>
          <p:nvPr/>
        </p:nvSpPr>
        <p:spPr>
          <a:xfrm>
            <a:off x="2712818" y="3208796"/>
            <a:ext cx="475338" cy="246221"/>
          </a:xfrm>
          <a:prstGeom prst="rect">
            <a:avLst/>
          </a:prstGeom>
          <a:noFill/>
        </p:spPr>
        <p:txBody>
          <a:bodyPr wrap="square" rtlCol="0">
            <a:spAutoFit/>
          </a:bodyPr>
          <a:lstStyle/>
          <a:p>
            <a:r>
              <a:rPr lang="en-US" sz="1000" dirty="0"/>
              <a:t>Org3</a:t>
            </a:r>
            <a:endParaRPr lang="en-US" sz="900" dirty="0"/>
          </a:p>
        </p:txBody>
      </p:sp>
      <p:sp>
        <p:nvSpPr>
          <p:cNvPr id="270" name="TextBox 269">
            <a:extLst>
              <a:ext uri="{FF2B5EF4-FFF2-40B4-BE49-F238E27FC236}">
                <a16:creationId xmlns:a16="http://schemas.microsoft.com/office/drawing/2014/main" id="{D88B9FAB-8A43-A64E-AE25-634098423CDB}"/>
              </a:ext>
            </a:extLst>
          </p:cNvPr>
          <p:cNvSpPr txBox="1"/>
          <p:nvPr/>
        </p:nvSpPr>
        <p:spPr>
          <a:xfrm>
            <a:off x="3636658" y="2348260"/>
            <a:ext cx="625434" cy="400110"/>
          </a:xfrm>
          <a:prstGeom prst="rect">
            <a:avLst/>
          </a:prstGeom>
          <a:noFill/>
        </p:spPr>
        <p:txBody>
          <a:bodyPr wrap="square" rtlCol="0">
            <a:spAutoFit/>
          </a:bodyPr>
          <a:lstStyle/>
          <a:p>
            <a:r>
              <a:rPr lang="en-US" sz="1000" dirty="0" err="1"/>
              <a:t>OrdererOrg</a:t>
            </a:r>
            <a:endParaRPr lang="en-US" sz="900" dirty="0"/>
          </a:p>
        </p:txBody>
      </p:sp>
      <p:sp>
        <p:nvSpPr>
          <p:cNvPr id="282" name="Oval 281">
            <a:extLst>
              <a:ext uri="{FF2B5EF4-FFF2-40B4-BE49-F238E27FC236}">
                <a16:creationId xmlns:a16="http://schemas.microsoft.com/office/drawing/2014/main" id="{40FC1B3B-B5E2-F649-AF4F-4FD666CF8D4C}"/>
              </a:ext>
            </a:extLst>
          </p:cNvPr>
          <p:cNvSpPr/>
          <p:nvPr/>
        </p:nvSpPr>
        <p:spPr>
          <a:xfrm>
            <a:off x="1778567" y="958532"/>
            <a:ext cx="309160" cy="3091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3" name="Oval 282">
            <a:extLst>
              <a:ext uri="{FF2B5EF4-FFF2-40B4-BE49-F238E27FC236}">
                <a16:creationId xmlns:a16="http://schemas.microsoft.com/office/drawing/2014/main" id="{17CA6EB9-8171-6F43-BFDE-4E7767D1FE79}"/>
              </a:ext>
            </a:extLst>
          </p:cNvPr>
          <p:cNvSpPr/>
          <p:nvPr/>
        </p:nvSpPr>
        <p:spPr>
          <a:xfrm>
            <a:off x="1782667" y="1968977"/>
            <a:ext cx="309160" cy="3091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4" name="Oval 283">
            <a:extLst>
              <a:ext uri="{FF2B5EF4-FFF2-40B4-BE49-F238E27FC236}">
                <a16:creationId xmlns:a16="http://schemas.microsoft.com/office/drawing/2014/main" id="{C0AA663A-47BD-BC45-86AF-D66DE5CEDF34}"/>
              </a:ext>
            </a:extLst>
          </p:cNvPr>
          <p:cNvSpPr/>
          <p:nvPr/>
        </p:nvSpPr>
        <p:spPr>
          <a:xfrm>
            <a:off x="1786767" y="3046224"/>
            <a:ext cx="309160" cy="3091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85" name="Group 284">
            <a:extLst>
              <a:ext uri="{FF2B5EF4-FFF2-40B4-BE49-F238E27FC236}">
                <a16:creationId xmlns:a16="http://schemas.microsoft.com/office/drawing/2014/main" id="{758C42E6-571C-134D-9F79-4DB8F60E1CC8}"/>
              </a:ext>
            </a:extLst>
          </p:cNvPr>
          <p:cNvGrpSpPr/>
          <p:nvPr/>
        </p:nvGrpSpPr>
        <p:grpSpPr>
          <a:xfrm>
            <a:off x="1859065" y="3125430"/>
            <a:ext cx="163112" cy="159239"/>
            <a:chOff x="833402" y="3650634"/>
            <a:chExt cx="163112" cy="159239"/>
          </a:xfrm>
        </p:grpSpPr>
        <p:sp>
          <p:nvSpPr>
            <p:cNvPr id="286" name="Folded Corner 285">
              <a:extLst>
                <a:ext uri="{FF2B5EF4-FFF2-40B4-BE49-F238E27FC236}">
                  <a16:creationId xmlns:a16="http://schemas.microsoft.com/office/drawing/2014/main" id="{3D7D0104-427C-A843-9C0E-6AFDB1F78C80}"/>
                </a:ext>
              </a:extLst>
            </p:cNvPr>
            <p:cNvSpPr/>
            <p:nvPr/>
          </p:nvSpPr>
          <p:spPr>
            <a:xfrm>
              <a:off x="833402" y="3650634"/>
              <a:ext cx="163112" cy="159239"/>
            </a:xfrm>
            <a:prstGeom prst="foldedCorner">
              <a:avLst/>
            </a:prstGeom>
            <a:solidFill>
              <a:srgbClr val="F7ADFF"/>
            </a:solidFill>
            <a:ln>
              <a:solidFill>
                <a:srgbClr val="3C75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aseline="-25000" dirty="0"/>
            </a:p>
          </p:txBody>
        </p:sp>
        <p:pic>
          <p:nvPicPr>
            <p:cNvPr id="287" name="Picture 6" descr="mage result for validate icon svg">
              <a:extLst>
                <a:ext uri="{FF2B5EF4-FFF2-40B4-BE49-F238E27FC236}">
                  <a16:creationId xmlns:a16="http://schemas.microsoft.com/office/drawing/2014/main" id="{A9877DFB-0D02-9B43-AEA5-C3E0B7E4F2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102" y="3669397"/>
              <a:ext cx="121713" cy="12171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8" name="Group 287">
            <a:extLst>
              <a:ext uri="{FF2B5EF4-FFF2-40B4-BE49-F238E27FC236}">
                <a16:creationId xmlns:a16="http://schemas.microsoft.com/office/drawing/2014/main" id="{A49E9284-14CD-9847-842A-5ED1770E208A}"/>
              </a:ext>
            </a:extLst>
          </p:cNvPr>
          <p:cNvGrpSpPr/>
          <p:nvPr/>
        </p:nvGrpSpPr>
        <p:grpSpPr>
          <a:xfrm>
            <a:off x="1854965" y="2055054"/>
            <a:ext cx="163112" cy="159239"/>
            <a:chOff x="833402" y="3650634"/>
            <a:chExt cx="163112" cy="159239"/>
          </a:xfrm>
        </p:grpSpPr>
        <p:sp>
          <p:nvSpPr>
            <p:cNvPr id="289" name="Folded Corner 288">
              <a:extLst>
                <a:ext uri="{FF2B5EF4-FFF2-40B4-BE49-F238E27FC236}">
                  <a16:creationId xmlns:a16="http://schemas.microsoft.com/office/drawing/2014/main" id="{936D3FD7-C88A-3F42-8383-C96F5737C094}"/>
                </a:ext>
              </a:extLst>
            </p:cNvPr>
            <p:cNvSpPr/>
            <p:nvPr/>
          </p:nvSpPr>
          <p:spPr>
            <a:xfrm>
              <a:off x="833402" y="3650634"/>
              <a:ext cx="163112" cy="159239"/>
            </a:xfrm>
            <a:prstGeom prst="foldedCorner">
              <a:avLst/>
            </a:prstGeom>
            <a:solidFill>
              <a:srgbClr val="F7ADFF"/>
            </a:solidFill>
            <a:ln>
              <a:solidFill>
                <a:srgbClr val="3C75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aseline="-25000" dirty="0"/>
            </a:p>
          </p:txBody>
        </p:sp>
        <p:pic>
          <p:nvPicPr>
            <p:cNvPr id="290" name="Picture 6" descr="mage result for validate icon svg">
              <a:extLst>
                <a:ext uri="{FF2B5EF4-FFF2-40B4-BE49-F238E27FC236}">
                  <a16:creationId xmlns:a16="http://schemas.microsoft.com/office/drawing/2014/main" id="{87C19B7F-93C8-364D-A317-3E8B15D650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102" y="3669397"/>
              <a:ext cx="121713" cy="12171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91" name="Group 290">
            <a:extLst>
              <a:ext uri="{FF2B5EF4-FFF2-40B4-BE49-F238E27FC236}">
                <a16:creationId xmlns:a16="http://schemas.microsoft.com/office/drawing/2014/main" id="{3166132B-F9C4-3149-B2D9-F42AB7857823}"/>
              </a:ext>
            </a:extLst>
          </p:cNvPr>
          <p:cNvGrpSpPr/>
          <p:nvPr/>
        </p:nvGrpSpPr>
        <p:grpSpPr>
          <a:xfrm>
            <a:off x="1850865" y="1033878"/>
            <a:ext cx="163112" cy="159239"/>
            <a:chOff x="833402" y="3650634"/>
            <a:chExt cx="163112" cy="159239"/>
          </a:xfrm>
        </p:grpSpPr>
        <p:sp>
          <p:nvSpPr>
            <p:cNvPr id="292" name="Folded Corner 291">
              <a:extLst>
                <a:ext uri="{FF2B5EF4-FFF2-40B4-BE49-F238E27FC236}">
                  <a16:creationId xmlns:a16="http://schemas.microsoft.com/office/drawing/2014/main" id="{013DF206-7A85-1347-9804-AECAD7C116F0}"/>
                </a:ext>
              </a:extLst>
            </p:cNvPr>
            <p:cNvSpPr/>
            <p:nvPr/>
          </p:nvSpPr>
          <p:spPr>
            <a:xfrm>
              <a:off x="833402" y="3650634"/>
              <a:ext cx="163112" cy="159239"/>
            </a:xfrm>
            <a:prstGeom prst="foldedCorner">
              <a:avLst/>
            </a:prstGeom>
            <a:solidFill>
              <a:srgbClr val="F7ADFF"/>
            </a:solidFill>
            <a:ln>
              <a:solidFill>
                <a:srgbClr val="3C75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aseline="-25000" dirty="0"/>
            </a:p>
          </p:txBody>
        </p:sp>
        <p:pic>
          <p:nvPicPr>
            <p:cNvPr id="293" name="Picture 6" descr="mage result for validate icon svg">
              <a:extLst>
                <a:ext uri="{FF2B5EF4-FFF2-40B4-BE49-F238E27FC236}">
                  <a16:creationId xmlns:a16="http://schemas.microsoft.com/office/drawing/2014/main" id="{26DBF62C-D7F5-FB4D-9AEB-426792DA16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102" y="3669397"/>
              <a:ext cx="121713" cy="121713"/>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94" name="Elbow Connector 293">
            <a:extLst>
              <a:ext uri="{FF2B5EF4-FFF2-40B4-BE49-F238E27FC236}">
                <a16:creationId xmlns:a16="http://schemas.microsoft.com/office/drawing/2014/main" id="{49E193D6-64D7-A241-AE3C-72A05B955699}"/>
              </a:ext>
            </a:extLst>
          </p:cNvPr>
          <p:cNvCxnSpPr>
            <a:stCxn id="282" idx="4"/>
          </p:cNvCxnSpPr>
          <p:nvPr/>
        </p:nvCxnSpPr>
        <p:spPr>
          <a:xfrm rot="16200000" flipH="1">
            <a:off x="1722826" y="1478012"/>
            <a:ext cx="527774" cy="107133"/>
          </a:xfrm>
          <a:prstGeom prst="bentConnector2">
            <a:avLst/>
          </a:prstGeom>
          <a:ln w="19050" cmpd="sng">
            <a:solidFill>
              <a:srgbClr val="FF0000"/>
            </a:solidFill>
            <a:prstDash val="sysDash"/>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295" name="Elbow Connector 294">
            <a:extLst>
              <a:ext uri="{FF2B5EF4-FFF2-40B4-BE49-F238E27FC236}">
                <a16:creationId xmlns:a16="http://schemas.microsoft.com/office/drawing/2014/main" id="{EFA6109F-229E-C542-8D16-21D3DE91500D}"/>
              </a:ext>
            </a:extLst>
          </p:cNvPr>
          <p:cNvCxnSpPr>
            <a:stCxn id="283" idx="4"/>
          </p:cNvCxnSpPr>
          <p:nvPr/>
        </p:nvCxnSpPr>
        <p:spPr>
          <a:xfrm rot="16200000" flipH="1">
            <a:off x="1686050" y="2529333"/>
            <a:ext cx="609960" cy="107567"/>
          </a:xfrm>
          <a:prstGeom prst="bentConnector2">
            <a:avLst/>
          </a:prstGeom>
          <a:ln w="19050" cmpd="sng">
            <a:solidFill>
              <a:srgbClr val="FF0000"/>
            </a:solidFill>
            <a:prstDash val="sysDash"/>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296" name="Elbow Connector 295">
            <a:extLst>
              <a:ext uri="{FF2B5EF4-FFF2-40B4-BE49-F238E27FC236}">
                <a16:creationId xmlns:a16="http://schemas.microsoft.com/office/drawing/2014/main" id="{44B2AA3B-B437-1C4E-8D62-C97340A8B24F}"/>
              </a:ext>
            </a:extLst>
          </p:cNvPr>
          <p:cNvCxnSpPr>
            <a:stCxn id="284" idx="4"/>
          </p:cNvCxnSpPr>
          <p:nvPr/>
        </p:nvCxnSpPr>
        <p:spPr>
          <a:xfrm rot="16200000" flipH="1">
            <a:off x="1690161" y="3606569"/>
            <a:ext cx="609322" cy="106951"/>
          </a:xfrm>
          <a:prstGeom prst="bentConnector2">
            <a:avLst/>
          </a:prstGeom>
          <a:ln w="19050" cmpd="sng">
            <a:solidFill>
              <a:srgbClr val="FF0000"/>
            </a:solidFill>
            <a:prstDash val="sysDash"/>
            <a:headEnd type="none" w="med" len="med"/>
            <a:tailEnd type="triangle"/>
          </a:ln>
          <a:effectLst/>
        </p:spPr>
        <p:style>
          <a:lnRef idx="2">
            <a:schemeClr val="accent1"/>
          </a:lnRef>
          <a:fillRef idx="0">
            <a:schemeClr val="accent1"/>
          </a:fillRef>
          <a:effectRef idx="1">
            <a:schemeClr val="accent1"/>
          </a:effectRef>
          <a:fontRef idx="minor">
            <a:schemeClr val="tx1"/>
          </a:fontRef>
        </p:style>
      </p:cxnSp>
      <p:grpSp>
        <p:nvGrpSpPr>
          <p:cNvPr id="300" name="Group 299">
            <a:extLst>
              <a:ext uri="{FF2B5EF4-FFF2-40B4-BE49-F238E27FC236}">
                <a16:creationId xmlns:a16="http://schemas.microsoft.com/office/drawing/2014/main" id="{FEDB7277-BB16-984F-8E25-26FECE2A2A81}"/>
              </a:ext>
            </a:extLst>
          </p:cNvPr>
          <p:cNvGrpSpPr/>
          <p:nvPr/>
        </p:nvGrpSpPr>
        <p:grpSpPr>
          <a:xfrm>
            <a:off x="3212618" y="1028569"/>
            <a:ext cx="163112" cy="159239"/>
            <a:chOff x="833402" y="3650634"/>
            <a:chExt cx="163112" cy="159239"/>
          </a:xfrm>
        </p:grpSpPr>
        <p:sp>
          <p:nvSpPr>
            <p:cNvPr id="301" name="Folded Corner 300">
              <a:extLst>
                <a:ext uri="{FF2B5EF4-FFF2-40B4-BE49-F238E27FC236}">
                  <a16:creationId xmlns:a16="http://schemas.microsoft.com/office/drawing/2014/main" id="{D42D5776-CDA1-B648-9F95-ED02F30DDC10}"/>
                </a:ext>
              </a:extLst>
            </p:cNvPr>
            <p:cNvSpPr/>
            <p:nvPr/>
          </p:nvSpPr>
          <p:spPr>
            <a:xfrm>
              <a:off x="833402" y="3650634"/>
              <a:ext cx="163112" cy="159239"/>
            </a:xfrm>
            <a:prstGeom prst="foldedCorner">
              <a:avLst/>
            </a:prstGeom>
            <a:solidFill>
              <a:srgbClr val="F7ADFF"/>
            </a:solidFill>
            <a:ln>
              <a:solidFill>
                <a:srgbClr val="3C75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aseline="-25000" dirty="0"/>
            </a:p>
          </p:txBody>
        </p:sp>
        <p:pic>
          <p:nvPicPr>
            <p:cNvPr id="302" name="Picture 6" descr="mage result for validate icon svg">
              <a:extLst>
                <a:ext uri="{FF2B5EF4-FFF2-40B4-BE49-F238E27FC236}">
                  <a16:creationId xmlns:a16="http://schemas.microsoft.com/office/drawing/2014/main" id="{95505FE2-85D2-F946-A54F-2A6A539027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102" y="3669397"/>
              <a:ext cx="121713" cy="121713"/>
            </a:xfrm>
            <a:prstGeom prst="rect">
              <a:avLst/>
            </a:prstGeom>
            <a:noFill/>
            <a:extLst>
              <a:ext uri="{909E8E84-426E-40DD-AFC4-6F175D3DCCD1}">
                <a14:hiddenFill xmlns:a14="http://schemas.microsoft.com/office/drawing/2010/main">
                  <a:solidFill>
                    <a:srgbClr val="FFFFFF"/>
                  </a:solidFill>
                </a14:hiddenFill>
              </a:ext>
            </a:extLst>
          </p:spPr>
        </p:pic>
      </p:grpSp>
      <p:sp>
        <p:nvSpPr>
          <p:cNvPr id="303" name="Oval 302">
            <a:extLst>
              <a:ext uri="{FF2B5EF4-FFF2-40B4-BE49-F238E27FC236}">
                <a16:creationId xmlns:a16="http://schemas.microsoft.com/office/drawing/2014/main" id="{CC439B27-0250-504F-AC35-BE7987169080}"/>
              </a:ext>
            </a:extLst>
          </p:cNvPr>
          <p:cNvSpPr/>
          <p:nvPr/>
        </p:nvSpPr>
        <p:spPr>
          <a:xfrm>
            <a:off x="3133885" y="953608"/>
            <a:ext cx="309160" cy="3091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04" name="Elbow Connector 303">
            <a:extLst>
              <a:ext uri="{FF2B5EF4-FFF2-40B4-BE49-F238E27FC236}">
                <a16:creationId xmlns:a16="http://schemas.microsoft.com/office/drawing/2014/main" id="{A7C6F233-01C1-5C42-B90C-274762FAFDB6}"/>
              </a:ext>
            </a:extLst>
          </p:cNvPr>
          <p:cNvCxnSpPr>
            <a:stCxn id="303" idx="4"/>
          </p:cNvCxnSpPr>
          <p:nvPr/>
        </p:nvCxnSpPr>
        <p:spPr>
          <a:xfrm rot="16200000" flipH="1">
            <a:off x="3076552" y="1474680"/>
            <a:ext cx="532695" cy="108869"/>
          </a:xfrm>
          <a:prstGeom prst="bentConnector2">
            <a:avLst/>
          </a:prstGeom>
          <a:ln w="19050" cmpd="sng">
            <a:solidFill>
              <a:srgbClr val="FF0000"/>
            </a:solidFill>
            <a:prstDash val="sysDash"/>
            <a:headEnd type="none" w="med" len="med"/>
            <a:tailEnd type="triangle"/>
          </a:ln>
          <a:effectLst/>
        </p:spPr>
        <p:style>
          <a:lnRef idx="2">
            <a:schemeClr val="accent1"/>
          </a:lnRef>
          <a:fillRef idx="0">
            <a:schemeClr val="accent1"/>
          </a:fillRef>
          <a:effectRef idx="1">
            <a:schemeClr val="accent1"/>
          </a:effectRef>
          <a:fontRef idx="minor">
            <a:schemeClr val="tx1"/>
          </a:fontRef>
        </p:style>
      </p:cxnSp>
      <p:grpSp>
        <p:nvGrpSpPr>
          <p:cNvPr id="306" name="Group 305">
            <a:extLst>
              <a:ext uri="{FF2B5EF4-FFF2-40B4-BE49-F238E27FC236}">
                <a16:creationId xmlns:a16="http://schemas.microsoft.com/office/drawing/2014/main" id="{3F1CBC61-02F6-D94E-849B-79BF559A6E52}"/>
              </a:ext>
            </a:extLst>
          </p:cNvPr>
          <p:cNvGrpSpPr/>
          <p:nvPr/>
        </p:nvGrpSpPr>
        <p:grpSpPr>
          <a:xfrm>
            <a:off x="4540072" y="1023260"/>
            <a:ext cx="163112" cy="159239"/>
            <a:chOff x="833402" y="3650634"/>
            <a:chExt cx="163112" cy="159239"/>
          </a:xfrm>
        </p:grpSpPr>
        <p:sp>
          <p:nvSpPr>
            <p:cNvPr id="307" name="Folded Corner 306">
              <a:extLst>
                <a:ext uri="{FF2B5EF4-FFF2-40B4-BE49-F238E27FC236}">
                  <a16:creationId xmlns:a16="http://schemas.microsoft.com/office/drawing/2014/main" id="{6D91D69E-1B29-244B-B668-8124A9B67B91}"/>
                </a:ext>
              </a:extLst>
            </p:cNvPr>
            <p:cNvSpPr/>
            <p:nvPr/>
          </p:nvSpPr>
          <p:spPr>
            <a:xfrm>
              <a:off x="833402" y="3650634"/>
              <a:ext cx="163112" cy="159239"/>
            </a:xfrm>
            <a:prstGeom prst="foldedCorner">
              <a:avLst/>
            </a:prstGeom>
            <a:solidFill>
              <a:srgbClr val="F7ADFF"/>
            </a:solidFill>
            <a:ln>
              <a:solidFill>
                <a:srgbClr val="3C75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aseline="-25000" dirty="0"/>
            </a:p>
          </p:txBody>
        </p:sp>
        <p:pic>
          <p:nvPicPr>
            <p:cNvPr id="308" name="Picture 6" descr="mage result for validate icon svg">
              <a:extLst>
                <a:ext uri="{FF2B5EF4-FFF2-40B4-BE49-F238E27FC236}">
                  <a16:creationId xmlns:a16="http://schemas.microsoft.com/office/drawing/2014/main" id="{C8B0D44E-F264-B444-985E-C6DA34FF95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102" y="3669397"/>
              <a:ext cx="121713" cy="121713"/>
            </a:xfrm>
            <a:prstGeom prst="rect">
              <a:avLst/>
            </a:prstGeom>
            <a:noFill/>
            <a:extLst>
              <a:ext uri="{909E8E84-426E-40DD-AFC4-6F175D3DCCD1}">
                <a14:hiddenFill xmlns:a14="http://schemas.microsoft.com/office/drawing/2010/main">
                  <a:solidFill>
                    <a:srgbClr val="FFFFFF"/>
                  </a:solidFill>
                </a14:hiddenFill>
              </a:ext>
            </a:extLst>
          </p:spPr>
        </p:pic>
      </p:grpSp>
      <p:sp>
        <p:nvSpPr>
          <p:cNvPr id="309" name="Oval 308">
            <a:extLst>
              <a:ext uri="{FF2B5EF4-FFF2-40B4-BE49-F238E27FC236}">
                <a16:creationId xmlns:a16="http://schemas.microsoft.com/office/drawing/2014/main" id="{0E5A936B-72B2-9249-B874-FC8B3AA86C39}"/>
              </a:ext>
            </a:extLst>
          </p:cNvPr>
          <p:cNvSpPr/>
          <p:nvPr/>
        </p:nvSpPr>
        <p:spPr>
          <a:xfrm>
            <a:off x="4461020" y="948684"/>
            <a:ext cx="309160" cy="3091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10" name="Elbow Connector 309">
            <a:extLst>
              <a:ext uri="{FF2B5EF4-FFF2-40B4-BE49-F238E27FC236}">
                <a16:creationId xmlns:a16="http://schemas.microsoft.com/office/drawing/2014/main" id="{2F393163-E28D-014E-B349-0B4C89C6D4A2}"/>
              </a:ext>
            </a:extLst>
          </p:cNvPr>
          <p:cNvCxnSpPr>
            <a:stCxn id="309" idx="4"/>
          </p:cNvCxnSpPr>
          <p:nvPr/>
        </p:nvCxnSpPr>
        <p:spPr>
          <a:xfrm rot="16200000" flipH="1">
            <a:off x="4395087" y="1478356"/>
            <a:ext cx="550263" cy="109237"/>
          </a:xfrm>
          <a:prstGeom prst="bentConnector2">
            <a:avLst/>
          </a:prstGeom>
          <a:ln w="19050" cmpd="sng">
            <a:solidFill>
              <a:srgbClr val="FF0000"/>
            </a:solidFill>
            <a:prstDash val="sysDash"/>
            <a:headEnd type="none" w="med" len="med"/>
            <a:tailEnd type="triangle"/>
          </a:ln>
          <a:effectLst/>
        </p:spPr>
        <p:style>
          <a:lnRef idx="2">
            <a:schemeClr val="accent1"/>
          </a:lnRef>
          <a:fillRef idx="0">
            <a:schemeClr val="accent1"/>
          </a:fillRef>
          <a:effectRef idx="1">
            <a:schemeClr val="accent1"/>
          </a:effectRef>
          <a:fontRef idx="minor">
            <a:schemeClr val="tx1"/>
          </a:fontRef>
        </p:style>
      </p:cxnSp>
      <p:grpSp>
        <p:nvGrpSpPr>
          <p:cNvPr id="13" name="Group 12">
            <a:extLst>
              <a:ext uri="{FF2B5EF4-FFF2-40B4-BE49-F238E27FC236}">
                <a16:creationId xmlns:a16="http://schemas.microsoft.com/office/drawing/2014/main" id="{997518FF-B8A6-494A-971F-D1C659A7444B}"/>
              </a:ext>
            </a:extLst>
          </p:cNvPr>
          <p:cNvGrpSpPr/>
          <p:nvPr/>
        </p:nvGrpSpPr>
        <p:grpSpPr>
          <a:xfrm>
            <a:off x="2068322" y="3837023"/>
            <a:ext cx="506108" cy="338554"/>
            <a:chOff x="2068322" y="3730083"/>
            <a:chExt cx="506108" cy="338554"/>
          </a:xfrm>
        </p:grpSpPr>
        <p:sp>
          <p:nvSpPr>
            <p:cNvPr id="244" name="Rectangle 243">
              <a:extLst>
                <a:ext uri="{FF2B5EF4-FFF2-40B4-BE49-F238E27FC236}">
                  <a16:creationId xmlns:a16="http://schemas.microsoft.com/office/drawing/2014/main" id="{B83EBF02-7EBD-2649-AE9B-ABF5E668B674}"/>
                </a:ext>
              </a:extLst>
            </p:cNvPr>
            <p:cNvSpPr/>
            <p:nvPr/>
          </p:nvSpPr>
          <p:spPr>
            <a:xfrm>
              <a:off x="2068322" y="3810946"/>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245" name="Rectangle 244">
              <a:extLst>
                <a:ext uri="{FF2B5EF4-FFF2-40B4-BE49-F238E27FC236}">
                  <a16:creationId xmlns:a16="http://schemas.microsoft.com/office/drawing/2014/main" id="{B1952755-3C94-0E47-9B16-692A52AE1E11}"/>
                </a:ext>
              </a:extLst>
            </p:cNvPr>
            <p:cNvSpPr/>
            <p:nvPr/>
          </p:nvSpPr>
          <p:spPr>
            <a:xfrm>
              <a:off x="2207245" y="3810941"/>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248" name="Rectangle 247">
              <a:extLst>
                <a:ext uri="{FF2B5EF4-FFF2-40B4-BE49-F238E27FC236}">
                  <a16:creationId xmlns:a16="http://schemas.microsoft.com/office/drawing/2014/main" id="{911E1521-0328-2F43-AC25-12FB5D63B49E}"/>
                </a:ext>
              </a:extLst>
            </p:cNvPr>
            <p:cNvSpPr/>
            <p:nvPr/>
          </p:nvSpPr>
          <p:spPr>
            <a:xfrm>
              <a:off x="2344048" y="3810946"/>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249" name="Straight Connector 248">
              <a:extLst>
                <a:ext uri="{FF2B5EF4-FFF2-40B4-BE49-F238E27FC236}">
                  <a16:creationId xmlns:a16="http://schemas.microsoft.com/office/drawing/2014/main" id="{4BB733EF-7EE9-8340-985D-128D4300AC77}"/>
                </a:ext>
              </a:extLst>
            </p:cNvPr>
            <p:cNvCxnSpPr>
              <a:cxnSpLocks/>
              <a:stCxn id="244" idx="3"/>
              <a:endCxn id="320" idx="1"/>
            </p:cNvCxnSpPr>
            <p:nvPr/>
          </p:nvCxnSpPr>
          <p:spPr>
            <a:xfrm flipV="1">
              <a:off x="2158322" y="3854360"/>
              <a:ext cx="326108" cy="1586"/>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320" name="Rectangle 319">
              <a:extLst>
                <a:ext uri="{FF2B5EF4-FFF2-40B4-BE49-F238E27FC236}">
                  <a16:creationId xmlns:a16="http://schemas.microsoft.com/office/drawing/2014/main" id="{4812252E-4C5D-2743-9B76-4D67D029A5B9}"/>
                </a:ext>
              </a:extLst>
            </p:cNvPr>
            <p:cNvSpPr/>
            <p:nvPr/>
          </p:nvSpPr>
          <p:spPr>
            <a:xfrm>
              <a:off x="2484430" y="3809360"/>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321" name="TextBox 320">
              <a:extLst>
                <a:ext uri="{FF2B5EF4-FFF2-40B4-BE49-F238E27FC236}">
                  <a16:creationId xmlns:a16="http://schemas.microsoft.com/office/drawing/2014/main" id="{416F90E4-77A8-2F43-92BE-8014F8A9B229}"/>
                </a:ext>
              </a:extLst>
            </p:cNvPr>
            <p:cNvSpPr txBox="1"/>
            <p:nvPr/>
          </p:nvSpPr>
          <p:spPr>
            <a:xfrm>
              <a:off x="2506570" y="3730083"/>
              <a:ext cx="45719" cy="338554"/>
            </a:xfrm>
            <a:prstGeom prst="rect">
              <a:avLst/>
            </a:prstGeom>
            <a:noFill/>
          </p:spPr>
          <p:txBody>
            <a:bodyPr wrap="square" rtlCol="0">
              <a:spAutoFit/>
            </a:bodyPr>
            <a:lstStyle/>
            <a:p>
              <a:pPr algn="ctr"/>
              <a:r>
                <a:rPr lang="en-US" sz="1600" dirty="0">
                  <a:solidFill>
                    <a:schemeClr val="bg1"/>
                  </a:solidFill>
                </a:rPr>
                <a:t>*</a:t>
              </a:r>
              <a:endParaRPr lang="en-US" sz="4000" dirty="0">
                <a:solidFill>
                  <a:schemeClr val="bg1"/>
                </a:solidFill>
              </a:endParaRPr>
            </a:p>
          </p:txBody>
        </p:sp>
      </p:grpSp>
      <p:grpSp>
        <p:nvGrpSpPr>
          <p:cNvPr id="322" name="Group 321">
            <a:extLst>
              <a:ext uri="{FF2B5EF4-FFF2-40B4-BE49-F238E27FC236}">
                <a16:creationId xmlns:a16="http://schemas.microsoft.com/office/drawing/2014/main" id="{10B3F255-6AB6-4847-A76A-0AC6363B4330}"/>
              </a:ext>
            </a:extLst>
          </p:cNvPr>
          <p:cNvGrpSpPr/>
          <p:nvPr/>
        </p:nvGrpSpPr>
        <p:grpSpPr>
          <a:xfrm>
            <a:off x="2073922" y="2763128"/>
            <a:ext cx="506108" cy="338554"/>
            <a:chOff x="2068322" y="3730083"/>
            <a:chExt cx="506108" cy="338554"/>
          </a:xfrm>
        </p:grpSpPr>
        <p:sp>
          <p:nvSpPr>
            <p:cNvPr id="323" name="Rectangle 322">
              <a:extLst>
                <a:ext uri="{FF2B5EF4-FFF2-40B4-BE49-F238E27FC236}">
                  <a16:creationId xmlns:a16="http://schemas.microsoft.com/office/drawing/2014/main" id="{A17289DD-AEDF-054B-BBA7-B2877BCA909E}"/>
                </a:ext>
              </a:extLst>
            </p:cNvPr>
            <p:cNvSpPr/>
            <p:nvPr/>
          </p:nvSpPr>
          <p:spPr>
            <a:xfrm>
              <a:off x="2068322" y="3810946"/>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324" name="Rectangle 323">
              <a:extLst>
                <a:ext uri="{FF2B5EF4-FFF2-40B4-BE49-F238E27FC236}">
                  <a16:creationId xmlns:a16="http://schemas.microsoft.com/office/drawing/2014/main" id="{D0558116-E6D2-D643-B8A4-E9FE5CAFFE3A}"/>
                </a:ext>
              </a:extLst>
            </p:cNvPr>
            <p:cNvSpPr/>
            <p:nvPr/>
          </p:nvSpPr>
          <p:spPr>
            <a:xfrm>
              <a:off x="2207245" y="3810941"/>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325" name="Rectangle 324">
              <a:extLst>
                <a:ext uri="{FF2B5EF4-FFF2-40B4-BE49-F238E27FC236}">
                  <a16:creationId xmlns:a16="http://schemas.microsoft.com/office/drawing/2014/main" id="{272AA7D3-3E2A-3140-A3C2-877C5A2B86F6}"/>
                </a:ext>
              </a:extLst>
            </p:cNvPr>
            <p:cNvSpPr/>
            <p:nvPr/>
          </p:nvSpPr>
          <p:spPr>
            <a:xfrm>
              <a:off x="2344048" y="3810946"/>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326" name="Straight Connector 325">
              <a:extLst>
                <a:ext uri="{FF2B5EF4-FFF2-40B4-BE49-F238E27FC236}">
                  <a16:creationId xmlns:a16="http://schemas.microsoft.com/office/drawing/2014/main" id="{990D9677-AA0F-4E4B-AEC9-25BE03EC713D}"/>
                </a:ext>
              </a:extLst>
            </p:cNvPr>
            <p:cNvCxnSpPr>
              <a:cxnSpLocks/>
              <a:stCxn id="323" idx="3"/>
              <a:endCxn id="327" idx="1"/>
            </p:cNvCxnSpPr>
            <p:nvPr/>
          </p:nvCxnSpPr>
          <p:spPr>
            <a:xfrm flipV="1">
              <a:off x="2158322" y="3854360"/>
              <a:ext cx="326108" cy="1586"/>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327" name="Rectangle 326">
              <a:extLst>
                <a:ext uri="{FF2B5EF4-FFF2-40B4-BE49-F238E27FC236}">
                  <a16:creationId xmlns:a16="http://schemas.microsoft.com/office/drawing/2014/main" id="{38B85D69-89CB-F74E-9250-C7865A6DDCEA}"/>
                </a:ext>
              </a:extLst>
            </p:cNvPr>
            <p:cNvSpPr/>
            <p:nvPr/>
          </p:nvSpPr>
          <p:spPr>
            <a:xfrm>
              <a:off x="2484430" y="3809360"/>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328" name="TextBox 327">
              <a:extLst>
                <a:ext uri="{FF2B5EF4-FFF2-40B4-BE49-F238E27FC236}">
                  <a16:creationId xmlns:a16="http://schemas.microsoft.com/office/drawing/2014/main" id="{8D300102-6D77-7C4B-8747-D6FECC8BAD8E}"/>
                </a:ext>
              </a:extLst>
            </p:cNvPr>
            <p:cNvSpPr txBox="1"/>
            <p:nvPr/>
          </p:nvSpPr>
          <p:spPr>
            <a:xfrm>
              <a:off x="2506570" y="3730083"/>
              <a:ext cx="45719" cy="338554"/>
            </a:xfrm>
            <a:prstGeom prst="rect">
              <a:avLst/>
            </a:prstGeom>
            <a:noFill/>
          </p:spPr>
          <p:txBody>
            <a:bodyPr wrap="square" rtlCol="0">
              <a:spAutoFit/>
            </a:bodyPr>
            <a:lstStyle/>
            <a:p>
              <a:pPr algn="ctr"/>
              <a:r>
                <a:rPr lang="en-US" sz="1600" dirty="0">
                  <a:solidFill>
                    <a:schemeClr val="bg1"/>
                  </a:solidFill>
                </a:rPr>
                <a:t>*</a:t>
              </a:r>
              <a:endParaRPr lang="en-US" sz="4000" dirty="0">
                <a:solidFill>
                  <a:schemeClr val="bg1"/>
                </a:solidFill>
              </a:endParaRPr>
            </a:p>
          </p:txBody>
        </p:sp>
      </p:grpSp>
      <p:grpSp>
        <p:nvGrpSpPr>
          <p:cNvPr id="329" name="Group 328">
            <a:extLst>
              <a:ext uri="{FF2B5EF4-FFF2-40B4-BE49-F238E27FC236}">
                <a16:creationId xmlns:a16="http://schemas.microsoft.com/office/drawing/2014/main" id="{7A338C0F-363C-344C-991C-ABC8D1CFDC0E}"/>
              </a:ext>
            </a:extLst>
          </p:cNvPr>
          <p:cNvGrpSpPr/>
          <p:nvPr/>
        </p:nvGrpSpPr>
        <p:grpSpPr>
          <a:xfrm>
            <a:off x="2073922" y="1667358"/>
            <a:ext cx="506108" cy="338554"/>
            <a:chOff x="2068322" y="3730083"/>
            <a:chExt cx="506108" cy="338554"/>
          </a:xfrm>
        </p:grpSpPr>
        <p:sp>
          <p:nvSpPr>
            <p:cNvPr id="330" name="Rectangle 329">
              <a:extLst>
                <a:ext uri="{FF2B5EF4-FFF2-40B4-BE49-F238E27FC236}">
                  <a16:creationId xmlns:a16="http://schemas.microsoft.com/office/drawing/2014/main" id="{F5AE6D66-0C55-214C-8C66-3BF060FB77A1}"/>
                </a:ext>
              </a:extLst>
            </p:cNvPr>
            <p:cNvSpPr/>
            <p:nvPr/>
          </p:nvSpPr>
          <p:spPr>
            <a:xfrm>
              <a:off x="2068322" y="3810946"/>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331" name="Rectangle 330">
              <a:extLst>
                <a:ext uri="{FF2B5EF4-FFF2-40B4-BE49-F238E27FC236}">
                  <a16:creationId xmlns:a16="http://schemas.microsoft.com/office/drawing/2014/main" id="{FA1BD84C-6089-C54D-9156-14B8904F4793}"/>
                </a:ext>
              </a:extLst>
            </p:cNvPr>
            <p:cNvSpPr/>
            <p:nvPr/>
          </p:nvSpPr>
          <p:spPr>
            <a:xfrm>
              <a:off x="2207245" y="3810941"/>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332" name="Rectangle 331">
              <a:extLst>
                <a:ext uri="{FF2B5EF4-FFF2-40B4-BE49-F238E27FC236}">
                  <a16:creationId xmlns:a16="http://schemas.microsoft.com/office/drawing/2014/main" id="{E317A5ED-DD46-8F4B-96CB-53E5581068A0}"/>
                </a:ext>
              </a:extLst>
            </p:cNvPr>
            <p:cNvSpPr/>
            <p:nvPr/>
          </p:nvSpPr>
          <p:spPr>
            <a:xfrm>
              <a:off x="2344048" y="3810946"/>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333" name="Straight Connector 332">
              <a:extLst>
                <a:ext uri="{FF2B5EF4-FFF2-40B4-BE49-F238E27FC236}">
                  <a16:creationId xmlns:a16="http://schemas.microsoft.com/office/drawing/2014/main" id="{49D2F577-BEC6-3246-883E-32E269AE26E7}"/>
                </a:ext>
              </a:extLst>
            </p:cNvPr>
            <p:cNvCxnSpPr>
              <a:cxnSpLocks/>
              <a:stCxn id="330" idx="3"/>
              <a:endCxn id="334" idx="1"/>
            </p:cNvCxnSpPr>
            <p:nvPr/>
          </p:nvCxnSpPr>
          <p:spPr>
            <a:xfrm flipV="1">
              <a:off x="2158322" y="3854360"/>
              <a:ext cx="326108" cy="1586"/>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334" name="Rectangle 333">
              <a:extLst>
                <a:ext uri="{FF2B5EF4-FFF2-40B4-BE49-F238E27FC236}">
                  <a16:creationId xmlns:a16="http://schemas.microsoft.com/office/drawing/2014/main" id="{CC95BD6E-DC45-2047-B72F-EC844B69E6E8}"/>
                </a:ext>
              </a:extLst>
            </p:cNvPr>
            <p:cNvSpPr/>
            <p:nvPr/>
          </p:nvSpPr>
          <p:spPr>
            <a:xfrm>
              <a:off x="2484430" y="3809360"/>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335" name="TextBox 334">
              <a:extLst>
                <a:ext uri="{FF2B5EF4-FFF2-40B4-BE49-F238E27FC236}">
                  <a16:creationId xmlns:a16="http://schemas.microsoft.com/office/drawing/2014/main" id="{502CCA55-F3B8-CD42-BE6B-114530617420}"/>
                </a:ext>
              </a:extLst>
            </p:cNvPr>
            <p:cNvSpPr txBox="1"/>
            <p:nvPr/>
          </p:nvSpPr>
          <p:spPr>
            <a:xfrm>
              <a:off x="2506570" y="3730083"/>
              <a:ext cx="45719" cy="338554"/>
            </a:xfrm>
            <a:prstGeom prst="rect">
              <a:avLst/>
            </a:prstGeom>
            <a:noFill/>
          </p:spPr>
          <p:txBody>
            <a:bodyPr wrap="square" rtlCol="0">
              <a:spAutoFit/>
            </a:bodyPr>
            <a:lstStyle/>
            <a:p>
              <a:pPr algn="ctr"/>
              <a:r>
                <a:rPr lang="en-US" sz="1600" dirty="0">
                  <a:solidFill>
                    <a:schemeClr val="bg1"/>
                  </a:solidFill>
                </a:rPr>
                <a:t>*</a:t>
              </a:r>
              <a:endParaRPr lang="en-US" sz="4000" dirty="0">
                <a:solidFill>
                  <a:schemeClr val="bg1"/>
                </a:solidFill>
              </a:endParaRPr>
            </a:p>
          </p:txBody>
        </p:sp>
      </p:grpSp>
      <p:grpSp>
        <p:nvGrpSpPr>
          <p:cNvPr id="336" name="Group 335">
            <a:extLst>
              <a:ext uri="{FF2B5EF4-FFF2-40B4-BE49-F238E27FC236}">
                <a16:creationId xmlns:a16="http://schemas.microsoft.com/office/drawing/2014/main" id="{DC7B1E73-AAF9-6849-8B2E-832DF8BFCC18}"/>
              </a:ext>
            </a:extLst>
          </p:cNvPr>
          <p:cNvGrpSpPr/>
          <p:nvPr/>
        </p:nvGrpSpPr>
        <p:grpSpPr>
          <a:xfrm>
            <a:off x="3436230" y="1664261"/>
            <a:ext cx="506108" cy="338554"/>
            <a:chOff x="2068322" y="3730083"/>
            <a:chExt cx="506108" cy="338554"/>
          </a:xfrm>
        </p:grpSpPr>
        <p:sp>
          <p:nvSpPr>
            <p:cNvPr id="337" name="Rectangle 336">
              <a:extLst>
                <a:ext uri="{FF2B5EF4-FFF2-40B4-BE49-F238E27FC236}">
                  <a16:creationId xmlns:a16="http://schemas.microsoft.com/office/drawing/2014/main" id="{3105A733-C900-F74B-BC51-7250F28B227D}"/>
                </a:ext>
              </a:extLst>
            </p:cNvPr>
            <p:cNvSpPr/>
            <p:nvPr/>
          </p:nvSpPr>
          <p:spPr>
            <a:xfrm>
              <a:off x="2068322" y="3810946"/>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338" name="Rectangle 337">
              <a:extLst>
                <a:ext uri="{FF2B5EF4-FFF2-40B4-BE49-F238E27FC236}">
                  <a16:creationId xmlns:a16="http://schemas.microsoft.com/office/drawing/2014/main" id="{A8FF7AE9-028E-FB40-AA91-312D9BDF30B8}"/>
                </a:ext>
              </a:extLst>
            </p:cNvPr>
            <p:cNvSpPr/>
            <p:nvPr/>
          </p:nvSpPr>
          <p:spPr>
            <a:xfrm>
              <a:off x="2207245" y="3810941"/>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339" name="Rectangle 338">
              <a:extLst>
                <a:ext uri="{FF2B5EF4-FFF2-40B4-BE49-F238E27FC236}">
                  <a16:creationId xmlns:a16="http://schemas.microsoft.com/office/drawing/2014/main" id="{89BDBFC6-B6D3-9249-8393-E972752E0394}"/>
                </a:ext>
              </a:extLst>
            </p:cNvPr>
            <p:cNvSpPr/>
            <p:nvPr/>
          </p:nvSpPr>
          <p:spPr>
            <a:xfrm>
              <a:off x="2344048" y="3810946"/>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340" name="Straight Connector 339">
              <a:extLst>
                <a:ext uri="{FF2B5EF4-FFF2-40B4-BE49-F238E27FC236}">
                  <a16:creationId xmlns:a16="http://schemas.microsoft.com/office/drawing/2014/main" id="{224BD7F0-932B-3546-BC4E-55AFAE484E9A}"/>
                </a:ext>
              </a:extLst>
            </p:cNvPr>
            <p:cNvCxnSpPr>
              <a:cxnSpLocks/>
              <a:stCxn id="337" idx="3"/>
              <a:endCxn id="341" idx="1"/>
            </p:cNvCxnSpPr>
            <p:nvPr/>
          </p:nvCxnSpPr>
          <p:spPr>
            <a:xfrm flipV="1">
              <a:off x="2158322" y="3854360"/>
              <a:ext cx="326108" cy="1586"/>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341" name="Rectangle 340">
              <a:extLst>
                <a:ext uri="{FF2B5EF4-FFF2-40B4-BE49-F238E27FC236}">
                  <a16:creationId xmlns:a16="http://schemas.microsoft.com/office/drawing/2014/main" id="{E5CC780C-F444-3245-847D-B76D1D4D4EC1}"/>
                </a:ext>
              </a:extLst>
            </p:cNvPr>
            <p:cNvSpPr/>
            <p:nvPr/>
          </p:nvSpPr>
          <p:spPr>
            <a:xfrm>
              <a:off x="2484430" y="3809360"/>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342" name="TextBox 341">
              <a:extLst>
                <a:ext uri="{FF2B5EF4-FFF2-40B4-BE49-F238E27FC236}">
                  <a16:creationId xmlns:a16="http://schemas.microsoft.com/office/drawing/2014/main" id="{A65D16B8-E7AB-474E-A261-75FC6322372E}"/>
                </a:ext>
              </a:extLst>
            </p:cNvPr>
            <p:cNvSpPr txBox="1"/>
            <p:nvPr/>
          </p:nvSpPr>
          <p:spPr>
            <a:xfrm>
              <a:off x="2506570" y="3730083"/>
              <a:ext cx="45719" cy="338554"/>
            </a:xfrm>
            <a:prstGeom prst="rect">
              <a:avLst/>
            </a:prstGeom>
            <a:noFill/>
          </p:spPr>
          <p:txBody>
            <a:bodyPr wrap="square" rtlCol="0">
              <a:spAutoFit/>
            </a:bodyPr>
            <a:lstStyle/>
            <a:p>
              <a:pPr algn="ctr"/>
              <a:r>
                <a:rPr lang="en-US" sz="1600" dirty="0">
                  <a:solidFill>
                    <a:schemeClr val="bg1"/>
                  </a:solidFill>
                </a:rPr>
                <a:t>*</a:t>
              </a:r>
              <a:endParaRPr lang="en-US" sz="4000" dirty="0">
                <a:solidFill>
                  <a:schemeClr val="bg1"/>
                </a:solidFill>
              </a:endParaRPr>
            </a:p>
          </p:txBody>
        </p:sp>
      </p:grpSp>
      <p:grpSp>
        <p:nvGrpSpPr>
          <p:cNvPr id="343" name="Group 342">
            <a:extLst>
              <a:ext uri="{FF2B5EF4-FFF2-40B4-BE49-F238E27FC236}">
                <a16:creationId xmlns:a16="http://schemas.microsoft.com/office/drawing/2014/main" id="{F5FAEA7E-F8F1-D54E-B96E-F57C50CEC9BF}"/>
              </a:ext>
            </a:extLst>
          </p:cNvPr>
          <p:cNvGrpSpPr/>
          <p:nvPr/>
        </p:nvGrpSpPr>
        <p:grpSpPr>
          <a:xfrm>
            <a:off x="4760969" y="1667358"/>
            <a:ext cx="506108" cy="338554"/>
            <a:chOff x="2068322" y="3730083"/>
            <a:chExt cx="506108" cy="338554"/>
          </a:xfrm>
        </p:grpSpPr>
        <p:sp>
          <p:nvSpPr>
            <p:cNvPr id="344" name="Rectangle 343">
              <a:extLst>
                <a:ext uri="{FF2B5EF4-FFF2-40B4-BE49-F238E27FC236}">
                  <a16:creationId xmlns:a16="http://schemas.microsoft.com/office/drawing/2014/main" id="{25F40D63-3ADC-A746-B88D-AC4CB551EF7E}"/>
                </a:ext>
              </a:extLst>
            </p:cNvPr>
            <p:cNvSpPr/>
            <p:nvPr/>
          </p:nvSpPr>
          <p:spPr>
            <a:xfrm>
              <a:off x="2068322" y="3810946"/>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345" name="Rectangle 344">
              <a:extLst>
                <a:ext uri="{FF2B5EF4-FFF2-40B4-BE49-F238E27FC236}">
                  <a16:creationId xmlns:a16="http://schemas.microsoft.com/office/drawing/2014/main" id="{BAE9A9C9-1D04-5244-A776-D42E6E2426C6}"/>
                </a:ext>
              </a:extLst>
            </p:cNvPr>
            <p:cNvSpPr/>
            <p:nvPr/>
          </p:nvSpPr>
          <p:spPr>
            <a:xfrm>
              <a:off x="2207245" y="3810941"/>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346" name="Rectangle 345">
              <a:extLst>
                <a:ext uri="{FF2B5EF4-FFF2-40B4-BE49-F238E27FC236}">
                  <a16:creationId xmlns:a16="http://schemas.microsoft.com/office/drawing/2014/main" id="{39D82FFD-C7C6-5E46-AEE7-0F8E44786E2B}"/>
                </a:ext>
              </a:extLst>
            </p:cNvPr>
            <p:cNvSpPr/>
            <p:nvPr/>
          </p:nvSpPr>
          <p:spPr>
            <a:xfrm>
              <a:off x="2344048" y="3810946"/>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347" name="Straight Connector 346">
              <a:extLst>
                <a:ext uri="{FF2B5EF4-FFF2-40B4-BE49-F238E27FC236}">
                  <a16:creationId xmlns:a16="http://schemas.microsoft.com/office/drawing/2014/main" id="{E334708E-3509-4D40-8E93-47164F44933C}"/>
                </a:ext>
              </a:extLst>
            </p:cNvPr>
            <p:cNvCxnSpPr>
              <a:cxnSpLocks/>
              <a:stCxn id="344" idx="3"/>
              <a:endCxn id="348" idx="1"/>
            </p:cNvCxnSpPr>
            <p:nvPr/>
          </p:nvCxnSpPr>
          <p:spPr>
            <a:xfrm flipV="1">
              <a:off x="2158322" y="3854360"/>
              <a:ext cx="326108" cy="1586"/>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348" name="Rectangle 347">
              <a:extLst>
                <a:ext uri="{FF2B5EF4-FFF2-40B4-BE49-F238E27FC236}">
                  <a16:creationId xmlns:a16="http://schemas.microsoft.com/office/drawing/2014/main" id="{A84EA262-A3E5-B944-B873-FD26C2EB3F8B}"/>
                </a:ext>
              </a:extLst>
            </p:cNvPr>
            <p:cNvSpPr/>
            <p:nvPr/>
          </p:nvSpPr>
          <p:spPr>
            <a:xfrm>
              <a:off x="2484430" y="3809360"/>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349" name="TextBox 348">
              <a:extLst>
                <a:ext uri="{FF2B5EF4-FFF2-40B4-BE49-F238E27FC236}">
                  <a16:creationId xmlns:a16="http://schemas.microsoft.com/office/drawing/2014/main" id="{0E81892E-5262-E941-A02B-455F1AA668A3}"/>
                </a:ext>
              </a:extLst>
            </p:cNvPr>
            <p:cNvSpPr txBox="1"/>
            <p:nvPr/>
          </p:nvSpPr>
          <p:spPr>
            <a:xfrm>
              <a:off x="2506570" y="3730083"/>
              <a:ext cx="45719" cy="338554"/>
            </a:xfrm>
            <a:prstGeom prst="rect">
              <a:avLst/>
            </a:prstGeom>
            <a:noFill/>
          </p:spPr>
          <p:txBody>
            <a:bodyPr wrap="square" rtlCol="0">
              <a:spAutoFit/>
            </a:bodyPr>
            <a:lstStyle/>
            <a:p>
              <a:pPr algn="ctr"/>
              <a:r>
                <a:rPr lang="en-US" sz="1600" dirty="0">
                  <a:solidFill>
                    <a:schemeClr val="bg1"/>
                  </a:solidFill>
                </a:rPr>
                <a:t>*</a:t>
              </a:r>
              <a:endParaRPr lang="en-US" sz="4000" dirty="0">
                <a:solidFill>
                  <a:schemeClr val="bg1"/>
                </a:solidFill>
              </a:endParaRPr>
            </a:p>
          </p:txBody>
        </p:sp>
      </p:grpSp>
      <p:sp>
        <p:nvSpPr>
          <p:cNvPr id="105" name="TextBox 104">
            <a:extLst>
              <a:ext uri="{FF2B5EF4-FFF2-40B4-BE49-F238E27FC236}">
                <a16:creationId xmlns:a16="http://schemas.microsoft.com/office/drawing/2014/main" id="{417CF6B3-C08A-084D-B82C-86F047888387}"/>
              </a:ext>
            </a:extLst>
          </p:cNvPr>
          <p:cNvSpPr txBox="1"/>
          <p:nvPr/>
        </p:nvSpPr>
        <p:spPr>
          <a:xfrm>
            <a:off x="5884938" y="4848859"/>
            <a:ext cx="388248" cy="215444"/>
          </a:xfrm>
          <a:prstGeom prst="rect">
            <a:avLst/>
          </a:prstGeom>
          <a:noFill/>
        </p:spPr>
        <p:txBody>
          <a:bodyPr wrap="none" rtlCol="0">
            <a:spAutoFit/>
          </a:bodyPr>
          <a:lstStyle/>
          <a:p>
            <a:r>
              <a:rPr lang="en-US" sz="800" dirty="0"/>
              <a:t>Key:</a:t>
            </a:r>
          </a:p>
        </p:txBody>
      </p:sp>
      <p:graphicFrame>
        <p:nvGraphicFramePr>
          <p:cNvPr id="106" name="Table 105">
            <a:extLst>
              <a:ext uri="{FF2B5EF4-FFF2-40B4-BE49-F238E27FC236}">
                <a16:creationId xmlns:a16="http://schemas.microsoft.com/office/drawing/2014/main" id="{FD9CC383-BC7E-8245-AB3A-8BF3AC9C3352}"/>
              </a:ext>
            </a:extLst>
          </p:cNvPr>
          <p:cNvGraphicFramePr>
            <a:graphicFrameLocks noGrp="1"/>
          </p:cNvGraphicFramePr>
          <p:nvPr>
            <p:extLst>
              <p:ext uri="{D42A27DB-BD31-4B8C-83A1-F6EECF244321}">
                <p14:modId xmlns:p14="http://schemas.microsoft.com/office/powerpoint/2010/main" val="84998417"/>
              </p:ext>
            </p:extLst>
          </p:nvPr>
        </p:nvGraphicFramePr>
        <p:xfrm>
          <a:off x="6212871" y="3495722"/>
          <a:ext cx="2396850" cy="1506236"/>
        </p:xfrm>
        <a:graphic>
          <a:graphicData uri="http://schemas.openxmlformats.org/drawingml/2006/table">
            <a:tbl>
              <a:tblPr firstRow="1" bandRow="1">
                <a:tableStyleId>{2D5ABB26-0587-4C30-8999-92F81FD0307C}</a:tableStyleId>
              </a:tblPr>
              <a:tblGrid>
                <a:gridCol w="950080">
                  <a:extLst>
                    <a:ext uri="{9D8B030D-6E8A-4147-A177-3AD203B41FA5}">
                      <a16:colId xmlns:a16="http://schemas.microsoft.com/office/drawing/2014/main" val="20000"/>
                    </a:ext>
                  </a:extLst>
                </a:gridCol>
                <a:gridCol w="245772">
                  <a:extLst>
                    <a:ext uri="{9D8B030D-6E8A-4147-A177-3AD203B41FA5}">
                      <a16:colId xmlns:a16="http://schemas.microsoft.com/office/drawing/2014/main" val="20001"/>
                    </a:ext>
                  </a:extLst>
                </a:gridCol>
                <a:gridCol w="384537">
                  <a:extLst>
                    <a:ext uri="{9D8B030D-6E8A-4147-A177-3AD203B41FA5}">
                      <a16:colId xmlns:a16="http://schemas.microsoft.com/office/drawing/2014/main" val="20002"/>
                    </a:ext>
                  </a:extLst>
                </a:gridCol>
                <a:gridCol w="816461">
                  <a:extLst>
                    <a:ext uri="{9D8B030D-6E8A-4147-A177-3AD203B41FA5}">
                      <a16:colId xmlns:a16="http://schemas.microsoft.com/office/drawing/2014/main" val="20003"/>
                    </a:ext>
                  </a:extLst>
                </a:gridCol>
              </a:tblGrid>
              <a:tr h="376559">
                <a:tc>
                  <a:txBody>
                    <a:bodyPr/>
                    <a:lstStyle/>
                    <a:p>
                      <a:pPr lvl="0"/>
                      <a:r>
                        <a:rPr lang="en-US" sz="800" b="0" i="0" dirty="0">
                          <a:latin typeface="+mn-lt"/>
                        </a:rPr>
                        <a:t>Endorser</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lvl="0"/>
                      <a:endParaRPr lang="en-US" sz="800" b="0" i="0" dirty="0">
                        <a:latin typeface="+mn-lt"/>
                      </a:endParaRPr>
                    </a:p>
                  </a:txBody>
                  <a:tcPr anchor="ctr">
                    <a:lnT w="12700" cap="flat" cmpd="sng" algn="ctr">
                      <a:solidFill>
                        <a:schemeClr val="tx1"/>
                      </a:solidFill>
                      <a:prstDash val="solid"/>
                      <a:round/>
                      <a:headEnd type="none" w="med" len="med"/>
                      <a:tailEnd type="none" w="med" len="med"/>
                    </a:lnT>
                  </a:tcPr>
                </a:tc>
                <a:tc>
                  <a:txBody>
                    <a:bodyPr/>
                    <a:lstStyle/>
                    <a:p>
                      <a:pPr lvl="0"/>
                      <a:endParaRPr lang="en-US" sz="800" b="0" i="0" dirty="0">
                        <a:latin typeface="+mn-lt"/>
                      </a:endParaRPr>
                    </a:p>
                  </a:txBody>
                  <a:tcPr anchor="ctr">
                    <a:lnT w="12700" cap="flat" cmpd="sng" algn="ctr">
                      <a:solidFill>
                        <a:schemeClr val="tx1"/>
                      </a:solidFill>
                      <a:prstDash val="solid"/>
                      <a:round/>
                      <a:headEnd type="none" w="med" len="med"/>
                      <a:tailEnd type="none" w="med" len="med"/>
                    </a:lnT>
                  </a:tcPr>
                </a:tc>
                <a:tc>
                  <a:txBody>
                    <a:bodyPr/>
                    <a:lstStyle/>
                    <a:p>
                      <a:pPr lvl="0"/>
                      <a:r>
                        <a:rPr lang="en-US" sz="800" b="0" i="0" dirty="0">
                          <a:latin typeface="+mn-lt"/>
                        </a:rPr>
                        <a:t>Ledger</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376559">
                <a:tc>
                  <a:txBody>
                    <a:bodyPr/>
                    <a:lstStyle/>
                    <a:p>
                      <a:pPr lvl="0"/>
                      <a:r>
                        <a:rPr lang="en-US" sz="800" b="0" i="0" dirty="0">
                          <a:latin typeface="+mn-lt"/>
                        </a:rPr>
                        <a:t>Peer</a:t>
                      </a:r>
                    </a:p>
                  </a:txBody>
                  <a:tcPr anchor="ctr">
                    <a:lnL w="12700" cap="flat" cmpd="sng" algn="ctr">
                      <a:solidFill>
                        <a:schemeClr val="tx1"/>
                      </a:solidFill>
                      <a:prstDash val="solid"/>
                      <a:round/>
                      <a:headEnd type="none" w="med" len="med"/>
                      <a:tailEnd type="none" w="med" len="med"/>
                    </a:lnL>
                  </a:tcPr>
                </a:tc>
                <a:tc>
                  <a:txBody>
                    <a:bodyPr/>
                    <a:lstStyle/>
                    <a:p>
                      <a:pPr lvl="0"/>
                      <a:endParaRPr lang="en-US" sz="800" b="0" i="0" dirty="0">
                        <a:latin typeface="+mn-lt"/>
                      </a:endParaRPr>
                    </a:p>
                  </a:txBody>
                  <a:tcPr anchor="ctr"/>
                </a:tc>
                <a:tc>
                  <a:txBody>
                    <a:bodyPr/>
                    <a:lstStyle/>
                    <a:p>
                      <a:pPr lvl="0"/>
                      <a:endParaRPr lang="en-US" sz="800" b="0" i="0" dirty="0">
                        <a:latin typeface="+mn-lt"/>
                      </a:endParaRPr>
                    </a:p>
                  </a:txBody>
                  <a:tcPr anchor="ct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800" b="0" i="0" dirty="0">
                          <a:latin typeface="+mn-lt"/>
                        </a:rPr>
                        <a:t>Application</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376559">
                <a:tc>
                  <a:txBody>
                    <a:bodyPr/>
                    <a:lstStyle/>
                    <a:p>
                      <a:pPr lvl="0"/>
                      <a:r>
                        <a:rPr lang="en-US" sz="800" b="0" i="0" dirty="0">
                          <a:latin typeface="+mn-lt"/>
                        </a:rPr>
                        <a:t>Ordering</a:t>
                      </a:r>
                      <a:r>
                        <a:rPr lang="en-US" sz="800" b="0" i="0" baseline="0" dirty="0">
                          <a:latin typeface="+mn-lt"/>
                        </a:rPr>
                        <a:t> Node</a:t>
                      </a:r>
                      <a:endParaRPr lang="en-US" sz="800" b="0" i="0" dirty="0">
                        <a:latin typeface="+mn-lt"/>
                      </a:endParaRPr>
                    </a:p>
                  </a:txBody>
                  <a:tcPr anchor="ctr">
                    <a:lnL w="12700" cap="flat" cmpd="sng" algn="ctr">
                      <a:solidFill>
                        <a:schemeClr val="tx1"/>
                      </a:solidFill>
                      <a:prstDash val="solid"/>
                      <a:round/>
                      <a:headEnd type="none" w="med" len="med"/>
                      <a:tailEnd type="none" w="med" len="med"/>
                    </a:lnL>
                  </a:tcPr>
                </a:tc>
                <a:tc>
                  <a:txBody>
                    <a:bodyPr/>
                    <a:lstStyle/>
                    <a:p>
                      <a:pPr lvl="0"/>
                      <a:endParaRPr lang="en-US" sz="800" b="0" i="0" dirty="0">
                        <a:latin typeface="+mn-lt"/>
                      </a:endParaRPr>
                    </a:p>
                  </a:txBody>
                  <a:tcPr anchor="ctr"/>
                </a:tc>
                <a:tc>
                  <a:txBody>
                    <a:bodyPr/>
                    <a:lstStyle/>
                    <a:p>
                      <a:pPr lvl="0"/>
                      <a:endParaRPr lang="en-US" sz="800" b="0" i="0" dirty="0">
                        <a:latin typeface="+mn-lt"/>
                      </a:endParaRPr>
                    </a:p>
                  </a:txBody>
                  <a:tcPr anchor="ctr"/>
                </a:tc>
                <a:tc>
                  <a:txBody>
                    <a:bodyPr/>
                    <a:lstStyle/>
                    <a:p>
                      <a:pPr lvl="0"/>
                      <a:endParaRPr lang="en-US" sz="800" b="0" i="0" dirty="0">
                        <a:latin typeface="+mn-lt"/>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376559">
                <a:tc>
                  <a:txBody>
                    <a:bodyPr/>
                    <a:lstStyle/>
                    <a:p>
                      <a:pPr lvl="0"/>
                      <a:r>
                        <a:rPr lang="en-US" sz="800" b="0" i="0" dirty="0">
                          <a:latin typeface="+mn-lt"/>
                        </a:rPr>
                        <a:t>Smart</a:t>
                      </a:r>
                      <a:r>
                        <a:rPr lang="en-US" sz="800" b="0" i="0" baseline="0" dirty="0">
                          <a:latin typeface="+mn-lt"/>
                        </a:rPr>
                        <a:t> Contract</a:t>
                      </a:r>
                    </a:p>
                    <a:p>
                      <a:pPr lvl="0"/>
                      <a:r>
                        <a:rPr lang="en-US" sz="800" b="0" i="0" baseline="0" dirty="0">
                          <a:latin typeface="+mn-lt"/>
                        </a:rPr>
                        <a:t>(</a:t>
                      </a:r>
                      <a:r>
                        <a:rPr lang="en-US" sz="800" b="0" i="0" baseline="0" dirty="0" err="1">
                          <a:latin typeface="+mn-lt"/>
                        </a:rPr>
                        <a:t>Chaincode</a:t>
                      </a:r>
                      <a:r>
                        <a:rPr lang="en-US" sz="800" b="0" i="0" baseline="0" dirty="0">
                          <a:latin typeface="+mn-lt"/>
                        </a:rPr>
                        <a:t>)</a:t>
                      </a:r>
                      <a:endParaRPr lang="en-US" sz="800" b="0" i="0" dirty="0">
                        <a:latin typeface="+mn-lt"/>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lvl="0"/>
                      <a:endParaRPr lang="en-US" sz="800" b="0" i="0" dirty="0">
                        <a:latin typeface="+mn-lt"/>
                      </a:endParaRPr>
                    </a:p>
                  </a:txBody>
                  <a:tcPr anchor="ctr">
                    <a:lnB w="12700" cap="flat" cmpd="sng" algn="ctr">
                      <a:solidFill>
                        <a:schemeClr val="tx1"/>
                      </a:solidFill>
                      <a:prstDash val="solid"/>
                      <a:round/>
                      <a:headEnd type="none" w="med" len="med"/>
                      <a:tailEnd type="none" w="med" len="med"/>
                    </a:lnB>
                  </a:tcPr>
                </a:tc>
                <a:tc>
                  <a:txBody>
                    <a:bodyPr/>
                    <a:lstStyle/>
                    <a:p>
                      <a:pPr lvl="0"/>
                      <a:endParaRPr lang="en-US" sz="800" b="0" i="0" dirty="0">
                        <a:latin typeface="+mn-lt"/>
                      </a:endParaRPr>
                    </a:p>
                  </a:txBody>
                  <a:tcPr anchor="ctr">
                    <a:lnB w="12700" cap="flat" cmpd="sng" algn="ctr">
                      <a:solidFill>
                        <a:schemeClr val="tx1"/>
                      </a:solidFill>
                      <a:prstDash val="solid"/>
                      <a:round/>
                      <a:headEnd type="none" w="med" len="med"/>
                      <a:tailEnd type="none" w="med" len="med"/>
                    </a:lnB>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800" b="0" i="0" dirty="0">
                          <a:latin typeface="+mn-lt"/>
                        </a:rPr>
                        <a:t>Endorsement</a:t>
                      </a:r>
                      <a:r>
                        <a:rPr lang="en-US" sz="800" b="0" i="0" baseline="0" dirty="0">
                          <a:latin typeface="+mn-lt"/>
                        </a:rPr>
                        <a:t> Policy</a:t>
                      </a:r>
                      <a:endParaRPr lang="en-US" sz="800" b="0" i="0" dirty="0">
                        <a:latin typeface="+mn-lt"/>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07" name="Rounded Rectangle 93">
            <a:extLst>
              <a:ext uri="{FF2B5EF4-FFF2-40B4-BE49-F238E27FC236}">
                <a16:creationId xmlns:a16="http://schemas.microsoft.com/office/drawing/2014/main" id="{41314B52-32FD-A24A-84E4-49731BF373A0}"/>
              </a:ext>
            </a:extLst>
          </p:cNvPr>
          <p:cNvSpPr/>
          <p:nvPr/>
        </p:nvSpPr>
        <p:spPr>
          <a:xfrm>
            <a:off x="7059678" y="3554564"/>
            <a:ext cx="267251" cy="267300"/>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tIns="36000" bIns="36000" rtlCol="0" anchor="ctr"/>
          <a:lstStyle/>
          <a:p>
            <a:pPr algn="ctr"/>
            <a:endParaRPr lang="en-US" sz="750" dirty="0">
              <a:solidFill>
                <a:srgbClr val="000000"/>
              </a:solidFill>
            </a:endParaRPr>
          </a:p>
        </p:txBody>
      </p:sp>
      <p:sp>
        <p:nvSpPr>
          <p:cNvPr id="108" name="Rounded Rectangle 96">
            <a:extLst>
              <a:ext uri="{FF2B5EF4-FFF2-40B4-BE49-F238E27FC236}">
                <a16:creationId xmlns:a16="http://schemas.microsoft.com/office/drawing/2014/main" id="{2F2E4164-1B2C-C54F-B684-C6ECDE7DB6D2}"/>
              </a:ext>
            </a:extLst>
          </p:cNvPr>
          <p:cNvSpPr/>
          <p:nvPr/>
        </p:nvSpPr>
        <p:spPr>
          <a:xfrm>
            <a:off x="7060597" y="3935366"/>
            <a:ext cx="267251" cy="267300"/>
          </a:xfrm>
          <a:prstGeom prst="roundRect">
            <a:avLst/>
          </a:prstGeom>
          <a:solidFill>
            <a:srgbClr val="7DA6FC"/>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000000"/>
              </a:solidFill>
            </a:endParaRPr>
          </a:p>
        </p:txBody>
      </p:sp>
      <p:sp>
        <p:nvSpPr>
          <p:cNvPr id="109" name="Rounded Rectangle 99">
            <a:extLst>
              <a:ext uri="{FF2B5EF4-FFF2-40B4-BE49-F238E27FC236}">
                <a16:creationId xmlns:a16="http://schemas.microsoft.com/office/drawing/2014/main" id="{E1A8D5FC-DD68-074C-BBA6-B302AD127F51}"/>
              </a:ext>
            </a:extLst>
          </p:cNvPr>
          <p:cNvSpPr/>
          <p:nvPr/>
        </p:nvSpPr>
        <p:spPr>
          <a:xfrm>
            <a:off x="7059677" y="4295609"/>
            <a:ext cx="267251" cy="267300"/>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50" dirty="0">
              <a:solidFill>
                <a:srgbClr val="000000"/>
              </a:solidFill>
            </a:endParaRPr>
          </a:p>
        </p:txBody>
      </p:sp>
      <p:sp>
        <p:nvSpPr>
          <p:cNvPr id="110" name="Rounded Rectangle 102">
            <a:extLst>
              <a:ext uri="{FF2B5EF4-FFF2-40B4-BE49-F238E27FC236}">
                <a16:creationId xmlns:a16="http://schemas.microsoft.com/office/drawing/2014/main" id="{798FACE5-0C3F-B34B-9E6C-2CA64630BEC7}"/>
              </a:ext>
            </a:extLst>
          </p:cNvPr>
          <p:cNvSpPr/>
          <p:nvPr/>
        </p:nvSpPr>
        <p:spPr>
          <a:xfrm>
            <a:off x="7059677" y="4681320"/>
            <a:ext cx="267251" cy="267300"/>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50" dirty="0">
              <a:solidFill>
                <a:srgbClr val="000000"/>
              </a:solidFill>
            </a:endParaRPr>
          </a:p>
        </p:txBody>
      </p:sp>
      <p:cxnSp>
        <p:nvCxnSpPr>
          <p:cNvPr id="111" name="Straight Connector 110">
            <a:extLst>
              <a:ext uri="{FF2B5EF4-FFF2-40B4-BE49-F238E27FC236}">
                <a16:creationId xmlns:a16="http://schemas.microsoft.com/office/drawing/2014/main" id="{FF7E11AB-A9EA-D546-8CF0-F5221B17DCEE}"/>
              </a:ext>
            </a:extLst>
          </p:cNvPr>
          <p:cNvCxnSpPr/>
          <p:nvPr/>
        </p:nvCxnSpPr>
        <p:spPr>
          <a:xfrm>
            <a:off x="7326928" y="4814970"/>
            <a:ext cx="271595" cy="2346"/>
          </a:xfrm>
          <a:prstGeom prst="line">
            <a:avLst/>
          </a:prstGeom>
          <a:ln w="6350" cmpd="sng">
            <a:solidFill>
              <a:schemeClr val="tx2"/>
            </a:solidFill>
            <a:prstDash val="dash"/>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12" name="Folded Corner 103">
            <a:extLst>
              <a:ext uri="{FF2B5EF4-FFF2-40B4-BE49-F238E27FC236}">
                <a16:creationId xmlns:a16="http://schemas.microsoft.com/office/drawing/2014/main" id="{9CBBCA3F-F61D-D040-BE96-DF2E97EDECF1}"/>
              </a:ext>
            </a:extLst>
          </p:cNvPr>
          <p:cNvSpPr/>
          <p:nvPr/>
        </p:nvSpPr>
        <p:spPr>
          <a:xfrm>
            <a:off x="7496923" y="4688490"/>
            <a:ext cx="268358" cy="257651"/>
          </a:xfrm>
          <a:prstGeom prst="foldedCorner">
            <a:avLst/>
          </a:prstGeom>
          <a:solidFill>
            <a:srgbClr val="F7AD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113" name="Rounded Rectangle 105">
            <a:extLst>
              <a:ext uri="{FF2B5EF4-FFF2-40B4-BE49-F238E27FC236}">
                <a16:creationId xmlns:a16="http://schemas.microsoft.com/office/drawing/2014/main" id="{C90A0DD2-5164-2042-9234-F1F1D4136BF2}"/>
              </a:ext>
            </a:extLst>
          </p:cNvPr>
          <p:cNvSpPr/>
          <p:nvPr/>
        </p:nvSpPr>
        <p:spPr>
          <a:xfrm>
            <a:off x="7488768" y="3935366"/>
            <a:ext cx="267251" cy="267300"/>
          </a:xfrm>
          <a:prstGeom prst="roundRect">
            <a:avLst/>
          </a:prstGeom>
          <a:no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tIns="36000" bIns="36000" rtlCol="0" anchor="ctr"/>
          <a:lstStyle/>
          <a:p>
            <a:pPr algn="ctr"/>
            <a:endParaRPr lang="en-US" sz="750" dirty="0">
              <a:solidFill>
                <a:srgbClr val="000000"/>
              </a:solidFill>
            </a:endParaRPr>
          </a:p>
        </p:txBody>
      </p:sp>
      <p:grpSp>
        <p:nvGrpSpPr>
          <p:cNvPr id="114" name="Group 113">
            <a:extLst>
              <a:ext uri="{FF2B5EF4-FFF2-40B4-BE49-F238E27FC236}">
                <a16:creationId xmlns:a16="http://schemas.microsoft.com/office/drawing/2014/main" id="{BC71ACE3-8468-1B40-9E1F-5344ECCB7102}"/>
              </a:ext>
            </a:extLst>
          </p:cNvPr>
          <p:cNvGrpSpPr/>
          <p:nvPr/>
        </p:nvGrpSpPr>
        <p:grpSpPr>
          <a:xfrm>
            <a:off x="7437949" y="3616716"/>
            <a:ext cx="368888" cy="93646"/>
            <a:chOff x="2259061" y="4546968"/>
            <a:chExt cx="576021" cy="152408"/>
          </a:xfrm>
        </p:grpSpPr>
        <p:sp>
          <p:nvSpPr>
            <p:cNvPr id="115" name="Rectangle 114">
              <a:extLst>
                <a:ext uri="{FF2B5EF4-FFF2-40B4-BE49-F238E27FC236}">
                  <a16:creationId xmlns:a16="http://schemas.microsoft.com/office/drawing/2014/main" id="{2E1A0DB0-AAC4-3146-9C25-B53017C3A9A6}"/>
                </a:ext>
              </a:extLst>
            </p:cNvPr>
            <p:cNvSpPr/>
            <p:nvPr/>
          </p:nvSpPr>
          <p:spPr>
            <a:xfrm>
              <a:off x="2259061" y="4546976"/>
              <a:ext cx="145473" cy="1524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16" name="Rectangle 115">
              <a:extLst>
                <a:ext uri="{FF2B5EF4-FFF2-40B4-BE49-F238E27FC236}">
                  <a16:creationId xmlns:a16="http://schemas.microsoft.com/office/drawing/2014/main" id="{81900D33-FE49-B049-BBFF-AB7B102CDB6C}"/>
                </a:ext>
              </a:extLst>
            </p:cNvPr>
            <p:cNvSpPr/>
            <p:nvPr/>
          </p:nvSpPr>
          <p:spPr>
            <a:xfrm>
              <a:off x="2475990" y="4546968"/>
              <a:ext cx="145473" cy="1524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17" name="Rectangle 116">
              <a:extLst>
                <a:ext uri="{FF2B5EF4-FFF2-40B4-BE49-F238E27FC236}">
                  <a16:creationId xmlns:a16="http://schemas.microsoft.com/office/drawing/2014/main" id="{551E7955-2185-124F-9868-AF98BB572251}"/>
                </a:ext>
              </a:extLst>
            </p:cNvPr>
            <p:cNvSpPr/>
            <p:nvPr/>
          </p:nvSpPr>
          <p:spPr>
            <a:xfrm>
              <a:off x="2689609" y="4546976"/>
              <a:ext cx="145473" cy="1524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118" name="Straight Connector 117">
              <a:extLst>
                <a:ext uri="{FF2B5EF4-FFF2-40B4-BE49-F238E27FC236}">
                  <a16:creationId xmlns:a16="http://schemas.microsoft.com/office/drawing/2014/main" id="{B86D26AA-E3C4-F045-B96D-80079617C125}"/>
                </a:ext>
              </a:extLst>
            </p:cNvPr>
            <p:cNvCxnSpPr/>
            <p:nvPr/>
          </p:nvCxnSpPr>
          <p:spPr>
            <a:xfrm>
              <a:off x="2404534" y="4623176"/>
              <a:ext cx="285075"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4588037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p:txBody>
          <a:bodyPr/>
          <a:lstStyle/>
          <a:p>
            <a:r>
              <a:rPr lang="en-US" dirty="0">
                <a:latin typeface="+mn-lt"/>
              </a:rPr>
              <a:t>Sample transaction: Step 7/7 – Notify Transaction</a:t>
            </a:r>
          </a:p>
        </p:txBody>
      </p:sp>
      <p:sp>
        <p:nvSpPr>
          <p:cNvPr id="19" name="TextBox 18"/>
          <p:cNvSpPr txBox="1"/>
          <p:nvPr/>
        </p:nvSpPr>
        <p:spPr>
          <a:xfrm>
            <a:off x="5637645" y="868505"/>
            <a:ext cx="3506355" cy="1754326"/>
          </a:xfrm>
          <a:prstGeom prst="rect">
            <a:avLst/>
          </a:prstGeom>
          <a:noFill/>
        </p:spPr>
        <p:txBody>
          <a:bodyPr wrap="square" rtlCol="0">
            <a:spAutoFit/>
          </a:bodyPr>
          <a:lstStyle/>
          <a:p>
            <a:pPr algn="ctr"/>
            <a:r>
              <a:rPr lang="en-US" sz="1350" dirty="0">
                <a:solidFill>
                  <a:srgbClr val="FF0000"/>
                </a:solidFill>
              </a:rPr>
              <a:t>Committing peers notify applications</a:t>
            </a:r>
          </a:p>
          <a:p>
            <a:pPr marL="342900" indent="-342900">
              <a:buAutoNum type="arabicPeriod"/>
            </a:pPr>
            <a:endParaRPr lang="en-US" sz="1350" dirty="0"/>
          </a:p>
          <a:p>
            <a:pPr marL="228600" indent="-3175"/>
            <a:r>
              <a:rPr lang="en-US" sz="1350" dirty="0"/>
              <a:t>Applications can register to be notified when transactions succeed or fail, and when blocks are added to the ledger</a:t>
            </a:r>
          </a:p>
          <a:p>
            <a:pPr marL="228600" indent="-3175"/>
            <a:endParaRPr lang="en-US" sz="1350" dirty="0"/>
          </a:p>
          <a:p>
            <a:pPr marL="228600" indent="-3175"/>
            <a:r>
              <a:rPr lang="en-US" sz="1350" dirty="0"/>
              <a:t>Applications will be notified by each peer to which they are connected</a:t>
            </a:r>
          </a:p>
        </p:txBody>
      </p:sp>
      <p:sp>
        <p:nvSpPr>
          <p:cNvPr id="154" name="Rounded Rectangle 153">
            <a:extLst>
              <a:ext uri="{FF2B5EF4-FFF2-40B4-BE49-F238E27FC236}">
                <a16:creationId xmlns:a16="http://schemas.microsoft.com/office/drawing/2014/main" id="{F89373EA-D006-5440-91C3-D4B4797599D4}"/>
              </a:ext>
            </a:extLst>
          </p:cNvPr>
          <p:cNvSpPr/>
          <p:nvPr/>
        </p:nvSpPr>
        <p:spPr>
          <a:xfrm>
            <a:off x="1774155" y="760288"/>
            <a:ext cx="3945300" cy="3699138"/>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63" name="Rounded Rectangle 162">
            <a:extLst>
              <a:ext uri="{FF2B5EF4-FFF2-40B4-BE49-F238E27FC236}">
                <a16:creationId xmlns:a16="http://schemas.microsoft.com/office/drawing/2014/main" id="{CFBA5024-3AAD-9C4D-8005-01083ECDA880}"/>
              </a:ext>
            </a:extLst>
          </p:cNvPr>
          <p:cNvSpPr/>
          <p:nvPr/>
        </p:nvSpPr>
        <p:spPr>
          <a:xfrm>
            <a:off x="3578224" y="2117725"/>
            <a:ext cx="1933576" cy="1841501"/>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65" name="Rounded Rectangle 164">
            <a:extLst>
              <a:ext uri="{FF2B5EF4-FFF2-40B4-BE49-F238E27FC236}">
                <a16:creationId xmlns:a16="http://schemas.microsoft.com/office/drawing/2014/main" id="{BD2771D2-1A96-8D4C-8CCF-6788303355CC}"/>
              </a:ext>
            </a:extLst>
          </p:cNvPr>
          <p:cNvSpPr/>
          <p:nvPr/>
        </p:nvSpPr>
        <p:spPr>
          <a:xfrm>
            <a:off x="1968501" y="3154940"/>
            <a:ext cx="1304924" cy="1003300"/>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67" name="Rounded Rectangle 166">
            <a:extLst>
              <a:ext uri="{FF2B5EF4-FFF2-40B4-BE49-F238E27FC236}">
                <a16:creationId xmlns:a16="http://schemas.microsoft.com/office/drawing/2014/main" id="{7BD72DDE-8D3A-8747-8850-C34F672ED411}"/>
              </a:ext>
            </a:extLst>
          </p:cNvPr>
          <p:cNvSpPr/>
          <p:nvPr/>
        </p:nvSpPr>
        <p:spPr>
          <a:xfrm>
            <a:off x="3636658" y="2170134"/>
            <a:ext cx="1818423" cy="1734448"/>
          </a:xfrm>
          <a:prstGeom prst="roundRect">
            <a:avLst/>
          </a:prstGeom>
          <a:solidFill>
            <a:srgbClr val="FFD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69" name="Rounded Rectangle 168">
            <a:extLst>
              <a:ext uri="{FF2B5EF4-FFF2-40B4-BE49-F238E27FC236}">
                <a16:creationId xmlns:a16="http://schemas.microsoft.com/office/drawing/2014/main" id="{3F7E5712-3147-BD4F-99EF-FD6BE658EB9B}"/>
              </a:ext>
            </a:extLst>
          </p:cNvPr>
          <p:cNvSpPr/>
          <p:nvPr/>
        </p:nvSpPr>
        <p:spPr>
          <a:xfrm>
            <a:off x="1968500" y="933449"/>
            <a:ext cx="3579545" cy="1057275"/>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72" name="Rounded Rectangle 171">
            <a:extLst>
              <a:ext uri="{FF2B5EF4-FFF2-40B4-BE49-F238E27FC236}">
                <a16:creationId xmlns:a16="http://schemas.microsoft.com/office/drawing/2014/main" id="{39E438FB-2E46-154C-9894-6A68228D8C77}"/>
              </a:ext>
            </a:extLst>
          </p:cNvPr>
          <p:cNvSpPr/>
          <p:nvPr/>
        </p:nvSpPr>
        <p:spPr>
          <a:xfrm>
            <a:off x="2022875" y="984521"/>
            <a:ext cx="3473854" cy="954428"/>
          </a:xfrm>
          <a:prstGeom prst="roundRect">
            <a:avLst/>
          </a:prstGeom>
          <a:solidFill>
            <a:srgbClr val="FFD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74" name="Rounded Rectangle 173">
            <a:extLst>
              <a:ext uri="{FF2B5EF4-FFF2-40B4-BE49-F238E27FC236}">
                <a16:creationId xmlns:a16="http://schemas.microsoft.com/office/drawing/2014/main" id="{CD07EDE1-278E-D14C-8B82-01785B5E2644}"/>
              </a:ext>
            </a:extLst>
          </p:cNvPr>
          <p:cNvSpPr/>
          <p:nvPr/>
        </p:nvSpPr>
        <p:spPr>
          <a:xfrm>
            <a:off x="2022874" y="3209736"/>
            <a:ext cx="1205011" cy="893851"/>
          </a:xfrm>
          <a:prstGeom prst="roundRect">
            <a:avLst/>
          </a:prstGeom>
          <a:solidFill>
            <a:srgbClr val="FFD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75" name="Rounded Rectangle 174">
            <a:extLst>
              <a:ext uri="{FF2B5EF4-FFF2-40B4-BE49-F238E27FC236}">
                <a16:creationId xmlns:a16="http://schemas.microsoft.com/office/drawing/2014/main" id="{9DC4279F-180B-4442-B18E-314AE35F6C41}"/>
              </a:ext>
            </a:extLst>
          </p:cNvPr>
          <p:cNvSpPr/>
          <p:nvPr/>
        </p:nvSpPr>
        <p:spPr>
          <a:xfrm>
            <a:off x="1968501" y="2073518"/>
            <a:ext cx="1311274" cy="1003301"/>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77" name="Rounded Rectangle 176">
            <a:extLst>
              <a:ext uri="{FF2B5EF4-FFF2-40B4-BE49-F238E27FC236}">
                <a16:creationId xmlns:a16="http://schemas.microsoft.com/office/drawing/2014/main" id="{FE7959BB-3FA6-B945-BDCF-E2C505005F78}"/>
              </a:ext>
            </a:extLst>
          </p:cNvPr>
          <p:cNvSpPr/>
          <p:nvPr/>
        </p:nvSpPr>
        <p:spPr>
          <a:xfrm>
            <a:off x="2022874" y="2127558"/>
            <a:ext cx="1205011" cy="893851"/>
          </a:xfrm>
          <a:prstGeom prst="roundRect">
            <a:avLst/>
          </a:prstGeom>
          <a:solidFill>
            <a:srgbClr val="FFD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79" name="Rounded Rectangle 178">
            <a:extLst>
              <a:ext uri="{FF2B5EF4-FFF2-40B4-BE49-F238E27FC236}">
                <a16:creationId xmlns:a16="http://schemas.microsoft.com/office/drawing/2014/main" id="{4EEE6210-24A6-7E4D-971B-51F2ED83F42C}"/>
              </a:ext>
            </a:extLst>
          </p:cNvPr>
          <p:cNvSpPr/>
          <p:nvPr/>
        </p:nvSpPr>
        <p:spPr>
          <a:xfrm>
            <a:off x="2103532" y="1098527"/>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0</a:t>
            </a:r>
            <a:endParaRPr lang="en-US" sz="2400" dirty="0">
              <a:solidFill>
                <a:schemeClr val="bg1"/>
              </a:solidFill>
            </a:endParaRPr>
          </a:p>
        </p:txBody>
      </p:sp>
      <p:sp>
        <p:nvSpPr>
          <p:cNvPr id="180" name="Rounded Rectangle 179">
            <a:extLst>
              <a:ext uri="{FF2B5EF4-FFF2-40B4-BE49-F238E27FC236}">
                <a16:creationId xmlns:a16="http://schemas.microsoft.com/office/drawing/2014/main" id="{2F87FC8D-5B72-1C45-8592-DEDFACF12573}"/>
              </a:ext>
            </a:extLst>
          </p:cNvPr>
          <p:cNvSpPr/>
          <p:nvPr/>
        </p:nvSpPr>
        <p:spPr>
          <a:xfrm>
            <a:off x="2103532" y="2185757"/>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1</a:t>
            </a:r>
            <a:endParaRPr lang="en-US" sz="2400" dirty="0">
              <a:solidFill>
                <a:schemeClr val="bg1"/>
              </a:solidFill>
            </a:endParaRPr>
          </a:p>
        </p:txBody>
      </p:sp>
      <p:sp>
        <p:nvSpPr>
          <p:cNvPr id="182" name="Rounded Rectangle 181">
            <a:extLst>
              <a:ext uri="{FF2B5EF4-FFF2-40B4-BE49-F238E27FC236}">
                <a16:creationId xmlns:a16="http://schemas.microsoft.com/office/drawing/2014/main" id="{7230917B-843E-8245-A82D-5173F87CFDEE}"/>
              </a:ext>
            </a:extLst>
          </p:cNvPr>
          <p:cNvSpPr/>
          <p:nvPr/>
        </p:nvSpPr>
        <p:spPr>
          <a:xfrm>
            <a:off x="2103532" y="3252439"/>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2</a:t>
            </a:r>
            <a:endParaRPr lang="en-US" sz="2400" dirty="0">
              <a:solidFill>
                <a:schemeClr val="bg1"/>
              </a:solidFill>
            </a:endParaRPr>
          </a:p>
        </p:txBody>
      </p:sp>
      <p:grpSp>
        <p:nvGrpSpPr>
          <p:cNvPr id="197" name="Group 196">
            <a:extLst>
              <a:ext uri="{FF2B5EF4-FFF2-40B4-BE49-F238E27FC236}">
                <a16:creationId xmlns:a16="http://schemas.microsoft.com/office/drawing/2014/main" id="{E45B910C-53FB-E545-B569-7E627185E7BD}"/>
              </a:ext>
            </a:extLst>
          </p:cNvPr>
          <p:cNvGrpSpPr/>
          <p:nvPr/>
        </p:nvGrpSpPr>
        <p:grpSpPr>
          <a:xfrm>
            <a:off x="0" y="2079065"/>
            <a:ext cx="944684" cy="809462"/>
            <a:chOff x="0" y="2025595"/>
            <a:chExt cx="944684" cy="809462"/>
          </a:xfrm>
        </p:grpSpPr>
        <p:sp>
          <p:nvSpPr>
            <p:cNvPr id="198" name="Rectangle 197">
              <a:extLst>
                <a:ext uri="{FF2B5EF4-FFF2-40B4-BE49-F238E27FC236}">
                  <a16:creationId xmlns:a16="http://schemas.microsoft.com/office/drawing/2014/main" id="{60CBEEF0-4613-B648-BAAD-C0F05C1EDB77}"/>
                </a:ext>
              </a:extLst>
            </p:cNvPr>
            <p:cNvSpPr/>
            <p:nvPr/>
          </p:nvSpPr>
          <p:spPr>
            <a:xfrm>
              <a:off x="0" y="2307710"/>
              <a:ext cx="742943" cy="215444"/>
            </a:xfrm>
            <a:prstGeom prst="rect">
              <a:avLst/>
            </a:prstGeom>
            <a:ln>
              <a:noFill/>
            </a:ln>
          </p:spPr>
          <p:txBody>
            <a:bodyPr wrap="square">
              <a:spAutoFit/>
            </a:bodyPr>
            <a:lstStyle/>
            <a:p>
              <a:pPr lvl="0" algn="ctr"/>
              <a:r>
                <a:rPr lang="en-US" sz="800" dirty="0">
                  <a:solidFill>
                    <a:prstClr val="black"/>
                  </a:solidFill>
                  <a:cs typeface="Calibri"/>
                </a:rPr>
                <a:t>Application</a:t>
              </a:r>
            </a:p>
          </p:txBody>
        </p:sp>
        <p:grpSp>
          <p:nvGrpSpPr>
            <p:cNvPr id="200" name="Group 199">
              <a:extLst>
                <a:ext uri="{FF2B5EF4-FFF2-40B4-BE49-F238E27FC236}">
                  <a16:creationId xmlns:a16="http://schemas.microsoft.com/office/drawing/2014/main" id="{B2C168F1-1FC4-F443-8D33-1E394D16187C}"/>
                </a:ext>
              </a:extLst>
            </p:cNvPr>
            <p:cNvGrpSpPr/>
            <p:nvPr/>
          </p:nvGrpSpPr>
          <p:grpSpPr>
            <a:xfrm>
              <a:off x="93037" y="2025595"/>
              <a:ext cx="851647" cy="809462"/>
              <a:chOff x="265172" y="2308763"/>
              <a:chExt cx="712071" cy="676800"/>
            </a:xfrm>
          </p:grpSpPr>
          <p:sp>
            <p:nvSpPr>
              <p:cNvPr id="211" name="Rounded Rectangle 210">
                <a:extLst>
                  <a:ext uri="{FF2B5EF4-FFF2-40B4-BE49-F238E27FC236}">
                    <a16:creationId xmlns:a16="http://schemas.microsoft.com/office/drawing/2014/main" id="{3CA8271B-DB16-5646-A38E-6DEF4F74CA94}"/>
                  </a:ext>
                </a:extLst>
              </p:cNvPr>
              <p:cNvSpPr/>
              <p:nvPr/>
            </p:nvSpPr>
            <p:spPr>
              <a:xfrm>
                <a:off x="265172" y="2308763"/>
                <a:ext cx="712071" cy="67680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2" name="Straight Connector 211">
                <a:extLst>
                  <a:ext uri="{FF2B5EF4-FFF2-40B4-BE49-F238E27FC236}">
                    <a16:creationId xmlns:a16="http://schemas.microsoft.com/office/drawing/2014/main" id="{4E7A3C7A-BC46-1943-A712-16E09BB4ECA2}"/>
                  </a:ext>
                </a:extLst>
              </p:cNvPr>
              <p:cNvCxnSpPr/>
              <p:nvPr/>
            </p:nvCxnSpPr>
            <p:spPr>
              <a:xfrm>
                <a:off x="736935" y="2308763"/>
                <a:ext cx="0" cy="676800"/>
              </a:xfrm>
              <a:prstGeom prst="line">
                <a:avLst/>
              </a:prstGeom>
              <a:ln w="28575" cmpd="sng">
                <a:solidFill>
                  <a:schemeClr val="tx2"/>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201" name="TextBox 200">
              <a:extLst>
                <a:ext uri="{FF2B5EF4-FFF2-40B4-BE49-F238E27FC236}">
                  <a16:creationId xmlns:a16="http://schemas.microsoft.com/office/drawing/2014/main" id="{408C8544-4CB3-7749-BA68-72703DB9C09D}"/>
                </a:ext>
              </a:extLst>
            </p:cNvPr>
            <p:cNvSpPr txBox="1"/>
            <p:nvPr/>
          </p:nvSpPr>
          <p:spPr>
            <a:xfrm>
              <a:off x="652491" y="2239123"/>
              <a:ext cx="270016" cy="461665"/>
            </a:xfrm>
            <a:prstGeom prst="rect">
              <a:avLst/>
            </a:prstGeom>
            <a:noFill/>
            <a:ln>
              <a:noFill/>
            </a:ln>
          </p:spPr>
          <p:txBody>
            <a:bodyPr wrap="square" rtlCol="0">
              <a:spAutoFit/>
            </a:bodyPr>
            <a:lstStyle/>
            <a:p>
              <a:r>
                <a:rPr lang="en-US" sz="800" dirty="0"/>
                <a:t>SDK</a:t>
              </a:r>
            </a:p>
          </p:txBody>
        </p:sp>
      </p:grpSp>
      <p:sp>
        <p:nvSpPr>
          <p:cNvPr id="213" name="TextBox 212">
            <a:extLst>
              <a:ext uri="{FF2B5EF4-FFF2-40B4-BE49-F238E27FC236}">
                <a16:creationId xmlns:a16="http://schemas.microsoft.com/office/drawing/2014/main" id="{8C958304-1BEF-5A41-BF96-2E73AE9A39BB}"/>
              </a:ext>
            </a:extLst>
          </p:cNvPr>
          <p:cNvSpPr txBox="1"/>
          <p:nvPr/>
        </p:nvSpPr>
        <p:spPr>
          <a:xfrm>
            <a:off x="3243416" y="4191952"/>
            <a:ext cx="1040169" cy="276999"/>
          </a:xfrm>
          <a:prstGeom prst="rect">
            <a:avLst/>
          </a:prstGeom>
          <a:noFill/>
        </p:spPr>
        <p:txBody>
          <a:bodyPr wrap="square" rtlCol="0">
            <a:spAutoFit/>
          </a:bodyPr>
          <a:lstStyle/>
          <a:p>
            <a:pPr algn="ctr"/>
            <a:r>
              <a:rPr lang="en-US" sz="1200" dirty="0"/>
              <a:t>Network</a:t>
            </a:r>
          </a:p>
        </p:txBody>
      </p:sp>
      <p:sp>
        <p:nvSpPr>
          <p:cNvPr id="214" name="Folded Corner 213">
            <a:extLst>
              <a:ext uri="{FF2B5EF4-FFF2-40B4-BE49-F238E27FC236}">
                <a16:creationId xmlns:a16="http://schemas.microsoft.com/office/drawing/2014/main" id="{C08532D8-6268-5145-930A-46625BC0B57F}"/>
              </a:ext>
            </a:extLst>
          </p:cNvPr>
          <p:cNvSpPr/>
          <p:nvPr/>
        </p:nvSpPr>
        <p:spPr>
          <a:xfrm>
            <a:off x="4794938" y="4114170"/>
            <a:ext cx="411250" cy="219861"/>
          </a:xfrm>
          <a:prstGeom prst="foldedCorner">
            <a:avLst/>
          </a:prstGeom>
          <a:solidFill>
            <a:srgbClr val="F7AD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a:t>
            </a:r>
            <a:endParaRPr lang="en-US" sz="1200" baseline="-25000" dirty="0">
              <a:solidFill>
                <a:schemeClr val="tx1"/>
              </a:solidFill>
            </a:endParaRPr>
          </a:p>
        </p:txBody>
      </p:sp>
      <p:sp>
        <p:nvSpPr>
          <p:cNvPr id="215" name="Rounded Rectangle 214">
            <a:extLst>
              <a:ext uri="{FF2B5EF4-FFF2-40B4-BE49-F238E27FC236}">
                <a16:creationId xmlns:a16="http://schemas.microsoft.com/office/drawing/2014/main" id="{787382E6-8FCF-6E46-A810-86F972FA520A}"/>
              </a:ext>
            </a:extLst>
          </p:cNvPr>
          <p:cNvSpPr/>
          <p:nvPr/>
        </p:nvSpPr>
        <p:spPr>
          <a:xfrm>
            <a:off x="4756297" y="1101030"/>
            <a:ext cx="598199" cy="598199"/>
          </a:xfrm>
          <a:prstGeom prst="roundRect">
            <a:avLst/>
          </a:prstGeom>
          <a:solidFill>
            <a:srgbClr val="7DA6FC"/>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P</a:t>
            </a:r>
            <a:r>
              <a:rPr lang="en-US" sz="2400" baseline="-25000" dirty="0">
                <a:solidFill>
                  <a:srgbClr val="000000"/>
                </a:solidFill>
              </a:rPr>
              <a:t>4</a:t>
            </a:r>
            <a:endParaRPr lang="en-US" sz="2400" dirty="0">
              <a:solidFill>
                <a:srgbClr val="000000"/>
              </a:solidFill>
            </a:endParaRPr>
          </a:p>
        </p:txBody>
      </p:sp>
      <p:sp>
        <p:nvSpPr>
          <p:cNvPr id="216" name="Rounded Rectangle 215">
            <a:extLst>
              <a:ext uri="{FF2B5EF4-FFF2-40B4-BE49-F238E27FC236}">
                <a16:creationId xmlns:a16="http://schemas.microsoft.com/office/drawing/2014/main" id="{723F88BF-610D-C74D-8A1E-4B0B2CE5929E}"/>
              </a:ext>
            </a:extLst>
          </p:cNvPr>
          <p:cNvSpPr/>
          <p:nvPr/>
        </p:nvSpPr>
        <p:spPr>
          <a:xfrm>
            <a:off x="3432034" y="1097487"/>
            <a:ext cx="598199" cy="598199"/>
          </a:xfrm>
          <a:prstGeom prst="roundRect">
            <a:avLst/>
          </a:prstGeom>
          <a:solidFill>
            <a:srgbClr val="7DA6FC"/>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P</a:t>
            </a:r>
            <a:r>
              <a:rPr lang="en-US" sz="2400" baseline="-25000" dirty="0">
                <a:solidFill>
                  <a:srgbClr val="000000"/>
                </a:solidFill>
              </a:rPr>
              <a:t>3</a:t>
            </a:r>
            <a:endParaRPr lang="en-US" sz="2400" dirty="0">
              <a:solidFill>
                <a:srgbClr val="000000"/>
              </a:solidFill>
            </a:endParaRPr>
          </a:p>
        </p:txBody>
      </p:sp>
      <p:sp>
        <p:nvSpPr>
          <p:cNvPr id="217" name="Rounded Rectangle 216">
            <a:extLst>
              <a:ext uri="{FF2B5EF4-FFF2-40B4-BE49-F238E27FC236}">
                <a16:creationId xmlns:a16="http://schemas.microsoft.com/office/drawing/2014/main" id="{E06C6D07-3795-5741-A365-014258F099A9}"/>
              </a:ext>
            </a:extLst>
          </p:cNvPr>
          <p:cNvSpPr/>
          <p:nvPr/>
        </p:nvSpPr>
        <p:spPr>
          <a:xfrm>
            <a:off x="2715181" y="1568643"/>
            <a:ext cx="27753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A</a:t>
            </a:r>
          </a:p>
        </p:txBody>
      </p:sp>
      <p:sp>
        <p:nvSpPr>
          <p:cNvPr id="218" name="Rounded Rectangle 217">
            <a:extLst>
              <a:ext uri="{FF2B5EF4-FFF2-40B4-BE49-F238E27FC236}">
                <a16:creationId xmlns:a16="http://schemas.microsoft.com/office/drawing/2014/main" id="{2334A73D-C27F-544B-99DC-C17CF1431299}"/>
              </a:ext>
            </a:extLst>
          </p:cNvPr>
          <p:cNvSpPr/>
          <p:nvPr/>
        </p:nvSpPr>
        <p:spPr>
          <a:xfrm>
            <a:off x="2916238" y="1636604"/>
            <a:ext cx="25230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B</a:t>
            </a:r>
          </a:p>
        </p:txBody>
      </p:sp>
      <p:sp>
        <p:nvSpPr>
          <p:cNvPr id="219" name="Rounded Rectangle 218">
            <a:extLst>
              <a:ext uri="{FF2B5EF4-FFF2-40B4-BE49-F238E27FC236}">
                <a16:creationId xmlns:a16="http://schemas.microsoft.com/office/drawing/2014/main" id="{4D02DC23-FC67-1A48-AC6B-731CB888C78F}"/>
              </a:ext>
            </a:extLst>
          </p:cNvPr>
          <p:cNvSpPr/>
          <p:nvPr/>
        </p:nvSpPr>
        <p:spPr>
          <a:xfrm>
            <a:off x="2715181" y="2655873"/>
            <a:ext cx="27753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A</a:t>
            </a:r>
          </a:p>
        </p:txBody>
      </p:sp>
      <p:sp>
        <p:nvSpPr>
          <p:cNvPr id="220" name="Rounded Rectangle 219">
            <a:extLst>
              <a:ext uri="{FF2B5EF4-FFF2-40B4-BE49-F238E27FC236}">
                <a16:creationId xmlns:a16="http://schemas.microsoft.com/office/drawing/2014/main" id="{BE05A989-02BA-2549-8549-133DF3CA2B96}"/>
              </a:ext>
            </a:extLst>
          </p:cNvPr>
          <p:cNvSpPr/>
          <p:nvPr/>
        </p:nvSpPr>
        <p:spPr>
          <a:xfrm>
            <a:off x="2916238" y="2723834"/>
            <a:ext cx="25230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B</a:t>
            </a:r>
          </a:p>
        </p:txBody>
      </p:sp>
      <p:sp>
        <p:nvSpPr>
          <p:cNvPr id="221" name="Rounded Rectangle 220">
            <a:extLst>
              <a:ext uri="{FF2B5EF4-FFF2-40B4-BE49-F238E27FC236}">
                <a16:creationId xmlns:a16="http://schemas.microsoft.com/office/drawing/2014/main" id="{B110A931-592A-334A-A373-F72F1E413221}"/>
              </a:ext>
            </a:extLst>
          </p:cNvPr>
          <p:cNvSpPr/>
          <p:nvPr/>
        </p:nvSpPr>
        <p:spPr>
          <a:xfrm>
            <a:off x="2715181" y="3722555"/>
            <a:ext cx="27753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A</a:t>
            </a:r>
          </a:p>
        </p:txBody>
      </p:sp>
      <p:sp>
        <p:nvSpPr>
          <p:cNvPr id="222" name="Rounded Rectangle 221">
            <a:extLst>
              <a:ext uri="{FF2B5EF4-FFF2-40B4-BE49-F238E27FC236}">
                <a16:creationId xmlns:a16="http://schemas.microsoft.com/office/drawing/2014/main" id="{0793EA3E-0297-2E40-A782-E0675E706BE8}"/>
              </a:ext>
            </a:extLst>
          </p:cNvPr>
          <p:cNvSpPr/>
          <p:nvPr/>
        </p:nvSpPr>
        <p:spPr>
          <a:xfrm>
            <a:off x="2916238" y="3789798"/>
            <a:ext cx="25230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B</a:t>
            </a:r>
          </a:p>
        </p:txBody>
      </p:sp>
      <p:sp>
        <p:nvSpPr>
          <p:cNvPr id="223" name="Rounded Rectangle 222">
            <a:extLst>
              <a:ext uri="{FF2B5EF4-FFF2-40B4-BE49-F238E27FC236}">
                <a16:creationId xmlns:a16="http://schemas.microsoft.com/office/drawing/2014/main" id="{6C8BCA89-EAD1-FF4F-A29F-3279F378746F}"/>
              </a:ext>
            </a:extLst>
          </p:cNvPr>
          <p:cNvSpPr/>
          <p:nvPr/>
        </p:nvSpPr>
        <p:spPr>
          <a:xfrm>
            <a:off x="4043683" y="1566885"/>
            <a:ext cx="27753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A</a:t>
            </a:r>
          </a:p>
        </p:txBody>
      </p:sp>
      <p:sp>
        <p:nvSpPr>
          <p:cNvPr id="224" name="Rounded Rectangle 223">
            <a:extLst>
              <a:ext uri="{FF2B5EF4-FFF2-40B4-BE49-F238E27FC236}">
                <a16:creationId xmlns:a16="http://schemas.microsoft.com/office/drawing/2014/main" id="{C49E774A-FB0B-5041-AF60-66C2CDA5B544}"/>
              </a:ext>
            </a:extLst>
          </p:cNvPr>
          <p:cNvSpPr/>
          <p:nvPr/>
        </p:nvSpPr>
        <p:spPr>
          <a:xfrm>
            <a:off x="4244740" y="1634846"/>
            <a:ext cx="25230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D</a:t>
            </a:r>
          </a:p>
        </p:txBody>
      </p:sp>
      <p:grpSp>
        <p:nvGrpSpPr>
          <p:cNvPr id="225" name="Group 224">
            <a:extLst>
              <a:ext uri="{FF2B5EF4-FFF2-40B4-BE49-F238E27FC236}">
                <a16:creationId xmlns:a16="http://schemas.microsoft.com/office/drawing/2014/main" id="{766C67BA-BC89-F543-AA6E-CE27EDDAACFA}"/>
              </a:ext>
            </a:extLst>
          </p:cNvPr>
          <p:cNvGrpSpPr/>
          <p:nvPr/>
        </p:nvGrpSpPr>
        <p:grpSpPr>
          <a:xfrm>
            <a:off x="3838306" y="2324100"/>
            <a:ext cx="1405782" cy="1348505"/>
            <a:chOff x="3767821" y="2964559"/>
            <a:chExt cx="1405782" cy="1348505"/>
          </a:xfrm>
        </p:grpSpPr>
        <p:sp>
          <p:nvSpPr>
            <p:cNvPr id="226" name="Rounded Rectangle 225">
              <a:extLst>
                <a:ext uri="{FF2B5EF4-FFF2-40B4-BE49-F238E27FC236}">
                  <a16:creationId xmlns:a16="http://schemas.microsoft.com/office/drawing/2014/main" id="{618176F2-8B61-EA40-88FE-78ED1F6F7509}"/>
                </a:ext>
              </a:extLst>
            </p:cNvPr>
            <p:cNvSpPr/>
            <p:nvPr/>
          </p:nvSpPr>
          <p:spPr>
            <a:xfrm>
              <a:off x="3767821" y="3711053"/>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sp>
          <p:nvSpPr>
            <p:cNvPr id="227" name="Rounded Rectangle 226">
              <a:extLst>
                <a:ext uri="{FF2B5EF4-FFF2-40B4-BE49-F238E27FC236}">
                  <a16:creationId xmlns:a16="http://schemas.microsoft.com/office/drawing/2014/main" id="{E4EF6094-19BA-1842-A061-E0A73B51A74F}"/>
                </a:ext>
              </a:extLst>
            </p:cNvPr>
            <p:cNvSpPr/>
            <p:nvPr/>
          </p:nvSpPr>
          <p:spPr>
            <a:xfrm>
              <a:off x="4176303" y="2964559"/>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cxnSp>
          <p:nvCxnSpPr>
            <p:cNvPr id="228" name="Straight Connector 227">
              <a:extLst>
                <a:ext uri="{FF2B5EF4-FFF2-40B4-BE49-F238E27FC236}">
                  <a16:creationId xmlns:a16="http://schemas.microsoft.com/office/drawing/2014/main" id="{894E32F6-427A-254A-A76D-A54598D9DA93}"/>
                </a:ext>
              </a:extLst>
            </p:cNvPr>
            <p:cNvCxnSpPr/>
            <p:nvPr/>
          </p:nvCxnSpPr>
          <p:spPr>
            <a:xfrm>
              <a:off x="4366020" y="4010153"/>
              <a:ext cx="209384" cy="3812"/>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29" name="Straight Connector 228">
              <a:extLst>
                <a:ext uri="{FF2B5EF4-FFF2-40B4-BE49-F238E27FC236}">
                  <a16:creationId xmlns:a16="http://schemas.microsoft.com/office/drawing/2014/main" id="{9F7E5B34-9F8B-E74C-BF3F-E17FA2CBE77C}"/>
                </a:ext>
              </a:extLst>
            </p:cNvPr>
            <p:cNvCxnSpPr>
              <a:cxnSpLocks/>
              <a:endCxn id="226" idx="0"/>
            </p:cNvCxnSpPr>
            <p:nvPr/>
          </p:nvCxnSpPr>
          <p:spPr>
            <a:xfrm flipH="1">
              <a:off x="4066921" y="3537124"/>
              <a:ext cx="137781" cy="173929"/>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30" name="Straight Connector 229">
              <a:extLst>
                <a:ext uri="{FF2B5EF4-FFF2-40B4-BE49-F238E27FC236}">
                  <a16:creationId xmlns:a16="http://schemas.microsoft.com/office/drawing/2014/main" id="{26344CF9-C5BC-AA40-86F0-9A9E2D3ACDD0}"/>
                </a:ext>
              </a:extLst>
            </p:cNvPr>
            <p:cNvCxnSpPr>
              <a:cxnSpLocks/>
              <a:endCxn id="231" idx="0"/>
            </p:cNvCxnSpPr>
            <p:nvPr/>
          </p:nvCxnSpPr>
          <p:spPr>
            <a:xfrm>
              <a:off x="4740511" y="3537124"/>
              <a:ext cx="133993" cy="177741"/>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231" name="Rounded Rectangle 230">
              <a:extLst>
                <a:ext uri="{FF2B5EF4-FFF2-40B4-BE49-F238E27FC236}">
                  <a16:creationId xmlns:a16="http://schemas.microsoft.com/office/drawing/2014/main" id="{AD0D8A68-CEA0-E04C-BE82-270096FEFF5A}"/>
                </a:ext>
              </a:extLst>
            </p:cNvPr>
            <p:cNvSpPr/>
            <p:nvPr/>
          </p:nvSpPr>
          <p:spPr>
            <a:xfrm>
              <a:off x="4575404" y="3714865"/>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grpSp>
      <p:sp>
        <p:nvSpPr>
          <p:cNvPr id="232" name="TextBox 231">
            <a:extLst>
              <a:ext uri="{FF2B5EF4-FFF2-40B4-BE49-F238E27FC236}">
                <a16:creationId xmlns:a16="http://schemas.microsoft.com/office/drawing/2014/main" id="{F3AA8D31-CC8C-0341-B061-012CF554F588}"/>
              </a:ext>
            </a:extLst>
          </p:cNvPr>
          <p:cNvSpPr txBox="1"/>
          <p:nvPr/>
        </p:nvSpPr>
        <p:spPr>
          <a:xfrm>
            <a:off x="2715181" y="977184"/>
            <a:ext cx="475338" cy="246221"/>
          </a:xfrm>
          <a:prstGeom prst="rect">
            <a:avLst/>
          </a:prstGeom>
          <a:noFill/>
        </p:spPr>
        <p:txBody>
          <a:bodyPr wrap="square" rtlCol="0">
            <a:spAutoFit/>
          </a:bodyPr>
          <a:lstStyle/>
          <a:p>
            <a:r>
              <a:rPr lang="en-US" sz="1000" dirty="0"/>
              <a:t>Org1</a:t>
            </a:r>
            <a:endParaRPr lang="en-US" sz="900" dirty="0"/>
          </a:p>
        </p:txBody>
      </p:sp>
      <p:sp>
        <p:nvSpPr>
          <p:cNvPr id="233" name="TextBox 232">
            <a:extLst>
              <a:ext uri="{FF2B5EF4-FFF2-40B4-BE49-F238E27FC236}">
                <a16:creationId xmlns:a16="http://schemas.microsoft.com/office/drawing/2014/main" id="{B150A106-E063-E14D-9EE8-A834652053B2}"/>
              </a:ext>
            </a:extLst>
          </p:cNvPr>
          <p:cNvSpPr txBox="1"/>
          <p:nvPr/>
        </p:nvSpPr>
        <p:spPr>
          <a:xfrm>
            <a:off x="2712818" y="2157244"/>
            <a:ext cx="475338" cy="246221"/>
          </a:xfrm>
          <a:prstGeom prst="rect">
            <a:avLst/>
          </a:prstGeom>
          <a:noFill/>
        </p:spPr>
        <p:txBody>
          <a:bodyPr wrap="square" rtlCol="0">
            <a:spAutoFit/>
          </a:bodyPr>
          <a:lstStyle/>
          <a:p>
            <a:r>
              <a:rPr lang="en-US" sz="1000" dirty="0"/>
              <a:t>Org2</a:t>
            </a:r>
            <a:endParaRPr lang="en-US" sz="900" dirty="0"/>
          </a:p>
        </p:txBody>
      </p:sp>
      <p:sp>
        <p:nvSpPr>
          <p:cNvPr id="234" name="TextBox 233">
            <a:extLst>
              <a:ext uri="{FF2B5EF4-FFF2-40B4-BE49-F238E27FC236}">
                <a16:creationId xmlns:a16="http://schemas.microsoft.com/office/drawing/2014/main" id="{73B48AAE-1E64-3846-A0E2-6DC874504607}"/>
              </a:ext>
            </a:extLst>
          </p:cNvPr>
          <p:cNvSpPr txBox="1"/>
          <p:nvPr/>
        </p:nvSpPr>
        <p:spPr>
          <a:xfrm>
            <a:off x="2712818" y="3208796"/>
            <a:ext cx="475338" cy="246221"/>
          </a:xfrm>
          <a:prstGeom prst="rect">
            <a:avLst/>
          </a:prstGeom>
          <a:noFill/>
        </p:spPr>
        <p:txBody>
          <a:bodyPr wrap="square" rtlCol="0">
            <a:spAutoFit/>
          </a:bodyPr>
          <a:lstStyle/>
          <a:p>
            <a:r>
              <a:rPr lang="en-US" sz="1000" dirty="0"/>
              <a:t>Org3</a:t>
            </a:r>
            <a:endParaRPr lang="en-US" sz="900" dirty="0"/>
          </a:p>
        </p:txBody>
      </p:sp>
      <p:sp>
        <p:nvSpPr>
          <p:cNvPr id="235" name="TextBox 234">
            <a:extLst>
              <a:ext uri="{FF2B5EF4-FFF2-40B4-BE49-F238E27FC236}">
                <a16:creationId xmlns:a16="http://schemas.microsoft.com/office/drawing/2014/main" id="{F9775D22-D02C-9240-B584-FD386854831F}"/>
              </a:ext>
            </a:extLst>
          </p:cNvPr>
          <p:cNvSpPr txBox="1"/>
          <p:nvPr/>
        </p:nvSpPr>
        <p:spPr>
          <a:xfrm>
            <a:off x="3636658" y="2348260"/>
            <a:ext cx="625434" cy="400110"/>
          </a:xfrm>
          <a:prstGeom prst="rect">
            <a:avLst/>
          </a:prstGeom>
          <a:noFill/>
        </p:spPr>
        <p:txBody>
          <a:bodyPr wrap="square" rtlCol="0">
            <a:spAutoFit/>
          </a:bodyPr>
          <a:lstStyle/>
          <a:p>
            <a:r>
              <a:rPr lang="en-US" sz="1000" dirty="0" err="1"/>
              <a:t>OrdererOrg</a:t>
            </a:r>
            <a:endParaRPr lang="en-US" sz="900" dirty="0"/>
          </a:p>
        </p:txBody>
      </p:sp>
      <p:grpSp>
        <p:nvGrpSpPr>
          <p:cNvPr id="261" name="Group 260">
            <a:extLst>
              <a:ext uri="{FF2B5EF4-FFF2-40B4-BE49-F238E27FC236}">
                <a16:creationId xmlns:a16="http://schemas.microsoft.com/office/drawing/2014/main" id="{60F31D60-F303-F14A-BB99-3AD329191E06}"/>
              </a:ext>
            </a:extLst>
          </p:cNvPr>
          <p:cNvGrpSpPr/>
          <p:nvPr/>
        </p:nvGrpSpPr>
        <p:grpSpPr>
          <a:xfrm>
            <a:off x="2068322" y="3916300"/>
            <a:ext cx="506108" cy="91586"/>
            <a:chOff x="2068322" y="3809360"/>
            <a:chExt cx="506108" cy="91586"/>
          </a:xfrm>
        </p:grpSpPr>
        <p:sp>
          <p:nvSpPr>
            <p:cNvPr id="262" name="Rectangle 261">
              <a:extLst>
                <a:ext uri="{FF2B5EF4-FFF2-40B4-BE49-F238E27FC236}">
                  <a16:creationId xmlns:a16="http://schemas.microsoft.com/office/drawing/2014/main" id="{8750E801-5794-D34C-99E6-275F77BD6154}"/>
                </a:ext>
              </a:extLst>
            </p:cNvPr>
            <p:cNvSpPr/>
            <p:nvPr/>
          </p:nvSpPr>
          <p:spPr>
            <a:xfrm>
              <a:off x="2068322" y="3810946"/>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263" name="Rectangle 262">
              <a:extLst>
                <a:ext uri="{FF2B5EF4-FFF2-40B4-BE49-F238E27FC236}">
                  <a16:creationId xmlns:a16="http://schemas.microsoft.com/office/drawing/2014/main" id="{7A62ED43-477F-3446-A2BC-D901D54318FE}"/>
                </a:ext>
              </a:extLst>
            </p:cNvPr>
            <p:cNvSpPr/>
            <p:nvPr/>
          </p:nvSpPr>
          <p:spPr>
            <a:xfrm>
              <a:off x="2207245" y="3810941"/>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264" name="Rectangle 263">
              <a:extLst>
                <a:ext uri="{FF2B5EF4-FFF2-40B4-BE49-F238E27FC236}">
                  <a16:creationId xmlns:a16="http://schemas.microsoft.com/office/drawing/2014/main" id="{E5B9F2B5-4EC3-0849-9061-7A5F546DA3AC}"/>
                </a:ext>
              </a:extLst>
            </p:cNvPr>
            <p:cNvSpPr/>
            <p:nvPr/>
          </p:nvSpPr>
          <p:spPr>
            <a:xfrm>
              <a:off x="2344048" y="3810946"/>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265" name="Straight Connector 264">
              <a:extLst>
                <a:ext uri="{FF2B5EF4-FFF2-40B4-BE49-F238E27FC236}">
                  <a16:creationId xmlns:a16="http://schemas.microsoft.com/office/drawing/2014/main" id="{66E57B6D-97D6-7E45-B0CB-5718C79FCD9B}"/>
                </a:ext>
              </a:extLst>
            </p:cNvPr>
            <p:cNvCxnSpPr>
              <a:cxnSpLocks/>
              <a:stCxn id="262" idx="3"/>
              <a:endCxn id="266" idx="1"/>
            </p:cNvCxnSpPr>
            <p:nvPr/>
          </p:nvCxnSpPr>
          <p:spPr>
            <a:xfrm flipV="1">
              <a:off x="2158322" y="3854360"/>
              <a:ext cx="326108" cy="1586"/>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266" name="Rectangle 265">
              <a:extLst>
                <a:ext uri="{FF2B5EF4-FFF2-40B4-BE49-F238E27FC236}">
                  <a16:creationId xmlns:a16="http://schemas.microsoft.com/office/drawing/2014/main" id="{7F1C38B8-056A-EF40-B667-58B0AE8FF3E2}"/>
                </a:ext>
              </a:extLst>
            </p:cNvPr>
            <p:cNvSpPr/>
            <p:nvPr/>
          </p:nvSpPr>
          <p:spPr>
            <a:xfrm>
              <a:off x="2484430" y="3809360"/>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grpSp>
      <p:grpSp>
        <p:nvGrpSpPr>
          <p:cNvPr id="268" name="Group 267">
            <a:extLst>
              <a:ext uri="{FF2B5EF4-FFF2-40B4-BE49-F238E27FC236}">
                <a16:creationId xmlns:a16="http://schemas.microsoft.com/office/drawing/2014/main" id="{15DC6B68-33B4-C341-B58D-02428413694F}"/>
              </a:ext>
            </a:extLst>
          </p:cNvPr>
          <p:cNvGrpSpPr/>
          <p:nvPr/>
        </p:nvGrpSpPr>
        <p:grpSpPr>
          <a:xfrm>
            <a:off x="2073922" y="2842405"/>
            <a:ext cx="506108" cy="91586"/>
            <a:chOff x="2068322" y="3809360"/>
            <a:chExt cx="506108" cy="91586"/>
          </a:xfrm>
        </p:grpSpPr>
        <p:sp>
          <p:nvSpPr>
            <p:cNvPr id="269" name="Rectangle 268">
              <a:extLst>
                <a:ext uri="{FF2B5EF4-FFF2-40B4-BE49-F238E27FC236}">
                  <a16:creationId xmlns:a16="http://schemas.microsoft.com/office/drawing/2014/main" id="{00290AD7-9EC0-7F4E-BDC0-242DADBF81A7}"/>
                </a:ext>
              </a:extLst>
            </p:cNvPr>
            <p:cNvSpPr/>
            <p:nvPr/>
          </p:nvSpPr>
          <p:spPr>
            <a:xfrm>
              <a:off x="2068322" y="3810946"/>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270" name="Rectangle 269">
              <a:extLst>
                <a:ext uri="{FF2B5EF4-FFF2-40B4-BE49-F238E27FC236}">
                  <a16:creationId xmlns:a16="http://schemas.microsoft.com/office/drawing/2014/main" id="{3FF43622-F485-2445-BB7D-22DB77E33F96}"/>
                </a:ext>
              </a:extLst>
            </p:cNvPr>
            <p:cNvSpPr/>
            <p:nvPr/>
          </p:nvSpPr>
          <p:spPr>
            <a:xfrm>
              <a:off x="2207245" y="3810941"/>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271" name="Rectangle 270">
              <a:extLst>
                <a:ext uri="{FF2B5EF4-FFF2-40B4-BE49-F238E27FC236}">
                  <a16:creationId xmlns:a16="http://schemas.microsoft.com/office/drawing/2014/main" id="{C4D6CEF1-F219-3644-84BB-8DF934903B86}"/>
                </a:ext>
              </a:extLst>
            </p:cNvPr>
            <p:cNvSpPr/>
            <p:nvPr/>
          </p:nvSpPr>
          <p:spPr>
            <a:xfrm>
              <a:off x="2344048" y="3810946"/>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272" name="Straight Connector 271">
              <a:extLst>
                <a:ext uri="{FF2B5EF4-FFF2-40B4-BE49-F238E27FC236}">
                  <a16:creationId xmlns:a16="http://schemas.microsoft.com/office/drawing/2014/main" id="{66ACD5EF-AA8F-F944-A3E3-355E9141FCF7}"/>
                </a:ext>
              </a:extLst>
            </p:cNvPr>
            <p:cNvCxnSpPr>
              <a:cxnSpLocks/>
              <a:stCxn id="269" idx="3"/>
              <a:endCxn id="273" idx="1"/>
            </p:cNvCxnSpPr>
            <p:nvPr/>
          </p:nvCxnSpPr>
          <p:spPr>
            <a:xfrm flipV="1">
              <a:off x="2158322" y="3854360"/>
              <a:ext cx="326108" cy="1586"/>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273" name="Rectangle 272">
              <a:extLst>
                <a:ext uri="{FF2B5EF4-FFF2-40B4-BE49-F238E27FC236}">
                  <a16:creationId xmlns:a16="http://schemas.microsoft.com/office/drawing/2014/main" id="{A0C5222D-C24C-D441-91BB-17CBE68DFE99}"/>
                </a:ext>
              </a:extLst>
            </p:cNvPr>
            <p:cNvSpPr/>
            <p:nvPr/>
          </p:nvSpPr>
          <p:spPr>
            <a:xfrm>
              <a:off x="2484430" y="3809360"/>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grpSp>
      <p:grpSp>
        <p:nvGrpSpPr>
          <p:cNvPr id="275" name="Group 274">
            <a:extLst>
              <a:ext uri="{FF2B5EF4-FFF2-40B4-BE49-F238E27FC236}">
                <a16:creationId xmlns:a16="http://schemas.microsoft.com/office/drawing/2014/main" id="{BE7E5085-0E24-DB40-98AC-1F22F22B0245}"/>
              </a:ext>
            </a:extLst>
          </p:cNvPr>
          <p:cNvGrpSpPr/>
          <p:nvPr/>
        </p:nvGrpSpPr>
        <p:grpSpPr>
          <a:xfrm>
            <a:off x="2073922" y="1746635"/>
            <a:ext cx="506108" cy="91586"/>
            <a:chOff x="2068322" y="3809360"/>
            <a:chExt cx="506108" cy="91586"/>
          </a:xfrm>
        </p:grpSpPr>
        <p:sp>
          <p:nvSpPr>
            <p:cNvPr id="276" name="Rectangle 275">
              <a:extLst>
                <a:ext uri="{FF2B5EF4-FFF2-40B4-BE49-F238E27FC236}">
                  <a16:creationId xmlns:a16="http://schemas.microsoft.com/office/drawing/2014/main" id="{85F8CD9F-9E19-D540-9367-081E4ED38731}"/>
                </a:ext>
              </a:extLst>
            </p:cNvPr>
            <p:cNvSpPr/>
            <p:nvPr/>
          </p:nvSpPr>
          <p:spPr>
            <a:xfrm>
              <a:off x="2068322" y="3810946"/>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277" name="Rectangle 276">
              <a:extLst>
                <a:ext uri="{FF2B5EF4-FFF2-40B4-BE49-F238E27FC236}">
                  <a16:creationId xmlns:a16="http://schemas.microsoft.com/office/drawing/2014/main" id="{EDC8A883-8484-E945-87CD-982AA2015C25}"/>
                </a:ext>
              </a:extLst>
            </p:cNvPr>
            <p:cNvSpPr/>
            <p:nvPr/>
          </p:nvSpPr>
          <p:spPr>
            <a:xfrm>
              <a:off x="2207245" y="3810941"/>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278" name="Rectangle 277">
              <a:extLst>
                <a:ext uri="{FF2B5EF4-FFF2-40B4-BE49-F238E27FC236}">
                  <a16:creationId xmlns:a16="http://schemas.microsoft.com/office/drawing/2014/main" id="{29BAEDA3-0283-8B4E-88A9-691EFD5F09C9}"/>
                </a:ext>
              </a:extLst>
            </p:cNvPr>
            <p:cNvSpPr/>
            <p:nvPr/>
          </p:nvSpPr>
          <p:spPr>
            <a:xfrm>
              <a:off x="2344048" y="3810946"/>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279" name="Straight Connector 278">
              <a:extLst>
                <a:ext uri="{FF2B5EF4-FFF2-40B4-BE49-F238E27FC236}">
                  <a16:creationId xmlns:a16="http://schemas.microsoft.com/office/drawing/2014/main" id="{8B49E3CE-9026-4E43-A5F2-62A123521161}"/>
                </a:ext>
              </a:extLst>
            </p:cNvPr>
            <p:cNvCxnSpPr>
              <a:cxnSpLocks/>
              <a:stCxn id="276" idx="3"/>
              <a:endCxn id="280" idx="1"/>
            </p:cNvCxnSpPr>
            <p:nvPr/>
          </p:nvCxnSpPr>
          <p:spPr>
            <a:xfrm flipV="1">
              <a:off x="2158322" y="3854360"/>
              <a:ext cx="326108" cy="1586"/>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280" name="Rectangle 279">
              <a:extLst>
                <a:ext uri="{FF2B5EF4-FFF2-40B4-BE49-F238E27FC236}">
                  <a16:creationId xmlns:a16="http://schemas.microsoft.com/office/drawing/2014/main" id="{D6CD779C-943F-0943-821F-B3909287F1DC}"/>
                </a:ext>
              </a:extLst>
            </p:cNvPr>
            <p:cNvSpPr/>
            <p:nvPr/>
          </p:nvSpPr>
          <p:spPr>
            <a:xfrm>
              <a:off x="2484430" y="3809360"/>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grpSp>
      <p:grpSp>
        <p:nvGrpSpPr>
          <p:cNvPr id="282" name="Group 281">
            <a:extLst>
              <a:ext uri="{FF2B5EF4-FFF2-40B4-BE49-F238E27FC236}">
                <a16:creationId xmlns:a16="http://schemas.microsoft.com/office/drawing/2014/main" id="{641ED83F-A13B-1D45-A4BE-622576C0529C}"/>
              </a:ext>
            </a:extLst>
          </p:cNvPr>
          <p:cNvGrpSpPr/>
          <p:nvPr/>
        </p:nvGrpSpPr>
        <p:grpSpPr>
          <a:xfrm>
            <a:off x="3436230" y="1743538"/>
            <a:ext cx="506108" cy="91586"/>
            <a:chOff x="2068322" y="3809360"/>
            <a:chExt cx="506108" cy="91586"/>
          </a:xfrm>
        </p:grpSpPr>
        <p:sp>
          <p:nvSpPr>
            <p:cNvPr id="283" name="Rectangle 282">
              <a:extLst>
                <a:ext uri="{FF2B5EF4-FFF2-40B4-BE49-F238E27FC236}">
                  <a16:creationId xmlns:a16="http://schemas.microsoft.com/office/drawing/2014/main" id="{4D28DEE4-8FE1-514B-BBD4-1A4012F37963}"/>
                </a:ext>
              </a:extLst>
            </p:cNvPr>
            <p:cNvSpPr/>
            <p:nvPr/>
          </p:nvSpPr>
          <p:spPr>
            <a:xfrm>
              <a:off x="2068322" y="3810946"/>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284" name="Rectangle 283">
              <a:extLst>
                <a:ext uri="{FF2B5EF4-FFF2-40B4-BE49-F238E27FC236}">
                  <a16:creationId xmlns:a16="http://schemas.microsoft.com/office/drawing/2014/main" id="{68799049-75A0-A94F-ADCC-7343736EE1D4}"/>
                </a:ext>
              </a:extLst>
            </p:cNvPr>
            <p:cNvSpPr/>
            <p:nvPr/>
          </p:nvSpPr>
          <p:spPr>
            <a:xfrm>
              <a:off x="2207245" y="3810941"/>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285" name="Rectangle 284">
              <a:extLst>
                <a:ext uri="{FF2B5EF4-FFF2-40B4-BE49-F238E27FC236}">
                  <a16:creationId xmlns:a16="http://schemas.microsoft.com/office/drawing/2014/main" id="{79421FD5-F49A-0542-994F-7EA1D713F970}"/>
                </a:ext>
              </a:extLst>
            </p:cNvPr>
            <p:cNvSpPr/>
            <p:nvPr/>
          </p:nvSpPr>
          <p:spPr>
            <a:xfrm>
              <a:off x="2344048" y="3810946"/>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286" name="Straight Connector 285">
              <a:extLst>
                <a:ext uri="{FF2B5EF4-FFF2-40B4-BE49-F238E27FC236}">
                  <a16:creationId xmlns:a16="http://schemas.microsoft.com/office/drawing/2014/main" id="{3A458CD7-BEAE-E04C-9B27-E3FFBBB1B7FA}"/>
                </a:ext>
              </a:extLst>
            </p:cNvPr>
            <p:cNvCxnSpPr>
              <a:cxnSpLocks/>
              <a:stCxn id="283" idx="3"/>
              <a:endCxn id="287" idx="1"/>
            </p:cNvCxnSpPr>
            <p:nvPr/>
          </p:nvCxnSpPr>
          <p:spPr>
            <a:xfrm flipV="1">
              <a:off x="2158322" y="3854360"/>
              <a:ext cx="326108" cy="1586"/>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287" name="Rectangle 286">
              <a:extLst>
                <a:ext uri="{FF2B5EF4-FFF2-40B4-BE49-F238E27FC236}">
                  <a16:creationId xmlns:a16="http://schemas.microsoft.com/office/drawing/2014/main" id="{9BDC2E2E-EFCA-744F-808E-71562905535F}"/>
                </a:ext>
              </a:extLst>
            </p:cNvPr>
            <p:cNvSpPr/>
            <p:nvPr/>
          </p:nvSpPr>
          <p:spPr>
            <a:xfrm>
              <a:off x="2484430" y="3809360"/>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grpSp>
      <p:grpSp>
        <p:nvGrpSpPr>
          <p:cNvPr id="289" name="Group 288">
            <a:extLst>
              <a:ext uri="{FF2B5EF4-FFF2-40B4-BE49-F238E27FC236}">
                <a16:creationId xmlns:a16="http://schemas.microsoft.com/office/drawing/2014/main" id="{50D958E2-1163-CE4B-8987-951D2F287033}"/>
              </a:ext>
            </a:extLst>
          </p:cNvPr>
          <p:cNvGrpSpPr/>
          <p:nvPr/>
        </p:nvGrpSpPr>
        <p:grpSpPr>
          <a:xfrm>
            <a:off x="4760969" y="1746635"/>
            <a:ext cx="506108" cy="91586"/>
            <a:chOff x="2068322" y="3809360"/>
            <a:chExt cx="506108" cy="91586"/>
          </a:xfrm>
        </p:grpSpPr>
        <p:sp>
          <p:nvSpPr>
            <p:cNvPr id="290" name="Rectangle 289">
              <a:extLst>
                <a:ext uri="{FF2B5EF4-FFF2-40B4-BE49-F238E27FC236}">
                  <a16:creationId xmlns:a16="http://schemas.microsoft.com/office/drawing/2014/main" id="{70BB597F-1E11-2546-A05D-3217A6E20EFA}"/>
                </a:ext>
              </a:extLst>
            </p:cNvPr>
            <p:cNvSpPr/>
            <p:nvPr/>
          </p:nvSpPr>
          <p:spPr>
            <a:xfrm>
              <a:off x="2068322" y="3810946"/>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291" name="Rectangle 290">
              <a:extLst>
                <a:ext uri="{FF2B5EF4-FFF2-40B4-BE49-F238E27FC236}">
                  <a16:creationId xmlns:a16="http://schemas.microsoft.com/office/drawing/2014/main" id="{B9815FFC-96B6-9449-A702-730D0FCD232E}"/>
                </a:ext>
              </a:extLst>
            </p:cNvPr>
            <p:cNvSpPr/>
            <p:nvPr/>
          </p:nvSpPr>
          <p:spPr>
            <a:xfrm>
              <a:off x="2207245" y="3810941"/>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292" name="Rectangle 291">
              <a:extLst>
                <a:ext uri="{FF2B5EF4-FFF2-40B4-BE49-F238E27FC236}">
                  <a16:creationId xmlns:a16="http://schemas.microsoft.com/office/drawing/2014/main" id="{03EEE2B5-C922-4F4A-A80E-B0D419A0BA2B}"/>
                </a:ext>
              </a:extLst>
            </p:cNvPr>
            <p:cNvSpPr/>
            <p:nvPr/>
          </p:nvSpPr>
          <p:spPr>
            <a:xfrm>
              <a:off x="2344048" y="3810946"/>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293" name="Straight Connector 292">
              <a:extLst>
                <a:ext uri="{FF2B5EF4-FFF2-40B4-BE49-F238E27FC236}">
                  <a16:creationId xmlns:a16="http://schemas.microsoft.com/office/drawing/2014/main" id="{1664DE68-81A5-7C4E-9391-59C091FAEABE}"/>
                </a:ext>
              </a:extLst>
            </p:cNvPr>
            <p:cNvCxnSpPr>
              <a:cxnSpLocks/>
              <a:stCxn id="290" idx="3"/>
              <a:endCxn id="294" idx="1"/>
            </p:cNvCxnSpPr>
            <p:nvPr/>
          </p:nvCxnSpPr>
          <p:spPr>
            <a:xfrm flipV="1">
              <a:off x="2158322" y="3854360"/>
              <a:ext cx="326108" cy="1586"/>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294" name="Rectangle 293">
              <a:extLst>
                <a:ext uri="{FF2B5EF4-FFF2-40B4-BE49-F238E27FC236}">
                  <a16:creationId xmlns:a16="http://schemas.microsoft.com/office/drawing/2014/main" id="{49FCB7B3-D2FA-CC45-9CBB-4259F218486E}"/>
                </a:ext>
              </a:extLst>
            </p:cNvPr>
            <p:cNvSpPr/>
            <p:nvPr/>
          </p:nvSpPr>
          <p:spPr>
            <a:xfrm>
              <a:off x="2484430" y="3809360"/>
              <a:ext cx="90000" cy="9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grpSp>
      <p:sp>
        <p:nvSpPr>
          <p:cNvPr id="296" name="Oval 295">
            <a:extLst>
              <a:ext uri="{FF2B5EF4-FFF2-40B4-BE49-F238E27FC236}">
                <a16:creationId xmlns:a16="http://schemas.microsoft.com/office/drawing/2014/main" id="{9445095A-3008-DC49-A67E-3D0D665C299B}"/>
              </a:ext>
            </a:extLst>
          </p:cNvPr>
          <p:cNvSpPr/>
          <p:nvPr/>
        </p:nvSpPr>
        <p:spPr>
          <a:xfrm>
            <a:off x="1260273" y="2339908"/>
            <a:ext cx="225602" cy="231205"/>
          </a:xfrm>
          <a:prstGeom prst="ellipse">
            <a:avLst/>
          </a:prstGeom>
          <a:solidFill>
            <a:srgbClr val="FFFFFF"/>
          </a:solid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97" name="Oval 296">
            <a:extLst>
              <a:ext uri="{FF2B5EF4-FFF2-40B4-BE49-F238E27FC236}">
                <a16:creationId xmlns:a16="http://schemas.microsoft.com/office/drawing/2014/main" id="{913998F1-DCBB-974C-AC49-FA5CAFE6250D}"/>
              </a:ext>
            </a:extLst>
          </p:cNvPr>
          <p:cNvSpPr/>
          <p:nvPr/>
        </p:nvSpPr>
        <p:spPr>
          <a:xfrm>
            <a:off x="1223463" y="2371444"/>
            <a:ext cx="225602" cy="231205"/>
          </a:xfrm>
          <a:prstGeom prst="ellipse">
            <a:avLst/>
          </a:prstGeom>
          <a:solidFill>
            <a:srgbClr val="FFFFFF"/>
          </a:solid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cxnSp>
        <p:nvCxnSpPr>
          <p:cNvPr id="298" name="Elbow Connector 297">
            <a:extLst>
              <a:ext uri="{FF2B5EF4-FFF2-40B4-BE49-F238E27FC236}">
                <a16:creationId xmlns:a16="http://schemas.microsoft.com/office/drawing/2014/main" id="{B9A5AFC2-5AC0-E14B-A918-F50DAF1EC42B}"/>
              </a:ext>
            </a:extLst>
          </p:cNvPr>
          <p:cNvCxnSpPr>
            <a:cxnSpLocks/>
            <a:stCxn id="307" idx="3"/>
            <a:endCxn id="179" idx="1"/>
          </p:cNvCxnSpPr>
          <p:nvPr/>
        </p:nvCxnSpPr>
        <p:spPr>
          <a:xfrm flipV="1">
            <a:off x="1896303" y="1397627"/>
            <a:ext cx="207229" cy="2066"/>
          </a:xfrm>
          <a:prstGeom prst="straightConnector1">
            <a:avLst/>
          </a:prstGeom>
          <a:ln w="19050" cmpd="sng">
            <a:solidFill>
              <a:srgbClr val="FF0000"/>
            </a:solidFill>
            <a:prstDash val="sysDash"/>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299" name="Oval 298">
            <a:extLst>
              <a:ext uri="{FF2B5EF4-FFF2-40B4-BE49-F238E27FC236}">
                <a16:creationId xmlns:a16="http://schemas.microsoft.com/office/drawing/2014/main" id="{B5E3CBA1-F3BD-444C-AA8A-B4033755C122}"/>
              </a:ext>
            </a:extLst>
          </p:cNvPr>
          <p:cNvSpPr/>
          <p:nvPr/>
        </p:nvSpPr>
        <p:spPr>
          <a:xfrm>
            <a:off x="1656656" y="1279915"/>
            <a:ext cx="225602" cy="231205"/>
          </a:xfrm>
          <a:prstGeom prst="ellipse">
            <a:avLst/>
          </a:prstGeom>
          <a:solidFill>
            <a:srgbClr val="FFFFFF"/>
          </a:solid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cxnSp>
        <p:nvCxnSpPr>
          <p:cNvPr id="300" name="Elbow Connector 299">
            <a:extLst>
              <a:ext uri="{FF2B5EF4-FFF2-40B4-BE49-F238E27FC236}">
                <a16:creationId xmlns:a16="http://schemas.microsoft.com/office/drawing/2014/main" id="{A8295243-3A13-FA49-B6C6-2058CB710914}"/>
              </a:ext>
            </a:extLst>
          </p:cNvPr>
          <p:cNvCxnSpPr>
            <a:cxnSpLocks/>
            <a:stCxn id="308" idx="3"/>
            <a:endCxn id="180" idx="1"/>
          </p:cNvCxnSpPr>
          <p:nvPr/>
        </p:nvCxnSpPr>
        <p:spPr>
          <a:xfrm flipV="1">
            <a:off x="1885306" y="2484857"/>
            <a:ext cx="218226" cy="525"/>
          </a:xfrm>
          <a:prstGeom prst="straightConnector1">
            <a:avLst/>
          </a:prstGeom>
          <a:ln w="19050" cmpd="sng">
            <a:solidFill>
              <a:srgbClr val="FF0000"/>
            </a:solidFill>
            <a:prstDash val="sysDash"/>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301" name="Oval 300">
            <a:extLst>
              <a:ext uri="{FF2B5EF4-FFF2-40B4-BE49-F238E27FC236}">
                <a16:creationId xmlns:a16="http://schemas.microsoft.com/office/drawing/2014/main" id="{4C1E35C0-B730-FF49-9E90-DD7DBEACD5C6}"/>
              </a:ext>
            </a:extLst>
          </p:cNvPr>
          <p:cNvSpPr/>
          <p:nvPr/>
        </p:nvSpPr>
        <p:spPr>
          <a:xfrm>
            <a:off x="1649344" y="2359800"/>
            <a:ext cx="225602" cy="231205"/>
          </a:xfrm>
          <a:prstGeom prst="ellipse">
            <a:avLst/>
          </a:prstGeom>
          <a:solidFill>
            <a:srgbClr val="FFFFFF"/>
          </a:solid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cxnSp>
        <p:nvCxnSpPr>
          <p:cNvPr id="302" name="Elbow Connector 301">
            <a:extLst>
              <a:ext uri="{FF2B5EF4-FFF2-40B4-BE49-F238E27FC236}">
                <a16:creationId xmlns:a16="http://schemas.microsoft.com/office/drawing/2014/main" id="{91E25DC8-C023-9642-8133-0A50FDFA77B6}"/>
              </a:ext>
            </a:extLst>
          </p:cNvPr>
          <p:cNvCxnSpPr>
            <a:cxnSpLocks/>
            <a:stCxn id="309" idx="3"/>
            <a:endCxn id="182" idx="1"/>
          </p:cNvCxnSpPr>
          <p:nvPr/>
        </p:nvCxnSpPr>
        <p:spPr>
          <a:xfrm>
            <a:off x="1880659" y="3550851"/>
            <a:ext cx="222873" cy="688"/>
          </a:xfrm>
          <a:prstGeom prst="straightConnector1">
            <a:avLst/>
          </a:prstGeom>
          <a:ln w="19050" cmpd="sng">
            <a:solidFill>
              <a:srgbClr val="FF0000"/>
            </a:solidFill>
            <a:prstDash val="sysDash"/>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303" name="Oval 302">
            <a:extLst>
              <a:ext uri="{FF2B5EF4-FFF2-40B4-BE49-F238E27FC236}">
                <a16:creationId xmlns:a16="http://schemas.microsoft.com/office/drawing/2014/main" id="{16B8BAF2-C63B-C849-8052-16423CAA1583}"/>
              </a:ext>
            </a:extLst>
          </p:cNvPr>
          <p:cNvSpPr/>
          <p:nvPr/>
        </p:nvSpPr>
        <p:spPr>
          <a:xfrm>
            <a:off x="1642032" y="3432800"/>
            <a:ext cx="225602" cy="231205"/>
          </a:xfrm>
          <a:prstGeom prst="ellipse">
            <a:avLst/>
          </a:prstGeom>
          <a:solidFill>
            <a:srgbClr val="FFFFFF"/>
          </a:solid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304" name="Oval 303">
            <a:extLst>
              <a:ext uri="{FF2B5EF4-FFF2-40B4-BE49-F238E27FC236}">
                <a16:creationId xmlns:a16="http://schemas.microsoft.com/office/drawing/2014/main" id="{97AA9A05-0C20-6048-817F-F4BBA61BE497}"/>
              </a:ext>
            </a:extLst>
          </p:cNvPr>
          <p:cNvSpPr/>
          <p:nvPr/>
        </p:nvSpPr>
        <p:spPr>
          <a:xfrm>
            <a:off x="1186654" y="2400058"/>
            <a:ext cx="225602" cy="231205"/>
          </a:xfrm>
          <a:prstGeom prst="ellipse">
            <a:avLst/>
          </a:prstGeom>
          <a:solidFill>
            <a:srgbClr val="FFFFFF"/>
          </a:solid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cxnSp>
        <p:nvCxnSpPr>
          <p:cNvPr id="305" name="Straight Arrow Connector 304">
            <a:extLst>
              <a:ext uri="{FF2B5EF4-FFF2-40B4-BE49-F238E27FC236}">
                <a16:creationId xmlns:a16="http://schemas.microsoft.com/office/drawing/2014/main" id="{DF057B6B-B9D1-0441-BFE6-44AA6246EA5A}"/>
              </a:ext>
            </a:extLst>
          </p:cNvPr>
          <p:cNvCxnSpPr>
            <a:stCxn id="304" idx="2"/>
          </p:cNvCxnSpPr>
          <p:nvPr/>
        </p:nvCxnSpPr>
        <p:spPr>
          <a:xfrm flipH="1" flipV="1">
            <a:off x="941557" y="2510726"/>
            <a:ext cx="245097" cy="4935"/>
          </a:xfrm>
          <a:prstGeom prst="straightConnector1">
            <a:avLst/>
          </a:prstGeom>
          <a:ln w="19050" cmpd="sng">
            <a:solidFill>
              <a:srgbClr val="FF0000"/>
            </a:solidFill>
            <a:prstDash val="sysDash"/>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306" name="TextBox 305">
            <a:extLst>
              <a:ext uri="{FF2B5EF4-FFF2-40B4-BE49-F238E27FC236}">
                <a16:creationId xmlns:a16="http://schemas.microsoft.com/office/drawing/2014/main" id="{40F27AD8-AE57-BC48-A65A-A9D5B4755E3C}"/>
              </a:ext>
            </a:extLst>
          </p:cNvPr>
          <p:cNvSpPr txBox="1"/>
          <p:nvPr/>
        </p:nvSpPr>
        <p:spPr>
          <a:xfrm>
            <a:off x="1186485" y="2375060"/>
            <a:ext cx="235962" cy="276999"/>
          </a:xfrm>
          <a:prstGeom prst="rect">
            <a:avLst/>
          </a:prstGeom>
          <a:noFill/>
        </p:spPr>
        <p:txBody>
          <a:bodyPr wrap="none" rtlCol="0">
            <a:spAutoFit/>
          </a:bodyPr>
          <a:lstStyle/>
          <a:p>
            <a:r>
              <a:rPr lang="en-US" sz="1200" dirty="0">
                <a:solidFill>
                  <a:srgbClr val="FF3220"/>
                </a:solidFill>
              </a:rPr>
              <a:t>!</a:t>
            </a:r>
          </a:p>
        </p:txBody>
      </p:sp>
      <p:sp>
        <p:nvSpPr>
          <p:cNvPr id="307" name="TextBox 306">
            <a:extLst>
              <a:ext uri="{FF2B5EF4-FFF2-40B4-BE49-F238E27FC236}">
                <a16:creationId xmlns:a16="http://schemas.microsoft.com/office/drawing/2014/main" id="{72651879-1DCE-3543-99EB-0138F95D0B84}"/>
              </a:ext>
            </a:extLst>
          </p:cNvPr>
          <p:cNvSpPr txBox="1"/>
          <p:nvPr/>
        </p:nvSpPr>
        <p:spPr>
          <a:xfrm>
            <a:off x="1660341" y="1261193"/>
            <a:ext cx="235962" cy="276999"/>
          </a:xfrm>
          <a:prstGeom prst="rect">
            <a:avLst/>
          </a:prstGeom>
          <a:noFill/>
        </p:spPr>
        <p:txBody>
          <a:bodyPr wrap="none" rtlCol="0">
            <a:spAutoFit/>
          </a:bodyPr>
          <a:lstStyle/>
          <a:p>
            <a:r>
              <a:rPr lang="en-US" sz="1200" dirty="0">
                <a:solidFill>
                  <a:srgbClr val="FF3220"/>
                </a:solidFill>
              </a:rPr>
              <a:t>!</a:t>
            </a:r>
          </a:p>
        </p:txBody>
      </p:sp>
      <p:sp>
        <p:nvSpPr>
          <p:cNvPr id="308" name="TextBox 307">
            <a:extLst>
              <a:ext uri="{FF2B5EF4-FFF2-40B4-BE49-F238E27FC236}">
                <a16:creationId xmlns:a16="http://schemas.microsoft.com/office/drawing/2014/main" id="{F957084C-BB90-FB49-862C-2E64A14D7031}"/>
              </a:ext>
            </a:extLst>
          </p:cNvPr>
          <p:cNvSpPr txBox="1"/>
          <p:nvPr/>
        </p:nvSpPr>
        <p:spPr>
          <a:xfrm>
            <a:off x="1649344" y="2346882"/>
            <a:ext cx="235962" cy="276999"/>
          </a:xfrm>
          <a:prstGeom prst="rect">
            <a:avLst/>
          </a:prstGeom>
          <a:noFill/>
        </p:spPr>
        <p:txBody>
          <a:bodyPr wrap="none" rtlCol="0">
            <a:spAutoFit/>
          </a:bodyPr>
          <a:lstStyle/>
          <a:p>
            <a:r>
              <a:rPr lang="en-US" sz="1200" dirty="0">
                <a:solidFill>
                  <a:srgbClr val="FF3220"/>
                </a:solidFill>
              </a:rPr>
              <a:t>!</a:t>
            </a:r>
          </a:p>
        </p:txBody>
      </p:sp>
      <p:sp>
        <p:nvSpPr>
          <p:cNvPr id="309" name="TextBox 308">
            <a:extLst>
              <a:ext uri="{FF2B5EF4-FFF2-40B4-BE49-F238E27FC236}">
                <a16:creationId xmlns:a16="http://schemas.microsoft.com/office/drawing/2014/main" id="{036A3965-25A2-5949-A6DE-C5E2B84E5E2E}"/>
              </a:ext>
            </a:extLst>
          </p:cNvPr>
          <p:cNvSpPr txBox="1"/>
          <p:nvPr/>
        </p:nvSpPr>
        <p:spPr>
          <a:xfrm>
            <a:off x="1644697" y="3412351"/>
            <a:ext cx="235962" cy="276999"/>
          </a:xfrm>
          <a:prstGeom prst="rect">
            <a:avLst/>
          </a:prstGeom>
          <a:noFill/>
        </p:spPr>
        <p:txBody>
          <a:bodyPr wrap="none" rtlCol="0">
            <a:spAutoFit/>
          </a:bodyPr>
          <a:lstStyle/>
          <a:p>
            <a:r>
              <a:rPr lang="en-US" sz="1200" dirty="0">
                <a:solidFill>
                  <a:srgbClr val="FF3220"/>
                </a:solidFill>
              </a:rPr>
              <a:t>!</a:t>
            </a:r>
          </a:p>
        </p:txBody>
      </p:sp>
      <p:cxnSp>
        <p:nvCxnSpPr>
          <p:cNvPr id="310" name="Elbow Connector 309">
            <a:extLst>
              <a:ext uri="{FF2B5EF4-FFF2-40B4-BE49-F238E27FC236}">
                <a16:creationId xmlns:a16="http://schemas.microsoft.com/office/drawing/2014/main" id="{F885B842-9214-7F4C-8333-6588962366CE}"/>
              </a:ext>
            </a:extLst>
          </p:cNvPr>
          <p:cNvCxnSpPr>
            <a:cxnSpLocks/>
            <a:stCxn id="312" idx="3"/>
            <a:endCxn id="216" idx="1"/>
          </p:cNvCxnSpPr>
          <p:nvPr/>
        </p:nvCxnSpPr>
        <p:spPr>
          <a:xfrm>
            <a:off x="3226583" y="1394747"/>
            <a:ext cx="205451" cy="1840"/>
          </a:xfrm>
          <a:prstGeom prst="bentConnector3">
            <a:avLst>
              <a:gd name="adj1" fmla="val 50000"/>
            </a:avLst>
          </a:prstGeom>
          <a:ln w="19050" cmpd="sng">
            <a:solidFill>
              <a:srgbClr val="FF0000"/>
            </a:solidFill>
            <a:prstDash val="sysDash"/>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311" name="Oval 310">
            <a:extLst>
              <a:ext uri="{FF2B5EF4-FFF2-40B4-BE49-F238E27FC236}">
                <a16:creationId xmlns:a16="http://schemas.microsoft.com/office/drawing/2014/main" id="{F92FB4AB-631D-1B48-BB00-597D52B8BB86}"/>
              </a:ext>
            </a:extLst>
          </p:cNvPr>
          <p:cNvSpPr/>
          <p:nvPr/>
        </p:nvSpPr>
        <p:spPr>
          <a:xfrm>
            <a:off x="2992080" y="1279915"/>
            <a:ext cx="225602" cy="231205"/>
          </a:xfrm>
          <a:prstGeom prst="ellipse">
            <a:avLst/>
          </a:prstGeom>
          <a:solidFill>
            <a:srgbClr val="FFFFFF"/>
          </a:solid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312" name="TextBox 311">
            <a:extLst>
              <a:ext uri="{FF2B5EF4-FFF2-40B4-BE49-F238E27FC236}">
                <a16:creationId xmlns:a16="http://schemas.microsoft.com/office/drawing/2014/main" id="{052899EC-7B88-B245-8F81-B507F7608D03}"/>
              </a:ext>
            </a:extLst>
          </p:cNvPr>
          <p:cNvSpPr txBox="1"/>
          <p:nvPr/>
        </p:nvSpPr>
        <p:spPr>
          <a:xfrm>
            <a:off x="2990621" y="1256247"/>
            <a:ext cx="235962" cy="276999"/>
          </a:xfrm>
          <a:prstGeom prst="rect">
            <a:avLst/>
          </a:prstGeom>
          <a:noFill/>
        </p:spPr>
        <p:txBody>
          <a:bodyPr wrap="none" rtlCol="0">
            <a:spAutoFit/>
          </a:bodyPr>
          <a:lstStyle/>
          <a:p>
            <a:r>
              <a:rPr lang="en-US" sz="1200" dirty="0">
                <a:solidFill>
                  <a:srgbClr val="FF3220"/>
                </a:solidFill>
              </a:rPr>
              <a:t>!</a:t>
            </a:r>
          </a:p>
        </p:txBody>
      </p:sp>
      <p:cxnSp>
        <p:nvCxnSpPr>
          <p:cNvPr id="316" name="Elbow Connector 315">
            <a:extLst>
              <a:ext uri="{FF2B5EF4-FFF2-40B4-BE49-F238E27FC236}">
                <a16:creationId xmlns:a16="http://schemas.microsoft.com/office/drawing/2014/main" id="{BA2637FB-B668-2F42-9261-304737F5A288}"/>
              </a:ext>
            </a:extLst>
          </p:cNvPr>
          <p:cNvCxnSpPr>
            <a:cxnSpLocks/>
            <a:stCxn id="318" idx="3"/>
            <a:endCxn id="215" idx="1"/>
          </p:cNvCxnSpPr>
          <p:nvPr/>
        </p:nvCxnSpPr>
        <p:spPr>
          <a:xfrm>
            <a:off x="4552655" y="1393880"/>
            <a:ext cx="203642" cy="6250"/>
          </a:xfrm>
          <a:prstGeom prst="straightConnector1">
            <a:avLst/>
          </a:prstGeom>
          <a:ln w="19050" cmpd="sng">
            <a:solidFill>
              <a:srgbClr val="FF0000"/>
            </a:solidFill>
            <a:prstDash val="sysDash"/>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317" name="Oval 316">
            <a:extLst>
              <a:ext uri="{FF2B5EF4-FFF2-40B4-BE49-F238E27FC236}">
                <a16:creationId xmlns:a16="http://schemas.microsoft.com/office/drawing/2014/main" id="{C86ADCB2-22D0-D84B-9CA5-743B83A16CA2}"/>
              </a:ext>
            </a:extLst>
          </p:cNvPr>
          <p:cNvSpPr/>
          <p:nvPr/>
        </p:nvSpPr>
        <p:spPr>
          <a:xfrm>
            <a:off x="4322707" y="1287059"/>
            <a:ext cx="225602" cy="231205"/>
          </a:xfrm>
          <a:prstGeom prst="ellipse">
            <a:avLst/>
          </a:prstGeom>
          <a:solidFill>
            <a:srgbClr val="FFFFFF"/>
          </a:solid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318" name="TextBox 317">
            <a:extLst>
              <a:ext uri="{FF2B5EF4-FFF2-40B4-BE49-F238E27FC236}">
                <a16:creationId xmlns:a16="http://schemas.microsoft.com/office/drawing/2014/main" id="{C5D29455-06FD-B445-B2E3-D98B1D136E46}"/>
              </a:ext>
            </a:extLst>
          </p:cNvPr>
          <p:cNvSpPr txBox="1"/>
          <p:nvPr/>
        </p:nvSpPr>
        <p:spPr>
          <a:xfrm>
            <a:off x="4316693" y="1255380"/>
            <a:ext cx="235962" cy="276999"/>
          </a:xfrm>
          <a:prstGeom prst="rect">
            <a:avLst/>
          </a:prstGeom>
          <a:noFill/>
        </p:spPr>
        <p:txBody>
          <a:bodyPr wrap="none" rtlCol="0">
            <a:spAutoFit/>
          </a:bodyPr>
          <a:lstStyle/>
          <a:p>
            <a:r>
              <a:rPr lang="en-US" sz="1200" dirty="0">
                <a:solidFill>
                  <a:srgbClr val="FF3220"/>
                </a:solidFill>
              </a:rPr>
              <a:t>!</a:t>
            </a:r>
          </a:p>
        </p:txBody>
      </p:sp>
      <p:sp>
        <p:nvSpPr>
          <p:cNvPr id="97" name="TextBox 96">
            <a:extLst>
              <a:ext uri="{FF2B5EF4-FFF2-40B4-BE49-F238E27FC236}">
                <a16:creationId xmlns:a16="http://schemas.microsoft.com/office/drawing/2014/main" id="{4F399C8D-58C9-3D4C-9F16-9A661A98F8B4}"/>
              </a:ext>
            </a:extLst>
          </p:cNvPr>
          <p:cNvSpPr txBox="1"/>
          <p:nvPr/>
        </p:nvSpPr>
        <p:spPr>
          <a:xfrm>
            <a:off x="5884938" y="4848859"/>
            <a:ext cx="388248" cy="215444"/>
          </a:xfrm>
          <a:prstGeom prst="rect">
            <a:avLst/>
          </a:prstGeom>
          <a:noFill/>
        </p:spPr>
        <p:txBody>
          <a:bodyPr wrap="none" rtlCol="0">
            <a:spAutoFit/>
          </a:bodyPr>
          <a:lstStyle/>
          <a:p>
            <a:r>
              <a:rPr lang="en-US" sz="800" dirty="0"/>
              <a:t>Key:</a:t>
            </a:r>
          </a:p>
        </p:txBody>
      </p:sp>
      <p:graphicFrame>
        <p:nvGraphicFramePr>
          <p:cNvPr id="98" name="Table 97">
            <a:extLst>
              <a:ext uri="{FF2B5EF4-FFF2-40B4-BE49-F238E27FC236}">
                <a16:creationId xmlns:a16="http://schemas.microsoft.com/office/drawing/2014/main" id="{8220CAC4-3840-5040-BAD5-A933A547B15F}"/>
              </a:ext>
            </a:extLst>
          </p:cNvPr>
          <p:cNvGraphicFramePr>
            <a:graphicFrameLocks noGrp="1"/>
          </p:cNvGraphicFramePr>
          <p:nvPr>
            <p:extLst>
              <p:ext uri="{D42A27DB-BD31-4B8C-83A1-F6EECF244321}">
                <p14:modId xmlns:p14="http://schemas.microsoft.com/office/powerpoint/2010/main" val="84998417"/>
              </p:ext>
            </p:extLst>
          </p:nvPr>
        </p:nvGraphicFramePr>
        <p:xfrm>
          <a:off x="6212871" y="3495722"/>
          <a:ext cx="2396850" cy="1506236"/>
        </p:xfrm>
        <a:graphic>
          <a:graphicData uri="http://schemas.openxmlformats.org/drawingml/2006/table">
            <a:tbl>
              <a:tblPr firstRow="1" bandRow="1">
                <a:tableStyleId>{2D5ABB26-0587-4C30-8999-92F81FD0307C}</a:tableStyleId>
              </a:tblPr>
              <a:tblGrid>
                <a:gridCol w="950080">
                  <a:extLst>
                    <a:ext uri="{9D8B030D-6E8A-4147-A177-3AD203B41FA5}">
                      <a16:colId xmlns:a16="http://schemas.microsoft.com/office/drawing/2014/main" val="20000"/>
                    </a:ext>
                  </a:extLst>
                </a:gridCol>
                <a:gridCol w="245772">
                  <a:extLst>
                    <a:ext uri="{9D8B030D-6E8A-4147-A177-3AD203B41FA5}">
                      <a16:colId xmlns:a16="http://schemas.microsoft.com/office/drawing/2014/main" val="20001"/>
                    </a:ext>
                  </a:extLst>
                </a:gridCol>
                <a:gridCol w="384537">
                  <a:extLst>
                    <a:ext uri="{9D8B030D-6E8A-4147-A177-3AD203B41FA5}">
                      <a16:colId xmlns:a16="http://schemas.microsoft.com/office/drawing/2014/main" val="20002"/>
                    </a:ext>
                  </a:extLst>
                </a:gridCol>
                <a:gridCol w="816461">
                  <a:extLst>
                    <a:ext uri="{9D8B030D-6E8A-4147-A177-3AD203B41FA5}">
                      <a16:colId xmlns:a16="http://schemas.microsoft.com/office/drawing/2014/main" val="20003"/>
                    </a:ext>
                  </a:extLst>
                </a:gridCol>
              </a:tblGrid>
              <a:tr h="376559">
                <a:tc>
                  <a:txBody>
                    <a:bodyPr/>
                    <a:lstStyle/>
                    <a:p>
                      <a:pPr lvl="0"/>
                      <a:r>
                        <a:rPr lang="en-US" sz="800" b="0" i="0" dirty="0">
                          <a:latin typeface="+mn-lt"/>
                        </a:rPr>
                        <a:t>Endorser</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lvl="0"/>
                      <a:endParaRPr lang="en-US" sz="800" b="0" i="0" dirty="0">
                        <a:latin typeface="+mn-lt"/>
                      </a:endParaRPr>
                    </a:p>
                  </a:txBody>
                  <a:tcPr anchor="ctr">
                    <a:lnT w="12700" cap="flat" cmpd="sng" algn="ctr">
                      <a:solidFill>
                        <a:schemeClr val="tx1"/>
                      </a:solidFill>
                      <a:prstDash val="solid"/>
                      <a:round/>
                      <a:headEnd type="none" w="med" len="med"/>
                      <a:tailEnd type="none" w="med" len="med"/>
                    </a:lnT>
                  </a:tcPr>
                </a:tc>
                <a:tc>
                  <a:txBody>
                    <a:bodyPr/>
                    <a:lstStyle/>
                    <a:p>
                      <a:pPr lvl="0"/>
                      <a:endParaRPr lang="en-US" sz="800" b="0" i="0" dirty="0">
                        <a:latin typeface="+mn-lt"/>
                      </a:endParaRPr>
                    </a:p>
                  </a:txBody>
                  <a:tcPr anchor="ctr">
                    <a:lnT w="12700" cap="flat" cmpd="sng" algn="ctr">
                      <a:solidFill>
                        <a:schemeClr val="tx1"/>
                      </a:solidFill>
                      <a:prstDash val="solid"/>
                      <a:round/>
                      <a:headEnd type="none" w="med" len="med"/>
                      <a:tailEnd type="none" w="med" len="med"/>
                    </a:lnT>
                  </a:tcPr>
                </a:tc>
                <a:tc>
                  <a:txBody>
                    <a:bodyPr/>
                    <a:lstStyle/>
                    <a:p>
                      <a:pPr lvl="0"/>
                      <a:r>
                        <a:rPr lang="en-US" sz="800" b="0" i="0" dirty="0">
                          <a:latin typeface="+mn-lt"/>
                        </a:rPr>
                        <a:t>Ledger</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376559">
                <a:tc>
                  <a:txBody>
                    <a:bodyPr/>
                    <a:lstStyle/>
                    <a:p>
                      <a:pPr lvl="0"/>
                      <a:r>
                        <a:rPr lang="en-US" sz="800" b="0" i="0" dirty="0">
                          <a:latin typeface="+mn-lt"/>
                        </a:rPr>
                        <a:t>Peer</a:t>
                      </a:r>
                    </a:p>
                  </a:txBody>
                  <a:tcPr anchor="ctr">
                    <a:lnL w="12700" cap="flat" cmpd="sng" algn="ctr">
                      <a:solidFill>
                        <a:schemeClr val="tx1"/>
                      </a:solidFill>
                      <a:prstDash val="solid"/>
                      <a:round/>
                      <a:headEnd type="none" w="med" len="med"/>
                      <a:tailEnd type="none" w="med" len="med"/>
                    </a:lnL>
                  </a:tcPr>
                </a:tc>
                <a:tc>
                  <a:txBody>
                    <a:bodyPr/>
                    <a:lstStyle/>
                    <a:p>
                      <a:pPr lvl="0"/>
                      <a:endParaRPr lang="en-US" sz="800" b="0" i="0" dirty="0">
                        <a:latin typeface="+mn-lt"/>
                      </a:endParaRPr>
                    </a:p>
                  </a:txBody>
                  <a:tcPr anchor="ctr"/>
                </a:tc>
                <a:tc>
                  <a:txBody>
                    <a:bodyPr/>
                    <a:lstStyle/>
                    <a:p>
                      <a:pPr lvl="0"/>
                      <a:endParaRPr lang="en-US" sz="800" b="0" i="0" dirty="0">
                        <a:latin typeface="+mn-lt"/>
                      </a:endParaRPr>
                    </a:p>
                  </a:txBody>
                  <a:tcPr anchor="ct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800" b="0" i="0" dirty="0">
                          <a:latin typeface="+mn-lt"/>
                        </a:rPr>
                        <a:t>Application</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376559">
                <a:tc>
                  <a:txBody>
                    <a:bodyPr/>
                    <a:lstStyle/>
                    <a:p>
                      <a:pPr lvl="0"/>
                      <a:r>
                        <a:rPr lang="en-US" sz="800" b="0" i="0" dirty="0">
                          <a:latin typeface="+mn-lt"/>
                        </a:rPr>
                        <a:t>Ordering</a:t>
                      </a:r>
                      <a:r>
                        <a:rPr lang="en-US" sz="800" b="0" i="0" baseline="0" dirty="0">
                          <a:latin typeface="+mn-lt"/>
                        </a:rPr>
                        <a:t> Node</a:t>
                      </a:r>
                      <a:endParaRPr lang="en-US" sz="800" b="0" i="0" dirty="0">
                        <a:latin typeface="+mn-lt"/>
                      </a:endParaRPr>
                    </a:p>
                  </a:txBody>
                  <a:tcPr anchor="ctr">
                    <a:lnL w="12700" cap="flat" cmpd="sng" algn="ctr">
                      <a:solidFill>
                        <a:schemeClr val="tx1"/>
                      </a:solidFill>
                      <a:prstDash val="solid"/>
                      <a:round/>
                      <a:headEnd type="none" w="med" len="med"/>
                      <a:tailEnd type="none" w="med" len="med"/>
                    </a:lnL>
                  </a:tcPr>
                </a:tc>
                <a:tc>
                  <a:txBody>
                    <a:bodyPr/>
                    <a:lstStyle/>
                    <a:p>
                      <a:pPr lvl="0"/>
                      <a:endParaRPr lang="en-US" sz="800" b="0" i="0" dirty="0">
                        <a:latin typeface="+mn-lt"/>
                      </a:endParaRPr>
                    </a:p>
                  </a:txBody>
                  <a:tcPr anchor="ctr"/>
                </a:tc>
                <a:tc>
                  <a:txBody>
                    <a:bodyPr/>
                    <a:lstStyle/>
                    <a:p>
                      <a:pPr lvl="0"/>
                      <a:endParaRPr lang="en-US" sz="800" b="0" i="0" dirty="0">
                        <a:latin typeface="+mn-lt"/>
                      </a:endParaRPr>
                    </a:p>
                  </a:txBody>
                  <a:tcPr anchor="ctr"/>
                </a:tc>
                <a:tc>
                  <a:txBody>
                    <a:bodyPr/>
                    <a:lstStyle/>
                    <a:p>
                      <a:pPr lvl="0"/>
                      <a:endParaRPr lang="en-US" sz="800" b="0" i="0" dirty="0">
                        <a:latin typeface="+mn-lt"/>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376559">
                <a:tc>
                  <a:txBody>
                    <a:bodyPr/>
                    <a:lstStyle/>
                    <a:p>
                      <a:pPr lvl="0"/>
                      <a:r>
                        <a:rPr lang="en-US" sz="800" b="0" i="0" dirty="0">
                          <a:latin typeface="+mn-lt"/>
                        </a:rPr>
                        <a:t>Smart</a:t>
                      </a:r>
                      <a:r>
                        <a:rPr lang="en-US" sz="800" b="0" i="0" baseline="0" dirty="0">
                          <a:latin typeface="+mn-lt"/>
                        </a:rPr>
                        <a:t> Contract</a:t>
                      </a:r>
                    </a:p>
                    <a:p>
                      <a:pPr lvl="0"/>
                      <a:r>
                        <a:rPr lang="en-US" sz="800" b="0" i="0" baseline="0" dirty="0">
                          <a:latin typeface="+mn-lt"/>
                        </a:rPr>
                        <a:t>(</a:t>
                      </a:r>
                      <a:r>
                        <a:rPr lang="en-US" sz="800" b="0" i="0" baseline="0" dirty="0" err="1">
                          <a:latin typeface="+mn-lt"/>
                        </a:rPr>
                        <a:t>Chaincode</a:t>
                      </a:r>
                      <a:r>
                        <a:rPr lang="en-US" sz="800" b="0" i="0" baseline="0" dirty="0">
                          <a:latin typeface="+mn-lt"/>
                        </a:rPr>
                        <a:t>)</a:t>
                      </a:r>
                      <a:endParaRPr lang="en-US" sz="800" b="0" i="0" dirty="0">
                        <a:latin typeface="+mn-lt"/>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lvl="0"/>
                      <a:endParaRPr lang="en-US" sz="800" b="0" i="0" dirty="0">
                        <a:latin typeface="+mn-lt"/>
                      </a:endParaRPr>
                    </a:p>
                  </a:txBody>
                  <a:tcPr anchor="ctr">
                    <a:lnB w="12700" cap="flat" cmpd="sng" algn="ctr">
                      <a:solidFill>
                        <a:schemeClr val="tx1"/>
                      </a:solidFill>
                      <a:prstDash val="solid"/>
                      <a:round/>
                      <a:headEnd type="none" w="med" len="med"/>
                      <a:tailEnd type="none" w="med" len="med"/>
                    </a:lnB>
                  </a:tcPr>
                </a:tc>
                <a:tc>
                  <a:txBody>
                    <a:bodyPr/>
                    <a:lstStyle/>
                    <a:p>
                      <a:pPr lvl="0"/>
                      <a:endParaRPr lang="en-US" sz="800" b="0" i="0" dirty="0">
                        <a:latin typeface="+mn-lt"/>
                      </a:endParaRPr>
                    </a:p>
                  </a:txBody>
                  <a:tcPr anchor="ctr">
                    <a:lnB w="12700" cap="flat" cmpd="sng" algn="ctr">
                      <a:solidFill>
                        <a:schemeClr val="tx1"/>
                      </a:solidFill>
                      <a:prstDash val="solid"/>
                      <a:round/>
                      <a:headEnd type="none" w="med" len="med"/>
                      <a:tailEnd type="none" w="med" len="med"/>
                    </a:lnB>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800" b="0" i="0" dirty="0">
                          <a:latin typeface="+mn-lt"/>
                        </a:rPr>
                        <a:t>Endorsement</a:t>
                      </a:r>
                      <a:r>
                        <a:rPr lang="en-US" sz="800" b="0" i="0" baseline="0" dirty="0">
                          <a:latin typeface="+mn-lt"/>
                        </a:rPr>
                        <a:t> Policy</a:t>
                      </a:r>
                      <a:endParaRPr lang="en-US" sz="800" b="0" i="0" dirty="0">
                        <a:latin typeface="+mn-lt"/>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99" name="Rounded Rectangle 93">
            <a:extLst>
              <a:ext uri="{FF2B5EF4-FFF2-40B4-BE49-F238E27FC236}">
                <a16:creationId xmlns:a16="http://schemas.microsoft.com/office/drawing/2014/main" id="{A4506E1B-8125-0942-9193-51CA00D89883}"/>
              </a:ext>
            </a:extLst>
          </p:cNvPr>
          <p:cNvSpPr/>
          <p:nvPr/>
        </p:nvSpPr>
        <p:spPr>
          <a:xfrm>
            <a:off x="7059678" y="3554564"/>
            <a:ext cx="267251" cy="267300"/>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tIns="36000" bIns="36000" rtlCol="0" anchor="ctr"/>
          <a:lstStyle/>
          <a:p>
            <a:pPr algn="ctr"/>
            <a:endParaRPr lang="en-US" sz="750" dirty="0">
              <a:solidFill>
                <a:srgbClr val="000000"/>
              </a:solidFill>
            </a:endParaRPr>
          </a:p>
        </p:txBody>
      </p:sp>
      <p:sp>
        <p:nvSpPr>
          <p:cNvPr id="100" name="Rounded Rectangle 96">
            <a:extLst>
              <a:ext uri="{FF2B5EF4-FFF2-40B4-BE49-F238E27FC236}">
                <a16:creationId xmlns:a16="http://schemas.microsoft.com/office/drawing/2014/main" id="{1ED8683E-3A16-AE4F-9A4E-9F5F976763CA}"/>
              </a:ext>
            </a:extLst>
          </p:cNvPr>
          <p:cNvSpPr/>
          <p:nvPr/>
        </p:nvSpPr>
        <p:spPr>
          <a:xfrm>
            <a:off x="7060597" y="3935366"/>
            <a:ext cx="267251" cy="267300"/>
          </a:xfrm>
          <a:prstGeom prst="roundRect">
            <a:avLst/>
          </a:prstGeom>
          <a:solidFill>
            <a:srgbClr val="7DA6FC"/>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000000"/>
              </a:solidFill>
            </a:endParaRPr>
          </a:p>
        </p:txBody>
      </p:sp>
      <p:sp>
        <p:nvSpPr>
          <p:cNvPr id="101" name="Rounded Rectangle 99">
            <a:extLst>
              <a:ext uri="{FF2B5EF4-FFF2-40B4-BE49-F238E27FC236}">
                <a16:creationId xmlns:a16="http://schemas.microsoft.com/office/drawing/2014/main" id="{F4E5E64F-E5E6-E74F-8427-5999568AAAAD}"/>
              </a:ext>
            </a:extLst>
          </p:cNvPr>
          <p:cNvSpPr/>
          <p:nvPr/>
        </p:nvSpPr>
        <p:spPr>
          <a:xfrm>
            <a:off x="7059677" y="4295609"/>
            <a:ext cx="267251" cy="267300"/>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50" dirty="0">
              <a:solidFill>
                <a:srgbClr val="000000"/>
              </a:solidFill>
            </a:endParaRPr>
          </a:p>
        </p:txBody>
      </p:sp>
      <p:sp>
        <p:nvSpPr>
          <p:cNvPr id="102" name="Rounded Rectangle 102">
            <a:extLst>
              <a:ext uri="{FF2B5EF4-FFF2-40B4-BE49-F238E27FC236}">
                <a16:creationId xmlns:a16="http://schemas.microsoft.com/office/drawing/2014/main" id="{844FE852-2B92-7048-82BB-E1F05AC60FAB}"/>
              </a:ext>
            </a:extLst>
          </p:cNvPr>
          <p:cNvSpPr/>
          <p:nvPr/>
        </p:nvSpPr>
        <p:spPr>
          <a:xfrm>
            <a:off x="7059677" y="4681320"/>
            <a:ext cx="267251" cy="267300"/>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50" dirty="0">
              <a:solidFill>
                <a:srgbClr val="000000"/>
              </a:solidFill>
            </a:endParaRPr>
          </a:p>
        </p:txBody>
      </p:sp>
      <p:cxnSp>
        <p:nvCxnSpPr>
          <p:cNvPr id="103" name="Straight Connector 102">
            <a:extLst>
              <a:ext uri="{FF2B5EF4-FFF2-40B4-BE49-F238E27FC236}">
                <a16:creationId xmlns:a16="http://schemas.microsoft.com/office/drawing/2014/main" id="{5B6F3703-116B-0548-97AE-3A69A8780B87}"/>
              </a:ext>
            </a:extLst>
          </p:cNvPr>
          <p:cNvCxnSpPr/>
          <p:nvPr/>
        </p:nvCxnSpPr>
        <p:spPr>
          <a:xfrm>
            <a:off x="7326928" y="4814970"/>
            <a:ext cx="271595" cy="2346"/>
          </a:xfrm>
          <a:prstGeom prst="line">
            <a:avLst/>
          </a:prstGeom>
          <a:ln w="6350" cmpd="sng">
            <a:solidFill>
              <a:schemeClr val="tx2"/>
            </a:solidFill>
            <a:prstDash val="dash"/>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04" name="Folded Corner 103">
            <a:extLst>
              <a:ext uri="{FF2B5EF4-FFF2-40B4-BE49-F238E27FC236}">
                <a16:creationId xmlns:a16="http://schemas.microsoft.com/office/drawing/2014/main" id="{5641E915-5ACE-6A4D-A405-941C7C7C9EA8}"/>
              </a:ext>
            </a:extLst>
          </p:cNvPr>
          <p:cNvSpPr/>
          <p:nvPr/>
        </p:nvSpPr>
        <p:spPr>
          <a:xfrm>
            <a:off x="7496923" y="4688490"/>
            <a:ext cx="268358" cy="257651"/>
          </a:xfrm>
          <a:prstGeom prst="foldedCorner">
            <a:avLst/>
          </a:prstGeom>
          <a:solidFill>
            <a:srgbClr val="F7AD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105" name="Rounded Rectangle 105">
            <a:extLst>
              <a:ext uri="{FF2B5EF4-FFF2-40B4-BE49-F238E27FC236}">
                <a16:creationId xmlns:a16="http://schemas.microsoft.com/office/drawing/2014/main" id="{3DCA5D89-1CC6-3F44-A43A-A68ABD2AFAD3}"/>
              </a:ext>
            </a:extLst>
          </p:cNvPr>
          <p:cNvSpPr/>
          <p:nvPr/>
        </p:nvSpPr>
        <p:spPr>
          <a:xfrm>
            <a:off x="7488768" y="3935366"/>
            <a:ext cx="267251" cy="267300"/>
          </a:xfrm>
          <a:prstGeom prst="roundRect">
            <a:avLst/>
          </a:prstGeom>
          <a:no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tIns="36000" bIns="36000" rtlCol="0" anchor="ctr"/>
          <a:lstStyle/>
          <a:p>
            <a:pPr algn="ctr"/>
            <a:endParaRPr lang="en-US" sz="750" dirty="0">
              <a:solidFill>
                <a:srgbClr val="000000"/>
              </a:solidFill>
            </a:endParaRPr>
          </a:p>
        </p:txBody>
      </p:sp>
      <p:grpSp>
        <p:nvGrpSpPr>
          <p:cNvPr id="106" name="Group 105">
            <a:extLst>
              <a:ext uri="{FF2B5EF4-FFF2-40B4-BE49-F238E27FC236}">
                <a16:creationId xmlns:a16="http://schemas.microsoft.com/office/drawing/2014/main" id="{AFC8DE37-19D2-584C-AB55-EE6DA8EE9C9B}"/>
              </a:ext>
            </a:extLst>
          </p:cNvPr>
          <p:cNvGrpSpPr/>
          <p:nvPr/>
        </p:nvGrpSpPr>
        <p:grpSpPr>
          <a:xfrm>
            <a:off x="7437949" y="3616716"/>
            <a:ext cx="368888" cy="93646"/>
            <a:chOff x="2259061" y="4546968"/>
            <a:chExt cx="576021" cy="152408"/>
          </a:xfrm>
        </p:grpSpPr>
        <p:sp>
          <p:nvSpPr>
            <p:cNvPr id="107" name="Rectangle 106">
              <a:extLst>
                <a:ext uri="{FF2B5EF4-FFF2-40B4-BE49-F238E27FC236}">
                  <a16:creationId xmlns:a16="http://schemas.microsoft.com/office/drawing/2014/main" id="{544AA27C-F4B4-C743-81AA-49066AC0906F}"/>
                </a:ext>
              </a:extLst>
            </p:cNvPr>
            <p:cNvSpPr/>
            <p:nvPr/>
          </p:nvSpPr>
          <p:spPr>
            <a:xfrm>
              <a:off x="2259061" y="4546976"/>
              <a:ext cx="145473" cy="1524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08" name="Rectangle 107">
              <a:extLst>
                <a:ext uri="{FF2B5EF4-FFF2-40B4-BE49-F238E27FC236}">
                  <a16:creationId xmlns:a16="http://schemas.microsoft.com/office/drawing/2014/main" id="{7D7F172C-6DB0-E343-8DF5-B03203CAC21D}"/>
                </a:ext>
              </a:extLst>
            </p:cNvPr>
            <p:cNvSpPr/>
            <p:nvPr/>
          </p:nvSpPr>
          <p:spPr>
            <a:xfrm>
              <a:off x="2475990" y="4546968"/>
              <a:ext cx="145473" cy="1524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sp>
          <p:nvSpPr>
            <p:cNvPr id="109" name="Rectangle 108">
              <a:extLst>
                <a:ext uri="{FF2B5EF4-FFF2-40B4-BE49-F238E27FC236}">
                  <a16:creationId xmlns:a16="http://schemas.microsoft.com/office/drawing/2014/main" id="{16E530C6-4212-7841-90B3-2051BA706FB8}"/>
                </a:ext>
              </a:extLst>
            </p:cNvPr>
            <p:cNvSpPr/>
            <p:nvPr/>
          </p:nvSpPr>
          <p:spPr>
            <a:xfrm>
              <a:off x="2689609" y="4546976"/>
              <a:ext cx="145473" cy="1524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sz="1200" b="0" dirty="0">
                <a:solidFill>
                  <a:prstClr val="white"/>
                </a:solidFill>
                <a:latin typeface="Arial" charset="0"/>
                <a:ea typeface="Arial" charset="0"/>
                <a:cs typeface="Arial" charset="0"/>
              </a:endParaRPr>
            </a:p>
          </p:txBody>
        </p:sp>
        <p:cxnSp>
          <p:nvCxnSpPr>
            <p:cNvPr id="110" name="Straight Connector 109">
              <a:extLst>
                <a:ext uri="{FF2B5EF4-FFF2-40B4-BE49-F238E27FC236}">
                  <a16:creationId xmlns:a16="http://schemas.microsoft.com/office/drawing/2014/main" id="{0E05338B-55F6-C34A-9F0E-6E0398159CBC}"/>
                </a:ext>
              </a:extLst>
            </p:cNvPr>
            <p:cNvCxnSpPr/>
            <p:nvPr/>
          </p:nvCxnSpPr>
          <p:spPr>
            <a:xfrm>
              <a:off x="2404534" y="4623176"/>
              <a:ext cx="285075"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9184366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a:spLocks/>
          </p:cNvSpPr>
          <p:nvPr/>
        </p:nvSpPr>
        <p:spPr>
          <a:xfrm>
            <a:off x="2206748" y="954350"/>
            <a:ext cx="3573566" cy="716334"/>
          </a:xfrm>
          <a:prstGeom prst="rect">
            <a:avLst/>
          </a:prstGeom>
        </p:spPr>
        <p:txBody>
          <a:bodyPr vert="horz" lIns="91440" tIns="45720" rIns="91440" bIns="45720" rtlCol="0" anchor="t">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nSpc>
                <a:spcPct val="100000"/>
              </a:lnSpc>
            </a:pPr>
            <a:r>
              <a:rPr lang="en-US" sz="1800" dirty="0">
                <a:solidFill>
                  <a:schemeClr val="bg1"/>
                </a:solidFill>
                <a:ea typeface="Arial" charset="0"/>
                <a:cs typeface="Arial" charset="0"/>
              </a:rPr>
              <a:t>Technical Deep Dive</a:t>
            </a:r>
          </a:p>
          <a:p>
            <a:pPr>
              <a:lnSpc>
                <a:spcPct val="100000"/>
              </a:lnSpc>
            </a:pPr>
            <a:endParaRPr lang="en-US" sz="1800" dirty="0">
              <a:solidFill>
                <a:schemeClr val="bg1"/>
              </a:solidFill>
              <a:ea typeface="Arial" charset="0"/>
              <a:cs typeface="Arial" charset="0"/>
            </a:endParaRPr>
          </a:p>
          <a:p>
            <a:pPr marL="285750" indent="-285750">
              <a:buFont typeface="Arial" charset="0"/>
              <a:buChar char="•"/>
            </a:pPr>
            <a:r>
              <a:rPr lang="en-US" sz="1400" dirty="0">
                <a:solidFill>
                  <a:schemeClr val="bg1"/>
                </a:solidFill>
                <a:latin typeface="Arial Regular" charset="0"/>
              </a:rPr>
              <a:t>Roadmap</a:t>
            </a:r>
          </a:p>
          <a:p>
            <a:pPr marL="285750" indent="-285750">
              <a:buFont typeface="Arial" charset="0"/>
              <a:buChar char="•"/>
            </a:pPr>
            <a:endParaRPr lang="en-US" sz="1400" dirty="0">
              <a:solidFill>
                <a:schemeClr val="bg1"/>
              </a:solidFill>
              <a:latin typeface="Arial Regular" charset="0"/>
            </a:endParaRPr>
          </a:p>
          <a:p>
            <a:pPr marL="285750" indent="-285750">
              <a:buFont typeface="Arial" charset="0"/>
              <a:buChar char="•"/>
            </a:pPr>
            <a:r>
              <a:rPr lang="en-US" sz="1400" dirty="0">
                <a:solidFill>
                  <a:schemeClr val="bg1"/>
                </a:solidFill>
                <a:latin typeface="Arial Regular" charset="0"/>
              </a:rPr>
              <a:t>Architectural Overview</a:t>
            </a:r>
          </a:p>
          <a:p>
            <a:pPr marL="285750" indent="-285750">
              <a:buFont typeface="Arial" charset="0"/>
              <a:buChar char="•"/>
            </a:pPr>
            <a:endParaRPr lang="en-US" sz="1400" dirty="0">
              <a:solidFill>
                <a:schemeClr val="bg1"/>
              </a:solidFill>
              <a:latin typeface="Arial Regular" charset="0"/>
            </a:endParaRPr>
          </a:p>
          <a:p>
            <a:pPr marL="285750" indent="-285750">
              <a:buFont typeface="Arial" charset="0"/>
              <a:buChar char="•"/>
            </a:pPr>
            <a:r>
              <a:rPr lang="en-US" sz="1400" dirty="0">
                <a:solidFill>
                  <a:schemeClr val="bg1"/>
                </a:solidFill>
                <a:latin typeface="Arial Regular" charset="0"/>
              </a:rPr>
              <a:t>Platform Components</a:t>
            </a:r>
          </a:p>
          <a:p>
            <a:pPr marL="285750" indent="-285750">
              <a:buFont typeface="Arial" charset="0"/>
              <a:buChar char="•"/>
            </a:pPr>
            <a:endParaRPr lang="en-US" sz="1400" dirty="0">
              <a:solidFill>
                <a:schemeClr val="bg1"/>
              </a:solidFill>
              <a:latin typeface="Arial Regular" charset="0"/>
            </a:endParaRPr>
          </a:p>
          <a:p>
            <a:pPr marL="285750" indent="-285750">
              <a:buFont typeface="Arial" charset="0"/>
              <a:buChar char="•"/>
            </a:pPr>
            <a:r>
              <a:rPr lang="en-US" sz="1400" dirty="0">
                <a:solidFill>
                  <a:schemeClr val="bg1"/>
                </a:solidFill>
                <a:latin typeface="Arial Regular" charset="0"/>
              </a:rPr>
              <a:t>Organization and Plans</a:t>
            </a:r>
          </a:p>
          <a:p>
            <a:endParaRPr lang="en-US" sz="1400" dirty="0">
              <a:solidFill>
                <a:schemeClr val="bg1"/>
              </a:solidFill>
              <a:latin typeface="Arial Regular" charset="0"/>
            </a:endParaRPr>
          </a:p>
          <a:p>
            <a:pPr marL="285750" indent="-285750">
              <a:buFont typeface="Arial" charset="0"/>
              <a:buChar char="•"/>
            </a:pPr>
            <a:r>
              <a:rPr lang="en-US" sz="1400" dirty="0">
                <a:solidFill>
                  <a:schemeClr val="bg1"/>
                </a:solidFill>
                <a:latin typeface="Arial Regular" charset="0"/>
              </a:rPr>
              <a:t>Transaction Flow</a:t>
            </a:r>
          </a:p>
          <a:p>
            <a:pPr marL="285750" indent="-285750">
              <a:buFont typeface="Arial" charset="0"/>
              <a:buChar char="•"/>
            </a:pPr>
            <a:endParaRPr lang="en-US" sz="1400" dirty="0">
              <a:solidFill>
                <a:schemeClr val="bg1"/>
              </a:solidFill>
              <a:latin typeface="Arial Regular" charset="0"/>
            </a:endParaRPr>
          </a:p>
          <a:p>
            <a:pPr marL="285750" indent="-285750">
              <a:buFont typeface="Arial" charset="0"/>
              <a:buChar char="•"/>
            </a:pPr>
            <a:r>
              <a:rPr lang="en-US" sz="1400" b="1" dirty="0">
                <a:solidFill>
                  <a:schemeClr val="bg1"/>
                </a:solidFill>
                <a:latin typeface="Arial Regular" charset="0"/>
              </a:rPr>
              <a:t>[ Example Networks ]</a:t>
            </a:r>
          </a:p>
          <a:p>
            <a:pPr marL="285750" indent="-285750">
              <a:buFont typeface="Arial" charset="0"/>
              <a:buChar char="•"/>
            </a:pPr>
            <a:endParaRPr lang="en-US" sz="1400" dirty="0">
              <a:solidFill>
                <a:schemeClr val="bg1"/>
              </a:solidFill>
              <a:latin typeface="Arial Regular" charset="0"/>
            </a:endParaRPr>
          </a:p>
          <a:p>
            <a:pPr marL="285750" indent="-285750">
              <a:buFont typeface="Arial" charset="0"/>
              <a:buChar char="•"/>
            </a:pPr>
            <a:r>
              <a:rPr lang="en-US" sz="1400" dirty="0">
                <a:solidFill>
                  <a:schemeClr val="bg1"/>
                </a:solidFill>
                <a:latin typeface="Arial Regular" charset="0"/>
              </a:rPr>
              <a:t>Network Setup</a:t>
            </a:r>
          </a:p>
          <a:p>
            <a:pPr marL="285750" indent="-285750">
              <a:buFont typeface="Arial" charset="0"/>
              <a:buChar char="•"/>
            </a:pPr>
            <a:endParaRPr lang="en-US" sz="1400" dirty="0">
              <a:solidFill>
                <a:schemeClr val="bg1"/>
              </a:solidFill>
              <a:latin typeface="Arial Regular" charset="0"/>
            </a:endParaRPr>
          </a:p>
          <a:p>
            <a:pPr marL="285750" indent="-285750">
              <a:buFont typeface="Arial" charset="0"/>
              <a:buChar char="•"/>
            </a:pPr>
            <a:r>
              <a:rPr lang="en-US" sz="1400" dirty="0">
                <a:solidFill>
                  <a:schemeClr val="bg1"/>
                </a:solidFill>
                <a:latin typeface="Arial Regular" charset="0"/>
              </a:rPr>
              <a:t>Endorsement Policies</a:t>
            </a:r>
          </a:p>
          <a:p>
            <a:pPr marL="285750" indent="-285750">
              <a:buFont typeface="Arial" charset="0"/>
              <a:buChar char="•"/>
            </a:pPr>
            <a:endParaRPr lang="en-US" sz="1400" dirty="0">
              <a:solidFill>
                <a:schemeClr val="bg1"/>
              </a:solidFill>
              <a:latin typeface="Arial Regular" charset="0"/>
            </a:endParaRPr>
          </a:p>
          <a:p>
            <a:pPr marL="285750" indent="-285750">
              <a:buFont typeface="Arial" charset="0"/>
              <a:buChar char="•"/>
            </a:pPr>
            <a:r>
              <a:rPr lang="en-US" sz="1400" dirty="0">
                <a:solidFill>
                  <a:schemeClr val="bg1"/>
                </a:solidFill>
                <a:latin typeface="Arial Regular" charset="0"/>
              </a:rPr>
              <a:t>Identities and MSP</a:t>
            </a:r>
          </a:p>
          <a:p>
            <a:pPr marL="285750" indent="-285750">
              <a:buFont typeface="Arial" charset="0"/>
              <a:buChar char="•"/>
            </a:pPr>
            <a:endParaRPr lang="en-US" sz="1400" dirty="0">
              <a:solidFill>
                <a:schemeClr val="bg1"/>
              </a:solidFill>
              <a:latin typeface="Arial Regular" charset="0"/>
            </a:endParaRPr>
          </a:p>
          <a:p>
            <a:endParaRPr lang="en-US" sz="1400" dirty="0">
              <a:solidFill>
                <a:schemeClr val="bg1"/>
              </a:solidFill>
              <a:latin typeface="Arial Regular" charset="0"/>
            </a:endParaRPr>
          </a:p>
        </p:txBody>
      </p:sp>
      <p:sp>
        <p:nvSpPr>
          <p:cNvPr id="14" name="Oval 13"/>
          <p:cNvSpPr/>
          <p:nvPr/>
        </p:nvSpPr>
        <p:spPr>
          <a:xfrm>
            <a:off x="1180975" y="689057"/>
            <a:ext cx="911325" cy="911326"/>
          </a:xfrm>
          <a:prstGeom prst="ellipse">
            <a:avLst/>
          </a:prstGeom>
          <a:solidFill>
            <a:schemeClr val="bg1"/>
          </a:solidFill>
          <a:ln>
            <a:noFill/>
          </a:ln>
        </p:spPr>
        <p:txBody>
          <a:bodyPr wrap="square" lIns="0" tIns="0" rIns="0" bIns="0" rtlCol="0" anchor="ctr">
            <a:noAutofit/>
          </a:bodyPr>
          <a:lstStyle/>
          <a:p>
            <a:pPr algn="ctr" defTabSz="457200" fontAlgn="auto">
              <a:spcBef>
                <a:spcPts val="0"/>
              </a:spcBef>
              <a:spcAft>
                <a:spcPts val="0"/>
              </a:spcAft>
            </a:pPr>
            <a:endParaRPr lang="en-US" sz="1200" dirty="0">
              <a:ea typeface=""/>
              <a:cs typeface="Arial Regular" charset="0"/>
            </a:endParaRPr>
          </a:p>
        </p:txBody>
      </p:sp>
      <p:pic>
        <p:nvPicPr>
          <p:cNvPr id="3" name="Graphic 2" descr="Magnifying glass">
            <a:extLst>
              <a:ext uri="{FF2B5EF4-FFF2-40B4-BE49-F238E27FC236}">
                <a16:creationId xmlns:a16="http://schemas.microsoft.com/office/drawing/2014/main" id="{8C891973-98C8-004C-9F85-CA95D95ABB4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27054" y="835137"/>
            <a:ext cx="619165" cy="619165"/>
          </a:xfrm>
          <a:prstGeom prst="rect">
            <a:avLst/>
          </a:prstGeom>
        </p:spPr>
      </p:pic>
    </p:spTree>
    <p:extLst>
      <p:ext uri="{BB962C8B-B14F-4D97-AF65-F5344CB8AC3E}">
        <p14:creationId xmlns:p14="http://schemas.microsoft.com/office/powerpoint/2010/main" val="20161343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ounded Rectangle 93">
            <a:extLst>
              <a:ext uri="{FF2B5EF4-FFF2-40B4-BE49-F238E27FC236}">
                <a16:creationId xmlns:a16="http://schemas.microsoft.com/office/drawing/2014/main" id="{3958A924-18D4-EB45-8F74-2D0000942F83}"/>
              </a:ext>
            </a:extLst>
          </p:cNvPr>
          <p:cNvSpPr/>
          <p:nvPr/>
        </p:nvSpPr>
        <p:spPr>
          <a:xfrm>
            <a:off x="1127900" y="1452107"/>
            <a:ext cx="6869062" cy="3306918"/>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2" name="Rounded Rectangle 91">
            <a:extLst>
              <a:ext uri="{FF2B5EF4-FFF2-40B4-BE49-F238E27FC236}">
                <a16:creationId xmlns:a16="http://schemas.microsoft.com/office/drawing/2014/main" id="{A4E41ADD-EE15-7D42-8DF4-61BE008825AB}"/>
              </a:ext>
            </a:extLst>
          </p:cNvPr>
          <p:cNvSpPr/>
          <p:nvPr/>
        </p:nvSpPr>
        <p:spPr>
          <a:xfrm>
            <a:off x="3474197" y="1548395"/>
            <a:ext cx="2171985" cy="2938133"/>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8" name="Rounded Rectangle 157">
            <a:extLst>
              <a:ext uri="{FF2B5EF4-FFF2-40B4-BE49-F238E27FC236}">
                <a16:creationId xmlns:a16="http://schemas.microsoft.com/office/drawing/2014/main" id="{431157D2-2FAF-3F49-BE27-53C81F15A29E}"/>
              </a:ext>
            </a:extLst>
          </p:cNvPr>
          <p:cNvSpPr/>
          <p:nvPr/>
        </p:nvSpPr>
        <p:spPr>
          <a:xfrm>
            <a:off x="1254312" y="1548396"/>
            <a:ext cx="2159629" cy="2938133"/>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6" name="Rounded Rectangle 155">
            <a:extLst>
              <a:ext uri="{FF2B5EF4-FFF2-40B4-BE49-F238E27FC236}">
                <a16:creationId xmlns:a16="http://schemas.microsoft.com/office/drawing/2014/main" id="{7D4E9B9C-CD89-8B4F-9E70-06911A76E8E1}"/>
              </a:ext>
            </a:extLst>
          </p:cNvPr>
          <p:cNvSpPr/>
          <p:nvPr/>
        </p:nvSpPr>
        <p:spPr>
          <a:xfrm>
            <a:off x="1386536" y="1698586"/>
            <a:ext cx="1913339" cy="2419848"/>
          </a:xfrm>
          <a:prstGeom prst="roundRect">
            <a:avLst/>
          </a:prstGeom>
          <a:solidFill>
            <a:srgbClr val="FFD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7" name="Rounded Rectangle 156">
            <a:extLst>
              <a:ext uri="{FF2B5EF4-FFF2-40B4-BE49-F238E27FC236}">
                <a16:creationId xmlns:a16="http://schemas.microsoft.com/office/drawing/2014/main" id="{103EE323-7E47-E147-8F31-634C1B9DDADF}"/>
              </a:ext>
            </a:extLst>
          </p:cNvPr>
          <p:cNvSpPr/>
          <p:nvPr/>
        </p:nvSpPr>
        <p:spPr>
          <a:xfrm>
            <a:off x="3591840" y="1694901"/>
            <a:ext cx="1939064" cy="2414145"/>
          </a:xfrm>
          <a:prstGeom prst="roundRect">
            <a:avLst/>
          </a:prstGeom>
          <a:solidFill>
            <a:srgbClr val="FFD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9" name="Content Placeholder 2"/>
          <p:cNvSpPr>
            <a:spLocks noGrp="1"/>
          </p:cNvSpPr>
          <p:nvPr>
            <p:ph type="body" sz="quarter" idx="13"/>
          </p:nvPr>
        </p:nvSpPr>
        <p:spPr>
          <a:xfrm>
            <a:off x="125730" y="47029"/>
            <a:ext cx="7768590" cy="1011698"/>
          </a:xfrm>
        </p:spPr>
        <p:txBody>
          <a:bodyPr>
            <a:normAutofit/>
          </a:bodyPr>
          <a:lstStyle/>
          <a:p>
            <a:endParaRPr lang="en-US" sz="375" b="1" dirty="0">
              <a:latin typeface="+mn-lt"/>
            </a:endParaRPr>
          </a:p>
          <a:p>
            <a:r>
              <a:rPr lang="en-US" dirty="0"/>
              <a:t>Single Channel Enterprise Network</a:t>
            </a:r>
          </a:p>
        </p:txBody>
      </p:sp>
      <p:cxnSp>
        <p:nvCxnSpPr>
          <p:cNvPr id="74" name="Curved Connector 64">
            <a:extLst>
              <a:ext uri="{FF2B5EF4-FFF2-40B4-BE49-F238E27FC236}">
                <a16:creationId xmlns:a16="http://schemas.microsoft.com/office/drawing/2014/main" id="{37FC1D0E-B1BF-7B40-BF81-75E82BD83D99}"/>
              </a:ext>
            </a:extLst>
          </p:cNvPr>
          <p:cNvCxnSpPr>
            <a:cxnSpLocks/>
            <a:stCxn id="160" idx="3"/>
          </p:cNvCxnSpPr>
          <p:nvPr/>
        </p:nvCxnSpPr>
        <p:spPr>
          <a:xfrm>
            <a:off x="2912406" y="3239281"/>
            <a:ext cx="679434" cy="0"/>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grpSp>
        <p:nvGrpSpPr>
          <p:cNvPr id="81" name="Group 80">
            <a:extLst>
              <a:ext uri="{FF2B5EF4-FFF2-40B4-BE49-F238E27FC236}">
                <a16:creationId xmlns:a16="http://schemas.microsoft.com/office/drawing/2014/main" id="{C43AD1A0-B73C-7B4B-BD48-D52F2FAD960B}"/>
              </a:ext>
            </a:extLst>
          </p:cNvPr>
          <p:cNvGrpSpPr/>
          <p:nvPr/>
        </p:nvGrpSpPr>
        <p:grpSpPr>
          <a:xfrm>
            <a:off x="2206130" y="3594132"/>
            <a:ext cx="432016" cy="114300"/>
            <a:chOff x="2259061" y="4546976"/>
            <a:chExt cx="576021" cy="152400"/>
          </a:xfrm>
        </p:grpSpPr>
        <p:sp>
          <p:nvSpPr>
            <p:cNvPr id="82" name="Rectangle 81">
              <a:extLst>
                <a:ext uri="{FF2B5EF4-FFF2-40B4-BE49-F238E27FC236}">
                  <a16:creationId xmlns:a16="http://schemas.microsoft.com/office/drawing/2014/main" id="{4791D51A-F3EE-8745-8925-9156870C9014}"/>
                </a:ext>
              </a:extLst>
            </p:cNvPr>
            <p:cNvSpPr/>
            <p:nvPr/>
          </p:nvSpPr>
          <p:spPr>
            <a:xfrm>
              <a:off x="2259061" y="4546976"/>
              <a:ext cx="145473" cy="152400"/>
            </a:xfrm>
            <a:prstGeom prst="rect">
              <a:avLst/>
            </a:prstGeom>
            <a:solidFill>
              <a:srgbClr val="103A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3" name="Rectangle 82">
              <a:extLst>
                <a:ext uri="{FF2B5EF4-FFF2-40B4-BE49-F238E27FC236}">
                  <a16:creationId xmlns:a16="http://schemas.microsoft.com/office/drawing/2014/main" id="{F4B0CE24-A0B7-A44C-98D1-432B0E3B679B}"/>
                </a:ext>
              </a:extLst>
            </p:cNvPr>
            <p:cNvSpPr/>
            <p:nvPr/>
          </p:nvSpPr>
          <p:spPr>
            <a:xfrm>
              <a:off x="2475990" y="4546976"/>
              <a:ext cx="145473" cy="152400"/>
            </a:xfrm>
            <a:prstGeom prst="rect">
              <a:avLst/>
            </a:prstGeom>
            <a:solidFill>
              <a:srgbClr val="103A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4" name="Rectangle 83">
              <a:extLst>
                <a:ext uri="{FF2B5EF4-FFF2-40B4-BE49-F238E27FC236}">
                  <a16:creationId xmlns:a16="http://schemas.microsoft.com/office/drawing/2014/main" id="{732874C8-1261-A145-8793-C96D04C15785}"/>
                </a:ext>
              </a:extLst>
            </p:cNvPr>
            <p:cNvSpPr/>
            <p:nvPr/>
          </p:nvSpPr>
          <p:spPr>
            <a:xfrm>
              <a:off x="2689609" y="4546976"/>
              <a:ext cx="145473" cy="152400"/>
            </a:xfrm>
            <a:prstGeom prst="rect">
              <a:avLst/>
            </a:prstGeom>
            <a:solidFill>
              <a:srgbClr val="103A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85" name="Straight Connector 84">
              <a:extLst>
                <a:ext uri="{FF2B5EF4-FFF2-40B4-BE49-F238E27FC236}">
                  <a16:creationId xmlns:a16="http://schemas.microsoft.com/office/drawing/2014/main" id="{241DD283-613B-794A-9B3D-22CD40E69123}"/>
                </a:ext>
              </a:extLst>
            </p:cNvPr>
            <p:cNvCxnSpPr/>
            <p:nvPr/>
          </p:nvCxnSpPr>
          <p:spPr>
            <a:xfrm>
              <a:off x="2404534" y="4623176"/>
              <a:ext cx="285075"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sp>
        <p:nvSpPr>
          <p:cNvPr id="115" name="TextBox 114">
            <a:extLst>
              <a:ext uri="{FF2B5EF4-FFF2-40B4-BE49-F238E27FC236}">
                <a16:creationId xmlns:a16="http://schemas.microsoft.com/office/drawing/2014/main" id="{677C5C14-BB2C-E14E-BD19-99530220430A}"/>
              </a:ext>
            </a:extLst>
          </p:cNvPr>
          <p:cNvSpPr txBox="1"/>
          <p:nvPr/>
        </p:nvSpPr>
        <p:spPr>
          <a:xfrm>
            <a:off x="1617763" y="3859383"/>
            <a:ext cx="1509271" cy="276999"/>
          </a:xfrm>
          <a:prstGeom prst="rect">
            <a:avLst/>
          </a:prstGeom>
          <a:noFill/>
        </p:spPr>
        <p:txBody>
          <a:bodyPr wrap="square" rtlCol="0">
            <a:spAutoFit/>
          </a:bodyPr>
          <a:lstStyle/>
          <a:p>
            <a:pPr algn="ctr"/>
            <a:r>
              <a:rPr lang="en-US" sz="1200" dirty="0"/>
              <a:t>Org1</a:t>
            </a:r>
          </a:p>
        </p:txBody>
      </p:sp>
      <p:sp>
        <p:nvSpPr>
          <p:cNvPr id="117" name="TextBox 116">
            <a:extLst>
              <a:ext uri="{FF2B5EF4-FFF2-40B4-BE49-F238E27FC236}">
                <a16:creationId xmlns:a16="http://schemas.microsoft.com/office/drawing/2014/main" id="{CBCBB266-61E2-D248-9168-AEDF13671167}"/>
              </a:ext>
            </a:extLst>
          </p:cNvPr>
          <p:cNvSpPr txBox="1"/>
          <p:nvPr/>
        </p:nvSpPr>
        <p:spPr>
          <a:xfrm>
            <a:off x="3786192" y="3841435"/>
            <a:ext cx="1509271" cy="276999"/>
          </a:xfrm>
          <a:prstGeom prst="rect">
            <a:avLst/>
          </a:prstGeom>
          <a:noFill/>
        </p:spPr>
        <p:txBody>
          <a:bodyPr wrap="square" rtlCol="0">
            <a:spAutoFit/>
          </a:bodyPr>
          <a:lstStyle/>
          <a:p>
            <a:pPr algn="ctr"/>
            <a:r>
              <a:rPr lang="en-US" sz="1200" dirty="0" err="1"/>
              <a:t>OrdererOrg</a:t>
            </a:r>
            <a:endParaRPr lang="en-US" sz="1200" dirty="0"/>
          </a:p>
        </p:txBody>
      </p:sp>
      <p:sp>
        <p:nvSpPr>
          <p:cNvPr id="159" name="TextBox 158">
            <a:extLst>
              <a:ext uri="{FF2B5EF4-FFF2-40B4-BE49-F238E27FC236}">
                <a16:creationId xmlns:a16="http://schemas.microsoft.com/office/drawing/2014/main" id="{7BAC57D3-FD96-F64A-9553-017A638D1EB7}"/>
              </a:ext>
            </a:extLst>
          </p:cNvPr>
          <p:cNvSpPr txBox="1"/>
          <p:nvPr/>
        </p:nvSpPr>
        <p:spPr>
          <a:xfrm>
            <a:off x="1245169" y="4146688"/>
            <a:ext cx="2247316" cy="276999"/>
          </a:xfrm>
          <a:prstGeom prst="rect">
            <a:avLst/>
          </a:prstGeom>
          <a:noFill/>
        </p:spPr>
        <p:txBody>
          <a:bodyPr wrap="square" rtlCol="0">
            <a:spAutoFit/>
          </a:bodyPr>
          <a:lstStyle/>
          <a:p>
            <a:pPr algn="ctr"/>
            <a:r>
              <a:rPr lang="en-US" sz="1200" dirty="0"/>
              <a:t>Initiator</a:t>
            </a:r>
          </a:p>
        </p:txBody>
      </p:sp>
      <p:sp>
        <p:nvSpPr>
          <p:cNvPr id="160" name="Rounded Rectangle 159">
            <a:extLst>
              <a:ext uri="{FF2B5EF4-FFF2-40B4-BE49-F238E27FC236}">
                <a16:creationId xmlns:a16="http://schemas.microsoft.com/office/drawing/2014/main" id="{1E5F4413-40E4-BF46-84D1-F14829C06DCE}"/>
              </a:ext>
            </a:extLst>
          </p:cNvPr>
          <p:cNvSpPr/>
          <p:nvPr/>
        </p:nvSpPr>
        <p:spPr>
          <a:xfrm>
            <a:off x="2314207" y="2940181"/>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1</a:t>
            </a:r>
            <a:endParaRPr lang="en-US" sz="2400" dirty="0">
              <a:solidFill>
                <a:schemeClr val="bg1"/>
              </a:solidFill>
            </a:endParaRPr>
          </a:p>
        </p:txBody>
      </p:sp>
      <p:sp>
        <p:nvSpPr>
          <p:cNvPr id="69" name="Rounded Rectangle 68">
            <a:extLst>
              <a:ext uri="{FF2B5EF4-FFF2-40B4-BE49-F238E27FC236}">
                <a16:creationId xmlns:a16="http://schemas.microsoft.com/office/drawing/2014/main" id="{ECA06323-6F13-6849-90BF-96526C023226}"/>
              </a:ext>
            </a:extLst>
          </p:cNvPr>
          <p:cNvSpPr/>
          <p:nvPr/>
        </p:nvSpPr>
        <p:spPr>
          <a:xfrm>
            <a:off x="2697054" y="3460404"/>
            <a:ext cx="27753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a:solidFill>
                  <a:srgbClr val="000000"/>
                </a:solidFill>
              </a:rPr>
              <a:t>A</a:t>
            </a:r>
          </a:p>
        </p:txBody>
      </p:sp>
      <p:sp>
        <p:nvSpPr>
          <p:cNvPr id="70" name="Rounded Rectangle 69">
            <a:extLst>
              <a:ext uri="{FF2B5EF4-FFF2-40B4-BE49-F238E27FC236}">
                <a16:creationId xmlns:a16="http://schemas.microsoft.com/office/drawing/2014/main" id="{1AA3A0C0-5B57-D34E-930D-C27A2951A820}"/>
              </a:ext>
            </a:extLst>
          </p:cNvPr>
          <p:cNvSpPr/>
          <p:nvPr/>
        </p:nvSpPr>
        <p:spPr>
          <a:xfrm>
            <a:off x="2874734" y="3603217"/>
            <a:ext cx="25230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a:solidFill>
                  <a:srgbClr val="000000"/>
                </a:solidFill>
              </a:rPr>
              <a:t>B</a:t>
            </a:r>
          </a:p>
        </p:txBody>
      </p:sp>
      <p:sp>
        <p:nvSpPr>
          <p:cNvPr id="102" name="Rounded Rectangle 101">
            <a:extLst>
              <a:ext uri="{FF2B5EF4-FFF2-40B4-BE49-F238E27FC236}">
                <a16:creationId xmlns:a16="http://schemas.microsoft.com/office/drawing/2014/main" id="{C2BF2AC3-1CD9-0B4A-9A49-3FC17BE801CB}"/>
              </a:ext>
            </a:extLst>
          </p:cNvPr>
          <p:cNvSpPr/>
          <p:nvPr/>
        </p:nvSpPr>
        <p:spPr>
          <a:xfrm>
            <a:off x="1588582" y="1817513"/>
            <a:ext cx="598199" cy="598199"/>
          </a:xfrm>
          <a:prstGeom prst="roundRect">
            <a:avLst/>
          </a:prstGeom>
          <a:solidFill>
            <a:schemeClr val="accent3"/>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000000"/>
                </a:solidFill>
              </a:rPr>
              <a:t>CA</a:t>
            </a:r>
            <a:endParaRPr lang="en-US" sz="2400" dirty="0">
              <a:solidFill>
                <a:srgbClr val="000000"/>
              </a:solidFill>
            </a:endParaRPr>
          </a:p>
        </p:txBody>
      </p:sp>
      <p:sp>
        <p:nvSpPr>
          <p:cNvPr id="103" name="Rounded Rectangle 102">
            <a:extLst>
              <a:ext uri="{FF2B5EF4-FFF2-40B4-BE49-F238E27FC236}">
                <a16:creationId xmlns:a16="http://schemas.microsoft.com/office/drawing/2014/main" id="{7FB8E8BB-2F79-A849-B8AC-41D7886C2F57}"/>
              </a:ext>
            </a:extLst>
          </p:cNvPr>
          <p:cNvSpPr/>
          <p:nvPr/>
        </p:nvSpPr>
        <p:spPr>
          <a:xfrm>
            <a:off x="1588581" y="2927676"/>
            <a:ext cx="598199" cy="598199"/>
          </a:xfrm>
          <a:prstGeom prst="roundRect">
            <a:avLst/>
          </a:prstGeom>
          <a:solidFill>
            <a:schemeClr val="accent3"/>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000000"/>
                </a:solidFill>
              </a:rPr>
              <a:t>CA</a:t>
            </a:r>
            <a:endParaRPr lang="en-US" sz="2400" dirty="0">
              <a:solidFill>
                <a:srgbClr val="000000"/>
              </a:solidFill>
            </a:endParaRPr>
          </a:p>
        </p:txBody>
      </p:sp>
      <p:grpSp>
        <p:nvGrpSpPr>
          <p:cNvPr id="121" name="Group 120">
            <a:extLst>
              <a:ext uri="{FF2B5EF4-FFF2-40B4-BE49-F238E27FC236}">
                <a16:creationId xmlns:a16="http://schemas.microsoft.com/office/drawing/2014/main" id="{F9BDDB6B-C95E-DE45-829E-7AA009C5B5A1}"/>
              </a:ext>
            </a:extLst>
          </p:cNvPr>
          <p:cNvGrpSpPr/>
          <p:nvPr/>
        </p:nvGrpSpPr>
        <p:grpSpPr>
          <a:xfrm>
            <a:off x="3848055" y="1928945"/>
            <a:ext cx="1405782" cy="1348505"/>
            <a:chOff x="3767821" y="2964559"/>
            <a:chExt cx="1405782" cy="1348505"/>
          </a:xfrm>
        </p:grpSpPr>
        <p:sp>
          <p:nvSpPr>
            <p:cNvPr id="123" name="Rounded Rectangle 122">
              <a:extLst>
                <a:ext uri="{FF2B5EF4-FFF2-40B4-BE49-F238E27FC236}">
                  <a16:creationId xmlns:a16="http://schemas.microsoft.com/office/drawing/2014/main" id="{E3CA3B85-66B3-6447-BEBA-98911C28A5A2}"/>
                </a:ext>
              </a:extLst>
            </p:cNvPr>
            <p:cNvSpPr/>
            <p:nvPr/>
          </p:nvSpPr>
          <p:spPr>
            <a:xfrm>
              <a:off x="3767821" y="3711053"/>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sp>
          <p:nvSpPr>
            <p:cNvPr id="124" name="Rounded Rectangle 123">
              <a:extLst>
                <a:ext uri="{FF2B5EF4-FFF2-40B4-BE49-F238E27FC236}">
                  <a16:creationId xmlns:a16="http://schemas.microsoft.com/office/drawing/2014/main" id="{BBC8EB64-B5D2-404F-9528-F95B0DD09535}"/>
                </a:ext>
              </a:extLst>
            </p:cNvPr>
            <p:cNvSpPr/>
            <p:nvPr/>
          </p:nvSpPr>
          <p:spPr>
            <a:xfrm>
              <a:off x="4176303" y="2964559"/>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cxnSp>
          <p:nvCxnSpPr>
            <p:cNvPr id="125" name="Straight Connector 124">
              <a:extLst>
                <a:ext uri="{FF2B5EF4-FFF2-40B4-BE49-F238E27FC236}">
                  <a16:creationId xmlns:a16="http://schemas.microsoft.com/office/drawing/2014/main" id="{15980512-31C7-DF40-8B84-A7B404D1565B}"/>
                </a:ext>
              </a:extLst>
            </p:cNvPr>
            <p:cNvCxnSpPr/>
            <p:nvPr/>
          </p:nvCxnSpPr>
          <p:spPr>
            <a:xfrm>
              <a:off x="4366020" y="4010153"/>
              <a:ext cx="209384" cy="3812"/>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a:extLst>
                <a:ext uri="{FF2B5EF4-FFF2-40B4-BE49-F238E27FC236}">
                  <a16:creationId xmlns:a16="http://schemas.microsoft.com/office/drawing/2014/main" id="{2FB8DB7D-0E33-2F49-BDE1-ED70809E255B}"/>
                </a:ext>
              </a:extLst>
            </p:cNvPr>
            <p:cNvCxnSpPr>
              <a:cxnSpLocks/>
              <a:endCxn id="123" idx="0"/>
            </p:cNvCxnSpPr>
            <p:nvPr/>
          </p:nvCxnSpPr>
          <p:spPr>
            <a:xfrm flipH="1">
              <a:off x="4066921" y="3537124"/>
              <a:ext cx="137781" cy="173929"/>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a:extLst>
                <a:ext uri="{FF2B5EF4-FFF2-40B4-BE49-F238E27FC236}">
                  <a16:creationId xmlns:a16="http://schemas.microsoft.com/office/drawing/2014/main" id="{AA858E1E-0B8F-4B41-81EB-21E0FE288C98}"/>
                </a:ext>
              </a:extLst>
            </p:cNvPr>
            <p:cNvCxnSpPr>
              <a:cxnSpLocks/>
              <a:endCxn id="128" idx="0"/>
            </p:cNvCxnSpPr>
            <p:nvPr/>
          </p:nvCxnSpPr>
          <p:spPr>
            <a:xfrm>
              <a:off x="4740511" y="3537124"/>
              <a:ext cx="133993" cy="177741"/>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28" name="Rounded Rectangle 127">
              <a:extLst>
                <a:ext uri="{FF2B5EF4-FFF2-40B4-BE49-F238E27FC236}">
                  <a16:creationId xmlns:a16="http://schemas.microsoft.com/office/drawing/2014/main" id="{9853896D-046D-F945-B8DB-F544BFCC0118}"/>
                </a:ext>
              </a:extLst>
            </p:cNvPr>
            <p:cNvSpPr/>
            <p:nvPr/>
          </p:nvSpPr>
          <p:spPr>
            <a:xfrm>
              <a:off x="4575404" y="3714865"/>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grpSp>
      <p:cxnSp>
        <p:nvCxnSpPr>
          <p:cNvPr id="91" name="Curved Connector 64">
            <a:extLst>
              <a:ext uri="{FF2B5EF4-FFF2-40B4-BE49-F238E27FC236}">
                <a16:creationId xmlns:a16="http://schemas.microsoft.com/office/drawing/2014/main" id="{5B5D9E99-CA0F-2F4D-BE27-18B819F3530F}"/>
              </a:ext>
            </a:extLst>
          </p:cNvPr>
          <p:cNvCxnSpPr>
            <a:cxnSpLocks/>
            <a:stCxn id="103" idx="0"/>
            <a:endCxn id="102" idx="2"/>
          </p:cNvCxnSpPr>
          <p:nvPr/>
        </p:nvCxnSpPr>
        <p:spPr>
          <a:xfrm flipV="1">
            <a:off x="1887681" y="2415712"/>
            <a:ext cx="1" cy="511964"/>
          </a:xfrm>
          <a:prstGeom prst="straightConnector1">
            <a:avLst/>
          </a:prstGeom>
          <a:ln>
            <a:solidFill>
              <a:schemeClr val="tx2"/>
            </a:solidFill>
            <a:prstDash val="sysDot"/>
            <a:tailEnd type="none"/>
          </a:ln>
        </p:spPr>
        <p:style>
          <a:lnRef idx="2">
            <a:schemeClr val="accent1"/>
          </a:lnRef>
          <a:fillRef idx="0">
            <a:schemeClr val="accent1"/>
          </a:fillRef>
          <a:effectRef idx="1">
            <a:schemeClr val="accent1"/>
          </a:effectRef>
          <a:fontRef idx="minor">
            <a:schemeClr val="tx1"/>
          </a:fontRef>
        </p:style>
      </p:cxnSp>
      <p:sp>
        <p:nvSpPr>
          <p:cNvPr id="93" name="TextBox 92">
            <a:extLst>
              <a:ext uri="{FF2B5EF4-FFF2-40B4-BE49-F238E27FC236}">
                <a16:creationId xmlns:a16="http://schemas.microsoft.com/office/drawing/2014/main" id="{47EE6DD2-B058-AC4C-938E-B84E5AF2D0DF}"/>
              </a:ext>
            </a:extLst>
          </p:cNvPr>
          <p:cNvSpPr txBox="1"/>
          <p:nvPr/>
        </p:nvSpPr>
        <p:spPr>
          <a:xfrm>
            <a:off x="3437714" y="4136380"/>
            <a:ext cx="2247316" cy="276999"/>
          </a:xfrm>
          <a:prstGeom prst="rect">
            <a:avLst/>
          </a:prstGeom>
          <a:noFill/>
        </p:spPr>
        <p:txBody>
          <a:bodyPr wrap="square" rtlCol="0">
            <a:spAutoFit/>
          </a:bodyPr>
          <a:lstStyle/>
          <a:p>
            <a:pPr algn="ctr"/>
            <a:r>
              <a:rPr lang="en-US" sz="1200" dirty="0"/>
              <a:t>IBM</a:t>
            </a:r>
          </a:p>
        </p:txBody>
      </p:sp>
      <p:sp>
        <p:nvSpPr>
          <p:cNvPr id="95" name="TextBox 94">
            <a:extLst>
              <a:ext uri="{FF2B5EF4-FFF2-40B4-BE49-F238E27FC236}">
                <a16:creationId xmlns:a16="http://schemas.microsoft.com/office/drawing/2014/main" id="{8C2C2FD4-D953-724F-B296-75A6123A387C}"/>
              </a:ext>
            </a:extLst>
          </p:cNvPr>
          <p:cNvSpPr txBox="1"/>
          <p:nvPr/>
        </p:nvSpPr>
        <p:spPr>
          <a:xfrm>
            <a:off x="3427288" y="4508629"/>
            <a:ext cx="2247316" cy="276999"/>
          </a:xfrm>
          <a:prstGeom prst="rect">
            <a:avLst/>
          </a:prstGeom>
          <a:noFill/>
        </p:spPr>
        <p:txBody>
          <a:bodyPr wrap="square" rtlCol="0">
            <a:spAutoFit/>
          </a:bodyPr>
          <a:lstStyle/>
          <a:p>
            <a:pPr algn="ctr"/>
            <a:r>
              <a:rPr lang="en-US" sz="1200" dirty="0"/>
              <a:t>Network</a:t>
            </a:r>
          </a:p>
        </p:txBody>
      </p:sp>
      <p:sp>
        <p:nvSpPr>
          <p:cNvPr id="35" name="Rectangle 34">
            <a:extLst>
              <a:ext uri="{FF2B5EF4-FFF2-40B4-BE49-F238E27FC236}">
                <a16:creationId xmlns:a16="http://schemas.microsoft.com/office/drawing/2014/main" id="{BAF3DC32-D49E-AA42-9534-B2677278F49B}"/>
              </a:ext>
            </a:extLst>
          </p:cNvPr>
          <p:cNvSpPr/>
          <p:nvPr/>
        </p:nvSpPr>
        <p:spPr>
          <a:xfrm>
            <a:off x="125730" y="713443"/>
            <a:ext cx="6138212" cy="738664"/>
          </a:xfrm>
          <a:prstGeom prst="rect">
            <a:avLst/>
          </a:prstGeom>
        </p:spPr>
        <p:txBody>
          <a:bodyPr wrap="square">
            <a:spAutoFit/>
          </a:bodyPr>
          <a:lstStyle/>
          <a:p>
            <a:pPr marL="257175" indent="-257175">
              <a:buFont typeface="Arial" charset="0"/>
              <a:buChar char="•"/>
            </a:pPr>
            <a:r>
              <a:rPr lang="en-US" sz="1400" dirty="0"/>
              <a:t>All peers connect to the same system channel (</a:t>
            </a:r>
            <a:r>
              <a:rPr lang="en-US" sz="1400" dirty="0">
                <a:solidFill>
                  <a:srgbClr val="2163FF"/>
                </a:solidFill>
              </a:rPr>
              <a:t>blue</a:t>
            </a:r>
            <a:r>
              <a:rPr lang="en-US" sz="1400" dirty="0"/>
              <a:t>).</a:t>
            </a:r>
          </a:p>
          <a:p>
            <a:pPr marL="257175" indent="-257175">
              <a:buFont typeface="Arial" charset="0"/>
              <a:buChar char="•"/>
            </a:pPr>
            <a:r>
              <a:rPr lang="en-US" sz="1400" dirty="0"/>
              <a:t>All peers have the same </a:t>
            </a:r>
            <a:r>
              <a:rPr lang="en-US" sz="1400" dirty="0" err="1"/>
              <a:t>chaincode</a:t>
            </a:r>
            <a:r>
              <a:rPr lang="en-US" sz="1400" dirty="0"/>
              <a:t> and maintain the same ledger</a:t>
            </a:r>
          </a:p>
          <a:p>
            <a:pPr marL="257175" indent="-257175">
              <a:buFont typeface="Arial" charset="0"/>
              <a:buChar char="•"/>
            </a:pPr>
            <a:r>
              <a:rPr lang="en-US" sz="1400" dirty="0"/>
              <a:t>Endorsement by peers E</a:t>
            </a:r>
            <a:r>
              <a:rPr lang="en-US" sz="1400" baseline="-25000" dirty="0"/>
              <a:t>0, </a:t>
            </a:r>
            <a:r>
              <a:rPr lang="en-US" sz="1400" dirty="0"/>
              <a:t>E</a:t>
            </a:r>
            <a:r>
              <a:rPr lang="en-US" sz="1400" baseline="-25000" dirty="0"/>
              <a:t>1, </a:t>
            </a:r>
            <a:r>
              <a:rPr lang="en-US" sz="1400" dirty="0"/>
              <a:t>E</a:t>
            </a:r>
            <a:r>
              <a:rPr lang="en-US" sz="1400" baseline="-25000" dirty="0"/>
              <a:t>2 </a:t>
            </a:r>
            <a:r>
              <a:rPr lang="en-US" sz="1400" dirty="0"/>
              <a:t>and E</a:t>
            </a:r>
            <a:r>
              <a:rPr lang="en-US" sz="1400" baseline="-25000" dirty="0"/>
              <a:t>3 </a:t>
            </a:r>
          </a:p>
        </p:txBody>
      </p:sp>
      <p:cxnSp>
        <p:nvCxnSpPr>
          <p:cNvPr id="36" name="Curved Connector 64">
            <a:extLst>
              <a:ext uri="{FF2B5EF4-FFF2-40B4-BE49-F238E27FC236}">
                <a16:creationId xmlns:a16="http://schemas.microsoft.com/office/drawing/2014/main" id="{96625195-1FB8-2C46-8B92-2DB093240648}"/>
              </a:ext>
            </a:extLst>
          </p:cNvPr>
          <p:cNvCxnSpPr>
            <a:cxnSpLocks/>
            <a:stCxn id="42" idx="3"/>
          </p:cNvCxnSpPr>
          <p:nvPr/>
        </p:nvCxnSpPr>
        <p:spPr>
          <a:xfrm>
            <a:off x="2916781" y="2113597"/>
            <a:ext cx="679434" cy="0"/>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grpSp>
        <p:nvGrpSpPr>
          <p:cNvPr id="37" name="Group 36">
            <a:extLst>
              <a:ext uri="{FF2B5EF4-FFF2-40B4-BE49-F238E27FC236}">
                <a16:creationId xmlns:a16="http://schemas.microsoft.com/office/drawing/2014/main" id="{77BF08D1-D3B7-C344-A1C0-8146E4631352}"/>
              </a:ext>
            </a:extLst>
          </p:cNvPr>
          <p:cNvGrpSpPr/>
          <p:nvPr/>
        </p:nvGrpSpPr>
        <p:grpSpPr>
          <a:xfrm>
            <a:off x="2210505" y="2468448"/>
            <a:ext cx="432016" cy="114300"/>
            <a:chOff x="2259061" y="4546976"/>
            <a:chExt cx="576021" cy="152400"/>
          </a:xfrm>
        </p:grpSpPr>
        <p:sp>
          <p:nvSpPr>
            <p:cNvPr id="38" name="Rectangle 37">
              <a:extLst>
                <a:ext uri="{FF2B5EF4-FFF2-40B4-BE49-F238E27FC236}">
                  <a16:creationId xmlns:a16="http://schemas.microsoft.com/office/drawing/2014/main" id="{E974E968-ACCA-A549-889C-B74A5AF9CB8D}"/>
                </a:ext>
              </a:extLst>
            </p:cNvPr>
            <p:cNvSpPr/>
            <p:nvPr/>
          </p:nvSpPr>
          <p:spPr>
            <a:xfrm>
              <a:off x="2259061" y="4546976"/>
              <a:ext cx="145473" cy="152400"/>
            </a:xfrm>
            <a:prstGeom prst="rect">
              <a:avLst/>
            </a:prstGeom>
            <a:solidFill>
              <a:srgbClr val="103A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Rectangle 38">
              <a:extLst>
                <a:ext uri="{FF2B5EF4-FFF2-40B4-BE49-F238E27FC236}">
                  <a16:creationId xmlns:a16="http://schemas.microsoft.com/office/drawing/2014/main" id="{16F13C03-880C-D14E-9130-3AFF2E130298}"/>
                </a:ext>
              </a:extLst>
            </p:cNvPr>
            <p:cNvSpPr/>
            <p:nvPr/>
          </p:nvSpPr>
          <p:spPr>
            <a:xfrm>
              <a:off x="2475990" y="4546976"/>
              <a:ext cx="145473" cy="152400"/>
            </a:xfrm>
            <a:prstGeom prst="rect">
              <a:avLst/>
            </a:prstGeom>
            <a:solidFill>
              <a:srgbClr val="103A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 name="Rectangle 39">
              <a:extLst>
                <a:ext uri="{FF2B5EF4-FFF2-40B4-BE49-F238E27FC236}">
                  <a16:creationId xmlns:a16="http://schemas.microsoft.com/office/drawing/2014/main" id="{9EA00438-E74B-BF45-A93F-AB82469F28F0}"/>
                </a:ext>
              </a:extLst>
            </p:cNvPr>
            <p:cNvSpPr/>
            <p:nvPr/>
          </p:nvSpPr>
          <p:spPr>
            <a:xfrm>
              <a:off x="2689609" y="4546976"/>
              <a:ext cx="145473" cy="152400"/>
            </a:xfrm>
            <a:prstGeom prst="rect">
              <a:avLst/>
            </a:prstGeom>
            <a:solidFill>
              <a:srgbClr val="103A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41" name="Straight Connector 40">
              <a:extLst>
                <a:ext uri="{FF2B5EF4-FFF2-40B4-BE49-F238E27FC236}">
                  <a16:creationId xmlns:a16="http://schemas.microsoft.com/office/drawing/2014/main" id="{3DF2A2CF-0D90-FF40-BFF4-88583842EEE5}"/>
                </a:ext>
              </a:extLst>
            </p:cNvPr>
            <p:cNvCxnSpPr/>
            <p:nvPr/>
          </p:nvCxnSpPr>
          <p:spPr>
            <a:xfrm>
              <a:off x="2404534" y="4623176"/>
              <a:ext cx="285075"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sp>
        <p:nvSpPr>
          <p:cNvPr id="42" name="Rounded Rectangle 41">
            <a:extLst>
              <a:ext uri="{FF2B5EF4-FFF2-40B4-BE49-F238E27FC236}">
                <a16:creationId xmlns:a16="http://schemas.microsoft.com/office/drawing/2014/main" id="{6F394B82-BAF0-6E4A-BE39-80018F7DCEE1}"/>
              </a:ext>
            </a:extLst>
          </p:cNvPr>
          <p:cNvSpPr/>
          <p:nvPr/>
        </p:nvSpPr>
        <p:spPr>
          <a:xfrm>
            <a:off x="2318582" y="1814497"/>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0</a:t>
            </a:r>
            <a:endParaRPr lang="en-US" sz="2400" dirty="0">
              <a:solidFill>
                <a:schemeClr val="bg1"/>
              </a:solidFill>
            </a:endParaRPr>
          </a:p>
        </p:txBody>
      </p:sp>
      <p:sp>
        <p:nvSpPr>
          <p:cNvPr id="43" name="Rounded Rectangle 42">
            <a:extLst>
              <a:ext uri="{FF2B5EF4-FFF2-40B4-BE49-F238E27FC236}">
                <a16:creationId xmlns:a16="http://schemas.microsoft.com/office/drawing/2014/main" id="{A80B3CAC-B795-6D49-85AA-B3BADD4465AE}"/>
              </a:ext>
            </a:extLst>
          </p:cNvPr>
          <p:cNvSpPr/>
          <p:nvPr/>
        </p:nvSpPr>
        <p:spPr>
          <a:xfrm>
            <a:off x="2701429" y="2334720"/>
            <a:ext cx="27753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a:solidFill>
                  <a:srgbClr val="000000"/>
                </a:solidFill>
              </a:rPr>
              <a:t>A</a:t>
            </a:r>
          </a:p>
        </p:txBody>
      </p:sp>
      <p:sp>
        <p:nvSpPr>
          <p:cNvPr id="44" name="Rounded Rectangle 43">
            <a:extLst>
              <a:ext uri="{FF2B5EF4-FFF2-40B4-BE49-F238E27FC236}">
                <a16:creationId xmlns:a16="http://schemas.microsoft.com/office/drawing/2014/main" id="{ACF59285-FFA1-CE4D-A7DD-470BD8B6EEC5}"/>
              </a:ext>
            </a:extLst>
          </p:cNvPr>
          <p:cNvSpPr/>
          <p:nvPr/>
        </p:nvSpPr>
        <p:spPr>
          <a:xfrm>
            <a:off x="2879109" y="2477533"/>
            <a:ext cx="25230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a:solidFill>
                  <a:srgbClr val="000000"/>
                </a:solidFill>
              </a:rPr>
              <a:t>B</a:t>
            </a:r>
          </a:p>
        </p:txBody>
      </p:sp>
      <p:sp>
        <p:nvSpPr>
          <p:cNvPr id="45" name="Rounded Rectangle 44">
            <a:extLst>
              <a:ext uri="{FF2B5EF4-FFF2-40B4-BE49-F238E27FC236}">
                <a16:creationId xmlns:a16="http://schemas.microsoft.com/office/drawing/2014/main" id="{06F5918C-1F4A-C341-816E-656D7537C116}"/>
              </a:ext>
            </a:extLst>
          </p:cNvPr>
          <p:cNvSpPr/>
          <p:nvPr/>
        </p:nvSpPr>
        <p:spPr>
          <a:xfrm>
            <a:off x="5716853" y="1548395"/>
            <a:ext cx="2159629" cy="2938133"/>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6" name="Rounded Rectangle 45">
            <a:extLst>
              <a:ext uri="{FF2B5EF4-FFF2-40B4-BE49-F238E27FC236}">
                <a16:creationId xmlns:a16="http://schemas.microsoft.com/office/drawing/2014/main" id="{F81E4F92-7FB9-1744-8B07-77F00482D2F7}"/>
              </a:ext>
            </a:extLst>
          </p:cNvPr>
          <p:cNvSpPr/>
          <p:nvPr/>
        </p:nvSpPr>
        <p:spPr>
          <a:xfrm>
            <a:off x="5849077" y="1698585"/>
            <a:ext cx="1913339" cy="2419848"/>
          </a:xfrm>
          <a:prstGeom prst="roundRect">
            <a:avLst/>
          </a:prstGeom>
          <a:solidFill>
            <a:srgbClr val="FFD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cxnSp>
        <p:nvCxnSpPr>
          <p:cNvPr id="47" name="Curved Connector 64">
            <a:extLst>
              <a:ext uri="{FF2B5EF4-FFF2-40B4-BE49-F238E27FC236}">
                <a16:creationId xmlns:a16="http://schemas.microsoft.com/office/drawing/2014/main" id="{03307A66-92A4-0D4F-8C35-57CA6F5E913C}"/>
              </a:ext>
            </a:extLst>
          </p:cNvPr>
          <p:cNvCxnSpPr>
            <a:cxnSpLocks/>
            <a:stCxn id="55" idx="1"/>
          </p:cNvCxnSpPr>
          <p:nvPr/>
        </p:nvCxnSpPr>
        <p:spPr>
          <a:xfrm flipH="1" flipV="1">
            <a:off x="5530904" y="3239281"/>
            <a:ext cx="707753" cy="3060"/>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grpSp>
        <p:nvGrpSpPr>
          <p:cNvPr id="48" name="Group 47">
            <a:extLst>
              <a:ext uri="{FF2B5EF4-FFF2-40B4-BE49-F238E27FC236}">
                <a16:creationId xmlns:a16="http://schemas.microsoft.com/office/drawing/2014/main" id="{B65FD7BF-CCF2-8248-AB97-FBE46D5EC121}"/>
              </a:ext>
            </a:extLst>
          </p:cNvPr>
          <p:cNvGrpSpPr/>
          <p:nvPr/>
        </p:nvGrpSpPr>
        <p:grpSpPr>
          <a:xfrm>
            <a:off x="6612650" y="3604733"/>
            <a:ext cx="432016" cy="114300"/>
            <a:chOff x="2259061" y="4546976"/>
            <a:chExt cx="576021" cy="152400"/>
          </a:xfrm>
        </p:grpSpPr>
        <p:sp>
          <p:nvSpPr>
            <p:cNvPr id="49" name="Rectangle 48">
              <a:extLst>
                <a:ext uri="{FF2B5EF4-FFF2-40B4-BE49-F238E27FC236}">
                  <a16:creationId xmlns:a16="http://schemas.microsoft.com/office/drawing/2014/main" id="{BF43EC9E-8CC3-3741-913B-C9B677BE4FBE}"/>
                </a:ext>
              </a:extLst>
            </p:cNvPr>
            <p:cNvSpPr/>
            <p:nvPr/>
          </p:nvSpPr>
          <p:spPr>
            <a:xfrm>
              <a:off x="2259061" y="4546976"/>
              <a:ext cx="145473" cy="152400"/>
            </a:xfrm>
            <a:prstGeom prst="rect">
              <a:avLst/>
            </a:prstGeom>
            <a:solidFill>
              <a:srgbClr val="103A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Rectangle 49">
              <a:extLst>
                <a:ext uri="{FF2B5EF4-FFF2-40B4-BE49-F238E27FC236}">
                  <a16:creationId xmlns:a16="http://schemas.microsoft.com/office/drawing/2014/main" id="{5AC709F5-3D32-5546-9EF9-B2F74E098589}"/>
                </a:ext>
              </a:extLst>
            </p:cNvPr>
            <p:cNvSpPr/>
            <p:nvPr/>
          </p:nvSpPr>
          <p:spPr>
            <a:xfrm>
              <a:off x="2475990" y="4546976"/>
              <a:ext cx="145473" cy="152400"/>
            </a:xfrm>
            <a:prstGeom prst="rect">
              <a:avLst/>
            </a:prstGeom>
            <a:solidFill>
              <a:srgbClr val="103A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Rectangle 50">
              <a:extLst>
                <a:ext uri="{FF2B5EF4-FFF2-40B4-BE49-F238E27FC236}">
                  <a16:creationId xmlns:a16="http://schemas.microsoft.com/office/drawing/2014/main" id="{BA8BAD95-D1F1-E742-9F79-C632DCB37457}"/>
                </a:ext>
              </a:extLst>
            </p:cNvPr>
            <p:cNvSpPr/>
            <p:nvPr/>
          </p:nvSpPr>
          <p:spPr>
            <a:xfrm>
              <a:off x="2689609" y="4546976"/>
              <a:ext cx="145473" cy="152400"/>
            </a:xfrm>
            <a:prstGeom prst="rect">
              <a:avLst/>
            </a:prstGeom>
            <a:solidFill>
              <a:srgbClr val="103A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52" name="Straight Connector 51">
              <a:extLst>
                <a:ext uri="{FF2B5EF4-FFF2-40B4-BE49-F238E27FC236}">
                  <a16:creationId xmlns:a16="http://schemas.microsoft.com/office/drawing/2014/main" id="{C32A83A9-2553-6C4C-8952-7E7009B8F787}"/>
                </a:ext>
              </a:extLst>
            </p:cNvPr>
            <p:cNvCxnSpPr/>
            <p:nvPr/>
          </p:nvCxnSpPr>
          <p:spPr>
            <a:xfrm>
              <a:off x="2404534" y="4623176"/>
              <a:ext cx="285075"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sp>
        <p:nvSpPr>
          <p:cNvPr id="53" name="TextBox 52">
            <a:extLst>
              <a:ext uri="{FF2B5EF4-FFF2-40B4-BE49-F238E27FC236}">
                <a16:creationId xmlns:a16="http://schemas.microsoft.com/office/drawing/2014/main" id="{A883270B-0480-F24A-8EFB-C6C15ACCD789}"/>
              </a:ext>
            </a:extLst>
          </p:cNvPr>
          <p:cNvSpPr txBox="1"/>
          <p:nvPr/>
        </p:nvSpPr>
        <p:spPr>
          <a:xfrm>
            <a:off x="6080304" y="3859382"/>
            <a:ext cx="1509271" cy="276999"/>
          </a:xfrm>
          <a:prstGeom prst="rect">
            <a:avLst/>
          </a:prstGeom>
          <a:noFill/>
        </p:spPr>
        <p:txBody>
          <a:bodyPr wrap="square" rtlCol="0">
            <a:spAutoFit/>
          </a:bodyPr>
          <a:lstStyle/>
          <a:p>
            <a:pPr algn="ctr"/>
            <a:r>
              <a:rPr lang="en-US" sz="1200" dirty="0"/>
              <a:t>Org2</a:t>
            </a:r>
          </a:p>
        </p:txBody>
      </p:sp>
      <p:sp>
        <p:nvSpPr>
          <p:cNvPr id="54" name="TextBox 53">
            <a:extLst>
              <a:ext uri="{FF2B5EF4-FFF2-40B4-BE49-F238E27FC236}">
                <a16:creationId xmlns:a16="http://schemas.microsoft.com/office/drawing/2014/main" id="{338CC2F3-E6DD-D644-977D-5BA7B5DCD277}"/>
              </a:ext>
            </a:extLst>
          </p:cNvPr>
          <p:cNvSpPr txBox="1"/>
          <p:nvPr/>
        </p:nvSpPr>
        <p:spPr>
          <a:xfrm>
            <a:off x="5707710" y="4146687"/>
            <a:ext cx="2247316" cy="276999"/>
          </a:xfrm>
          <a:prstGeom prst="rect">
            <a:avLst/>
          </a:prstGeom>
          <a:noFill/>
        </p:spPr>
        <p:txBody>
          <a:bodyPr wrap="square" rtlCol="0">
            <a:spAutoFit/>
          </a:bodyPr>
          <a:lstStyle/>
          <a:p>
            <a:pPr algn="ctr"/>
            <a:r>
              <a:rPr lang="en-US" sz="1200" dirty="0"/>
              <a:t>Member</a:t>
            </a:r>
          </a:p>
        </p:txBody>
      </p:sp>
      <p:sp>
        <p:nvSpPr>
          <p:cNvPr id="55" name="Rounded Rectangle 54">
            <a:extLst>
              <a:ext uri="{FF2B5EF4-FFF2-40B4-BE49-F238E27FC236}">
                <a16:creationId xmlns:a16="http://schemas.microsoft.com/office/drawing/2014/main" id="{6F819C9A-2D73-2741-BCD2-B36924229A4C}"/>
              </a:ext>
            </a:extLst>
          </p:cNvPr>
          <p:cNvSpPr/>
          <p:nvPr/>
        </p:nvSpPr>
        <p:spPr>
          <a:xfrm>
            <a:off x="6238657" y="2943241"/>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3</a:t>
            </a:r>
            <a:endParaRPr lang="en-US" sz="2400" dirty="0">
              <a:solidFill>
                <a:schemeClr val="bg1"/>
              </a:solidFill>
            </a:endParaRPr>
          </a:p>
        </p:txBody>
      </p:sp>
      <p:sp>
        <p:nvSpPr>
          <p:cNvPr id="56" name="Rounded Rectangle 55">
            <a:extLst>
              <a:ext uri="{FF2B5EF4-FFF2-40B4-BE49-F238E27FC236}">
                <a16:creationId xmlns:a16="http://schemas.microsoft.com/office/drawing/2014/main" id="{746CED8E-B691-104F-A14E-9BCF4C8C548B}"/>
              </a:ext>
            </a:extLst>
          </p:cNvPr>
          <p:cNvSpPr/>
          <p:nvPr/>
        </p:nvSpPr>
        <p:spPr>
          <a:xfrm>
            <a:off x="6120038" y="3410297"/>
            <a:ext cx="27753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a:solidFill>
                  <a:srgbClr val="000000"/>
                </a:solidFill>
              </a:rPr>
              <a:t>A</a:t>
            </a:r>
          </a:p>
        </p:txBody>
      </p:sp>
      <p:sp>
        <p:nvSpPr>
          <p:cNvPr id="57" name="Rounded Rectangle 56">
            <a:extLst>
              <a:ext uri="{FF2B5EF4-FFF2-40B4-BE49-F238E27FC236}">
                <a16:creationId xmlns:a16="http://schemas.microsoft.com/office/drawing/2014/main" id="{6BA2E0EB-EFED-EA48-A12E-5602E2066FC2}"/>
              </a:ext>
            </a:extLst>
          </p:cNvPr>
          <p:cNvSpPr/>
          <p:nvPr/>
        </p:nvSpPr>
        <p:spPr>
          <a:xfrm>
            <a:off x="6297718" y="3553110"/>
            <a:ext cx="25230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a:solidFill>
                  <a:srgbClr val="000000"/>
                </a:solidFill>
              </a:rPr>
              <a:t>B</a:t>
            </a:r>
          </a:p>
        </p:txBody>
      </p:sp>
      <p:sp>
        <p:nvSpPr>
          <p:cNvPr id="58" name="Rounded Rectangle 57">
            <a:extLst>
              <a:ext uri="{FF2B5EF4-FFF2-40B4-BE49-F238E27FC236}">
                <a16:creationId xmlns:a16="http://schemas.microsoft.com/office/drawing/2014/main" id="{F0BA4ED9-0847-1A4E-A466-1342FE583CCB}"/>
              </a:ext>
            </a:extLst>
          </p:cNvPr>
          <p:cNvSpPr/>
          <p:nvPr/>
        </p:nvSpPr>
        <p:spPr>
          <a:xfrm>
            <a:off x="6962784" y="1815694"/>
            <a:ext cx="598199" cy="598199"/>
          </a:xfrm>
          <a:prstGeom prst="roundRect">
            <a:avLst/>
          </a:prstGeom>
          <a:solidFill>
            <a:schemeClr val="accent3"/>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000000"/>
                </a:solidFill>
              </a:rPr>
              <a:t>CA</a:t>
            </a:r>
            <a:endParaRPr lang="en-US" sz="2400" dirty="0">
              <a:solidFill>
                <a:srgbClr val="000000"/>
              </a:solidFill>
            </a:endParaRPr>
          </a:p>
        </p:txBody>
      </p:sp>
      <p:sp>
        <p:nvSpPr>
          <p:cNvPr id="59" name="Rounded Rectangle 58">
            <a:extLst>
              <a:ext uri="{FF2B5EF4-FFF2-40B4-BE49-F238E27FC236}">
                <a16:creationId xmlns:a16="http://schemas.microsoft.com/office/drawing/2014/main" id="{E5BC00F1-BDD2-C24E-8F3D-9A2382C30E19}"/>
              </a:ext>
            </a:extLst>
          </p:cNvPr>
          <p:cNvSpPr/>
          <p:nvPr/>
        </p:nvSpPr>
        <p:spPr>
          <a:xfrm>
            <a:off x="6962783" y="2925857"/>
            <a:ext cx="598199" cy="598199"/>
          </a:xfrm>
          <a:prstGeom prst="roundRect">
            <a:avLst/>
          </a:prstGeom>
          <a:solidFill>
            <a:schemeClr val="accent3"/>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000000"/>
                </a:solidFill>
              </a:rPr>
              <a:t>CA</a:t>
            </a:r>
            <a:endParaRPr lang="en-US" sz="2400" dirty="0">
              <a:solidFill>
                <a:srgbClr val="000000"/>
              </a:solidFill>
            </a:endParaRPr>
          </a:p>
        </p:txBody>
      </p:sp>
      <p:cxnSp>
        <p:nvCxnSpPr>
          <p:cNvPr id="60" name="Curved Connector 64">
            <a:extLst>
              <a:ext uri="{FF2B5EF4-FFF2-40B4-BE49-F238E27FC236}">
                <a16:creationId xmlns:a16="http://schemas.microsoft.com/office/drawing/2014/main" id="{40E35FD3-41CB-A640-A14A-ED4FA532F4B8}"/>
              </a:ext>
            </a:extLst>
          </p:cNvPr>
          <p:cNvCxnSpPr>
            <a:cxnSpLocks/>
            <a:stCxn id="59" idx="0"/>
            <a:endCxn id="58" idx="2"/>
          </p:cNvCxnSpPr>
          <p:nvPr/>
        </p:nvCxnSpPr>
        <p:spPr>
          <a:xfrm flipV="1">
            <a:off x="7261883" y="2413893"/>
            <a:ext cx="1" cy="511964"/>
          </a:xfrm>
          <a:prstGeom prst="straightConnector1">
            <a:avLst/>
          </a:prstGeom>
          <a:ln>
            <a:solidFill>
              <a:schemeClr val="tx2"/>
            </a:solidFill>
            <a:prstDash val="sysDot"/>
            <a:tailEnd type="none"/>
          </a:ln>
        </p:spPr>
        <p:style>
          <a:lnRef idx="2">
            <a:schemeClr val="accent1"/>
          </a:lnRef>
          <a:fillRef idx="0">
            <a:schemeClr val="accent1"/>
          </a:fillRef>
          <a:effectRef idx="1">
            <a:schemeClr val="accent1"/>
          </a:effectRef>
          <a:fontRef idx="minor">
            <a:schemeClr val="tx1"/>
          </a:fontRef>
        </p:style>
      </p:cxnSp>
      <p:cxnSp>
        <p:nvCxnSpPr>
          <p:cNvPr id="61" name="Curved Connector 64">
            <a:extLst>
              <a:ext uri="{FF2B5EF4-FFF2-40B4-BE49-F238E27FC236}">
                <a16:creationId xmlns:a16="http://schemas.microsoft.com/office/drawing/2014/main" id="{CB26468C-8C76-0748-9155-BDFD22E19265}"/>
              </a:ext>
            </a:extLst>
          </p:cNvPr>
          <p:cNvCxnSpPr>
            <a:cxnSpLocks/>
            <a:stCxn id="67" idx="1"/>
          </p:cNvCxnSpPr>
          <p:nvPr/>
        </p:nvCxnSpPr>
        <p:spPr>
          <a:xfrm flipH="1">
            <a:off x="5530904" y="2116657"/>
            <a:ext cx="712128" cy="0"/>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grpSp>
        <p:nvGrpSpPr>
          <p:cNvPr id="62" name="Group 61">
            <a:extLst>
              <a:ext uri="{FF2B5EF4-FFF2-40B4-BE49-F238E27FC236}">
                <a16:creationId xmlns:a16="http://schemas.microsoft.com/office/drawing/2014/main" id="{D04FD7D3-BD24-5845-8DD1-8689EF2F1D22}"/>
              </a:ext>
            </a:extLst>
          </p:cNvPr>
          <p:cNvGrpSpPr/>
          <p:nvPr/>
        </p:nvGrpSpPr>
        <p:grpSpPr>
          <a:xfrm>
            <a:off x="6617026" y="2479049"/>
            <a:ext cx="432016" cy="114300"/>
            <a:chOff x="2259061" y="4546976"/>
            <a:chExt cx="576021" cy="152400"/>
          </a:xfrm>
        </p:grpSpPr>
        <p:sp>
          <p:nvSpPr>
            <p:cNvPr id="63" name="Rectangle 62">
              <a:extLst>
                <a:ext uri="{FF2B5EF4-FFF2-40B4-BE49-F238E27FC236}">
                  <a16:creationId xmlns:a16="http://schemas.microsoft.com/office/drawing/2014/main" id="{F780DBC0-F9C9-1046-A75E-B6A0CFFDDA85}"/>
                </a:ext>
              </a:extLst>
            </p:cNvPr>
            <p:cNvSpPr/>
            <p:nvPr/>
          </p:nvSpPr>
          <p:spPr>
            <a:xfrm>
              <a:off x="2259061" y="4546976"/>
              <a:ext cx="145473" cy="152400"/>
            </a:xfrm>
            <a:prstGeom prst="rect">
              <a:avLst/>
            </a:prstGeom>
            <a:solidFill>
              <a:srgbClr val="103A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4" name="Rectangle 63">
              <a:extLst>
                <a:ext uri="{FF2B5EF4-FFF2-40B4-BE49-F238E27FC236}">
                  <a16:creationId xmlns:a16="http://schemas.microsoft.com/office/drawing/2014/main" id="{709559A7-7252-A449-B746-70B8858645B3}"/>
                </a:ext>
              </a:extLst>
            </p:cNvPr>
            <p:cNvSpPr/>
            <p:nvPr/>
          </p:nvSpPr>
          <p:spPr>
            <a:xfrm>
              <a:off x="2475990" y="4546976"/>
              <a:ext cx="145473" cy="152400"/>
            </a:xfrm>
            <a:prstGeom prst="rect">
              <a:avLst/>
            </a:prstGeom>
            <a:solidFill>
              <a:srgbClr val="103A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5" name="Rectangle 64">
              <a:extLst>
                <a:ext uri="{FF2B5EF4-FFF2-40B4-BE49-F238E27FC236}">
                  <a16:creationId xmlns:a16="http://schemas.microsoft.com/office/drawing/2014/main" id="{95038712-3299-764F-A318-CE18E8D7CA9E}"/>
                </a:ext>
              </a:extLst>
            </p:cNvPr>
            <p:cNvSpPr/>
            <p:nvPr/>
          </p:nvSpPr>
          <p:spPr>
            <a:xfrm>
              <a:off x="2689609" y="4546976"/>
              <a:ext cx="145473" cy="152400"/>
            </a:xfrm>
            <a:prstGeom prst="rect">
              <a:avLst/>
            </a:prstGeom>
            <a:solidFill>
              <a:srgbClr val="103A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66" name="Straight Connector 65">
              <a:extLst>
                <a:ext uri="{FF2B5EF4-FFF2-40B4-BE49-F238E27FC236}">
                  <a16:creationId xmlns:a16="http://schemas.microsoft.com/office/drawing/2014/main" id="{3ABFBF76-6CEA-384C-A056-4ABDA425FC72}"/>
                </a:ext>
              </a:extLst>
            </p:cNvPr>
            <p:cNvCxnSpPr/>
            <p:nvPr/>
          </p:nvCxnSpPr>
          <p:spPr>
            <a:xfrm>
              <a:off x="2404534" y="4623176"/>
              <a:ext cx="285075"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sp>
        <p:nvSpPr>
          <p:cNvPr id="67" name="Rounded Rectangle 66">
            <a:extLst>
              <a:ext uri="{FF2B5EF4-FFF2-40B4-BE49-F238E27FC236}">
                <a16:creationId xmlns:a16="http://schemas.microsoft.com/office/drawing/2014/main" id="{EF237E06-AD12-5C47-B1E4-1EADDB48D075}"/>
              </a:ext>
            </a:extLst>
          </p:cNvPr>
          <p:cNvSpPr/>
          <p:nvPr/>
        </p:nvSpPr>
        <p:spPr>
          <a:xfrm>
            <a:off x="6243032" y="1817557"/>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2</a:t>
            </a:r>
            <a:endParaRPr lang="en-US" sz="2400" dirty="0">
              <a:solidFill>
                <a:schemeClr val="bg1"/>
              </a:solidFill>
            </a:endParaRPr>
          </a:p>
        </p:txBody>
      </p:sp>
      <p:sp>
        <p:nvSpPr>
          <p:cNvPr id="68" name="Rounded Rectangle 67">
            <a:extLst>
              <a:ext uri="{FF2B5EF4-FFF2-40B4-BE49-F238E27FC236}">
                <a16:creationId xmlns:a16="http://schemas.microsoft.com/office/drawing/2014/main" id="{5923AA93-3B4B-2048-B924-DA87D5BA8F5E}"/>
              </a:ext>
            </a:extLst>
          </p:cNvPr>
          <p:cNvSpPr/>
          <p:nvPr/>
        </p:nvSpPr>
        <p:spPr>
          <a:xfrm>
            <a:off x="6124413" y="2284613"/>
            <a:ext cx="27753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a:solidFill>
                  <a:srgbClr val="000000"/>
                </a:solidFill>
              </a:rPr>
              <a:t>A</a:t>
            </a:r>
          </a:p>
        </p:txBody>
      </p:sp>
      <p:sp>
        <p:nvSpPr>
          <p:cNvPr id="71" name="Rounded Rectangle 70">
            <a:extLst>
              <a:ext uri="{FF2B5EF4-FFF2-40B4-BE49-F238E27FC236}">
                <a16:creationId xmlns:a16="http://schemas.microsoft.com/office/drawing/2014/main" id="{63FE7D81-3308-D743-80B6-12FD3E6FE18C}"/>
              </a:ext>
            </a:extLst>
          </p:cNvPr>
          <p:cNvSpPr/>
          <p:nvPr/>
        </p:nvSpPr>
        <p:spPr>
          <a:xfrm>
            <a:off x="6302093" y="2427426"/>
            <a:ext cx="25230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a:solidFill>
                  <a:srgbClr val="000000"/>
                </a:solidFill>
              </a:rPr>
              <a:t>B</a:t>
            </a:r>
          </a:p>
        </p:txBody>
      </p:sp>
      <p:grpSp>
        <p:nvGrpSpPr>
          <p:cNvPr id="73" name="Group 72">
            <a:extLst>
              <a:ext uri="{FF2B5EF4-FFF2-40B4-BE49-F238E27FC236}">
                <a16:creationId xmlns:a16="http://schemas.microsoft.com/office/drawing/2014/main" id="{69D36002-8898-2740-9942-755A5F86D979}"/>
              </a:ext>
            </a:extLst>
          </p:cNvPr>
          <p:cNvGrpSpPr/>
          <p:nvPr/>
        </p:nvGrpSpPr>
        <p:grpSpPr>
          <a:xfrm>
            <a:off x="42207" y="1668071"/>
            <a:ext cx="944684" cy="809462"/>
            <a:chOff x="0" y="2025595"/>
            <a:chExt cx="944684" cy="809462"/>
          </a:xfrm>
        </p:grpSpPr>
        <p:sp>
          <p:nvSpPr>
            <p:cNvPr id="75" name="Rectangle 74">
              <a:extLst>
                <a:ext uri="{FF2B5EF4-FFF2-40B4-BE49-F238E27FC236}">
                  <a16:creationId xmlns:a16="http://schemas.microsoft.com/office/drawing/2014/main" id="{A916E4FF-57F4-6C47-AE00-A11EC1CD013F}"/>
                </a:ext>
              </a:extLst>
            </p:cNvPr>
            <p:cNvSpPr/>
            <p:nvPr/>
          </p:nvSpPr>
          <p:spPr>
            <a:xfrm>
              <a:off x="0" y="2307710"/>
              <a:ext cx="742943" cy="215444"/>
            </a:xfrm>
            <a:prstGeom prst="rect">
              <a:avLst/>
            </a:prstGeom>
            <a:ln>
              <a:noFill/>
            </a:ln>
          </p:spPr>
          <p:txBody>
            <a:bodyPr wrap="square">
              <a:spAutoFit/>
            </a:bodyPr>
            <a:lstStyle/>
            <a:p>
              <a:pPr lvl="0" algn="ctr"/>
              <a:r>
                <a:rPr lang="en-US" sz="800" dirty="0">
                  <a:solidFill>
                    <a:prstClr val="black"/>
                  </a:solidFill>
                  <a:cs typeface="Calibri"/>
                </a:rPr>
                <a:t>Application</a:t>
              </a:r>
            </a:p>
          </p:txBody>
        </p:sp>
        <p:grpSp>
          <p:nvGrpSpPr>
            <p:cNvPr id="77" name="Group 76">
              <a:extLst>
                <a:ext uri="{FF2B5EF4-FFF2-40B4-BE49-F238E27FC236}">
                  <a16:creationId xmlns:a16="http://schemas.microsoft.com/office/drawing/2014/main" id="{53CC25AF-8787-5D4A-A32C-2A2F9BC177FD}"/>
                </a:ext>
              </a:extLst>
            </p:cNvPr>
            <p:cNvGrpSpPr/>
            <p:nvPr/>
          </p:nvGrpSpPr>
          <p:grpSpPr>
            <a:xfrm>
              <a:off x="93037" y="2025595"/>
              <a:ext cx="851647" cy="809462"/>
              <a:chOff x="265172" y="2308763"/>
              <a:chExt cx="712071" cy="676800"/>
            </a:xfrm>
          </p:grpSpPr>
          <p:sp>
            <p:nvSpPr>
              <p:cNvPr id="79" name="Rounded Rectangle 78">
                <a:extLst>
                  <a:ext uri="{FF2B5EF4-FFF2-40B4-BE49-F238E27FC236}">
                    <a16:creationId xmlns:a16="http://schemas.microsoft.com/office/drawing/2014/main" id="{21F9D6F0-25D1-CF46-85A6-D40191C3D6CB}"/>
                  </a:ext>
                </a:extLst>
              </p:cNvPr>
              <p:cNvSpPr/>
              <p:nvPr/>
            </p:nvSpPr>
            <p:spPr>
              <a:xfrm>
                <a:off x="265172" y="2308763"/>
                <a:ext cx="712071" cy="67680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0" name="Straight Connector 79">
                <a:extLst>
                  <a:ext uri="{FF2B5EF4-FFF2-40B4-BE49-F238E27FC236}">
                    <a16:creationId xmlns:a16="http://schemas.microsoft.com/office/drawing/2014/main" id="{10E82A76-FCDC-C848-838B-3AD1ACB628AF}"/>
                  </a:ext>
                </a:extLst>
              </p:cNvPr>
              <p:cNvCxnSpPr/>
              <p:nvPr/>
            </p:nvCxnSpPr>
            <p:spPr>
              <a:xfrm>
                <a:off x="736935" y="2308763"/>
                <a:ext cx="0" cy="676800"/>
              </a:xfrm>
              <a:prstGeom prst="line">
                <a:avLst/>
              </a:prstGeom>
              <a:ln w="28575" cmpd="sng">
                <a:solidFill>
                  <a:schemeClr val="tx2"/>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78" name="TextBox 77">
              <a:extLst>
                <a:ext uri="{FF2B5EF4-FFF2-40B4-BE49-F238E27FC236}">
                  <a16:creationId xmlns:a16="http://schemas.microsoft.com/office/drawing/2014/main" id="{12D8A362-4A14-8045-B553-9009252849C4}"/>
                </a:ext>
              </a:extLst>
            </p:cNvPr>
            <p:cNvSpPr txBox="1"/>
            <p:nvPr/>
          </p:nvSpPr>
          <p:spPr>
            <a:xfrm>
              <a:off x="652491" y="2239123"/>
              <a:ext cx="270016" cy="461665"/>
            </a:xfrm>
            <a:prstGeom prst="rect">
              <a:avLst/>
            </a:prstGeom>
            <a:noFill/>
            <a:ln>
              <a:noFill/>
            </a:ln>
          </p:spPr>
          <p:txBody>
            <a:bodyPr wrap="square" rtlCol="0">
              <a:spAutoFit/>
            </a:bodyPr>
            <a:lstStyle/>
            <a:p>
              <a:r>
                <a:rPr lang="en-US" sz="800" dirty="0"/>
                <a:t>SDK</a:t>
              </a:r>
            </a:p>
          </p:txBody>
        </p:sp>
      </p:grpSp>
      <p:grpSp>
        <p:nvGrpSpPr>
          <p:cNvPr id="86" name="Group 85">
            <a:extLst>
              <a:ext uri="{FF2B5EF4-FFF2-40B4-BE49-F238E27FC236}">
                <a16:creationId xmlns:a16="http://schemas.microsoft.com/office/drawing/2014/main" id="{8CF42013-29C2-4740-8FD1-A4C99228EB52}"/>
              </a:ext>
            </a:extLst>
          </p:cNvPr>
          <p:cNvGrpSpPr/>
          <p:nvPr/>
        </p:nvGrpSpPr>
        <p:grpSpPr>
          <a:xfrm flipH="1">
            <a:off x="8133233" y="1668071"/>
            <a:ext cx="944684" cy="809462"/>
            <a:chOff x="0" y="2025595"/>
            <a:chExt cx="944684" cy="809462"/>
          </a:xfrm>
        </p:grpSpPr>
        <p:sp>
          <p:nvSpPr>
            <p:cNvPr id="87" name="Rectangle 86">
              <a:extLst>
                <a:ext uri="{FF2B5EF4-FFF2-40B4-BE49-F238E27FC236}">
                  <a16:creationId xmlns:a16="http://schemas.microsoft.com/office/drawing/2014/main" id="{071A8957-A94C-0040-B56B-10AC2713A8DE}"/>
                </a:ext>
              </a:extLst>
            </p:cNvPr>
            <p:cNvSpPr/>
            <p:nvPr/>
          </p:nvSpPr>
          <p:spPr>
            <a:xfrm>
              <a:off x="0" y="2307710"/>
              <a:ext cx="742943" cy="215444"/>
            </a:xfrm>
            <a:prstGeom prst="rect">
              <a:avLst/>
            </a:prstGeom>
            <a:ln>
              <a:noFill/>
            </a:ln>
          </p:spPr>
          <p:txBody>
            <a:bodyPr wrap="square">
              <a:spAutoFit/>
            </a:bodyPr>
            <a:lstStyle/>
            <a:p>
              <a:pPr lvl="0" algn="ctr"/>
              <a:r>
                <a:rPr lang="en-US" sz="800" dirty="0">
                  <a:solidFill>
                    <a:prstClr val="black"/>
                  </a:solidFill>
                  <a:cs typeface="Calibri"/>
                </a:rPr>
                <a:t>Application</a:t>
              </a:r>
            </a:p>
          </p:txBody>
        </p:sp>
        <p:grpSp>
          <p:nvGrpSpPr>
            <p:cNvPr id="88" name="Group 87">
              <a:extLst>
                <a:ext uri="{FF2B5EF4-FFF2-40B4-BE49-F238E27FC236}">
                  <a16:creationId xmlns:a16="http://schemas.microsoft.com/office/drawing/2014/main" id="{E7037242-316C-8D41-86D6-BF6EC7E641BD}"/>
                </a:ext>
              </a:extLst>
            </p:cNvPr>
            <p:cNvGrpSpPr/>
            <p:nvPr/>
          </p:nvGrpSpPr>
          <p:grpSpPr>
            <a:xfrm>
              <a:off x="93037" y="2025595"/>
              <a:ext cx="851647" cy="809462"/>
              <a:chOff x="265172" y="2308763"/>
              <a:chExt cx="712071" cy="676800"/>
            </a:xfrm>
          </p:grpSpPr>
          <p:sp>
            <p:nvSpPr>
              <p:cNvPr id="90" name="Rounded Rectangle 89">
                <a:extLst>
                  <a:ext uri="{FF2B5EF4-FFF2-40B4-BE49-F238E27FC236}">
                    <a16:creationId xmlns:a16="http://schemas.microsoft.com/office/drawing/2014/main" id="{475B4B1C-848A-7D4D-85FC-F21D5E4A172F}"/>
                  </a:ext>
                </a:extLst>
              </p:cNvPr>
              <p:cNvSpPr/>
              <p:nvPr/>
            </p:nvSpPr>
            <p:spPr>
              <a:xfrm>
                <a:off x="265172" y="2308763"/>
                <a:ext cx="712071" cy="67680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7" name="Straight Connector 96">
                <a:extLst>
                  <a:ext uri="{FF2B5EF4-FFF2-40B4-BE49-F238E27FC236}">
                    <a16:creationId xmlns:a16="http://schemas.microsoft.com/office/drawing/2014/main" id="{A24995BC-B866-2A4F-85D0-F44C29CDC02B}"/>
                  </a:ext>
                </a:extLst>
              </p:cNvPr>
              <p:cNvCxnSpPr/>
              <p:nvPr/>
            </p:nvCxnSpPr>
            <p:spPr>
              <a:xfrm>
                <a:off x="736935" y="2308763"/>
                <a:ext cx="0" cy="676800"/>
              </a:xfrm>
              <a:prstGeom prst="line">
                <a:avLst/>
              </a:prstGeom>
              <a:ln w="28575" cmpd="sng">
                <a:solidFill>
                  <a:schemeClr val="tx2"/>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89" name="TextBox 88">
              <a:extLst>
                <a:ext uri="{FF2B5EF4-FFF2-40B4-BE49-F238E27FC236}">
                  <a16:creationId xmlns:a16="http://schemas.microsoft.com/office/drawing/2014/main" id="{671FBA96-D339-2448-92D6-8A07E1DECCED}"/>
                </a:ext>
              </a:extLst>
            </p:cNvPr>
            <p:cNvSpPr txBox="1"/>
            <p:nvPr/>
          </p:nvSpPr>
          <p:spPr>
            <a:xfrm>
              <a:off x="652491" y="2239123"/>
              <a:ext cx="270016" cy="461665"/>
            </a:xfrm>
            <a:prstGeom prst="rect">
              <a:avLst/>
            </a:prstGeom>
            <a:noFill/>
            <a:ln>
              <a:noFill/>
            </a:ln>
          </p:spPr>
          <p:txBody>
            <a:bodyPr wrap="square" rtlCol="0">
              <a:spAutoFit/>
            </a:bodyPr>
            <a:lstStyle/>
            <a:p>
              <a:r>
                <a:rPr lang="en-US" sz="800" dirty="0"/>
                <a:t>SDK</a:t>
              </a:r>
            </a:p>
          </p:txBody>
        </p:sp>
      </p:grpSp>
      <p:sp>
        <p:nvSpPr>
          <p:cNvPr id="101" name="Folded Corner 100">
            <a:extLst>
              <a:ext uri="{FF2B5EF4-FFF2-40B4-BE49-F238E27FC236}">
                <a16:creationId xmlns:a16="http://schemas.microsoft.com/office/drawing/2014/main" id="{0CBAA65E-E536-CB43-B005-C167E2240232}"/>
              </a:ext>
            </a:extLst>
          </p:cNvPr>
          <p:cNvSpPr/>
          <p:nvPr/>
        </p:nvSpPr>
        <p:spPr>
          <a:xfrm>
            <a:off x="3769118" y="3491145"/>
            <a:ext cx="350351" cy="342033"/>
          </a:xfrm>
          <a:prstGeom prst="foldedCorner">
            <a:avLst/>
          </a:prstGeom>
          <a:solidFill>
            <a:srgbClr val="F7AD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a:t>
            </a:r>
            <a:endParaRPr lang="en-US" sz="1200" baseline="-25000" dirty="0">
              <a:solidFill>
                <a:schemeClr val="tx1"/>
              </a:solidFill>
            </a:endParaRPr>
          </a:p>
        </p:txBody>
      </p:sp>
    </p:spTree>
    <p:extLst>
      <p:ext uri="{BB962C8B-B14F-4D97-AF65-F5344CB8AC3E}">
        <p14:creationId xmlns:p14="http://schemas.microsoft.com/office/powerpoint/2010/main" val="40000099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ounded Rectangle 93">
            <a:extLst>
              <a:ext uri="{FF2B5EF4-FFF2-40B4-BE49-F238E27FC236}">
                <a16:creationId xmlns:a16="http://schemas.microsoft.com/office/drawing/2014/main" id="{3958A924-18D4-EB45-8F74-2D0000942F83}"/>
              </a:ext>
            </a:extLst>
          </p:cNvPr>
          <p:cNvSpPr/>
          <p:nvPr/>
        </p:nvSpPr>
        <p:spPr>
          <a:xfrm>
            <a:off x="1127900" y="1452107"/>
            <a:ext cx="6869062" cy="3306918"/>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2" name="Rounded Rectangle 91">
            <a:extLst>
              <a:ext uri="{FF2B5EF4-FFF2-40B4-BE49-F238E27FC236}">
                <a16:creationId xmlns:a16="http://schemas.microsoft.com/office/drawing/2014/main" id="{A4E41ADD-EE15-7D42-8DF4-61BE008825AB}"/>
              </a:ext>
            </a:extLst>
          </p:cNvPr>
          <p:cNvSpPr/>
          <p:nvPr/>
        </p:nvSpPr>
        <p:spPr>
          <a:xfrm>
            <a:off x="3474197" y="1548395"/>
            <a:ext cx="2171985" cy="2938133"/>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8" name="Rounded Rectangle 157">
            <a:extLst>
              <a:ext uri="{FF2B5EF4-FFF2-40B4-BE49-F238E27FC236}">
                <a16:creationId xmlns:a16="http://schemas.microsoft.com/office/drawing/2014/main" id="{431157D2-2FAF-3F49-BE27-53C81F15A29E}"/>
              </a:ext>
            </a:extLst>
          </p:cNvPr>
          <p:cNvSpPr/>
          <p:nvPr/>
        </p:nvSpPr>
        <p:spPr>
          <a:xfrm>
            <a:off x="1254312" y="1548396"/>
            <a:ext cx="2159629" cy="2938133"/>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6" name="Rounded Rectangle 155">
            <a:extLst>
              <a:ext uri="{FF2B5EF4-FFF2-40B4-BE49-F238E27FC236}">
                <a16:creationId xmlns:a16="http://schemas.microsoft.com/office/drawing/2014/main" id="{7D4E9B9C-CD89-8B4F-9E70-06911A76E8E1}"/>
              </a:ext>
            </a:extLst>
          </p:cNvPr>
          <p:cNvSpPr/>
          <p:nvPr/>
        </p:nvSpPr>
        <p:spPr>
          <a:xfrm>
            <a:off x="1386536" y="1698586"/>
            <a:ext cx="1913339" cy="2419848"/>
          </a:xfrm>
          <a:prstGeom prst="roundRect">
            <a:avLst/>
          </a:prstGeom>
          <a:solidFill>
            <a:srgbClr val="FFD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7" name="Rounded Rectangle 156">
            <a:extLst>
              <a:ext uri="{FF2B5EF4-FFF2-40B4-BE49-F238E27FC236}">
                <a16:creationId xmlns:a16="http://schemas.microsoft.com/office/drawing/2014/main" id="{103EE323-7E47-E147-8F31-634C1B9DDADF}"/>
              </a:ext>
            </a:extLst>
          </p:cNvPr>
          <p:cNvSpPr/>
          <p:nvPr/>
        </p:nvSpPr>
        <p:spPr>
          <a:xfrm>
            <a:off x="3591840" y="1694901"/>
            <a:ext cx="1939064" cy="2414145"/>
          </a:xfrm>
          <a:prstGeom prst="roundRect">
            <a:avLst/>
          </a:prstGeom>
          <a:solidFill>
            <a:srgbClr val="FFD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9" name="Content Placeholder 2"/>
          <p:cNvSpPr>
            <a:spLocks noGrp="1"/>
          </p:cNvSpPr>
          <p:nvPr>
            <p:ph type="body" sz="quarter" idx="13"/>
          </p:nvPr>
        </p:nvSpPr>
        <p:spPr>
          <a:xfrm>
            <a:off x="125730" y="47029"/>
            <a:ext cx="7768590" cy="1011698"/>
          </a:xfrm>
        </p:spPr>
        <p:txBody>
          <a:bodyPr>
            <a:normAutofit/>
          </a:bodyPr>
          <a:lstStyle/>
          <a:p>
            <a:endParaRPr lang="en-US" sz="375" b="1" dirty="0">
              <a:latin typeface="+mn-lt"/>
            </a:endParaRPr>
          </a:p>
          <a:p>
            <a:r>
              <a:rPr lang="en-US" dirty="0"/>
              <a:t>Multi Channel Enterprise Network</a:t>
            </a:r>
          </a:p>
        </p:txBody>
      </p:sp>
      <p:cxnSp>
        <p:nvCxnSpPr>
          <p:cNvPr id="74" name="Curved Connector 64">
            <a:extLst>
              <a:ext uri="{FF2B5EF4-FFF2-40B4-BE49-F238E27FC236}">
                <a16:creationId xmlns:a16="http://schemas.microsoft.com/office/drawing/2014/main" id="{37FC1D0E-B1BF-7B40-BF81-75E82BD83D99}"/>
              </a:ext>
            </a:extLst>
          </p:cNvPr>
          <p:cNvCxnSpPr>
            <a:cxnSpLocks/>
            <a:stCxn id="160" idx="3"/>
          </p:cNvCxnSpPr>
          <p:nvPr/>
        </p:nvCxnSpPr>
        <p:spPr>
          <a:xfrm>
            <a:off x="2912406" y="3239281"/>
            <a:ext cx="679434" cy="0"/>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grpSp>
        <p:nvGrpSpPr>
          <p:cNvPr id="81" name="Group 80">
            <a:extLst>
              <a:ext uri="{FF2B5EF4-FFF2-40B4-BE49-F238E27FC236}">
                <a16:creationId xmlns:a16="http://schemas.microsoft.com/office/drawing/2014/main" id="{C43AD1A0-B73C-7B4B-BD48-D52F2FAD960B}"/>
              </a:ext>
            </a:extLst>
          </p:cNvPr>
          <p:cNvGrpSpPr/>
          <p:nvPr/>
        </p:nvGrpSpPr>
        <p:grpSpPr>
          <a:xfrm>
            <a:off x="2206130" y="3594132"/>
            <a:ext cx="432016" cy="114300"/>
            <a:chOff x="2259061" y="4546976"/>
            <a:chExt cx="576021" cy="152400"/>
          </a:xfrm>
        </p:grpSpPr>
        <p:sp>
          <p:nvSpPr>
            <p:cNvPr id="82" name="Rectangle 81">
              <a:extLst>
                <a:ext uri="{FF2B5EF4-FFF2-40B4-BE49-F238E27FC236}">
                  <a16:creationId xmlns:a16="http://schemas.microsoft.com/office/drawing/2014/main" id="{4791D51A-F3EE-8745-8925-9156870C9014}"/>
                </a:ext>
              </a:extLst>
            </p:cNvPr>
            <p:cNvSpPr/>
            <p:nvPr/>
          </p:nvSpPr>
          <p:spPr>
            <a:xfrm>
              <a:off x="2259061" y="4546976"/>
              <a:ext cx="145473" cy="152400"/>
            </a:xfrm>
            <a:prstGeom prst="rect">
              <a:avLst/>
            </a:prstGeom>
            <a:solidFill>
              <a:srgbClr val="103A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3" name="Rectangle 82">
              <a:extLst>
                <a:ext uri="{FF2B5EF4-FFF2-40B4-BE49-F238E27FC236}">
                  <a16:creationId xmlns:a16="http://schemas.microsoft.com/office/drawing/2014/main" id="{F4B0CE24-A0B7-A44C-98D1-432B0E3B679B}"/>
                </a:ext>
              </a:extLst>
            </p:cNvPr>
            <p:cNvSpPr/>
            <p:nvPr/>
          </p:nvSpPr>
          <p:spPr>
            <a:xfrm>
              <a:off x="2475990" y="4546976"/>
              <a:ext cx="145473" cy="152400"/>
            </a:xfrm>
            <a:prstGeom prst="rect">
              <a:avLst/>
            </a:prstGeom>
            <a:solidFill>
              <a:srgbClr val="103A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4" name="Rectangle 83">
              <a:extLst>
                <a:ext uri="{FF2B5EF4-FFF2-40B4-BE49-F238E27FC236}">
                  <a16:creationId xmlns:a16="http://schemas.microsoft.com/office/drawing/2014/main" id="{732874C8-1261-A145-8793-C96D04C15785}"/>
                </a:ext>
              </a:extLst>
            </p:cNvPr>
            <p:cNvSpPr/>
            <p:nvPr/>
          </p:nvSpPr>
          <p:spPr>
            <a:xfrm>
              <a:off x="2689609" y="4546976"/>
              <a:ext cx="145473" cy="152400"/>
            </a:xfrm>
            <a:prstGeom prst="rect">
              <a:avLst/>
            </a:prstGeom>
            <a:solidFill>
              <a:srgbClr val="103A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85" name="Straight Connector 84">
              <a:extLst>
                <a:ext uri="{FF2B5EF4-FFF2-40B4-BE49-F238E27FC236}">
                  <a16:creationId xmlns:a16="http://schemas.microsoft.com/office/drawing/2014/main" id="{241DD283-613B-794A-9B3D-22CD40E69123}"/>
                </a:ext>
              </a:extLst>
            </p:cNvPr>
            <p:cNvCxnSpPr/>
            <p:nvPr/>
          </p:nvCxnSpPr>
          <p:spPr>
            <a:xfrm>
              <a:off x="2404534" y="4623176"/>
              <a:ext cx="285075"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sp>
        <p:nvSpPr>
          <p:cNvPr id="115" name="TextBox 114">
            <a:extLst>
              <a:ext uri="{FF2B5EF4-FFF2-40B4-BE49-F238E27FC236}">
                <a16:creationId xmlns:a16="http://schemas.microsoft.com/office/drawing/2014/main" id="{677C5C14-BB2C-E14E-BD19-99530220430A}"/>
              </a:ext>
            </a:extLst>
          </p:cNvPr>
          <p:cNvSpPr txBox="1"/>
          <p:nvPr/>
        </p:nvSpPr>
        <p:spPr>
          <a:xfrm>
            <a:off x="1617763" y="3859383"/>
            <a:ext cx="1509271" cy="276999"/>
          </a:xfrm>
          <a:prstGeom prst="rect">
            <a:avLst/>
          </a:prstGeom>
          <a:noFill/>
        </p:spPr>
        <p:txBody>
          <a:bodyPr wrap="square" rtlCol="0">
            <a:spAutoFit/>
          </a:bodyPr>
          <a:lstStyle/>
          <a:p>
            <a:pPr algn="ctr"/>
            <a:r>
              <a:rPr lang="en-US" sz="1200" dirty="0"/>
              <a:t>Org1</a:t>
            </a:r>
          </a:p>
        </p:txBody>
      </p:sp>
      <p:sp>
        <p:nvSpPr>
          <p:cNvPr id="117" name="TextBox 116">
            <a:extLst>
              <a:ext uri="{FF2B5EF4-FFF2-40B4-BE49-F238E27FC236}">
                <a16:creationId xmlns:a16="http://schemas.microsoft.com/office/drawing/2014/main" id="{CBCBB266-61E2-D248-9168-AEDF13671167}"/>
              </a:ext>
            </a:extLst>
          </p:cNvPr>
          <p:cNvSpPr txBox="1"/>
          <p:nvPr/>
        </p:nvSpPr>
        <p:spPr>
          <a:xfrm>
            <a:off x="3786192" y="3841435"/>
            <a:ext cx="1509271" cy="276999"/>
          </a:xfrm>
          <a:prstGeom prst="rect">
            <a:avLst/>
          </a:prstGeom>
          <a:noFill/>
        </p:spPr>
        <p:txBody>
          <a:bodyPr wrap="square" rtlCol="0">
            <a:spAutoFit/>
          </a:bodyPr>
          <a:lstStyle/>
          <a:p>
            <a:pPr algn="ctr"/>
            <a:r>
              <a:rPr lang="en-US" sz="1200" dirty="0" err="1"/>
              <a:t>OrdererOrg</a:t>
            </a:r>
            <a:endParaRPr lang="en-US" sz="1200" dirty="0"/>
          </a:p>
        </p:txBody>
      </p:sp>
      <p:sp>
        <p:nvSpPr>
          <p:cNvPr id="159" name="TextBox 158">
            <a:extLst>
              <a:ext uri="{FF2B5EF4-FFF2-40B4-BE49-F238E27FC236}">
                <a16:creationId xmlns:a16="http://schemas.microsoft.com/office/drawing/2014/main" id="{7BAC57D3-FD96-F64A-9553-017A638D1EB7}"/>
              </a:ext>
            </a:extLst>
          </p:cNvPr>
          <p:cNvSpPr txBox="1"/>
          <p:nvPr/>
        </p:nvSpPr>
        <p:spPr>
          <a:xfrm>
            <a:off x="1245169" y="4146688"/>
            <a:ext cx="2247316" cy="276999"/>
          </a:xfrm>
          <a:prstGeom prst="rect">
            <a:avLst/>
          </a:prstGeom>
          <a:noFill/>
        </p:spPr>
        <p:txBody>
          <a:bodyPr wrap="square" rtlCol="0">
            <a:spAutoFit/>
          </a:bodyPr>
          <a:lstStyle/>
          <a:p>
            <a:pPr algn="ctr"/>
            <a:r>
              <a:rPr lang="en-US" sz="1200" dirty="0"/>
              <a:t>Initiator</a:t>
            </a:r>
          </a:p>
        </p:txBody>
      </p:sp>
      <p:sp>
        <p:nvSpPr>
          <p:cNvPr id="160" name="Rounded Rectangle 159">
            <a:extLst>
              <a:ext uri="{FF2B5EF4-FFF2-40B4-BE49-F238E27FC236}">
                <a16:creationId xmlns:a16="http://schemas.microsoft.com/office/drawing/2014/main" id="{1E5F4413-40E4-BF46-84D1-F14829C06DCE}"/>
              </a:ext>
            </a:extLst>
          </p:cNvPr>
          <p:cNvSpPr/>
          <p:nvPr/>
        </p:nvSpPr>
        <p:spPr>
          <a:xfrm>
            <a:off x="2314207" y="2940181"/>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1</a:t>
            </a:r>
            <a:endParaRPr lang="en-US" sz="2400" dirty="0">
              <a:solidFill>
                <a:schemeClr val="bg1"/>
              </a:solidFill>
            </a:endParaRPr>
          </a:p>
        </p:txBody>
      </p:sp>
      <p:sp>
        <p:nvSpPr>
          <p:cNvPr id="69" name="Rounded Rectangle 68">
            <a:extLst>
              <a:ext uri="{FF2B5EF4-FFF2-40B4-BE49-F238E27FC236}">
                <a16:creationId xmlns:a16="http://schemas.microsoft.com/office/drawing/2014/main" id="{ECA06323-6F13-6849-90BF-96526C023226}"/>
              </a:ext>
            </a:extLst>
          </p:cNvPr>
          <p:cNvSpPr/>
          <p:nvPr/>
        </p:nvSpPr>
        <p:spPr>
          <a:xfrm>
            <a:off x="2697054" y="3460404"/>
            <a:ext cx="27753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a:solidFill>
                  <a:srgbClr val="000000"/>
                </a:solidFill>
              </a:rPr>
              <a:t>A</a:t>
            </a:r>
          </a:p>
        </p:txBody>
      </p:sp>
      <p:sp>
        <p:nvSpPr>
          <p:cNvPr id="70" name="Rounded Rectangle 69">
            <a:extLst>
              <a:ext uri="{FF2B5EF4-FFF2-40B4-BE49-F238E27FC236}">
                <a16:creationId xmlns:a16="http://schemas.microsoft.com/office/drawing/2014/main" id="{1AA3A0C0-5B57-D34E-930D-C27A2951A820}"/>
              </a:ext>
            </a:extLst>
          </p:cNvPr>
          <p:cNvSpPr/>
          <p:nvPr/>
        </p:nvSpPr>
        <p:spPr>
          <a:xfrm>
            <a:off x="2874734" y="3603217"/>
            <a:ext cx="25230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a:solidFill>
                  <a:srgbClr val="000000"/>
                </a:solidFill>
              </a:rPr>
              <a:t>B</a:t>
            </a:r>
          </a:p>
        </p:txBody>
      </p:sp>
      <p:sp>
        <p:nvSpPr>
          <p:cNvPr id="102" name="Rounded Rectangle 101">
            <a:extLst>
              <a:ext uri="{FF2B5EF4-FFF2-40B4-BE49-F238E27FC236}">
                <a16:creationId xmlns:a16="http://schemas.microsoft.com/office/drawing/2014/main" id="{C2BF2AC3-1CD9-0B4A-9A49-3FC17BE801CB}"/>
              </a:ext>
            </a:extLst>
          </p:cNvPr>
          <p:cNvSpPr/>
          <p:nvPr/>
        </p:nvSpPr>
        <p:spPr>
          <a:xfrm>
            <a:off x="1588582" y="1817513"/>
            <a:ext cx="598199" cy="598199"/>
          </a:xfrm>
          <a:prstGeom prst="roundRect">
            <a:avLst/>
          </a:prstGeom>
          <a:solidFill>
            <a:schemeClr val="accent3"/>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000000"/>
                </a:solidFill>
              </a:rPr>
              <a:t>CA</a:t>
            </a:r>
            <a:endParaRPr lang="en-US" sz="2400" dirty="0">
              <a:solidFill>
                <a:srgbClr val="000000"/>
              </a:solidFill>
            </a:endParaRPr>
          </a:p>
        </p:txBody>
      </p:sp>
      <p:sp>
        <p:nvSpPr>
          <p:cNvPr id="103" name="Rounded Rectangle 102">
            <a:extLst>
              <a:ext uri="{FF2B5EF4-FFF2-40B4-BE49-F238E27FC236}">
                <a16:creationId xmlns:a16="http://schemas.microsoft.com/office/drawing/2014/main" id="{7FB8E8BB-2F79-A849-B8AC-41D7886C2F57}"/>
              </a:ext>
            </a:extLst>
          </p:cNvPr>
          <p:cNvSpPr/>
          <p:nvPr/>
        </p:nvSpPr>
        <p:spPr>
          <a:xfrm>
            <a:off x="1588581" y="2927676"/>
            <a:ext cx="598199" cy="598199"/>
          </a:xfrm>
          <a:prstGeom prst="roundRect">
            <a:avLst/>
          </a:prstGeom>
          <a:solidFill>
            <a:schemeClr val="accent3"/>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000000"/>
                </a:solidFill>
              </a:rPr>
              <a:t>CA</a:t>
            </a:r>
            <a:endParaRPr lang="en-US" sz="2400" dirty="0">
              <a:solidFill>
                <a:srgbClr val="000000"/>
              </a:solidFill>
            </a:endParaRPr>
          </a:p>
        </p:txBody>
      </p:sp>
      <p:grpSp>
        <p:nvGrpSpPr>
          <p:cNvPr id="121" name="Group 120">
            <a:extLst>
              <a:ext uri="{FF2B5EF4-FFF2-40B4-BE49-F238E27FC236}">
                <a16:creationId xmlns:a16="http://schemas.microsoft.com/office/drawing/2014/main" id="{F9BDDB6B-C95E-DE45-829E-7AA009C5B5A1}"/>
              </a:ext>
            </a:extLst>
          </p:cNvPr>
          <p:cNvGrpSpPr/>
          <p:nvPr/>
        </p:nvGrpSpPr>
        <p:grpSpPr>
          <a:xfrm>
            <a:off x="3848055" y="1928945"/>
            <a:ext cx="1405782" cy="1348505"/>
            <a:chOff x="3767821" y="2964559"/>
            <a:chExt cx="1405782" cy="1348505"/>
          </a:xfrm>
        </p:grpSpPr>
        <p:sp>
          <p:nvSpPr>
            <p:cNvPr id="123" name="Rounded Rectangle 122">
              <a:extLst>
                <a:ext uri="{FF2B5EF4-FFF2-40B4-BE49-F238E27FC236}">
                  <a16:creationId xmlns:a16="http://schemas.microsoft.com/office/drawing/2014/main" id="{E3CA3B85-66B3-6447-BEBA-98911C28A5A2}"/>
                </a:ext>
              </a:extLst>
            </p:cNvPr>
            <p:cNvSpPr/>
            <p:nvPr/>
          </p:nvSpPr>
          <p:spPr>
            <a:xfrm>
              <a:off x="3767821" y="3711053"/>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sp>
          <p:nvSpPr>
            <p:cNvPr id="124" name="Rounded Rectangle 123">
              <a:extLst>
                <a:ext uri="{FF2B5EF4-FFF2-40B4-BE49-F238E27FC236}">
                  <a16:creationId xmlns:a16="http://schemas.microsoft.com/office/drawing/2014/main" id="{BBC8EB64-B5D2-404F-9528-F95B0DD09535}"/>
                </a:ext>
              </a:extLst>
            </p:cNvPr>
            <p:cNvSpPr/>
            <p:nvPr/>
          </p:nvSpPr>
          <p:spPr>
            <a:xfrm>
              <a:off x="4176303" y="2964559"/>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cxnSp>
          <p:nvCxnSpPr>
            <p:cNvPr id="125" name="Straight Connector 124">
              <a:extLst>
                <a:ext uri="{FF2B5EF4-FFF2-40B4-BE49-F238E27FC236}">
                  <a16:creationId xmlns:a16="http://schemas.microsoft.com/office/drawing/2014/main" id="{15980512-31C7-DF40-8B84-A7B404D1565B}"/>
                </a:ext>
              </a:extLst>
            </p:cNvPr>
            <p:cNvCxnSpPr/>
            <p:nvPr/>
          </p:nvCxnSpPr>
          <p:spPr>
            <a:xfrm>
              <a:off x="4366020" y="4010153"/>
              <a:ext cx="209384" cy="3812"/>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a:extLst>
                <a:ext uri="{FF2B5EF4-FFF2-40B4-BE49-F238E27FC236}">
                  <a16:creationId xmlns:a16="http://schemas.microsoft.com/office/drawing/2014/main" id="{2FB8DB7D-0E33-2F49-BDE1-ED70809E255B}"/>
                </a:ext>
              </a:extLst>
            </p:cNvPr>
            <p:cNvCxnSpPr>
              <a:cxnSpLocks/>
              <a:endCxn id="123" idx="0"/>
            </p:cNvCxnSpPr>
            <p:nvPr/>
          </p:nvCxnSpPr>
          <p:spPr>
            <a:xfrm flipH="1">
              <a:off x="4066921" y="3537124"/>
              <a:ext cx="137781" cy="173929"/>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a:extLst>
                <a:ext uri="{FF2B5EF4-FFF2-40B4-BE49-F238E27FC236}">
                  <a16:creationId xmlns:a16="http://schemas.microsoft.com/office/drawing/2014/main" id="{AA858E1E-0B8F-4B41-81EB-21E0FE288C98}"/>
                </a:ext>
              </a:extLst>
            </p:cNvPr>
            <p:cNvCxnSpPr>
              <a:cxnSpLocks/>
              <a:endCxn id="128" idx="0"/>
            </p:cNvCxnSpPr>
            <p:nvPr/>
          </p:nvCxnSpPr>
          <p:spPr>
            <a:xfrm>
              <a:off x="4740511" y="3537124"/>
              <a:ext cx="133993" cy="177741"/>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28" name="Rounded Rectangle 127">
              <a:extLst>
                <a:ext uri="{FF2B5EF4-FFF2-40B4-BE49-F238E27FC236}">
                  <a16:creationId xmlns:a16="http://schemas.microsoft.com/office/drawing/2014/main" id="{9853896D-046D-F945-B8DB-F544BFCC0118}"/>
                </a:ext>
              </a:extLst>
            </p:cNvPr>
            <p:cNvSpPr/>
            <p:nvPr/>
          </p:nvSpPr>
          <p:spPr>
            <a:xfrm>
              <a:off x="4575404" y="3714865"/>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grpSp>
      <p:cxnSp>
        <p:nvCxnSpPr>
          <p:cNvPr id="91" name="Curved Connector 64">
            <a:extLst>
              <a:ext uri="{FF2B5EF4-FFF2-40B4-BE49-F238E27FC236}">
                <a16:creationId xmlns:a16="http://schemas.microsoft.com/office/drawing/2014/main" id="{5B5D9E99-CA0F-2F4D-BE27-18B819F3530F}"/>
              </a:ext>
            </a:extLst>
          </p:cNvPr>
          <p:cNvCxnSpPr>
            <a:cxnSpLocks/>
            <a:stCxn id="103" idx="0"/>
            <a:endCxn id="102" idx="2"/>
          </p:cNvCxnSpPr>
          <p:nvPr/>
        </p:nvCxnSpPr>
        <p:spPr>
          <a:xfrm flipV="1">
            <a:off x="1887681" y="2415712"/>
            <a:ext cx="1" cy="511964"/>
          </a:xfrm>
          <a:prstGeom prst="straightConnector1">
            <a:avLst/>
          </a:prstGeom>
          <a:ln>
            <a:solidFill>
              <a:schemeClr val="tx2"/>
            </a:solidFill>
            <a:prstDash val="sysDot"/>
            <a:tailEnd type="none"/>
          </a:ln>
        </p:spPr>
        <p:style>
          <a:lnRef idx="2">
            <a:schemeClr val="accent1"/>
          </a:lnRef>
          <a:fillRef idx="0">
            <a:schemeClr val="accent1"/>
          </a:fillRef>
          <a:effectRef idx="1">
            <a:schemeClr val="accent1"/>
          </a:effectRef>
          <a:fontRef idx="minor">
            <a:schemeClr val="tx1"/>
          </a:fontRef>
        </p:style>
      </p:cxnSp>
      <p:sp>
        <p:nvSpPr>
          <p:cNvPr id="93" name="TextBox 92">
            <a:extLst>
              <a:ext uri="{FF2B5EF4-FFF2-40B4-BE49-F238E27FC236}">
                <a16:creationId xmlns:a16="http://schemas.microsoft.com/office/drawing/2014/main" id="{47EE6DD2-B058-AC4C-938E-B84E5AF2D0DF}"/>
              </a:ext>
            </a:extLst>
          </p:cNvPr>
          <p:cNvSpPr txBox="1"/>
          <p:nvPr/>
        </p:nvSpPr>
        <p:spPr>
          <a:xfrm>
            <a:off x="3437714" y="4136380"/>
            <a:ext cx="2247316" cy="276999"/>
          </a:xfrm>
          <a:prstGeom prst="rect">
            <a:avLst/>
          </a:prstGeom>
          <a:noFill/>
        </p:spPr>
        <p:txBody>
          <a:bodyPr wrap="square" rtlCol="0">
            <a:spAutoFit/>
          </a:bodyPr>
          <a:lstStyle/>
          <a:p>
            <a:pPr algn="ctr"/>
            <a:r>
              <a:rPr lang="en-US" sz="1200" dirty="0"/>
              <a:t>IBM</a:t>
            </a:r>
          </a:p>
        </p:txBody>
      </p:sp>
      <p:sp>
        <p:nvSpPr>
          <p:cNvPr id="95" name="TextBox 94">
            <a:extLst>
              <a:ext uri="{FF2B5EF4-FFF2-40B4-BE49-F238E27FC236}">
                <a16:creationId xmlns:a16="http://schemas.microsoft.com/office/drawing/2014/main" id="{8C2C2FD4-D953-724F-B296-75A6123A387C}"/>
              </a:ext>
            </a:extLst>
          </p:cNvPr>
          <p:cNvSpPr txBox="1"/>
          <p:nvPr/>
        </p:nvSpPr>
        <p:spPr>
          <a:xfrm>
            <a:off x="3427288" y="4508629"/>
            <a:ext cx="2247316" cy="276999"/>
          </a:xfrm>
          <a:prstGeom prst="rect">
            <a:avLst/>
          </a:prstGeom>
          <a:noFill/>
        </p:spPr>
        <p:txBody>
          <a:bodyPr wrap="square" rtlCol="0">
            <a:spAutoFit/>
          </a:bodyPr>
          <a:lstStyle/>
          <a:p>
            <a:pPr algn="ctr"/>
            <a:r>
              <a:rPr lang="en-US" sz="1200" dirty="0"/>
              <a:t>Network</a:t>
            </a:r>
          </a:p>
        </p:txBody>
      </p:sp>
      <p:sp>
        <p:nvSpPr>
          <p:cNvPr id="35" name="Rectangle 34">
            <a:extLst>
              <a:ext uri="{FF2B5EF4-FFF2-40B4-BE49-F238E27FC236}">
                <a16:creationId xmlns:a16="http://schemas.microsoft.com/office/drawing/2014/main" id="{BAF3DC32-D49E-AA42-9534-B2677278F49B}"/>
              </a:ext>
            </a:extLst>
          </p:cNvPr>
          <p:cNvSpPr/>
          <p:nvPr/>
        </p:nvSpPr>
        <p:spPr>
          <a:xfrm>
            <a:off x="125730" y="713443"/>
            <a:ext cx="6138212" cy="523220"/>
          </a:xfrm>
          <a:prstGeom prst="rect">
            <a:avLst/>
          </a:prstGeom>
        </p:spPr>
        <p:txBody>
          <a:bodyPr wrap="square">
            <a:spAutoFit/>
          </a:bodyPr>
          <a:lstStyle/>
          <a:p>
            <a:pPr marL="227013" indent="-227013">
              <a:buFont typeface="Arial" charset="0"/>
              <a:buChar char="•"/>
            </a:pPr>
            <a:r>
              <a:rPr lang="en-US" sz="1400" dirty="0"/>
              <a:t>Peers E</a:t>
            </a:r>
            <a:r>
              <a:rPr lang="en-US" sz="1400" baseline="-25000" dirty="0"/>
              <a:t>0 </a:t>
            </a:r>
            <a:r>
              <a:rPr lang="en-US" sz="1400" dirty="0"/>
              <a:t>and E</a:t>
            </a:r>
            <a:r>
              <a:rPr lang="en-US" sz="1400" baseline="-25000" dirty="0"/>
              <a:t>3 </a:t>
            </a:r>
            <a:r>
              <a:rPr lang="en-US" sz="1400" dirty="0"/>
              <a:t>connect to the </a:t>
            </a:r>
            <a:r>
              <a:rPr lang="en-US" sz="1400" dirty="0">
                <a:solidFill>
                  <a:srgbClr val="FF0000"/>
                </a:solidFill>
              </a:rPr>
              <a:t>red</a:t>
            </a:r>
            <a:r>
              <a:rPr lang="en-US" sz="1400" dirty="0"/>
              <a:t> channel for </a:t>
            </a:r>
            <a:r>
              <a:rPr lang="en-US" sz="1400" dirty="0" err="1"/>
              <a:t>chaincodes</a:t>
            </a:r>
            <a:r>
              <a:rPr lang="en-US" sz="1400" dirty="0"/>
              <a:t> </a:t>
            </a:r>
            <a:r>
              <a:rPr lang="en-US" sz="1400" dirty="0">
                <a:solidFill>
                  <a:srgbClr val="FF0000"/>
                </a:solidFill>
              </a:rPr>
              <a:t>Y </a:t>
            </a:r>
            <a:r>
              <a:rPr lang="en-US" sz="1400" dirty="0"/>
              <a:t>and </a:t>
            </a:r>
            <a:r>
              <a:rPr lang="en-US" sz="1400" dirty="0">
                <a:solidFill>
                  <a:srgbClr val="FF0000"/>
                </a:solidFill>
              </a:rPr>
              <a:t>Z</a:t>
            </a:r>
          </a:p>
          <a:p>
            <a:pPr marL="227013" indent="-227013">
              <a:buFont typeface="Arial" charset="0"/>
              <a:buChar char="•"/>
            </a:pPr>
            <a:r>
              <a:rPr lang="en-US" sz="1400" dirty="0"/>
              <a:t>E</a:t>
            </a:r>
            <a:r>
              <a:rPr lang="en-US" sz="1400" baseline="-25000" dirty="0"/>
              <a:t>1, </a:t>
            </a:r>
            <a:r>
              <a:rPr lang="en-US" sz="1400" dirty="0"/>
              <a:t>E</a:t>
            </a:r>
            <a:r>
              <a:rPr lang="en-US" sz="1400" baseline="-25000" dirty="0"/>
              <a:t>2 </a:t>
            </a:r>
            <a:r>
              <a:rPr lang="en-US" sz="1400" dirty="0"/>
              <a:t>and</a:t>
            </a:r>
            <a:r>
              <a:rPr lang="en-US" sz="1400" baseline="-25000" dirty="0"/>
              <a:t> </a:t>
            </a:r>
            <a:r>
              <a:rPr lang="en-US" sz="1400" dirty="0"/>
              <a:t>E</a:t>
            </a:r>
            <a:r>
              <a:rPr lang="en-US" sz="1400" baseline="-25000" dirty="0"/>
              <a:t>3 </a:t>
            </a:r>
            <a:r>
              <a:rPr lang="en-US" sz="1400" dirty="0"/>
              <a:t>connect to the </a:t>
            </a:r>
            <a:r>
              <a:rPr lang="en-US" sz="1400" dirty="0">
                <a:solidFill>
                  <a:srgbClr val="2163FF"/>
                </a:solidFill>
              </a:rPr>
              <a:t>blue </a:t>
            </a:r>
            <a:r>
              <a:rPr lang="en-US" sz="1400" dirty="0"/>
              <a:t>channel for </a:t>
            </a:r>
            <a:r>
              <a:rPr lang="en-US" sz="1400" dirty="0" err="1"/>
              <a:t>chaincodes</a:t>
            </a:r>
            <a:r>
              <a:rPr lang="en-US" sz="1400" dirty="0"/>
              <a:t> </a:t>
            </a:r>
            <a:r>
              <a:rPr lang="en-US" sz="1400" dirty="0">
                <a:solidFill>
                  <a:srgbClr val="2163FF"/>
                </a:solidFill>
              </a:rPr>
              <a:t>A</a:t>
            </a:r>
            <a:r>
              <a:rPr lang="en-US" sz="1400" dirty="0">
                <a:solidFill>
                  <a:schemeClr val="accent1"/>
                </a:solidFill>
              </a:rPr>
              <a:t> </a:t>
            </a:r>
            <a:r>
              <a:rPr lang="en-US" sz="1400" dirty="0"/>
              <a:t>and </a:t>
            </a:r>
            <a:r>
              <a:rPr lang="en-US" sz="1400" dirty="0">
                <a:solidFill>
                  <a:srgbClr val="2163FF"/>
                </a:solidFill>
              </a:rPr>
              <a:t>B</a:t>
            </a:r>
          </a:p>
        </p:txBody>
      </p:sp>
      <p:cxnSp>
        <p:nvCxnSpPr>
          <p:cNvPr id="36" name="Curved Connector 64">
            <a:extLst>
              <a:ext uri="{FF2B5EF4-FFF2-40B4-BE49-F238E27FC236}">
                <a16:creationId xmlns:a16="http://schemas.microsoft.com/office/drawing/2014/main" id="{96625195-1FB8-2C46-8B92-2DB093240648}"/>
              </a:ext>
            </a:extLst>
          </p:cNvPr>
          <p:cNvCxnSpPr>
            <a:cxnSpLocks/>
            <a:stCxn id="42" idx="3"/>
          </p:cNvCxnSpPr>
          <p:nvPr/>
        </p:nvCxnSpPr>
        <p:spPr>
          <a:xfrm>
            <a:off x="2916781" y="2113597"/>
            <a:ext cx="679434"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37" name="Group 36">
            <a:extLst>
              <a:ext uri="{FF2B5EF4-FFF2-40B4-BE49-F238E27FC236}">
                <a16:creationId xmlns:a16="http://schemas.microsoft.com/office/drawing/2014/main" id="{77BF08D1-D3B7-C344-A1C0-8146E4631352}"/>
              </a:ext>
            </a:extLst>
          </p:cNvPr>
          <p:cNvGrpSpPr/>
          <p:nvPr/>
        </p:nvGrpSpPr>
        <p:grpSpPr>
          <a:xfrm>
            <a:off x="2210505" y="2468448"/>
            <a:ext cx="432016" cy="114300"/>
            <a:chOff x="2259061" y="4546976"/>
            <a:chExt cx="576021" cy="152400"/>
          </a:xfrm>
        </p:grpSpPr>
        <p:sp>
          <p:nvSpPr>
            <p:cNvPr id="38" name="Rectangle 37">
              <a:extLst>
                <a:ext uri="{FF2B5EF4-FFF2-40B4-BE49-F238E27FC236}">
                  <a16:creationId xmlns:a16="http://schemas.microsoft.com/office/drawing/2014/main" id="{E974E968-ACCA-A549-889C-B74A5AF9CB8D}"/>
                </a:ext>
              </a:extLst>
            </p:cNvPr>
            <p:cNvSpPr/>
            <p:nvPr/>
          </p:nvSpPr>
          <p:spPr>
            <a:xfrm>
              <a:off x="2259061" y="4546976"/>
              <a:ext cx="145473"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9" name="Rectangle 38">
              <a:extLst>
                <a:ext uri="{FF2B5EF4-FFF2-40B4-BE49-F238E27FC236}">
                  <a16:creationId xmlns:a16="http://schemas.microsoft.com/office/drawing/2014/main" id="{16F13C03-880C-D14E-9130-3AFF2E130298}"/>
                </a:ext>
              </a:extLst>
            </p:cNvPr>
            <p:cNvSpPr/>
            <p:nvPr/>
          </p:nvSpPr>
          <p:spPr>
            <a:xfrm>
              <a:off x="2475990" y="4546976"/>
              <a:ext cx="145473"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 name="Rectangle 39">
              <a:extLst>
                <a:ext uri="{FF2B5EF4-FFF2-40B4-BE49-F238E27FC236}">
                  <a16:creationId xmlns:a16="http://schemas.microsoft.com/office/drawing/2014/main" id="{9EA00438-E74B-BF45-A93F-AB82469F28F0}"/>
                </a:ext>
              </a:extLst>
            </p:cNvPr>
            <p:cNvSpPr/>
            <p:nvPr/>
          </p:nvSpPr>
          <p:spPr>
            <a:xfrm>
              <a:off x="2689609" y="4546976"/>
              <a:ext cx="145473"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41" name="Straight Connector 40">
              <a:extLst>
                <a:ext uri="{FF2B5EF4-FFF2-40B4-BE49-F238E27FC236}">
                  <a16:creationId xmlns:a16="http://schemas.microsoft.com/office/drawing/2014/main" id="{3DF2A2CF-0D90-FF40-BFF4-88583842EEE5}"/>
                </a:ext>
              </a:extLst>
            </p:cNvPr>
            <p:cNvCxnSpPr/>
            <p:nvPr/>
          </p:nvCxnSpPr>
          <p:spPr>
            <a:xfrm>
              <a:off x="2404534" y="4623176"/>
              <a:ext cx="285075" cy="0"/>
            </a:xfrm>
            <a:prstGeom prst="line">
              <a:avLst/>
            </a:prstGeom>
            <a:solidFill>
              <a:srgbClr val="FF0000"/>
            </a:solidFill>
            <a:ln w="19050" cmpd="sng">
              <a:solidFill>
                <a:srgbClr val="FF0000"/>
              </a:solidFill>
              <a:prstDash val="solid"/>
              <a:tailEnd type="none"/>
            </a:ln>
            <a:effectLst/>
          </p:spPr>
          <p:style>
            <a:lnRef idx="2">
              <a:schemeClr val="accent1"/>
            </a:lnRef>
            <a:fillRef idx="0">
              <a:schemeClr val="accent1"/>
            </a:fillRef>
            <a:effectRef idx="1">
              <a:schemeClr val="accent1"/>
            </a:effectRef>
            <a:fontRef idx="minor">
              <a:schemeClr val="tx1"/>
            </a:fontRef>
          </p:style>
        </p:cxnSp>
      </p:grpSp>
      <p:sp>
        <p:nvSpPr>
          <p:cNvPr id="42" name="Rounded Rectangle 41">
            <a:extLst>
              <a:ext uri="{FF2B5EF4-FFF2-40B4-BE49-F238E27FC236}">
                <a16:creationId xmlns:a16="http://schemas.microsoft.com/office/drawing/2014/main" id="{6F394B82-BAF0-6E4A-BE39-80018F7DCEE1}"/>
              </a:ext>
            </a:extLst>
          </p:cNvPr>
          <p:cNvSpPr/>
          <p:nvPr/>
        </p:nvSpPr>
        <p:spPr>
          <a:xfrm>
            <a:off x="2318582" y="1814497"/>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0</a:t>
            </a:r>
            <a:endParaRPr lang="en-US" sz="2400" dirty="0">
              <a:solidFill>
                <a:schemeClr val="bg1"/>
              </a:solidFill>
            </a:endParaRPr>
          </a:p>
        </p:txBody>
      </p:sp>
      <p:sp>
        <p:nvSpPr>
          <p:cNvPr id="43" name="Rounded Rectangle 42">
            <a:extLst>
              <a:ext uri="{FF2B5EF4-FFF2-40B4-BE49-F238E27FC236}">
                <a16:creationId xmlns:a16="http://schemas.microsoft.com/office/drawing/2014/main" id="{A80B3CAC-B795-6D49-85AA-B3BADD4465AE}"/>
              </a:ext>
            </a:extLst>
          </p:cNvPr>
          <p:cNvSpPr/>
          <p:nvPr/>
        </p:nvSpPr>
        <p:spPr>
          <a:xfrm>
            <a:off x="2701429" y="2334720"/>
            <a:ext cx="277530" cy="256166"/>
          </a:xfrm>
          <a:prstGeom prst="roundRect">
            <a:avLst/>
          </a:prstGeom>
          <a:solidFill>
            <a:srgbClr val="FFC000"/>
          </a:solid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Y</a:t>
            </a:r>
          </a:p>
        </p:txBody>
      </p:sp>
      <p:sp>
        <p:nvSpPr>
          <p:cNvPr id="44" name="Rounded Rectangle 43">
            <a:extLst>
              <a:ext uri="{FF2B5EF4-FFF2-40B4-BE49-F238E27FC236}">
                <a16:creationId xmlns:a16="http://schemas.microsoft.com/office/drawing/2014/main" id="{ACF59285-FFA1-CE4D-A7DD-470BD8B6EEC5}"/>
              </a:ext>
            </a:extLst>
          </p:cNvPr>
          <p:cNvSpPr/>
          <p:nvPr/>
        </p:nvSpPr>
        <p:spPr>
          <a:xfrm>
            <a:off x="2879109" y="2477533"/>
            <a:ext cx="252300" cy="256166"/>
          </a:xfrm>
          <a:prstGeom prst="roundRect">
            <a:avLst/>
          </a:prstGeom>
          <a:solidFill>
            <a:srgbClr val="FFC000"/>
          </a:solid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Z</a:t>
            </a:r>
          </a:p>
        </p:txBody>
      </p:sp>
      <p:sp>
        <p:nvSpPr>
          <p:cNvPr id="45" name="Rounded Rectangle 44">
            <a:extLst>
              <a:ext uri="{FF2B5EF4-FFF2-40B4-BE49-F238E27FC236}">
                <a16:creationId xmlns:a16="http://schemas.microsoft.com/office/drawing/2014/main" id="{06F5918C-1F4A-C341-816E-656D7537C116}"/>
              </a:ext>
            </a:extLst>
          </p:cNvPr>
          <p:cNvSpPr/>
          <p:nvPr/>
        </p:nvSpPr>
        <p:spPr>
          <a:xfrm>
            <a:off x="5716853" y="1548395"/>
            <a:ext cx="2159629" cy="2938133"/>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6" name="Rounded Rectangle 45">
            <a:extLst>
              <a:ext uri="{FF2B5EF4-FFF2-40B4-BE49-F238E27FC236}">
                <a16:creationId xmlns:a16="http://schemas.microsoft.com/office/drawing/2014/main" id="{F81E4F92-7FB9-1744-8B07-77F00482D2F7}"/>
              </a:ext>
            </a:extLst>
          </p:cNvPr>
          <p:cNvSpPr/>
          <p:nvPr/>
        </p:nvSpPr>
        <p:spPr>
          <a:xfrm>
            <a:off x="5849077" y="1698585"/>
            <a:ext cx="1913339" cy="2419848"/>
          </a:xfrm>
          <a:prstGeom prst="roundRect">
            <a:avLst/>
          </a:prstGeom>
          <a:solidFill>
            <a:srgbClr val="FFD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cxnSp>
        <p:nvCxnSpPr>
          <p:cNvPr id="47" name="Curved Connector 64">
            <a:extLst>
              <a:ext uri="{FF2B5EF4-FFF2-40B4-BE49-F238E27FC236}">
                <a16:creationId xmlns:a16="http://schemas.microsoft.com/office/drawing/2014/main" id="{03307A66-92A4-0D4F-8C35-57CA6F5E913C}"/>
              </a:ext>
            </a:extLst>
          </p:cNvPr>
          <p:cNvCxnSpPr>
            <a:cxnSpLocks/>
            <a:stCxn id="55" idx="1"/>
          </p:cNvCxnSpPr>
          <p:nvPr/>
        </p:nvCxnSpPr>
        <p:spPr>
          <a:xfrm flipH="1" flipV="1">
            <a:off x="5530904" y="3239281"/>
            <a:ext cx="707753" cy="306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nvGrpSpPr>
          <p:cNvPr id="48" name="Group 47">
            <a:extLst>
              <a:ext uri="{FF2B5EF4-FFF2-40B4-BE49-F238E27FC236}">
                <a16:creationId xmlns:a16="http://schemas.microsoft.com/office/drawing/2014/main" id="{B65FD7BF-CCF2-8248-AB97-FBE46D5EC121}"/>
              </a:ext>
            </a:extLst>
          </p:cNvPr>
          <p:cNvGrpSpPr/>
          <p:nvPr/>
        </p:nvGrpSpPr>
        <p:grpSpPr>
          <a:xfrm>
            <a:off x="6612650" y="3604733"/>
            <a:ext cx="432016" cy="114300"/>
            <a:chOff x="2259061" y="4546976"/>
            <a:chExt cx="576021" cy="152400"/>
          </a:xfrm>
        </p:grpSpPr>
        <p:sp>
          <p:nvSpPr>
            <p:cNvPr id="49" name="Rectangle 48">
              <a:extLst>
                <a:ext uri="{FF2B5EF4-FFF2-40B4-BE49-F238E27FC236}">
                  <a16:creationId xmlns:a16="http://schemas.microsoft.com/office/drawing/2014/main" id="{BF43EC9E-8CC3-3741-913B-C9B677BE4FBE}"/>
                </a:ext>
              </a:extLst>
            </p:cNvPr>
            <p:cNvSpPr/>
            <p:nvPr/>
          </p:nvSpPr>
          <p:spPr>
            <a:xfrm>
              <a:off x="2259061" y="4546976"/>
              <a:ext cx="145473"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Rectangle 49">
              <a:extLst>
                <a:ext uri="{FF2B5EF4-FFF2-40B4-BE49-F238E27FC236}">
                  <a16:creationId xmlns:a16="http://schemas.microsoft.com/office/drawing/2014/main" id="{5AC709F5-3D32-5546-9EF9-B2F74E098589}"/>
                </a:ext>
              </a:extLst>
            </p:cNvPr>
            <p:cNvSpPr/>
            <p:nvPr/>
          </p:nvSpPr>
          <p:spPr>
            <a:xfrm>
              <a:off x="2475990" y="4546976"/>
              <a:ext cx="145473"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Rectangle 50">
              <a:extLst>
                <a:ext uri="{FF2B5EF4-FFF2-40B4-BE49-F238E27FC236}">
                  <a16:creationId xmlns:a16="http://schemas.microsoft.com/office/drawing/2014/main" id="{BA8BAD95-D1F1-E742-9F79-C632DCB37457}"/>
                </a:ext>
              </a:extLst>
            </p:cNvPr>
            <p:cNvSpPr/>
            <p:nvPr/>
          </p:nvSpPr>
          <p:spPr>
            <a:xfrm>
              <a:off x="2689609" y="4546976"/>
              <a:ext cx="145473"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52" name="Straight Connector 51">
              <a:extLst>
                <a:ext uri="{FF2B5EF4-FFF2-40B4-BE49-F238E27FC236}">
                  <a16:creationId xmlns:a16="http://schemas.microsoft.com/office/drawing/2014/main" id="{C32A83A9-2553-6C4C-8952-7E7009B8F787}"/>
                </a:ext>
              </a:extLst>
            </p:cNvPr>
            <p:cNvCxnSpPr/>
            <p:nvPr/>
          </p:nvCxnSpPr>
          <p:spPr>
            <a:xfrm>
              <a:off x="2404534" y="4623176"/>
              <a:ext cx="285075" cy="0"/>
            </a:xfrm>
            <a:prstGeom prst="line">
              <a:avLst/>
            </a:prstGeom>
            <a:solidFill>
              <a:srgbClr val="FF0000"/>
            </a:solidFill>
            <a:ln w="19050" cmpd="sng">
              <a:solidFill>
                <a:srgbClr val="FF0000"/>
              </a:solidFill>
              <a:prstDash val="solid"/>
              <a:tailEnd type="none"/>
            </a:ln>
            <a:effectLst/>
          </p:spPr>
          <p:style>
            <a:lnRef idx="2">
              <a:schemeClr val="accent1"/>
            </a:lnRef>
            <a:fillRef idx="0">
              <a:schemeClr val="accent1"/>
            </a:fillRef>
            <a:effectRef idx="1">
              <a:schemeClr val="accent1"/>
            </a:effectRef>
            <a:fontRef idx="minor">
              <a:schemeClr val="tx1"/>
            </a:fontRef>
          </p:style>
        </p:cxnSp>
      </p:grpSp>
      <p:sp>
        <p:nvSpPr>
          <p:cNvPr id="53" name="TextBox 52">
            <a:extLst>
              <a:ext uri="{FF2B5EF4-FFF2-40B4-BE49-F238E27FC236}">
                <a16:creationId xmlns:a16="http://schemas.microsoft.com/office/drawing/2014/main" id="{A883270B-0480-F24A-8EFB-C6C15ACCD789}"/>
              </a:ext>
            </a:extLst>
          </p:cNvPr>
          <p:cNvSpPr txBox="1"/>
          <p:nvPr/>
        </p:nvSpPr>
        <p:spPr>
          <a:xfrm>
            <a:off x="6080304" y="3859382"/>
            <a:ext cx="1509271" cy="276999"/>
          </a:xfrm>
          <a:prstGeom prst="rect">
            <a:avLst/>
          </a:prstGeom>
          <a:noFill/>
        </p:spPr>
        <p:txBody>
          <a:bodyPr wrap="square" rtlCol="0">
            <a:spAutoFit/>
          </a:bodyPr>
          <a:lstStyle/>
          <a:p>
            <a:pPr algn="ctr"/>
            <a:r>
              <a:rPr lang="en-US" sz="1200"/>
              <a:t>Org2</a:t>
            </a:r>
            <a:endParaRPr lang="en-US" sz="1200" dirty="0"/>
          </a:p>
        </p:txBody>
      </p:sp>
      <p:sp>
        <p:nvSpPr>
          <p:cNvPr id="54" name="TextBox 53">
            <a:extLst>
              <a:ext uri="{FF2B5EF4-FFF2-40B4-BE49-F238E27FC236}">
                <a16:creationId xmlns:a16="http://schemas.microsoft.com/office/drawing/2014/main" id="{338CC2F3-E6DD-D644-977D-5BA7B5DCD277}"/>
              </a:ext>
            </a:extLst>
          </p:cNvPr>
          <p:cNvSpPr txBox="1"/>
          <p:nvPr/>
        </p:nvSpPr>
        <p:spPr>
          <a:xfrm>
            <a:off x="5707710" y="4146687"/>
            <a:ext cx="2247316" cy="276999"/>
          </a:xfrm>
          <a:prstGeom prst="rect">
            <a:avLst/>
          </a:prstGeom>
          <a:noFill/>
        </p:spPr>
        <p:txBody>
          <a:bodyPr wrap="square" rtlCol="0">
            <a:spAutoFit/>
          </a:bodyPr>
          <a:lstStyle/>
          <a:p>
            <a:pPr algn="ctr"/>
            <a:r>
              <a:rPr lang="en-US" sz="1200" dirty="0"/>
              <a:t>Member</a:t>
            </a:r>
          </a:p>
        </p:txBody>
      </p:sp>
      <p:sp>
        <p:nvSpPr>
          <p:cNvPr id="55" name="Rounded Rectangle 54">
            <a:extLst>
              <a:ext uri="{FF2B5EF4-FFF2-40B4-BE49-F238E27FC236}">
                <a16:creationId xmlns:a16="http://schemas.microsoft.com/office/drawing/2014/main" id="{6F819C9A-2D73-2741-BCD2-B36924229A4C}"/>
              </a:ext>
            </a:extLst>
          </p:cNvPr>
          <p:cNvSpPr/>
          <p:nvPr/>
        </p:nvSpPr>
        <p:spPr>
          <a:xfrm>
            <a:off x="6238657" y="2943241"/>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3</a:t>
            </a:r>
            <a:endParaRPr lang="en-US" sz="2400" dirty="0">
              <a:solidFill>
                <a:schemeClr val="bg1"/>
              </a:solidFill>
            </a:endParaRPr>
          </a:p>
        </p:txBody>
      </p:sp>
      <p:sp>
        <p:nvSpPr>
          <p:cNvPr id="56" name="Rounded Rectangle 55">
            <a:extLst>
              <a:ext uri="{FF2B5EF4-FFF2-40B4-BE49-F238E27FC236}">
                <a16:creationId xmlns:a16="http://schemas.microsoft.com/office/drawing/2014/main" id="{746CED8E-B691-104F-A14E-9BCF4C8C548B}"/>
              </a:ext>
            </a:extLst>
          </p:cNvPr>
          <p:cNvSpPr/>
          <p:nvPr/>
        </p:nvSpPr>
        <p:spPr>
          <a:xfrm>
            <a:off x="6120038" y="3410297"/>
            <a:ext cx="277530" cy="256166"/>
          </a:xfrm>
          <a:prstGeom prst="roundRect">
            <a:avLst/>
          </a:prstGeom>
          <a:solidFill>
            <a:srgbClr val="FFC000"/>
          </a:solid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Y</a:t>
            </a:r>
          </a:p>
        </p:txBody>
      </p:sp>
      <p:sp>
        <p:nvSpPr>
          <p:cNvPr id="57" name="Rounded Rectangle 56">
            <a:extLst>
              <a:ext uri="{FF2B5EF4-FFF2-40B4-BE49-F238E27FC236}">
                <a16:creationId xmlns:a16="http://schemas.microsoft.com/office/drawing/2014/main" id="{6BA2E0EB-EFED-EA48-A12E-5602E2066FC2}"/>
              </a:ext>
            </a:extLst>
          </p:cNvPr>
          <p:cNvSpPr/>
          <p:nvPr/>
        </p:nvSpPr>
        <p:spPr>
          <a:xfrm>
            <a:off x="6297718" y="3553110"/>
            <a:ext cx="252300" cy="256166"/>
          </a:xfrm>
          <a:prstGeom prst="roundRect">
            <a:avLst/>
          </a:prstGeom>
          <a:solidFill>
            <a:srgbClr val="FFC000"/>
          </a:solid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Z</a:t>
            </a:r>
          </a:p>
        </p:txBody>
      </p:sp>
      <p:sp>
        <p:nvSpPr>
          <p:cNvPr id="58" name="Rounded Rectangle 57">
            <a:extLst>
              <a:ext uri="{FF2B5EF4-FFF2-40B4-BE49-F238E27FC236}">
                <a16:creationId xmlns:a16="http://schemas.microsoft.com/office/drawing/2014/main" id="{F0BA4ED9-0847-1A4E-A466-1342FE583CCB}"/>
              </a:ext>
            </a:extLst>
          </p:cNvPr>
          <p:cNvSpPr/>
          <p:nvPr/>
        </p:nvSpPr>
        <p:spPr>
          <a:xfrm>
            <a:off x="6962784" y="1815694"/>
            <a:ext cx="598199" cy="598199"/>
          </a:xfrm>
          <a:prstGeom prst="roundRect">
            <a:avLst/>
          </a:prstGeom>
          <a:solidFill>
            <a:schemeClr val="accent3"/>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000000"/>
                </a:solidFill>
              </a:rPr>
              <a:t>CA</a:t>
            </a:r>
            <a:endParaRPr lang="en-US" sz="2400" dirty="0">
              <a:solidFill>
                <a:srgbClr val="000000"/>
              </a:solidFill>
            </a:endParaRPr>
          </a:p>
        </p:txBody>
      </p:sp>
      <p:sp>
        <p:nvSpPr>
          <p:cNvPr id="59" name="Rounded Rectangle 58">
            <a:extLst>
              <a:ext uri="{FF2B5EF4-FFF2-40B4-BE49-F238E27FC236}">
                <a16:creationId xmlns:a16="http://schemas.microsoft.com/office/drawing/2014/main" id="{E5BC00F1-BDD2-C24E-8F3D-9A2382C30E19}"/>
              </a:ext>
            </a:extLst>
          </p:cNvPr>
          <p:cNvSpPr/>
          <p:nvPr/>
        </p:nvSpPr>
        <p:spPr>
          <a:xfrm>
            <a:off x="6962783" y="2925857"/>
            <a:ext cx="598199" cy="598199"/>
          </a:xfrm>
          <a:prstGeom prst="roundRect">
            <a:avLst/>
          </a:prstGeom>
          <a:solidFill>
            <a:schemeClr val="accent3"/>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000000"/>
                </a:solidFill>
              </a:rPr>
              <a:t>CA</a:t>
            </a:r>
            <a:endParaRPr lang="en-US" sz="2400" dirty="0">
              <a:solidFill>
                <a:srgbClr val="000000"/>
              </a:solidFill>
            </a:endParaRPr>
          </a:p>
        </p:txBody>
      </p:sp>
      <p:cxnSp>
        <p:nvCxnSpPr>
          <p:cNvPr id="60" name="Curved Connector 64">
            <a:extLst>
              <a:ext uri="{FF2B5EF4-FFF2-40B4-BE49-F238E27FC236}">
                <a16:creationId xmlns:a16="http://schemas.microsoft.com/office/drawing/2014/main" id="{40E35FD3-41CB-A640-A14A-ED4FA532F4B8}"/>
              </a:ext>
            </a:extLst>
          </p:cNvPr>
          <p:cNvCxnSpPr>
            <a:cxnSpLocks/>
            <a:stCxn id="59" idx="0"/>
            <a:endCxn id="58" idx="2"/>
          </p:cNvCxnSpPr>
          <p:nvPr/>
        </p:nvCxnSpPr>
        <p:spPr>
          <a:xfrm flipV="1">
            <a:off x="7261883" y="2413893"/>
            <a:ext cx="1" cy="511964"/>
          </a:xfrm>
          <a:prstGeom prst="straightConnector1">
            <a:avLst/>
          </a:prstGeom>
          <a:ln>
            <a:solidFill>
              <a:schemeClr val="tx2"/>
            </a:solidFill>
            <a:prstDash val="sysDot"/>
            <a:tailEnd type="none"/>
          </a:ln>
        </p:spPr>
        <p:style>
          <a:lnRef idx="2">
            <a:schemeClr val="accent1"/>
          </a:lnRef>
          <a:fillRef idx="0">
            <a:schemeClr val="accent1"/>
          </a:fillRef>
          <a:effectRef idx="1">
            <a:schemeClr val="accent1"/>
          </a:effectRef>
          <a:fontRef idx="minor">
            <a:schemeClr val="tx1"/>
          </a:fontRef>
        </p:style>
      </p:cxnSp>
      <p:cxnSp>
        <p:nvCxnSpPr>
          <p:cNvPr id="61" name="Curved Connector 64">
            <a:extLst>
              <a:ext uri="{FF2B5EF4-FFF2-40B4-BE49-F238E27FC236}">
                <a16:creationId xmlns:a16="http://schemas.microsoft.com/office/drawing/2014/main" id="{CB26468C-8C76-0748-9155-BDFD22E19265}"/>
              </a:ext>
            </a:extLst>
          </p:cNvPr>
          <p:cNvCxnSpPr>
            <a:cxnSpLocks/>
            <a:stCxn id="67" idx="1"/>
          </p:cNvCxnSpPr>
          <p:nvPr/>
        </p:nvCxnSpPr>
        <p:spPr>
          <a:xfrm flipH="1">
            <a:off x="5530904" y="2116657"/>
            <a:ext cx="712128" cy="0"/>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grpSp>
        <p:nvGrpSpPr>
          <p:cNvPr id="62" name="Group 61">
            <a:extLst>
              <a:ext uri="{FF2B5EF4-FFF2-40B4-BE49-F238E27FC236}">
                <a16:creationId xmlns:a16="http://schemas.microsoft.com/office/drawing/2014/main" id="{D04FD7D3-BD24-5845-8DD1-8689EF2F1D22}"/>
              </a:ext>
            </a:extLst>
          </p:cNvPr>
          <p:cNvGrpSpPr/>
          <p:nvPr/>
        </p:nvGrpSpPr>
        <p:grpSpPr>
          <a:xfrm>
            <a:off x="6617026" y="2479049"/>
            <a:ext cx="432016" cy="114300"/>
            <a:chOff x="2259061" y="4546976"/>
            <a:chExt cx="576021" cy="152400"/>
          </a:xfrm>
        </p:grpSpPr>
        <p:sp>
          <p:nvSpPr>
            <p:cNvPr id="63" name="Rectangle 62">
              <a:extLst>
                <a:ext uri="{FF2B5EF4-FFF2-40B4-BE49-F238E27FC236}">
                  <a16:creationId xmlns:a16="http://schemas.microsoft.com/office/drawing/2014/main" id="{F780DBC0-F9C9-1046-A75E-B6A0CFFDDA85}"/>
                </a:ext>
              </a:extLst>
            </p:cNvPr>
            <p:cNvSpPr/>
            <p:nvPr/>
          </p:nvSpPr>
          <p:spPr>
            <a:xfrm>
              <a:off x="2259061" y="4546976"/>
              <a:ext cx="145473" cy="152400"/>
            </a:xfrm>
            <a:prstGeom prst="rect">
              <a:avLst/>
            </a:prstGeom>
            <a:solidFill>
              <a:srgbClr val="103A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4" name="Rectangle 63">
              <a:extLst>
                <a:ext uri="{FF2B5EF4-FFF2-40B4-BE49-F238E27FC236}">
                  <a16:creationId xmlns:a16="http://schemas.microsoft.com/office/drawing/2014/main" id="{709559A7-7252-A449-B746-70B8858645B3}"/>
                </a:ext>
              </a:extLst>
            </p:cNvPr>
            <p:cNvSpPr/>
            <p:nvPr/>
          </p:nvSpPr>
          <p:spPr>
            <a:xfrm>
              <a:off x="2475990" y="4546976"/>
              <a:ext cx="145473" cy="152400"/>
            </a:xfrm>
            <a:prstGeom prst="rect">
              <a:avLst/>
            </a:prstGeom>
            <a:solidFill>
              <a:srgbClr val="103A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5" name="Rectangle 64">
              <a:extLst>
                <a:ext uri="{FF2B5EF4-FFF2-40B4-BE49-F238E27FC236}">
                  <a16:creationId xmlns:a16="http://schemas.microsoft.com/office/drawing/2014/main" id="{95038712-3299-764F-A318-CE18E8D7CA9E}"/>
                </a:ext>
              </a:extLst>
            </p:cNvPr>
            <p:cNvSpPr/>
            <p:nvPr/>
          </p:nvSpPr>
          <p:spPr>
            <a:xfrm>
              <a:off x="2689609" y="4546976"/>
              <a:ext cx="145473" cy="152400"/>
            </a:xfrm>
            <a:prstGeom prst="rect">
              <a:avLst/>
            </a:prstGeom>
            <a:solidFill>
              <a:srgbClr val="103A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66" name="Straight Connector 65">
              <a:extLst>
                <a:ext uri="{FF2B5EF4-FFF2-40B4-BE49-F238E27FC236}">
                  <a16:creationId xmlns:a16="http://schemas.microsoft.com/office/drawing/2014/main" id="{3ABFBF76-6CEA-384C-A056-4ABDA425FC72}"/>
                </a:ext>
              </a:extLst>
            </p:cNvPr>
            <p:cNvCxnSpPr/>
            <p:nvPr/>
          </p:nvCxnSpPr>
          <p:spPr>
            <a:xfrm>
              <a:off x="2404534" y="4623176"/>
              <a:ext cx="285075" cy="0"/>
            </a:xfrm>
            <a:prstGeom prst="line">
              <a:avLst/>
            </a:prstGeom>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sp>
        <p:nvSpPr>
          <p:cNvPr id="67" name="Rounded Rectangle 66">
            <a:extLst>
              <a:ext uri="{FF2B5EF4-FFF2-40B4-BE49-F238E27FC236}">
                <a16:creationId xmlns:a16="http://schemas.microsoft.com/office/drawing/2014/main" id="{EF237E06-AD12-5C47-B1E4-1EADDB48D075}"/>
              </a:ext>
            </a:extLst>
          </p:cNvPr>
          <p:cNvSpPr/>
          <p:nvPr/>
        </p:nvSpPr>
        <p:spPr>
          <a:xfrm>
            <a:off x="6243032" y="1817557"/>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2</a:t>
            </a:r>
            <a:endParaRPr lang="en-US" sz="2400" dirty="0">
              <a:solidFill>
                <a:schemeClr val="bg1"/>
              </a:solidFill>
            </a:endParaRPr>
          </a:p>
        </p:txBody>
      </p:sp>
      <p:sp>
        <p:nvSpPr>
          <p:cNvPr id="68" name="Rounded Rectangle 67">
            <a:extLst>
              <a:ext uri="{FF2B5EF4-FFF2-40B4-BE49-F238E27FC236}">
                <a16:creationId xmlns:a16="http://schemas.microsoft.com/office/drawing/2014/main" id="{5923AA93-3B4B-2048-B924-DA87D5BA8F5E}"/>
              </a:ext>
            </a:extLst>
          </p:cNvPr>
          <p:cNvSpPr/>
          <p:nvPr/>
        </p:nvSpPr>
        <p:spPr>
          <a:xfrm>
            <a:off x="6124413" y="2284613"/>
            <a:ext cx="27753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a:solidFill>
                  <a:srgbClr val="000000"/>
                </a:solidFill>
              </a:rPr>
              <a:t>A</a:t>
            </a:r>
          </a:p>
        </p:txBody>
      </p:sp>
      <p:sp>
        <p:nvSpPr>
          <p:cNvPr id="71" name="Rounded Rectangle 70">
            <a:extLst>
              <a:ext uri="{FF2B5EF4-FFF2-40B4-BE49-F238E27FC236}">
                <a16:creationId xmlns:a16="http://schemas.microsoft.com/office/drawing/2014/main" id="{63FE7D81-3308-D743-80B6-12FD3E6FE18C}"/>
              </a:ext>
            </a:extLst>
          </p:cNvPr>
          <p:cNvSpPr/>
          <p:nvPr/>
        </p:nvSpPr>
        <p:spPr>
          <a:xfrm>
            <a:off x="6302093" y="2427426"/>
            <a:ext cx="25230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a:solidFill>
                  <a:srgbClr val="000000"/>
                </a:solidFill>
              </a:rPr>
              <a:t>B</a:t>
            </a:r>
          </a:p>
        </p:txBody>
      </p:sp>
      <p:grpSp>
        <p:nvGrpSpPr>
          <p:cNvPr id="73" name="Group 72">
            <a:extLst>
              <a:ext uri="{FF2B5EF4-FFF2-40B4-BE49-F238E27FC236}">
                <a16:creationId xmlns:a16="http://schemas.microsoft.com/office/drawing/2014/main" id="{69D36002-8898-2740-9942-755A5F86D979}"/>
              </a:ext>
            </a:extLst>
          </p:cNvPr>
          <p:cNvGrpSpPr/>
          <p:nvPr/>
        </p:nvGrpSpPr>
        <p:grpSpPr>
          <a:xfrm>
            <a:off x="42207" y="1668071"/>
            <a:ext cx="944684" cy="809462"/>
            <a:chOff x="0" y="2025595"/>
            <a:chExt cx="944684" cy="809462"/>
          </a:xfrm>
        </p:grpSpPr>
        <p:sp>
          <p:nvSpPr>
            <p:cNvPr id="75" name="Rectangle 74">
              <a:extLst>
                <a:ext uri="{FF2B5EF4-FFF2-40B4-BE49-F238E27FC236}">
                  <a16:creationId xmlns:a16="http://schemas.microsoft.com/office/drawing/2014/main" id="{A916E4FF-57F4-6C47-AE00-A11EC1CD013F}"/>
                </a:ext>
              </a:extLst>
            </p:cNvPr>
            <p:cNvSpPr/>
            <p:nvPr/>
          </p:nvSpPr>
          <p:spPr>
            <a:xfrm>
              <a:off x="0" y="2307710"/>
              <a:ext cx="742943" cy="215444"/>
            </a:xfrm>
            <a:prstGeom prst="rect">
              <a:avLst/>
            </a:prstGeom>
            <a:ln>
              <a:noFill/>
            </a:ln>
          </p:spPr>
          <p:txBody>
            <a:bodyPr wrap="square">
              <a:spAutoFit/>
            </a:bodyPr>
            <a:lstStyle/>
            <a:p>
              <a:pPr lvl="0" algn="ctr"/>
              <a:r>
                <a:rPr lang="en-US" sz="800" dirty="0">
                  <a:solidFill>
                    <a:prstClr val="black"/>
                  </a:solidFill>
                  <a:cs typeface="Calibri"/>
                </a:rPr>
                <a:t>Application</a:t>
              </a:r>
            </a:p>
          </p:txBody>
        </p:sp>
        <p:grpSp>
          <p:nvGrpSpPr>
            <p:cNvPr id="77" name="Group 76">
              <a:extLst>
                <a:ext uri="{FF2B5EF4-FFF2-40B4-BE49-F238E27FC236}">
                  <a16:creationId xmlns:a16="http://schemas.microsoft.com/office/drawing/2014/main" id="{53CC25AF-8787-5D4A-A32C-2A2F9BC177FD}"/>
                </a:ext>
              </a:extLst>
            </p:cNvPr>
            <p:cNvGrpSpPr/>
            <p:nvPr/>
          </p:nvGrpSpPr>
          <p:grpSpPr>
            <a:xfrm>
              <a:off x="93037" y="2025595"/>
              <a:ext cx="851647" cy="809462"/>
              <a:chOff x="265172" y="2308763"/>
              <a:chExt cx="712071" cy="676800"/>
            </a:xfrm>
          </p:grpSpPr>
          <p:sp>
            <p:nvSpPr>
              <p:cNvPr id="79" name="Rounded Rectangle 78">
                <a:extLst>
                  <a:ext uri="{FF2B5EF4-FFF2-40B4-BE49-F238E27FC236}">
                    <a16:creationId xmlns:a16="http://schemas.microsoft.com/office/drawing/2014/main" id="{21F9D6F0-25D1-CF46-85A6-D40191C3D6CB}"/>
                  </a:ext>
                </a:extLst>
              </p:cNvPr>
              <p:cNvSpPr/>
              <p:nvPr/>
            </p:nvSpPr>
            <p:spPr>
              <a:xfrm>
                <a:off x="265172" y="2308763"/>
                <a:ext cx="712071" cy="67680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0" name="Straight Connector 79">
                <a:extLst>
                  <a:ext uri="{FF2B5EF4-FFF2-40B4-BE49-F238E27FC236}">
                    <a16:creationId xmlns:a16="http://schemas.microsoft.com/office/drawing/2014/main" id="{10E82A76-FCDC-C848-838B-3AD1ACB628AF}"/>
                  </a:ext>
                </a:extLst>
              </p:cNvPr>
              <p:cNvCxnSpPr/>
              <p:nvPr/>
            </p:nvCxnSpPr>
            <p:spPr>
              <a:xfrm>
                <a:off x="736935" y="2308763"/>
                <a:ext cx="0" cy="676800"/>
              </a:xfrm>
              <a:prstGeom prst="line">
                <a:avLst/>
              </a:prstGeom>
              <a:ln w="28575" cmpd="sng">
                <a:solidFill>
                  <a:schemeClr val="tx2"/>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78" name="TextBox 77">
              <a:extLst>
                <a:ext uri="{FF2B5EF4-FFF2-40B4-BE49-F238E27FC236}">
                  <a16:creationId xmlns:a16="http://schemas.microsoft.com/office/drawing/2014/main" id="{12D8A362-4A14-8045-B553-9009252849C4}"/>
                </a:ext>
              </a:extLst>
            </p:cNvPr>
            <p:cNvSpPr txBox="1"/>
            <p:nvPr/>
          </p:nvSpPr>
          <p:spPr>
            <a:xfrm>
              <a:off x="652491" y="2239123"/>
              <a:ext cx="270016" cy="461665"/>
            </a:xfrm>
            <a:prstGeom prst="rect">
              <a:avLst/>
            </a:prstGeom>
            <a:noFill/>
            <a:ln>
              <a:noFill/>
            </a:ln>
          </p:spPr>
          <p:txBody>
            <a:bodyPr wrap="square" rtlCol="0">
              <a:spAutoFit/>
            </a:bodyPr>
            <a:lstStyle/>
            <a:p>
              <a:r>
                <a:rPr lang="en-US" sz="800" dirty="0"/>
                <a:t>SDK</a:t>
              </a:r>
            </a:p>
          </p:txBody>
        </p:sp>
      </p:grpSp>
      <p:grpSp>
        <p:nvGrpSpPr>
          <p:cNvPr id="86" name="Group 85">
            <a:extLst>
              <a:ext uri="{FF2B5EF4-FFF2-40B4-BE49-F238E27FC236}">
                <a16:creationId xmlns:a16="http://schemas.microsoft.com/office/drawing/2014/main" id="{8CF42013-29C2-4740-8FD1-A4C99228EB52}"/>
              </a:ext>
            </a:extLst>
          </p:cNvPr>
          <p:cNvGrpSpPr/>
          <p:nvPr/>
        </p:nvGrpSpPr>
        <p:grpSpPr>
          <a:xfrm flipH="1">
            <a:off x="8133233" y="1668071"/>
            <a:ext cx="944684" cy="809462"/>
            <a:chOff x="0" y="2025595"/>
            <a:chExt cx="944684" cy="809462"/>
          </a:xfrm>
        </p:grpSpPr>
        <p:sp>
          <p:nvSpPr>
            <p:cNvPr id="87" name="Rectangle 86">
              <a:extLst>
                <a:ext uri="{FF2B5EF4-FFF2-40B4-BE49-F238E27FC236}">
                  <a16:creationId xmlns:a16="http://schemas.microsoft.com/office/drawing/2014/main" id="{071A8957-A94C-0040-B56B-10AC2713A8DE}"/>
                </a:ext>
              </a:extLst>
            </p:cNvPr>
            <p:cNvSpPr/>
            <p:nvPr/>
          </p:nvSpPr>
          <p:spPr>
            <a:xfrm>
              <a:off x="0" y="2307710"/>
              <a:ext cx="742943" cy="215444"/>
            </a:xfrm>
            <a:prstGeom prst="rect">
              <a:avLst/>
            </a:prstGeom>
            <a:ln>
              <a:noFill/>
            </a:ln>
          </p:spPr>
          <p:txBody>
            <a:bodyPr wrap="square">
              <a:spAutoFit/>
            </a:bodyPr>
            <a:lstStyle/>
            <a:p>
              <a:pPr lvl="0" algn="ctr"/>
              <a:r>
                <a:rPr lang="en-US" sz="800" dirty="0">
                  <a:solidFill>
                    <a:prstClr val="black"/>
                  </a:solidFill>
                  <a:cs typeface="Calibri"/>
                </a:rPr>
                <a:t>Application</a:t>
              </a:r>
            </a:p>
          </p:txBody>
        </p:sp>
        <p:grpSp>
          <p:nvGrpSpPr>
            <p:cNvPr id="88" name="Group 87">
              <a:extLst>
                <a:ext uri="{FF2B5EF4-FFF2-40B4-BE49-F238E27FC236}">
                  <a16:creationId xmlns:a16="http://schemas.microsoft.com/office/drawing/2014/main" id="{E7037242-316C-8D41-86D6-BF6EC7E641BD}"/>
                </a:ext>
              </a:extLst>
            </p:cNvPr>
            <p:cNvGrpSpPr/>
            <p:nvPr/>
          </p:nvGrpSpPr>
          <p:grpSpPr>
            <a:xfrm>
              <a:off x="93037" y="2025595"/>
              <a:ext cx="851647" cy="809462"/>
              <a:chOff x="265172" y="2308763"/>
              <a:chExt cx="712071" cy="676800"/>
            </a:xfrm>
          </p:grpSpPr>
          <p:sp>
            <p:nvSpPr>
              <p:cNvPr id="90" name="Rounded Rectangle 89">
                <a:extLst>
                  <a:ext uri="{FF2B5EF4-FFF2-40B4-BE49-F238E27FC236}">
                    <a16:creationId xmlns:a16="http://schemas.microsoft.com/office/drawing/2014/main" id="{475B4B1C-848A-7D4D-85FC-F21D5E4A172F}"/>
                  </a:ext>
                </a:extLst>
              </p:cNvPr>
              <p:cNvSpPr/>
              <p:nvPr/>
            </p:nvSpPr>
            <p:spPr>
              <a:xfrm>
                <a:off x="265172" y="2308763"/>
                <a:ext cx="712071" cy="67680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7" name="Straight Connector 96">
                <a:extLst>
                  <a:ext uri="{FF2B5EF4-FFF2-40B4-BE49-F238E27FC236}">
                    <a16:creationId xmlns:a16="http://schemas.microsoft.com/office/drawing/2014/main" id="{A24995BC-B866-2A4F-85D0-F44C29CDC02B}"/>
                  </a:ext>
                </a:extLst>
              </p:cNvPr>
              <p:cNvCxnSpPr/>
              <p:nvPr/>
            </p:nvCxnSpPr>
            <p:spPr>
              <a:xfrm>
                <a:off x="736935" y="2308763"/>
                <a:ext cx="0" cy="676800"/>
              </a:xfrm>
              <a:prstGeom prst="line">
                <a:avLst/>
              </a:prstGeom>
              <a:ln w="28575" cmpd="sng">
                <a:solidFill>
                  <a:schemeClr val="tx2"/>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89" name="TextBox 88">
              <a:extLst>
                <a:ext uri="{FF2B5EF4-FFF2-40B4-BE49-F238E27FC236}">
                  <a16:creationId xmlns:a16="http://schemas.microsoft.com/office/drawing/2014/main" id="{671FBA96-D339-2448-92D6-8A07E1DECCED}"/>
                </a:ext>
              </a:extLst>
            </p:cNvPr>
            <p:cNvSpPr txBox="1"/>
            <p:nvPr/>
          </p:nvSpPr>
          <p:spPr>
            <a:xfrm>
              <a:off x="652491" y="2239123"/>
              <a:ext cx="270016" cy="461665"/>
            </a:xfrm>
            <a:prstGeom prst="rect">
              <a:avLst/>
            </a:prstGeom>
            <a:noFill/>
            <a:ln>
              <a:noFill/>
            </a:ln>
          </p:spPr>
          <p:txBody>
            <a:bodyPr wrap="square" rtlCol="0">
              <a:spAutoFit/>
            </a:bodyPr>
            <a:lstStyle/>
            <a:p>
              <a:r>
                <a:rPr lang="en-US" sz="800" dirty="0"/>
                <a:t>SDK</a:t>
              </a:r>
            </a:p>
          </p:txBody>
        </p:sp>
      </p:grpSp>
      <p:sp>
        <p:nvSpPr>
          <p:cNvPr id="96" name="Folded Corner 95">
            <a:extLst>
              <a:ext uri="{FF2B5EF4-FFF2-40B4-BE49-F238E27FC236}">
                <a16:creationId xmlns:a16="http://schemas.microsoft.com/office/drawing/2014/main" id="{116D58C6-F9CF-214C-91A1-AB9E3D1D95F3}"/>
              </a:ext>
            </a:extLst>
          </p:cNvPr>
          <p:cNvSpPr/>
          <p:nvPr/>
        </p:nvSpPr>
        <p:spPr>
          <a:xfrm>
            <a:off x="3769118" y="3491145"/>
            <a:ext cx="350351" cy="342033"/>
          </a:xfrm>
          <a:prstGeom prst="foldedCorner">
            <a:avLst/>
          </a:prstGeom>
          <a:solidFill>
            <a:srgbClr val="F7AD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a:t>
            </a:r>
            <a:endParaRPr lang="en-US" sz="1200" baseline="-25000" dirty="0">
              <a:solidFill>
                <a:schemeClr val="tx1"/>
              </a:solidFill>
            </a:endParaRPr>
          </a:p>
        </p:txBody>
      </p:sp>
      <p:sp>
        <p:nvSpPr>
          <p:cNvPr id="98" name="Folded Corner 97">
            <a:extLst>
              <a:ext uri="{FF2B5EF4-FFF2-40B4-BE49-F238E27FC236}">
                <a16:creationId xmlns:a16="http://schemas.microsoft.com/office/drawing/2014/main" id="{026C9C5C-5B75-8344-BC6E-773437FACE16}"/>
              </a:ext>
            </a:extLst>
          </p:cNvPr>
          <p:cNvSpPr/>
          <p:nvPr/>
        </p:nvSpPr>
        <p:spPr>
          <a:xfrm>
            <a:off x="4999103" y="3491145"/>
            <a:ext cx="350351" cy="342033"/>
          </a:xfrm>
          <a:prstGeom prst="foldedCorner">
            <a:avLst/>
          </a:prstGeom>
          <a:solidFill>
            <a:srgbClr val="F7AD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a:t>
            </a:r>
            <a:endParaRPr lang="en-US" sz="1200" baseline="-25000" dirty="0">
              <a:solidFill>
                <a:schemeClr val="tx1"/>
              </a:solidFill>
            </a:endParaRPr>
          </a:p>
        </p:txBody>
      </p:sp>
    </p:spTree>
    <p:extLst>
      <p:ext uri="{BB962C8B-B14F-4D97-AF65-F5344CB8AC3E}">
        <p14:creationId xmlns:p14="http://schemas.microsoft.com/office/powerpoint/2010/main" val="1648053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a:spLocks/>
          </p:cNvSpPr>
          <p:nvPr/>
        </p:nvSpPr>
        <p:spPr>
          <a:xfrm>
            <a:off x="2206748" y="954350"/>
            <a:ext cx="3573566" cy="716334"/>
          </a:xfrm>
          <a:prstGeom prst="rect">
            <a:avLst/>
          </a:prstGeom>
        </p:spPr>
        <p:txBody>
          <a:bodyPr vert="horz" lIns="91440" tIns="45720" rIns="91440" bIns="45720" rtlCol="0" anchor="t">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nSpc>
                <a:spcPct val="100000"/>
              </a:lnSpc>
            </a:pPr>
            <a:r>
              <a:rPr lang="en-US" sz="1800" dirty="0">
                <a:solidFill>
                  <a:schemeClr val="bg1"/>
                </a:solidFill>
                <a:ea typeface="Arial" charset="0"/>
                <a:cs typeface="Arial" charset="0"/>
              </a:rPr>
              <a:t>Technical Deep Dive</a:t>
            </a:r>
          </a:p>
          <a:p>
            <a:pPr>
              <a:lnSpc>
                <a:spcPct val="100000"/>
              </a:lnSpc>
            </a:pPr>
            <a:endParaRPr lang="en-US" sz="1800" dirty="0">
              <a:solidFill>
                <a:schemeClr val="bg1"/>
              </a:solidFill>
              <a:ea typeface="Arial" charset="0"/>
              <a:cs typeface="Arial" charset="0"/>
            </a:endParaRPr>
          </a:p>
          <a:p>
            <a:pPr marL="285750" indent="-285750">
              <a:buFont typeface="Arial" charset="0"/>
              <a:buChar char="•"/>
            </a:pPr>
            <a:r>
              <a:rPr lang="en-US" sz="1400" dirty="0">
                <a:solidFill>
                  <a:schemeClr val="bg1"/>
                </a:solidFill>
                <a:latin typeface="Arial Regular" charset="0"/>
              </a:rPr>
              <a:t>Roadmap</a:t>
            </a:r>
          </a:p>
          <a:p>
            <a:pPr marL="285750" indent="-285750">
              <a:buFont typeface="Arial" charset="0"/>
              <a:buChar char="•"/>
            </a:pPr>
            <a:endParaRPr lang="en-US" sz="1400" dirty="0">
              <a:solidFill>
                <a:schemeClr val="bg1"/>
              </a:solidFill>
              <a:latin typeface="Arial Regular" charset="0"/>
            </a:endParaRPr>
          </a:p>
          <a:p>
            <a:pPr marL="285750" indent="-285750">
              <a:buFont typeface="Arial" charset="0"/>
              <a:buChar char="•"/>
            </a:pPr>
            <a:r>
              <a:rPr lang="en-US" sz="1400" dirty="0">
                <a:solidFill>
                  <a:schemeClr val="bg1"/>
                </a:solidFill>
                <a:latin typeface="Arial Regular" charset="0"/>
              </a:rPr>
              <a:t>Architectural Overview</a:t>
            </a:r>
          </a:p>
          <a:p>
            <a:pPr marL="285750" indent="-285750">
              <a:buFont typeface="Arial" charset="0"/>
              <a:buChar char="•"/>
            </a:pPr>
            <a:endParaRPr lang="en-US" sz="1400" dirty="0">
              <a:solidFill>
                <a:schemeClr val="bg1"/>
              </a:solidFill>
              <a:latin typeface="Arial Regular" charset="0"/>
            </a:endParaRPr>
          </a:p>
          <a:p>
            <a:pPr marL="285750" indent="-285750">
              <a:buFont typeface="Arial" charset="0"/>
              <a:buChar char="•"/>
            </a:pPr>
            <a:r>
              <a:rPr lang="en-US" sz="1400" dirty="0">
                <a:solidFill>
                  <a:schemeClr val="bg1"/>
                </a:solidFill>
                <a:latin typeface="Arial Regular" charset="0"/>
              </a:rPr>
              <a:t>Platform Components</a:t>
            </a:r>
          </a:p>
          <a:p>
            <a:pPr marL="285750" indent="-285750">
              <a:buFont typeface="Arial" charset="0"/>
              <a:buChar char="•"/>
            </a:pPr>
            <a:endParaRPr lang="en-US" sz="1400" dirty="0">
              <a:solidFill>
                <a:schemeClr val="bg1"/>
              </a:solidFill>
              <a:latin typeface="Arial Regular" charset="0"/>
            </a:endParaRPr>
          </a:p>
          <a:p>
            <a:pPr marL="285750" indent="-285750">
              <a:buFont typeface="Arial" charset="0"/>
              <a:buChar char="•"/>
            </a:pPr>
            <a:r>
              <a:rPr lang="en-US" sz="1400" dirty="0">
                <a:solidFill>
                  <a:schemeClr val="bg1"/>
                </a:solidFill>
                <a:latin typeface="Arial Regular" charset="0"/>
              </a:rPr>
              <a:t>Organization and Plans</a:t>
            </a:r>
          </a:p>
          <a:p>
            <a:endParaRPr lang="en-US" sz="1400" dirty="0">
              <a:solidFill>
                <a:schemeClr val="bg1"/>
              </a:solidFill>
              <a:latin typeface="Arial Regular" charset="0"/>
            </a:endParaRPr>
          </a:p>
          <a:p>
            <a:pPr marL="285750" indent="-285750">
              <a:buFont typeface="Arial" charset="0"/>
              <a:buChar char="•"/>
            </a:pPr>
            <a:r>
              <a:rPr lang="en-US" sz="1400" dirty="0">
                <a:solidFill>
                  <a:schemeClr val="bg1"/>
                </a:solidFill>
                <a:latin typeface="Arial Regular" charset="0"/>
              </a:rPr>
              <a:t>Transaction Flow</a:t>
            </a:r>
          </a:p>
          <a:p>
            <a:pPr marL="285750" indent="-285750">
              <a:buFont typeface="Arial" charset="0"/>
              <a:buChar char="•"/>
            </a:pPr>
            <a:endParaRPr lang="en-US" sz="1400" dirty="0">
              <a:solidFill>
                <a:schemeClr val="bg1"/>
              </a:solidFill>
              <a:latin typeface="Arial Regular" charset="0"/>
            </a:endParaRPr>
          </a:p>
          <a:p>
            <a:pPr marL="285750" indent="-285750">
              <a:buFont typeface="Arial" charset="0"/>
              <a:buChar char="•"/>
            </a:pPr>
            <a:r>
              <a:rPr lang="en-US" sz="1400" dirty="0">
                <a:solidFill>
                  <a:schemeClr val="bg1"/>
                </a:solidFill>
                <a:latin typeface="Arial Regular" charset="0"/>
              </a:rPr>
              <a:t>Example Networks</a:t>
            </a:r>
          </a:p>
          <a:p>
            <a:pPr marL="285750" indent="-285750">
              <a:buFont typeface="Arial" charset="0"/>
              <a:buChar char="•"/>
            </a:pPr>
            <a:endParaRPr lang="en-US" sz="1400" dirty="0">
              <a:solidFill>
                <a:schemeClr val="bg1"/>
              </a:solidFill>
              <a:latin typeface="Arial Regular" charset="0"/>
            </a:endParaRPr>
          </a:p>
          <a:p>
            <a:pPr marL="285750" indent="-285750">
              <a:buFont typeface="Arial" charset="0"/>
              <a:buChar char="•"/>
            </a:pPr>
            <a:r>
              <a:rPr lang="en-US" sz="1400" b="1" dirty="0">
                <a:solidFill>
                  <a:schemeClr val="bg1"/>
                </a:solidFill>
                <a:latin typeface="Arial Regular" charset="0"/>
              </a:rPr>
              <a:t>[ Network Setup ]</a:t>
            </a:r>
          </a:p>
          <a:p>
            <a:pPr marL="285750" indent="-285750">
              <a:buFont typeface="Arial" charset="0"/>
              <a:buChar char="•"/>
            </a:pPr>
            <a:endParaRPr lang="en-US" sz="1400" dirty="0">
              <a:solidFill>
                <a:schemeClr val="bg1"/>
              </a:solidFill>
              <a:latin typeface="Arial Regular" charset="0"/>
            </a:endParaRPr>
          </a:p>
          <a:p>
            <a:pPr marL="285750" indent="-285750">
              <a:buFont typeface="Arial" charset="0"/>
              <a:buChar char="•"/>
            </a:pPr>
            <a:r>
              <a:rPr lang="en-US" sz="1400" dirty="0">
                <a:solidFill>
                  <a:schemeClr val="bg1"/>
                </a:solidFill>
                <a:latin typeface="Arial Regular" charset="0"/>
              </a:rPr>
              <a:t>Endorsement Policies</a:t>
            </a:r>
          </a:p>
          <a:p>
            <a:pPr marL="285750" indent="-285750">
              <a:buFont typeface="Arial" charset="0"/>
              <a:buChar char="•"/>
            </a:pPr>
            <a:endParaRPr lang="en-US" sz="1400" dirty="0">
              <a:solidFill>
                <a:schemeClr val="bg1"/>
              </a:solidFill>
              <a:latin typeface="Arial Regular" charset="0"/>
            </a:endParaRPr>
          </a:p>
          <a:p>
            <a:pPr marL="285750" indent="-285750">
              <a:buFont typeface="Arial" charset="0"/>
              <a:buChar char="•"/>
            </a:pPr>
            <a:r>
              <a:rPr lang="en-US" sz="1400" dirty="0">
                <a:solidFill>
                  <a:schemeClr val="bg1"/>
                </a:solidFill>
                <a:latin typeface="Arial Regular" charset="0"/>
              </a:rPr>
              <a:t>Identities and MSP</a:t>
            </a:r>
          </a:p>
          <a:p>
            <a:pPr marL="285750" indent="-285750">
              <a:buFont typeface="Arial" charset="0"/>
              <a:buChar char="•"/>
            </a:pPr>
            <a:endParaRPr lang="en-US" sz="1400" dirty="0">
              <a:solidFill>
                <a:schemeClr val="bg1"/>
              </a:solidFill>
              <a:latin typeface="Arial Regular" charset="0"/>
            </a:endParaRPr>
          </a:p>
          <a:p>
            <a:endParaRPr lang="en-US" sz="1400" dirty="0">
              <a:solidFill>
                <a:schemeClr val="bg1"/>
              </a:solidFill>
              <a:latin typeface="Arial Regular" charset="0"/>
            </a:endParaRPr>
          </a:p>
        </p:txBody>
      </p:sp>
      <p:sp>
        <p:nvSpPr>
          <p:cNvPr id="14" name="Oval 13"/>
          <p:cNvSpPr/>
          <p:nvPr/>
        </p:nvSpPr>
        <p:spPr>
          <a:xfrm>
            <a:off x="1180975" y="689057"/>
            <a:ext cx="911325" cy="911326"/>
          </a:xfrm>
          <a:prstGeom prst="ellipse">
            <a:avLst/>
          </a:prstGeom>
          <a:solidFill>
            <a:schemeClr val="bg1"/>
          </a:solidFill>
          <a:ln>
            <a:noFill/>
          </a:ln>
        </p:spPr>
        <p:txBody>
          <a:bodyPr wrap="square" lIns="0" tIns="0" rIns="0" bIns="0" rtlCol="0" anchor="ctr">
            <a:noAutofit/>
          </a:bodyPr>
          <a:lstStyle/>
          <a:p>
            <a:pPr algn="ctr" defTabSz="457200" fontAlgn="auto">
              <a:spcBef>
                <a:spcPts val="0"/>
              </a:spcBef>
              <a:spcAft>
                <a:spcPts val="0"/>
              </a:spcAft>
            </a:pPr>
            <a:endParaRPr lang="en-US" sz="1200" dirty="0">
              <a:ea typeface=""/>
              <a:cs typeface="Arial Regular" charset="0"/>
            </a:endParaRPr>
          </a:p>
        </p:txBody>
      </p:sp>
      <p:pic>
        <p:nvPicPr>
          <p:cNvPr id="3" name="Graphic 2" descr="Magnifying glass">
            <a:extLst>
              <a:ext uri="{FF2B5EF4-FFF2-40B4-BE49-F238E27FC236}">
                <a16:creationId xmlns:a16="http://schemas.microsoft.com/office/drawing/2014/main" id="{8C891973-98C8-004C-9F85-CA95D95ABB4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27054" y="835137"/>
            <a:ext cx="619165" cy="619165"/>
          </a:xfrm>
          <a:prstGeom prst="rect">
            <a:avLst/>
          </a:prstGeom>
        </p:spPr>
      </p:pic>
    </p:spTree>
    <p:extLst>
      <p:ext uri="{BB962C8B-B14F-4D97-AF65-F5344CB8AC3E}">
        <p14:creationId xmlns:p14="http://schemas.microsoft.com/office/powerpoint/2010/main" val="36110020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ounded Rectangle 93">
            <a:extLst>
              <a:ext uri="{FF2B5EF4-FFF2-40B4-BE49-F238E27FC236}">
                <a16:creationId xmlns:a16="http://schemas.microsoft.com/office/drawing/2014/main" id="{3958A924-18D4-EB45-8F74-2D0000942F83}"/>
              </a:ext>
            </a:extLst>
          </p:cNvPr>
          <p:cNvSpPr/>
          <p:nvPr/>
        </p:nvSpPr>
        <p:spPr>
          <a:xfrm>
            <a:off x="1127900" y="1452107"/>
            <a:ext cx="6869062" cy="3306918"/>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2" name="Rounded Rectangle 91">
            <a:extLst>
              <a:ext uri="{FF2B5EF4-FFF2-40B4-BE49-F238E27FC236}">
                <a16:creationId xmlns:a16="http://schemas.microsoft.com/office/drawing/2014/main" id="{A4E41ADD-EE15-7D42-8DF4-61BE008825AB}"/>
              </a:ext>
            </a:extLst>
          </p:cNvPr>
          <p:cNvSpPr/>
          <p:nvPr/>
        </p:nvSpPr>
        <p:spPr>
          <a:xfrm>
            <a:off x="3474197" y="1548395"/>
            <a:ext cx="2171985" cy="2938133"/>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7" name="Rounded Rectangle 156">
            <a:extLst>
              <a:ext uri="{FF2B5EF4-FFF2-40B4-BE49-F238E27FC236}">
                <a16:creationId xmlns:a16="http://schemas.microsoft.com/office/drawing/2014/main" id="{103EE323-7E47-E147-8F31-634C1B9DDADF}"/>
              </a:ext>
            </a:extLst>
          </p:cNvPr>
          <p:cNvSpPr/>
          <p:nvPr/>
        </p:nvSpPr>
        <p:spPr>
          <a:xfrm>
            <a:off x="3591840" y="1694901"/>
            <a:ext cx="1939064" cy="2414145"/>
          </a:xfrm>
          <a:prstGeom prst="roundRect">
            <a:avLst/>
          </a:prstGeom>
          <a:solidFill>
            <a:srgbClr val="FFD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9" name="Content Placeholder 2"/>
          <p:cNvSpPr>
            <a:spLocks noGrp="1"/>
          </p:cNvSpPr>
          <p:nvPr>
            <p:ph type="body" sz="quarter" idx="13"/>
          </p:nvPr>
        </p:nvSpPr>
        <p:spPr>
          <a:xfrm>
            <a:off x="125730" y="47029"/>
            <a:ext cx="8467764" cy="1011698"/>
          </a:xfrm>
        </p:spPr>
        <p:txBody>
          <a:bodyPr>
            <a:normAutofit/>
          </a:bodyPr>
          <a:lstStyle/>
          <a:p>
            <a:endParaRPr lang="en-US" sz="375" b="1" dirty="0">
              <a:latin typeface="+mn-lt"/>
            </a:endParaRPr>
          </a:p>
          <a:p>
            <a:r>
              <a:rPr lang="en-US" dirty="0"/>
              <a:t>Network Creation (1/8) - Ordering Service Provisioned</a:t>
            </a:r>
          </a:p>
        </p:txBody>
      </p:sp>
      <p:sp>
        <p:nvSpPr>
          <p:cNvPr id="117" name="TextBox 116">
            <a:extLst>
              <a:ext uri="{FF2B5EF4-FFF2-40B4-BE49-F238E27FC236}">
                <a16:creationId xmlns:a16="http://schemas.microsoft.com/office/drawing/2014/main" id="{CBCBB266-61E2-D248-9168-AEDF13671167}"/>
              </a:ext>
            </a:extLst>
          </p:cNvPr>
          <p:cNvSpPr txBox="1"/>
          <p:nvPr/>
        </p:nvSpPr>
        <p:spPr>
          <a:xfrm>
            <a:off x="3786192" y="3841435"/>
            <a:ext cx="1509271" cy="276999"/>
          </a:xfrm>
          <a:prstGeom prst="rect">
            <a:avLst/>
          </a:prstGeom>
          <a:noFill/>
        </p:spPr>
        <p:txBody>
          <a:bodyPr wrap="square" rtlCol="0">
            <a:spAutoFit/>
          </a:bodyPr>
          <a:lstStyle/>
          <a:p>
            <a:pPr algn="ctr"/>
            <a:r>
              <a:rPr lang="en-US" sz="1200" dirty="0" err="1"/>
              <a:t>OrdererOrg</a:t>
            </a:r>
            <a:endParaRPr lang="en-US" sz="1200" dirty="0"/>
          </a:p>
        </p:txBody>
      </p:sp>
      <p:grpSp>
        <p:nvGrpSpPr>
          <p:cNvPr id="121" name="Group 120">
            <a:extLst>
              <a:ext uri="{FF2B5EF4-FFF2-40B4-BE49-F238E27FC236}">
                <a16:creationId xmlns:a16="http://schemas.microsoft.com/office/drawing/2014/main" id="{F9BDDB6B-C95E-DE45-829E-7AA009C5B5A1}"/>
              </a:ext>
            </a:extLst>
          </p:cNvPr>
          <p:cNvGrpSpPr/>
          <p:nvPr/>
        </p:nvGrpSpPr>
        <p:grpSpPr>
          <a:xfrm>
            <a:off x="3848055" y="1928945"/>
            <a:ext cx="1405782" cy="1348505"/>
            <a:chOff x="3767821" y="2964559"/>
            <a:chExt cx="1405782" cy="1348505"/>
          </a:xfrm>
        </p:grpSpPr>
        <p:sp>
          <p:nvSpPr>
            <p:cNvPr id="123" name="Rounded Rectangle 122">
              <a:extLst>
                <a:ext uri="{FF2B5EF4-FFF2-40B4-BE49-F238E27FC236}">
                  <a16:creationId xmlns:a16="http://schemas.microsoft.com/office/drawing/2014/main" id="{E3CA3B85-66B3-6447-BEBA-98911C28A5A2}"/>
                </a:ext>
              </a:extLst>
            </p:cNvPr>
            <p:cNvSpPr/>
            <p:nvPr/>
          </p:nvSpPr>
          <p:spPr>
            <a:xfrm>
              <a:off x="3767821" y="3711053"/>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sp>
          <p:nvSpPr>
            <p:cNvPr id="124" name="Rounded Rectangle 123">
              <a:extLst>
                <a:ext uri="{FF2B5EF4-FFF2-40B4-BE49-F238E27FC236}">
                  <a16:creationId xmlns:a16="http://schemas.microsoft.com/office/drawing/2014/main" id="{BBC8EB64-B5D2-404F-9528-F95B0DD09535}"/>
                </a:ext>
              </a:extLst>
            </p:cNvPr>
            <p:cNvSpPr/>
            <p:nvPr/>
          </p:nvSpPr>
          <p:spPr>
            <a:xfrm>
              <a:off x="4176303" y="2964559"/>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cxnSp>
          <p:nvCxnSpPr>
            <p:cNvPr id="125" name="Straight Connector 124">
              <a:extLst>
                <a:ext uri="{FF2B5EF4-FFF2-40B4-BE49-F238E27FC236}">
                  <a16:creationId xmlns:a16="http://schemas.microsoft.com/office/drawing/2014/main" id="{15980512-31C7-DF40-8B84-A7B404D1565B}"/>
                </a:ext>
              </a:extLst>
            </p:cNvPr>
            <p:cNvCxnSpPr/>
            <p:nvPr/>
          </p:nvCxnSpPr>
          <p:spPr>
            <a:xfrm>
              <a:off x="4366020" y="4010153"/>
              <a:ext cx="209384" cy="3812"/>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a:extLst>
                <a:ext uri="{FF2B5EF4-FFF2-40B4-BE49-F238E27FC236}">
                  <a16:creationId xmlns:a16="http://schemas.microsoft.com/office/drawing/2014/main" id="{2FB8DB7D-0E33-2F49-BDE1-ED70809E255B}"/>
                </a:ext>
              </a:extLst>
            </p:cNvPr>
            <p:cNvCxnSpPr>
              <a:cxnSpLocks/>
              <a:endCxn id="123" idx="0"/>
            </p:cNvCxnSpPr>
            <p:nvPr/>
          </p:nvCxnSpPr>
          <p:spPr>
            <a:xfrm flipH="1">
              <a:off x="4066921" y="3537124"/>
              <a:ext cx="137781" cy="173929"/>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a:extLst>
                <a:ext uri="{FF2B5EF4-FFF2-40B4-BE49-F238E27FC236}">
                  <a16:creationId xmlns:a16="http://schemas.microsoft.com/office/drawing/2014/main" id="{AA858E1E-0B8F-4B41-81EB-21E0FE288C98}"/>
                </a:ext>
              </a:extLst>
            </p:cNvPr>
            <p:cNvCxnSpPr>
              <a:cxnSpLocks/>
              <a:endCxn id="128" idx="0"/>
            </p:cNvCxnSpPr>
            <p:nvPr/>
          </p:nvCxnSpPr>
          <p:spPr>
            <a:xfrm>
              <a:off x="4740511" y="3537124"/>
              <a:ext cx="133993" cy="177741"/>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28" name="Rounded Rectangle 127">
              <a:extLst>
                <a:ext uri="{FF2B5EF4-FFF2-40B4-BE49-F238E27FC236}">
                  <a16:creationId xmlns:a16="http://schemas.microsoft.com/office/drawing/2014/main" id="{9853896D-046D-F945-B8DB-F544BFCC0118}"/>
                </a:ext>
              </a:extLst>
            </p:cNvPr>
            <p:cNvSpPr/>
            <p:nvPr/>
          </p:nvSpPr>
          <p:spPr>
            <a:xfrm>
              <a:off x="4575404" y="3714865"/>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grpSp>
      <p:sp>
        <p:nvSpPr>
          <p:cNvPr id="93" name="TextBox 92">
            <a:extLst>
              <a:ext uri="{FF2B5EF4-FFF2-40B4-BE49-F238E27FC236}">
                <a16:creationId xmlns:a16="http://schemas.microsoft.com/office/drawing/2014/main" id="{47EE6DD2-B058-AC4C-938E-B84E5AF2D0DF}"/>
              </a:ext>
            </a:extLst>
          </p:cNvPr>
          <p:cNvSpPr txBox="1"/>
          <p:nvPr/>
        </p:nvSpPr>
        <p:spPr>
          <a:xfrm>
            <a:off x="3437714" y="4136380"/>
            <a:ext cx="2247316" cy="276999"/>
          </a:xfrm>
          <a:prstGeom prst="rect">
            <a:avLst/>
          </a:prstGeom>
          <a:noFill/>
        </p:spPr>
        <p:txBody>
          <a:bodyPr wrap="square" rtlCol="0">
            <a:spAutoFit/>
          </a:bodyPr>
          <a:lstStyle/>
          <a:p>
            <a:pPr algn="ctr"/>
            <a:r>
              <a:rPr lang="en-US" sz="1200" dirty="0"/>
              <a:t>IBM</a:t>
            </a:r>
          </a:p>
        </p:txBody>
      </p:sp>
      <p:sp>
        <p:nvSpPr>
          <p:cNvPr id="95" name="TextBox 94">
            <a:extLst>
              <a:ext uri="{FF2B5EF4-FFF2-40B4-BE49-F238E27FC236}">
                <a16:creationId xmlns:a16="http://schemas.microsoft.com/office/drawing/2014/main" id="{8C2C2FD4-D953-724F-B296-75A6123A387C}"/>
              </a:ext>
            </a:extLst>
          </p:cNvPr>
          <p:cNvSpPr txBox="1"/>
          <p:nvPr/>
        </p:nvSpPr>
        <p:spPr>
          <a:xfrm>
            <a:off x="3427288" y="4508629"/>
            <a:ext cx="2247316" cy="276999"/>
          </a:xfrm>
          <a:prstGeom prst="rect">
            <a:avLst/>
          </a:prstGeom>
          <a:noFill/>
        </p:spPr>
        <p:txBody>
          <a:bodyPr wrap="square" rtlCol="0">
            <a:spAutoFit/>
          </a:bodyPr>
          <a:lstStyle/>
          <a:p>
            <a:pPr algn="ctr"/>
            <a:r>
              <a:rPr lang="en-US" sz="1200" dirty="0"/>
              <a:t>Network</a:t>
            </a:r>
          </a:p>
        </p:txBody>
      </p:sp>
      <p:sp>
        <p:nvSpPr>
          <p:cNvPr id="35" name="Rectangle 34">
            <a:extLst>
              <a:ext uri="{FF2B5EF4-FFF2-40B4-BE49-F238E27FC236}">
                <a16:creationId xmlns:a16="http://schemas.microsoft.com/office/drawing/2014/main" id="{BAF3DC32-D49E-AA42-9534-B2677278F49B}"/>
              </a:ext>
            </a:extLst>
          </p:cNvPr>
          <p:cNvSpPr/>
          <p:nvPr/>
        </p:nvSpPr>
        <p:spPr>
          <a:xfrm>
            <a:off x="125730" y="713443"/>
            <a:ext cx="8289608" cy="523220"/>
          </a:xfrm>
          <a:prstGeom prst="rect">
            <a:avLst/>
          </a:prstGeom>
        </p:spPr>
        <p:txBody>
          <a:bodyPr wrap="square">
            <a:spAutoFit/>
          </a:bodyPr>
          <a:lstStyle/>
          <a:p>
            <a:pPr marL="227013" indent="-227013">
              <a:buFont typeface="Arial" charset="0"/>
              <a:buChar char="•"/>
            </a:pPr>
            <a:r>
              <a:rPr lang="en-US" sz="1400" dirty="0"/>
              <a:t>A fully managed Crash Fault Tolerant Ordering Service is provisioned by IBM on behalf of the network</a:t>
            </a:r>
            <a:endParaRPr lang="en-US" sz="1400" dirty="0">
              <a:solidFill>
                <a:srgbClr val="2163FF"/>
              </a:solidFill>
            </a:endParaRPr>
          </a:p>
        </p:txBody>
      </p:sp>
    </p:spTree>
    <p:extLst>
      <p:ext uri="{BB962C8B-B14F-4D97-AF65-F5344CB8AC3E}">
        <p14:creationId xmlns:p14="http://schemas.microsoft.com/office/powerpoint/2010/main" val="42110132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ounded Rectangle 93">
            <a:extLst>
              <a:ext uri="{FF2B5EF4-FFF2-40B4-BE49-F238E27FC236}">
                <a16:creationId xmlns:a16="http://schemas.microsoft.com/office/drawing/2014/main" id="{3958A924-18D4-EB45-8F74-2D0000942F83}"/>
              </a:ext>
            </a:extLst>
          </p:cNvPr>
          <p:cNvSpPr/>
          <p:nvPr/>
        </p:nvSpPr>
        <p:spPr>
          <a:xfrm>
            <a:off x="1127900" y="1452107"/>
            <a:ext cx="6869062" cy="3306918"/>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2" name="Rounded Rectangle 91">
            <a:extLst>
              <a:ext uri="{FF2B5EF4-FFF2-40B4-BE49-F238E27FC236}">
                <a16:creationId xmlns:a16="http://schemas.microsoft.com/office/drawing/2014/main" id="{A4E41ADD-EE15-7D42-8DF4-61BE008825AB}"/>
              </a:ext>
            </a:extLst>
          </p:cNvPr>
          <p:cNvSpPr/>
          <p:nvPr/>
        </p:nvSpPr>
        <p:spPr>
          <a:xfrm>
            <a:off x="3474197" y="1548395"/>
            <a:ext cx="2171985" cy="2938133"/>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8" name="Rounded Rectangle 157">
            <a:extLst>
              <a:ext uri="{FF2B5EF4-FFF2-40B4-BE49-F238E27FC236}">
                <a16:creationId xmlns:a16="http://schemas.microsoft.com/office/drawing/2014/main" id="{431157D2-2FAF-3F49-BE27-53C81F15A29E}"/>
              </a:ext>
            </a:extLst>
          </p:cNvPr>
          <p:cNvSpPr/>
          <p:nvPr/>
        </p:nvSpPr>
        <p:spPr>
          <a:xfrm>
            <a:off x="1254312" y="1548396"/>
            <a:ext cx="2159629" cy="2938133"/>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6" name="Rounded Rectangle 155">
            <a:extLst>
              <a:ext uri="{FF2B5EF4-FFF2-40B4-BE49-F238E27FC236}">
                <a16:creationId xmlns:a16="http://schemas.microsoft.com/office/drawing/2014/main" id="{7D4E9B9C-CD89-8B4F-9E70-06911A76E8E1}"/>
              </a:ext>
            </a:extLst>
          </p:cNvPr>
          <p:cNvSpPr/>
          <p:nvPr/>
        </p:nvSpPr>
        <p:spPr>
          <a:xfrm>
            <a:off x="1386536" y="1698586"/>
            <a:ext cx="1913339" cy="2419848"/>
          </a:xfrm>
          <a:prstGeom prst="roundRect">
            <a:avLst/>
          </a:prstGeom>
          <a:solidFill>
            <a:srgbClr val="FFD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7" name="Rounded Rectangle 156">
            <a:extLst>
              <a:ext uri="{FF2B5EF4-FFF2-40B4-BE49-F238E27FC236}">
                <a16:creationId xmlns:a16="http://schemas.microsoft.com/office/drawing/2014/main" id="{103EE323-7E47-E147-8F31-634C1B9DDADF}"/>
              </a:ext>
            </a:extLst>
          </p:cNvPr>
          <p:cNvSpPr/>
          <p:nvPr/>
        </p:nvSpPr>
        <p:spPr>
          <a:xfrm>
            <a:off x="3591840" y="1694901"/>
            <a:ext cx="1939064" cy="2414145"/>
          </a:xfrm>
          <a:prstGeom prst="roundRect">
            <a:avLst/>
          </a:prstGeom>
          <a:solidFill>
            <a:srgbClr val="FFD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9" name="Content Placeholder 2"/>
          <p:cNvSpPr>
            <a:spLocks noGrp="1"/>
          </p:cNvSpPr>
          <p:nvPr>
            <p:ph type="body" sz="quarter" idx="13"/>
          </p:nvPr>
        </p:nvSpPr>
        <p:spPr>
          <a:xfrm>
            <a:off x="125730" y="47029"/>
            <a:ext cx="8467764" cy="1011698"/>
          </a:xfrm>
        </p:spPr>
        <p:txBody>
          <a:bodyPr>
            <a:normAutofit/>
          </a:bodyPr>
          <a:lstStyle/>
          <a:p>
            <a:endParaRPr lang="en-US" sz="375" b="1" dirty="0">
              <a:latin typeface="+mn-lt"/>
            </a:endParaRPr>
          </a:p>
          <a:p>
            <a:r>
              <a:rPr lang="en-US" dirty="0"/>
              <a:t>Network Creation (2/8) – Org1 Creates The Network</a:t>
            </a:r>
          </a:p>
        </p:txBody>
      </p:sp>
      <p:sp>
        <p:nvSpPr>
          <p:cNvPr id="115" name="TextBox 114">
            <a:extLst>
              <a:ext uri="{FF2B5EF4-FFF2-40B4-BE49-F238E27FC236}">
                <a16:creationId xmlns:a16="http://schemas.microsoft.com/office/drawing/2014/main" id="{677C5C14-BB2C-E14E-BD19-99530220430A}"/>
              </a:ext>
            </a:extLst>
          </p:cNvPr>
          <p:cNvSpPr txBox="1"/>
          <p:nvPr/>
        </p:nvSpPr>
        <p:spPr>
          <a:xfrm>
            <a:off x="1617763" y="3859383"/>
            <a:ext cx="1509271" cy="276999"/>
          </a:xfrm>
          <a:prstGeom prst="rect">
            <a:avLst/>
          </a:prstGeom>
          <a:noFill/>
        </p:spPr>
        <p:txBody>
          <a:bodyPr wrap="square" rtlCol="0">
            <a:spAutoFit/>
          </a:bodyPr>
          <a:lstStyle/>
          <a:p>
            <a:pPr algn="ctr"/>
            <a:r>
              <a:rPr lang="en-US" sz="1200" dirty="0"/>
              <a:t>Org1</a:t>
            </a:r>
          </a:p>
        </p:txBody>
      </p:sp>
      <p:sp>
        <p:nvSpPr>
          <p:cNvPr id="117" name="TextBox 116">
            <a:extLst>
              <a:ext uri="{FF2B5EF4-FFF2-40B4-BE49-F238E27FC236}">
                <a16:creationId xmlns:a16="http://schemas.microsoft.com/office/drawing/2014/main" id="{CBCBB266-61E2-D248-9168-AEDF13671167}"/>
              </a:ext>
            </a:extLst>
          </p:cNvPr>
          <p:cNvSpPr txBox="1"/>
          <p:nvPr/>
        </p:nvSpPr>
        <p:spPr>
          <a:xfrm>
            <a:off x="3786192" y="3841435"/>
            <a:ext cx="1509271" cy="276999"/>
          </a:xfrm>
          <a:prstGeom prst="rect">
            <a:avLst/>
          </a:prstGeom>
          <a:noFill/>
        </p:spPr>
        <p:txBody>
          <a:bodyPr wrap="square" rtlCol="0">
            <a:spAutoFit/>
          </a:bodyPr>
          <a:lstStyle/>
          <a:p>
            <a:pPr algn="ctr"/>
            <a:r>
              <a:rPr lang="en-US" sz="1200" dirty="0" err="1"/>
              <a:t>OrdererOrg</a:t>
            </a:r>
            <a:endParaRPr lang="en-US" sz="1200" dirty="0"/>
          </a:p>
        </p:txBody>
      </p:sp>
      <p:sp>
        <p:nvSpPr>
          <p:cNvPr id="159" name="TextBox 158">
            <a:extLst>
              <a:ext uri="{FF2B5EF4-FFF2-40B4-BE49-F238E27FC236}">
                <a16:creationId xmlns:a16="http://schemas.microsoft.com/office/drawing/2014/main" id="{7BAC57D3-FD96-F64A-9553-017A638D1EB7}"/>
              </a:ext>
            </a:extLst>
          </p:cNvPr>
          <p:cNvSpPr txBox="1"/>
          <p:nvPr/>
        </p:nvSpPr>
        <p:spPr>
          <a:xfrm>
            <a:off x="1245169" y="4146688"/>
            <a:ext cx="2247316" cy="276999"/>
          </a:xfrm>
          <a:prstGeom prst="rect">
            <a:avLst/>
          </a:prstGeom>
          <a:noFill/>
        </p:spPr>
        <p:txBody>
          <a:bodyPr wrap="square" rtlCol="0">
            <a:spAutoFit/>
          </a:bodyPr>
          <a:lstStyle/>
          <a:p>
            <a:pPr algn="ctr"/>
            <a:r>
              <a:rPr lang="en-US" sz="1200" dirty="0"/>
              <a:t>Initiator</a:t>
            </a:r>
          </a:p>
        </p:txBody>
      </p:sp>
      <p:sp>
        <p:nvSpPr>
          <p:cNvPr id="102" name="Rounded Rectangle 101">
            <a:extLst>
              <a:ext uri="{FF2B5EF4-FFF2-40B4-BE49-F238E27FC236}">
                <a16:creationId xmlns:a16="http://schemas.microsoft.com/office/drawing/2014/main" id="{C2BF2AC3-1CD9-0B4A-9A49-3FC17BE801CB}"/>
              </a:ext>
            </a:extLst>
          </p:cNvPr>
          <p:cNvSpPr/>
          <p:nvPr/>
        </p:nvSpPr>
        <p:spPr>
          <a:xfrm>
            <a:off x="1588582" y="1817513"/>
            <a:ext cx="598199" cy="598199"/>
          </a:xfrm>
          <a:prstGeom prst="roundRect">
            <a:avLst/>
          </a:prstGeom>
          <a:solidFill>
            <a:schemeClr val="accent3"/>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000000"/>
                </a:solidFill>
              </a:rPr>
              <a:t>CA</a:t>
            </a:r>
            <a:endParaRPr lang="en-US" sz="2400" dirty="0">
              <a:solidFill>
                <a:srgbClr val="000000"/>
              </a:solidFill>
            </a:endParaRPr>
          </a:p>
        </p:txBody>
      </p:sp>
      <p:sp>
        <p:nvSpPr>
          <p:cNvPr id="103" name="Rounded Rectangle 102">
            <a:extLst>
              <a:ext uri="{FF2B5EF4-FFF2-40B4-BE49-F238E27FC236}">
                <a16:creationId xmlns:a16="http://schemas.microsoft.com/office/drawing/2014/main" id="{7FB8E8BB-2F79-A849-B8AC-41D7886C2F57}"/>
              </a:ext>
            </a:extLst>
          </p:cNvPr>
          <p:cNvSpPr/>
          <p:nvPr/>
        </p:nvSpPr>
        <p:spPr>
          <a:xfrm>
            <a:off x="1588581" y="2927676"/>
            <a:ext cx="598199" cy="598199"/>
          </a:xfrm>
          <a:prstGeom prst="roundRect">
            <a:avLst/>
          </a:prstGeom>
          <a:solidFill>
            <a:schemeClr val="accent3"/>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000000"/>
                </a:solidFill>
              </a:rPr>
              <a:t>CA</a:t>
            </a:r>
            <a:endParaRPr lang="en-US" sz="2400" dirty="0">
              <a:solidFill>
                <a:srgbClr val="000000"/>
              </a:solidFill>
            </a:endParaRPr>
          </a:p>
        </p:txBody>
      </p:sp>
      <p:grpSp>
        <p:nvGrpSpPr>
          <p:cNvPr id="121" name="Group 120">
            <a:extLst>
              <a:ext uri="{FF2B5EF4-FFF2-40B4-BE49-F238E27FC236}">
                <a16:creationId xmlns:a16="http://schemas.microsoft.com/office/drawing/2014/main" id="{F9BDDB6B-C95E-DE45-829E-7AA009C5B5A1}"/>
              </a:ext>
            </a:extLst>
          </p:cNvPr>
          <p:cNvGrpSpPr/>
          <p:nvPr/>
        </p:nvGrpSpPr>
        <p:grpSpPr>
          <a:xfrm>
            <a:off x="3848055" y="1928945"/>
            <a:ext cx="1405782" cy="1348505"/>
            <a:chOff x="3767821" y="2964559"/>
            <a:chExt cx="1405782" cy="1348505"/>
          </a:xfrm>
        </p:grpSpPr>
        <p:sp>
          <p:nvSpPr>
            <p:cNvPr id="123" name="Rounded Rectangle 122">
              <a:extLst>
                <a:ext uri="{FF2B5EF4-FFF2-40B4-BE49-F238E27FC236}">
                  <a16:creationId xmlns:a16="http://schemas.microsoft.com/office/drawing/2014/main" id="{E3CA3B85-66B3-6447-BEBA-98911C28A5A2}"/>
                </a:ext>
              </a:extLst>
            </p:cNvPr>
            <p:cNvSpPr/>
            <p:nvPr/>
          </p:nvSpPr>
          <p:spPr>
            <a:xfrm>
              <a:off x="3767821" y="3711053"/>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sp>
          <p:nvSpPr>
            <p:cNvPr id="124" name="Rounded Rectangle 123">
              <a:extLst>
                <a:ext uri="{FF2B5EF4-FFF2-40B4-BE49-F238E27FC236}">
                  <a16:creationId xmlns:a16="http://schemas.microsoft.com/office/drawing/2014/main" id="{BBC8EB64-B5D2-404F-9528-F95B0DD09535}"/>
                </a:ext>
              </a:extLst>
            </p:cNvPr>
            <p:cNvSpPr/>
            <p:nvPr/>
          </p:nvSpPr>
          <p:spPr>
            <a:xfrm>
              <a:off x="4176303" y="2964559"/>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cxnSp>
          <p:nvCxnSpPr>
            <p:cNvPr id="125" name="Straight Connector 124">
              <a:extLst>
                <a:ext uri="{FF2B5EF4-FFF2-40B4-BE49-F238E27FC236}">
                  <a16:creationId xmlns:a16="http://schemas.microsoft.com/office/drawing/2014/main" id="{15980512-31C7-DF40-8B84-A7B404D1565B}"/>
                </a:ext>
              </a:extLst>
            </p:cNvPr>
            <p:cNvCxnSpPr/>
            <p:nvPr/>
          </p:nvCxnSpPr>
          <p:spPr>
            <a:xfrm>
              <a:off x="4366020" y="4010153"/>
              <a:ext cx="209384" cy="3812"/>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a:extLst>
                <a:ext uri="{FF2B5EF4-FFF2-40B4-BE49-F238E27FC236}">
                  <a16:creationId xmlns:a16="http://schemas.microsoft.com/office/drawing/2014/main" id="{2FB8DB7D-0E33-2F49-BDE1-ED70809E255B}"/>
                </a:ext>
              </a:extLst>
            </p:cNvPr>
            <p:cNvCxnSpPr>
              <a:cxnSpLocks/>
              <a:endCxn id="123" idx="0"/>
            </p:cNvCxnSpPr>
            <p:nvPr/>
          </p:nvCxnSpPr>
          <p:spPr>
            <a:xfrm flipH="1">
              <a:off x="4066921" y="3537124"/>
              <a:ext cx="137781" cy="173929"/>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a:extLst>
                <a:ext uri="{FF2B5EF4-FFF2-40B4-BE49-F238E27FC236}">
                  <a16:creationId xmlns:a16="http://schemas.microsoft.com/office/drawing/2014/main" id="{AA858E1E-0B8F-4B41-81EB-21E0FE288C98}"/>
                </a:ext>
              </a:extLst>
            </p:cNvPr>
            <p:cNvCxnSpPr>
              <a:cxnSpLocks/>
              <a:endCxn id="128" idx="0"/>
            </p:cNvCxnSpPr>
            <p:nvPr/>
          </p:nvCxnSpPr>
          <p:spPr>
            <a:xfrm>
              <a:off x="4740511" y="3537124"/>
              <a:ext cx="133993" cy="177741"/>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28" name="Rounded Rectangle 127">
              <a:extLst>
                <a:ext uri="{FF2B5EF4-FFF2-40B4-BE49-F238E27FC236}">
                  <a16:creationId xmlns:a16="http://schemas.microsoft.com/office/drawing/2014/main" id="{9853896D-046D-F945-B8DB-F544BFCC0118}"/>
                </a:ext>
              </a:extLst>
            </p:cNvPr>
            <p:cNvSpPr/>
            <p:nvPr/>
          </p:nvSpPr>
          <p:spPr>
            <a:xfrm>
              <a:off x="4575404" y="3714865"/>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grpSp>
      <p:cxnSp>
        <p:nvCxnSpPr>
          <p:cNvPr id="91" name="Curved Connector 64">
            <a:extLst>
              <a:ext uri="{FF2B5EF4-FFF2-40B4-BE49-F238E27FC236}">
                <a16:creationId xmlns:a16="http://schemas.microsoft.com/office/drawing/2014/main" id="{5B5D9E99-CA0F-2F4D-BE27-18B819F3530F}"/>
              </a:ext>
            </a:extLst>
          </p:cNvPr>
          <p:cNvCxnSpPr>
            <a:cxnSpLocks/>
            <a:stCxn id="103" idx="0"/>
            <a:endCxn id="102" idx="2"/>
          </p:cNvCxnSpPr>
          <p:nvPr/>
        </p:nvCxnSpPr>
        <p:spPr>
          <a:xfrm flipV="1">
            <a:off x="1887681" y="2415712"/>
            <a:ext cx="1" cy="511964"/>
          </a:xfrm>
          <a:prstGeom prst="straightConnector1">
            <a:avLst/>
          </a:prstGeom>
          <a:ln>
            <a:solidFill>
              <a:schemeClr val="tx2"/>
            </a:solidFill>
            <a:prstDash val="sysDot"/>
            <a:tailEnd type="none"/>
          </a:ln>
        </p:spPr>
        <p:style>
          <a:lnRef idx="2">
            <a:schemeClr val="accent1"/>
          </a:lnRef>
          <a:fillRef idx="0">
            <a:schemeClr val="accent1"/>
          </a:fillRef>
          <a:effectRef idx="1">
            <a:schemeClr val="accent1"/>
          </a:effectRef>
          <a:fontRef idx="minor">
            <a:schemeClr val="tx1"/>
          </a:fontRef>
        </p:style>
      </p:cxnSp>
      <p:sp>
        <p:nvSpPr>
          <p:cNvPr id="93" name="TextBox 92">
            <a:extLst>
              <a:ext uri="{FF2B5EF4-FFF2-40B4-BE49-F238E27FC236}">
                <a16:creationId xmlns:a16="http://schemas.microsoft.com/office/drawing/2014/main" id="{47EE6DD2-B058-AC4C-938E-B84E5AF2D0DF}"/>
              </a:ext>
            </a:extLst>
          </p:cNvPr>
          <p:cNvSpPr txBox="1"/>
          <p:nvPr/>
        </p:nvSpPr>
        <p:spPr>
          <a:xfrm>
            <a:off x="3437714" y="4136380"/>
            <a:ext cx="2247316" cy="276999"/>
          </a:xfrm>
          <a:prstGeom prst="rect">
            <a:avLst/>
          </a:prstGeom>
          <a:noFill/>
        </p:spPr>
        <p:txBody>
          <a:bodyPr wrap="square" rtlCol="0">
            <a:spAutoFit/>
          </a:bodyPr>
          <a:lstStyle/>
          <a:p>
            <a:pPr algn="ctr"/>
            <a:r>
              <a:rPr lang="en-US" sz="1200" dirty="0"/>
              <a:t>IBM</a:t>
            </a:r>
          </a:p>
        </p:txBody>
      </p:sp>
      <p:sp>
        <p:nvSpPr>
          <p:cNvPr id="95" name="TextBox 94">
            <a:extLst>
              <a:ext uri="{FF2B5EF4-FFF2-40B4-BE49-F238E27FC236}">
                <a16:creationId xmlns:a16="http://schemas.microsoft.com/office/drawing/2014/main" id="{8C2C2FD4-D953-724F-B296-75A6123A387C}"/>
              </a:ext>
            </a:extLst>
          </p:cNvPr>
          <p:cNvSpPr txBox="1"/>
          <p:nvPr/>
        </p:nvSpPr>
        <p:spPr>
          <a:xfrm>
            <a:off x="3427288" y="4508629"/>
            <a:ext cx="2247316" cy="276999"/>
          </a:xfrm>
          <a:prstGeom prst="rect">
            <a:avLst/>
          </a:prstGeom>
          <a:noFill/>
        </p:spPr>
        <p:txBody>
          <a:bodyPr wrap="square" rtlCol="0">
            <a:spAutoFit/>
          </a:bodyPr>
          <a:lstStyle/>
          <a:p>
            <a:pPr algn="ctr"/>
            <a:r>
              <a:rPr lang="en-US" sz="1200" dirty="0"/>
              <a:t>Network</a:t>
            </a:r>
          </a:p>
        </p:txBody>
      </p:sp>
      <p:sp>
        <p:nvSpPr>
          <p:cNvPr id="35" name="Rectangle 34">
            <a:extLst>
              <a:ext uri="{FF2B5EF4-FFF2-40B4-BE49-F238E27FC236}">
                <a16:creationId xmlns:a16="http://schemas.microsoft.com/office/drawing/2014/main" id="{BAF3DC32-D49E-AA42-9534-B2677278F49B}"/>
              </a:ext>
            </a:extLst>
          </p:cNvPr>
          <p:cNvSpPr/>
          <p:nvPr/>
        </p:nvSpPr>
        <p:spPr>
          <a:xfrm>
            <a:off x="125730" y="713443"/>
            <a:ext cx="7653814" cy="738664"/>
          </a:xfrm>
          <a:prstGeom prst="rect">
            <a:avLst/>
          </a:prstGeom>
        </p:spPr>
        <p:txBody>
          <a:bodyPr wrap="square">
            <a:spAutoFit/>
          </a:bodyPr>
          <a:lstStyle/>
          <a:p>
            <a:pPr marL="227013" indent="-227013">
              <a:buFont typeface="Arial" charset="0"/>
              <a:buChar char="•"/>
            </a:pPr>
            <a:r>
              <a:rPr lang="en-US" sz="1400" b="1" dirty="0"/>
              <a:t>Org1</a:t>
            </a:r>
            <a:r>
              <a:rPr lang="en-US" sz="1400" dirty="0"/>
              <a:t> initiates the creation of the new network</a:t>
            </a:r>
          </a:p>
          <a:p>
            <a:pPr marL="227013" indent="-227013">
              <a:buFont typeface="Arial" charset="0"/>
              <a:buChar char="•"/>
            </a:pPr>
            <a:r>
              <a:rPr lang="en-US" sz="1400" dirty="0"/>
              <a:t>Policies for governance are defined. </a:t>
            </a:r>
          </a:p>
          <a:p>
            <a:pPr marL="227013" indent="-227013">
              <a:buFont typeface="Arial" charset="0"/>
              <a:buChar char="•"/>
            </a:pPr>
            <a:r>
              <a:rPr lang="en-US" sz="1400" b="1" dirty="0"/>
              <a:t>Org2</a:t>
            </a:r>
            <a:r>
              <a:rPr lang="en-US" sz="1400" dirty="0"/>
              <a:t> is invited to join the new network</a:t>
            </a:r>
            <a:endParaRPr lang="en-US" sz="1400" dirty="0">
              <a:solidFill>
                <a:srgbClr val="2163FF"/>
              </a:solidFill>
            </a:endParaRPr>
          </a:p>
        </p:txBody>
      </p:sp>
      <p:sp>
        <p:nvSpPr>
          <p:cNvPr id="100" name="Rounded Rectangle 99">
            <a:extLst>
              <a:ext uri="{FF2B5EF4-FFF2-40B4-BE49-F238E27FC236}">
                <a16:creationId xmlns:a16="http://schemas.microsoft.com/office/drawing/2014/main" id="{1D6E140B-27C9-C84D-8B36-D1517DA22A69}"/>
              </a:ext>
            </a:extLst>
          </p:cNvPr>
          <p:cNvSpPr/>
          <p:nvPr/>
        </p:nvSpPr>
        <p:spPr>
          <a:xfrm>
            <a:off x="2314207" y="2940181"/>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1</a:t>
            </a:r>
            <a:endParaRPr lang="en-US" sz="2400" dirty="0">
              <a:solidFill>
                <a:schemeClr val="bg1"/>
              </a:solidFill>
            </a:endParaRPr>
          </a:p>
        </p:txBody>
      </p:sp>
    </p:spTree>
    <p:extLst>
      <p:ext uri="{BB962C8B-B14F-4D97-AF65-F5344CB8AC3E}">
        <p14:creationId xmlns:p14="http://schemas.microsoft.com/office/powerpoint/2010/main" val="16664007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9" name="Content Placeholder 2"/>
          <p:cNvSpPr>
            <a:spLocks noGrp="1"/>
          </p:cNvSpPr>
          <p:nvPr>
            <p:ph type="body" sz="quarter" idx="13"/>
          </p:nvPr>
        </p:nvSpPr>
        <p:spPr>
          <a:xfrm>
            <a:off x="125730" y="47029"/>
            <a:ext cx="8467764" cy="1011698"/>
          </a:xfrm>
        </p:spPr>
        <p:txBody>
          <a:bodyPr>
            <a:normAutofit/>
          </a:bodyPr>
          <a:lstStyle/>
          <a:p>
            <a:endParaRPr lang="en-US" sz="375" b="1" dirty="0">
              <a:latin typeface="+mn-lt"/>
            </a:endParaRPr>
          </a:p>
          <a:p>
            <a:r>
              <a:rPr lang="en-US" dirty="0"/>
              <a:t>Notes – Org1 Creates The Network</a:t>
            </a:r>
          </a:p>
        </p:txBody>
      </p:sp>
      <p:sp>
        <p:nvSpPr>
          <p:cNvPr id="35" name="Rectangle 34">
            <a:extLst>
              <a:ext uri="{FF2B5EF4-FFF2-40B4-BE49-F238E27FC236}">
                <a16:creationId xmlns:a16="http://schemas.microsoft.com/office/drawing/2014/main" id="{BAF3DC32-D49E-AA42-9534-B2677278F49B}"/>
              </a:ext>
            </a:extLst>
          </p:cNvPr>
          <p:cNvSpPr/>
          <p:nvPr/>
        </p:nvSpPr>
        <p:spPr>
          <a:xfrm>
            <a:off x="125730" y="713443"/>
            <a:ext cx="4117658" cy="3970318"/>
          </a:xfrm>
          <a:prstGeom prst="rect">
            <a:avLst/>
          </a:prstGeom>
        </p:spPr>
        <p:txBody>
          <a:bodyPr wrap="square">
            <a:spAutoFit/>
          </a:bodyPr>
          <a:lstStyle/>
          <a:p>
            <a:pPr marL="227013" indent="-227013">
              <a:buFont typeface="Arial" charset="0"/>
              <a:buChar char="•"/>
            </a:pPr>
            <a:r>
              <a:rPr lang="en-US" sz="1400" dirty="0"/>
              <a:t>After </a:t>
            </a:r>
            <a:r>
              <a:rPr lang="en-US" sz="1400" b="1" dirty="0"/>
              <a:t>Org1</a:t>
            </a:r>
            <a:r>
              <a:rPr lang="en-US" sz="1400" dirty="0"/>
              <a:t> has initiated creation of the network  on behalf of the other network members, they </a:t>
            </a:r>
            <a:r>
              <a:rPr lang="en-US" sz="1400" b="1" dirty="0"/>
              <a:t>do not </a:t>
            </a:r>
            <a:r>
              <a:rPr lang="en-US" sz="1400" dirty="0"/>
              <a:t>retain any special privileges</a:t>
            </a:r>
          </a:p>
          <a:p>
            <a:pPr marL="227013" indent="-227013">
              <a:buFont typeface="Arial" charset="0"/>
              <a:buChar char="•"/>
            </a:pPr>
            <a:endParaRPr lang="en-US" sz="1400" dirty="0"/>
          </a:p>
          <a:p>
            <a:pPr marL="227013" indent="-227013">
              <a:buFont typeface="Arial" charset="0"/>
              <a:buChar char="•"/>
            </a:pPr>
            <a:r>
              <a:rPr lang="en-US" sz="1400" dirty="0"/>
              <a:t>Each org operates only their set of CAs and Peers. Each org can view the logs of the </a:t>
            </a:r>
            <a:r>
              <a:rPr lang="en-US" sz="1400" dirty="0" err="1"/>
              <a:t>orderer</a:t>
            </a:r>
            <a:r>
              <a:rPr lang="en-US" sz="1400" dirty="0"/>
              <a:t> nodes, but have not operational or administrative control</a:t>
            </a:r>
          </a:p>
          <a:p>
            <a:pPr marL="227013" indent="-227013">
              <a:buFont typeface="Arial" charset="0"/>
              <a:buChar char="•"/>
            </a:pPr>
            <a:endParaRPr lang="en-US" sz="1400" dirty="0"/>
          </a:p>
          <a:p>
            <a:pPr marL="227013" indent="-227013">
              <a:buFont typeface="Arial" charset="0"/>
              <a:buChar char="•"/>
            </a:pPr>
            <a:r>
              <a:rPr lang="en-US" sz="1400" b="1" dirty="0"/>
              <a:t>Org1</a:t>
            </a:r>
            <a:r>
              <a:rPr lang="en-US" sz="1400" dirty="0"/>
              <a:t> sets the following for the network:</a:t>
            </a:r>
          </a:p>
          <a:p>
            <a:pPr marL="684213" lvl="1" indent="-227013">
              <a:buFont typeface="Arial" charset="0"/>
              <a:buChar char="•"/>
            </a:pPr>
            <a:r>
              <a:rPr lang="en-US" sz="1400" dirty="0"/>
              <a:t>Network name</a:t>
            </a:r>
          </a:p>
          <a:p>
            <a:pPr marL="684213" lvl="1" indent="-227013">
              <a:buFont typeface="Arial" charset="0"/>
              <a:buChar char="•"/>
            </a:pPr>
            <a:r>
              <a:rPr lang="en-US" sz="1400" dirty="0"/>
              <a:t>Database for world state</a:t>
            </a:r>
          </a:p>
          <a:p>
            <a:pPr marL="684213" lvl="1" indent="-227013">
              <a:buFont typeface="Arial" charset="0"/>
              <a:buChar char="•"/>
            </a:pPr>
            <a:r>
              <a:rPr lang="en-US" sz="1400" dirty="0" err="1"/>
              <a:t>Govenance</a:t>
            </a:r>
            <a:r>
              <a:rPr lang="en-US" sz="1400" dirty="0"/>
              <a:t> policies (by default all members can create channels, instantiate </a:t>
            </a:r>
            <a:r>
              <a:rPr lang="en-US" sz="1400" dirty="0" err="1"/>
              <a:t>chaincode</a:t>
            </a:r>
            <a:r>
              <a:rPr lang="en-US" sz="1400" dirty="0"/>
              <a:t> and invite other members)</a:t>
            </a:r>
          </a:p>
          <a:p>
            <a:pPr marL="227013" indent="-227013">
              <a:buFont typeface="Arial" charset="0"/>
              <a:buChar char="•"/>
            </a:pPr>
            <a:endParaRPr lang="en-US" sz="1400" dirty="0"/>
          </a:p>
          <a:p>
            <a:pPr marL="227013" indent="-227013">
              <a:buFont typeface="Arial" charset="0"/>
              <a:buChar char="•"/>
            </a:pPr>
            <a:r>
              <a:rPr lang="en-US" sz="1400" b="1" dirty="0"/>
              <a:t>Org1</a:t>
            </a:r>
            <a:r>
              <a:rPr lang="en-US" sz="1400" dirty="0"/>
              <a:t> invites other members to join the network</a:t>
            </a:r>
          </a:p>
        </p:txBody>
      </p:sp>
      <p:pic>
        <p:nvPicPr>
          <p:cNvPr id="2" name="Picture 1">
            <a:extLst>
              <a:ext uri="{FF2B5EF4-FFF2-40B4-BE49-F238E27FC236}">
                <a16:creationId xmlns:a16="http://schemas.microsoft.com/office/drawing/2014/main" id="{E3060CD2-5214-A240-9EB6-62B1AF530A39}"/>
              </a:ext>
            </a:extLst>
          </p:cNvPr>
          <p:cNvPicPr>
            <a:picLocks noChangeAspect="1"/>
          </p:cNvPicPr>
          <p:nvPr/>
        </p:nvPicPr>
        <p:blipFill rotWithShape="1">
          <a:blip r:embed="rId3"/>
          <a:srcRect l="20188"/>
          <a:stretch/>
        </p:blipFill>
        <p:spPr>
          <a:xfrm>
            <a:off x="4359612" y="1058727"/>
            <a:ext cx="4588183" cy="3458719"/>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084972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Diagram 25">
            <a:extLst>
              <a:ext uri="{FF2B5EF4-FFF2-40B4-BE49-F238E27FC236}">
                <a16:creationId xmlns:a16="http://schemas.microsoft.com/office/drawing/2014/main" id="{1894AD9E-F386-3E40-B20B-7C0919C06F44}"/>
              </a:ext>
            </a:extLst>
          </p:cNvPr>
          <p:cNvGraphicFramePr/>
          <p:nvPr>
            <p:extLst/>
          </p:nvPr>
        </p:nvGraphicFramePr>
        <p:xfrm>
          <a:off x="0" y="539750"/>
          <a:ext cx="9144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E1E409E1-F572-4648-B8CB-97C87C05E89E}"/>
              </a:ext>
            </a:extLst>
          </p:cNvPr>
          <p:cNvSpPr>
            <a:spLocks noGrp="1"/>
          </p:cNvSpPr>
          <p:nvPr>
            <p:ph type="title"/>
          </p:nvPr>
        </p:nvSpPr>
        <p:spPr/>
        <p:txBody>
          <a:bodyPr>
            <a:normAutofit fontScale="90000"/>
          </a:bodyPr>
          <a:lstStyle/>
          <a:p>
            <a:r>
              <a:rPr lang="en-US" dirty="0"/>
              <a:t>Roadmap</a:t>
            </a:r>
          </a:p>
        </p:txBody>
      </p:sp>
      <p:sp>
        <p:nvSpPr>
          <p:cNvPr id="11" name="TextBox 10">
            <a:extLst>
              <a:ext uri="{FF2B5EF4-FFF2-40B4-BE49-F238E27FC236}">
                <a16:creationId xmlns:a16="http://schemas.microsoft.com/office/drawing/2014/main" id="{5E3A77BB-DFDD-9C4E-BDAD-2CA6116B2B39}"/>
              </a:ext>
            </a:extLst>
          </p:cNvPr>
          <p:cNvSpPr txBox="1"/>
          <p:nvPr/>
        </p:nvSpPr>
        <p:spPr>
          <a:xfrm>
            <a:off x="649254" y="2953674"/>
            <a:ext cx="1927834" cy="646331"/>
          </a:xfrm>
          <a:prstGeom prst="rect">
            <a:avLst/>
          </a:prstGeom>
          <a:noFill/>
        </p:spPr>
        <p:txBody>
          <a:bodyPr wrap="square" rtlCol="0">
            <a:spAutoFit/>
          </a:bodyPr>
          <a:lstStyle/>
          <a:p>
            <a:pPr marL="171450" lvl="0" indent="-171450">
              <a:buFont typeface="Arial" panose="020B0604020202020204" pitchFamily="34" charset="0"/>
              <a:buChar char="•"/>
            </a:pPr>
            <a:r>
              <a:rPr lang="en-US" sz="900" dirty="0"/>
              <a:t>Channels</a:t>
            </a:r>
          </a:p>
          <a:p>
            <a:pPr marL="171450" lvl="0" indent="-171450">
              <a:buFont typeface="Arial" panose="020B0604020202020204" pitchFamily="34" charset="0"/>
              <a:buChar char="•"/>
            </a:pPr>
            <a:r>
              <a:rPr lang="en-US" sz="900" dirty="0"/>
              <a:t>Selective endorsement</a:t>
            </a:r>
          </a:p>
          <a:p>
            <a:pPr marL="171450" lvl="0" indent="-171450">
              <a:buFont typeface="Arial" panose="020B0604020202020204" pitchFamily="34" charset="0"/>
              <a:buChar char="•"/>
            </a:pPr>
            <a:r>
              <a:rPr lang="en-US" sz="900" dirty="0"/>
              <a:t>SOLO/Kafka </a:t>
            </a:r>
            <a:r>
              <a:rPr lang="en-US" sz="900" dirty="0" err="1"/>
              <a:t>orderers</a:t>
            </a:r>
            <a:endParaRPr lang="en-US" sz="900" dirty="0"/>
          </a:p>
          <a:p>
            <a:pPr marL="171450" lvl="0" indent="-171450">
              <a:buFont typeface="Arial" panose="020B0604020202020204" pitchFamily="34" charset="0"/>
              <a:buChar char="•"/>
            </a:pPr>
            <a:r>
              <a:rPr lang="en-US" sz="900" dirty="0" err="1"/>
              <a:t>LevelDB</a:t>
            </a:r>
            <a:r>
              <a:rPr lang="en-US" sz="900" dirty="0"/>
              <a:t> or CouchDB</a:t>
            </a:r>
          </a:p>
        </p:txBody>
      </p:sp>
      <p:sp>
        <p:nvSpPr>
          <p:cNvPr id="12" name="TextBox 11">
            <a:extLst>
              <a:ext uri="{FF2B5EF4-FFF2-40B4-BE49-F238E27FC236}">
                <a16:creationId xmlns:a16="http://schemas.microsoft.com/office/drawing/2014/main" id="{2CEBBC79-E200-3C45-A3D2-AEDD133710AD}"/>
              </a:ext>
            </a:extLst>
          </p:cNvPr>
          <p:cNvSpPr txBox="1"/>
          <p:nvPr/>
        </p:nvSpPr>
        <p:spPr>
          <a:xfrm>
            <a:off x="2029965" y="1238029"/>
            <a:ext cx="1994204" cy="923330"/>
          </a:xfrm>
          <a:prstGeom prst="rect">
            <a:avLst/>
          </a:prstGeom>
          <a:noFill/>
        </p:spPr>
        <p:txBody>
          <a:bodyPr wrap="square" rtlCol="0">
            <a:spAutoFit/>
          </a:bodyPr>
          <a:lstStyle/>
          <a:p>
            <a:pPr marL="171450" lvl="0" indent="-171450">
              <a:buFont typeface="Arial" panose="020B0604020202020204" pitchFamily="34" charset="0"/>
              <a:buChar char="•"/>
            </a:pPr>
            <a:r>
              <a:rPr lang="en-US" sz="900" dirty="0" err="1"/>
              <a:t>Javascript</a:t>
            </a:r>
            <a:r>
              <a:rPr lang="en-US" sz="900" dirty="0"/>
              <a:t> </a:t>
            </a:r>
            <a:r>
              <a:rPr lang="en-US" sz="900" dirty="0" err="1"/>
              <a:t>chaincode</a:t>
            </a:r>
            <a:endParaRPr lang="en-US" sz="900" dirty="0"/>
          </a:p>
          <a:p>
            <a:pPr marL="171450" lvl="0" indent="-171450">
              <a:buFont typeface="Arial" panose="020B0604020202020204" pitchFamily="34" charset="0"/>
              <a:buChar char="•"/>
            </a:pPr>
            <a:r>
              <a:rPr lang="en-US" sz="900" dirty="0"/>
              <a:t>Connection profile</a:t>
            </a:r>
          </a:p>
          <a:p>
            <a:pPr marL="171450" lvl="0" indent="-171450">
              <a:buFont typeface="Arial" panose="020B0604020202020204" pitchFamily="34" charset="0"/>
              <a:buChar char="•"/>
            </a:pPr>
            <a:r>
              <a:rPr lang="en-US" sz="900" dirty="0"/>
              <a:t>Encryption library</a:t>
            </a:r>
          </a:p>
          <a:p>
            <a:pPr marL="171450" lvl="0" indent="-171450">
              <a:buFont typeface="Arial" panose="020B0604020202020204" pitchFamily="34" charset="0"/>
              <a:buChar char="•"/>
            </a:pPr>
            <a:r>
              <a:rPr lang="en-US" sz="900" dirty="0"/>
              <a:t>Attribute access control</a:t>
            </a:r>
          </a:p>
          <a:p>
            <a:pPr marL="171450" lvl="0" indent="-171450">
              <a:buFont typeface="Arial" panose="020B0604020202020204" pitchFamily="34" charset="0"/>
              <a:buChar char="•"/>
            </a:pPr>
            <a:r>
              <a:rPr lang="en-US" sz="900" dirty="0"/>
              <a:t>CouchDB indexes</a:t>
            </a:r>
          </a:p>
          <a:p>
            <a:pPr marL="171450" lvl="0" indent="-171450">
              <a:buFont typeface="Arial" panose="020B0604020202020204" pitchFamily="34" charset="0"/>
              <a:buChar char="•"/>
            </a:pPr>
            <a:r>
              <a:rPr lang="en-US" sz="900" dirty="0"/>
              <a:t>Channel based events</a:t>
            </a:r>
          </a:p>
        </p:txBody>
      </p:sp>
      <p:sp>
        <p:nvSpPr>
          <p:cNvPr id="13" name="TextBox 12">
            <a:extLst>
              <a:ext uri="{FF2B5EF4-FFF2-40B4-BE49-F238E27FC236}">
                <a16:creationId xmlns:a16="http://schemas.microsoft.com/office/drawing/2014/main" id="{671F6EFE-3690-8048-9DCF-029252302BCE}"/>
              </a:ext>
            </a:extLst>
          </p:cNvPr>
          <p:cNvSpPr txBox="1"/>
          <p:nvPr/>
        </p:nvSpPr>
        <p:spPr>
          <a:xfrm>
            <a:off x="3421796" y="2973027"/>
            <a:ext cx="3062132" cy="646331"/>
          </a:xfrm>
          <a:prstGeom prst="rect">
            <a:avLst/>
          </a:prstGeom>
          <a:noFill/>
        </p:spPr>
        <p:txBody>
          <a:bodyPr wrap="square" rtlCol="0">
            <a:spAutoFit/>
          </a:bodyPr>
          <a:lstStyle/>
          <a:p>
            <a:pPr marL="171450" lvl="0" indent="-171450">
              <a:buFont typeface="Arial" panose="020B0604020202020204" pitchFamily="34" charset="0"/>
              <a:buChar char="•"/>
            </a:pPr>
            <a:r>
              <a:rPr lang="en-US" sz="900" dirty="0"/>
              <a:t>ACLs</a:t>
            </a:r>
          </a:p>
          <a:p>
            <a:pPr marL="171450" lvl="0" indent="-171450">
              <a:buFont typeface="Arial" panose="020B0604020202020204" pitchFamily="34" charset="0"/>
              <a:buChar char="•"/>
            </a:pPr>
            <a:r>
              <a:rPr lang="en-US" sz="900" dirty="0"/>
              <a:t>Service discovery</a:t>
            </a:r>
          </a:p>
          <a:p>
            <a:pPr marL="171450" lvl="0" indent="-171450">
              <a:buFont typeface="Arial" panose="020B0604020202020204" pitchFamily="34" charset="0"/>
              <a:buChar char="•"/>
            </a:pPr>
            <a:r>
              <a:rPr lang="en-US" sz="900" dirty="0"/>
              <a:t>Pluggable endorsement and validation</a:t>
            </a:r>
          </a:p>
          <a:p>
            <a:pPr marL="171450" lvl="0" indent="-171450">
              <a:buFont typeface="Arial" panose="020B0604020202020204" pitchFamily="34" charset="0"/>
              <a:buChar char="•"/>
            </a:pPr>
            <a:r>
              <a:rPr lang="en-US" sz="900" dirty="0"/>
              <a:t>Private Data Collections</a:t>
            </a:r>
          </a:p>
        </p:txBody>
      </p:sp>
      <p:sp>
        <p:nvSpPr>
          <p:cNvPr id="14" name="TextBox 13">
            <a:extLst>
              <a:ext uri="{FF2B5EF4-FFF2-40B4-BE49-F238E27FC236}">
                <a16:creationId xmlns:a16="http://schemas.microsoft.com/office/drawing/2014/main" id="{8C9441EE-5216-7C41-932D-B86FAEE60E71}"/>
              </a:ext>
            </a:extLst>
          </p:cNvPr>
          <p:cNvSpPr txBox="1"/>
          <p:nvPr/>
        </p:nvSpPr>
        <p:spPr>
          <a:xfrm>
            <a:off x="4790408" y="1525853"/>
            <a:ext cx="1994193" cy="646331"/>
          </a:xfrm>
          <a:prstGeom prst="rect">
            <a:avLst/>
          </a:prstGeom>
          <a:noFill/>
        </p:spPr>
        <p:txBody>
          <a:bodyPr wrap="square" rtlCol="0">
            <a:spAutoFit/>
          </a:bodyPr>
          <a:lstStyle/>
          <a:p>
            <a:pPr marL="171450" lvl="0" indent="-171450">
              <a:buFont typeface="Arial" panose="020B0604020202020204" pitchFamily="34" charset="0"/>
              <a:buChar char="•"/>
            </a:pPr>
            <a:r>
              <a:rPr lang="en-US" sz="900" b="1" dirty="0"/>
              <a:t> </a:t>
            </a:r>
            <a:r>
              <a:rPr lang="en-US" sz="900" dirty="0"/>
              <a:t>State based endorsement</a:t>
            </a:r>
          </a:p>
          <a:p>
            <a:pPr marL="171450" lvl="0" indent="-171450">
              <a:buFont typeface="Arial" panose="020B0604020202020204" pitchFamily="34" charset="0"/>
              <a:buChar char="•"/>
            </a:pPr>
            <a:r>
              <a:rPr lang="en-US" sz="900" dirty="0"/>
              <a:t>Java </a:t>
            </a:r>
            <a:r>
              <a:rPr lang="en-US" sz="900" dirty="0" err="1"/>
              <a:t>chaincode</a:t>
            </a:r>
            <a:endParaRPr lang="en-US" sz="900" dirty="0"/>
          </a:p>
          <a:p>
            <a:pPr marL="171450" lvl="0" indent="-171450">
              <a:buFont typeface="Arial" panose="020B0604020202020204" pitchFamily="34" charset="0"/>
              <a:buChar char="•"/>
            </a:pPr>
            <a:r>
              <a:rPr lang="en-US" sz="900" dirty="0"/>
              <a:t>CouchDB pagination</a:t>
            </a:r>
          </a:p>
          <a:p>
            <a:pPr marL="171450" lvl="0" indent="-171450">
              <a:buFont typeface="Arial" panose="020B0604020202020204" pitchFamily="34" charset="0"/>
              <a:buChar char="•"/>
            </a:pPr>
            <a:r>
              <a:rPr lang="en-US" sz="900" dirty="0"/>
              <a:t>Identity Mixer</a:t>
            </a:r>
          </a:p>
        </p:txBody>
      </p:sp>
      <p:sp>
        <p:nvSpPr>
          <p:cNvPr id="15" name="TextBox 14">
            <a:extLst>
              <a:ext uri="{FF2B5EF4-FFF2-40B4-BE49-F238E27FC236}">
                <a16:creationId xmlns:a16="http://schemas.microsoft.com/office/drawing/2014/main" id="{BC75E8BD-CD01-A64C-A573-DA1E5DA097CF}"/>
              </a:ext>
            </a:extLst>
          </p:cNvPr>
          <p:cNvSpPr txBox="1"/>
          <p:nvPr/>
        </p:nvSpPr>
        <p:spPr>
          <a:xfrm>
            <a:off x="7564239" y="1021729"/>
            <a:ext cx="1806699" cy="1077218"/>
          </a:xfrm>
          <a:prstGeom prst="rect">
            <a:avLst/>
          </a:prstGeom>
          <a:noFill/>
        </p:spPr>
        <p:txBody>
          <a:bodyPr wrap="square" rtlCol="0">
            <a:spAutoFit/>
          </a:bodyPr>
          <a:lstStyle/>
          <a:p>
            <a:pPr marL="171450" lvl="0" indent="-171450">
              <a:buFont typeface="Arial" panose="020B0604020202020204" pitchFamily="34" charset="0"/>
              <a:buChar char="•"/>
            </a:pPr>
            <a:r>
              <a:rPr lang="en-US" sz="900" dirty="0"/>
              <a:t>Local collections</a:t>
            </a:r>
          </a:p>
          <a:p>
            <a:pPr marL="171450" lvl="0" indent="-171450">
              <a:buFont typeface="Arial" panose="020B0604020202020204" pitchFamily="34" charset="0"/>
              <a:buChar char="•"/>
            </a:pPr>
            <a:r>
              <a:rPr lang="en-US" sz="900" dirty="0"/>
              <a:t>SDK improvements</a:t>
            </a:r>
          </a:p>
          <a:p>
            <a:pPr marL="171450" lvl="0" indent="-171450">
              <a:buFont typeface="Arial" panose="020B0604020202020204" pitchFamily="34" charset="0"/>
              <a:buChar char="•"/>
            </a:pPr>
            <a:r>
              <a:rPr lang="en-US" sz="900" dirty="0"/>
              <a:t>Lifecycle changes</a:t>
            </a:r>
          </a:p>
          <a:p>
            <a:pPr marL="171450" lvl="0" indent="-171450">
              <a:buFont typeface="Arial" panose="020B0604020202020204" pitchFamily="34" charset="0"/>
              <a:buChar char="•"/>
            </a:pPr>
            <a:r>
              <a:rPr lang="en-US" sz="900" dirty="0"/>
              <a:t>Revocation for </a:t>
            </a:r>
            <a:r>
              <a:rPr lang="en-US" sz="900" dirty="0" err="1"/>
              <a:t>Idemixer</a:t>
            </a:r>
            <a:endParaRPr lang="en-US" sz="900" dirty="0"/>
          </a:p>
          <a:p>
            <a:pPr marL="171450" indent="-171450">
              <a:buFont typeface="Arial" panose="020B0604020202020204" pitchFamily="34" charset="0"/>
              <a:buChar char="•"/>
            </a:pPr>
            <a:r>
              <a:rPr lang="en-US" sz="900" dirty="0" err="1"/>
              <a:t>Tokenisation</a:t>
            </a:r>
            <a:endParaRPr lang="en-US" sz="900" dirty="0"/>
          </a:p>
          <a:p>
            <a:pPr marL="171450" indent="-171450">
              <a:buFont typeface="Arial" panose="020B0604020202020204" pitchFamily="34" charset="0"/>
              <a:buChar char="•"/>
            </a:pPr>
            <a:r>
              <a:rPr lang="en-US" sz="900" dirty="0"/>
              <a:t>RAFT</a:t>
            </a:r>
          </a:p>
          <a:p>
            <a:pPr marL="171450" lvl="0" indent="-171450">
              <a:buFont typeface="Arial" panose="020B0604020202020204" pitchFamily="34" charset="0"/>
              <a:buChar char="•"/>
            </a:pPr>
            <a:endParaRPr lang="en-US" sz="1000" dirty="0"/>
          </a:p>
        </p:txBody>
      </p:sp>
      <p:sp>
        <p:nvSpPr>
          <p:cNvPr id="17" name="TextBox 16">
            <a:extLst>
              <a:ext uri="{FF2B5EF4-FFF2-40B4-BE49-F238E27FC236}">
                <a16:creationId xmlns:a16="http://schemas.microsoft.com/office/drawing/2014/main" id="{2CCDC072-0548-9F42-AD97-4915C4F72505}"/>
              </a:ext>
            </a:extLst>
          </p:cNvPr>
          <p:cNvSpPr txBox="1"/>
          <p:nvPr/>
        </p:nvSpPr>
        <p:spPr>
          <a:xfrm>
            <a:off x="6183942" y="2953674"/>
            <a:ext cx="2296340" cy="646331"/>
          </a:xfrm>
          <a:prstGeom prst="rect">
            <a:avLst/>
          </a:prstGeom>
          <a:noFill/>
        </p:spPr>
        <p:txBody>
          <a:bodyPr wrap="square" rtlCol="0">
            <a:spAutoFit/>
          </a:bodyPr>
          <a:lstStyle/>
          <a:p>
            <a:pPr marL="171450" lvl="0" indent="-171450">
              <a:buFont typeface="Arial" panose="020B0604020202020204" pitchFamily="34" charset="0"/>
              <a:buChar char="•"/>
            </a:pPr>
            <a:r>
              <a:rPr lang="en-US" sz="900" dirty="0"/>
              <a:t>Operational metrics and logging</a:t>
            </a:r>
          </a:p>
          <a:p>
            <a:pPr marL="171450" lvl="0" indent="-171450">
              <a:buFont typeface="Arial" panose="020B0604020202020204" pitchFamily="34" charset="0"/>
              <a:buChar char="•"/>
            </a:pPr>
            <a:r>
              <a:rPr lang="en-US" sz="900" dirty="0"/>
              <a:t>SDK and SHIM improvements</a:t>
            </a:r>
          </a:p>
          <a:p>
            <a:pPr marL="171450" lvl="0" indent="-171450">
              <a:buFont typeface="Arial" panose="020B0604020202020204" pitchFamily="34" charset="0"/>
              <a:buChar char="•"/>
            </a:pPr>
            <a:r>
              <a:rPr lang="en-US" sz="900" dirty="0"/>
              <a:t>Burrow EVM</a:t>
            </a:r>
          </a:p>
          <a:p>
            <a:pPr marL="171450" lvl="0" indent="-171450">
              <a:buFont typeface="Arial" panose="020B0604020202020204" pitchFamily="34" charset="0"/>
              <a:buChar char="•"/>
            </a:pPr>
            <a:r>
              <a:rPr lang="en-US" sz="900" dirty="0"/>
              <a:t>Long Term Service (LTS) support </a:t>
            </a:r>
          </a:p>
        </p:txBody>
      </p:sp>
      <p:pic>
        <p:nvPicPr>
          <p:cNvPr id="18" name="Picture 17">
            <a:extLst>
              <a:ext uri="{FF2B5EF4-FFF2-40B4-BE49-F238E27FC236}">
                <a16:creationId xmlns:a16="http://schemas.microsoft.com/office/drawing/2014/main" id="{4A72A49E-3BF9-AF4D-BC28-80FFE1BA61B1}"/>
              </a:ext>
            </a:extLst>
          </p:cNvPr>
          <p:cNvPicPr>
            <a:picLocks noChangeAspect="1"/>
          </p:cNvPicPr>
          <p:nvPr/>
        </p:nvPicPr>
        <p:blipFill>
          <a:blip r:embed="rId8"/>
          <a:stretch>
            <a:fillRect/>
          </a:stretch>
        </p:blipFill>
        <p:spPr>
          <a:xfrm>
            <a:off x="59258" y="163198"/>
            <a:ext cx="1620843" cy="453836"/>
          </a:xfrm>
          <a:prstGeom prst="rect">
            <a:avLst/>
          </a:prstGeom>
        </p:spPr>
      </p:pic>
      <p:sp>
        <p:nvSpPr>
          <p:cNvPr id="27" name="TextBox 26">
            <a:extLst>
              <a:ext uri="{FF2B5EF4-FFF2-40B4-BE49-F238E27FC236}">
                <a16:creationId xmlns:a16="http://schemas.microsoft.com/office/drawing/2014/main" id="{5D00A4D0-D444-8143-A99A-1FB77BCD27FB}"/>
              </a:ext>
            </a:extLst>
          </p:cNvPr>
          <p:cNvSpPr txBox="1"/>
          <p:nvPr/>
        </p:nvSpPr>
        <p:spPr>
          <a:xfrm>
            <a:off x="406843" y="2447476"/>
            <a:ext cx="502061" cy="246221"/>
          </a:xfrm>
          <a:prstGeom prst="rect">
            <a:avLst/>
          </a:prstGeom>
          <a:noFill/>
        </p:spPr>
        <p:txBody>
          <a:bodyPr wrap="none" rtlCol="0">
            <a:spAutoFit/>
          </a:bodyPr>
          <a:lstStyle/>
          <a:p>
            <a:r>
              <a:rPr lang="en-US" sz="1000" dirty="0"/>
              <a:t>07/17</a:t>
            </a:r>
          </a:p>
        </p:txBody>
      </p:sp>
      <p:sp>
        <p:nvSpPr>
          <p:cNvPr id="28" name="TextBox 27">
            <a:extLst>
              <a:ext uri="{FF2B5EF4-FFF2-40B4-BE49-F238E27FC236}">
                <a16:creationId xmlns:a16="http://schemas.microsoft.com/office/drawing/2014/main" id="{B3978D17-0018-A84C-99ED-15752122C73F}"/>
              </a:ext>
            </a:extLst>
          </p:cNvPr>
          <p:cNvSpPr txBox="1"/>
          <p:nvPr/>
        </p:nvSpPr>
        <p:spPr>
          <a:xfrm>
            <a:off x="1794279" y="2447476"/>
            <a:ext cx="502061" cy="246221"/>
          </a:xfrm>
          <a:prstGeom prst="rect">
            <a:avLst/>
          </a:prstGeom>
          <a:noFill/>
        </p:spPr>
        <p:txBody>
          <a:bodyPr wrap="none" rtlCol="0">
            <a:spAutoFit/>
          </a:bodyPr>
          <a:lstStyle/>
          <a:p>
            <a:r>
              <a:rPr lang="en-US" sz="1000" dirty="0"/>
              <a:t>03/18</a:t>
            </a:r>
          </a:p>
        </p:txBody>
      </p:sp>
      <p:sp>
        <p:nvSpPr>
          <p:cNvPr id="29" name="TextBox 28">
            <a:extLst>
              <a:ext uri="{FF2B5EF4-FFF2-40B4-BE49-F238E27FC236}">
                <a16:creationId xmlns:a16="http://schemas.microsoft.com/office/drawing/2014/main" id="{B49E68BF-C7ED-FA44-8DC5-2E5FE20A1316}"/>
              </a:ext>
            </a:extLst>
          </p:cNvPr>
          <p:cNvSpPr txBox="1"/>
          <p:nvPr/>
        </p:nvSpPr>
        <p:spPr>
          <a:xfrm>
            <a:off x="3170766" y="2447476"/>
            <a:ext cx="502061" cy="246221"/>
          </a:xfrm>
          <a:prstGeom prst="rect">
            <a:avLst/>
          </a:prstGeom>
          <a:noFill/>
        </p:spPr>
        <p:txBody>
          <a:bodyPr wrap="none" rtlCol="0">
            <a:spAutoFit/>
          </a:bodyPr>
          <a:lstStyle/>
          <a:p>
            <a:r>
              <a:rPr lang="en-US" sz="1000" dirty="0">
                <a:solidFill>
                  <a:schemeClr val="bg1"/>
                </a:solidFill>
              </a:rPr>
              <a:t>06/18</a:t>
            </a:r>
          </a:p>
        </p:txBody>
      </p:sp>
      <p:sp>
        <p:nvSpPr>
          <p:cNvPr id="30" name="TextBox 29">
            <a:extLst>
              <a:ext uri="{FF2B5EF4-FFF2-40B4-BE49-F238E27FC236}">
                <a16:creationId xmlns:a16="http://schemas.microsoft.com/office/drawing/2014/main" id="{E1A75A6B-ED8E-F546-9FC5-2D423D4F1401}"/>
              </a:ext>
            </a:extLst>
          </p:cNvPr>
          <p:cNvSpPr txBox="1"/>
          <p:nvPr/>
        </p:nvSpPr>
        <p:spPr>
          <a:xfrm>
            <a:off x="4552765" y="2445983"/>
            <a:ext cx="502061" cy="246221"/>
          </a:xfrm>
          <a:prstGeom prst="rect">
            <a:avLst/>
          </a:prstGeom>
          <a:noFill/>
        </p:spPr>
        <p:txBody>
          <a:bodyPr wrap="none" rtlCol="0">
            <a:spAutoFit/>
          </a:bodyPr>
          <a:lstStyle/>
          <a:p>
            <a:r>
              <a:rPr lang="en-US" sz="1000" dirty="0">
                <a:solidFill>
                  <a:schemeClr val="bg1"/>
                </a:solidFill>
              </a:rPr>
              <a:t>10/18</a:t>
            </a:r>
          </a:p>
        </p:txBody>
      </p:sp>
      <p:sp>
        <p:nvSpPr>
          <p:cNvPr id="31" name="TextBox 30">
            <a:extLst>
              <a:ext uri="{FF2B5EF4-FFF2-40B4-BE49-F238E27FC236}">
                <a16:creationId xmlns:a16="http://schemas.microsoft.com/office/drawing/2014/main" id="{B9C9BECF-3D19-DB45-A1F7-10CABEC8A8E1}"/>
              </a:ext>
            </a:extLst>
          </p:cNvPr>
          <p:cNvSpPr txBox="1"/>
          <p:nvPr/>
        </p:nvSpPr>
        <p:spPr>
          <a:xfrm>
            <a:off x="5934764" y="2445983"/>
            <a:ext cx="530915" cy="415498"/>
          </a:xfrm>
          <a:prstGeom prst="rect">
            <a:avLst/>
          </a:prstGeom>
          <a:noFill/>
        </p:spPr>
        <p:txBody>
          <a:bodyPr wrap="none" rtlCol="0">
            <a:spAutoFit/>
          </a:bodyPr>
          <a:lstStyle/>
          <a:p>
            <a:r>
              <a:rPr lang="en-US" sz="1000" dirty="0"/>
              <a:t>4Q/18</a:t>
            </a:r>
          </a:p>
          <a:p>
            <a:pPr algn="ctr"/>
            <a:r>
              <a:rPr lang="en-US" sz="1100" dirty="0"/>
              <a:t>*</a:t>
            </a:r>
            <a:endParaRPr lang="en-US" sz="1000" dirty="0"/>
          </a:p>
        </p:txBody>
      </p:sp>
      <p:sp>
        <p:nvSpPr>
          <p:cNvPr id="32" name="TextBox 31">
            <a:extLst>
              <a:ext uri="{FF2B5EF4-FFF2-40B4-BE49-F238E27FC236}">
                <a16:creationId xmlns:a16="http://schemas.microsoft.com/office/drawing/2014/main" id="{70B8179F-B4F7-B94D-83D2-BE693D592F4C}"/>
              </a:ext>
            </a:extLst>
          </p:cNvPr>
          <p:cNvSpPr txBox="1"/>
          <p:nvPr/>
        </p:nvSpPr>
        <p:spPr>
          <a:xfrm>
            <a:off x="7305859" y="2448801"/>
            <a:ext cx="530915" cy="415498"/>
          </a:xfrm>
          <a:prstGeom prst="rect">
            <a:avLst/>
          </a:prstGeom>
          <a:noFill/>
        </p:spPr>
        <p:txBody>
          <a:bodyPr wrap="none" rtlCol="0">
            <a:spAutoFit/>
          </a:bodyPr>
          <a:lstStyle/>
          <a:p>
            <a:r>
              <a:rPr lang="en-US" sz="1000" dirty="0"/>
              <a:t>1Q/19</a:t>
            </a:r>
          </a:p>
          <a:p>
            <a:pPr algn="ctr"/>
            <a:r>
              <a:rPr lang="en-US" sz="1100" dirty="0"/>
              <a:t>*</a:t>
            </a:r>
            <a:endParaRPr lang="en-US" sz="1000" dirty="0"/>
          </a:p>
        </p:txBody>
      </p:sp>
      <p:sp>
        <p:nvSpPr>
          <p:cNvPr id="33" name="TextBox 32">
            <a:extLst>
              <a:ext uri="{FF2B5EF4-FFF2-40B4-BE49-F238E27FC236}">
                <a16:creationId xmlns:a16="http://schemas.microsoft.com/office/drawing/2014/main" id="{6650EA19-8667-4446-AB11-FC2AFAEA50FC}"/>
              </a:ext>
            </a:extLst>
          </p:cNvPr>
          <p:cNvSpPr txBox="1"/>
          <p:nvPr/>
        </p:nvSpPr>
        <p:spPr>
          <a:xfrm>
            <a:off x="2757226" y="4928056"/>
            <a:ext cx="6323163" cy="215444"/>
          </a:xfrm>
          <a:prstGeom prst="rect">
            <a:avLst/>
          </a:prstGeom>
          <a:noFill/>
        </p:spPr>
        <p:txBody>
          <a:bodyPr wrap="square" rtlCol="0">
            <a:spAutoFit/>
          </a:bodyPr>
          <a:lstStyle/>
          <a:p>
            <a:pPr defTabSz="457178"/>
            <a:r>
              <a:rPr lang="en-US" sz="800" dirty="0"/>
              <a:t>Based on </a:t>
            </a:r>
            <a:r>
              <a:rPr lang="en-US" sz="800" dirty="0">
                <a:hlinkClick r:id="rId9"/>
              </a:rPr>
              <a:t>https://wiki.hyperledger.org/projects/fabric/roadmap</a:t>
            </a:r>
            <a:r>
              <a:rPr lang="en-US" sz="800" dirty="0"/>
              <a:t> - </a:t>
            </a:r>
            <a:r>
              <a:rPr lang="en-US" sz="800" dirty="0">
                <a:ea typeface="Calibri" charset="0"/>
                <a:cs typeface="Calibri" charset="0"/>
              </a:rPr>
              <a:t>Dates determined by the Hyperledger community - (*) Subject to change</a:t>
            </a:r>
            <a:endParaRPr lang="en-US" sz="800" dirty="0"/>
          </a:p>
        </p:txBody>
      </p:sp>
      <p:cxnSp>
        <p:nvCxnSpPr>
          <p:cNvPr id="4" name="Straight Connector 3">
            <a:extLst>
              <a:ext uri="{FF2B5EF4-FFF2-40B4-BE49-F238E27FC236}">
                <a16:creationId xmlns:a16="http://schemas.microsoft.com/office/drawing/2014/main" id="{AF2B37CD-721E-EE48-B29A-DB98F30FD3DE}"/>
              </a:ext>
            </a:extLst>
          </p:cNvPr>
          <p:cNvCxnSpPr>
            <a:cxnSpLocks/>
          </p:cNvCxnSpPr>
          <p:nvPr/>
        </p:nvCxnSpPr>
        <p:spPr>
          <a:xfrm flipH="1">
            <a:off x="661990" y="2787650"/>
            <a:ext cx="1" cy="802521"/>
          </a:xfrm>
          <a:prstGeom prst="line">
            <a:avLst/>
          </a:prstGeom>
          <a:ln>
            <a:solidFill>
              <a:srgbClr val="FE584E"/>
            </a:solidFill>
          </a:ln>
          <a:effectLst>
            <a:outerShdw blurRad="63500" sx="102000" sy="102000" algn="ctr"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1D35E4A2-C171-EA4A-832C-6079E3B4B231}"/>
              </a:ext>
            </a:extLst>
          </p:cNvPr>
          <p:cNvSpPr/>
          <p:nvPr/>
        </p:nvSpPr>
        <p:spPr>
          <a:xfrm>
            <a:off x="490200" y="3474232"/>
            <a:ext cx="418704" cy="369332"/>
          </a:xfrm>
          <a:prstGeom prst="rect">
            <a:avLst/>
          </a:prstGeom>
        </p:spPr>
        <p:txBody>
          <a:bodyPr wrap="none">
            <a:spAutoFit/>
          </a:bodyPr>
          <a:lstStyle/>
          <a:p>
            <a:pPr lvl="0" algn="ctr"/>
            <a:r>
              <a:rPr lang="en-US" sz="1200" b="1" dirty="0">
                <a:solidFill>
                  <a:srgbClr val="FE584E"/>
                </a:solidFill>
              </a:rPr>
              <a:t>v1</a:t>
            </a:r>
            <a:r>
              <a:rPr lang="en-US" dirty="0"/>
              <a:t> </a:t>
            </a:r>
          </a:p>
        </p:txBody>
      </p:sp>
      <p:cxnSp>
        <p:nvCxnSpPr>
          <p:cNvPr id="25" name="Straight Connector 24">
            <a:extLst>
              <a:ext uri="{FF2B5EF4-FFF2-40B4-BE49-F238E27FC236}">
                <a16:creationId xmlns:a16="http://schemas.microsoft.com/office/drawing/2014/main" id="{289C6AAE-7259-E845-9975-BDF4820993AC}"/>
              </a:ext>
            </a:extLst>
          </p:cNvPr>
          <p:cNvCxnSpPr>
            <a:cxnSpLocks/>
          </p:cNvCxnSpPr>
          <p:nvPr/>
        </p:nvCxnSpPr>
        <p:spPr>
          <a:xfrm>
            <a:off x="2043351" y="1273211"/>
            <a:ext cx="0" cy="1084166"/>
          </a:xfrm>
          <a:prstGeom prst="line">
            <a:avLst/>
          </a:prstGeom>
          <a:ln>
            <a:solidFill>
              <a:srgbClr val="FE584E"/>
            </a:solidFill>
          </a:ln>
          <a:effectLst>
            <a:outerShdw blurRad="63500" sx="102000" sy="102000" algn="ctr"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19" name="Rectangle 18">
            <a:extLst>
              <a:ext uri="{FF2B5EF4-FFF2-40B4-BE49-F238E27FC236}">
                <a16:creationId xmlns:a16="http://schemas.microsoft.com/office/drawing/2014/main" id="{3E656168-C2C3-014B-AF52-153AD42276C8}"/>
              </a:ext>
            </a:extLst>
          </p:cNvPr>
          <p:cNvSpPr/>
          <p:nvPr/>
        </p:nvSpPr>
        <p:spPr>
          <a:xfrm>
            <a:off x="1801939" y="1030640"/>
            <a:ext cx="482824" cy="276999"/>
          </a:xfrm>
          <a:prstGeom prst="rect">
            <a:avLst/>
          </a:prstGeom>
        </p:spPr>
        <p:txBody>
          <a:bodyPr wrap="none">
            <a:spAutoFit/>
          </a:bodyPr>
          <a:lstStyle/>
          <a:p>
            <a:pPr algn="ctr"/>
            <a:r>
              <a:rPr lang="en-US" sz="1200" b="1" dirty="0">
                <a:solidFill>
                  <a:srgbClr val="FE584E"/>
                </a:solidFill>
              </a:rPr>
              <a:t>v1.1</a:t>
            </a:r>
            <a:endParaRPr lang="en-US" sz="1200" dirty="0"/>
          </a:p>
        </p:txBody>
      </p:sp>
      <p:cxnSp>
        <p:nvCxnSpPr>
          <p:cNvPr id="34" name="Straight Connector 33">
            <a:extLst>
              <a:ext uri="{FF2B5EF4-FFF2-40B4-BE49-F238E27FC236}">
                <a16:creationId xmlns:a16="http://schemas.microsoft.com/office/drawing/2014/main" id="{72E41E33-434A-C54A-989E-9145FD8F7F01}"/>
              </a:ext>
            </a:extLst>
          </p:cNvPr>
          <p:cNvCxnSpPr>
            <a:cxnSpLocks/>
          </p:cNvCxnSpPr>
          <p:nvPr/>
        </p:nvCxnSpPr>
        <p:spPr>
          <a:xfrm flipH="1">
            <a:off x="3428419" y="2787650"/>
            <a:ext cx="1" cy="802521"/>
          </a:xfrm>
          <a:prstGeom prst="line">
            <a:avLst/>
          </a:prstGeom>
          <a:ln>
            <a:solidFill>
              <a:srgbClr val="FE584E"/>
            </a:solidFill>
          </a:ln>
          <a:effectLst>
            <a:outerShdw blurRad="63500" sx="102000" sy="102000" algn="ctr"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E278C21A-7C88-D344-B595-D201D4519F76}"/>
              </a:ext>
            </a:extLst>
          </p:cNvPr>
          <p:cNvSpPr/>
          <p:nvPr/>
        </p:nvSpPr>
        <p:spPr>
          <a:xfrm>
            <a:off x="3170766" y="3545261"/>
            <a:ext cx="482824" cy="276999"/>
          </a:xfrm>
          <a:prstGeom prst="rect">
            <a:avLst/>
          </a:prstGeom>
        </p:spPr>
        <p:txBody>
          <a:bodyPr wrap="none">
            <a:spAutoFit/>
          </a:bodyPr>
          <a:lstStyle/>
          <a:p>
            <a:pPr algn="ctr"/>
            <a:r>
              <a:rPr lang="en-US" sz="1200" b="1" dirty="0">
                <a:solidFill>
                  <a:srgbClr val="FE584E"/>
                </a:solidFill>
              </a:rPr>
              <a:t>v1.2</a:t>
            </a:r>
            <a:endParaRPr lang="en-US" sz="1200" dirty="0"/>
          </a:p>
        </p:txBody>
      </p:sp>
      <p:sp>
        <p:nvSpPr>
          <p:cNvPr id="21" name="Rectangle 20">
            <a:extLst>
              <a:ext uri="{FF2B5EF4-FFF2-40B4-BE49-F238E27FC236}">
                <a16:creationId xmlns:a16="http://schemas.microsoft.com/office/drawing/2014/main" id="{3207CE00-87B9-A047-AD1C-D086824C6C77}"/>
              </a:ext>
            </a:extLst>
          </p:cNvPr>
          <p:cNvSpPr/>
          <p:nvPr/>
        </p:nvSpPr>
        <p:spPr>
          <a:xfrm>
            <a:off x="4549182" y="1341600"/>
            <a:ext cx="482824" cy="276999"/>
          </a:xfrm>
          <a:prstGeom prst="rect">
            <a:avLst/>
          </a:prstGeom>
        </p:spPr>
        <p:txBody>
          <a:bodyPr wrap="none">
            <a:spAutoFit/>
          </a:bodyPr>
          <a:lstStyle/>
          <a:p>
            <a:pPr algn="ctr"/>
            <a:r>
              <a:rPr lang="en-US" sz="1200" b="1" dirty="0">
                <a:solidFill>
                  <a:srgbClr val="FE584E"/>
                </a:solidFill>
              </a:rPr>
              <a:t>v1.3</a:t>
            </a:r>
            <a:endParaRPr lang="en-US" sz="1200" dirty="0"/>
          </a:p>
        </p:txBody>
      </p:sp>
      <p:cxnSp>
        <p:nvCxnSpPr>
          <p:cNvPr id="35" name="Straight Connector 34">
            <a:extLst>
              <a:ext uri="{FF2B5EF4-FFF2-40B4-BE49-F238E27FC236}">
                <a16:creationId xmlns:a16="http://schemas.microsoft.com/office/drawing/2014/main" id="{F5B58F86-1722-6E4E-9DA3-068F4D5D4F90}"/>
              </a:ext>
            </a:extLst>
          </p:cNvPr>
          <p:cNvCxnSpPr>
            <a:cxnSpLocks/>
          </p:cNvCxnSpPr>
          <p:nvPr/>
        </p:nvCxnSpPr>
        <p:spPr>
          <a:xfrm flipH="1">
            <a:off x="4803795" y="1561781"/>
            <a:ext cx="1" cy="802521"/>
          </a:xfrm>
          <a:prstGeom prst="line">
            <a:avLst/>
          </a:prstGeom>
          <a:ln>
            <a:solidFill>
              <a:srgbClr val="FE584E"/>
            </a:solidFill>
          </a:ln>
          <a:effectLst>
            <a:outerShdw blurRad="63500" sx="102000" sy="102000" algn="ctr"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22" name="Rectangle 21">
            <a:extLst>
              <a:ext uri="{FF2B5EF4-FFF2-40B4-BE49-F238E27FC236}">
                <a16:creationId xmlns:a16="http://schemas.microsoft.com/office/drawing/2014/main" id="{3276B8CF-01C4-F844-A820-A7EF78787200}"/>
              </a:ext>
            </a:extLst>
          </p:cNvPr>
          <p:cNvSpPr/>
          <p:nvPr/>
        </p:nvSpPr>
        <p:spPr>
          <a:xfrm>
            <a:off x="5953436" y="3545261"/>
            <a:ext cx="482824" cy="276999"/>
          </a:xfrm>
          <a:prstGeom prst="rect">
            <a:avLst/>
          </a:prstGeom>
        </p:spPr>
        <p:txBody>
          <a:bodyPr wrap="none">
            <a:spAutoFit/>
          </a:bodyPr>
          <a:lstStyle/>
          <a:p>
            <a:pPr algn="ctr"/>
            <a:r>
              <a:rPr lang="en-US" sz="1200" b="1" dirty="0">
                <a:solidFill>
                  <a:srgbClr val="FE584E"/>
                </a:solidFill>
              </a:rPr>
              <a:t>v1.4</a:t>
            </a:r>
            <a:endParaRPr lang="en-US" sz="1200" dirty="0"/>
          </a:p>
        </p:txBody>
      </p:sp>
      <p:cxnSp>
        <p:nvCxnSpPr>
          <p:cNvPr id="36" name="Straight Connector 35">
            <a:extLst>
              <a:ext uri="{FF2B5EF4-FFF2-40B4-BE49-F238E27FC236}">
                <a16:creationId xmlns:a16="http://schemas.microsoft.com/office/drawing/2014/main" id="{FC1277C6-BD3E-024E-A2F1-555EE30EDAF6}"/>
              </a:ext>
            </a:extLst>
          </p:cNvPr>
          <p:cNvCxnSpPr>
            <a:cxnSpLocks/>
          </p:cNvCxnSpPr>
          <p:nvPr/>
        </p:nvCxnSpPr>
        <p:spPr>
          <a:xfrm flipH="1">
            <a:off x="6195084" y="2784526"/>
            <a:ext cx="1" cy="802521"/>
          </a:xfrm>
          <a:prstGeom prst="line">
            <a:avLst/>
          </a:prstGeom>
          <a:ln>
            <a:solidFill>
              <a:srgbClr val="FE584E"/>
            </a:solidFill>
          </a:ln>
          <a:effectLst>
            <a:outerShdw blurRad="63500" sx="102000" sy="102000" algn="ctr"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1390B595-47AD-BC47-A924-970F4289759A}"/>
              </a:ext>
            </a:extLst>
          </p:cNvPr>
          <p:cNvCxnSpPr>
            <a:cxnSpLocks/>
          </p:cNvCxnSpPr>
          <p:nvPr/>
        </p:nvCxnSpPr>
        <p:spPr>
          <a:xfrm>
            <a:off x="7564239" y="1096906"/>
            <a:ext cx="1" cy="1267396"/>
          </a:xfrm>
          <a:prstGeom prst="line">
            <a:avLst/>
          </a:prstGeom>
          <a:ln>
            <a:solidFill>
              <a:srgbClr val="FE584E"/>
            </a:solidFill>
          </a:ln>
          <a:effectLst>
            <a:outerShdw blurRad="63500" sx="102000" sy="102000" algn="ctr"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23" name="Rectangle 22">
            <a:extLst>
              <a:ext uri="{FF2B5EF4-FFF2-40B4-BE49-F238E27FC236}">
                <a16:creationId xmlns:a16="http://schemas.microsoft.com/office/drawing/2014/main" id="{BD56A3FB-ECFE-C342-A08F-124AF33EC29D}"/>
              </a:ext>
            </a:extLst>
          </p:cNvPr>
          <p:cNvSpPr/>
          <p:nvPr/>
        </p:nvSpPr>
        <p:spPr>
          <a:xfrm>
            <a:off x="7329904" y="845195"/>
            <a:ext cx="482824" cy="276999"/>
          </a:xfrm>
          <a:prstGeom prst="rect">
            <a:avLst/>
          </a:prstGeom>
        </p:spPr>
        <p:txBody>
          <a:bodyPr wrap="none">
            <a:spAutoFit/>
          </a:bodyPr>
          <a:lstStyle/>
          <a:p>
            <a:pPr algn="ctr"/>
            <a:r>
              <a:rPr lang="en-US" sz="1200" b="1" dirty="0">
                <a:solidFill>
                  <a:srgbClr val="FE584E"/>
                </a:solidFill>
              </a:rPr>
              <a:t>v2.0</a:t>
            </a:r>
            <a:endParaRPr lang="en-US" sz="1200" dirty="0"/>
          </a:p>
        </p:txBody>
      </p:sp>
    </p:spTree>
    <p:extLst>
      <p:ext uri="{BB962C8B-B14F-4D97-AF65-F5344CB8AC3E}">
        <p14:creationId xmlns:p14="http://schemas.microsoft.com/office/powerpoint/2010/main" val="1687642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ounded Rectangle 93">
            <a:extLst>
              <a:ext uri="{FF2B5EF4-FFF2-40B4-BE49-F238E27FC236}">
                <a16:creationId xmlns:a16="http://schemas.microsoft.com/office/drawing/2014/main" id="{3958A924-18D4-EB45-8F74-2D0000942F83}"/>
              </a:ext>
            </a:extLst>
          </p:cNvPr>
          <p:cNvSpPr/>
          <p:nvPr/>
        </p:nvSpPr>
        <p:spPr>
          <a:xfrm>
            <a:off x="1127900" y="1452107"/>
            <a:ext cx="6869062" cy="3306918"/>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2" name="Rounded Rectangle 91">
            <a:extLst>
              <a:ext uri="{FF2B5EF4-FFF2-40B4-BE49-F238E27FC236}">
                <a16:creationId xmlns:a16="http://schemas.microsoft.com/office/drawing/2014/main" id="{A4E41ADD-EE15-7D42-8DF4-61BE008825AB}"/>
              </a:ext>
            </a:extLst>
          </p:cNvPr>
          <p:cNvSpPr/>
          <p:nvPr/>
        </p:nvSpPr>
        <p:spPr>
          <a:xfrm>
            <a:off x="3474197" y="1548395"/>
            <a:ext cx="2171985" cy="2938133"/>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8" name="Rounded Rectangle 157">
            <a:extLst>
              <a:ext uri="{FF2B5EF4-FFF2-40B4-BE49-F238E27FC236}">
                <a16:creationId xmlns:a16="http://schemas.microsoft.com/office/drawing/2014/main" id="{431157D2-2FAF-3F49-BE27-53C81F15A29E}"/>
              </a:ext>
            </a:extLst>
          </p:cNvPr>
          <p:cNvSpPr/>
          <p:nvPr/>
        </p:nvSpPr>
        <p:spPr>
          <a:xfrm>
            <a:off x="1254312" y="1548396"/>
            <a:ext cx="2159629" cy="2938133"/>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6" name="Rounded Rectangle 155">
            <a:extLst>
              <a:ext uri="{FF2B5EF4-FFF2-40B4-BE49-F238E27FC236}">
                <a16:creationId xmlns:a16="http://schemas.microsoft.com/office/drawing/2014/main" id="{7D4E9B9C-CD89-8B4F-9E70-06911A76E8E1}"/>
              </a:ext>
            </a:extLst>
          </p:cNvPr>
          <p:cNvSpPr/>
          <p:nvPr/>
        </p:nvSpPr>
        <p:spPr>
          <a:xfrm>
            <a:off x="1386536" y="1698586"/>
            <a:ext cx="1913339" cy="2419848"/>
          </a:xfrm>
          <a:prstGeom prst="roundRect">
            <a:avLst/>
          </a:prstGeom>
          <a:solidFill>
            <a:srgbClr val="FFD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7" name="Rounded Rectangle 156">
            <a:extLst>
              <a:ext uri="{FF2B5EF4-FFF2-40B4-BE49-F238E27FC236}">
                <a16:creationId xmlns:a16="http://schemas.microsoft.com/office/drawing/2014/main" id="{103EE323-7E47-E147-8F31-634C1B9DDADF}"/>
              </a:ext>
            </a:extLst>
          </p:cNvPr>
          <p:cNvSpPr/>
          <p:nvPr/>
        </p:nvSpPr>
        <p:spPr>
          <a:xfrm>
            <a:off x="3591840" y="1694901"/>
            <a:ext cx="1939064" cy="2414145"/>
          </a:xfrm>
          <a:prstGeom prst="roundRect">
            <a:avLst/>
          </a:prstGeom>
          <a:solidFill>
            <a:srgbClr val="FFD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9" name="Content Placeholder 2"/>
          <p:cNvSpPr>
            <a:spLocks noGrp="1"/>
          </p:cNvSpPr>
          <p:nvPr>
            <p:ph type="body" sz="quarter" idx="13"/>
          </p:nvPr>
        </p:nvSpPr>
        <p:spPr>
          <a:xfrm>
            <a:off x="125730" y="47029"/>
            <a:ext cx="8617054" cy="1011698"/>
          </a:xfrm>
        </p:spPr>
        <p:txBody>
          <a:bodyPr>
            <a:normAutofit/>
          </a:bodyPr>
          <a:lstStyle/>
          <a:p>
            <a:endParaRPr lang="en-US" sz="375" b="1" dirty="0">
              <a:latin typeface="+mn-lt"/>
            </a:endParaRPr>
          </a:p>
          <a:p>
            <a:r>
              <a:rPr lang="en-US" dirty="0"/>
              <a:t>Network Creation (3/8) – Org2 Joins The Network</a:t>
            </a:r>
          </a:p>
        </p:txBody>
      </p:sp>
      <p:sp>
        <p:nvSpPr>
          <p:cNvPr id="115" name="TextBox 114">
            <a:extLst>
              <a:ext uri="{FF2B5EF4-FFF2-40B4-BE49-F238E27FC236}">
                <a16:creationId xmlns:a16="http://schemas.microsoft.com/office/drawing/2014/main" id="{677C5C14-BB2C-E14E-BD19-99530220430A}"/>
              </a:ext>
            </a:extLst>
          </p:cNvPr>
          <p:cNvSpPr txBox="1"/>
          <p:nvPr/>
        </p:nvSpPr>
        <p:spPr>
          <a:xfrm>
            <a:off x="1617763" y="3859383"/>
            <a:ext cx="1509271" cy="276999"/>
          </a:xfrm>
          <a:prstGeom prst="rect">
            <a:avLst/>
          </a:prstGeom>
          <a:noFill/>
        </p:spPr>
        <p:txBody>
          <a:bodyPr wrap="square" rtlCol="0">
            <a:spAutoFit/>
          </a:bodyPr>
          <a:lstStyle/>
          <a:p>
            <a:pPr algn="ctr"/>
            <a:r>
              <a:rPr lang="en-US" sz="1200" dirty="0"/>
              <a:t>Org1</a:t>
            </a:r>
          </a:p>
        </p:txBody>
      </p:sp>
      <p:sp>
        <p:nvSpPr>
          <p:cNvPr id="117" name="TextBox 116">
            <a:extLst>
              <a:ext uri="{FF2B5EF4-FFF2-40B4-BE49-F238E27FC236}">
                <a16:creationId xmlns:a16="http://schemas.microsoft.com/office/drawing/2014/main" id="{CBCBB266-61E2-D248-9168-AEDF13671167}"/>
              </a:ext>
            </a:extLst>
          </p:cNvPr>
          <p:cNvSpPr txBox="1"/>
          <p:nvPr/>
        </p:nvSpPr>
        <p:spPr>
          <a:xfrm>
            <a:off x="3786192" y="3841435"/>
            <a:ext cx="1509271" cy="276999"/>
          </a:xfrm>
          <a:prstGeom prst="rect">
            <a:avLst/>
          </a:prstGeom>
          <a:noFill/>
        </p:spPr>
        <p:txBody>
          <a:bodyPr wrap="square" rtlCol="0">
            <a:spAutoFit/>
          </a:bodyPr>
          <a:lstStyle/>
          <a:p>
            <a:pPr algn="ctr"/>
            <a:r>
              <a:rPr lang="en-US" sz="1200" dirty="0" err="1"/>
              <a:t>OrdererOrg</a:t>
            </a:r>
            <a:endParaRPr lang="en-US" sz="1200" dirty="0"/>
          </a:p>
        </p:txBody>
      </p:sp>
      <p:sp>
        <p:nvSpPr>
          <p:cNvPr id="159" name="TextBox 158">
            <a:extLst>
              <a:ext uri="{FF2B5EF4-FFF2-40B4-BE49-F238E27FC236}">
                <a16:creationId xmlns:a16="http://schemas.microsoft.com/office/drawing/2014/main" id="{7BAC57D3-FD96-F64A-9553-017A638D1EB7}"/>
              </a:ext>
            </a:extLst>
          </p:cNvPr>
          <p:cNvSpPr txBox="1"/>
          <p:nvPr/>
        </p:nvSpPr>
        <p:spPr>
          <a:xfrm>
            <a:off x="1245169" y="4146688"/>
            <a:ext cx="2247316" cy="276999"/>
          </a:xfrm>
          <a:prstGeom prst="rect">
            <a:avLst/>
          </a:prstGeom>
          <a:noFill/>
        </p:spPr>
        <p:txBody>
          <a:bodyPr wrap="square" rtlCol="0">
            <a:spAutoFit/>
          </a:bodyPr>
          <a:lstStyle/>
          <a:p>
            <a:pPr algn="ctr"/>
            <a:r>
              <a:rPr lang="en-US" sz="1200" dirty="0"/>
              <a:t>Member</a:t>
            </a:r>
          </a:p>
        </p:txBody>
      </p:sp>
      <p:sp>
        <p:nvSpPr>
          <p:cNvPr id="102" name="Rounded Rectangle 101">
            <a:extLst>
              <a:ext uri="{FF2B5EF4-FFF2-40B4-BE49-F238E27FC236}">
                <a16:creationId xmlns:a16="http://schemas.microsoft.com/office/drawing/2014/main" id="{C2BF2AC3-1CD9-0B4A-9A49-3FC17BE801CB}"/>
              </a:ext>
            </a:extLst>
          </p:cNvPr>
          <p:cNvSpPr/>
          <p:nvPr/>
        </p:nvSpPr>
        <p:spPr>
          <a:xfrm>
            <a:off x="1588582" y="1817513"/>
            <a:ext cx="598199" cy="598199"/>
          </a:xfrm>
          <a:prstGeom prst="roundRect">
            <a:avLst/>
          </a:prstGeom>
          <a:solidFill>
            <a:schemeClr val="accent3"/>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000000"/>
                </a:solidFill>
              </a:rPr>
              <a:t>CA</a:t>
            </a:r>
            <a:endParaRPr lang="en-US" sz="2400" dirty="0">
              <a:solidFill>
                <a:srgbClr val="000000"/>
              </a:solidFill>
            </a:endParaRPr>
          </a:p>
        </p:txBody>
      </p:sp>
      <p:sp>
        <p:nvSpPr>
          <p:cNvPr id="103" name="Rounded Rectangle 102">
            <a:extLst>
              <a:ext uri="{FF2B5EF4-FFF2-40B4-BE49-F238E27FC236}">
                <a16:creationId xmlns:a16="http://schemas.microsoft.com/office/drawing/2014/main" id="{7FB8E8BB-2F79-A849-B8AC-41D7886C2F57}"/>
              </a:ext>
            </a:extLst>
          </p:cNvPr>
          <p:cNvSpPr/>
          <p:nvPr/>
        </p:nvSpPr>
        <p:spPr>
          <a:xfrm>
            <a:off x="1588581" y="2927676"/>
            <a:ext cx="598199" cy="598199"/>
          </a:xfrm>
          <a:prstGeom prst="roundRect">
            <a:avLst/>
          </a:prstGeom>
          <a:solidFill>
            <a:schemeClr val="accent3"/>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000000"/>
                </a:solidFill>
              </a:rPr>
              <a:t>CA</a:t>
            </a:r>
            <a:endParaRPr lang="en-US" sz="2400" dirty="0">
              <a:solidFill>
                <a:srgbClr val="000000"/>
              </a:solidFill>
            </a:endParaRPr>
          </a:p>
        </p:txBody>
      </p:sp>
      <p:grpSp>
        <p:nvGrpSpPr>
          <p:cNvPr id="121" name="Group 120">
            <a:extLst>
              <a:ext uri="{FF2B5EF4-FFF2-40B4-BE49-F238E27FC236}">
                <a16:creationId xmlns:a16="http://schemas.microsoft.com/office/drawing/2014/main" id="{F9BDDB6B-C95E-DE45-829E-7AA009C5B5A1}"/>
              </a:ext>
            </a:extLst>
          </p:cNvPr>
          <p:cNvGrpSpPr/>
          <p:nvPr/>
        </p:nvGrpSpPr>
        <p:grpSpPr>
          <a:xfrm>
            <a:off x="3848055" y="1928945"/>
            <a:ext cx="1405782" cy="1348505"/>
            <a:chOff x="3767821" y="2964559"/>
            <a:chExt cx="1405782" cy="1348505"/>
          </a:xfrm>
        </p:grpSpPr>
        <p:sp>
          <p:nvSpPr>
            <p:cNvPr id="123" name="Rounded Rectangle 122">
              <a:extLst>
                <a:ext uri="{FF2B5EF4-FFF2-40B4-BE49-F238E27FC236}">
                  <a16:creationId xmlns:a16="http://schemas.microsoft.com/office/drawing/2014/main" id="{E3CA3B85-66B3-6447-BEBA-98911C28A5A2}"/>
                </a:ext>
              </a:extLst>
            </p:cNvPr>
            <p:cNvSpPr/>
            <p:nvPr/>
          </p:nvSpPr>
          <p:spPr>
            <a:xfrm>
              <a:off x="3767821" y="3711053"/>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sp>
          <p:nvSpPr>
            <p:cNvPr id="124" name="Rounded Rectangle 123">
              <a:extLst>
                <a:ext uri="{FF2B5EF4-FFF2-40B4-BE49-F238E27FC236}">
                  <a16:creationId xmlns:a16="http://schemas.microsoft.com/office/drawing/2014/main" id="{BBC8EB64-B5D2-404F-9528-F95B0DD09535}"/>
                </a:ext>
              </a:extLst>
            </p:cNvPr>
            <p:cNvSpPr/>
            <p:nvPr/>
          </p:nvSpPr>
          <p:spPr>
            <a:xfrm>
              <a:off x="4176303" y="2964559"/>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cxnSp>
          <p:nvCxnSpPr>
            <p:cNvPr id="125" name="Straight Connector 124">
              <a:extLst>
                <a:ext uri="{FF2B5EF4-FFF2-40B4-BE49-F238E27FC236}">
                  <a16:creationId xmlns:a16="http://schemas.microsoft.com/office/drawing/2014/main" id="{15980512-31C7-DF40-8B84-A7B404D1565B}"/>
                </a:ext>
              </a:extLst>
            </p:cNvPr>
            <p:cNvCxnSpPr/>
            <p:nvPr/>
          </p:nvCxnSpPr>
          <p:spPr>
            <a:xfrm>
              <a:off x="4366020" y="4010153"/>
              <a:ext cx="209384" cy="3812"/>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a:extLst>
                <a:ext uri="{FF2B5EF4-FFF2-40B4-BE49-F238E27FC236}">
                  <a16:creationId xmlns:a16="http://schemas.microsoft.com/office/drawing/2014/main" id="{2FB8DB7D-0E33-2F49-BDE1-ED70809E255B}"/>
                </a:ext>
              </a:extLst>
            </p:cNvPr>
            <p:cNvCxnSpPr>
              <a:cxnSpLocks/>
              <a:endCxn id="123" idx="0"/>
            </p:cNvCxnSpPr>
            <p:nvPr/>
          </p:nvCxnSpPr>
          <p:spPr>
            <a:xfrm flipH="1">
              <a:off x="4066921" y="3537124"/>
              <a:ext cx="137781" cy="173929"/>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a:extLst>
                <a:ext uri="{FF2B5EF4-FFF2-40B4-BE49-F238E27FC236}">
                  <a16:creationId xmlns:a16="http://schemas.microsoft.com/office/drawing/2014/main" id="{AA858E1E-0B8F-4B41-81EB-21E0FE288C98}"/>
                </a:ext>
              </a:extLst>
            </p:cNvPr>
            <p:cNvCxnSpPr>
              <a:cxnSpLocks/>
              <a:endCxn id="128" idx="0"/>
            </p:cNvCxnSpPr>
            <p:nvPr/>
          </p:nvCxnSpPr>
          <p:spPr>
            <a:xfrm>
              <a:off x="4740511" y="3537124"/>
              <a:ext cx="133993" cy="177741"/>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28" name="Rounded Rectangle 127">
              <a:extLst>
                <a:ext uri="{FF2B5EF4-FFF2-40B4-BE49-F238E27FC236}">
                  <a16:creationId xmlns:a16="http://schemas.microsoft.com/office/drawing/2014/main" id="{9853896D-046D-F945-B8DB-F544BFCC0118}"/>
                </a:ext>
              </a:extLst>
            </p:cNvPr>
            <p:cNvSpPr/>
            <p:nvPr/>
          </p:nvSpPr>
          <p:spPr>
            <a:xfrm>
              <a:off x="4575404" y="3714865"/>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grpSp>
      <p:cxnSp>
        <p:nvCxnSpPr>
          <p:cNvPr id="91" name="Curved Connector 64">
            <a:extLst>
              <a:ext uri="{FF2B5EF4-FFF2-40B4-BE49-F238E27FC236}">
                <a16:creationId xmlns:a16="http://schemas.microsoft.com/office/drawing/2014/main" id="{5B5D9E99-CA0F-2F4D-BE27-18B819F3530F}"/>
              </a:ext>
            </a:extLst>
          </p:cNvPr>
          <p:cNvCxnSpPr>
            <a:cxnSpLocks/>
            <a:stCxn id="103" idx="0"/>
            <a:endCxn id="102" idx="2"/>
          </p:cNvCxnSpPr>
          <p:nvPr/>
        </p:nvCxnSpPr>
        <p:spPr>
          <a:xfrm flipV="1">
            <a:off x="1887681" y="2415712"/>
            <a:ext cx="1" cy="511964"/>
          </a:xfrm>
          <a:prstGeom prst="straightConnector1">
            <a:avLst/>
          </a:prstGeom>
          <a:ln>
            <a:solidFill>
              <a:schemeClr val="tx2"/>
            </a:solidFill>
            <a:prstDash val="sysDot"/>
            <a:tailEnd type="none"/>
          </a:ln>
        </p:spPr>
        <p:style>
          <a:lnRef idx="2">
            <a:schemeClr val="accent1"/>
          </a:lnRef>
          <a:fillRef idx="0">
            <a:schemeClr val="accent1"/>
          </a:fillRef>
          <a:effectRef idx="1">
            <a:schemeClr val="accent1"/>
          </a:effectRef>
          <a:fontRef idx="minor">
            <a:schemeClr val="tx1"/>
          </a:fontRef>
        </p:style>
      </p:cxnSp>
      <p:sp>
        <p:nvSpPr>
          <p:cNvPr id="93" name="TextBox 92">
            <a:extLst>
              <a:ext uri="{FF2B5EF4-FFF2-40B4-BE49-F238E27FC236}">
                <a16:creationId xmlns:a16="http://schemas.microsoft.com/office/drawing/2014/main" id="{47EE6DD2-B058-AC4C-938E-B84E5AF2D0DF}"/>
              </a:ext>
            </a:extLst>
          </p:cNvPr>
          <p:cNvSpPr txBox="1"/>
          <p:nvPr/>
        </p:nvSpPr>
        <p:spPr>
          <a:xfrm>
            <a:off x="3437714" y="4136380"/>
            <a:ext cx="2247316" cy="276999"/>
          </a:xfrm>
          <a:prstGeom prst="rect">
            <a:avLst/>
          </a:prstGeom>
          <a:noFill/>
        </p:spPr>
        <p:txBody>
          <a:bodyPr wrap="square" rtlCol="0">
            <a:spAutoFit/>
          </a:bodyPr>
          <a:lstStyle/>
          <a:p>
            <a:pPr algn="ctr"/>
            <a:r>
              <a:rPr lang="en-US" sz="1200" dirty="0"/>
              <a:t>IBM</a:t>
            </a:r>
          </a:p>
        </p:txBody>
      </p:sp>
      <p:sp>
        <p:nvSpPr>
          <p:cNvPr id="95" name="TextBox 94">
            <a:extLst>
              <a:ext uri="{FF2B5EF4-FFF2-40B4-BE49-F238E27FC236}">
                <a16:creationId xmlns:a16="http://schemas.microsoft.com/office/drawing/2014/main" id="{8C2C2FD4-D953-724F-B296-75A6123A387C}"/>
              </a:ext>
            </a:extLst>
          </p:cNvPr>
          <p:cNvSpPr txBox="1"/>
          <p:nvPr/>
        </p:nvSpPr>
        <p:spPr>
          <a:xfrm>
            <a:off x="3427288" y="4508629"/>
            <a:ext cx="2247316" cy="276999"/>
          </a:xfrm>
          <a:prstGeom prst="rect">
            <a:avLst/>
          </a:prstGeom>
          <a:noFill/>
        </p:spPr>
        <p:txBody>
          <a:bodyPr wrap="square" rtlCol="0">
            <a:spAutoFit/>
          </a:bodyPr>
          <a:lstStyle/>
          <a:p>
            <a:pPr algn="ctr"/>
            <a:r>
              <a:rPr lang="en-US" sz="1200" dirty="0"/>
              <a:t>Network</a:t>
            </a:r>
          </a:p>
        </p:txBody>
      </p:sp>
      <p:sp>
        <p:nvSpPr>
          <p:cNvPr id="35" name="Rectangle 34">
            <a:extLst>
              <a:ext uri="{FF2B5EF4-FFF2-40B4-BE49-F238E27FC236}">
                <a16:creationId xmlns:a16="http://schemas.microsoft.com/office/drawing/2014/main" id="{BAF3DC32-D49E-AA42-9534-B2677278F49B}"/>
              </a:ext>
            </a:extLst>
          </p:cNvPr>
          <p:cNvSpPr/>
          <p:nvPr/>
        </p:nvSpPr>
        <p:spPr>
          <a:xfrm>
            <a:off x="125730" y="713443"/>
            <a:ext cx="6138212" cy="307777"/>
          </a:xfrm>
          <a:prstGeom prst="rect">
            <a:avLst/>
          </a:prstGeom>
        </p:spPr>
        <p:txBody>
          <a:bodyPr wrap="square">
            <a:spAutoFit/>
          </a:bodyPr>
          <a:lstStyle/>
          <a:p>
            <a:pPr marL="227013" indent="-227013">
              <a:buFont typeface="Arial" charset="0"/>
              <a:buChar char="•"/>
            </a:pPr>
            <a:r>
              <a:rPr lang="en-US" sz="1400" b="1" dirty="0"/>
              <a:t>Org2</a:t>
            </a:r>
            <a:r>
              <a:rPr lang="en-US" sz="1400" dirty="0"/>
              <a:t> accepts the invitation and joins the new network </a:t>
            </a:r>
            <a:endParaRPr lang="en-US" sz="1400" dirty="0">
              <a:solidFill>
                <a:srgbClr val="2163FF"/>
              </a:solidFill>
            </a:endParaRPr>
          </a:p>
        </p:txBody>
      </p:sp>
      <p:sp>
        <p:nvSpPr>
          <p:cNvPr id="45" name="Rounded Rectangle 44">
            <a:extLst>
              <a:ext uri="{FF2B5EF4-FFF2-40B4-BE49-F238E27FC236}">
                <a16:creationId xmlns:a16="http://schemas.microsoft.com/office/drawing/2014/main" id="{06F5918C-1F4A-C341-816E-656D7537C116}"/>
              </a:ext>
            </a:extLst>
          </p:cNvPr>
          <p:cNvSpPr/>
          <p:nvPr/>
        </p:nvSpPr>
        <p:spPr>
          <a:xfrm>
            <a:off x="5716853" y="1548395"/>
            <a:ext cx="2159629" cy="2938133"/>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6" name="Rounded Rectangle 45">
            <a:extLst>
              <a:ext uri="{FF2B5EF4-FFF2-40B4-BE49-F238E27FC236}">
                <a16:creationId xmlns:a16="http://schemas.microsoft.com/office/drawing/2014/main" id="{F81E4F92-7FB9-1744-8B07-77F00482D2F7}"/>
              </a:ext>
            </a:extLst>
          </p:cNvPr>
          <p:cNvSpPr/>
          <p:nvPr/>
        </p:nvSpPr>
        <p:spPr>
          <a:xfrm>
            <a:off x="5849077" y="1698585"/>
            <a:ext cx="1913339" cy="2419848"/>
          </a:xfrm>
          <a:prstGeom prst="roundRect">
            <a:avLst/>
          </a:prstGeom>
          <a:solidFill>
            <a:srgbClr val="FFD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3" name="TextBox 52">
            <a:extLst>
              <a:ext uri="{FF2B5EF4-FFF2-40B4-BE49-F238E27FC236}">
                <a16:creationId xmlns:a16="http://schemas.microsoft.com/office/drawing/2014/main" id="{A883270B-0480-F24A-8EFB-C6C15ACCD789}"/>
              </a:ext>
            </a:extLst>
          </p:cNvPr>
          <p:cNvSpPr txBox="1"/>
          <p:nvPr/>
        </p:nvSpPr>
        <p:spPr>
          <a:xfrm>
            <a:off x="6080304" y="3859382"/>
            <a:ext cx="1509271" cy="276999"/>
          </a:xfrm>
          <a:prstGeom prst="rect">
            <a:avLst/>
          </a:prstGeom>
          <a:noFill/>
        </p:spPr>
        <p:txBody>
          <a:bodyPr wrap="square" rtlCol="0">
            <a:spAutoFit/>
          </a:bodyPr>
          <a:lstStyle/>
          <a:p>
            <a:pPr algn="ctr"/>
            <a:r>
              <a:rPr lang="en-US" sz="1200" dirty="0"/>
              <a:t>Org2</a:t>
            </a:r>
          </a:p>
        </p:txBody>
      </p:sp>
      <p:sp>
        <p:nvSpPr>
          <p:cNvPr id="54" name="TextBox 53">
            <a:extLst>
              <a:ext uri="{FF2B5EF4-FFF2-40B4-BE49-F238E27FC236}">
                <a16:creationId xmlns:a16="http://schemas.microsoft.com/office/drawing/2014/main" id="{338CC2F3-E6DD-D644-977D-5BA7B5DCD277}"/>
              </a:ext>
            </a:extLst>
          </p:cNvPr>
          <p:cNvSpPr txBox="1"/>
          <p:nvPr/>
        </p:nvSpPr>
        <p:spPr>
          <a:xfrm>
            <a:off x="5707710" y="4146687"/>
            <a:ext cx="2247316" cy="276999"/>
          </a:xfrm>
          <a:prstGeom prst="rect">
            <a:avLst/>
          </a:prstGeom>
          <a:noFill/>
        </p:spPr>
        <p:txBody>
          <a:bodyPr wrap="square" rtlCol="0">
            <a:spAutoFit/>
          </a:bodyPr>
          <a:lstStyle/>
          <a:p>
            <a:pPr algn="ctr"/>
            <a:r>
              <a:rPr lang="en-US" sz="1200" dirty="0"/>
              <a:t>Member</a:t>
            </a:r>
          </a:p>
        </p:txBody>
      </p:sp>
      <p:sp>
        <p:nvSpPr>
          <p:cNvPr id="55" name="Rounded Rectangle 54">
            <a:extLst>
              <a:ext uri="{FF2B5EF4-FFF2-40B4-BE49-F238E27FC236}">
                <a16:creationId xmlns:a16="http://schemas.microsoft.com/office/drawing/2014/main" id="{6F819C9A-2D73-2741-BCD2-B36924229A4C}"/>
              </a:ext>
            </a:extLst>
          </p:cNvPr>
          <p:cNvSpPr/>
          <p:nvPr/>
        </p:nvSpPr>
        <p:spPr>
          <a:xfrm>
            <a:off x="6238657" y="2943241"/>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2</a:t>
            </a:r>
            <a:endParaRPr lang="en-US" sz="2400" dirty="0">
              <a:solidFill>
                <a:schemeClr val="bg1"/>
              </a:solidFill>
            </a:endParaRPr>
          </a:p>
        </p:txBody>
      </p:sp>
      <p:sp>
        <p:nvSpPr>
          <p:cNvPr id="58" name="Rounded Rectangle 57">
            <a:extLst>
              <a:ext uri="{FF2B5EF4-FFF2-40B4-BE49-F238E27FC236}">
                <a16:creationId xmlns:a16="http://schemas.microsoft.com/office/drawing/2014/main" id="{F0BA4ED9-0847-1A4E-A466-1342FE583CCB}"/>
              </a:ext>
            </a:extLst>
          </p:cNvPr>
          <p:cNvSpPr/>
          <p:nvPr/>
        </p:nvSpPr>
        <p:spPr>
          <a:xfrm>
            <a:off x="6962784" y="1815694"/>
            <a:ext cx="598199" cy="598199"/>
          </a:xfrm>
          <a:prstGeom prst="roundRect">
            <a:avLst/>
          </a:prstGeom>
          <a:solidFill>
            <a:schemeClr val="accent3"/>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000000"/>
                </a:solidFill>
              </a:rPr>
              <a:t>CA</a:t>
            </a:r>
            <a:endParaRPr lang="en-US" sz="2400" dirty="0">
              <a:solidFill>
                <a:srgbClr val="000000"/>
              </a:solidFill>
            </a:endParaRPr>
          </a:p>
        </p:txBody>
      </p:sp>
      <p:sp>
        <p:nvSpPr>
          <p:cNvPr id="59" name="Rounded Rectangle 58">
            <a:extLst>
              <a:ext uri="{FF2B5EF4-FFF2-40B4-BE49-F238E27FC236}">
                <a16:creationId xmlns:a16="http://schemas.microsoft.com/office/drawing/2014/main" id="{E5BC00F1-BDD2-C24E-8F3D-9A2382C30E19}"/>
              </a:ext>
            </a:extLst>
          </p:cNvPr>
          <p:cNvSpPr/>
          <p:nvPr/>
        </p:nvSpPr>
        <p:spPr>
          <a:xfrm>
            <a:off x="6962783" y="2925857"/>
            <a:ext cx="598199" cy="598199"/>
          </a:xfrm>
          <a:prstGeom prst="roundRect">
            <a:avLst/>
          </a:prstGeom>
          <a:solidFill>
            <a:schemeClr val="accent3"/>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000000"/>
                </a:solidFill>
              </a:rPr>
              <a:t>CA</a:t>
            </a:r>
            <a:endParaRPr lang="en-US" sz="2400" dirty="0">
              <a:solidFill>
                <a:srgbClr val="000000"/>
              </a:solidFill>
            </a:endParaRPr>
          </a:p>
        </p:txBody>
      </p:sp>
      <p:cxnSp>
        <p:nvCxnSpPr>
          <p:cNvPr id="60" name="Curved Connector 64">
            <a:extLst>
              <a:ext uri="{FF2B5EF4-FFF2-40B4-BE49-F238E27FC236}">
                <a16:creationId xmlns:a16="http://schemas.microsoft.com/office/drawing/2014/main" id="{40E35FD3-41CB-A640-A14A-ED4FA532F4B8}"/>
              </a:ext>
            </a:extLst>
          </p:cNvPr>
          <p:cNvCxnSpPr>
            <a:cxnSpLocks/>
            <a:stCxn id="59" idx="0"/>
            <a:endCxn id="58" idx="2"/>
          </p:cNvCxnSpPr>
          <p:nvPr/>
        </p:nvCxnSpPr>
        <p:spPr>
          <a:xfrm flipV="1">
            <a:off x="7261883" y="2413893"/>
            <a:ext cx="1" cy="511964"/>
          </a:xfrm>
          <a:prstGeom prst="straightConnector1">
            <a:avLst/>
          </a:prstGeom>
          <a:ln>
            <a:solidFill>
              <a:schemeClr val="tx2"/>
            </a:solidFill>
            <a:prstDash val="sysDot"/>
            <a:tailEnd type="none"/>
          </a:ln>
        </p:spPr>
        <p:style>
          <a:lnRef idx="2">
            <a:schemeClr val="accent1"/>
          </a:lnRef>
          <a:fillRef idx="0">
            <a:schemeClr val="accent1"/>
          </a:fillRef>
          <a:effectRef idx="1">
            <a:schemeClr val="accent1"/>
          </a:effectRef>
          <a:fontRef idx="minor">
            <a:schemeClr val="tx1"/>
          </a:fontRef>
        </p:style>
      </p:cxnSp>
      <p:sp>
        <p:nvSpPr>
          <p:cNvPr id="100" name="Rounded Rectangle 99">
            <a:extLst>
              <a:ext uri="{FF2B5EF4-FFF2-40B4-BE49-F238E27FC236}">
                <a16:creationId xmlns:a16="http://schemas.microsoft.com/office/drawing/2014/main" id="{72366F35-01C4-AB41-A146-765061E0A9A8}"/>
              </a:ext>
            </a:extLst>
          </p:cNvPr>
          <p:cNvSpPr/>
          <p:nvPr/>
        </p:nvSpPr>
        <p:spPr>
          <a:xfrm>
            <a:off x="2314207" y="2940181"/>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1</a:t>
            </a:r>
            <a:endParaRPr lang="en-US" sz="2400" dirty="0">
              <a:solidFill>
                <a:schemeClr val="bg1"/>
              </a:solidFill>
            </a:endParaRPr>
          </a:p>
        </p:txBody>
      </p:sp>
    </p:spTree>
    <p:extLst>
      <p:ext uri="{BB962C8B-B14F-4D97-AF65-F5344CB8AC3E}">
        <p14:creationId xmlns:p14="http://schemas.microsoft.com/office/powerpoint/2010/main" val="23552082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ounded Rectangle 93">
            <a:extLst>
              <a:ext uri="{FF2B5EF4-FFF2-40B4-BE49-F238E27FC236}">
                <a16:creationId xmlns:a16="http://schemas.microsoft.com/office/drawing/2014/main" id="{3958A924-18D4-EB45-8F74-2D0000942F83}"/>
              </a:ext>
            </a:extLst>
          </p:cNvPr>
          <p:cNvSpPr/>
          <p:nvPr/>
        </p:nvSpPr>
        <p:spPr>
          <a:xfrm>
            <a:off x="1127900" y="1452107"/>
            <a:ext cx="6869062" cy="3306918"/>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2" name="Rounded Rectangle 91">
            <a:extLst>
              <a:ext uri="{FF2B5EF4-FFF2-40B4-BE49-F238E27FC236}">
                <a16:creationId xmlns:a16="http://schemas.microsoft.com/office/drawing/2014/main" id="{A4E41ADD-EE15-7D42-8DF4-61BE008825AB}"/>
              </a:ext>
            </a:extLst>
          </p:cNvPr>
          <p:cNvSpPr/>
          <p:nvPr/>
        </p:nvSpPr>
        <p:spPr>
          <a:xfrm>
            <a:off x="3474197" y="1548395"/>
            <a:ext cx="2171985" cy="2938133"/>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8" name="Rounded Rectangle 157">
            <a:extLst>
              <a:ext uri="{FF2B5EF4-FFF2-40B4-BE49-F238E27FC236}">
                <a16:creationId xmlns:a16="http://schemas.microsoft.com/office/drawing/2014/main" id="{431157D2-2FAF-3F49-BE27-53C81F15A29E}"/>
              </a:ext>
            </a:extLst>
          </p:cNvPr>
          <p:cNvSpPr/>
          <p:nvPr/>
        </p:nvSpPr>
        <p:spPr>
          <a:xfrm>
            <a:off x="1254312" y="1548396"/>
            <a:ext cx="2159629" cy="2938133"/>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6" name="Rounded Rectangle 155">
            <a:extLst>
              <a:ext uri="{FF2B5EF4-FFF2-40B4-BE49-F238E27FC236}">
                <a16:creationId xmlns:a16="http://schemas.microsoft.com/office/drawing/2014/main" id="{7D4E9B9C-CD89-8B4F-9E70-06911A76E8E1}"/>
              </a:ext>
            </a:extLst>
          </p:cNvPr>
          <p:cNvSpPr/>
          <p:nvPr/>
        </p:nvSpPr>
        <p:spPr>
          <a:xfrm>
            <a:off x="1386536" y="1698586"/>
            <a:ext cx="1913339" cy="2419848"/>
          </a:xfrm>
          <a:prstGeom prst="roundRect">
            <a:avLst/>
          </a:prstGeom>
          <a:solidFill>
            <a:srgbClr val="FFD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7" name="Rounded Rectangle 156">
            <a:extLst>
              <a:ext uri="{FF2B5EF4-FFF2-40B4-BE49-F238E27FC236}">
                <a16:creationId xmlns:a16="http://schemas.microsoft.com/office/drawing/2014/main" id="{103EE323-7E47-E147-8F31-634C1B9DDADF}"/>
              </a:ext>
            </a:extLst>
          </p:cNvPr>
          <p:cNvSpPr/>
          <p:nvPr/>
        </p:nvSpPr>
        <p:spPr>
          <a:xfrm>
            <a:off x="3591840" y="1694901"/>
            <a:ext cx="1939064" cy="2414145"/>
          </a:xfrm>
          <a:prstGeom prst="roundRect">
            <a:avLst/>
          </a:prstGeom>
          <a:solidFill>
            <a:srgbClr val="FFD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9" name="Content Placeholder 2"/>
          <p:cNvSpPr>
            <a:spLocks noGrp="1"/>
          </p:cNvSpPr>
          <p:nvPr>
            <p:ph type="body" sz="quarter" idx="13"/>
          </p:nvPr>
        </p:nvSpPr>
        <p:spPr>
          <a:xfrm>
            <a:off x="125730" y="47029"/>
            <a:ext cx="7768590" cy="1011698"/>
          </a:xfrm>
        </p:spPr>
        <p:txBody>
          <a:bodyPr>
            <a:normAutofit/>
          </a:bodyPr>
          <a:lstStyle/>
          <a:p>
            <a:endParaRPr lang="en-US" sz="375" b="1" dirty="0">
              <a:latin typeface="+mn-lt"/>
            </a:endParaRPr>
          </a:p>
          <a:p>
            <a:r>
              <a:rPr lang="en-US" dirty="0"/>
              <a:t>Network Creation (4/8) – Additional Peers Created</a:t>
            </a:r>
          </a:p>
        </p:txBody>
      </p:sp>
      <p:sp>
        <p:nvSpPr>
          <p:cNvPr id="115" name="TextBox 114">
            <a:extLst>
              <a:ext uri="{FF2B5EF4-FFF2-40B4-BE49-F238E27FC236}">
                <a16:creationId xmlns:a16="http://schemas.microsoft.com/office/drawing/2014/main" id="{677C5C14-BB2C-E14E-BD19-99530220430A}"/>
              </a:ext>
            </a:extLst>
          </p:cNvPr>
          <p:cNvSpPr txBox="1"/>
          <p:nvPr/>
        </p:nvSpPr>
        <p:spPr>
          <a:xfrm>
            <a:off x="1617763" y="3859383"/>
            <a:ext cx="1509271" cy="276999"/>
          </a:xfrm>
          <a:prstGeom prst="rect">
            <a:avLst/>
          </a:prstGeom>
          <a:noFill/>
        </p:spPr>
        <p:txBody>
          <a:bodyPr wrap="square" rtlCol="0">
            <a:spAutoFit/>
          </a:bodyPr>
          <a:lstStyle/>
          <a:p>
            <a:pPr algn="ctr"/>
            <a:r>
              <a:rPr lang="en-US" sz="1200" dirty="0"/>
              <a:t>Org1</a:t>
            </a:r>
          </a:p>
        </p:txBody>
      </p:sp>
      <p:sp>
        <p:nvSpPr>
          <p:cNvPr id="117" name="TextBox 116">
            <a:extLst>
              <a:ext uri="{FF2B5EF4-FFF2-40B4-BE49-F238E27FC236}">
                <a16:creationId xmlns:a16="http://schemas.microsoft.com/office/drawing/2014/main" id="{CBCBB266-61E2-D248-9168-AEDF13671167}"/>
              </a:ext>
            </a:extLst>
          </p:cNvPr>
          <p:cNvSpPr txBox="1"/>
          <p:nvPr/>
        </p:nvSpPr>
        <p:spPr>
          <a:xfrm>
            <a:off x="3786192" y="3841435"/>
            <a:ext cx="1509271" cy="276999"/>
          </a:xfrm>
          <a:prstGeom prst="rect">
            <a:avLst/>
          </a:prstGeom>
          <a:noFill/>
        </p:spPr>
        <p:txBody>
          <a:bodyPr wrap="square" rtlCol="0">
            <a:spAutoFit/>
          </a:bodyPr>
          <a:lstStyle/>
          <a:p>
            <a:pPr algn="ctr"/>
            <a:r>
              <a:rPr lang="en-US" sz="1200" dirty="0" err="1"/>
              <a:t>OrdererOrg</a:t>
            </a:r>
            <a:endParaRPr lang="en-US" sz="1200" dirty="0"/>
          </a:p>
        </p:txBody>
      </p:sp>
      <p:sp>
        <p:nvSpPr>
          <p:cNvPr id="159" name="TextBox 158">
            <a:extLst>
              <a:ext uri="{FF2B5EF4-FFF2-40B4-BE49-F238E27FC236}">
                <a16:creationId xmlns:a16="http://schemas.microsoft.com/office/drawing/2014/main" id="{7BAC57D3-FD96-F64A-9553-017A638D1EB7}"/>
              </a:ext>
            </a:extLst>
          </p:cNvPr>
          <p:cNvSpPr txBox="1"/>
          <p:nvPr/>
        </p:nvSpPr>
        <p:spPr>
          <a:xfrm>
            <a:off x="1245169" y="4146688"/>
            <a:ext cx="2247316" cy="276999"/>
          </a:xfrm>
          <a:prstGeom prst="rect">
            <a:avLst/>
          </a:prstGeom>
          <a:noFill/>
        </p:spPr>
        <p:txBody>
          <a:bodyPr wrap="square" rtlCol="0">
            <a:spAutoFit/>
          </a:bodyPr>
          <a:lstStyle/>
          <a:p>
            <a:pPr algn="ctr"/>
            <a:r>
              <a:rPr lang="en-US" sz="1200" dirty="0"/>
              <a:t>Member</a:t>
            </a:r>
          </a:p>
        </p:txBody>
      </p:sp>
      <p:sp>
        <p:nvSpPr>
          <p:cNvPr id="160" name="Rounded Rectangle 159">
            <a:extLst>
              <a:ext uri="{FF2B5EF4-FFF2-40B4-BE49-F238E27FC236}">
                <a16:creationId xmlns:a16="http://schemas.microsoft.com/office/drawing/2014/main" id="{1E5F4413-40E4-BF46-84D1-F14829C06DCE}"/>
              </a:ext>
            </a:extLst>
          </p:cNvPr>
          <p:cNvSpPr/>
          <p:nvPr/>
        </p:nvSpPr>
        <p:spPr>
          <a:xfrm>
            <a:off x="2314207" y="2940181"/>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1</a:t>
            </a:r>
            <a:endParaRPr lang="en-US" sz="2400" dirty="0">
              <a:solidFill>
                <a:schemeClr val="bg1"/>
              </a:solidFill>
            </a:endParaRPr>
          </a:p>
        </p:txBody>
      </p:sp>
      <p:sp>
        <p:nvSpPr>
          <p:cNvPr id="102" name="Rounded Rectangle 101">
            <a:extLst>
              <a:ext uri="{FF2B5EF4-FFF2-40B4-BE49-F238E27FC236}">
                <a16:creationId xmlns:a16="http://schemas.microsoft.com/office/drawing/2014/main" id="{C2BF2AC3-1CD9-0B4A-9A49-3FC17BE801CB}"/>
              </a:ext>
            </a:extLst>
          </p:cNvPr>
          <p:cNvSpPr/>
          <p:nvPr/>
        </p:nvSpPr>
        <p:spPr>
          <a:xfrm>
            <a:off x="1588582" y="1817513"/>
            <a:ext cx="598199" cy="598199"/>
          </a:xfrm>
          <a:prstGeom prst="roundRect">
            <a:avLst/>
          </a:prstGeom>
          <a:solidFill>
            <a:schemeClr val="accent3"/>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000000"/>
                </a:solidFill>
              </a:rPr>
              <a:t>CA</a:t>
            </a:r>
            <a:endParaRPr lang="en-US" sz="2400" dirty="0">
              <a:solidFill>
                <a:srgbClr val="000000"/>
              </a:solidFill>
            </a:endParaRPr>
          </a:p>
        </p:txBody>
      </p:sp>
      <p:sp>
        <p:nvSpPr>
          <p:cNvPr id="103" name="Rounded Rectangle 102">
            <a:extLst>
              <a:ext uri="{FF2B5EF4-FFF2-40B4-BE49-F238E27FC236}">
                <a16:creationId xmlns:a16="http://schemas.microsoft.com/office/drawing/2014/main" id="{7FB8E8BB-2F79-A849-B8AC-41D7886C2F57}"/>
              </a:ext>
            </a:extLst>
          </p:cNvPr>
          <p:cNvSpPr/>
          <p:nvPr/>
        </p:nvSpPr>
        <p:spPr>
          <a:xfrm>
            <a:off x="1588581" y="2927676"/>
            <a:ext cx="598199" cy="598199"/>
          </a:xfrm>
          <a:prstGeom prst="roundRect">
            <a:avLst/>
          </a:prstGeom>
          <a:solidFill>
            <a:schemeClr val="accent3"/>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000000"/>
                </a:solidFill>
              </a:rPr>
              <a:t>CA</a:t>
            </a:r>
            <a:endParaRPr lang="en-US" sz="2400" dirty="0">
              <a:solidFill>
                <a:srgbClr val="000000"/>
              </a:solidFill>
            </a:endParaRPr>
          </a:p>
        </p:txBody>
      </p:sp>
      <p:grpSp>
        <p:nvGrpSpPr>
          <p:cNvPr id="121" name="Group 120">
            <a:extLst>
              <a:ext uri="{FF2B5EF4-FFF2-40B4-BE49-F238E27FC236}">
                <a16:creationId xmlns:a16="http://schemas.microsoft.com/office/drawing/2014/main" id="{F9BDDB6B-C95E-DE45-829E-7AA009C5B5A1}"/>
              </a:ext>
            </a:extLst>
          </p:cNvPr>
          <p:cNvGrpSpPr/>
          <p:nvPr/>
        </p:nvGrpSpPr>
        <p:grpSpPr>
          <a:xfrm>
            <a:off x="3848055" y="1928945"/>
            <a:ext cx="1405782" cy="1348505"/>
            <a:chOff x="3767821" y="2964559"/>
            <a:chExt cx="1405782" cy="1348505"/>
          </a:xfrm>
        </p:grpSpPr>
        <p:sp>
          <p:nvSpPr>
            <p:cNvPr id="123" name="Rounded Rectangle 122">
              <a:extLst>
                <a:ext uri="{FF2B5EF4-FFF2-40B4-BE49-F238E27FC236}">
                  <a16:creationId xmlns:a16="http://schemas.microsoft.com/office/drawing/2014/main" id="{E3CA3B85-66B3-6447-BEBA-98911C28A5A2}"/>
                </a:ext>
              </a:extLst>
            </p:cNvPr>
            <p:cNvSpPr/>
            <p:nvPr/>
          </p:nvSpPr>
          <p:spPr>
            <a:xfrm>
              <a:off x="3767821" y="3711053"/>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sp>
          <p:nvSpPr>
            <p:cNvPr id="124" name="Rounded Rectangle 123">
              <a:extLst>
                <a:ext uri="{FF2B5EF4-FFF2-40B4-BE49-F238E27FC236}">
                  <a16:creationId xmlns:a16="http://schemas.microsoft.com/office/drawing/2014/main" id="{BBC8EB64-B5D2-404F-9528-F95B0DD09535}"/>
                </a:ext>
              </a:extLst>
            </p:cNvPr>
            <p:cNvSpPr/>
            <p:nvPr/>
          </p:nvSpPr>
          <p:spPr>
            <a:xfrm>
              <a:off x="4176303" y="2964559"/>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cxnSp>
          <p:nvCxnSpPr>
            <p:cNvPr id="125" name="Straight Connector 124">
              <a:extLst>
                <a:ext uri="{FF2B5EF4-FFF2-40B4-BE49-F238E27FC236}">
                  <a16:creationId xmlns:a16="http://schemas.microsoft.com/office/drawing/2014/main" id="{15980512-31C7-DF40-8B84-A7B404D1565B}"/>
                </a:ext>
              </a:extLst>
            </p:cNvPr>
            <p:cNvCxnSpPr/>
            <p:nvPr/>
          </p:nvCxnSpPr>
          <p:spPr>
            <a:xfrm>
              <a:off x="4366020" y="4010153"/>
              <a:ext cx="209384" cy="3812"/>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a:extLst>
                <a:ext uri="{FF2B5EF4-FFF2-40B4-BE49-F238E27FC236}">
                  <a16:creationId xmlns:a16="http://schemas.microsoft.com/office/drawing/2014/main" id="{2FB8DB7D-0E33-2F49-BDE1-ED70809E255B}"/>
                </a:ext>
              </a:extLst>
            </p:cNvPr>
            <p:cNvCxnSpPr>
              <a:cxnSpLocks/>
              <a:endCxn id="123" idx="0"/>
            </p:cNvCxnSpPr>
            <p:nvPr/>
          </p:nvCxnSpPr>
          <p:spPr>
            <a:xfrm flipH="1">
              <a:off x="4066921" y="3537124"/>
              <a:ext cx="137781" cy="173929"/>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a:extLst>
                <a:ext uri="{FF2B5EF4-FFF2-40B4-BE49-F238E27FC236}">
                  <a16:creationId xmlns:a16="http://schemas.microsoft.com/office/drawing/2014/main" id="{AA858E1E-0B8F-4B41-81EB-21E0FE288C98}"/>
                </a:ext>
              </a:extLst>
            </p:cNvPr>
            <p:cNvCxnSpPr>
              <a:cxnSpLocks/>
              <a:endCxn id="128" idx="0"/>
            </p:cNvCxnSpPr>
            <p:nvPr/>
          </p:nvCxnSpPr>
          <p:spPr>
            <a:xfrm>
              <a:off x="4740511" y="3537124"/>
              <a:ext cx="133993" cy="177741"/>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28" name="Rounded Rectangle 127">
              <a:extLst>
                <a:ext uri="{FF2B5EF4-FFF2-40B4-BE49-F238E27FC236}">
                  <a16:creationId xmlns:a16="http://schemas.microsoft.com/office/drawing/2014/main" id="{9853896D-046D-F945-B8DB-F544BFCC0118}"/>
                </a:ext>
              </a:extLst>
            </p:cNvPr>
            <p:cNvSpPr/>
            <p:nvPr/>
          </p:nvSpPr>
          <p:spPr>
            <a:xfrm>
              <a:off x="4575404" y="3714865"/>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grpSp>
      <p:cxnSp>
        <p:nvCxnSpPr>
          <p:cNvPr id="91" name="Curved Connector 64">
            <a:extLst>
              <a:ext uri="{FF2B5EF4-FFF2-40B4-BE49-F238E27FC236}">
                <a16:creationId xmlns:a16="http://schemas.microsoft.com/office/drawing/2014/main" id="{5B5D9E99-CA0F-2F4D-BE27-18B819F3530F}"/>
              </a:ext>
            </a:extLst>
          </p:cNvPr>
          <p:cNvCxnSpPr>
            <a:cxnSpLocks/>
            <a:stCxn id="103" idx="0"/>
            <a:endCxn id="102" idx="2"/>
          </p:cNvCxnSpPr>
          <p:nvPr/>
        </p:nvCxnSpPr>
        <p:spPr>
          <a:xfrm flipV="1">
            <a:off x="1887681" y="2415712"/>
            <a:ext cx="1" cy="511964"/>
          </a:xfrm>
          <a:prstGeom prst="straightConnector1">
            <a:avLst/>
          </a:prstGeom>
          <a:ln>
            <a:solidFill>
              <a:schemeClr val="tx2"/>
            </a:solidFill>
            <a:prstDash val="sysDot"/>
            <a:tailEnd type="none"/>
          </a:ln>
        </p:spPr>
        <p:style>
          <a:lnRef idx="2">
            <a:schemeClr val="accent1"/>
          </a:lnRef>
          <a:fillRef idx="0">
            <a:schemeClr val="accent1"/>
          </a:fillRef>
          <a:effectRef idx="1">
            <a:schemeClr val="accent1"/>
          </a:effectRef>
          <a:fontRef idx="minor">
            <a:schemeClr val="tx1"/>
          </a:fontRef>
        </p:style>
      </p:cxnSp>
      <p:sp>
        <p:nvSpPr>
          <p:cNvPr id="93" name="TextBox 92">
            <a:extLst>
              <a:ext uri="{FF2B5EF4-FFF2-40B4-BE49-F238E27FC236}">
                <a16:creationId xmlns:a16="http://schemas.microsoft.com/office/drawing/2014/main" id="{47EE6DD2-B058-AC4C-938E-B84E5AF2D0DF}"/>
              </a:ext>
            </a:extLst>
          </p:cNvPr>
          <p:cNvSpPr txBox="1"/>
          <p:nvPr/>
        </p:nvSpPr>
        <p:spPr>
          <a:xfrm>
            <a:off x="3437714" y="4136380"/>
            <a:ext cx="2247316" cy="276999"/>
          </a:xfrm>
          <a:prstGeom prst="rect">
            <a:avLst/>
          </a:prstGeom>
          <a:noFill/>
        </p:spPr>
        <p:txBody>
          <a:bodyPr wrap="square" rtlCol="0">
            <a:spAutoFit/>
          </a:bodyPr>
          <a:lstStyle/>
          <a:p>
            <a:pPr algn="ctr"/>
            <a:r>
              <a:rPr lang="en-US" sz="1200" dirty="0"/>
              <a:t>IBM</a:t>
            </a:r>
          </a:p>
        </p:txBody>
      </p:sp>
      <p:sp>
        <p:nvSpPr>
          <p:cNvPr id="95" name="TextBox 94">
            <a:extLst>
              <a:ext uri="{FF2B5EF4-FFF2-40B4-BE49-F238E27FC236}">
                <a16:creationId xmlns:a16="http://schemas.microsoft.com/office/drawing/2014/main" id="{8C2C2FD4-D953-724F-B296-75A6123A387C}"/>
              </a:ext>
            </a:extLst>
          </p:cNvPr>
          <p:cNvSpPr txBox="1"/>
          <p:nvPr/>
        </p:nvSpPr>
        <p:spPr>
          <a:xfrm>
            <a:off x="3427288" y="4508629"/>
            <a:ext cx="2247316" cy="276999"/>
          </a:xfrm>
          <a:prstGeom prst="rect">
            <a:avLst/>
          </a:prstGeom>
          <a:noFill/>
        </p:spPr>
        <p:txBody>
          <a:bodyPr wrap="square" rtlCol="0">
            <a:spAutoFit/>
          </a:bodyPr>
          <a:lstStyle/>
          <a:p>
            <a:pPr algn="ctr"/>
            <a:r>
              <a:rPr lang="en-US" sz="1200" dirty="0"/>
              <a:t>Network</a:t>
            </a:r>
          </a:p>
        </p:txBody>
      </p:sp>
      <p:sp>
        <p:nvSpPr>
          <p:cNvPr id="35" name="Rectangle 34">
            <a:extLst>
              <a:ext uri="{FF2B5EF4-FFF2-40B4-BE49-F238E27FC236}">
                <a16:creationId xmlns:a16="http://schemas.microsoft.com/office/drawing/2014/main" id="{BAF3DC32-D49E-AA42-9534-B2677278F49B}"/>
              </a:ext>
            </a:extLst>
          </p:cNvPr>
          <p:cNvSpPr/>
          <p:nvPr/>
        </p:nvSpPr>
        <p:spPr>
          <a:xfrm>
            <a:off x="125730" y="713443"/>
            <a:ext cx="7768590" cy="738664"/>
          </a:xfrm>
          <a:prstGeom prst="rect">
            <a:avLst/>
          </a:prstGeom>
        </p:spPr>
        <p:txBody>
          <a:bodyPr wrap="square">
            <a:spAutoFit/>
          </a:bodyPr>
          <a:lstStyle/>
          <a:p>
            <a:pPr marL="227013" indent="-227013">
              <a:buFont typeface="Arial" charset="0"/>
              <a:buChar char="•"/>
            </a:pPr>
            <a:r>
              <a:rPr lang="en-US" sz="1400" dirty="0"/>
              <a:t>If required, </a:t>
            </a:r>
            <a:r>
              <a:rPr lang="en-US" sz="1400" b="1" dirty="0"/>
              <a:t>admins</a:t>
            </a:r>
            <a:r>
              <a:rPr lang="en-US" sz="1400" dirty="0"/>
              <a:t> for each org can add additional peers</a:t>
            </a:r>
          </a:p>
          <a:p>
            <a:pPr marL="227013" indent="-227013">
              <a:buFont typeface="Arial" charset="0"/>
              <a:buChar char="•"/>
            </a:pPr>
            <a:r>
              <a:rPr lang="en-US" sz="1400" dirty="0"/>
              <a:t>2 peers are recommended for high-availability</a:t>
            </a:r>
          </a:p>
          <a:p>
            <a:pPr marL="227013" indent="-227013">
              <a:buFont typeface="Arial" charset="0"/>
              <a:buChar char="•"/>
            </a:pPr>
            <a:endParaRPr lang="en-US" sz="1400" dirty="0">
              <a:solidFill>
                <a:srgbClr val="2163FF"/>
              </a:solidFill>
            </a:endParaRPr>
          </a:p>
        </p:txBody>
      </p:sp>
      <p:sp>
        <p:nvSpPr>
          <p:cNvPr id="42" name="Rounded Rectangle 41">
            <a:extLst>
              <a:ext uri="{FF2B5EF4-FFF2-40B4-BE49-F238E27FC236}">
                <a16:creationId xmlns:a16="http://schemas.microsoft.com/office/drawing/2014/main" id="{6F394B82-BAF0-6E4A-BE39-80018F7DCEE1}"/>
              </a:ext>
            </a:extLst>
          </p:cNvPr>
          <p:cNvSpPr/>
          <p:nvPr/>
        </p:nvSpPr>
        <p:spPr>
          <a:xfrm>
            <a:off x="2318582" y="1814497"/>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0</a:t>
            </a:r>
            <a:endParaRPr lang="en-US" sz="2400" dirty="0">
              <a:solidFill>
                <a:schemeClr val="bg1"/>
              </a:solidFill>
            </a:endParaRPr>
          </a:p>
        </p:txBody>
      </p:sp>
      <p:sp>
        <p:nvSpPr>
          <p:cNvPr id="45" name="Rounded Rectangle 44">
            <a:extLst>
              <a:ext uri="{FF2B5EF4-FFF2-40B4-BE49-F238E27FC236}">
                <a16:creationId xmlns:a16="http://schemas.microsoft.com/office/drawing/2014/main" id="{06F5918C-1F4A-C341-816E-656D7537C116}"/>
              </a:ext>
            </a:extLst>
          </p:cNvPr>
          <p:cNvSpPr/>
          <p:nvPr/>
        </p:nvSpPr>
        <p:spPr>
          <a:xfrm>
            <a:off x="5716853" y="1548395"/>
            <a:ext cx="2159629" cy="2938133"/>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6" name="Rounded Rectangle 45">
            <a:extLst>
              <a:ext uri="{FF2B5EF4-FFF2-40B4-BE49-F238E27FC236}">
                <a16:creationId xmlns:a16="http://schemas.microsoft.com/office/drawing/2014/main" id="{F81E4F92-7FB9-1744-8B07-77F00482D2F7}"/>
              </a:ext>
            </a:extLst>
          </p:cNvPr>
          <p:cNvSpPr/>
          <p:nvPr/>
        </p:nvSpPr>
        <p:spPr>
          <a:xfrm>
            <a:off x="5849077" y="1698585"/>
            <a:ext cx="1913339" cy="2419848"/>
          </a:xfrm>
          <a:prstGeom prst="roundRect">
            <a:avLst/>
          </a:prstGeom>
          <a:solidFill>
            <a:srgbClr val="FFD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3" name="TextBox 52">
            <a:extLst>
              <a:ext uri="{FF2B5EF4-FFF2-40B4-BE49-F238E27FC236}">
                <a16:creationId xmlns:a16="http://schemas.microsoft.com/office/drawing/2014/main" id="{A883270B-0480-F24A-8EFB-C6C15ACCD789}"/>
              </a:ext>
            </a:extLst>
          </p:cNvPr>
          <p:cNvSpPr txBox="1"/>
          <p:nvPr/>
        </p:nvSpPr>
        <p:spPr>
          <a:xfrm>
            <a:off x="6080304" y="3859382"/>
            <a:ext cx="1509271" cy="276999"/>
          </a:xfrm>
          <a:prstGeom prst="rect">
            <a:avLst/>
          </a:prstGeom>
          <a:noFill/>
        </p:spPr>
        <p:txBody>
          <a:bodyPr wrap="square" rtlCol="0">
            <a:spAutoFit/>
          </a:bodyPr>
          <a:lstStyle/>
          <a:p>
            <a:pPr algn="ctr"/>
            <a:r>
              <a:rPr lang="en-US" sz="1200" dirty="0"/>
              <a:t>Org2</a:t>
            </a:r>
          </a:p>
        </p:txBody>
      </p:sp>
      <p:sp>
        <p:nvSpPr>
          <p:cNvPr id="54" name="TextBox 53">
            <a:extLst>
              <a:ext uri="{FF2B5EF4-FFF2-40B4-BE49-F238E27FC236}">
                <a16:creationId xmlns:a16="http://schemas.microsoft.com/office/drawing/2014/main" id="{338CC2F3-E6DD-D644-977D-5BA7B5DCD277}"/>
              </a:ext>
            </a:extLst>
          </p:cNvPr>
          <p:cNvSpPr txBox="1"/>
          <p:nvPr/>
        </p:nvSpPr>
        <p:spPr>
          <a:xfrm>
            <a:off x="5707710" y="4146687"/>
            <a:ext cx="2247316" cy="276999"/>
          </a:xfrm>
          <a:prstGeom prst="rect">
            <a:avLst/>
          </a:prstGeom>
          <a:noFill/>
        </p:spPr>
        <p:txBody>
          <a:bodyPr wrap="square" rtlCol="0">
            <a:spAutoFit/>
          </a:bodyPr>
          <a:lstStyle/>
          <a:p>
            <a:pPr algn="ctr"/>
            <a:r>
              <a:rPr lang="en-US" sz="1200" dirty="0"/>
              <a:t>Member</a:t>
            </a:r>
          </a:p>
        </p:txBody>
      </p:sp>
      <p:sp>
        <p:nvSpPr>
          <p:cNvPr id="55" name="Rounded Rectangle 54">
            <a:extLst>
              <a:ext uri="{FF2B5EF4-FFF2-40B4-BE49-F238E27FC236}">
                <a16:creationId xmlns:a16="http://schemas.microsoft.com/office/drawing/2014/main" id="{6F819C9A-2D73-2741-BCD2-B36924229A4C}"/>
              </a:ext>
            </a:extLst>
          </p:cNvPr>
          <p:cNvSpPr/>
          <p:nvPr/>
        </p:nvSpPr>
        <p:spPr>
          <a:xfrm>
            <a:off x="6238657" y="2943241"/>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2</a:t>
            </a:r>
            <a:endParaRPr lang="en-US" sz="2400" dirty="0">
              <a:solidFill>
                <a:schemeClr val="bg1"/>
              </a:solidFill>
            </a:endParaRPr>
          </a:p>
        </p:txBody>
      </p:sp>
      <p:sp>
        <p:nvSpPr>
          <p:cNvPr id="58" name="Rounded Rectangle 57">
            <a:extLst>
              <a:ext uri="{FF2B5EF4-FFF2-40B4-BE49-F238E27FC236}">
                <a16:creationId xmlns:a16="http://schemas.microsoft.com/office/drawing/2014/main" id="{F0BA4ED9-0847-1A4E-A466-1342FE583CCB}"/>
              </a:ext>
            </a:extLst>
          </p:cNvPr>
          <p:cNvSpPr/>
          <p:nvPr/>
        </p:nvSpPr>
        <p:spPr>
          <a:xfrm>
            <a:off x="6962784" y="1815694"/>
            <a:ext cx="598199" cy="598199"/>
          </a:xfrm>
          <a:prstGeom prst="roundRect">
            <a:avLst/>
          </a:prstGeom>
          <a:solidFill>
            <a:schemeClr val="accent3"/>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000000"/>
                </a:solidFill>
              </a:rPr>
              <a:t>CA</a:t>
            </a:r>
            <a:endParaRPr lang="en-US" sz="2400" dirty="0">
              <a:solidFill>
                <a:srgbClr val="000000"/>
              </a:solidFill>
            </a:endParaRPr>
          </a:p>
        </p:txBody>
      </p:sp>
      <p:sp>
        <p:nvSpPr>
          <p:cNvPr id="59" name="Rounded Rectangle 58">
            <a:extLst>
              <a:ext uri="{FF2B5EF4-FFF2-40B4-BE49-F238E27FC236}">
                <a16:creationId xmlns:a16="http://schemas.microsoft.com/office/drawing/2014/main" id="{E5BC00F1-BDD2-C24E-8F3D-9A2382C30E19}"/>
              </a:ext>
            </a:extLst>
          </p:cNvPr>
          <p:cNvSpPr/>
          <p:nvPr/>
        </p:nvSpPr>
        <p:spPr>
          <a:xfrm>
            <a:off x="6962783" y="2925857"/>
            <a:ext cx="598199" cy="598199"/>
          </a:xfrm>
          <a:prstGeom prst="roundRect">
            <a:avLst/>
          </a:prstGeom>
          <a:solidFill>
            <a:schemeClr val="accent3"/>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000000"/>
                </a:solidFill>
              </a:rPr>
              <a:t>CA</a:t>
            </a:r>
            <a:endParaRPr lang="en-US" sz="2400" dirty="0">
              <a:solidFill>
                <a:srgbClr val="000000"/>
              </a:solidFill>
            </a:endParaRPr>
          </a:p>
        </p:txBody>
      </p:sp>
      <p:cxnSp>
        <p:nvCxnSpPr>
          <p:cNvPr id="60" name="Curved Connector 64">
            <a:extLst>
              <a:ext uri="{FF2B5EF4-FFF2-40B4-BE49-F238E27FC236}">
                <a16:creationId xmlns:a16="http://schemas.microsoft.com/office/drawing/2014/main" id="{40E35FD3-41CB-A640-A14A-ED4FA532F4B8}"/>
              </a:ext>
            </a:extLst>
          </p:cNvPr>
          <p:cNvCxnSpPr>
            <a:cxnSpLocks/>
            <a:stCxn id="59" idx="0"/>
            <a:endCxn id="58" idx="2"/>
          </p:cNvCxnSpPr>
          <p:nvPr/>
        </p:nvCxnSpPr>
        <p:spPr>
          <a:xfrm flipV="1">
            <a:off x="7261883" y="2413893"/>
            <a:ext cx="1" cy="511964"/>
          </a:xfrm>
          <a:prstGeom prst="straightConnector1">
            <a:avLst/>
          </a:prstGeom>
          <a:ln>
            <a:solidFill>
              <a:schemeClr val="tx2"/>
            </a:solidFill>
            <a:prstDash val="sysDot"/>
            <a:tailEnd type="none"/>
          </a:ln>
        </p:spPr>
        <p:style>
          <a:lnRef idx="2">
            <a:schemeClr val="accent1"/>
          </a:lnRef>
          <a:fillRef idx="0">
            <a:schemeClr val="accent1"/>
          </a:fillRef>
          <a:effectRef idx="1">
            <a:schemeClr val="accent1"/>
          </a:effectRef>
          <a:fontRef idx="minor">
            <a:schemeClr val="tx1"/>
          </a:fontRef>
        </p:style>
      </p:cxnSp>
      <p:sp>
        <p:nvSpPr>
          <p:cNvPr id="67" name="Rounded Rectangle 66">
            <a:extLst>
              <a:ext uri="{FF2B5EF4-FFF2-40B4-BE49-F238E27FC236}">
                <a16:creationId xmlns:a16="http://schemas.microsoft.com/office/drawing/2014/main" id="{EF237E06-AD12-5C47-B1E4-1EADDB48D075}"/>
              </a:ext>
            </a:extLst>
          </p:cNvPr>
          <p:cNvSpPr/>
          <p:nvPr/>
        </p:nvSpPr>
        <p:spPr>
          <a:xfrm>
            <a:off x="6243032" y="1817557"/>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3</a:t>
            </a:r>
            <a:endParaRPr lang="en-US" sz="2400" dirty="0">
              <a:solidFill>
                <a:schemeClr val="bg1"/>
              </a:solidFill>
            </a:endParaRPr>
          </a:p>
        </p:txBody>
      </p:sp>
    </p:spTree>
    <p:extLst>
      <p:ext uri="{BB962C8B-B14F-4D97-AF65-F5344CB8AC3E}">
        <p14:creationId xmlns:p14="http://schemas.microsoft.com/office/powerpoint/2010/main" val="14154418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9" name="Content Placeholder 2"/>
          <p:cNvSpPr>
            <a:spLocks noGrp="1"/>
          </p:cNvSpPr>
          <p:nvPr>
            <p:ph type="body" sz="quarter" idx="13"/>
          </p:nvPr>
        </p:nvSpPr>
        <p:spPr>
          <a:xfrm>
            <a:off x="125730" y="47029"/>
            <a:ext cx="7768590" cy="1011698"/>
          </a:xfrm>
        </p:spPr>
        <p:txBody>
          <a:bodyPr>
            <a:normAutofit/>
          </a:bodyPr>
          <a:lstStyle/>
          <a:p>
            <a:endParaRPr lang="en-US" sz="375" b="1" dirty="0">
              <a:latin typeface="+mn-lt"/>
            </a:endParaRPr>
          </a:p>
          <a:p>
            <a:r>
              <a:rPr lang="en-US" dirty="0"/>
              <a:t>Notes – Additional Peers Created</a:t>
            </a:r>
          </a:p>
        </p:txBody>
      </p:sp>
      <p:sp>
        <p:nvSpPr>
          <p:cNvPr id="35" name="Rectangle 34">
            <a:extLst>
              <a:ext uri="{FF2B5EF4-FFF2-40B4-BE49-F238E27FC236}">
                <a16:creationId xmlns:a16="http://schemas.microsoft.com/office/drawing/2014/main" id="{BAF3DC32-D49E-AA42-9534-B2677278F49B}"/>
              </a:ext>
            </a:extLst>
          </p:cNvPr>
          <p:cNvSpPr/>
          <p:nvPr/>
        </p:nvSpPr>
        <p:spPr>
          <a:xfrm>
            <a:off x="125730" y="713443"/>
            <a:ext cx="4960620" cy="1600438"/>
          </a:xfrm>
          <a:prstGeom prst="rect">
            <a:avLst/>
          </a:prstGeom>
        </p:spPr>
        <p:txBody>
          <a:bodyPr wrap="square">
            <a:spAutoFit/>
          </a:bodyPr>
          <a:lstStyle/>
          <a:p>
            <a:pPr marL="227013" indent="-227013">
              <a:buFont typeface="Arial" charset="0"/>
              <a:buChar char="•"/>
            </a:pPr>
            <a:r>
              <a:rPr lang="en-US" sz="1400" dirty="0"/>
              <a:t>Each Org decides how many peers they create</a:t>
            </a:r>
          </a:p>
          <a:p>
            <a:pPr marL="227013" indent="-227013">
              <a:buFont typeface="Arial" charset="0"/>
              <a:buChar char="•"/>
            </a:pPr>
            <a:r>
              <a:rPr lang="en-US" sz="1400" b="1" dirty="0"/>
              <a:t>Admins </a:t>
            </a:r>
            <a:r>
              <a:rPr lang="en-US" sz="1400" dirty="0"/>
              <a:t>create additional peers</a:t>
            </a:r>
          </a:p>
          <a:p>
            <a:pPr marL="227013" indent="-227013">
              <a:buFont typeface="Arial" charset="0"/>
              <a:buChar char="•"/>
            </a:pPr>
            <a:r>
              <a:rPr lang="en-US" sz="1400" dirty="0"/>
              <a:t>At least 2 peers are recommended for high-availability, which is especially important during rolling-upgrades of the network</a:t>
            </a:r>
          </a:p>
          <a:p>
            <a:pPr marL="227013" indent="-227013">
              <a:buFont typeface="Arial" charset="0"/>
              <a:buChar char="•"/>
            </a:pPr>
            <a:r>
              <a:rPr lang="en-US" sz="1400" dirty="0"/>
              <a:t>Not all peers need to connect to all channels</a:t>
            </a:r>
          </a:p>
          <a:p>
            <a:pPr marL="227013" indent="-227013">
              <a:buFont typeface="Arial" charset="0"/>
              <a:buChar char="•"/>
            </a:pPr>
            <a:endParaRPr lang="en-US" sz="1400" dirty="0">
              <a:solidFill>
                <a:srgbClr val="2163FF"/>
              </a:solidFill>
            </a:endParaRPr>
          </a:p>
        </p:txBody>
      </p:sp>
      <p:pic>
        <p:nvPicPr>
          <p:cNvPr id="2" name="Picture 1">
            <a:extLst>
              <a:ext uri="{FF2B5EF4-FFF2-40B4-BE49-F238E27FC236}">
                <a16:creationId xmlns:a16="http://schemas.microsoft.com/office/drawing/2014/main" id="{55F71B00-8B5F-084E-8441-CA47264B4F63}"/>
              </a:ext>
            </a:extLst>
          </p:cNvPr>
          <p:cNvPicPr>
            <a:picLocks noChangeAspect="1"/>
          </p:cNvPicPr>
          <p:nvPr/>
        </p:nvPicPr>
        <p:blipFill>
          <a:blip r:embed="rId3"/>
          <a:stretch>
            <a:fillRect/>
          </a:stretch>
        </p:blipFill>
        <p:spPr>
          <a:xfrm>
            <a:off x="4822031" y="1058727"/>
            <a:ext cx="4100241" cy="3665849"/>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7272314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ounded Rectangle 93">
            <a:extLst>
              <a:ext uri="{FF2B5EF4-FFF2-40B4-BE49-F238E27FC236}">
                <a16:creationId xmlns:a16="http://schemas.microsoft.com/office/drawing/2014/main" id="{3958A924-18D4-EB45-8F74-2D0000942F83}"/>
              </a:ext>
            </a:extLst>
          </p:cNvPr>
          <p:cNvSpPr/>
          <p:nvPr/>
        </p:nvSpPr>
        <p:spPr>
          <a:xfrm>
            <a:off x="1127900" y="1452107"/>
            <a:ext cx="6869062" cy="3306918"/>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2" name="Rounded Rectangle 91">
            <a:extLst>
              <a:ext uri="{FF2B5EF4-FFF2-40B4-BE49-F238E27FC236}">
                <a16:creationId xmlns:a16="http://schemas.microsoft.com/office/drawing/2014/main" id="{A4E41ADD-EE15-7D42-8DF4-61BE008825AB}"/>
              </a:ext>
            </a:extLst>
          </p:cNvPr>
          <p:cNvSpPr/>
          <p:nvPr/>
        </p:nvSpPr>
        <p:spPr>
          <a:xfrm>
            <a:off x="3474197" y="1548395"/>
            <a:ext cx="2171985" cy="2938133"/>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8" name="Rounded Rectangle 157">
            <a:extLst>
              <a:ext uri="{FF2B5EF4-FFF2-40B4-BE49-F238E27FC236}">
                <a16:creationId xmlns:a16="http://schemas.microsoft.com/office/drawing/2014/main" id="{431157D2-2FAF-3F49-BE27-53C81F15A29E}"/>
              </a:ext>
            </a:extLst>
          </p:cNvPr>
          <p:cNvSpPr/>
          <p:nvPr/>
        </p:nvSpPr>
        <p:spPr>
          <a:xfrm>
            <a:off x="1254312" y="1548396"/>
            <a:ext cx="2159629" cy="2938133"/>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6" name="Rounded Rectangle 155">
            <a:extLst>
              <a:ext uri="{FF2B5EF4-FFF2-40B4-BE49-F238E27FC236}">
                <a16:creationId xmlns:a16="http://schemas.microsoft.com/office/drawing/2014/main" id="{7D4E9B9C-CD89-8B4F-9E70-06911A76E8E1}"/>
              </a:ext>
            </a:extLst>
          </p:cNvPr>
          <p:cNvSpPr/>
          <p:nvPr/>
        </p:nvSpPr>
        <p:spPr>
          <a:xfrm>
            <a:off x="1386536" y="1698586"/>
            <a:ext cx="1913339" cy="2419848"/>
          </a:xfrm>
          <a:prstGeom prst="roundRect">
            <a:avLst/>
          </a:prstGeom>
          <a:solidFill>
            <a:srgbClr val="FFD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7" name="Rounded Rectangle 156">
            <a:extLst>
              <a:ext uri="{FF2B5EF4-FFF2-40B4-BE49-F238E27FC236}">
                <a16:creationId xmlns:a16="http://schemas.microsoft.com/office/drawing/2014/main" id="{103EE323-7E47-E147-8F31-634C1B9DDADF}"/>
              </a:ext>
            </a:extLst>
          </p:cNvPr>
          <p:cNvSpPr/>
          <p:nvPr/>
        </p:nvSpPr>
        <p:spPr>
          <a:xfrm>
            <a:off x="3591840" y="1694901"/>
            <a:ext cx="1939064" cy="2414145"/>
          </a:xfrm>
          <a:prstGeom prst="roundRect">
            <a:avLst/>
          </a:prstGeom>
          <a:solidFill>
            <a:srgbClr val="FFD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9" name="Content Placeholder 2"/>
          <p:cNvSpPr>
            <a:spLocks noGrp="1"/>
          </p:cNvSpPr>
          <p:nvPr>
            <p:ph type="body" sz="quarter" idx="13"/>
          </p:nvPr>
        </p:nvSpPr>
        <p:spPr>
          <a:xfrm>
            <a:off x="125730" y="47029"/>
            <a:ext cx="7768590" cy="1011698"/>
          </a:xfrm>
        </p:spPr>
        <p:txBody>
          <a:bodyPr>
            <a:normAutofit/>
          </a:bodyPr>
          <a:lstStyle/>
          <a:p>
            <a:endParaRPr lang="en-US" sz="375" b="1" dirty="0">
              <a:latin typeface="+mn-lt"/>
            </a:endParaRPr>
          </a:p>
          <a:p>
            <a:r>
              <a:rPr lang="en-US" dirty="0"/>
              <a:t>Network Creation (5/8) – Install </a:t>
            </a:r>
            <a:r>
              <a:rPr lang="en-US" dirty="0" err="1"/>
              <a:t>Chaincode</a:t>
            </a:r>
            <a:endParaRPr lang="en-US" dirty="0"/>
          </a:p>
        </p:txBody>
      </p:sp>
      <p:sp>
        <p:nvSpPr>
          <p:cNvPr id="115" name="TextBox 114">
            <a:extLst>
              <a:ext uri="{FF2B5EF4-FFF2-40B4-BE49-F238E27FC236}">
                <a16:creationId xmlns:a16="http://schemas.microsoft.com/office/drawing/2014/main" id="{677C5C14-BB2C-E14E-BD19-99530220430A}"/>
              </a:ext>
            </a:extLst>
          </p:cNvPr>
          <p:cNvSpPr txBox="1"/>
          <p:nvPr/>
        </p:nvSpPr>
        <p:spPr>
          <a:xfrm>
            <a:off x="1617763" y="3859383"/>
            <a:ext cx="1509271" cy="276999"/>
          </a:xfrm>
          <a:prstGeom prst="rect">
            <a:avLst/>
          </a:prstGeom>
          <a:noFill/>
        </p:spPr>
        <p:txBody>
          <a:bodyPr wrap="square" rtlCol="0">
            <a:spAutoFit/>
          </a:bodyPr>
          <a:lstStyle/>
          <a:p>
            <a:pPr algn="ctr"/>
            <a:r>
              <a:rPr lang="en-US" sz="1200" dirty="0"/>
              <a:t>Org1</a:t>
            </a:r>
          </a:p>
        </p:txBody>
      </p:sp>
      <p:sp>
        <p:nvSpPr>
          <p:cNvPr id="117" name="TextBox 116">
            <a:extLst>
              <a:ext uri="{FF2B5EF4-FFF2-40B4-BE49-F238E27FC236}">
                <a16:creationId xmlns:a16="http://schemas.microsoft.com/office/drawing/2014/main" id="{CBCBB266-61E2-D248-9168-AEDF13671167}"/>
              </a:ext>
            </a:extLst>
          </p:cNvPr>
          <p:cNvSpPr txBox="1"/>
          <p:nvPr/>
        </p:nvSpPr>
        <p:spPr>
          <a:xfrm>
            <a:off x="3786192" y="3841435"/>
            <a:ext cx="1509271" cy="276999"/>
          </a:xfrm>
          <a:prstGeom prst="rect">
            <a:avLst/>
          </a:prstGeom>
          <a:noFill/>
        </p:spPr>
        <p:txBody>
          <a:bodyPr wrap="square" rtlCol="0">
            <a:spAutoFit/>
          </a:bodyPr>
          <a:lstStyle/>
          <a:p>
            <a:pPr algn="ctr"/>
            <a:r>
              <a:rPr lang="en-US" sz="1200" dirty="0" err="1"/>
              <a:t>OrdererOrg</a:t>
            </a:r>
            <a:endParaRPr lang="en-US" sz="1200" dirty="0"/>
          </a:p>
        </p:txBody>
      </p:sp>
      <p:sp>
        <p:nvSpPr>
          <p:cNvPr id="159" name="TextBox 158">
            <a:extLst>
              <a:ext uri="{FF2B5EF4-FFF2-40B4-BE49-F238E27FC236}">
                <a16:creationId xmlns:a16="http://schemas.microsoft.com/office/drawing/2014/main" id="{7BAC57D3-FD96-F64A-9553-017A638D1EB7}"/>
              </a:ext>
            </a:extLst>
          </p:cNvPr>
          <p:cNvSpPr txBox="1"/>
          <p:nvPr/>
        </p:nvSpPr>
        <p:spPr>
          <a:xfrm>
            <a:off x="1245169" y="4146688"/>
            <a:ext cx="2247316" cy="276999"/>
          </a:xfrm>
          <a:prstGeom prst="rect">
            <a:avLst/>
          </a:prstGeom>
          <a:noFill/>
        </p:spPr>
        <p:txBody>
          <a:bodyPr wrap="square" rtlCol="0">
            <a:spAutoFit/>
          </a:bodyPr>
          <a:lstStyle/>
          <a:p>
            <a:pPr algn="ctr"/>
            <a:r>
              <a:rPr lang="en-US" sz="1200" dirty="0"/>
              <a:t>Member</a:t>
            </a:r>
          </a:p>
        </p:txBody>
      </p:sp>
      <p:sp>
        <p:nvSpPr>
          <p:cNvPr id="160" name="Rounded Rectangle 159">
            <a:extLst>
              <a:ext uri="{FF2B5EF4-FFF2-40B4-BE49-F238E27FC236}">
                <a16:creationId xmlns:a16="http://schemas.microsoft.com/office/drawing/2014/main" id="{1E5F4413-40E4-BF46-84D1-F14829C06DCE}"/>
              </a:ext>
            </a:extLst>
          </p:cNvPr>
          <p:cNvSpPr/>
          <p:nvPr/>
        </p:nvSpPr>
        <p:spPr>
          <a:xfrm>
            <a:off x="2314207" y="2940181"/>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1</a:t>
            </a:r>
            <a:endParaRPr lang="en-US" sz="2400" dirty="0">
              <a:solidFill>
                <a:schemeClr val="bg1"/>
              </a:solidFill>
            </a:endParaRPr>
          </a:p>
        </p:txBody>
      </p:sp>
      <p:sp>
        <p:nvSpPr>
          <p:cNvPr id="102" name="Rounded Rectangle 101">
            <a:extLst>
              <a:ext uri="{FF2B5EF4-FFF2-40B4-BE49-F238E27FC236}">
                <a16:creationId xmlns:a16="http://schemas.microsoft.com/office/drawing/2014/main" id="{C2BF2AC3-1CD9-0B4A-9A49-3FC17BE801CB}"/>
              </a:ext>
            </a:extLst>
          </p:cNvPr>
          <p:cNvSpPr/>
          <p:nvPr/>
        </p:nvSpPr>
        <p:spPr>
          <a:xfrm>
            <a:off x="1588582" y="1817513"/>
            <a:ext cx="598199" cy="598199"/>
          </a:xfrm>
          <a:prstGeom prst="roundRect">
            <a:avLst/>
          </a:prstGeom>
          <a:solidFill>
            <a:schemeClr val="accent3"/>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000000"/>
                </a:solidFill>
              </a:rPr>
              <a:t>CA</a:t>
            </a:r>
            <a:endParaRPr lang="en-US" sz="2400" dirty="0">
              <a:solidFill>
                <a:srgbClr val="000000"/>
              </a:solidFill>
            </a:endParaRPr>
          </a:p>
        </p:txBody>
      </p:sp>
      <p:sp>
        <p:nvSpPr>
          <p:cNvPr id="103" name="Rounded Rectangle 102">
            <a:extLst>
              <a:ext uri="{FF2B5EF4-FFF2-40B4-BE49-F238E27FC236}">
                <a16:creationId xmlns:a16="http://schemas.microsoft.com/office/drawing/2014/main" id="{7FB8E8BB-2F79-A849-B8AC-41D7886C2F57}"/>
              </a:ext>
            </a:extLst>
          </p:cNvPr>
          <p:cNvSpPr/>
          <p:nvPr/>
        </p:nvSpPr>
        <p:spPr>
          <a:xfrm>
            <a:off x="1588581" y="2927676"/>
            <a:ext cx="598199" cy="598199"/>
          </a:xfrm>
          <a:prstGeom prst="roundRect">
            <a:avLst/>
          </a:prstGeom>
          <a:solidFill>
            <a:schemeClr val="accent3"/>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000000"/>
                </a:solidFill>
              </a:rPr>
              <a:t>CA</a:t>
            </a:r>
            <a:endParaRPr lang="en-US" sz="2400" dirty="0">
              <a:solidFill>
                <a:srgbClr val="000000"/>
              </a:solidFill>
            </a:endParaRPr>
          </a:p>
        </p:txBody>
      </p:sp>
      <p:grpSp>
        <p:nvGrpSpPr>
          <p:cNvPr id="121" name="Group 120">
            <a:extLst>
              <a:ext uri="{FF2B5EF4-FFF2-40B4-BE49-F238E27FC236}">
                <a16:creationId xmlns:a16="http://schemas.microsoft.com/office/drawing/2014/main" id="{F9BDDB6B-C95E-DE45-829E-7AA009C5B5A1}"/>
              </a:ext>
            </a:extLst>
          </p:cNvPr>
          <p:cNvGrpSpPr/>
          <p:nvPr/>
        </p:nvGrpSpPr>
        <p:grpSpPr>
          <a:xfrm>
            <a:off x="3848055" y="1928945"/>
            <a:ext cx="1405782" cy="1348505"/>
            <a:chOff x="3767821" y="2964559"/>
            <a:chExt cx="1405782" cy="1348505"/>
          </a:xfrm>
        </p:grpSpPr>
        <p:sp>
          <p:nvSpPr>
            <p:cNvPr id="123" name="Rounded Rectangle 122">
              <a:extLst>
                <a:ext uri="{FF2B5EF4-FFF2-40B4-BE49-F238E27FC236}">
                  <a16:creationId xmlns:a16="http://schemas.microsoft.com/office/drawing/2014/main" id="{E3CA3B85-66B3-6447-BEBA-98911C28A5A2}"/>
                </a:ext>
              </a:extLst>
            </p:cNvPr>
            <p:cNvSpPr/>
            <p:nvPr/>
          </p:nvSpPr>
          <p:spPr>
            <a:xfrm>
              <a:off x="3767821" y="3711053"/>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sp>
          <p:nvSpPr>
            <p:cNvPr id="124" name="Rounded Rectangle 123">
              <a:extLst>
                <a:ext uri="{FF2B5EF4-FFF2-40B4-BE49-F238E27FC236}">
                  <a16:creationId xmlns:a16="http://schemas.microsoft.com/office/drawing/2014/main" id="{BBC8EB64-B5D2-404F-9528-F95B0DD09535}"/>
                </a:ext>
              </a:extLst>
            </p:cNvPr>
            <p:cNvSpPr/>
            <p:nvPr/>
          </p:nvSpPr>
          <p:spPr>
            <a:xfrm>
              <a:off x="4176303" y="2964559"/>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cxnSp>
          <p:nvCxnSpPr>
            <p:cNvPr id="125" name="Straight Connector 124">
              <a:extLst>
                <a:ext uri="{FF2B5EF4-FFF2-40B4-BE49-F238E27FC236}">
                  <a16:creationId xmlns:a16="http://schemas.microsoft.com/office/drawing/2014/main" id="{15980512-31C7-DF40-8B84-A7B404D1565B}"/>
                </a:ext>
              </a:extLst>
            </p:cNvPr>
            <p:cNvCxnSpPr/>
            <p:nvPr/>
          </p:nvCxnSpPr>
          <p:spPr>
            <a:xfrm>
              <a:off x="4366020" y="4010153"/>
              <a:ext cx="209384" cy="3812"/>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a:extLst>
                <a:ext uri="{FF2B5EF4-FFF2-40B4-BE49-F238E27FC236}">
                  <a16:creationId xmlns:a16="http://schemas.microsoft.com/office/drawing/2014/main" id="{2FB8DB7D-0E33-2F49-BDE1-ED70809E255B}"/>
                </a:ext>
              </a:extLst>
            </p:cNvPr>
            <p:cNvCxnSpPr>
              <a:cxnSpLocks/>
              <a:endCxn id="123" idx="0"/>
            </p:cNvCxnSpPr>
            <p:nvPr/>
          </p:nvCxnSpPr>
          <p:spPr>
            <a:xfrm flipH="1">
              <a:off x="4066921" y="3537124"/>
              <a:ext cx="137781" cy="173929"/>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a:extLst>
                <a:ext uri="{FF2B5EF4-FFF2-40B4-BE49-F238E27FC236}">
                  <a16:creationId xmlns:a16="http://schemas.microsoft.com/office/drawing/2014/main" id="{AA858E1E-0B8F-4B41-81EB-21E0FE288C98}"/>
                </a:ext>
              </a:extLst>
            </p:cNvPr>
            <p:cNvCxnSpPr>
              <a:cxnSpLocks/>
              <a:endCxn id="128" idx="0"/>
            </p:cNvCxnSpPr>
            <p:nvPr/>
          </p:nvCxnSpPr>
          <p:spPr>
            <a:xfrm>
              <a:off x="4740511" y="3537124"/>
              <a:ext cx="133993" cy="177741"/>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28" name="Rounded Rectangle 127">
              <a:extLst>
                <a:ext uri="{FF2B5EF4-FFF2-40B4-BE49-F238E27FC236}">
                  <a16:creationId xmlns:a16="http://schemas.microsoft.com/office/drawing/2014/main" id="{9853896D-046D-F945-B8DB-F544BFCC0118}"/>
                </a:ext>
              </a:extLst>
            </p:cNvPr>
            <p:cNvSpPr/>
            <p:nvPr/>
          </p:nvSpPr>
          <p:spPr>
            <a:xfrm>
              <a:off x="4575404" y="3714865"/>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grpSp>
      <p:cxnSp>
        <p:nvCxnSpPr>
          <p:cNvPr id="91" name="Curved Connector 64">
            <a:extLst>
              <a:ext uri="{FF2B5EF4-FFF2-40B4-BE49-F238E27FC236}">
                <a16:creationId xmlns:a16="http://schemas.microsoft.com/office/drawing/2014/main" id="{5B5D9E99-CA0F-2F4D-BE27-18B819F3530F}"/>
              </a:ext>
            </a:extLst>
          </p:cNvPr>
          <p:cNvCxnSpPr>
            <a:cxnSpLocks/>
            <a:stCxn id="103" idx="0"/>
            <a:endCxn id="102" idx="2"/>
          </p:cNvCxnSpPr>
          <p:nvPr/>
        </p:nvCxnSpPr>
        <p:spPr>
          <a:xfrm flipV="1">
            <a:off x="1887681" y="2415712"/>
            <a:ext cx="1" cy="511964"/>
          </a:xfrm>
          <a:prstGeom prst="straightConnector1">
            <a:avLst/>
          </a:prstGeom>
          <a:ln>
            <a:solidFill>
              <a:schemeClr val="tx2"/>
            </a:solidFill>
            <a:prstDash val="sysDot"/>
            <a:tailEnd type="none"/>
          </a:ln>
        </p:spPr>
        <p:style>
          <a:lnRef idx="2">
            <a:schemeClr val="accent1"/>
          </a:lnRef>
          <a:fillRef idx="0">
            <a:schemeClr val="accent1"/>
          </a:fillRef>
          <a:effectRef idx="1">
            <a:schemeClr val="accent1"/>
          </a:effectRef>
          <a:fontRef idx="minor">
            <a:schemeClr val="tx1"/>
          </a:fontRef>
        </p:style>
      </p:cxnSp>
      <p:sp>
        <p:nvSpPr>
          <p:cNvPr id="93" name="TextBox 92">
            <a:extLst>
              <a:ext uri="{FF2B5EF4-FFF2-40B4-BE49-F238E27FC236}">
                <a16:creationId xmlns:a16="http://schemas.microsoft.com/office/drawing/2014/main" id="{47EE6DD2-B058-AC4C-938E-B84E5AF2D0DF}"/>
              </a:ext>
            </a:extLst>
          </p:cNvPr>
          <p:cNvSpPr txBox="1"/>
          <p:nvPr/>
        </p:nvSpPr>
        <p:spPr>
          <a:xfrm>
            <a:off x="3437714" y="4136380"/>
            <a:ext cx="2247316" cy="276999"/>
          </a:xfrm>
          <a:prstGeom prst="rect">
            <a:avLst/>
          </a:prstGeom>
          <a:noFill/>
        </p:spPr>
        <p:txBody>
          <a:bodyPr wrap="square" rtlCol="0">
            <a:spAutoFit/>
          </a:bodyPr>
          <a:lstStyle/>
          <a:p>
            <a:pPr algn="ctr"/>
            <a:r>
              <a:rPr lang="en-US" sz="1200" dirty="0"/>
              <a:t>IBM</a:t>
            </a:r>
          </a:p>
        </p:txBody>
      </p:sp>
      <p:sp>
        <p:nvSpPr>
          <p:cNvPr id="95" name="TextBox 94">
            <a:extLst>
              <a:ext uri="{FF2B5EF4-FFF2-40B4-BE49-F238E27FC236}">
                <a16:creationId xmlns:a16="http://schemas.microsoft.com/office/drawing/2014/main" id="{8C2C2FD4-D953-724F-B296-75A6123A387C}"/>
              </a:ext>
            </a:extLst>
          </p:cNvPr>
          <p:cNvSpPr txBox="1"/>
          <p:nvPr/>
        </p:nvSpPr>
        <p:spPr>
          <a:xfrm>
            <a:off x="3427288" y="4508629"/>
            <a:ext cx="2247316" cy="276999"/>
          </a:xfrm>
          <a:prstGeom prst="rect">
            <a:avLst/>
          </a:prstGeom>
          <a:noFill/>
        </p:spPr>
        <p:txBody>
          <a:bodyPr wrap="square" rtlCol="0">
            <a:spAutoFit/>
          </a:bodyPr>
          <a:lstStyle/>
          <a:p>
            <a:pPr algn="ctr"/>
            <a:r>
              <a:rPr lang="en-US" sz="1200" dirty="0"/>
              <a:t>Network</a:t>
            </a:r>
          </a:p>
        </p:txBody>
      </p:sp>
      <p:sp>
        <p:nvSpPr>
          <p:cNvPr id="35" name="Rectangle 34">
            <a:extLst>
              <a:ext uri="{FF2B5EF4-FFF2-40B4-BE49-F238E27FC236}">
                <a16:creationId xmlns:a16="http://schemas.microsoft.com/office/drawing/2014/main" id="{BAF3DC32-D49E-AA42-9534-B2677278F49B}"/>
              </a:ext>
            </a:extLst>
          </p:cNvPr>
          <p:cNvSpPr/>
          <p:nvPr/>
        </p:nvSpPr>
        <p:spPr>
          <a:xfrm>
            <a:off x="125730" y="713443"/>
            <a:ext cx="6138212" cy="307777"/>
          </a:xfrm>
          <a:prstGeom prst="rect">
            <a:avLst/>
          </a:prstGeom>
        </p:spPr>
        <p:txBody>
          <a:bodyPr wrap="square">
            <a:spAutoFit/>
          </a:bodyPr>
          <a:lstStyle/>
          <a:p>
            <a:pPr marL="227013" indent="-227013">
              <a:buFont typeface="Arial" charset="0"/>
              <a:buChar char="•"/>
            </a:pPr>
            <a:r>
              <a:rPr lang="en-US" sz="1400" b="1" dirty="0"/>
              <a:t>Admins</a:t>
            </a:r>
            <a:r>
              <a:rPr lang="en-US" sz="1400" dirty="0"/>
              <a:t> for each org install </a:t>
            </a:r>
            <a:r>
              <a:rPr lang="en-US" sz="1400" dirty="0" err="1"/>
              <a:t>chaincode</a:t>
            </a:r>
            <a:r>
              <a:rPr lang="en-US" sz="1400" dirty="0"/>
              <a:t> to peers in their org</a:t>
            </a:r>
            <a:endParaRPr lang="en-US" sz="1400" dirty="0">
              <a:solidFill>
                <a:srgbClr val="2163FF"/>
              </a:solidFill>
            </a:endParaRPr>
          </a:p>
        </p:txBody>
      </p:sp>
      <p:sp>
        <p:nvSpPr>
          <p:cNvPr id="42" name="Rounded Rectangle 41">
            <a:extLst>
              <a:ext uri="{FF2B5EF4-FFF2-40B4-BE49-F238E27FC236}">
                <a16:creationId xmlns:a16="http://schemas.microsoft.com/office/drawing/2014/main" id="{6F394B82-BAF0-6E4A-BE39-80018F7DCEE1}"/>
              </a:ext>
            </a:extLst>
          </p:cNvPr>
          <p:cNvSpPr/>
          <p:nvPr/>
        </p:nvSpPr>
        <p:spPr>
          <a:xfrm>
            <a:off x="2318582" y="1814497"/>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0</a:t>
            </a:r>
            <a:endParaRPr lang="en-US" sz="2400" dirty="0">
              <a:solidFill>
                <a:schemeClr val="bg1"/>
              </a:solidFill>
            </a:endParaRPr>
          </a:p>
        </p:txBody>
      </p:sp>
      <p:sp>
        <p:nvSpPr>
          <p:cNvPr id="43" name="Rounded Rectangle 42">
            <a:extLst>
              <a:ext uri="{FF2B5EF4-FFF2-40B4-BE49-F238E27FC236}">
                <a16:creationId xmlns:a16="http://schemas.microsoft.com/office/drawing/2014/main" id="{A80B3CAC-B795-6D49-85AA-B3BADD4465AE}"/>
              </a:ext>
            </a:extLst>
          </p:cNvPr>
          <p:cNvSpPr/>
          <p:nvPr/>
        </p:nvSpPr>
        <p:spPr>
          <a:xfrm>
            <a:off x="2701429" y="2334720"/>
            <a:ext cx="277530" cy="256166"/>
          </a:xfrm>
          <a:prstGeom prst="roundRect">
            <a:avLst/>
          </a:prstGeom>
          <a:solidFill>
            <a:srgbClr val="FFC000"/>
          </a:solidFill>
          <a:ln w="28575" cmpd="sng">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Y</a:t>
            </a:r>
          </a:p>
        </p:txBody>
      </p:sp>
      <p:sp>
        <p:nvSpPr>
          <p:cNvPr id="44" name="Rounded Rectangle 43">
            <a:extLst>
              <a:ext uri="{FF2B5EF4-FFF2-40B4-BE49-F238E27FC236}">
                <a16:creationId xmlns:a16="http://schemas.microsoft.com/office/drawing/2014/main" id="{ACF59285-FFA1-CE4D-A7DD-470BD8B6EEC5}"/>
              </a:ext>
            </a:extLst>
          </p:cNvPr>
          <p:cNvSpPr/>
          <p:nvPr/>
        </p:nvSpPr>
        <p:spPr>
          <a:xfrm>
            <a:off x="2879109" y="2477533"/>
            <a:ext cx="252300" cy="256166"/>
          </a:xfrm>
          <a:prstGeom prst="roundRect">
            <a:avLst/>
          </a:prstGeom>
          <a:solidFill>
            <a:srgbClr val="FFC000"/>
          </a:solidFill>
          <a:ln w="28575" cmpd="sng">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Z</a:t>
            </a:r>
          </a:p>
        </p:txBody>
      </p:sp>
      <p:sp>
        <p:nvSpPr>
          <p:cNvPr id="45" name="Rounded Rectangle 44">
            <a:extLst>
              <a:ext uri="{FF2B5EF4-FFF2-40B4-BE49-F238E27FC236}">
                <a16:creationId xmlns:a16="http://schemas.microsoft.com/office/drawing/2014/main" id="{06F5918C-1F4A-C341-816E-656D7537C116}"/>
              </a:ext>
            </a:extLst>
          </p:cNvPr>
          <p:cNvSpPr/>
          <p:nvPr/>
        </p:nvSpPr>
        <p:spPr>
          <a:xfrm>
            <a:off x="5716853" y="1548395"/>
            <a:ext cx="2159629" cy="2938133"/>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6" name="Rounded Rectangle 45">
            <a:extLst>
              <a:ext uri="{FF2B5EF4-FFF2-40B4-BE49-F238E27FC236}">
                <a16:creationId xmlns:a16="http://schemas.microsoft.com/office/drawing/2014/main" id="{F81E4F92-7FB9-1744-8B07-77F00482D2F7}"/>
              </a:ext>
            </a:extLst>
          </p:cNvPr>
          <p:cNvSpPr/>
          <p:nvPr/>
        </p:nvSpPr>
        <p:spPr>
          <a:xfrm>
            <a:off x="5849077" y="1698585"/>
            <a:ext cx="1913339" cy="2419848"/>
          </a:xfrm>
          <a:prstGeom prst="roundRect">
            <a:avLst/>
          </a:prstGeom>
          <a:solidFill>
            <a:srgbClr val="FFD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3" name="TextBox 52">
            <a:extLst>
              <a:ext uri="{FF2B5EF4-FFF2-40B4-BE49-F238E27FC236}">
                <a16:creationId xmlns:a16="http://schemas.microsoft.com/office/drawing/2014/main" id="{A883270B-0480-F24A-8EFB-C6C15ACCD789}"/>
              </a:ext>
            </a:extLst>
          </p:cNvPr>
          <p:cNvSpPr txBox="1"/>
          <p:nvPr/>
        </p:nvSpPr>
        <p:spPr>
          <a:xfrm>
            <a:off x="6080304" y="3859382"/>
            <a:ext cx="1509271" cy="276999"/>
          </a:xfrm>
          <a:prstGeom prst="rect">
            <a:avLst/>
          </a:prstGeom>
          <a:noFill/>
        </p:spPr>
        <p:txBody>
          <a:bodyPr wrap="square" rtlCol="0">
            <a:spAutoFit/>
          </a:bodyPr>
          <a:lstStyle/>
          <a:p>
            <a:pPr algn="ctr"/>
            <a:r>
              <a:rPr lang="en-US" sz="1200" dirty="0"/>
              <a:t>Org2</a:t>
            </a:r>
          </a:p>
        </p:txBody>
      </p:sp>
      <p:sp>
        <p:nvSpPr>
          <p:cNvPr id="54" name="TextBox 53">
            <a:extLst>
              <a:ext uri="{FF2B5EF4-FFF2-40B4-BE49-F238E27FC236}">
                <a16:creationId xmlns:a16="http://schemas.microsoft.com/office/drawing/2014/main" id="{338CC2F3-E6DD-D644-977D-5BA7B5DCD277}"/>
              </a:ext>
            </a:extLst>
          </p:cNvPr>
          <p:cNvSpPr txBox="1"/>
          <p:nvPr/>
        </p:nvSpPr>
        <p:spPr>
          <a:xfrm>
            <a:off x="5707710" y="4146687"/>
            <a:ext cx="2247316" cy="276999"/>
          </a:xfrm>
          <a:prstGeom prst="rect">
            <a:avLst/>
          </a:prstGeom>
          <a:noFill/>
        </p:spPr>
        <p:txBody>
          <a:bodyPr wrap="square" rtlCol="0">
            <a:spAutoFit/>
          </a:bodyPr>
          <a:lstStyle/>
          <a:p>
            <a:pPr algn="ctr"/>
            <a:r>
              <a:rPr lang="en-US" sz="1200" dirty="0"/>
              <a:t>Member</a:t>
            </a:r>
          </a:p>
        </p:txBody>
      </p:sp>
      <p:sp>
        <p:nvSpPr>
          <p:cNvPr id="55" name="Rounded Rectangle 54">
            <a:extLst>
              <a:ext uri="{FF2B5EF4-FFF2-40B4-BE49-F238E27FC236}">
                <a16:creationId xmlns:a16="http://schemas.microsoft.com/office/drawing/2014/main" id="{6F819C9A-2D73-2741-BCD2-B36924229A4C}"/>
              </a:ext>
            </a:extLst>
          </p:cNvPr>
          <p:cNvSpPr/>
          <p:nvPr/>
        </p:nvSpPr>
        <p:spPr>
          <a:xfrm>
            <a:off x="6238657" y="2943241"/>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2</a:t>
            </a:r>
            <a:endParaRPr lang="en-US" sz="2400" dirty="0">
              <a:solidFill>
                <a:schemeClr val="bg1"/>
              </a:solidFill>
            </a:endParaRPr>
          </a:p>
        </p:txBody>
      </p:sp>
      <p:sp>
        <p:nvSpPr>
          <p:cNvPr id="56" name="Rounded Rectangle 55">
            <a:extLst>
              <a:ext uri="{FF2B5EF4-FFF2-40B4-BE49-F238E27FC236}">
                <a16:creationId xmlns:a16="http://schemas.microsoft.com/office/drawing/2014/main" id="{746CED8E-B691-104F-A14E-9BCF4C8C548B}"/>
              </a:ext>
            </a:extLst>
          </p:cNvPr>
          <p:cNvSpPr/>
          <p:nvPr/>
        </p:nvSpPr>
        <p:spPr>
          <a:xfrm>
            <a:off x="6120038" y="3410297"/>
            <a:ext cx="277530" cy="256166"/>
          </a:xfrm>
          <a:prstGeom prst="roundRect">
            <a:avLst/>
          </a:prstGeom>
          <a:solidFill>
            <a:srgbClr val="FFC000"/>
          </a:solidFill>
          <a:ln w="28575" cmpd="sng">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Y</a:t>
            </a:r>
          </a:p>
        </p:txBody>
      </p:sp>
      <p:sp>
        <p:nvSpPr>
          <p:cNvPr id="57" name="Rounded Rectangle 56">
            <a:extLst>
              <a:ext uri="{FF2B5EF4-FFF2-40B4-BE49-F238E27FC236}">
                <a16:creationId xmlns:a16="http://schemas.microsoft.com/office/drawing/2014/main" id="{6BA2E0EB-EFED-EA48-A12E-5602E2066FC2}"/>
              </a:ext>
            </a:extLst>
          </p:cNvPr>
          <p:cNvSpPr/>
          <p:nvPr/>
        </p:nvSpPr>
        <p:spPr>
          <a:xfrm>
            <a:off x="6297718" y="3553110"/>
            <a:ext cx="252300" cy="256166"/>
          </a:xfrm>
          <a:prstGeom prst="roundRect">
            <a:avLst/>
          </a:prstGeom>
          <a:solidFill>
            <a:srgbClr val="FFC000"/>
          </a:solidFill>
          <a:ln w="28575" cmpd="sng">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Z</a:t>
            </a:r>
          </a:p>
        </p:txBody>
      </p:sp>
      <p:sp>
        <p:nvSpPr>
          <p:cNvPr id="58" name="Rounded Rectangle 57">
            <a:extLst>
              <a:ext uri="{FF2B5EF4-FFF2-40B4-BE49-F238E27FC236}">
                <a16:creationId xmlns:a16="http://schemas.microsoft.com/office/drawing/2014/main" id="{F0BA4ED9-0847-1A4E-A466-1342FE583CCB}"/>
              </a:ext>
            </a:extLst>
          </p:cNvPr>
          <p:cNvSpPr/>
          <p:nvPr/>
        </p:nvSpPr>
        <p:spPr>
          <a:xfrm>
            <a:off x="6962784" y="1815694"/>
            <a:ext cx="598199" cy="598199"/>
          </a:xfrm>
          <a:prstGeom prst="roundRect">
            <a:avLst/>
          </a:prstGeom>
          <a:solidFill>
            <a:schemeClr val="accent3"/>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000000"/>
                </a:solidFill>
              </a:rPr>
              <a:t>CA</a:t>
            </a:r>
            <a:endParaRPr lang="en-US" sz="2400" dirty="0">
              <a:solidFill>
                <a:srgbClr val="000000"/>
              </a:solidFill>
            </a:endParaRPr>
          </a:p>
        </p:txBody>
      </p:sp>
      <p:sp>
        <p:nvSpPr>
          <p:cNvPr id="59" name="Rounded Rectangle 58">
            <a:extLst>
              <a:ext uri="{FF2B5EF4-FFF2-40B4-BE49-F238E27FC236}">
                <a16:creationId xmlns:a16="http://schemas.microsoft.com/office/drawing/2014/main" id="{E5BC00F1-BDD2-C24E-8F3D-9A2382C30E19}"/>
              </a:ext>
            </a:extLst>
          </p:cNvPr>
          <p:cNvSpPr/>
          <p:nvPr/>
        </p:nvSpPr>
        <p:spPr>
          <a:xfrm>
            <a:off x="6962783" y="2925857"/>
            <a:ext cx="598199" cy="598199"/>
          </a:xfrm>
          <a:prstGeom prst="roundRect">
            <a:avLst/>
          </a:prstGeom>
          <a:solidFill>
            <a:schemeClr val="accent3"/>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000000"/>
                </a:solidFill>
              </a:rPr>
              <a:t>CA</a:t>
            </a:r>
            <a:endParaRPr lang="en-US" sz="2400" dirty="0">
              <a:solidFill>
                <a:srgbClr val="000000"/>
              </a:solidFill>
            </a:endParaRPr>
          </a:p>
        </p:txBody>
      </p:sp>
      <p:cxnSp>
        <p:nvCxnSpPr>
          <p:cNvPr id="60" name="Curved Connector 64">
            <a:extLst>
              <a:ext uri="{FF2B5EF4-FFF2-40B4-BE49-F238E27FC236}">
                <a16:creationId xmlns:a16="http://schemas.microsoft.com/office/drawing/2014/main" id="{40E35FD3-41CB-A640-A14A-ED4FA532F4B8}"/>
              </a:ext>
            </a:extLst>
          </p:cNvPr>
          <p:cNvCxnSpPr>
            <a:cxnSpLocks/>
            <a:stCxn id="59" idx="0"/>
            <a:endCxn id="58" idx="2"/>
          </p:cNvCxnSpPr>
          <p:nvPr/>
        </p:nvCxnSpPr>
        <p:spPr>
          <a:xfrm flipV="1">
            <a:off x="7261883" y="2413893"/>
            <a:ext cx="1" cy="511964"/>
          </a:xfrm>
          <a:prstGeom prst="straightConnector1">
            <a:avLst/>
          </a:prstGeom>
          <a:ln>
            <a:solidFill>
              <a:schemeClr val="tx2"/>
            </a:solidFill>
            <a:prstDash val="sysDot"/>
            <a:tailEnd type="none"/>
          </a:ln>
        </p:spPr>
        <p:style>
          <a:lnRef idx="2">
            <a:schemeClr val="accent1"/>
          </a:lnRef>
          <a:fillRef idx="0">
            <a:schemeClr val="accent1"/>
          </a:fillRef>
          <a:effectRef idx="1">
            <a:schemeClr val="accent1"/>
          </a:effectRef>
          <a:fontRef idx="minor">
            <a:schemeClr val="tx1"/>
          </a:fontRef>
        </p:style>
      </p:cxnSp>
      <p:sp>
        <p:nvSpPr>
          <p:cNvPr id="67" name="Rounded Rectangle 66">
            <a:extLst>
              <a:ext uri="{FF2B5EF4-FFF2-40B4-BE49-F238E27FC236}">
                <a16:creationId xmlns:a16="http://schemas.microsoft.com/office/drawing/2014/main" id="{EF237E06-AD12-5C47-B1E4-1EADDB48D075}"/>
              </a:ext>
            </a:extLst>
          </p:cNvPr>
          <p:cNvSpPr/>
          <p:nvPr/>
        </p:nvSpPr>
        <p:spPr>
          <a:xfrm>
            <a:off x="6243032" y="1817557"/>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3</a:t>
            </a:r>
            <a:endParaRPr lang="en-US" sz="2400" dirty="0">
              <a:solidFill>
                <a:schemeClr val="bg1"/>
              </a:solidFill>
            </a:endParaRPr>
          </a:p>
        </p:txBody>
      </p:sp>
      <p:sp>
        <p:nvSpPr>
          <p:cNvPr id="100" name="Rounded Rectangle 99">
            <a:extLst>
              <a:ext uri="{FF2B5EF4-FFF2-40B4-BE49-F238E27FC236}">
                <a16:creationId xmlns:a16="http://schemas.microsoft.com/office/drawing/2014/main" id="{4A2EAAA9-4A76-134C-A481-1AA0A3827CF4}"/>
              </a:ext>
            </a:extLst>
          </p:cNvPr>
          <p:cNvSpPr/>
          <p:nvPr/>
        </p:nvSpPr>
        <p:spPr>
          <a:xfrm>
            <a:off x="2697054" y="3460404"/>
            <a:ext cx="277530" cy="256166"/>
          </a:xfrm>
          <a:prstGeom prst="roundRect">
            <a:avLst/>
          </a:prstGeom>
          <a:solidFill>
            <a:srgbClr val="FFC000"/>
          </a:solidFill>
          <a:ln w="28575" cmpd="sng">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a:solidFill>
                  <a:srgbClr val="000000"/>
                </a:solidFill>
              </a:rPr>
              <a:t>A</a:t>
            </a:r>
          </a:p>
        </p:txBody>
      </p:sp>
      <p:sp>
        <p:nvSpPr>
          <p:cNvPr id="101" name="Rounded Rectangle 100">
            <a:extLst>
              <a:ext uri="{FF2B5EF4-FFF2-40B4-BE49-F238E27FC236}">
                <a16:creationId xmlns:a16="http://schemas.microsoft.com/office/drawing/2014/main" id="{2AEDC6C1-F255-0D45-BF33-2106766FCDF0}"/>
              </a:ext>
            </a:extLst>
          </p:cNvPr>
          <p:cNvSpPr/>
          <p:nvPr/>
        </p:nvSpPr>
        <p:spPr>
          <a:xfrm>
            <a:off x="2874734" y="3603217"/>
            <a:ext cx="252300" cy="256166"/>
          </a:xfrm>
          <a:prstGeom prst="roundRect">
            <a:avLst/>
          </a:prstGeom>
          <a:solidFill>
            <a:srgbClr val="FFC000"/>
          </a:solidFill>
          <a:ln w="28575" cmpd="sng">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a:solidFill>
                  <a:srgbClr val="000000"/>
                </a:solidFill>
              </a:rPr>
              <a:t>B</a:t>
            </a:r>
          </a:p>
        </p:txBody>
      </p:sp>
      <p:sp>
        <p:nvSpPr>
          <p:cNvPr id="104" name="Rounded Rectangle 103">
            <a:extLst>
              <a:ext uri="{FF2B5EF4-FFF2-40B4-BE49-F238E27FC236}">
                <a16:creationId xmlns:a16="http://schemas.microsoft.com/office/drawing/2014/main" id="{BCDF3069-E7A2-1144-B513-EB072A38EBF3}"/>
              </a:ext>
            </a:extLst>
          </p:cNvPr>
          <p:cNvSpPr/>
          <p:nvPr/>
        </p:nvSpPr>
        <p:spPr>
          <a:xfrm>
            <a:off x="6124413" y="2284613"/>
            <a:ext cx="277530" cy="256166"/>
          </a:xfrm>
          <a:prstGeom prst="roundRect">
            <a:avLst/>
          </a:prstGeom>
          <a:solidFill>
            <a:srgbClr val="FFC000"/>
          </a:solidFill>
          <a:ln w="28575" cmpd="sng">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a:solidFill>
                  <a:srgbClr val="000000"/>
                </a:solidFill>
              </a:rPr>
              <a:t>A</a:t>
            </a:r>
          </a:p>
        </p:txBody>
      </p:sp>
      <p:sp>
        <p:nvSpPr>
          <p:cNvPr id="105" name="Rounded Rectangle 104">
            <a:extLst>
              <a:ext uri="{FF2B5EF4-FFF2-40B4-BE49-F238E27FC236}">
                <a16:creationId xmlns:a16="http://schemas.microsoft.com/office/drawing/2014/main" id="{C86D5ECE-C2ED-0944-9C1F-2D31919D92DF}"/>
              </a:ext>
            </a:extLst>
          </p:cNvPr>
          <p:cNvSpPr/>
          <p:nvPr/>
        </p:nvSpPr>
        <p:spPr>
          <a:xfrm>
            <a:off x="6302093" y="2427426"/>
            <a:ext cx="252300" cy="256166"/>
          </a:xfrm>
          <a:prstGeom prst="roundRect">
            <a:avLst/>
          </a:prstGeom>
          <a:solidFill>
            <a:srgbClr val="FFC000"/>
          </a:solidFill>
          <a:ln w="28575" cmpd="sng">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a:solidFill>
                  <a:srgbClr val="000000"/>
                </a:solidFill>
              </a:rPr>
              <a:t>B</a:t>
            </a:r>
          </a:p>
        </p:txBody>
      </p:sp>
    </p:spTree>
    <p:extLst>
      <p:ext uri="{BB962C8B-B14F-4D97-AF65-F5344CB8AC3E}">
        <p14:creationId xmlns:p14="http://schemas.microsoft.com/office/powerpoint/2010/main" val="21529154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9" name="Content Placeholder 2"/>
          <p:cNvSpPr>
            <a:spLocks noGrp="1"/>
          </p:cNvSpPr>
          <p:nvPr>
            <p:ph type="body" sz="quarter" idx="13"/>
          </p:nvPr>
        </p:nvSpPr>
        <p:spPr>
          <a:xfrm>
            <a:off x="125730" y="47029"/>
            <a:ext cx="4171824" cy="1011698"/>
          </a:xfrm>
        </p:spPr>
        <p:txBody>
          <a:bodyPr>
            <a:normAutofit/>
          </a:bodyPr>
          <a:lstStyle/>
          <a:p>
            <a:endParaRPr lang="en-US" sz="375" b="1" dirty="0">
              <a:latin typeface="+mn-lt"/>
            </a:endParaRPr>
          </a:p>
          <a:p>
            <a:r>
              <a:rPr lang="en-US" dirty="0"/>
              <a:t>Notes – Install </a:t>
            </a:r>
            <a:r>
              <a:rPr lang="en-US" dirty="0" err="1"/>
              <a:t>Chaincode</a:t>
            </a:r>
            <a:endParaRPr lang="en-US" dirty="0"/>
          </a:p>
        </p:txBody>
      </p:sp>
      <p:sp>
        <p:nvSpPr>
          <p:cNvPr id="35" name="Rectangle 34">
            <a:extLst>
              <a:ext uri="{FF2B5EF4-FFF2-40B4-BE49-F238E27FC236}">
                <a16:creationId xmlns:a16="http://schemas.microsoft.com/office/drawing/2014/main" id="{BAF3DC32-D49E-AA42-9534-B2677278F49B}"/>
              </a:ext>
            </a:extLst>
          </p:cNvPr>
          <p:cNvSpPr/>
          <p:nvPr/>
        </p:nvSpPr>
        <p:spPr>
          <a:xfrm>
            <a:off x="125730" y="713443"/>
            <a:ext cx="4171824" cy="1169551"/>
          </a:xfrm>
          <a:prstGeom prst="rect">
            <a:avLst/>
          </a:prstGeom>
        </p:spPr>
        <p:txBody>
          <a:bodyPr wrap="square">
            <a:spAutoFit/>
          </a:bodyPr>
          <a:lstStyle/>
          <a:p>
            <a:pPr marL="227013" indent="-227013">
              <a:buFont typeface="Arial" charset="0"/>
              <a:buChar char="•"/>
            </a:pPr>
            <a:r>
              <a:rPr lang="en-US" sz="1400" b="1" dirty="0"/>
              <a:t>Admins</a:t>
            </a:r>
            <a:r>
              <a:rPr lang="en-US" sz="1400" dirty="0"/>
              <a:t> for each org install </a:t>
            </a:r>
            <a:r>
              <a:rPr lang="en-US" sz="1400" dirty="0" err="1"/>
              <a:t>chaincode</a:t>
            </a:r>
            <a:r>
              <a:rPr lang="en-US" sz="1400" dirty="0"/>
              <a:t> to the peers in their org</a:t>
            </a:r>
          </a:p>
          <a:p>
            <a:pPr marL="227013" indent="-227013">
              <a:buFont typeface="Arial" charset="0"/>
              <a:buChar char="•"/>
            </a:pPr>
            <a:r>
              <a:rPr lang="en-US" sz="1400" dirty="0"/>
              <a:t>Each </a:t>
            </a:r>
            <a:r>
              <a:rPr lang="en-US" sz="1400" dirty="0" err="1"/>
              <a:t>chaincode</a:t>
            </a:r>
            <a:r>
              <a:rPr lang="en-US" sz="1400" dirty="0"/>
              <a:t> is given a name and a version</a:t>
            </a:r>
          </a:p>
          <a:p>
            <a:pPr marL="227013" indent="-227013">
              <a:buFont typeface="Arial" charset="0"/>
              <a:buChar char="•"/>
            </a:pPr>
            <a:r>
              <a:rPr lang="en-US" sz="1400" dirty="0"/>
              <a:t>Both Golang and Node.js </a:t>
            </a:r>
            <a:r>
              <a:rPr lang="en-US" sz="1400" dirty="0" err="1"/>
              <a:t>chaincode</a:t>
            </a:r>
            <a:r>
              <a:rPr lang="en-US" sz="1400" dirty="0"/>
              <a:t> are supported</a:t>
            </a:r>
          </a:p>
        </p:txBody>
      </p:sp>
      <p:pic>
        <p:nvPicPr>
          <p:cNvPr id="2" name="Picture 1">
            <a:extLst>
              <a:ext uri="{FF2B5EF4-FFF2-40B4-BE49-F238E27FC236}">
                <a16:creationId xmlns:a16="http://schemas.microsoft.com/office/drawing/2014/main" id="{3768BD82-7CB7-C84E-813B-FDDD6E5547D7}"/>
              </a:ext>
            </a:extLst>
          </p:cNvPr>
          <p:cNvPicPr>
            <a:picLocks noChangeAspect="1"/>
          </p:cNvPicPr>
          <p:nvPr/>
        </p:nvPicPr>
        <p:blipFill>
          <a:blip r:embed="rId3"/>
          <a:stretch>
            <a:fillRect/>
          </a:stretch>
        </p:blipFill>
        <p:spPr>
          <a:xfrm>
            <a:off x="4297554" y="961746"/>
            <a:ext cx="4160647" cy="3667404"/>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297303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ounded Rectangle 93">
            <a:extLst>
              <a:ext uri="{FF2B5EF4-FFF2-40B4-BE49-F238E27FC236}">
                <a16:creationId xmlns:a16="http://schemas.microsoft.com/office/drawing/2014/main" id="{3958A924-18D4-EB45-8F74-2D0000942F83}"/>
              </a:ext>
            </a:extLst>
          </p:cNvPr>
          <p:cNvSpPr/>
          <p:nvPr/>
        </p:nvSpPr>
        <p:spPr>
          <a:xfrm>
            <a:off x="1127900" y="1452107"/>
            <a:ext cx="6869062" cy="3306918"/>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2" name="Rounded Rectangle 91">
            <a:extLst>
              <a:ext uri="{FF2B5EF4-FFF2-40B4-BE49-F238E27FC236}">
                <a16:creationId xmlns:a16="http://schemas.microsoft.com/office/drawing/2014/main" id="{A4E41ADD-EE15-7D42-8DF4-61BE008825AB}"/>
              </a:ext>
            </a:extLst>
          </p:cNvPr>
          <p:cNvSpPr/>
          <p:nvPr/>
        </p:nvSpPr>
        <p:spPr>
          <a:xfrm>
            <a:off x="3474197" y="1548395"/>
            <a:ext cx="2171985" cy="2938133"/>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8" name="Rounded Rectangle 157">
            <a:extLst>
              <a:ext uri="{FF2B5EF4-FFF2-40B4-BE49-F238E27FC236}">
                <a16:creationId xmlns:a16="http://schemas.microsoft.com/office/drawing/2014/main" id="{431157D2-2FAF-3F49-BE27-53C81F15A29E}"/>
              </a:ext>
            </a:extLst>
          </p:cNvPr>
          <p:cNvSpPr/>
          <p:nvPr/>
        </p:nvSpPr>
        <p:spPr>
          <a:xfrm>
            <a:off x="1254312" y="1548396"/>
            <a:ext cx="2159629" cy="2938133"/>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6" name="Rounded Rectangle 155">
            <a:extLst>
              <a:ext uri="{FF2B5EF4-FFF2-40B4-BE49-F238E27FC236}">
                <a16:creationId xmlns:a16="http://schemas.microsoft.com/office/drawing/2014/main" id="{7D4E9B9C-CD89-8B4F-9E70-06911A76E8E1}"/>
              </a:ext>
            </a:extLst>
          </p:cNvPr>
          <p:cNvSpPr/>
          <p:nvPr/>
        </p:nvSpPr>
        <p:spPr>
          <a:xfrm>
            <a:off x="1386536" y="1698586"/>
            <a:ext cx="1913339" cy="2419848"/>
          </a:xfrm>
          <a:prstGeom prst="roundRect">
            <a:avLst/>
          </a:prstGeom>
          <a:solidFill>
            <a:srgbClr val="FFD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7" name="Rounded Rectangle 156">
            <a:extLst>
              <a:ext uri="{FF2B5EF4-FFF2-40B4-BE49-F238E27FC236}">
                <a16:creationId xmlns:a16="http://schemas.microsoft.com/office/drawing/2014/main" id="{103EE323-7E47-E147-8F31-634C1B9DDADF}"/>
              </a:ext>
            </a:extLst>
          </p:cNvPr>
          <p:cNvSpPr/>
          <p:nvPr/>
        </p:nvSpPr>
        <p:spPr>
          <a:xfrm>
            <a:off x="3591840" y="1694901"/>
            <a:ext cx="1939064" cy="2414145"/>
          </a:xfrm>
          <a:prstGeom prst="roundRect">
            <a:avLst/>
          </a:prstGeom>
          <a:solidFill>
            <a:srgbClr val="FFD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9" name="Content Placeholder 2"/>
          <p:cNvSpPr>
            <a:spLocks noGrp="1"/>
          </p:cNvSpPr>
          <p:nvPr>
            <p:ph type="body" sz="quarter" idx="13"/>
          </p:nvPr>
        </p:nvSpPr>
        <p:spPr>
          <a:xfrm>
            <a:off x="125730" y="47029"/>
            <a:ext cx="7768590" cy="1011698"/>
          </a:xfrm>
        </p:spPr>
        <p:txBody>
          <a:bodyPr>
            <a:normAutofit/>
          </a:bodyPr>
          <a:lstStyle/>
          <a:p>
            <a:endParaRPr lang="en-US" sz="375" b="1" dirty="0">
              <a:latin typeface="+mn-lt"/>
            </a:endParaRPr>
          </a:p>
          <a:p>
            <a:r>
              <a:rPr lang="en-US" dirty="0"/>
              <a:t>Network Creation (6/8) – Create Channels</a:t>
            </a:r>
          </a:p>
        </p:txBody>
      </p:sp>
      <p:sp>
        <p:nvSpPr>
          <p:cNvPr id="115" name="TextBox 114">
            <a:extLst>
              <a:ext uri="{FF2B5EF4-FFF2-40B4-BE49-F238E27FC236}">
                <a16:creationId xmlns:a16="http://schemas.microsoft.com/office/drawing/2014/main" id="{677C5C14-BB2C-E14E-BD19-99530220430A}"/>
              </a:ext>
            </a:extLst>
          </p:cNvPr>
          <p:cNvSpPr txBox="1"/>
          <p:nvPr/>
        </p:nvSpPr>
        <p:spPr>
          <a:xfrm>
            <a:off x="1617763" y="3859383"/>
            <a:ext cx="1509271" cy="276999"/>
          </a:xfrm>
          <a:prstGeom prst="rect">
            <a:avLst/>
          </a:prstGeom>
          <a:noFill/>
        </p:spPr>
        <p:txBody>
          <a:bodyPr wrap="square" rtlCol="0">
            <a:spAutoFit/>
          </a:bodyPr>
          <a:lstStyle/>
          <a:p>
            <a:pPr algn="ctr"/>
            <a:r>
              <a:rPr lang="en-US" sz="1200" dirty="0"/>
              <a:t>Org1</a:t>
            </a:r>
          </a:p>
        </p:txBody>
      </p:sp>
      <p:sp>
        <p:nvSpPr>
          <p:cNvPr id="117" name="TextBox 116">
            <a:extLst>
              <a:ext uri="{FF2B5EF4-FFF2-40B4-BE49-F238E27FC236}">
                <a16:creationId xmlns:a16="http://schemas.microsoft.com/office/drawing/2014/main" id="{CBCBB266-61E2-D248-9168-AEDF13671167}"/>
              </a:ext>
            </a:extLst>
          </p:cNvPr>
          <p:cNvSpPr txBox="1"/>
          <p:nvPr/>
        </p:nvSpPr>
        <p:spPr>
          <a:xfrm>
            <a:off x="3786192" y="3841435"/>
            <a:ext cx="1509271" cy="276999"/>
          </a:xfrm>
          <a:prstGeom prst="rect">
            <a:avLst/>
          </a:prstGeom>
          <a:noFill/>
        </p:spPr>
        <p:txBody>
          <a:bodyPr wrap="square" rtlCol="0">
            <a:spAutoFit/>
          </a:bodyPr>
          <a:lstStyle/>
          <a:p>
            <a:pPr algn="ctr"/>
            <a:r>
              <a:rPr lang="en-US" sz="1200" dirty="0" err="1"/>
              <a:t>OrdererOrg</a:t>
            </a:r>
            <a:endParaRPr lang="en-US" sz="1200" dirty="0"/>
          </a:p>
        </p:txBody>
      </p:sp>
      <p:sp>
        <p:nvSpPr>
          <p:cNvPr id="159" name="TextBox 158">
            <a:extLst>
              <a:ext uri="{FF2B5EF4-FFF2-40B4-BE49-F238E27FC236}">
                <a16:creationId xmlns:a16="http://schemas.microsoft.com/office/drawing/2014/main" id="{7BAC57D3-FD96-F64A-9553-017A638D1EB7}"/>
              </a:ext>
            </a:extLst>
          </p:cNvPr>
          <p:cNvSpPr txBox="1"/>
          <p:nvPr/>
        </p:nvSpPr>
        <p:spPr>
          <a:xfrm>
            <a:off x="1245169" y="4146688"/>
            <a:ext cx="2247316" cy="276999"/>
          </a:xfrm>
          <a:prstGeom prst="rect">
            <a:avLst/>
          </a:prstGeom>
          <a:noFill/>
        </p:spPr>
        <p:txBody>
          <a:bodyPr wrap="square" rtlCol="0">
            <a:spAutoFit/>
          </a:bodyPr>
          <a:lstStyle/>
          <a:p>
            <a:pPr algn="ctr"/>
            <a:r>
              <a:rPr lang="en-US" sz="1200" dirty="0"/>
              <a:t>Member</a:t>
            </a:r>
          </a:p>
        </p:txBody>
      </p:sp>
      <p:sp>
        <p:nvSpPr>
          <p:cNvPr id="160" name="Rounded Rectangle 159">
            <a:extLst>
              <a:ext uri="{FF2B5EF4-FFF2-40B4-BE49-F238E27FC236}">
                <a16:creationId xmlns:a16="http://schemas.microsoft.com/office/drawing/2014/main" id="{1E5F4413-40E4-BF46-84D1-F14829C06DCE}"/>
              </a:ext>
            </a:extLst>
          </p:cNvPr>
          <p:cNvSpPr/>
          <p:nvPr/>
        </p:nvSpPr>
        <p:spPr>
          <a:xfrm>
            <a:off x="2314207" y="2940181"/>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1</a:t>
            </a:r>
            <a:endParaRPr lang="en-US" sz="2400" dirty="0">
              <a:solidFill>
                <a:schemeClr val="bg1"/>
              </a:solidFill>
            </a:endParaRPr>
          </a:p>
        </p:txBody>
      </p:sp>
      <p:sp>
        <p:nvSpPr>
          <p:cNvPr id="102" name="Rounded Rectangle 101">
            <a:extLst>
              <a:ext uri="{FF2B5EF4-FFF2-40B4-BE49-F238E27FC236}">
                <a16:creationId xmlns:a16="http://schemas.microsoft.com/office/drawing/2014/main" id="{C2BF2AC3-1CD9-0B4A-9A49-3FC17BE801CB}"/>
              </a:ext>
            </a:extLst>
          </p:cNvPr>
          <p:cNvSpPr/>
          <p:nvPr/>
        </p:nvSpPr>
        <p:spPr>
          <a:xfrm>
            <a:off x="1588582" y="1817513"/>
            <a:ext cx="598199" cy="598199"/>
          </a:xfrm>
          <a:prstGeom prst="roundRect">
            <a:avLst/>
          </a:prstGeom>
          <a:solidFill>
            <a:schemeClr val="accent3"/>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000000"/>
                </a:solidFill>
              </a:rPr>
              <a:t>CA</a:t>
            </a:r>
            <a:endParaRPr lang="en-US" sz="2400" dirty="0">
              <a:solidFill>
                <a:srgbClr val="000000"/>
              </a:solidFill>
            </a:endParaRPr>
          </a:p>
        </p:txBody>
      </p:sp>
      <p:sp>
        <p:nvSpPr>
          <p:cNvPr id="103" name="Rounded Rectangle 102">
            <a:extLst>
              <a:ext uri="{FF2B5EF4-FFF2-40B4-BE49-F238E27FC236}">
                <a16:creationId xmlns:a16="http://schemas.microsoft.com/office/drawing/2014/main" id="{7FB8E8BB-2F79-A849-B8AC-41D7886C2F57}"/>
              </a:ext>
            </a:extLst>
          </p:cNvPr>
          <p:cNvSpPr/>
          <p:nvPr/>
        </p:nvSpPr>
        <p:spPr>
          <a:xfrm>
            <a:off x="1588581" y="2927676"/>
            <a:ext cx="598199" cy="598199"/>
          </a:xfrm>
          <a:prstGeom prst="roundRect">
            <a:avLst/>
          </a:prstGeom>
          <a:solidFill>
            <a:schemeClr val="accent3"/>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000000"/>
                </a:solidFill>
              </a:rPr>
              <a:t>CA</a:t>
            </a:r>
            <a:endParaRPr lang="en-US" sz="2400" dirty="0">
              <a:solidFill>
                <a:srgbClr val="000000"/>
              </a:solidFill>
            </a:endParaRPr>
          </a:p>
        </p:txBody>
      </p:sp>
      <p:grpSp>
        <p:nvGrpSpPr>
          <p:cNvPr id="121" name="Group 120">
            <a:extLst>
              <a:ext uri="{FF2B5EF4-FFF2-40B4-BE49-F238E27FC236}">
                <a16:creationId xmlns:a16="http://schemas.microsoft.com/office/drawing/2014/main" id="{F9BDDB6B-C95E-DE45-829E-7AA009C5B5A1}"/>
              </a:ext>
            </a:extLst>
          </p:cNvPr>
          <p:cNvGrpSpPr/>
          <p:nvPr/>
        </p:nvGrpSpPr>
        <p:grpSpPr>
          <a:xfrm>
            <a:off x="3848055" y="1928945"/>
            <a:ext cx="1405782" cy="1348505"/>
            <a:chOff x="3767821" y="2964559"/>
            <a:chExt cx="1405782" cy="1348505"/>
          </a:xfrm>
        </p:grpSpPr>
        <p:sp>
          <p:nvSpPr>
            <p:cNvPr id="123" name="Rounded Rectangle 122">
              <a:extLst>
                <a:ext uri="{FF2B5EF4-FFF2-40B4-BE49-F238E27FC236}">
                  <a16:creationId xmlns:a16="http://schemas.microsoft.com/office/drawing/2014/main" id="{E3CA3B85-66B3-6447-BEBA-98911C28A5A2}"/>
                </a:ext>
              </a:extLst>
            </p:cNvPr>
            <p:cNvSpPr/>
            <p:nvPr/>
          </p:nvSpPr>
          <p:spPr>
            <a:xfrm>
              <a:off x="3767821" y="3711053"/>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sp>
          <p:nvSpPr>
            <p:cNvPr id="124" name="Rounded Rectangle 123">
              <a:extLst>
                <a:ext uri="{FF2B5EF4-FFF2-40B4-BE49-F238E27FC236}">
                  <a16:creationId xmlns:a16="http://schemas.microsoft.com/office/drawing/2014/main" id="{BBC8EB64-B5D2-404F-9528-F95B0DD09535}"/>
                </a:ext>
              </a:extLst>
            </p:cNvPr>
            <p:cNvSpPr/>
            <p:nvPr/>
          </p:nvSpPr>
          <p:spPr>
            <a:xfrm>
              <a:off x="4176303" y="2964559"/>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cxnSp>
          <p:nvCxnSpPr>
            <p:cNvPr id="125" name="Straight Connector 124">
              <a:extLst>
                <a:ext uri="{FF2B5EF4-FFF2-40B4-BE49-F238E27FC236}">
                  <a16:creationId xmlns:a16="http://schemas.microsoft.com/office/drawing/2014/main" id="{15980512-31C7-DF40-8B84-A7B404D1565B}"/>
                </a:ext>
              </a:extLst>
            </p:cNvPr>
            <p:cNvCxnSpPr/>
            <p:nvPr/>
          </p:nvCxnSpPr>
          <p:spPr>
            <a:xfrm>
              <a:off x="4366020" y="4010153"/>
              <a:ext cx="209384" cy="3812"/>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a:extLst>
                <a:ext uri="{FF2B5EF4-FFF2-40B4-BE49-F238E27FC236}">
                  <a16:creationId xmlns:a16="http://schemas.microsoft.com/office/drawing/2014/main" id="{2FB8DB7D-0E33-2F49-BDE1-ED70809E255B}"/>
                </a:ext>
              </a:extLst>
            </p:cNvPr>
            <p:cNvCxnSpPr>
              <a:cxnSpLocks/>
              <a:endCxn id="123" idx="0"/>
            </p:cNvCxnSpPr>
            <p:nvPr/>
          </p:nvCxnSpPr>
          <p:spPr>
            <a:xfrm flipH="1">
              <a:off x="4066921" y="3537124"/>
              <a:ext cx="137781" cy="173929"/>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a:extLst>
                <a:ext uri="{FF2B5EF4-FFF2-40B4-BE49-F238E27FC236}">
                  <a16:creationId xmlns:a16="http://schemas.microsoft.com/office/drawing/2014/main" id="{AA858E1E-0B8F-4B41-81EB-21E0FE288C98}"/>
                </a:ext>
              </a:extLst>
            </p:cNvPr>
            <p:cNvCxnSpPr>
              <a:cxnSpLocks/>
              <a:endCxn id="128" idx="0"/>
            </p:cNvCxnSpPr>
            <p:nvPr/>
          </p:nvCxnSpPr>
          <p:spPr>
            <a:xfrm>
              <a:off x="4740511" y="3537124"/>
              <a:ext cx="133993" cy="177741"/>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28" name="Rounded Rectangle 127">
              <a:extLst>
                <a:ext uri="{FF2B5EF4-FFF2-40B4-BE49-F238E27FC236}">
                  <a16:creationId xmlns:a16="http://schemas.microsoft.com/office/drawing/2014/main" id="{9853896D-046D-F945-B8DB-F544BFCC0118}"/>
                </a:ext>
              </a:extLst>
            </p:cNvPr>
            <p:cNvSpPr/>
            <p:nvPr/>
          </p:nvSpPr>
          <p:spPr>
            <a:xfrm>
              <a:off x="4575404" y="3714865"/>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grpSp>
      <p:cxnSp>
        <p:nvCxnSpPr>
          <p:cNvPr id="91" name="Curved Connector 64">
            <a:extLst>
              <a:ext uri="{FF2B5EF4-FFF2-40B4-BE49-F238E27FC236}">
                <a16:creationId xmlns:a16="http://schemas.microsoft.com/office/drawing/2014/main" id="{5B5D9E99-CA0F-2F4D-BE27-18B819F3530F}"/>
              </a:ext>
            </a:extLst>
          </p:cNvPr>
          <p:cNvCxnSpPr>
            <a:cxnSpLocks/>
            <a:stCxn id="103" idx="0"/>
            <a:endCxn id="102" idx="2"/>
          </p:cNvCxnSpPr>
          <p:nvPr/>
        </p:nvCxnSpPr>
        <p:spPr>
          <a:xfrm flipV="1">
            <a:off x="1887681" y="2415712"/>
            <a:ext cx="1" cy="511964"/>
          </a:xfrm>
          <a:prstGeom prst="straightConnector1">
            <a:avLst/>
          </a:prstGeom>
          <a:ln>
            <a:solidFill>
              <a:schemeClr val="tx2"/>
            </a:solidFill>
            <a:prstDash val="sysDot"/>
            <a:tailEnd type="none"/>
          </a:ln>
        </p:spPr>
        <p:style>
          <a:lnRef idx="2">
            <a:schemeClr val="accent1"/>
          </a:lnRef>
          <a:fillRef idx="0">
            <a:schemeClr val="accent1"/>
          </a:fillRef>
          <a:effectRef idx="1">
            <a:schemeClr val="accent1"/>
          </a:effectRef>
          <a:fontRef idx="minor">
            <a:schemeClr val="tx1"/>
          </a:fontRef>
        </p:style>
      </p:cxnSp>
      <p:sp>
        <p:nvSpPr>
          <p:cNvPr id="93" name="TextBox 92">
            <a:extLst>
              <a:ext uri="{FF2B5EF4-FFF2-40B4-BE49-F238E27FC236}">
                <a16:creationId xmlns:a16="http://schemas.microsoft.com/office/drawing/2014/main" id="{47EE6DD2-B058-AC4C-938E-B84E5AF2D0DF}"/>
              </a:ext>
            </a:extLst>
          </p:cNvPr>
          <p:cNvSpPr txBox="1"/>
          <p:nvPr/>
        </p:nvSpPr>
        <p:spPr>
          <a:xfrm>
            <a:off x="3437714" y="4136380"/>
            <a:ext cx="2247316" cy="276999"/>
          </a:xfrm>
          <a:prstGeom prst="rect">
            <a:avLst/>
          </a:prstGeom>
          <a:noFill/>
        </p:spPr>
        <p:txBody>
          <a:bodyPr wrap="square" rtlCol="0">
            <a:spAutoFit/>
          </a:bodyPr>
          <a:lstStyle/>
          <a:p>
            <a:pPr algn="ctr"/>
            <a:r>
              <a:rPr lang="en-US" sz="1200" dirty="0"/>
              <a:t>IBM</a:t>
            </a:r>
          </a:p>
        </p:txBody>
      </p:sp>
      <p:sp>
        <p:nvSpPr>
          <p:cNvPr id="95" name="TextBox 94">
            <a:extLst>
              <a:ext uri="{FF2B5EF4-FFF2-40B4-BE49-F238E27FC236}">
                <a16:creationId xmlns:a16="http://schemas.microsoft.com/office/drawing/2014/main" id="{8C2C2FD4-D953-724F-B296-75A6123A387C}"/>
              </a:ext>
            </a:extLst>
          </p:cNvPr>
          <p:cNvSpPr txBox="1"/>
          <p:nvPr/>
        </p:nvSpPr>
        <p:spPr>
          <a:xfrm>
            <a:off x="3427288" y="4508629"/>
            <a:ext cx="2247316" cy="276999"/>
          </a:xfrm>
          <a:prstGeom prst="rect">
            <a:avLst/>
          </a:prstGeom>
          <a:noFill/>
        </p:spPr>
        <p:txBody>
          <a:bodyPr wrap="square" rtlCol="0">
            <a:spAutoFit/>
          </a:bodyPr>
          <a:lstStyle/>
          <a:p>
            <a:pPr algn="ctr"/>
            <a:r>
              <a:rPr lang="en-US" sz="1200" dirty="0"/>
              <a:t>Network</a:t>
            </a:r>
          </a:p>
        </p:txBody>
      </p:sp>
      <p:sp>
        <p:nvSpPr>
          <p:cNvPr id="35" name="Rectangle 34">
            <a:extLst>
              <a:ext uri="{FF2B5EF4-FFF2-40B4-BE49-F238E27FC236}">
                <a16:creationId xmlns:a16="http://schemas.microsoft.com/office/drawing/2014/main" id="{BAF3DC32-D49E-AA42-9534-B2677278F49B}"/>
              </a:ext>
            </a:extLst>
          </p:cNvPr>
          <p:cNvSpPr/>
          <p:nvPr/>
        </p:nvSpPr>
        <p:spPr>
          <a:xfrm>
            <a:off x="125729" y="713443"/>
            <a:ext cx="8461059" cy="523220"/>
          </a:xfrm>
          <a:prstGeom prst="rect">
            <a:avLst/>
          </a:prstGeom>
        </p:spPr>
        <p:txBody>
          <a:bodyPr wrap="square">
            <a:spAutoFit/>
          </a:bodyPr>
          <a:lstStyle/>
          <a:p>
            <a:pPr marL="227013" indent="-227013">
              <a:buFont typeface="Arial" charset="0"/>
              <a:buChar char="•"/>
            </a:pPr>
            <a:r>
              <a:rPr lang="en-US" sz="1400" dirty="0"/>
              <a:t>Channels are created by an </a:t>
            </a:r>
            <a:r>
              <a:rPr lang="en-US" sz="1400" b="1" dirty="0"/>
              <a:t>admin</a:t>
            </a:r>
            <a:r>
              <a:rPr lang="en-US" sz="1400" dirty="0"/>
              <a:t> in either org. A policy defines which orgs can join the channel</a:t>
            </a:r>
          </a:p>
          <a:p>
            <a:pPr marL="227013" indent="-227013">
              <a:buFont typeface="Arial" charset="0"/>
              <a:buChar char="•"/>
            </a:pPr>
            <a:r>
              <a:rPr lang="en-US" sz="1400" dirty="0"/>
              <a:t>Other orgs receive notification of new channels and can accept or reject.</a:t>
            </a:r>
            <a:endParaRPr lang="en-US" sz="1400" dirty="0">
              <a:solidFill>
                <a:srgbClr val="2163FF"/>
              </a:solidFill>
            </a:endParaRPr>
          </a:p>
        </p:txBody>
      </p:sp>
      <p:sp>
        <p:nvSpPr>
          <p:cNvPr id="42" name="Rounded Rectangle 41">
            <a:extLst>
              <a:ext uri="{FF2B5EF4-FFF2-40B4-BE49-F238E27FC236}">
                <a16:creationId xmlns:a16="http://schemas.microsoft.com/office/drawing/2014/main" id="{6F394B82-BAF0-6E4A-BE39-80018F7DCEE1}"/>
              </a:ext>
            </a:extLst>
          </p:cNvPr>
          <p:cNvSpPr/>
          <p:nvPr/>
        </p:nvSpPr>
        <p:spPr>
          <a:xfrm>
            <a:off x="2318582" y="1814497"/>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0</a:t>
            </a:r>
            <a:endParaRPr lang="en-US" sz="2400" dirty="0">
              <a:solidFill>
                <a:schemeClr val="bg1"/>
              </a:solidFill>
            </a:endParaRPr>
          </a:p>
        </p:txBody>
      </p:sp>
      <p:sp>
        <p:nvSpPr>
          <p:cNvPr id="43" name="Rounded Rectangle 42">
            <a:extLst>
              <a:ext uri="{FF2B5EF4-FFF2-40B4-BE49-F238E27FC236}">
                <a16:creationId xmlns:a16="http://schemas.microsoft.com/office/drawing/2014/main" id="{A80B3CAC-B795-6D49-85AA-B3BADD4465AE}"/>
              </a:ext>
            </a:extLst>
          </p:cNvPr>
          <p:cNvSpPr/>
          <p:nvPr/>
        </p:nvSpPr>
        <p:spPr>
          <a:xfrm>
            <a:off x="2701429" y="2334720"/>
            <a:ext cx="277530" cy="256166"/>
          </a:xfrm>
          <a:prstGeom prst="roundRect">
            <a:avLst/>
          </a:prstGeom>
          <a:solidFill>
            <a:srgbClr val="FFC000"/>
          </a:solidFill>
          <a:ln w="28575" cmpd="sng">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Y</a:t>
            </a:r>
          </a:p>
        </p:txBody>
      </p:sp>
      <p:sp>
        <p:nvSpPr>
          <p:cNvPr id="44" name="Rounded Rectangle 43">
            <a:extLst>
              <a:ext uri="{FF2B5EF4-FFF2-40B4-BE49-F238E27FC236}">
                <a16:creationId xmlns:a16="http://schemas.microsoft.com/office/drawing/2014/main" id="{ACF59285-FFA1-CE4D-A7DD-470BD8B6EEC5}"/>
              </a:ext>
            </a:extLst>
          </p:cNvPr>
          <p:cNvSpPr/>
          <p:nvPr/>
        </p:nvSpPr>
        <p:spPr>
          <a:xfrm>
            <a:off x="2879109" y="2477533"/>
            <a:ext cx="252300" cy="256166"/>
          </a:xfrm>
          <a:prstGeom prst="roundRect">
            <a:avLst/>
          </a:prstGeom>
          <a:solidFill>
            <a:srgbClr val="FFC000"/>
          </a:solidFill>
          <a:ln w="28575" cmpd="sng">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Z</a:t>
            </a:r>
          </a:p>
        </p:txBody>
      </p:sp>
      <p:sp>
        <p:nvSpPr>
          <p:cNvPr id="45" name="Rounded Rectangle 44">
            <a:extLst>
              <a:ext uri="{FF2B5EF4-FFF2-40B4-BE49-F238E27FC236}">
                <a16:creationId xmlns:a16="http://schemas.microsoft.com/office/drawing/2014/main" id="{06F5918C-1F4A-C341-816E-656D7537C116}"/>
              </a:ext>
            </a:extLst>
          </p:cNvPr>
          <p:cNvSpPr/>
          <p:nvPr/>
        </p:nvSpPr>
        <p:spPr>
          <a:xfrm>
            <a:off x="5716853" y="1548395"/>
            <a:ext cx="2159629" cy="2938133"/>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6" name="Rounded Rectangle 45">
            <a:extLst>
              <a:ext uri="{FF2B5EF4-FFF2-40B4-BE49-F238E27FC236}">
                <a16:creationId xmlns:a16="http://schemas.microsoft.com/office/drawing/2014/main" id="{F81E4F92-7FB9-1744-8B07-77F00482D2F7}"/>
              </a:ext>
            </a:extLst>
          </p:cNvPr>
          <p:cNvSpPr/>
          <p:nvPr/>
        </p:nvSpPr>
        <p:spPr>
          <a:xfrm>
            <a:off x="5849077" y="1698585"/>
            <a:ext cx="1913339" cy="2419848"/>
          </a:xfrm>
          <a:prstGeom prst="roundRect">
            <a:avLst/>
          </a:prstGeom>
          <a:solidFill>
            <a:srgbClr val="FFD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3" name="TextBox 52">
            <a:extLst>
              <a:ext uri="{FF2B5EF4-FFF2-40B4-BE49-F238E27FC236}">
                <a16:creationId xmlns:a16="http://schemas.microsoft.com/office/drawing/2014/main" id="{A883270B-0480-F24A-8EFB-C6C15ACCD789}"/>
              </a:ext>
            </a:extLst>
          </p:cNvPr>
          <p:cNvSpPr txBox="1"/>
          <p:nvPr/>
        </p:nvSpPr>
        <p:spPr>
          <a:xfrm>
            <a:off x="6080304" y="3859382"/>
            <a:ext cx="1509271" cy="276999"/>
          </a:xfrm>
          <a:prstGeom prst="rect">
            <a:avLst/>
          </a:prstGeom>
          <a:noFill/>
        </p:spPr>
        <p:txBody>
          <a:bodyPr wrap="square" rtlCol="0">
            <a:spAutoFit/>
          </a:bodyPr>
          <a:lstStyle/>
          <a:p>
            <a:pPr algn="ctr"/>
            <a:r>
              <a:rPr lang="en-US" sz="1200" dirty="0"/>
              <a:t>Org2</a:t>
            </a:r>
          </a:p>
        </p:txBody>
      </p:sp>
      <p:sp>
        <p:nvSpPr>
          <p:cNvPr id="54" name="TextBox 53">
            <a:extLst>
              <a:ext uri="{FF2B5EF4-FFF2-40B4-BE49-F238E27FC236}">
                <a16:creationId xmlns:a16="http://schemas.microsoft.com/office/drawing/2014/main" id="{338CC2F3-E6DD-D644-977D-5BA7B5DCD277}"/>
              </a:ext>
            </a:extLst>
          </p:cNvPr>
          <p:cNvSpPr txBox="1"/>
          <p:nvPr/>
        </p:nvSpPr>
        <p:spPr>
          <a:xfrm>
            <a:off x="5707710" y="4146687"/>
            <a:ext cx="2247316" cy="276999"/>
          </a:xfrm>
          <a:prstGeom prst="rect">
            <a:avLst/>
          </a:prstGeom>
          <a:noFill/>
        </p:spPr>
        <p:txBody>
          <a:bodyPr wrap="square" rtlCol="0">
            <a:spAutoFit/>
          </a:bodyPr>
          <a:lstStyle/>
          <a:p>
            <a:pPr algn="ctr"/>
            <a:r>
              <a:rPr lang="en-US" sz="1200" dirty="0"/>
              <a:t>Member</a:t>
            </a:r>
          </a:p>
        </p:txBody>
      </p:sp>
      <p:sp>
        <p:nvSpPr>
          <p:cNvPr id="55" name="Rounded Rectangle 54">
            <a:extLst>
              <a:ext uri="{FF2B5EF4-FFF2-40B4-BE49-F238E27FC236}">
                <a16:creationId xmlns:a16="http://schemas.microsoft.com/office/drawing/2014/main" id="{6F819C9A-2D73-2741-BCD2-B36924229A4C}"/>
              </a:ext>
            </a:extLst>
          </p:cNvPr>
          <p:cNvSpPr/>
          <p:nvPr/>
        </p:nvSpPr>
        <p:spPr>
          <a:xfrm>
            <a:off x="6238657" y="2943241"/>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2</a:t>
            </a:r>
            <a:endParaRPr lang="en-US" sz="2400" dirty="0">
              <a:solidFill>
                <a:schemeClr val="bg1"/>
              </a:solidFill>
            </a:endParaRPr>
          </a:p>
        </p:txBody>
      </p:sp>
      <p:sp>
        <p:nvSpPr>
          <p:cNvPr id="56" name="Rounded Rectangle 55">
            <a:extLst>
              <a:ext uri="{FF2B5EF4-FFF2-40B4-BE49-F238E27FC236}">
                <a16:creationId xmlns:a16="http://schemas.microsoft.com/office/drawing/2014/main" id="{746CED8E-B691-104F-A14E-9BCF4C8C548B}"/>
              </a:ext>
            </a:extLst>
          </p:cNvPr>
          <p:cNvSpPr/>
          <p:nvPr/>
        </p:nvSpPr>
        <p:spPr>
          <a:xfrm>
            <a:off x="6120038" y="3410297"/>
            <a:ext cx="277530" cy="256166"/>
          </a:xfrm>
          <a:prstGeom prst="roundRect">
            <a:avLst/>
          </a:prstGeom>
          <a:solidFill>
            <a:srgbClr val="FFC000"/>
          </a:solidFill>
          <a:ln w="28575" cmpd="sng">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Y</a:t>
            </a:r>
          </a:p>
        </p:txBody>
      </p:sp>
      <p:sp>
        <p:nvSpPr>
          <p:cNvPr id="57" name="Rounded Rectangle 56">
            <a:extLst>
              <a:ext uri="{FF2B5EF4-FFF2-40B4-BE49-F238E27FC236}">
                <a16:creationId xmlns:a16="http://schemas.microsoft.com/office/drawing/2014/main" id="{6BA2E0EB-EFED-EA48-A12E-5602E2066FC2}"/>
              </a:ext>
            </a:extLst>
          </p:cNvPr>
          <p:cNvSpPr/>
          <p:nvPr/>
        </p:nvSpPr>
        <p:spPr>
          <a:xfrm>
            <a:off x="6297718" y="3553110"/>
            <a:ext cx="252300" cy="256166"/>
          </a:xfrm>
          <a:prstGeom prst="roundRect">
            <a:avLst/>
          </a:prstGeom>
          <a:solidFill>
            <a:srgbClr val="FFC000"/>
          </a:solidFill>
          <a:ln w="28575" cmpd="sng">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Z</a:t>
            </a:r>
          </a:p>
        </p:txBody>
      </p:sp>
      <p:sp>
        <p:nvSpPr>
          <p:cNvPr id="58" name="Rounded Rectangle 57">
            <a:extLst>
              <a:ext uri="{FF2B5EF4-FFF2-40B4-BE49-F238E27FC236}">
                <a16:creationId xmlns:a16="http://schemas.microsoft.com/office/drawing/2014/main" id="{F0BA4ED9-0847-1A4E-A466-1342FE583CCB}"/>
              </a:ext>
            </a:extLst>
          </p:cNvPr>
          <p:cNvSpPr/>
          <p:nvPr/>
        </p:nvSpPr>
        <p:spPr>
          <a:xfrm>
            <a:off x="6962784" y="1815694"/>
            <a:ext cx="598199" cy="598199"/>
          </a:xfrm>
          <a:prstGeom prst="roundRect">
            <a:avLst/>
          </a:prstGeom>
          <a:solidFill>
            <a:schemeClr val="accent3"/>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000000"/>
                </a:solidFill>
              </a:rPr>
              <a:t>CA</a:t>
            </a:r>
            <a:endParaRPr lang="en-US" sz="2400" dirty="0">
              <a:solidFill>
                <a:srgbClr val="000000"/>
              </a:solidFill>
            </a:endParaRPr>
          </a:p>
        </p:txBody>
      </p:sp>
      <p:sp>
        <p:nvSpPr>
          <p:cNvPr id="59" name="Rounded Rectangle 58">
            <a:extLst>
              <a:ext uri="{FF2B5EF4-FFF2-40B4-BE49-F238E27FC236}">
                <a16:creationId xmlns:a16="http://schemas.microsoft.com/office/drawing/2014/main" id="{E5BC00F1-BDD2-C24E-8F3D-9A2382C30E19}"/>
              </a:ext>
            </a:extLst>
          </p:cNvPr>
          <p:cNvSpPr/>
          <p:nvPr/>
        </p:nvSpPr>
        <p:spPr>
          <a:xfrm>
            <a:off x="6962783" y="2925857"/>
            <a:ext cx="598199" cy="598199"/>
          </a:xfrm>
          <a:prstGeom prst="roundRect">
            <a:avLst/>
          </a:prstGeom>
          <a:solidFill>
            <a:schemeClr val="accent3"/>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000000"/>
                </a:solidFill>
              </a:rPr>
              <a:t>CA</a:t>
            </a:r>
            <a:endParaRPr lang="en-US" sz="2400" dirty="0">
              <a:solidFill>
                <a:srgbClr val="000000"/>
              </a:solidFill>
            </a:endParaRPr>
          </a:p>
        </p:txBody>
      </p:sp>
      <p:cxnSp>
        <p:nvCxnSpPr>
          <p:cNvPr id="60" name="Curved Connector 64">
            <a:extLst>
              <a:ext uri="{FF2B5EF4-FFF2-40B4-BE49-F238E27FC236}">
                <a16:creationId xmlns:a16="http://schemas.microsoft.com/office/drawing/2014/main" id="{40E35FD3-41CB-A640-A14A-ED4FA532F4B8}"/>
              </a:ext>
            </a:extLst>
          </p:cNvPr>
          <p:cNvCxnSpPr>
            <a:cxnSpLocks/>
            <a:stCxn id="59" idx="0"/>
            <a:endCxn id="58" idx="2"/>
          </p:cNvCxnSpPr>
          <p:nvPr/>
        </p:nvCxnSpPr>
        <p:spPr>
          <a:xfrm flipV="1">
            <a:off x="7261883" y="2413893"/>
            <a:ext cx="1" cy="511964"/>
          </a:xfrm>
          <a:prstGeom prst="straightConnector1">
            <a:avLst/>
          </a:prstGeom>
          <a:ln>
            <a:solidFill>
              <a:schemeClr val="tx2"/>
            </a:solidFill>
            <a:prstDash val="sysDot"/>
            <a:tailEnd type="none"/>
          </a:ln>
        </p:spPr>
        <p:style>
          <a:lnRef idx="2">
            <a:schemeClr val="accent1"/>
          </a:lnRef>
          <a:fillRef idx="0">
            <a:schemeClr val="accent1"/>
          </a:fillRef>
          <a:effectRef idx="1">
            <a:schemeClr val="accent1"/>
          </a:effectRef>
          <a:fontRef idx="minor">
            <a:schemeClr val="tx1"/>
          </a:fontRef>
        </p:style>
      </p:cxnSp>
      <p:sp>
        <p:nvSpPr>
          <p:cNvPr id="67" name="Rounded Rectangle 66">
            <a:extLst>
              <a:ext uri="{FF2B5EF4-FFF2-40B4-BE49-F238E27FC236}">
                <a16:creationId xmlns:a16="http://schemas.microsoft.com/office/drawing/2014/main" id="{EF237E06-AD12-5C47-B1E4-1EADDB48D075}"/>
              </a:ext>
            </a:extLst>
          </p:cNvPr>
          <p:cNvSpPr/>
          <p:nvPr/>
        </p:nvSpPr>
        <p:spPr>
          <a:xfrm>
            <a:off x="6243032" y="1817557"/>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3</a:t>
            </a:r>
            <a:endParaRPr lang="en-US" sz="2400" dirty="0">
              <a:solidFill>
                <a:schemeClr val="bg1"/>
              </a:solidFill>
            </a:endParaRPr>
          </a:p>
        </p:txBody>
      </p:sp>
      <p:sp>
        <p:nvSpPr>
          <p:cNvPr id="98" name="Folded Corner 97">
            <a:extLst>
              <a:ext uri="{FF2B5EF4-FFF2-40B4-BE49-F238E27FC236}">
                <a16:creationId xmlns:a16="http://schemas.microsoft.com/office/drawing/2014/main" id="{026C9C5C-5B75-8344-BC6E-773437FACE16}"/>
              </a:ext>
            </a:extLst>
          </p:cNvPr>
          <p:cNvSpPr/>
          <p:nvPr/>
        </p:nvSpPr>
        <p:spPr>
          <a:xfrm>
            <a:off x="4999103" y="3491145"/>
            <a:ext cx="350351" cy="342033"/>
          </a:xfrm>
          <a:prstGeom prst="foldedCorner">
            <a:avLst/>
          </a:prstGeom>
          <a:solidFill>
            <a:srgbClr val="F7AD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a:t>
            </a:r>
            <a:endParaRPr lang="en-US" sz="1200" baseline="-25000" dirty="0">
              <a:solidFill>
                <a:schemeClr val="tx1"/>
              </a:solidFill>
            </a:endParaRPr>
          </a:p>
        </p:txBody>
      </p:sp>
      <p:sp>
        <p:nvSpPr>
          <p:cNvPr id="108" name="Oval 107">
            <a:extLst>
              <a:ext uri="{FF2B5EF4-FFF2-40B4-BE49-F238E27FC236}">
                <a16:creationId xmlns:a16="http://schemas.microsoft.com/office/drawing/2014/main" id="{5F067A90-D677-4443-B9F8-FBA44F6DAA51}"/>
              </a:ext>
            </a:extLst>
          </p:cNvPr>
          <p:cNvSpPr/>
          <p:nvPr/>
        </p:nvSpPr>
        <p:spPr>
          <a:xfrm>
            <a:off x="3506645" y="2020003"/>
            <a:ext cx="187185" cy="1871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9" name="Oval 108">
            <a:extLst>
              <a:ext uri="{FF2B5EF4-FFF2-40B4-BE49-F238E27FC236}">
                <a16:creationId xmlns:a16="http://schemas.microsoft.com/office/drawing/2014/main" id="{0D7BE1E6-52B8-E34E-A121-E41F35D85CCB}"/>
              </a:ext>
            </a:extLst>
          </p:cNvPr>
          <p:cNvSpPr/>
          <p:nvPr/>
        </p:nvSpPr>
        <p:spPr>
          <a:xfrm>
            <a:off x="5435839" y="3145687"/>
            <a:ext cx="187185" cy="1871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2" name="Oval 111">
            <a:extLst>
              <a:ext uri="{FF2B5EF4-FFF2-40B4-BE49-F238E27FC236}">
                <a16:creationId xmlns:a16="http://schemas.microsoft.com/office/drawing/2014/main" id="{C01FC77B-D7A0-C148-A657-4EFD4E60A66D}"/>
              </a:ext>
            </a:extLst>
          </p:cNvPr>
          <p:cNvSpPr/>
          <p:nvPr/>
        </p:nvSpPr>
        <p:spPr>
          <a:xfrm>
            <a:off x="3506061" y="3145687"/>
            <a:ext cx="187185" cy="18718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3" name="Oval 112">
            <a:extLst>
              <a:ext uri="{FF2B5EF4-FFF2-40B4-BE49-F238E27FC236}">
                <a16:creationId xmlns:a16="http://schemas.microsoft.com/office/drawing/2014/main" id="{9FCFBEDA-43B9-AC45-B500-AC99BC869546}"/>
              </a:ext>
            </a:extLst>
          </p:cNvPr>
          <p:cNvSpPr/>
          <p:nvPr/>
        </p:nvSpPr>
        <p:spPr>
          <a:xfrm>
            <a:off x="5435838" y="2026630"/>
            <a:ext cx="187185" cy="18718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4" name="Rounded Rectangle 113">
            <a:extLst>
              <a:ext uri="{FF2B5EF4-FFF2-40B4-BE49-F238E27FC236}">
                <a16:creationId xmlns:a16="http://schemas.microsoft.com/office/drawing/2014/main" id="{6621E677-3E7C-7A49-801D-0707BE7CF1F4}"/>
              </a:ext>
            </a:extLst>
          </p:cNvPr>
          <p:cNvSpPr/>
          <p:nvPr/>
        </p:nvSpPr>
        <p:spPr>
          <a:xfrm>
            <a:off x="2697054" y="3460404"/>
            <a:ext cx="277530" cy="256166"/>
          </a:xfrm>
          <a:prstGeom prst="roundRect">
            <a:avLst/>
          </a:prstGeom>
          <a:solidFill>
            <a:srgbClr val="FFC000"/>
          </a:solidFill>
          <a:ln w="28575" cmpd="sng">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a:solidFill>
                  <a:srgbClr val="000000"/>
                </a:solidFill>
              </a:rPr>
              <a:t>A</a:t>
            </a:r>
          </a:p>
        </p:txBody>
      </p:sp>
      <p:sp>
        <p:nvSpPr>
          <p:cNvPr id="116" name="Rounded Rectangle 115">
            <a:extLst>
              <a:ext uri="{FF2B5EF4-FFF2-40B4-BE49-F238E27FC236}">
                <a16:creationId xmlns:a16="http://schemas.microsoft.com/office/drawing/2014/main" id="{F345E313-27D0-7B44-8139-79CB63EA935A}"/>
              </a:ext>
            </a:extLst>
          </p:cNvPr>
          <p:cNvSpPr/>
          <p:nvPr/>
        </p:nvSpPr>
        <p:spPr>
          <a:xfrm>
            <a:off x="2874734" y="3603217"/>
            <a:ext cx="252300" cy="256166"/>
          </a:xfrm>
          <a:prstGeom prst="roundRect">
            <a:avLst/>
          </a:prstGeom>
          <a:solidFill>
            <a:srgbClr val="FFC000"/>
          </a:solidFill>
          <a:ln w="28575" cmpd="sng">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a:solidFill>
                  <a:srgbClr val="000000"/>
                </a:solidFill>
              </a:rPr>
              <a:t>B</a:t>
            </a:r>
          </a:p>
        </p:txBody>
      </p:sp>
      <p:sp>
        <p:nvSpPr>
          <p:cNvPr id="118" name="Rounded Rectangle 117">
            <a:extLst>
              <a:ext uri="{FF2B5EF4-FFF2-40B4-BE49-F238E27FC236}">
                <a16:creationId xmlns:a16="http://schemas.microsoft.com/office/drawing/2014/main" id="{E13B21F6-B6BD-7742-9C92-7CB00FF069D7}"/>
              </a:ext>
            </a:extLst>
          </p:cNvPr>
          <p:cNvSpPr/>
          <p:nvPr/>
        </p:nvSpPr>
        <p:spPr>
          <a:xfrm>
            <a:off x="6124413" y="2284613"/>
            <a:ext cx="277530" cy="256166"/>
          </a:xfrm>
          <a:prstGeom prst="roundRect">
            <a:avLst/>
          </a:prstGeom>
          <a:solidFill>
            <a:srgbClr val="FFC000"/>
          </a:solidFill>
          <a:ln w="28575" cmpd="sng">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a:solidFill>
                  <a:srgbClr val="000000"/>
                </a:solidFill>
              </a:rPr>
              <a:t>A</a:t>
            </a:r>
          </a:p>
        </p:txBody>
      </p:sp>
      <p:sp>
        <p:nvSpPr>
          <p:cNvPr id="119" name="Rounded Rectangle 118">
            <a:extLst>
              <a:ext uri="{FF2B5EF4-FFF2-40B4-BE49-F238E27FC236}">
                <a16:creationId xmlns:a16="http://schemas.microsoft.com/office/drawing/2014/main" id="{2EEDCE3E-0861-5844-A385-B4668A7CA6FB}"/>
              </a:ext>
            </a:extLst>
          </p:cNvPr>
          <p:cNvSpPr/>
          <p:nvPr/>
        </p:nvSpPr>
        <p:spPr>
          <a:xfrm>
            <a:off x="6302093" y="2427426"/>
            <a:ext cx="252300" cy="256166"/>
          </a:xfrm>
          <a:prstGeom prst="roundRect">
            <a:avLst/>
          </a:prstGeom>
          <a:solidFill>
            <a:srgbClr val="FFC000"/>
          </a:solidFill>
          <a:ln w="28575" cmpd="sng">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a:solidFill>
                  <a:srgbClr val="000000"/>
                </a:solidFill>
              </a:rPr>
              <a:t>B</a:t>
            </a:r>
          </a:p>
        </p:txBody>
      </p:sp>
      <p:sp>
        <p:nvSpPr>
          <p:cNvPr id="120" name="Folded Corner 119">
            <a:extLst>
              <a:ext uri="{FF2B5EF4-FFF2-40B4-BE49-F238E27FC236}">
                <a16:creationId xmlns:a16="http://schemas.microsoft.com/office/drawing/2014/main" id="{5DC5B1B7-3118-6F48-BF5F-291F605C2A18}"/>
              </a:ext>
            </a:extLst>
          </p:cNvPr>
          <p:cNvSpPr/>
          <p:nvPr/>
        </p:nvSpPr>
        <p:spPr>
          <a:xfrm>
            <a:off x="3769118" y="3491145"/>
            <a:ext cx="350351" cy="342033"/>
          </a:xfrm>
          <a:prstGeom prst="foldedCorner">
            <a:avLst/>
          </a:prstGeom>
          <a:solidFill>
            <a:srgbClr val="F7AD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a:t>
            </a:r>
            <a:endParaRPr lang="en-US" sz="1200" baseline="-25000" dirty="0">
              <a:solidFill>
                <a:schemeClr val="tx1"/>
              </a:solidFill>
            </a:endParaRPr>
          </a:p>
        </p:txBody>
      </p:sp>
    </p:spTree>
    <p:extLst>
      <p:ext uri="{BB962C8B-B14F-4D97-AF65-F5344CB8AC3E}">
        <p14:creationId xmlns:p14="http://schemas.microsoft.com/office/powerpoint/2010/main" val="31308993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6CF4CCD-E958-3049-8E20-D215E9056FF5}"/>
              </a:ext>
            </a:extLst>
          </p:cNvPr>
          <p:cNvPicPr>
            <a:picLocks noChangeAspect="1"/>
          </p:cNvPicPr>
          <p:nvPr/>
        </p:nvPicPr>
        <p:blipFill>
          <a:blip r:embed="rId3"/>
          <a:stretch>
            <a:fillRect/>
          </a:stretch>
        </p:blipFill>
        <p:spPr>
          <a:xfrm>
            <a:off x="5061970" y="2770515"/>
            <a:ext cx="2299657" cy="2112862"/>
          </a:xfrm>
          <a:prstGeom prst="rect">
            <a:avLst/>
          </a:prstGeom>
          <a:effectLst>
            <a:outerShdw blurRad="63500" sx="102000" sy="102000" algn="ctr" rotWithShape="0">
              <a:prstClr val="black">
                <a:alpha val="40000"/>
              </a:prstClr>
            </a:outerShdw>
          </a:effectLst>
        </p:spPr>
      </p:pic>
      <p:sp>
        <p:nvSpPr>
          <p:cNvPr id="99" name="Content Placeholder 2"/>
          <p:cNvSpPr>
            <a:spLocks noGrp="1"/>
          </p:cNvSpPr>
          <p:nvPr>
            <p:ph type="body" sz="quarter" idx="13"/>
          </p:nvPr>
        </p:nvSpPr>
        <p:spPr>
          <a:xfrm>
            <a:off x="125730" y="47029"/>
            <a:ext cx="7768590" cy="1011698"/>
          </a:xfrm>
        </p:spPr>
        <p:txBody>
          <a:bodyPr>
            <a:normAutofit/>
          </a:bodyPr>
          <a:lstStyle/>
          <a:p>
            <a:endParaRPr lang="en-US" sz="375" b="1" dirty="0">
              <a:latin typeface="+mn-lt"/>
            </a:endParaRPr>
          </a:p>
          <a:p>
            <a:r>
              <a:rPr lang="en-US" dirty="0"/>
              <a:t>Notes – Create Channels</a:t>
            </a:r>
          </a:p>
        </p:txBody>
      </p:sp>
      <p:sp>
        <p:nvSpPr>
          <p:cNvPr id="35" name="Rectangle 34">
            <a:extLst>
              <a:ext uri="{FF2B5EF4-FFF2-40B4-BE49-F238E27FC236}">
                <a16:creationId xmlns:a16="http://schemas.microsoft.com/office/drawing/2014/main" id="{BAF3DC32-D49E-AA42-9534-B2677278F49B}"/>
              </a:ext>
            </a:extLst>
          </p:cNvPr>
          <p:cNvSpPr/>
          <p:nvPr/>
        </p:nvSpPr>
        <p:spPr>
          <a:xfrm>
            <a:off x="125729" y="713443"/>
            <a:ext cx="4053729" cy="2893100"/>
          </a:xfrm>
          <a:prstGeom prst="rect">
            <a:avLst/>
          </a:prstGeom>
        </p:spPr>
        <p:txBody>
          <a:bodyPr wrap="square">
            <a:spAutoFit/>
          </a:bodyPr>
          <a:lstStyle/>
          <a:p>
            <a:pPr marL="227013" indent="-227013">
              <a:buFont typeface="Arial" charset="0"/>
              <a:buChar char="•"/>
            </a:pPr>
            <a:r>
              <a:rPr lang="en-US" sz="1400" dirty="0"/>
              <a:t>An </a:t>
            </a:r>
            <a:r>
              <a:rPr lang="en-US" sz="1400" b="1" dirty="0"/>
              <a:t>admin</a:t>
            </a:r>
            <a:r>
              <a:rPr lang="en-US" sz="1400" dirty="0"/>
              <a:t> creates a new channel.</a:t>
            </a:r>
          </a:p>
          <a:p>
            <a:pPr marL="227013" indent="-227013">
              <a:buFont typeface="Arial" charset="0"/>
              <a:buChar char="•"/>
            </a:pPr>
            <a:r>
              <a:rPr lang="en-US" sz="1400" dirty="0"/>
              <a:t>Each channel has:</a:t>
            </a:r>
          </a:p>
          <a:p>
            <a:pPr marL="684213" lvl="1" indent="-227013">
              <a:buFont typeface="Arial" charset="0"/>
              <a:buChar char="•"/>
            </a:pPr>
            <a:r>
              <a:rPr lang="en-US" sz="1400" dirty="0"/>
              <a:t>Name</a:t>
            </a:r>
          </a:p>
          <a:p>
            <a:pPr marL="684213" lvl="1" indent="-227013">
              <a:buFont typeface="Arial" charset="0"/>
              <a:buChar char="•"/>
            </a:pPr>
            <a:r>
              <a:rPr lang="en-US" sz="1400" dirty="0"/>
              <a:t>Set of members (other orgs)</a:t>
            </a:r>
          </a:p>
          <a:p>
            <a:pPr marL="684213" lvl="1" indent="-227013">
              <a:buFont typeface="Arial" charset="0"/>
              <a:buChar char="•"/>
            </a:pPr>
            <a:r>
              <a:rPr lang="en-US" sz="1400" dirty="0"/>
              <a:t>Roles defined for each member</a:t>
            </a:r>
          </a:p>
          <a:p>
            <a:pPr marL="684213" lvl="1" indent="-227013">
              <a:buFont typeface="Arial" charset="0"/>
              <a:buChar char="•"/>
            </a:pPr>
            <a:r>
              <a:rPr lang="en-US" sz="1400" dirty="0"/>
              <a:t>Policy defining governance</a:t>
            </a:r>
          </a:p>
          <a:p>
            <a:pPr marL="227013" indent="-227013">
              <a:buFont typeface="Arial" charset="0"/>
              <a:buChar char="•"/>
            </a:pPr>
            <a:r>
              <a:rPr lang="en-US" sz="1400" dirty="0"/>
              <a:t>All members receive a notification of the new channel and can accept/reject</a:t>
            </a:r>
          </a:p>
          <a:p>
            <a:pPr marL="227013" indent="-227013">
              <a:buFont typeface="Arial" charset="0"/>
              <a:buChar char="•"/>
            </a:pPr>
            <a:endParaRPr lang="en-US" sz="1400" dirty="0"/>
          </a:p>
          <a:p>
            <a:pPr marL="227013" indent="-227013">
              <a:buFont typeface="Arial" charset="0"/>
              <a:buChar char="•"/>
            </a:pPr>
            <a:r>
              <a:rPr lang="en-US" sz="1400" dirty="0"/>
              <a:t>Permissions are:</a:t>
            </a:r>
          </a:p>
          <a:p>
            <a:pPr marL="684213" lvl="1" indent="-227013">
              <a:buFont typeface="Arial" charset="0"/>
              <a:buChar char="•"/>
            </a:pPr>
            <a:r>
              <a:rPr lang="en-US" sz="1400" b="1" dirty="0"/>
              <a:t>Reader</a:t>
            </a:r>
            <a:r>
              <a:rPr lang="en-US" sz="1400" dirty="0"/>
              <a:t> – Query the channel</a:t>
            </a:r>
          </a:p>
          <a:p>
            <a:pPr marL="684213" lvl="1" indent="-227013">
              <a:buFont typeface="Arial" charset="0"/>
              <a:buChar char="•"/>
            </a:pPr>
            <a:r>
              <a:rPr lang="en-US" sz="1400" b="1" dirty="0"/>
              <a:t>Writer</a:t>
            </a:r>
            <a:r>
              <a:rPr lang="en-US" sz="1400" dirty="0"/>
              <a:t> – Query and Write to the channel </a:t>
            </a:r>
          </a:p>
          <a:p>
            <a:pPr marL="684213" lvl="1" indent="-227013">
              <a:buFont typeface="Arial" charset="0"/>
              <a:buChar char="•"/>
            </a:pPr>
            <a:r>
              <a:rPr lang="en-US" sz="1400" b="1" dirty="0"/>
              <a:t>Operator</a:t>
            </a:r>
            <a:r>
              <a:rPr lang="en-US" sz="1400" dirty="0"/>
              <a:t> – Read/Write and Update </a:t>
            </a:r>
          </a:p>
        </p:txBody>
      </p:sp>
      <p:pic>
        <p:nvPicPr>
          <p:cNvPr id="2" name="Picture 1">
            <a:extLst>
              <a:ext uri="{FF2B5EF4-FFF2-40B4-BE49-F238E27FC236}">
                <a16:creationId xmlns:a16="http://schemas.microsoft.com/office/drawing/2014/main" id="{613FCC37-C4D6-2044-94C0-69D6FEA06B94}"/>
              </a:ext>
            </a:extLst>
          </p:cNvPr>
          <p:cNvPicPr>
            <a:picLocks noChangeAspect="1"/>
          </p:cNvPicPr>
          <p:nvPr/>
        </p:nvPicPr>
        <p:blipFill>
          <a:blip r:embed="rId4"/>
          <a:stretch>
            <a:fillRect/>
          </a:stretch>
        </p:blipFill>
        <p:spPr>
          <a:xfrm>
            <a:off x="4450215" y="100739"/>
            <a:ext cx="2532144" cy="1956048"/>
          </a:xfrm>
          <a:prstGeom prst="rect">
            <a:avLst/>
          </a:prstGeom>
          <a:effectLst>
            <a:outerShdw blurRad="63500" sx="102000" sy="102000" algn="ctr" rotWithShape="0">
              <a:prstClr val="black">
                <a:alpha val="40000"/>
              </a:prstClr>
            </a:outerShdw>
          </a:effectLst>
        </p:spPr>
      </p:pic>
      <p:pic>
        <p:nvPicPr>
          <p:cNvPr id="4" name="Picture 3">
            <a:extLst>
              <a:ext uri="{FF2B5EF4-FFF2-40B4-BE49-F238E27FC236}">
                <a16:creationId xmlns:a16="http://schemas.microsoft.com/office/drawing/2014/main" id="{E3696A63-078D-CE4F-A00F-69204F2D3C95}"/>
              </a:ext>
            </a:extLst>
          </p:cNvPr>
          <p:cNvPicPr>
            <a:picLocks noChangeAspect="1"/>
          </p:cNvPicPr>
          <p:nvPr/>
        </p:nvPicPr>
        <p:blipFill>
          <a:blip r:embed="rId5"/>
          <a:stretch>
            <a:fillRect/>
          </a:stretch>
        </p:blipFill>
        <p:spPr>
          <a:xfrm>
            <a:off x="6219311" y="662650"/>
            <a:ext cx="2284632" cy="2162459"/>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675932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9" name="Content Placeholder 2"/>
          <p:cNvSpPr>
            <a:spLocks noGrp="1"/>
          </p:cNvSpPr>
          <p:nvPr>
            <p:ph type="body" sz="quarter" idx="13"/>
          </p:nvPr>
        </p:nvSpPr>
        <p:spPr>
          <a:xfrm>
            <a:off x="125730" y="47029"/>
            <a:ext cx="7768590" cy="1011698"/>
          </a:xfrm>
        </p:spPr>
        <p:txBody>
          <a:bodyPr>
            <a:normAutofit/>
          </a:bodyPr>
          <a:lstStyle/>
          <a:p>
            <a:endParaRPr lang="en-US" sz="375" b="1" dirty="0">
              <a:latin typeface="+mn-lt"/>
            </a:endParaRPr>
          </a:p>
          <a:p>
            <a:r>
              <a:rPr lang="en-US" dirty="0"/>
              <a:t>Notes – Create Channels</a:t>
            </a:r>
          </a:p>
        </p:txBody>
      </p:sp>
      <p:sp>
        <p:nvSpPr>
          <p:cNvPr id="35" name="Rectangle 34">
            <a:extLst>
              <a:ext uri="{FF2B5EF4-FFF2-40B4-BE49-F238E27FC236}">
                <a16:creationId xmlns:a16="http://schemas.microsoft.com/office/drawing/2014/main" id="{BAF3DC32-D49E-AA42-9534-B2677278F49B}"/>
              </a:ext>
            </a:extLst>
          </p:cNvPr>
          <p:cNvSpPr/>
          <p:nvPr/>
        </p:nvSpPr>
        <p:spPr>
          <a:xfrm>
            <a:off x="125730" y="713443"/>
            <a:ext cx="4674870" cy="1384995"/>
          </a:xfrm>
          <a:prstGeom prst="rect">
            <a:avLst/>
          </a:prstGeom>
        </p:spPr>
        <p:txBody>
          <a:bodyPr wrap="square">
            <a:spAutoFit/>
          </a:bodyPr>
          <a:lstStyle/>
          <a:p>
            <a:pPr marL="227013" indent="-227013">
              <a:buFont typeface="Arial" charset="0"/>
              <a:buChar char="•"/>
            </a:pPr>
            <a:r>
              <a:rPr lang="en-US" sz="1400" dirty="0"/>
              <a:t>Each member organization receives notification of the new channel.</a:t>
            </a:r>
          </a:p>
          <a:p>
            <a:pPr marL="227013" indent="-227013">
              <a:buFont typeface="Arial" charset="0"/>
              <a:buChar char="•"/>
            </a:pPr>
            <a:r>
              <a:rPr lang="en-US" sz="1400" dirty="0"/>
              <a:t>The </a:t>
            </a:r>
            <a:r>
              <a:rPr lang="en-US" sz="1400" b="1" dirty="0"/>
              <a:t>admin</a:t>
            </a:r>
            <a:r>
              <a:rPr lang="en-US" sz="1400" dirty="0"/>
              <a:t> can review, approve and submit their response to the notification</a:t>
            </a:r>
          </a:p>
          <a:p>
            <a:pPr marL="227013" indent="-227013">
              <a:buFont typeface="Arial" charset="0"/>
              <a:buChar char="•"/>
            </a:pPr>
            <a:r>
              <a:rPr lang="en-US" sz="1400" dirty="0"/>
              <a:t>Once enough approvals have been received the new channel will be created</a:t>
            </a:r>
          </a:p>
        </p:txBody>
      </p:sp>
      <p:pic>
        <p:nvPicPr>
          <p:cNvPr id="10" name="Picture 9">
            <a:extLst>
              <a:ext uri="{FF2B5EF4-FFF2-40B4-BE49-F238E27FC236}">
                <a16:creationId xmlns:a16="http://schemas.microsoft.com/office/drawing/2014/main" id="{629D3412-2B87-344A-BF38-15AFD88562CC}"/>
              </a:ext>
            </a:extLst>
          </p:cNvPr>
          <p:cNvPicPr>
            <a:picLocks noChangeAspect="1"/>
          </p:cNvPicPr>
          <p:nvPr/>
        </p:nvPicPr>
        <p:blipFill rotWithShape="1">
          <a:blip r:embed="rId3"/>
          <a:srcRect r="7977" b="15463"/>
          <a:stretch/>
        </p:blipFill>
        <p:spPr>
          <a:xfrm>
            <a:off x="3152601" y="3720005"/>
            <a:ext cx="3690135" cy="1294537"/>
          </a:xfrm>
          <a:prstGeom prst="rect">
            <a:avLst/>
          </a:prstGeom>
          <a:effectLst>
            <a:outerShdw blurRad="63500" sx="102000" sy="102000" algn="ctr" rotWithShape="0">
              <a:prstClr val="black">
                <a:alpha val="40000"/>
              </a:prstClr>
            </a:outerShdw>
          </a:effectLst>
        </p:spPr>
      </p:pic>
      <p:pic>
        <p:nvPicPr>
          <p:cNvPr id="3" name="Picture 2">
            <a:extLst>
              <a:ext uri="{FF2B5EF4-FFF2-40B4-BE49-F238E27FC236}">
                <a16:creationId xmlns:a16="http://schemas.microsoft.com/office/drawing/2014/main" id="{C0ED3523-1A63-8E43-A113-9930120075F0}"/>
              </a:ext>
            </a:extLst>
          </p:cNvPr>
          <p:cNvPicPr>
            <a:picLocks noChangeAspect="1"/>
          </p:cNvPicPr>
          <p:nvPr/>
        </p:nvPicPr>
        <p:blipFill rotWithShape="1">
          <a:blip r:embed="rId4"/>
          <a:srcRect r="17479" b="16699"/>
          <a:stretch/>
        </p:blipFill>
        <p:spPr>
          <a:xfrm>
            <a:off x="676453" y="2168723"/>
            <a:ext cx="3950680" cy="1343103"/>
          </a:xfrm>
          <a:prstGeom prst="rect">
            <a:avLst/>
          </a:prstGeom>
          <a:effectLst>
            <a:outerShdw blurRad="63500" sx="102000" sy="102000" algn="ctr" rotWithShape="0">
              <a:prstClr val="black">
                <a:alpha val="40000"/>
              </a:prstClr>
            </a:outerShdw>
          </a:effectLst>
        </p:spPr>
      </p:pic>
      <p:pic>
        <p:nvPicPr>
          <p:cNvPr id="6" name="Picture 5">
            <a:extLst>
              <a:ext uri="{FF2B5EF4-FFF2-40B4-BE49-F238E27FC236}">
                <a16:creationId xmlns:a16="http://schemas.microsoft.com/office/drawing/2014/main" id="{0716D725-09BA-AF4E-AACF-7478FCF7D7EC}"/>
              </a:ext>
            </a:extLst>
          </p:cNvPr>
          <p:cNvPicPr>
            <a:picLocks noChangeAspect="1"/>
          </p:cNvPicPr>
          <p:nvPr/>
        </p:nvPicPr>
        <p:blipFill rotWithShape="1">
          <a:blip r:embed="rId5"/>
          <a:srcRect l="23726" t="1895" r="1634" b="2635"/>
          <a:stretch/>
        </p:blipFill>
        <p:spPr>
          <a:xfrm>
            <a:off x="4943476" y="1185863"/>
            <a:ext cx="2558208" cy="2353627"/>
          </a:xfrm>
          <a:prstGeom prst="rect">
            <a:avLst/>
          </a:prstGeom>
          <a:effectLst>
            <a:outerShdw blurRad="63500" sx="102000" sy="102000" algn="ctr" rotWithShape="0">
              <a:prstClr val="black">
                <a:alpha val="40000"/>
              </a:prstClr>
            </a:outerShdw>
          </a:effectLst>
        </p:spPr>
      </p:pic>
      <p:pic>
        <p:nvPicPr>
          <p:cNvPr id="14" name="Picture 13">
            <a:extLst>
              <a:ext uri="{FF2B5EF4-FFF2-40B4-BE49-F238E27FC236}">
                <a16:creationId xmlns:a16="http://schemas.microsoft.com/office/drawing/2014/main" id="{B1C4E9D4-ECB9-824B-ADBC-D88E0110E535}"/>
              </a:ext>
            </a:extLst>
          </p:cNvPr>
          <p:cNvPicPr>
            <a:picLocks noChangeAspect="1"/>
          </p:cNvPicPr>
          <p:nvPr/>
        </p:nvPicPr>
        <p:blipFill>
          <a:blip r:embed="rId6"/>
          <a:stretch>
            <a:fillRect/>
          </a:stretch>
        </p:blipFill>
        <p:spPr>
          <a:xfrm>
            <a:off x="9388081" y="713443"/>
            <a:ext cx="3936206" cy="1519460"/>
          </a:xfrm>
          <a:prstGeom prst="rect">
            <a:avLst/>
          </a:prstGeom>
        </p:spPr>
      </p:pic>
      <p:pic>
        <p:nvPicPr>
          <p:cNvPr id="15" name="Picture 14">
            <a:extLst>
              <a:ext uri="{FF2B5EF4-FFF2-40B4-BE49-F238E27FC236}">
                <a16:creationId xmlns:a16="http://schemas.microsoft.com/office/drawing/2014/main" id="{45F759C1-2DCB-474D-BAAA-5097CBC6D2D0}"/>
              </a:ext>
            </a:extLst>
          </p:cNvPr>
          <p:cNvPicPr>
            <a:picLocks noChangeAspect="1"/>
          </p:cNvPicPr>
          <p:nvPr/>
        </p:nvPicPr>
        <p:blipFill rotWithShape="1">
          <a:blip r:embed="rId7"/>
          <a:srcRect l="24202"/>
          <a:stretch/>
        </p:blipFill>
        <p:spPr>
          <a:xfrm>
            <a:off x="9388081" y="2426876"/>
            <a:ext cx="2890173" cy="2716624"/>
          </a:xfrm>
          <a:prstGeom prst="rect">
            <a:avLst/>
          </a:prstGeom>
        </p:spPr>
      </p:pic>
    </p:spTree>
    <p:extLst>
      <p:ext uri="{BB962C8B-B14F-4D97-AF65-F5344CB8AC3E}">
        <p14:creationId xmlns:p14="http://schemas.microsoft.com/office/powerpoint/2010/main" val="6755387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ounded Rectangle 93">
            <a:extLst>
              <a:ext uri="{FF2B5EF4-FFF2-40B4-BE49-F238E27FC236}">
                <a16:creationId xmlns:a16="http://schemas.microsoft.com/office/drawing/2014/main" id="{3958A924-18D4-EB45-8F74-2D0000942F83}"/>
              </a:ext>
            </a:extLst>
          </p:cNvPr>
          <p:cNvSpPr/>
          <p:nvPr/>
        </p:nvSpPr>
        <p:spPr>
          <a:xfrm>
            <a:off x="1127900" y="1452107"/>
            <a:ext cx="6869062" cy="3306918"/>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2" name="Rounded Rectangle 91">
            <a:extLst>
              <a:ext uri="{FF2B5EF4-FFF2-40B4-BE49-F238E27FC236}">
                <a16:creationId xmlns:a16="http://schemas.microsoft.com/office/drawing/2014/main" id="{A4E41ADD-EE15-7D42-8DF4-61BE008825AB}"/>
              </a:ext>
            </a:extLst>
          </p:cNvPr>
          <p:cNvSpPr/>
          <p:nvPr/>
        </p:nvSpPr>
        <p:spPr>
          <a:xfrm>
            <a:off x="3474197" y="1548395"/>
            <a:ext cx="2171985" cy="2938133"/>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8" name="Rounded Rectangle 157">
            <a:extLst>
              <a:ext uri="{FF2B5EF4-FFF2-40B4-BE49-F238E27FC236}">
                <a16:creationId xmlns:a16="http://schemas.microsoft.com/office/drawing/2014/main" id="{431157D2-2FAF-3F49-BE27-53C81F15A29E}"/>
              </a:ext>
            </a:extLst>
          </p:cNvPr>
          <p:cNvSpPr/>
          <p:nvPr/>
        </p:nvSpPr>
        <p:spPr>
          <a:xfrm>
            <a:off x="1254312" y="1548396"/>
            <a:ext cx="2159629" cy="2938133"/>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6" name="Rounded Rectangle 155">
            <a:extLst>
              <a:ext uri="{FF2B5EF4-FFF2-40B4-BE49-F238E27FC236}">
                <a16:creationId xmlns:a16="http://schemas.microsoft.com/office/drawing/2014/main" id="{7D4E9B9C-CD89-8B4F-9E70-06911A76E8E1}"/>
              </a:ext>
            </a:extLst>
          </p:cNvPr>
          <p:cNvSpPr/>
          <p:nvPr/>
        </p:nvSpPr>
        <p:spPr>
          <a:xfrm>
            <a:off x="1386536" y="1698586"/>
            <a:ext cx="1913339" cy="2419848"/>
          </a:xfrm>
          <a:prstGeom prst="roundRect">
            <a:avLst/>
          </a:prstGeom>
          <a:solidFill>
            <a:srgbClr val="FFD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7" name="Rounded Rectangle 156">
            <a:extLst>
              <a:ext uri="{FF2B5EF4-FFF2-40B4-BE49-F238E27FC236}">
                <a16:creationId xmlns:a16="http://schemas.microsoft.com/office/drawing/2014/main" id="{103EE323-7E47-E147-8F31-634C1B9DDADF}"/>
              </a:ext>
            </a:extLst>
          </p:cNvPr>
          <p:cNvSpPr/>
          <p:nvPr/>
        </p:nvSpPr>
        <p:spPr>
          <a:xfrm>
            <a:off x="3591840" y="1694901"/>
            <a:ext cx="1939064" cy="2414145"/>
          </a:xfrm>
          <a:prstGeom prst="roundRect">
            <a:avLst/>
          </a:prstGeom>
          <a:solidFill>
            <a:srgbClr val="FFD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5" name="TextBox 114">
            <a:extLst>
              <a:ext uri="{FF2B5EF4-FFF2-40B4-BE49-F238E27FC236}">
                <a16:creationId xmlns:a16="http://schemas.microsoft.com/office/drawing/2014/main" id="{677C5C14-BB2C-E14E-BD19-99530220430A}"/>
              </a:ext>
            </a:extLst>
          </p:cNvPr>
          <p:cNvSpPr txBox="1"/>
          <p:nvPr/>
        </p:nvSpPr>
        <p:spPr>
          <a:xfrm>
            <a:off x="1617763" y="3859383"/>
            <a:ext cx="1509271" cy="276999"/>
          </a:xfrm>
          <a:prstGeom prst="rect">
            <a:avLst/>
          </a:prstGeom>
          <a:noFill/>
        </p:spPr>
        <p:txBody>
          <a:bodyPr wrap="square" rtlCol="0">
            <a:spAutoFit/>
          </a:bodyPr>
          <a:lstStyle/>
          <a:p>
            <a:pPr algn="ctr"/>
            <a:r>
              <a:rPr lang="en-US" sz="1200" dirty="0"/>
              <a:t>Org1</a:t>
            </a:r>
          </a:p>
        </p:txBody>
      </p:sp>
      <p:sp>
        <p:nvSpPr>
          <p:cNvPr id="117" name="TextBox 116">
            <a:extLst>
              <a:ext uri="{FF2B5EF4-FFF2-40B4-BE49-F238E27FC236}">
                <a16:creationId xmlns:a16="http://schemas.microsoft.com/office/drawing/2014/main" id="{CBCBB266-61E2-D248-9168-AEDF13671167}"/>
              </a:ext>
            </a:extLst>
          </p:cNvPr>
          <p:cNvSpPr txBox="1"/>
          <p:nvPr/>
        </p:nvSpPr>
        <p:spPr>
          <a:xfrm>
            <a:off x="3786192" y="3841435"/>
            <a:ext cx="1509271" cy="276999"/>
          </a:xfrm>
          <a:prstGeom prst="rect">
            <a:avLst/>
          </a:prstGeom>
          <a:noFill/>
        </p:spPr>
        <p:txBody>
          <a:bodyPr wrap="square" rtlCol="0">
            <a:spAutoFit/>
          </a:bodyPr>
          <a:lstStyle/>
          <a:p>
            <a:pPr algn="ctr"/>
            <a:r>
              <a:rPr lang="en-US" sz="1200" dirty="0" err="1"/>
              <a:t>OrdererOrg</a:t>
            </a:r>
            <a:endParaRPr lang="en-US" sz="1200" dirty="0"/>
          </a:p>
        </p:txBody>
      </p:sp>
      <p:sp>
        <p:nvSpPr>
          <p:cNvPr id="159" name="TextBox 158">
            <a:extLst>
              <a:ext uri="{FF2B5EF4-FFF2-40B4-BE49-F238E27FC236}">
                <a16:creationId xmlns:a16="http://schemas.microsoft.com/office/drawing/2014/main" id="{7BAC57D3-FD96-F64A-9553-017A638D1EB7}"/>
              </a:ext>
            </a:extLst>
          </p:cNvPr>
          <p:cNvSpPr txBox="1"/>
          <p:nvPr/>
        </p:nvSpPr>
        <p:spPr>
          <a:xfrm>
            <a:off x="1245169" y="4146688"/>
            <a:ext cx="2247316" cy="276999"/>
          </a:xfrm>
          <a:prstGeom prst="rect">
            <a:avLst/>
          </a:prstGeom>
          <a:noFill/>
        </p:spPr>
        <p:txBody>
          <a:bodyPr wrap="square" rtlCol="0">
            <a:spAutoFit/>
          </a:bodyPr>
          <a:lstStyle/>
          <a:p>
            <a:pPr algn="ctr"/>
            <a:r>
              <a:rPr lang="en-US" sz="1200" dirty="0"/>
              <a:t>Member</a:t>
            </a:r>
          </a:p>
        </p:txBody>
      </p:sp>
      <p:sp>
        <p:nvSpPr>
          <p:cNvPr id="160" name="Rounded Rectangle 159">
            <a:extLst>
              <a:ext uri="{FF2B5EF4-FFF2-40B4-BE49-F238E27FC236}">
                <a16:creationId xmlns:a16="http://schemas.microsoft.com/office/drawing/2014/main" id="{1E5F4413-40E4-BF46-84D1-F14829C06DCE}"/>
              </a:ext>
            </a:extLst>
          </p:cNvPr>
          <p:cNvSpPr/>
          <p:nvPr/>
        </p:nvSpPr>
        <p:spPr>
          <a:xfrm>
            <a:off x="2314207" y="2940181"/>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1</a:t>
            </a:r>
            <a:endParaRPr lang="en-US" sz="2400" dirty="0">
              <a:solidFill>
                <a:schemeClr val="bg1"/>
              </a:solidFill>
            </a:endParaRPr>
          </a:p>
        </p:txBody>
      </p:sp>
      <p:sp>
        <p:nvSpPr>
          <p:cNvPr id="102" name="Rounded Rectangle 101">
            <a:extLst>
              <a:ext uri="{FF2B5EF4-FFF2-40B4-BE49-F238E27FC236}">
                <a16:creationId xmlns:a16="http://schemas.microsoft.com/office/drawing/2014/main" id="{C2BF2AC3-1CD9-0B4A-9A49-3FC17BE801CB}"/>
              </a:ext>
            </a:extLst>
          </p:cNvPr>
          <p:cNvSpPr/>
          <p:nvPr/>
        </p:nvSpPr>
        <p:spPr>
          <a:xfrm>
            <a:off x="1588582" y="1817513"/>
            <a:ext cx="598199" cy="598199"/>
          </a:xfrm>
          <a:prstGeom prst="roundRect">
            <a:avLst/>
          </a:prstGeom>
          <a:solidFill>
            <a:schemeClr val="accent3"/>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000000"/>
                </a:solidFill>
              </a:rPr>
              <a:t>CA</a:t>
            </a:r>
            <a:endParaRPr lang="en-US" sz="2400" dirty="0">
              <a:solidFill>
                <a:srgbClr val="000000"/>
              </a:solidFill>
            </a:endParaRPr>
          </a:p>
        </p:txBody>
      </p:sp>
      <p:sp>
        <p:nvSpPr>
          <p:cNvPr id="103" name="Rounded Rectangle 102">
            <a:extLst>
              <a:ext uri="{FF2B5EF4-FFF2-40B4-BE49-F238E27FC236}">
                <a16:creationId xmlns:a16="http://schemas.microsoft.com/office/drawing/2014/main" id="{7FB8E8BB-2F79-A849-B8AC-41D7886C2F57}"/>
              </a:ext>
            </a:extLst>
          </p:cNvPr>
          <p:cNvSpPr/>
          <p:nvPr/>
        </p:nvSpPr>
        <p:spPr>
          <a:xfrm>
            <a:off x="1588581" y="2927676"/>
            <a:ext cx="598199" cy="598199"/>
          </a:xfrm>
          <a:prstGeom prst="roundRect">
            <a:avLst/>
          </a:prstGeom>
          <a:solidFill>
            <a:schemeClr val="accent3"/>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000000"/>
                </a:solidFill>
              </a:rPr>
              <a:t>CA</a:t>
            </a:r>
            <a:endParaRPr lang="en-US" sz="2400" dirty="0">
              <a:solidFill>
                <a:srgbClr val="000000"/>
              </a:solidFill>
            </a:endParaRPr>
          </a:p>
        </p:txBody>
      </p:sp>
      <p:grpSp>
        <p:nvGrpSpPr>
          <p:cNvPr id="121" name="Group 120">
            <a:extLst>
              <a:ext uri="{FF2B5EF4-FFF2-40B4-BE49-F238E27FC236}">
                <a16:creationId xmlns:a16="http://schemas.microsoft.com/office/drawing/2014/main" id="{F9BDDB6B-C95E-DE45-829E-7AA009C5B5A1}"/>
              </a:ext>
            </a:extLst>
          </p:cNvPr>
          <p:cNvGrpSpPr/>
          <p:nvPr/>
        </p:nvGrpSpPr>
        <p:grpSpPr>
          <a:xfrm>
            <a:off x="3848055" y="1928945"/>
            <a:ext cx="1405782" cy="1348505"/>
            <a:chOff x="3767821" y="2964559"/>
            <a:chExt cx="1405782" cy="1348505"/>
          </a:xfrm>
        </p:grpSpPr>
        <p:sp>
          <p:nvSpPr>
            <p:cNvPr id="123" name="Rounded Rectangle 122">
              <a:extLst>
                <a:ext uri="{FF2B5EF4-FFF2-40B4-BE49-F238E27FC236}">
                  <a16:creationId xmlns:a16="http://schemas.microsoft.com/office/drawing/2014/main" id="{E3CA3B85-66B3-6447-BEBA-98911C28A5A2}"/>
                </a:ext>
              </a:extLst>
            </p:cNvPr>
            <p:cNvSpPr/>
            <p:nvPr/>
          </p:nvSpPr>
          <p:spPr>
            <a:xfrm>
              <a:off x="3767821" y="3711053"/>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sp>
          <p:nvSpPr>
            <p:cNvPr id="124" name="Rounded Rectangle 123">
              <a:extLst>
                <a:ext uri="{FF2B5EF4-FFF2-40B4-BE49-F238E27FC236}">
                  <a16:creationId xmlns:a16="http://schemas.microsoft.com/office/drawing/2014/main" id="{BBC8EB64-B5D2-404F-9528-F95B0DD09535}"/>
                </a:ext>
              </a:extLst>
            </p:cNvPr>
            <p:cNvSpPr/>
            <p:nvPr/>
          </p:nvSpPr>
          <p:spPr>
            <a:xfrm>
              <a:off x="4176303" y="2964559"/>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cxnSp>
          <p:nvCxnSpPr>
            <p:cNvPr id="125" name="Straight Connector 124">
              <a:extLst>
                <a:ext uri="{FF2B5EF4-FFF2-40B4-BE49-F238E27FC236}">
                  <a16:creationId xmlns:a16="http://schemas.microsoft.com/office/drawing/2014/main" id="{15980512-31C7-DF40-8B84-A7B404D1565B}"/>
                </a:ext>
              </a:extLst>
            </p:cNvPr>
            <p:cNvCxnSpPr/>
            <p:nvPr/>
          </p:nvCxnSpPr>
          <p:spPr>
            <a:xfrm>
              <a:off x="4366020" y="4010153"/>
              <a:ext cx="209384" cy="3812"/>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a:extLst>
                <a:ext uri="{FF2B5EF4-FFF2-40B4-BE49-F238E27FC236}">
                  <a16:creationId xmlns:a16="http://schemas.microsoft.com/office/drawing/2014/main" id="{2FB8DB7D-0E33-2F49-BDE1-ED70809E255B}"/>
                </a:ext>
              </a:extLst>
            </p:cNvPr>
            <p:cNvCxnSpPr>
              <a:cxnSpLocks/>
              <a:endCxn id="123" idx="0"/>
            </p:cNvCxnSpPr>
            <p:nvPr/>
          </p:nvCxnSpPr>
          <p:spPr>
            <a:xfrm flipH="1">
              <a:off x="4066921" y="3537124"/>
              <a:ext cx="137781" cy="173929"/>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a:extLst>
                <a:ext uri="{FF2B5EF4-FFF2-40B4-BE49-F238E27FC236}">
                  <a16:creationId xmlns:a16="http://schemas.microsoft.com/office/drawing/2014/main" id="{AA858E1E-0B8F-4B41-81EB-21E0FE288C98}"/>
                </a:ext>
              </a:extLst>
            </p:cNvPr>
            <p:cNvCxnSpPr>
              <a:cxnSpLocks/>
              <a:endCxn id="128" idx="0"/>
            </p:cNvCxnSpPr>
            <p:nvPr/>
          </p:nvCxnSpPr>
          <p:spPr>
            <a:xfrm>
              <a:off x="4740511" y="3537124"/>
              <a:ext cx="133993" cy="177741"/>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28" name="Rounded Rectangle 127">
              <a:extLst>
                <a:ext uri="{FF2B5EF4-FFF2-40B4-BE49-F238E27FC236}">
                  <a16:creationId xmlns:a16="http://schemas.microsoft.com/office/drawing/2014/main" id="{9853896D-046D-F945-B8DB-F544BFCC0118}"/>
                </a:ext>
              </a:extLst>
            </p:cNvPr>
            <p:cNvSpPr/>
            <p:nvPr/>
          </p:nvSpPr>
          <p:spPr>
            <a:xfrm>
              <a:off x="4575404" y="3714865"/>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grpSp>
      <p:cxnSp>
        <p:nvCxnSpPr>
          <p:cNvPr id="91" name="Curved Connector 64">
            <a:extLst>
              <a:ext uri="{FF2B5EF4-FFF2-40B4-BE49-F238E27FC236}">
                <a16:creationId xmlns:a16="http://schemas.microsoft.com/office/drawing/2014/main" id="{5B5D9E99-CA0F-2F4D-BE27-18B819F3530F}"/>
              </a:ext>
            </a:extLst>
          </p:cNvPr>
          <p:cNvCxnSpPr>
            <a:cxnSpLocks/>
            <a:stCxn id="103" idx="0"/>
            <a:endCxn id="102" idx="2"/>
          </p:cNvCxnSpPr>
          <p:nvPr/>
        </p:nvCxnSpPr>
        <p:spPr>
          <a:xfrm flipV="1">
            <a:off x="1887681" y="2415712"/>
            <a:ext cx="1" cy="511964"/>
          </a:xfrm>
          <a:prstGeom prst="straightConnector1">
            <a:avLst/>
          </a:prstGeom>
          <a:ln>
            <a:solidFill>
              <a:schemeClr val="tx2"/>
            </a:solidFill>
            <a:prstDash val="sysDot"/>
            <a:tailEnd type="none"/>
          </a:ln>
        </p:spPr>
        <p:style>
          <a:lnRef idx="2">
            <a:schemeClr val="accent1"/>
          </a:lnRef>
          <a:fillRef idx="0">
            <a:schemeClr val="accent1"/>
          </a:fillRef>
          <a:effectRef idx="1">
            <a:schemeClr val="accent1"/>
          </a:effectRef>
          <a:fontRef idx="minor">
            <a:schemeClr val="tx1"/>
          </a:fontRef>
        </p:style>
      </p:cxnSp>
      <p:sp>
        <p:nvSpPr>
          <p:cNvPr id="93" name="TextBox 92">
            <a:extLst>
              <a:ext uri="{FF2B5EF4-FFF2-40B4-BE49-F238E27FC236}">
                <a16:creationId xmlns:a16="http://schemas.microsoft.com/office/drawing/2014/main" id="{47EE6DD2-B058-AC4C-938E-B84E5AF2D0DF}"/>
              </a:ext>
            </a:extLst>
          </p:cNvPr>
          <p:cNvSpPr txBox="1"/>
          <p:nvPr/>
        </p:nvSpPr>
        <p:spPr>
          <a:xfrm>
            <a:off x="3437714" y="4136380"/>
            <a:ext cx="2247316" cy="276999"/>
          </a:xfrm>
          <a:prstGeom prst="rect">
            <a:avLst/>
          </a:prstGeom>
          <a:noFill/>
        </p:spPr>
        <p:txBody>
          <a:bodyPr wrap="square" rtlCol="0">
            <a:spAutoFit/>
          </a:bodyPr>
          <a:lstStyle/>
          <a:p>
            <a:pPr algn="ctr"/>
            <a:r>
              <a:rPr lang="en-US" sz="1200" dirty="0"/>
              <a:t>IBM</a:t>
            </a:r>
          </a:p>
        </p:txBody>
      </p:sp>
      <p:sp>
        <p:nvSpPr>
          <p:cNvPr id="95" name="TextBox 94">
            <a:extLst>
              <a:ext uri="{FF2B5EF4-FFF2-40B4-BE49-F238E27FC236}">
                <a16:creationId xmlns:a16="http://schemas.microsoft.com/office/drawing/2014/main" id="{8C2C2FD4-D953-724F-B296-75A6123A387C}"/>
              </a:ext>
            </a:extLst>
          </p:cNvPr>
          <p:cNvSpPr txBox="1"/>
          <p:nvPr/>
        </p:nvSpPr>
        <p:spPr>
          <a:xfrm>
            <a:off x="3427288" y="4508629"/>
            <a:ext cx="2247316" cy="276999"/>
          </a:xfrm>
          <a:prstGeom prst="rect">
            <a:avLst/>
          </a:prstGeom>
          <a:noFill/>
        </p:spPr>
        <p:txBody>
          <a:bodyPr wrap="square" rtlCol="0">
            <a:spAutoFit/>
          </a:bodyPr>
          <a:lstStyle/>
          <a:p>
            <a:pPr algn="ctr"/>
            <a:r>
              <a:rPr lang="en-US" sz="1200" dirty="0"/>
              <a:t>Network</a:t>
            </a:r>
          </a:p>
        </p:txBody>
      </p:sp>
      <p:sp>
        <p:nvSpPr>
          <p:cNvPr id="35" name="Rectangle 34">
            <a:extLst>
              <a:ext uri="{FF2B5EF4-FFF2-40B4-BE49-F238E27FC236}">
                <a16:creationId xmlns:a16="http://schemas.microsoft.com/office/drawing/2014/main" id="{BAF3DC32-D49E-AA42-9534-B2677278F49B}"/>
              </a:ext>
            </a:extLst>
          </p:cNvPr>
          <p:cNvSpPr/>
          <p:nvPr/>
        </p:nvSpPr>
        <p:spPr>
          <a:xfrm>
            <a:off x="125729" y="713443"/>
            <a:ext cx="7991903" cy="523220"/>
          </a:xfrm>
          <a:prstGeom prst="rect">
            <a:avLst/>
          </a:prstGeom>
        </p:spPr>
        <p:txBody>
          <a:bodyPr wrap="square">
            <a:spAutoFit/>
          </a:bodyPr>
          <a:lstStyle/>
          <a:p>
            <a:pPr marL="227013" indent="-227013">
              <a:buFont typeface="Arial" charset="0"/>
              <a:buChar char="•"/>
            </a:pPr>
            <a:r>
              <a:rPr lang="en-US" sz="1400" dirty="0"/>
              <a:t>The </a:t>
            </a:r>
            <a:r>
              <a:rPr lang="en-US" sz="1400" b="1" dirty="0"/>
              <a:t>admin</a:t>
            </a:r>
            <a:r>
              <a:rPr lang="en-US" sz="1400" dirty="0"/>
              <a:t> in </a:t>
            </a:r>
            <a:r>
              <a:rPr lang="en-US" sz="1400" b="1" dirty="0"/>
              <a:t>Org1</a:t>
            </a:r>
            <a:r>
              <a:rPr lang="en-US" sz="1400" dirty="0"/>
              <a:t> joins Peer E</a:t>
            </a:r>
            <a:r>
              <a:rPr lang="en-US" sz="1400" baseline="-25000" dirty="0"/>
              <a:t>0 </a:t>
            </a:r>
            <a:r>
              <a:rPr lang="en-US" sz="1400" dirty="0"/>
              <a:t>to the </a:t>
            </a:r>
            <a:r>
              <a:rPr lang="en-US" sz="1400" dirty="0">
                <a:solidFill>
                  <a:srgbClr val="FF0000"/>
                </a:solidFill>
              </a:rPr>
              <a:t>red</a:t>
            </a:r>
            <a:r>
              <a:rPr lang="en-US" sz="1400" dirty="0"/>
              <a:t> channel and E</a:t>
            </a:r>
            <a:r>
              <a:rPr lang="en-US" sz="1400" baseline="-25000" dirty="0"/>
              <a:t>1 </a:t>
            </a:r>
            <a:r>
              <a:rPr lang="en-US" sz="1400" dirty="0"/>
              <a:t>to the </a:t>
            </a:r>
            <a:r>
              <a:rPr lang="en-US" sz="1400" dirty="0">
                <a:solidFill>
                  <a:schemeClr val="tx2"/>
                </a:solidFill>
              </a:rPr>
              <a:t>blue</a:t>
            </a:r>
            <a:r>
              <a:rPr lang="en-US" sz="1400" dirty="0"/>
              <a:t> channel</a:t>
            </a:r>
            <a:endParaRPr lang="en-US" sz="1400" dirty="0">
              <a:solidFill>
                <a:srgbClr val="FF0000"/>
              </a:solidFill>
            </a:endParaRPr>
          </a:p>
          <a:p>
            <a:pPr marL="227013" indent="-227013">
              <a:buFont typeface="Arial" charset="0"/>
              <a:buChar char="•"/>
            </a:pPr>
            <a:r>
              <a:rPr lang="en-US" sz="1400" dirty="0"/>
              <a:t>The </a:t>
            </a:r>
            <a:r>
              <a:rPr lang="en-US" sz="1400" b="1" dirty="0"/>
              <a:t>admin</a:t>
            </a:r>
            <a:r>
              <a:rPr lang="en-US" sz="1400" dirty="0"/>
              <a:t> in </a:t>
            </a:r>
            <a:r>
              <a:rPr lang="en-US" sz="1400" b="1" dirty="0"/>
              <a:t>Org2</a:t>
            </a:r>
            <a:r>
              <a:rPr lang="en-US" sz="1400" dirty="0"/>
              <a:t> joins Peer E</a:t>
            </a:r>
            <a:r>
              <a:rPr lang="en-US" sz="1400" baseline="-25000" dirty="0"/>
              <a:t>2 </a:t>
            </a:r>
            <a:r>
              <a:rPr lang="en-US" sz="1400" dirty="0"/>
              <a:t>to the </a:t>
            </a:r>
            <a:r>
              <a:rPr lang="en-US" sz="1400" dirty="0">
                <a:solidFill>
                  <a:srgbClr val="FF0000"/>
                </a:solidFill>
              </a:rPr>
              <a:t>red</a:t>
            </a:r>
            <a:r>
              <a:rPr lang="en-US" sz="1400" dirty="0"/>
              <a:t> channel and E</a:t>
            </a:r>
            <a:r>
              <a:rPr lang="en-US" sz="1400" baseline="-25000" dirty="0"/>
              <a:t>3 </a:t>
            </a:r>
            <a:r>
              <a:rPr lang="en-US" sz="1400" dirty="0"/>
              <a:t>to the </a:t>
            </a:r>
            <a:r>
              <a:rPr lang="en-US" sz="1400" dirty="0">
                <a:solidFill>
                  <a:schemeClr val="tx2"/>
                </a:solidFill>
              </a:rPr>
              <a:t>blue</a:t>
            </a:r>
            <a:r>
              <a:rPr lang="en-US" sz="1400" dirty="0"/>
              <a:t> channel</a:t>
            </a:r>
            <a:endParaRPr lang="en-US" sz="1400" dirty="0">
              <a:solidFill>
                <a:srgbClr val="FF0000"/>
              </a:solidFill>
            </a:endParaRPr>
          </a:p>
        </p:txBody>
      </p:sp>
      <p:cxnSp>
        <p:nvCxnSpPr>
          <p:cNvPr id="36" name="Curved Connector 64">
            <a:extLst>
              <a:ext uri="{FF2B5EF4-FFF2-40B4-BE49-F238E27FC236}">
                <a16:creationId xmlns:a16="http://schemas.microsoft.com/office/drawing/2014/main" id="{96625195-1FB8-2C46-8B92-2DB093240648}"/>
              </a:ext>
            </a:extLst>
          </p:cNvPr>
          <p:cNvCxnSpPr>
            <a:cxnSpLocks/>
            <a:stCxn id="42" idx="3"/>
            <a:endCxn id="48" idx="2"/>
          </p:cNvCxnSpPr>
          <p:nvPr/>
        </p:nvCxnSpPr>
        <p:spPr>
          <a:xfrm flipV="1">
            <a:off x="2916781" y="2113596"/>
            <a:ext cx="589864" cy="1"/>
          </a:xfrm>
          <a:prstGeom prst="straightConnector1">
            <a:avLst/>
          </a:prstGeom>
          <a:ln>
            <a:solidFill>
              <a:srgbClr val="FF0000"/>
            </a:solidFill>
            <a:tailEnd type="none"/>
          </a:ln>
        </p:spPr>
        <p:style>
          <a:lnRef idx="2">
            <a:schemeClr val="accent1"/>
          </a:lnRef>
          <a:fillRef idx="0">
            <a:schemeClr val="accent1"/>
          </a:fillRef>
          <a:effectRef idx="1">
            <a:schemeClr val="accent1"/>
          </a:effectRef>
          <a:fontRef idx="minor">
            <a:schemeClr val="tx1"/>
          </a:fontRef>
        </p:style>
      </p:cxnSp>
      <p:sp>
        <p:nvSpPr>
          <p:cNvPr id="42" name="Rounded Rectangle 41">
            <a:extLst>
              <a:ext uri="{FF2B5EF4-FFF2-40B4-BE49-F238E27FC236}">
                <a16:creationId xmlns:a16="http://schemas.microsoft.com/office/drawing/2014/main" id="{6F394B82-BAF0-6E4A-BE39-80018F7DCEE1}"/>
              </a:ext>
            </a:extLst>
          </p:cNvPr>
          <p:cNvSpPr/>
          <p:nvPr/>
        </p:nvSpPr>
        <p:spPr>
          <a:xfrm>
            <a:off x="2318582" y="1814497"/>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0</a:t>
            </a:r>
            <a:endParaRPr lang="en-US" sz="2400" dirty="0">
              <a:solidFill>
                <a:schemeClr val="bg1"/>
              </a:solidFill>
            </a:endParaRPr>
          </a:p>
        </p:txBody>
      </p:sp>
      <p:sp>
        <p:nvSpPr>
          <p:cNvPr id="43" name="Rounded Rectangle 42">
            <a:extLst>
              <a:ext uri="{FF2B5EF4-FFF2-40B4-BE49-F238E27FC236}">
                <a16:creationId xmlns:a16="http://schemas.microsoft.com/office/drawing/2014/main" id="{A80B3CAC-B795-6D49-85AA-B3BADD4465AE}"/>
              </a:ext>
            </a:extLst>
          </p:cNvPr>
          <p:cNvSpPr/>
          <p:nvPr/>
        </p:nvSpPr>
        <p:spPr>
          <a:xfrm>
            <a:off x="2701429" y="2334720"/>
            <a:ext cx="277530" cy="256166"/>
          </a:xfrm>
          <a:prstGeom prst="roundRect">
            <a:avLst/>
          </a:prstGeom>
          <a:solidFill>
            <a:srgbClr val="FFC000"/>
          </a:solidFill>
          <a:ln w="28575" cmpd="sng">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Y</a:t>
            </a:r>
          </a:p>
        </p:txBody>
      </p:sp>
      <p:sp>
        <p:nvSpPr>
          <p:cNvPr id="44" name="Rounded Rectangle 43">
            <a:extLst>
              <a:ext uri="{FF2B5EF4-FFF2-40B4-BE49-F238E27FC236}">
                <a16:creationId xmlns:a16="http://schemas.microsoft.com/office/drawing/2014/main" id="{ACF59285-FFA1-CE4D-A7DD-470BD8B6EEC5}"/>
              </a:ext>
            </a:extLst>
          </p:cNvPr>
          <p:cNvSpPr/>
          <p:nvPr/>
        </p:nvSpPr>
        <p:spPr>
          <a:xfrm>
            <a:off x="2879109" y="2477533"/>
            <a:ext cx="252300" cy="256166"/>
          </a:xfrm>
          <a:prstGeom prst="roundRect">
            <a:avLst/>
          </a:prstGeom>
          <a:solidFill>
            <a:srgbClr val="FFC000"/>
          </a:solidFill>
          <a:ln w="28575" cmpd="sng">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Z</a:t>
            </a:r>
          </a:p>
        </p:txBody>
      </p:sp>
      <p:sp>
        <p:nvSpPr>
          <p:cNvPr id="45" name="Rounded Rectangle 44">
            <a:extLst>
              <a:ext uri="{FF2B5EF4-FFF2-40B4-BE49-F238E27FC236}">
                <a16:creationId xmlns:a16="http://schemas.microsoft.com/office/drawing/2014/main" id="{06F5918C-1F4A-C341-816E-656D7537C116}"/>
              </a:ext>
            </a:extLst>
          </p:cNvPr>
          <p:cNvSpPr/>
          <p:nvPr/>
        </p:nvSpPr>
        <p:spPr>
          <a:xfrm>
            <a:off x="5716853" y="1548395"/>
            <a:ext cx="2159629" cy="2938133"/>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6" name="Rounded Rectangle 45">
            <a:extLst>
              <a:ext uri="{FF2B5EF4-FFF2-40B4-BE49-F238E27FC236}">
                <a16:creationId xmlns:a16="http://schemas.microsoft.com/office/drawing/2014/main" id="{F81E4F92-7FB9-1744-8B07-77F00482D2F7}"/>
              </a:ext>
            </a:extLst>
          </p:cNvPr>
          <p:cNvSpPr/>
          <p:nvPr/>
        </p:nvSpPr>
        <p:spPr>
          <a:xfrm>
            <a:off x="5849077" y="1698585"/>
            <a:ext cx="1913339" cy="2419848"/>
          </a:xfrm>
          <a:prstGeom prst="roundRect">
            <a:avLst/>
          </a:prstGeom>
          <a:solidFill>
            <a:srgbClr val="FFD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cxnSp>
        <p:nvCxnSpPr>
          <p:cNvPr id="47" name="Curved Connector 64">
            <a:extLst>
              <a:ext uri="{FF2B5EF4-FFF2-40B4-BE49-F238E27FC236}">
                <a16:creationId xmlns:a16="http://schemas.microsoft.com/office/drawing/2014/main" id="{03307A66-92A4-0D4F-8C35-57CA6F5E913C}"/>
              </a:ext>
            </a:extLst>
          </p:cNvPr>
          <p:cNvCxnSpPr>
            <a:cxnSpLocks/>
            <a:stCxn id="55" idx="1"/>
            <a:endCxn id="49" idx="6"/>
          </p:cNvCxnSpPr>
          <p:nvPr/>
        </p:nvCxnSpPr>
        <p:spPr>
          <a:xfrm flipH="1" flipV="1">
            <a:off x="5623024" y="3239280"/>
            <a:ext cx="615633" cy="3061"/>
          </a:xfrm>
          <a:prstGeom prst="straightConnector1">
            <a:avLst/>
          </a:prstGeom>
          <a:ln>
            <a:solidFill>
              <a:srgbClr val="FF0000"/>
            </a:solidFill>
            <a:tailEnd type="none"/>
          </a:ln>
        </p:spPr>
        <p:style>
          <a:lnRef idx="2">
            <a:schemeClr val="accent1"/>
          </a:lnRef>
          <a:fillRef idx="0">
            <a:schemeClr val="accent1"/>
          </a:fillRef>
          <a:effectRef idx="1">
            <a:schemeClr val="accent1"/>
          </a:effectRef>
          <a:fontRef idx="minor">
            <a:schemeClr val="tx1"/>
          </a:fontRef>
        </p:style>
      </p:cxnSp>
      <p:sp>
        <p:nvSpPr>
          <p:cNvPr id="53" name="TextBox 52">
            <a:extLst>
              <a:ext uri="{FF2B5EF4-FFF2-40B4-BE49-F238E27FC236}">
                <a16:creationId xmlns:a16="http://schemas.microsoft.com/office/drawing/2014/main" id="{A883270B-0480-F24A-8EFB-C6C15ACCD789}"/>
              </a:ext>
            </a:extLst>
          </p:cNvPr>
          <p:cNvSpPr txBox="1"/>
          <p:nvPr/>
        </p:nvSpPr>
        <p:spPr>
          <a:xfrm>
            <a:off x="6080304" y="3859382"/>
            <a:ext cx="1509271" cy="276999"/>
          </a:xfrm>
          <a:prstGeom prst="rect">
            <a:avLst/>
          </a:prstGeom>
          <a:noFill/>
        </p:spPr>
        <p:txBody>
          <a:bodyPr wrap="square" rtlCol="0">
            <a:spAutoFit/>
          </a:bodyPr>
          <a:lstStyle/>
          <a:p>
            <a:pPr algn="ctr"/>
            <a:r>
              <a:rPr lang="en-US" sz="1200" dirty="0"/>
              <a:t>Org2</a:t>
            </a:r>
          </a:p>
        </p:txBody>
      </p:sp>
      <p:sp>
        <p:nvSpPr>
          <p:cNvPr id="54" name="TextBox 53">
            <a:extLst>
              <a:ext uri="{FF2B5EF4-FFF2-40B4-BE49-F238E27FC236}">
                <a16:creationId xmlns:a16="http://schemas.microsoft.com/office/drawing/2014/main" id="{338CC2F3-E6DD-D644-977D-5BA7B5DCD277}"/>
              </a:ext>
            </a:extLst>
          </p:cNvPr>
          <p:cNvSpPr txBox="1"/>
          <p:nvPr/>
        </p:nvSpPr>
        <p:spPr>
          <a:xfrm>
            <a:off x="5707710" y="4146687"/>
            <a:ext cx="2247316" cy="276999"/>
          </a:xfrm>
          <a:prstGeom prst="rect">
            <a:avLst/>
          </a:prstGeom>
          <a:noFill/>
        </p:spPr>
        <p:txBody>
          <a:bodyPr wrap="square" rtlCol="0">
            <a:spAutoFit/>
          </a:bodyPr>
          <a:lstStyle/>
          <a:p>
            <a:pPr algn="ctr"/>
            <a:r>
              <a:rPr lang="en-US" sz="1200" dirty="0"/>
              <a:t>Member</a:t>
            </a:r>
          </a:p>
        </p:txBody>
      </p:sp>
      <p:sp>
        <p:nvSpPr>
          <p:cNvPr id="55" name="Rounded Rectangle 54">
            <a:extLst>
              <a:ext uri="{FF2B5EF4-FFF2-40B4-BE49-F238E27FC236}">
                <a16:creationId xmlns:a16="http://schemas.microsoft.com/office/drawing/2014/main" id="{6F819C9A-2D73-2741-BCD2-B36924229A4C}"/>
              </a:ext>
            </a:extLst>
          </p:cNvPr>
          <p:cNvSpPr/>
          <p:nvPr/>
        </p:nvSpPr>
        <p:spPr>
          <a:xfrm>
            <a:off x="6238657" y="2943241"/>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2</a:t>
            </a:r>
            <a:endParaRPr lang="en-US" sz="2400" dirty="0">
              <a:solidFill>
                <a:schemeClr val="bg1"/>
              </a:solidFill>
            </a:endParaRPr>
          </a:p>
        </p:txBody>
      </p:sp>
      <p:sp>
        <p:nvSpPr>
          <p:cNvPr id="56" name="Rounded Rectangle 55">
            <a:extLst>
              <a:ext uri="{FF2B5EF4-FFF2-40B4-BE49-F238E27FC236}">
                <a16:creationId xmlns:a16="http://schemas.microsoft.com/office/drawing/2014/main" id="{746CED8E-B691-104F-A14E-9BCF4C8C548B}"/>
              </a:ext>
            </a:extLst>
          </p:cNvPr>
          <p:cNvSpPr/>
          <p:nvPr/>
        </p:nvSpPr>
        <p:spPr>
          <a:xfrm>
            <a:off x="6120038" y="3410297"/>
            <a:ext cx="277530" cy="256166"/>
          </a:xfrm>
          <a:prstGeom prst="roundRect">
            <a:avLst/>
          </a:prstGeom>
          <a:solidFill>
            <a:srgbClr val="FFC000"/>
          </a:solidFill>
          <a:ln w="28575" cmpd="sng">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Y</a:t>
            </a:r>
          </a:p>
        </p:txBody>
      </p:sp>
      <p:sp>
        <p:nvSpPr>
          <p:cNvPr id="57" name="Rounded Rectangle 56">
            <a:extLst>
              <a:ext uri="{FF2B5EF4-FFF2-40B4-BE49-F238E27FC236}">
                <a16:creationId xmlns:a16="http://schemas.microsoft.com/office/drawing/2014/main" id="{6BA2E0EB-EFED-EA48-A12E-5602E2066FC2}"/>
              </a:ext>
            </a:extLst>
          </p:cNvPr>
          <p:cNvSpPr/>
          <p:nvPr/>
        </p:nvSpPr>
        <p:spPr>
          <a:xfrm>
            <a:off x="6297718" y="3553110"/>
            <a:ext cx="252300" cy="256166"/>
          </a:xfrm>
          <a:prstGeom prst="roundRect">
            <a:avLst/>
          </a:prstGeom>
          <a:solidFill>
            <a:srgbClr val="FFC000"/>
          </a:solidFill>
          <a:ln w="28575" cmpd="sng">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Z</a:t>
            </a:r>
          </a:p>
        </p:txBody>
      </p:sp>
      <p:sp>
        <p:nvSpPr>
          <p:cNvPr id="58" name="Rounded Rectangle 57">
            <a:extLst>
              <a:ext uri="{FF2B5EF4-FFF2-40B4-BE49-F238E27FC236}">
                <a16:creationId xmlns:a16="http://schemas.microsoft.com/office/drawing/2014/main" id="{F0BA4ED9-0847-1A4E-A466-1342FE583CCB}"/>
              </a:ext>
            </a:extLst>
          </p:cNvPr>
          <p:cNvSpPr/>
          <p:nvPr/>
        </p:nvSpPr>
        <p:spPr>
          <a:xfrm>
            <a:off x="6962784" y="1815694"/>
            <a:ext cx="598199" cy="598199"/>
          </a:xfrm>
          <a:prstGeom prst="roundRect">
            <a:avLst/>
          </a:prstGeom>
          <a:solidFill>
            <a:schemeClr val="accent3"/>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000000"/>
                </a:solidFill>
              </a:rPr>
              <a:t>CA</a:t>
            </a:r>
            <a:endParaRPr lang="en-US" sz="2400" dirty="0">
              <a:solidFill>
                <a:srgbClr val="000000"/>
              </a:solidFill>
            </a:endParaRPr>
          </a:p>
        </p:txBody>
      </p:sp>
      <p:sp>
        <p:nvSpPr>
          <p:cNvPr id="59" name="Rounded Rectangle 58">
            <a:extLst>
              <a:ext uri="{FF2B5EF4-FFF2-40B4-BE49-F238E27FC236}">
                <a16:creationId xmlns:a16="http://schemas.microsoft.com/office/drawing/2014/main" id="{E5BC00F1-BDD2-C24E-8F3D-9A2382C30E19}"/>
              </a:ext>
            </a:extLst>
          </p:cNvPr>
          <p:cNvSpPr/>
          <p:nvPr/>
        </p:nvSpPr>
        <p:spPr>
          <a:xfrm>
            <a:off x="6962783" y="2925857"/>
            <a:ext cx="598199" cy="598199"/>
          </a:xfrm>
          <a:prstGeom prst="roundRect">
            <a:avLst/>
          </a:prstGeom>
          <a:solidFill>
            <a:schemeClr val="accent3"/>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000000"/>
                </a:solidFill>
              </a:rPr>
              <a:t>CA</a:t>
            </a:r>
            <a:endParaRPr lang="en-US" sz="2400" dirty="0">
              <a:solidFill>
                <a:srgbClr val="000000"/>
              </a:solidFill>
            </a:endParaRPr>
          </a:p>
        </p:txBody>
      </p:sp>
      <p:cxnSp>
        <p:nvCxnSpPr>
          <p:cNvPr id="60" name="Curved Connector 64">
            <a:extLst>
              <a:ext uri="{FF2B5EF4-FFF2-40B4-BE49-F238E27FC236}">
                <a16:creationId xmlns:a16="http://schemas.microsoft.com/office/drawing/2014/main" id="{40E35FD3-41CB-A640-A14A-ED4FA532F4B8}"/>
              </a:ext>
            </a:extLst>
          </p:cNvPr>
          <p:cNvCxnSpPr>
            <a:cxnSpLocks/>
            <a:stCxn id="59" idx="0"/>
            <a:endCxn id="58" idx="2"/>
          </p:cNvCxnSpPr>
          <p:nvPr/>
        </p:nvCxnSpPr>
        <p:spPr>
          <a:xfrm flipV="1">
            <a:off x="7261883" y="2413893"/>
            <a:ext cx="1" cy="511964"/>
          </a:xfrm>
          <a:prstGeom prst="straightConnector1">
            <a:avLst/>
          </a:prstGeom>
          <a:ln>
            <a:solidFill>
              <a:schemeClr val="tx2"/>
            </a:solidFill>
            <a:prstDash val="sysDot"/>
            <a:tailEnd type="none"/>
          </a:ln>
        </p:spPr>
        <p:style>
          <a:lnRef idx="2">
            <a:schemeClr val="accent1"/>
          </a:lnRef>
          <a:fillRef idx="0">
            <a:schemeClr val="accent1"/>
          </a:fillRef>
          <a:effectRef idx="1">
            <a:schemeClr val="accent1"/>
          </a:effectRef>
          <a:fontRef idx="minor">
            <a:schemeClr val="tx1"/>
          </a:fontRef>
        </p:style>
      </p:cxnSp>
      <p:sp>
        <p:nvSpPr>
          <p:cNvPr id="67" name="Rounded Rectangle 66">
            <a:extLst>
              <a:ext uri="{FF2B5EF4-FFF2-40B4-BE49-F238E27FC236}">
                <a16:creationId xmlns:a16="http://schemas.microsoft.com/office/drawing/2014/main" id="{EF237E06-AD12-5C47-B1E4-1EADDB48D075}"/>
              </a:ext>
            </a:extLst>
          </p:cNvPr>
          <p:cNvSpPr/>
          <p:nvPr/>
        </p:nvSpPr>
        <p:spPr>
          <a:xfrm>
            <a:off x="6243032" y="1817557"/>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3</a:t>
            </a:r>
            <a:endParaRPr lang="en-US" sz="2400" dirty="0">
              <a:solidFill>
                <a:schemeClr val="bg1"/>
              </a:solidFill>
            </a:endParaRPr>
          </a:p>
        </p:txBody>
      </p:sp>
      <p:sp>
        <p:nvSpPr>
          <p:cNvPr id="98" name="Folded Corner 97">
            <a:extLst>
              <a:ext uri="{FF2B5EF4-FFF2-40B4-BE49-F238E27FC236}">
                <a16:creationId xmlns:a16="http://schemas.microsoft.com/office/drawing/2014/main" id="{026C9C5C-5B75-8344-BC6E-773437FACE16}"/>
              </a:ext>
            </a:extLst>
          </p:cNvPr>
          <p:cNvSpPr/>
          <p:nvPr/>
        </p:nvSpPr>
        <p:spPr>
          <a:xfrm>
            <a:off x="4999103" y="3491145"/>
            <a:ext cx="350351" cy="342033"/>
          </a:xfrm>
          <a:prstGeom prst="foldedCorner">
            <a:avLst/>
          </a:prstGeom>
          <a:solidFill>
            <a:srgbClr val="F7AD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a:t>
            </a:r>
            <a:endParaRPr lang="en-US" sz="1200" baseline="-25000" dirty="0">
              <a:solidFill>
                <a:schemeClr val="tx1"/>
              </a:solidFill>
            </a:endParaRPr>
          </a:p>
        </p:txBody>
      </p:sp>
      <p:sp>
        <p:nvSpPr>
          <p:cNvPr id="48" name="Oval 47">
            <a:extLst>
              <a:ext uri="{FF2B5EF4-FFF2-40B4-BE49-F238E27FC236}">
                <a16:creationId xmlns:a16="http://schemas.microsoft.com/office/drawing/2014/main" id="{79A16876-9BED-3B48-A6FC-D10E0C8D1CEB}"/>
              </a:ext>
            </a:extLst>
          </p:cNvPr>
          <p:cNvSpPr/>
          <p:nvPr/>
        </p:nvSpPr>
        <p:spPr>
          <a:xfrm>
            <a:off x="3506645" y="2020003"/>
            <a:ext cx="187185" cy="1871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9" name="Oval 48">
            <a:extLst>
              <a:ext uri="{FF2B5EF4-FFF2-40B4-BE49-F238E27FC236}">
                <a16:creationId xmlns:a16="http://schemas.microsoft.com/office/drawing/2014/main" id="{FEA3EB18-636A-304A-8264-DEE16A6C15A9}"/>
              </a:ext>
            </a:extLst>
          </p:cNvPr>
          <p:cNvSpPr/>
          <p:nvPr/>
        </p:nvSpPr>
        <p:spPr>
          <a:xfrm>
            <a:off x="5435839" y="3145687"/>
            <a:ext cx="187185" cy="1871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0" name="Oval 49">
            <a:extLst>
              <a:ext uri="{FF2B5EF4-FFF2-40B4-BE49-F238E27FC236}">
                <a16:creationId xmlns:a16="http://schemas.microsoft.com/office/drawing/2014/main" id="{E8D1CF54-F75D-E042-B965-DB42018073FE}"/>
              </a:ext>
            </a:extLst>
          </p:cNvPr>
          <p:cNvSpPr/>
          <p:nvPr/>
        </p:nvSpPr>
        <p:spPr>
          <a:xfrm>
            <a:off x="3506061" y="3145687"/>
            <a:ext cx="187185" cy="18718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1" name="Oval 50">
            <a:extLst>
              <a:ext uri="{FF2B5EF4-FFF2-40B4-BE49-F238E27FC236}">
                <a16:creationId xmlns:a16="http://schemas.microsoft.com/office/drawing/2014/main" id="{4138B503-CC3D-204A-988E-98F0CEDACBAA}"/>
              </a:ext>
            </a:extLst>
          </p:cNvPr>
          <p:cNvSpPr/>
          <p:nvPr/>
        </p:nvSpPr>
        <p:spPr>
          <a:xfrm>
            <a:off x="5435838" y="2026630"/>
            <a:ext cx="187185" cy="18718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52" name="Curved Connector 64">
            <a:extLst>
              <a:ext uri="{FF2B5EF4-FFF2-40B4-BE49-F238E27FC236}">
                <a16:creationId xmlns:a16="http://schemas.microsoft.com/office/drawing/2014/main" id="{1C7B3E89-E294-F54E-8CD7-BDEA42080A86}"/>
              </a:ext>
            </a:extLst>
          </p:cNvPr>
          <p:cNvCxnSpPr>
            <a:cxnSpLocks/>
            <a:stCxn id="160" idx="3"/>
            <a:endCxn id="50" idx="2"/>
          </p:cNvCxnSpPr>
          <p:nvPr/>
        </p:nvCxnSpPr>
        <p:spPr>
          <a:xfrm flipV="1">
            <a:off x="2912406" y="3239280"/>
            <a:ext cx="593655" cy="1"/>
          </a:xfrm>
          <a:prstGeom prst="straightConnector1">
            <a:avLst/>
          </a:prstGeom>
          <a:ln>
            <a:solidFill>
              <a:schemeClr val="tx2"/>
            </a:solidFill>
            <a:tailEnd type="none"/>
          </a:ln>
        </p:spPr>
        <p:style>
          <a:lnRef idx="2">
            <a:schemeClr val="accent1"/>
          </a:lnRef>
          <a:fillRef idx="0">
            <a:schemeClr val="accent1"/>
          </a:fillRef>
          <a:effectRef idx="1">
            <a:schemeClr val="accent1"/>
          </a:effectRef>
          <a:fontRef idx="minor">
            <a:schemeClr val="tx1"/>
          </a:fontRef>
        </p:style>
      </p:cxnSp>
      <p:cxnSp>
        <p:nvCxnSpPr>
          <p:cNvPr id="61" name="Curved Connector 64">
            <a:extLst>
              <a:ext uri="{FF2B5EF4-FFF2-40B4-BE49-F238E27FC236}">
                <a16:creationId xmlns:a16="http://schemas.microsoft.com/office/drawing/2014/main" id="{4A03BADE-5B2B-9145-BB0A-4493685D9856}"/>
              </a:ext>
            </a:extLst>
          </p:cNvPr>
          <p:cNvCxnSpPr>
            <a:cxnSpLocks/>
            <a:stCxn id="67" idx="1"/>
            <a:endCxn id="51" idx="6"/>
          </p:cNvCxnSpPr>
          <p:nvPr/>
        </p:nvCxnSpPr>
        <p:spPr>
          <a:xfrm flipH="1">
            <a:off x="5623023" y="2116657"/>
            <a:ext cx="620009" cy="3566"/>
          </a:xfrm>
          <a:prstGeom prst="straightConnector1">
            <a:avLst/>
          </a:prstGeom>
          <a:ln>
            <a:solidFill>
              <a:schemeClr val="tx2"/>
            </a:solidFill>
            <a:tailEnd type="none"/>
          </a:ln>
        </p:spPr>
        <p:style>
          <a:lnRef idx="2">
            <a:schemeClr val="accent1"/>
          </a:lnRef>
          <a:fillRef idx="0">
            <a:schemeClr val="accent1"/>
          </a:fillRef>
          <a:effectRef idx="1">
            <a:schemeClr val="accent1"/>
          </a:effectRef>
          <a:fontRef idx="minor">
            <a:schemeClr val="tx1"/>
          </a:fontRef>
        </p:style>
      </p:cxnSp>
      <p:sp>
        <p:nvSpPr>
          <p:cNvPr id="62" name="Rounded Rectangle 61">
            <a:extLst>
              <a:ext uri="{FF2B5EF4-FFF2-40B4-BE49-F238E27FC236}">
                <a16:creationId xmlns:a16="http://schemas.microsoft.com/office/drawing/2014/main" id="{8495A412-80EF-9A41-A6CA-7C9190BB542E}"/>
              </a:ext>
            </a:extLst>
          </p:cNvPr>
          <p:cNvSpPr/>
          <p:nvPr/>
        </p:nvSpPr>
        <p:spPr>
          <a:xfrm>
            <a:off x="2697054" y="3460404"/>
            <a:ext cx="277530" cy="256166"/>
          </a:xfrm>
          <a:prstGeom prst="roundRect">
            <a:avLst/>
          </a:prstGeom>
          <a:solidFill>
            <a:srgbClr val="FFC000"/>
          </a:solidFill>
          <a:ln w="28575" cmpd="sng">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a:solidFill>
                  <a:srgbClr val="000000"/>
                </a:solidFill>
              </a:rPr>
              <a:t>A</a:t>
            </a:r>
          </a:p>
        </p:txBody>
      </p:sp>
      <p:sp>
        <p:nvSpPr>
          <p:cNvPr id="63" name="Rounded Rectangle 62">
            <a:extLst>
              <a:ext uri="{FF2B5EF4-FFF2-40B4-BE49-F238E27FC236}">
                <a16:creationId xmlns:a16="http://schemas.microsoft.com/office/drawing/2014/main" id="{D7CB63A4-6287-334F-B7D7-6606AA52D9A8}"/>
              </a:ext>
            </a:extLst>
          </p:cNvPr>
          <p:cNvSpPr/>
          <p:nvPr/>
        </p:nvSpPr>
        <p:spPr>
          <a:xfrm>
            <a:off x="2874734" y="3603217"/>
            <a:ext cx="252300" cy="256166"/>
          </a:xfrm>
          <a:prstGeom prst="roundRect">
            <a:avLst/>
          </a:prstGeom>
          <a:solidFill>
            <a:srgbClr val="FFC000"/>
          </a:solidFill>
          <a:ln w="28575" cmpd="sng">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a:solidFill>
                  <a:srgbClr val="000000"/>
                </a:solidFill>
              </a:rPr>
              <a:t>B</a:t>
            </a:r>
          </a:p>
        </p:txBody>
      </p:sp>
      <p:sp>
        <p:nvSpPr>
          <p:cNvPr id="64" name="Rounded Rectangle 63">
            <a:extLst>
              <a:ext uri="{FF2B5EF4-FFF2-40B4-BE49-F238E27FC236}">
                <a16:creationId xmlns:a16="http://schemas.microsoft.com/office/drawing/2014/main" id="{F2613A85-3FC4-E34A-8253-46B76ED11996}"/>
              </a:ext>
            </a:extLst>
          </p:cNvPr>
          <p:cNvSpPr/>
          <p:nvPr/>
        </p:nvSpPr>
        <p:spPr>
          <a:xfrm>
            <a:off x="6124413" y="2284613"/>
            <a:ext cx="277530" cy="256166"/>
          </a:xfrm>
          <a:prstGeom prst="roundRect">
            <a:avLst/>
          </a:prstGeom>
          <a:solidFill>
            <a:srgbClr val="FFC000"/>
          </a:solidFill>
          <a:ln w="28575" cmpd="sng">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a:solidFill>
                  <a:srgbClr val="000000"/>
                </a:solidFill>
              </a:rPr>
              <a:t>A</a:t>
            </a:r>
          </a:p>
        </p:txBody>
      </p:sp>
      <p:sp>
        <p:nvSpPr>
          <p:cNvPr id="65" name="Rounded Rectangle 64">
            <a:extLst>
              <a:ext uri="{FF2B5EF4-FFF2-40B4-BE49-F238E27FC236}">
                <a16:creationId xmlns:a16="http://schemas.microsoft.com/office/drawing/2014/main" id="{4963F085-FB9D-984F-85DC-8219E3D98952}"/>
              </a:ext>
            </a:extLst>
          </p:cNvPr>
          <p:cNvSpPr/>
          <p:nvPr/>
        </p:nvSpPr>
        <p:spPr>
          <a:xfrm>
            <a:off x="6302093" y="2427426"/>
            <a:ext cx="252300" cy="256166"/>
          </a:xfrm>
          <a:prstGeom prst="roundRect">
            <a:avLst/>
          </a:prstGeom>
          <a:solidFill>
            <a:srgbClr val="FFC000"/>
          </a:solidFill>
          <a:ln w="28575" cmpd="sng">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a:solidFill>
                  <a:srgbClr val="000000"/>
                </a:solidFill>
              </a:rPr>
              <a:t>B</a:t>
            </a:r>
          </a:p>
        </p:txBody>
      </p:sp>
      <p:sp>
        <p:nvSpPr>
          <p:cNvPr id="66" name="Folded Corner 65">
            <a:extLst>
              <a:ext uri="{FF2B5EF4-FFF2-40B4-BE49-F238E27FC236}">
                <a16:creationId xmlns:a16="http://schemas.microsoft.com/office/drawing/2014/main" id="{0D4C75BC-18E0-7445-A2C4-CBC5BB5B99FF}"/>
              </a:ext>
            </a:extLst>
          </p:cNvPr>
          <p:cNvSpPr/>
          <p:nvPr/>
        </p:nvSpPr>
        <p:spPr>
          <a:xfrm>
            <a:off x="3769118" y="3491145"/>
            <a:ext cx="350351" cy="342033"/>
          </a:xfrm>
          <a:prstGeom prst="foldedCorner">
            <a:avLst/>
          </a:prstGeom>
          <a:solidFill>
            <a:srgbClr val="F7AD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a:t>
            </a:r>
            <a:endParaRPr lang="en-US" sz="1200" baseline="-25000" dirty="0">
              <a:solidFill>
                <a:schemeClr val="tx1"/>
              </a:solidFill>
            </a:endParaRPr>
          </a:p>
        </p:txBody>
      </p:sp>
      <p:sp>
        <p:nvSpPr>
          <p:cNvPr id="68" name="Content Placeholder 2">
            <a:extLst>
              <a:ext uri="{FF2B5EF4-FFF2-40B4-BE49-F238E27FC236}">
                <a16:creationId xmlns:a16="http://schemas.microsoft.com/office/drawing/2014/main" id="{328396F3-653C-5543-82ED-3F450123A36A}"/>
              </a:ext>
            </a:extLst>
          </p:cNvPr>
          <p:cNvSpPr txBox="1">
            <a:spLocks/>
          </p:cNvSpPr>
          <p:nvPr/>
        </p:nvSpPr>
        <p:spPr>
          <a:xfrm>
            <a:off x="125730" y="47029"/>
            <a:ext cx="7768590" cy="1011698"/>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Arial"/>
              <a:buNone/>
              <a:defRPr sz="2400" b="0" kern="1200">
                <a:ln>
                  <a:noFill/>
                </a:ln>
                <a:solidFill>
                  <a:srgbClr val="0064FF"/>
                </a:solidFill>
                <a:latin typeface="Arial"/>
                <a:ea typeface="+mn-ea"/>
                <a:cs typeface="Arial"/>
              </a:defRPr>
            </a:lvl1pPr>
            <a:lvl2pPr marL="742950" indent="-285750" algn="l" defTabSz="457200" rtl="0" eaLnBrk="1" latinLnBrk="0" hangingPunct="1">
              <a:spcBef>
                <a:spcPct val="20000"/>
              </a:spcBef>
              <a:buFont typeface="Arial"/>
              <a:buChar char="–"/>
              <a:defRPr sz="1200" kern="1200">
                <a:ln>
                  <a:noFill/>
                </a:ln>
                <a:solidFill>
                  <a:schemeClr val="accent1"/>
                </a:solidFill>
                <a:latin typeface="Arial"/>
                <a:ea typeface="+mn-ea"/>
                <a:cs typeface="Arial"/>
              </a:defRPr>
            </a:lvl2pPr>
            <a:lvl3pPr marL="1143000" indent="-228600" algn="l" defTabSz="457200" rtl="0" eaLnBrk="1" latinLnBrk="0" hangingPunct="1">
              <a:spcBef>
                <a:spcPct val="20000"/>
              </a:spcBef>
              <a:buFont typeface="Arial"/>
              <a:buChar char="•"/>
              <a:defRPr sz="1200" kern="1200">
                <a:ln>
                  <a:noFill/>
                </a:ln>
                <a:solidFill>
                  <a:schemeClr val="accent1"/>
                </a:solidFill>
                <a:latin typeface="Arial"/>
                <a:ea typeface="+mn-ea"/>
                <a:cs typeface="Arial"/>
              </a:defRPr>
            </a:lvl3pPr>
            <a:lvl4pPr marL="1600200" indent="-228600" algn="l" defTabSz="457200" rtl="0" eaLnBrk="1" latinLnBrk="0" hangingPunct="1">
              <a:spcBef>
                <a:spcPct val="20000"/>
              </a:spcBef>
              <a:buFont typeface="Arial"/>
              <a:buChar char="–"/>
              <a:defRPr sz="1200" kern="1200">
                <a:ln>
                  <a:noFill/>
                </a:ln>
                <a:solidFill>
                  <a:schemeClr val="accent1"/>
                </a:solidFill>
                <a:latin typeface="Arial"/>
                <a:ea typeface="+mn-ea"/>
                <a:cs typeface="Arial"/>
              </a:defRPr>
            </a:lvl4pPr>
            <a:lvl5pPr marL="2057400" indent="-228600" algn="l" defTabSz="457200" rtl="0" eaLnBrk="1" latinLnBrk="0" hangingPunct="1">
              <a:spcBef>
                <a:spcPct val="20000"/>
              </a:spcBef>
              <a:buFont typeface="Arial"/>
              <a:buChar char="»"/>
              <a:defRPr sz="1200" kern="1200">
                <a:ln>
                  <a:noFill/>
                </a:ln>
                <a:solidFill>
                  <a:schemeClr val="accent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375" b="1" dirty="0">
              <a:latin typeface="+mn-lt"/>
            </a:endParaRPr>
          </a:p>
          <a:p>
            <a:r>
              <a:rPr lang="en-US" dirty="0"/>
              <a:t>Network Creation (7/8) – Peers Join Channels</a:t>
            </a:r>
          </a:p>
        </p:txBody>
      </p:sp>
    </p:spTree>
    <p:extLst>
      <p:ext uri="{BB962C8B-B14F-4D97-AF65-F5344CB8AC3E}">
        <p14:creationId xmlns:p14="http://schemas.microsoft.com/office/powerpoint/2010/main" val="23485594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BAF3DC32-D49E-AA42-9534-B2677278F49B}"/>
              </a:ext>
            </a:extLst>
          </p:cNvPr>
          <p:cNvSpPr/>
          <p:nvPr/>
        </p:nvSpPr>
        <p:spPr>
          <a:xfrm>
            <a:off x="125729" y="713443"/>
            <a:ext cx="3615761" cy="738664"/>
          </a:xfrm>
          <a:prstGeom prst="rect">
            <a:avLst/>
          </a:prstGeom>
        </p:spPr>
        <p:txBody>
          <a:bodyPr wrap="square">
            <a:spAutoFit/>
          </a:bodyPr>
          <a:lstStyle/>
          <a:p>
            <a:pPr marL="227013" indent="-227013">
              <a:buFont typeface="Arial" charset="0"/>
              <a:buChar char="•"/>
            </a:pPr>
            <a:r>
              <a:rPr lang="en-US" sz="1400" dirty="0"/>
              <a:t>The </a:t>
            </a:r>
            <a:r>
              <a:rPr lang="en-US" sz="1400" b="1" dirty="0"/>
              <a:t>admin</a:t>
            </a:r>
            <a:r>
              <a:rPr lang="en-US" sz="1400" dirty="0"/>
              <a:t> in each org selects ‘Join Peers’ within each channel, and then selects the peers</a:t>
            </a:r>
          </a:p>
        </p:txBody>
      </p:sp>
      <p:sp>
        <p:nvSpPr>
          <p:cNvPr id="68" name="Content Placeholder 2">
            <a:extLst>
              <a:ext uri="{FF2B5EF4-FFF2-40B4-BE49-F238E27FC236}">
                <a16:creationId xmlns:a16="http://schemas.microsoft.com/office/drawing/2014/main" id="{328396F3-653C-5543-82ED-3F450123A36A}"/>
              </a:ext>
            </a:extLst>
          </p:cNvPr>
          <p:cNvSpPr txBox="1">
            <a:spLocks/>
          </p:cNvSpPr>
          <p:nvPr/>
        </p:nvSpPr>
        <p:spPr>
          <a:xfrm>
            <a:off x="125730" y="47029"/>
            <a:ext cx="7768590" cy="1011698"/>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Arial"/>
              <a:buNone/>
              <a:defRPr sz="2400" b="0" kern="1200">
                <a:ln>
                  <a:noFill/>
                </a:ln>
                <a:solidFill>
                  <a:srgbClr val="0064FF"/>
                </a:solidFill>
                <a:latin typeface="Arial"/>
                <a:ea typeface="+mn-ea"/>
                <a:cs typeface="Arial"/>
              </a:defRPr>
            </a:lvl1pPr>
            <a:lvl2pPr marL="742950" indent="-285750" algn="l" defTabSz="457200" rtl="0" eaLnBrk="1" latinLnBrk="0" hangingPunct="1">
              <a:spcBef>
                <a:spcPct val="20000"/>
              </a:spcBef>
              <a:buFont typeface="Arial"/>
              <a:buChar char="–"/>
              <a:defRPr sz="1200" kern="1200">
                <a:ln>
                  <a:noFill/>
                </a:ln>
                <a:solidFill>
                  <a:schemeClr val="accent1"/>
                </a:solidFill>
                <a:latin typeface="Arial"/>
                <a:ea typeface="+mn-ea"/>
                <a:cs typeface="Arial"/>
              </a:defRPr>
            </a:lvl2pPr>
            <a:lvl3pPr marL="1143000" indent="-228600" algn="l" defTabSz="457200" rtl="0" eaLnBrk="1" latinLnBrk="0" hangingPunct="1">
              <a:spcBef>
                <a:spcPct val="20000"/>
              </a:spcBef>
              <a:buFont typeface="Arial"/>
              <a:buChar char="•"/>
              <a:defRPr sz="1200" kern="1200">
                <a:ln>
                  <a:noFill/>
                </a:ln>
                <a:solidFill>
                  <a:schemeClr val="accent1"/>
                </a:solidFill>
                <a:latin typeface="Arial"/>
                <a:ea typeface="+mn-ea"/>
                <a:cs typeface="Arial"/>
              </a:defRPr>
            </a:lvl3pPr>
            <a:lvl4pPr marL="1600200" indent="-228600" algn="l" defTabSz="457200" rtl="0" eaLnBrk="1" latinLnBrk="0" hangingPunct="1">
              <a:spcBef>
                <a:spcPct val="20000"/>
              </a:spcBef>
              <a:buFont typeface="Arial"/>
              <a:buChar char="–"/>
              <a:defRPr sz="1200" kern="1200">
                <a:ln>
                  <a:noFill/>
                </a:ln>
                <a:solidFill>
                  <a:schemeClr val="accent1"/>
                </a:solidFill>
                <a:latin typeface="Arial"/>
                <a:ea typeface="+mn-ea"/>
                <a:cs typeface="Arial"/>
              </a:defRPr>
            </a:lvl4pPr>
            <a:lvl5pPr marL="2057400" indent="-228600" algn="l" defTabSz="457200" rtl="0" eaLnBrk="1" latinLnBrk="0" hangingPunct="1">
              <a:spcBef>
                <a:spcPct val="20000"/>
              </a:spcBef>
              <a:buFont typeface="Arial"/>
              <a:buChar char="»"/>
              <a:defRPr sz="1200" kern="1200">
                <a:ln>
                  <a:noFill/>
                </a:ln>
                <a:solidFill>
                  <a:schemeClr val="accent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375" b="1" dirty="0">
              <a:latin typeface="+mn-lt"/>
            </a:endParaRPr>
          </a:p>
          <a:p>
            <a:r>
              <a:rPr lang="en-US" dirty="0"/>
              <a:t>Notes – Peers Join Channels</a:t>
            </a:r>
          </a:p>
        </p:txBody>
      </p:sp>
      <p:pic>
        <p:nvPicPr>
          <p:cNvPr id="3" name="Picture 2">
            <a:extLst>
              <a:ext uri="{FF2B5EF4-FFF2-40B4-BE49-F238E27FC236}">
                <a16:creationId xmlns:a16="http://schemas.microsoft.com/office/drawing/2014/main" id="{0DA915BC-01F5-EB42-AC92-E023C17F20F9}"/>
              </a:ext>
            </a:extLst>
          </p:cNvPr>
          <p:cNvPicPr>
            <a:picLocks noChangeAspect="1"/>
          </p:cNvPicPr>
          <p:nvPr/>
        </p:nvPicPr>
        <p:blipFill>
          <a:blip r:embed="rId3"/>
          <a:stretch>
            <a:fillRect/>
          </a:stretch>
        </p:blipFill>
        <p:spPr>
          <a:xfrm>
            <a:off x="3741490" y="917881"/>
            <a:ext cx="5001967" cy="2576282"/>
          </a:xfrm>
          <a:prstGeom prst="rect">
            <a:avLst/>
          </a:prstGeom>
          <a:effectLst>
            <a:outerShdw blurRad="63500" sx="102000" sy="102000" algn="ctr" rotWithShape="0">
              <a:prstClr val="black">
                <a:alpha val="40000"/>
              </a:prstClr>
            </a:outerShdw>
          </a:effectLst>
        </p:spPr>
      </p:pic>
      <p:pic>
        <p:nvPicPr>
          <p:cNvPr id="4" name="Picture 3">
            <a:extLst>
              <a:ext uri="{FF2B5EF4-FFF2-40B4-BE49-F238E27FC236}">
                <a16:creationId xmlns:a16="http://schemas.microsoft.com/office/drawing/2014/main" id="{B94ED6A1-6D19-E44E-98DE-74ECE6FAF899}"/>
              </a:ext>
            </a:extLst>
          </p:cNvPr>
          <p:cNvPicPr>
            <a:picLocks noChangeAspect="1"/>
          </p:cNvPicPr>
          <p:nvPr/>
        </p:nvPicPr>
        <p:blipFill>
          <a:blip r:embed="rId4"/>
          <a:stretch>
            <a:fillRect/>
          </a:stretch>
        </p:blipFill>
        <p:spPr>
          <a:xfrm>
            <a:off x="2743201" y="3041162"/>
            <a:ext cx="4472895" cy="1934558"/>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031764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Diagram 25">
            <a:extLst>
              <a:ext uri="{FF2B5EF4-FFF2-40B4-BE49-F238E27FC236}">
                <a16:creationId xmlns:a16="http://schemas.microsoft.com/office/drawing/2014/main" id="{1894AD9E-F386-3E40-B20B-7C0919C06F44}"/>
              </a:ext>
            </a:extLst>
          </p:cNvPr>
          <p:cNvGraphicFramePr/>
          <p:nvPr>
            <p:extLst>
              <p:ext uri="{D42A27DB-BD31-4B8C-83A1-F6EECF244321}">
                <p14:modId xmlns:p14="http://schemas.microsoft.com/office/powerpoint/2010/main" val="2103782844"/>
              </p:ext>
            </p:extLst>
          </p:nvPr>
        </p:nvGraphicFramePr>
        <p:xfrm>
          <a:off x="0" y="539750"/>
          <a:ext cx="9144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E1E409E1-F572-4648-B8CB-97C87C05E89E}"/>
              </a:ext>
            </a:extLst>
          </p:cNvPr>
          <p:cNvSpPr>
            <a:spLocks noGrp="1"/>
          </p:cNvSpPr>
          <p:nvPr>
            <p:ph type="title"/>
          </p:nvPr>
        </p:nvSpPr>
        <p:spPr/>
        <p:txBody>
          <a:bodyPr>
            <a:normAutofit fontScale="90000"/>
          </a:bodyPr>
          <a:lstStyle/>
          <a:p>
            <a:r>
              <a:rPr lang="en-US" dirty="0"/>
              <a:t>Roadmap</a:t>
            </a:r>
          </a:p>
        </p:txBody>
      </p:sp>
      <p:sp>
        <p:nvSpPr>
          <p:cNvPr id="11" name="TextBox 10">
            <a:extLst>
              <a:ext uri="{FF2B5EF4-FFF2-40B4-BE49-F238E27FC236}">
                <a16:creationId xmlns:a16="http://schemas.microsoft.com/office/drawing/2014/main" id="{5E3A77BB-DFDD-9C4E-BDAD-2CA6116B2B39}"/>
              </a:ext>
            </a:extLst>
          </p:cNvPr>
          <p:cNvSpPr txBox="1"/>
          <p:nvPr/>
        </p:nvSpPr>
        <p:spPr>
          <a:xfrm>
            <a:off x="649254" y="2953674"/>
            <a:ext cx="1927834" cy="646331"/>
          </a:xfrm>
          <a:prstGeom prst="rect">
            <a:avLst/>
          </a:prstGeom>
          <a:noFill/>
        </p:spPr>
        <p:txBody>
          <a:bodyPr wrap="square" rtlCol="0">
            <a:spAutoFit/>
          </a:bodyPr>
          <a:lstStyle/>
          <a:p>
            <a:pPr marL="171450" lvl="0" indent="-171450">
              <a:buFont typeface="Arial" panose="020B0604020202020204" pitchFamily="34" charset="0"/>
              <a:buChar char="•"/>
            </a:pPr>
            <a:r>
              <a:rPr lang="en-US" sz="900" dirty="0"/>
              <a:t>Fully managed enterprise grade blockchain-as-a-service</a:t>
            </a:r>
          </a:p>
          <a:p>
            <a:pPr marL="171450" lvl="0" indent="-171450">
              <a:buFont typeface="Arial" panose="020B0604020202020204" pitchFamily="34" charset="0"/>
              <a:buChar char="•"/>
            </a:pPr>
            <a:r>
              <a:rPr lang="en-US" sz="900" dirty="0"/>
              <a:t>Built on Fabric 1.0</a:t>
            </a:r>
          </a:p>
          <a:p>
            <a:pPr marL="171450" lvl="0" indent="-171450">
              <a:buFont typeface="Arial" panose="020B0604020202020204" pitchFamily="34" charset="0"/>
              <a:buChar char="•"/>
            </a:pPr>
            <a:r>
              <a:rPr lang="en-US" sz="900" dirty="0"/>
              <a:t>Built on </a:t>
            </a:r>
            <a:r>
              <a:rPr lang="en-US" sz="900" dirty="0" err="1"/>
              <a:t>LinuxONE</a:t>
            </a:r>
            <a:endParaRPr lang="en-US" sz="900" dirty="0"/>
          </a:p>
        </p:txBody>
      </p:sp>
      <p:sp>
        <p:nvSpPr>
          <p:cNvPr id="12" name="TextBox 11">
            <a:extLst>
              <a:ext uri="{FF2B5EF4-FFF2-40B4-BE49-F238E27FC236}">
                <a16:creationId xmlns:a16="http://schemas.microsoft.com/office/drawing/2014/main" id="{2CEBBC79-E200-3C45-A3D2-AEDD133710AD}"/>
              </a:ext>
            </a:extLst>
          </p:cNvPr>
          <p:cNvSpPr txBox="1"/>
          <p:nvPr/>
        </p:nvSpPr>
        <p:spPr>
          <a:xfrm>
            <a:off x="2031788" y="1308539"/>
            <a:ext cx="2323623" cy="784830"/>
          </a:xfrm>
          <a:prstGeom prst="rect">
            <a:avLst/>
          </a:prstGeom>
          <a:noFill/>
        </p:spPr>
        <p:txBody>
          <a:bodyPr wrap="square" rtlCol="0">
            <a:spAutoFit/>
          </a:bodyPr>
          <a:lstStyle/>
          <a:p>
            <a:pPr marL="171450" lvl="0" indent="-171450">
              <a:buFont typeface="Arial" panose="020B0604020202020204" pitchFamily="34" charset="0"/>
              <a:buChar char="•"/>
            </a:pPr>
            <a:r>
              <a:rPr lang="en-US" sz="900" dirty="0"/>
              <a:t>Entry level developer blockchain environment</a:t>
            </a:r>
          </a:p>
          <a:p>
            <a:pPr marL="171450" lvl="0" indent="-171450">
              <a:buFont typeface="Arial" panose="020B0604020202020204" pitchFamily="34" charset="0"/>
              <a:buChar char="•"/>
            </a:pPr>
            <a:r>
              <a:rPr lang="en-US" sz="900" dirty="0"/>
              <a:t>Simple one-click provision and easy simulation of a multi-org environment</a:t>
            </a:r>
          </a:p>
          <a:p>
            <a:pPr marL="171450" lvl="0" indent="-171450">
              <a:buFont typeface="Arial" panose="020B0604020202020204" pitchFamily="34" charset="0"/>
              <a:buChar char="•"/>
            </a:pPr>
            <a:r>
              <a:rPr lang="en-US" sz="900" dirty="0"/>
              <a:t>Same look and feel as Enterprise Plan</a:t>
            </a:r>
          </a:p>
        </p:txBody>
      </p:sp>
      <p:sp>
        <p:nvSpPr>
          <p:cNvPr id="13" name="TextBox 12">
            <a:extLst>
              <a:ext uri="{FF2B5EF4-FFF2-40B4-BE49-F238E27FC236}">
                <a16:creationId xmlns:a16="http://schemas.microsoft.com/office/drawing/2014/main" id="{671F6EFE-3690-8048-9DCF-029252302BCE}"/>
              </a:ext>
            </a:extLst>
          </p:cNvPr>
          <p:cNvSpPr txBox="1"/>
          <p:nvPr/>
        </p:nvSpPr>
        <p:spPr>
          <a:xfrm>
            <a:off x="3421796" y="2973027"/>
            <a:ext cx="1802333" cy="784830"/>
          </a:xfrm>
          <a:prstGeom prst="rect">
            <a:avLst/>
          </a:prstGeom>
          <a:noFill/>
        </p:spPr>
        <p:txBody>
          <a:bodyPr wrap="square" rtlCol="0">
            <a:spAutoFit/>
          </a:bodyPr>
          <a:lstStyle/>
          <a:p>
            <a:pPr marL="171450" lvl="0" indent="-171450">
              <a:buFont typeface="Arial" panose="020B0604020202020204" pitchFamily="34" charset="0"/>
              <a:buChar char="•"/>
            </a:pPr>
            <a:r>
              <a:rPr lang="en-US" sz="900" dirty="0"/>
              <a:t>New networks provisioned with Fabric v1.1</a:t>
            </a:r>
          </a:p>
          <a:p>
            <a:pPr marL="171450" lvl="0" indent="-171450">
              <a:buFont typeface="Arial" panose="020B0604020202020204" pitchFamily="34" charset="0"/>
              <a:buChar char="•"/>
            </a:pPr>
            <a:r>
              <a:rPr lang="en-US" sz="900" dirty="0"/>
              <a:t>Additional data </a:t>
            </a:r>
            <a:r>
              <a:rPr lang="en-US" sz="900" dirty="0" err="1"/>
              <a:t>centre</a:t>
            </a:r>
            <a:r>
              <a:rPr lang="en-US" sz="900" dirty="0"/>
              <a:t> locations</a:t>
            </a:r>
          </a:p>
          <a:p>
            <a:pPr marL="171450" lvl="0" indent="-171450">
              <a:buFont typeface="Arial" panose="020B0604020202020204" pitchFamily="34" charset="0"/>
              <a:buChar char="•"/>
            </a:pPr>
            <a:endParaRPr lang="en-US" sz="900" dirty="0"/>
          </a:p>
        </p:txBody>
      </p:sp>
      <p:sp>
        <p:nvSpPr>
          <p:cNvPr id="14" name="TextBox 13">
            <a:extLst>
              <a:ext uri="{FF2B5EF4-FFF2-40B4-BE49-F238E27FC236}">
                <a16:creationId xmlns:a16="http://schemas.microsoft.com/office/drawing/2014/main" id="{8C9441EE-5216-7C41-932D-B86FAEE60E71}"/>
              </a:ext>
            </a:extLst>
          </p:cNvPr>
          <p:cNvSpPr txBox="1"/>
          <p:nvPr/>
        </p:nvSpPr>
        <p:spPr>
          <a:xfrm>
            <a:off x="4803794" y="1541867"/>
            <a:ext cx="2100277" cy="784830"/>
          </a:xfrm>
          <a:prstGeom prst="rect">
            <a:avLst/>
          </a:prstGeom>
          <a:noFill/>
        </p:spPr>
        <p:txBody>
          <a:bodyPr wrap="square" rtlCol="0">
            <a:spAutoFit/>
          </a:bodyPr>
          <a:lstStyle/>
          <a:p>
            <a:pPr marL="171450" lvl="0" indent="-171450">
              <a:buFont typeface="Arial" panose="020B0604020202020204" pitchFamily="34" charset="0"/>
              <a:buChar char="•"/>
            </a:pPr>
            <a:r>
              <a:rPr lang="en-US" sz="900" dirty="0"/>
              <a:t>Based on Fabric v1.1</a:t>
            </a:r>
          </a:p>
          <a:p>
            <a:pPr marL="171450" lvl="0" indent="-171450">
              <a:buFont typeface="Arial" panose="020B0604020202020204" pitchFamily="34" charset="0"/>
              <a:buChar char="•"/>
            </a:pPr>
            <a:r>
              <a:rPr lang="en-US" sz="900" dirty="0"/>
              <a:t>Available in many data </a:t>
            </a:r>
            <a:r>
              <a:rPr lang="en-US" sz="900" dirty="0" err="1"/>
              <a:t>centres</a:t>
            </a:r>
            <a:endParaRPr lang="en-US" sz="900" dirty="0"/>
          </a:p>
          <a:p>
            <a:pPr marL="171450" lvl="0" indent="-171450">
              <a:buFont typeface="Arial" panose="020B0604020202020204" pitchFamily="34" charset="0"/>
              <a:buChar char="•"/>
            </a:pPr>
            <a:r>
              <a:rPr lang="en-US" sz="900" dirty="0"/>
              <a:t>Free 30 day trial</a:t>
            </a:r>
          </a:p>
          <a:p>
            <a:pPr marL="171450" lvl="0" indent="-171450">
              <a:buFont typeface="Arial" panose="020B0604020202020204" pitchFamily="34" charset="0"/>
              <a:buChar char="•"/>
            </a:pPr>
            <a:r>
              <a:rPr lang="en-US" sz="900" dirty="0"/>
              <a:t>Provisioned using IBM Containers</a:t>
            </a:r>
          </a:p>
          <a:p>
            <a:pPr marL="171450" lvl="0" indent="-171450">
              <a:buFont typeface="Arial" panose="020B0604020202020204" pitchFamily="34" charset="0"/>
              <a:buChar char="•"/>
            </a:pPr>
            <a:endParaRPr lang="en-US" sz="900" dirty="0"/>
          </a:p>
        </p:txBody>
      </p:sp>
      <p:sp>
        <p:nvSpPr>
          <p:cNvPr id="15" name="TextBox 14">
            <a:extLst>
              <a:ext uri="{FF2B5EF4-FFF2-40B4-BE49-F238E27FC236}">
                <a16:creationId xmlns:a16="http://schemas.microsoft.com/office/drawing/2014/main" id="{BC75E8BD-CD01-A64C-A573-DA1E5DA097CF}"/>
              </a:ext>
            </a:extLst>
          </p:cNvPr>
          <p:cNvSpPr txBox="1"/>
          <p:nvPr/>
        </p:nvSpPr>
        <p:spPr>
          <a:xfrm>
            <a:off x="7577958" y="1546850"/>
            <a:ext cx="1806699" cy="384721"/>
          </a:xfrm>
          <a:prstGeom prst="rect">
            <a:avLst/>
          </a:prstGeom>
          <a:noFill/>
        </p:spPr>
        <p:txBody>
          <a:bodyPr wrap="square" rtlCol="0">
            <a:spAutoFit/>
          </a:bodyPr>
          <a:lstStyle/>
          <a:p>
            <a:pPr marL="171450" lvl="0" indent="-171450">
              <a:buFont typeface="Arial" panose="020B0604020202020204" pitchFamily="34" charset="0"/>
              <a:buChar char="•"/>
            </a:pPr>
            <a:r>
              <a:rPr lang="en-US" sz="900" dirty="0"/>
              <a:t>Updated to Fabric v1.2.1</a:t>
            </a:r>
          </a:p>
          <a:p>
            <a:pPr marL="171450" lvl="0" indent="-171450">
              <a:buFont typeface="Arial" panose="020B0604020202020204" pitchFamily="34" charset="0"/>
              <a:buChar char="•"/>
            </a:pPr>
            <a:endParaRPr lang="en-US" sz="1000" dirty="0"/>
          </a:p>
        </p:txBody>
      </p:sp>
      <p:sp>
        <p:nvSpPr>
          <p:cNvPr id="17" name="TextBox 16">
            <a:extLst>
              <a:ext uri="{FF2B5EF4-FFF2-40B4-BE49-F238E27FC236}">
                <a16:creationId xmlns:a16="http://schemas.microsoft.com/office/drawing/2014/main" id="{2CCDC072-0548-9F42-AD97-4915C4F72505}"/>
              </a:ext>
            </a:extLst>
          </p:cNvPr>
          <p:cNvSpPr txBox="1"/>
          <p:nvPr/>
        </p:nvSpPr>
        <p:spPr>
          <a:xfrm>
            <a:off x="6184968" y="3022923"/>
            <a:ext cx="2296340" cy="507831"/>
          </a:xfrm>
          <a:prstGeom prst="rect">
            <a:avLst/>
          </a:prstGeom>
          <a:noFill/>
        </p:spPr>
        <p:txBody>
          <a:bodyPr wrap="square" rtlCol="0">
            <a:spAutoFit/>
          </a:bodyPr>
          <a:lstStyle/>
          <a:p>
            <a:pPr marL="171450" lvl="0" indent="-171450">
              <a:buFont typeface="Arial" panose="020B0604020202020204" pitchFamily="34" charset="0"/>
              <a:buChar char="•"/>
            </a:pPr>
            <a:r>
              <a:rPr lang="en-US" sz="900" dirty="0"/>
              <a:t>On-</a:t>
            </a:r>
            <a:r>
              <a:rPr lang="en-US" sz="900" dirty="0" err="1"/>
              <a:t>prem</a:t>
            </a:r>
            <a:r>
              <a:rPr lang="en-US" sz="900" dirty="0"/>
              <a:t> peer solution</a:t>
            </a:r>
          </a:p>
          <a:p>
            <a:pPr marL="171450" lvl="0" indent="-171450">
              <a:buFont typeface="Arial" panose="020B0604020202020204" pitchFamily="34" charset="0"/>
              <a:buChar char="•"/>
            </a:pPr>
            <a:r>
              <a:rPr lang="en-US" sz="900" dirty="0"/>
              <a:t>Built on Fabric v1.2.1</a:t>
            </a:r>
          </a:p>
          <a:p>
            <a:pPr marL="171450" lvl="0" indent="-171450">
              <a:buFont typeface="Arial" panose="020B0604020202020204" pitchFamily="34" charset="0"/>
              <a:buChar char="•"/>
            </a:pPr>
            <a:r>
              <a:rPr lang="en-US" sz="900" dirty="0"/>
              <a:t>Provisioned using IBM Cloud Private</a:t>
            </a:r>
          </a:p>
        </p:txBody>
      </p:sp>
      <p:sp>
        <p:nvSpPr>
          <p:cNvPr id="27" name="TextBox 26">
            <a:extLst>
              <a:ext uri="{FF2B5EF4-FFF2-40B4-BE49-F238E27FC236}">
                <a16:creationId xmlns:a16="http://schemas.microsoft.com/office/drawing/2014/main" id="{5D00A4D0-D444-8143-A99A-1FB77BCD27FB}"/>
              </a:ext>
            </a:extLst>
          </p:cNvPr>
          <p:cNvSpPr txBox="1"/>
          <p:nvPr/>
        </p:nvSpPr>
        <p:spPr>
          <a:xfrm>
            <a:off x="406843" y="2447476"/>
            <a:ext cx="502061" cy="246221"/>
          </a:xfrm>
          <a:prstGeom prst="rect">
            <a:avLst/>
          </a:prstGeom>
          <a:noFill/>
        </p:spPr>
        <p:txBody>
          <a:bodyPr wrap="none" rtlCol="0">
            <a:spAutoFit/>
          </a:bodyPr>
          <a:lstStyle/>
          <a:p>
            <a:r>
              <a:rPr lang="en-US" sz="1000" dirty="0"/>
              <a:t>08/17</a:t>
            </a:r>
          </a:p>
        </p:txBody>
      </p:sp>
      <p:sp>
        <p:nvSpPr>
          <p:cNvPr id="28" name="TextBox 27">
            <a:extLst>
              <a:ext uri="{FF2B5EF4-FFF2-40B4-BE49-F238E27FC236}">
                <a16:creationId xmlns:a16="http://schemas.microsoft.com/office/drawing/2014/main" id="{B3978D17-0018-A84C-99ED-15752122C73F}"/>
              </a:ext>
            </a:extLst>
          </p:cNvPr>
          <p:cNvSpPr txBox="1"/>
          <p:nvPr/>
        </p:nvSpPr>
        <p:spPr>
          <a:xfrm>
            <a:off x="1794279" y="2447476"/>
            <a:ext cx="502061" cy="246221"/>
          </a:xfrm>
          <a:prstGeom prst="rect">
            <a:avLst/>
          </a:prstGeom>
          <a:noFill/>
        </p:spPr>
        <p:txBody>
          <a:bodyPr wrap="none" rtlCol="0">
            <a:spAutoFit/>
          </a:bodyPr>
          <a:lstStyle/>
          <a:p>
            <a:r>
              <a:rPr lang="en-US" sz="1000" dirty="0"/>
              <a:t>02/18</a:t>
            </a:r>
          </a:p>
        </p:txBody>
      </p:sp>
      <p:sp>
        <p:nvSpPr>
          <p:cNvPr id="29" name="TextBox 28">
            <a:extLst>
              <a:ext uri="{FF2B5EF4-FFF2-40B4-BE49-F238E27FC236}">
                <a16:creationId xmlns:a16="http://schemas.microsoft.com/office/drawing/2014/main" id="{B49E68BF-C7ED-FA44-8DC5-2E5FE20A1316}"/>
              </a:ext>
            </a:extLst>
          </p:cNvPr>
          <p:cNvSpPr txBox="1"/>
          <p:nvPr/>
        </p:nvSpPr>
        <p:spPr>
          <a:xfrm>
            <a:off x="3170766" y="2447476"/>
            <a:ext cx="502061" cy="246221"/>
          </a:xfrm>
          <a:prstGeom prst="rect">
            <a:avLst/>
          </a:prstGeom>
          <a:noFill/>
        </p:spPr>
        <p:txBody>
          <a:bodyPr wrap="none" rtlCol="0">
            <a:spAutoFit/>
          </a:bodyPr>
          <a:lstStyle/>
          <a:p>
            <a:r>
              <a:rPr lang="en-US" sz="1000" dirty="0">
                <a:solidFill>
                  <a:schemeClr val="bg1"/>
                </a:solidFill>
              </a:rPr>
              <a:t>05/18</a:t>
            </a:r>
          </a:p>
        </p:txBody>
      </p:sp>
      <p:sp>
        <p:nvSpPr>
          <p:cNvPr id="30" name="TextBox 29">
            <a:extLst>
              <a:ext uri="{FF2B5EF4-FFF2-40B4-BE49-F238E27FC236}">
                <a16:creationId xmlns:a16="http://schemas.microsoft.com/office/drawing/2014/main" id="{E1A75A6B-ED8E-F546-9FC5-2D423D4F1401}"/>
              </a:ext>
            </a:extLst>
          </p:cNvPr>
          <p:cNvSpPr txBox="1"/>
          <p:nvPr/>
        </p:nvSpPr>
        <p:spPr>
          <a:xfrm>
            <a:off x="4552765" y="2445983"/>
            <a:ext cx="502061" cy="246221"/>
          </a:xfrm>
          <a:prstGeom prst="rect">
            <a:avLst/>
          </a:prstGeom>
          <a:noFill/>
        </p:spPr>
        <p:txBody>
          <a:bodyPr wrap="none" rtlCol="0">
            <a:spAutoFit/>
          </a:bodyPr>
          <a:lstStyle/>
          <a:p>
            <a:r>
              <a:rPr lang="en-US" sz="1000" dirty="0">
                <a:solidFill>
                  <a:schemeClr val="bg1"/>
                </a:solidFill>
              </a:rPr>
              <a:t>06/18</a:t>
            </a:r>
          </a:p>
        </p:txBody>
      </p:sp>
      <p:sp>
        <p:nvSpPr>
          <p:cNvPr id="31" name="TextBox 30">
            <a:extLst>
              <a:ext uri="{FF2B5EF4-FFF2-40B4-BE49-F238E27FC236}">
                <a16:creationId xmlns:a16="http://schemas.microsoft.com/office/drawing/2014/main" id="{B9C9BECF-3D19-DB45-A1F7-10CABEC8A8E1}"/>
              </a:ext>
            </a:extLst>
          </p:cNvPr>
          <p:cNvSpPr txBox="1"/>
          <p:nvPr/>
        </p:nvSpPr>
        <p:spPr>
          <a:xfrm>
            <a:off x="5934764" y="2445983"/>
            <a:ext cx="502061" cy="246221"/>
          </a:xfrm>
          <a:prstGeom prst="rect">
            <a:avLst/>
          </a:prstGeom>
          <a:noFill/>
        </p:spPr>
        <p:txBody>
          <a:bodyPr wrap="none" rtlCol="0">
            <a:spAutoFit/>
          </a:bodyPr>
          <a:lstStyle/>
          <a:p>
            <a:r>
              <a:rPr lang="en-US" sz="1000" dirty="0"/>
              <a:t>10/18</a:t>
            </a:r>
          </a:p>
        </p:txBody>
      </p:sp>
      <p:sp>
        <p:nvSpPr>
          <p:cNvPr id="32" name="TextBox 31">
            <a:extLst>
              <a:ext uri="{FF2B5EF4-FFF2-40B4-BE49-F238E27FC236}">
                <a16:creationId xmlns:a16="http://schemas.microsoft.com/office/drawing/2014/main" id="{70B8179F-B4F7-B94D-83D2-BE693D592F4C}"/>
              </a:ext>
            </a:extLst>
          </p:cNvPr>
          <p:cNvSpPr txBox="1"/>
          <p:nvPr/>
        </p:nvSpPr>
        <p:spPr>
          <a:xfrm>
            <a:off x="7305859" y="2448801"/>
            <a:ext cx="502061" cy="246221"/>
          </a:xfrm>
          <a:prstGeom prst="rect">
            <a:avLst/>
          </a:prstGeom>
          <a:noFill/>
        </p:spPr>
        <p:txBody>
          <a:bodyPr wrap="none" rtlCol="0">
            <a:spAutoFit/>
          </a:bodyPr>
          <a:lstStyle/>
          <a:p>
            <a:r>
              <a:rPr lang="en-US" sz="1000" dirty="0"/>
              <a:t>10/18</a:t>
            </a:r>
          </a:p>
        </p:txBody>
      </p:sp>
      <p:cxnSp>
        <p:nvCxnSpPr>
          <p:cNvPr id="4" name="Straight Connector 3">
            <a:extLst>
              <a:ext uri="{FF2B5EF4-FFF2-40B4-BE49-F238E27FC236}">
                <a16:creationId xmlns:a16="http://schemas.microsoft.com/office/drawing/2014/main" id="{AF2B37CD-721E-EE48-B29A-DB98F30FD3DE}"/>
              </a:ext>
            </a:extLst>
          </p:cNvPr>
          <p:cNvCxnSpPr>
            <a:cxnSpLocks/>
          </p:cNvCxnSpPr>
          <p:nvPr/>
        </p:nvCxnSpPr>
        <p:spPr>
          <a:xfrm flipH="1">
            <a:off x="661990" y="2787650"/>
            <a:ext cx="1" cy="802521"/>
          </a:xfrm>
          <a:prstGeom prst="line">
            <a:avLst/>
          </a:prstGeom>
          <a:ln>
            <a:solidFill>
              <a:schemeClr val="tx2">
                <a:lumMod val="60000"/>
                <a:lumOff val="40000"/>
              </a:schemeClr>
            </a:solidFill>
          </a:ln>
          <a:effectLst>
            <a:outerShdw blurRad="63500" sx="102000" sy="102000" algn="ctr"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289C6AAE-7259-E845-9975-BDF4820993AC}"/>
              </a:ext>
            </a:extLst>
          </p:cNvPr>
          <p:cNvCxnSpPr>
            <a:cxnSpLocks/>
          </p:cNvCxnSpPr>
          <p:nvPr/>
        </p:nvCxnSpPr>
        <p:spPr>
          <a:xfrm>
            <a:off x="2043351" y="1273211"/>
            <a:ext cx="0" cy="1084166"/>
          </a:xfrm>
          <a:prstGeom prst="line">
            <a:avLst/>
          </a:prstGeom>
          <a:ln>
            <a:solidFill>
              <a:schemeClr val="tx2">
                <a:lumMod val="60000"/>
                <a:lumOff val="40000"/>
              </a:schemeClr>
            </a:solidFill>
          </a:ln>
          <a:effectLst>
            <a:outerShdw blurRad="63500" sx="102000" sy="102000" algn="ctr"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72E41E33-434A-C54A-989E-9145FD8F7F01}"/>
              </a:ext>
            </a:extLst>
          </p:cNvPr>
          <p:cNvCxnSpPr>
            <a:cxnSpLocks/>
          </p:cNvCxnSpPr>
          <p:nvPr/>
        </p:nvCxnSpPr>
        <p:spPr>
          <a:xfrm flipH="1">
            <a:off x="3428419" y="2787650"/>
            <a:ext cx="1" cy="802521"/>
          </a:xfrm>
          <a:prstGeom prst="line">
            <a:avLst/>
          </a:prstGeom>
          <a:ln>
            <a:solidFill>
              <a:schemeClr val="tx2">
                <a:lumMod val="60000"/>
                <a:lumOff val="40000"/>
              </a:schemeClr>
            </a:solidFill>
          </a:ln>
          <a:effectLst>
            <a:outerShdw blurRad="63500" sx="102000" sy="102000" algn="ctr"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E278C21A-7C88-D344-B595-D201D4519F76}"/>
              </a:ext>
            </a:extLst>
          </p:cNvPr>
          <p:cNvSpPr/>
          <p:nvPr/>
        </p:nvSpPr>
        <p:spPr>
          <a:xfrm>
            <a:off x="2919245" y="3538045"/>
            <a:ext cx="996536" cy="461665"/>
          </a:xfrm>
          <a:prstGeom prst="rect">
            <a:avLst/>
          </a:prstGeom>
        </p:spPr>
        <p:txBody>
          <a:bodyPr wrap="square">
            <a:spAutoFit/>
          </a:bodyPr>
          <a:lstStyle/>
          <a:p>
            <a:pPr algn="ctr"/>
            <a:r>
              <a:rPr lang="en-US" sz="1200" b="1" dirty="0">
                <a:solidFill>
                  <a:schemeClr val="tx2">
                    <a:lumMod val="60000"/>
                    <a:lumOff val="40000"/>
                  </a:schemeClr>
                </a:solidFill>
              </a:rPr>
              <a:t>Enterprise Plan v1.1</a:t>
            </a:r>
            <a:endParaRPr lang="en-US" sz="1200" dirty="0">
              <a:solidFill>
                <a:schemeClr val="tx2">
                  <a:lumMod val="60000"/>
                  <a:lumOff val="40000"/>
                </a:schemeClr>
              </a:solidFill>
            </a:endParaRPr>
          </a:p>
        </p:txBody>
      </p:sp>
      <p:cxnSp>
        <p:nvCxnSpPr>
          <p:cNvPr id="35" name="Straight Connector 34">
            <a:extLst>
              <a:ext uri="{FF2B5EF4-FFF2-40B4-BE49-F238E27FC236}">
                <a16:creationId xmlns:a16="http://schemas.microsoft.com/office/drawing/2014/main" id="{F5B58F86-1722-6E4E-9DA3-068F4D5D4F90}"/>
              </a:ext>
            </a:extLst>
          </p:cNvPr>
          <p:cNvCxnSpPr>
            <a:cxnSpLocks/>
          </p:cNvCxnSpPr>
          <p:nvPr/>
        </p:nvCxnSpPr>
        <p:spPr>
          <a:xfrm>
            <a:off x="4803796" y="1560338"/>
            <a:ext cx="0" cy="803964"/>
          </a:xfrm>
          <a:prstGeom prst="line">
            <a:avLst/>
          </a:prstGeom>
          <a:ln>
            <a:solidFill>
              <a:schemeClr val="tx2">
                <a:lumMod val="60000"/>
                <a:lumOff val="40000"/>
              </a:schemeClr>
            </a:solidFill>
          </a:ln>
          <a:effectLst>
            <a:outerShdw blurRad="63500" sx="102000" sy="102000" algn="ctr"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22" name="Rectangle 21">
            <a:extLst>
              <a:ext uri="{FF2B5EF4-FFF2-40B4-BE49-F238E27FC236}">
                <a16:creationId xmlns:a16="http://schemas.microsoft.com/office/drawing/2014/main" id="{3276B8CF-01C4-F844-A820-A7EF78787200}"/>
              </a:ext>
            </a:extLst>
          </p:cNvPr>
          <p:cNvSpPr/>
          <p:nvPr/>
        </p:nvSpPr>
        <p:spPr>
          <a:xfrm>
            <a:off x="5410021" y="3545261"/>
            <a:ext cx="1569661" cy="461665"/>
          </a:xfrm>
          <a:prstGeom prst="rect">
            <a:avLst/>
          </a:prstGeom>
        </p:spPr>
        <p:txBody>
          <a:bodyPr wrap="none">
            <a:spAutoFit/>
          </a:bodyPr>
          <a:lstStyle/>
          <a:p>
            <a:pPr algn="ctr"/>
            <a:r>
              <a:rPr lang="en-US" sz="1200" b="1" dirty="0">
                <a:solidFill>
                  <a:schemeClr val="tx2">
                    <a:lumMod val="60000"/>
                    <a:lumOff val="40000"/>
                  </a:schemeClr>
                </a:solidFill>
              </a:rPr>
              <a:t>Remote Peer</a:t>
            </a:r>
          </a:p>
          <a:p>
            <a:pPr algn="ctr"/>
            <a:r>
              <a:rPr lang="en-US" sz="1200" b="1" dirty="0">
                <a:solidFill>
                  <a:schemeClr val="tx2">
                    <a:lumMod val="60000"/>
                    <a:lumOff val="40000"/>
                  </a:schemeClr>
                </a:solidFill>
              </a:rPr>
              <a:t>Beta </a:t>
            </a:r>
            <a:r>
              <a:rPr lang="en-US" sz="1200" b="1" dirty="0" err="1">
                <a:solidFill>
                  <a:schemeClr val="tx2">
                    <a:lumMod val="60000"/>
                    <a:lumOff val="40000"/>
                  </a:schemeClr>
                </a:solidFill>
              </a:rPr>
              <a:t>announcment</a:t>
            </a:r>
            <a:endParaRPr lang="en-US" sz="1200" dirty="0">
              <a:solidFill>
                <a:schemeClr val="tx2">
                  <a:lumMod val="60000"/>
                  <a:lumOff val="40000"/>
                </a:schemeClr>
              </a:solidFill>
            </a:endParaRPr>
          </a:p>
        </p:txBody>
      </p:sp>
      <p:cxnSp>
        <p:nvCxnSpPr>
          <p:cNvPr id="36" name="Straight Connector 35">
            <a:extLst>
              <a:ext uri="{FF2B5EF4-FFF2-40B4-BE49-F238E27FC236}">
                <a16:creationId xmlns:a16="http://schemas.microsoft.com/office/drawing/2014/main" id="{FC1277C6-BD3E-024E-A2F1-555EE30EDAF6}"/>
              </a:ext>
            </a:extLst>
          </p:cNvPr>
          <p:cNvCxnSpPr>
            <a:cxnSpLocks/>
          </p:cNvCxnSpPr>
          <p:nvPr/>
        </p:nvCxnSpPr>
        <p:spPr>
          <a:xfrm flipH="1">
            <a:off x="6195084" y="2784526"/>
            <a:ext cx="1" cy="802521"/>
          </a:xfrm>
          <a:prstGeom prst="line">
            <a:avLst/>
          </a:prstGeom>
          <a:ln>
            <a:solidFill>
              <a:schemeClr val="tx2">
                <a:lumMod val="60000"/>
                <a:lumOff val="40000"/>
              </a:schemeClr>
            </a:solidFill>
          </a:ln>
          <a:effectLst>
            <a:outerShdw blurRad="63500" sx="102000" sy="102000" algn="ctr"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1390B595-47AD-BC47-A924-970F4289759A}"/>
              </a:ext>
            </a:extLst>
          </p:cNvPr>
          <p:cNvCxnSpPr>
            <a:cxnSpLocks/>
          </p:cNvCxnSpPr>
          <p:nvPr/>
        </p:nvCxnSpPr>
        <p:spPr>
          <a:xfrm>
            <a:off x="7564240" y="1560338"/>
            <a:ext cx="0" cy="803964"/>
          </a:xfrm>
          <a:prstGeom prst="line">
            <a:avLst/>
          </a:prstGeom>
          <a:ln>
            <a:solidFill>
              <a:schemeClr val="tx2">
                <a:lumMod val="60000"/>
                <a:lumOff val="40000"/>
              </a:schemeClr>
            </a:solidFill>
          </a:ln>
          <a:effectLst>
            <a:outerShdw blurRad="63500" sx="102000" sy="102000" algn="ctr"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38" name="Picture 37">
            <a:extLst>
              <a:ext uri="{FF2B5EF4-FFF2-40B4-BE49-F238E27FC236}">
                <a16:creationId xmlns:a16="http://schemas.microsoft.com/office/drawing/2014/main" id="{02C6121C-F394-4842-98F8-BB986AB7241B}"/>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203850" y="165145"/>
            <a:ext cx="572700" cy="5727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9" name="Title 1">
            <a:extLst>
              <a:ext uri="{FF2B5EF4-FFF2-40B4-BE49-F238E27FC236}">
                <a16:creationId xmlns:a16="http://schemas.microsoft.com/office/drawing/2014/main" id="{13A30FC9-0858-3048-9E0E-A39011103D11}"/>
              </a:ext>
            </a:extLst>
          </p:cNvPr>
          <p:cNvSpPr txBox="1">
            <a:spLocks/>
          </p:cNvSpPr>
          <p:nvPr/>
        </p:nvSpPr>
        <p:spPr>
          <a:xfrm>
            <a:off x="699552" y="183470"/>
            <a:ext cx="1502042" cy="572699"/>
          </a:xfrm>
          <a:prstGeom prst="rect">
            <a:avLst/>
          </a:prstGeom>
        </p:spPr>
        <p:txBody>
          <a:bodyPr vert="horz" lIns="91440" tIns="45720" rIns="91440" bIns="45720" rtlCol="0" anchor="ctr">
            <a:normAutofit fontScale="45000" lnSpcReduction="20000"/>
          </a:bodyPr>
          <a:lstStyle>
            <a:lvl1pPr algn="ctr" defTabSz="457200" rtl="0" eaLnBrk="1" latinLnBrk="0" hangingPunct="1">
              <a:spcBef>
                <a:spcPct val="0"/>
              </a:spcBef>
              <a:buNone/>
              <a:defRPr sz="3200" kern="1200">
                <a:solidFill>
                  <a:srgbClr val="333333"/>
                </a:solidFill>
                <a:latin typeface="Arial"/>
                <a:ea typeface="+mj-ea"/>
                <a:cs typeface="Arial"/>
              </a:defRPr>
            </a:lvl1pPr>
          </a:lstStyle>
          <a:p>
            <a:r>
              <a:rPr lang="en-US" dirty="0">
                <a:solidFill>
                  <a:schemeClr val="tx2"/>
                </a:solidFill>
              </a:rPr>
              <a:t>IBM Blockchain Platform</a:t>
            </a:r>
          </a:p>
        </p:txBody>
      </p:sp>
      <p:sp>
        <p:nvSpPr>
          <p:cNvPr id="40" name="Rectangle 39">
            <a:extLst>
              <a:ext uri="{FF2B5EF4-FFF2-40B4-BE49-F238E27FC236}">
                <a16:creationId xmlns:a16="http://schemas.microsoft.com/office/drawing/2014/main" id="{15027E69-7F86-1F43-BE98-7109B8285920}"/>
              </a:ext>
            </a:extLst>
          </p:cNvPr>
          <p:cNvSpPr/>
          <p:nvPr/>
        </p:nvSpPr>
        <p:spPr>
          <a:xfrm>
            <a:off x="1458864" y="846874"/>
            <a:ext cx="1168974" cy="461665"/>
          </a:xfrm>
          <a:prstGeom prst="rect">
            <a:avLst/>
          </a:prstGeom>
        </p:spPr>
        <p:txBody>
          <a:bodyPr wrap="square">
            <a:spAutoFit/>
          </a:bodyPr>
          <a:lstStyle/>
          <a:p>
            <a:pPr algn="ctr"/>
            <a:r>
              <a:rPr lang="en-US" sz="1200" b="1" dirty="0">
                <a:solidFill>
                  <a:schemeClr val="tx2">
                    <a:lumMod val="60000"/>
                    <a:lumOff val="40000"/>
                  </a:schemeClr>
                </a:solidFill>
              </a:rPr>
              <a:t>Starter Plan announced</a:t>
            </a:r>
            <a:endParaRPr lang="en-US" sz="1200" dirty="0">
              <a:solidFill>
                <a:schemeClr val="tx2">
                  <a:lumMod val="60000"/>
                  <a:lumOff val="40000"/>
                </a:schemeClr>
              </a:solidFill>
            </a:endParaRPr>
          </a:p>
        </p:txBody>
      </p:sp>
      <p:sp>
        <p:nvSpPr>
          <p:cNvPr id="41" name="Rectangle 40">
            <a:extLst>
              <a:ext uri="{FF2B5EF4-FFF2-40B4-BE49-F238E27FC236}">
                <a16:creationId xmlns:a16="http://schemas.microsoft.com/office/drawing/2014/main" id="{345074C4-1109-404F-8835-E7AEECB08A24}"/>
              </a:ext>
            </a:extLst>
          </p:cNvPr>
          <p:cNvSpPr/>
          <p:nvPr/>
        </p:nvSpPr>
        <p:spPr>
          <a:xfrm>
            <a:off x="120951" y="3538045"/>
            <a:ext cx="1059213" cy="461665"/>
          </a:xfrm>
          <a:prstGeom prst="rect">
            <a:avLst/>
          </a:prstGeom>
        </p:spPr>
        <p:txBody>
          <a:bodyPr wrap="square">
            <a:spAutoFit/>
          </a:bodyPr>
          <a:lstStyle/>
          <a:p>
            <a:pPr algn="ctr"/>
            <a:r>
              <a:rPr lang="en-US" sz="1200" b="1" dirty="0">
                <a:solidFill>
                  <a:schemeClr val="tx2">
                    <a:lumMod val="60000"/>
                    <a:lumOff val="40000"/>
                  </a:schemeClr>
                </a:solidFill>
              </a:rPr>
              <a:t>Enterprise Plan GA</a:t>
            </a:r>
            <a:endParaRPr lang="en-US" sz="1200" dirty="0">
              <a:solidFill>
                <a:schemeClr val="tx2">
                  <a:lumMod val="60000"/>
                  <a:lumOff val="40000"/>
                </a:schemeClr>
              </a:solidFill>
            </a:endParaRPr>
          </a:p>
        </p:txBody>
      </p:sp>
      <p:sp>
        <p:nvSpPr>
          <p:cNvPr id="42" name="Rectangle 41">
            <a:extLst>
              <a:ext uri="{FF2B5EF4-FFF2-40B4-BE49-F238E27FC236}">
                <a16:creationId xmlns:a16="http://schemas.microsoft.com/office/drawing/2014/main" id="{21C3F0C3-9C3A-2C41-84F1-D27D0766781E}"/>
              </a:ext>
            </a:extLst>
          </p:cNvPr>
          <p:cNvSpPr/>
          <p:nvPr/>
        </p:nvSpPr>
        <p:spPr>
          <a:xfrm>
            <a:off x="4196222" y="1121711"/>
            <a:ext cx="1168974" cy="461665"/>
          </a:xfrm>
          <a:prstGeom prst="rect">
            <a:avLst/>
          </a:prstGeom>
        </p:spPr>
        <p:txBody>
          <a:bodyPr wrap="square">
            <a:spAutoFit/>
          </a:bodyPr>
          <a:lstStyle/>
          <a:p>
            <a:pPr algn="ctr"/>
            <a:r>
              <a:rPr lang="en-US" sz="1200" b="1" dirty="0">
                <a:solidFill>
                  <a:schemeClr val="tx2">
                    <a:lumMod val="60000"/>
                    <a:lumOff val="40000"/>
                  </a:schemeClr>
                </a:solidFill>
              </a:rPr>
              <a:t>Starter Plan GA</a:t>
            </a:r>
            <a:endParaRPr lang="en-US" sz="1200" dirty="0">
              <a:solidFill>
                <a:schemeClr val="tx2">
                  <a:lumMod val="60000"/>
                  <a:lumOff val="40000"/>
                </a:schemeClr>
              </a:solidFill>
            </a:endParaRPr>
          </a:p>
        </p:txBody>
      </p:sp>
      <p:sp>
        <p:nvSpPr>
          <p:cNvPr id="43" name="Rectangle 42">
            <a:extLst>
              <a:ext uri="{FF2B5EF4-FFF2-40B4-BE49-F238E27FC236}">
                <a16:creationId xmlns:a16="http://schemas.microsoft.com/office/drawing/2014/main" id="{E5AA8CB0-249C-6149-AF86-E699FA20D248}"/>
              </a:ext>
            </a:extLst>
          </p:cNvPr>
          <p:cNvSpPr/>
          <p:nvPr/>
        </p:nvSpPr>
        <p:spPr>
          <a:xfrm>
            <a:off x="6972402" y="1109495"/>
            <a:ext cx="1168974" cy="461665"/>
          </a:xfrm>
          <a:prstGeom prst="rect">
            <a:avLst/>
          </a:prstGeom>
        </p:spPr>
        <p:txBody>
          <a:bodyPr wrap="square">
            <a:spAutoFit/>
          </a:bodyPr>
          <a:lstStyle/>
          <a:p>
            <a:pPr algn="ctr"/>
            <a:r>
              <a:rPr lang="en-US" sz="1200" b="1" dirty="0">
                <a:solidFill>
                  <a:schemeClr val="tx2">
                    <a:lumMod val="60000"/>
                    <a:lumOff val="40000"/>
                  </a:schemeClr>
                </a:solidFill>
              </a:rPr>
              <a:t>Starter Plan v1.2.1</a:t>
            </a:r>
            <a:endParaRPr lang="en-US" sz="1200" dirty="0">
              <a:solidFill>
                <a:schemeClr val="tx2">
                  <a:lumMod val="60000"/>
                  <a:lumOff val="40000"/>
                </a:schemeClr>
              </a:solidFill>
            </a:endParaRPr>
          </a:p>
        </p:txBody>
      </p:sp>
      <p:sp>
        <p:nvSpPr>
          <p:cNvPr id="10" name="Rectangle 9">
            <a:extLst>
              <a:ext uri="{FF2B5EF4-FFF2-40B4-BE49-F238E27FC236}">
                <a16:creationId xmlns:a16="http://schemas.microsoft.com/office/drawing/2014/main" id="{D5D33A0F-00A2-1A4A-B8BF-DA81C4C8587C}"/>
              </a:ext>
            </a:extLst>
          </p:cNvPr>
          <p:cNvSpPr/>
          <p:nvPr/>
        </p:nvSpPr>
        <p:spPr>
          <a:xfrm>
            <a:off x="120951" y="4578473"/>
            <a:ext cx="1474382" cy="450259"/>
          </a:xfrm>
          <a:prstGeom prst="rect">
            <a:avLst/>
          </a:prstGeom>
          <a:solidFill>
            <a:srgbClr val="F6F6F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90632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ounded Rectangle 93">
            <a:extLst>
              <a:ext uri="{FF2B5EF4-FFF2-40B4-BE49-F238E27FC236}">
                <a16:creationId xmlns:a16="http://schemas.microsoft.com/office/drawing/2014/main" id="{3958A924-18D4-EB45-8F74-2D0000942F83}"/>
              </a:ext>
            </a:extLst>
          </p:cNvPr>
          <p:cNvSpPr/>
          <p:nvPr/>
        </p:nvSpPr>
        <p:spPr>
          <a:xfrm>
            <a:off x="1127900" y="1452107"/>
            <a:ext cx="6869062" cy="3306918"/>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2" name="Rounded Rectangle 91">
            <a:extLst>
              <a:ext uri="{FF2B5EF4-FFF2-40B4-BE49-F238E27FC236}">
                <a16:creationId xmlns:a16="http://schemas.microsoft.com/office/drawing/2014/main" id="{A4E41ADD-EE15-7D42-8DF4-61BE008825AB}"/>
              </a:ext>
            </a:extLst>
          </p:cNvPr>
          <p:cNvSpPr/>
          <p:nvPr/>
        </p:nvSpPr>
        <p:spPr>
          <a:xfrm>
            <a:off x="3474197" y="1548395"/>
            <a:ext cx="2171985" cy="2938133"/>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8" name="Rounded Rectangle 157">
            <a:extLst>
              <a:ext uri="{FF2B5EF4-FFF2-40B4-BE49-F238E27FC236}">
                <a16:creationId xmlns:a16="http://schemas.microsoft.com/office/drawing/2014/main" id="{431157D2-2FAF-3F49-BE27-53C81F15A29E}"/>
              </a:ext>
            </a:extLst>
          </p:cNvPr>
          <p:cNvSpPr/>
          <p:nvPr/>
        </p:nvSpPr>
        <p:spPr>
          <a:xfrm>
            <a:off x="1254312" y="1548396"/>
            <a:ext cx="2159629" cy="2938133"/>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6" name="Rounded Rectangle 155">
            <a:extLst>
              <a:ext uri="{FF2B5EF4-FFF2-40B4-BE49-F238E27FC236}">
                <a16:creationId xmlns:a16="http://schemas.microsoft.com/office/drawing/2014/main" id="{7D4E9B9C-CD89-8B4F-9E70-06911A76E8E1}"/>
              </a:ext>
            </a:extLst>
          </p:cNvPr>
          <p:cNvSpPr/>
          <p:nvPr/>
        </p:nvSpPr>
        <p:spPr>
          <a:xfrm>
            <a:off x="1386536" y="1698586"/>
            <a:ext cx="1913339" cy="2419848"/>
          </a:xfrm>
          <a:prstGeom prst="roundRect">
            <a:avLst/>
          </a:prstGeom>
          <a:solidFill>
            <a:srgbClr val="FFD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7" name="Rounded Rectangle 156">
            <a:extLst>
              <a:ext uri="{FF2B5EF4-FFF2-40B4-BE49-F238E27FC236}">
                <a16:creationId xmlns:a16="http://schemas.microsoft.com/office/drawing/2014/main" id="{103EE323-7E47-E147-8F31-634C1B9DDADF}"/>
              </a:ext>
            </a:extLst>
          </p:cNvPr>
          <p:cNvSpPr/>
          <p:nvPr/>
        </p:nvSpPr>
        <p:spPr>
          <a:xfrm>
            <a:off x="3591840" y="1694901"/>
            <a:ext cx="1939064" cy="2414145"/>
          </a:xfrm>
          <a:prstGeom prst="roundRect">
            <a:avLst/>
          </a:prstGeom>
          <a:solidFill>
            <a:srgbClr val="FFD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9" name="Content Placeholder 2"/>
          <p:cNvSpPr>
            <a:spLocks noGrp="1"/>
          </p:cNvSpPr>
          <p:nvPr>
            <p:ph type="body" sz="quarter" idx="13"/>
          </p:nvPr>
        </p:nvSpPr>
        <p:spPr>
          <a:xfrm>
            <a:off x="125730" y="47029"/>
            <a:ext cx="7768590" cy="1011698"/>
          </a:xfrm>
        </p:spPr>
        <p:txBody>
          <a:bodyPr>
            <a:normAutofit/>
          </a:bodyPr>
          <a:lstStyle/>
          <a:p>
            <a:endParaRPr lang="en-US" sz="375" b="1" dirty="0">
              <a:latin typeface="+mn-lt"/>
            </a:endParaRPr>
          </a:p>
          <a:p>
            <a:r>
              <a:rPr lang="en-US" dirty="0"/>
              <a:t>Network Creation </a:t>
            </a:r>
            <a:r>
              <a:rPr lang="en-US"/>
              <a:t>(8/8) </a:t>
            </a:r>
            <a:r>
              <a:rPr lang="en-US" dirty="0"/>
              <a:t>– Instantiate </a:t>
            </a:r>
            <a:r>
              <a:rPr lang="en-US" dirty="0" err="1"/>
              <a:t>Chaincode</a:t>
            </a:r>
            <a:endParaRPr lang="en-US" dirty="0"/>
          </a:p>
        </p:txBody>
      </p:sp>
      <p:sp>
        <p:nvSpPr>
          <p:cNvPr id="115" name="TextBox 114">
            <a:extLst>
              <a:ext uri="{FF2B5EF4-FFF2-40B4-BE49-F238E27FC236}">
                <a16:creationId xmlns:a16="http://schemas.microsoft.com/office/drawing/2014/main" id="{677C5C14-BB2C-E14E-BD19-99530220430A}"/>
              </a:ext>
            </a:extLst>
          </p:cNvPr>
          <p:cNvSpPr txBox="1"/>
          <p:nvPr/>
        </p:nvSpPr>
        <p:spPr>
          <a:xfrm>
            <a:off x="1617763" y="3859383"/>
            <a:ext cx="1509271" cy="276999"/>
          </a:xfrm>
          <a:prstGeom prst="rect">
            <a:avLst/>
          </a:prstGeom>
          <a:noFill/>
        </p:spPr>
        <p:txBody>
          <a:bodyPr wrap="square" rtlCol="0">
            <a:spAutoFit/>
          </a:bodyPr>
          <a:lstStyle/>
          <a:p>
            <a:pPr algn="ctr"/>
            <a:r>
              <a:rPr lang="en-US" sz="1200" dirty="0"/>
              <a:t>Org1</a:t>
            </a:r>
          </a:p>
        </p:txBody>
      </p:sp>
      <p:sp>
        <p:nvSpPr>
          <p:cNvPr id="117" name="TextBox 116">
            <a:extLst>
              <a:ext uri="{FF2B5EF4-FFF2-40B4-BE49-F238E27FC236}">
                <a16:creationId xmlns:a16="http://schemas.microsoft.com/office/drawing/2014/main" id="{CBCBB266-61E2-D248-9168-AEDF13671167}"/>
              </a:ext>
            </a:extLst>
          </p:cNvPr>
          <p:cNvSpPr txBox="1"/>
          <p:nvPr/>
        </p:nvSpPr>
        <p:spPr>
          <a:xfrm>
            <a:off x="3786192" y="3841435"/>
            <a:ext cx="1509271" cy="276999"/>
          </a:xfrm>
          <a:prstGeom prst="rect">
            <a:avLst/>
          </a:prstGeom>
          <a:noFill/>
        </p:spPr>
        <p:txBody>
          <a:bodyPr wrap="square" rtlCol="0">
            <a:spAutoFit/>
          </a:bodyPr>
          <a:lstStyle/>
          <a:p>
            <a:pPr algn="ctr"/>
            <a:r>
              <a:rPr lang="en-US" sz="1200" dirty="0" err="1"/>
              <a:t>OrdererOrg</a:t>
            </a:r>
            <a:endParaRPr lang="en-US" sz="1200" dirty="0"/>
          </a:p>
        </p:txBody>
      </p:sp>
      <p:sp>
        <p:nvSpPr>
          <p:cNvPr id="159" name="TextBox 158">
            <a:extLst>
              <a:ext uri="{FF2B5EF4-FFF2-40B4-BE49-F238E27FC236}">
                <a16:creationId xmlns:a16="http://schemas.microsoft.com/office/drawing/2014/main" id="{7BAC57D3-FD96-F64A-9553-017A638D1EB7}"/>
              </a:ext>
            </a:extLst>
          </p:cNvPr>
          <p:cNvSpPr txBox="1"/>
          <p:nvPr/>
        </p:nvSpPr>
        <p:spPr>
          <a:xfrm>
            <a:off x="1245169" y="4146688"/>
            <a:ext cx="2247316" cy="276999"/>
          </a:xfrm>
          <a:prstGeom prst="rect">
            <a:avLst/>
          </a:prstGeom>
          <a:noFill/>
        </p:spPr>
        <p:txBody>
          <a:bodyPr wrap="square" rtlCol="0">
            <a:spAutoFit/>
          </a:bodyPr>
          <a:lstStyle/>
          <a:p>
            <a:pPr algn="ctr"/>
            <a:r>
              <a:rPr lang="en-US" sz="1200" dirty="0"/>
              <a:t>Member</a:t>
            </a:r>
          </a:p>
        </p:txBody>
      </p:sp>
      <p:sp>
        <p:nvSpPr>
          <p:cNvPr id="160" name="Rounded Rectangle 159">
            <a:extLst>
              <a:ext uri="{FF2B5EF4-FFF2-40B4-BE49-F238E27FC236}">
                <a16:creationId xmlns:a16="http://schemas.microsoft.com/office/drawing/2014/main" id="{1E5F4413-40E4-BF46-84D1-F14829C06DCE}"/>
              </a:ext>
            </a:extLst>
          </p:cNvPr>
          <p:cNvSpPr/>
          <p:nvPr/>
        </p:nvSpPr>
        <p:spPr>
          <a:xfrm>
            <a:off x="2314207" y="2940181"/>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1</a:t>
            </a:r>
            <a:endParaRPr lang="en-US" sz="2400" dirty="0">
              <a:solidFill>
                <a:schemeClr val="bg1"/>
              </a:solidFill>
            </a:endParaRPr>
          </a:p>
        </p:txBody>
      </p:sp>
      <p:sp>
        <p:nvSpPr>
          <p:cNvPr id="102" name="Rounded Rectangle 101">
            <a:extLst>
              <a:ext uri="{FF2B5EF4-FFF2-40B4-BE49-F238E27FC236}">
                <a16:creationId xmlns:a16="http://schemas.microsoft.com/office/drawing/2014/main" id="{C2BF2AC3-1CD9-0B4A-9A49-3FC17BE801CB}"/>
              </a:ext>
            </a:extLst>
          </p:cNvPr>
          <p:cNvSpPr/>
          <p:nvPr/>
        </p:nvSpPr>
        <p:spPr>
          <a:xfrm>
            <a:off x="1588582" y="1817513"/>
            <a:ext cx="598199" cy="598199"/>
          </a:xfrm>
          <a:prstGeom prst="roundRect">
            <a:avLst/>
          </a:prstGeom>
          <a:solidFill>
            <a:schemeClr val="accent3"/>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000000"/>
                </a:solidFill>
              </a:rPr>
              <a:t>CA</a:t>
            </a:r>
            <a:endParaRPr lang="en-US" sz="2400" dirty="0">
              <a:solidFill>
                <a:srgbClr val="000000"/>
              </a:solidFill>
            </a:endParaRPr>
          </a:p>
        </p:txBody>
      </p:sp>
      <p:sp>
        <p:nvSpPr>
          <p:cNvPr id="103" name="Rounded Rectangle 102">
            <a:extLst>
              <a:ext uri="{FF2B5EF4-FFF2-40B4-BE49-F238E27FC236}">
                <a16:creationId xmlns:a16="http://schemas.microsoft.com/office/drawing/2014/main" id="{7FB8E8BB-2F79-A849-B8AC-41D7886C2F57}"/>
              </a:ext>
            </a:extLst>
          </p:cNvPr>
          <p:cNvSpPr/>
          <p:nvPr/>
        </p:nvSpPr>
        <p:spPr>
          <a:xfrm>
            <a:off x="1588581" y="2927676"/>
            <a:ext cx="598199" cy="598199"/>
          </a:xfrm>
          <a:prstGeom prst="roundRect">
            <a:avLst/>
          </a:prstGeom>
          <a:solidFill>
            <a:schemeClr val="accent3"/>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000000"/>
                </a:solidFill>
              </a:rPr>
              <a:t>CA</a:t>
            </a:r>
            <a:endParaRPr lang="en-US" sz="2400" dirty="0">
              <a:solidFill>
                <a:srgbClr val="000000"/>
              </a:solidFill>
            </a:endParaRPr>
          </a:p>
        </p:txBody>
      </p:sp>
      <p:grpSp>
        <p:nvGrpSpPr>
          <p:cNvPr id="121" name="Group 120">
            <a:extLst>
              <a:ext uri="{FF2B5EF4-FFF2-40B4-BE49-F238E27FC236}">
                <a16:creationId xmlns:a16="http://schemas.microsoft.com/office/drawing/2014/main" id="{F9BDDB6B-C95E-DE45-829E-7AA009C5B5A1}"/>
              </a:ext>
            </a:extLst>
          </p:cNvPr>
          <p:cNvGrpSpPr/>
          <p:nvPr/>
        </p:nvGrpSpPr>
        <p:grpSpPr>
          <a:xfrm>
            <a:off x="3848055" y="1928945"/>
            <a:ext cx="1405782" cy="1348505"/>
            <a:chOff x="3767821" y="2964559"/>
            <a:chExt cx="1405782" cy="1348505"/>
          </a:xfrm>
        </p:grpSpPr>
        <p:sp>
          <p:nvSpPr>
            <p:cNvPr id="123" name="Rounded Rectangle 122">
              <a:extLst>
                <a:ext uri="{FF2B5EF4-FFF2-40B4-BE49-F238E27FC236}">
                  <a16:creationId xmlns:a16="http://schemas.microsoft.com/office/drawing/2014/main" id="{E3CA3B85-66B3-6447-BEBA-98911C28A5A2}"/>
                </a:ext>
              </a:extLst>
            </p:cNvPr>
            <p:cNvSpPr/>
            <p:nvPr/>
          </p:nvSpPr>
          <p:spPr>
            <a:xfrm>
              <a:off x="3767821" y="3711053"/>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sp>
          <p:nvSpPr>
            <p:cNvPr id="124" name="Rounded Rectangle 123">
              <a:extLst>
                <a:ext uri="{FF2B5EF4-FFF2-40B4-BE49-F238E27FC236}">
                  <a16:creationId xmlns:a16="http://schemas.microsoft.com/office/drawing/2014/main" id="{BBC8EB64-B5D2-404F-9528-F95B0DD09535}"/>
                </a:ext>
              </a:extLst>
            </p:cNvPr>
            <p:cNvSpPr/>
            <p:nvPr/>
          </p:nvSpPr>
          <p:spPr>
            <a:xfrm>
              <a:off x="4176303" y="2964559"/>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cxnSp>
          <p:nvCxnSpPr>
            <p:cNvPr id="125" name="Straight Connector 124">
              <a:extLst>
                <a:ext uri="{FF2B5EF4-FFF2-40B4-BE49-F238E27FC236}">
                  <a16:creationId xmlns:a16="http://schemas.microsoft.com/office/drawing/2014/main" id="{15980512-31C7-DF40-8B84-A7B404D1565B}"/>
                </a:ext>
              </a:extLst>
            </p:cNvPr>
            <p:cNvCxnSpPr/>
            <p:nvPr/>
          </p:nvCxnSpPr>
          <p:spPr>
            <a:xfrm>
              <a:off x="4366020" y="4010153"/>
              <a:ext cx="209384" cy="3812"/>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a:extLst>
                <a:ext uri="{FF2B5EF4-FFF2-40B4-BE49-F238E27FC236}">
                  <a16:creationId xmlns:a16="http://schemas.microsoft.com/office/drawing/2014/main" id="{2FB8DB7D-0E33-2F49-BDE1-ED70809E255B}"/>
                </a:ext>
              </a:extLst>
            </p:cNvPr>
            <p:cNvCxnSpPr>
              <a:cxnSpLocks/>
              <a:endCxn id="123" idx="0"/>
            </p:cNvCxnSpPr>
            <p:nvPr/>
          </p:nvCxnSpPr>
          <p:spPr>
            <a:xfrm flipH="1">
              <a:off x="4066921" y="3537124"/>
              <a:ext cx="137781" cy="173929"/>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a:extLst>
                <a:ext uri="{FF2B5EF4-FFF2-40B4-BE49-F238E27FC236}">
                  <a16:creationId xmlns:a16="http://schemas.microsoft.com/office/drawing/2014/main" id="{AA858E1E-0B8F-4B41-81EB-21E0FE288C98}"/>
                </a:ext>
              </a:extLst>
            </p:cNvPr>
            <p:cNvCxnSpPr>
              <a:cxnSpLocks/>
              <a:endCxn id="128" idx="0"/>
            </p:cNvCxnSpPr>
            <p:nvPr/>
          </p:nvCxnSpPr>
          <p:spPr>
            <a:xfrm>
              <a:off x="4740511" y="3537124"/>
              <a:ext cx="133993" cy="177741"/>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28" name="Rounded Rectangle 127">
              <a:extLst>
                <a:ext uri="{FF2B5EF4-FFF2-40B4-BE49-F238E27FC236}">
                  <a16:creationId xmlns:a16="http://schemas.microsoft.com/office/drawing/2014/main" id="{9853896D-046D-F945-B8DB-F544BFCC0118}"/>
                </a:ext>
              </a:extLst>
            </p:cNvPr>
            <p:cNvSpPr/>
            <p:nvPr/>
          </p:nvSpPr>
          <p:spPr>
            <a:xfrm>
              <a:off x="4575404" y="3714865"/>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grpSp>
      <p:cxnSp>
        <p:nvCxnSpPr>
          <p:cNvPr id="91" name="Curved Connector 64">
            <a:extLst>
              <a:ext uri="{FF2B5EF4-FFF2-40B4-BE49-F238E27FC236}">
                <a16:creationId xmlns:a16="http://schemas.microsoft.com/office/drawing/2014/main" id="{5B5D9E99-CA0F-2F4D-BE27-18B819F3530F}"/>
              </a:ext>
            </a:extLst>
          </p:cNvPr>
          <p:cNvCxnSpPr>
            <a:cxnSpLocks/>
            <a:stCxn id="103" idx="0"/>
            <a:endCxn id="102" idx="2"/>
          </p:cNvCxnSpPr>
          <p:nvPr/>
        </p:nvCxnSpPr>
        <p:spPr>
          <a:xfrm flipV="1">
            <a:off x="1887681" y="2415712"/>
            <a:ext cx="1" cy="511964"/>
          </a:xfrm>
          <a:prstGeom prst="straightConnector1">
            <a:avLst/>
          </a:prstGeom>
          <a:ln>
            <a:solidFill>
              <a:schemeClr val="tx2"/>
            </a:solidFill>
            <a:prstDash val="sysDot"/>
            <a:tailEnd type="none"/>
          </a:ln>
        </p:spPr>
        <p:style>
          <a:lnRef idx="2">
            <a:schemeClr val="accent1"/>
          </a:lnRef>
          <a:fillRef idx="0">
            <a:schemeClr val="accent1"/>
          </a:fillRef>
          <a:effectRef idx="1">
            <a:schemeClr val="accent1"/>
          </a:effectRef>
          <a:fontRef idx="minor">
            <a:schemeClr val="tx1"/>
          </a:fontRef>
        </p:style>
      </p:cxnSp>
      <p:sp>
        <p:nvSpPr>
          <p:cNvPr id="93" name="TextBox 92">
            <a:extLst>
              <a:ext uri="{FF2B5EF4-FFF2-40B4-BE49-F238E27FC236}">
                <a16:creationId xmlns:a16="http://schemas.microsoft.com/office/drawing/2014/main" id="{47EE6DD2-B058-AC4C-938E-B84E5AF2D0DF}"/>
              </a:ext>
            </a:extLst>
          </p:cNvPr>
          <p:cNvSpPr txBox="1"/>
          <p:nvPr/>
        </p:nvSpPr>
        <p:spPr>
          <a:xfrm>
            <a:off x="3437714" y="4136380"/>
            <a:ext cx="2247316" cy="276999"/>
          </a:xfrm>
          <a:prstGeom prst="rect">
            <a:avLst/>
          </a:prstGeom>
          <a:noFill/>
        </p:spPr>
        <p:txBody>
          <a:bodyPr wrap="square" rtlCol="0">
            <a:spAutoFit/>
          </a:bodyPr>
          <a:lstStyle/>
          <a:p>
            <a:pPr algn="ctr"/>
            <a:r>
              <a:rPr lang="en-US" sz="1200" dirty="0"/>
              <a:t>IBM</a:t>
            </a:r>
          </a:p>
        </p:txBody>
      </p:sp>
      <p:sp>
        <p:nvSpPr>
          <p:cNvPr id="95" name="TextBox 94">
            <a:extLst>
              <a:ext uri="{FF2B5EF4-FFF2-40B4-BE49-F238E27FC236}">
                <a16:creationId xmlns:a16="http://schemas.microsoft.com/office/drawing/2014/main" id="{8C2C2FD4-D953-724F-B296-75A6123A387C}"/>
              </a:ext>
            </a:extLst>
          </p:cNvPr>
          <p:cNvSpPr txBox="1"/>
          <p:nvPr/>
        </p:nvSpPr>
        <p:spPr>
          <a:xfrm>
            <a:off x="3427288" y="4508629"/>
            <a:ext cx="2247316" cy="276999"/>
          </a:xfrm>
          <a:prstGeom prst="rect">
            <a:avLst/>
          </a:prstGeom>
          <a:noFill/>
        </p:spPr>
        <p:txBody>
          <a:bodyPr wrap="square" rtlCol="0">
            <a:spAutoFit/>
          </a:bodyPr>
          <a:lstStyle/>
          <a:p>
            <a:pPr algn="ctr"/>
            <a:r>
              <a:rPr lang="en-US" sz="1200" dirty="0"/>
              <a:t>Network</a:t>
            </a:r>
          </a:p>
        </p:txBody>
      </p:sp>
      <p:sp>
        <p:nvSpPr>
          <p:cNvPr id="35" name="Rectangle 34">
            <a:extLst>
              <a:ext uri="{FF2B5EF4-FFF2-40B4-BE49-F238E27FC236}">
                <a16:creationId xmlns:a16="http://schemas.microsoft.com/office/drawing/2014/main" id="{BAF3DC32-D49E-AA42-9534-B2677278F49B}"/>
              </a:ext>
            </a:extLst>
          </p:cNvPr>
          <p:cNvSpPr/>
          <p:nvPr/>
        </p:nvSpPr>
        <p:spPr>
          <a:xfrm>
            <a:off x="125729" y="713443"/>
            <a:ext cx="6837053" cy="523220"/>
          </a:xfrm>
          <a:prstGeom prst="rect">
            <a:avLst/>
          </a:prstGeom>
        </p:spPr>
        <p:txBody>
          <a:bodyPr wrap="square">
            <a:spAutoFit/>
          </a:bodyPr>
          <a:lstStyle/>
          <a:p>
            <a:pPr marL="227013" indent="-227013">
              <a:buFont typeface="Arial" charset="0"/>
              <a:buChar char="•"/>
            </a:pPr>
            <a:r>
              <a:rPr lang="en-US" sz="1400" dirty="0" err="1"/>
              <a:t>Chaincode</a:t>
            </a:r>
            <a:r>
              <a:rPr lang="en-US" sz="1400" dirty="0"/>
              <a:t> is instantiated by an </a:t>
            </a:r>
            <a:r>
              <a:rPr lang="en-US" sz="1400" b="1" dirty="0"/>
              <a:t>admin</a:t>
            </a:r>
            <a:r>
              <a:rPr lang="en-US" sz="1400" dirty="0"/>
              <a:t> in either org</a:t>
            </a:r>
            <a:endParaRPr lang="en-US" sz="1400" b="1" dirty="0"/>
          </a:p>
          <a:p>
            <a:pPr marL="227013" indent="-227013">
              <a:buFont typeface="Arial" charset="0"/>
              <a:buChar char="•"/>
            </a:pPr>
            <a:r>
              <a:rPr lang="en-US" sz="1400" dirty="0"/>
              <a:t>The policy defined in the channel identifies which admins are permissioned</a:t>
            </a:r>
            <a:endParaRPr lang="en-US" sz="1400" dirty="0">
              <a:solidFill>
                <a:srgbClr val="2163FF"/>
              </a:solidFill>
            </a:endParaRPr>
          </a:p>
        </p:txBody>
      </p:sp>
      <p:cxnSp>
        <p:nvCxnSpPr>
          <p:cNvPr id="36" name="Curved Connector 64">
            <a:extLst>
              <a:ext uri="{FF2B5EF4-FFF2-40B4-BE49-F238E27FC236}">
                <a16:creationId xmlns:a16="http://schemas.microsoft.com/office/drawing/2014/main" id="{96625195-1FB8-2C46-8B92-2DB093240648}"/>
              </a:ext>
            </a:extLst>
          </p:cNvPr>
          <p:cNvCxnSpPr>
            <a:cxnSpLocks/>
            <a:stCxn id="42" idx="3"/>
            <a:endCxn id="48" idx="2"/>
          </p:cNvCxnSpPr>
          <p:nvPr/>
        </p:nvCxnSpPr>
        <p:spPr>
          <a:xfrm flipV="1">
            <a:off x="2916781" y="2113596"/>
            <a:ext cx="589864" cy="1"/>
          </a:xfrm>
          <a:prstGeom prst="straightConnector1">
            <a:avLst/>
          </a:prstGeom>
          <a:ln>
            <a:solidFill>
              <a:srgbClr val="FF0000"/>
            </a:solidFill>
            <a:tailEnd type="none"/>
          </a:ln>
        </p:spPr>
        <p:style>
          <a:lnRef idx="2">
            <a:schemeClr val="accent1"/>
          </a:lnRef>
          <a:fillRef idx="0">
            <a:schemeClr val="accent1"/>
          </a:fillRef>
          <a:effectRef idx="1">
            <a:schemeClr val="accent1"/>
          </a:effectRef>
          <a:fontRef idx="minor">
            <a:schemeClr val="tx1"/>
          </a:fontRef>
        </p:style>
      </p:cxnSp>
      <p:sp>
        <p:nvSpPr>
          <p:cNvPr id="42" name="Rounded Rectangle 41">
            <a:extLst>
              <a:ext uri="{FF2B5EF4-FFF2-40B4-BE49-F238E27FC236}">
                <a16:creationId xmlns:a16="http://schemas.microsoft.com/office/drawing/2014/main" id="{6F394B82-BAF0-6E4A-BE39-80018F7DCEE1}"/>
              </a:ext>
            </a:extLst>
          </p:cNvPr>
          <p:cNvSpPr/>
          <p:nvPr/>
        </p:nvSpPr>
        <p:spPr>
          <a:xfrm>
            <a:off x="2318582" y="1814497"/>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0</a:t>
            </a:r>
            <a:endParaRPr lang="en-US" sz="2400" dirty="0">
              <a:solidFill>
                <a:schemeClr val="bg1"/>
              </a:solidFill>
            </a:endParaRPr>
          </a:p>
        </p:txBody>
      </p:sp>
      <p:sp>
        <p:nvSpPr>
          <p:cNvPr id="43" name="Rounded Rectangle 42">
            <a:extLst>
              <a:ext uri="{FF2B5EF4-FFF2-40B4-BE49-F238E27FC236}">
                <a16:creationId xmlns:a16="http://schemas.microsoft.com/office/drawing/2014/main" id="{A80B3CAC-B795-6D49-85AA-B3BADD4465AE}"/>
              </a:ext>
            </a:extLst>
          </p:cNvPr>
          <p:cNvSpPr/>
          <p:nvPr/>
        </p:nvSpPr>
        <p:spPr>
          <a:xfrm>
            <a:off x="2701429" y="2334720"/>
            <a:ext cx="277530" cy="256166"/>
          </a:xfrm>
          <a:prstGeom prst="roundRect">
            <a:avLst/>
          </a:prstGeom>
          <a:solidFill>
            <a:srgbClr val="FFC000"/>
          </a:solid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Y</a:t>
            </a:r>
          </a:p>
        </p:txBody>
      </p:sp>
      <p:sp>
        <p:nvSpPr>
          <p:cNvPr id="44" name="Rounded Rectangle 43">
            <a:extLst>
              <a:ext uri="{FF2B5EF4-FFF2-40B4-BE49-F238E27FC236}">
                <a16:creationId xmlns:a16="http://schemas.microsoft.com/office/drawing/2014/main" id="{ACF59285-FFA1-CE4D-A7DD-470BD8B6EEC5}"/>
              </a:ext>
            </a:extLst>
          </p:cNvPr>
          <p:cNvSpPr/>
          <p:nvPr/>
        </p:nvSpPr>
        <p:spPr>
          <a:xfrm>
            <a:off x="2879109" y="2477533"/>
            <a:ext cx="252300" cy="256166"/>
          </a:xfrm>
          <a:prstGeom prst="roundRect">
            <a:avLst/>
          </a:prstGeom>
          <a:solidFill>
            <a:srgbClr val="FFC000"/>
          </a:solid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Z</a:t>
            </a:r>
          </a:p>
        </p:txBody>
      </p:sp>
      <p:sp>
        <p:nvSpPr>
          <p:cNvPr id="45" name="Rounded Rectangle 44">
            <a:extLst>
              <a:ext uri="{FF2B5EF4-FFF2-40B4-BE49-F238E27FC236}">
                <a16:creationId xmlns:a16="http://schemas.microsoft.com/office/drawing/2014/main" id="{06F5918C-1F4A-C341-816E-656D7537C116}"/>
              </a:ext>
            </a:extLst>
          </p:cNvPr>
          <p:cNvSpPr/>
          <p:nvPr/>
        </p:nvSpPr>
        <p:spPr>
          <a:xfrm>
            <a:off x="5716853" y="1548395"/>
            <a:ext cx="2159629" cy="2938133"/>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6" name="Rounded Rectangle 45">
            <a:extLst>
              <a:ext uri="{FF2B5EF4-FFF2-40B4-BE49-F238E27FC236}">
                <a16:creationId xmlns:a16="http://schemas.microsoft.com/office/drawing/2014/main" id="{F81E4F92-7FB9-1744-8B07-77F00482D2F7}"/>
              </a:ext>
            </a:extLst>
          </p:cNvPr>
          <p:cNvSpPr/>
          <p:nvPr/>
        </p:nvSpPr>
        <p:spPr>
          <a:xfrm>
            <a:off x="5849077" y="1698585"/>
            <a:ext cx="1913339" cy="2419848"/>
          </a:xfrm>
          <a:prstGeom prst="roundRect">
            <a:avLst/>
          </a:prstGeom>
          <a:solidFill>
            <a:srgbClr val="FFD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cxnSp>
        <p:nvCxnSpPr>
          <p:cNvPr id="47" name="Curved Connector 64">
            <a:extLst>
              <a:ext uri="{FF2B5EF4-FFF2-40B4-BE49-F238E27FC236}">
                <a16:creationId xmlns:a16="http://schemas.microsoft.com/office/drawing/2014/main" id="{03307A66-92A4-0D4F-8C35-57CA6F5E913C}"/>
              </a:ext>
            </a:extLst>
          </p:cNvPr>
          <p:cNvCxnSpPr>
            <a:cxnSpLocks/>
            <a:stCxn id="55" idx="1"/>
            <a:endCxn id="49" idx="6"/>
          </p:cNvCxnSpPr>
          <p:nvPr/>
        </p:nvCxnSpPr>
        <p:spPr>
          <a:xfrm flipH="1" flipV="1">
            <a:off x="5623024" y="3239280"/>
            <a:ext cx="615633" cy="3061"/>
          </a:xfrm>
          <a:prstGeom prst="straightConnector1">
            <a:avLst/>
          </a:prstGeom>
          <a:ln>
            <a:solidFill>
              <a:srgbClr val="FF0000"/>
            </a:solidFill>
            <a:tailEnd type="none"/>
          </a:ln>
        </p:spPr>
        <p:style>
          <a:lnRef idx="2">
            <a:schemeClr val="accent1"/>
          </a:lnRef>
          <a:fillRef idx="0">
            <a:schemeClr val="accent1"/>
          </a:fillRef>
          <a:effectRef idx="1">
            <a:schemeClr val="accent1"/>
          </a:effectRef>
          <a:fontRef idx="minor">
            <a:schemeClr val="tx1"/>
          </a:fontRef>
        </p:style>
      </p:cxnSp>
      <p:sp>
        <p:nvSpPr>
          <p:cNvPr id="53" name="TextBox 52">
            <a:extLst>
              <a:ext uri="{FF2B5EF4-FFF2-40B4-BE49-F238E27FC236}">
                <a16:creationId xmlns:a16="http://schemas.microsoft.com/office/drawing/2014/main" id="{A883270B-0480-F24A-8EFB-C6C15ACCD789}"/>
              </a:ext>
            </a:extLst>
          </p:cNvPr>
          <p:cNvSpPr txBox="1"/>
          <p:nvPr/>
        </p:nvSpPr>
        <p:spPr>
          <a:xfrm>
            <a:off x="6080304" y="3859382"/>
            <a:ext cx="1509271" cy="276999"/>
          </a:xfrm>
          <a:prstGeom prst="rect">
            <a:avLst/>
          </a:prstGeom>
          <a:noFill/>
        </p:spPr>
        <p:txBody>
          <a:bodyPr wrap="square" rtlCol="0">
            <a:spAutoFit/>
          </a:bodyPr>
          <a:lstStyle/>
          <a:p>
            <a:pPr algn="ctr"/>
            <a:r>
              <a:rPr lang="en-US" sz="1200" dirty="0"/>
              <a:t>Org2</a:t>
            </a:r>
          </a:p>
        </p:txBody>
      </p:sp>
      <p:sp>
        <p:nvSpPr>
          <p:cNvPr id="54" name="TextBox 53">
            <a:extLst>
              <a:ext uri="{FF2B5EF4-FFF2-40B4-BE49-F238E27FC236}">
                <a16:creationId xmlns:a16="http://schemas.microsoft.com/office/drawing/2014/main" id="{338CC2F3-E6DD-D644-977D-5BA7B5DCD277}"/>
              </a:ext>
            </a:extLst>
          </p:cNvPr>
          <p:cNvSpPr txBox="1"/>
          <p:nvPr/>
        </p:nvSpPr>
        <p:spPr>
          <a:xfrm>
            <a:off x="5707710" y="4146687"/>
            <a:ext cx="2247316" cy="276999"/>
          </a:xfrm>
          <a:prstGeom prst="rect">
            <a:avLst/>
          </a:prstGeom>
          <a:noFill/>
        </p:spPr>
        <p:txBody>
          <a:bodyPr wrap="square" rtlCol="0">
            <a:spAutoFit/>
          </a:bodyPr>
          <a:lstStyle/>
          <a:p>
            <a:pPr algn="ctr"/>
            <a:r>
              <a:rPr lang="en-US" sz="1200" dirty="0"/>
              <a:t>Member</a:t>
            </a:r>
          </a:p>
        </p:txBody>
      </p:sp>
      <p:sp>
        <p:nvSpPr>
          <p:cNvPr id="55" name="Rounded Rectangle 54">
            <a:extLst>
              <a:ext uri="{FF2B5EF4-FFF2-40B4-BE49-F238E27FC236}">
                <a16:creationId xmlns:a16="http://schemas.microsoft.com/office/drawing/2014/main" id="{6F819C9A-2D73-2741-BCD2-B36924229A4C}"/>
              </a:ext>
            </a:extLst>
          </p:cNvPr>
          <p:cNvSpPr/>
          <p:nvPr/>
        </p:nvSpPr>
        <p:spPr>
          <a:xfrm>
            <a:off x="6238657" y="2943241"/>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2</a:t>
            </a:r>
            <a:endParaRPr lang="en-US" sz="2400" dirty="0">
              <a:solidFill>
                <a:schemeClr val="bg1"/>
              </a:solidFill>
            </a:endParaRPr>
          </a:p>
        </p:txBody>
      </p:sp>
      <p:sp>
        <p:nvSpPr>
          <p:cNvPr id="56" name="Rounded Rectangle 55">
            <a:extLst>
              <a:ext uri="{FF2B5EF4-FFF2-40B4-BE49-F238E27FC236}">
                <a16:creationId xmlns:a16="http://schemas.microsoft.com/office/drawing/2014/main" id="{746CED8E-B691-104F-A14E-9BCF4C8C548B}"/>
              </a:ext>
            </a:extLst>
          </p:cNvPr>
          <p:cNvSpPr/>
          <p:nvPr/>
        </p:nvSpPr>
        <p:spPr>
          <a:xfrm>
            <a:off x="6120038" y="3410297"/>
            <a:ext cx="277530" cy="256166"/>
          </a:xfrm>
          <a:prstGeom prst="roundRect">
            <a:avLst/>
          </a:prstGeom>
          <a:solidFill>
            <a:srgbClr val="FFC000"/>
          </a:solid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Y</a:t>
            </a:r>
          </a:p>
        </p:txBody>
      </p:sp>
      <p:sp>
        <p:nvSpPr>
          <p:cNvPr id="57" name="Rounded Rectangle 56">
            <a:extLst>
              <a:ext uri="{FF2B5EF4-FFF2-40B4-BE49-F238E27FC236}">
                <a16:creationId xmlns:a16="http://schemas.microsoft.com/office/drawing/2014/main" id="{6BA2E0EB-EFED-EA48-A12E-5602E2066FC2}"/>
              </a:ext>
            </a:extLst>
          </p:cNvPr>
          <p:cNvSpPr/>
          <p:nvPr/>
        </p:nvSpPr>
        <p:spPr>
          <a:xfrm>
            <a:off x="6297718" y="3553110"/>
            <a:ext cx="252300" cy="256166"/>
          </a:xfrm>
          <a:prstGeom prst="roundRect">
            <a:avLst/>
          </a:prstGeom>
          <a:solidFill>
            <a:srgbClr val="FFC000"/>
          </a:solid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Z</a:t>
            </a:r>
          </a:p>
        </p:txBody>
      </p:sp>
      <p:sp>
        <p:nvSpPr>
          <p:cNvPr id="58" name="Rounded Rectangle 57">
            <a:extLst>
              <a:ext uri="{FF2B5EF4-FFF2-40B4-BE49-F238E27FC236}">
                <a16:creationId xmlns:a16="http://schemas.microsoft.com/office/drawing/2014/main" id="{F0BA4ED9-0847-1A4E-A466-1342FE583CCB}"/>
              </a:ext>
            </a:extLst>
          </p:cNvPr>
          <p:cNvSpPr/>
          <p:nvPr/>
        </p:nvSpPr>
        <p:spPr>
          <a:xfrm>
            <a:off x="6962784" y="1815694"/>
            <a:ext cx="598199" cy="598199"/>
          </a:xfrm>
          <a:prstGeom prst="roundRect">
            <a:avLst/>
          </a:prstGeom>
          <a:solidFill>
            <a:schemeClr val="accent3"/>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000000"/>
                </a:solidFill>
              </a:rPr>
              <a:t>CA</a:t>
            </a:r>
            <a:endParaRPr lang="en-US" sz="2400" dirty="0">
              <a:solidFill>
                <a:srgbClr val="000000"/>
              </a:solidFill>
            </a:endParaRPr>
          </a:p>
        </p:txBody>
      </p:sp>
      <p:sp>
        <p:nvSpPr>
          <p:cNvPr id="59" name="Rounded Rectangle 58">
            <a:extLst>
              <a:ext uri="{FF2B5EF4-FFF2-40B4-BE49-F238E27FC236}">
                <a16:creationId xmlns:a16="http://schemas.microsoft.com/office/drawing/2014/main" id="{E5BC00F1-BDD2-C24E-8F3D-9A2382C30E19}"/>
              </a:ext>
            </a:extLst>
          </p:cNvPr>
          <p:cNvSpPr/>
          <p:nvPr/>
        </p:nvSpPr>
        <p:spPr>
          <a:xfrm>
            <a:off x="6962783" y="2925857"/>
            <a:ext cx="598199" cy="598199"/>
          </a:xfrm>
          <a:prstGeom prst="roundRect">
            <a:avLst/>
          </a:prstGeom>
          <a:solidFill>
            <a:schemeClr val="accent3"/>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000000"/>
                </a:solidFill>
              </a:rPr>
              <a:t>CA</a:t>
            </a:r>
            <a:endParaRPr lang="en-US" sz="2400" dirty="0">
              <a:solidFill>
                <a:srgbClr val="000000"/>
              </a:solidFill>
            </a:endParaRPr>
          </a:p>
        </p:txBody>
      </p:sp>
      <p:cxnSp>
        <p:nvCxnSpPr>
          <p:cNvPr id="60" name="Curved Connector 64">
            <a:extLst>
              <a:ext uri="{FF2B5EF4-FFF2-40B4-BE49-F238E27FC236}">
                <a16:creationId xmlns:a16="http://schemas.microsoft.com/office/drawing/2014/main" id="{40E35FD3-41CB-A640-A14A-ED4FA532F4B8}"/>
              </a:ext>
            </a:extLst>
          </p:cNvPr>
          <p:cNvCxnSpPr>
            <a:cxnSpLocks/>
            <a:stCxn id="59" idx="0"/>
            <a:endCxn id="58" idx="2"/>
          </p:cNvCxnSpPr>
          <p:nvPr/>
        </p:nvCxnSpPr>
        <p:spPr>
          <a:xfrm flipV="1">
            <a:off x="7261883" y="2413893"/>
            <a:ext cx="1" cy="511964"/>
          </a:xfrm>
          <a:prstGeom prst="straightConnector1">
            <a:avLst/>
          </a:prstGeom>
          <a:ln>
            <a:solidFill>
              <a:schemeClr val="tx2"/>
            </a:solidFill>
            <a:prstDash val="sysDot"/>
            <a:tailEnd type="none"/>
          </a:ln>
        </p:spPr>
        <p:style>
          <a:lnRef idx="2">
            <a:schemeClr val="accent1"/>
          </a:lnRef>
          <a:fillRef idx="0">
            <a:schemeClr val="accent1"/>
          </a:fillRef>
          <a:effectRef idx="1">
            <a:schemeClr val="accent1"/>
          </a:effectRef>
          <a:fontRef idx="minor">
            <a:schemeClr val="tx1"/>
          </a:fontRef>
        </p:style>
      </p:cxnSp>
      <p:sp>
        <p:nvSpPr>
          <p:cNvPr id="67" name="Rounded Rectangle 66">
            <a:extLst>
              <a:ext uri="{FF2B5EF4-FFF2-40B4-BE49-F238E27FC236}">
                <a16:creationId xmlns:a16="http://schemas.microsoft.com/office/drawing/2014/main" id="{EF237E06-AD12-5C47-B1E4-1EADDB48D075}"/>
              </a:ext>
            </a:extLst>
          </p:cNvPr>
          <p:cNvSpPr/>
          <p:nvPr/>
        </p:nvSpPr>
        <p:spPr>
          <a:xfrm>
            <a:off x="6243032" y="1817557"/>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3</a:t>
            </a:r>
            <a:endParaRPr lang="en-US" sz="2400" dirty="0">
              <a:solidFill>
                <a:schemeClr val="bg1"/>
              </a:solidFill>
            </a:endParaRPr>
          </a:p>
        </p:txBody>
      </p:sp>
      <p:sp>
        <p:nvSpPr>
          <p:cNvPr id="98" name="Folded Corner 97">
            <a:extLst>
              <a:ext uri="{FF2B5EF4-FFF2-40B4-BE49-F238E27FC236}">
                <a16:creationId xmlns:a16="http://schemas.microsoft.com/office/drawing/2014/main" id="{026C9C5C-5B75-8344-BC6E-773437FACE16}"/>
              </a:ext>
            </a:extLst>
          </p:cNvPr>
          <p:cNvSpPr/>
          <p:nvPr/>
        </p:nvSpPr>
        <p:spPr>
          <a:xfrm>
            <a:off x="4999103" y="3491145"/>
            <a:ext cx="350351" cy="342033"/>
          </a:xfrm>
          <a:prstGeom prst="foldedCorner">
            <a:avLst/>
          </a:prstGeom>
          <a:solidFill>
            <a:srgbClr val="F7AD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a:t>
            </a:r>
            <a:endParaRPr lang="en-US" sz="1200" baseline="-25000" dirty="0">
              <a:solidFill>
                <a:schemeClr val="tx1"/>
              </a:solidFill>
            </a:endParaRPr>
          </a:p>
        </p:txBody>
      </p:sp>
      <p:sp>
        <p:nvSpPr>
          <p:cNvPr id="48" name="Oval 47">
            <a:extLst>
              <a:ext uri="{FF2B5EF4-FFF2-40B4-BE49-F238E27FC236}">
                <a16:creationId xmlns:a16="http://schemas.microsoft.com/office/drawing/2014/main" id="{79A16876-9BED-3B48-A6FC-D10E0C8D1CEB}"/>
              </a:ext>
            </a:extLst>
          </p:cNvPr>
          <p:cNvSpPr/>
          <p:nvPr/>
        </p:nvSpPr>
        <p:spPr>
          <a:xfrm>
            <a:off x="3506645" y="2020003"/>
            <a:ext cx="187185" cy="1871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9" name="Oval 48">
            <a:extLst>
              <a:ext uri="{FF2B5EF4-FFF2-40B4-BE49-F238E27FC236}">
                <a16:creationId xmlns:a16="http://schemas.microsoft.com/office/drawing/2014/main" id="{FEA3EB18-636A-304A-8264-DEE16A6C15A9}"/>
              </a:ext>
            </a:extLst>
          </p:cNvPr>
          <p:cNvSpPr/>
          <p:nvPr/>
        </p:nvSpPr>
        <p:spPr>
          <a:xfrm>
            <a:off x="5435839" y="3145687"/>
            <a:ext cx="187185" cy="1871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50" name="Curved Connector 64">
            <a:extLst>
              <a:ext uri="{FF2B5EF4-FFF2-40B4-BE49-F238E27FC236}">
                <a16:creationId xmlns:a16="http://schemas.microsoft.com/office/drawing/2014/main" id="{9A2B4C8E-08C1-DA44-B2F6-A7CDF04DD579}"/>
              </a:ext>
            </a:extLst>
          </p:cNvPr>
          <p:cNvCxnSpPr>
            <a:cxnSpLocks/>
            <a:stCxn id="160" idx="3"/>
            <a:endCxn id="52" idx="2"/>
          </p:cNvCxnSpPr>
          <p:nvPr/>
        </p:nvCxnSpPr>
        <p:spPr>
          <a:xfrm flipV="1">
            <a:off x="2912406" y="3239280"/>
            <a:ext cx="593655" cy="1"/>
          </a:xfrm>
          <a:prstGeom prst="straightConnector1">
            <a:avLst/>
          </a:prstGeom>
          <a:ln>
            <a:solidFill>
              <a:schemeClr val="tx2"/>
            </a:solidFill>
            <a:tailEnd type="none"/>
          </a:ln>
        </p:spPr>
        <p:style>
          <a:lnRef idx="2">
            <a:schemeClr val="accent1"/>
          </a:lnRef>
          <a:fillRef idx="0">
            <a:schemeClr val="accent1"/>
          </a:fillRef>
          <a:effectRef idx="1">
            <a:schemeClr val="accent1"/>
          </a:effectRef>
          <a:fontRef idx="minor">
            <a:schemeClr val="tx1"/>
          </a:fontRef>
        </p:style>
      </p:cxnSp>
      <p:cxnSp>
        <p:nvCxnSpPr>
          <p:cNvPr id="51" name="Curved Connector 64">
            <a:extLst>
              <a:ext uri="{FF2B5EF4-FFF2-40B4-BE49-F238E27FC236}">
                <a16:creationId xmlns:a16="http://schemas.microsoft.com/office/drawing/2014/main" id="{8B05F6F4-716A-4042-96BB-35605F4809B6}"/>
              </a:ext>
            </a:extLst>
          </p:cNvPr>
          <p:cNvCxnSpPr>
            <a:cxnSpLocks/>
            <a:stCxn id="67" idx="1"/>
            <a:endCxn id="62" idx="6"/>
          </p:cNvCxnSpPr>
          <p:nvPr/>
        </p:nvCxnSpPr>
        <p:spPr>
          <a:xfrm flipH="1">
            <a:off x="5623023" y="2116657"/>
            <a:ext cx="620009" cy="3566"/>
          </a:xfrm>
          <a:prstGeom prst="straightConnector1">
            <a:avLst/>
          </a:prstGeom>
          <a:ln>
            <a:solidFill>
              <a:schemeClr val="tx2"/>
            </a:solidFill>
            <a:tailEnd type="none"/>
          </a:ln>
        </p:spPr>
        <p:style>
          <a:lnRef idx="2">
            <a:schemeClr val="accent1"/>
          </a:lnRef>
          <a:fillRef idx="0">
            <a:schemeClr val="accent1"/>
          </a:fillRef>
          <a:effectRef idx="1">
            <a:schemeClr val="accent1"/>
          </a:effectRef>
          <a:fontRef idx="minor">
            <a:schemeClr val="tx1"/>
          </a:fontRef>
        </p:style>
      </p:cxnSp>
      <p:sp>
        <p:nvSpPr>
          <p:cNvPr id="52" name="Oval 51">
            <a:extLst>
              <a:ext uri="{FF2B5EF4-FFF2-40B4-BE49-F238E27FC236}">
                <a16:creationId xmlns:a16="http://schemas.microsoft.com/office/drawing/2014/main" id="{1DB7E0CD-296E-9748-B7F1-F5A77F72EEA2}"/>
              </a:ext>
            </a:extLst>
          </p:cNvPr>
          <p:cNvSpPr/>
          <p:nvPr/>
        </p:nvSpPr>
        <p:spPr>
          <a:xfrm>
            <a:off x="3506061" y="3145687"/>
            <a:ext cx="187185" cy="18718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2" name="Oval 61">
            <a:extLst>
              <a:ext uri="{FF2B5EF4-FFF2-40B4-BE49-F238E27FC236}">
                <a16:creationId xmlns:a16="http://schemas.microsoft.com/office/drawing/2014/main" id="{4AFB1286-AB82-344C-80F5-1D97EDBF9AAD}"/>
              </a:ext>
            </a:extLst>
          </p:cNvPr>
          <p:cNvSpPr/>
          <p:nvPr/>
        </p:nvSpPr>
        <p:spPr>
          <a:xfrm>
            <a:off x="5435838" y="2026630"/>
            <a:ext cx="187185" cy="18718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8" name="Rounded Rectangle 67">
            <a:extLst>
              <a:ext uri="{FF2B5EF4-FFF2-40B4-BE49-F238E27FC236}">
                <a16:creationId xmlns:a16="http://schemas.microsoft.com/office/drawing/2014/main" id="{F0EDD178-0CCE-8D48-BCC2-819ECE9C8F0D}"/>
              </a:ext>
            </a:extLst>
          </p:cNvPr>
          <p:cNvSpPr/>
          <p:nvPr/>
        </p:nvSpPr>
        <p:spPr>
          <a:xfrm>
            <a:off x="2697054" y="3460404"/>
            <a:ext cx="27753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a:solidFill>
                  <a:srgbClr val="000000"/>
                </a:solidFill>
              </a:rPr>
              <a:t>A</a:t>
            </a:r>
          </a:p>
        </p:txBody>
      </p:sp>
      <p:sp>
        <p:nvSpPr>
          <p:cNvPr id="69" name="Rounded Rectangle 68">
            <a:extLst>
              <a:ext uri="{FF2B5EF4-FFF2-40B4-BE49-F238E27FC236}">
                <a16:creationId xmlns:a16="http://schemas.microsoft.com/office/drawing/2014/main" id="{821F4C44-AB73-FD46-8767-7A335275BBF9}"/>
              </a:ext>
            </a:extLst>
          </p:cNvPr>
          <p:cNvSpPr/>
          <p:nvPr/>
        </p:nvSpPr>
        <p:spPr>
          <a:xfrm>
            <a:off x="2874734" y="3603217"/>
            <a:ext cx="25230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a:solidFill>
                  <a:srgbClr val="000000"/>
                </a:solidFill>
              </a:rPr>
              <a:t>B</a:t>
            </a:r>
          </a:p>
        </p:txBody>
      </p:sp>
      <p:sp>
        <p:nvSpPr>
          <p:cNvPr id="70" name="Rounded Rectangle 69">
            <a:extLst>
              <a:ext uri="{FF2B5EF4-FFF2-40B4-BE49-F238E27FC236}">
                <a16:creationId xmlns:a16="http://schemas.microsoft.com/office/drawing/2014/main" id="{D0CD7A00-7675-4D48-99E0-7F118110CD7E}"/>
              </a:ext>
            </a:extLst>
          </p:cNvPr>
          <p:cNvSpPr/>
          <p:nvPr/>
        </p:nvSpPr>
        <p:spPr>
          <a:xfrm>
            <a:off x="6124413" y="2284613"/>
            <a:ext cx="27753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a:solidFill>
                  <a:srgbClr val="000000"/>
                </a:solidFill>
              </a:rPr>
              <a:t>A</a:t>
            </a:r>
          </a:p>
        </p:txBody>
      </p:sp>
      <p:sp>
        <p:nvSpPr>
          <p:cNvPr id="71" name="Rounded Rectangle 70">
            <a:extLst>
              <a:ext uri="{FF2B5EF4-FFF2-40B4-BE49-F238E27FC236}">
                <a16:creationId xmlns:a16="http://schemas.microsoft.com/office/drawing/2014/main" id="{2727634F-956D-0E41-936B-88176B41B182}"/>
              </a:ext>
            </a:extLst>
          </p:cNvPr>
          <p:cNvSpPr/>
          <p:nvPr/>
        </p:nvSpPr>
        <p:spPr>
          <a:xfrm>
            <a:off x="6302093" y="2427426"/>
            <a:ext cx="25230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a:solidFill>
                  <a:srgbClr val="000000"/>
                </a:solidFill>
              </a:rPr>
              <a:t>B</a:t>
            </a:r>
          </a:p>
        </p:txBody>
      </p:sp>
      <p:sp>
        <p:nvSpPr>
          <p:cNvPr id="72" name="Folded Corner 71">
            <a:extLst>
              <a:ext uri="{FF2B5EF4-FFF2-40B4-BE49-F238E27FC236}">
                <a16:creationId xmlns:a16="http://schemas.microsoft.com/office/drawing/2014/main" id="{F9157EB2-D2FA-7F40-A197-9D52EE2ABD3B}"/>
              </a:ext>
            </a:extLst>
          </p:cNvPr>
          <p:cNvSpPr/>
          <p:nvPr/>
        </p:nvSpPr>
        <p:spPr>
          <a:xfrm>
            <a:off x="3769118" y="3491145"/>
            <a:ext cx="350351" cy="342033"/>
          </a:xfrm>
          <a:prstGeom prst="foldedCorner">
            <a:avLst/>
          </a:prstGeom>
          <a:solidFill>
            <a:srgbClr val="F7AD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a:t>
            </a:r>
            <a:endParaRPr lang="en-US" sz="1200" baseline="-25000" dirty="0">
              <a:solidFill>
                <a:schemeClr val="tx1"/>
              </a:solidFill>
            </a:endParaRPr>
          </a:p>
        </p:txBody>
      </p:sp>
    </p:spTree>
    <p:extLst>
      <p:ext uri="{BB962C8B-B14F-4D97-AF65-F5344CB8AC3E}">
        <p14:creationId xmlns:p14="http://schemas.microsoft.com/office/powerpoint/2010/main" val="5760450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9" name="Content Placeholder 2"/>
          <p:cNvSpPr>
            <a:spLocks noGrp="1"/>
          </p:cNvSpPr>
          <p:nvPr>
            <p:ph type="body" sz="quarter" idx="13"/>
          </p:nvPr>
        </p:nvSpPr>
        <p:spPr>
          <a:xfrm>
            <a:off x="125730" y="47029"/>
            <a:ext cx="7768590" cy="1011698"/>
          </a:xfrm>
        </p:spPr>
        <p:txBody>
          <a:bodyPr>
            <a:normAutofit/>
          </a:bodyPr>
          <a:lstStyle/>
          <a:p>
            <a:endParaRPr lang="en-US" sz="375" b="1" dirty="0">
              <a:latin typeface="+mn-lt"/>
            </a:endParaRPr>
          </a:p>
          <a:p>
            <a:r>
              <a:rPr lang="en-US" dirty="0"/>
              <a:t>Notes – Instantiate </a:t>
            </a:r>
            <a:r>
              <a:rPr lang="en-US" dirty="0" err="1"/>
              <a:t>Chaincode</a:t>
            </a:r>
            <a:endParaRPr lang="en-US" dirty="0"/>
          </a:p>
        </p:txBody>
      </p:sp>
      <p:sp>
        <p:nvSpPr>
          <p:cNvPr id="35" name="Rectangle 34">
            <a:extLst>
              <a:ext uri="{FF2B5EF4-FFF2-40B4-BE49-F238E27FC236}">
                <a16:creationId xmlns:a16="http://schemas.microsoft.com/office/drawing/2014/main" id="{BAF3DC32-D49E-AA42-9534-B2677278F49B}"/>
              </a:ext>
            </a:extLst>
          </p:cNvPr>
          <p:cNvSpPr/>
          <p:nvPr/>
        </p:nvSpPr>
        <p:spPr>
          <a:xfrm>
            <a:off x="125729" y="713443"/>
            <a:ext cx="4261713" cy="954107"/>
          </a:xfrm>
          <a:prstGeom prst="rect">
            <a:avLst/>
          </a:prstGeom>
        </p:spPr>
        <p:txBody>
          <a:bodyPr wrap="square">
            <a:spAutoFit/>
          </a:bodyPr>
          <a:lstStyle/>
          <a:p>
            <a:pPr marL="227013" indent="-227013">
              <a:buFont typeface="Arial" charset="0"/>
              <a:buChar char="•"/>
            </a:pPr>
            <a:r>
              <a:rPr lang="en-US" sz="1400" dirty="0"/>
              <a:t>An </a:t>
            </a:r>
            <a:r>
              <a:rPr lang="en-US" sz="1400" b="1" dirty="0"/>
              <a:t>admin</a:t>
            </a:r>
            <a:r>
              <a:rPr lang="en-US" sz="1400" dirty="0"/>
              <a:t> with </a:t>
            </a:r>
            <a:r>
              <a:rPr lang="en-US" sz="1400" b="1" dirty="0"/>
              <a:t>operator</a:t>
            </a:r>
            <a:r>
              <a:rPr lang="en-US" sz="1400" dirty="0"/>
              <a:t> permission on the channel can instantiate </a:t>
            </a:r>
            <a:r>
              <a:rPr lang="en-US" sz="1400" dirty="0" err="1"/>
              <a:t>chaincode</a:t>
            </a:r>
            <a:endParaRPr lang="en-US" sz="1400" dirty="0"/>
          </a:p>
          <a:p>
            <a:pPr marL="227013" indent="-227013">
              <a:buFont typeface="Arial" charset="0"/>
              <a:buChar char="•"/>
            </a:pPr>
            <a:r>
              <a:rPr lang="en-US" sz="1400" dirty="0"/>
              <a:t>Initial arguments for the </a:t>
            </a:r>
            <a:r>
              <a:rPr lang="en-US" sz="1400" dirty="0" err="1"/>
              <a:t>chaincode</a:t>
            </a:r>
            <a:r>
              <a:rPr lang="en-US" sz="1400" dirty="0"/>
              <a:t> are specified and an endorsement policy</a:t>
            </a:r>
          </a:p>
        </p:txBody>
      </p:sp>
      <p:pic>
        <p:nvPicPr>
          <p:cNvPr id="2" name="Picture 1">
            <a:extLst>
              <a:ext uri="{FF2B5EF4-FFF2-40B4-BE49-F238E27FC236}">
                <a16:creationId xmlns:a16="http://schemas.microsoft.com/office/drawing/2014/main" id="{95A6DBB0-92FD-4D4C-902E-87D834708E07}"/>
              </a:ext>
            </a:extLst>
          </p:cNvPr>
          <p:cNvPicPr>
            <a:picLocks noChangeAspect="1"/>
          </p:cNvPicPr>
          <p:nvPr/>
        </p:nvPicPr>
        <p:blipFill>
          <a:blip r:embed="rId3"/>
          <a:stretch>
            <a:fillRect/>
          </a:stretch>
        </p:blipFill>
        <p:spPr>
          <a:xfrm>
            <a:off x="4302741" y="871092"/>
            <a:ext cx="4243500" cy="2224446"/>
          </a:xfrm>
          <a:prstGeom prst="rect">
            <a:avLst/>
          </a:prstGeom>
          <a:effectLst>
            <a:outerShdw blurRad="63500" sx="102000" sy="102000" algn="ctr" rotWithShape="0">
              <a:prstClr val="black">
                <a:alpha val="40000"/>
              </a:prstClr>
            </a:outerShdw>
          </a:effectLst>
        </p:spPr>
      </p:pic>
      <p:grpSp>
        <p:nvGrpSpPr>
          <p:cNvPr id="6" name="Group 5">
            <a:extLst>
              <a:ext uri="{FF2B5EF4-FFF2-40B4-BE49-F238E27FC236}">
                <a16:creationId xmlns:a16="http://schemas.microsoft.com/office/drawing/2014/main" id="{426ABCCD-8A1C-674C-99AD-EB9B7A310EE1}"/>
              </a:ext>
            </a:extLst>
          </p:cNvPr>
          <p:cNvGrpSpPr/>
          <p:nvPr/>
        </p:nvGrpSpPr>
        <p:grpSpPr>
          <a:xfrm>
            <a:off x="3094062" y="2630749"/>
            <a:ext cx="4454554" cy="2436202"/>
            <a:chOff x="3094062" y="2630749"/>
            <a:chExt cx="4454554" cy="2436202"/>
          </a:xfrm>
          <a:effectLst>
            <a:outerShdw blurRad="63500" sx="102000" sy="102000" algn="ctr" rotWithShape="0">
              <a:prstClr val="black">
                <a:alpha val="40000"/>
              </a:prstClr>
            </a:outerShdw>
          </a:effectLst>
        </p:grpSpPr>
        <p:pic>
          <p:nvPicPr>
            <p:cNvPr id="3" name="Picture 2">
              <a:extLst>
                <a:ext uri="{FF2B5EF4-FFF2-40B4-BE49-F238E27FC236}">
                  <a16:creationId xmlns:a16="http://schemas.microsoft.com/office/drawing/2014/main" id="{32958822-3088-4440-A64A-6675A650AC4D}"/>
                </a:ext>
              </a:extLst>
            </p:cNvPr>
            <p:cNvPicPr>
              <a:picLocks noChangeAspect="1"/>
            </p:cNvPicPr>
            <p:nvPr/>
          </p:nvPicPr>
          <p:blipFill rotWithShape="1">
            <a:blip r:embed="rId4"/>
            <a:srcRect l="5080" r="2758" b="3256"/>
            <a:stretch/>
          </p:blipFill>
          <p:spPr>
            <a:xfrm>
              <a:off x="3094062" y="2630749"/>
              <a:ext cx="2206304" cy="2432725"/>
            </a:xfrm>
            <a:prstGeom prst="rect">
              <a:avLst/>
            </a:prstGeom>
          </p:spPr>
        </p:pic>
        <p:pic>
          <p:nvPicPr>
            <p:cNvPr id="4" name="Picture 3">
              <a:extLst>
                <a:ext uri="{FF2B5EF4-FFF2-40B4-BE49-F238E27FC236}">
                  <a16:creationId xmlns:a16="http://schemas.microsoft.com/office/drawing/2014/main" id="{99C9CE7D-1DAF-D240-9A94-6F462183050A}"/>
                </a:ext>
              </a:extLst>
            </p:cNvPr>
            <p:cNvPicPr>
              <a:picLocks noChangeAspect="1"/>
            </p:cNvPicPr>
            <p:nvPr/>
          </p:nvPicPr>
          <p:blipFill rotWithShape="1">
            <a:blip r:embed="rId5"/>
            <a:srcRect l="5228" r="2193" b="3256"/>
            <a:stretch/>
          </p:blipFill>
          <p:spPr>
            <a:xfrm>
              <a:off x="5300366" y="2634226"/>
              <a:ext cx="2248250" cy="2432725"/>
            </a:xfrm>
            <a:prstGeom prst="rect">
              <a:avLst/>
            </a:prstGeom>
          </p:spPr>
        </p:pic>
      </p:grpSp>
    </p:spTree>
    <p:extLst>
      <p:ext uri="{BB962C8B-B14F-4D97-AF65-F5344CB8AC3E}">
        <p14:creationId xmlns:p14="http://schemas.microsoft.com/office/powerpoint/2010/main" val="36884427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a:spLocks/>
          </p:cNvSpPr>
          <p:nvPr/>
        </p:nvSpPr>
        <p:spPr>
          <a:xfrm>
            <a:off x="2206748" y="954350"/>
            <a:ext cx="3573566" cy="716334"/>
          </a:xfrm>
          <a:prstGeom prst="rect">
            <a:avLst/>
          </a:prstGeom>
        </p:spPr>
        <p:txBody>
          <a:bodyPr vert="horz" lIns="91440" tIns="45720" rIns="91440" bIns="45720" rtlCol="0" anchor="t">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nSpc>
                <a:spcPct val="100000"/>
              </a:lnSpc>
            </a:pPr>
            <a:r>
              <a:rPr lang="en-US" sz="1800" dirty="0">
                <a:solidFill>
                  <a:schemeClr val="bg1"/>
                </a:solidFill>
                <a:ea typeface="Arial" charset="0"/>
                <a:cs typeface="Arial" charset="0"/>
              </a:rPr>
              <a:t>Technical Deep Dive</a:t>
            </a:r>
          </a:p>
          <a:p>
            <a:pPr>
              <a:lnSpc>
                <a:spcPct val="100000"/>
              </a:lnSpc>
            </a:pPr>
            <a:endParaRPr lang="en-US" sz="1800" dirty="0">
              <a:solidFill>
                <a:schemeClr val="bg1"/>
              </a:solidFill>
              <a:ea typeface="Arial" charset="0"/>
              <a:cs typeface="Arial" charset="0"/>
            </a:endParaRPr>
          </a:p>
          <a:p>
            <a:pPr marL="285750" indent="-285750">
              <a:buFont typeface="Arial" charset="0"/>
              <a:buChar char="•"/>
            </a:pPr>
            <a:r>
              <a:rPr lang="en-US" sz="1400" dirty="0">
                <a:solidFill>
                  <a:schemeClr val="bg1"/>
                </a:solidFill>
                <a:latin typeface="Arial Regular" charset="0"/>
              </a:rPr>
              <a:t>Roadmap</a:t>
            </a:r>
          </a:p>
          <a:p>
            <a:pPr marL="285750" indent="-285750">
              <a:buFont typeface="Arial" charset="0"/>
              <a:buChar char="•"/>
            </a:pPr>
            <a:endParaRPr lang="en-US" sz="1400" dirty="0">
              <a:solidFill>
                <a:schemeClr val="bg1"/>
              </a:solidFill>
              <a:latin typeface="Arial Regular" charset="0"/>
            </a:endParaRPr>
          </a:p>
          <a:p>
            <a:pPr marL="285750" indent="-285750">
              <a:buFont typeface="Arial" charset="0"/>
              <a:buChar char="•"/>
            </a:pPr>
            <a:r>
              <a:rPr lang="en-US" sz="1400" dirty="0">
                <a:solidFill>
                  <a:schemeClr val="bg1"/>
                </a:solidFill>
                <a:latin typeface="Arial Regular" charset="0"/>
              </a:rPr>
              <a:t>Architectural Overview</a:t>
            </a:r>
          </a:p>
          <a:p>
            <a:pPr marL="285750" indent="-285750">
              <a:buFont typeface="Arial" charset="0"/>
              <a:buChar char="•"/>
            </a:pPr>
            <a:endParaRPr lang="en-US" sz="1400" dirty="0">
              <a:solidFill>
                <a:schemeClr val="bg1"/>
              </a:solidFill>
              <a:latin typeface="Arial Regular" charset="0"/>
            </a:endParaRPr>
          </a:p>
          <a:p>
            <a:pPr marL="285750" indent="-285750">
              <a:buFont typeface="Arial" charset="0"/>
              <a:buChar char="•"/>
            </a:pPr>
            <a:r>
              <a:rPr lang="en-US" sz="1400" dirty="0">
                <a:solidFill>
                  <a:schemeClr val="bg1"/>
                </a:solidFill>
                <a:latin typeface="Arial Regular" charset="0"/>
              </a:rPr>
              <a:t>Platform Components</a:t>
            </a:r>
          </a:p>
          <a:p>
            <a:pPr marL="285750" indent="-285750">
              <a:buFont typeface="Arial" charset="0"/>
              <a:buChar char="•"/>
            </a:pPr>
            <a:endParaRPr lang="en-US" sz="1400" dirty="0">
              <a:solidFill>
                <a:schemeClr val="bg1"/>
              </a:solidFill>
              <a:latin typeface="Arial Regular" charset="0"/>
            </a:endParaRPr>
          </a:p>
          <a:p>
            <a:pPr marL="285750" indent="-285750">
              <a:buFont typeface="Arial" charset="0"/>
              <a:buChar char="•"/>
            </a:pPr>
            <a:r>
              <a:rPr lang="en-US" sz="1400" dirty="0">
                <a:solidFill>
                  <a:schemeClr val="bg1"/>
                </a:solidFill>
                <a:latin typeface="Arial Regular" charset="0"/>
              </a:rPr>
              <a:t>Organization and Plans</a:t>
            </a:r>
          </a:p>
          <a:p>
            <a:endParaRPr lang="en-US" sz="1400" dirty="0">
              <a:solidFill>
                <a:schemeClr val="bg1"/>
              </a:solidFill>
              <a:latin typeface="Arial Regular" charset="0"/>
            </a:endParaRPr>
          </a:p>
          <a:p>
            <a:pPr marL="285750" indent="-285750">
              <a:buFont typeface="Arial" charset="0"/>
              <a:buChar char="•"/>
            </a:pPr>
            <a:r>
              <a:rPr lang="en-US" sz="1400" dirty="0">
                <a:solidFill>
                  <a:schemeClr val="bg1"/>
                </a:solidFill>
                <a:latin typeface="Arial Regular" charset="0"/>
              </a:rPr>
              <a:t>Transaction Flow</a:t>
            </a:r>
          </a:p>
          <a:p>
            <a:pPr marL="285750" indent="-285750">
              <a:buFont typeface="Arial" charset="0"/>
              <a:buChar char="•"/>
            </a:pPr>
            <a:endParaRPr lang="en-US" sz="1400" dirty="0">
              <a:solidFill>
                <a:schemeClr val="bg1"/>
              </a:solidFill>
              <a:latin typeface="Arial Regular" charset="0"/>
            </a:endParaRPr>
          </a:p>
          <a:p>
            <a:pPr marL="285750" indent="-285750">
              <a:buFont typeface="Arial" charset="0"/>
              <a:buChar char="•"/>
            </a:pPr>
            <a:r>
              <a:rPr lang="en-US" sz="1400" dirty="0">
                <a:solidFill>
                  <a:schemeClr val="bg1"/>
                </a:solidFill>
                <a:latin typeface="Arial Regular" charset="0"/>
              </a:rPr>
              <a:t>Example Networks</a:t>
            </a:r>
          </a:p>
          <a:p>
            <a:pPr marL="285750" indent="-285750">
              <a:buFont typeface="Arial" charset="0"/>
              <a:buChar char="•"/>
            </a:pPr>
            <a:endParaRPr lang="en-US" sz="1400" dirty="0">
              <a:solidFill>
                <a:schemeClr val="bg1"/>
              </a:solidFill>
              <a:latin typeface="Arial Regular" charset="0"/>
            </a:endParaRPr>
          </a:p>
          <a:p>
            <a:pPr marL="285750" indent="-285750">
              <a:buFont typeface="Arial" charset="0"/>
              <a:buChar char="•"/>
            </a:pPr>
            <a:r>
              <a:rPr lang="en-US" sz="1400" dirty="0">
                <a:solidFill>
                  <a:schemeClr val="bg1"/>
                </a:solidFill>
                <a:latin typeface="Arial Regular" charset="0"/>
              </a:rPr>
              <a:t>Network Setup</a:t>
            </a:r>
          </a:p>
          <a:p>
            <a:pPr marL="285750" indent="-285750">
              <a:buFont typeface="Arial" charset="0"/>
              <a:buChar char="•"/>
            </a:pPr>
            <a:endParaRPr lang="en-US" sz="1400" dirty="0">
              <a:solidFill>
                <a:schemeClr val="bg1"/>
              </a:solidFill>
              <a:latin typeface="Arial Regular" charset="0"/>
            </a:endParaRPr>
          </a:p>
          <a:p>
            <a:pPr marL="285750" indent="-285750">
              <a:buFont typeface="Arial" charset="0"/>
              <a:buChar char="•"/>
            </a:pPr>
            <a:r>
              <a:rPr lang="en-US" sz="1400" b="1" dirty="0">
                <a:solidFill>
                  <a:schemeClr val="bg1"/>
                </a:solidFill>
                <a:latin typeface="Arial Regular" charset="0"/>
              </a:rPr>
              <a:t>[ Endorsement Policies ]</a:t>
            </a:r>
          </a:p>
          <a:p>
            <a:pPr marL="285750" indent="-285750">
              <a:buFont typeface="Arial" charset="0"/>
              <a:buChar char="•"/>
            </a:pPr>
            <a:endParaRPr lang="en-US" sz="1400" b="1" dirty="0">
              <a:solidFill>
                <a:schemeClr val="bg1"/>
              </a:solidFill>
              <a:latin typeface="Arial Regular" charset="0"/>
            </a:endParaRPr>
          </a:p>
          <a:p>
            <a:pPr marL="285750" indent="-285750">
              <a:buFont typeface="Arial" charset="0"/>
              <a:buChar char="•"/>
            </a:pPr>
            <a:r>
              <a:rPr lang="en-US" sz="1400" dirty="0">
                <a:solidFill>
                  <a:schemeClr val="bg1"/>
                </a:solidFill>
                <a:latin typeface="Arial Regular" charset="0"/>
              </a:rPr>
              <a:t>Identities and MSP</a:t>
            </a:r>
          </a:p>
          <a:p>
            <a:pPr marL="285750" indent="-285750">
              <a:buFont typeface="Arial" charset="0"/>
              <a:buChar char="•"/>
            </a:pPr>
            <a:endParaRPr lang="en-US" sz="1400" b="1" dirty="0">
              <a:solidFill>
                <a:schemeClr val="bg1"/>
              </a:solidFill>
              <a:latin typeface="Arial Regular" charset="0"/>
            </a:endParaRPr>
          </a:p>
          <a:p>
            <a:endParaRPr lang="en-US" sz="1400" dirty="0">
              <a:solidFill>
                <a:schemeClr val="bg1"/>
              </a:solidFill>
              <a:latin typeface="Arial Regular" charset="0"/>
            </a:endParaRPr>
          </a:p>
        </p:txBody>
      </p:sp>
      <p:sp>
        <p:nvSpPr>
          <p:cNvPr id="14" name="Oval 13"/>
          <p:cNvSpPr/>
          <p:nvPr/>
        </p:nvSpPr>
        <p:spPr>
          <a:xfrm>
            <a:off x="1180975" y="689057"/>
            <a:ext cx="911325" cy="911326"/>
          </a:xfrm>
          <a:prstGeom prst="ellipse">
            <a:avLst/>
          </a:prstGeom>
          <a:solidFill>
            <a:schemeClr val="bg1"/>
          </a:solidFill>
          <a:ln>
            <a:noFill/>
          </a:ln>
        </p:spPr>
        <p:txBody>
          <a:bodyPr wrap="square" lIns="0" tIns="0" rIns="0" bIns="0" rtlCol="0" anchor="ctr">
            <a:noAutofit/>
          </a:bodyPr>
          <a:lstStyle/>
          <a:p>
            <a:pPr algn="ctr" defTabSz="457200" fontAlgn="auto">
              <a:spcBef>
                <a:spcPts val="0"/>
              </a:spcBef>
              <a:spcAft>
                <a:spcPts val="0"/>
              </a:spcAft>
            </a:pPr>
            <a:endParaRPr lang="en-US" sz="1200" dirty="0">
              <a:ea typeface=""/>
              <a:cs typeface="Arial Regular" charset="0"/>
            </a:endParaRPr>
          </a:p>
        </p:txBody>
      </p:sp>
      <p:pic>
        <p:nvPicPr>
          <p:cNvPr id="3" name="Graphic 2" descr="Magnifying glass">
            <a:extLst>
              <a:ext uri="{FF2B5EF4-FFF2-40B4-BE49-F238E27FC236}">
                <a16:creationId xmlns:a16="http://schemas.microsoft.com/office/drawing/2014/main" id="{8C891973-98C8-004C-9F85-CA95D95ABB4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27054" y="835137"/>
            <a:ext cx="619165" cy="619165"/>
          </a:xfrm>
          <a:prstGeom prst="rect">
            <a:avLst/>
          </a:prstGeom>
        </p:spPr>
      </p:pic>
    </p:spTree>
    <p:extLst>
      <p:ext uri="{BB962C8B-B14F-4D97-AF65-F5344CB8AC3E}">
        <p14:creationId xmlns:p14="http://schemas.microsoft.com/office/powerpoint/2010/main" val="15506757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a:xfrm>
            <a:off x="291534" y="3053044"/>
            <a:ext cx="8545167" cy="1509973"/>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7" name="Rounded Rectangle 36"/>
          <p:cNvSpPr/>
          <p:nvPr/>
        </p:nvSpPr>
        <p:spPr>
          <a:xfrm>
            <a:off x="5262696" y="3305786"/>
            <a:ext cx="3364530" cy="1068256"/>
          </a:xfrm>
          <a:prstGeom prst="roundRect">
            <a:avLst/>
          </a:prstGeom>
          <a:solidFill>
            <a:schemeClr val="bg1">
              <a:lumMod val="85000"/>
            </a:schemeClr>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000000"/>
              </a:solidFill>
            </a:endParaRPr>
          </a:p>
        </p:txBody>
      </p:sp>
      <p:sp>
        <p:nvSpPr>
          <p:cNvPr id="36" name="Rounded Rectangle 35"/>
          <p:cNvSpPr/>
          <p:nvPr/>
        </p:nvSpPr>
        <p:spPr>
          <a:xfrm>
            <a:off x="483322" y="3305786"/>
            <a:ext cx="3364514" cy="1068256"/>
          </a:xfrm>
          <a:prstGeom prst="roundRect">
            <a:avLst/>
          </a:prstGeom>
          <a:solidFill>
            <a:schemeClr val="tx2"/>
          </a:solidFill>
          <a:ln w="28575"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000000"/>
              </a:solidFill>
            </a:endParaRPr>
          </a:p>
        </p:txBody>
      </p:sp>
      <p:sp>
        <p:nvSpPr>
          <p:cNvPr id="3" name="Content Placeholder 2"/>
          <p:cNvSpPr>
            <a:spLocks noGrp="1"/>
          </p:cNvSpPr>
          <p:nvPr>
            <p:ph type="body" sz="quarter" idx="13"/>
          </p:nvPr>
        </p:nvSpPr>
        <p:spPr/>
        <p:txBody>
          <a:bodyPr>
            <a:normAutofit/>
          </a:bodyPr>
          <a:lstStyle/>
          <a:p>
            <a:r>
              <a:rPr lang="en-US" dirty="0"/>
              <a:t>IBM Blockchain Platform - </a:t>
            </a:r>
            <a:r>
              <a:rPr lang="en-US" dirty="0">
                <a:latin typeface="+mn-lt"/>
              </a:rPr>
              <a:t>Endorsement Policies</a:t>
            </a:r>
          </a:p>
        </p:txBody>
      </p:sp>
      <p:sp>
        <p:nvSpPr>
          <p:cNvPr id="4" name="Text Placeholder 3"/>
          <p:cNvSpPr>
            <a:spLocks noGrp="1"/>
          </p:cNvSpPr>
          <p:nvPr>
            <p:ph type="body" sz="quarter" idx="22"/>
          </p:nvPr>
        </p:nvSpPr>
        <p:spPr>
          <a:xfrm>
            <a:off x="125730" y="1000062"/>
            <a:ext cx="8897424" cy="2966219"/>
          </a:xfrm>
        </p:spPr>
        <p:txBody>
          <a:bodyPr/>
          <a:lstStyle/>
          <a:p>
            <a:endParaRPr lang="en-US" sz="375" dirty="0">
              <a:latin typeface="+mn-lt"/>
            </a:endParaRPr>
          </a:p>
          <a:p>
            <a:pPr marL="0" indent="0">
              <a:buNone/>
            </a:pPr>
            <a:r>
              <a:rPr lang="en-US" sz="1800" dirty="0">
                <a:latin typeface="+mn-lt"/>
              </a:rPr>
              <a:t>An endorsement policy describes the conditions by which a transaction can be endorsed. A transaction can only be considered valid if it has been endorsed according to its policy.</a:t>
            </a:r>
          </a:p>
          <a:p>
            <a:pPr lvl="1"/>
            <a:endParaRPr lang="en-US" sz="788" dirty="0">
              <a:latin typeface="+mn-lt"/>
            </a:endParaRPr>
          </a:p>
          <a:p>
            <a:pPr lvl="1"/>
            <a:r>
              <a:rPr lang="en-US" sz="1400" dirty="0">
                <a:latin typeface="+mn-lt"/>
              </a:rPr>
              <a:t>Each </a:t>
            </a:r>
            <a:r>
              <a:rPr lang="en-US" sz="1400" dirty="0" err="1">
                <a:latin typeface="+mn-lt"/>
              </a:rPr>
              <a:t>chaincode</a:t>
            </a:r>
            <a:r>
              <a:rPr lang="en-US" sz="1400" dirty="0">
                <a:latin typeface="+mn-lt"/>
              </a:rPr>
              <a:t> is deployed with an Endorsement Policy</a:t>
            </a:r>
          </a:p>
          <a:p>
            <a:pPr lvl="1"/>
            <a:r>
              <a:rPr lang="en-US" sz="1400" b="1" dirty="0">
                <a:solidFill>
                  <a:srgbClr val="2163FF"/>
                </a:solidFill>
                <a:latin typeface="+mn-lt"/>
              </a:rPr>
              <a:t>ESCC</a:t>
            </a:r>
            <a:r>
              <a:rPr lang="en-US" sz="1400" dirty="0">
                <a:solidFill>
                  <a:srgbClr val="2163FF"/>
                </a:solidFill>
                <a:latin typeface="+mn-lt"/>
              </a:rPr>
              <a:t> </a:t>
            </a:r>
            <a:r>
              <a:rPr lang="en-US" sz="1400" dirty="0">
                <a:latin typeface="+mn-lt"/>
              </a:rPr>
              <a:t>(</a:t>
            </a:r>
            <a:r>
              <a:rPr lang="en-US" sz="1400" dirty="0">
                <a:solidFill>
                  <a:srgbClr val="2163FF"/>
                </a:solidFill>
                <a:latin typeface="+mn-lt"/>
              </a:rPr>
              <a:t>Endorsement System </a:t>
            </a:r>
            <a:r>
              <a:rPr lang="en-US" sz="1400" dirty="0" err="1">
                <a:solidFill>
                  <a:srgbClr val="2163FF"/>
                </a:solidFill>
                <a:latin typeface="+mn-lt"/>
              </a:rPr>
              <a:t>ChainCode</a:t>
            </a:r>
            <a:r>
              <a:rPr lang="en-US" sz="1400" dirty="0">
                <a:latin typeface="+mn-lt"/>
              </a:rPr>
              <a:t>) signs the proposal response on the endorsing peer</a:t>
            </a:r>
          </a:p>
          <a:p>
            <a:pPr lvl="1"/>
            <a:r>
              <a:rPr lang="en-US" sz="1400" b="1" dirty="0">
                <a:solidFill>
                  <a:srgbClr val="2163FF"/>
                </a:solidFill>
                <a:latin typeface="+mn-lt"/>
              </a:rPr>
              <a:t>VSCC</a:t>
            </a:r>
            <a:r>
              <a:rPr lang="en-US" sz="1400" dirty="0">
                <a:latin typeface="+mn-lt"/>
              </a:rPr>
              <a:t> (</a:t>
            </a:r>
            <a:r>
              <a:rPr lang="en-US" sz="1400" dirty="0">
                <a:solidFill>
                  <a:srgbClr val="2163FF"/>
                </a:solidFill>
                <a:latin typeface="+mn-lt"/>
              </a:rPr>
              <a:t>Validation System </a:t>
            </a:r>
            <a:r>
              <a:rPr lang="en-US" sz="1400" dirty="0" err="1">
                <a:solidFill>
                  <a:srgbClr val="2163FF"/>
                </a:solidFill>
                <a:latin typeface="+mn-lt"/>
              </a:rPr>
              <a:t>ChainCode</a:t>
            </a:r>
            <a:r>
              <a:rPr lang="en-US" sz="1400" dirty="0">
                <a:latin typeface="+mn-lt"/>
              </a:rPr>
              <a:t>) validates the endorsements</a:t>
            </a:r>
          </a:p>
          <a:p>
            <a:endParaRPr lang="en-US" dirty="0">
              <a:latin typeface="+mn-lt"/>
            </a:endParaRPr>
          </a:p>
        </p:txBody>
      </p:sp>
      <p:sp>
        <p:nvSpPr>
          <p:cNvPr id="23" name="Rectangle 22"/>
          <p:cNvSpPr/>
          <p:nvPr/>
        </p:nvSpPr>
        <p:spPr>
          <a:xfrm>
            <a:off x="679256" y="3442944"/>
            <a:ext cx="1187345" cy="525212"/>
          </a:xfrm>
          <a:prstGeom prst="rect">
            <a:avLst/>
          </a:prstGeom>
          <a:solidFill>
            <a:srgbClr val="FFC000"/>
          </a:solidFill>
          <a:ln w="9525" cap="flat" cmpd="sng" algn="ctr">
            <a:noFill/>
            <a:prstDash val="solid"/>
          </a:ln>
          <a:effectLst>
            <a:outerShdw blurRad="40000" dist="23000" dir="5400000" rotWithShape="0">
              <a:srgbClr val="000000">
                <a:alpha val="35000"/>
              </a:srgbClr>
            </a:outerShdw>
          </a:effectLst>
        </p:spPr>
        <p:txBody>
          <a:bodyPr lIns="91330" tIns="45665" rIns="91330" bIns="45665" rtlCol="0" anchor="ctr"/>
          <a:lstStyle/>
          <a:p>
            <a:pPr algn="ctr" defTabSz="913163"/>
            <a:r>
              <a:rPr lang="en-US" sz="1600" kern="0" dirty="0">
                <a:solidFill>
                  <a:prstClr val="black"/>
                </a:solidFill>
              </a:rPr>
              <a:t>Chaincode</a:t>
            </a:r>
          </a:p>
        </p:txBody>
      </p:sp>
      <p:sp>
        <p:nvSpPr>
          <p:cNvPr id="24" name="Rectangle 23"/>
          <p:cNvSpPr/>
          <p:nvPr/>
        </p:nvSpPr>
        <p:spPr>
          <a:xfrm>
            <a:off x="2458030" y="3442944"/>
            <a:ext cx="1187345" cy="525212"/>
          </a:xfrm>
          <a:prstGeom prst="rect">
            <a:avLst/>
          </a:prstGeom>
          <a:solidFill>
            <a:srgbClr val="DFE9E9"/>
          </a:solidFill>
          <a:ln w="9525" cap="flat" cmpd="sng" algn="ctr">
            <a:noFill/>
            <a:prstDash val="solid"/>
          </a:ln>
          <a:effectLst>
            <a:outerShdw blurRad="40000" dist="23000" dir="5400000" rotWithShape="0">
              <a:srgbClr val="000000">
                <a:alpha val="35000"/>
              </a:srgbClr>
            </a:outerShdw>
          </a:effectLst>
        </p:spPr>
        <p:txBody>
          <a:bodyPr lIns="91330" tIns="45665" rIns="91330" bIns="45665" rtlCol="0" anchor="ctr"/>
          <a:lstStyle/>
          <a:p>
            <a:pPr algn="ctr" defTabSz="913163"/>
            <a:r>
              <a:rPr lang="en-US" sz="1600" kern="0" dirty="0">
                <a:solidFill>
                  <a:prstClr val="black"/>
                </a:solidFill>
              </a:rPr>
              <a:t>ESCC</a:t>
            </a:r>
          </a:p>
        </p:txBody>
      </p:sp>
      <p:sp>
        <p:nvSpPr>
          <p:cNvPr id="26" name="Rectangle 25"/>
          <p:cNvSpPr/>
          <p:nvPr/>
        </p:nvSpPr>
        <p:spPr>
          <a:xfrm>
            <a:off x="5464174" y="3442944"/>
            <a:ext cx="1187345" cy="525212"/>
          </a:xfrm>
          <a:prstGeom prst="rect">
            <a:avLst/>
          </a:prstGeom>
          <a:solidFill>
            <a:srgbClr val="DFE9E9"/>
          </a:solidFill>
          <a:ln w="9525" cap="flat" cmpd="sng" algn="ctr">
            <a:noFill/>
            <a:prstDash val="solid"/>
          </a:ln>
          <a:effectLst>
            <a:outerShdw blurRad="40000" dist="23000" dir="5400000" rotWithShape="0">
              <a:srgbClr val="000000">
                <a:alpha val="35000"/>
              </a:srgbClr>
            </a:outerShdw>
          </a:effectLst>
        </p:spPr>
        <p:txBody>
          <a:bodyPr lIns="91330" tIns="45665" rIns="91330" bIns="45665" rtlCol="0" anchor="ctr"/>
          <a:lstStyle/>
          <a:p>
            <a:pPr algn="ctr" defTabSz="913163"/>
            <a:r>
              <a:rPr lang="en-US" sz="1600" kern="0" dirty="0">
                <a:solidFill>
                  <a:prstClr val="black"/>
                </a:solidFill>
              </a:rPr>
              <a:t>VSCC</a:t>
            </a:r>
          </a:p>
        </p:txBody>
      </p:sp>
      <p:sp>
        <p:nvSpPr>
          <p:cNvPr id="27" name="Rectangle 26"/>
          <p:cNvSpPr/>
          <p:nvPr/>
        </p:nvSpPr>
        <p:spPr>
          <a:xfrm>
            <a:off x="7239985" y="3442944"/>
            <a:ext cx="1187345" cy="525212"/>
          </a:xfrm>
          <a:prstGeom prst="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lIns="91330" tIns="45665" rIns="91330" bIns="45665" rtlCol="0" anchor="ctr"/>
          <a:lstStyle/>
          <a:p>
            <a:pPr algn="ctr" defTabSz="913163"/>
            <a:r>
              <a:rPr lang="en-US" sz="1600" kern="0" dirty="0">
                <a:solidFill>
                  <a:schemeClr val="bg1"/>
                </a:solidFill>
              </a:rPr>
              <a:t>Ledger</a:t>
            </a:r>
          </a:p>
        </p:txBody>
      </p:sp>
      <p:cxnSp>
        <p:nvCxnSpPr>
          <p:cNvPr id="29" name="Straight Arrow Connector 28"/>
          <p:cNvCxnSpPr/>
          <p:nvPr/>
        </p:nvCxnSpPr>
        <p:spPr>
          <a:xfrm>
            <a:off x="1866601" y="3705550"/>
            <a:ext cx="591467" cy="0"/>
          </a:xfrm>
          <a:prstGeom prst="straightConnector1">
            <a:avLst/>
          </a:prstGeom>
          <a:noFill/>
          <a:ln w="6350" cap="flat" cmpd="sng" algn="ctr">
            <a:solidFill>
              <a:srgbClr val="000000"/>
            </a:solidFill>
            <a:prstDash val="solid"/>
            <a:tailEnd type="arrow"/>
          </a:ln>
          <a:effectLst>
            <a:outerShdw blurRad="40000" dist="20000" dir="5400000" rotWithShape="0">
              <a:srgbClr val="000000">
                <a:alpha val="38000"/>
              </a:srgbClr>
            </a:outerShdw>
          </a:effectLst>
        </p:spPr>
      </p:cxnSp>
      <p:cxnSp>
        <p:nvCxnSpPr>
          <p:cNvPr id="30" name="Straight Arrow Connector 29"/>
          <p:cNvCxnSpPr>
            <a:stCxn id="24" idx="3"/>
          </p:cNvCxnSpPr>
          <p:nvPr/>
        </p:nvCxnSpPr>
        <p:spPr>
          <a:xfrm>
            <a:off x="3645375" y="3705550"/>
            <a:ext cx="1818784" cy="0"/>
          </a:xfrm>
          <a:prstGeom prst="straightConnector1">
            <a:avLst/>
          </a:prstGeom>
          <a:noFill/>
          <a:ln w="6350" cap="flat" cmpd="sng" algn="ctr">
            <a:solidFill>
              <a:srgbClr val="000000"/>
            </a:solidFill>
            <a:prstDash val="dash"/>
            <a:tailEnd type="arrow"/>
          </a:ln>
          <a:effectLst>
            <a:outerShdw blurRad="40000" dist="20000" dir="5400000" rotWithShape="0">
              <a:srgbClr val="000000">
                <a:alpha val="38000"/>
              </a:srgbClr>
            </a:outerShdw>
          </a:effectLst>
        </p:spPr>
      </p:cxnSp>
      <p:cxnSp>
        <p:nvCxnSpPr>
          <p:cNvPr id="32" name="Straight Arrow Connector 31"/>
          <p:cNvCxnSpPr/>
          <p:nvPr/>
        </p:nvCxnSpPr>
        <p:spPr>
          <a:xfrm>
            <a:off x="6651535" y="3705550"/>
            <a:ext cx="588450" cy="0"/>
          </a:xfrm>
          <a:prstGeom prst="straightConnector1">
            <a:avLst/>
          </a:prstGeom>
          <a:noFill/>
          <a:ln w="6350" cap="flat" cmpd="sng" algn="ctr">
            <a:solidFill>
              <a:srgbClr val="000000"/>
            </a:solidFill>
            <a:prstDash val="solid"/>
            <a:tailEnd type="arrow"/>
          </a:ln>
          <a:effectLst>
            <a:outerShdw blurRad="40000" dist="20000" dir="5400000" rotWithShape="0">
              <a:srgbClr val="000000">
                <a:alpha val="38000"/>
              </a:srgbClr>
            </a:outerShdw>
          </a:effectLst>
        </p:spPr>
      </p:cxnSp>
      <p:sp>
        <p:nvSpPr>
          <p:cNvPr id="7" name="TextBox 6"/>
          <p:cNvSpPr txBox="1"/>
          <p:nvPr/>
        </p:nvSpPr>
        <p:spPr>
          <a:xfrm>
            <a:off x="1068825" y="4027653"/>
            <a:ext cx="2187018" cy="276999"/>
          </a:xfrm>
          <a:prstGeom prst="rect">
            <a:avLst/>
          </a:prstGeom>
          <a:noFill/>
        </p:spPr>
        <p:txBody>
          <a:bodyPr wrap="square" rtlCol="0">
            <a:spAutoFit/>
          </a:bodyPr>
          <a:lstStyle/>
          <a:p>
            <a:r>
              <a:rPr lang="en-US" sz="1200" dirty="0"/>
              <a:t>Propose </a:t>
            </a:r>
            <a:r>
              <a:rPr lang="en-GB" sz="1200" dirty="0"/>
              <a:t>-</a:t>
            </a:r>
            <a:r>
              <a:rPr lang="en-US" sz="1200" dirty="0"/>
              <a:t> Execute - Respond</a:t>
            </a:r>
          </a:p>
        </p:txBody>
      </p:sp>
      <p:sp>
        <p:nvSpPr>
          <p:cNvPr id="33" name="TextBox 32"/>
          <p:cNvSpPr txBox="1"/>
          <p:nvPr/>
        </p:nvSpPr>
        <p:spPr>
          <a:xfrm>
            <a:off x="3979591" y="3688074"/>
            <a:ext cx="1189069" cy="276999"/>
          </a:xfrm>
          <a:prstGeom prst="rect">
            <a:avLst/>
          </a:prstGeom>
          <a:noFill/>
        </p:spPr>
        <p:txBody>
          <a:bodyPr wrap="square" rtlCol="0">
            <a:spAutoFit/>
          </a:bodyPr>
          <a:lstStyle/>
          <a:p>
            <a:r>
              <a:rPr lang="en-GB" sz="1200" dirty="0"/>
              <a:t>Order - Deliver</a:t>
            </a:r>
            <a:endParaRPr lang="en-US" sz="1200" dirty="0"/>
          </a:p>
        </p:txBody>
      </p:sp>
      <p:sp>
        <p:nvSpPr>
          <p:cNvPr id="35" name="TextBox 34"/>
          <p:cNvSpPr txBox="1"/>
          <p:nvPr/>
        </p:nvSpPr>
        <p:spPr>
          <a:xfrm>
            <a:off x="6253379" y="4024428"/>
            <a:ext cx="1394185" cy="276999"/>
          </a:xfrm>
          <a:prstGeom prst="rect">
            <a:avLst/>
          </a:prstGeom>
          <a:noFill/>
        </p:spPr>
        <p:txBody>
          <a:bodyPr wrap="square" rtlCol="0">
            <a:spAutoFit/>
          </a:bodyPr>
          <a:lstStyle/>
          <a:p>
            <a:r>
              <a:rPr lang="en-GB" sz="1200" dirty="0"/>
              <a:t>Validate - Commit</a:t>
            </a:r>
            <a:endParaRPr lang="en-US" sz="1200" dirty="0"/>
          </a:p>
        </p:txBody>
      </p:sp>
      <p:sp>
        <p:nvSpPr>
          <p:cNvPr id="16" name="TextBox 15"/>
          <p:cNvSpPr txBox="1"/>
          <p:nvPr/>
        </p:nvSpPr>
        <p:spPr>
          <a:xfrm>
            <a:off x="3252532" y="3757142"/>
            <a:ext cx="486880" cy="261610"/>
          </a:xfrm>
          <a:prstGeom prst="rect">
            <a:avLst/>
          </a:prstGeom>
          <a:noFill/>
        </p:spPr>
        <p:txBody>
          <a:bodyPr wrap="square" rtlCol="0">
            <a:spAutoFit/>
          </a:bodyPr>
          <a:lstStyle/>
          <a:p>
            <a:r>
              <a:rPr lang="en-GB" sz="1100" dirty="0"/>
              <a:t>Sign</a:t>
            </a:r>
            <a:endParaRPr lang="en-US" sz="1100" dirty="0"/>
          </a:p>
        </p:txBody>
      </p:sp>
      <p:sp>
        <p:nvSpPr>
          <p:cNvPr id="17" name="TextBox 16"/>
          <p:cNvSpPr txBox="1"/>
          <p:nvPr/>
        </p:nvSpPr>
        <p:spPr>
          <a:xfrm>
            <a:off x="5416468" y="3757142"/>
            <a:ext cx="718695" cy="261610"/>
          </a:xfrm>
          <a:prstGeom prst="rect">
            <a:avLst/>
          </a:prstGeom>
          <a:noFill/>
        </p:spPr>
        <p:txBody>
          <a:bodyPr wrap="square" rtlCol="0">
            <a:spAutoFit/>
          </a:bodyPr>
          <a:lstStyle/>
          <a:p>
            <a:r>
              <a:rPr lang="en-GB" sz="1100" dirty="0"/>
              <a:t>Policy</a:t>
            </a:r>
            <a:endParaRPr lang="en-US" sz="1100" dirty="0"/>
          </a:p>
        </p:txBody>
      </p:sp>
      <p:sp>
        <p:nvSpPr>
          <p:cNvPr id="18" name="TextBox 17"/>
          <p:cNvSpPr txBox="1"/>
          <p:nvPr/>
        </p:nvSpPr>
        <p:spPr>
          <a:xfrm>
            <a:off x="1456556" y="3053045"/>
            <a:ext cx="1256663" cy="276999"/>
          </a:xfrm>
          <a:prstGeom prst="rect">
            <a:avLst/>
          </a:prstGeom>
          <a:noFill/>
        </p:spPr>
        <p:txBody>
          <a:bodyPr wrap="square" rtlCol="0">
            <a:spAutoFit/>
          </a:bodyPr>
          <a:lstStyle/>
          <a:p>
            <a:r>
              <a:rPr lang="en-GB" sz="1200" dirty="0"/>
              <a:t>Endorsing Peer</a:t>
            </a:r>
            <a:endParaRPr lang="en-US" sz="1200" dirty="0"/>
          </a:p>
        </p:txBody>
      </p:sp>
      <p:sp>
        <p:nvSpPr>
          <p:cNvPr id="19" name="TextBox 18"/>
          <p:cNvSpPr txBox="1"/>
          <p:nvPr/>
        </p:nvSpPr>
        <p:spPr>
          <a:xfrm>
            <a:off x="6253379" y="3053045"/>
            <a:ext cx="1381131" cy="276999"/>
          </a:xfrm>
          <a:prstGeom prst="rect">
            <a:avLst/>
          </a:prstGeom>
          <a:noFill/>
        </p:spPr>
        <p:txBody>
          <a:bodyPr wrap="square" rtlCol="0">
            <a:spAutoFit/>
          </a:bodyPr>
          <a:lstStyle/>
          <a:p>
            <a:r>
              <a:rPr lang="en-GB" sz="1200" dirty="0"/>
              <a:t>Committing Peer</a:t>
            </a:r>
            <a:endParaRPr lang="en-US" sz="1200" dirty="0"/>
          </a:p>
        </p:txBody>
      </p:sp>
      <p:sp>
        <p:nvSpPr>
          <p:cNvPr id="45" name="Folded Corner 44"/>
          <p:cNvSpPr/>
          <p:nvPr/>
        </p:nvSpPr>
        <p:spPr>
          <a:xfrm>
            <a:off x="5464159" y="3998207"/>
            <a:ext cx="350351" cy="342033"/>
          </a:xfrm>
          <a:prstGeom prst="foldedCorner">
            <a:avLst/>
          </a:prstGeom>
          <a:solidFill>
            <a:srgbClr val="F7AD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a:t>
            </a:r>
            <a:endParaRPr lang="en-US" sz="1200" baseline="-25000" dirty="0">
              <a:solidFill>
                <a:schemeClr val="tx1"/>
              </a:solidFill>
            </a:endParaRPr>
          </a:p>
        </p:txBody>
      </p:sp>
      <p:pic>
        <p:nvPicPr>
          <p:cNvPr id="2" name="Picture 1">
            <a:extLst>
              <a:ext uri="{FF2B5EF4-FFF2-40B4-BE49-F238E27FC236}">
                <a16:creationId xmlns:a16="http://schemas.microsoft.com/office/drawing/2014/main" id="{95D9706B-D26A-F74C-A285-370D22AAB142}"/>
              </a:ext>
            </a:extLst>
          </p:cNvPr>
          <p:cNvPicPr>
            <a:picLocks noChangeAspect="1"/>
          </p:cNvPicPr>
          <p:nvPr/>
        </p:nvPicPr>
        <p:blipFill>
          <a:blip r:embed="rId3"/>
          <a:stretch>
            <a:fillRect/>
          </a:stretch>
        </p:blipFill>
        <p:spPr>
          <a:xfrm>
            <a:off x="4351108" y="3246715"/>
            <a:ext cx="446034" cy="475770"/>
          </a:xfrm>
          <a:prstGeom prst="rect">
            <a:avLst/>
          </a:prstGeom>
        </p:spPr>
      </p:pic>
    </p:spTree>
    <p:extLst>
      <p:ext uri="{BB962C8B-B14F-4D97-AF65-F5344CB8AC3E}">
        <p14:creationId xmlns:p14="http://schemas.microsoft.com/office/powerpoint/2010/main" val="21030862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normAutofit/>
          </a:bodyPr>
          <a:lstStyle/>
          <a:p>
            <a:pPr eaLnBrk="0" hangingPunct="0">
              <a:spcBef>
                <a:spcPct val="0"/>
              </a:spcBef>
            </a:pPr>
            <a:r>
              <a:rPr lang="en-US" dirty="0"/>
              <a:t>Endorsement Policy Examples</a:t>
            </a:r>
            <a:endParaRPr lang="en-US" altLang="en-US" dirty="0">
              <a:latin typeface="Arial Regular" charset="0"/>
            </a:endParaRPr>
          </a:p>
        </p:txBody>
      </p:sp>
      <p:sp>
        <p:nvSpPr>
          <p:cNvPr id="5" name="Text Placeholder 4">
            <a:extLst>
              <a:ext uri="{FF2B5EF4-FFF2-40B4-BE49-F238E27FC236}">
                <a16:creationId xmlns:a16="http://schemas.microsoft.com/office/drawing/2014/main" id="{46814DC6-F86A-E541-91DA-06BFF09F3655}"/>
              </a:ext>
            </a:extLst>
          </p:cNvPr>
          <p:cNvSpPr>
            <a:spLocks noGrp="1"/>
          </p:cNvSpPr>
          <p:nvPr>
            <p:ph type="body" sz="quarter" idx="22"/>
          </p:nvPr>
        </p:nvSpPr>
        <p:spPr>
          <a:xfrm>
            <a:off x="125730" y="1269882"/>
            <a:ext cx="4270424" cy="2966219"/>
          </a:xfrm>
        </p:spPr>
        <p:txBody>
          <a:bodyPr>
            <a:normAutofit/>
          </a:bodyPr>
          <a:lstStyle/>
          <a:p>
            <a:r>
              <a:rPr lang="en-US" sz="1400" dirty="0"/>
              <a:t>Endorsement policy is specified when instantiating a </a:t>
            </a:r>
            <a:r>
              <a:rPr lang="en-US" sz="1400" dirty="0" err="1"/>
              <a:t>chaincode</a:t>
            </a:r>
            <a:r>
              <a:rPr lang="en-US" sz="1400" dirty="0"/>
              <a:t> on a channel</a:t>
            </a:r>
          </a:p>
          <a:p>
            <a:endParaRPr lang="en-US" sz="1400" dirty="0"/>
          </a:p>
          <a:p>
            <a:r>
              <a:rPr lang="en-US" sz="1400" dirty="0"/>
              <a:t>Simple Policy:</a:t>
            </a:r>
          </a:p>
          <a:p>
            <a:pPr lvl="1"/>
            <a:r>
              <a:rPr lang="en-US" sz="1400" dirty="0"/>
              <a:t>Select which members of the channel must endorse a transaction for this </a:t>
            </a:r>
            <a:r>
              <a:rPr lang="en-US" sz="1400" dirty="0" err="1"/>
              <a:t>chaincode</a:t>
            </a:r>
            <a:endParaRPr lang="en-US" sz="1400" dirty="0"/>
          </a:p>
          <a:p>
            <a:pPr lvl="1"/>
            <a:r>
              <a:rPr lang="en-US" sz="1400" dirty="0"/>
              <a:t>Specify how many members must endorse each transaction</a:t>
            </a:r>
          </a:p>
        </p:txBody>
      </p:sp>
      <p:pic>
        <p:nvPicPr>
          <p:cNvPr id="6" name="Picture 5">
            <a:extLst>
              <a:ext uri="{FF2B5EF4-FFF2-40B4-BE49-F238E27FC236}">
                <a16:creationId xmlns:a16="http://schemas.microsoft.com/office/drawing/2014/main" id="{8F83CB77-D1B2-8F4B-A980-395B1934E29C}"/>
              </a:ext>
            </a:extLst>
          </p:cNvPr>
          <p:cNvPicPr>
            <a:picLocks noChangeAspect="1"/>
          </p:cNvPicPr>
          <p:nvPr/>
        </p:nvPicPr>
        <p:blipFill>
          <a:blip r:embed="rId3"/>
          <a:stretch>
            <a:fillRect/>
          </a:stretch>
        </p:blipFill>
        <p:spPr>
          <a:xfrm>
            <a:off x="4396154" y="993194"/>
            <a:ext cx="4386360" cy="3519594"/>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7957730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normAutofit/>
          </a:bodyPr>
          <a:lstStyle/>
          <a:p>
            <a:pPr eaLnBrk="0" hangingPunct="0">
              <a:spcBef>
                <a:spcPct val="0"/>
              </a:spcBef>
            </a:pPr>
            <a:r>
              <a:rPr lang="en-US" dirty="0"/>
              <a:t>Endorsement Policy Examples</a:t>
            </a:r>
            <a:endParaRPr lang="en-US" altLang="en-US" dirty="0">
              <a:latin typeface="Arial Regular" charset="0"/>
            </a:endParaRPr>
          </a:p>
        </p:txBody>
      </p:sp>
      <p:sp>
        <p:nvSpPr>
          <p:cNvPr id="5" name="Text Placeholder 4">
            <a:extLst>
              <a:ext uri="{FF2B5EF4-FFF2-40B4-BE49-F238E27FC236}">
                <a16:creationId xmlns:a16="http://schemas.microsoft.com/office/drawing/2014/main" id="{46814DC6-F86A-E541-91DA-06BFF09F3655}"/>
              </a:ext>
            </a:extLst>
          </p:cNvPr>
          <p:cNvSpPr>
            <a:spLocks noGrp="1"/>
          </p:cNvSpPr>
          <p:nvPr>
            <p:ph type="body" sz="quarter" idx="22"/>
          </p:nvPr>
        </p:nvSpPr>
        <p:spPr>
          <a:xfrm>
            <a:off x="125730" y="1269882"/>
            <a:ext cx="4214153" cy="2966219"/>
          </a:xfrm>
        </p:spPr>
        <p:txBody>
          <a:bodyPr>
            <a:normAutofit/>
          </a:bodyPr>
          <a:lstStyle/>
          <a:p>
            <a:r>
              <a:rPr lang="en-US" sz="1400" dirty="0"/>
              <a:t>Alternatively specify an advanced policy in JSON syntax:</a:t>
            </a:r>
          </a:p>
          <a:p>
            <a:pPr lvl="1"/>
            <a:r>
              <a:rPr lang="en-US" sz="1400" dirty="0"/>
              <a:t>Role name can be ‘</a:t>
            </a:r>
            <a:r>
              <a:rPr lang="en-US" sz="1400" b="1" dirty="0"/>
              <a:t>admin</a:t>
            </a:r>
            <a:r>
              <a:rPr lang="en-US" sz="1400" dirty="0"/>
              <a:t>’ or ‘</a:t>
            </a:r>
            <a:r>
              <a:rPr lang="en-US" sz="1400" b="1" dirty="0"/>
              <a:t>member</a:t>
            </a:r>
            <a:r>
              <a:rPr lang="en-US" sz="1400" dirty="0"/>
              <a:t>’</a:t>
            </a:r>
          </a:p>
          <a:p>
            <a:pPr lvl="1"/>
            <a:r>
              <a:rPr lang="en-US" sz="1400" dirty="0"/>
              <a:t>Policy can include </a:t>
            </a:r>
            <a:r>
              <a:rPr lang="en-US" sz="1400" b="1" dirty="0"/>
              <a:t>AND</a:t>
            </a:r>
            <a:r>
              <a:rPr lang="en-US" sz="1400" dirty="0"/>
              <a:t> and </a:t>
            </a:r>
            <a:r>
              <a:rPr lang="en-US" sz="1400" b="1" dirty="0"/>
              <a:t>OR</a:t>
            </a:r>
            <a:r>
              <a:rPr lang="en-US" sz="1400" dirty="0"/>
              <a:t> logic</a:t>
            </a:r>
          </a:p>
          <a:p>
            <a:pPr lvl="1"/>
            <a:r>
              <a:rPr lang="en-US" sz="1400" dirty="0"/>
              <a:t>For example a policy can state that a transaction must be endorsed by Org1 and either Org2 or Org3.</a:t>
            </a:r>
          </a:p>
          <a:p>
            <a:pPr lvl="1"/>
            <a:r>
              <a:rPr lang="en-US" sz="1400" dirty="0"/>
              <a:t>For more information on policy syntax:</a:t>
            </a:r>
          </a:p>
          <a:p>
            <a:pPr marL="457200" lvl="1" indent="0">
              <a:buNone/>
            </a:pPr>
            <a:endParaRPr lang="en-US" sz="700" dirty="0">
              <a:hlinkClick r:id="rId3"/>
            </a:endParaRPr>
          </a:p>
          <a:p>
            <a:pPr marL="457200" lvl="1" indent="0">
              <a:buNone/>
            </a:pPr>
            <a:r>
              <a:rPr lang="en-US" sz="700" dirty="0">
                <a:hlinkClick r:id="rId3"/>
              </a:rPr>
              <a:t>https://fabric-sdk-node.github.io/global.html#ChaincodeInstantiateUpgradeRequest</a:t>
            </a:r>
            <a:endParaRPr lang="en-US" sz="700" dirty="0"/>
          </a:p>
        </p:txBody>
      </p:sp>
      <p:pic>
        <p:nvPicPr>
          <p:cNvPr id="2" name="Picture 1">
            <a:extLst>
              <a:ext uri="{FF2B5EF4-FFF2-40B4-BE49-F238E27FC236}">
                <a16:creationId xmlns:a16="http://schemas.microsoft.com/office/drawing/2014/main" id="{F1AFA650-1A84-C144-AD89-BDB9ECE40FD6}"/>
              </a:ext>
            </a:extLst>
          </p:cNvPr>
          <p:cNvPicPr>
            <a:picLocks noChangeAspect="1"/>
          </p:cNvPicPr>
          <p:nvPr/>
        </p:nvPicPr>
        <p:blipFill>
          <a:blip r:embed="rId4"/>
          <a:stretch>
            <a:fillRect/>
          </a:stretch>
        </p:blipFill>
        <p:spPr>
          <a:xfrm>
            <a:off x="4339883" y="972954"/>
            <a:ext cx="4349027" cy="3560073"/>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5944767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normAutofit/>
          </a:bodyPr>
          <a:lstStyle/>
          <a:p>
            <a:pPr eaLnBrk="0" hangingPunct="0">
              <a:spcBef>
                <a:spcPct val="0"/>
              </a:spcBef>
            </a:pPr>
            <a:r>
              <a:rPr lang="en-US" dirty="0"/>
              <a:t>Endorsement Policy Examples</a:t>
            </a:r>
            <a:endParaRPr lang="en-US" altLang="en-US" dirty="0">
              <a:latin typeface="Arial Regular" charset="0"/>
            </a:endParaRPr>
          </a:p>
        </p:txBody>
      </p:sp>
      <p:sp>
        <p:nvSpPr>
          <p:cNvPr id="4" name="Text Placeholder 3"/>
          <p:cNvSpPr>
            <a:spLocks noGrp="1"/>
          </p:cNvSpPr>
          <p:nvPr>
            <p:ph type="body" sz="quarter" idx="22"/>
          </p:nvPr>
        </p:nvSpPr>
        <p:spPr>
          <a:xfrm>
            <a:off x="125730" y="1037534"/>
            <a:ext cx="8897424" cy="3752515"/>
          </a:xfrm>
        </p:spPr>
        <p:txBody>
          <a:bodyPr>
            <a:normAutofit fontScale="70000" lnSpcReduction="20000"/>
          </a:bodyPr>
          <a:lstStyle/>
          <a:p>
            <a:pPr marL="0" indent="0" eaLnBrk="0" hangingPunct="0">
              <a:spcBef>
                <a:spcPct val="0"/>
              </a:spcBef>
              <a:buClrTx/>
              <a:buSzTx/>
              <a:buNone/>
            </a:pPr>
            <a:r>
              <a:rPr lang="en-US" altLang="en-US" sz="1800" dirty="0">
                <a:latin typeface="+mn-lt"/>
              </a:rPr>
              <a:t>Examples of policies:</a:t>
            </a:r>
          </a:p>
          <a:p>
            <a:pPr eaLnBrk="0" hangingPunct="0">
              <a:spcBef>
                <a:spcPct val="0"/>
              </a:spcBef>
              <a:buClrTx/>
              <a:buSzTx/>
            </a:pPr>
            <a:endParaRPr lang="en-US" altLang="en-US" sz="1800" dirty="0">
              <a:latin typeface="+mn-lt"/>
            </a:endParaRPr>
          </a:p>
          <a:p>
            <a:pPr eaLnBrk="0" hangingPunct="0">
              <a:spcBef>
                <a:spcPct val="0"/>
              </a:spcBef>
              <a:buClrTx/>
              <a:buSzTx/>
            </a:pPr>
            <a:r>
              <a:rPr lang="en-US" altLang="en-US" sz="1800" dirty="0">
                <a:latin typeface="+mn-lt"/>
              </a:rPr>
              <a:t>Signed by any member from one of the organizations</a:t>
            </a:r>
          </a:p>
          <a:p>
            <a:pPr eaLnBrk="0" hangingPunct="0">
              <a:spcBef>
                <a:spcPct val="0"/>
              </a:spcBef>
              <a:buClrTx/>
              <a:buSzTx/>
            </a:pPr>
            <a:endParaRPr lang="en-US" altLang="en-US" sz="1300" dirty="0">
              <a:latin typeface="+mn-lt"/>
            </a:endParaRPr>
          </a:p>
          <a:p>
            <a:pPr marL="457200" lvl="1" indent="0" eaLnBrk="0" hangingPunct="0">
              <a:spcBef>
                <a:spcPct val="0"/>
              </a:spcBef>
              <a:buNone/>
            </a:pPr>
            <a:r>
              <a:rPr lang="en-US" altLang="en-US" sz="1300" b="1" dirty="0">
                <a:solidFill>
                  <a:srgbClr val="2163FF"/>
                </a:solidFill>
                <a:latin typeface="Courier New" panose="02070309020205020404" pitchFamily="49" charset="0"/>
                <a:cs typeface="Courier New" panose="02070309020205020404" pitchFamily="49" charset="0"/>
              </a:rPr>
              <a:t>{</a:t>
            </a:r>
          </a:p>
          <a:p>
            <a:pPr marL="457200" lvl="1" indent="0" eaLnBrk="0" hangingPunct="0">
              <a:spcBef>
                <a:spcPct val="0"/>
              </a:spcBef>
              <a:buNone/>
            </a:pPr>
            <a:r>
              <a:rPr lang="en-US" altLang="en-US" sz="1300" b="1" dirty="0">
                <a:solidFill>
                  <a:srgbClr val="2163FF"/>
                </a:solidFill>
                <a:latin typeface="Courier New" panose="02070309020205020404" pitchFamily="49" charset="0"/>
                <a:cs typeface="Courier New" panose="02070309020205020404" pitchFamily="49" charset="0"/>
              </a:rPr>
              <a:t>  identities: [</a:t>
            </a:r>
          </a:p>
          <a:p>
            <a:pPr marL="457200" lvl="1" indent="0" eaLnBrk="0" hangingPunct="0">
              <a:spcBef>
                <a:spcPct val="0"/>
              </a:spcBef>
              <a:buNone/>
            </a:pPr>
            <a:r>
              <a:rPr lang="en-US" altLang="en-US" sz="1300" b="1" dirty="0">
                <a:solidFill>
                  <a:srgbClr val="2163FF"/>
                </a:solidFill>
                <a:latin typeface="Courier New" panose="02070309020205020404" pitchFamily="49" charset="0"/>
                <a:cs typeface="Courier New" panose="02070309020205020404" pitchFamily="49" charset="0"/>
              </a:rPr>
              <a:t>    { role: { name: "</a:t>
            </a:r>
            <a:r>
              <a:rPr lang="en-US" altLang="en-US" sz="1300" b="1" dirty="0">
                <a:solidFill>
                  <a:srgbClr val="FF0000"/>
                </a:solidFill>
                <a:latin typeface="Courier New" panose="02070309020205020404" pitchFamily="49" charset="0"/>
                <a:cs typeface="Courier New" panose="02070309020205020404" pitchFamily="49" charset="0"/>
              </a:rPr>
              <a:t>member</a:t>
            </a:r>
            <a:r>
              <a:rPr lang="en-US" altLang="en-US" sz="1300" b="1" dirty="0">
                <a:solidFill>
                  <a:srgbClr val="2163FF"/>
                </a:solidFill>
                <a:latin typeface="Courier New" panose="02070309020205020404" pitchFamily="49" charset="0"/>
                <a:cs typeface="Courier New" panose="02070309020205020404" pitchFamily="49" charset="0"/>
              </a:rPr>
              <a:t>", </a:t>
            </a:r>
            <a:r>
              <a:rPr lang="en-US" altLang="en-US" sz="1300" b="1" dirty="0" err="1">
                <a:solidFill>
                  <a:srgbClr val="2163FF"/>
                </a:solidFill>
                <a:latin typeface="Courier New" panose="02070309020205020404" pitchFamily="49" charset="0"/>
                <a:cs typeface="Courier New" panose="02070309020205020404" pitchFamily="49" charset="0"/>
              </a:rPr>
              <a:t>mspId</a:t>
            </a:r>
            <a:r>
              <a:rPr lang="en-US" altLang="en-US" sz="1300" b="1" dirty="0">
                <a:solidFill>
                  <a:srgbClr val="2163FF"/>
                </a:solidFill>
                <a:latin typeface="Courier New" panose="02070309020205020404" pitchFamily="49" charset="0"/>
                <a:cs typeface="Courier New" panose="02070309020205020404" pitchFamily="49" charset="0"/>
              </a:rPr>
              <a:t>: "</a:t>
            </a:r>
            <a:r>
              <a:rPr lang="en-US" altLang="en-US" sz="1300" b="1" dirty="0">
                <a:solidFill>
                  <a:srgbClr val="FF0000"/>
                </a:solidFill>
                <a:latin typeface="Courier New" panose="02070309020205020404" pitchFamily="49" charset="0"/>
                <a:cs typeface="Courier New" panose="02070309020205020404" pitchFamily="49" charset="0"/>
              </a:rPr>
              <a:t>org1</a:t>
            </a:r>
            <a:r>
              <a:rPr lang="en-US" altLang="en-US" sz="1300" b="1" dirty="0">
                <a:solidFill>
                  <a:srgbClr val="2163FF"/>
                </a:solidFill>
                <a:latin typeface="Courier New" panose="02070309020205020404" pitchFamily="49" charset="0"/>
                <a:cs typeface="Courier New" panose="02070309020205020404" pitchFamily="49" charset="0"/>
              </a:rPr>
              <a:t>" }},</a:t>
            </a:r>
          </a:p>
          <a:p>
            <a:pPr marL="457200" lvl="1" indent="0" eaLnBrk="0" hangingPunct="0">
              <a:spcBef>
                <a:spcPct val="0"/>
              </a:spcBef>
              <a:buNone/>
            </a:pPr>
            <a:r>
              <a:rPr lang="en-US" altLang="en-US" sz="1300" b="1" dirty="0">
                <a:solidFill>
                  <a:srgbClr val="2163FF"/>
                </a:solidFill>
                <a:latin typeface="Courier New" panose="02070309020205020404" pitchFamily="49" charset="0"/>
                <a:cs typeface="Courier New" panose="02070309020205020404" pitchFamily="49" charset="0"/>
              </a:rPr>
              <a:t>    { role: { name: "</a:t>
            </a:r>
            <a:r>
              <a:rPr lang="en-US" altLang="en-US" sz="1300" b="1" dirty="0">
                <a:solidFill>
                  <a:srgbClr val="FF0000"/>
                </a:solidFill>
                <a:latin typeface="Courier New" panose="02070309020205020404" pitchFamily="49" charset="0"/>
                <a:cs typeface="Courier New" panose="02070309020205020404" pitchFamily="49" charset="0"/>
              </a:rPr>
              <a:t>member</a:t>
            </a:r>
            <a:r>
              <a:rPr lang="en-US" altLang="en-US" sz="1300" b="1" dirty="0">
                <a:solidFill>
                  <a:srgbClr val="2163FF"/>
                </a:solidFill>
                <a:latin typeface="Courier New" panose="02070309020205020404" pitchFamily="49" charset="0"/>
                <a:cs typeface="Courier New" panose="02070309020205020404" pitchFamily="49" charset="0"/>
              </a:rPr>
              <a:t>", </a:t>
            </a:r>
            <a:r>
              <a:rPr lang="en-US" altLang="en-US" sz="1300" b="1" dirty="0" err="1">
                <a:solidFill>
                  <a:srgbClr val="2163FF"/>
                </a:solidFill>
                <a:latin typeface="Courier New" panose="02070309020205020404" pitchFamily="49" charset="0"/>
                <a:cs typeface="Courier New" panose="02070309020205020404" pitchFamily="49" charset="0"/>
              </a:rPr>
              <a:t>mspId</a:t>
            </a:r>
            <a:r>
              <a:rPr lang="en-US" altLang="en-US" sz="1300" b="1" dirty="0">
                <a:solidFill>
                  <a:srgbClr val="2163FF"/>
                </a:solidFill>
                <a:latin typeface="Courier New" panose="02070309020205020404" pitchFamily="49" charset="0"/>
                <a:cs typeface="Courier New" panose="02070309020205020404" pitchFamily="49" charset="0"/>
              </a:rPr>
              <a:t>: "</a:t>
            </a:r>
            <a:r>
              <a:rPr lang="en-US" altLang="en-US" sz="1300" b="1" dirty="0">
                <a:solidFill>
                  <a:srgbClr val="FF0000"/>
                </a:solidFill>
                <a:latin typeface="Courier New" panose="02070309020205020404" pitchFamily="49" charset="0"/>
                <a:cs typeface="Courier New" panose="02070309020205020404" pitchFamily="49" charset="0"/>
              </a:rPr>
              <a:t>org2</a:t>
            </a:r>
            <a:r>
              <a:rPr lang="en-US" altLang="en-US" sz="1300" b="1" dirty="0">
                <a:solidFill>
                  <a:srgbClr val="2163FF"/>
                </a:solidFill>
                <a:latin typeface="Courier New" panose="02070309020205020404" pitchFamily="49" charset="0"/>
                <a:cs typeface="Courier New" panose="02070309020205020404" pitchFamily="49" charset="0"/>
              </a:rPr>
              <a:t>" }}</a:t>
            </a:r>
          </a:p>
          <a:p>
            <a:pPr marL="457200" lvl="1" indent="0" eaLnBrk="0" hangingPunct="0">
              <a:spcBef>
                <a:spcPct val="0"/>
              </a:spcBef>
              <a:buNone/>
            </a:pPr>
            <a:r>
              <a:rPr lang="en-US" altLang="en-US" sz="1300" b="1" dirty="0">
                <a:solidFill>
                  <a:srgbClr val="2163FF"/>
                </a:solidFill>
                <a:latin typeface="Courier New" panose="02070309020205020404" pitchFamily="49" charset="0"/>
                <a:cs typeface="Courier New" panose="02070309020205020404" pitchFamily="49" charset="0"/>
              </a:rPr>
              <a:t>  ],</a:t>
            </a:r>
          </a:p>
          <a:p>
            <a:pPr marL="457200" lvl="1" indent="0" eaLnBrk="0" hangingPunct="0">
              <a:spcBef>
                <a:spcPct val="0"/>
              </a:spcBef>
              <a:buNone/>
            </a:pPr>
            <a:r>
              <a:rPr lang="en-US" altLang="en-US" sz="1300" b="1" dirty="0">
                <a:solidFill>
                  <a:srgbClr val="2163FF"/>
                </a:solidFill>
                <a:latin typeface="Courier New" panose="02070309020205020404" pitchFamily="49" charset="0"/>
                <a:cs typeface="Courier New" panose="02070309020205020404" pitchFamily="49" charset="0"/>
              </a:rPr>
              <a:t>  policy: {</a:t>
            </a:r>
          </a:p>
          <a:p>
            <a:pPr marL="457200" lvl="1" indent="0" eaLnBrk="0" hangingPunct="0">
              <a:spcBef>
                <a:spcPct val="0"/>
              </a:spcBef>
              <a:buNone/>
            </a:pPr>
            <a:r>
              <a:rPr lang="en-US" altLang="en-US" sz="1300" b="1" dirty="0">
                <a:solidFill>
                  <a:srgbClr val="2163FF"/>
                </a:solidFill>
                <a:latin typeface="Courier New" panose="02070309020205020404" pitchFamily="49" charset="0"/>
                <a:cs typeface="Courier New" panose="02070309020205020404" pitchFamily="49" charset="0"/>
              </a:rPr>
              <a:t>    "</a:t>
            </a:r>
            <a:r>
              <a:rPr lang="en-US" altLang="en-US" sz="1300" b="1" dirty="0">
                <a:solidFill>
                  <a:srgbClr val="FF0000"/>
                </a:solidFill>
                <a:latin typeface="Courier New" panose="02070309020205020404" pitchFamily="49" charset="0"/>
                <a:cs typeface="Courier New" panose="02070309020205020404" pitchFamily="49" charset="0"/>
              </a:rPr>
              <a:t>1-of</a:t>
            </a:r>
            <a:r>
              <a:rPr lang="en-US" altLang="en-US" sz="1300" b="1" dirty="0">
                <a:solidFill>
                  <a:srgbClr val="2163FF"/>
                </a:solidFill>
                <a:latin typeface="Courier New" panose="02070309020205020404" pitchFamily="49" charset="0"/>
                <a:cs typeface="Courier New" panose="02070309020205020404" pitchFamily="49" charset="0"/>
              </a:rPr>
              <a:t>": [{ "</a:t>
            </a:r>
            <a:r>
              <a:rPr lang="en-US" altLang="en-US" sz="1300" b="1" dirty="0">
                <a:solidFill>
                  <a:srgbClr val="FF0000"/>
                </a:solidFill>
                <a:latin typeface="Courier New" panose="02070309020205020404" pitchFamily="49" charset="0"/>
                <a:cs typeface="Courier New" panose="02070309020205020404" pitchFamily="49" charset="0"/>
              </a:rPr>
              <a:t>signed-by</a:t>
            </a:r>
            <a:r>
              <a:rPr lang="en-US" altLang="en-US" sz="1300" b="1" dirty="0">
                <a:solidFill>
                  <a:srgbClr val="2163FF"/>
                </a:solidFill>
                <a:latin typeface="Courier New" panose="02070309020205020404" pitchFamily="49" charset="0"/>
                <a:cs typeface="Courier New" panose="02070309020205020404" pitchFamily="49" charset="0"/>
              </a:rPr>
              <a:t>": </a:t>
            </a:r>
            <a:r>
              <a:rPr lang="en-US" altLang="en-US" sz="1300" b="1" dirty="0">
                <a:solidFill>
                  <a:srgbClr val="00B050"/>
                </a:solidFill>
                <a:latin typeface="Courier New" panose="02070309020205020404" pitchFamily="49" charset="0"/>
                <a:cs typeface="Courier New" panose="02070309020205020404" pitchFamily="49" charset="0"/>
              </a:rPr>
              <a:t>0</a:t>
            </a:r>
            <a:r>
              <a:rPr lang="en-US" altLang="en-US" sz="1300" b="1" dirty="0">
                <a:solidFill>
                  <a:srgbClr val="2163FF"/>
                </a:solidFill>
                <a:latin typeface="Courier New" panose="02070309020205020404" pitchFamily="49" charset="0"/>
                <a:cs typeface="Courier New" panose="02070309020205020404" pitchFamily="49" charset="0"/>
              </a:rPr>
              <a:t> }, { "</a:t>
            </a:r>
            <a:r>
              <a:rPr lang="en-US" altLang="en-US" sz="1300" b="1" dirty="0">
                <a:solidFill>
                  <a:srgbClr val="FF0000"/>
                </a:solidFill>
                <a:latin typeface="Courier New" panose="02070309020205020404" pitchFamily="49" charset="0"/>
                <a:cs typeface="Courier New" panose="02070309020205020404" pitchFamily="49" charset="0"/>
              </a:rPr>
              <a:t>signed-by</a:t>
            </a:r>
            <a:r>
              <a:rPr lang="en-US" altLang="en-US" sz="1300" b="1" dirty="0">
                <a:solidFill>
                  <a:srgbClr val="2163FF"/>
                </a:solidFill>
                <a:latin typeface="Courier New" panose="02070309020205020404" pitchFamily="49" charset="0"/>
                <a:cs typeface="Courier New" panose="02070309020205020404" pitchFamily="49" charset="0"/>
              </a:rPr>
              <a:t>": </a:t>
            </a:r>
            <a:r>
              <a:rPr lang="en-US" altLang="en-US" sz="1300" b="1" dirty="0">
                <a:solidFill>
                  <a:srgbClr val="00B050"/>
                </a:solidFill>
                <a:latin typeface="Courier New" panose="02070309020205020404" pitchFamily="49" charset="0"/>
                <a:cs typeface="Courier New" panose="02070309020205020404" pitchFamily="49" charset="0"/>
              </a:rPr>
              <a:t>1</a:t>
            </a:r>
            <a:r>
              <a:rPr lang="en-US" altLang="en-US" sz="1300" b="1" dirty="0">
                <a:solidFill>
                  <a:srgbClr val="2163FF"/>
                </a:solidFill>
                <a:latin typeface="Courier New" panose="02070309020205020404" pitchFamily="49" charset="0"/>
                <a:cs typeface="Courier New" panose="02070309020205020404" pitchFamily="49" charset="0"/>
              </a:rPr>
              <a:t> }]</a:t>
            </a:r>
          </a:p>
          <a:p>
            <a:pPr marL="457200" lvl="1" indent="0" eaLnBrk="0" hangingPunct="0">
              <a:spcBef>
                <a:spcPct val="0"/>
              </a:spcBef>
              <a:buNone/>
            </a:pPr>
            <a:r>
              <a:rPr lang="en-US" altLang="en-US" sz="1300" b="1" dirty="0">
                <a:solidFill>
                  <a:srgbClr val="2163FF"/>
                </a:solidFill>
                <a:latin typeface="Courier New" panose="02070309020205020404" pitchFamily="49" charset="0"/>
                <a:cs typeface="Courier New" panose="02070309020205020404" pitchFamily="49" charset="0"/>
              </a:rPr>
              <a:t>  }</a:t>
            </a:r>
          </a:p>
          <a:p>
            <a:pPr marL="457200" lvl="1" indent="0" eaLnBrk="0" hangingPunct="0">
              <a:spcBef>
                <a:spcPct val="0"/>
              </a:spcBef>
              <a:buNone/>
            </a:pPr>
            <a:r>
              <a:rPr lang="en-US" altLang="en-US" sz="1300" b="1" dirty="0">
                <a:solidFill>
                  <a:srgbClr val="2163FF"/>
                </a:solidFill>
                <a:latin typeface="Courier New" panose="02070309020205020404" pitchFamily="49" charset="0"/>
                <a:cs typeface="Courier New" panose="02070309020205020404" pitchFamily="49" charset="0"/>
              </a:rPr>
              <a:t>}</a:t>
            </a:r>
            <a:endParaRPr lang="en-US" altLang="en-US" sz="1300" b="1" dirty="0">
              <a:latin typeface="Courier New" panose="02070309020205020404" pitchFamily="49" charset="0"/>
              <a:cs typeface="Courier New" panose="02070309020205020404" pitchFamily="49" charset="0"/>
            </a:endParaRPr>
          </a:p>
          <a:p>
            <a:pPr eaLnBrk="0" hangingPunct="0">
              <a:spcBef>
                <a:spcPct val="0"/>
              </a:spcBef>
              <a:buClrTx/>
            </a:pPr>
            <a:endParaRPr lang="en-US" altLang="en-US" sz="1800" dirty="0">
              <a:latin typeface="+mn-lt"/>
            </a:endParaRPr>
          </a:p>
          <a:p>
            <a:pPr eaLnBrk="0" hangingPunct="0">
              <a:spcBef>
                <a:spcPct val="0"/>
              </a:spcBef>
              <a:buClrTx/>
            </a:pPr>
            <a:r>
              <a:rPr lang="en-US" altLang="en-US" sz="1800" dirty="0">
                <a:latin typeface="+mn-lt"/>
              </a:rPr>
              <a:t>Signed by admin of the </a:t>
            </a:r>
            <a:r>
              <a:rPr lang="en-US" altLang="en-US" sz="1800" dirty="0" err="1">
                <a:latin typeface="+mn-lt"/>
              </a:rPr>
              <a:t>ordererOrg</a:t>
            </a:r>
            <a:r>
              <a:rPr lang="en-US" altLang="en-US" sz="1800" dirty="0">
                <a:latin typeface="+mn-lt"/>
              </a:rPr>
              <a:t> and any member from one of the peer organizations</a:t>
            </a:r>
          </a:p>
          <a:p>
            <a:pPr marL="457200" lvl="1" indent="0" eaLnBrk="0" hangingPunct="0">
              <a:spcBef>
                <a:spcPct val="0"/>
              </a:spcBef>
              <a:buNone/>
            </a:pPr>
            <a:endParaRPr lang="en-US" altLang="en-US" sz="1300" dirty="0">
              <a:solidFill>
                <a:srgbClr val="2163FF"/>
              </a:solidFill>
              <a:latin typeface="+mn-lt"/>
            </a:endParaRPr>
          </a:p>
          <a:p>
            <a:pPr marL="457200" lvl="1" indent="0" eaLnBrk="0" hangingPunct="0">
              <a:spcBef>
                <a:spcPct val="0"/>
              </a:spcBef>
              <a:buNone/>
            </a:pPr>
            <a:r>
              <a:rPr lang="en-US" altLang="en-US" sz="1300" b="1" dirty="0">
                <a:solidFill>
                  <a:srgbClr val="2163FF"/>
                </a:solidFill>
                <a:latin typeface="Courier New" panose="02070309020205020404" pitchFamily="49" charset="0"/>
                <a:cs typeface="Courier New" panose="02070309020205020404" pitchFamily="49" charset="0"/>
              </a:rPr>
              <a:t>{</a:t>
            </a:r>
          </a:p>
          <a:p>
            <a:pPr marL="457200" lvl="1" indent="0" eaLnBrk="0" hangingPunct="0">
              <a:spcBef>
                <a:spcPct val="0"/>
              </a:spcBef>
              <a:buNone/>
            </a:pPr>
            <a:r>
              <a:rPr lang="en-US" altLang="en-US" sz="1300" b="1" dirty="0">
                <a:solidFill>
                  <a:srgbClr val="2163FF"/>
                </a:solidFill>
                <a:latin typeface="Courier New" panose="02070309020205020404" pitchFamily="49" charset="0"/>
                <a:cs typeface="Courier New" panose="02070309020205020404" pitchFamily="49" charset="0"/>
              </a:rPr>
              <a:t>  identities: [</a:t>
            </a:r>
          </a:p>
          <a:p>
            <a:pPr marL="457200" lvl="1" indent="0" eaLnBrk="0" hangingPunct="0">
              <a:spcBef>
                <a:spcPct val="0"/>
              </a:spcBef>
              <a:buNone/>
            </a:pPr>
            <a:r>
              <a:rPr lang="en-US" altLang="en-US" sz="1300" b="1" dirty="0">
                <a:solidFill>
                  <a:srgbClr val="2163FF"/>
                </a:solidFill>
                <a:latin typeface="Courier New" panose="02070309020205020404" pitchFamily="49" charset="0"/>
                <a:cs typeface="Courier New" panose="02070309020205020404" pitchFamily="49" charset="0"/>
              </a:rPr>
              <a:t>    { role: { name: "</a:t>
            </a:r>
            <a:r>
              <a:rPr lang="en-US" altLang="en-US" sz="1300" b="1" dirty="0">
                <a:solidFill>
                  <a:srgbClr val="FF0000"/>
                </a:solidFill>
                <a:latin typeface="Courier New" panose="02070309020205020404" pitchFamily="49" charset="0"/>
                <a:cs typeface="Courier New" panose="02070309020205020404" pitchFamily="49" charset="0"/>
              </a:rPr>
              <a:t>member</a:t>
            </a:r>
            <a:r>
              <a:rPr lang="en-US" altLang="en-US" sz="1300" b="1" dirty="0">
                <a:solidFill>
                  <a:srgbClr val="2163FF"/>
                </a:solidFill>
                <a:latin typeface="Courier New" panose="02070309020205020404" pitchFamily="49" charset="0"/>
                <a:cs typeface="Courier New" panose="02070309020205020404" pitchFamily="49" charset="0"/>
              </a:rPr>
              <a:t>", </a:t>
            </a:r>
            <a:r>
              <a:rPr lang="en-US" altLang="en-US" sz="1300" b="1" dirty="0" err="1">
                <a:solidFill>
                  <a:srgbClr val="2163FF"/>
                </a:solidFill>
                <a:latin typeface="Courier New" panose="02070309020205020404" pitchFamily="49" charset="0"/>
                <a:cs typeface="Courier New" panose="02070309020205020404" pitchFamily="49" charset="0"/>
              </a:rPr>
              <a:t>mspId</a:t>
            </a:r>
            <a:r>
              <a:rPr lang="en-US" altLang="en-US" sz="1300" b="1" dirty="0">
                <a:solidFill>
                  <a:srgbClr val="2163FF"/>
                </a:solidFill>
                <a:latin typeface="Courier New" panose="02070309020205020404" pitchFamily="49" charset="0"/>
                <a:cs typeface="Courier New" panose="02070309020205020404" pitchFamily="49" charset="0"/>
              </a:rPr>
              <a:t>: "</a:t>
            </a:r>
            <a:r>
              <a:rPr lang="en-US" altLang="en-US" sz="1300" b="1" dirty="0">
                <a:solidFill>
                  <a:srgbClr val="FF0000"/>
                </a:solidFill>
                <a:latin typeface="Courier New" panose="02070309020205020404" pitchFamily="49" charset="0"/>
                <a:cs typeface="Courier New" panose="02070309020205020404" pitchFamily="49" charset="0"/>
              </a:rPr>
              <a:t>peerOrg1</a:t>
            </a:r>
            <a:r>
              <a:rPr lang="en-US" altLang="en-US" sz="1300" b="1" dirty="0">
                <a:solidFill>
                  <a:srgbClr val="2163FF"/>
                </a:solidFill>
                <a:latin typeface="Courier New" panose="02070309020205020404" pitchFamily="49" charset="0"/>
                <a:cs typeface="Courier New" panose="02070309020205020404" pitchFamily="49" charset="0"/>
              </a:rPr>
              <a:t>" }},</a:t>
            </a:r>
          </a:p>
          <a:p>
            <a:pPr marL="457200" lvl="1" indent="0" eaLnBrk="0" hangingPunct="0">
              <a:spcBef>
                <a:spcPct val="0"/>
              </a:spcBef>
              <a:buNone/>
            </a:pPr>
            <a:r>
              <a:rPr lang="en-US" altLang="en-US" sz="1300" b="1" dirty="0">
                <a:solidFill>
                  <a:srgbClr val="2163FF"/>
                </a:solidFill>
                <a:latin typeface="Courier New" panose="02070309020205020404" pitchFamily="49" charset="0"/>
                <a:cs typeface="Courier New" panose="02070309020205020404" pitchFamily="49" charset="0"/>
              </a:rPr>
              <a:t>    { role: { name: "</a:t>
            </a:r>
            <a:r>
              <a:rPr lang="en-US" altLang="en-US" sz="1300" b="1" dirty="0">
                <a:solidFill>
                  <a:srgbClr val="FF0000"/>
                </a:solidFill>
                <a:latin typeface="Courier New" panose="02070309020205020404" pitchFamily="49" charset="0"/>
                <a:cs typeface="Courier New" panose="02070309020205020404" pitchFamily="49" charset="0"/>
              </a:rPr>
              <a:t>member</a:t>
            </a:r>
            <a:r>
              <a:rPr lang="en-US" altLang="en-US" sz="1300" b="1" dirty="0">
                <a:solidFill>
                  <a:srgbClr val="2163FF"/>
                </a:solidFill>
                <a:latin typeface="Courier New" panose="02070309020205020404" pitchFamily="49" charset="0"/>
                <a:cs typeface="Courier New" panose="02070309020205020404" pitchFamily="49" charset="0"/>
              </a:rPr>
              <a:t>", </a:t>
            </a:r>
            <a:r>
              <a:rPr lang="en-US" altLang="en-US" sz="1300" b="1" dirty="0" err="1">
                <a:solidFill>
                  <a:srgbClr val="2163FF"/>
                </a:solidFill>
                <a:latin typeface="Courier New" panose="02070309020205020404" pitchFamily="49" charset="0"/>
                <a:cs typeface="Courier New" panose="02070309020205020404" pitchFamily="49" charset="0"/>
              </a:rPr>
              <a:t>mspId</a:t>
            </a:r>
            <a:r>
              <a:rPr lang="en-US" altLang="en-US" sz="1300" b="1" dirty="0">
                <a:solidFill>
                  <a:srgbClr val="2163FF"/>
                </a:solidFill>
                <a:latin typeface="Courier New" panose="02070309020205020404" pitchFamily="49" charset="0"/>
                <a:cs typeface="Courier New" panose="02070309020205020404" pitchFamily="49" charset="0"/>
              </a:rPr>
              <a:t>: "</a:t>
            </a:r>
            <a:r>
              <a:rPr lang="en-US" altLang="en-US" sz="1300" b="1" dirty="0">
                <a:solidFill>
                  <a:srgbClr val="FF0000"/>
                </a:solidFill>
                <a:latin typeface="Courier New" panose="02070309020205020404" pitchFamily="49" charset="0"/>
                <a:cs typeface="Courier New" panose="02070309020205020404" pitchFamily="49" charset="0"/>
              </a:rPr>
              <a:t>peerOrg2</a:t>
            </a:r>
            <a:r>
              <a:rPr lang="en-US" altLang="en-US" sz="1300" b="1" dirty="0">
                <a:solidFill>
                  <a:srgbClr val="2163FF"/>
                </a:solidFill>
                <a:latin typeface="Courier New" panose="02070309020205020404" pitchFamily="49" charset="0"/>
                <a:cs typeface="Courier New" panose="02070309020205020404" pitchFamily="49" charset="0"/>
              </a:rPr>
              <a:t>" }},</a:t>
            </a:r>
          </a:p>
          <a:p>
            <a:pPr marL="457200" lvl="1" indent="0" eaLnBrk="0" hangingPunct="0">
              <a:spcBef>
                <a:spcPct val="0"/>
              </a:spcBef>
              <a:buNone/>
            </a:pPr>
            <a:r>
              <a:rPr lang="en-US" altLang="en-US" sz="1300" b="1" dirty="0">
                <a:solidFill>
                  <a:srgbClr val="2163FF"/>
                </a:solidFill>
                <a:latin typeface="Courier New" panose="02070309020205020404" pitchFamily="49" charset="0"/>
                <a:cs typeface="Courier New" panose="02070309020205020404" pitchFamily="49" charset="0"/>
              </a:rPr>
              <a:t>    { role: { name: "</a:t>
            </a:r>
            <a:r>
              <a:rPr lang="en-US" altLang="en-US" sz="1300" b="1" dirty="0">
                <a:solidFill>
                  <a:srgbClr val="FF0000"/>
                </a:solidFill>
                <a:latin typeface="Courier New" panose="02070309020205020404" pitchFamily="49" charset="0"/>
                <a:cs typeface="Courier New" panose="02070309020205020404" pitchFamily="49" charset="0"/>
              </a:rPr>
              <a:t>admin</a:t>
            </a:r>
            <a:r>
              <a:rPr lang="en-US" altLang="en-US" sz="1300" b="1" dirty="0">
                <a:solidFill>
                  <a:srgbClr val="2163FF"/>
                </a:solidFill>
                <a:latin typeface="Courier New" panose="02070309020205020404" pitchFamily="49" charset="0"/>
                <a:cs typeface="Courier New" panose="02070309020205020404" pitchFamily="49" charset="0"/>
              </a:rPr>
              <a:t>",  </a:t>
            </a:r>
            <a:r>
              <a:rPr lang="en-US" altLang="en-US" sz="1300" b="1" dirty="0" err="1">
                <a:solidFill>
                  <a:srgbClr val="2163FF"/>
                </a:solidFill>
                <a:latin typeface="Courier New" panose="02070309020205020404" pitchFamily="49" charset="0"/>
                <a:cs typeface="Courier New" panose="02070309020205020404" pitchFamily="49" charset="0"/>
              </a:rPr>
              <a:t>mspId</a:t>
            </a:r>
            <a:r>
              <a:rPr lang="en-US" altLang="en-US" sz="1300" b="1" dirty="0">
                <a:solidFill>
                  <a:srgbClr val="2163FF"/>
                </a:solidFill>
                <a:latin typeface="Courier New" panose="02070309020205020404" pitchFamily="49" charset="0"/>
                <a:cs typeface="Courier New" panose="02070309020205020404" pitchFamily="49" charset="0"/>
              </a:rPr>
              <a:t>: "</a:t>
            </a:r>
            <a:r>
              <a:rPr lang="en-US" altLang="en-US" sz="1300" b="1" dirty="0" err="1">
                <a:solidFill>
                  <a:srgbClr val="FF0000"/>
                </a:solidFill>
                <a:latin typeface="Courier New" panose="02070309020205020404" pitchFamily="49" charset="0"/>
                <a:cs typeface="Courier New" panose="02070309020205020404" pitchFamily="49" charset="0"/>
              </a:rPr>
              <a:t>ordererOrg</a:t>
            </a:r>
            <a:r>
              <a:rPr lang="en-US" altLang="en-US" sz="1300" b="1" dirty="0">
                <a:solidFill>
                  <a:srgbClr val="2163FF"/>
                </a:solidFill>
                <a:latin typeface="Courier New" panose="02070309020205020404" pitchFamily="49" charset="0"/>
                <a:cs typeface="Courier New" panose="02070309020205020404" pitchFamily="49" charset="0"/>
              </a:rPr>
              <a:t>" }}</a:t>
            </a:r>
          </a:p>
          <a:p>
            <a:pPr marL="457200" lvl="1" indent="0" eaLnBrk="0" hangingPunct="0">
              <a:spcBef>
                <a:spcPct val="0"/>
              </a:spcBef>
              <a:buNone/>
            </a:pPr>
            <a:r>
              <a:rPr lang="en-US" altLang="en-US" sz="1300" b="1" dirty="0">
                <a:solidFill>
                  <a:srgbClr val="2163FF"/>
                </a:solidFill>
                <a:latin typeface="Courier New" panose="02070309020205020404" pitchFamily="49" charset="0"/>
                <a:cs typeface="Courier New" panose="02070309020205020404" pitchFamily="49" charset="0"/>
              </a:rPr>
              <a:t>  ],</a:t>
            </a:r>
          </a:p>
          <a:p>
            <a:pPr marL="457200" lvl="1" indent="0" eaLnBrk="0" hangingPunct="0">
              <a:spcBef>
                <a:spcPct val="0"/>
              </a:spcBef>
              <a:buNone/>
            </a:pPr>
            <a:r>
              <a:rPr lang="en-US" altLang="en-US" sz="1300" b="1" dirty="0">
                <a:solidFill>
                  <a:srgbClr val="2163FF"/>
                </a:solidFill>
                <a:latin typeface="Courier New" panose="02070309020205020404" pitchFamily="49" charset="0"/>
                <a:cs typeface="Courier New" panose="02070309020205020404" pitchFamily="49" charset="0"/>
              </a:rPr>
              <a:t>  policy: {</a:t>
            </a:r>
          </a:p>
          <a:p>
            <a:pPr marL="457200" lvl="1" indent="0" eaLnBrk="0" hangingPunct="0">
              <a:spcBef>
                <a:spcPct val="0"/>
              </a:spcBef>
              <a:buNone/>
            </a:pPr>
            <a:r>
              <a:rPr lang="en-US" altLang="en-US" sz="1300" b="1" dirty="0">
                <a:solidFill>
                  <a:srgbClr val="2163FF"/>
                </a:solidFill>
                <a:latin typeface="Courier New" panose="02070309020205020404" pitchFamily="49" charset="0"/>
                <a:cs typeface="Courier New" panose="02070309020205020404" pitchFamily="49" charset="0"/>
              </a:rPr>
              <a:t>    "</a:t>
            </a:r>
            <a:r>
              <a:rPr lang="en-US" altLang="en-US" sz="1300" b="1" dirty="0">
                <a:solidFill>
                  <a:srgbClr val="FF0000"/>
                </a:solidFill>
                <a:latin typeface="Courier New" panose="02070309020205020404" pitchFamily="49" charset="0"/>
                <a:cs typeface="Courier New" panose="02070309020205020404" pitchFamily="49" charset="0"/>
              </a:rPr>
              <a:t>2-of</a:t>
            </a:r>
            <a:r>
              <a:rPr lang="en-US" altLang="en-US" sz="1300" b="1" dirty="0">
                <a:solidFill>
                  <a:srgbClr val="2163FF"/>
                </a:solidFill>
                <a:latin typeface="Courier New" panose="02070309020205020404" pitchFamily="49" charset="0"/>
                <a:cs typeface="Courier New" panose="02070309020205020404" pitchFamily="49" charset="0"/>
              </a:rPr>
              <a:t>": [</a:t>
            </a:r>
          </a:p>
          <a:p>
            <a:pPr marL="457200" lvl="1" indent="0" eaLnBrk="0" hangingPunct="0">
              <a:spcBef>
                <a:spcPct val="0"/>
              </a:spcBef>
              <a:buNone/>
            </a:pPr>
            <a:r>
              <a:rPr lang="en-US" altLang="en-US" sz="1300" b="1" dirty="0">
                <a:solidFill>
                  <a:srgbClr val="2163FF"/>
                </a:solidFill>
                <a:latin typeface="Courier New" panose="02070309020205020404" pitchFamily="49" charset="0"/>
                <a:cs typeface="Courier New" panose="02070309020205020404" pitchFamily="49" charset="0"/>
              </a:rPr>
              <a:t>      { "</a:t>
            </a:r>
            <a:r>
              <a:rPr lang="en-US" altLang="en-US" sz="1300" b="1" dirty="0">
                <a:solidFill>
                  <a:srgbClr val="FF0000"/>
                </a:solidFill>
                <a:latin typeface="Courier New" panose="02070309020205020404" pitchFamily="49" charset="0"/>
                <a:cs typeface="Courier New" panose="02070309020205020404" pitchFamily="49" charset="0"/>
              </a:rPr>
              <a:t>signed-by</a:t>
            </a:r>
            <a:r>
              <a:rPr lang="en-US" altLang="en-US" sz="1300" b="1" dirty="0">
                <a:solidFill>
                  <a:srgbClr val="2163FF"/>
                </a:solidFill>
                <a:latin typeface="Courier New" panose="02070309020205020404" pitchFamily="49" charset="0"/>
                <a:cs typeface="Courier New" panose="02070309020205020404" pitchFamily="49" charset="0"/>
              </a:rPr>
              <a:t>": </a:t>
            </a:r>
            <a:r>
              <a:rPr lang="en-US" altLang="en-US" sz="1300" b="1" dirty="0">
                <a:solidFill>
                  <a:srgbClr val="00B050"/>
                </a:solidFill>
                <a:latin typeface="Courier New" panose="02070309020205020404" pitchFamily="49" charset="0"/>
                <a:cs typeface="Courier New" panose="02070309020205020404" pitchFamily="49" charset="0"/>
              </a:rPr>
              <a:t>2</a:t>
            </a:r>
            <a:r>
              <a:rPr lang="en-US" altLang="en-US" sz="1300" b="1" dirty="0">
                <a:solidFill>
                  <a:srgbClr val="2163FF"/>
                </a:solidFill>
                <a:latin typeface="Courier New" panose="02070309020205020404" pitchFamily="49" charset="0"/>
                <a:cs typeface="Courier New" panose="02070309020205020404" pitchFamily="49" charset="0"/>
              </a:rPr>
              <a:t>},</a:t>
            </a:r>
          </a:p>
          <a:p>
            <a:pPr marL="457200" lvl="1" indent="0" eaLnBrk="0" hangingPunct="0">
              <a:spcBef>
                <a:spcPct val="0"/>
              </a:spcBef>
              <a:buNone/>
            </a:pPr>
            <a:r>
              <a:rPr lang="en-US" altLang="en-US" sz="1300" b="1" dirty="0">
                <a:solidFill>
                  <a:srgbClr val="2163FF"/>
                </a:solidFill>
                <a:latin typeface="Courier New" panose="02070309020205020404" pitchFamily="49" charset="0"/>
                <a:cs typeface="Courier New" panose="02070309020205020404" pitchFamily="49" charset="0"/>
              </a:rPr>
              <a:t>      { "</a:t>
            </a:r>
            <a:r>
              <a:rPr lang="en-US" altLang="en-US" sz="1300" b="1" dirty="0">
                <a:solidFill>
                  <a:srgbClr val="FF0000"/>
                </a:solidFill>
                <a:latin typeface="Courier New" panose="02070309020205020404" pitchFamily="49" charset="0"/>
                <a:cs typeface="Courier New" panose="02070309020205020404" pitchFamily="49" charset="0"/>
              </a:rPr>
              <a:t>1-of</a:t>
            </a:r>
            <a:r>
              <a:rPr lang="en-US" altLang="en-US" sz="1300" b="1" dirty="0">
                <a:solidFill>
                  <a:srgbClr val="2163FF"/>
                </a:solidFill>
                <a:latin typeface="Courier New" panose="02070309020205020404" pitchFamily="49" charset="0"/>
                <a:cs typeface="Courier New" panose="02070309020205020404" pitchFamily="49" charset="0"/>
              </a:rPr>
              <a:t>": [{ "</a:t>
            </a:r>
            <a:r>
              <a:rPr lang="en-US" altLang="en-US" sz="1300" b="1" dirty="0">
                <a:solidFill>
                  <a:srgbClr val="FF0000"/>
                </a:solidFill>
                <a:latin typeface="Courier New" panose="02070309020205020404" pitchFamily="49" charset="0"/>
                <a:cs typeface="Courier New" panose="02070309020205020404" pitchFamily="49" charset="0"/>
              </a:rPr>
              <a:t>signed-by</a:t>
            </a:r>
            <a:r>
              <a:rPr lang="en-US" altLang="en-US" sz="1300" b="1" dirty="0">
                <a:solidFill>
                  <a:srgbClr val="2163FF"/>
                </a:solidFill>
                <a:latin typeface="Courier New" panose="02070309020205020404" pitchFamily="49" charset="0"/>
                <a:cs typeface="Courier New" panose="02070309020205020404" pitchFamily="49" charset="0"/>
              </a:rPr>
              <a:t>": </a:t>
            </a:r>
            <a:r>
              <a:rPr lang="en-US" altLang="en-US" sz="1300" b="1" dirty="0">
                <a:solidFill>
                  <a:srgbClr val="00B050"/>
                </a:solidFill>
                <a:latin typeface="Courier New" panose="02070309020205020404" pitchFamily="49" charset="0"/>
                <a:cs typeface="Courier New" panose="02070309020205020404" pitchFamily="49" charset="0"/>
              </a:rPr>
              <a:t>0</a:t>
            </a:r>
            <a:r>
              <a:rPr lang="en-US" altLang="en-US" sz="1300" b="1" dirty="0">
                <a:solidFill>
                  <a:srgbClr val="2163FF"/>
                </a:solidFill>
                <a:latin typeface="Courier New" panose="02070309020205020404" pitchFamily="49" charset="0"/>
                <a:cs typeface="Courier New" panose="02070309020205020404" pitchFamily="49" charset="0"/>
              </a:rPr>
              <a:t> }, { "</a:t>
            </a:r>
            <a:r>
              <a:rPr lang="en-US" altLang="en-US" sz="1300" b="1" dirty="0">
                <a:solidFill>
                  <a:srgbClr val="FF0000"/>
                </a:solidFill>
                <a:latin typeface="Courier New" panose="02070309020205020404" pitchFamily="49" charset="0"/>
                <a:cs typeface="Courier New" panose="02070309020205020404" pitchFamily="49" charset="0"/>
              </a:rPr>
              <a:t>signed-by</a:t>
            </a:r>
            <a:r>
              <a:rPr lang="en-US" altLang="en-US" sz="1300" b="1" dirty="0">
                <a:solidFill>
                  <a:srgbClr val="2163FF"/>
                </a:solidFill>
                <a:latin typeface="Courier New" panose="02070309020205020404" pitchFamily="49" charset="0"/>
                <a:cs typeface="Courier New" panose="02070309020205020404" pitchFamily="49" charset="0"/>
              </a:rPr>
              <a:t>": </a:t>
            </a:r>
            <a:r>
              <a:rPr lang="en-US" altLang="en-US" sz="1300" b="1" dirty="0">
                <a:solidFill>
                  <a:srgbClr val="00B050"/>
                </a:solidFill>
                <a:latin typeface="Courier New" panose="02070309020205020404" pitchFamily="49" charset="0"/>
                <a:cs typeface="Courier New" panose="02070309020205020404" pitchFamily="49" charset="0"/>
              </a:rPr>
              <a:t>1</a:t>
            </a:r>
            <a:r>
              <a:rPr lang="en-US" altLang="en-US" sz="1300" b="1" dirty="0">
                <a:solidFill>
                  <a:srgbClr val="2163FF"/>
                </a:solidFill>
                <a:latin typeface="Courier New" panose="02070309020205020404" pitchFamily="49" charset="0"/>
                <a:cs typeface="Courier New" panose="02070309020205020404" pitchFamily="49" charset="0"/>
              </a:rPr>
              <a:t> }]}</a:t>
            </a:r>
          </a:p>
          <a:p>
            <a:pPr marL="457200" lvl="1" indent="0" eaLnBrk="0" hangingPunct="0">
              <a:spcBef>
                <a:spcPct val="0"/>
              </a:spcBef>
              <a:buNone/>
            </a:pPr>
            <a:r>
              <a:rPr lang="en-US" altLang="en-US" sz="1300" b="1" dirty="0">
                <a:solidFill>
                  <a:srgbClr val="2163FF"/>
                </a:solidFill>
                <a:latin typeface="Courier New" panose="02070309020205020404" pitchFamily="49" charset="0"/>
                <a:cs typeface="Courier New" panose="02070309020205020404" pitchFamily="49" charset="0"/>
              </a:rPr>
              <a:t>    ]</a:t>
            </a:r>
          </a:p>
          <a:p>
            <a:pPr marL="457200" lvl="1" indent="0" eaLnBrk="0" hangingPunct="0">
              <a:spcBef>
                <a:spcPct val="0"/>
              </a:spcBef>
              <a:buNone/>
            </a:pPr>
            <a:r>
              <a:rPr lang="en-US" altLang="en-US" sz="1300" b="1" dirty="0">
                <a:solidFill>
                  <a:srgbClr val="2163FF"/>
                </a:solidFill>
                <a:latin typeface="Courier New" panose="02070309020205020404" pitchFamily="49" charset="0"/>
                <a:cs typeface="Courier New" panose="02070309020205020404" pitchFamily="49" charset="0"/>
              </a:rPr>
              <a:t>  }</a:t>
            </a:r>
          </a:p>
          <a:p>
            <a:pPr marL="457200" lvl="1" indent="0" eaLnBrk="0" hangingPunct="0">
              <a:spcBef>
                <a:spcPct val="0"/>
              </a:spcBef>
              <a:buNone/>
            </a:pPr>
            <a:r>
              <a:rPr lang="en-US" altLang="en-US" sz="1300" b="1" dirty="0">
                <a:solidFill>
                  <a:srgbClr val="2163FF"/>
                </a:solidFill>
                <a:latin typeface="Courier New" panose="02070309020205020404" pitchFamily="49" charset="0"/>
                <a:cs typeface="Courier New" panose="02070309020205020404" pitchFamily="49" charset="0"/>
              </a:rPr>
              <a:t>}</a:t>
            </a:r>
            <a:endParaRPr lang="en-US" altLang="en-US" sz="1300" b="1" dirty="0">
              <a:latin typeface="Courier New" panose="02070309020205020404" pitchFamily="49" charset="0"/>
              <a:cs typeface="Courier New" panose="02070309020205020404" pitchFamily="49" charset="0"/>
            </a:endParaRPr>
          </a:p>
          <a:p>
            <a:endParaRPr lang="en-US" dirty="0">
              <a:latin typeface="+mn-lt"/>
            </a:endParaRPr>
          </a:p>
        </p:txBody>
      </p:sp>
      <p:sp>
        <p:nvSpPr>
          <p:cNvPr id="2" name="TextBox 1">
            <a:extLst>
              <a:ext uri="{FF2B5EF4-FFF2-40B4-BE49-F238E27FC236}">
                <a16:creationId xmlns:a16="http://schemas.microsoft.com/office/drawing/2014/main" id="{23F3C21E-A7E4-F54F-B8CC-011B886948DF}"/>
              </a:ext>
            </a:extLst>
          </p:cNvPr>
          <p:cNvSpPr txBox="1"/>
          <p:nvPr/>
        </p:nvSpPr>
        <p:spPr>
          <a:xfrm>
            <a:off x="4768948" y="4401388"/>
            <a:ext cx="1558440" cy="246221"/>
          </a:xfrm>
          <a:prstGeom prst="rect">
            <a:avLst/>
          </a:prstGeom>
          <a:noFill/>
        </p:spPr>
        <p:txBody>
          <a:bodyPr wrap="none" rtlCol="0">
            <a:spAutoFit/>
          </a:bodyPr>
          <a:lstStyle/>
          <a:p>
            <a:r>
              <a:rPr lang="en-US" sz="1000" dirty="0"/>
              <a:t>Index of role in identities</a:t>
            </a:r>
          </a:p>
        </p:txBody>
      </p:sp>
      <p:cxnSp>
        <p:nvCxnSpPr>
          <p:cNvPr id="6" name="Straight Arrow Connector 5">
            <a:extLst>
              <a:ext uri="{FF2B5EF4-FFF2-40B4-BE49-F238E27FC236}">
                <a16:creationId xmlns:a16="http://schemas.microsoft.com/office/drawing/2014/main" id="{EE49DC37-2216-FF4F-9F4F-29589B21E01E}"/>
              </a:ext>
            </a:extLst>
          </p:cNvPr>
          <p:cNvCxnSpPr>
            <a:stCxn id="2" idx="1"/>
          </p:cNvCxnSpPr>
          <p:nvPr/>
        </p:nvCxnSpPr>
        <p:spPr>
          <a:xfrm flipH="1" flipV="1">
            <a:off x="4262512" y="4171071"/>
            <a:ext cx="506436" cy="35342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CDD8B53E-0A51-3148-83A9-D4AFF3E9E0B8}"/>
              </a:ext>
            </a:extLst>
          </p:cNvPr>
          <p:cNvSpPr txBox="1"/>
          <p:nvPr/>
        </p:nvSpPr>
        <p:spPr>
          <a:xfrm>
            <a:off x="246184" y="3982855"/>
            <a:ext cx="455574" cy="246221"/>
          </a:xfrm>
          <a:prstGeom prst="rect">
            <a:avLst/>
          </a:prstGeom>
          <a:noFill/>
        </p:spPr>
        <p:txBody>
          <a:bodyPr wrap="none" rtlCol="0">
            <a:spAutoFit/>
          </a:bodyPr>
          <a:lstStyle/>
          <a:p>
            <a:r>
              <a:rPr lang="en-US" sz="1000" dirty="0"/>
              <a:t>AND</a:t>
            </a:r>
          </a:p>
        </p:txBody>
      </p:sp>
      <p:cxnSp>
        <p:nvCxnSpPr>
          <p:cNvPr id="8" name="Straight Arrow Connector 7">
            <a:extLst>
              <a:ext uri="{FF2B5EF4-FFF2-40B4-BE49-F238E27FC236}">
                <a16:creationId xmlns:a16="http://schemas.microsoft.com/office/drawing/2014/main" id="{1CED173C-C5D9-CE43-BF83-D2D16A52F10F}"/>
              </a:ext>
            </a:extLst>
          </p:cNvPr>
          <p:cNvCxnSpPr>
            <a:cxnSpLocks/>
            <a:stCxn id="7" idx="3"/>
          </p:cNvCxnSpPr>
          <p:nvPr/>
        </p:nvCxnSpPr>
        <p:spPr>
          <a:xfrm flipV="1">
            <a:off x="701758" y="3982855"/>
            <a:ext cx="339251" cy="123111"/>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EC9AFEBE-78E6-8543-B50A-3B6702B5BF8F}"/>
              </a:ext>
            </a:extLst>
          </p:cNvPr>
          <p:cNvSpPr txBox="1"/>
          <p:nvPr/>
        </p:nvSpPr>
        <p:spPr>
          <a:xfrm>
            <a:off x="1213652" y="4401388"/>
            <a:ext cx="377026" cy="246221"/>
          </a:xfrm>
          <a:prstGeom prst="rect">
            <a:avLst/>
          </a:prstGeom>
          <a:noFill/>
        </p:spPr>
        <p:txBody>
          <a:bodyPr wrap="none" rtlCol="0">
            <a:spAutoFit/>
          </a:bodyPr>
          <a:lstStyle/>
          <a:p>
            <a:r>
              <a:rPr lang="en-US" sz="1000" dirty="0"/>
              <a:t>OR</a:t>
            </a:r>
          </a:p>
        </p:txBody>
      </p:sp>
      <p:cxnSp>
        <p:nvCxnSpPr>
          <p:cNvPr id="12" name="Straight Arrow Connector 11">
            <a:extLst>
              <a:ext uri="{FF2B5EF4-FFF2-40B4-BE49-F238E27FC236}">
                <a16:creationId xmlns:a16="http://schemas.microsoft.com/office/drawing/2014/main" id="{EB2F23E5-98B0-1A42-A8B1-229D78A3E9A6}"/>
              </a:ext>
            </a:extLst>
          </p:cNvPr>
          <p:cNvCxnSpPr>
            <a:cxnSpLocks/>
            <a:stCxn id="11" idx="0"/>
          </p:cNvCxnSpPr>
          <p:nvPr/>
        </p:nvCxnSpPr>
        <p:spPr>
          <a:xfrm flipV="1">
            <a:off x="1402165" y="4171071"/>
            <a:ext cx="60875" cy="230317"/>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07173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a:spLocks/>
          </p:cNvSpPr>
          <p:nvPr/>
        </p:nvSpPr>
        <p:spPr>
          <a:xfrm>
            <a:off x="2206748" y="954350"/>
            <a:ext cx="3573566" cy="716334"/>
          </a:xfrm>
          <a:prstGeom prst="rect">
            <a:avLst/>
          </a:prstGeom>
        </p:spPr>
        <p:txBody>
          <a:bodyPr vert="horz" lIns="91440" tIns="45720" rIns="91440" bIns="45720" rtlCol="0" anchor="t">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nSpc>
                <a:spcPct val="100000"/>
              </a:lnSpc>
            </a:pPr>
            <a:r>
              <a:rPr lang="en-US" sz="1800" dirty="0">
                <a:solidFill>
                  <a:schemeClr val="bg1"/>
                </a:solidFill>
                <a:ea typeface="Arial" charset="0"/>
                <a:cs typeface="Arial" charset="0"/>
              </a:rPr>
              <a:t>Technical Deep Dive</a:t>
            </a:r>
          </a:p>
          <a:p>
            <a:pPr>
              <a:lnSpc>
                <a:spcPct val="100000"/>
              </a:lnSpc>
            </a:pPr>
            <a:endParaRPr lang="en-US" sz="1800" dirty="0">
              <a:solidFill>
                <a:schemeClr val="bg1"/>
              </a:solidFill>
              <a:ea typeface="Arial" charset="0"/>
              <a:cs typeface="Arial" charset="0"/>
            </a:endParaRPr>
          </a:p>
          <a:p>
            <a:pPr marL="285750" indent="-285750">
              <a:buFont typeface="Arial" charset="0"/>
              <a:buChar char="•"/>
            </a:pPr>
            <a:r>
              <a:rPr lang="en-US" sz="1400" dirty="0">
                <a:solidFill>
                  <a:schemeClr val="bg1"/>
                </a:solidFill>
                <a:latin typeface="Arial Regular" charset="0"/>
              </a:rPr>
              <a:t>Roadmap</a:t>
            </a:r>
          </a:p>
          <a:p>
            <a:pPr marL="285750" indent="-285750">
              <a:buFont typeface="Arial" charset="0"/>
              <a:buChar char="•"/>
            </a:pPr>
            <a:endParaRPr lang="en-US" sz="1400" dirty="0">
              <a:solidFill>
                <a:schemeClr val="bg1"/>
              </a:solidFill>
              <a:latin typeface="Arial Regular" charset="0"/>
            </a:endParaRPr>
          </a:p>
          <a:p>
            <a:pPr marL="285750" indent="-285750">
              <a:buFont typeface="Arial" charset="0"/>
              <a:buChar char="•"/>
            </a:pPr>
            <a:r>
              <a:rPr lang="en-US" sz="1400" dirty="0">
                <a:solidFill>
                  <a:schemeClr val="bg1"/>
                </a:solidFill>
                <a:latin typeface="Arial Regular" charset="0"/>
              </a:rPr>
              <a:t>Architectural Overview</a:t>
            </a:r>
          </a:p>
          <a:p>
            <a:pPr marL="285750" indent="-285750">
              <a:buFont typeface="Arial" charset="0"/>
              <a:buChar char="•"/>
            </a:pPr>
            <a:endParaRPr lang="en-US" sz="1400" dirty="0">
              <a:solidFill>
                <a:schemeClr val="bg1"/>
              </a:solidFill>
              <a:latin typeface="Arial Regular" charset="0"/>
            </a:endParaRPr>
          </a:p>
          <a:p>
            <a:pPr marL="285750" indent="-285750">
              <a:buFont typeface="Arial" charset="0"/>
              <a:buChar char="•"/>
            </a:pPr>
            <a:r>
              <a:rPr lang="en-US" sz="1400" dirty="0">
                <a:solidFill>
                  <a:schemeClr val="bg1"/>
                </a:solidFill>
                <a:latin typeface="Arial Regular" charset="0"/>
              </a:rPr>
              <a:t>Platform Components</a:t>
            </a:r>
          </a:p>
          <a:p>
            <a:pPr marL="285750" indent="-285750">
              <a:buFont typeface="Arial" charset="0"/>
              <a:buChar char="•"/>
            </a:pPr>
            <a:endParaRPr lang="en-US" sz="1400" dirty="0">
              <a:solidFill>
                <a:schemeClr val="bg1"/>
              </a:solidFill>
              <a:latin typeface="Arial Regular" charset="0"/>
            </a:endParaRPr>
          </a:p>
          <a:p>
            <a:pPr marL="285750" indent="-285750">
              <a:buFont typeface="Arial" charset="0"/>
              <a:buChar char="•"/>
            </a:pPr>
            <a:r>
              <a:rPr lang="en-US" sz="1400" dirty="0">
                <a:solidFill>
                  <a:schemeClr val="bg1"/>
                </a:solidFill>
                <a:latin typeface="Arial Regular" charset="0"/>
              </a:rPr>
              <a:t>Organization and Plans</a:t>
            </a:r>
          </a:p>
          <a:p>
            <a:endParaRPr lang="en-US" sz="1400" dirty="0">
              <a:solidFill>
                <a:schemeClr val="bg1"/>
              </a:solidFill>
              <a:latin typeface="Arial Regular" charset="0"/>
            </a:endParaRPr>
          </a:p>
          <a:p>
            <a:pPr marL="285750" indent="-285750">
              <a:buFont typeface="Arial" charset="0"/>
              <a:buChar char="•"/>
            </a:pPr>
            <a:r>
              <a:rPr lang="en-US" sz="1400" dirty="0">
                <a:solidFill>
                  <a:schemeClr val="bg1"/>
                </a:solidFill>
                <a:latin typeface="Arial Regular" charset="0"/>
              </a:rPr>
              <a:t>Transaction Flow</a:t>
            </a:r>
          </a:p>
          <a:p>
            <a:pPr marL="285750" indent="-285750">
              <a:buFont typeface="Arial" charset="0"/>
              <a:buChar char="•"/>
            </a:pPr>
            <a:endParaRPr lang="en-US" sz="1400" dirty="0">
              <a:solidFill>
                <a:schemeClr val="bg1"/>
              </a:solidFill>
              <a:latin typeface="Arial Regular" charset="0"/>
            </a:endParaRPr>
          </a:p>
          <a:p>
            <a:pPr marL="285750" indent="-285750">
              <a:buFont typeface="Arial" charset="0"/>
              <a:buChar char="•"/>
            </a:pPr>
            <a:r>
              <a:rPr lang="en-US" sz="1400" dirty="0">
                <a:solidFill>
                  <a:schemeClr val="bg1"/>
                </a:solidFill>
                <a:latin typeface="Arial Regular" charset="0"/>
              </a:rPr>
              <a:t>Example Networks</a:t>
            </a:r>
          </a:p>
          <a:p>
            <a:pPr marL="285750" indent="-285750">
              <a:buFont typeface="Arial" charset="0"/>
              <a:buChar char="•"/>
            </a:pPr>
            <a:endParaRPr lang="en-US" sz="1400" dirty="0">
              <a:solidFill>
                <a:schemeClr val="bg1"/>
              </a:solidFill>
              <a:latin typeface="Arial Regular" charset="0"/>
            </a:endParaRPr>
          </a:p>
          <a:p>
            <a:pPr marL="285750" indent="-285750">
              <a:buFont typeface="Arial" charset="0"/>
              <a:buChar char="•"/>
            </a:pPr>
            <a:r>
              <a:rPr lang="en-US" sz="1400" dirty="0">
                <a:solidFill>
                  <a:schemeClr val="bg1"/>
                </a:solidFill>
                <a:latin typeface="Arial Regular" charset="0"/>
              </a:rPr>
              <a:t>Network Setup</a:t>
            </a:r>
          </a:p>
          <a:p>
            <a:pPr marL="285750" indent="-285750">
              <a:buFont typeface="Arial" charset="0"/>
              <a:buChar char="•"/>
            </a:pPr>
            <a:endParaRPr lang="en-US" sz="1400" dirty="0">
              <a:solidFill>
                <a:schemeClr val="bg1"/>
              </a:solidFill>
              <a:latin typeface="Arial Regular" charset="0"/>
            </a:endParaRPr>
          </a:p>
          <a:p>
            <a:pPr marL="285750" indent="-285750">
              <a:buFont typeface="Arial" charset="0"/>
              <a:buChar char="•"/>
            </a:pPr>
            <a:r>
              <a:rPr lang="en-US" sz="1400" dirty="0">
                <a:solidFill>
                  <a:schemeClr val="bg1"/>
                </a:solidFill>
                <a:latin typeface="Arial Regular" charset="0"/>
              </a:rPr>
              <a:t>Endorsement Policies</a:t>
            </a:r>
          </a:p>
          <a:p>
            <a:pPr marL="285750" indent="-285750">
              <a:buFont typeface="Arial" charset="0"/>
              <a:buChar char="•"/>
            </a:pPr>
            <a:endParaRPr lang="en-US" sz="1400" dirty="0">
              <a:solidFill>
                <a:schemeClr val="bg1"/>
              </a:solidFill>
              <a:latin typeface="Arial Regular" charset="0"/>
            </a:endParaRPr>
          </a:p>
          <a:p>
            <a:pPr marL="285750" indent="-285750">
              <a:buFont typeface="Arial" charset="0"/>
              <a:buChar char="•"/>
            </a:pPr>
            <a:r>
              <a:rPr lang="en-US" sz="1400" b="1" dirty="0">
                <a:solidFill>
                  <a:schemeClr val="bg1"/>
                </a:solidFill>
                <a:latin typeface="Arial Regular" charset="0"/>
              </a:rPr>
              <a:t>[ Identities and MSP ]</a:t>
            </a:r>
          </a:p>
          <a:p>
            <a:pPr marL="285750" indent="-285750">
              <a:buFont typeface="Arial" charset="0"/>
              <a:buChar char="•"/>
            </a:pPr>
            <a:endParaRPr lang="en-US" sz="1400" dirty="0">
              <a:solidFill>
                <a:schemeClr val="bg1"/>
              </a:solidFill>
              <a:latin typeface="Arial Regular" charset="0"/>
            </a:endParaRPr>
          </a:p>
          <a:p>
            <a:endParaRPr lang="en-US" sz="1400" dirty="0">
              <a:solidFill>
                <a:schemeClr val="bg1"/>
              </a:solidFill>
              <a:latin typeface="Arial Regular" charset="0"/>
            </a:endParaRPr>
          </a:p>
        </p:txBody>
      </p:sp>
      <p:sp>
        <p:nvSpPr>
          <p:cNvPr id="14" name="Oval 13"/>
          <p:cNvSpPr/>
          <p:nvPr/>
        </p:nvSpPr>
        <p:spPr>
          <a:xfrm>
            <a:off x="1180975" y="689057"/>
            <a:ext cx="911325" cy="911326"/>
          </a:xfrm>
          <a:prstGeom prst="ellipse">
            <a:avLst/>
          </a:prstGeom>
          <a:solidFill>
            <a:schemeClr val="bg1"/>
          </a:solidFill>
          <a:ln>
            <a:noFill/>
          </a:ln>
        </p:spPr>
        <p:txBody>
          <a:bodyPr wrap="square" lIns="0" tIns="0" rIns="0" bIns="0" rtlCol="0" anchor="ctr">
            <a:noAutofit/>
          </a:bodyPr>
          <a:lstStyle/>
          <a:p>
            <a:pPr algn="ctr" defTabSz="457200" fontAlgn="auto">
              <a:spcBef>
                <a:spcPts val="0"/>
              </a:spcBef>
              <a:spcAft>
                <a:spcPts val="0"/>
              </a:spcAft>
            </a:pPr>
            <a:endParaRPr lang="en-US" sz="1200" dirty="0">
              <a:ea typeface=""/>
              <a:cs typeface="Arial Regular" charset="0"/>
            </a:endParaRPr>
          </a:p>
        </p:txBody>
      </p:sp>
      <p:pic>
        <p:nvPicPr>
          <p:cNvPr id="3" name="Graphic 2" descr="Magnifying glass">
            <a:extLst>
              <a:ext uri="{FF2B5EF4-FFF2-40B4-BE49-F238E27FC236}">
                <a16:creationId xmlns:a16="http://schemas.microsoft.com/office/drawing/2014/main" id="{8C891973-98C8-004C-9F85-CA95D95ABB4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27054" y="835137"/>
            <a:ext cx="619165" cy="619165"/>
          </a:xfrm>
          <a:prstGeom prst="rect">
            <a:avLst/>
          </a:prstGeom>
        </p:spPr>
      </p:pic>
    </p:spTree>
    <p:extLst>
      <p:ext uri="{BB962C8B-B14F-4D97-AF65-F5344CB8AC3E}">
        <p14:creationId xmlns:p14="http://schemas.microsoft.com/office/powerpoint/2010/main" val="10040455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Rounded Rectangle 88">
            <a:extLst>
              <a:ext uri="{FF2B5EF4-FFF2-40B4-BE49-F238E27FC236}">
                <a16:creationId xmlns:a16="http://schemas.microsoft.com/office/drawing/2014/main" id="{1E234EB8-EDD6-EC40-9516-8B83842F5F47}"/>
              </a:ext>
            </a:extLst>
          </p:cNvPr>
          <p:cNvSpPr/>
          <p:nvPr/>
        </p:nvSpPr>
        <p:spPr>
          <a:xfrm>
            <a:off x="4855188" y="1537628"/>
            <a:ext cx="1340535" cy="1651597"/>
          </a:xfrm>
          <a:prstGeom prst="roundRect">
            <a:avLst/>
          </a:prstGeom>
          <a:solidFill>
            <a:schemeClr val="accent4">
              <a:lumMod val="40000"/>
              <a:lumOff val="60000"/>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 name="Text Placeholder 2"/>
          <p:cNvSpPr>
            <a:spLocks noGrp="1"/>
          </p:cNvSpPr>
          <p:nvPr>
            <p:ph type="body" sz="quarter" idx="13"/>
          </p:nvPr>
        </p:nvSpPr>
        <p:spPr>
          <a:xfrm>
            <a:off x="125730" y="144464"/>
            <a:ext cx="8218632" cy="1011698"/>
          </a:xfrm>
        </p:spPr>
        <p:txBody>
          <a:bodyPr/>
          <a:lstStyle/>
          <a:p>
            <a:r>
              <a:rPr lang="en-US" dirty="0"/>
              <a:t>IBM Blockchain Platform - </a:t>
            </a:r>
            <a:r>
              <a:rPr lang="en-US" dirty="0">
                <a:latin typeface="+mn-lt"/>
              </a:rPr>
              <a:t>Membership Services Provider</a:t>
            </a:r>
          </a:p>
        </p:txBody>
      </p:sp>
      <p:sp>
        <p:nvSpPr>
          <p:cNvPr id="19" name="TextBox 18"/>
          <p:cNvSpPr txBox="1"/>
          <p:nvPr/>
        </p:nvSpPr>
        <p:spPr>
          <a:xfrm>
            <a:off x="131563" y="1295933"/>
            <a:ext cx="4838451" cy="3416320"/>
          </a:xfrm>
          <a:prstGeom prst="rect">
            <a:avLst/>
          </a:prstGeom>
          <a:noFill/>
        </p:spPr>
        <p:txBody>
          <a:bodyPr wrap="square" rtlCol="0">
            <a:spAutoFit/>
          </a:bodyPr>
          <a:lstStyle/>
          <a:p>
            <a:pPr marL="285750" indent="-285750">
              <a:buFont typeface="Arial" panose="020B0604020202020204" pitchFamily="34" charset="0"/>
              <a:buChar char="•"/>
            </a:pPr>
            <a:r>
              <a:rPr lang="en-US" sz="1200" dirty="0"/>
              <a:t>Provides identity for:</a:t>
            </a:r>
          </a:p>
          <a:p>
            <a:pPr marL="742950" lvl="1" indent="-285750">
              <a:buFont typeface="Arial" panose="020B0604020202020204" pitchFamily="34" charset="0"/>
              <a:buChar char="•"/>
            </a:pPr>
            <a:r>
              <a:rPr lang="en-US" sz="1200" dirty="0"/>
              <a:t>Peers and </a:t>
            </a:r>
            <a:r>
              <a:rPr lang="en-US" sz="1200" dirty="0" err="1"/>
              <a:t>Orderers</a:t>
            </a:r>
            <a:endParaRPr lang="en-US" sz="1200" dirty="0"/>
          </a:p>
          <a:p>
            <a:pPr marL="742950" lvl="1" indent="-285750">
              <a:buFont typeface="Arial" panose="020B0604020202020204" pitchFamily="34" charset="0"/>
              <a:buChar char="•"/>
            </a:pPr>
            <a:r>
              <a:rPr lang="en-US" sz="1200" dirty="0"/>
              <a:t>Client Applications</a:t>
            </a:r>
          </a:p>
          <a:p>
            <a:pPr marL="742950" lvl="1" indent="-285750">
              <a:buFont typeface="Arial" panose="020B0604020202020204" pitchFamily="34" charset="0"/>
              <a:buChar char="•"/>
            </a:pPr>
            <a:r>
              <a:rPr lang="en-US" sz="1200" dirty="0"/>
              <a:t>Administrators</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Identities can be issued by:</a:t>
            </a:r>
          </a:p>
          <a:p>
            <a:pPr marL="742950" lvl="1" indent="-285750">
              <a:buFont typeface="Arial" panose="020B0604020202020204" pitchFamily="34" charset="0"/>
              <a:buChar char="•"/>
            </a:pPr>
            <a:r>
              <a:rPr lang="en-US" sz="1200" dirty="0"/>
              <a:t>Fabric-CA</a:t>
            </a:r>
          </a:p>
          <a:p>
            <a:pPr marL="742950" lvl="1" indent="-285750">
              <a:buFont typeface="Arial" panose="020B0604020202020204" pitchFamily="34" charset="0"/>
              <a:buChar char="•"/>
            </a:pPr>
            <a:r>
              <a:rPr lang="en-US" sz="1200" dirty="0"/>
              <a:t>An external CA</a:t>
            </a:r>
          </a:p>
          <a:p>
            <a:pPr marL="285750" indent="-285750">
              <a:buFont typeface="Arial" panose="020B0604020202020204" pitchFamily="34" charset="0"/>
              <a:buChar char="•"/>
            </a:pPr>
            <a:endParaRPr lang="en-US" sz="1200" dirty="0">
              <a:cs typeface="Calibri"/>
            </a:endParaRPr>
          </a:p>
          <a:p>
            <a:pPr marL="285750" indent="-285750">
              <a:buFont typeface="Arial" panose="020B0604020202020204" pitchFamily="34" charset="0"/>
              <a:buChar char="•"/>
            </a:pPr>
            <a:r>
              <a:rPr lang="en-US" sz="1200" dirty="0">
                <a:cs typeface="Calibri"/>
              </a:rPr>
              <a:t>Provides: Authentication, Validation, Signing and Issuance</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Supports different crypto standards with a pluggable interface</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A network can include multiple MSPs (typically 1 per org)</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Includes TLS crypto material for encrypted communications</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HSM secures private keys for: </a:t>
            </a:r>
            <a:r>
              <a:rPr lang="en-US" sz="1200" dirty="0" err="1"/>
              <a:t>Orderers</a:t>
            </a:r>
            <a:r>
              <a:rPr lang="en-US" sz="1200" dirty="0"/>
              <a:t>, Peers and CAs</a:t>
            </a:r>
            <a:r>
              <a:rPr lang="en-US" sz="900" dirty="0"/>
              <a:t>(*)</a:t>
            </a:r>
            <a:endParaRPr lang="en-US" sz="1400" dirty="0"/>
          </a:p>
        </p:txBody>
      </p:sp>
      <p:grpSp>
        <p:nvGrpSpPr>
          <p:cNvPr id="157" name="Group 156"/>
          <p:cNvGrpSpPr/>
          <p:nvPr/>
        </p:nvGrpSpPr>
        <p:grpSpPr>
          <a:xfrm>
            <a:off x="3587050" y="1484755"/>
            <a:ext cx="927383" cy="809462"/>
            <a:chOff x="17301" y="2025595"/>
            <a:chExt cx="927383" cy="809462"/>
          </a:xfrm>
        </p:grpSpPr>
        <p:sp>
          <p:nvSpPr>
            <p:cNvPr id="158" name="Rectangle 157"/>
            <p:cNvSpPr/>
            <p:nvPr/>
          </p:nvSpPr>
          <p:spPr>
            <a:xfrm>
              <a:off x="17301" y="2331212"/>
              <a:ext cx="742943" cy="215444"/>
            </a:xfrm>
            <a:prstGeom prst="rect">
              <a:avLst/>
            </a:prstGeom>
          </p:spPr>
          <p:txBody>
            <a:bodyPr wrap="square">
              <a:spAutoFit/>
            </a:bodyPr>
            <a:lstStyle/>
            <a:p>
              <a:pPr lvl="0" algn="ctr"/>
              <a:r>
                <a:rPr lang="en-US" sz="800" dirty="0">
                  <a:solidFill>
                    <a:prstClr val="black"/>
                  </a:solidFill>
                  <a:cs typeface="Calibri"/>
                </a:rPr>
                <a:t>Application</a:t>
              </a:r>
            </a:p>
          </p:txBody>
        </p:sp>
        <p:grpSp>
          <p:nvGrpSpPr>
            <p:cNvPr id="159" name="Group 158"/>
            <p:cNvGrpSpPr/>
            <p:nvPr/>
          </p:nvGrpSpPr>
          <p:grpSpPr>
            <a:xfrm>
              <a:off x="93037" y="2025595"/>
              <a:ext cx="851647" cy="809462"/>
              <a:chOff x="265172" y="2308763"/>
              <a:chExt cx="712071" cy="676800"/>
            </a:xfrm>
          </p:grpSpPr>
          <p:sp>
            <p:nvSpPr>
              <p:cNvPr id="161" name="Rounded Rectangle 160"/>
              <p:cNvSpPr/>
              <p:nvPr/>
            </p:nvSpPr>
            <p:spPr>
              <a:xfrm>
                <a:off x="265172" y="2308763"/>
                <a:ext cx="712071" cy="67680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2" name="Straight Connector 161"/>
              <p:cNvCxnSpPr/>
              <p:nvPr/>
            </p:nvCxnSpPr>
            <p:spPr>
              <a:xfrm>
                <a:off x="736935" y="2308763"/>
                <a:ext cx="0" cy="676800"/>
              </a:xfrm>
              <a:prstGeom prst="line">
                <a:avLst/>
              </a:prstGeom>
              <a:ln w="28575" cmpd="sng">
                <a:solidFill>
                  <a:schemeClr val="tx2"/>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160" name="TextBox 159"/>
            <p:cNvSpPr txBox="1"/>
            <p:nvPr/>
          </p:nvSpPr>
          <p:spPr>
            <a:xfrm>
              <a:off x="652491" y="2239123"/>
              <a:ext cx="270016" cy="461665"/>
            </a:xfrm>
            <a:prstGeom prst="rect">
              <a:avLst/>
            </a:prstGeom>
            <a:noFill/>
          </p:spPr>
          <p:txBody>
            <a:bodyPr wrap="square" rtlCol="0">
              <a:spAutoFit/>
            </a:bodyPr>
            <a:lstStyle/>
            <a:p>
              <a:r>
                <a:rPr lang="en-US" sz="800" dirty="0"/>
                <a:t>SDK</a:t>
              </a:r>
            </a:p>
          </p:txBody>
        </p:sp>
      </p:grpSp>
      <p:cxnSp>
        <p:nvCxnSpPr>
          <p:cNvPr id="247" name="Straight Arrow Connector 246"/>
          <p:cNvCxnSpPr>
            <a:cxnSpLocks/>
            <a:stCxn id="139" idx="3"/>
          </p:cNvCxnSpPr>
          <p:nvPr/>
        </p:nvCxnSpPr>
        <p:spPr>
          <a:xfrm>
            <a:off x="5647093" y="1891086"/>
            <a:ext cx="1453877" cy="0"/>
          </a:xfrm>
          <a:prstGeom prst="straightConnector1">
            <a:avLst/>
          </a:prstGeom>
          <a:ln w="19050">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a:cxnSpLocks/>
            <a:stCxn id="161" idx="3"/>
            <a:endCxn id="139" idx="1"/>
          </p:cNvCxnSpPr>
          <p:nvPr/>
        </p:nvCxnSpPr>
        <p:spPr>
          <a:xfrm>
            <a:off x="4514433" y="1889486"/>
            <a:ext cx="534461" cy="1600"/>
          </a:xfrm>
          <a:prstGeom prst="straightConnector1">
            <a:avLst/>
          </a:prstGeom>
          <a:ln w="19050">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139" name="Rounded Rectangle 138"/>
          <p:cNvSpPr/>
          <p:nvPr/>
        </p:nvSpPr>
        <p:spPr>
          <a:xfrm>
            <a:off x="5048894" y="1591986"/>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p>
        </p:txBody>
      </p:sp>
      <p:grpSp>
        <p:nvGrpSpPr>
          <p:cNvPr id="22" name="Group 21">
            <a:extLst>
              <a:ext uri="{FF2B5EF4-FFF2-40B4-BE49-F238E27FC236}">
                <a16:creationId xmlns:a16="http://schemas.microsoft.com/office/drawing/2014/main" id="{29828474-ADEE-704B-8FD7-F759FE221D19}"/>
              </a:ext>
            </a:extLst>
          </p:cNvPr>
          <p:cNvGrpSpPr/>
          <p:nvPr/>
        </p:nvGrpSpPr>
        <p:grpSpPr>
          <a:xfrm>
            <a:off x="4169869" y="2432558"/>
            <a:ext cx="509681" cy="307777"/>
            <a:chOff x="2308142" y="3044171"/>
            <a:chExt cx="509681" cy="307777"/>
          </a:xfrm>
        </p:grpSpPr>
        <p:sp>
          <p:nvSpPr>
            <p:cNvPr id="109" name="Rounded Rectangle 108">
              <a:extLst>
                <a:ext uri="{FF2B5EF4-FFF2-40B4-BE49-F238E27FC236}">
                  <a16:creationId xmlns:a16="http://schemas.microsoft.com/office/drawing/2014/main" id="{D2D512CA-CF8A-734C-B362-65A07324C623}"/>
                </a:ext>
              </a:extLst>
            </p:cNvPr>
            <p:cNvSpPr/>
            <p:nvPr/>
          </p:nvSpPr>
          <p:spPr>
            <a:xfrm rot="21321904">
              <a:off x="2348961" y="3053481"/>
              <a:ext cx="379011" cy="83395"/>
            </a:xfrm>
            <a:prstGeom prst="roundRect">
              <a:avLst/>
            </a:prstGeom>
            <a:solidFill>
              <a:schemeClr val="bg1"/>
            </a:solidFill>
            <a:ln w="25400">
              <a:solidFill>
                <a:schemeClr val="tx2"/>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0" name="Rounded Rectangle 109">
              <a:extLst>
                <a:ext uri="{FF2B5EF4-FFF2-40B4-BE49-F238E27FC236}">
                  <a16:creationId xmlns:a16="http://schemas.microsoft.com/office/drawing/2014/main" id="{0C19D78E-6C47-CD4A-AE71-740D1B86CD71}"/>
                </a:ext>
              </a:extLst>
            </p:cNvPr>
            <p:cNvSpPr/>
            <p:nvPr/>
          </p:nvSpPr>
          <p:spPr>
            <a:xfrm>
              <a:off x="2330328" y="3063695"/>
              <a:ext cx="422342" cy="262706"/>
            </a:xfrm>
            <a:prstGeom prst="roundRect">
              <a:avLst/>
            </a:prstGeom>
            <a:solidFill>
              <a:schemeClr val="bg1"/>
            </a:solidFill>
            <a:ln w="25400">
              <a:solidFill>
                <a:schemeClr val="tx2"/>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1" name="TextBox 110">
              <a:extLst>
                <a:ext uri="{FF2B5EF4-FFF2-40B4-BE49-F238E27FC236}">
                  <a16:creationId xmlns:a16="http://schemas.microsoft.com/office/drawing/2014/main" id="{7E267C30-3397-DE4F-ADC9-4104227E5386}"/>
                </a:ext>
              </a:extLst>
            </p:cNvPr>
            <p:cNvSpPr txBox="1"/>
            <p:nvPr/>
          </p:nvSpPr>
          <p:spPr>
            <a:xfrm>
              <a:off x="2308142" y="3044171"/>
              <a:ext cx="509681" cy="307777"/>
            </a:xfrm>
            <a:prstGeom prst="rect">
              <a:avLst/>
            </a:prstGeom>
            <a:noFill/>
          </p:spPr>
          <p:txBody>
            <a:bodyPr wrap="square" rtlCol="0">
              <a:spAutoFit/>
            </a:bodyPr>
            <a:lstStyle/>
            <a:p>
              <a:r>
                <a:rPr lang="en-US" sz="700" b="1" dirty="0"/>
                <a:t>Local </a:t>
              </a:r>
            </a:p>
            <a:p>
              <a:r>
                <a:rPr lang="en-US" sz="700" b="1" dirty="0"/>
                <a:t>MSP</a:t>
              </a:r>
            </a:p>
          </p:txBody>
        </p:sp>
        <p:sp>
          <p:nvSpPr>
            <p:cNvPr id="112" name="Rounded Rectangle 111">
              <a:extLst>
                <a:ext uri="{FF2B5EF4-FFF2-40B4-BE49-F238E27FC236}">
                  <a16:creationId xmlns:a16="http://schemas.microsoft.com/office/drawing/2014/main" id="{5BA3E7F3-300E-614F-8F3F-40386796A3A9}"/>
                </a:ext>
              </a:extLst>
            </p:cNvPr>
            <p:cNvSpPr/>
            <p:nvPr/>
          </p:nvSpPr>
          <p:spPr>
            <a:xfrm>
              <a:off x="2670050" y="3145936"/>
              <a:ext cx="107983" cy="99788"/>
            </a:xfrm>
            <a:prstGeom prst="roundRect">
              <a:avLst/>
            </a:prstGeom>
            <a:solidFill>
              <a:schemeClr val="bg1"/>
            </a:solidFill>
            <a:ln w="25400">
              <a:solidFill>
                <a:schemeClr val="tx2"/>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cxnSp>
        <p:nvCxnSpPr>
          <p:cNvPr id="113" name="Straight Connector 112">
            <a:extLst>
              <a:ext uri="{FF2B5EF4-FFF2-40B4-BE49-F238E27FC236}">
                <a16:creationId xmlns:a16="http://schemas.microsoft.com/office/drawing/2014/main" id="{FFBA04F1-8D6C-E045-95D7-BF4F2164C03C}"/>
              </a:ext>
            </a:extLst>
          </p:cNvPr>
          <p:cNvCxnSpPr>
            <a:cxnSpLocks/>
          </p:cNvCxnSpPr>
          <p:nvPr/>
        </p:nvCxnSpPr>
        <p:spPr>
          <a:xfrm>
            <a:off x="4401443" y="2294217"/>
            <a:ext cx="0" cy="166687"/>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grpSp>
        <p:nvGrpSpPr>
          <p:cNvPr id="123" name="Group 122">
            <a:extLst>
              <a:ext uri="{FF2B5EF4-FFF2-40B4-BE49-F238E27FC236}">
                <a16:creationId xmlns:a16="http://schemas.microsoft.com/office/drawing/2014/main" id="{5B203BE9-1F9D-CD41-B045-CAA6E7495535}"/>
              </a:ext>
            </a:extLst>
          </p:cNvPr>
          <p:cNvGrpSpPr/>
          <p:nvPr/>
        </p:nvGrpSpPr>
        <p:grpSpPr>
          <a:xfrm>
            <a:off x="4895014" y="2403814"/>
            <a:ext cx="509681" cy="307777"/>
            <a:chOff x="2308142" y="3044171"/>
            <a:chExt cx="509681" cy="307777"/>
          </a:xfrm>
        </p:grpSpPr>
        <p:sp>
          <p:nvSpPr>
            <p:cNvPr id="124" name="Rounded Rectangle 123">
              <a:extLst>
                <a:ext uri="{FF2B5EF4-FFF2-40B4-BE49-F238E27FC236}">
                  <a16:creationId xmlns:a16="http://schemas.microsoft.com/office/drawing/2014/main" id="{C18DD52A-BA2D-314E-8206-2B6D882F2FD6}"/>
                </a:ext>
              </a:extLst>
            </p:cNvPr>
            <p:cNvSpPr/>
            <p:nvPr/>
          </p:nvSpPr>
          <p:spPr>
            <a:xfrm rot="21321904">
              <a:off x="2348961" y="3053481"/>
              <a:ext cx="379011" cy="83395"/>
            </a:xfrm>
            <a:prstGeom prst="roundRect">
              <a:avLst/>
            </a:prstGeom>
            <a:solidFill>
              <a:schemeClr val="bg1"/>
            </a:solidFill>
            <a:ln w="25400">
              <a:solidFill>
                <a:schemeClr val="tx2"/>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5" name="Rounded Rectangle 124">
              <a:extLst>
                <a:ext uri="{FF2B5EF4-FFF2-40B4-BE49-F238E27FC236}">
                  <a16:creationId xmlns:a16="http://schemas.microsoft.com/office/drawing/2014/main" id="{8847C96C-647C-D542-B8DB-6F3B6A4FD85B}"/>
                </a:ext>
              </a:extLst>
            </p:cNvPr>
            <p:cNvSpPr/>
            <p:nvPr/>
          </p:nvSpPr>
          <p:spPr>
            <a:xfrm>
              <a:off x="2330328" y="3063695"/>
              <a:ext cx="422342" cy="262706"/>
            </a:xfrm>
            <a:prstGeom prst="roundRect">
              <a:avLst/>
            </a:prstGeom>
            <a:solidFill>
              <a:schemeClr val="bg1"/>
            </a:solidFill>
            <a:ln w="25400">
              <a:solidFill>
                <a:schemeClr val="tx2"/>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6" name="TextBox 125">
              <a:extLst>
                <a:ext uri="{FF2B5EF4-FFF2-40B4-BE49-F238E27FC236}">
                  <a16:creationId xmlns:a16="http://schemas.microsoft.com/office/drawing/2014/main" id="{22A8E3DB-1C88-3C4B-9E3E-91187D18274F}"/>
                </a:ext>
              </a:extLst>
            </p:cNvPr>
            <p:cNvSpPr txBox="1"/>
            <p:nvPr/>
          </p:nvSpPr>
          <p:spPr>
            <a:xfrm>
              <a:off x="2308142" y="3044171"/>
              <a:ext cx="509681" cy="307777"/>
            </a:xfrm>
            <a:prstGeom prst="rect">
              <a:avLst/>
            </a:prstGeom>
            <a:noFill/>
          </p:spPr>
          <p:txBody>
            <a:bodyPr wrap="square" rtlCol="0">
              <a:spAutoFit/>
            </a:bodyPr>
            <a:lstStyle/>
            <a:p>
              <a:r>
                <a:rPr lang="en-US" sz="700" b="1" dirty="0"/>
                <a:t>Local </a:t>
              </a:r>
            </a:p>
            <a:p>
              <a:r>
                <a:rPr lang="en-US" sz="700" b="1" dirty="0"/>
                <a:t>MSP</a:t>
              </a:r>
            </a:p>
          </p:txBody>
        </p:sp>
        <p:sp>
          <p:nvSpPr>
            <p:cNvPr id="127" name="Rounded Rectangle 126">
              <a:extLst>
                <a:ext uri="{FF2B5EF4-FFF2-40B4-BE49-F238E27FC236}">
                  <a16:creationId xmlns:a16="http://schemas.microsoft.com/office/drawing/2014/main" id="{115CA02A-03D0-DB46-865E-75BC370B5C0A}"/>
                </a:ext>
              </a:extLst>
            </p:cNvPr>
            <p:cNvSpPr/>
            <p:nvPr/>
          </p:nvSpPr>
          <p:spPr>
            <a:xfrm>
              <a:off x="2670050" y="3145936"/>
              <a:ext cx="107983" cy="99788"/>
            </a:xfrm>
            <a:prstGeom prst="roundRect">
              <a:avLst/>
            </a:prstGeom>
            <a:solidFill>
              <a:schemeClr val="bg1"/>
            </a:solidFill>
            <a:ln w="25400">
              <a:solidFill>
                <a:schemeClr val="tx2"/>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cxnSp>
        <p:nvCxnSpPr>
          <p:cNvPr id="128" name="Straight Connector 127">
            <a:extLst>
              <a:ext uri="{FF2B5EF4-FFF2-40B4-BE49-F238E27FC236}">
                <a16:creationId xmlns:a16="http://schemas.microsoft.com/office/drawing/2014/main" id="{212C9801-E8D9-2F4F-A601-C843D6111E1D}"/>
              </a:ext>
            </a:extLst>
          </p:cNvPr>
          <p:cNvCxnSpPr>
            <a:cxnSpLocks/>
            <a:endCxn id="126" idx="0"/>
          </p:cNvCxnSpPr>
          <p:nvPr/>
        </p:nvCxnSpPr>
        <p:spPr>
          <a:xfrm rot="16200000" flipH="1">
            <a:off x="4980180" y="2234139"/>
            <a:ext cx="339348" cy="1"/>
          </a:xfrm>
          <a:prstGeom prst="bentConnector3">
            <a:avLst>
              <a:gd name="adj1" fmla="val 50000"/>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grpSp>
        <p:nvGrpSpPr>
          <p:cNvPr id="133" name="Group 132">
            <a:extLst>
              <a:ext uri="{FF2B5EF4-FFF2-40B4-BE49-F238E27FC236}">
                <a16:creationId xmlns:a16="http://schemas.microsoft.com/office/drawing/2014/main" id="{23C4C4C9-8359-E849-BD64-FDCA4A70BFAA}"/>
              </a:ext>
            </a:extLst>
          </p:cNvPr>
          <p:cNvGrpSpPr/>
          <p:nvPr/>
        </p:nvGrpSpPr>
        <p:grpSpPr>
          <a:xfrm>
            <a:off x="5674152" y="2797192"/>
            <a:ext cx="509681" cy="307777"/>
            <a:chOff x="2308142" y="3044171"/>
            <a:chExt cx="509681" cy="307777"/>
          </a:xfrm>
        </p:grpSpPr>
        <p:sp>
          <p:nvSpPr>
            <p:cNvPr id="135" name="Rounded Rectangle 134">
              <a:extLst>
                <a:ext uri="{FF2B5EF4-FFF2-40B4-BE49-F238E27FC236}">
                  <a16:creationId xmlns:a16="http://schemas.microsoft.com/office/drawing/2014/main" id="{6861BE81-A955-9240-BC09-21F901F0910C}"/>
                </a:ext>
              </a:extLst>
            </p:cNvPr>
            <p:cNvSpPr/>
            <p:nvPr/>
          </p:nvSpPr>
          <p:spPr>
            <a:xfrm rot="21321904">
              <a:off x="2348961" y="3053481"/>
              <a:ext cx="379011" cy="83395"/>
            </a:xfrm>
            <a:prstGeom prst="roundRect">
              <a:avLst/>
            </a:prstGeom>
            <a:solidFill>
              <a:schemeClr val="bg1"/>
            </a:solidFill>
            <a:ln w="25400">
              <a:solidFill>
                <a:schemeClr val="tx2"/>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6" name="Rounded Rectangle 135">
              <a:extLst>
                <a:ext uri="{FF2B5EF4-FFF2-40B4-BE49-F238E27FC236}">
                  <a16:creationId xmlns:a16="http://schemas.microsoft.com/office/drawing/2014/main" id="{4D43A51F-7660-AA42-8076-6A31215D5475}"/>
                </a:ext>
              </a:extLst>
            </p:cNvPr>
            <p:cNvSpPr/>
            <p:nvPr/>
          </p:nvSpPr>
          <p:spPr>
            <a:xfrm>
              <a:off x="2330328" y="3063695"/>
              <a:ext cx="422342" cy="262706"/>
            </a:xfrm>
            <a:prstGeom prst="roundRect">
              <a:avLst/>
            </a:prstGeom>
            <a:solidFill>
              <a:schemeClr val="bg1"/>
            </a:solidFill>
            <a:ln w="25400">
              <a:solidFill>
                <a:schemeClr val="tx2"/>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7" name="TextBox 136">
              <a:extLst>
                <a:ext uri="{FF2B5EF4-FFF2-40B4-BE49-F238E27FC236}">
                  <a16:creationId xmlns:a16="http://schemas.microsoft.com/office/drawing/2014/main" id="{AFD8C9F5-C957-0640-9DAF-E55D966FA0DF}"/>
                </a:ext>
              </a:extLst>
            </p:cNvPr>
            <p:cNvSpPr txBox="1"/>
            <p:nvPr/>
          </p:nvSpPr>
          <p:spPr>
            <a:xfrm>
              <a:off x="2308142" y="3044171"/>
              <a:ext cx="509681" cy="307777"/>
            </a:xfrm>
            <a:prstGeom prst="rect">
              <a:avLst/>
            </a:prstGeom>
            <a:noFill/>
          </p:spPr>
          <p:txBody>
            <a:bodyPr wrap="square" rtlCol="0">
              <a:spAutoFit/>
            </a:bodyPr>
            <a:lstStyle/>
            <a:p>
              <a:r>
                <a:rPr lang="en-US" sz="700" b="1" dirty="0"/>
                <a:t>Local </a:t>
              </a:r>
            </a:p>
            <a:p>
              <a:r>
                <a:rPr lang="en-US" sz="700" b="1" dirty="0"/>
                <a:t>MSP</a:t>
              </a:r>
            </a:p>
          </p:txBody>
        </p:sp>
        <p:sp>
          <p:nvSpPr>
            <p:cNvPr id="140" name="Rounded Rectangle 139">
              <a:extLst>
                <a:ext uri="{FF2B5EF4-FFF2-40B4-BE49-F238E27FC236}">
                  <a16:creationId xmlns:a16="http://schemas.microsoft.com/office/drawing/2014/main" id="{306AF8A2-D524-6543-A741-8CE6173D6162}"/>
                </a:ext>
              </a:extLst>
            </p:cNvPr>
            <p:cNvSpPr/>
            <p:nvPr/>
          </p:nvSpPr>
          <p:spPr>
            <a:xfrm>
              <a:off x="2670050" y="3145936"/>
              <a:ext cx="107983" cy="99788"/>
            </a:xfrm>
            <a:prstGeom prst="roundRect">
              <a:avLst/>
            </a:prstGeom>
            <a:solidFill>
              <a:schemeClr val="bg1"/>
            </a:solidFill>
            <a:ln w="25400">
              <a:solidFill>
                <a:schemeClr val="tx2"/>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F5CE733C-4CFE-854B-ACD2-8B8D8ADA6B55}"/>
              </a:ext>
            </a:extLst>
          </p:cNvPr>
          <p:cNvGrpSpPr/>
          <p:nvPr/>
        </p:nvGrpSpPr>
        <p:grpSpPr>
          <a:xfrm>
            <a:off x="6273191" y="1726739"/>
            <a:ext cx="701911" cy="332067"/>
            <a:chOff x="3461022" y="1140370"/>
            <a:chExt cx="701911" cy="332067"/>
          </a:xfrm>
        </p:grpSpPr>
        <p:sp>
          <p:nvSpPr>
            <p:cNvPr id="165" name="Rectangle 164">
              <a:extLst>
                <a:ext uri="{FF2B5EF4-FFF2-40B4-BE49-F238E27FC236}">
                  <a16:creationId xmlns:a16="http://schemas.microsoft.com/office/drawing/2014/main" id="{EF1830A5-5B92-C249-AA28-E29D49B9120A}"/>
                </a:ext>
              </a:extLst>
            </p:cNvPr>
            <p:cNvSpPr/>
            <p:nvPr/>
          </p:nvSpPr>
          <p:spPr>
            <a:xfrm>
              <a:off x="3461022" y="1162192"/>
              <a:ext cx="652183" cy="310245"/>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800" b="1" dirty="0">
                <a:solidFill>
                  <a:schemeClr val="tx1"/>
                </a:solidFill>
              </a:endParaRPr>
            </a:p>
          </p:txBody>
        </p:sp>
        <p:pic>
          <p:nvPicPr>
            <p:cNvPr id="166" name="Picture 7" descr="Interconnected_icon_bk">
              <a:extLst>
                <a:ext uri="{FF2B5EF4-FFF2-40B4-BE49-F238E27FC236}">
                  <a16:creationId xmlns:a16="http://schemas.microsoft.com/office/drawing/2014/main" id="{E289D23D-DDFA-1245-89A4-E4B3B9919F97}"/>
                </a:ext>
              </a:extLst>
            </p:cNvPr>
            <p:cNvPicPr>
              <a:picLocks noChangeAspect="1" noChangeArrowheads="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482509" y="1213044"/>
              <a:ext cx="192353" cy="197362"/>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67" name="TextBox 166">
              <a:extLst>
                <a:ext uri="{FF2B5EF4-FFF2-40B4-BE49-F238E27FC236}">
                  <a16:creationId xmlns:a16="http://schemas.microsoft.com/office/drawing/2014/main" id="{ABE60707-E615-C74B-81B3-34060B66246D}"/>
                </a:ext>
              </a:extLst>
            </p:cNvPr>
            <p:cNvSpPr txBox="1"/>
            <p:nvPr/>
          </p:nvSpPr>
          <p:spPr>
            <a:xfrm>
              <a:off x="3618147" y="1140370"/>
              <a:ext cx="544786" cy="307777"/>
            </a:xfrm>
            <a:prstGeom prst="rect">
              <a:avLst/>
            </a:prstGeom>
            <a:noFill/>
          </p:spPr>
          <p:txBody>
            <a:bodyPr wrap="square" rtlCol="0">
              <a:spAutoFit/>
            </a:bodyPr>
            <a:lstStyle/>
            <a:p>
              <a:r>
                <a:rPr lang="en-US" sz="700" b="1" dirty="0"/>
                <a:t>Channel </a:t>
              </a:r>
            </a:p>
            <a:p>
              <a:r>
                <a:rPr lang="en-US" sz="700" b="1" dirty="0"/>
                <a:t>MSP</a:t>
              </a:r>
            </a:p>
          </p:txBody>
        </p:sp>
      </p:grpSp>
      <p:cxnSp>
        <p:nvCxnSpPr>
          <p:cNvPr id="141" name="Straight Connector 140">
            <a:extLst>
              <a:ext uri="{FF2B5EF4-FFF2-40B4-BE49-F238E27FC236}">
                <a16:creationId xmlns:a16="http://schemas.microsoft.com/office/drawing/2014/main" id="{D3D1FAA1-F937-6B41-92FE-BFB3AB736908}"/>
              </a:ext>
            </a:extLst>
          </p:cNvPr>
          <p:cNvCxnSpPr>
            <a:cxnSpLocks/>
            <a:endCxn id="137" idx="0"/>
          </p:cNvCxnSpPr>
          <p:nvPr/>
        </p:nvCxnSpPr>
        <p:spPr>
          <a:xfrm>
            <a:off x="5608200" y="2607759"/>
            <a:ext cx="320793" cy="189433"/>
          </a:xfrm>
          <a:prstGeom prst="bentConnector2">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grpSp>
        <p:nvGrpSpPr>
          <p:cNvPr id="97" name="Group 96">
            <a:extLst>
              <a:ext uri="{FF2B5EF4-FFF2-40B4-BE49-F238E27FC236}">
                <a16:creationId xmlns:a16="http://schemas.microsoft.com/office/drawing/2014/main" id="{FB9E7A46-B704-4042-900F-D9EEF7C8877E}"/>
              </a:ext>
            </a:extLst>
          </p:cNvPr>
          <p:cNvGrpSpPr/>
          <p:nvPr/>
        </p:nvGrpSpPr>
        <p:grpSpPr>
          <a:xfrm>
            <a:off x="5394291" y="2115567"/>
            <a:ext cx="564876" cy="739514"/>
            <a:chOff x="5775144" y="3560517"/>
            <a:chExt cx="667851" cy="894439"/>
          </a:xfrm>
        </p:grpSpPr>
        <p:sp>
          <p:nvSpPr>
            <p:cNvPr id="98" name="TextBox 97">
              <a:extLst>
                <a:ext uri="{FF2B5EF4-FFF2-40B4-BE49-F238E27FC236}">
                  <a16:creationId xmlns:a16="http://schemas.microsoft.com/office/drawing/2014/main" id="{D71344FD-7BB6-6D42-92E0-A016CA662037}"/>
                </a:ext>
              </a:extLst>
            </p:cNvPr>
            <p:cNvSpPr txBox="1"/>
            <p:nvPr/>
          </p:nvSpPr>
          <p:spPr>
            <a:xfrm>
              <a:off x="5775144" y="4175766"/>
              <a:ext cx="615698" cy="279190"/>
            </a:xfrm>
            <a:prstGeom prst="rect">
              <a:avLst/>
            </a:prstGeom>
            <a:noFill/>
            <a:effectLst/>
          </p:spPr>
          <p:txBody>
            <a:bodyPr wrap="square" rtlCol="0">
              <a:spAutoFit/>
            </a:bodyPr>
            <a:lstStyle/>
            <a:p>
              <a:pPr algn="ctr"/>
              <a:r>
                <a:rPr lang="en-US" sz="900" dirty="0">
                  <a:cs typeface="Calibri"/>
                </a:rPr>
                <a:t>Admin</a:t>
              </a:r>
              <a:endParaRPr lang="en-US" sz="300" dirty="0">
                <a:cs typeface="Calibri"/>
              </a:endParaRPr>
            </a:p>
          </p:txBody>
        </p:sp>
        <p:grpSp>
          <p:nvGrpSpPr>
            <p:cNvPr id="99" name="Group 98">
              <a:extLst>
                <a:ext uri="{FF2B5EF4-FFF2-40B4-BE49-F238E27FC236}">
                  <a16:creationId xmlns:a16="http://schemas.microsoft.com/office/drawing/2014/main" id="{DA54BB48-2D0B-184A-A971-4282253003F9}"/>
                </a:ext>
              </a:extLst>
            </p:cNvPr>
            <p:cNvGrpSpPr/>
            <p:nvPr/>
          </p:nvGrpSpPr>
          <p:grpSpPr>
            <a:xfrm>
              <a:off x="6023675" y="3560517"/>
              <a:ext cx="419320" cy="694408"/>
              <a:chOff x="5701137" y="2384637"/>
              <a:chExt cx="1133935" cy="1812371"/>
            </a:xfrm>
          </p:grpSpPr>
          <p:sp>
            <p:nvSpPr>
              <p:cNvPr id="100" name="Oval 99">
                <a:extLst>
                  <a:ext uri="{FF2B5EF4-FFF2-40B4-BE49-F238E27FC236}">
                    <a16:creationId xmlns:a16="http://schemas.microsoft.com/office/drawing/2014/main" id="{07901699-01CB-6746-8AA5-4522D4BCC812}"/>
                  </a:ext>
                </a:extLst>
              </p:cNvPr>
              <p:cNvSpPr/>
              <p:nvPr/>
            </p:nvSpPr>
            <p:spPr>
              <a:xfrm>
                <a:off x="5928889" y="2384637"/>
                <a:ext cx="678434" cy="678436"/>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350">
                  <a:solidFill>
                    <a:srgbClr val="FFFFFF"/>
                  </a:solidFill>
                </a:endParaRPr>
              </a:p>
            </p:txBody>
          </p:sp>
          <p:sp>
            <p:nvSpPr>
              <p:cNvPr id="101" name="Round Same Side Corner Rectangle 100">
                <a:extLst>
                  <a:ext uri="{FF2B5EF4-FFF2-40B4-BE49-F238E27FC236}">
                    <a16:creationId xmlns:a16="http://schemas.microsoft.com/office/drawing/2014/main" id="{DF10B44A-AE77-644B-81D8-B343B54D640C}"/>
                  </a:ext>
                </a:extLst>
              </p:cNvPr>
              <p:cNvSpPr/>
              <p:nvPr/>
            </p:nvSpPr>
            <p:spPr>
              <a:xfrm>
                <a:off x="5701137" y="3063073"/>
                <a:ext cx="1133935" cy="1133935"/>
              </a:xfrm>
              <a:prstGeom prst="round2SameRect">
                <a:avLst>
                  <a:gd name="adj1" fmla="val 49716"/>
                  <a:gd name="adj2" fmla="val 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b="1" dirty="0">
                  <a:solidFill>
                    <a:srgbClr val="FFFFFF"/>
                  </a:solidFill>
                </a:endParaRPr>
              </a:p>
            </p:txBody>
          </p:sp>
        </p:grpSp>
      </p:grpSp>
      <p:grpSp>
        <p:nvGrpSpPr>
          <p:cNvPr id="168" name="Group 167">
            <a:extLst>
              <a:ext uri="{FF2B5EF4-FFF2-40B4-BE49-F238E27FC236}">
                <a16:creationId xmlns:a16="http://schemas.microsoft.com/office/drawing/2014/main" id="{CE603867-930B-AC48-8219-C8C4A69369E3}"/>
              </a:ext>
            </a:extLst>
          </p:cNvPr>
          <p:cNvGrpSpPr/>
          <p:nvPr/>
        </p:nvGrpSpPr>
        <p:grpSpPr>
          <a:xfrm>
            <a:off x="2663689" y="1493280"/>
            <a:ext cx="795592" cy="574130"/>
            <a:chOff x="5502369" y="3560517"/>
            <a:chExt cx="940626" cy="694408"/>
          </a:xfrm>
        </p:grpSpPr>
        <p:sp>
          <p:nvSpPr>
            <p:cNvPr id="169" name="TextBox 168">
              <a:extLst>
                <a:ext uri="{FF2B5EF4-FFF2-40B4-BE49-F238E27FC236}">
                  <a16:creationId xmlns:a16="http://schemas.microsoft.com/office/drawing/2014/main" id="{A613848B-DD2D-DC4E-9C25-A1A1FBD3D4B6}"/>
                </a:ext>
              </a:extLst>
            </p:cNvPr>
            <p:cNvSpPr txBox="1"/>
            <p:nvPr/>
          </p:nvSpPr>
          <p:spPr>
            <a:xfrm>
              <a:off x="5502369" y="3873171"/>
              <a:ext cx="615698" cy="279191"/>
            </a:xfrm>
            <a:prstGeom prst="rect">
              <a:avLst/>
            </a:prstGeom>
            <a:noFill/>
            <a:effectLst/>
          </p:spPr>
          <p:txBody>
            <a:bodyPr wrap="square" rtlCol="0">
              <a:spAutoFit/>
            </a:bodyPr>
            <a:lstStyle/>
            <a:p>
              <a:pPr algn="ctr"/>
              <a:r>
                <a:rPr lang="en-US" sz="900" dirty="0">
                  <a:cs typeface="Calibri"/>
                </a:rPr>
                <a:t>User</a:t>
              </a:r>
              <a:endParaRPr lang="en-US" sz="300" dirty="0">
                <a:cs typeface="Calibri"/>
              </a:endParaRPr>
            </a:p>
          </p:txBody>
        </p:sp>
        <p:grpSp>
          <p:nvGrpSpPr>
            <p:cNvPr id="170" name="Group 169">
              <a:extLst>
                <a:ext uri="{FF2B5EF4-FFF2-40B4-BE49-F238E27FC236}">
                  <a16:creationId xmlns:a16="http://schemas.microsoft.com/office/drawing/2014/main" id="{B9D4B239-EF52-974D-BC9C-958908D2FF98}"/>
                </a:ext>
              </a:extLst>
            </p:cNvPr>
            <p:cNvGrpSpPr/>
            <p:nvPr/>
          </p:nvGrpSpPr>
          <p:grpSpPr>
            <a:xfrm>
              <a:off x="6023675" y="3560517"/>
              <a:ext cx="419320" cy="694408"/>
              <a:chOff x="5701137" y="2384637"/>
              <a:chExt cx="1133935" cy="1812371"/>
            </a:xfrm>
          </p:grpSpPr>
          <p:sp>
            <p:nvSpPr>
              <p:cNvPr id="171" name="Oval 170">
                <a:extLst>
                  <a:ext uri="{FF2B5EF4-FFF2-40B4-BE49-F238E27FC236}">
                    <a16:creationId xmlns:a16="http://schemas.microsoft.com/office/drawing/2014/main" id="{2F9700FE-51A0-8F40-8D8C-D692DC7CAFD2}"/>
                  </a:ext>
                </a:extLst>
              </p:cNvPr>
              <p:cNvSpPr/>
              <p:nvPr/>
            </p:nvSpPr>
            <p:spPr>
              <a:xfrm>
                <a:off x="5928889" y="2384637"/>
                <a:ext cx="678434" cy="678436"/>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350">
                  <a:solidFill>
                    <a:srgbClr val="FFFFFF"/>
                  </a:solidFill>
                </a:endParaRPr>
              </a:p>
            </p:txBody>
          </p:sp>
          <p:sp>
            <p:nvSpPr>
              <p:cNvPr id="172" name="Round Same Side Corner Rectangle 171">
                <a:extLst>
                  <a:ext uri="{FF2B5EF4-FFF2-40B4-BE49-F238E27FC236}">
                    <a16:creationId xmlns:a16="http://schemas.microsoft.com/office/drawing/2014/main" id="{B6004B5E-5205-2940-A066-99CB3D9BEAAF}"/>
                  </a:ext>
                </a:extLst>
              </p:cNvPr>
              <p:cNvSpPr/>
              <p:nvPr/>
            </p:nvSpPr>
            <p:spPr>
              <a:xfrm>
                <a:off x="5701137" y="3063073"/>
                <a:ext cx="1133935" cy="1133935"/>
              </a:xfrm>
              <a:prstGeom prst="round2SameRect">
                <a:avLst>
                  <a:gd name="adj1" fmla="val 49716"/>
                  <a:gd name="adj2" fmla="val 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b="1" dirty="0">
                  <a:solidFill>
                    <a:srgbClr val="FFFFFF"/>
                  </a:solidFill>
                </a:endParaRPr>
              </a:p>
            </p:txBody>
          </p:sp>
        </p:grpSp>
      </p:grpSp>
      <p:cxnSp>
        <p:nvCxnSpPr>
          <p:cNvPr id="173" name="Straight Arrow Connector 172">
            <a:extLst>
              <a:ext uri="{FF2B5EF4-FFF2-40B4-BE49-F238E27FC236}">
                <a16:creationId xmlns:a16="http://schemas.microsoft.com/office/drawing/2014/main" id="{FB28520D-2D74-444C-B482-41BAE240422D}"/>
              </a:ext>
            </a:extLst>
          </p:cNvPr>
          <p:cNvCxnSpPr>
            <a:cxnSpLocks/>
            <a:stCxn id="172" idx="0"/>
            <a:endCxn id="161" idx="1"/>
          </p:cNvCxnSpPr>
          <p:nvPr/>
        </p:nvCxnSpPr>
        <p:spPr>
          <a:xfrm>
            <a:off x="3459281" y="1887804"/>
            <a:ext cx="203505" cy="1682"/>
          </a:xfrm>
          <a:prstGeom prst="straightConnector1">
            <a:avLst/>
          </a:prstGeom>
          <a:ln w="19050">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174" name="Straight Arrow Connector 173">
            <a:extLst>
              <a:ext uri="{FF2B5EF4-FFF2-40B4-BE49-F238E27FC236}">
                <a16:creationId xmlns:a16="http://schemas.microsoft.com/office/drawing/2014/main" id="{F3989C54-D3BB-EA41-B3F3-B22AFDF757F4}"/>
              </a:ext>
            </a:extLst>
          </p:cNvPr>
          <p:cNvCxnSpPr>
            <a:cxnSpLocks/>
            <a:stCxn id="74" idx="1"/>
            <a:endCxn id="111" idx="2"/>
          </p:cNvCxnSpPr>
          <p:nvPr/>
        </p:nvCxnSpPr>
        <p:spPr>
          <a:xfrm flipH="1" flipV="1">
            <a:off x="4424710" y="2740335"/>
            <a:ext cx="1387766" cy="1301989"/>
          </a:xfrm>
          <a:prstGeom prst="straightConnector1">
            <a:avLst/>
          </a:prstGeom>
          <a:ln w="12700">
            <a:solidFill>
              <a:srgbClr val="FF0000"/>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175" name="Straight Arrow Connector 174">
            <a:extLst>
              <a:ext uri="{FF2B5EF4-FFF2-40B4-BE49-F238E27FC236}">
                <a16:creationId xmlns:a16="http://schemas.microsoft.com/office/drawing/2014/main" id="{9989C981-3203-0D45-B84D-901529D6C3E2}"/>
              </a:ext>
            </a:extLst>
          </p:cNvPr>
          <p:cNvCxnSpPr>
            <a:cxnSpLocks/>
            <a:stCxn id="74" idx="0"/>
            <a:endCxn id="126" idx="2"/>
          </p:cNvCxnSpPr>
          <p:nvPr/>
        </p:nvCxnSpPr>
        <p:spPr>
          <a:xfrm flipH="1" flipV="1">
            <a:off x="5149855" y="2711591"/>
            <a:ext cx="961721" cy="1031633"/>
          </a:xfrm>
          <a:prstGeom prst="straightConnector1">
            <a:avLst/>
          </a:prstGeom>
          <a:ln w="12700">
            <a:solidFill>
              <a:srgbClr val="FF0000"/>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176" name="Straight Arrow Connector 175">
            <a:extLst>
              <a:ext uri="{FF2B5EF4-FFF2-40B4-BE49-F238E27FC236}">
                <a16:creationId xmlns:a16="http://schemas.microsoft.com/office/drawing/2014/main" id="{94855231-E421-354A-9DB1-81EC53D5CB14}"/>
              </a:ext>
            </a:extLst>
          </p:cNvPr>
          <p:cNvCxnSpPr>
            <a:cxnSpLocks/>
            <a:stCxn id="74" idx="0"/>
            <a:endCxn id="165" idx="2"/>
          </p:cNvCxnSpPr>
          <p:nvPr/>
        </p:nvCxnSpPr>
        <p:spPr>
          <a:xfrm flipV="1">
            <a:off x="6111576" y="2058806"/>
            <a:ext cx="487707" cy="1684418"/>
          </a:xfrm>
          <a:prstGeom prst="straightConnector1">
            <a:avLst/>
          </a:prstGeom>
          <a:ln w="12700">
            <a:solidFill>
              <a:srgbClr val="FF0000"/>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203" name="Straight Arrow Connector 202">
            <a:extLst>
              <a:ext uri="{FF2B5EF4-FFF2-40B4-BE49-F238E27FC236}">
                <a16:creationId xmlns:a16="http://schemas.microsoft.com/office/drawing/2014/main" id="{992C41B8-7E5D-3B4F-9139-3F8C0FE4EB98}"/>
              </a:ext>
            </a:extLst>
          </p:cNvPr>
          <p:cNvCxnSpPr>
            <a:cxnSpLocks/>
            <a:stCxn id="74" idx="3"/>
            <a:endCxn id="121" idx="1"/>
          </p:cNvCxnSpPr>
          <p:nvPr/>
        </p:nvCxnSpPr>
        <p:spPr>
          <a:xfrm flipV="1">
            <a:off x="6410675" y="2994998"/>
            <a:ext cx="888494" cy="1047326"/>
          </a:xfrm>
          <a:prstGeom prst="straightConnector1">
            <a:avLst/>
          </a:prstGeom>
          <a:ln w="12700">
            <a:solidFill>
              <a:srgbClr val="FF0000"/>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204" name="Straight Arrow Connector 203">
            <a:extLst>
              <a:ext uri="{FF2B5EF4-FFF2-40B4-BE49-F238E27FC236}">
                <a16:creationId xmlns:a16="http://schemas.microsoft.com/office/drawing/2014/main" id="{F1EEB83E-9C1B-F34D-A879-1CBDEA287557}"/>
              </a:ext>
            </a:extLst>
          </p:cNvPr>
          <p:cNvCxnSpPr>
            <a:cxnSpLocks/>
            <a:stCxn id="74" idx="0"/>
            <a:endCxn id="137" idx="2"/>
          </p:cNvCxnSpPr>
          <p:nvPr/>
        </p:nvCxnSpPr>
        <p:spPr>
          <a:xfrm flipH="1" flipV="1">
            <a:off x="5928993" y="3104969"/>
            <a:ext cx="182583" cy="638255"/>
          </a:xfrm>
          <a:prstGeom prst="straightConnector1">
            <a:avLst/>
          </a:prstGeom>
          <a:ln w="12700">
            <a:solidFill>
              <a:srgbClr val="FF0000"/>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48" name="Rectangle 47">
            <a:extLst>
              <a:ext uri="{FF2B5EF4-FFF2-40B4-BE49-F238E27FC236}">
                <a16:creationId xmlns:a16="http://schemas.microsoft.com/office/drawing/2014/main" id="{64D48999-ED58-7A4E-BDAF-2E0D39C57F3A}"/>
              </a:ext>
            </a:extLst>
          </p:cNvPr>
          <p:cNvSpPr/>
          <p:nvPr/>
        </p:nvSpPr>
        <p:spPr>
          <a:xfrm>
            <a:off x="125729" y="713443"/>
            <a:ext cx="7947863" cy="369332"/>
          </a:xfrm>
          <a:prstGeom prst="rect">
            <a:avLst/>
          </a:prstGeom>
        </p:spPr>
        <p:txBody>
          <a:bodyPr wrap="square">
            <a:spAutoFit/>
          </a:bodyPr>
          <a:lstStyle/>
          <a:p>
            <a:r>
              <a:rPr lang="en-US" dirty="0"/>
              <a:t>A MSP manages a set of identities within a distributed network</a:t>
            </a:r>
          </a:p>
        </p:txBody>
      </p:sp>
      <p:sp>
        <p:nvSpPr>
          <p:cNvPr id="81" name="Rounded Rectangle 80">
            <a:extLst>
              <a:ext uri="{FF2B5EF4-FFF2-40B4-BE49-F238E27FC236}">
                <a16:creationId xmlns:a16="http://schemas.microsoft.com/office/drawing/2014/main" id="{A32E51DB-295C-A648-9175-1D564E45AD87}"/>
              </a:ext>
            </a:extLst>
          </p:cNvPr>
          <p:cNvSpPr/>
          <p:nvPr/>
        </p:nvSpPr>
        <p:spPr>
          <a:xfrm>
            <a:off x="7646161" y="1407727"/>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cxnSp>
        <p:nvCxnSpPr>
          <p:cNvPr id="82" name="Straight Connector 81">
            <a:extLst>
              <a:ext uri="{FF2B5EF4-FFF2-40B4-BE49-F238E27FC236}">
                <a16:creationId xmlns:a16="http://schemas.microsoft.com/office/drawing/2014/main" id="{555FFAF1-1B37-A943-846F-572B5EB6FA01}"/>
              </a:ext>
            </a:extLst>
          </p:cNvPr>
          <p:cNvCxnSpPr/>
          <p:nvPr/>
        </p:nvCxnSpPr>
        <p:spPr>
          <a:xfrm>
            <a:off x="7835878" y="2453321"/>
            <a:ext cx="209384" cy="3812"/>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D8F5665E-8212-124D-A782-5CD0AFCB3718}"/>
              </a:ext>
            </a:extLst>
          </p:cNvPr>
          <p:cNvCxnSpPr>
            <a:cxnSpLocks/>
            <a:endCxn id="80" idx="0"/>
          </p:cNvCxnSpPr>
          <p:nvPr/>
        </p:nvCxnSpPr>
        <p:spPr>
          <a:xfrm flipH="1">
            <a:off x="7536779" y="1980292"/>
            <a:ext cx="137781" cy="173929"/>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C2DAC3BA-1AA4-B340-92B7-49EEB7EC9680}"/>
              </a:ext>
            </a:extLst>
          </p:cNvPr>
          <p:cNvCxnSpPr>
            <a:cxnSpLocks/>
            <a:endCxn id="85" idx="0"/>
          </p:cNvCxnSpPr>
          <p:nvPr/>
        </p:nvCxnSpPr>
        <p:spPr>
          <a:xfrm>
            <a:off x="8210369" y="1980292"/>
            <a:ext cx="133993" cy="177741"/>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85" name="Rounded Rectangle 84">
            <a:extLst>
              <a:ext uri="{FF2B5EF4-FFF2-40B4-BE49-F238E27FC236}">
                <a16:creationId xmlns:a16="http://schemas.microsoft.com/office/drawing/2014/main" id="{313FDFF6-D906-8447-A5BF-334A8D3F9794}"/>
              </a:ext>
            </a:extLst>
          </p:cNvPr>
          <p:cNvSpPr/>
          <p:nvPr/>
        </p:nvSpPr>
        <p:spPr>
          <a:xfrm>
            <a:off x="8045262" y="2158033"/>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sp>
        <p:nvSpPr>
          <p:cNvPr id="74" name="Rounded Rectangle 73">
            <a:extLst>
              <a:ext uri="{FF2B5EF4-FFF2-40B4-BE49-F238E27FC236}">
                <a16:creationId xmlns:a16="http://schemas.microsoft.com/office/drawing/2014/main" id="{DDC2681E-7FC9-9349-8ADC-CE8C873087D2}"/>
              </a:ext>
            </a:extLst>
          </p:cNvPr>
          <p:cNvSpPr/>
          <p:nvPr/>
        </p:nvSpPr>
        <p:spPr>
          <a:xfrm>
            <a:off x="5812476" y="3743224"/>
            <a:ext cx="598199" cy="598199"/>
          </a:xfrm>
          <a:prstGeom prst="roundRect">
            <a:avLst/>
          </a:prstGeom>
          <a:solidFill>
            <a:schemeClr val="accent3"/>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000000"/>
                </a:solidFill>
              </a:rPr>
              <a:t>CA</a:t>
            </a:r>
            <a:endParaRPr lang="en-US" sz="2400" dirty="0">
              <a:solidFill>
                <a:srgbClr val="000000"/>
              </a:solidFill>
            </a:endParaRPr>
          </a:p>
        </p:txBody>
      </p:sp>
      <p:sp>
        <p:nvSpPr>
          <p:cNvPr id="86" name="Rounded Rectangle 85">
            <a:extLst>
              <a:ext uri="{FF2B5EF4-FFF2-40B4-BE49-F238E27FC236}">
                <a16:creationId xmlns:a16="http://schemas.microsoft.com/office/drawing/2014/main" id="{6C99A8CB-BB92-E449-A8C2-0E955AB9243C}"/>
              </a:ext>
            </a:extLst>
          </p:cNvPr>
          <p:cNvSpPr/>
          <p:nvPr/>
        </p:nvSpPr>
        <p:spPr>
          <a:xfrm>
            <a:off x="7085230" y="1287158"/>
            <a:ext cx="1722349" cy="2000571"/>
          </a:xfrm>
          <a:prstGeom prst="roundRect">
            <a:avLst/>
          </a:prstGeom>
          <a:solidFill>
            <a:srgbClr val="FFD579">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0" name="Rounded Rectangle 79">
            <a:extLst>
              <a:ext uri="{FF2B5EF4-FFF2-40B4-BE49-F238E27FC236}">
                <a16:creationId xmlns:a16="http://schemas.microsoft.com/office/drawing/2014/main" id="{E4663E30-F171-9848-83C0-808B12F33D6F}"/>
              </a:ext>
            </a:extLst>
          </p:cNvPr>
          <p:cNvSpPr/>
          <p:nvPr/>
        </p:nvSpPr>
        <p:spPr>
          <a:xfrm>
            <a:off x="7237679" y="2154221"/>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cxnSp>
        <p:nvCxnSpPr>
          <p:cNvPr id="107" name="Straight Connector 106">
            <a:extLst>
              <a:ext uri="{FF2B5EF4-FFF2-40B4-BE49-F238E27FC236}">
                <a16:creationId xmlns:a16="http://schemas.microsoft.com/office/drawing/2014/main" id="{092CC219-E115-ED4C-92E2-0FAA5556726C}"/>
              </a:ext>
            </a:extLst>
          </p:cNvPr>
          <p:cNvCxnSpPr>
            <a:cxnSpLocks/>
          </p:cNvCxnSpPr>
          <p:nvPr/>
        </p:nvCxnSpPr>
        <p:spPr>
          <a:xfrm flipH="1">
            <a:off x="7533983" y="2767197"/>
            <a:ext cx="1" cy="81436"/>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grpSp>
        <p:nvGrpSpPr>
          <p:cNvPr id="118" name="Group 117">
            <a:extLst>
              <a:ext uri="{FF2B5EF4-FFF2-40B4-BE49-F238E27FC236}">
                <a16:creationId xmlns:a16="http://schemas.microsoft.com/office/drawing/2014/main" id="{28248C82-C515-3049-BB77-D70CA7CA467F}"/>
              </a:ext>
            </a:extLst>
          </p:cNvPr>
          <p:cNvGrpSpPr/>
          <p:nvPr/>
        </p:nvGrpSpPr>
        <p:grpSpPr>
          <a:xfrm>
            <a:off x="7299169" y="2841109"/>
            <a:ext cx="509681" cy="307777"/>
            <a:chOff x="2308142" y="3044171"/>
            <a:chExt cx="509681" cy="307777"/>
          </a:xfrm>
        </p:grpSpPr>
        <p:sp>
          <p:nvSpPr>
            <p:cNvPr id="119" name="Rounded Rectangle 118">
              <a:extLst>
                <a:ext uri="{FF2B5EF4-FFF2-40B4-BE49-F238E27FC236}">
                  <a16:creationId xmlns:a16="http://schemas.microsoft.com/office/drawing/2014/main" id="{DF531DD4-DDEE-B943-A0DF-B77E36F7A871}"/>
                </a:ext>
              </a:extLst>
            </p:cNvPr>
            <p:cNvSpPr/>
            <p:nvPr/>
          </p:nvSpPr>
          <p:spPr>
            <a:xfrm rot="21321904">
              <a:off x="2348961" y="3053481"/>
              <a:ext cx="379011" cy="83395"/>
            </a:xfrm>
            <a:prstGeom prst="roundRect">
              <a:avLst/>
            </a:prstGeom>
            <a:solidFill>
              <a:schemeClr val="bg1"/>
            </a:solidFill>
            <a:ln w="25400">
              <a:solidFill>
                <a:schemeClr val="tx2"/>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0" name="Rounded Rectangle 119">
              <a:extLst>
                <a:ext uri="{FF2B5EF4-FFF2-40B4-BE49-F238E27FC236}">
                  <a16:creationId xmlns:a16="http://schemas.microsoft.com/office/drawing/2014/main" id="{00457FC4-F4FC-D14A-BDD6-E4B9D59C54B3}"/>
                </a:ext>
              </a:extLst>
            </p:cNvPr>
            <p:cNvSpPr/>
            <p:nvPr/>
          </p:nvSpPr>
          <p:spPr>
            <a:xfrm>
              <a:off x="2330328" y="3063695"/>
              <a:ext cx="422342" cy="262706"/>
            </a:xfrm>
            <a:prstGeom prst="roundRect">
              <a:avLst/>
            </a:prstGeom>
            <a:solidFill>
              <a:schemeClr val="bg1"/>
            </a:solidFill>
            <a:ln w="25400">
              <a:solidFill>
                <a:schemeClr val="tx2"/>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1" name="TextBox 120">
              <a:extLst>
                <a:ext uri="{FF2B5EF4-FFF2-40B4-BE49-F238E27FC236}">
                  <a16:creationId xmlns:a16="http://schemas.microsoft.com/office/drawing/2014/main" id="{65474076-D5E7-5C42-BDEA-D9CE9B13101F}"/>
                </a:ext>
              </a:extLst>
            </p:cNvPr>
            <p:cNvSpPr txBox="1"/>
            <p:nvPr/>
          </p:nvSpPr>
          <p:spPr>
            <a:xfrm>
              <a:off x="2308142" y="3044171"/>
              <a:ext cx="509681" cy="307777"/>
            </a:xfrm>
            <a:prstGeom prst="rect">
              <a:avLst/>
            </a:prstGeom>
            <a:noFill/>
          </p:spPr>
          <p:txBody>
            <a:bodyPr wrap="square" rtlCol="0">
              <a:spAutoFit/>
            </a:bodyPr>
            <a:lstStyle/>
            <a:p>
              <a:r>
                <a:rPr lang="en-US" sz="700" b="1" dirty="0"/>
                <a:t>Local </a:t>
              </a:r>
            </a:p>
            <a:p>
              <a:r>
                <a:rPr lang="en-US" sz="700" b="1" dirty="0"/>
                <a:t>MSP</a:t>
              </a:r>
            </a:p>
          </p:txBody>
        </p:sp>
        <p:sp>
          <p:nvSpPr>
            <p:cNvPr id="122" name="Rounded Rectangle 121">
              <a:extLst>
                <a:ext uri="{FF2B5EF4-FFF2-40B4-BE49-F238E27FC236}">
                  <a16:creationId xmlns:a16="http://schemas.microsoft.com/office/drawing/2014/main" id="{8EF5B394-A34B-E442-A301-8E0E6E374AB7}"/>
                </a:ext>
              </a:extLst>
            </p:cNvPr>
            <p:cNvSpPr/>
            <p:nvPr/>
          </p:nvSpPr>
          <p:spPr>
            <a:xfrm>
              <a:off x="2670050" y="3145936"/>
              <a:ext cx="107983" cy="99788"/>
            </a:xfrm>
            <a:prstGeom prst="roundRect">
              <a:avLst/>
            </a:prstGeom>
            <a:solidFill>
              <a:schemeClr val="bg1"/>
            </a:solidFill>
            <a:ln w="25400">
              <a:solidFill>
                <a:schemeClr val="tx2"/>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sp>
        <p:nvSpPr>
          <p:cNvPr id="164" name="TextBox 163"/>
          <p:cNvSpPr txBox="1"/>
          <p:nvPr/>
        </p:nvSpPr>
        <p:spPr>
          <a:xfrm>
            <a:off x="7767184" y="2958393"/>
            <a:ext cx="1071606" cy="230832"/>
          </a:xfrm>
          <a:prstGeom prst="rect">
            <a:avLst/>
          </a:prstGeom>
          <a:noFill/>
        </p:spPr>
        <p:txBody>
          <a:bodyPr wrap="square" rtlCol="0">
            <a:spAutoFit/>
          </a:bodyPr>
          <a:lstStyle/>
          <a:p>
            <a:r>
              <a:rPr lang="en-US" sz="900" dirty="0"/>
              <a:t>Ordering-Service</a:t>
            </a:r>
          </a:p>
        </p:txBody>
      </p:sp>
      <p:pic>
        <p:nvPicPr>
          <p:cNvPr id="68" name="Graphic 67" descr="Safe">
            <a:extLst>
              <a:ext uri="{FF2B5EF4-FFF2-40B4-BE49-F238E27FC236}">
                <a16:creationId xmlns:a16="http://schemas.microsoft.com/office/drawing/2014/main" id="{FE619DA5-39AF-7B40-AA5B-B7DC5530C3D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103461" y="3440863"/>
            <a:ext cx="540000" cy="540000"/>
          </a:xfrm>
          <a:prstGeom prst="rect">
            <a:avLst/>
          </a:prstGeom>
        </p:spPr>
      </p:pic>
      <p:sp>
        <p:nvSpPr>
          <p:cNvPr id="69" name="TextBox 68">
            <a:extLst>
              <a:ext uri="{FF2B5EF4-FFF2-40B4-BE49-F238E27FC236}">
                <a16:creationId xmlns:a16="http://schemas.microsoft.com/office/drawing/2014/main" id="{70673DEE-45BC-3F49-A588-49E0EAFD0269}"/>
              </a:ext>
            </a:extLst>
          </p:cNvPr>
          <p:cNvSpPr txBox="1"/>
          <p:nvPr/>
        </p:nvSpPr>
        <p:spPr>
          <a:xfrm>
            <a:off x="7901896" y="3890914"/>
            <a:ext cx="943129" cy="553998"/>
          </a:xfrm>
          <a:prstGeom prst="rect">
            <a:avLst/>
          </a:prstGeom>
          <a:noFill/>
          <a:effectLst/>
        </p:spPr>
        <p:txBody>
          <a:bodyPr wrap="square" rtlCol="0">
            <a:spAutoFit/>
          </a:bodyPr>
          <a:lstStyle/>
          <a:p>
            <a:pPr algn="ctr"/>
            <a:r>
              <a:rPr lang="en-US" sz="1000" dirty="0">
                <a:cs typeface="Calibri"/>
              </a:rPr>
              <a:t>Hardware Security Module</a:t>
            </a:r>
          </a:p>
        </p:txBody>
      </p:sp>
      <p:sp>
        <p:nvSpPr>
          <p:cNvPr id="70" name="TextBox 69">
            <a:extLst>
              <a:ext uri="{FF2B5EF4-FFF2-40B4-BE49-F238E27FC236}">
                <a16:creationId xmlns:a16="http://schemas.microsoft.com/office/drawing/2014/main" id="{294377E8-180C-EB4C-A077-DA553DFC7E96}"/>
              </a:ext>
            </a:extLst>
          </p:cNvPr>
          <p:cNvSpPr txBox="1"/>
          <p:nvPr/>
        </p:nvSpPr>
        <p:spPr>
          <a:xfrm>
            <a:off x="125729" y="4909600"/>
            <a:ext cx="7470648" cy="246221"/>
          </a:xfrm>
          <a:prstGeom prst="rect">
            <a:avLst/>
          </a:prstGeom>
          <a:noFill/>
        </p:spPr>
        <p:txBody>
          <a:bodyPr wrap="square" rtlCol="0">
            <a:spAutoFit/>
          </a:bodyPr>
          <a:lstStyle/>
          <a:p>
            <a:r>
              <a:rPr lang="en-US" sz="1000" dirty="0"/>
              <a:t>(*) Only Enterprise Plan has HSMs built-in</a:t>
            </a:r>
          </a:p>
        </p:txBody>
      </p:sp>
    </p:spTree>
    <p:extLst>
      <p:ext uri="{BB962C8B-B14F-4D97-AF65-F5344CB8AC3E}">
        <p14:creationId xmlns:p14="http://schemas.microsoft.com/office/powerpoint/2010/main" val="12687859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611AED77-B327-BC4D-A7C8-F78ECBC2B4BC}"/>
              </a:ext>
            </a:extLst>
          </p:cNvPr>
          <p:cNvGraphicFramePr>
            <a:graphicFrameLocks noGrp="1"/>
          </p:cNvGraphicFramePr>
          <p:nvPr>
            <p:extLst>
              <p:ext uri="{D42A27DB-BD31-4B8C-83A1-F6EECF244321}">
                <p14:modId xmlns:p14="http://schemas.microsoft.com/office/powerpoint/2010/main" val="1848173193"/>
              </p:ext>
            </p:extLst>
          </p:nvPr>
        </p:nvGraphicFramePr>
        <p:xfrm>
          <a:off x="123153" y="3451574"/>
          <a:ext cx="596424" cy="1173480"/>
        </p:xfrm>
        <a:graphic>
          <a:graphicData uri="http://schemas.openxmlformats.org/drawingml/2006/table">
            <a:tbl>
              <a:tblPr firstRow="1" bandRow="1">
                <a:tableStyleId>{16D9F66E-5EB9-4882-86FB-DCBF35E3C3E4}</a:tableStyleId>
              </a:tblPr>
              <a:tblGrid>
                <a:gridCol w="303483">
                  <a:extLst>
                    <a:ext uri="{9D8B030D-6E8A-4147-A177-3AD203B41FA5}">
                      <a16:colId xmlns:a16="http://schemas.microsoft.com/office/drawing/2014/main" val="691976690"/>
                    </a:ext>
                  </a:extLst>
                </a:gridCol>
                <a:gridCol w="292941">
                  <a:extLst>
                    <a:ext uri="{9D8B030D-6E8A-4147-A177-3AD203B41FA5}">
                      <a16:colId xmlns:a16="http://schemas.microsoft.com/office/drawing/2014/main" val="3088237424"/>
                    </a:ext>
                  </a:extLst>
                </a:gridCol>
              </a:tblGrid>
              <a:tr h="140060">
                <a:tc>
                  <a:txBody>
                    <a:bodyPr/>
                    <a:lstStyle/>
                    <a:p>
                      <a:pPr algn="ctr"/>
                      <a:r>
                        <a:rPr lang="en-US" sz="700" dirty="0"/>
                        <a:t>Issuer</a:t>
                      </a:r>
                    </a:p>
                  </a:txBody>
                  <a:tcPr marL="18000" marR="18000"/>
                </a:tc>
                <a:tc>
                  <a:txBody>
                    <a:bodyPr/>
                    <a:lstStyle/>
                    <a:p>
                      <a:pPr algn="ctr"/>
                      <a:r>
                        <a:rPr lang="en-US" sz="700" dirty="0"/>
                        <a:t>Cert</a:t>
                      </a:r>
                    </a:p>
                  </a:txBody>
                  <a:tcPr marL="18000" marR="18000"/>
                </a:tc>
                <a:extLst>
                  <a:ext uri="{0D108BD9-81ED-4DB2-BD59-A6C34878D82A}">
                    <a16:rowId xmlns:a16="http://schemas.microsoft.com/office/drawing/2014/main" val="279769619"/>
                  </a:ext>
                </a:extLst>
              </a:tr>
              <a:tr h="140060">
                <a:tc>
                  <a:txBody>
                    <a:bodyPr/>
                    <a:lstStyle/>
                    <a:p>
                      <a:endParaRPr lang="en-US" sz="1000" dirty="0"/>
                    </a:p>
                  </a:txBody>
                  <a:tcPr/>
                </a:tc>
                <a:tc>
                  <a:txBody>
                    <a:bodyPr/>
                    <a:lstStyle/>
                    <a:p>
                      <a:endParaRPr lang="en-US" sz="1000" dirty="0"/>
                    </a:p>
                  </a:txBody>
                  <a:tcPr/>
                </a:tc>
                <a:extLst>
                  <a:ext uri="{0D108BD9-81ED-4DB2-BD59-A6C34878D82A}">
                    <a16:rowId xmlns:a16="http://schemas.microsoft.com/office/drawing/2014/main" val="131441176"/>
                  </a:ext>
                </a:extLst>
              </a:tr>
              <a:tr h="140060">
                <a:tc>
                  <a:txBody>
                    <a:bodyPr/>
                    <a:lstStyle/>
                    <a:p>
                      <a:endParaRPr lang="en-US" sz="1000" dirty="0"/>
                    </a:p>
                  </a:txBody>
                  <a:tcPr/>
                </a:tc>
                <a:tc>
                  <a:txBody>
                    <a:bodyPr/>
                    <a:lstStyle/>
                    <a:p>
                      <a:endParaRPr lang="en-US" sz="1000" dirty="0"/>
                    </a:p>
                  </a:txBody>
                  <a:tcPr/>
                </a:tc>
                <a:extLst>
                  <a:ext uri="{0D108BD9-81ED-4DB2-BD59-A6C34878D82A}">
                    <a16:rowId xmlns:a16="http://schemas.microsoft.com/office/drawing/2014/main" val="2750913918"/>
                  </a:ext>
                </a:extLst>
              </a:tr>
              <a:tr h="140060">
                <a:tc>
                  <a:txBody>
                    <a:bodyPr/>
                    <a:lstStyle/>
                    <a:p>
                      <a:endParaRPr lang="en-US" sz="1000"/>
                    </a:p>
                  </a:txBody>
                  <a:tcPr/>
                </a:tc>
                <a:tc>
                  <a:txBody>
                    <a:bodyPr/>
                    <a:lstStyle/>
                    <a:p>
                      <a:endParaRPr lang="en-US" sz="1000" dirty="0"/>
                    </a:p>
                  </a:txBody>
                  <a:tcPr/>
                </a:tc>
                <a:extLst>
                  <a:ext uri="{0D108BD9-81ED-4DB2-BD59-A6C34878D82A}">
                    <a16:rowId xmlns:a16="http://schemas.microsoft.com/office/drawing/2014/main" val="1988438940"/>
                  </a:ext>
                </a:extLst>
              </a:tr>
              <a:tr h="140060">
                <a:tc>
                  <a:txBody>
                    <a:bodyPr/>
                    <a:lstStyle/>
                    <a:p>
                      <a:endParaRPr lang="en-US" sz="1000"/>
                    </a:p>
                  </a:txBody>
                  <a:tcPr/>
                </a:tc>
                <a:tc>
                  <a:txBody>
                    <a:bodyPr/>
                    <a:lstStyle/>
                    <a:p>
                      <a:endParaRPr lang="en-US" sz="1000" dirty="0"/>
                    </a:p>
                  </a:txBody>
                  <a:tcPr/>
                </a:tc>
                <a:extLst>
                  <a:ext uri="{0D108BD9-81ED-4DB2-BD59-A6C34878D82A}">
                    <a16:rowId xmlns:a16="http://schemas.microsoft.com/office/drawing/2014/main" val="1322260407"/>
                  </a:ext>
                </a:extLst>
              </a:tr>
            </a:tbl>
          </a:graphicData>
        </a:graphic>
      </p:graphicFrame>
      <p:sp>
        <p:nvSpPr>
          <p:cNvPr id="99" name="Content Placeholder 2"/>
          <p:cNvSpPr>
            <a:spLocks noGrp="1"/>
          </p:cNvSpPr>
          <p:nvPr>
            <p:ph type="body" sz="quarter" idx="13"/>
          </p:nvPr>
        </p:nvSpPr>
        <p:spPr>
          <a:xfrm>
            <a:off x="125730" y="47029"/>
            <a:ext cx="7768590" cy="1011698"/>
          </a:xfrm>
        </p:spPr>
        <p:txBody>
          <a:bodyPr>
            <a:normAutofit/>
          </a:bodyPr>
          <a:lstStyle/>
          <a:p>
            <a:endParaRPr lang="en-US" sz="375" b="1" dirty="0">
              <a:latin typeface="+mn-lt"/>
            </a:endParaRPr>
          </a:p>
          <a:p>
            <a:r>
              <a:rPr lang="en-US" dirty="0"/>
              <a:t>IBM Blockchain Platform - </a:t>
            </a:r>
            <a:r>
              <a:rPr lang="en-US" dirty="0">
                <a:latin typeface="+mn-lt"/>
              </a:rPr>
              <a:t>Certificate Architecture</a:t>
            </a:r>
          </a:p>
        </p:txBody>
      </p:sp>
      <p:sp>
        <p:nvSpPr>
          <p:cNvPr id="35" name="Rectangle 34">
            <a:extLst>
              <a:ext uri="{FF2B5EF4-FFF2-40B4-BE49-F238E27FC236}">
                <a16:creationId xmlns:a16="http://schemas.microsoft.com/office/drawing/2014/main" id="{BAF3DC32-D49E-AA42-9534-B2677278F49B}"/>
              </a:ext>
            </a:extLst>
          </p:cNvPr>
          <p:cNvSpPr/>
          <p:nvPr/>
        </p:nvSpPr>
        <p:spPr>
          <a:xfrm>
            <a:off x="125729" y="713443"/>
            <a:ext cx="8669559" cy="1277273"/>
          </a:xfrm>
          <a:prstGeom prst="rect">
            <a:avLst/>
          </a:prstGeom>
        </p:spPr>
        <p:txBody>
          <a:bodyPr wrap="square">
            <a:spAutoFit/>
          </a:bodyPr>
          <a:lstStyle/>
          <a:p>
            <a:r>
              <a:rPr lang="en-US" dirty="0"/>
              <a:t>An IBP network is comprised of multiple MSPs issuing identities</a:t>
            </a:r>
          </a:p>
          <a:p>
            <a:r>
              <a:rPr lang="en-US" sz="1400" b="1" dirty="0"/>
              <a:t>Enterprise Plan</a:t>
            </a:r>
          </a:p>
          <a:p>
            <a:pPr marL="742950" lvl="1" indent="-285750">
              <a:buFont typeface="Arial" panose="020B0604020202020204" pitchFamily="34" charset="0"/>
              <a:buChar char="•"/>
            </a:pPr>
            <a:r>
              <a:rPr lang="en-US" sz="1400" dirty="0" err="1"/>
              <a:t>Orderer</a:t>
            </a:r>
            <a:r>
              <a:rPr lang="en-US" sz="1400" dirty="0"/>
              <a:t> certs issued by a network </a:t>
            </a:r>
            <a:r>
              <a:rPr lang="en-US" sz="1400" dirty="0" err="1"/>
              <a:t>orderer</a:t>
            </a:r>
            <a:r>
              <a:rPr lang="en-US" sz="1400" dirty="0"/>
              <a:t> root CA</a:t>
            </a:r>
          </a:p>
          <a:p>
            <a:pPr marL="742950" lvl="1" indent="-285750">
              <a:buFont typeface="Arial" panose="020B0604020202020204" pitchFamily="34" charset="0"/>
              <a:buChar char="•"/>
            </a:pPr>
            <a:r>
              <a:rPr lang="en-US" sz="1400" dirty="0"/>
              <a:t>Intermediate CA (</a:t>
            </a:r>
            <a:r>
              <a:rPr lang="en-US" sz="1400" dirty="0" err="1"/>
              <a:t>iCA</a:t>
            </a:r>
            <a:r>
              <a:rPr lang="en-US" sz="1400" dirty="0"/>
              <a:t>) certs are issued by a dedicated network root CA </a:t>
            </a:r>
          </a:p>
          <a:p>
            <a:pPr marL="742950" lvl="1" indent="-285750">
              <a:buFont typeface="Arial" panose="020B0604020202020204" pitchFamily="34" charset="0"/>
              <a:buChar char="•"/>
            </a:pPr>
            <a:r>
              <a:rPr lang="en-US" sz="1400" dirty="0"/>
              <a:t>Org </a:t>
            </a:r>
            <a:r>
              <a:rPr lang="en-US" sz="1400" dirty="0" err="1"/>
              <a:t>iCAs</a:t>
            </a:r>
            <a:r>
              <a:rPr lang="en-US" sz="1400" dirty="0"/>
              <a:t> issue certificates to: Peers, Users and Admins</a:t>
            </a:r>
          </a:p>
        </p:txBody>
      </p:sp>
      <p:sp>
        <p:nvSpPr>
          <p:cNvPr id="36" name="Rounded Rectangle 35">
            <a:extLst>
              <a:ext uri="{FF2B5EF4-FFF2-40B4-BE49-F238E27FC236}">
                <a16:creationId xmlns:a16="http://schemas.microsoft.com/office/drawing/2014/main" id="{35BCA532-E55B-054C-AE36-E7E996CFE4E1}"/>
              </a:ext>
            </a:extLst>
          </p:cNvPr>
          <p:cNvSpPr/>
          <p:nvPr/>
        </p:nvSpPr>
        <p:spPr>
          <a:xfrm>
            <a:off x="2332495" y="1875116"/>
            <a:ext cx="6276813" cy="3125758"/>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7" name="Rounded Rectangle 36">
            <a:extLst>
              <a:ext uri="{FF2B5EF4-FFF2-40B4-BE49-F238E27FC236}">
                <a16:creationId xmlns:a16="http://schemas.microsoft.com/office/drawing/2014/main" id="{ABBE71EB-27A8-6D44-BCDC-180D91E7DEFE}"/>
              </a:ext>
            </a:extLst>
          </p:cNvPr>
          <p:cNvSpPr/>
          <p:nvPr/>
        </p:nvSpPr>
        <p:spPr>
          <a:xfrm>
            <a:off x="4357600" y="2407478"/>
            <a:ext cx="2171985" cy="2320899"/>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8" name="Rounded Rectangle 37">
            <a:extLst>
              <a:ext uri="{FF2B5EF4-FFF2-40B4-BE49-F238E27FC236}">
                <a16:creationId xmlns:a16="http://schemas.microsoft.com/office/drawing/2014/main" id="{59B410D3-C87B-A24E-80BB-532C2E19F9B2}"/>
              </a:ext>
            </a:extLst>
          </p:cNvPr>
          <p:cNvSpPr/>
          <p:nvPr/>
        </p:nvSpPr>
        <p:spPr>
          <a:xfrm>
            <a:off x="2493842" y="2407478"/>
            <a:ext cx="1803502" cy="2320899"/>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9" name="Rounded Rectangle 38">
            <a:extLst>
              <a:ext uri="{FF2B5EF4-FFF2-40B4-BE49-F238E27FC236}">
                <a16:creationId xmlns:a16="http://schemas.microsoft.com/office/drawing/2014/main" id="{8D9AAB95-8101-7949-81B5-034484F5BDDB}"/>
              </a:ext>
            </a:extLst>
          </p:cNvPr>
          <p:cNvSpPr/>
          <p:nvPr/>
        </p:nvSpPr>
        <p:spPr>
          <a:xfrm>
            <a:off x="2638931" y="2526035"/>
            <a:ext cx="1516489" cy="1834247"/>
          </a:xfrm>
          <a:prstGeom prst="roundRect">
            <a:avLst/>
          </a:prstGeom>
          <a:solidFill>
            <a:srgbClr val="FFD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0" name="Rounded Rectangle 39">
            <a:extLst>
              <a:ext uri="{FF2B5EF4-FFF2-40B4-BE49-F238E27FC236}">
                <a16:creationId xmlns:a16="http://schemas.microsoft.com/office/drawing/2014/main" id="{94578E13-0486-634B-9DBE-E2C5B4B348D2}"/>
              </a:ext>
            </a:extLst>
          </p:cNvPr>
          <p:cNvSpPr/>
          <p:nvPr/>
        </p:nvSpPr>
        <p:spPr>
          <a:xfrm>
            <a:off x="4475243" y="2526035"/>
            <a:ext cx="1939064" cy="1824860"/>
          </a:xfrm>
          <a:prstGeom prst="roundRect">
            <a:avLst/>
          </a:prstGeom>
          <a:solidFill>
            <a:srgbClr val="FFD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7" name="TextBox 46">
            <a:extLst>
              <a:ext uri="{FF2B5EF4-FFF2-40B4-BE49-F238E27FC236}">
                <a16:creationId xmlns:a16="http://schemas.microsoft.com/office/drawing/2014/main" id="{6E5AAD3F-024F-1D46-B1DC-8D46C063F737}"/>
              </a:ext>
            </a:extLst>
          </p:cNvPr>
          <p:cNvSpPr txBox="1"/>
          <p:nvPr/>
        </p:nvSpPr>
        <p:spPr>
          <a:xfrm>
            <a:off x="2677972" y="4079701"/>
            <a:ext cx="1509271" cy="276999"/>
          </a:xfrm>
          <a:prstGeom prst="rect">
            <a:avLst/>
          </a:prstGeom>
          <a:noFill/>
        </p:spPr>
        <p:txBody>
          <a:bodyPr wrap="square" rtlCol="0">
            <a:spAutoFit/>
          </a:bodyPr>
          <a:lstStyle/>
          <a:p>
            <a:pPr algn="ctr"/>
            <a:r>
              <a:rPr lang="en-US" sz="1200" dirty="0"/>
              <a:t>Org1</a:t>
            </a:r>
          </a:p>
        </p:txBody>
      </p:sp>
      <p:sp>
        <p:nvSpPr>
          <p:cNvPr id="48" name="TextBox 47">
            <a:extLst>
              <a:ext uri="{FF2B5EF4-FFF2-40B4-BE49-F238E27FC236}">
                <a16:creationId xmlns:a16="http://schemas.microsoft.com/office/drawing/2014/main" id="{D11B5D39-F1F3-9740-A905-CC60AB1FB4A0}"/>
              </a:ext>
            </a:extLst>
          </p:cNvPr>
          <p:cNvSpPr txBox="1"/>
          <p:nvPr/>
        </p:nvSpPr>
        <p:spPr>
          <a:xfrm>
            <a:off x="4669595" y="4083284"/>
            <a:ext cx="1509271" cy="276999"/>
          </a:xfrm>
          <a:prstGeom prst="rect">
            <a:avLst/>
          </a:prstGeom>
          <a:noFill/>
        </p:spPr>
        <p:txBody>
          <a:bodyPr wrap="square" rtlCol="0">
            <a:spAutoFit/>
          </a:bodyPr>
          <a:lstStyle/>
          <a:p>
            <a:pPr algn="ctr"/>
            <a:r>
              <a:rPr lang="en-US" sz="1200" dirty="0" err="1"/>
              <a:t>OrdererOrg</a:t>
            </a:r>
            <a:endParaRPr lang="en-US" sz="1200" dirty="0"/>
          </a:p>
        </p:txBody>
      </p:sp>
      <p:sp>
        <p:nvSpPr>
          <p:cNvPr id="49" name="TextBox 48">
            <a:extLst>
              <a:ext uri="{FF2B5EF4-FFF2-40B4-BE49-F238E27FC236}">
                <a16:creationId xmlns:a16="http://schemas.microsoft.com/office/drawing/2014/main" id="{617F7D21-FA83-4741-80B6-D5C68DE39470}"/>
              </a:ext>
            </a:extLst>
          </p:cNvPr>
          <p:cNvSpPr txBox="1"/>
          <p:nvPr/>
        </p:nvSpPr>
        <p:spPr>
          <a:xfrm>
            <a:off x="2308949" y="4380596"/>
            <a:ext cx="2247316" cy="276999"/>
          </a:xfrm>
          <a:prstGeom prst="rect">
            <a:avLst/>
          </a:prstGeom>
          <a:noFill/>
        </p:spPr>
        <p:txBody>
          <a:bodyPr wrap="square" rtlCol="0">
            <a:spAutoFit/>
          </a:bodyPr>
          <a:lstStyle/>
          <a:p>
            <a:pPr algn="ctr"/>
            <a:r>
              <a:rPr lang="en-US" sz="1200"/>
              <a:t>Member</a:t>
            </a:r>
            <a:endParaRPr lang="en-US" sz="1200" dirty="0"/>
          </a:p>
        </p:txBody>
      </p:sp>
      <p:sp>
        <p:nvSpPr>
          <p:cNvPr id="50" name="Rounded Rectangle 49">
            <a:extLst>
              <a:ext uri="{FF2B5EF4-FFF2-40B4-BE49-F238E27FC236}">
                <a16:creationId xmlns:a16="http://schemas.microsoft.com/office/drawing/2014/main" id="{8FE85481-15AF-4345-BDCA-B50694BE77EC}"/>
              </a:ext>
            </a:extLst>
          </p:cNvPr>
          <p:cNvSpPr/>
          <p:nvPr/>
        </p:nvSpPr>
        <p:spPr>
          <a:xfrm>
            <a:off x="3468827" y="3453247"/>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1</a:t>
            </a:r>
            <a:endParaRPr lang="en-US" sz="2400" dirty="0">
              <a:solidFill>
                <a:schemeClr val="bg1"/>
              </a:solidFill>
            </a:endParaRPr>
          </a:p>
        </p:txBody>
      </p:sp>
      <p:sp>
        <p:nvSpPr>
          <p:cNvPr id="53" name="Rounded Rectangle 52">
            <a:extLst>
              <a:ext uri="{FF2B5EF4-FFF2-40B4-BE49-F238E27FC236}">
                <a16:creationId xmlns:a16="http://schemas.microsoft.com/office/drawing/2014/main" id="{53D68CC6-F579-DF4E-9A54-3649C313C3C9}"/>
              </a:ext>
            </a:extLst>
          </p:cNvPr>
          <p:cNvSpPr/>
          <p:nvPr/>
        </p:nvSpPr>
        <p:spPr>
          <a:xfrm>
            <a:off x="2743202" y="2648288"/>
            <a:ext cx="598199" cy="598199"/>
          </a:xfrm>
          <a:prstGeom prst="roundRect">
            <a:avLst/>
          </a:prstGeom>
          <a:solidFill>
            <a:schemeClr val="accent3"/>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a:solidFill>
                  <a:srgbClr val="000000"/>
                </a:solidFill>
              </a:rPr>
              <a:t>iCA</a:t>
            </a:r>
            <a:endParaRPr lang="en-US" dirty="0">
              <a:solidFill>
                <a:srgbClr val="000000"/>
              </a:solidFill>
            </a:endParaRPr>
          </a:p>
        </p:txBody>
      </p:sp>
      <p:sp>
        <p:nvSpPr>
          <p:cNvPr id="54" name="Rounded Rectangle 53">
            <a:extLst>
              <a:ext uri="{FF2B5EF4-FFF2-40B4-BE49-F238E27FC236}">
                <a16:creationId xmlns:a16="http://schemas.microsoft.com/office/drawing/2014/main" id="{E4CA0BA0-EEE1-5042-808C-C73FD9B8568D}"/>
              </a:ext>
            </a:extLst>
          </p:cNvPr>
          <p:cNvSpPr/>
          <p:nvPr/>
        </p:nvSpPr>
        <p:spPr>
          <a:xfrm>
            <a:off x="2743201" y="3440742"/>
            <a:ext cx="598199" cy="598199"/>
          </a:xfrm>
          <a:prstGeom prst="roundRect">
            <a:avLst/>
          </a:prstGeom>
          <a:solidFill>
            <a:schemeClr val="accent3"/>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a:solidFill>
                  <a:srgbClr val="000000"/>
                </a:solidFill>
              </a:rPr>
              <a:t>iCA</a:t>
            </a:r>
            <a:endParaRPr lang="en-US" dirty="0">
              <a:solidFill>
                <a:srgbClr val="000000"/>
              </a:solidFill>
            </a:endParaRPr>
          </a:p>
        </p:txBody>
      </p:sp>
      <p:grpSp>
        <p:nvGrpSpPr>
          <p:cNvPr id="55" name="Group 54">
            <a:extLst>
              <a:ext uri="{FF2B5EF4-FFF2-40B4-BE49-F238E27FC236}">
                <a16:creationId xmlns:a16="http://schemas.microsoft.com/office/drawing/2014/main" id="{3F8D740B-5DE2-4A48-9D35-A326B9EA44C4}"/>
              </a:ext>
            </a:extLst>
          </p:cNvPr>
          <p:cNvGrpSpPr/>
          <p:nvPr/>
        </p:nvGrpSpPr>
        <p:grpSpPr>
          <a:xfrm>
            <a:off x="4731458" y="2711099"/>
            <a:ext cx="1408756" cy="1340347"/>
            <a:chOff x="3767821" y="2972717"/>
            <a:chExt cx="1408756" cy="1340347"/>
          </a:xfrm>
        </p:grpSpPr>
        <p:sp>
          <p:nvSpPr>
            <p:cNvPr id="56" name="Rounded Rectangle 55">
              <a:extLst>
                <a:ext uri="{FF2B5EF4-FFF2-40B4-BE49-F238E27FC236}">
                  <a16:creationId xmlns:a16="http://schemas.microsoft.com/office/drawing/2014/main" id="{F5D812AB-B6E8-824C-9617-72D5E94562F2}"/>
                </a:ext>
              </a:extLst>
            </p:cNvPr>
            <p:cNvSpPr/>
            <p:nvPr/>
          </p:nvSpPr>
          <p:spPr>
            <a:xfrm>
              <a:off x="3767821" y="3711053"/>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sp>
          <p:nvSpPr>
            <p:cNvPr id="57" name="Rounded Rectangle 56">
              <a:extLst>
                <a:ext uri="{FF2B5EF4-FFF2-40B4-BE49-F238E27FC236}">
                  <a16:creationId xmlns:a16="http://schemas.microsoft.com/office/drawing/2014/main" id="{031C0AEF-A363-4D4E-BAB4-0739AF65A30E}"/>
                </a:ext>
              </a:extLst>
            </p:cNvPr>
            <p:cNvSpPr/>
            <p:nvPr/>
          </p:nvSpPr>
          <p:spPr>
            <a:xfrm>
              <a:off x="4578378" y="2972717"/>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sp>
          <p:nvSpPr>
            <p:cNvPr id="61" name="Rounded Rectangle 60">
              <a:extLst>
                <a:ext uri="{FF2B5EF4-FFF2-40B4-BE49-F238E27FC236}">
                  <a16:creationId xmlns:a16="http://schemas.microsoft.com/office/drawing/2014/main" id="{660FFA80-1B01-6041-973C-C3492B9D20EE}"/>
                </a:ext>
              </a:extLst>
            </p:cNvPr>
            <p:cNvSpPr/>
            <p:nvPr/>
          </p:nvSpPr>
          <p:spPr>
            <a:xfrm>
              <a:off x="4575404" y="3714865"/>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grpSp>
      <p:cxnSp>
        <p:nvCxnSpPr>
          <p:cNvPr id="62" name="Curved Connector 64">
            <a:extLst>
              <a:ext uri="{FF2B5EF4-FFF2-40B4-BE49-F238E27FC236}">
                <a16:creationId xmlns:a16="http://schemas.microsoft.com/office/drawing/2014/main" id="{240C592C-CFB9-2E4E-AB4C-1A4E3F6D2696}"/>
              </a:ext>
            </a:extLst>
          </p:cNvPr>
          <p:cNvCxnSpPr>
            <a:cxnSpLocks/>
            <a:stCxn id="54" idx="0"/>
            <a:endCxn id="53" idx="2"/>
          </p:cNvCxnSpPr>
          <p:nvPr/>
        </p:nvCxnSpPr>
        <p:spPr>
          <a:xfrm flipV="1">
            <a:off x="3042301" y="3246487"/>
            <a:ext cx="1" cy="194255"/>
          </a:xfrm>
          <a:prstGeom prst="straightConnector1">
            <a:avLst/>
          </a:prstGeom>
          <a:ln>
            <a:solidFill>
              <a:schemeClr val="tx2"/>
            </a:solidFill>
            <a:prstDash val="sysDot"/>
            <a:tailEnd type="none"/>
          </a:ln>
        </p:spPr>
        <p:style>
          <a:lnRef idx="2">
            <a:schemeClr val="accent1"/>
          </a:lnRef>
          <a:fillRef idx="0">
            <a:schemeClr val="accent1"/>
          </a:fillRef>
          <a:effectRef idx="1">
            <a:schemeClr val="accent1"/>
          </a:effectRef>
          <a:fontRef idx="minor">
            <a:schemeClr val="tx1"/>
          </a:fontRef>
        </p:style>
      </p:cxnSp>
      <p:sp>
        <p:nvSpPr>
          <p:cNvPr id="63" name="TextBox 62">
            <a:extLst>
              <a:ext uri="{FF2B5EF4-FFF2-40B4-BE49-F238E27FC236}">
                <a16:creationId xmlns:a16="http://schemas.microsoft.com/office/drawing/2014/main" id="{096E20B3-DBF4-A045-A861-4229991E5324}"/>
              </a:ext>
            </a:extLst>
          </p:cNvPr>
          <p:cNvSpPr txBox="1"/>
          <p:nvPr/>
        </p:nvSpPr>
        <p:spPr>
          <a:xfrm>
            <a:off x="4321117" y="4378229"/>
            <a:ext cx="2247316" cy="276999"/>
          </a:xfrm>
          <a:prstGeom prst="rect">
            <a:avLst/>
          </a:prstGeom>
          <a:noFill/>
        </p:spPr>
        <p:txBody>
          <a:bodyPr wrap="square" rtlCol="0">
            <a:spAutoFit/>
          </a:bodyPr>
          <a:lstStyle/>
          <a:p>
            <a:pPr algn="ctr"/>
            <a:r>
              <a:rPr lang="en-US" sz="1200" dirty="0"/>
              <a:t>IBM</a:t>
            </a:r>
          </a:p>
        </p:txBody>
      </p:sp>
      <p:sp>
        <p:nvSpPr>
          <p:cNvPr id="64" name="TextBox 63">
            <a:extLst>
              <a:ext uri="{FF2B5EF4-FFF2-40B4-BE49-F238E27FC236}">
                <a16:creationId xmlns:a16="http://schemas.microsoft.com/office/drawing/2014/main" id="{695626C8-006D-7741-9101-549F8927626F}"/>
              </a:ext>
            </a:extLst>
          </p:cNvPr>
          <p:cNvSpPr txBox="1"/>
          <p:nvPr/>
        </p:nvSpPr>
        <p:spPr>
          <a:xfrm>
            <a:off x="4310691" y="4750478"/>
            <a:ext cx="2247316" cy="276999"/>
          </a:xfrm>
          <a:prstGeom prst="rect">
            <a:avLst/>
          </a:prstGeom>
          <a:noFill/>
        </p:spPr>
        <p:txBody>
          <a:bodyPr wrap="square" rtlCol="0">
            <a:spAutoFit/>
          </a:bodyPr>
          <a:lstStyle/>
          <a:p>
            <a:pPr algn="ctr"/>
            <a:r>
              <a:rPr lang="en-US" sz="1200" dirty="0"/>
              <a:t>Network</a:t>
            </a:r>
          </a:p>
        </p:txBody>
      </p:sp>
      <p:sp>
        <p:nvSpPr>
          <p:cNvPr id="78" name="Rounded Rectangle 77">
            <a:extLst>
              <a:ext uri="{FF2B5EF4-FFF2-40B4-BE49-F238E27FC236}">
                <a16:creationId xmlns:a16="http://schemas.microsoft.com/office/drawing/2014/main" id="{FAF69434-438A-7841-8F96-740CCC5C98B2}"/>
              </a:ext>
            </a:extLst>
          </p:cNvPr>
          <p:cNvSpPr/>
          <p:nvPr/>
        </p:nvSpPr>
        <p:spPr>
          <a:xfrm>
            <a:off x="6600256" y="2407478"/>
            <a:ext cx="1759013" cy="2320899"/>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7" name="Rounded Rectangle 136">
            <a:extLst>
              <a:ext uri="{FF2B5EF4-FFF2-40B4-BE49-F238E27FC236}">
                <a16:creationId xmlns:a16="http://schemas.microsoft.com/office/drawing/2014/main" id="{0C517623-93CD-4F43-AA17-8AD462F5C1A7}"/>
              </a:ext>
            </a:extLst>
          </p:cNvPr>
          <p:cNvSpPr/>
          <p:nvPr/>
        </p:nvSpPr>
        <p:spPr>
          <a:xfrm>
            <a:off x="6734181" y="2526035"/>
            <a:ext cx="1516489" cy="1834247"/>
          </a:xfrm>
          <a:prstGeom prst="roundRect">
            <a:avLst/>
          </a:prstGeom>
          <a:solidFill>
            <a:srgbClr val="FFD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7" name="TextBox 96">
            <a:extLst>
              <a:ext uri="{FF2B5EF4-FFF2-40B4-BE49-F238E27FC236}">
                <a16:creationId xmlns:a16="http://schemas.microsoft.com/office/drawing/2014/main" id="{615D575B-367C-334C-BE51-A6365F1D6A0B}"/>
              </a:ext>
            </a:extLst>
          </p:cNvPr>
          <p:cNvSpPr txBox="1"/>
          <p:nvPr/>
        </p:nvSpPr>
        <p:spPr>
          <a:xfrm>
            <a:off x="6786707" y="4087593"/>
            <a:ext cx="1509271" cy="276999"/>
          </a:xfrm>
          <a:prstGeom prst="rect">
            <a:avLst/>
          </a:prstGeom>
          <a:noFill/>
        </p:spPr>
        <p:txBody>
          <a:bodyPr wrap="square" rtlCol="0">
            <a:spAutoFit/>
          </a:bodyPr>
          <a:lstStyle/>
          <a:p>
            <a:pPr algn="ctr"/>
            <a:r>
              <a:rPr lang="en-US" sz="1200" dirty="0"/>
              <a:t>Org2</a:t>
            </a:r>
          </a:p>
        </p:txBody>
      </p:sp>
      <p:sp>
        <p:nvSpPr>
          <p:cNvPr id="98" name="TextBox 97">
            <a:extLst>
              <a:ext uri="{FF2B5EF4-FFF2-40B4-BE49-F238E27FC236}">
                <a16:creationId xmlns:a16="http://schemas.microsoft.com/office/drawing/2014/main" id="{CC39F7AB-3BC8-0542-BAC6-7FD221890511}"/>
              </a:ext>
            </a:extLst>
          </p:cNvPr>
          <p:cNvSpPr txBox="1"/>
          <p:nvPr/>
        </p:nvSpPr>
        <p:spPr>
          <a:xfrm>
            <a:off x="6368767" y="4381422"/>
            <a:ext cx="2247316" cy="276999"/>
          </a:xfrm>
          <a:prstGeom prst="rect">
            <a:avLst/>
          </a:prstGeom>
          <a:noFill/>
        </p:spPr>
        <p:txBody>
          <a:bodyPr wrap="square" rtlCol="0">
            <a:spAutoFit/>
          </a:bodyPr>
          <a:lstStyle/>
          <a:p>
            <a:pPr algn="ctr"/>
            <a:r>
              <a:rPr lang="en-US" sz="1200" dirty="0"/>
              <a:t>Member</a:t>
            </a:r>
          </a:p>
        </p:txBody>
      </p:sp>
      <p:sp>
        <p:nvSpPr>
          <p:cNvPr id="100" name="Rounded Rectangle 99">
            <a:extLst>
              <a:ext uri="{FF2B5EF4-FFF2-40B4-BE49-F238E27FC236}">
                <a16:creationId xmlns:a16="http://schemas.microsoft.com/office/drawing/2014/main" id="{0F27124B-1488-E24F-8157-77A36AD39C50}"/>
              </a:ext>
            </a:extLst>
          </p:cNvPr>
          <p:cNvSpPr/>
          <p:nvPr/>
        </p:nvSpPr>
        <p:spPr>
          <a:xfrm>
            <a:off x="6835344" y="3456307"/>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2</a:t>
            </a:r>
            <a:endParaRPr lang="en-US" sz="2400" dirty="0">
              <a:solidFill>
                <a:schemeClr val="bg1"/>
              </a:solidFill>
            </a:endParaRPr>
          </a:p>
        </p:txBody>
      </p:sp>
      <p:sp>
        <p:nvSpPr>
          <p:cNvPr id="105" name="Rounded Rectangle 104">
            <a:extLst>
              <a:ext uri="{FF2B5EF4-FFF2-40B4-BE49-F238E27FC236}">
                <a16:creationId xmlns:a16="http://schemas.microsoft.com/office/drawing/2014/main" id="{D201B8EA-EF0B-2B48-9870-478733A8240C}"/>
              </a:ext>
            </a:extLst>
          </p:cNvPr>
          <p:cNvSpPr/>
          <p:nvPr/>
        </p:nvSpPr>
        <p:spPr>
          <a:xfrm>
            <a:off x="7559471" y="2646469"/>
            <a:ext cx="598199" cy="598199"/>
          </a:xfrm>
          <a:prstGeom prst="roundRect">
            <a:avLst/>
          </a:prstGeom>
          <a:solidFill>
            <a:schemeClr val="accent3"/>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a:solidFill>
                  <a:srgbClr val="000000"/>
                </a:solidFill>
              </a:rPr>
              <a:t>iCA</a:t>
            </a:r>
            <a:endParaRPr lang="en-US" dirty="0">
              <a:solidFill>
                <a:srgbClr val="000000"/>
              </a:solidFill>
            </a:endParaRPr>
          </a:p>
        </p:txBody>
      </p:sp>
      <p:sp>
        <p:nvSpPr>
          <p:cNvPr id="106" name="Rounded Rectangle 105">
            <a:extLst>
              <a:ext uri="{FF2B5EF4-FFF2-40B4-BE49-F238E27FC236}">
                <a16:creationId xmlns:a16="http://schemas.microsoft.com/office/drawing/2014/main" id="{58366B0E-8204-B047-B163-314A34A0B3CB}"/>
              </a:ext>
            </a:extLst>
          </p:cNvPr>
          <p:cNvSpPr/>
          <p:nvPr/>
        </p:nvSpPr>
        <p:spPr>
          <a:xfrm>
            <a:off x="7559470" y="3438923"/>
            <a:ext cx="598199" cy="598199"/>
          </a:xfrm>
          <a:prstGeom prst="roundRect">
            <a:avLst/>
          </a:prstGeom>
          <a:solidFill>
            <a:schemeClr val="accent3"/>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a:solidFill>
                  <a:srgbClr val="000000"/>
                </a:solidFill>
              </a:rPr>
              <a:t>iCA</a:t>
            </a:r>
            <a:endParaRPr lang="en-US" dirty="0">
              <a:solidFill>
                <a:srgbClr val="000000"/>
              </a:solidFill>
            </a:endParaRPr>
          </a:p>
        </p:txBody>
      </p:sp>
      <p:cxnSp>
        <p:nvCxnSpPr>
          <p:cNvPr id="107" name="Curved Connector 64">
            <a:extLst>
              <a:ext uri="{FF2B5EF4-FFF2-40B4-BE49-F238E27FC236}">
                <a16:creationId xmlns:a16="http://schemas.microsoft.com/office/drawing/2014/main" id="{A5CDD28A-74BC-AA46-BE07-09BDEFF02275}"/>
              </a:ext>
            </a:extLst>
          </p:cNvPr>
          <p:cNvCxnSpPr>
            <a:cxnSpLocks/>
            <a:stCxn id="106" idx="0"/>
            <a:endCxn id="105" idx="2"/>
          </p:cNvCxnSpPr>
          <p:nvPr/>
        </p:nvCxnSpPr>
        <p:spPr>
          <a:xfrm flipV="1">
            <a:off x="7858570" y="3244668"/>
            <a:ext cx="1" cy="194255"/>
          </a:xfrm>
          <a:prstGeom prst="straightConnector1">
            <a:avLst/>
          </a:prstGeom>
          <a:ln>
            <a:solidFill>
              <a:schemeClr val="tx2"/>
            </a:solidFill>
            <a:prstDash val="sysDot"/>
            <a:tailEnd type="none"/>
          </a:ln>
        </p:spPr>
        <p:style>
          <a:lnRef idx="2">
            <a:schemeClr val="accent1"/>
          </a:lnRef>
          <a:fillRef idx="0">
            <a:schemeClr val="accent1"/>
          </a:fillRef>
          <a:effectRef idx="1">
            <a:schemeClr val="accent1"/>
          </a:effectRef>
          <a:fontRef idx="minor">
            <a:schemeClr val="tx1"/>
          </a:fontRef>
        </p:style>
      </p:cxnSp>
      <p:sp>
        <p:nvSpPr>
          <p:cNvPr id="135" name="TextBox 134">
            <a:extLst>
              <a:ext uri="{FF2B5EF4-FFF2-40B4-BE49-F238E27FC236}">
                <a16:creationId xmlns:a16="http://schemas.microsoft.com/office/drawing/2014/main" id="{BA80BCA3-89D2-8E42-BABC-897B4DFE6858}"/>
              </a:ext>
            </a:extLst>
          </p:cNvPr>
          <p:cNvSpPr txBox="1"/>
          <p:nvPr/>
        </p:nvSpPr>
        <p:spPr>
          <a:xfrm>
            <a:off x="4800126" y="3085675"/>
            <a:ext cx="482503" cy="307777"/>
          </a:xfrm>
          <a:prstGeom prst="rect">
            <a:avLst/>
          </a:prstGeom>
          <a:noFill/>
        </p:spPr>
        <p:txBody>
          <a:bodyPr vert="horz" wrap="none" lIns="0" tIns="0" rIns="0" bIns="0" rtlCol="0" anchor="t" anchorCtr="0">
            <a:spAutoFit/>
          </a:bodyPr>
          <a:lstStyle/>
          <a:p>
            <a:pPr algn="ctr"/>
            <a:r>
              <a:rPr lang="en-US" sz="1000" dirty="0" err="1"/>
              <a:t>Orderer</a:t>
            </a:r>
            <a:r>
              <a:rPr lang="en-US" sz="1000" dirty="0"/>
              <a:t> </a:t>
            </a:r>
          </a:p>
          <a:p>
            <a:pPr algn="ctr"/>
            <a:r>
              <a:rPr lang="en-US" sz="1000" dirty="0"/>
              <a:t>Root CA</a:t>
            </a:r>
          </a:p>
        </p:txBody>
      </p:sp>
      <p:pic>
        <p:nvPicPr>
          <p:cNvPr id="17" name="Graphic 16" descr="Ribbon">
            <a:extLst>
              <a:ext uri="{FF2B5EF4-FFF2-40B4-BE49-F238E27FC236}">
                <a16:creationId xmlns:a16="http://schemas.microsoft.com/office/drawing/2014/main" id="{CA77AB74-B49B-D840-A285-FF03189F791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47342" y="3458499"/>
            <a:ext cx="180000" cy="180000"/>
          </a:xfrm>
          <a:prstGeom prst="rect">
            <a:avLst/>
          </a:prstGeom>
        </p:spPr>
      </p:pic>
      <p:pic>
        <p:nvPicPr>
          <p:cNvPr id="144" name="Graphic 143" descr="Ribbon">
            <a:extLst>
              <a:ext uri="{FF2B5EF4-FFF2-40B4-BE49-F238E27FC236}">
                <a16:creationId xmlns:a16="http://schemas.microsoft.com/office/drawing/2014/main" id="{2FD56A07-BAD5-9D4D-81CE-D55BC3CB157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41050" y="2670393"/>
            <a:ext cx="180000" cy="180000"/>
          </a:xfrm>
          <a:prstGeom prst="rect">
            <a:avLst/>
          </a:prstGeom>
        </p:spPr>
      </p:pic>
      <p:pic>
        <p:nvPicPr>
          <p:cNvPr id="145" name="Graphic 144" descr="Ribbon">
            <a:extLst>
              <a:ext uri="{FF2B5EF4-FFF2-40B4-BE49-F238E27FC236}">
                <a16:creationId xmlns:a16="http://schemas.microsoft.com/office/drawing/2014/main" id="{9031F805-67D7-C84E-96F0-AEF840BC4EE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62014" y="2673512"/>
            <a:ext cx="180000" cy="180000"/>
          </a:xfrm>
          <a:prstGeom prst="rect">
            <a:avLst/>
          </a:prstGeom>
        </p:spPr>
      </p:pic>
      <p:pic>
        <p:nvPicPr>
          <p:cNvPr id="146" name="Graphic 145" descr="Ribbon">
            <a:extLst>
              <a:ext uri="{FF2B5EF4-FFF2-40B4-BE49-F238E27FC236}">
                <a16:creationId xmlns:a16="http://schemas.microsoft.com/office/drawing/2014/main" id="{18929065-F47A-2044-9D22-FE803EF807D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67468" y="3462157"/>
            <a:ext cx="180000" cy="180000"/>
          </a:xfrm>
          <a:prstGeom prst="rect">
            <a:avLst/>
          </a:prstGeom>
        </p:spPr>
      </p:pic>
      <p:pic>
        <p:nvPicPr>
          <p:cNvPr id="148" name="Graphic 147" descr="Ribbon">
            <a:extLst>
              <a:ext uri="{FF2B5EF4-FFF2-40B4-BE49-F238E27FC236}">
                <a16:creationId xmlns:a16="http://schemas.microsoft.com/office/drawing/2014/main" id="{C5B32107-68B3-6A4D-B552-05A96A6A0C5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79202" y="3475051"/>
            <a:ext cx="180000" cy="180000"/>
          </a:xfrm>
          <a:prstGeom prst="rect">
            <a:avLst/>
          </a:prstGeom>
        </p:spPr>
      </p:pic>
      <p:pic>
        <p:nvPicPr>
          <p:cNvPr id="150" name="Graphic 149" descr="Ribbon">
            <a:extLst>
              <a:ext uri="{FF2B5EF4-FFF2-40B4-BE49-F238E27FC236}">
                <a16:creationId xmlns:a16="http://schemas.microsoft.com/office/drawing/2014/main" id="{1BEB439D-BD28-E14A-8ED6-4D4BD2D6F6A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837273" y="3467407"/>
            <a:ext cx="180000" cy="180000"/>
          </a:xfrm>
          <a:prstGeom prst="rect">
            <a:avLst/>
          </a:prstGeom>
        </p:spPr>
      </p:pic>
      <p:pic>
        <p:nvPicPr>
          <p:cNvPr id="168" name="Graphic 167" descr="Ribbon">
            <a:extLst>
              <a:ext uri="{FF2B5EF4-FFF2-40B4-BE49-F238E27FC236}">
                <a16:creationId xmlns:a16="http://schemas.microsoft.com/office/drawing/2014/main" id="{CA88FE1F-9747-C941-96CC-FFFD26B3901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555348" y="2733144"/>
            <a:ext cx="180000" cy="180000"/>
          </a:xfrm>
          <a:prstGeom prst="rect">
            <a:avLst/>
          </a:prstGeom>
        </p:spPr>
      </p:pic>
      <p:pic>
        <p:nvPicPr>
          <p:cNvPr id="169" name="Graphic 168" descr="Ribbon">
            <a:extLst>
              <a:ext uri="{FF2B5EF4-FFF2-40B4-BE49-F238E27FC236}">
                <a16:creationId xmlns:a16="http://schemas.microsoft.com/office/drawing/2014/main" id="{260AF3CF-9375-0646-A332-B0F9B2F782A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142704" y="3475277"/>
            <a:ext cx="180000" cy="180000"/>
          </a:xfrm>
          <a:prstGeom prst="rect">
            <a:avLst/>
          </a:prstGeom>
        </p:spPr>
      </p:pic>
      <p:pic>
        <p:nvPicPr>
          <p:cNvPr id="170" name="Graphic 169" descr="Ribbon">
            <a:extLst>
              <a:ext uri="{FF2B5EF4-FFF2-40B4-BE49-F238E27FC236}">
                <a16:creationId xmlns:a16="http://schemas.microsoft.com/office/drawing/2014/main" id="{6279D10E-EDC6-154E-BB8A-A2B7E8930DC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552905" y="3475051"/>
            <a:ext cx="180000" cy="180000"/>
          </a:xfrm>
          <a:prstGeom prst="rect">
            <a:avLst/>
          </a:prstGeom>
        </p:spPr>
      </p:pic>
      <p:grpSp>
        <p:nvGrpSpPr>
          <p:cNvPr id="175" name="Group 174">
            <a:extLst>
              <a:ext uri="{FF2B5EF4-FFF2-40B4-BE49-F238E27FC236}">
                <a16:creationId xmlns:a16="http://schemas.microsoft.com/office/drawing/2014/main" id="{6CE19E66-CFD1-B841-8C1D-DBBF2566AAC6}"/>
              </a:ext>
            </a:extLst>
          </p:cNvPr>
          <p:cNvGrpSpPr/>
          <p:nvPr/>
        </p:nvGrpSpPr>
        <p:grpSpPr>
          <a:xfrm>
            <a:off x="1379256" y="3106388"/>
            <a:ext cx="795592" cy="627832"/>
            <a:chOff x="5502369" y="3560517"/>
            <a:chExt cx="940626" cy="759360"/>
          </a:xfrm>
        </p:grpSpPr>
        <p:sp>
          <p:nvSpPr>
            <p:cNvPr id="176" name="TextBox 175">
              <a:extLst>
                <a:ext uri="{FF2B5EF4-FFF2-40B4-BE49-F238E27FC236}">
                  <a16:creationId xmlns:a16="http://schemas.microsoft.com/office/drawing/2014/main" id="{A215D1ED-D89D-6D46-AD33-0D238AC3E264}"/>
                </a:ext>
              </a:extLst>
            </p:cNvPr>
            <p:cNvSpPr txBox="1"/>
            <p:nvPr/>
          </p:nvSpPr>
          <p:spPr>
            <a:xfrm>
              <a:off x="5502369" y="3873171"/>
              <a:ext cx="615698" cy="446706"/>
            </a:xfrm>
            <a:prstGeom prst="rect">
              <a:avLst/>
            </a:prstGeom>
            <a:noFill/>
            <a:effectLst/>
          </p:spPr>
          <p:txBody>
            <a:bodyPr wrap="square" rtlCol="0">
              <a:spAutoFit/>
            </a:bodyPr>
            <a:lstStyle/>
            <a:p>
              <a:pPr algn="ctr"/>
              <a:r>
                <a:rPr lang="en-US" sz="900" dirty="0">
                  <a:cs typeface="Calibri"/>
                </a:rPr>
                <a:t>Org1</a:t>
              </a:r>
            </a:p>
            <a:p>
              <a:pPr algn="ctr"/>
              <a:r>
                <a:rPr lang="en-US" sz="900" dirty="0">
                  <a:cs typeface="Calibri"/>
                </a:rPr>
                <a:t>Admin</a:t>
              </a:r>
              <a:endParaRPr lang="en-US" sz="300" dirty="0">
                <a:cs typeface="Calibri"/>
              </a:endParaRPr>
            </a:p>
          </p:txBody>
        </p:sp>
        <p:grpSp>
          <p:nvGrpSpPr>
            <p:cNvPr id="177" name="Group 176">
              <a:extLst>
                <a:ext uri="{FF2B5EF4-FFF2-40B4-BE49-F238E27FC236}">
                  <a16:creationId xmlns:a16="http://schemas.microsoft.com/office/drawing/2014/main" id="{4F8E9C57-DCBC-2C4C-938F-6E5186C0701B}"/>
                </a:ext>
              </a:extLst>
            </p:cNvPr>
            <p:cNvGrpSpPr/>
            <p:nvPr/>
          </p:nvGrpSpPr>
          <p:grpSpPr>
            <a:xfrm>
              <a:off x="6023675" y="3560517"/>
              <a:ext cx="419320" cy="694408"/>
              <a:chOff x="5701137" y="2384637"/>
              <a:chExt cx="1133935" cy="1812371"/>
            </a:xfrm>
          </p:grpSpPr>
          <p:sp>
            <p:nvSpPr>
              <p:cNvPr id="178" name="Oval 177">
                <a:extLst>
                  <a:ext uri="{FF2B5EF4-FFF2-40B4-BE49-F238E27FC236}">
                    <a16:creationId xmlns:a16="http://schemas.microsoft.com/office/drawing/2014/main" id="{56385E85-CD95-5146-93C0-4912BC919CB4}"/>
                  </a:ext>
                </a:extLst>
              </p:cNvPr>
              <p:cNvSpPr/>
              <p:nvPr/>
            </p:nvSpPr>
            <p:spPr>
              <a:xfrm>
                <a:off x="5928889" y="2384637"/>
                <a:ext cx="678434" cy="678436"/>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350">
                  <a:solidFill>
                    <a:srgbClr val="FFFFFF"/>
                  </a:solidFill>
                </a:endParaRPr>
              </a:p>
            </p:txBody>
          </p:sp>
          <p:sp>
            <p:nvSpPr>
              <p:cNvPr id="179" name="Round Same Side Corner Rectangle 178">
                <a:extLst>
                  <a:ext uri="{FF2B5EF4-FFF2-40B4-BE49-F238E27FC236}">
                    <a16:creationId xmlns:a16="http://schemas.microsoft.com/office/drawing/2014/main" id="{053E1272-DCFE-934D-A5BA-A8844EDDC144}"/>
                  </a:ext>
                </a:extLst>
              </p:cNvPr>
              <p:cNvSpPr/>
              <p:nvPr/>
            </p:nvSpPr>
            <p:spPr>
              <a:xfrm>
                <a:off x="5701137" y="3063073"/>
                <a:ext cx="1133935" cy="1133935"/>
              </a:xfrm>
              <a:prstGeom prst="round2SameRect">
                <a:avLst>
                  <a:gd name="adj1" fmla="val 49716"/>
                  <a:gd name="adj2" fmla="val 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b="1" dirty="0">
                  <a:solidFill>
                    <a:srgbClr val="FFFFFF"/>
                  </a:solidFill>
                </a:endParaRPr>
              </a:p>
            </p:txBody>
          </p:sp>
        </p:grpSp>
      </p:grpSp>
      <p:grpSp>
        <p:nvGrpSpPr>
          <p:cNvPr id="180" name="Group 179">
            <a:extLst>
              <a:ext uri="{FF2B5EF4-FFF2-40B4-BE49-F238E27FC236}">
                <a16:creationId xmlns:a16="http://schemas.microsoft.com/office/drawing/2014/main" id="{207F2429-A095-D54F-9064-05A575BBA2B7}"/>
              </a:ext>
            </a:extLst>
          </p:cNvPr>
          <p:cNvGrpSpPr/>
          <p:nvPr/>
        </p:nvGrpSpPr>
        <p:grpSpPr>
          <a:xfrm>
            <a:off x="1373361" y="2405857"/>
            <a:ext cx="795592" cy="627832"/>
            <a:chOff x="5502369" y="3560517"/>
            <a:chExt cx="940626" cy="759360"/>
          </a:xfrm>
        </p:grpSpPr>
        <p:sp>
          <p:nvSpPr>
            <p:cNvPr id="181" name="TextBox 180">
              <a:extLst>
                <a:ext uri="{FF2B5EF4-FFF2-40B4-BE49-F238E27FC236}">
                  <a16:creationId xmlns:a16="http://schemas.microsoft.com/office/drawing/2014/main" id="{9104C329-8470-764C-8E38-7221053FF638}"/>
                </a:ext>
              </a:extLst>
            </p:cNvPr>
            <p:cNvSpPr txBox="1"/>
            <p:nvPr/>
          </p:nvSpPr>
          <p:spPr>
            <a:xfrm>
              <a:off x="5502369" y="3873171"/>
              <a:ext cx="615698" cy="446706"/>
            </a:xfrm>
            <a:prstGeom prst="rect">
              <a:avLst/>
            </a:prstGeom>
            <a:noFill/>
            <a:effectLst/>
          </p:spPr>
          <p:txBody>
            <a:bodyPr wrap="square" rtlCol="0">
              <a:spAutoFit/>
            </a:bodyPr>
            <a:lstStyle/>
            <a:p>
              <a:pPr algn="ctr"/>
              <a:r>
                <a:rPr lang="en-US" sz="900" dirty="0">
                  <a:cs typeface="Calibri"/>
                </a:rPr>
                <a:t>Org1 Users</a:t>
              </a:r>
              <a:endParaRPr lang="en-US" sz="300" dirty="0">
                <a:cs typeface="Calibri"/>
              </a:endParaRPr>
            </a:p>
          </p:txBody>
        </p:sp>
        <p:grpSp>
          <p:nvGrpSpPr>
            <p:cNvPr id="182" name="Group 181">
              <a:extLst>
                <a:ext uri="{FF2B5EF4-FFF2-40B4-BE49-F238E27FC236}">
                  <a16:creationId xmlns:a16="http://schemas.microsoft.com/office/drawing/2014/main" id="{40B75127-085C-8C42-87D2-4FE24175F0B2}"/>
                </a:ext>
              </a:extLst>
            </p:cNvPr>
            <p:cNvGrpSpPr/>
            <p:nvPr/>
          </p:nvGrpSpPr>
          <p:grpSpPr>
            <a:xfrm>
              <a:off x="6023675" y="3560517"/>
              <a:ext cx="419320" cy="694408"/>
              <a:chOff x="5701137" y="2384637"/>
              <a:chExt cx="1133935" cy="1812371"/>
            </a:xfrm>
          </p:grpSpPr>
          <p:sp>
            <p:nvSpPr>
              <p:cNvPr id="183" name="Oval 182">
                <a:extLst>
                  <a:ext uri="{FF2B5EF4-FFF2-40B4-BE49-F238E27FC236}">
                    <a16:creationId xmlns:a16="http://schemas.microsoft.com/office/drawing/2014/main" id="{562AEC39-17D0-E641-888C-03DC7D862EDA}"/>
                  </a:ext>
                </a:extLst>
              </p:cNvPr>
              <p:cNvSpPr/>
              <p:nvPr/>
            </p:nvSpPr>
            <p:spPr>
              <a:xfrm>
                <a:off x="5928889" y="2384637"/>
                <a:ext cx="678434" cy="678436"/>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350">
                  <a:solidFill>
                    <a:srgbClr val="FFFFFF"/>
                  </a:solidFill>
                </a:endParaRPr>
              </a:p>
            </p:txBody>
          </p:sp>
          <p:sp>
            <p:nvSpPr>
              <p:cNvPr id="184" name="Round Same Side Corner Rectangle 183">
                <a:extLst>
                  <a:ext uri="{FF2B5EF4-FFF2-40B4-BE49-F238E27FC236}">
                    <a16:creationId xmlns:a16="http://schemas.microsoft.com/office/drawing/2014/main" id="{56BC0164-9CCB-5642-A97C-CFBF4522D6D4}"/>
                  </a:ext>
                </a:extLst>
              </p:cNvPr>
              <p:cNvSpPr/>
              <p:nvPr/>
            </p:nvSpPr>
            <p:spPr>
              <a:xfrm>
                <a:off x="5701137" y="3063073"/>
                <a:ext cx="1133935" cy="1133935"/>
              </a:xfrm>
              <a:prstGeom prst="round2SameRect">
                <a:avLst>
                  <a:gd name="adj1" fmla="val 49716"/>
                  <a:gd name="adj2" fmla="val 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b="1" dirty="0">
                  <a:solidFill>
                    <a:srgbClr val="FFFFFF"/>
                  </a:solidFill>
                </a:endParaRPr>
              </a:p>
            </p:txBody>
          </p:sp>
        </p:grpSp>
      </p:grpSp>
      <p:pic>
        <p:nvPicPr>
          <p:cNvPr id="203" name="Graphic 202" descr="Ribbon">
            <a:extLst>
              <a:ext uri="{FF2B5EF4-FFF2-40B4-BE49-F238E27FC236}">
                <a16:creationId xmlns:a16="http://schemas.microsoft.com/office/drawing/2014/main" id="{DE82CC85-1BB6-A74E-BBF0-F9AE2EDEE72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157391" y="2811708"/>
            <a:ext cx="180000" cy="180000"/>
          </a:xfrm>
          <a:prstGeom prst="rect">
            <a:avLst/>
          </a:prstGeom>
        </p:spPr>
      </p:pic>
      <p:pic>
        <p:nvPicPr>
          <p:cNvPr id="207" name="Graphic 206" descr="Ribbon">
            <a:extLst>
              <a:ext uri="{FF2B5EF4-FFF2-40B4-BE49-F238E27FC236}">
                <a16:creationId xmlns:a16="http://schemas.microsoft.com/office/drawing/2014/main" id="{754215E2-A185-1941-A981-529876F9EDF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166529" y="3520551"/>
            <a:ext cx="180000" cy="180000"/>
          </a:xfrm>
          <a:prstGeom prst="rect">
            <a:avLst/>
          </a:prstGeom>
        </p:spPr>
      </p:pic>
      <p:sp>
        <p:nvSpPr>
          <p:cNvPr id="86" name="Oval 85">
            <a:extLst>
              <a:ext uri="{FF2B5EF4-FFF2-40B4-BE49-F238E27FC236}">
                <a16:creationId xmlns:a16="http://schemas.microsoft.com/office/drawing/2014/main" id="{296A8E35-5C82-7945-9318-D7BF76FC6936}"/>
              </a:ext>
            </a:extLst>
          </p:cNvPr>
          <p:cNvSpPr/>
          <p:nvPr/>
        </p:nvSpPr>
        <p:spPr>
          <a:xfrm>
            <a:off x="5596545" y="3493440"/>
            <a:ext cx="93165" cy="99276"/>
          </a:xfrm>
          <a:prstGeom prst="ellipse">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3" name="TextBox 152">
            <a:extLst>
              <a:ext uri="{FF2B5EF4-FFF2-40B4-BE49-F238E27FC236}">
                <a16:creationId xmlns:a16="http://schemas.microsoft.com/office/drawing/2014/main" id="{3A355903-394F-1B42-A162-D871E8E98C85}"/>
              </a:ext>
            </a:extLst>
          </p:cNvPr>
          <p:cNvSpPr txBox="1"/>
          <p:nvPr/>
        </p:nvSpPr>
        <p:spPr>
          <a:xfrm>
            <a:off x="1481986" y="4269134"/>
            <a:ext cx="992336" cy="400110"/>
          </a:xfrm>
          <a:prstGeom prst="rect">
            <a:avLst/>
          </a:prstGeom>
          <a:noFill/>
        </p:spPr>
        <p:txBody>
          <a:bodyPr vert="horz" wrap="square" lIns="0" tIns="0" rIns="0" bIns="0" rtlCol="0" anchor="t" anchorCtr="0">
            <a:spAutoFit/>
          </a:bodyPr>
          <a:lstStyle/>
          <a:p>
            <a:pPr algn="ctr"/>
            <a:r>
              <a:rPr lang="en-US" sz="1000" dirty="0"/>
              <a:t>Remote CA</a:t>
            </a:r>
          </a:p>
          <a:p>
            <a:pPr algn="ctr"/>
            <a:r>
              <a:rPr lang="en-US" sz="800" dirty="0"/>
              <a:t>(optional for users and admins)</a:t>
            </a:r>
          </a:p>
        </p:txBody>
      </p:sp>
      <p:pic>
        <p:nvPicPr>
          <p:cNvPr id="8" name="Graphic 7" descr="Court">
            <a:extLst>
              <a:ext uri="{FF2B5EF4-FFF2-40B4-BE49-F238E27FC236}">
                <a16:creationId xmlns:a16="http://schemas.microsoft.com/office/drawing/2014/main" id="{1D958F4D-ABA7-BA44-AA4E-AFB5E2E769D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026577" y="1832794"/>
            <a:ext cx="639205" cy="549292"/>
          </a:xfrm>
          <a:prstGeom prst="rect">
            <a:avLst/>
          </a:prstGeom>
        </p:spPr>
      </p:pic>
      <p:pic>
        <p:nvPicPr>
          <p:cNvPr id="4" name="Graphic 3" descr="Lock">
            <a:extLst>
              <a:ext uri="{FF2B5EF4-FFF2-40B4-BE49-F238E27FC236}">
                <a16:creationId xmlns:a16="http://schemas.microsoft.com/office/drawing/2014/main" id="{BC97C89C-325F-BD44-8361-FCC5AC27093C}"/>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166179" y="1964874"/>
            <a:ext cx="360000" cy="360000"/>
          </a:xfrm>
          <a:prstGeom prst="rect">
            <a:avLst/>
          </a:prstGeom>
        </p:spPr>
      </p:pic>
      <p:pic>
        <p:nvPicPr>
          <p:cNvPr id="80" name="Graphic 79" descr="Court">
            <a:extLst>
              <a:ext uri="{FF2B5EF4-FFF2-40B4-BE49-F238E27FC236}">
                <a16:creationId xmlns:a16="http://schemas.microsoft.com/office/drawing/2014/main" id="{BA92CDB2-7570-AD4E-BFEA-20711567C6B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685061" y="3790771"/>
            <a:ext cx="639205" cy="549292"/>
          </a:xfrm>
          <a:prstGeom prst="rect">
            <a:avLst/>
          </a:prstGeom>
        </p:spPr>
      </p:pic>
      <p:pic>
        <p:nvPicPr>
          <p:cNvPr id="81" name="Graphic 80" descr="Lock">
            <a:extLst>
              <a:ext uri="{FF2B5EF4-FFF2-40B4-BE49-F238E27FC236}">
                <a16:creationId xmlns:a16="http://schemas.microsoft.com/office/drawing/2014/main" id="{F2DEF318-95A2-6E4F-8B20-00AF1F524294}"/>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824663" y="3922851"/>
            <a:ext cx="360000" cy="360000"/>
          </a:xfrm>
          <a:prstGeom prst="rect">
            <a:avLst/>
          </a:prstGeom>
        </p:spPr>
      </p:pic>
      <p:pic>
        <p:nvPicPr>
          <p:cNvPr id="82" name="Graphic 81" descr="Lock">
            <a:extLst>
              <a:ext uri="{FF2B5EF4-FFF2-40B4-BE49-F238E27FC236}">
                <a16:creationId xmlns:a16="http://schemas.microsoft.com/office/drawing/2014/main" id="{1BA215F7-AAFF-1E42-B758-9A2620E4A093}"/>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2916300" y="3795370"/>
            <a:ext cx="252000" cy="252000"/>
          </a:xfrm>
          <a:prstGeom prst="rect">
            <a:avLst/>
          </a:prstGeom>
        </p:spPr>
      </p:pic>
      <p:pic>
        <p:nvPicPr>
          <p:cNvPr id="83" name="Graphic 82" descr="Lock">
            <a:extLst>
              <a:ext uri="{FF2B5EF4-FFF2-40B4-BE49-F238E27FC236}">
                <a16:creationId xmlns:a16="http://schemas.microsoft.com/office/drawing/2014/main" id="{CF493FCF-391F-854A-B865-0CB912A39741}"/>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7732569" y="3795370"/>
            <a:ext cx="252000" cy="252000"/>
          </a:xfrm>
          <a:prstGeom prst="rect">
            <a:avLst/>
          </a:prstGeom>
        </p:spPr>
      </p:pic>
      <p:pic>
        <p:nvPicPr>
          <p:cNvPr id="84" name="Graphic 83" descr="Court">
            <a:extLst>
              <a:ext uri="{FF2B5EF4-FFF2-40B4-BE49-F238E27FC236}">
                <a16:creationId xmlns:a16="http://schemas.microsoft.com/office/drawing/2014/main" id="{20EE0B0D-9751-1F4E-BE87-26BF38B52F4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695027" y="2619671"/>
            <a:ext cx="639205" cy="549292"/>
          </a:xfrm>
          <a:prstGeom prst="rect">
            <a:avLst/>
          </a:prstGeom>
        </p:spPr>
      </p:pic>
      <p:pic>
        <p:nvPicPr>
          <p:cNvPr id="85" name="Graphic 84" descr="Lock">
            <a:extLst>
              <a:ext uri="{FF2B5EF4-FFF2-40B4-BE49-F238E27FC236}">
                <a16:creationId xmlns:a16="http://schemas.microsoft.com/office/drawing/2014/main" id="{4E45D575-2414-CB45-B7C7-6CDE70B706FB}"/>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4834629" y="2751751"/>
            <a:ext cx="360000" cy="360000"/>
          </a:xfrm>
          <a:prstGeom prst="rect">
            <a:avLst/>
          </a:prstGeom>
        </p:spPr>
      </p:pic>
      <p:pic>
        <p:nvPicPr>
          <p:cNvPr id="87" name="Graphic 86" descr="Lock">
            <a:extLst>
              <a:ext uri="{FF2B5EF4-FFF2-40B4-BE49-F238E27FC236}">
                <a16:creationId xmlns:a16="http://schemas.microsoft.com/office/drawing/2014/main" id="{55F582B1-0DFE-2A40-A32E-89630992861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41166" y="3646150"/>
            <a:ext cx="252000" cy="252000"/>
          </a:xfrm>
          <a:prstGeom prst="rect">
            <a:avLst/>
          </a:prstGeom>
        </p:spPr>
      </p:pic>
      <p:pic>
        <p:nvPicPr>
          <p:cNvPr id="88" name="Graphic 87" descr="Ribbon">
            <a:extLst>
              <a:ext uri="{FF2B5EF4-FFF2-40B4-BE49-F238E27FC236}">
                <a16:creationId xmlns:a16="http://schemas.microsoft.com/office/drawing/2014/main" id="{43A399C6-055A-D04C-8DE4-CD213B67F10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8772" y="3682150"/>
            <a:ext cx="180000" cy="180000"/>
          </a:xfrm>
          <a:prstGeom prst="rect">
            <a:avLst/>
          </a:prstGeom>
        </p:spPr>
      </p:pic>
      <p:pic>
        <p:nvPicPr>
          <p:cNvPr id="89" name="Graphic 88" descr="Lock">
            <a:extLst>
              <a:ext uri="{FF2B5EF4-FFF2-40B4-BE49-F238E27FC236}">
                <a16:creationId xmlns:a16="http://schemas.microsoft.com/office/drawing/2014/main" id="{DBCF986A-393E-7340-9FB0-6C43C42DF5C1}"/>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41166" y="3890731"/>
            <a:ext cx="252000" cy="252000"/>
          </a:xfrm>
          <a:prstGeom prst="rect">
            <a:avLst/>
          </a:prstGeom>
        </p:spPr>
      </p:pic>
      <p:pic>
        <p:nvPicPr>
          <p:cNvPr id="90" name="Graphic 89" descr="Lock">
            <a:extLst>
              <a:ext uri="{FF2B5EF4-FFF2-40B4-BE49-F238E27FC236}">
                <a16:creationId xmlns:a16="http://schemas.microsoft.com/office/drawing/2014/main" id="{AA6DE0EB-5213-834B-BE69-54D5534A435C}"/>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41166" y="4134571"/>
            <a:ext cx="252000" cy="252000"/>
          </a:xfrm>
          <a:prstGeom prst="rect">
            <a:avLst/>
          </a:prstGeom>
        </p:spPr>
      </p:pic>
      <p:pic>
        <p:nvPicPr>
          <p:cNvPr id="91" name="Graphic 90" descr="Lock">
            <a:extLst>
              <a:ext uri="{FF2B5EF4-FFF2-40B4-BE49-F238E27FC236}">
                <a16:creationId xmlns:a16="http://schemas.microsoft.com/office/drawing/2014/main" id="{5B192B88-2A7E-F94A-97BA-6A70089EFA81}"/>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41166" y="4375847"/>
            <a:ext cx="252000" cy="252000"/>
          </a:xfrm>
          <a:prstGeom prst="rect">
            <a:avLst/>
          </a:prstGeom>
        </p:spPr>
      </p:pic>
      <p:pic>
        <p:nvPicPr>
          <p:cNvPr id="92" name="Graphic 91" descr="Ribbon">
            <a:extLst>
              <a:ext uri="{FF2B5EF4-FFF2-40B4-BE49-F238E27FC236}">
                <a16:creationId xmlns:a16="http://schemas.microsoft.com/office/drawing/2014/main" id="{7ACA4BB4-EEDA-4E4D-BEC7-CE3D9723DEEB}"/>
              </a:ext>
            </a:extLst>
          </p:cNvPr>
          <p:cNvPicPr>
            <a:picLocks noChangeAspect="1"/>
          </p:cNvPicPr>
          <p:nvPr/>
        </p:nvPicPr>
        <p:blipFill>
          <a:blip r:embed="rId5">
            <a:extLst>
              <a:ext uri="{96DAC541-7B7A-43D3-8B79-37D633B846F1}">
                <asvg:svgBlip xmlns:asvg="http://schemas.microsoft.com/office/drawing/2016/SVG/main" r:embed="rId25"/>
              </a:ext>
            </a:extLst>
          </a:blip>
          <a:stretch>
            <a:fillRect/>
          </a:stretch>
        </p:blipFill>
        <p:spPr>
          <a:xfrm>
            <a:off x="474934" y="3926731"/>
            <a:ext cx="180000" cy="180000"/>
          </a:xfrm>
          <a:prstGeom prst="rect">
            <a:avLst/>
          </a:prstGeom>
        </p:spPr>
      </p:pic>
      <p:pic>
        <p:nvPicPr>
          <p:cNvPr id="93" name="Graphic 92" descr="Ribbon">
            <a:extLst>
              <a:ext uri="{FF2B5EF4-FFF2-40B4-BE49-F238E27FC236}">
                <a16:creationId xmlns:a16="http://schemas.microsoft.com/office/drawing/2014/main" id="{9725E74A-47AB-9F45-B7CE-5F4D92411F64}"/>
              </a:ext>
            </a:extLst>
          </p:cNvPr>
          <p:cNvPicPr>
            <a:picLocks noChangeAspect="1"/>
          </p:cNvPicPr>
          <p:nvPr/>
        </p:nvPicPr>
        <p:blipFill>
          <a:blip r:embed="rId9">
            <a:extLst>
              <a:ext uri="{96DAC541-7B7A-43D3-8B79-37D633B846F1}">
                <asvg:svgBlip xmlns:asvg="http://schemas.microsoft.com/office/drawing/2016/SVG/main" r:embed="rId26"/>
              </a:ext>
            </a:extLst>
          </a:blip>
          <a:stretch>
            <a:fillRect/>
          </a:stretch>
        </p:blipFill>
        <p:spPr>
          <a:xfrm>
            <a:off x="474934" y="4171312"/>
            <a:ext cx="180000" cy="180000"/>
          </a:xfrm>
          <a:prstGeom prst="rect">
            <a:avLst/>
          </a:prstGeom>
        </p:spPr>
      </p:pic>
      <p:pic>
        <p:nvPicPr>
          <p:cNvPr id="94" name="Graphic 93" descr="Ribbon">
            <a:extLst>
              <a:ext uri="{FF2B5EF4-FFF2-40B4-BE49-F238E27FC236}">
                <a16:creationId xmlns:a16="http://schemas.microsoft.com/office/drawing/2014/main" id="{0BB01A7A-987C-4A43-A4E2-A063A7520EFF}"/>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474934" y="4420826"/>
            <a:ext cx="180000" cy="180000"/>
          </a:xfrm>
          <a:prstGeom prst="rect">
            <a:avLst/>
          </a:prstGeom>
        </p:spPr>
      </p:pic>
      <p:sp>
        <p:nvSpPr>
          <p:cNvPr id="10" name="TextBox 9">
            <a:extLst>
              <a:ext uri="{FF2B5EF4-FFF2-40B4-BE49-F238E27FC236}">
                <a16:creationId xmlns:a16="http://schemas.microsoft.com/office/drawing/2014/main" id="{D669DFF1-8804-7546-994D-617FA1E98256}"/>
              </a:ext>
            </a:extLst>
          </p:cNvPr>
          <p:cNvSpPr txBox="1"/>
          <p:nvPr/>
        </p:nvSpPr>
        <p:spPr>
          <a:xfrm>
            <a:off x="29040" y="3222523"/>
            <a:ext cx="635619" cy="246221"/>
          </a:xfrm>
          <a:prstGeom prst="rect">
            <a:avLst/>
          </a:prstGeom>
          <a:noFill/>
        </p:spPr>
        <p:txBody>
          <a:bodyPr wrap="square" rtlCol="0">
            <a:spAutoFit/>
          </a:bodyPr>
          <a:lstStyle/>
          <a:p>
            <a:r>
              <a:rPr lang="en-US" sz="1000" dirty="0"/>
              <a:t>Key</a:t>
            </a:r>
          </a:p>
        </p:txBody>
      </p:sp>
      <p:pic>
        <p:nvPicPr>
          <p:cNvPr id="72" name="Graphic 71" descr="Lock">
            <a:extLst>
              <a:ext uri="{FF2B5EF4-FFF2-40B4-BE49-F238E27FC236}">
                <a16:creationId xmlns:a16="http://schemas.microsoft.com/office/drawing/2014/main" id="{00F97D61-E4B1-CB47-B079-94979CCF2D25}"/>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2910681" y="3004644"/>
            <a:ext cx="252000" cy="252000"/>
          </a:xfrm>
          <a:prstGeom prst="rect">
            <a:avLst/>
          </a:prstGeom>
        </p:spPr>
      </p:pic>
      <p:pic>
        <p:nvPicPr>
          <p:cNvPr id="73" name="Graphic 72" descr="Lock">
            <a:extLst>
              <a:ext uri="{FF2B5EF4-FFF2-40B4-BE49-F238E27FC236}">
                <a16:creationId xmlns:a16="http://schemas.microsoft.com/office/drawing/2014/main" id="{A29A0343-B302-D840-9A59-12B8BF3CEE6A}"/>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7738295" y="2997792"/>
            <a:ext cx="252000" cy="252000"/>
          </a:xfrm>
          <a:prstGeom prst="rect">
            <a:avLst/>
          </a:prstGeom>
        </p:spPr>
      </p:pic>
    </p:spTree>
    <p:extLst>
      <p:ext uri="{BB962C8B-B14F-4D97-AF65-F5344CB8AC3E}">
        <p14:creationId xmlns:p14="http://schemas.microsoft.com/office/powerpoint/2010/main" val="189648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0"/>
                                        </p:tgtEl>
                                        <p:attrNameLst>
                                          <p:attrName>style.visibility</p:attrName>
                                        </p:attrNameLst>
                                      </p:cBhvr>
                                      <p:to>
                                        <p:strVal val="visible"/>
                                      </p:to>
                                    </p:set>
                                  </p:childTnLst>
                                </p:cTn>
                              </p:par>
                              <p:par>
                                <p:cTn id="11" presetID="42" presetClass="path" presetSubtype="0" accel="50000" decel="50000" fill="hold" nodeType="withEffect">
                                  <p:stCondLst>
                                    <p:cond delay="0"/>
                                  </p:stCondLst>
                                  <p:childTnLst>
                                    <p:animMotion origin="layout" path="M -0.06875 -0.11111 L -1.11111E-6 1.23457E-7 " pathEditMode="relative" rAng="0" ptsTypes="AA">
                                      <p:cBhvr>
                                        <p:cTn id="12" dur="2000" fill="hold"/>
                                        <p:tgtEl>
                                          <p:spTgt spid="170"/>
                                        </p:tgtEl>
                                        <p:attrNameLst>
                                          <p:attrName>ppt_x</p:attrName>
                                          <p:attrName>ppt_y</p:attrName>
                                        </p:attrNameLst>
                                      </p:cBhvr>
                                      <p:rCtr x="3455" y="5556"/>
                                    </p:animMotion>
                                  </p:childTnLst>
                                </p:cTn>
                              </p:par>
                              <p:par>
                                <p:cTn id="13" presetID="1" presetClass="entr" presetSubtype="0" fill="hold" nodeType="withEffect">
                                  <p:stCondLst>
                                    <p:cond delay="0"/>
                                  </p:stCondLst>
                                  <p:childTnLst>
                                    <p:set>
                                      <p:cBhvr>
                                        <p:cTn id="14" dur="1" fill="hold">
                                          <p:stCondLst>
                                            <p:cond delay="0"/>
                                          </p:stCondLst>
                                        </p:cTn>
                                        <p:tgtEl>
                                          <p:spTgt spid="169"/>
                                        </p:tgtEl>
                                        <p:attrNameLst>
                                          <p:attrName>style.visibility</p:attrName>
                                        </p:attrNameLst>
                                      </p:cBhvr>
                                      <p:to>
                                        <p:strVal val="visible"/>
                                      </p:to>
                                    </p:set>
                                  </p:childTnLst>
                                </p:cTn>
                              </p:par>
                              <p:par>
                                <p:cTn id="15" presetID="42" presetClass="path" presetSubtype="0" accel="50000" decel="50000" fill="hold" nodeType="withEffect">
                                  <p:stCondLst>
                                    <p:cond delay="0"/>
                                  </p:stCondLst>
                                  <p:childTnLst>
                                    <p:animMotion origin="layout" path="M -0.02413 -0.11142 L -2.22222E-6 1.23457E-7 " pathEditMode="relative" rAng="0" ptsTypes="AA">
                                      <p:cBhvr>
                                        <p:cTn id="16" dur="2000" fill="hold"/>
                                        <p:tgtEl>
                                          <p:spTgt spid="169"/>
                                        </p:tgtEl>
                                        <p:attrNameLst>
                                          <p:attrName>ppt_x</p:attrName>
                                          <p:attrName>ppt_y</p:attrName>
                                        </p:attrNameLst>
                                      </p:cBhvr>
                                      <p:rCtr x="1198" y="5556"/>
                                    </p:animMotion>
                                  </p:childTnLst>
                                </p:cTn>
                              </p:par>
                              <p:par>
                                <p:cTn id="17" presetID="1" presetClass="entr" presetSubtype="0" fill="hold" nodeType="withEffect">
                                  <p:stCondLst>
                                    <p:cond delay="0"/>
                                  </p:stCondLst>
                                  <p:childTnLst>
                                    <p:set>
                                      <p:cBhvr>
                                        <p:cTn id="18" dur="1" fill="hold">
                                          <p:stCondLst>
                                            <p:cond delay="0"/>
                                          </p:stCondLst>
                                        </p:cTn>
                                        <p:tgtEl>
                                          <p:spTgt spid="168"/>
                                        </p:tgtEl>
                                        <p:attrNameLst>
                                          <p:attrName>style.visibility</p:attrName>
                                        </p:attrNameLst>
                                      </p:cBhvr>
                                      <p:to>
                                        <p:strVal val="visible"/>
                                      </p:to>
                                    </p:set>
                                  </p:childTnLst>
                                </p:cTn>
                              </p:par>
                              <p:par>
                                <p:cTn id="19" presetID="42" presetClass="path" presetSubtype="0" accel="50000" decel="50000" fill="hold" nodeType="withEffect">
                                  <p:stCondLst>
                                    <p:cond delay="0"/>
                                  </p:stCondLst>
                                  <p:childTnLst>
                                    <p:animMotion origin="layout" path="M -0.0691 0.03302 L -1.11111E-6 -2.71605E-6 " pathEditMode="relative" rAng="0" ptsTypes="AA">
                                      <p:cBhvr>
                                        <p:cTn id="20" dur="2000" fill="hold"/>
                                        <p:tgtEl>
                                          <p:spTgt spid="168"/>
                                        </p:tgtEl>
                                        <p:attrNameLst>
                                          <p:attrName>ppt_x</p:attrName>
                                          <p:attrName>ppt_y</p:attrName>
                                        </p:attrNameLst>
                                      </p:cBhvr>
                                      <p:rCtr x="3455" y="-1636"/>
                                    </p:animMotion>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5">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5"/>
                                        </p:tgtEl>
                                        <p:attrNameLst>
                                          <p:attrName>style.visibility</p:attrName>
                                        </p:attrNameLst>
                                      </p:cBhvr>
                                      <p:to>
                                        <p:strVal val="visible"/>
                                      </p:to>
                                    </p:set>
                                  </p:childTnLst>
                                </p:cTn>
                              </p:par>
                              <p:par>
                                <p:cTn id="29" presetID="42" presetClass="path" presetSubtype="0" accel="50000" decel="50000" fill="hold" nodeType="withEffect">
                                  <p:stCondLst>
                                    <p:cond delay="0"/>
                                  </p:stCondLst>
                                  <p:childTnLst>
                                    <p:animMotion origin="layout" path="M -0.25313 -0.10679 L 4.44444E-6 0.00061 " pathEditMode="relative" rAng="0" ptsTypes="AA">
                                      <p:cBhvr>
                                        <p:cTn id="30" dur="2000" fill="hold"/>
                                        <p:tgtEl>
                                          <p:spTgt spid="145"/>
                                        </p:tgtEl>
                                        <p:attrNameLst>
                                          <p:attrName>ppt_x</p:attrName>
                                          <p:attrName>ppt_y</p:attrName>
                                        </p:attrNameLst>
                                      </p:cBhvr>
                                      <p:rCtr x="12656" y="5370"/>
                                    </p:animMotion>
                                  </p:childTnLst>
                                </p:cTn>
                              </p:par>
                              <p:par>
                                <p:cTn id="31" presetID="1" presetClass="entr" presetSubtype="0" fill="hold" nodeType="withEffect">
                                  <p:stCondLst>
                                    <p:cond delay="0"/>
                                  </p:stCondLst>
                                  <p:childTnLst>
                                    <p:set>
                                      <p:cBhvr>
                                        <p:cTn id="32" dur="1" fill="hold">
                                          <p:stCondLst>
                                            <p:cond delay="0"/>
                                          </p:stCondLst>
                                        </p:cTn>
                                        <p:tgtEl>
                                          <p:spTgt spid="146"/>
                                        </p:tgtEl>
                                        <p:attrNameLst>
                                          <p:attrName>style.visibility</p:attrName>
                                        </p:attrNameLst>
                                      </p:cBhvr>
                                      <p:to>
                                        <p:strVal val="visible"/>
                                      </p:to>
                                    </p:set>
                                  </p:childTnLst>
                                </p:cTn>
                              </p:par>
                              <p:par>
                                <p:cTn id="33" presetID="42" presetClass="path" presetSubtype="0" accel="50000" decel="50000" fill="hold" nodeType="withEffect">
                                  <p:stCondLst>
                                    <p:cond delay="0"/>
                                  </p:stCondLst>
                                  <p:childTnLst>
                                    <p:animMotion origin="layout" path="M -0.25365 -0.26018 L 3.61111E-6 0.00062 " pathEditMode="relative" rAng="0" ptsTypes="AA">
                                      <p:cBhvr>
                                        <p:cTn id="34" dur="2000" fill="hold"/>
                                        <p:tgtEl>
                                          <p:spTgt spid="146"/>
                                        </p:tgtEl>
                                        <p:attrNameLst>
                                          <p:attrName>ppt_x</p:attrName>
                                          <p:attrName>ppt_y</p:attrName>
                                        </p:attrNameLst>
                                      </p:cBhvr>
                                      <p:rCtr x="12674" y="13025"/>
                                    </p:animMotion>
                                  </p:childTnLst>
                                </p:cTn>
                              </p:par>
                              <p:par>
                                <p:cTn id="35" presetID="1" presetClass="entr" presetSubtype="0" fill="hold" nodeType="withEffect">
                                  <p:stCondLst>
                                    <p:cond delay="0"/>
                                  </p:stCondLst>
                                  <p:childTnLst>
                                    <p:set>
                                      <p:cBhvr>
                                        <p:cTn id="36" dur="1" fill="hold">
                                          <p:stCondLst>
                                            <p:cond delay="0"/>
                                          </p:stCondLst>
                                        </p:cTn>
                                        <p:tgtEl>
                                          <p:spTgt spid="144"/>
                                        </p:tgtEl>
                                        <p:attrNameLst>
                                          <p:attrName>style.visibility</p:attrName>
                                        </p:attrNameLst>
                                      </p:cBhvr>
                                      <p:to>
                                        <p:strVal val="visible"/>
                                      </p:to>
                                    </p:set>
                                  </p:childTnLst>
                                </p:cTn>
                              </p:par>
                              <p:par>
                                <p:cTn id="37" presetID="42" presetClass="path" presetSubtype="0" accel="50000" decel="50000" fill="hold" nodeType="withEffect">
                                  <p:stCondLst>
                                    <p:cond delay="0"/>
                                  </p:stCondLst>
                                  <p:childTnLst>
                                    <p:animMotion origin="layout" path="M 0.23142 -0.10648 L -5.55556E-7 1.60494E-6 " pathEditMode="relative" rAng="0" ptsTypes="AA">
                                      <p:cBhvr>
                                        <p:cTn id="38" dur="2000" fill="hold"/>
                                        <p:tgtEl>
                                          <p:spTgt spid="144"/>
                                        </p:tgtEl>
                                        <p:attrNameLst>
                                          <p:attrName>ppt_x</p:attrName>
                                          <p:attrName>ppt_y</p:attrName>
                                        </p:attrNameLst>
                                      </p:cBhvr>
                                      <p:rCtr x="-11615" y="5309"/>
                                    </p:animMotion>
                                  </p:childTnLst>
                                </p:cTn>
                              </p:par>
                              <p:par>
                                <p:cTn id="39" presetID="1" presetClass="entr" presetSubtype="0" fill="hold"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42" presetClass="path" presetSubtype="0" accel="50000" decel="50000" fill="hold" nodeType="withEffect">
                                  <p:stCondLst>
                                    <p:cond delay="0"/>
                                  </p:stCondLst>
                                  <p:childTnLst>
                                    <p:animMotion origin="layout" path="M 0.23073 -0.25802 L 3.33333E-6 1.11111E-6 " pathEditMode="relative" rAng="0" ptsTypes="AA">
                                      <p:cBhvr>
                                        <p:cTn id="42" dur="2000" fill="hold"/>
                                        <p:tgtEl>
                                          <p:spTgt spid="17"/>
                                        </p:tgtEl>
                                        <p:attrNameLst>
                                          <p:attrName>ppt_x</p:attrName>
                                          <p:attrName>ppt_y</p:attrName>
                                        </p:attrNameLst>
                                      </p:cBhvr>
                                      <p:rCtr x="-11528" y="12840"/>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5">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03"/>
                                        </p:tgtEl>
                                        <p:attrNameLst>
                                          <p:attrName>style.visibility</p:attrName>
                                        </p:attrNameLst>
                                      </p:cBhvr>
                                      <p:to>
                                        <p:strVal val="visible"/>
                                      </p:to>
                                    </p:set>
                                  </p:childTnLst>
                                </p:cTn>
                              </p:par>
                              <p:par>
                                <p:cTn id="51" presetID="42" presetClass="path" presetSubtype="0" accel="50000" decel="50000" fill="hold" nodeType="withEffect">
                                  <p:stCondLst>
                                    <p:cond delay="0"/>
                                  </p:stCondLst>
                                  <p:childTnLst>
                                    <p:animMotion origin="layout" path="M 0.08698 0.19012 L 2.77778E-7 2.46914E-6 " pathEditMode="relative" rAng="0" ptsTypes="AA">
                                      <p:cBhvr>
                                        <p:cTn id="52" dur="2000" fill="hold"/>
                                        <p:tgtEl>
                                          <p:spTgt spid="203"/>
                                        </p:tgtEl>
                                        <p:attrNameLst>
                                          <p:attrName>ppt_x</p:attrName>
                                          <p:attrName>ppt_y</p:attrName>
                                        </p:attrNameLst>
                                      </p:cBhvr>
                                      <p:rCtr x="-4358" y="-9506"/>
                                    </p:animMotion>
                                  </p:childTnLst>
                                </p:cTn>
                              </p:par>
                              <p:par>
                                <p:cTn id="53" presetID="1" presetClass="entr" presetSubtype="0" fill="hold" nodeType="withEffect">
                                  <p:stCondLst>
                                    <p:cond delay="0"/>
                                  </p:stCondLst>
                                  <p:childTnLst>
                                    <p:set>
                                      <p:cBhvr>
                                        <p:cTn id="54" dur="1" fill="hold">
                                          <p:stCondLst>
                                            <p:cond delay="0"/>
                                          </p:stCondLst>
                                        </p:cTn>
                                        <p:tgtEl>
                                          <p:spTgt spid="207"/>
                                        </p:tgtEl>
                                        <p:attrNameLst>
                                          <p:attrName>style.visibility</p:attrName>
                                        </p:attrNameLst>
                                      </p:cBhvr>
                                      <p:to>
                                        <p:strVal val="visible"/>
                                      </p:to>
                                    </p:set>
                                  </p:childTnLst>
                                </p:cTn>
                              </p:par>
                              <p:par>
                                <p:cTn id="55" presetID="42" presetClass="path" presetSubtype="0" accel="50000" decel="50000" fill="hold" nodeType="withEffect">
                                  <p:stCondLst>
                                    <p:cond delay="0"/>
                                  </p:stCondLst>
                                  <p:childTnLst>
                                    <p:animMotion origin="layout" path="M 0.08594 0.05432 L -1.38889E-6 -1.85185E-6 " pathEditMode="relative" rAng="0" ptsTypes="AA">
                                      <p:cBhvr>
                                        <p:cTn id="56" dur="2000" fill="hold"/>
                                        <p:tgtEl>
                                          <p:spTgt spid="207"/>
                                        </p:tgtEl>
                                        <p:attrNameLst>
                                          <p:attrName>ppt_x</p:attrName>
                                          <p:attrName>ppt_y</p:attrName>
                                        </p:attrNameLst>
                                      </p:cBhvr>
                                      <p:rCtr x="-4306" y="-2716"/>
                                    </p:animMotion>
                                  </p:childTnLst>
                                </p:cTn>
                              </p:par>
                              <p:par>
                                <p:cTn id="57" presetID="1" presetClass="entr" presetSubtype="0" fill="hold" nodeType="withEffect">
                                  <p:stCondLst>
                                    <p:cond delay="0"/>
                                  </p:stCondLst>
                                  <p:childTnLst>
                                    <p:set>
                                      <p:cBhvr>
                                        <p:cTn id="58" dur="1" fill="hold">
                                          <p:stCondLst>
                                            <p:cond delay="0"/>
                                          </p:stCondLst>
                                        </p:cTn>
                                        <p:tgtEl>
                                          <p:spTgt spid="148"/>
                                        </p:tgtEl>
                                        <p:attrNameLst>
                                          <p:attrName>style.visibility</p:attrName>
                                        </p:attrNameLst>
                                      </p:cBhvr>
                                      <p:to>
                                        <p:strVal val="visible"/>
                                      </p:to>
                                    </p:set>
                                  </p:childTnLst>
                                </p:cTn>
                              </p:par>
                              <p:par>
                                <p:cTn id="59" presetID="42" presetClass="path" presetSubtype="0" accel="50000" decel="50000" fill="hold" nodeType="withEffect">
                                  <p:stCondLst>
                                    <p:cond delay="0"/>
                                  </p:stCondLst>
                                  <p:childTnLst>
                                    <p:animMotion origin="layout" path="M -0.10139 0.06358 L 3.88889E-6 -7.40741E-7 " pathEditMode="relative" rAng="0" ptsTypes="AA">
                                      <p:cBhvr>
                                        <p:cTn id="60" dur="2000" fill="hold"/>
                                        <p:tgtEl>
                                          <p:spTgt spid="148"/>
                                        </p:tgtEl>
                                        <p:attrNameLst>
                                          <p:attrName>ppt_x</p:attrName>
                                          <p:attrName>ppt_y</p:attrName>
                                        </p:attrNameLst>
                                      </p:cBhvr>
                                      <p:rCtr x="5017" y="-3302"/>
                                    </p:animMotion>
                                  </p:childTnLst>
                                </p:cTn>
                              </p:par>
                              <p:par>
                                <p:cTn id="61" presetID="1" presetClass="entr" presetSubtype="0" fill="hold" nodeType="withEffect">
                                  <p:stCondLst>
                                    <p:cond delay="0"/>
                                  </p:stCondLst>
                                  <p:childTnLst>
                                    <p:set>
                                      <p:cBhvr>
                                        <p:cTn id="62" dur="1" fill="hold">
                                          <p:stCondLst>
                                            <p:cond delay="0"/>
                                          </p:stCondLst>
                                        </p:cTn>
                                        <p:tgtEl>
                                          <p:spTgt spid="150"/>
                                        </p:tgtEl>
                                        <p:attrNameLst>
                                          <p:attrName>style.visibility</p:attrName>
                                        </p:attrNameLst>
                                      </p:cBhvr>
                                      <p:to>
                                        <p:strVal val="visible"/>
                                      </p:to>
                                    </p:set>
                                  </p:childTnLst>
                                </p:cTn>
                              </p:par>
                              <p:par>
                                <p:cTn id="63" presetID="42" presetClass="path" presetSubtype="0" accel="50000" decel="50000" fill="hold" nodeType="withEffect">
                                  <p:stCondLst>
                                    <p:cond delay="0"/>
                                  </p:stCondLst>
                                  <p:childTnLst>
                                    <p:animMotion origin="layout" path="M 0.10191 0.06481 L 3.05556E-6 3.33333E-6 " pathEditMode="relative" rAng="0" ptsTypes="AA">
                                      <p:cBhvr>
                                        <p:cTn id="64" dur="2000" fill="hold"/>
                                        <p:tgtEl>
                                          <p:spTgt spid="150"/>
                                        </p:tgtEl>
                                        <p:attrNameLst>
                                          <p:attrName>ppt_x</p:attrName>
                                          <p:attrName>ppt_y</p:attrName>
                                        </p:attrNameLst>
                                      </p:cBhvr>
                                      <p:rCtr x="-5052" y="-324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a:spLocks/>
          </p:cNvSpPr>
          <p:nvPr/>
        </p:nvSpPr>
        <p:spPr>
          <a:xfrm>
            <a:off x="2206748" y="954350"/>
            <a:ext cx="3573566" cy="716334"/>
          </a:xfrm>
          <a:prstGeom prst="rect">
            <a:avLst/>
          </a:prstGeom>
        </p:spPr>
        <p:txBody>
          <a:bodyPr vert="horz" lIns="91440" tIns="45720" rIns="91440" bIns="45720" rtlCol="0" anchor="t">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nSpc>
                <a:spcPct val="100000"/>
              </a:lnSpc>
            </a:pPr>
            <a:r>
              <a:rPr lang="en-US" sz="1800" dirty="0">
                <a:solidFill>
                  <a:schemeClr val="bg1"/>
                </a:solidFill>
                <a:ea typeface="Arial" charset="0"/>
                <a:cs typeface="Arial" charset="0"/>
              </a:rPr>
              <a:t>Technical Deep Dive</a:t>
            </a:r>
          </a:p>
          <a:p>
            <a:pPr>
              <a:lnSpc>
                <a:spcPct val="100000"/>
              </a:lnSpc>
            </a:pPr>
            <a:endParaRPr lang="en-US" sz="1800" dirty="0">
              <a:solidFill>
                <a:schemeClr val="bg1"/>
              </a:solidFill>
              <a:ea typeface="Arial" charset="0"/>
              <a:cs typeface="Arial" charset="0"/>
            </a:endParaRPr>
          </a:p>
          <a:p>
            <a:pPr marL="285750" indent="-285750">
              <a:buFont typeface="Arial" charset="0"/>
              <a:buChar char="•"/>
            </a:pPr>
            <a:r>
              <a:rPr lang="en-US" sz="1400" dirty="0">
                <a:solidFill>
                  <a:schemeClr val="bg1"/>
                </a:solidFill>
                <a:latin typeface="Arial Regular" charset="0"/>
              </a:rPr>
              <a:t>Roadmap</a:t>
            </a:r>
          </a:p>
          <a:p>
            <a:pPr marL="285750" indent="-285750">
              <a:buFont typeface="Arial" charset="0"/>
              <a:buChar char="•"/>
            </a:pPr>
            <a:endParaRPr lang="en-US" sz="1400" dirty="0">
              <a:solidFill>
                <a:schemeClr val="bg1"/>
              </a:solidFill>
              <a:latin typeface="Arial Regular" charset="0"/>
            </a:endParaRPr>
          </a:p>
          <a:p>
            <a:pPr marL="285750" indent="-285750">
              <a:buFont typeface="Arial" charset="0"/>
              <a:buChar char="•"/>
            </a:pPr>
            <a:r>
              <a:rPr lang="en-US" sz="1400" b="1" dirty="0">
                <a:solidFill>
                  <a:schemeClr val="bg1"/>
                </a:solidFill>
                <a:latin typeface="Arial Regular" charset="0"/>
              </a:rPr>
              <a:t>[ Architectural Overview ]</a:t>
            </a:r>
          </a:p>
          <a:p>
            <a:pPr marL="285750" indent="-285750">
              <a:buFont typeface="Arial" charset="0"/>
              <a:buChar char="•"/>
            </a:pPr>
            <a:endParaRPr lang="en-US" sz="1400" dirty="0">
              <a:solidFill>
                <a:schemeClr val="bg1"/>
              </a:solidFill>
              <a:latin typeface="Arial Regular" charset="0"/>
            </a:endParaRPr>
          </a:p>
          <a:p>
            <a:pPr marL="285750" indent="-285750">
              <a:buFont typeface="Arial" charset="0"/>
              <a:buChar char="•"/>
            </a:pPr>
            <a:r>
              <a:rPr lang="en-US" sz="1400" dirty="0">
                <a:solidFill>
                  <a:schemeClr val="bg1"/>
                </a:solidFill>
                <a:latin typeface="Arial Regular" charset="0"/>
              </a:rPr>
              <a:t>Platform Components</a:t>
            </a:r>
          </a:p>
          <a:p>
            <a:pPr marL="285750" indent="-285750">
              <a:buFont typeface="Arial" charset="0"/>
              <a:buChar char="•"/>
            </a:pPr>
            <a:endParaRPr lang="en-US" sz="1400" dirty="0">
              <a:solidFill>
                <a:schemeClr val="bg1"/>
              </a:solidFill>
              <a:latin typeface="Arial Regular" charset="0"/>
            </a:endParaRPr>
          </a:p>
          <a:p>
            <a:pPr marL="285750" indent="-285750">
              <a:buFont typeface="Arial" charset="0"/>
              <a:buChar char="•"/>
            </a:pPr>
            <a:r>
              <a:rPr lang="en-US" sz="1400" dirty="0">
                <a:solidFill>
                  <a:schemeClr val="bg1"/>
                </a:solidFill>
                <a:latin typeface="Arial Regular" charset="0"/>
              </a:rPr>
              <a:t>Organization and Plans</a:t>
            </a:r>
          </a:p>
          <a:p>
            <a:endParaRPr lang="en-US" sz="1400" dirty="0">
              <a:solidFill>
                <a:schemeClr val="bg1"/>
              </a:solidFill>
              <a:latin typeface="Arial Regular" charset="0"/>
            </a:endParaRPr>
          </a:p>
          <a:p>
            <a:pPr marL="285750" indent="-285750">
              <a:buFont typeface="Arial" charset="0"/>
              <a:buChar char="•"/>
            </a:pPr>
            <a:r>
              <a:rPr lang="en-US" sz="1400" dirty="0">
                <a:solidFill>
                  <a:schemeClr val="bg1"/>
                </a:solidFill>
                <a:latin typeface="Arial Regular" charset="0"/>
              </a:rPr>
              <a:t>Transaction Flow</a:t>
            </a:r>
          </a:p>
          <a:p>
            <a:pPr marL="285750" indent="-285750">
              <a:buFont typeface="Arial" charset="0"/>
              <a:buChar char="•"/>
            </a:pPr>
            <a:endParaRPr lang="en-US" sz="1400" dirty="0">
              <a:solidFill>
                <a:schemeClr val="bg1"/>
              </a:solidFill>
              <a:latin typeface="Arial Regular" charset="0"/>
            </a:endParaRPr>
          </a:p>
          <a:p>
            <a:pPr marL="285750" indent="-285750">
              <a:buFont typeface="Arial" charset="0"/>
              <a:buChar char="•"/>
            </a:pPr>
            <a:r>
              <a:rPr lang="en-US" sz="1400" dirty="0">
                <a:solidFill>
                  <a:schemeClr val="bg1"/>
                </a:solidFill>
                <a:latin typeface="Arial Regular" charset="0"/>
              </a:rPr>
              <a:t>Example Networks</a:t>
            </a:r>
          </a:p>
          <a:p>
            <a:pPr marL="285750" indent="-285750">
              <a:buFont typeface="Arial" charset="0"/>
              <a:buChar char="•"/>
            </a:pPr>
            <a:endParaRPr lang="en-US" sz="1400" dirty="0">
              <a:solidFill>
                <a:schemeClr val="bg1"/>
              </a:solidFill>
              <a:latin typeface="Arial Regular" charset="0"/>
            </a:endParaRPr>
          </a:p>
          <a:p>
            <a:pPr marL="285750" indent="-285750">
              <a:buFont typeface="Arial" charset="0"/>
              <a:buChar char="•"/>
            </a:pPr>
            <a:r>
              <a:rPr lang="en-US" sz="1400" dirty="0">
                <a:solidFill>
                  <a:schemeClr val="bg1"/>
                </a:solidFill>
                <a:latin typeface="Arial Regular" charset="0"/>
              </a:rPr>
              <a:t>Network Setup</a:t>
            </a:r>
          </a:p>
          <a:p>
            <a:endParaRPr lang="en-US" sz="1400" dirty="0">
              <a:solidFill>
                <a:schemeClr val="bg1"/>
              </a:solidFill>
              <a:latin typeface="Arial Regular" charset="0"/>
            </a:endParaRPr>
          </a:p>
          <a:p>
            <a:pPr marL="285750" indent="-285750">
              <a:buFont typeface="Arial" charset="0"/>
              <a:buChar char="•"/>
            </a:pPr>
            <a:r>
              <a:rPr lang="en-US" sz="1400" dirty="0">
                <a:solidFill>
                  <a:schemeClr val="bg1"/>
                </a:solidFill>
                <a:latin typeface="Arial Regular" charset="0"/>
              </a:rPr>
              <a:t>Endorsement Policies</a:t>
            </a:r>
          </a:p>
          <a:p>
            <a:pPr marL="285750" indent="-285750">
              <a:buFont typeface="Arial" charset="0"/>
              <a:buChar char="•"/>
            </a:pPr>
            <a:endParaRPr lang="en-US" sz="1400" dirty="0">
              <a:solidFill>
                <a:schemeClr val="bg1"/>
              </a:solidFill>
              <a:latin typeface="Arial Regular" charset="0"/>
            </a:endParaRPr>
          </a:p>
          <a:p>
            <a:pPr marL="285750" indent="-285750">
              <a:buFont typeface="Arial" charset="0"/>
              <a:buChar char="•"/>
            </a:pPr>
            <a:r>
              <a:rPr lang="en-US" sz="1400" dirty="0">
                <a:solidFill>
                  <a:schemeClr val="bg1"/>
                </a:solidFill>
                <a:latin typeface="Arial Regular" charset="0"/>
              </a:rPr>
              <a:t>Identities and MSP</a:t>
            </a:r>
          </a:p>
          <a:p>
            <a:pPr marL="285750" indent="-285750">
              <a:buFont typeface="Arial" charset="0"/>
              <a:buChar char="•"/>
            </a:pPr>
            <a:endParaRPr lang="en-US" sz="1400" dirty="0">
              <a:solidFill>
                <a:schemeClr val="bg1"/>
              </a:solidFill>
              <a:latin typeface="Arial Regular" charset="0"/>
            </a:endParaRPr>
          </a:p>
          <a:p>
            <a:endParaRPr lang="en-US" sz="1400" dirty="0">
              <a:solidFill>
                <a:schemeClr val="bg1"/>
              </a:solidFill>
              <a:latin typeface="Arial Regular" charset="0"/>
            </a:endParaRPr>
          </a:p>
        </p:txBody>
      </p:sp>
      <p:sp>
        <p:nvSpPr>
          <p:cNvPr id="14" name="Oval 13"/>
          <p:cNvSpPr/>
          <p:nvPr/>
        </p:nvSpPr>
        <p:spPr>
          <a:xfrm>
            <a:off x="1180975" y="689057"/>
            <a:ext cx="911325" cy="911326"/>
          </a:xfrm>
          <a:prstGeom prst="ellipse">
            <a:avLst/>
          </a:prstGeom>
          <a:solidFill>
            <a:schemeClr val="bg1"/>
          </a:solidFill>
          <a:ln>
            <a:noFill/>
          </a:ln>
        </p:spPr>
        <p:txBody>
          <a:bodyPr wrap="square" lIns="0" tIns="0" rIns="0" bIns="0" rtlCol="0" anchor="ctr">
            <a:noAutofit/>
          </a:bodyPr>
          <a:lstStyle/>
          <a:p>
            <a:pPr algn="ctr" defTabSz="457200" fontAlgn="auto">
              <a:spcBef>
                <a:spcPts val="0"/>
              </a:spcBef>
              <a:spcAft>
                <a:spcPts val="0"/>
              </a:spcAft>
            </a:pPr>
            <a:endParaRPr lang="en-US" sz="1200" dirty="0">
              <a:ea typeface=""/>
              <a:cs typeface="Arial Regular" charset="0"/>
            </a:endParaRPr>
          </a:p>
        </p:txBody>
      </p:sp>
      <p:pic>
        <p:nvPicPr>
          <p:cNvPr id="3" name="Graphic 2" descr="Magnifying glass">
            <a:extLst>
              <a:ext uri="{FF2B5EF4-FFF2-40B4-BE49-F238E27FC236}">
                <a16:creationId xmlns:a16="http://schemas.microsoft.com/office/drawing/2014/main" id="{8C891973-98C8-004C-9F85-CA95D95ABB4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27054" y="835137"/>
            <a:ext cx="619165" cy="619165"/>
          </a:xfrm>
          <a:prstGeom prst="rect">
            <a:avLst/>
          </a:prstGeom>
        </p:spPr>
      </p:pic>
    </p:spTree>
    <p:extLst>
      <p:ext uri="{BB962C8B-B14F-4D97-AF65-F5344CB8AC3E}">
        <p14:creationId xmlns:p14="http://schemas.microsoft.com/office/powerpoint/2010/main" val="801100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ontent Placeholder 2"/>
          <p:cNvSpPr>
            <a:spLocks noGrp="1"/>
          </p:cNvSpPr>
          <p:nvPr>
            <p:ph type="body" sz="quarter" idx="13"/>
          </p:nvPr>
        </p:nvSpPr>
        <p:spPr>
          <a:xfrm>
            <a:off x="125730" y="47029"/>
            <a:ext cx="7768590" cy="1011698"/>
          </a:xfrm>
        </p:spPr>
        <p:txBody>
          <a:bodyPr>
            <a:normAutofit/>
          </a:bodyPr>
          <a:lstStyle/>
          <a:p>
            <a:endParaRPr lang="en-US" sz="375" b="1" dirty="0">
              <a:latin typeface="+mn-lt"/>
            </a:endParaRPr>
          </a:p>
          <a:p>
            <a:pPr marL="0" indent="0">
              <a:buNone/>
            </a:pPr>
            <a:r>
              <a:rPr lang="en-US" dirty="0">
                <a:latin typeface="+mn-lt"/>
              </a:rPr>
              <a:t>Certificate Architecture - Explained</a:t>
            </a:r>
          </a:p>
        </p:txBody>
      </p:sp>
      <p:sp>
        <p:nvSpPr>
          <p:cNvPr id="35" name="Rectangle 34">
            <a:extLst>
              <a:ext uri="{FF2B5EF4-FFF2-40B4-BE49-F238E27FC236}">
                <a16:creationId xmlns:a16="http://schemas.microsoft.com/office/drawing/2014/main" id="{BAF3DC32-D49E-AA42-9534-B2677278F49B}"/>
              </a:ext>
            </a:extLst>
          </p:cNvPr>
          <p:cNvSpPr/>
          <p:nvPr/>
        </p:nvSpPr>
        <p:spPr>
          <a:xfrm>
            <a:off x="125729" y="713443"/>
            <a:ext cx="8669559" cy="4154984"/>
          </a:xfrm>
          <a:prstGeom prst="rect">
            <a:avLst/>
          </a:prstGeom>
        </p:spPr>
        <p:txBody>
          <a:bodyPr wrap="square">
            <a:spAutoFit/>
          </a:bodyPr>
          <a:lstStyle/>
          <a:p>
            <a:pPr marL="285750" indent="-285750">
              <a:buFont typeface="Arial" panose="020B0604020202020204" pitchFamily="34" charset="0"/>
              <a:buChar char="•"/>
            </a:pPr>
            <a:r>
              <a:rPr lang="en-US" sz="1600" dirty="0" err="1"/>
              <a:t>Orderer</a:t>
            </a:r>
            <a:r>
              <a:rPr lang="en-US" sz="1600" dirty="0"/>
              <a:t> node </a:t>
            </a:r>
            <a:r>
              <a:rPr lang="en-US" sz="1600" dirty="0" err="1"/>
              <a:t>Ecerts</a:t>
            </a:r>
            <a:endParaRPr lang="en-US" sz="1600" dirty="0"/>
          </a:p>
          <a:p>
            <a:pPr marL="742950" lvl="1" indent="-285750">
              <a:buFont typeface="Arial" panose="020B0604020202020204" pitchFamily="34" charset="0"/>
              <a:buChar char="•"/>
            </a:pPr>
            <a:r>
              <a:rPr lang="en-US" sz="1600" dirty="0"/>
              <a:t>Issued by a hidden </a:t>
            </a:r>
            <a:r>
              <a:rPr lang="en-US" sz="1600" b="1" dirty="0" err="1"/>
              <a:t>Orderer</a:t>
            </a:r>
            <a:r>
              <a:rPr lang="en-US" sz="1600" b="1" dirty="0"/>
              <a:t> Root CA </a:t>
            </a:r>
            <a:r>
              <a:rPr lang="en-US" sz="1600" dirty="0"/>
              <a:t>running Fabric-CA</a:t>
            </a:r>
          </a:p>
          <a:p>
            <a:pPr marL="742950" lvl="1" indent="-285750">
              <a:buFont typeface="Arial" panose="020B0604020202020204" pitchFamily="34" charset="0"/>
              <a:buChar char="•"/>
            </a:pPr>
            <a:r>
              <a:rPr lang="en-US" sz="1600" dirty="0"/>
              <a:t>One </a:t>
            </a:r>
            <a:r>
              <a:rPr lang="en-US" sz="1600" b="1" dirty="0" err="1"/>
              <a:t>Orderer</a:t>
            </a:r>
            <a:r>
              <a:rPr lang="en-US" sz="1600" b="1" dirty="0"/>
              <a:t> Root CA </a:t>
            </a:r>
            <a:r>
              <a:rPr lang="en-US" sz="1600" dirty="0"/>
              <a:t>per Enterprise Plan network</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err="1"/>
              <a:t>Organisation</a:t>
            </a:r>
            <a:r>
              <a:rPr lang="en-US" sz="1600" dirty="0"/>
              <a:t> intermediate CA certs</a:t>
            </a:r>
          </a:p>
          <a:p>
            <a:pPr marL="742950" lvl="1" indent="-285750">
              <a:buFont typeface="Arial" panose="020B0604020202020204" pitchFamily="34" charset="0"/>
              <a:buChar char="•"/>
            </a:pPr>
            <a:r>
              <a:rPr lang="en-US" sz="1600" dirty="0"/>
              <a:t>Each </a:t>
            </a:r>
            <a:r>
              <a:rPr lang="en-US" sz="1600" dirty="0" err="1"/>
              <a:t>organisation</a:t>
            </a:r>
            <a:r>
              <a:rPr lang="en-US" sz="1600" dirty="0"/>
              <a:t> has a pair of CAs for High Availability (logically 1 CA)</a:t>
            </a:r>
          </a:p>
          <a:p>
            <a:pPr marL="742950" lvl="1" indent="-285750">
              <a:buFont typeface="Arial" panose="020B0604020202020204" pitchFamily="34" charset="0"/>
              <a:buChar char="•"/>
            </a:pPr>
            <a:r>
              <a:rPr lang="en-US" sz="1600" dirty="0"/>
              <a:t>Issued by a hidden </a:t>
            </a:r>
            <a:r>
              <a:rPr lang="en-US" sz="1600" b="1" dirty="0"/>
              <a:t>Network Root CA</a:t>
            </a:r>
            <a:r>
              <a:rPr lang="en-US" sz="1600" dirty="0"/>
              <a:t> running Fabric-CA</a:t>
            </a:r>
            <a:endParaRPr lang="en-US" sz="1600" b="1" dirty="0"/>
          </a:p>
          <a:p>
            <a:pPr marL="742950" lvl="1" indent="-285750">
              <a:buFont typeface="Arial" panose="020B0604020202020204" pitchFamily="34" charset="0"/>
              <a:buChar char="•"/>
            </a:pPr>
            <a:r>
              <a:rPr lang="en-US" sz="1600" dirty="0"/>
              <a:t>One </a:t>
            </a:r>
            <a:r>
              <a:rPr lang="en-US" sz="1600" b="1" dirty="0"/>
              <a:t>Network Root CA </a:t>
            </a:r>
            <a:r>
              <a:rPr lang="en-US" sz="1600" dirty="0"/>
              <a:t>per Enterprise Plan network</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Peer </a:t>
            </a:r>
            <a:r>
              <a:rPr lang="en-US" sz="1600" dirty="0" err="1"/>
              <a:t>Ecerts</a:t>
            </a:r>
            <a:endParaRPr lang="en-US" sz="1600" dirty="0"/>
          </a:p>
          <a:p>
            <a:pPr marL="742950" lvl="1" indent="-285750">
              <a:buFont typeface="Arial" panose="020B0604020202020204" pitchFamily="34" charset="0"/>
              <a:buChar char="•"/>
            </a:pPr>
            <a:r>
              <a:rPr lang="en-US" sz="1600" dirty="0"/>
              <a:t>Issued by the org </a:t>
            </a:r>
            <a:r>
              <a:rPr lang="en-US" sz="1600" dirty="0" err="1"/>
              <a:t>iCA</a:t>
            </a: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Users and Admins </a:t>
            </a:r>
            <a:r>
              <a:rPr lang="en-US" sz="1600" dirty="0" err="1"/>
              <a:t>Ecerts</a:t>
            </a:r>
            <a:endParaRPr lang="en-US" sz="1600" dirty="0"/>
          </a:p>
          <a:p>
            <a:pPr marL="742950" lvl="1" indent="-285750">
              <a:buFont typeface="Arial" panose="020B0604020202020204" pitchFamily="34" charset="0"/>
              <a:buChar char="•"/>
            </a:pPr>
            <a:r>
              <a:rPr lang="en-US" sz="1600" dirty="0"/>
              <a:t>Typically issued by the org </a:t>
            </a:r>
            <a:r>
              <a:rPr lang="en-US" sz="1600" dirty="0" err="1"/>
              <a:t>iCA</a:t>
            </a:r>
            <a:endParaRPr lang="en-US" sz="1600" dirty="0"/>
          </a:p>
          <a:p>
            <a:pPr marL="742950" lvl="1" indent="-285750">
              <a:buFont typeface="Arial" panose="020B0604020202020204" pitchFamily="34" charset="0"/>
              <a:buChar char="•"/>
            </a:pPr>
            <a:r>
              <a:rPr lang="en-US" sz="1600" dirty="0"/>
              <a:t>Optionally issued by remote CAs</a:t>
            </a:r>
          </a:p>
          <a:p>
            <a:pPr marL="1200150" lvl="2" indent="-285750">
              <a:buFont typeface="Arial" panose="020B0604020202020204" pitchFamily="34" charset="0"/>
              <a:buChar char="•"/>
            </a:pPr>
            <a:r>
              <a:rPr lang="en-US" sz="1600" dirty="0"/>
              <a:t>Requires channel MSP configuration changes</a:t>
            </a:r>
          </a:p>
        </p:txBody>
      </p:sp>
    </p:spTree>
    <p:extLst>
      <p:ext uri="{BB962C8B-B14F-4D97-AF65-F5344CB8AC3E}">
        <p14:creationId xmlns:p14="http://schemas.microsoft.com/office/powerpoint/2010/main" val="25115148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ontent Placeholder 2"/>
          <p:cNvSpPr>
            <a:spLocks noGrp="1"/>
          </p:cNvSpPr>
          <p:nvPr>
            <p:ph type="body" sz="quarter" idx="13"/>
          </p:nvPr>
        </p:nvSpPr>
        <p:spPr>
          <a:xfrm>
            <a:off x="125730" y="47029"/>
            <a:ext cx="7768590" cy="1011698"/>
          </a:xfrm>
        </p:spPr>
        <p:txBody>
          <a:bodyPr>
            <a:normAutofit/>
          </a:bodyPr>
          <a:lstStyle/>
          <a:p>
            <a:endParaRPr lang="en-US" sz="375" b="1" dirty="0">
              <a:latin typeface="+mn-lt"/>
            </a:endParaRPr>
          </a:p>
          <a:p>
            <a:r>
              <a:rPr lang="en-US" dirty="0"/>
              <a:t>IBM Blockchain Platform - </a:t>
            </a:r>
            <a:r>
              <a:rPr lang="en-US" dirty="0">
                <a:latin typeface="+mn-lt"/>
              </a:rPr>
              <a:t>TLS Architecture</a:t>
            </a:r>
          </a:p>
        </p:txBody>
      </p:sp>
      <p:sp>
        <p:nvSpPr>
          <p:cNvPr id="35" name="Rectangle 34">
            <a:extLst>
              <a:ext uri="{FF2B5EF4-FFF2-40B4-BE49-F238E27FC236}">
                <a16:creationId xmlns:a16="http://schemas.microsoft.com/office/drawing/2014/main" id="{BAF3DC32-D49E-AA42-9534-B2677278F49B}"/>
              </a:ext>
            </a:extLst>
          </p:cNvPr>
          <p:cNvSpPr/>
          <p:nvPr/>
        </p:nvSpPr>
        <p:spPr>
          <a:xfrm>
            <a:off x="125729" y="713443"/>
            <a:ext cx="8669559" cy="1446550"/>
          </a:xfrm>
          <a:prstGeom prst="rect">
            <a:avLst/>
          </a:prstGeom>
        </p:spPr>
        <p:txBody>
          <a:bodyPr wrap="square">
            <a:spAutoFit/>
          </a:bodyPr>
          <a:lstStyle/>
          <a:p>
            <a:r>
              <a:rPr lang="en-US" dirty="0"/>
              <a:t>Both Enterprise and Starter Plans have all communications secured by TLS</a:t>
            </a:r>
          </a:p>
          <a:p>
            <a:endParaRPr lang="en-US" sz="1400" b="1" dirty="0"/>
          </a:p>
          <a:p>
            <a:r>
              <a:rPr lang="en-US" sz="1400" b="1" dirty="0"/>
              <a:t>Blockchain Platform</a:t>
            </a:r>
          </a:p>
          <a:p>
            <a:pPr marL="742950" lvl="1" indent="-285750">
              <a:buFont typeface="Arial" panose="020B0604020202020204" pitchFamily="34" charset="0"/>
              <a:buChar char="•"/>
            </a:pPr>
            <a:r>
              <a:rPr lang="en-US" sz="1400" dirty="0"/>
              <a:t>Includes: client-peer, client-</a:t>
            </a:r>
            <a:r>
              <a:rPr lang="en-US" sz="1400" dirty="0" err="1"/>
              <a:t>orderer</a:t>
            </a:r>
            <a:r>
              <a:rPr lang="en-US" sz="1400" dirty="0"/>
              <a:t>, </a:t>
            </a:r>
            <a:r>
              <a:rPr lang="en-US" sz="1400" dirty="0" err="1"/>
              <a:t>orderer</a:t>
            </a:r>
            <a:r>
              <a:rPr lang="en-US" sz="1400" dirty="0"/>
              <a:t>-peer</a:t>
            </a:r>
          </a:p>
          <a:p>
            <a:pPr marL="742950" lvl="1" indent="-285750">
              <a:buFont typeface="Arial" panose="020B0604020202020204" pitchFamily="34" charset="0"/>
              <a:buChar char="•"/>
            </a:pPr>
            <a:r>
              <a:rPr lang="en-US" sz="1400" dirty="0"/>
              <a:t>Common TLS server certificates are issued by </a:t>
            </a:r>
            <a:r>
              <a:rPr lang="en-US" sz="1400" dirty="0" err="1"/>
              <a:t>Digicert</a:t>
            </a:r>
            <a:endParaRPr lang="en-US" sz="1400" dirty="0"/>
          </a:p>
          <a:p>
            <a:pPr marL="742950" lvl="1" indent="-285750">
              <a:buFont typeface="Arial" panose="020B0604020202020204" pitchFamily="34" charset="0"/>
              <a:buChar char="•"/>
            </a:pPr>
            <a:r>
              <a:rPr lang="en-US" sz="1400" dirty="0"/>
              <a:t>Optional Mutual TLS support on Enterprise Plan</a:t>
            </a:r>
          </a:p>
        </p:txBody>
      </p:sp>
      <p:sp>
        <p:nvSpPr>
          <p:cNvPr id="36" name="Rounded Rectangle 35">
            <a:extLst>
              <a:ext uri="{FF2B5EF4-FFF2-40B4-BE49-F238E27FC236}">
                <a16:creationId xmlns:a16="http://schemas.microsoft.com/office/drawing/2014/main" id="{35BCA532-E55B-054C-AE36-E7E996CFE4E1}"/>
              </a:ext>
            </a:extLst>
          </p:cNvPr>
          <p:cNvSpPr/>
          <p:nvPr/>
        </p:nvSpPr>
        <p:spPr>
          <a:xfrm>
            <a:off x="2332495" y="2233836"/>
            <a:ext cx="6203951" cy="2767038"/>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7" name="Rounded Rectangle 36">
            <a:extLst>
              <a:ext uri="{FF2B5EF4-FFF2-40B4-BE49-F238E27FC236}">
                <a16:creationId xmlns:a16="http://schemas.microsoft.com/office/drawing/2014/main" id="{ABBE71EB-27A8-6D44-BCDC-180D91E7DEFE}"/>
              </a:ext>
            </a:extLst>
          </p:cNvPr>
          <p:cNvSpPr/>
          <p:nvPr/>
        </p:nvSpPr>
        <p:spPr>
          <a:xfrm>
            <a:off x="4357600" y="2407478"/>
            <a:ext cx="2171985" cy="2320899"/>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8" name="Rounded Rectangle 37">
            <a:extLst>
              <a:ext uri="{FF2B5EF4-FFF2-40B4-BE49-F238E27FC236}">
                <a16:creationId xmlns:a16="http://schemas.microsoft.com/office/drawing/2014/main" id="{59B410D3-C87B-A24E-80BB-532C2E19F9B2}"/>
              </a:ext>
            </a:extLst>
          </p:cNvPr>
          <p:cNvSpPr/>
          <p:nvPr/>
        </p:nvSpPr>
        <p:spPr>
          <a:xfrm>
            <a:off x="2493842" y="2407478"/>
            <a:ext cx="1803502" cy="2320899"/>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9" name="Rounded Rectangle 38">
            <a:extLst>
              <a:ext uri="{FF2B5EF4-FFF2-40B4-BE49-F238E27FC236}">
                <a16:creationId xmlns:a16="http://schemas.microsoft.com/office/drawing/2014/main" id="{8D9AAB95-8101-7949-81B5-034484F5BDDB}"/>
              </a:ext>
            </a:extLst>
          </p:cNvPr>
          <p:cNvSpPr/>
          <p:nvPr/>
        </p:nvSpPr>
        <p:spPr>
          <a:xfrm>
            <a:off x="2638931" y="2526035"/>
            <a:ext cx="1516489" cy="1834247"/>
          </a:xfrm>
          <a:prstGeom prst="roundRect">
            <a:avLst/>
          </a:prstGeom>
          <a:solidFill>
            <a:srgbClr val="FFD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0" name="Rounded Rectangle 39">
            <a:extLst>
              <a:ext uri="{FF2B5EF4-FFF2-40B4-BE49-F238E27FC236}">
                <a16:creationId xmlns:a16="http://schemas.microsoft.com/office/drawing/2014/main" id="{94578E13-0486-634B-9DBE-E2C5B4B348D2}"/>
              </a:ext>
            </a:extLst>
          </p:cNvPr>
          <p:cNvSpPr/>
          <p:nvPr/>
        </p:nvSpPr>
        <p:spPr>
          <a:xfrm>
            <a:off x="4475243" y="2526035"/>
            <a:ext cx="1939064" cy="1824860"/>
          </a:xfrm>
          <a:prstGeom prst="roundRect">
            <a:avLst/>
          </a:prstGeom>
          <a:solidFill>
            <a:srgbClr val="FFD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7" name="TextBox 46">
            <a:extLst>
              <a:ext uri="{FF2B5EF4-FFF2-40B4-BE49-F238E27FC236}">
                <a16:creationId xmlns:a16="http://schemas.microsoft.com/office/drawing/2014/main" id="{6E5AAD3F-024F-1D46-B1DC-8D46C063F737}"/>
              </a:ext>
            </a:extLst>
          </p:cNvPr>
          <p:cNvSpPr txBox="1"/>
          <p:nvPr/>
        </p:nvSpPr>
        <p:spPr>
          <a:xfrm>
            <a:off x="2677972" y="4079701"/>
            <a:ext cx="1509271" cy="276999"/>
          </a:xfrm>
          <a:prstGeom prst="rect">
            <a:avLst/>
          </a:prstGeom>
          <a:noFill/>
        </p:spPr>
        <p:txBody>
          <a:bodyPr wrap="square" rtlCol="0">
            <a:spAutoFit/>
          </a:bodyPr>
          <a:lstStyle/>
          <a:p>
            <a:pPr algn="ctr"/>
            <a:r>
              <a:rPr lang="en-US" sz="1200" dirty="0"/>
              <a:t>Org1</a:t>
            </a:r>
          </a:p>
        </p:txBody>
      </p:sp>
      <p:sp>
        <p:nvSpPr>
          <p:cNvPr id="48" name="TextBox 47">
            <a:extLst>
              <a:ext uri="{FF2B5EF4-FFF2-40B4-BE49-F238E27FC236}">
                <a16:creationId xmlns:a16="http://schemas.microsoft.com/office/drawing/2014/main" id="{D11B5D39-F1F3-9740-A905-CC60AB1FB4A0}"/>
              </a:ext>
            </a:extLst>
          </p:cNvPr>
          <p:cNvSpPr txBox="1"/>
          <p:nvPr/>
        </p:nvSpPr>
        <p:spPr>
          <a:xfrm>
            <a:off x="4669595" y="4083284"/>
            <a:ext cx="1509271" cy="276999"/>
          </a:xfrm>
          <a:prstGeom prst="rect">
            <a:avLst/>
          </a:prstGeom>
          <a:noFill/>
        </p:spPr>
        <p:txBody>
          <a:bodyPr wrap="square" rtlCol="0">
            <a:spAutoFit/>
          </a:bodyPr>
          <a:lstStyle/>
          <a:p>
            <a:pPr algn="ctr"/>
            <a:r>
              <a:rPr lang="en-US" sz="1200" dirty="0" err="1"/>
              <a:t>OrdererOrg</a:t>
            </a:r>
            <a:endParaRPr lang="en-US" sz="1200" dirty="0"/>
          </a:p>
        </p:txBody>
      </p:sp>
      <p:sp>
        <p:nvSpPr>
          <p:cNvPr id="49" name="TextBox 48">
            <a:extLst>
              <a:ext uri="{FF2B5EF4-FFF2-40B4-BE49-F238E27FC236}">
                <a16:creationId xmlns:a16="http://schemas.microsoft.com/office/drawing/2014/main" id="{617F7D21-FA83-4741-80B6-D5C68DE39470}"/>
              </a:ext>
            </a:extLst>
          </p:cNvPr>
          <p:cNvSpPr txBox="1"/>
          <p:nvPr/>
        </p:nvSpPr>
        <p:spPr>
          <a:xfrm>
            <a:off x="2308949" y="4380596"/>
            <a:ext cx="2247316" cy="276999"/>
          </a:xfrm>
          <a:prstGeom prst="rect">
            <a:avLst/>
          </a:prstGeom>
          <a:noFill/>
        </p:spPr>
        <p:txBody>
          <a:bodyPr wrap="square" rtlCol="0">
            <a:spAutoFit/>
          </a:bodyPr>
          <a:lstStyle/>
          <a:p>
            <a:pPr algn="ctr"/>
            <a:r>
              <a:rPr lang="en-US" sz="1200" dirty="0"/>
              <a:t>Initiator</a:t>
            </a:r>
          </a:p>
        </p:txBody>
      </p:sp>
      <p:sp>
        <p:nvSpPr>
          <p:cNvPr id="50" name="Rounded Rectangle 49">
            <a:extLst>
              <a:ext uri="{FF2B5EF4-FFF2-40B4-BE49-F238E27FC236}">
                <a16:creationId xmlns:a16="http://schemas.microsoft.com/office/drawing/2014/main" id="{8FE85481-15AF-4345-BDCA-B50694BE77EC}"/>
              </a:ext>
            </a:extLst>
          </p:cNvPr>
          <p:cNvSpPr/>
          <p:nvPr/>
        </p:nvSpPr>
        <p:spPr>
          <a:xfrm>
            <a:off x="3468827" y="3453247"/>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1</a:t>
            </a:r>
            <a:endParaRPr lang="en-US" sz="2400" dirty="0">
              <a:solidFill>
                <a:schemeClr val="bg1"/>
              </a:solidFill>
            </a:endParaRPr>
          </a:p>
        </p:txBody>
      </p:sp>
      <p:sp>
        <p:nvSpPr>
          <p:cNvPr id="53" name="Rounded Rectangle 52">
            <a:extLst>
              <a:ext uri="{FF2B5EF4-FFF2-40B4-BE49-F238E27FC236}">
                <a16:creationId xmlns:a16="http://schemas.microsoft.com/office/drawing/2014/main" id="{53D68CC6-F579-DF4E-9A54-3649C313C3C9}"/>
              </a:ext>
            </a:extLst>
          </p:cNvPr>
          <p:cNvSpPr/>
          <p:nvPr/>
        </p:nvSpPr>
        <p:spPr>
          <a:xfrm>
            <a:off x="2743202" y="2648288"/>
            <a:ext cx="598199" cy="598199"/>
          </a:xfrm>
          <a:prstGeom prst="roundRect">
            <a:avLst/>
          </a:prstGeom>
          <a:solidFill>
            <a:schemeClr val="accent3"/>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a:solidFill>
                  <a:srgbClr val="000000"/>
                </a:solidFill>
              </a:rPr>
              <a:t>iCA</a:t>
            </a:r>
            <a:endParaRPr lang="en-US" dirty="0">
              <a:solidFill>
                <a:srgbClr val="000000"/>
              </a:solidFill>
            </a:endParaRPr>
          </a:p>
        </p:txBody>
      </p:sp>
      <p:sp>
        <p:nvSpPr>
          <p:cNvPr id="54" name="Rounded Rectangle 53">
            <a:extLst>
              <a:ext uri="{FF2B5EF4-FFF2-40B4-BE49-F238E27FC236}">
                <a16:creationId xmlns:a16="http://schemas.microsoft.com/office/drawing/2014/main" id="{E4CA0BA0-EEE1-5042-808C-C73FD9B8568D}"/>
              </a:ext>
            </a:extLst>
          </p:cNvPr>
          <p:cNvSpPr/>
          <p:nvPr/>
        </p:nvSpPr>
        <p:spPr>
          <a:xfrm>
            <a:off x="2743201" y="3440742"/>
            <a:ext cx="598199" cy="598199"/>
          </a:xfrm>
          <a:prstGeom prst="roundRect">
            <a:avLst/>
          </a:prstGeom>
          <a:solidFill>
            <a:schemeClr val="accent3"/>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a:solidFill>
                  <a:srgbClr val="000000"/>
                </a:solidFill>
              </a:rPr>
              <a:t>iCA</a:t>
            </a:r>
            <a:endParaRPr lang="en-US" dirty="0">
              <a:solidFill>
                <a:srgbClr val="000000"/>
              </a:solidFill>
            </a:endParaRPr>
          </a:p>
        </p:txBody>
      </p:sp>
      <p:grpSp>
        <p:nvGrpSpPr>
          <p:cNvPr id="55" name="Group 54">
            <a:extLst>
              <a:ext uri="{FF2B5EF4-FFF2-40B4-BE49-F238E27FC236}">
                <a16:creationId xmlns:a16="http://schemas.microsoft.com/office/drawing/2014/main" id="{3F8D740B-5DE2-4A48-9D35-A326B9EA44C4}"/>
              </a:ext>
            </a:extLst>
          </p:cNvPr>
          <p:cNvGrpSpPr/>
          <p:nvPr/>
        </p:nvGrpSpPr>
        <p:grpSpPr>
          <a:xfrm>
            <a:off x="4731458" y="2711099"/>
            <a:ext cx="1408756" cy="1340347"/>
            <a:chOff x="3767821" y="2972717"/>
            <a:chExt cx="1408756" cy="1340347"/>
          </a:xfrm>
        </p:grpSpPr>
        <p:sp>
          <p:nvSpPr>
            <p:cNvPr id="56" name="Rounded Rectangle 55">
              <a:extLst>
                <a:ext uri="{FF2B5EF4-FFF2-40B4-BE49-F238E27FC236}">
                  <a16:creationId xmlns:a16="http://schemas.microsoft.com/office/drawing/2014/main" id="{F5D812AB-B6E8-824C-9617-72D5E94562F2}"/>
                </a:ext>
              </a:extLst>
            </p:cNvPr>
            <p:cNvSpPr/>
            <p:nvPr/>
          </p:nvSpPr>
          <p:spPr>
            <a:xfrm>
              <a:off x="3767821" y="3711053"/>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sp>
          <p:nvSpPr>
            <p:cNvPr id="57" name="Rounded Rectangle 56">
              <a:extLst>
                <a:ext uri="{FF2B5EF4-FFF2-40B4-BE49-F238E27FC236}">
                  <a16:creationId xmlns:a16="http://schemas.microsoft.com/office/drawing/2014/main" id="{031C0AEF-A363-4D4E-BAB4-0739AF65A30E}"/>
                </a:ext>
              </a:extLst>
            </p:cNvPr>
            <p:cNvSpPr/>
            <p:nvPr/>
          </p:nvSpPr>
          <p:spPr>
            <a:xfrm>
              <a:off x="4578378" y="2972717"/>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sp>
          <p:nvSpPr>
            <p:cNvPr id="61" name="Rounded Rectangle 60">
              <a:extLst>
                <a:ext uri="{FF2B5EF4-FFF2-40B4-BE49-F238E27FC236}">
                  <a16:creationId xmlns:a16="http://schemas.microsoft.com/office/drawing/2014/main" id="{660FFA80-1B01-6041-973C-C3492B9D20EE}"/>
                </a:ext>
              </a:extLst>
            </p:cNvPr>
            <p:cNvSpPr/>
            <p:nvPr/>
          </p:nvSpPr>
          <p:spPr>
            <a:xfrm>
              <a:off x="4575404" y="3714865"/>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grpSp>
      <p:cxnSp>
        <p:nvCxnSpPr>
          <p:cNvPr id="62" name="Curved Connector 64">
            <a:extLst>
              <a:ext uri="{FF2B5EF4-FFF2-40B4-BE49-F238E27FC236}">
                <a16:creationId xmlns:a16="http://schemas.microsoft.com/office/drawing/2014/main" id="{240C592C-CFB9-2E4E-AB4C-1A4E3F6D2696}"/>
              </a:ext>
            </a:extLst>
          </p:cNvPr>
          <p:cNvCxnSpPr>
            <a:cxnSpLocks/>
            <a:stCxn id="54" idx="0"/>
            <a:endCxn id="53" idx="2"/>
          </p:cNvCxnSpPr>
          <p:nvPr/>
        </p:nvCxnSpPr>
        <p:spPr>
          <a:xfrm flipV="1">
            <a:off x="3042301" y="3246487"/>
            <a:ext cx="1" cy="194255"/>
          </a:xfrm>
          <a:prstGeom prst="straightConnector1">
            <a:avLst/>
          </a:prstGeom>
          <a:ln>
            <a:solidFill>
              <a:schemeClr val="tx2"/>
            </a:solidFill>
            <a:prstDash val="sysDot"/>
            <a:tailEnd type="none"/>
          </a:ln>
        </p:spPr>
        <p:style>
          <a:lnRef idx="2">
            <a:schemeClr val="accent1"/>
          </a:lnRef>
          <a:fillRef idx="0">
            <a:schemeClr val="accent1"/>
          </a:fillRef>
          <a:effectRef idx="1">
            <a:schemeClr val="accent1"/>
          </a:effectRef>
          <a:fontRef idx="minor">
            <a:schemeClr val="tx1"/>
          </a:fontRef>
        </p:style>
      </p:cxnSp>
      <p:sp>
        <p:nvSpPr>
          <p:cNvPr id="63" name="TextBox 62">
            <a:extLst>
              <a:ext uri="{FF2B5EF4-FFF2-40B4-BE49-F238E27FC236}">
                <a16:creationId xmlns:a16="http://schemas.microsoft.com/office/drawing/2014/main" id="{096E20B3-DBF4-A045-A861-4229991E5324}"/>
              </a:ext>
            </a:extLst>
          </p:cNvPr>
          <p:cNvSpPr txBox="1"/>
          <p:nvPr/>
        </p:nvSpPr>
        <p:spPr>
          <a:xfrm>
            <a:off x="4321117" y="4378229"/>
            <a:ext cx="2247316" cy="276999"/>
          </a:xfrm>
          <a:prstGeom prst="rect">
            <a:avLst/>
          </a:prstGeom>
          <a:noFill/>
        </p:spPr>
        <p:txBody>
          <a:bodyPr wrap="square" rtlCol="0">
            <a:spAutoFit/>
          </a:bodyPr>
          <a:lstStyle/>
          <a:p>
            <a:pPr algn="ctr"/>
            <a:r>
              <a:rPr lang="en-US" sz="1200" dirty="0"/>
              <a:t>IBM</a:t>
            </a:r>
          </a:p>
        </p:txBody>
      </p:sp>
      <p:sp>
        <p:nvSpPr>
          <p:cNvPr id="64" name="TextBox 63">
            <a:extLst>
              <a:ext uri="{FF2B5EF4-FFF2-40B4-BE49-F238E27FC236}">
                <a16:creationId xmlns:a16="http://schemas.microsoft.com/office/drawing/2014/main" id="{695626C8-006D-7741-9101-549F8927626F}"/>
              </a:ext>
            </a:extLst>
          </p:cNvPr>
          <p:cNvSpPr txBox="1"/>
          <p:nvPr/>
        </p:nvSpPr>
        <p:spPr>
          <a:xfrm>
            <a:off x="4310691" y="4750478"/>
            <a:ext cx="2247316" cy="276999"/>
          </a:xfrm>
          <a:prstGeom prst="rect">
            <a:avLst/>
          </a:prstGeom>
          <a:noFill/>
        </p:spPr>
        <p:txBody>
          <a:bodyPr wrap="square" rtlCol="0">
            <a:spAutoFit/>
          </a:bodyPr>
          <a:lstStyle/>
          <a:p>
            <a:pPr algn="ctr"/>
            <a:r>
              <a:rPr lang="en-US" sz="1200" dirty="0"/>
              <a:t>Network</a:t>
            </a:r>
          </a:p>
        </p:txBody>
      </p:sp>
      <p:sp>
        <p:nvSpPr>
          <p:cNvPr id="78" name="Rounded Rectangle 77">
            <a:extLst>
              <a:ext uri="{FF2B5EF4-FFF2-40B4-BE49-F238E27FC236}">
                <a16:creationId xmlns:a16="http://schemas.microsoft.com/office/drawing/2014/main" id="{FAF69434-438A-7841-8F96-740CCC5C98B2}"/>
              </a:ext>
            </a:extLst>
          </p:cNvPr>
          <p:cNvSpPr/>
          <p:nvPr/>
        </p:nvSpPr>
        <p:spPr>
          <a:xfrm>
            <a:off x="6600256" y="2407478"/>
            <a:ext cx="1759013" cy="2320899"/>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7" name="Rounded Rectangle 136">
            <a:extLst>
              <a:ext uri="{FF2B5EF4-FFF2-40B4-BE49-F238E27FC236}">
                <a16:creationId xmlns:a16="http://schemas.microsoft.com/office/drawing/2014/main" id="{0C517623-93CD-4F43-AA17-8AD462F5C1A7}"/>
              </a:ext>
            </a:extLst>
          </p:cNvPr>
          <p:cNvSpPr/>
          <p:nvPr/>
        </p:nvSpPr>
        <p:spPr>
          <a:xfrm>
            <a:off x="6734181" y="2526035"/>
            <a:ext cx="1516489" cy="1834247"/>
          </a:xfrm>
          <a:prstGeom prst="roundRect">
            <a:avLst/>
          </a:prstGeom>
          <a:solidFill>
            <a:srgbClr val="FFD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7" name="TextBox 96">
            <a:extLst>
              <a:ext uri="{FF2B5EF4-FFF2-40B4-BE49-F238E27FC236}">
                <a16:creationId xmlns:a16="http://schemas.microsoft.com/office/drawing/2014/main" id="{615D575B-367C-334C-BE51-A6365F1D6A0B}"/>
              </a:ext>
            </a:extLst>
          </p:cNvPr>
          <p:cNvSpPr txBox="1"/>
          <p:nvPr/>
        </p:nvSpPr>
        <p:spPr>
          <a:xfrm>
            <a:off x="6786707" y="4087593"/>
            <a:ext cx="1509271" cy="276999"/>
          </a:xfrm>
          <a:prstGeom prst="rect">
            <a:avLst/>
          </a:prstGeom>
          <a:noFill/>
        </p:spPr>
        <p:txBody>
          <a:bodyPr wrap="square" rtlCol="0">
            <a:spAutoFit/>
          </a:bodyPr>
          <a:lstStyle/>
          <a:p>
            <a:pPr algn="ctr"/>
            <a:r>
              <a:rPr lang="en-US" sz="1200" dirty="0"/>
              <a:t>Org2</a:t>
            </a:r>
          </a:p>
        </p:txBody>
      </p:sp>
      <p:sp>
        <p:nvSpPr>
          <p:cNvPr id="98" name="TextBox 97">
            <a:extLst>
              <a:ext uri="{FF2B5EF4-FFF2-40B4-BE49-F238E27FC236}">
                <a16:creationId xmlns:a16="http://schemas.microsoft.com/office/drawing/2014/main" id="{CC39F7AB-3BC8-0542-BAC6-7FD221890511}"/>
              </a:ext>
            </a:extLst>
          </p:cNvPr>
          <p:cNvSpPr txBox="1"/>
          <p:nvPr/>
        </p:nvSpPr>
        <p:spPr>
          <a:xfrm>
            <a:off x="6368767" y="4381422"/>
            <a:ext cx="2247316" cy="276999"/>
          </a:xfrm>
          <a:prstGeom prst="rect">
            <a:avLst/>
          </a:prstGeom>
          <a:noFill/>
        </p:spPr>
        <p:txBody>
          <a:bodyPr wrap="square" rtlCol="0">
            <a:spAutoFit/>
          </a:bodyPr>
          <a:lstStyle/>
          <a:p>
            <a:pPr algn="ctr"/>
            <a:r>
              <a:rPr lang="en-US" sz="1200" dirty="0"/>
              <a:t>Member</a:t>
            </a:r>
          </a:p>
        </p:txBody>
      </p:sp>
      <p:sp>
        <p:nvSpPr>
          <p:cNvPr id="100" name="Rounded Rectangle 99">
            <a:extLst>
              <a:ext uri="{FF2B5EF4-FFF2-40B4-BE49-F238E27FC236}">
                <a16:creationId xmlns:a16="http://schemas.microsoft.com/office/drawing/2014/main" id="{0F27124B-1488-E24F-8157-77A36AD39C50}"/>
              </a:ext>
            </a:extLst>
          </p:cNvPr>
          <p:cNvSpPr/>
          <p:nvPr/>
        </p:nvSpPr>
        <p:spPr>
          <a:xfrm>
            <a:off x="6835344" y="3456307"/>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r>
              <a:rPr lang="en-US" sz="2400" baseline="-25000" dirty="0">
                <a:solidFill>
                  <a:schemeClr val="bg1"/>
                </a:solidFill>
              </a:rPr>
              <a:t>2</a:t>
            </a:r>
            <a:endParaRPr lang="en-US" sz="2400" dirty="0">
              <a:solidFill>
                <a:schemeClr val="bg1"/>
              </a:solidFill>
            </a:endParaRPr>
          </a:p>
        </p:txBody>
      </p:sp>
      <p:sp>
        <p:nvSpPr>
          <p:cNvPr id="105" name="Rounded Rectangle 104">
            <a:extLst>
              <a:ext uri="{FF2B5EF4-FFF2-40B4-BE49-F238E27FC236}">
                <a16:creationId xmlns:a16="http://schemas.microsoft.com/office/drawing/2014/main" id="{D201B8EA-EF0B-2B48-9870-478733A8240C}"/>
              </a:ext>
            </a:extLst>
          </p:cNvPr>
          <p:cNvSpPr/>
          <p:nvPr/>
        </p:nvSpPr>
        <p:spPr>
          <a:xfrm>
            <a:off x="7559471" y="2646469"/>
            <a:ext cx="598199" cy="598199"/>
          </a:xfrm>
          <a:prstGeom prst="roundRect">
            <a:avLst/>
          </a:prstGeom>
          <a:solidFill>
            <a:schemeClr val="accent3"/>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a:solidFill>
                  <a:srgbClr val="000000"/>
                </a:solidFill>
              </a:rPr>
              <a:t>iCA</a:t>
            </a:r>
            <a:endParaRPr lang="en-US" dirty="0">
              <a:solidFill>
                <a:srgbClr val="000000"/>
              </a:solidFill>
            </a:endParaRPr>
          </a:p>
        </p:txBody>
      </p:sp>
      <p:sp>
        <p:nvSpPr>
          <p:cNvPr id="106" name="Rounded Rectangle 105">
            <a:extLst>
              <a:ext uri="{FF2B5EF4-FFF2-40B4-BE49-F238E27FC236}">
                <a16:creationId xmlns:a16="http://schemas.microsoft.com/office/drawing/2014/main" id="{58366B0E-8204-B047-B163-314A34A0B3CB}"/>
              </a:ext>
            </a:extLst>
          </p:cNvPr>
          <p:cNvSpPr/>
          <p:nvPr/>
        </p:nvSpPr>
        <p:spPr>
          <a:xfrm>
            <a:off x="7559470" y="3438923"/>
            <a:ext cx="598199" cy="598199"/>
          </a:xfrm>
          <a:prstGeom prst="roundRect">
            <a:avLst/>
          </a:prstGeom>
          <a:solidFill>
            <a:schemeClr val="accent3"/>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a:solidFill>
                  <a:srgbClr val="000000"/>
                </a:solidFill>
              </a:rPr>
              <a:t>iCA</a:t>
            </a:r>
            <a:endParaRPr lang="en-US" dirty="0">
              <a:solidFill>
                <a:srgbClr val="000000"/>
              </a:solidFill>
            </a:endParaRPr>
          </a:p>
        </p:txBody>
      </p:sp>
      <p:cxnSp>
        <p:nvCxnSpPr>
          <p:cNvPr id="107" name="Curved Connector 64">
            <a:extLst>
              <a:ext uri="{FF2B5EF4-FFF2-40B4-BE49-F238E27FC236}">
                <a16:creationId xmlns:a16="http://schemas.microsoft.com/office/drawing/2014/main" id="{A5CDD28A-74BC-AA46-BE07-09BDEFF02275}"/>
              </a:ext>
            </a:extLst>
          </p:cNvPr>
          <p:cNvCxnSpPr>
            <a:cxnSpLocks/>
            <a:stCxn id="106" idx="0"/>
            <a:endCxn id="105" idx="2"/>
          </p:cNvCxnSpPr>
          <p:nvPr/>
        </p:nvCxnSpPr>
        <p:spPr>
          <a:xfrm flipV="1">
            <a:off x="7858570" y="3244668"/>
            <a:ext cx="1" cy="194255"/>
          </a:xfrm>
          <a:prstGeom prst="straightConnector1">
            <a:avLst/>
          </a:prstGeom>
          <a:ln>
            <a:solidFill>
              <a:schemeClr val="tx2"/>
            </a:solidFill>
            <a:prstDash val="sysDot"/>
            <a:tailEnd type="none"/>
          </a:ln>
        </p:spPr>
        <p:style>
          <a:lnRef idx="2">
            <a:schemeClr val="accent1"/>
          </a:lnRef>
          <a:fillRef idx="0">
            <a:schemeClr val="accent1"/>
          </a:fillRef>
          <a:effectRef idx="1">
            <a:schemeClr val="accent1"/>
          </a:effectRef>
          <a:fontRef idx="minor">
            <a:schemeClr val="tx1"/>
          </a:fontRef>
        </p:style>
      </p:cxnSp>
      <p:grpSp>
        <p:nvGrpSpPr>
          <p:cNvPr id="138" name="Group 137">
            <a:extLst>
              <a:ext uri="{FF2B5EF4-FFF2-40B4-BE49-F238E27FC236}">
                <a16:creationId xmlns:a16="http://schemas.microsoft.com/office/drawing/2014/main" id="{6BC7C457-E3C1-234E-9233-E027730E8C37}"/>
              </a:ext>
            </a:extLst>
          </p:cNvPr>
          <p:cNvGrpSpPr/>
          <p:nvPr/>
        </p:nvGrpSpPr>
        <p:grpSpPr>
          <a:xfrm>
            <a:off x="1841861" y="3284092"/>
            <a:ext cx="434414" cy="528813"/>
            <a:chOff x="267076" y="2589949"/>
            <a:chExt cx="668538" cy="813815"/>
          </a:xfrm>
        </p:grpSpPr>
        <p:sp>
          <p:nvSpPr>
            <p:cNvPr id="139" name="TextBox 138">
              <a:extLst>
                <a:ext uri="{FF2B5EF4-FFF2-40B4-BE49-F238E27FC236}">
                  <a16:creationId xmlns:a16="http://schemas.microsoft.com/office/drawing/2014/main" id="{AE430C57-7432-574A-9566-14D0FD606112}"/>
                </a:ext>
              </a:extLst>
            </p:cNvPr>
            <p:cNvSpPr txBox="1"/>
            <p:nvPr/>
          </p:nvSpPr>
          <p:spPr>
            <a:xfrm>
              <a:off x="267076" y="3166939"/>
              <a:ext cx="668538" cy="236825"/>
            </a:xfrm>
            <a:prstGeom prst="rect">
              <a:avLst/>
            </a:prstGeom>
            <a:noFill/>
          </p:spPr>
          <p:txBody>
            <a:bodyPr vert="horz" wrap="none" lIns="0" tIns="0" rIns="0" bIns="0" rtlCol="0" anchor="t" anchorCtr="0">
              <a:spAutoFit/>
            </a:bodyPr>
            <a:lstStyle/>
            <a:p>
              <a:pPr algn="ctr"/>
              <a:r>
                <a:rPr lang="en-US" sz="1000" dirty="0" err="1"/>
                <a:t>Digicert</a:t>
              </a:r>
              <a:endParaRPr lang="en-US" sz="1000" dirty="0"/>
            </a:p>
          </p:txBody>
        </p:sp>
        <p:pic>
          <p:nvPicPr>
            <p:cNvPr id="140" name="Picture 22" descr="GovRiskCompliance_icon_bk">
              <a:extLst>
                <a:ext uri="{FF2B5EF4-FFF2-40B4-BE49-F238E27FC236}">
                  <a16:creationId xmlns:a16="http://schemas.microsoft.com/office/drawing/2014/main" id="{503318BB-21D6-E54A-AC52-C95699CFFB7A}"/>
                </a:ext>
              </a:extLst>
            </p:cNvPr>
            <p:cNvPicPr>
              <a:picLocks noChangeAspect="1" noChangeArrowheads="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1245" y="2589949"/>
              <a:ext cx="625667" cy="718716"/>
            </a:xfrm>
            <a:prstGeom prst="rect">
              <a:avLst/>
            </a:prstGeom>
            <a:noFill/>
            <a:extLst>
              <a:ext uri="{909E8E84-426E-40DD-AFC4-6F175D3DCCD1}">
                <a14:hiddenFill xmlns:a14="http://schemas.microsoft.com/office/drawing/2010/main">
                  <a:solidFill>
                    <a:srgbClr val="FFFFFF"/>
                  </a:solidFill>
                </a14:hiddenFill>
              </a:ext>
            </a:extLst>
          </p:spPr>
        </p:pic>
      </p:grpSp>
      <p:pic>
        <p:nvPicPr>
          <p:cNvPr id="17" name="Graphic 16" descr="Ribbon">
            <a:extLst>
              <a:ext uri="{FF2B5EF4-FFF2-40B4-BE49-F238E27FC236}">
                <a16:creationId xmlns:a16="http://schemas.microsoft.com/office/drawing/2014/main" id="{CA77AB74-B49B-D840-A285-FF03189F791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47342" y="3458499"/>
            <a:ext cx="180000" cy="180000"/>
          </a:xfrm>
          <a:prstGeom prst="rect">
            <a:avLst/>
          </a:prstGeom>
        </p:spPr>
      </p:pic>
      <p:pic>
        <p:nvPicPr>
          <p:cNvPr id="144" name="Graphic 143" descr="Ribbon">
            <a:extLst>
              <a:ext uri="{FF2B5EF4-FFF2-40B4-BE49-F238E27FC236}">
                <a16:creationId xmlns:a16="http://schemas.microsoft.com/office/drawing/2014/main" id="{2FD56A07-BAD5-9D4D-81CE-D55BC3CB157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41050" y="2670393"/>
            <a:ext cx="180000" cy="180000"/>
          </a:xfrm>
          <a:prstGeom prst="rect">
            <a:avLst/>
          </a:prstGeom>
        </p:spPr>
      </p:pic>
      <p:pic>
        <p:nvPicPr>
          <p:cNvPr id="145" name="Graphic 144" descr="Ribbon">
            <a:extLst>
              <a:ext uri="{FF2B5EF4-FFF2-40B4-BE49-F238E27FC236}">
                <a16:creationId xmlns:a16="http://schemas.microsoft.com/office/drawing/2014/main" id="{9031F805-67D7-C84E-96F0-AEF840BC4EE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562014" y="2673512"/>
            <a:ext cx="180000" cy="180000"/>
          </a:xfrm>
          <a:prstGeom prst="rect">
            <a:avLst/>
          </a:prstGeom>
        </p:spPr>
      </p:pic>
      <p:pic>
        <p:nvPicPr>
          <p:cNvPr id="146" name="Graphic 145" descr="Ribbon">
            <a:extLst>
              <a:ext uri="{FF2B5EF4-FFF2-40B4-BE49-F238E27FC236}">
                <a16:creationId xmlns:a16="http://schemas.microsoft.com/office/drawing/2014/main" id="{18929065-F47A-2044-9D22-FE803EF807D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567468" y="3462157"/>
            <a:ext cx="180000" cy="180000"/>
          </a:xfrm>
          <a:prstGeom prst="rect">
            <a:avLst/>
          </a:prstGeom>
        </p:spPr>
      </p:pic>
      <p:pic>
        <p:nvPicPr>
          <p:cNvPr id="148" name="Graphic 147" descr="Ribbon">
            <a:extLst>
              <a:ext uri="{FF2B5EF4-FFF2-40B4-BE49-F238E27FC236}">
                <a16:creationId xmlns:a16="http://schemas.microsoft.com/office/drawing/2014/main" id="{C5B32107-68B3-6A4D-B552-05A96A6A0C5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867162" y="3451945"/>
            <a:ext cx="180000" cy="180000"/>
          </a:xfrm>
          <a:prstGeom prst="rect">
            <a:avLst/>
          </a:prstGeom>
        </p:spPr>
      </p:pic>
      <p:pic>
        <p:nvPicPr>
          <p:cNvPr id="150" name="Graphic 149" descr="Ribbon">
            <a:extLst>
              <a:ext uri="{FF2B5EF4-FFF2-40B4-BE49-F238E27FC236}">
                <a16:creationId xmlns:a16="http://schemas.microsoft.com/office/drawing/2014/main" id="{1BEB439D-BD28-E14A-8ED6-4D4BD2D6F6A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837273" y="3467407"/>
            <a:ext cx="180000" cy="180000"/>
          </a:xfrm>
          <a:prstGeom prst="rect">
            <a:avLst/>
          </a:prstGeom>
        </p:spPr>
      </p:pic>
      <p:pic>
        <p:nvPicPr>
          <p:cNvPr id="168" name="Graphic 167" descr="Ribbon">
            <a:extLst>
              <a:ext uri="{FF2B5EF4-FFF2-40B4-BE49-F238E27FC236}">
                <a16:creationId xmlns:a16="http://schemas.microsoft.com/office/drawing/2014/main" id="{CA88FE1F-9747-C941-96CC-FFFD26B3901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55348" y="2733144"/>
            <a:ext cx="180000" cy="180000"/>
          </a:xfrm>
          <a:prstGeom prst="rect">
            <a:avLst/>
          </a:prstGeom>
        </p:spPr>
      </p:pic>
      <p:pic>
        <p:nvPicPr>
          <p:cNvPr id="169" name="Graphic 168" descr="Ribbon">
            <a:extLst>
              <a:ext uri="{FF2B5EF4-FFF2-40B4-BE49-F238E27FC236}">
                <a16:creationId xmlns:a16="http://schemas.microsoft.com/office/drawing/2014/main" id="{260AF3CF-9375-0646-A332-B0F9B2F782A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44094" y="3470203"/>
            <a:ext cx="180000" cy="180000"/>
          </a:xfrm>
          <a:prstGeom prst="rect">
            <a:avLst/>
          </a:prstGeom>
        </p:spPr>
      </p:pic>
      <p:pic>
        <p:nvPicPr>
          <p:cNvPr id="170" name="Graphic 169" descr="Ribbon">
            <a:extLst>
              <a:ext uri="{FF2B5EF4-FFF2-40B4-BE49-F238E27FC236}">
                <a16:creationId xmlns:a16="http://schemas.microsoft.com/office/drawing/2014/main" id="{6279D10E-EDC6-154E-BB8A-A2B7E8930DC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52905" y="3475051"/>
            <a:ext cx="180000" cy="180000"/>
          </a:xfrm>
          <a:prstGeom prst="rect">
            <a:avLst/>
          </a:prstGeom>
        </p:spPr>
      </p:pic>
      <p:sp>
        <p:nvSpPr>
          <p:cNvPr id="86" name="Oval 85">
            <a:extLst>
              <a:ext uri="{FF2B5EF4-FFF2-40B4-BE49-F238E27FC236}">
                <a16:creationId xmlns:a16="http://schemas.microsoft.com/office/drawing/2014/main" id="{296A8E35-5C82-7945-9318-D7BF76FC6936}"/>
              </a:ext>
            </a:extLst>
          </p:cNvPr>
          <p:cNvSpPr/>
          <p:nvPr/>
        </p:nvSpPr>
        <p:spPr>
          <a:xfrm>
            <a:off x="5596545" y="3493440"/>
            <a:ext cx="93165" cy="99276"/>
          </a:xfrm>
          <a:prstGeom prst="ellipse">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24837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ontent Placeholder 2"/>
          <p:cNvSpPr>
            <a:spLocks noGrp="1"/>
          </p:cNvSpPr>
          <p:nvPr>
            <p:ph type="body" sz="quarter" idx="13"/>
          </p:nvPr>
        </p:nvSpPr>
        <p:spPr>
          <a:xfrm>
            <a:off x="125730" y="47029"/>
            <a:ext cx="7768590" cy="1011698"/>
          </a:xfrm>
        </p:spPr>
        <p:txBody>
          <a:bodyPr>
            <a:normAutofit/>
          </a:bodyPr>
          <a:lstStyle/>
          <a:p>
            <a:endParaRPr lang="en-US" sz="375" b="1" dirty="0">
              <a:latin typeface="+mn-lt"/>
            </a:endParaRPr>
          </a:p>
          <a:p>
            <a:pPr marL="0" indent="0">
              <a:buNone/>
            </a:pPr>
            <a:r>
              <a:rPr lang="en-US" dirty="0">
                <a:latin typeface="+mn-lt"/>
              </a:rPr>
              <a:t>TLS Architecture - Explained</a:t>
            </a:r>
          </a:p>
        </p:txBody>
      </p:sp>
      <p:sp>
        <p:nvSpPr>
          <p:cNvPr id="35" name="Rectangle 34">
            <a:extLst>
              <a:ext uri="{FF2B5EF4-FFF2-40B4-BE49-F238E27FC236}">
                <a16:creationId xmlns:a16="http://schemas.microsoft.com/office/drawing/2014/main" id="{BAF3DC32-D49E-AA42-9534-B2677278F49B}"/>
              </a:ext>
            </a:extLst>
          </p:cNvPr>
          <p:cNvSpPr/>
          <p:nvPr/>
        </p:nvSpPr>
        <p:spPr>
          <a:xfrm>
            <a:off x="125729" y="713443"/>
            <a:ext cx="8892541" cy="4339650"/>
          </a:xfrm>
          <a:prstGeom prst="rect">
            <a:avLst/>
          </a:prstGeom>
        </p:spPr>
        <p:txBody>
          <a:bodyPr wrap="square">
            <a:spAutoFit/>
          </a:bodyPr>
          <a:lstStyle/>
          <a:p>
            <a:pPr marL="285750" indent="-285750">
              <a:buFont typeface="Arial" panose="020B0604020202020204" pitchFamily="34" charset="0"/>
              <a:buChar char="•"/>
            </a:pPr>
            <a:r>
              <a:rPr lang="en-US" sz="1600" dirty="0"/>
              <a:t>TLS Server certs can be downloaded from here:</a:t>
            </a:r>
          </a:p>
          <a:p>
            <a:pPr marL="742950" lvl="1" indent="-285750">
              <a:buFont typeface="Arial" panose="020B0604020202020204" pitchFamily="34" charset="0"/>
              <a:buChar char="•"/>
            </a:pPr>
            <a:r>
              <a:rPr lang="en-US" sz="1100" dirty="0"/>
              <a:t>Starter Plan US:</a:t>
            </a:r>
          </a:p>
          <a:p>
            <a:pPr marL="1200150" lvl="2" indent="-285750">
              <a:buFont typeface="Arial" panose="020B0604020202020204" pitchFamily="34" charset="0"/>
              <a:buChar char="•"/>
            </a:pPr>
            <a:r>
              <a:rPr lang="en-US" sz="800" dirty="0">
                <a:hlinkClick r:id="rId3"/>
              </a:rPr>
              <a:t>http://blockchain-certs.mybluemix.net/us01.blockchain.ibm.com.cert</a:t>
            </a:r>
            <a:endParaRPr lang="en-US" sz="800" dirty="0"/>
          </a:p>
          <a:p>
            <a:pPr marL="1200150" lvl="2" indent="-285750">
              <a:buFont typeface="Arial" panose="020B0604020202020204" pitchFamily="34" charset="0"/>
              <a:buChar char="•"/>
            </a:pPr>
            <a:r>
              <a:rPr lang="en-US" sz="800" dirty="0">
                <a:hlinkClick r:id="rId4"/>
              </a:rPr>
              <a:t>http://blockchain-certs.mybluemix.net/us02.blockchain.ibm.com.cert</a:t>
            </a:r>
            <a:endParaRPr lang="en-US" sz="800" dirty="0"/>
          </a:p>
          <a:p>
            <a:pPr marL="742950" lvl="1" indent="-285750">
              <a:buFont typeface="Arial" panose="020B0604020202020204" pitchFamily="34" charset="0"/>
              <a:buChar char="•"/>
            </a:pPr>
            <a:r>
              <a:rPr lang="en-US" sz="1100" dirty="0"/>
              <a:t>Starter Plan UK:</a:t>
            </a:r>
          </a:p>
          <a:p>
            <a:pPr marL="1200150" lvl="2" indent="-285750">
              <a:buFont typeface="Arial" panose="020B0604020202020204" pitchFamily="34" charset="0"/>
              <a:buChar char="•"/>
            </a:pPr>
            <a:r>
              <a:rPr lang="en-US" sz="800" dirty="0">
                <a:hlinkClick r:id="rId5"/>
              </a:rPr>
              <a:t>http://blockchain-certs.mybluemix.net/uk01.blockchain.ibm.com.cert</a:t>
            </a:r>
            <a:endParaRPr lang="en-US" sz="800" dirty="0"/>
          </a:p>
          <a:p>
            <a:pPr marL="1200150" lvl="2" indent="-285750">
              <a:buFont typeface="Arial" panose="020B0604020202020204" pitchFamily="34" charset="0"/>
              <a:buChar char="•"/>
            </a:pPr>
            <a:r>
              <a:rPr lang="en-US" sz="800" dirty="0">
                <a:hlinkClick r:id="rId6"/>
              </a:rPr>
              <a:t>http://blockchain-certs.mybluemix.net/uk02.blockchain.ibm.com.cert</a:t>
            </a:r>
            <a:endParaRPr lang="en-US" sz="800" dirty="0"/>
          </a:p>
          <a:p>
            <a:pPr marL="742950" lvl="1" indent="-285750">
              <a:buFont typeface="Arial" panose="020B0604020202020204" pitchFamily="34" charset="0"/>
              <a:buChar char="•"/>
            </a:pPr>
            <a:r>
              <a:rPr lang="en-US" sz="1100" dirty="0"/>
              <a:t>Starter Plan Sydney:</a:t>
            </a:r>
          </a:p>
          <a:p>
            <a:pPr marL="1200150" lvl="2" indent="-285750">
              <a:buFont typeface="Arial" panose="020B0604020202020204" pitchFamily="34" charset="0"/>
              <a:buChar char="•"/>
            </a:pPr>
            <a:r>
              <a:rPr lang="en-US" sz="800" dirty="0">
                <a:hlinkClick r:id="rId7"/>
              </a:rPr>
              <a:t>http://blockchain-certs.mybluemix.net/aus01.blockchain.ibm.com.cert</a:t>
            </a:r>
            <a:endParaRPr lang="en-US" sz="800" dirty="0"/>
          </a:p>
          <a:p>
            <a:pPr marL="1200150" lvl="2" indent="-285750">
              <a:buFont typeface="Arial" panose="020B0604020202020204" pitchFamily="34" charset="0"/>
              <a:buChar char="•"/>
            </a:pPr>
            <a:r>
              <a:rPr lang="en-US" sz="800" dirty="0">
                <a:hlinkClick r:id="rId8"/>
              </a:rPr>
              <a:t>http://blockchain-certs.mybluemix.net/aus02.blockchain.ibm.com.cert</a:t>
            </a:r>
            <a:endParaRPr lang="en-US" sz="800" dirty="0"/>
          </a:p>
          <a:p>
            <a:pPr marL="742950" lvl="1" indent="-285750">
              <a:buFont typeface="Arial" panose="020B0604020202020204" pitchFamily="34" charset="0"/>
              <a:buChar char="•"/>
            </a:pPr>
            <a:r>
              <a:rPr lang="en-US" sz="1100" dirty="0"/>
              <a:t>Enterprise Plan:</a:t>
            </a:r>
          </a:p>
          <a:p>
            <a:pPr marL="1200150" lvl="2" indent="-285750">
              <a:buFont typeface="Arial" panose="020B0604020202020204" pitchFamily="34" charset="0"/>
              <a:buChar char="•"/>
            </a:pPr>
            <a:r>
              <a:rPr lang="en-US" sz="800" dirty="0">
                <a:hlinkClick r:id="rId9"/>
              </a:rPr>
              <a:t>https://blockchain-certs.mybluemix.net/3.secure.blockchain.ibm.com.rootcert</a:t>
            </a:r>
            <a:endParaRPr lang="en-US" sz="8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Application and commands must be configured with TLS server certificates to enable communication to the peers and </a:t>
            </a:r>
            <a:r>
              <a:rPr lang="en-US" sz="1600" dirty="0" err="1"/>
              <a:t>orderers</a:t>
            </a: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Enterprise Plan network initiator can choose to enable Mutual TLS. Additional CA per org issues client TLS certificates.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TLS private keys are secured in Secure Service Containers on Enterprise Plan, not the HSM.</a:t>
            </a:r>
          </a:p>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387265186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ontent Placeholder 2"/>
          <p:cNvSpPr>
            <a:spLocks noGrp="1"/>
          </p:cNvSpPr>
          <p:nvPr>
            <p:ph type="body" sz="quarter" idx="13"/>
          </p:nvPr>
        </p:nvSpPr>
        <p:spPr>
          <a:xfrm>
            <a:off x="125730" y="47029"/>
            <a:ext cx="7768590" cy="1011698"/>
          </a:xfrm>
        </p:spPr>
        <p:txBody>
          <a:bodyPr>
            <a:normAutofit/>
          </a:bodyPr>
          <a:lstStyle/>
          <a:p>
            <a:endParaRPr lang="en-US" sz="375" b="1" dirty="0">
              <a:latin typeface="+mn-lt"/>
            </a:endParaRPr>
          </a:p>
          <a:p>
            <a:pPr marL="0" indent="0">
              <a:buNone/>
            </a:pPr>
            <a:r>
              <a:rPr lang="en-US" dirty="0">
                <a:latin typeface="+mn-lt"/>
              </a:rPr>
              <a:t>Enterprise Plan Server TLS Certificate - Example</a:t>
            </a:r>
          </a:p>
        </p:txBody>
      </p:sp>
      <p:sp>
        <p:nvSpPr>
          <p:cNvPr id="35" name="Rectangle 34">
            <a:extLst>
              <a:ext uri="{FF2B5EF4-FFF2-40B4-BE49-F238E27FC236}">
                <a16:creationId xmlns:a16="http://schemas.microsoft.com/office/drawing/2014/main" id="{BAF3DC32-D49E-AA42-9534-B2677278F49B}"/>
              </a:ext>
            </a:extLst>
          </p:cNvPr>
          <p:cNvSpPr/>
          <p:nvPr/>
        </p:nvSpPr>
        <p:spPr>
          <a:xfrm>
            <a:off x="125730" y="713443"/>
            <a:ext cx="2595348" cy="2554545"/>
          </a:xfrm>
          <a:prstGeom prst="rect">
            <a:avLst/>
          </a:prstGeom>
        </p:spPr>
        <p:txBody>
          <a:bodyPr wrap="square">
            <a:spAutoFit/>
          </a:bodyPr>
          <a:lstStyle/>
          <a:p>
            <a:pPr marL="342900" indent="-342900">
              <a:buFont typeface="Arial" charset="0"/>
              <a:buChar char="•"/>
            </a:pPr>
            <a:r>
              <a:rPr lang="en-US" dirty="0"/>
              <a:t>Issued by intermediate DigiCert CA and backed by the root DigiCert CA</a:t>
            </a:r>
          </a:p>
          <a:p>
            <a:pPr marL="342900" indent="-342900">
              <a:buFont typeface="Arial" charset="0"/>
              <a:buChar char="•"/>
            </a:pPr>
            <a:endParaRPr lang="en-US" dirty="0"/>
          </a:p>
          <a:p>
            <a:pPr marL="342900" indent="-342900">
              <a:buFont typeface="Arial" charset="0"/>
              <a:buChar char="•"/>
            </a:pPr>
            <a:r>
              <a:rPr lang="en-US" dirty="0"/>
              <a:t>Includes a wildcard CN (see example)</a:t>
            </a:r>
          </a:p>
          <a:p>
            <a:pPr marL="285750" indent="-285750">
              <a:buFont typeface="Arial" panose="020B0604020202020204" pitchFamily="34" charset="0"/>
              <a:buChar char="•"/>
            </a:pPr>
            <a:endParaRPr lang="en-US" sz="1600" dirty="0"/>
          </a:p>
        </p:txBody>
      </p:sp>
      <p:grpSp>
        <p:nvGrpSpPr>
          <p:cNvPr id="4" name="Group 3">
            <a:extLst>
              <a:ext uri="{FF2B5EF4-FFF2-40B4-BE49-F238E27FC236}">
                <a16:creationId xmlns:a16="http://schemas.microsoft.com/office/drawing/2014/main" id="{D3603C70-992A-C840-8195-959B9D7085A8}"/>
              </a:ext>
            </a:extLst>
          </p:cNvPr>
          <p:cNvGrpSpPr/>
          <p:nvPr/>
        </p:nvGrpSpPr>
        <p:grpSpPr>
          <a:xfrm>
            <a:off x="2852826" y="604497"/>
            <a:ext cx="5698916" cy="4498446"/>
            <a:chOff x="2852826" y="604497"/>
            <a:chExt cx="5698916" cy="4498446"/>
          </a:xfrm>
          <a:effectLst>
            <a:outerShdw blurRad="63500" sx="102000" sy="102000" algn="ctr" rotWithShape="0">
              <a:prstClr val="black">
                <a:alpha val="40000"/>
              </a:prstClr>
            </a:outerShdw>
          </a:effectLst>
        </p:grpSpPr>
        <p:pic>
          <p:nvPicPr>
            <p:cNvPr id="2" name="Picture 1">
              <a:extLst>
                <a:ext uri="{FF2B5EF4-FFF2-40B4-BE49-F238E27FC236}">
                  <a16:creationId xmlns:a16="http://schemas.microsoft.com/office/drawing/2014/main" id="{9F9189F3-F09C-B04E-B9A5-F77185C9EFA5}"/>
                </a:ext>
              </a:extLst>
            </p:cNvPr>
            <p:cNvPicPr>
              <a:picLocks noChangeAspect="1"/>
            </p:cNvPicPr>
            <p:nvPr/>
          </p:nvPicPr>
          <p:blipFill>
            <a:blip r:embed="rId3"/>
            <a:stretch>
              <a:fillRect/>
            </a:stretch>
          </p:blipFill>
          <p:spPr>
            <a:xfrm>
              <a:off x="2852826" y="604497"/>
              <a:ext cx="2861712" cy="4498446"/>
            </a:xfrm>
            <a:prstGeom prst="rect">
              <a:avLst/>
            </a:prstGeom>
          </p:spPr>
        </p:pic>
        <p:pic>
          <p:nvPicPr>
            <p:cNvPr id="3" name="Picture 2">
              <a:extLst>
                <a:ext uri="{FF2B5EF4-FFF2-40B4-BE49-F238E27FC236}">
                  <a16:creationId xmlns:a16="http://schemas.microsoft.com/office/drawing/2014/main" id="{CCBFE0D2-C962-974A-B078-1860A45049C2}"/>
                </a:ext>
              </a:extLst>
            </p:cNvPr>
            <p:cNvPicPr>
              <a:picLocks noChangeAspect="1"/>
            </p:cNvPicPr>
            <p:nvPr/>
          </p:nvPicPr>
          <p:blipFill>
            <a:blip r:embed="rId4"/>
            <a:stretch>
              <a:fillRect/>
            </a:stretch>
          </p:blipFill>
          <p:spPr>
            <a:xfrm>
              <a:off x="5681600" y="604497"/>
              <a:ext cx="2870142" cy="4498446"/>
            </a:xfrm>
            <a:prstGeom prst="rect">
              <a:avLst/>
            </a:prstGeom>
          </p:spPr>
        </p:pic>
      </p:grpSp>
    </p:spTree>
    <p:extLst>
      <p:ext uri="{BB962C8B-B14F-4D97-AF65-F5344CB8AC3E}">
        <p14:creationId xmlns:p14="http://schemas.microsoft.com/office/powerpoint/2010/main" val="4256804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ontent Placeholder 2"/>
          <p:cNvSpPr>
            <a:spLocks noGrp="1"/>
          </p:cNvSpPr>
          <p:nvPr>
            <p:ph type="body" sz="quarter" idx="13"/>
          </p:nvPr>
        </p:nvSpPr>
        <p:spPr>
          <a:xfrm>
            <a:off x="125730" y="47029"/>
            <a:ext cx="8606790" cy="1011698"/>
          </a:xfrm>
        </p:spPr>
        <p:txBody>
          <a:bodyPr>
            <a:normAutofit/>
          </a:bodyPr>
          <a:lstStyle/>
          <a:p>
            <a:endParaRPr lang="en-US" sz="375" b="1" dirty="0">
              <a:latin typeface="+mn-lt"/>
            </a:endParaRPr>
          </a:p>
          <a:p>
            <a:r>
              <a:rPr lang="en-US" dirty="0"/>
              <a:t>IBM Blockchain Platform - </a:t>
            </a:r>
            <a:r>
              <a:rPr lang="en-US" dirty="0">
                <a:latin typeface="+mn-lt"/>
              </a:rPr>
              <a:t>Hardware Security Module (HSM)</a:t>
            </a:r>
          </a:p>
        </p:txBody>
      </p:sp>
      <p:sp>
        <p:nvSpPr>
          <p:cNvPr id="35" name="Rectangle 34">
            <a:extLst>
              <a:ext uri="{FF2B5EF4-FFF2-40B4-BE49-F238E27FC236}">
                <a16:creationId xmlns:a16="http://schemas.microsoft.com/office/drawing/2014/main" id="{BAF3DC32-D49E-AA42-9534-B2677278F49B}"/>
              </a:ext>
            </a:extLst>
          </p:cNvPr>
          <p:cNvSpPr/>
          <p:nvPr/>
        </p:nvSpPr>
        <p:spPr>
          <a:xfrm>
            <a:off x="125730" y="713443"/>
            <a:ext cx="6195267" cy="3200876"/>
          </a:xfrm>
          <a:prstGeom prst="rect">
            <a:avLst/>
          </a:prstGeom>
        </p:spPr>
        <p:txBody>
          <a:bodyPr wrap="square">
            <a:spAutoFit/>
          </a:bodyPr>
          <a:lstStyle/>
          <a:p>
            <a:pPr marL="342900" indent="-342900">
              <a:buFont typeface="Arial" charset="0"/>
              <a:buChar char="•"/>
            </a:pPr>
            <a:r>
              <a:rPr lang="en-US" dirty="0"/>
              <a:t>Enterprise Plan Networks are backed by an HSM</a:t>
            </a:r>
          </a:p>
          <a:p>
            <a:pPr marL="342900" indent="-342900">
              <a:buFont typeface="Arial" charset="0"/>
              <a:buChar char="•"/>
            </a:pPr>
            <a:r>
              <a:rPr lang="en-US" dirty="0"/>
              <a:t>FIPS 140-2 Level 4 compliant (highest level)</a:t>
            </a:r>
          </a:p>
          <a:p>
            <a:pPr marL="342900" indent="-342900">
              <a:buFont typeface="Arial" charset="0"/>
              <a:buChar char="•"/>
            </a:pPr>
            <a:r>
              <a:rPr lang="en-US" dirty="0"/>
              <a:t>Secure Service Containers are signed by key in HSM</a:t>
            </a:r>
          </a:p>
          <a:p>
            <a:pPr marL="342900" indent="-342900">
              <a:buFont typeface="Arial" charset="0"/>
              <a:buChar char="•"/>
            </a:pPr>
            <a:r>
              <a:rPr lang="en-US" dirty="0"/>
              <a:t>See Crypto5S for more info</a:t>
            </a:r>
          </a:p>
          <a:p>
            <a:pPr marL="800100" lvl="1" indent="-342900">
              <a:buFont typeface="Arial" charset="0"/>
              <a:buChar char="•"/>
            </a:pPr>
            <a:r>
              <a:rPr lang="en-GB" sz="1200" dirty="0">
                <a:hlinkClick r:id="rId3"/>
              </a:rPr>
              <a:t>https://www-03.ibm.com/security/cryptocards/pciecc2/overview.shtml</a:t>
            </a:r>
            <a:endParaRPr lang="en-GB" sz="1200" dirty="0"/>
          </a:p>
          <a:p>
            <a:pPr marL="800100" lvl="1" indent="-342900">
              <a:buFont typeface="Arial" charset="0"/>
              <a:buChar char="•"/>
            </a:pPr>
            <a:r>
              <a:rPr lang="en-GB" sz="1200" dirty="0">
                <a:hlinkClick r:id="rId4"/>
              </a:rPr>
              <a:t>https://www-03.ibm.com/security/cryptocards/hsms.shtml</a:t>
            </a:r>
            <a:endParaRPr lang="en-GB" sz="1200" dirty="0"/>
          </a:p>
          <a:p>
            <a:pPr marL="342900" indent="-342900">
              <a:buFont typeface="Arial" charset="0"/>
              <a:buChar char="•"/>
            </a:pPr>
            <a:r>
              <a:rPr lang="en-GB" dirty="0"/>
              <a:t>Issues and secures private keys for:</a:t>
            </a:r>
          </a:p>
          <a:p>
            <a:pPr marL="800100" lvl="1" indent="-342900">
              <a:buFont typeface="Arial" charset="0"/>
              <a:buChar char="•"/>
            </a:pPr>
            <a:r>
              <a:rPr lang="en-GB" dirty="0"/>
              <a:t>Peers</a:t>
            </a:r>
          </a:p>
          <a:p>
            <a:pPr marL="800100" lvl="1" indent="-342900">
              <a:buFont typeface="Arial" charset="0"/>
              <a:buChar char="•"/>
            </a:pPr>
            <a:r>
              <a:rPr lang="en-GB" dirty="0" err="1"/>
              <a:t>Orderers</a:t>
            </a:r>
            <a:endParaRPr lang="en-GB" dirty="0"/>
          </a:p>
          <a:p>
            <a:pPr marL="800100" lvl="1" indent="-342900">
              <a:buFont typeface="Arial" charset="0"/>
              <a:buChar char="•"/>
            </a:pPr>
            <a:r>
              <a:rPr lang="en-GB" dirty="0"/>
              <a:t>CAs</a:t>
            </a:r>
          </a:p>
          <a:p>
            <a:pPr marL="342900" indent="-342900">
              <a:buFont typeface="Arial" charset="0"/>
              <a:buChar char="•"/>
            </a:pPr>
            <a:endParaRPr lang="en-US" dirty="0"/>
          </a:p>
          <a:p>
            <a:pPr marL="285750" indent="-285750">
              <a:buFont typeface="Arial" panose="020B0604020202020204" pitchFamily="34" charset="0"/>
              <a:buChar char="•"/>
            </a:pPr>
            <a:endParaRPr lang="en-US" sz="1600" dirty="0"/>
          </a:p>
        </p:txBody>
      </p:sp>
      <p:grpSp>
        <p:nvGrpSpPr>
          <p:cNvPr id="2" name="Group 1">
            <a:extLst>
              <a:ext uri="{FF2B5EF4-FFF2-40B4-BE49-F238E27FC236}">
                <a16:creationId xmlns:a16="http://schemas.microsoft.com/office/drawing/2014/main" id="{E451F218-6B45-2D43-83A1-6E52FC45AB3E}"/>
              </a:ext>
            </a:extLst>
          </p:cNvPr>
          <p:cNvGrpSpPr/>
          <p:nvPr/>
        </p:nvGrpSpPr>
        <p:grpSpPr>
          <a:xfrm>
            <a:off x="6982141" y="2626579"/>
            <a:ext cx="943129" cy="1004049"/>
            <a:chOff x="7422755" y="3988393"/>
            <a:chExt cx="943129" cy="1004049"/>
          </a:xfrm>
        </p:grpSpPr>
        <p:pic>
          <p:nvPicPr>
            <p:cNvPr id="6" name="Graphic 5" descr="Safe">
              <a:extLst>
                <a:ext uri="{FF2B5EF4-FFF2-40B4-BE49-F238E27FC236}">
                  <a16:creationId xmlns:a16="http://schemas.microsoft.com/office/drawing/2014/main" id="{CDE4DDB2-224F-1247-9316-35CF65D6DF8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624320" y="3988393"/>
              <a:ext cx="540000" cy="540000"/>
            </a:xfrm>
            <a:prstGeom prst="rect">
              <a:avLst/>
            </a:prstGeom>
          </p:spPr>
        </p:pic>
        <p:sp>
          <p:nvSpPr>
            <p:cNvPr id="7" name="TextBox 6">
              <a:extLst>
                <a:ext uri="{FF2B5EF4-FFF2-40B4-BE49-F238E27FC236}">
                  <a16:creationId xmlns:a16="http://schemas.microsoft.com/office/drawing/2014/main" id="{8F099DF0-5174-5247-9960-8C557141E6E7}"/>
                </a:ext>
              </a:extLst>
            </p:cNvPr>
            <p:cNvSpPr txBox="1"/>
            <p:nvPr/>
          </p:nvSpPr>
          <p:spPr>
            <a:xfrm>
              <a:off x="7422755" y="4438444"/>
              <a:ext cx="943129" cy="553998"/>
            </a:xfrm>
            <a:prstGeom prst="rect">
              <a:avLst/>
            </a:prstGeom>
            <a:noFill/>
            <a:effectLst/>
          </p:spPr>
          <p:txBody>
            <a:bodyPr wrap="square" rtlCol="0">
              <a:spAutoFit/>
            </a:bodyPr>
            <a:lstStyle/>
            <a:p>
              <a:pPr algn="ctr"/>
              <a:r>
                <a:rPr lang="en-US" sz="1000" dirty="0">
                  <a:cs typeface="Calibri"/>
                </a:rPr>
                <a:t>Hardware Security Module</a:t>
              </a:r>
            </a:p>
          </p:txBody>
        </p:sp>
      </p:grpSp>
      <p:sp>
        <p:nvSpPr>
          <p:cNvPr id="8" name="Rounded Rectangle 7">
            <a:extLst>
              <a:ext uri="{FF2B5EF4-FFF2-40B4-BE49-F238E27FC236}">
                <a16:creationId xmlns:a16="http://schemas.microsoft.com/office/drawing/2014/main" id="{750175D3-6ABC-A149-AD08-BF4DE8111279}"/>
              </a:ext>
            </a:extLst>
          </p:cNvPr>
          <p:cNvSpPr/>
          <p:nvPr/>
        </p:nvSpPr>
        <p:spPr>
          <a:xfrm>
            <a:off x="6320997" y="1854181"/>
            <a:ext cx="598199" cy="598199"/>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E</a:t>
            </a:r>
          </a:p>
        </p:txBody>
      </p:sp>
      <p:sp>
        <p:nvSpPr>
          <p:cNvPr id="9" name="Rounded Rectangle 8">
            <a:extLst>
              <a:ext uri="{FF2B5EF4-FFF2-40B4-BE49-F238E27FC236}">
                <a16:creationId xmlns:a16="http://schemas.microsoft.com/office/drawing/2014/main" id="{F7B60F95-F2E7-DA42-986A-660F8D116116}"/>
              </a:ext>
            </a:extLst>
          </p:cNvPr>
          <p:cNvSpPr/>
          <p:nvPr/>
        </p:nvSpPr>
        <p:spPr>
          <a:xfrm>
            <a:off x="7120569" y="1854181"/>
            <a:ext cx="598199" cy="598199"/>
          </a:xfrm>
          <a:prstGeom prst="roundRect">
            <a:avLst/>
          </a:prstGeom>
          <a:solidFill>
            <a:schemeClr val="accent3"/>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000000"/>
                </a:solidFill>
              </a:rPr>
              <a:t>CA</a:t>
            </a:r>
            <a:endParaRPr lang="en-US" sz="2400" dirty="0">
              <a:solidFill>
                <a:srgbClr val="000000"/>
              </a:solidFill>
            </a:endParaRPr>
          </a:p>
        </p:txBody>
      </p:sp>
      <p:sp>
        <p:nvSpPr>
          <p:cNvPr id="10" name="Rounded Rectangle 9">
            <a:extLst>
              <a:ext uri="{FF2B5EF4-FFF2-40B4-BE49-F238E27FC236}">
                <a16:creationId xmlns:a16="http://schemas.microsoft.com/office/drawing/2014/main" id="{00E3B36E-BCA0-454E-A526-C5C23BEF7F59}"/>
              </a:ext>
            </a:extLst>
          </p:cNvPr>
          <p:cNvSpPr/>
          <p:nvPr/>
        </p:nvSpPr>
        <p:spPr>
          <a:xfrm>
            <a:off x="7925270" y="1854182"/>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spTree>
    <p:extLst>
      <p:ext uri="{BB962C8B-B14F-4D97-AF65-F5344CB8AC3E}">
        <p14:creationId xmlns:p14="http://schemas.microsoft.com/office/powerpoint/2010/main" val="83901095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2"/>
          </p:nvPr>
        </p:nvSpPr>
        <p:spPr>
          <a:xfrm>
            <a:off x="125730" y="1269882"/>
            <a:ext cx="9018270" cy="2966219"/>
          </a:xfrm>
        </p:spPr>
        <p:txBody>
          <a:bodyPr>
            <a:normAutofit/>
          </a:bodyPr>
          <a:lstStyle/>
          <a:p>
            <a:pPr marL="0" indent="0">
              <a:buNone/>
            </a:pPr>
            <a:r>
              <a:rPr lang="en-US" sz="2000" dirty="0"/>
              <a:t>Each client application has a local MSP to store user identities</a:t>
            </a:r>
          </a:p>
          <a:p>
            <a:endParaRPr lang="en-US" sz="1400" dirty="0"/>
          </a:p>
          <a:p>
            <a:r>
              <a:rPr lang="en-US" sz="1400" dirty="0"/>
              <a:t>Each local MSP includes:</a:t>
            </a:r>
          </a:p>
          <a:p>
            <a:pPr lvl="1"/>
            <a:r>
              <a:rPr lang="en-US" sz="1400" b="1" dirty="0" err="1"/>
              <a:t>Keystore</a:t>
            </a:r>
            <a:endParaRPr lang="en-US" sz="1400" b="1" dirty="0"/>
          </a:p>
          <a:p>
            <a:pPr lvl="2"/>
            <a:r>
              <a:rPr lang="en-US" sz="1400" b="1" dirty="0">
                <a:solidFill>
                  <a:schemeClr val="tx2"/>
                </a:solidFill>
              </a:rPr>
              <a:t>Private key </a:t>
            </a:r>
            <a:r>
              <a:rPr lang="en-US" sz="1400" dirty="0"/>
              <a:t>for signing transactions</a:t>
            </a:r>
          </a:p>
          <a:p>
            <a:pPr lvl="1"/>
            <a:r>
              <a:rPr lang="en-US" sz="1400" b="1" dirty="0" err="1"/>
              <a:t>Signcert</a:t>
            </a:r>
            <a:endParaRPr lang="en-US" sz="1400" b="1" dirty="0"/>
          </a:p>
          <a:p>
            <a:pPr lvl="2"/>
            <a:r>
              <a:rPr lang="en-US" sz="1400" b="1" dirty="0">
                <a:solidFill>
                  <a:schemeClr val="tx2"/>
                </a:solidFill>
              </a:rPr>
              <a:t>Public x.509 certificate</a:t>
            </a:r>
            <a:r>
              <a:rPr lang="en-US" sz="1400" dirty="0"/>
              <a:t> linked to </a:t>
            </a:r>
            <a:r>
              <a:rPr lang="en-US" sz="1400" b="1" dirty="0">
                <a:solidFill>
                  <a:schemeClr val="tx2"/>
                </a:solidFill>
              </a:rPr>
              <a:t>Private key</a:t>
            </a:r>
          </a:p>
          <a:p>
            <a:endParaRPr lang="en-US" sz="1400" dirty="0"/>
          </a:p>
          <a:p>
            <a:r>
              <a:rPr lang="en-US" sz="1400" dirty="0"/>
              <a:t>May also include TLS credentials</a:t>
            </a:r>
          </a:p>
          <a:p>
            <a:r>
              <a:rPr lang="en-US" sz="1400" dirty="0"/>
              <a:t>Can be backed by a Hardware Security Module (HSM)</a:t>
            </a:r>
          </a:p>
          <a:p>
            <a:r>
              <a:rPr lang="en-US" sz="1400" dirty="0"/>
              <a:t>Issued by CA server within each IBP </a:t>
            </a:r>
            <a:r>
              <a:rPr lang="en-US" sz="1400" dirty="0" err="1"/>
              <a:t>organisation</a:t>
            </a:r>
            <a:r>
              <a:rPr lang="en-US" sz="1400" dirty="0"/>
              <a:t> </a:t>
            </a:r>
          </a:p>
          <a:p>
            <a:endParaRPr lang="en-US" sz="1400" dirty="0"/>
          </a:p>
          <a:p>
            <a:endParaRPr lang="en-US" sz="1400" dirty="0"/>
          </a:p>
        </p:txBody>
      </p:sp>
      <p:graphicFrame>
        <p:nvGraphicFramePr>
          <p:cNvPr id="108" name="Table 107"/>
          <p:cNvGraphicFramePr>
            <a:graphicFrameLocks noGrp="1"/>
          </p:cNvGraphicFramePr>
          <p:nvPr>
            <p:extLst>
              <p:ext uri="{D42A27DB-BD31-4B8C-83A1-F6EECF244321}">
                <p14:modId xmlns:p14="http://schemas.microsoft.com/office/powerpoint/2010/main" val="408701672"/>
              </p:ext>
            </p:extLst>
          </p:nvPr>
        </p:nvGraphicFramePr>
        <p:xfrm>
          <a:off x="5374649" y="3481806"/>
          <a:ext cx="3343102" cy="777240"/>
        </p:xfrm>
        <a:graphic>
          <a:graphicData uri="http://schemas.openxmlformats.org/drawingml/2006/table">
            <a:tbl>
              <a:tblPr firstRow="1" bandRow="1">
                <a:tableStyleId>{00A15C55-8517-42AA-B614-E9B94910E393}</a:tableStyleId>
              </a:tblPr>
              <a:tblGrid>
                <a:gridCol w="830742">
                  <a:extLst>
                    <a:ext uri="{9D8B030D-6E8A-4147-A177-3AD203B41FA5}">
                      <a16:colId xmlns:a16="http://schemas.microsoft.com/office/drawing/2014/main" val="20000"/>
                    </a:ext>
                  </a:extLst>
                </a:gridCol>
                <a:gridCol w="2512360">
                  <a:extLst>
                    <a:ext uri="{9D8B030D-6E8A-4147-A177-3AD203B41FA5}">
                      <a16:colId xmlns:a16="http://schemas.microsoft.com/office/drawing/2014/main" val="20001"/>
                    </a:ext>
                  </a:extLst>
                </a:gridCol>
              </a:tblGrid>
              <a:tr h="229177">
                <a:tc gridSpan="2">
                  <a:txBody>
                    <a:bodyPr/>
                    <a:lstStyle/>
                    <a:p>
                      <a:pPr algn="ctr"/>
                      <a:r>
                        <a:rPr lang="en-US" sz="1100" dirty="0"/>
                        <a:t>user@org1.example.com</a:t>
                      </a:r>
                    </a:p>
                  </a:txBody>
                  <a:tcPr/>
                </a:tc>
                <a:tc hMerge="1">
                  <a:txBody>
                    <a:bodyPr/>
                    <a:lstStyle/>
                    <a:p>
                      <a:endParaRPr lang="en-US" sz="1200" dirty="0"/>
                    </a:p>
                  </a:txBody>
                  <a:tcPr/>
                </a:tc>
                <a:extLst>
                  <a:ext uri="{0D108BD9-81ED-4DB2-BD59-A6C34878D82A}">
                    <a16:rowId xmlns:a16="http://schemas.microsoft.com/office/drawing/2014/main" val="10000"/>
                  </a:ext>
                </a:extLst>
              </a:tr>
              <a:tr h="152285">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sz="1100" dirty="0" err="1"/>
                        <a:t>keystore</a:t>
                      </a:r>
                      <a:endParaRPr lang="en-US" sz="1100" dirty="0"/>
                    </a:p>
                  </a:txBody>
                  <a:tcPr/>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sz="1100" dirty="0"/>
                        <a:t>&lt;private</a:t>
                      </a:r>
                      <a:r>
                        <a:rPr lang="en-US" sz="1100" baseline="0" dirty="0"/>
                        <a:t> key&gt;</a:t>
                      </a:r>
                      <a:endParaRPr lang="en-US" sz="1100" dirty="0"/>
                    </a:p>
                  </a:txBody>
                  <a:tcPr/>
                </a:tc>
                <a:extLst>
                  <a:ext uri="{0D108BD9-81ED-4DB2-BD59-A6C34878D82A}">
                    <a16:rowId xmlns:a16="http://schemas.microsoft.com/office/drawing/2014/main" val="10001"/>
                  </a:ext>
                </a:extLst>
              </a:tr>
              <a:tr h="152285">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sz="1100" dirty="0" err="1"/>
                        <a:t>signcert</a:t>
                      </a:r>
                      <a:endParaRPr lang="en-US" sz="1100" dirty="0"/>
                    </a:p>
                  </a:txBody>
                  <a:tcPr/>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sz="1100" dirty="0"/>
                        <a:t>user@org1.example.com-cert.pem</a:t>
                      </a:r>
                    </a:p>
                  </a:txBody>
                  <a:tcPr/>
                </a:tc>
                <a:extLst>
                  <a:ext uri="{0D108BD9-81ED-4DB2-BD59-A6C34878D82A}">
                    <a16:rowId xmlns:a16="http://schemas.microsoft.com/office/drawing/2014/main" val="10002"/>
                  </a:ext>
                </a:extLst>
              </a:tr>
            </a:tbl>
          </a:graphicData>
        </a:graphic>
      </p:graphicFrame>
      <p:sp>
        <p:nvSpPr>
          <p:cNvPr id="27" name="Content Placeholder 2"/>
          <p:cNvSpPr>
            <a:spLocks noGrp="1"/>
          </p:cNvSpPr>
          <p:nvPr>
            <p:ph type="body" sz="quarter" idx="13"/>
          </p:nvPr>
        </p:nvSpPr>
        <p:spPr>
          <a:xfrm>
            <a:off x="125730" y="144464"/>
            <a:ext cx="7768590" cy="1011698"/>
          </a:xfrm>
        </p:spPr>
        <p:txBody>
          <a:bodyPr>
            <a:normAutofit/>
          </a:bodyPr>
          <a:lstStyle/>
          <a:p>
            <a:r>
              <a:rPr lang="en-US" dirty="0"/>
              <a:t>IBM Blockchain Platform - User Identities</a:t>
            </a:r>
          </a:p>
        </p:txBody>
      </p:sp>
      <p:cxnSp>
        <p:nvCxnSpPr>
          <p:cNvPr id="43" name="Straight Connector 3">
            <a:extLst>
              <a:ext uri="{FF2B5EF4-FFF2-40B4-BE49-F238E27FC236}">
                <a16:creationId xmlns:a16="http://schemas.microsoft.com/office/drawing/2014/main" id="{23CFC186-DCAF-0F43-AD2D-6475B11BB5FF}"/>
              </a:ext>
            </a:extLst>
          </p:cNvPr>
          <p:cNvCxnSpPr>
            <a:cxnSpLocks/>
          </p:cNvCxnSpPr>
          <p:nvPr/>
        </p:nvCxnSpPr>
        <p:spPr>
          <a:xfrm>
            <a:off x="7053714" y="2892870"/>
            <a:ext cx="495542" cy="83961"/>
          </a:xfrm>
          <a:prstGeom prst="bentConnector2">
            <a:avLst/>
          </a:prstGeom>
          <a:ln>
            <a:solidFill>
              <a:schemeClr val="tx2"/>
            </a:solidFill>
          </a:ln>
        </p:spPr>
        <p:style>
          <a:lnRef idx="2">
            <a:schemeClr val="accent1"/>
          </a:lnRef>
          <a:fillRef idx="0">
            <a:schemeClr val="accent1"/>
          </a:fillRef>
          <a:effectRef idx="1">
            <a:schemeClr val="accent1"/>
          </a:effectRef>
          <a:fontRef idx="minor">
            <a:schemeClr val="tx1"/>
          </a:fontRef>
        </p:style>
      </p:cxnSp>
      <p:grpSp>
        <p:nvGrpSpPr>
          <p:cNvPr id="32" name="Group 31"/>
          <p:cNvGrpSpPr/>
          <p:nvPr/>
        </p:nvGrpSpPr>
        <p:grpSpPr>
          <a:xfrm>
            <a:off x="6216563" y="2083819"/>
            <a:ext cx="944684" cy="809462"/>
            <a:chOff x="4454603" y="1652932"/>
            <a:chExt cx="944684" cy="809462"/>
          </a:xfrm>
        </p:grpSpPr>
        <p:grpSp>
          <p:nvGrpSpPr>
            <p:cNvPr id="33" name="Group 32"/>
            <p:cNvGrpSpPr/>
            <p:nvPr/>
          </p:nvGrpSpPr>
          <p:grpSpPr>
            <a:xfrm>
              <a:off x="4547640" y="1652932"/>
              <a:ext cx="851647" cy="809462"/>
              <a:chOff x="265172" y="2308763"/>
              <a:chExt cx="712071" cy="676800"/>
            </a:xfrm>
          </p:grpSpPr>
          <p:sp>
            <p:nvSpPr>
              <p:cNvPr id="36" name="Rounded Rectangle 35"/>
              <p:cNvSpPr/>
              <p:nvPr/>
            </p:nvSpPr>
            <p:spPr>
              <a:xfrm>
                <a:off x="265172" y="2308763"/>
                <a:ext cx="712071" cy="676800"/>
              </a:xfrm>
              <a:prstGeom prst="round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7" name="Straight Connector 36"/>
              <p:cNvCxnSpPr/>
              <p:nvPr/>
            </p:nvCxnSpPr>
            <p:spPr>
              <a:xfrm>
                <a:off x="736935" y="2308763"/>
                <a:ext cx="0" cy="676800"/>
              </a:xfrm>
              <a:prstGeom prst="line">
                <a:avLst/>
              </a:prstGeom>
              <a:ln w="28575" cmpd="sng">
                <a:solidFill>
                  <a:schemeClr val="tx2"/>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34" name="Rectangle 33"/>
            <p:cNvSpPr/>
            <p:nvPr/>
          </p:nvSpPr>
          <p:spPr>
            <a:xfrm>
              <a:off x="4454603" y="1905040"/>
              <a:ext cx="742943" cy="338554"/>
            </a:xfrm>
            <a:prstGeom prst="rect">
              <a:avLst/>
            </a:prstGeom>
            <a:ln>
              <a:noFill/>
            </a:ln>
          </p:spPr>
          <p:txBody>
            <a:bodyPr wrap="square">
              <a:spAutoFit/>
            </a:bodyPr>
            <a:lstStyle/>
            <a:p>
              <a:pPr lvl="0" algn="ctr"/>
              <a:r>
                <a:rPr lang="en-US" sz="800" dirty="0">
                  <a:cs typeface="Calibri"/>
                </a:rPr>
                <a:t>Client</a:t>
              </a:r>
            </a:p>
            <a:p>
              <a:pPr lvl="0" algn="ctr"/>
              <a:r>
                <a:rPr lang="en-US" sz="800" dirty="0">
                  <a:cs typeface="Calibri"/>
                </a:rPr>
                <a:t>Application</a:t>
              </a:r>
            </a:p>
          </p:txBody>
        </p:sp>
        <p:sp>
          <p:nvSpPr>
            <p:cNvPr id="35" name="TextBox 34"/>
            <p:cNvSpPr txBox="1"/>
            <p:nvPr/>
          </p:nvSpPr>
          <p:spPr>
            <a:xfrm>
              <a:off x="5107094" y="1866460"/>
              <a:ext cx="270016" cy="461665"/>
            </a:xfrm>
            <a:prstGeom prst="rect">
              <a:avLst/>
            </a:prstGeom>
            <a:noFill/>
            <a:ln>
              <a:noFill/>
            </a:ln>
          </p:spPr>
          <p:txBody>
            <a:bodyPr wrap="square" rtlCol="0">
              <a:spAutoFit/>
            </a:bodyPr>
            <a:lstStyle/>
            <a:p>
              <a:r>
                <a:rPr lang="en-US" sz="800" dirty="0"/>
                <a:t>SDK</a:t>
              </a:r>
            </a:p>
          </p:txBody>
        </p:sp>
      </p:grpSp>
      <p:grpSp>
        <p:nvGrpSpPr>
          <p:cNvPr id="23" name="Group 22">
            <a:extLst>
              <a:ext uri="{FF2B5EF4-FFF2-40B4-BE49-F238E27FC236}">
                <a16:creationId xmlns:a16="http://schemas.microsoft.com/office/drawing/2014/main" id="{21836090-F118-D840-9B1E-9BBA0E4F9B20}"/>
              </a:ext>
            </a:extLst>
          </p:cNvPr>
          <p:cNvGrpSpPr/>
          <p:nvPr/>
        </p:nvGrpSpPr>
        <p:grpSpPr>
          <a:xfrm>
            <a:off x="7301485" y="2976831"/>
            <a:ext cx="509681" cy="307777"/>
            <a:chOff x="2308142" y="3044171"/>
            <a:chExt cx="509681" cy="307777"/>
          </a:xfrm>
        </p:grpSpPr>
        <p:sp>
          <p:nvSpPr>
            <p:cNvPr id="24" name="Rounded Rectangle 23">
              <a:extLst>
                <a:ext uri="{FF2B5EF4-FFF2-40B4-BE49-F238E27FC236}">
                  <a16:creationId xmlns:a16="http://schemas.microsoft.com/office/drawing/2014/main" id="{5C0E5DC1-526A-E44D-B125-59F3157B5A1C}"/>
                </a:ext>
              </a:extLst>
            </p:cNvPr>
            <p:cNvSpPr/>
            <p:nvPr/>
          </p:nvSpPr>
          <p:spPr>
            <a:xfrm rot="21321904">
              <a:off x="2348961" y="3053481"/>
              <a:ext cx="379011" cy="83395"/>
            </a:xfrm>
            <a:prstGeom prst="roundRect">
              <a:avLst/>
            </a:prstGeom>
            <a:solidFill>
              <a:schemeClr val="bg1"/>
            </a:solidFill>
            <a:ln w="25400">
              <a:solidFill>
                <a:schemeClr val="tx2"/>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5" name="Rounded Rectangle 24">
              <a:extLst>
                <a:ext uri="{FF2B5EF4-FFF2-40B4-BE49-F238E27FC236}">
                  <a16:creationId xmlns:a16="http://schemas.microsoft.com/office/drawing/2014/main" id="{9C5059DF-5601-0444-BD83-610369927C00}"/>
                </a:ext>
              </a:extLst>
            </p:cNvPr>
            <p:cNvSpPr/>
            <p:nvPr/>
          </p:nvSpPr>
          <p:spPr>
            <a:xfrm>
              <a:off x="2330328" y="3063695"/>
              <a:ext cx="422342" cy="262706"/>
            </a:xfrm>
            <a:prstGeom prst="roundRect">
              <a:avLst/>
            </a:prstGeom>
            <a:solidFill>
              <a:schemeClr val="bg1"/>
            </a:solidFill>
            <a:ln w="25400">
              <a:solidFill>
                <a:schemeClr val="tx2"/>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EF7842BA-3F1B-704D-9BC6-E1BF85409C66}"/>
                </a:ext>
              </a:extLst>
            </p:cNvPr>
            <p:cNvSpPr txBox="1"/>
            <p:nvPr/>
          </p:nvSpPr>
          <p:spPr>
            <a:xfrm>
              <a:off x="2308142" y="3044171"/>
              <a:ext cx="509681" cy="307777"/>
            </a:xfrm>
            <a:prstGeom prst="rect">
              <a:avLst/>
            </a:prstGeom>
            <a:noFill/>
          </p:spPr>
          <p:txBody>
            <a:bodyPr wrap="square" rtlCol="0">
              <a:spAutoFit/>
            </a:bodyPr>
            <a:lstStyle/>
            <a:p>
              <a:r>
                <a:rPr lang="en-US" sz="700" b="1" dirty="0"/>
                <a:t>Local </a:t>
              </a:r>
            </a:p>
            <a:p>
              <a:r>
                <a:rPr lang="en-US" sz="700" b="1" dirty="0"/>
                <a:t>MSP</a:t>
              </a:r>
            </a:p>
          </p:txBody>
        </p:sp>
        <p:sp>
          <p:nvSpPr>
            <p:cNvPr id="28" name="Rounded Rectangle 27">
              <a:extLst>
                <a:ext uri="{FF2B5EF4-FFF2-40B4-BE49-F238E27FC236}">
                  <a16:creationId xmlns:a16="http://schemas.microsoft.com/office/drawing/2014/main" id="{8F820982-F9F2-124E-B9A3-EE5F82EE96DA}"/>
                </a:ext>
              </a:extLst>
            </p:cNvPr>
            <p:cNvSpPr/>
            <p:nvPr/>
          </p:nvSpPr>
          <p:spPr>
            <a:xfrm>
              <a:off x="2670050" y="3145936"/>
              <a:ext cx="107983" cy="99788"/>
            </a:xfrm>
            <a:prstGeom prst="roundRect">
              <a:avLst/>
            </a:prstGeom>
            <a:solidFill>
              <a:schemeClr val="bg1"/>
            </a:solidFill>
            <a:ln w="25400">
              <a:solidFill>
                <a:schemeClr val="tx2"/>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791655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2"/>
          </p:nvPr>
        </p:nvSpPr>
        <p:spPr>
          <a:xfrm>
            <a:off x="125730" y="1269882"/>
            <a:ext cx="9018270" cy="2966219"/>
          </a:xfrm>
        </p:spPr>
        <p:txBody>
          <a:bodyPr>
            <a:normAutofit/>
          </a:bodyPr>
          <a:lstStyle/>
          <a:p>
            <a:pPr marL="0" indent="0">
              <a:buNone/>
            </a:pPr>
            <a:r>
              <a:rPr lang="en-US" sz="2000" dirty="0"/>
              <a:t>Each Administrator has a local MSP to store their identity</a:t>
            </a:r>
          </a:p>
          <a:p>
            <a:pPr marL="0" indent="0">
              <a:buNone/>
            </a:pPr>
            <a:endParaRPr lang="en-US" sz="1400" dirty="0"/>
          </a:p>
          <a:p>
            <a:r>
              <a:rPr lang="en-US" sz="1400" dirty="0"/>
              <a:t>Each local MSP includes:</a:t>
            </a:r>
          </a:p>
          <a:p>
            <a:pPr lvl="1"/>
            <a:r>
              <a:rPr lang="en-US" sz="1400" b="1" dirty="0" err="1"/>
              <a:t>Keystore</a:t>
            </a:r>
            <a:endParaRPr lang="en-US" sz="1400" b="1" dirty="0"/>
          </a:p>
          <a:p>
            <a:pPr lvl="2"/>
            <a:r>
              <a:rPr lang="en-US" sz="1400" b="1" dirty="0">
                <a:solidFill>
                  <a:schemeClr val="tx2"/>
                </a:solidFill>
              </a:rPr>
              <a:t>Private key </a:t>
            </a:r>
            <a:r>
              <a:rPr lang="en-US" sz="1400" dirty="0"/>
              <a:t>for signing transactions</a:t>
            </a:r>
          </a:p>
          <a:p>
            <a:pPr lvl="1"/>
            <a:r>
              <a:rPr lang="en-US" sz="1400" b="1" dirty="0" err="1"/>
              <a:t>Signcert</a:t>
            </a:r>
            <a:endParaRPr lang="en-US" sz="1400" b="1" dirty="0"/>
          </a:p>
          <a:p>
            <a:pPr lvl="2"/>
            <a:r>
              <a:rPr lang="en-US" sz="1400" b="1" dirty="0">
                <a:solidFill>
                  <a:schemeClr val="tx2"/>
                </a:solidFill>
              </a:rPr>
              <a:t>Public x.509 certificate</a:t>
            </a:r>
            <a:r>
              <a:rPr lang="en-US" sz="1400" dirty="0"/>
              <a:t> linked to </a:t>
            </a:r>
            <a:r>
              <a:rPr lang="en-US" sz="1400" b="1" dirty="0">
                <a:solidFill>
                  <a:schemeClr val="tx2"/>
                </a:solidFill>
              </a:rPr>
              <a:t>Private key</a:t>
            </a:r>
          </a:p>
          <a:p>
            <a:endParaRPr lang="en-US" sz="1400" dirty="0"/>
          </a:p>
          <a:p>
            <a:r>
              <a:rPr lang="en-US" sz="1400" dirty="0"/>
              <a:t>May also include TLS credentials</a:t>
            </a:r>
          </a:p>
          <a:p>
            <a:r>
              <a:rPr lang="en-US" sz="1400" dirty="0"/>
              <a:t>Can be backed by a Hardware Security Module (HSM)</a:t>
            </a:r>
          </a:p>
          <a:p>
            <a:r>
              <a:rPr lang="en-US" sz="1400" dirty="0"/>
              <a:t>Issued by CA server within each IBP </a:t>
            </a:r>
            <a:r>
              <a:rPr lang="en-US" sz="1400" dirty="0" err="1"/>
              <a:t>organisation</a:t>
            </a:r>
            <a:endParaRPr lang="en-US" sz="1400" dirty="0"/>
          </a:p>
          <a:p>
            <a:endParaRPr lang="en-US" sz="1400" dirty="0"/>
          </a:p>
          <a:p>
            <a:endParaRPr lang="en-US" sz="1400" dirty="0"/>
          </a:p>
        </p:txBody>
      </p:sp>
      <p:graphicFrame>
        <p:nvGraphicFramePr>
          <p:cNvPr id="108" name="Table 107"/>
          <p:cNvGraphicFramePr>
            <a:graphicFrameLocks noGrp="1"/>
          </p:cNvGraphicFramePr>
          <p:nvPr>
            <p:extLst>
              <p:ext uri="{D42A27DB-BD31-4B8C-83A1-F6EECF244321}">
                <p14:modId xmlns:p14="http://schemas.microsoft.com/office/powerpoint/2010/main" val="1465668554"/>
              </p:ext>
            </p:extLst>
          </p:nvPr>
        </p:nvGraphicFramePr>
        <p:xfrm>
          <a:off x="5269290" y="3326237"/>
          <a:ext cx="3343102" cy="777240"/>
        </p:xfrm>
        <a:graphic>
          <a:graphicData uri="http://schemas.openxmlformats.org/drawingml/2006/table">
            <a:tbl>
              <a:tblPr firstRow="1" bandRow="1">
                <a:tableStyleId>{00A15C55-8517-42AA-B614-E9B94910E393}</a:tableStyleId>
              </a:tblPr>
              <a:tblGrid>
                <a:gridCol w="830742">
                  <a:extLst>
                    <a:ext uri="{9D8B030D-6E8A-4147-A177-3AD203B41FA5}">
                      <a16:colId xmlns:a16="http://schemas.microsoft.com/office/drawing/2014/main" val="20000"/>
                    </a:ext>
                  </a:extLst>
                </a:gridCol>
                <a:gridCol w="2512360">
                  <a:extLst>
                    <a:ext uri="{9D8B030D-6E8A-4147-A177-3AD203B41FA5}">
                      <a16:colId xmlns:a16="http://schemas.microsoft.com/office/drawing/2014/main" val="20001"/>
                    </a:ext>
                  </a:extLst>
                </a:gridCol>
              </a:tblGrid>
              <a:tr h="229177">
                <a:tc gridSpan="2">
                  <a:txBody>
                    <a:bodyPr/>
                    <a:lstStyle/>
                    <a:p>
                      <a:pPr algn="ctr"/>
                      <a:r>
                        <a:rPr lang="en-US" sz="1100" dirty="0"/>
                        <a:t>admin@org1.example.com</a:t>
                      </a:r>
                    </a:p>
                  </a:txBody>
                  <a:tcPr/>
                </a:tc>
                <a:tc hMerge="1">
                  <a:txBody>
                    <a:bodyPr/>
                    <a:lstStyle/>
                    <a:p>
                      <a:endParaRPr lang="en-US" sz="1200" dirty="0"/>
                    </a:p>
                  </a:txBody>
                  <a:tcPr/>
                </a:tc>
                <a:extLst>
                  <a:ext uri="{0D108BD9-81ED-4DB2-BD59-A6C34878D82A}">
                    <a16:rowId xmlns:a16="http://schemas.microsoft.com/office/drawing/2014/main" val="10000"/>
                  </a:ext>
                </a:extLst>
              </a:tr>
              <a:tr h="152285">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sz="1100" dirty="0" err="1"/>
                        <a:t>keystore</a:t>
                      </a:r>
                      <a:endParaRPr lang="en-US" sz="1100" dirty="0"/>
                    </a:p>
                  </a:txBody>
                  <a:tcPr/>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sz="1100" dirty="0"/>
                        <a:t>&lt;private</a:t>
                      </a:r>
                      <a:r>
                        <a:rPr lang="en-US" sz="1100" baseline="0" dirty="0"/>
                        <a:t> key&gt;</a:t>
                      </a:r>
                      <a:endParaRPr lang="en-US" sz="1100" dirty="0"/>
                    </a:p>
                  </a:txBody>
                  <a:tcPr/>
                </a:tc>
                <a:extLst>
                  <a:ext uri="{0D108BD9-81ED-4DB2-BD59-A6C34878D82A}">
                    <a16:rowId xmlns:a16="http://schemas.microsoft.com/office/drawing/2014/main" val="10001"/>
                  </a:ext>
                </a:extLst>
              </a:tr>
              <a:tr h="152285">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sz="1100" dirty="0" err="1"/>
                        <a:t>signcert</a:t>
                      </a:r>
                      <a:endParaRPr lang="en-US" sz="1100" dirty="0"/>
                    </a:p>
                  </a:txBody>
                  <a:tcPr/>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sz="1100" dirty="0"/>
                        <a:t>admin@org1.example.com-cert.pem</a:t>
                      </a:r>
                    </a:p>
                  </a:txBody>
                  <a:tcPr/>
                </a:tc>
                <a:extLst>
                  <a:ext uri="{0D108BD9-81ED-4DB2-BD59-A6C34878D82A}">
                    <a16:rowId xmlns:a16="http://schemas.microsoft.com/office/drawing/2014/main" val="10002"/>
                  </a:ext>
                </a:extLst>
              </a:tr>
            </a:tbl>
          </a:graphicData>
        </a:graphic>
      </p:graphicFrame>
      <p:sp>
        <p:nvSpPr>
          <p:cNvPr id="27" name="Content Placeholder 2"/>
          <p:cNvSpPr>
            <a:spLocks noGrp="1"/>
          </p:cNvSpPr>
          <p:nvPr>
            <p:ph type="body" sz="quarter" idx="13"/>
          </p:nvPr>
        </p:nvSpPr>
        <p:spPr>
          <a:xfrm>
            <a:off x="125730" y="144464"/>
            <a:ext cx="7768590" cy="1011698"/>
          </a:xfrm>
        </p:spPr>
        <p:txBody>
          <a:bodyPr>
            <a:normAutofit/>
          </a:bodyPr>
          <a:lstStyle/>
          <a:p>
            <a:r>
              <a:rPr lang="en-US" dirty="0"/>
              <a:t>IBM Blockchain Platform - Admin Identities</a:t>
            </a:r>
          </a:p>
        </p:txBody>
      </p:sp>
      <p:grpSp>
        <p:nvGrpSpPr>
          <p:cNvPr id="26" name="Group 25"/>
          <p:cNvGrpSpPr/>
          <p:nvPr/>
        </p:nvGrpSpPr>
        <p:grpSpPr>
          <a:xfrm>
            <a:off x="6887489" y="1979648"/>
            <a:ext cx="615698" cy="903393"/>
            <a:chOff x="5916438" y="3560517"/>
            <a:chExt cx="615698" cy="903393"/>
          </a:xfrm>
        </p:grpSpPr>
        <p:sp>
          <p:nvSpPr>
            <p:cNvPr id="28" name="TextBox 27"/>
            <p:cNvSpPr txBox="1"/>
            <p:nvPr/>
          </p:nvSpPr>
          <p:spPr>
            <a:xfrm>
              <a:off x="5916438" y="4217689"/>
              <a:ext cx="615698" cy="246221"/>
            </a:xfrm>
            <a:prstGeom prst="rect">
              <a:avLst/>
            </a:prstGeom>
            <a:noFill/>
            <a:effectLst/>
          </p:spPr>
          <p:txBody>
            <a:bodyPr wrap="square" rtlCol="0">
              <a:spAutoFit/>
            </a:bodyPr>
            <a:lstStyle/>
            <a:p>
              <a:pPr algn="ctr"/>
              <a:r>
                <a:rPr lang="en-US" sz="1000" dirty="0">
                  <a:cs typeface="Calibri"/>
                </a:rPr>
                <a:t>Admin</a:t>
              </a:r>
              <a:endParaRPr lang="en-US" sz="400" dirty="0">
                <a:cs typeface="Calibri"/>
              </a:endParaRPr>
            </a:p>
          </p:txBody>
        </p:sp>
        <p:grpSp>
          <p:nvGrpSpPr>
            <p:cNvPr id="29" name="Group 28"/>
            <p:cNvGrpSpPr/>
            <p:nvPr/>
          </p:nvGrpSpPr>
          <p:grpSpPr>
            <a:xfrm>
              <a:off x="6023675" y="3560517"/>
              <a:ext cx="419320" cy="694408"/>
              <a:chOff x="5701137" y="2384637"/>
              <a:chExt cx="1133935" cy="1812371"/>
            </a:xfrm>
          </p:grpSpPr>
          <p:sp>
            <p:nvSpPr>
              <p:cNvPr id="30" name="Oval 29"/>
              <p:cNvSpPr/>
              <p:nvPr/>
            </p:nvSpPr>
            <p:spPr>
              <a:xfrm>
                <a:off x="5928889" y="2384637"/>
                <a:ext cx="678434" cy="678436"/>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350">
                  <a:solidFill>
                    <a:srgbClr val="FFFFFF"/>
                  </a:solidFill>
                </a:endParaRPr>
              </a:p>
            </p:txBody>
          </p:sp>
          <p:sp>
            <p:nvSpPr>
              <p:cNvPr id="31" name="Round Same Side Corner Rectangle 30"/>
              <p:cNvSpPr/>
              <p:nvPr/>
            </p:nvSpPr>
            <p:spPr>
              <a:xfrm>
                <a:off x="5701137" y="3063073"/>
                <a:ext cx="1133935" cy="1133935"/>
              </a:xfrm>
              <a:prstGeom prst="round2SameRect">
                <a:avLst>
                  <a:gd name="adj1" fmla="val 49716"/>
                  <a:gd name="adj2" fmla="val 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b="1" dirty="0">
                  <a:solidFill>
                    <a:srgbClr val="FFFFFF"/>
                  </a:solidFill>
                </a:endParaRPr>
              </a:p>
            </p:txBody>
          </p:sp>
        </p:grpSp>
      </p:grpSp>
      <p:cxnSp>
        <p:nvCxnSpPr>
          <p:cNvPr id="4" name="Straight Connector 3">
            <a:extLst>
              <a:ext uri="{FF2B5EF4-FFF2-40B4-BE49-F238E27FC236}">
                <a16:creationId xmlns:a16="http://schemas.microsoft.com/office/drawing/2014/main" id="{4FDB5167-BC97-594A-9E92-B8BE65FE6C07}"/>
              </a:ext>
            </a:extLst>
          </p:cNvPr>
          <p:cNvCxnSpPr>
            <a:cxnSpLocks/>
          </p:cNvCxnSpPr>
          <p:nvPr/>
        </p:nvCxnSpPr>
        <p:spPr>
          <a:xfrm rot="10800000" flipV="1">
            <a:off x="6804039" y="2660365"/>
            <a:ext cx="197405" cy="194693"/>
          </a:xfrm>
          <a:prstGeom prst="bentConnector2">
            <a:avLst/>
          </a:prstGeom>
          <a:ln>
            <a:solidFill>
              <a:schemeClr val="tx2"/>
            </a:solidFill>
          </a:ln>
        </p:spPr>
        <p:style>
          <a:lnRef idx="2">
            <a:schemeClr val="accent1"/>
          </a:lnRef>
          <a:fillRef idx="0">
            <a:schemeClr val="accent1"/>
          </a:fillRef>
          <a:effectRef idx="1">
            <a:schemeClr val="accent1"/>
          </a:effectRef>
          <a:fontRef idx="minor">
            <a:schemeClr val="tx1"/>
          </a:fontRef>
        </p:style>
      </p:cxnSp>
      <p:grpSp>
        <p:nvGrpSpPr>
          <p:cNvPr id="32" name="Group 31">
            <a:extLst>
              <a:ext uri="{FF2B5EF4-FFF2-40B4-BE49-F238E27FC236}">
                <a16:creationId xmlns:a16="http://schemas.microsoft.com/office/drawing/2014/main" id="{862C9515-F6A5-F042-ACED-9C5133E9B845}"/>
              </a:ext>
            </a:extLst>
          </p:cNvPr>
          <p:cNvGrpSpPr/>
          <p:nvPr/>
        </p:nvGrpSpPr>
        <p:grpSpPr>
          <a:xfrm>
            <a:off x="6569266" y="2842872"/>
            <a:ext cx="509681" cy="307777"/>
            <a:chOff x="2308142" y="3044171"/>
            <a:chExt cx="509681" cy="307777"/>
          </a:xfrm>
        </p:grpSpPr>
        <p:sp>
          <p:nvSpPr>
            <p:cNvPr id="33" name="Rounded Rectangle 32">
              <a:extLst>
                <a:ext uri="{FF2B5EF4-FFF2-40B4-BE49-F238E27FC236}">
                  <a16:creationId xmlns:a16="http://schemas.microsoft.com/office/drawing/2014/main" id="{BBC0A424-6B3A-A44D-AC96-5F06CD8C28E5}"/>
                </a:ext>
              </a:extLst>
            </p:cNvPr>
            <p:cNvSpPr/>
            <p:nvPr/>
          </p:nvSpPr>
          <p:spPr>
            <a:xfrm rot="21321904">
              <a:off x="2348961" y="3053481"/>
              <a:ext cx="379011" cy="83395"/>
            </a:xfrm>
            <a:prstGeom prst="roundRect">
              <a:avLst/>
            </a:prstGeom>
            <a:solidFill>
              <a:schemeClr val="bg1"/>
            </a:solidFill>
            <a:ln w="25400">
              <a:solidFill>
                <a:schemeClr val="tx2"/>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4" name="Rounded Rectangle 33">
              <a:extLst>
                <a:ext uri="{FF2B5EF4-FFF2-40B4-BE49-F238E27FC236}">
                  <a16:creationId xmlns:a16="http://schemas.microsoft.com/office/drawing/2014/main" id="{645B5313-5241-FE42-8CE7-97A14095C12B}"/>
                </a:ext>
              </a:extLst>
            </p:cNvPr>
            <p:cNvSpPr/>
            <p:nvPr/>
          </p:nvSpPr>
          <p:spPr>
            <a:xfrm>
              <a:off x="2330328" y="3063695"/>
              <a:ext cx="422342" cy="262706"/>
            </a:xfrm>
            <a:prstGeom prst="roundRect">
              <a:avLst/>
            </a:prstGeom>
            <a:solidFill>
              <a:schemeClr val="bg1"/>
            </a:solidFill>
            <a:ln w="25400">
              <a:solidFill>
                <a:schemeClr val="tx2"/>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011B7A7B-F5BA-C64F-A0E2-74B735228A6E}"/>
                </a:ext>
              </a:extLst>
            </p:cNvPr>
            <p:cNvSpPr txBox="1"/>
            <p:nvPr/>
          </p:nvSpPr>
          <p:spPr>
            <a:xfrm>
              <a:off x="2308142" y="3044171"/>
              <a:ext cx="509681" cy="307777"/>
            </a:xfrm>
            <a:prstGeom prst="rect">
              <a:avLst/>
            </a:prstGeom>
            <a:noFill/>
          </p:spPr>
          <p:txBody>
            <a:bodyPr wrap="square" rtlCol="0">
              <a:spAutoFit/>
            </a:bodyPr>
            <a:lstStyle/>
            <a:p>
              <a:r>
                <a:rPr lang="en-US" sz="700" b="1" dirty="0"/>
                <a:t>Local </a:t>
              </a:r>
            </a:p>
            <a:p>
              <a:r>
                <a:rPr lang="en-US" sz="700" b="1" dirty="0"/>
                <a:t>MSP</a:t>
              </a:r>
            </a:p>
          </p:txBody>
        </p:sp>
        <p:sp>
          <p:nvSpPr>
            <p:cNvPr id="36" name="Rounded Rectangle 35">
              <a:extLst>
                <a:ext uri="{FF2B5EF4-FFF2-40B4-BE49-F238E27FC236}">
                  <a16:creationId xmlns:a16="http://schemas.microsoft.com/office/drawing/2014/main" id="{10503051-EDCE-8044-B189-DE1D5FB01CAB}"/>
                </a:ext>
              </a:extLst>
            </p:cNvPr>
            <p:cNvSpPr/>
            <p:nvPr/>
          </p:nvSpPr>
          <p:spPr>
            <a:xfrm>
              <a:off x="2670050" y="3145936"/>
              <a:ext cx="107983" cy="99788"/>
            </a:xfrm>
            <a:prstGeom prst="roundRect">
              <a:avLst/>
            </a:prstGeom>
            <a:solidFill>
              <a:schemeClr val="bg1"/>
            </a:solidFill>
            <a:ln w="25400">
              <a:solidFill>
                <a:schemeClr val="tx2"/>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67572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3">
            <a:extLst>
              <a:ext uri="{FF2B5EF4-FFF2-40B4-BE49-F238E27FC236}">
                <a16:creationId xmlns:a16="http://schemas.microsoft.com/office/drawing/2014/main" id="{AB52FC50-EABE-8649-8D9F-252962D9B126}"/>
              </a:ext>
            </a:extLst>
          </p:cNvPr>
          <p:cNvCxnSpPr>
            <a:cxnSpLocks/>
          </p:cNvCxnSpPr>
          <p:nvPr/>
        </p:nvCxnSpPr>
        <p:spPr>
          <a:xfrm>
            <a:off x="7518627" y="2035332"/>
            <a:ext cx="262482" cy="275046"/>
          </a:xfrm>
          <a:prstGeom prst="bentConnector2">
            <a:avLst/>
          </a:prstGeom>
          <a:ln>
            <a:solidFill>
              <a:schemeClr val="tx2"/>
            </a:solidFill>
          </a:ln>
        </p:spPr>
        <p:style>
          <a:lnRef idx="2">
            <a:schemeClr val="accent1"/>
          </a:lnRef>
          <a:fillRef idx="0">
            <a:schemeClr val="accent1"/>
          </a:fillRef>
          <a:effectRef idx="1">
            <a:schemeClr val="accent1"/>
          </a:effectRef>
          <a:fontRef idx="minor">
            <a:schemeClr val="tx1"/>
          </a:fontRef>
        </p:style>
      </p:cxnSp>
      <p:sp>
        <p:nvSpPr>
          <p:cNvPr id="4" name="Text Placeholder 3"/>
          <p:cNvSpPr>
            <a:spLocks noGrp="1"/>
          </p:cNvSpPr>
          <p:nvPr>
            <p:ph type="body" sz="quarter" idx="22"/>
          </p:nvPr>
        </p:nvSpPr>
        <p:spPr>
          <a:xfrm>
            <a:off x="125730" y="1156162"/>
            <a:ext cx="8897424" cy="3450399"/>
          </a:xfrm>
        </p:spPr>
        <p:txBody>
          <a:bodyPr>
            <a:normAutofit fontScale="77500" lnSpcReduction="20000"/>
          </a:bodyPr>
          <a:lstStyle/>
          <a:p>
            <a:pPr marL="0" indent="0">
              <a:buNone/>
            </a:pPr>
            <a:r>
              <a:rPr lang="en-US" sz="2400" dirty="0"/>
              <a:t>Each peer and </a:t>
            </a:r>
            <a:r>
              <a:rPr lang="en-US" sz="2400" dirty="0" err="1"/>
              <a:t>orderer</a:t>
            </a:r>
            <a:r>
              <a:rPr lang="en-US" sz="2400" dirty="0"/>
              <a:t> has a local MSP</a:t>
            </a:r>
          </a:p>
          <a:p>
            <a:pPr marL="0" indent="-114300">
              <a:buNone/>
            </a:pPr>
            <a:endParaRPr lang="en-US" sz="1600" dirty="0"/>
          </a:p>
          <a:p>
            <a:r>
              <a:rPr lang="en-US" sz="1600" dirty="0"/>
              <a:t>Each local MSP includes:</a:t>
            </a:r>
            <a:endParaRPr lang="en-US" sz="1500" dirty="0"/>
          </a:p>
          <a:p>
            <a:pPr lvl="1"/>
            <a:r>
              <a:rPr lang="en-US" sz="1500" b="1" dirty="0" err="1"/>
              <a:t>keystore</a:t>
            </a:r>
            <a:endParaRPr lang="en-US" sz="1500" dirty="0"/>
          </a:p>
          <a:p>
            <a:pPr lvl="2"/>
            <a:r>
              <a:rPr lang="en-US" sz="1500" b="1" dirty="0">
                <a:solidFill>
                  <a:schemeClr val="tx2"/>
                </a:solidFill>
              </a:rPr>
              <a:t>Private key </a:t>
            </a:r>
            <a:r>
              <a:rPr lang="en-US" sz="1500" dirty="0"/>
              <a:t>for signing transactions</a:t>
            </a:r>
          </a:p>
          <a:p>
            <a:pPr lvl="1"/>
            <a:r>
              <a:rPr lang="en-US" sz="1500" b="1" dirty="0" err="1"/>
              <a:t>signcert</a:t>
            </a:r>
            <a:endParaRPr lang="en-US" sz="1500" b="1" dirty="0"/>
          </a:p>
          <a:p>
            <a:pPr lvl="2"/>
            <a:r>
              <a:rPr lang="en-US" sz="1500" b="1" dirty="0">
                <a:solidFill>
                  <a:schemeClr val="tx2"/>
                </a:solidFill>
              </a:rPr>
              <a:t>Public x.509 certificate </a:t>
            </a:r>
            <a:r>
              <a:rPr lang="en-US" sz="1600" dirty="0"/>
              <a:t>linked to </a:t>
            </a:r>
            <a:r>
              <a:rPr lang="en-US" sz="1600" b="1" dirty="0">
                <a:solidFill>
                  <a:schemeClr val="tx2"/>
                </a:solidFill>
              </a:rPr>
              <a:t>Private key</a:t>
            </a:r>
            <a:endParaRPr lang="en-US" sz="1500" b="1" dirty="0">
              <a:solidFill>
                <a:schemeClr val="tx2"/>
              </a:solidFill>
            </a:endParaRPr>
          </a:p>
          <a:p>
            <a:pPr lvl="1"/>
            <a:endParaRPr lang="en-US" sz="1500" dirty="0"/>
          </a:p>
          <a:p>
            <a:r>
              <a:rPr lang="en-US" sz="1500" dirty="0"/>
              <a:t>In addition Peer/</a:t>
            </a:r>
            <a:r>
              <a:rPr lang="en-US" sz="1500" dirty="0" err="1"/>
              <a:t>Orderer</a:t>
            </a:r>
            <a:r>
              <a:rPr lang="en-US" sz="1500" dirty="0"/>
              <a:t> MSPs identify authorized administrators:</a:t>
            </a:r>
          </a:p>
          <a:p>
            <a:pPr lvl="1"/>
            <a:r>
              <a:rPr lang="en-US" sz="1500" b="1" dirty="0" err="1"/>
              <a:t>admincerts</a:t>
            </a:r>
            <a:endParaRPr lang="en-US" sz="1500" b="1" dirty="0"/>
          </a:p>
          <a:p>
            <a:pPr lvl="2"/>
            <a:r>
              <a:rPr lang="en-US" sz="1500" dirty="0"/>
              <a:t>List of </a:t>
            </a:r>
            <a:r>
              <a:rPr lang="en-US" sz="1500" b="1" dirty="0">
                <a:solidFill>
                  <a:schemeClr val="tx2"/>
                </a:solidFill>
              </a:rPr>
              <a:t>administrator certificates</a:t>
            </a:r>
            <a:endParaRPr lang="en-US" sz="1500" dirty="0"/>
          </a:p>
          <a:p>
            <a:pPr lvl="1"/>
            <a:r>
              <a:rPr lang="en-US" sz="1500" b="1" dirty="0" err="1"/>
              <a:t>cacerts</a:t>
            </a:r>
            <a:endParaRPr lang="en-US" sz="1500" b="1" dirty="0"/>
          </a:p>
          <a:p>
            <a:pPr lvl="2"/>
            <a:r>
              <a:rPr lang="en-US" sz="1500" dirty="0"/>
              <a:t>The </a:t>
            </a:r>
            <a:r>
              <a:rPr lang="en-US" sz="1500" b="1" dirty="0">
                <a:solidFill>
                  <a:schemeClr val="tx2"/>
                </a:solidFill>
              </a:rPr>
              <a:t>CA public cert </a:t>
            </a:r>
            <a:r>
              <a:rPr lang="en-US" sz="1500" dirty="0"/>
              <a:t>for verification</a:t>
            </a:r>
          </a:p>
          <a:p>
            <a:pPr lvl="1"/>
            <a:r>
              <a:rPr lang="en-US" sz="1500" b="1" dirty="0" err="1"/>
              <a:t>crls</a:t>
            </a:r>
            <a:endParaRPr lang="en-US" sz="1500" b="1" dirty="0"/>
          </a:p>
          <a:p>
            <a:pPr lvl="2"/>
            <a:r>
              <a:rPr lang="en-US" sz="1500" dirty="0"/>
              <a:t>List of </a:t>
            </a:r>
            <a:r>
              <a:rPr lang="en-US" sz="1500" b="1" dirty="0">
                <a:solidFill>
                  <a:schemeClr val="tx2"/>
                </a:solidFill>
              </a:rPr>
              <a:t>revoked certificates</a:t>
            </a:r>
          </a:p>
          <a:p>
            <a:pPr lvl="2"/>
            <a:endParaRPr lang="en-US" sz="1500" dirty="0"/>
          </a:p>
          <a:p>
            <a:r>
              <a:rPr lang="en-US" sz="1500" dirty="0"/>
              <a:t>Peers and </a:t>
            </a:r>
            <a:r>
              <a:rPr lang="en-US" sz="1500" dirty="0" err="1"/>
              <a:t>Orderers</a:t>
            </a:r>
            <a:r>
              <a:rPr lang="en-US" sz="1500" dirty="0"/>
              <a:t> also receive channel MSP info</a:t>
            </a:r>
          </a:p>
          <a:p>
            <a:r>
              <a:rPr lang="en-US" sz="1500" dirty="0"/>
              <a:t>Secured by the HSM in Enterprise Plan</a:t>
            </a:r>
            <a:endParaRPr lang="en-US" sz="1500" b="1" dirty="0"/>
          </a:p>
          <a:p>
            <a:endParaRPr lang="en-US" dirty="0"/>
          </a:p>
        </p:txBody>
      </p:sp>
      <p:sp>
        <p:nvSpPr>
          <p:cNvPr id="100" name="Content Placeholder 2"/>
          <p:cNvSpPr txBox="1">
            <a:spLocks/>
          </p:cNvSpPr>
          <p:nvPr/>
        </p:nvSpPr>
        <p:spPr>
          <a:xfrm>
            <a:off x="4123943" y="1863353"/>
            <a:ext cx="5392882" cy="3090246"/>
          </a:xfrm>
          <a:prstGeom prst="rect">
            <a:avLst/>
          </a:prstGeom>
        </p:spPr>
        <p:txBody>
          <a:bodyPr vert="horz" lIns="68580" tIns="34290" rIns="68580" bIns="34290" rtlCol="0">
            <a:normAutofit/>
          </a:bodyPr>
          <a:lstStyle>
            <a:lvl1pPr marL="180975" indent="-180975" algn="l" defTabSz="457200" rtl="0" eaLnBrk="1" latinLnBrk="0" hangingPunct="1">
              <a:spcBef>
                <a:spcPts val="600"/>
              </a:spcBef>
              <a:buClr>
                <a:schemeClr val="accent1"/>
              </a:buClr>
              <a:buFont typeface="Arial"/>
              <a:buChar char="•"/>
              <a:defRPr sz="2000" b="0" i="0" kern="1200">
                <a:solidFill>
                  <a:schemeClr val="accent3"/>
                </a:solidFill>
                <a:latin typeface="Calibri"/>
                <a:ea typeface="+mn-ea"/>
                <a:cs typeface="Calibri"/>
              </a:defRPr>
            </a:lvl1pPr>
            <a:lvl2pPr marL="420688" indent="-180975" algn="l" defTabSz="457200" rtl="0" eaLnBrk="1" latinLnBrk="0" hangingPunct="1">
              <a:spcBef>
                <a:spcPts val="600"/>
              </a:spcBef>
              <a:buFont typeface="Arial"/>
              <a:buChar char="–"/>
              <a:defRPr sz="1800" b="0" i="0" kern="1200">
                <a:solidFill>
                  <a:schemeClr val="accent2"/>
                </a:solidFill>
                <a:latin typeface="Calibri"/>
                <a:ea typeface="+mn-ea"/>
                <a:cs typeface="Calibri"/>
              </a:defRPr>
            </a:lvl2pPr>
            <a:lvl3pPr marL="593725" indent="-173038" algn="l" defTabSz="457200" rtl="0" eaLnBrk="1" latinLnBrk="0" hangingPunct="1">
              <a:spcBef>
                <a:spcPts val="600"/>
              </a:spcBef>
              <a:buFont typeface="Arial"/>
              <a:buChar char="•"/>
              <a:defRPr sz="1600" b="0" i="0" kern="1200">
                <a:solidFill>
                  <a:schemeClr val="accent2"/>
                </a:solidFill>
                <a:latin typeface="Calibri"/>
                <a:ea typeface="+mn-ea"/>
                <a:cs typeface="Calibri"/>
              </a:defRPr>
            </a:lvl3pPr>
            <a:lvl4pPr marL="893763" indent="-300038" algn="l" defTabSz="457200" rtl="0" eaLnBrk="1" latinLnBrk="0" hangingPunct="1">
              <a:spcBef>
                <a:spcPts val="600"/>
              </a:spcBef>
              <a:buFont typeface="Arial"/>
              <a:buChar char="–"/>
              <a:defRPr sz="1400" b="0" i="0" kern="1200">
                <a:solidFill>
                  <a:schemeClr val="accent2"/>
                </a:solidFill>
                <a:latin typeface="Calibri"/>
                <a:ea typeface="+mn-ea"/>
                <a:cs typeface="Calibri"/>
              </a:defRPr>
            </a:lvl4pPr>
            <a:lvl5pPr marL="1074738" indent="-180975" algn="l" defTabSz="457200" rtl="0" eaLnBrk="1" latinLnBrk="0" hangingPunct="1">
              <a:spcBef>
                <a:spcPts val="600"/>
              </a:spcBef>
              <a:buFont typeface="Arial"/>
              <a:buChar char="»"/>
              <a:defRPr sz="1400" b="0" i="0" kern="1200">
                <a:solidFill>
                  <a:schemeClr val="accent2"/>
                </a:solidFill>
                <a:latin typeface="Calibri"/>
                <a:ea typeface="+mn-ea"/>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endParaRPr lang="en-US" sz="1600" dirty="0">
              <a:latin typeface="+mn-lt"/>
            </a:endParaRPr>
          </a:p>
        </p:txBody>
      </p:sp>
      <p:graphicFrame>
        <p:nvGraphicFramePr>
          <p:cNvPr id="108" name="Table 107"/>
          <p:cNvGraphicFramePr>
            <a:graphicFrameLocks noGrp="1"/>
          </p:cNvGraphicFramePr>
          <p:nvPr>
            <p:extLst>
              <p:ext uri="{D42A27DB-BD31-4B8C-83A1-F6EECF244321}">
                <p14:modId xmlns:p14="http://schemas.microsoft.com/office/powerpoint/2010/main" val="3853593286"/>
              </p:ext>
            </p:extLst>
          </p:nvPr>
        </p:nvGraphicFramePr>
        <p:xfrm>
          <a:off x="4991652" y="2697499"/>
          <a:ext cx="3518749" cy="1554480"/>
        </p:xfrm>
        <a:graphic>
          <a:graphicData uri="http://schemas.openxmlformats.org/drawingml/2006/table">
            <a:tbl>
              <a:tblPr firstRow="1" bandRow="1">
                <a:tableStyleId>{00A15C55-8517-42AA-B614-E9B94910E393}</a:tableStyleId>
              </a:tblPr>
              <a:tblGrid>
                <a:gridCol w="1045611">
                  <a:extLst>
                    <a:ext uri="{9D8B030D-6E8A-4147-A177-3AD203B41FA5}">
                      <a16:colId xmlns:a16="http://schemas.microsoft.com/office/drawing/2014/main" val="20000"/>
                    </a:ext>
                  </a:extLst>
                </a:gridCol>
                <a:gridCol w="2473138">
                  <a:extLst>
                    <a:ext uri="{9D8B030D-6E8A-4147-A177-3AD203B41FA5}">
                      <a16:colId xmlns:a16="http://schemas.microsoft.com/office/drawing/2014/main" val="20001"/>
                    </a:ext>
                  </a:extLst>
                </a:gridCol>
              </a:tblGrid>
              <a:tr h="229177">
                <a:tc gridSpan="2">
                  <a:txBody>
                    <a:bodyPr/>
                    <a:lstStyle/>
                    <a:p>
                      <a:pPr algn="ctr"/>
                      <a:r>
                        <a:rPr lang="en-US" sz="1100" dirty="0"/>
                        <a:t>peer@org1.example.com</a:t>
                      </a:r>
                    </a:p>
                  </a:txBody>
                  <a:tcPr/>
                </a:tc>
                <a:tc hMerge="1">
                  <a:txBody>
                    <a:bodyPr/>
                    <a:lstStyle/>
                    <a:p>
                      <a:endParaRPr lang="en-US" sz="1200" dirty="0"/>
                    </a:p>
                  </a:txBody>
                  <a:tcPr/>
                </a:tc>
                <a:extLst>
                  <a:ext uri="{0D108BD9-81ED-4DB2-BD59-A6C34878D82A}">
                    <a16:rowId xmlns:a16="http://schemas.microsoft.com/office/drawing/2014/main" val="10000"/>
                  </a:ext>
                </a:extLst>
              </a:tr>
              <a:tr h="152285">
                <a:tc>
                  <a:txBody>
                    <a:bodyPr/>
                    <a:lstStyle/>
                    <a:p>
                      <a:r>
                        <a:rPr lang="en-US" sz="1100" dirty="0" err="1"/>
                        <a:t>admincerts</a:t>
                      </a:r>
                      <a:endParaRPr lang="en-US" sz="1100" dirty="0"/>
                    </a:p>
                  </a:txBody>
                  <a:tcPr/>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sz="1100" dirty="0"/>
                        <a:t>admin@org1.example.com-cert.pem</a:t>
                      </a:r>
                    </a:p>
                  </a:txBody>
                  <a:tcPr/>
                </a:tc>
                <a:extLst>
                  <a:ext uri="{0D108BD9-81ED-4DB2-BD59-A6C34878D82A}">
                    <a16:rowId xmlns:a16="http://schemas.microsoft.com/office/drawing/2014/main" val="10001"/>
                  </a:ext>
                </a:extLst>
              </a:tr>
              <a:tr h="152285">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sz="1100" dirty="0" err="1"/>
                        <a:t>cacerts</a:t>
                      </a:r>
                      <a:endParaRPr lang="en-US" sz="1100" dirty="0"/>
                    </a:p>
                  </a:txBody>
                  <a:tcPr/>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sz="1100" dirty="0"/>
                        <a:t>ca.org1.example.com-cert.pem</a:t>
                      </a:r>
                    </a:p>
                  </a:txBody>
                  <a:tcPr/>
                </a:tc>
                <a:extLst>
                  <a:ext uri="{0D108BD9-81ED-4DB2-BD59-A6C34878D82A}">
                    <a16:rowId xmlns:a16="http://schemas.microsoft.com/office/drawing/2014/main" val="10002"/>
                  </a:ext>
                </a:extLst>
              </a:tr>
              <a:tr h="152285">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sz="1100" dirty="0" err="1"/>
                        <a:t>keystore</a:t>
                      </a:r>
                      <a:endParaRPr lang="en-US" sz="1100" dirty="0"/>
                    </a:p>
                  </a:txBody>
                  <a:tcPr/>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sz="1100" dirty="0"/>
                        <a:t>&lt;private</a:t>
                      </a:r>
                      <a:r>
                        <a:rPr lang="en-US" sz="1100" baseline="0" dirty="0"/>
                        <a:t> key&gt;</a:t>
                      </a:r>
                      <a:endParaRPr lang="en-US" sz="1100" dirty="0"/>
                    </a:p>
                  </a:txBody>
                  <a:tcPr/>
                </a:tc>
                <a:extLst>
                  <a:ext uri="{0D108BD9-81ED-4DB2-BD59-A6C34878D82A}">
                    <a16:rowId xmlns:a16="http://schemas.microsoft.com/office/drawing/2014/main" val="10003"/>
                  </a:ext>
                </a:extLst>
              </a:tr>
              <a:tr h="152285">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sz="1100" dirty="0" err="1"/>
                        <a:t>signcert</a:t>
                      </a:r>
                      <a:endParaRPr lang="en-US" sz="1100" dirty="0"/>
                    </a:p>
                  </a:txBody>
                  <a:tcPr/>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sz="1100" dirty="0"/>
                        <a:t>peer@org1.example.com-cert.pem</a:t>
                      </a:r>
                    </a:p>
                  </a:txBody>
                  <a:tcPr/>
                </a:tc>
                <a:extLst>
                  <a:ext uri="{0D108BD9-81ED-4DB2-BD59-A6C34878D82A}">
                    <a16:rowId xmlns:a16="http://schemas.microsoft.com/office/drawing/2014/main" val="10004"/>
                  </a:ext>
                </a:extLst>
              </a:tr>
              <a:tr h="152285">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sz="1100" dirty="0" err="1"/>
                        <a:t>crls</a:t>
                      </a:r>
                      <a:endParaRPr lang="en-US" sz="1100" dirty="0"/>
                    </a:p>
                  </a:txBody>
                  <a:tcPr/>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sz="1100" dirty="0"/>
                        <a:t>&lt;list of revoked admin certificates&gt;</a:t>
                      </a:r>
                    </a:p>
                  </a:txBody>
                  <a:tcPr/>
                </a:tc>
                <a:extLst>
                  <a:ext uri="{0D108BD9-81ED-4DB2-BD59-A6C34878D82A}">
                    <a16:rowId xmlns:a16="http://schemas.microsoft.com/office/drawing/2014/main" val="10005"/>
                  </a:ext>
                </a:extLst>
              </a:tr>
            </a:tbl>
          </a:graphicData>
        </a:graphic>
      </p:graphicFrame>
      <p:sp>
        <p:nvSpPr>
          <p:cNvPr id="12" name="Rounded Rectangle 11"/>
          <p:cNvSpPr/>
          <p:nvPr/>
        </p:nvSpPr>
        <p:spPr>
          <a:xfrm>
            <a:off x="5968601" y="1646712"/>
            <a:ext cx="597600" cy="597600"/>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rPr>
              <a:t>P</a:t>
            </a:r>
            <a:endParaRPr lang="en-US" sz="1200" dirty="0">
              <a:solidFill>
                <a:schemeClr val="bg1"/>
              </a:solidFill>
            </a:endParaRPr>
          </a:p>
        </p:txBody>
      </p:sp>
      <p:sp>
        <p:nvSpPr>
          <p:cNvPr id="13" name="Rounded Rectangle 12"/>
          <p:cNvSpPr/>
          <p:nvPr/>
        </p:nvSpPr>
        <p:spPr>
          <a:xfrm>
            <a:off x="6920428" y="1646712"/>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00"/>
                </a:solidFill>
              </a:rPr>
              <a:t>O</a:t>
            </a:r>
            <a:endParaRPr lang="en-US" sz="2400" dirty="0">
              <a:solidFill>
                <a:srgbClr val="000000"/>
              </a:solidFill>
            </a:endParaRPr>
          </a:p>
        </p:txBody>
      </p:sp>
      <p:sp>
        <p:nvSpPr>
          <p:cNvPr id="17" name="Content Placeholder 2"/>
          <p:cNvSpPr>
            <a:spLocks noGrp="1"/>
          </p:cNvSpPr>
          <p:nvPr>
            <p:ph type="body" sz="quarter" idx="13"/>
          </p:nvPr>
        </p:nvSpPr>
        <p:spPr>
          <a:xfrm>
            <a:off x="125730" y="144464"/>
            <a:ext cx="7768590" cy="1011698"/>
          </a:xfrm>
        </p:spPr>
        <p:txBody>
          <a:bodyPr>
            <a:normAutofit/>
          </a:bodyPr>
          <a:lstStyle/>
          <a:p>
            <a:r>
              <a:rPr lang="en-US" dirty="0"/>
              <a:t>IBM Blockchain Platform - Peer and </a:t>
            </a:r>
            <a:r>
              <a:rPr lang="en-US" dirty="0" err="1"/>
              <a:t>Orderer</a:t>
            </a:r>
            <a:r>
              <a:rPr lang="en-US" dirty="0"/>
              <a:t> Identities</a:t>
            </a:r>
          </a:p>
        </p:txBody>
      </p:sp>
      <p:cxnSp>
        <p:nvCxnSpPr>
          <p:cNvPr id="15" name="Straight Connector 3">
            <a:extLst>
              <a:ext uri="{FF2B5EF4-FFF2-40B4-BE49-F238E27FC236}">
                <a16:creationId xmlns:a16="http://schemas.microsoft.com/office/drawing/2014/main" id="{DBD26E87-75F5-264D-8951-4858AA9D1E9D}"/>
              </a:ext>
            </a:extLst>
          </p:cNvPr>
          <p:cNvCxnSpPr>
            <a:cxnSpLocks/>
          </p:cNvCxnSpPr>
          <p:nvPr/>
        </p:nvCxnSpPr>
        <p:spPr>
          <a:xfrm rot="10800000" flipV="1">
            <a:off x="5763967" y="2004615"/>
            <a:ext cx="197405" cy="194693"/>
          </a:xfrm>
          <a:prstGeom prst="bentConnector2">
            <a:avLst/>
          </a:prstGeom>
          <a:ln>
            <a:solidFill>
              <a:schemeClr val="tx2"/>
            </a:solidFill>
          </a:ln>
        </p:spPr>
        <p:style>
          <a:lnRef idx="2">
            <a:schemeClr val="accent1"/>
          </a:lnRef>
          <a:fillRef idx="0">
            <a:schemeClr val="accent1"/>
          </a:fillRef>
          <a:effectRef idx="1">
            <a:schemeClr val="accent1"/>
          </a:effectRef>
          <a:fontRef idx="minor">
            <a:schemeClr val="tx1"/>
          </a:fontRef>
        </p:style>
      </p:cxnSp>
      <p:grpSp>
        <p:nvGrpSpPr>
          <p:cNvPr id="33" name="Group 32">
            <a:extLst>
              <a:ext uri="{FF2B5EF4-FFF2-40B4-BE49-F238E27FC236}">
                <a16:creationId xmlns:a16="http://schemas.microsoft.com/office/drawing/2014/main" id="{F9BB806A-7B7E-F541-B4CE-8FF6ADF06271}"/>
              </a:ext>
            </a:extLst>
          </p:cNvPr>
          <p:cNvGrpSpPr/>
          <p:nvPr/>
        </p:nvGrpSpPr>
        <p:grpSpPr>
          <a:xfrm>
            <a:off x="5474930" y="2196161"/>
            <a:ext cx="509681" cy="307777"/>
            <a:chOff x="2308142" y="3044171"/>
            <a:chExt cx="509681" cy="307777"/>
          </a:xfrm>
        </p:grpSpPr>
        <p:sp>
          <p:nvSpPr>
            <p:cNvPr id="34" name="Rounded Rectangle 33">
              <a:extLst>
                <a:ext uri="{FF2B5EF4-FFF2-40B4-BE49-F238E27FC236}">
                  <a16:creationId xmlns:a16="http://schemas.microsoft.com/office/drawing/2014/main" id="{53BEE48D-1AE4-F546-9E7F-971BE24797BB}"/>
                </a:ext>
              </a:extLst>
            </p:cNvPr>
            <p:cNvSpPr/>
            <p:nvPr/>
          </p:nvSpPr>
          <p:spPr>
            <a:xfrm rot="21321904">
              <a:off x="2348961" y="3053481"/>
              <a:ext cx="379011" cy="83395"/>
            </a:xfrm>
            <a:prstGeom prst="roundRect">
              <a:avLst/>
            </a:prstGeom>
            <a:solidFill>
              <a:schemeClr val="bg1"/>
            </a:solidFill>
            <a:ln w="25400">
              <a:solidFill>
                <a:schemeClr val="tx2"/>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5" name="Rounded Rectangle 34">
              <a:extLst>
                <a:ext uri="{FF2B5EF4-FFF2-40B4-BE49-F238E27FC236}">
                  <a16:creationId xmlns:a16="http://schemas.microsoft.com/office/drawing/2014/main" id="{FC24EBCE-6905-AA4B-A53E-36793C712D0C}"/>
                </a:ext>
              </a:extLst>
            </p:cNvPr>
            <p:cNvSpPr/>
            <p:nvPr/>
          </p:nvSpPr>
          <p:spPr>
            <a:xfrm>
              <a:off x="2330328" y="3063695"/>
              <a:ext cx="422342" cy="262706"/>
            </a:xfrm>
            <a:prstGeom prst="roundRect">
              <a:avLst/>
            </a:prstGeom>
            <a:solidFill>
              <a:schemeClr val="bg1"/>
            </a:solidFill>
            <a:ln w="25400">
              <a:solidFill>
                <a:schemeClr val="tx2"/>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A836FAAC-0D30-1F46-8919-2053F9F55292}"/>
                </a:ext>
              </a:extLst>
            </p:cNvPr>
            <p:cNvSpPr txBox="1"/>
            <p:nvPr/>
          </p:nvSpPr>
          <p:spPr>
            <a:xfrm>
              <a:off x="2308142" y="3044171"/>
              <a:ext cx="509681" cy="307777"/>
            </a:xfrm>
            <a:prstGeom prst="rect">
              <a:avLst/>
            </a:prstGeom>
            <a:noFill/>
          </p:spPr>
          <p:txBody>
            <a:bodyPr wrap="square" rtlCol="0">
              <a:spAutoFit/>
            </a:bodyPr>
            <a:lstStyle/>
            <a:p>
              <a:r>
                <a:rPr lang="en-US" sz="700" b="1" dirty="0"/>
                <a:t>Local </a:t>
              </a:r>
            </a:p>
            <a:p>
              <a:r>
                <a:rPr lang="en-US" sz="700" b="1" dirty="0"/>
                <a:t>MSP</a:t>
              </a:r>
            </a:p>
          </p:txBody>
        </p:sp>
        <p:sp>
          <p:nvSpPr>
            <p:cNvPr id="37" name="Rounded Rectangle 36">
              <a:extLst>
                <a:ext uri="{FF2B5EF4-FFF2-40B4-BE49-F238E27FC236}">
                  <a16:creationId xmlns:a16="http://schemas.microsoft.com/office/drawing/2014/main" id="{E5A36F88-4571-EF4A-AE52-7E5BB74ED21D}"/>
                </a:ext>
              </a:extLst>
            </p:cNvPr>
            <p:cNvSpPr/>
            <p:nvPr/>
          </p:nvSpPr>
          <p:spPr>
            <a:xfrm>
              <a:off x="2670050" y="3145936"/>
              <a:ext cx="107983" cy="99788"/>
            </a:xfrm>
            <a:prstGeom prst="roundRect">
              <a:avLst/>
            </a:prstGeom>
            <a:solidFill>
              <a:schemeClr val="bg1"/>
            </a:solidFill>
            <a:ln w="25400">
              <a:solidFill>
                <a:schemeClr val="tx2"/>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47E91CF9-C897-2141-BB1F-606834AA1C9B}"/>
              </a:ext>
            </a:extLst>
          </p:cNvPr>
          <p:cNvGrpSpPr/>
          <p:nvPr/>
        </p:nvGrpSpPr>
        <p:grpSpPr>
          <a:xfrm>
            <a:off x="7526268" y="2209207"/>
            <a:ext cx="509681" cy="307777"/>
            <a:chOff x="2308142" y="3044171"/>
            <a:chExt cx="509681" cy="307777"/>
          </a:xfrm>
        </p:grpSpPr>
        <p:sp>
          <p:nvSpPr>
            <p:cNvPr id="39" name="Rounded Rectangle 38">
              <a:extLst>
                <a:ext uri="{FF2B5EF4-FFF2-40B4-BE49-F238E27FC236}">
                  <a16:creationId xmlns:a16="http://schemas.microsoft.com/office/drawing/2014/main" id="{55EE7540-4848-AE43-8E8E-3E44B8D7D687}"/>
                </a:ext>
              </a:extLst>
            </p:cNvPr>
            <p:cNvSpPr/>
            <p:nvPr/>
          </p:nvSpPr>
          <p:spPr>
            <a:xfrm rot="21321904">
              <a:off x="2348961" y="3053481"/>
              <a:ext cx="379011" cy="83395"/>
            </a:xfrm>
            <a:prstGeom prst="roundRect">
              <a:avLst/>
            </a:prstGeom>
            <a:solidFill>
              <a:schemeClr val="bg1"/>
            </a:solidFill>
            <a:ln w="25400">
              <a:solidFill>
                <a:schemeClr val="tx2"/>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0" name="Rounded Rectangle 39">
              <a:extLst>
                <a:ext uri="{FF2B5EF4-FFF2-40B4-BE49-F238E27FC236}">
                  <a16:creationId xmlns:a16="http://schemas.microsoft.com/office/drawing/2014/main" id="{8EF2DC6E-7019-1446-880A-0892D8207D33}"/>
                </a:ext>
              </a:extLst>
            </p:cNvPr>
            <p:cNvSpPr/>
            <p:nvPr/>
          </p:nvSpPr>
          <p:spPr>
            <a:xfrm>
              <a:off x="2330328" y="3063695"/>
              <a:ext cx="422342" cy="262706"/>
            </a:xfrm>
            <a:prstGeom prst="roundRect">
              <a:avLst/>
            </a:prstGeom>
            <a:solidFill>
              <a:schemeClr val="bg1"/>
            </a:solidFill>
            <a:ln w="25400">
              <a:solidFill>
                <a:schemeClr val="tx2"/>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36611466-4D9B-E64B-A67A-2B05CC0ED828}"/>
                </a:ext>
              </a:extLst>
            </p:cNvPr>
            <p:cNvSpPr txBox="1"/>
            <p:nvPr/>
          </p:nvSpPr>
          <p:spPr>
            <a:xfrm>
              <a:off x="2308142" y="3044171"/>
              <a:ext cx="509681" cy="307777"/>
            </a:xfrm>
            <a:prstGeom prst="rect">
              <a:avLst/>
            </a:prstGeom>
            <a:noFill/>
          </p:spPr>
          <p:txBody>
            <a:bodyPr wrap="square" rtlCol="0">
              <a:spAutoFit/>
            </a:bodyPr>
            <a:lstStyle/>
            <a:p>
              <a:r>
                <a:rPr lang="en-US" sz="700" b="1" dirty="0"/>
                <a:t>Local </a:t>
              </a:r>
            </a:p>
            <a:p>
              <a:r>
                <a:rPr lang="en-US" sz="700" b="1" dirty="0"/>
                <a:t>MSP</a:t>
              </a:r>
            </a:p>
          </p:txBody>
        </p:sp>
        <p:sp>
          <p:nvSpPr>
            <p:cNvPr id="42" name="Rounded Rectangle 41">
              <a:extLst>
                <a:ext uri="{FF2B5EF4-FFF2-40B4-BE49-F238E27FC236}">
                  <a16:creationId xmlns:a16="http://schemas.microsoft.com/office/drawing/2014/main" id="{4A030D28-702A-C04C-BF59-66BF4D155629}"/>
                </a:ext>
              </a:extLst>
            </p:cNvPr>
            <p:cNvSpPr/>
            <p:nvPr/>
          </p:nvSpPr>
          <p:spPr>
            <a:xfrm>
              <a:off x="2670050" y="3145936"/>
              <a:ext cx="107983" cy="99788"/>
            </a:xfrm>
            <a:prstGeom prst="roundRect">
              <a:avLst/>
            </a:prstGeom>
            <a:solidFill>
              <a:schemeClr val="bg1"/>
            </a:solidFill>
            <a:ln w="25400">
              <a:solidFill>
                <a:schemeClr val="tx2"/>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2843745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US" dirty="0"/>
              <a:t>IBM Blockchain Platform - Channel MSP information</a:t>
            </a:r>
          </a:p>
        </p:txBody>
      </p:sp>
      <p:sp>
        <p:nvSpPr>
          <p:cNvPr id="5" name="Text Placeholder 4"/>
          <p:cNvSpPr>
            <a:spLocks noGrp="1"/>
          </p:cNvSpPr>
          <p:nvPr>
            <p:ph type="body" sz="quarter" idx="22"/>
          </p:nvPr>
        </p:nvSpPr>
        <p:spPr>
          <a:xfrm>
            <a:off x="125730" y="1138587"/>
            <a:ext cx="8897424" cy="2966219"/>
          </a:xfrm>
        </p:spPr>
        <p:txBody>
          <a:bodyPr>
            <a:noAutofit/>
          </a:bodyPr>
          <a:lstStyle/>
          <a:p>
            <a:pPr marL="0" indent="0">
              <a:buNone/>
            </a:pPr>
            <a:r>
              <a:rPr lang="en-US" sz="2000" dirty="0"/>
              <a:t>Channels include additional </a:t>
            </a:r>
            <a:r>
              <a:rPr lang="en-US" sz="2000" dirty="0" err="1"/>
              <a:t>organisational</a:t>
            </a:r>
            <a:r>
              <a:rPr lang="en-US" sz="2000" dirty="0"/>
              <a:t> MSP information</a:t>
            </a:r>
          </a:p>
          <a:p>
            <a:pPr lvl="1"/>
            <a:endParaRPr lang="en-US" sz="1400" dirty="0"/>
          </a:p>
          <a:p>
            <a:r>
              <a:rPr lang="en-US" sz="1400" dirty="0"/>
              <a:t>Determines which </a:t>
            </a:r>
            <a:r>
              <a:rPr lang="en-US" sz="1400" dirty="0" err="1"/>
              <a:t>orderers</a:t>
            </a:r>
            <a:r>
              <a:rPr lang="en-US" sz="1400" dirty="0"/>
              <a:t> or peers can join the channel</a:t>
            </a:r>
          </a:p>
          <a:p>
            <a:r>
              <a:rPr lang="en-US" sz="1400" dirty="0"/>
              <a:t>Determines client applications read or write access to the channel</a:t>
            </a:r>
          </a:p>
          <a:p>
            <a:r>
              <a:rPr lang="en-US" sz="1400" dirty="0"/>
              <a:t>Stored in configuration blocks in the ledger</a:t>
            </a:r>
          </a:p>
          <a:p>
            <a:r>
              <a:rPr lang="en-US" sz="1400" dirty="0"/>
              <a:t>Each channel MSP includes:</a:t>
            </a:r>
          </a:p>
          <a:p>
            <a:pPr lvl="1"/>
            <a:r>
              <a:rPr lang="en-US" sz="1400" b="1" dirty="0" err="1"/>
              <a:t>admincerts</a:t>
            </a:r>
            <a:endParaRPr lang="en-US" sz="1400" b="1" dirty="0"/>
          </a:p>
          <a:p>
            <a:pPr lvl="2"/>
            <a:r>
              <a:rPr lang="en-US" sz="1400" dirty="0"/>
              <a:t>Any public certificates for administrators</a:t>
            </a:r>
          </a:p>
          <a:p>
            <a:pPr lvl="1"/>
            <a:r>
              <a:rPr lang="en-US" sz="1400" b="1" dirty="0" err="1"/>
              <a:t>cacerts</a:t>
            </a:r>
            <a:endParaRPr lang="en-US" sz="1400" b="1" dirty="0"/>
          </a:p>
          <a:p>
            <a:pPr lvl="2"/>
            <a:r>
              <a:rPr lang="en-US" sz="1400" dirty="0"/>
              <a:t>The CA public certificate for this MSP</a:t>
            </a:r>
          </a:p>
          <a:p>
            <a:pPr lvl="1"/>
            <a:r>
              <a:rPr lang="en-US" sz="1400" b="1" dirty="0" err="1"/>
              <a:t>crls</a:t>
            </a:r>
            <a:endParaRPr lang="en-US" sz="1400" b="1" dirty="0"/>
          </a:p>
          <a:p>
            <a:pPr lvl="2"/>
            <a:r>
              <a:rPr lang="en-US" sz="1400" dirty="0"/>
              <a:t>List of revoked certificates</a:t>
            </a:r>
          </a:p>
          <a:p>
            <a:r>
              <a:rPr lang="en-US" sz="1400" dirty="0">
                <a:solidFill>
                  <a:srgbClr val="FF0000"/>
                </a:solidFill>
              </a:rPr>
              <a:t>Does not include any private keys for identity</a:t>
            </a:r>
          </a:p>
          <a:p>
            <a:pPr lvl="2"/>
            <a:endParaRPr lang="en-US" sz="1600" dirty="0"/>
          </a:p>
          <a:p>
            <a:endParaRPr lang="en-US" sz="1600" dirty="0"/>
          </a:p>
        </p:txBody>
      </p:sp>
      <p:graphicFrame>
        <p:nvGraphicFramePr>
          <p:cNvPr id="108" name="Table 107"/>
          <p:cNvGraphicFramePr>
            <a:graphicFrameLocks noGrp="1"/>
          </p:cNvGraphicFramePr>
          <p:nvPr>
            <p:extLst>
              <p:ext uri="{D42A27DB-BD31-4B8C-83A1-F6EECF244321}">
                <p14:modId xmlns:p14="http://schemas.microsoft.com/office/powerpoint/2010/main" val="3686743706"/>
              </p:ext>
            </p:extLst>
          </p:nvPr>
        </p:nvGraphicFramePr>
        <p:xfrm>
          <a:off x="5307488" y="2949499"/>
          <a:ext cx="3427309" cy="1036320"/>
        </p:xfrm>
        <a:graphic>
          <a:graphicData uri="http://schemas.openxmlformats.org/drawingml/2006/table">
            <a:tbl>
              <a:tblPr firstRow="1" bandRow="1">
                <a:tableStyleId>{00A15C55-8517-42AA-B614-E9B94910E393}</a:tableStyleId>
              </a:tblPr>
              <a:tblGrid>
                <a:gridCol w="894421">
                  <a:extLst>
                    <a:ext uri="{9D8B030D-6E8A-4147-A177-3AD203B41FA5}">
                      <a16:colId xmlns:a16="http://schemas.microsoft.com/office/drawing/2014/main" val="20000"/>
                    </a:ext>
                  </a:extLst>
                </a:gridCol>
                <a:gridCol w="2532888">
                  <a:extLst>
                    <a:ext uri="{9D8B030D-6E8A-4147-A177-3AD203B41FA5}">
                      <a16:colId xmlns:a16="http://schemas.microsoft.com/office/drawing/2014/main" val="20001"/>
                    </a:ext>
                  </a:extLst>
                </a:gridCol>
              </a:tblGrid>
              <a:tr h="229177">
                <a:tc gridSpan="2">
                  <a:txBody>
                    <a:bodyPr/>
                    <a:lstStyle/>
                    <a:p>
                      <a:pPr algn="ctr"/>
                      <a:r>
                        <a:rPr lang="en-US" sz="1100" dirty="0"/>
                        <a:t>ID</a:t>
                      </a:r>
                      <a:r>
                        <a:rPr lang="en-US" sz="1100" baseline="0" dirty="0"/>
                        <a:t> = MSP1</a:t>
                      </a:r>
                      <a:endParaRPr lang="en-US" sz="1100" dirty="0"/>
                    </a:p>
                  </a:txBody>
                  <a:tcPr/>
                </a:tc>
                <a:tc hMerge="1">
                  <a:txBody>
                    <a:bodyPr/>
                    <a:lstStyle/>
                    <a:p>
                      <a:endParaRPr lang="en-US" sz="1200" dirty="0"/>
                    </a:p>
                  </a:txBody>
                  <a:tcPr/>
                </a:tc>
                <a:extLst>
                  <a:ext uri="{0D108BD9-81ED-4DB2-BD59-A6C34878D82A}">
                    <a16:rowId xmlns:a16="http://schemas.microsoft.com/office/drawing/2014/main" val="10000"/>
                  </a:ext>
                </a:extLst>
              </a:tr>
              <a:tr h="152285">
                <a:tc>
                  <a:txBody>
                    <a:bodyPr/>
                    <a:lstStyle/>
                    <a:p>
                      <a:r>
                        <a:rPr lang="en-US" sz="1100" dirty="0" err="1"/>
                        <a:t>admincerts</a:t>
                      </a:r>
                      <a:endParaRPr lang="en-US" sz="1100" dirty="0"/>
                    </a:p>
                  </a:txBody>
                  <a:tcPr/>
                </a:tc>
                <a:tc>
                  <a:txBody>
                    <a:bodyPr/>
                    <a:lstStyle/>
                    <a:p>
                      <a:r>
                        <a:rPr lang="en-US" sz="1100" dirty="0"/>
                        <a:t>admin.org1.example.com-cert.pem</a:t>
                      </a:r>
                    </a:p>
                  </a:txBody>
                  <a:tcPr/>
                </a:tc>
                <a:extLst>
                  <a:ext uri="{0D108BD9-81ED-4DB2-BD59-A6C34878D82A}">
                    <a16:rowId xmlns:a16="http://schemas.microsoft.com/office/drawing/2014/main" val="10001"/>
                  </a:ext>
                </a:extLst>
              </a:tr>
              <a:tr h="152285">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sz="1100" dirty="0" err="1"/>
                        <a:t>cacerts</a:t>
                      </a:r>
                      <a:endParaRPr lang="en-US" sz="1100" dirty="0"/>
                    </a:p>
                  </a:txBody>
                  <a:tcPr/>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sz="1100" dirty="0"/>
                        <a:t>ca.org1.example.com-cert.pem</a:t>
                      </a:r>
                    </a:p>
                  </a:txBody>
                  <a:tcPr/>
                </a:tc>
                <a:extLst>
                  <a:ext uri="{0D108BD9-81ED-4DB2-BD59-A6C34878D82A}">
                    <a16:rowId xmlns:a16="http://schemas.microsoft.com/office/drawing/2014/main" val="10002"/>
                  </a:ext>
                </a:extLst>
              </a:tr>
              <a:tr h="152285">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sz="1100" dirty="0" err="1"/>
                        <a:t>crls</a:t>
                      </a:r>
                      <a:endParaRPr lang="en-US" sz="1100" dirty="0"/>
                    </a:p>
                  </a:txBody>
                  <a:tcPr/>
                </a:tc>
                <a:tc>
                  <a:txBody>
                    <a:bodyPr/>
                    <a:lstStyle/>
                    <a:p>
                      <a:pPr marL="0" marR="0" indent="0" algn="l" defTabSz="342900" rtl="0" eaLnBrk="1" fontAlgn="auto" latinLnBrk="0" hangingPunct="1">
                        <a:lnSpc>
                          <a:spcPct val="100000"/>
                        </a:lnSpc>
                        <a:spcBef>
                          <a:spcPts val="0"/>
                        </a:spcBef>
                        <a:spcAft>
                          <a:spcPts val="0"/>
                        </a:spcAft>
                        <a:buClrTx/>
                        <a:buSzTx/>
                        <a:buFontTx/>
                        <a:buNone/>
                        <a:tabLst/>
                        <a:defRPr/>
                      </a:pPr>
                      <a:r>
                        <a:rPr lang="en-US" sz="1100" dirty="0"/>
                        <a:t>&lt;list of revoked admin certificates&gt;</a:t>
                      </a:r>
                    </a:p>
                  </a:txBody>
                  <a:tcPr/>
                </a:tc>
                <a:extLst>
                  <a:ext uri="{0D108BD9-81ED-4DB2-BD59-A6C34878D82A}">
                    <a16:rowId xmlns:a16="http://schemas.microsoft.com/office/drawing/2014/main" val="10003"/>
                  </a:ext>
                </a:extLst>
              </a:tr>
            </a:tbl>
          </a:graphicData>
        </a:graphic>
      </p:graphicFrame>
      <p:sp>
        <p:nvSpPr>
          <p:cNvPr id="16" name="TextBox 15"/>
          <p:cNvSpPr txBox="1"/>
          <p:nvPr/>
        </p:nvSpPr>
        <p:spPr>
          <a:xfrm>
            <a:off x="6245343" y="2653005"/>
            <a:ext cx="1509271" cy="276999"/>
          </a:xfrm>
          <a:prstGeom prst="rect">
            <a:avLst/>
          </a:prstGeom>
          <a:noFill/>
        </p:spPr>
        <p:txBody>
          <a:bodyPr wrap="square" rtlCol="0">
            <a:spAutoFit/>
          </a:bodyPr>
          <a:lstStyle/>
          <a:p>
            <a:pPr algn="ctr"/>
            <a:r>
              <a:rPr lang="en-US" sz="1200" dirty="0"/>
              <a:t>Channels</a:t>
            </a:r>
          </a:p>
        </p:txBody>
      </p:sp>
      <p:cxnSp>
        <p:nvCxnSpPr>
          <p:cNvPr id="27" name="Straight Connector 26"/>
          <p:cNvCxnSpPr/>
          <p:nvPr/>
        </p:nvCxnSpPr>
        <p:spPr>
          <a:xfrm flipH="1">
            <a:off x="6555770" y="1823659"/>
            <a:ext cx="888416" cy="0"/>
          </a:xfrm>
          <a:prstGeom prst="line">
            <a:avLst/>
          </a:prstGeom>
          <a:ln>
            <a:solidFill>
              <a:srgbClr val="457CFF"/>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H="1">
            <a:off x="6548705" y="2170976"/>
            <a:ext cx="888416"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H="1">
            <a:off x="6548705" y="2512998"/>
            <a:ext cx="888416"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nvGrpSpPr>
          <p:cNvPr id="9" name="Group 8">
            <a:extLst>
              <a:ext uri="{FF2B5EF4-FFF2-40B4-BE49-F238E27FC236}">
                <a16:creationId xmlns:a16="http://schemas.microsoft.com/office/drawing/2014/main" id="{D7A20C3D-8BE5-734F-97D3-06D4BFD27AA6}"/>
              </a:ext>
            </a:extLst>
          </p:cNvPr>
          <p:cNvGrpSpPr/>
          <p:nvPr/>
        </p:nvGrpSpPr>
        <p:grpSpPr>
          <a:xfrm>
            <a:off x="6676580" y="1641422"/>
            <a:ext cx="701911" cy="332067"/>
            <a:chOff x="3461022" y="1140370"/>
            <a:chExt cx="701911" cy="332067"/>
          </a:xfrm>
        </p:grpSpPr>
        <p:sp>
          <p:nvSpPr>
            <p:cNvPr id="10" name="Rectangle 9">
              <a:extLst>
                <a:ext uri="{FF2B5EF4-FFF2-40B4-BE49-F238E27FC236}">
                  <a16:creationId xmlns:a16="http://schemas.microsoft.com/office/drawing/2014/main" id="{7FBE2A88-4394-114A-9BF0-BC79C460677E}"/>
                </a:ext>
              </a:extLst>
            </p:cNvPr>
            <p:cNvSpPr/>
            <p:nvPr/>
          </p:nvSpPr>
          <p:spPr>
            <a:xfrm>
              <a:off x="3461022" y="1162192"/>
              <a:ext cx="652183" cy="310245"/>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800" b="1" dirty="0">
                <a:solidFill>
                  <a:schemeClr val="tx1"/>
                </a:solidFill>
              </a:endParaRPr>
            </a:p>
          </p:txBody>
        </p:sp>
        <p:pic>
          <p:nvPicPr>
            <p:cNvPr id="11" name="Picture 7" descr="Interconnected_icon_bk">
              <a:extLst>
                <a:ext uri="{FF2B5EF4-FFF2-40B4-BE49-F238E27FC236}">
                  <a16:creationId xmlns:a16="http://schemas.microsoft.com/office/drawing/2014/main" id="{1B0570EF-5515-B542-BED1-B10A79D51FEE}"/>
                </a:ext>
              </a:extLst>
            </p:cNvPr>
            <p:cNvPicPr>
              <a:picLocks noChangeAspect="1" noChangeArrowheads="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482509" y="1213044"/>
              <a:ext cx="192353" cy="197362"/>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5FB63825-1D2A-1E47-8E99-1D29DF3C58C2}"/>
                </a:ext>
              </a:extLst>
            </p:cNvPr>
            <p:cNvSpPr txBox="1"/>
            <p:nvPr/>
          </p:nvSpPr>
          <p:spPr>
            <a:xfrm>
              <a:off x="3618147" y="1140370"/>
              <a:ext cx="544786" cy="307777"/>
            </a:xfrm>
            <a:prstGeom prst="rect">
              <a:avLst/>
            </a:prstGeom>
            <a:noFill/>
          </p:spPr>
          <p:txBody>
            <a:bodyPr wrap="square" rtlCol="0">
              <a:spAutoFit/>
            </a:bodyPr>
            <a:lstStyle/>
            <a:p>
              <a:r>
                <a:rPr lang="en-US" sz="700" b="1" dirty="0"/>
                <a:t>Channel </a:t>
              </a:r>
            </a:p>
            <a:p>
              <a:r>
                <a:rPr lang="en-US" sz="700" b="1" dirty="0"/>
                <a:t>MSP</a:t>
              </a:r>
            </a:p>
          </p:txBody>
        </p:sp>
      </p:grpSp>
      <p:grpSp>
        <p:nvGrpSpPr>
          <p:cNvPr id="13" name="Group 12">
            <a:extLst>
              <a:ext uri="{FF2B5EF4-FFF2-40B4-BE49-F238E27FC236}">
                <a16:creationId xmlns:a16="http://schemas.microsoft.com/office/drawing/2014/main" id="{43DF3FD0-8EB0-924C-97F3-38D47C8E1143}"/>
              </a:ext>
            </a:extLst>
          </p:cNvPr>
          <p:cNvGrpSpPr/>
          <p:nvPr/>
        </p:nvGrpSpPr>
        <p:grpSpPr>
          <a:xfrm>
            <a:off x="6676580" y="1996857"/>
            <a:ext cx="701911" cy="332067"/>
            <a:chOff x="3461022" y="1140370"/>
            <a:chExt cx="701911" cy="332067"/>
          </a:xfrm>
        </p:grpSpPr>
        <p:sp>
          <p:nvSpPr>
            <p:cNvPr id="14" name="Rectangle 13">
              <a:extLst>
                <a:ext uri="{FF2B5EF4-FFF2-40B4-BE49-F238E27FC236}">
                  <a16:creationId xmlns:a16="http://schemas.microsoft.com/office/drawing/2014/main" id="{07703143-19B4-9C4E-9501-F222ABBFBFF5}"/>
                </a:ext>
              </a:extLst>
            </p:cNvPr>
            <p:cNvSpPr/>
            <p:nvPr/>
          </p:nvSpPr>
          <p:spPr>
            <a:xfrm>
              <a:off x="3461022" y="1162192"/>
              <a:ext cx="652183" cy="310245"/>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800" b="1" dirty="0">
                <a:solidFill>
                  <a:schemeClr val="tx1"/>
                </a:solidFill>
              </a:endParaRPr>
            </a:p>
          </p:txBody>
        </p:sp>
        <p:pic>
          <p:nvPicPr>
            <p:cNvPr id="15" name="Picture 7" descr="Interconnected_icon_bk">
              <a:extLst>
                <a:ext uri="{FF2B5EF4-FFF2-40B4-BE49-F238E27FC236}">
                  <a16:creationId xmlns:a16="http://schemas.microsoft.com/office/drawing/2014/main" id="{51D0048C-D2C1-7E44-9262-DC7E0EC6F195}"/>
                </a:ext>
              </a:extLst>
            </p:cNvPr>
            <p:cNvPicPr>
              <a:picLocks noChangeAspect="1" noChangeArrowheads="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482509" y="1213044"/>
              <a:ext cx="192353" cy="197362"/>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0A3323EF-66FA-C049-A8CE-793944F063DF}"/>
                </a:ext>
              </a:extLst>
            </p:cNvPr>
            <p:cNvSpPr txBox="1"/>
            <p:nvPr/>
          </p:nvSpPr>
          <p:spPr>
            <a:xfrm>
              <a:off x="3618147" y="1140370"/>
              <a:ext cx="544786" cy="307777"/>
            </a:xfrm>
            <a:prstGeom prst="rect">
              <a:avLst/>
            </a:prstGeom>
            <a:noFill/>
          </p:spPr>
          <p:txBody>
            <a:bodyPr wrap="square" rtlCol="0">
              <a:spAutoFit/>
            </a:bodyPr>
            <a:lstStyle/>
            <a:p>
              <a:r>
                <a:rPr lang="en-US" sz="700" b="1" dirty="0"/>
                <a:t>Channel </a:t>
              </a:r>
            </a:p>
            <a:p>
              <a:r>
                <a:rPr lang="en-US" sz="700" b="1" dirty="0"/>
                <a:t>MSP</a:t>
              </a:r>
            </a:p>
          </p:txBody>
        </p:sp>
      </p:grpSp>
      <p:grpSp>
        <p:nvGrpSpPr>
          <p:cNvPr id="18" name="Group 17">
            <a:extLst>
              <a:ext uri="{FF2B5EF4-FFF2-40B4-BE49-F238E27FC236}">
                <a16:creationId xmlns:a16="http://schemas.microsoft.com/office/drawing/2014/main" id="{A8C44ABA-9936-504E-B082-03ECBD58DD9D}"/>
              </a:ext>
            </a:extLst>
          </p:cNvPr>
          <p:cNvGrpSpPr/>
          <p:nvPr/>
        </p:nvGrpSpPr>
        <p:grpSpPr>
          <a:xfrm>
            <a:off x="6676580" y="2349707"/>
            <a:ext cx="701911" cy="332067"/>
            <a:chOff x="3461022" y="1140370"/>
            <a:chExt cx="701911" cy="332067"/>
          </a:xfrm>
        </p:grpSpPr>
        <p:sp>
          <p:nvSpPr>
            <p:cNvPr id="19" name="Rectangle 18">
              <a:extLst>
                <a:ext uri="{FF2B5EF4-FFF2-40B4-BE49-F238E27FC236}">
                  <a16:creationId xmlns:a16="http://schemas.microsoft.com/office/drawing/2014/main" id="{95353275-5D1F-4E4E-849F-485E659D35E7}"/>
                </a:ext>
              </a:extLst>
            </p:cNvPr>
            <p:cNvSpPr/>
            <p:nvPr/>
          </p:nvSpPr>
          <p:spPr>
            <a:xfrm>
              <a:off x="3461022" y="1162192"/>
              <a:ext cx="652183" cy="310245"/>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800" b="1" dirty="0">
                <a:solidFill>
                  <a:schemeClr val="tx1"/>
                </a:solidFill>
              </a:endParaRPr>
            </a:p>
          </p:txBody>
        </p:sp>
        <p:pic>
          <p:nvPicPr>
            <p:cNvPr id="20" name="Picture 7" descr="Interconnected_icon_bk">
              <a:extLst>
                <a:ext uri="{FF2B5EF4-FFF2-40B4-BE49-F238E27FC236}">
                  <a16:creationId xmlns:a16="http://schemas.microsoft.com/office/drawing/2014/main" id="{4C828E8F-42E8-A94E-986D-EB6B0794B505}"/>
                </a:ext>
              </a:extLst>
            </p:cNvPr>
            <p:cNvPicPr>
              <a:picLocks noChangeAspect="1" noChangeArrowheads="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482509" y="1213044"/>
              <a:ext cx="192353" cy="197362"/>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FEFE9409-5ED5-6748-9E70-3BB3FA5C7CE7}"/>
                </a:ext>
              </a:extLst>
            </p:cNvPr>
            <p:cNvSpPr txBox="1"/>
            <p:nvPr/>
          </p:nvSpPr>
          <p:spPr>
            <a:xfrm>
              <a:off x="3618147" y="1140370"/>
              <a:ext cx="544786" cy="307777"/>
            </a:xfrm>
            <a:prstGeom prst="rect">
              <a:avLst/>
            </a:prstGeom>
            <a:noFill/>
          </p:spPr>
          <p:txBody>
            <a:bodyPr wrap="square" rtlCol="0">
              <a:spAutoFit/>
            </a:bodyPr>
            <a:lstStyle/>
            <a:p>
              <a:r>
                <a:rPr lang="en-US" sz="700" b="1" dirty="0"/>
                <a:t>Channel </a:t>
              </a:r>
            </a:p>
            <a:p>
              <a:r>
                <a:rPr lang="en-US" sz="700" b="1" dirty="0"/>
                <a:t>MSP</a:t>
              </a:r>
            </a:p>
          </p:txBody>
        </p:sp>
      </p:grpSp>
    </p:spTree>
    <p:extLst>
      <p:ext uri="{BB962C8B-B14F-4D97-AF65-F5344CB8AC3E}">
        <p14:creationId xmlns:p14="http://schemas.microsoft.com/office/powerpoint/2010/main" val="18587856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25730" y="144464"/>
            <a:ext cx="8606790" cy="1011698"/>
          </a:xfrm>
        </p:spPr>
        <p:txBody>
          <a:bodyPr/>
          <a:lstStyle/>
          <a:p>
            <a:r>
              <a:rPr lang="en-US" dirty="0"/>
              <a:t>IBM Blockchain Platform - </a:t>
            </a:r>
            <a:r>
              <a:rPr lang="en-US" dirty="0">
                <a:latin typeface="+mn-lt"/>
              </a:rPr>
              <a:t>User Registration and Enrollment</a:t>
            </a:r>
          </a:p>
        </p:txBody>
      </p:sp>
      <p:sp>
        <p:nvSpPr>
          <p:cNvPr id="65" name="TextBox 64"/>
          <p:cNvSpPr txBox="1"/>
          <p:nvPr/>
        </p:nvSpPr>
        <p:spPr>
          <a:xfrm>
            <a:off x="5517774" y="3343320"/>
            <a:ext cx="277640" cy="246221"/>
          </a:xfrm>
          <a:prstGeom prst="rect">
            <a:avLst/>
          </a:prstGeom>
          <a:noFill/>
        </p:spPr>
        <p:txBody>
          <a:bodyPr wrap="none" rtlCol="0">
            <a:spAutoFit/>
          </a:bodyPr>
          <a:lstStyle/>
          <a:p>
            <a:pPr algn="ctr"/>
            <a:r>
              <a:rPr lang="en-US" sz="1000" dirty="0">
                <a:solidFill>
                  <a:schemeClr val="bg1"/>
                </a:solidFill>
                <a:cs typeface="Helvetica Neue"/>
              </a:rPr>
              <a:t>U</a:t>
            </a:r>
          </a:p>
        </p:txBody>
      </p:sp>
      <p:sp>
        <p:nvSpPr>
          <p:cNvPr id="318" name="TextBox 317"/>
          <p:cNvSpPr txBox="1"/>
          <p:nvPr/>
        </p:nvSpPr>
        <p:spPr>
          <a:xfrm>
            <a:off x="2682786" y="3215149"/>
            <a:ext cx="1732434" cy="246221"/>
          </a:xfrm>
          <a:prstGeom prst="rect">
            <a:avLst/>
          </a:prstGeom>
          <a:noFill/>
          <a:effectLst/>
        </p:spPr>
        <p:txBody>
          <a:bodyPr wrap="square" rtlCol="0">
            <a:spAutoFit/>
          </a:bodyPr>
          <a:lstStyle/>
          <a:p>
            <a:pPr algn="ctr"/>
            <a:r>
              <a:rPr lang="en-US" sz="1000" dirty="0">
                <a:cs typeface="Calibri"/>
              </a:rPr>
              <a:t>3. Enroll(Enroll ID, secret) </a:t>
            </a:r>
          </a:p>
        </p:txBody>
      </p:sp>
      <p:cxnSp>
        <p:nvCxnSpPr>
          <p:cNvPr id="372" name="Elbow Connector 156"/>
          <p:cNvCxnSpPr>
            <a:stCxn id="153" idx="1"/>
          </p:cNvCxnSpPr>
          <p:nvPr/>
        </p:nvCxnSpPr>
        <p:spPr>
          <a:xfrm flipH="1" flipV="1">
            <a:off x="2544421" y="3441707"/>
            <a:ext cx="1838846" cy="8871"/>
          </a:xfrm>
          <a:prstGeom prst="straightConnector1">
            <a:avLst/>
          </a:prstGeom>
          <a:ln w="25400">
            <a:solidFill>
              <a:srgbClr val="256FC0"/>
            </a:solidFill>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405" name="TextBox 404"/>
          <p:cNvSpPr txBox="1"/>
          <p:nvPr/>
        </p:nvSpPr>
        <p:spPr>
          <a:xfrm>
            <a:off x="6082891" y="1396030"/>
            <a:ext cx="3102358" cy="2708434"/>
          </a:xfrm>
          <a:prstGeom prst="rect">
            <a:avLst/>
          </a:prstGeom>
          <a:noFill/>
          <a:effectLst/>
        </p:spPr>
        <p:txBody>
          <a:bodyPr wrap="square" rtlCol="0">
            <a:spAutoFit/>
          </a:bodyPr>
          <a:lstStyle/>
          <a:p>
            <a:pPr algn="ctr"/>
            <a:r>
              <a:rPr lang="en-US" sz="1600" dirty="0">
                <a:solidFill>
                  <a:srgbClr val="FF0000"/>
                </a:solidFill>
                <a:cs typeface="Calibri"/>
              </a:rPr>
              <a:t>Registration and Enrollment</a:t>
            </a:r>
          </a:p>
          <a:p>
            <a:endParaRPr lang="en-US" sz="1400" dirty="0">
              <a:solidFill>
                <a:srgbClr val="FF0000"/>
              </a:solidFill>
              <a:cs typeface="Calibri"/>
            </a:endParaRPr>
          </a:p>
          <a:p>
            <a:pPr marL="285750" indent="-285750">
              <a:buFont typeface="Arial" charset="0"/>
              <a:buChar char="•"/>
            </a:pPr>
            <a:r>
              <a:rPr lang="en-US" sz="1400" dirty="0">
                <a:cs typeface="Calibri"/>
              </a:rPr>
              <a:t>Admin registers new user with Enroll ID</a:t>
            </a:r>
          </a:p>
          <a:p>
            <a:pPr marL="285750" indent="-285750">
              <a:buFont typeface="Arial" charset="0"/>
              <a:buChar char="•"/>
            </a:pPr>
            <a:endParaRPr lang="en-US" sz="1400" dirty="0">
              <a:cs typeface="Calibri"/>
            </a:endParaRPr>
          </a:p>
          <a:p>
            <a:pPr marL="285750" indent="-285750">
              <a:buFont typeface="Arial" charset="0"/>
              <a:buChar char="•"/>
            </a:pPr>
            <a:r>
              <a:rPr lang="en-US" sz="1400" dirty="0">
                <a:cs typeface="Calibri"/>
              </a:rPr>
              <a:t>Using the SDK the user generates pub/private key pair and enrolls via a CSR with the CA to retrieve E</a:t>
            </a:r>
            <a:r>
              <a:rPr lang="en-US" sz="1400">
                <a:cs typeface="Calibri"/>
              </a:rPr>
              <a:t>cert</a:t>
            </a:r>
            <a:r>
              <a:rPr lang="en-US" sz="1400" dirty="0">
                <a:cs typeface="Calibri"/>
              </a:rPr>
              <a:t> credentials</a:t>
            </a:r>
          </a:p>
          <a:p>
            <a:pPr marL="285750" indent="-285750">
              <a:buFont typeface="Arial" charset="0"/>
              <a:buChar char="•"/>
            </a:pPr>
            <a:endParaRPr lang="en-US" sz="1400" dirty="0">
              <a:cs typeface="Calibri"/>
            </a:endParaRPr>
          </a:p>
          <a:p>
            <a:pPr marL="285750" indent="-285750">
              <a:buFont typeface="Arial" charset="0"/>
              <a:buChar char="•"/>
            </a:pPr>
            <a:r>
              <a:rPr lang="en-US" sz="1400" dirty="0">
                <a:cs typeface="Calibri"/>
              </a:rPr>
              <a:t>Additional offline registration and enrollment options available</a:t>
            </a:r>
          </a:p>
        </p:txBody>
      </p:sp>
      <p:grpSp>
        <p:nvGrpSpPr>
          <p:cNvPr id="149" name="Group 148"/>
          <p:cNvGrpSpPr/>
          <p:nvPr/>
        </p:nvGrpSpPr>
        <p:grpSpPr>
          <a:xfrm>
            <a:off x="4348157" y="3005610"/>
            <a:ext cx="1312630" cy="894243"/>
            <a:chOff x="6535813" y="1021830"/>
            <a:chExt cx="852731" cy="580931"/>
          </a:xfrm>
        </p:grpSpPr>
        <p:sp>
          <p:nvSpPr>
            <p:cNvPr id="153" name="Rounded Rectangle 152"/>
            <p:cNvSpPr/>
            <p:nvPr/>
          </p:nvSpPr>
          <p:spPr>
            <a:xfrm>
              <a:off x="6558622" y="1021830"/>
              <a:ext cx="608263" cy="578133"/>
            </a:xfrm>
            <a:prstGeom prst="roundRect">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6" name="Rectangle 155"/>
            <p:cNvSpPr/>
            <p:nvPr/>
          </p:nvSpPr>
          <p:spPr>
            <a:xfrm>
              <a:off x="6535813" y="1162560"/>
              <a:ext cx="852731" cy="239931"/>
            </a:xfrm>
            <a:prstGeom prst="rect">
              <a:avLst/>
            </a:prstGeom>
          </p:spPr>
          <p:txBody>
            <a:bodyPr wrap="square">
              <a:spAutoFit/>
            </a:bodyPr>
            <a:lstStyle/>
            <a:p>
              <a:pPr lvl="0" algn="ctr"/>
              <a:r>
                <a:rPr lang="en-US" sz="900" dirty="0">
                  <a:solidFill>
                    <a:prstClr val="black"/>
                  </a:solidFill>
                  <a:cs typeface="Calibri"/>
                </a:rPr>
                <a:t>Client</a:t>
              </a:r>
            </a:p>
            <a:p>
              <a:pPr lvl="0" algn="ctr"/>
              <a:r>
                <a:rPr lang="en-US" sz="900" dirty="0">
                  <a:solidFill>
                    <a:prstClr val="black"/>
                  </a:solidFill>
                  <a:cs typeface="Calibri"/>
                </a:rPr>
                <a:t>Application</a:t>
              </a:r>
              <a:endParaRPr lang="en-US" sz="800" dirty="0">
                <a:solidFill>
                  <a:prstClr val="black"/>
                </a:solidFill>
                <a:cs typeface="Calibri"/>
              </a:endParaRPr>
            </a:p>
          </p:txBody>
        </p:sp>
        <p:cxnSp>
          <p:nvCxnSpPr>
            <p:cNvPr id="157" name="Straight Connector 156"/>
            <p:cNvCxnSpPr/>
            <p:nvPr/>
          </p:nvCxnSpPr>
          <p:spPr>
            <a:xfrm flipV="1">
              <a:off x="6753628" y="1023978"/>
              <a:ext cx="0" cy="578783"/>
            </a:xfrm>
            <a:prstGeom prst="line">
              <a:avLst/>
            </a:prstGeom>
            <a:ln w="25400" cmpd="sng">
              <a:solidFill>
                <a:schemeClr val="tx2"/>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59" name="Rectangle 158"/>
            <p:cNvSpPr/>
            <p:nvPr/>
          </p:nvSpPr>
          <p:spPr>
            <a:xfrm rot="16200000">
              <a:off x="6444385" y="1225920"/>
              <a:ext cx="438599" cy="169951"/>
            </a:xfrm>
            <a:prstGeom prst="rect">
              <a:avLst/>
            </a:prstGeom>
          </p:spPr>
          <p:txBody>
            <a:bodyPr wrap="square">
              <a:spAutoFit/>
            </a:bodyPr>
            <a:lstStyle/>
            <a:p>
              <a:pPr lvl="0" algn="ctr"/>
              <a:r>
                <a:rPr lang="en-US" sz="1100" dirty="0">
                  <a:solidFill>
                    <a:prstClr val="black"/>
                  </a:solidFill>
                  <a:cs typeface="Calibri"/>
                </a:rPr>
                <a:t>SDK</a:t>
              </a:r>
              <a:endParaRPr lang="en-US" sz="900" dirty="0">
                <a:solidFill>
                  <a:prstClr val="black"/>
                </a:solidFill>
                <a:cs typeface="Calibri"/>
              </a:endParaRPr>
            </a:p>
          </p:txBody>
        </p:sp>
      </p:grpSp>
      <p:sp>
        <p:nvSpPr>
          <p:cNvPr id="80" name="TextBox 79"/>
          <p:cNvSpPr txBox="1"/>
          <p:nvPr/>
        </p:nvSpPr>
        <p:spPr>
          <a:xfrm>
            <a:off x="2129394" y="1363246"/>
            <a:ext cx="284052" cy="246221"/>
          </a:xfrm>
          <a:prstGeom prst="rect">
            <a:avLst/>
          </a:prstGeom>
          <a:noFill/>
        </p:spPr>
        <p:txBody>
          <a:bodyPr wrap="none" rtlCol="0">
            <a:spAutoFit/>
          </a:bodyPr>
          <a:lstStyle/>
          <a:p>
            <a:pPr algn="ctr"/>
            <a:r>
              <a:rPr lang="en-US" sz="1000" dirty="0">
                <a:solidFill>
                  <a:schemeClr val="bg1"/>
                </a:solidFill>
                <a:cs typeface="Helvetica Neue"/>
              </a:rPr>
              <a:t>O</a:t>
            </a:r>
          </a:p>
        </p:txBody>
      </p:sp>
      <p:sp>
        <p:nvSpPr>
          <p:cNvPr id="90" name="Rounded Rectangle 89"/>
          <p:cNvSpPr/>
          <p:nvPr/>
        </p:nvSpPr>
        <p:spPr>
          <a:xfrm>
            <a:off x="925886" y="1100977"/>
            <a:ext cx="1318179" cy="299588"/>
          </a:xfrm>
          <a:prstGeom prst="roundRect">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fabric-ca-client</a:t>
            </a:r>
          </a:p>
        </p:txBody>
      </p:sp>
      <p:cxnSp>
        <p:nvCxnSpPr>
          <p:cNvPr id="94" name="Elbow Connector 156"/>
          <p:cNvCxnSpPr>
            <a:cxnSpLocks/>
            <a:stCxn id="90" idx="2"/>
            <a:endCxn id="43" idx="0"/>
          </p:cNvCxnSpPr>
          <p:nvPr/>
        </p:nvCxnSpPr>
        <p:spPr>
          <a:xfrm>
            <a:off x="1584976" y="1400565"/>
            <a:ext cx="0" cy="1543060"/>
          </a:xfrm>
          <a:prstGeom prst="straightConnector1">
            <a:avLst/>
          </a:prstGeom>
          <a:ln w="25400">
            <a:solidFill>
              <a:schemeClr val="tx2"/>
            </a:solidFill>
            <a:prstDash val="dash"/>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95" name="TextBox 94"/>
          <p:cNvSpPr txBox="1"/>
          <p:nvPr/>
        </p:nvSpPr>
        <p:spPr>
          <a:xfrm>
            <a:off x="1609271" y="1935315"/>
            <a:ext cx="1528920" cy="553998"/>
          </a:xfrm>
          <a:prstGeom prst="rect">
            <a:avLst/>
          </a:prstGeom>
          <a:noFill/>
          <a:effectLst/>
        </p:spPr>
        <p:txBody>
          <a:bodyPr wrap="square" rtlCol="0">
            <a:spAutoFit/>
          </a:bodyPr>
          <a:lstStyle/>
          <a:p>
            <a:r>
              <a:rPr lang="en-US" sz="1000" dirty="0">
                <a:cs typeface="Calibri"/>
              </a:rPr>
              <a:t>1. Register(Enroll ID)</a:t>
            </a:r>
          </a:p>
          <a:p>
            <a:endParaRPr lang="en-US" sz="1000" dirty="0">
              <a:cs typeface="Calibri"/>
            </a:endParaRPr>
          </a:p>
          <a:p>
            <a:r>
              <a:rPr lang="en-US" sz="1000" dirty="0">
                <a:solidFill>
                  <a:schemeClr val="accent1"/>
                </a:solidFill>
                <a:cs typeface="Calibri"/>
              </a:rPr>
              <a:t>returns( secret)</a:t>
            </a:r>
          </a:p>
        </p:txBody>
      </p:sp>
      <p:sp>
        <p:nvSpPr>
          <p:cNvPr id="40" name="TextBox 39"/>
          <p:cNvSpPr txBox="1"/>
          <p:nvPr/>
        </p:nvSpPr>
        <p:spPr>
          <a:xfrm>
            <a:off x="2734463" y="3417442"/>
            <a:ext cx="1528920" cy="246221"/>
          </a:xfrm>
          <a:prstGeom prst="rect">
            <a:avLst/>
          </a:prstGeom>
          <a:noFill/>
          <a:effectLst/>
        </p:spPr>
        <p:txBody>
          <a:bodyPr wrap="square" rtlCol="0">
            <a:spAutoFit/>
          </a:bodyPr>
          <a:lstStyle/>
          <a:p>
            <a:pPr algn="ctr"/>
            <a:r>
              <a:rPr lang="en-US" sz="1000" dirty="0">
                <a:solidFill>
                  <a:schemeClr val="accent1"/>
                </a:solidFill>
                <a:cs typeface="Calibri"/>
              </a:rPr>
              <a:t>returns </a:t>
            </a:r>
            <a:r>
              <a:rPr lang="en-US" sz="1000" dirty="0" err="1">
                <a:solidFill>
                  <a:schemeClr val="accent1"/>
                </a:solidFill>
                <a:cs typeface="Calibri"/>
              </a:rPr>
              <a:t>Ecert</a:t>
            </a:r>
            <a:endParaRPr lang="en-US" sz="1000" dirty="0">
              <a:solidFill>
                <a:schemeClr val="accent1"/>
              </a:solidFill>
              <a:cs typeface="Calibri"/>
            </a:endParaRPr>
          </a:p>
        </p:txBody>
      </p:sp>
      <p:cxnSp>
        <p:nvCxnSpPr>
          <p:cNvPr id="58" name="Elbow Connector 156"/>
          <p:cNvCxnSpPr>
            <a:cxnSpLocks/>
          </p:cNvCxnSpPr>
          <p:nvPr/>
        </p:nvCxnSpPr>
        <p:spPr>
          <a:xfrm>
            <a:off x="2767052" y="1382720"/>
            <a:ext cx="2697440" cy="1653255"/>
          </a:xfrm>
          <a:prstGeom prst="straightConnector1">
            <a:avLst/>
          </a:prstGeom>
          <a:ln w="12700">
            <a:solidFill>
              <a:schemeClr val="tx2"/>
            </a:solidFill>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rot="1871918">
            <a:off x="3049712" y="1878266"/>
            <a:ext cx="1920623" cy="246221"/>
          </a:xfrm>
          <a:prstGeom prst="rect">
            <a:avLst/>
          </a:prstGeom>
          <a:noFill/>
          <a:effectLst/>
        </p:spPr>
        <p:txBody>
          <a:bodyPr wrap="square" rtlCol="0">
            <a:spAutoFit/>
          </a:bodyPr>
          <a:lstStyle/>
          <a:p>
            <a:pPr algn="ctr"/>
            <a:r>
              <a:rPr lang="en-US" sz="1000" dirty="0">
                <a:cs typeface="Calibri"/>
              </a:rPr>
              <a:t>2. Send Enroll ID and secret </a:t>
            </a:r>
          </a:p>
        </p:txBody>
      </p:sp>
      <p:grpSp>
        <p:nvGrpSpPr>
          <p:cNvPr id="42" name="Group 41"/>
          <p:cNvGrpSpPr/>
          <p:nvPr/>
        </p:nvGrpSpPr>
        <p:grpSpPr>
          <a:xfrm>
            <a:off x="621792" y="2943625"/>
            <a:ext cx="1926367" cy="987326"/>
            <a:chOff x="8203321" y="3097576"/>
            <a:chExt cx="866669" cy="411867"/>
          </a:xfrm>
        </p:grpSpPr>
        <p:sp>
          <p:nvSpPr>
            <p:cNvPr id="43" name="Rectangle 42"/>
            <p:cNvSpPr/>
            <p:nvPr/>
          </p:nvSpPr>
          <p:spPr>
            <a:xfrm>
              <a:off x="8203321" y="3097576"/>
              <a:ext cx="866669" cy="411867"/>
            </a:xfrm>
            <a:prstGeom prst="rect">
              <a:avLst/>
            </a:prstGeom>
            <a:solidFill>
              <a:schemeClr val="bg1"/>
            </a:solidFill>
            <a:ln w="25400" cmpd="sng">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pic>
          <p:nvPicPr>
            <p:cNvPr id="44" name="Picture 43"/>
            <p:cNvPicPr>
              <a:picLocks noChangeAspect="1"/>
            </p:cNvPicPr>
            <p:nvPr/>
          </p:nvPicPr>
          <p:blipFill>
            <a:blip r:embed="rId3">
              <a:duotone>
                <a:schemeClr val="accent4">
                  <a:shade val="45000"/>
                  <a:satMod val="135000"/>
                </a:schemeClr>
                <a:prstClr val="white"/>
              </a:duotone>
            </a:blip>
            <a:stretch>
              <a:fillRect/>
            </a:stretch>
          </p:blipFill>
          <p:spPr>
            <a:xfrm>
              <a:off x="8702016" y="3174776"/>
              <a:ext cx="261642" cy="261642"/>
            </a:xfrm>
            <a:prstGeom prst="rect">
              <a:avLst/>
            </a:prstGeom>
            <a:ln w="9525" cmpd="sng">
              <a:solidFill>
                <a:schemeClr val="tx2"/>
              </a:solidFill>
            </a:ln>
          </p:spPr>
        </p:pic>
        <p:sp>
          <p:nvSpPr>
            <p:cNvPr id="45" name="TextBox 44"/>
            <p:cNvSpPr txBox="1"/>
            <p:nvPr/>
          </p:nvSpPr>
          <p:spPr>
            <a:xfrm>
              <a:off x="8314937" y="3174808"/>
              <a:ext cx="289100" cy="89098"/>
            </a:xfrm>
            <a:prstGeom prst="rect">
              <a:avLst/>
            </a:prstGeom>
            <a:noFill/>
            <a:ln>
              <a:solidFill>
                <a:schemeClr val="tx2"/>
              </a:solidFill>
            </a:ln>
          </p:spPr>
          <p:txBody>
            <a:bodyPr wrap="square" rtlCol="0">
              <a:spAutoFit/>
            </a:bodyPr>
            <a:lstStyle/>
            <a:p>
              <a:pPr marL="214313" indent="-214313">
                <a:buFont typeface="Wingdings" charset="2"/>
                <a:buChar char="ü"/>
              </a:pPr>
              <a:r>
                <a:rPr lang="en-US" sz="788" dirty="0">
                  <a:solidFill>
                    <a:srgbClr val="4178BE"/>
                  </a:solidFill>
                  <a:cs typeface="Helvetica Neue"/>
                </a:rPr>
                <a:t> </a:t>
              </a:r>
            </a:p>
          </p:txBody>
        </p:sp>
      </p:grpSp>
      <p:sp>
        <p:nvSpPr>
          <p:cNvPr id="46" name="TextBox 45"/>
          <p:cNvSpPr txBox="1"/>
          <p:nvPr/>
        </p:nvSpPr>
        <p:spPr>
          <a:xfrm>
            <a:off x="901480" y="3893269"/>
            <a:ext cx="1309831" cy="307777"/>
          </a:xfrm>
          <a:prstGeom prst="rect">
            <a:avLst/>
          </a:prstGeom>
          <a:noFill/>
          <a:effectLst/>
        </p:spPr>
        <p:txBody>
          <a:bodyPr wrap="square" rtlCol="0">
            <a:spAutoFit/>
          </a:bodyPr>
          <a:lstStyle/>
          <a:p>
            <a:pPr algn="ctr"/>
            <a:r>
              <a:rPr lang="en-US" sz="1400" dirty="0">
                <a:cs typeface="Calibri"/>
              </a:rPr>
              <a:t>CA</a:t>
            </a:r>
          </a:p>
        </p:txBody>
      </p:sp>
      <p:grpSp>
        <p:nvGrpSpPr>
          <p:cNvPr id="39" name="Group 38">
            <a:extLst>
              <a:ext uri="{FF2B5EF4-FFF2-40B4-BE49-F238E27FC236}">
                <a16:creationId xmlns:a16="http://schemas.microsoft.com/office/drawing/2014/main" id="{5E26757B-CA0B-494A-828A-866492A0A95C}"/>
              </a:ext>
            </a:extLst>
          </p:cNvPr>
          <p:cNvGrpSpPr/>
          <p:nvPr/>
        </p:nvGrpSpPr>
        <p:grpSpPr>
          <a:xfrm>
            <a:off x="5394053" y="3038283"/>
            <a:ext cx="759278" cy="574129"/>
            <a:chOff x="6023672" y="3560516"/>
            <a:chExt cx="897692" cy="694407"/>
          </a:xfrm>
        </p:grpSpPr>
        <p:sp>
          <p:nvSpPr>
            <p:cNvPr id="41" name="TextBox 40">
              <a:extLst>
                <a:ext uri="{FF2B5EF4-FFF2-40B4-BE49-F238E27FC236}">
                  <a16:creationId xmlns:a16="http://schemas.microsoft.com/office/drawing/2014/main" id="{EA7962EA-E4D9-AD43-B21B-7296EB2BDD8D}"/>
                </a:ext>
              </a:extLst>
            </p:cNvPr>
            <p:cNvSpPr txBox="1"/>
            <p:nvPr/>
          </p:nvSpPr>
          <p:spPr>
            <a:xfrm>
              <a:off x="6305666" y="3770501"/>
              <a:ext cx="615698" cy="279190"/>
            </a:xfrm>
            <a:prstGeom prst="rect">
              <a:avLst/>
            </a:prstGeom>
            <a:noFill/>
            <a:effectLst/>
          </p:spPr>
          <p:txBody>
            <a:bodyPr wrap="square" rtlCol="0">
              <a:spAutoFit/>
            </a:bodyPr>
            <a:lstStyle/>
            <a:p>
              <a:pPr algn="ctr"/>
              <a:r>
                <a:rPr lang="en-US" sz="900" dirty="0">
                  <a:cs typeface="Calibri"/>
                </a:rPr>
                <a:t>User</a:t>
              </a:r>
              <a:endParaRPr lang="en-US" sz="300" dirty="0">
                <a:cs typeface="Calibri"/>
              </a:endParaRPr>
            </a:p>
          </p:txBody>
        </p:sp>
        <p:grpSp>
          <p:nvGrpSpPr>
            <p:cNvPr id="47" name="Group 46">
              <a:extLst>
                <a:ext uri="{FF2B5EF4-FFF2-40B4-BE49-F238E27FC236}">
                  <a16:creationId xmlns:a16="http://schemas.microsoft.com/office/drawing/2014/main" id="{C21F1A79-706F-504E-90F3-BD88DB5E3218}"/>
                </a:ext>
              </a:extLst>
            </p:cNvPr>
            <p:cNvGrpSpPr/>
            <p:nvPr/>
          </p:nvGrpSpPr>
          <p:grpSpPr>
            <a:xfrm>
              <a:off x="6023672" y="3560516"/>
              <a:ext cx="419319" cy="694407"/>
              <a:chOff x="5701134" y="2384637"/>
              <a:chExt cx="1133933" cy="1812369"/>
            </a:xfrm>
          </p:grpSpPr>
          <p:sp>
            <p:nvSpPr>
              <p:cNvPr id="48" name="Oval 47">
                <a:extLst>
                  <a:ext uri="{FF2B5EF4-FFF2-40B4-BE49-F238E27FC236}">
                    <a16:creationId xmlns:a16="http://schemas.microsoft.com/office/drawing/2014/main" id="{1AEA05B1-6F11-204F-9B6C-850E42A559C2}"/>
                  </a:ext>
                </a:extLst>
              </p:cNvPr>
              <p:cNvSpPr/>
              <p:nvPr/>
            </p:nvSpPr>
            <p:spPr>
              <a:xfrm>
                <a:off x="5928889" y="2384637"/>
                <a:ext cx="678434" cy="678436"/>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350">
                  <a:solidFill>
                    <a:srgbClr val="FFFFFF"/>
                  </a:solidFill>
                </a:endParaRPr>
              </a:p>
            </p:txBody>
          </p:sp>
          <p:sp>
            <p:nvSpPr>
              <p:cNvPr id="49" name="Round Same Side Corner Rectangle 48">
                <a:extLst>
                  <a:ext uri="{FF2B5EF4-FFF2-40B4-BE49-F238E27FC236}">
                    <a16:creationId xmlns:a16="http://schemas.microsoft.com/office/drawing/2014/main" id="{925A4970-78D5-4B40-B8F5-33D77E5BF1ED}"/>
                  </a:ext>
                </a:extLst>
              </p:cNvPr>
              <p:cNvSpPr/>
              <p:nvPr/>
            </p:nvSpPr>
            <p:spPr>
              <a:xfrm>
                <a:off x="5701134" y="3063073"/>
                <a:ext cx="1133933" cy="1133933"/>
              </a:xfrm>
              <a:prstGeom prst="round2SameRect">
                <a:avLst>
                  <a:gd name="adj1" fmla="val 49716"/>
                  <a:gd name="adj2" fmla="val 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b="1" dirty="0">
                  <a:solidFill>
                    <a:srgbClr val="FFFFFF"/>
                  </a:solidFill>
                </a:endParaRPr>
              </a:p>
            </p:txBody>
          </p:sp>
        </p:grpSp>
      </p:grpSp>
      <p:grpSp>
        <p:nvGrpSpPr>
          <p:cNvPr id="50" name="Group 49">
            <a:extLst>
              <a:ext uri="{FF2B5EF4-FFF2-40B4-BE49-F238E27FC236}">
                <a16:creationId xmlns:a16="http://schemas.microsoft.com/office/drawing/2014/main" id="{006CD5F6-D26A-5E49-8133-EEE3A2E037D9}"/>
              </a:ext>
            </a:extLst>
          </p:cNvPr>
          <p:cNvGrpSpPr/>
          <p:nvPr/>
        </p:nvGrpSpPr>
        <p:grpSpPr>
          <a:xfrm>
            <a:off x="5638108" y="3678216"/>
            <a:ext cx="509681" cy="307777"/>
            <a:chOff x="2308142" y="3044171"/>
            <a:chExt cx="509681" cy="307777"/>
          </a:xfrm>
        </p:grpSpPr>
        <p:sp>
          <p:nvSpPr>
            <p:cNvPr id="51" name="Rounded Rectangle 50">
              <a:extLst>
                <a:ext uri="{FF2B5EF4-FFF2-40B4-BE49-F238E27FC236}">
                  <a16:creationId xmlns:a16="http://schemas.microsoft.com/office/drawing/2014/main" id="{CA04F00C-C28A-C841-8087-DF780EEE9A46}"/>
                </a:ext>
              </a:extLst>
            </p:cNvPr>
            <p:cNvSpPr/>
            <p:nvPr/>
          </p:nvSpPr>
          <p:spPr>
            <a:xfrm rot="21321904">
              <a:off x="2348961" y="3053481"/>
              <a:ext cx="379011" cy="83395"/>
            </a:xfrm>
            <a:prstGeom prst="roundRect">
              <a:avLst/>
            </a:prstGeom>
            <a:solidFill>
              <a:schemeClr val="bg1"/>
            </a:solidFill>
            <a:ln w="25400">
              <a:solidFill>
                <a:schemeClr val="tx2"/>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2" name="Rounded Rectangle 51">
              <a:extLst>
                <a:ext uri="{FF2B5EF4-FFF2-40B4-BE49-F238E27FC236}">
                  <a16:creationId xmlns:a16="http://schemas.microsoft.com/office/drawing/2014/main" id="{0BD81EB4-0B92-7643-8EF8-0472CF4A58F5}"/>
                </a:ext>
              </a:extLst>
            </p:cNvPr>
            <p:cNvSpPr/>
            <p:nvPr/>
          </p:nvSpPr>
          <p:spPr>
            <a:xfrm>
              <a:off x="2330328" y="3063695"/>
              <a:ext cx="422342" cy="262706"/>
            </a:xfrm>
            <a:prstGeom prst="roundRect">
              <a:avLst/>
            </a:prstGeom>
            <a:solidFill>
              <a:schemeClr val="bg1"/>
            </a:solidFill>
            <a:ln w="25400">
              <a:solidFill>
                <a:schemeClr val="tx2"/>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5A5CAA50-A7FD-C44D-8A0D-C40A1AB447BB}"/>
                </a:ext>
              </a:extLst>
            </p:cNvPr>
            <p:cNvSpPr txBox="1"/>
            <p:nvPr/>
          </p:nvSpPr>
          <p:spPr>
            <a:xfrm>
              <a:off x="2308142" y="3044171"/>
              <a:ext cx="509681" cy="307777"/>
            </a:xfrm>
            <a:prstGeom prst="rect">
              <a:avLst/>
            </a:prstGeom>
            <a:noFill/>
          </p:spPr>
          <p:txBody>
            <a:bodyPr wrap="square" rtlCol="0">
              <a:spAutoFit/>
            </a:bodyPr>
            <a:lstStyle/>
            <a:p>
              <a:r>
                <a:rPr lang="en-US" sz="700" b="1" dirty="0"/>
                <a:t>Local </a:t>
              </a:r>
            </a:p>
            <a:p>
              <a:r>
                <a:rPr lang="en-US" sz="700" b="1" dirty="0"/>
                <a:t>MSP</a:t>
              </a:r>
            </a:p>
          </p:txBody>
        </p:sp>
        <p:sp>
          <p:nvSpPr>
            <p:cNvPr id="54" name="Rounded Rectangle 53">
              <a:extLst>
                <a:ext uri="{FF2B5EF4-FFF2-40B4-BE49-F238E27FC236}">
                  <a16:creationId xmlns:a16="http://schemas.microsoft.com/office/drawing/2014/main" id="{14B2AD2C-1023-4B46-A52C-A98FF73758FA}"/>
                </a:ext>
              </a:extLst>
            </p:cNvPr>
            <p:cNvSpPr/>
            <p:nvPr/>
          </p:nvSpPr>
          <p:spPr>
            <a:xfrm>
              <a:off x="2670050" y="3145936"/>
              <a:ext cx="107983" cy="99788"/>
            </a:xfrm>
            <a:prstGeom prst="roundRect">
              <a:avLst/>
            </a:prstGeom>
            <a:solidFill>
              <a:schemeClr val="bg1"/>
            </a:solidFill>
            <a:ln w="25400">
              <a:solidFill>
                <a:schemeClr val="tx2"/>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A2AE106B-85D4-C74C-811D-17259FA718AD}"/>
              </a:ext>
            </a:extLst>
          </p:cNvPr>
          <p:cNvGrpSpPr/>
          <p:nvPr/>
        </p:nvGrpSpPr>
        <p:grpSpPr>
          <a:xfrm>
            <a:off x="2348287" y="846966"/>
            <a:ext cx="829702" cy="574129"/>
            <a:chOff x="6023672" y="3560516"/>
            <a:chExt cx="980954" cy="694407"/>
          </a:xfrm>
        </p:grpSpPr>
        <p:sp>
          <p:nvSpPr>
            <p:cNvPr id="63" name="TextBox 62">
              <a:extLst>
                <a:ext uri="{FF2B5EF4-FFF2-40B4-BE49-F238E27FC236}">
                  <a16:creationId xmlns:a16="http://schemas.microsoft.com/office/drawing/2014/main" id="{096E8D73-A2F3-694C-9291-C3382411DFB9}"/>
                </a:ext>
              </a:extLst>
            </p:cNvPr>
            <p:cNvSpPr txBox="1"/>
            <p:nvPr/>
          </p:nvSpPr>
          <p:spPr>
            <a:xfrm>
              <a:off x="6388928" y="3785528"/>
              <a:ext cx="615698" cy="279190"/>
            </a:xfrm>
            <a:prstGeom prst="rect">
              <a:avLst/>
            </a:prstGeom>
            <a:noFill/>
            <a:effectLst/>
          </p:spPr>
          <p:txBody>
            <a:bodyPr wrap="square" rtlCol="0">
              <a:spAutoFit/>
            </a:bodyPr>
            <a:lstStyle/>
            <a:p>
              <a:pPr algn="ctr"/>
              <a:r>
                <a:rPr lang="en-US" sz="900" dirty="0">
                  <a:cs typeface="Calibri"/>
                </a:rPr>
                <a:t>Admin</a:t>
              </a:r>
              <a:endParaRPr lang="en-US" sz="300" dirty="0">
                <a:cs typeface="Calibri"/>
              </a:endParaRPr>
            </a:p>
          </p:txBody>
        </p:sp>
        <p:grpSp>
          <p:nvGrpSpPr>
            <p:cNvPr id="64" name="Group 63">
              <a:extLst>
                <a:ext uri="{FF2B5EF4-FFF2-40B4-BE49-F238E27FC236}">
                  <a16:creationId xmlns:a16="http://schemas.microsoft.com/office/drawing/2014/main" id="{ADCCA94F-D987-A841-BA55-F870D18C3BD6}"/>
                </a:ext>
              </a:extLst>
            </p:cNvPr>
            <p:cNvGrpSpPr/>
            <p:nvPr/>
          </p:nvGrpSpPr>
          <p:grpSpPr>
            <a:xfrm>
              <a:off x="6023672" y="3560516"/>
              <a:ext cx="419319" cy="694407"/>
              <a:chOff x="5701134" y="2384637"/>
              <a:chExt cx="1133933" cy="1812369"/>
            </a:xfrm>
          </p:grpSpPr>
          <p:sp>
            <p:nvSpPr>
              <p:cNvPr id="66" name="Oval 65">
                <a:extLst>
                  <a:ext uri="{FF2B5EF4-FFF2-40B4-BE49-F238E27FC236}">
                    <a16:creationId xmlns:a16="http://schemas.microsoft.com/office/drawing/2014/main" id="{52B3FF71-AF46-6A49-A51B-F73BC5024D30}"/>
                  </a:ext>
                </a:extLst>
              </p:cNvPr>
              <p:cNvSpPr/>
              <p:nvPr/>
            </p:nvSpPr>
            <p:spPr>
              <a:xfrm>
                <a:off x="5928889" y="2384637"/>
                <a:ext cx="678434" cy="678436"/>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350">
                  <a:solidFill>
                    <a:srgbClr val="FFFFFF"/>
                  </a:solidFill>
                </a:endParaRPr>
              </a:p>
            </p:txBody>
          </p:sp>
          <p:sp>
            <p:nvSpPr>
              <p:cNvPr id="67" name="Round Same Side Corner Rectangle 66">
                <a:extLst>
                  <a:ext uri="{FF2B5EF4-FFF2-40B4-BE49-F238E27FC236}">
                    <a16:creationId xmlns:a16="http://schemas.microsoft.com/office/drawing/2014/main" id="{F4EA4F33-D96F-214F-A83C-0A0C2442E8B0}"/>
                  </a:ext>
                </a:extLst>
              </p:cNvPr>
              <p:cNvSpPr/>
              <p:nvPr/>
            </p:nvSpPr>
            <p:spPr>
              <a:xfrm>
                <a:off x="5701134" y="3063073"/>
                <a:ext cx="1133933" cy="1133933"/>
              </a:xfrm>
              <a:prstGeom prst="round2SameRect">
                <a:avLst>
                  <a:gd name="adj1" fmla="val 49716"/>
                  <a:gd name="adj2" fmla="val 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b="1" dirty="0">
                  <a:solidFill>
                    <a:srgbClr val="FFFFFF"/>
                  </a:solidFill>
                </a:endParaRPr>
              </a:p>
            </p:txBody>
          </p:sp>
        </p:grpSp>
      </p:grpSp>
    </p:spTree>
    <p:extLst>
      <p:ext uri="{BB962C8B-B14F-4D97-AF65-F5344CB8AC3E}">
        <p14:creationId xmlns:p14="http://schemas.microsoft.com/office/powerpoint/2010/main" val="2711798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ounded Rectangle 80">
            <a:extLst>
              <a:ext uri="{FF2B5EF4-FFF2-40B4-BE49-F238E27FC236}">
                <a16:creationId xmlns:a16="http://schemas.microsoft.com/office/drawing/2014/main" id="{5FAA18A3-73AC-4B4F-A98D-E286CD0E99A2}"/>
              </a:ext>
            </a:extLst>
          </p:cNvPr>
          <p:cNvSpPr/>
          <p:nvPr/>
        </p:nvSpPr>
        <p:spPr>
          <a:xfrm>
            <a:off x="2764605" y="757487"/>
            <a:ext cx="5797405" cy="3978973"/>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2" name="TextBox 81">
            <a:extLst>
              <a:ext uri="{FF2B5EF4-FFF2-40B4-BE49-F238E27FC236}">
                <a16:creationId xmlns:a16="http://schemas.microsoft.com/office/drawing/2014/main" id="{97869829-F4AB-4B43-8DBC-E3CE0417930E}"/>
              </a:ext>
            </a:extLst>
          </p:cNvPr>
          <p:cNvSpPr txBox="1"/>
          <p:nvPr/>
        </p:nvSpPr>
        <p:spPr>
          <a:xfrm>
            <a:off x="4197171" y="4711130"/>
            <a:ext cx="2994880" cy="276999"/>
          </a:xfrm>
          <a:prstGeom prst="rect">
            <a:avLst/>
          </a:prstGeom>
          <a:noFill/>
        </p:spPr>
        <p:txBody>
          <a:bodyPr wrap="square" rtlCol="0">
            <a:spAutoFit/>
          </a:bodyPr>
          <a:lstStyle/>
          <a:p>
            <a:pPr algn="ctr"/>
            <a:r>
              <a:rPr lang="en-US" sz="1200" dirty="0"/>
              <a:t>IBM Blockchain Platform</a:t>
            </a:r>
          </a:p>
        </p:txBody>
      </p:sp>
      <p:sp>
        <p:nvSpPr>
          <p:cNvPr id="72" name="Rounded Rectangle 71">
            <a:extLst>
              <a:ext uri="{FF2B5EF4-FFF2-40B4-BE49-F238E27FC236}">
                <a16:creationId xmlns:a16="http://schemas.microsoft.com/office/drawing/2014/main" id="{E9B6CDC8-C547-E047-87A9-7747266E9B3E}"/>
              </a:ext>
            </a:extLst>
          </p:cNvPr>
          <p:cNvSpPr/>
          <p:nvPr/>
        </p:nvSpPr>
        <p:spPr>
          <a:xfrm>
            <a:off x="3077166" y="2737788"/>
            <a:ext cx="1709316" cy="1614100"/>
          </a:xfrm>
          <a:prstGeom prst="roundRect">
            <a:avLst/>
          </a:prstGeom>
          <a:solidFill>
            <a:srgbClr val="FFD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4" name="Text Placeholder 23"/>
          <p:cNvSpPr>
            <a:spLocks noGrp="1"/>
          </p:cNvSpPr>
          <p:nvPr>
            <p:ph type="body" sz="quarter" idx="13"/>
          </p:nvPr>
        </p:nvSpPr>
        <p:spPr/>
        <p:txBody>
          <a:bodyPr/>
          <a:lstStyle/>
          <a:p>
            <a:r>
              <a:rPr lang="en-US" dirty="0">
                <a:latin typeface="+mn-lt"/>
              </a:rPr>
              <a:t>Platform Architecture Overview</a:t>
            </a:r>
          </a:p>
        </p:txBody>
      </p:sp>
      <p:grpSp>
        <p:nvGrpSpPr>
          <p:cNvPr id="53" name="Group 52"/>
          <p:cNvGrpSpPr/>
          <p:nvPr/>
        </p:nvGrpSpPr>
        <p:grpSpPr>
          <a:xfrm>
            <a:off x="702537" y="2129050"/>
            <a:ext cx="1432690" cy="691285"/>
            <a:chOff x="1680912" y="2699333"/>
            <a:chExt cx="2075731" cy="1051945"/>
          </a:xfrm>
        </p:grpSpPr>
        <p:sp>
          <p:nvSpPr>
            <p:cNvPr id="19" name="Rectangle 18"/>
            <p:cNvSpPr/>
            <p:nvPr/>
          </p:nvSpPr>
          <p:spPr>
            <a:xfrm>
              <a:off x="1680912" y="3014869"/>
              <a:ext cx="1427868" cy="258905"/>
            </a:xfrm>
            <a:prstGeom prst="rect">
              <a:avLst/>
            </a:prstGeom>
            <a:ln>
              <a:noFill/>
            </a:ln>
          </p:spPr>
          <p:txBody>
            <a:bodyPr wrap="square">
              <a:spAutoFit/>
            </a:bodyPr>
            <a:lstStyle/>
            <a:p>
              <a:pPr lvl="0" algn="ctr"/>
              <a:r>
                <a:rPr lang="en-US" sz="1200" dirty="0">
                  <a:solidFill>
                    <a:prstClr val="black"/>
                  </a:solidFill>
                  <a:cs typeface="Calibri"/>
                </a:rPr>
                <a:t>Application</a:t>
              </a:r>
            </a:p>
          </p:txBody>
        </p:sp>
        <p:grpSp>
          <p:nvGrpSpPr>
            <p:cNvPr id="20" name="Group 19"/>
            <p:cNvGrpSpPr/>
            <p:nvPr/>
          </p:nvGrpSpPr>
          <p:grpSpPr>
            <a:xfrm>
              <a:off x="1786347" y="2699333"/>
              <a:ext cx="1970296" cy="1051945"/>
              <a:chOff x="265172" y="2308763"/>
              <a:chExt cx="712071" cy="676800"/>
            </a:xfrm>
          </p:grpSpPr>
          <p:sp>
            <p:nvSpPr>
              <p:cNvPr id="22" name="Rounded Rectangle 21"/>
              <p:cNvSpPr/>
              <p:nvPr/>
            </p:nvSpPr>
            <p:spPr>
              <a:xfrm>
                <a:off x="265172" y="2308763"/>
                <a:ext cx="712071" cy="67680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p>
            </p:txBody>
          </p:sp>
          <p:cxnSp>
            <p:nvCxnSpPr>
              <p:cNvPr id="23" name="Straight Connector 22"/>
              <p:cNvCxnSpPr/>
              <p:nvPr/>
            </p:nvCxnSpPr>
            <p:spPr>
              <a:xfrm>
                <a:off x="712941" y="2308763"/>
                <a:ext cx="0" cy="676800"/>
              </a:xfrm>
              <a:prstGeom prst="line">
                <a:avLst/>
              </a:prstGeom>
              <a:ln w="28575" cmpd="sng">
                <a:solidFill>
                  <a:schemeClr val="tx2"/>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21" name="TextBox 20"/>
            <p:cNvSpPr txBox="1"/>
            <p:nvPr/>
          </p:nvSpPr>
          <p:spPr>
            <a:xfrm>
              <a:off x="2999803" y="3014869"/>
              <a:ext cx="756839" cy="258905"/>
            </a:xfrm>
            <a:prstGeom prst="rect">
              <a:avLst/>
            </a:prstGeom>
            <a:noFill/>
            <a:ln>
              <a:noFill/>
            </a:ln>
          </p:spPr>
          <p:txBody>
            <a:bodyPr wrap="square" rtlCol="0">
              <a:spAutoFit/>
            </a:bodyPr>
            <a:lstStyle/>
            <a:p>
              <a:pPr algn="ctr"/>
              <a:r>
                <a:rPr lang="en-US" sz="1200" dirty="0"/>
                <a:t>SDK</a:t>
              </a:r>
            </a:p>
          </p:txBody>
        </p:sp>
      </p:grpSp>
      <p:grpSp>
        <p:nvGrpSpPr>
          <p:cNvPr id="31" name="Group 30"/>
          <p:cNvGrpSpPr/>
          <p:nvPr/>
        </p:nvGrpSpPr>
        <p:grpSpPr>
          <a:xfrm>
            <a:off x="2937836" y="1067540"/>
            <a:ext cx="1397932" cy="578274"/>
            <a:chOff x="2397605" y="2782776"/>
            <a:chExt cx="1397932" cy="578274"/>
          </a:xfrm>
        </p:grpSpPr>
        <p:sp>
          <p:nvSpPr>
            <p:cNvPr id="33" name="Rectangle 32"/>
            <p:cNvSpPr/>
            <p:nvPr/>
          </p:nvSpPr>
          <p:spPr>
            <a:xfrm>
              <a:off x="2397605" y="2782776"/>
              <a:ext cx="1397932" cy="57827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100" dirty="0">
                  <a:solidFill>
                    <a:schemeClr val="tx1"/>
                  </a:solidFill>
                </a:rPr>
                <a:t>Membership</a:t>
              </a:r>
            </a:p>
            <a:p>
              <a:pPr algn="r"/>
              <a:r>
                <a:rPr lang="en-US" sz="1100" dirty="0">
                  <a:solidFill>
                    <a:schemeClr val="tx1"/>
                  </a:solidFill>
                </a:rPr>
                <a:t>Services</a:t>
              </a:r>
              <a:br>
                <a:rPr lang="en-US" sz="1100" dirty="0">
                  <a:solidFill>
                    <a:schemeClr val="tx1"/>
                  </a:solidFill>
                </a:rPr>
              </a:br>
              <a:endParaRPr lang="en-US" sz="1100" dirty="0">
                <a:solidFill>
                  <a:schemeClr val="tx1"/>
                </a:solidFill>
              </a:endParaRPr>
            </a:p>
          </p:txBody>
        </p:sp>
        <p:pic>
          <p:nvPicPr>
            <p:cNvPr id="32" name="Picture 7" descr="Interconnected_icon_bk"/>
            <p:cNvPicPr>
              <a:picLocks noChangeAspect="1" noChangeArrowheads="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19092" y="2833627"/>
              <a:ext cx="497078" cy="510023"/>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55" name="Group 54"/>
          <p:cNvGrpSpPr/>
          <p:nvPr/>
        </p:nvGrpSpPr>
        <p:grpSpPr>
          <a:xfrm>
            <a:off x="5587170" y="1552835"/>
            <a:ext cx="2004490" cy="2820402"/>
            <a:chOff x="6565932" y="1507986"/>
            <a:chExt cx="2004490" cy="2820402"/>
          </a:xfrm>
        </p:grpSpPr>
        <p:sp>
          <p:nvSpPr>
            <p:cNvPr id="34" name="Rounded Rectangle 33"/>
            <p:cNvSpPr/>
            <p:nvPr/>
          </p:nvSpPr>
          <p:spPr>
            <a:xfrm>
              <a:off x="6565932" y="1903822"/>
              <a:ext cx="2004490" cy="2424566"/>
            </a:xfrm>
            <a:prstGeom prst="roundRect">
              <a:avLst/>
            </a:prstGeom>
            <a:solidFill>
              <a:schemeClr val="bg1"/>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000000"/>
                </a:solidFill>
              </a:endParaRPr>
            </a:p>
          </p:txBody>
        </p:sp>
        <p:sp>
          <p:nvSpPr>
            <p:cNvPr id="36" name="Rectangle 35"/>
            <p:cNvSpPr/>
            <p:nvPr/>
          </p:nvSpPr>
          <p:spPr>
            <a:xfrm>
              <a:off x="7226217" y="1507986"/>
              <a:ext cx="671979" cy="369332"/>
            </a:xfrm>
            <a:prstGeom prst="rect">
              <a:avLst/>
            </a:prstGeom>
          </p:spPr>
          <p:txBody>
            <a:bodyPr wrap="none">
              <a:spAutoFit/>
            </a:bodyPr>
            <a:lstStyle/>
            <a:p>
              <a:pPr algn="ctr"/>
              <a:r>
                <a:rPr lang="en-US" dirty="0">
                  <a:solidFill>
                    <a:srgbClr val="000000"/>
                  </a:solidFill>
                </a:rPr>
                <a:t>Peer</a:t>
              </a:r>
            </a:p>
          </p:txBody>
        </p:sp>
        <p:sp>
          <p:nvSpPr>
            <p:cNvPr id="37" name="Rounded Rectangle 36"/>
            <p:cNvSpPr/>
            <p:nvPr/>
          </p:nvSpPr>
          <p:spPr>
            <a:xfrm>
              <a:off x="6716331" y="2063616"/>
              <a:ext cx="1703690" cy="372013"/>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Endorser</a:t>
              </a:r>
            </a:p>
          </p:txBody>
        </p:sp>
        <p:sp>
          <p:nvSpPr>
            <p:cNvPr id="38" name="Rectangle 37"/>
            <p:cNvSpPr/>
            <p:nvPr/>
          </p:nvSpPr>
          <p:spPr>
            <a:xfrm>
              <a:off x="6673373" y="3058936"/>
              <a:ext cx="902812" cy="369332"/>
            </a:xfrm>
            <a:prstGeom prst="rect">
              <a:avLst/>
            </a:prstGeom>
          </p:spPr>
          <p:txBody>
            <a:bodyPr wrap="none">
              <a:spAutoFit/>
            </a:bodyPr>
            <a:lstStyle/>
            <a:p>
              <a:pPr algn="ctr"/>
              <a:r>
                <a:rPr lang="en-US" dirty="0">
                  <a:solidFill>
                    <a:srgbClr val="000000"/>
                  </a:solidFill>
                </a:rPr>
                <a:t>Ledger</a:t>
              </a:r>
            </a:p>
          </p:txBody>
        </p:sp>
        <p:grpSp>
          <p:nvGrpSpPr>
            <p:cNvPr id="39" name="Group 38"/>
            <p:cNvGrpSpPr/>
            <p:nvPr/>
          </p:nvGrpSpPr>
          <p:grpSpPr>
            <a:xfrm>
              <a:off x="7983288" y="3129302"/>
              <a:ext cx="432016" cy="114300"/>
              <a:chOff x="2259061" y="4546976"/>
              <a:chExt cx="576021" cy="152400"/>
            </a:xfrm>
          </p:grpSpPr>
          <p:sp>
            <p:nvSpPr>
              <p:cNvPr id="40" name="Rectangle 39"/>
              <p:cNvSpPr/>
              <p:nvPr/>
            </p:nvSpPr>
            <p:spPr>
              <a:xfrm>
                <a:off x="2259061"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1" name="Rectangle 40"/>
              <p:cNvSpPr/>
              <p:nvPr/>
            </p:nvSpPr>
            <p:spPr>
              <a:xfrm>
                <a:off x="2475990"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2" name="Rectangle 41"/>
              <p:cNvSpPr/>
              <p:nvPr/>
            </p:nvSpPr>
            <p:spPr>
              <a:xfrm>
                <a:off x="2689609" y="4546976"/>
                <a:ext cx="145473" cy="15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cxnSp>
            <p:nvCxnSpPr>
              <p:cNvPr id="43" name="Straight Connector 42"/>
              <p:cNvCxnSpPr/>
              <p:nvPr/>
            </p:nvCxnSpPr>
            <p:spPr>
              <a:xfrm>
                <a:off x="2404534" y="4623176"/>
                <a:ext cx="285075" cy="0"/>
              </a:xfrm>
              <a:prstGeom prst="line">
                <a:avLst/>
              </a:prstGeom>
              <a:solidFill>
                <a:schemeClr val="tx2"/>
              </a:solidFill>
              <a:ln w="19050" cmpd="sng">
                <a:solidFill>
                  <a:schemeClr val="tx2"/>
                </a:solidFill>
                <a:prstDash val="solid"/>
                <a:tailEnd type="none"/>
              </a:ln>
              <a:effectLst/>
            </p:spPr>
            <p:style>
              <a:lnRef idx="2">
                <a:schemeClr val="accent1"/>
              </a:lnRef>
              <a:fillRef idx="0">
                <a:schemeClr val="accent1"/>
              </a:fillRef>
              <a:effectRef idx="1">
                <a:schemeClr val="accent1"/>
              </a:effectRef>
              <a:fontRef idx="minor">
                <a:schemeClr val="tx1"/>
              </a:fontRef>
            </p:style>
          </p:cxnSp>
        </p:grpSp>
        <p:sp>
          <p:nvSpPr>
            <p:cNvPr id="44" name="Rounded Rectangle 43"/>
            <p:cNvSpPr/>
            <p:nvPr/>
          </p:nvSpPr>
          <p:spPr>
            <a:xfrm>
              <a:off x="6716331" y="2559526"/>
              <a:ext cx="1698974" cy="380146"/>
            </a:xfrm>
            <a:prstGeom prst="roundRect">
              <a:avLst/>
            </a:prstGeom>
            <a:solidFill>
              <a:schemeClr val="tx2">
                <a:lumMod val="40000"/>
                <a:lumOff val="60000"/>
              </a:schemeClr>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Committer</a:t>
              </a:r>
            </a:p>
          </p:txBody>
        </p:sp>
        <p:sp>
          <p:nvSpPr>
            <p:cNvPr id="45" name="Rounded Rectangle 44"/>
            <p:cNvSpPr/>
            <p:nvPr/>
          </p:nvSpPr>
          <p:spPr>
            <a:xfrm>
              <a:off x="7980604" y="3422277"/>
              <a:ext cx="27753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A</a:t>
              </a:r>
            </a:p>
          </p:txBody>
        </p:sp>
        <p:sp>
          <p:nvSpPr>
            <p:cNvPr id="46" name="Rectangle 45"/>
            <p:cNvSpPr/>
            <p:nvPr/>
          </p:nvSpPr>
          <p:spPr>
            <a:xfrm>
              <a:off x="6661052" y="3446546"/>
              <a:ext cx="1287532" cy="369332"/>
            </a:xfrm>
            <a:prstGeom prst="rect">
              <a:avLst/>
            </a:prstGeom>
          </p:spPr>
          <p:txBody>
            <a:bodyPr wrap="none">
              <a:spAutoFit/>
            </a:bodyPr>
            <a:lstStyle/>
            <a:p>
              <a:pPr algn="ctr"/>
              <a:r>
                <a:rPr lang="en-US" dirty="0">
                  <a:solidFill>
                    <a:srgbClr val="000000"/>
                  </a:solidFill>
                </a:rPr>
                <a:t>Chaincode</a:t>
              </a:r>
            </a:p>
          </p:txBody>
        </p:sp>
        <p:sp>
          <p:nvSpPr>
            <p:cNvPr id="47" name="Rounded Rectangle 46"/>
            <p:cNvSpPr/>
            <p:nvPr/>
          </p:nvSpPr>
          <p:spPr>
            <a:xfrm>
              <a:off x="8190025" y="3488980"/>
              <a:ext cx="252300" cy="256166"/>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25" dirty="0">
                  <a:solidFill>
                    <a:srgbClr val="000000"/>
                  </a:solidFill>
                </a:rPr>
                <a:t>B</a:t>
              </a:r>
            </a:p>
          </p:txBody>
        </p:sp>
        <p:grpSp>
          <p:nvGrpSpPr>
            <p:cNvPr id="51" name="Group 50"/>
            <p:cNvGrpSpPr/>
            <p:nvPr/>
          </p:nvGrpSpPr>
          <p:grpSpPr>
            <a:xfrm>
              <a:off x="8094725" y="3904058"/>
              <a:ext cx="238627" cy="276999"/>
              <a:chOff x="1642032" y="3300064"/>
              <a:chExt cx="238627" cy="276999"/>
            </a:xfrm>
          </p:grpSpPr>
          <p:sp>
            <p:nvSpPr>
              <p:cNvPr id="49" name="Oval 48"/>
              <p:cNvSpPr/>
              <p:nvPr/>
            </p:nvSpPr>
            <p:spPr>
              <a:xfrm>
                <a:off x="1642032" y="3325860"/>
                <a:ext cx="225602" cy="231205"/>
              </a:xfrm>
              <a:prstGeom prst="ellipse">
                <a:avLst/>
              </a:prstGeom>
              <a:solidFill>
                <a:srgbClr val="FFFFFF"/>
              </a:solid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50" name="TextBox 49"/>
              <p:cNvSpPr txBox="1"/>
              <p:nvPr/>
            </p:nvSpPr>
            <p:spPr>
              <a:xfrm>
                <a:off x="1644697" y="3300064"/>
                <a:ext cx="235962" cy="276999"/>
              </a:xfrm>
              <a:prstGeom prst="rect">
                <a:avLst/>
              </a:prstGeom>
              <a:noFill/>
            </p:spPr>
            <p:txBody>
              <a:bodyPr wrap="none" rtlCol="0">
                <a:spAutoFit/>
              </a:bodyPr>
              <a:lstStyle/>
              <a:p>
                <a:r>
                  <a:rPr lang="en-US" sz="1200" dirty="0">
                    <a:solidFill>
                      <a:srgbClr val="FF3220"/>
                    </a:solidFill>
                  </a:rPr>
                  <a:t>!</a:t>
                </a:r>
              </a:p>
            </p:txBody>
          </p:sp>
        </p:grpSp>
        <p:sp>
          <p:nvSpPr>
            <p:cNvPr id="52" name="Rectangle 51"/>
            <p:cNvSpPr/>
            <p:nvPr/>
          </p:nvSpPr>
          <p:spPr>
            <a:xfrm>
              <a:off x="6663076" y="3839477"/>
              <a:ext cx="889987" cy="369332"/>
            </a:xfrm>
            <a:prstGeom prst="rect">
              <a:avLst/>
            </a:prstGeom>
          </p:spPr>
          <p:txBody>
            <a:bodyPr wrap="none">
              <a:spAutoFit/>
            </a:bodyPr>
            <a:lstStyle/>
            <a:p>
              <a:pPr algn="ctr"/>
              <a:r>
                <a:rPr lang="en-US" dirty="0">
                  <a:solidFill>
                    <a:srgbClr val="000000"/>
                  </a:solidFill>
                </a:rPr>
                <a:t>Events</a:t>
              </a:r>
            </a:p>
          </p:txBody>
        </p:sp>
      </p:grpSp>
      <p:cxnSp>
        <p:nvCxnSpPr>
          <p:cNvPr id="58" name="Straight Arrow Connector 57"/>
          <p:cNvCxnSpPr/>
          <p:nvPr/>
        </p:nvCxnSpPr>
        <p:spPr>
          <a:xfrm>
            <a:off x="2145461" y="2331638"/>
            <a:ext cx="3581874" cy="0"/>
          </a:xfrm>
          <a:prstGeom prst="straightConnector1">
            <a:avLst/>
          </a:prstGeom>
          <a:ln w="19050" cmpd="sng">
            <a:solidFill>
              <a:srgbClr val="FF0000"/>
            </a:solidFill>
            <a:prstDash val="sysDash"/>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a:cxnSpLocks/>
            <a:stCxn id="22" idx="3"/>
          </p:cNvCxnSpPr>
          <p:nvPr/>
        </p:nvCxnSpPr>
        <p:spPr>
          <a:xfrm>
            <a:off x="2135227" y="2474693"/>
            <a:ext cx="941939" cy="1072692"/>
          </a:xfrm>
          <a:prstGeom prst="straightConnector1">
            <a:avLst/>
          </a:prstGeom>
          <a:ln w="19050" cmpd="sng">
            <a:solidFill>
              <a:srgbClr val="FF0000"/>
            </a:solidFill>
            <a:prstDash val="sysDash"/>
            <a:headEnd type="none" w="med" len="med"/>
            <a:tailEnd type="triangle"/>
          </a:ln>
          <a:effectLst/>
        </p:spPr>
        <p:style>
          <a:lnRef idx="2">
            <a:schemeClr val="accent1"/>
          </a:lnRef>
          <a:fillRef idx="0">
            <a:schemeClr val="accent1"/>
          </a:fillRef>
          <a:effectRef idx="1">
            <a:schemeClr val="accent1"/>
          </a:effectRef>
          <a:fontRef idx="minor">
            <a:schemeClr val="tx1"/>
          </a:fontRef>
        </p:style>
      </p:cxnSp>
      <p:grpSp>
        <p:nvGrpSpPr>
          <p:cNvPr id="64" name="Group 63"/>
          <p:cNvGrpSpPr/>
          <p:nvPr/>
        </p:nvGrpSpPr>
        <p:grpSpPr>
          <a:xfrm>
            <a:off x="1688066" y="2884038"/>
            <a:ext cx="342607" cy="240131"/>
            <a:chOff x="3053916" y="6186281"/>
            <a:chExt cx="456809" cy="320175"/>
          </a:xfrm>
        </p:grpSpPr>
        <p:sp>
          <p:nvSpPr>
            <p:cNvPr id="65" name="Rectangle 64"/>
            <p:cNvSpPr/>
            <p:nvPr/>
          </p:nvSpPr>
          <p:spPr>
            <a:xfrm>
              <a:off x="3053916" y="6272185"/>
              <a:ext cx="456809" cy="234271"/>
            </a:xfrm>
            <a:prstGeom prst="rect">
              <a:avLst/>
            </a:prstGeom>
            <a:noFill/>
            <a:ln w="12700" cmpd="sng">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66" name="Oval 65"/>
            <p:cNvSpPr/>
            <p:nvPr/>
          </p:nvSpPr>
          <p:spPr>
            <a:xfrm>
              <a:off x="3384550" y="6362700"/>
              <a:ext cx="45719" cy="45719"/>
            </a:xfrm>
            <a:prstGeom prst="ellipse">
              <a:avLst/>
            </a:prstGeom>
            <a:solidFill>
              <a:srgbClr val="FFFFFF"/>
            </a:solidFill>
            <a:ln w="12700" cmpd="sng">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67" name="Straight Connector 66"/>
            <p:cNvCxnSpPr/>
            <p:nvPr/>
          </p:nvCxnSpPr>
          <p:spPr>
            <a:xfrm flipV="1">
              <a:off x="3053916" y="6189456"/>
              <a:ext cx="423374" cy="82730"/>
            </a:xfrm>
            <a:prstGeom prst="line">
              <a:avLst/>
            </a:prstGeom>
            <a:ln w="12700"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474115" y="6186281"/>
              <a:ext cx="0" cy="82729"/>
            </a:xfrm>
            <a:prstGeom prst="line">
              <a:avLst/>
            </a:prstGeom>
            <a:ln w="12700" cmpd="sng">
              <a:solidFill>
                <a:schemeClr val="tx2"/>
              </a:solidFill>
            </a:ln>
            <a:effectLst/>
          </p:spPr>
          <p:style>
            <a:lnRef idx="2">
              <a:schemeClr val="accent1"/>
            </a:lnRef>
            <a:fillRef idx="0">
              <a:schemeClr val="accent1"/>
            </a:fillRef>
            <a:effectRef idx="1">
              <a:schemeClr val="accent1"/>
            </a:effectRef>
            <a:fontRef idx="minor">
              <a:schemeClr val="tx1"/>
            </a:fontRef>
          </p:style>
        </p:cxnSp>
      </p:grpSp>
      <p:cxnSp>
        <p:nvCxnSpPr>
          <p:cNvPr id="69" name="Straight Arrow Connector 68"/>
          <p:cNvCxnSpPr>
            <a:cxnSpLocks/>
            <a:endCxn id="44" idx="1"/>
          </p:cNvCxnSpPr>
          <p:nvPr/>
        </p:nvCxnSpPr>
        <p:spPr>
          <a:xfrm flipV="1">
            <a:off x="4786482" y="2794448"/>
            <a:ext cx="951087" cy="752937"/>
          </a:xfrm>
          <a:prstGeom prst="straightConnector1">
            <a:avLst/>
          </a:prstGeom>
          <a:ln w="19050" cmpd="sng">
            <a:solidFill>
              <a:srgbClr val="FF0000"/>
            </a:solidFill>
            <a:prstDash val="sysDash"/>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a:stCxn id="50" idx="3"/>
          </p:cNvCxnSpPr>
          <p:nvPr/>
        </p:nvCxnSpPr>
        <p:spPr>
          <a:xfrm flipV="1">
            <a:off x="7354590" y="4087406"/>
            <a:ext cx="777699" cy="1"/>
          </a:xfrm>
          <a:prstGeom prst="straightConnector1">
            <a:avLst/>
          </a:prstGeom>
          <a:ln w="19050" cmpd="sng">
            <a:solidFill>
              <a:srgbClr val="FF0000"/>
            </a:solidFill>
            <a:prstDash val="sysDash"/>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59" name="TextBox 58"/>
          <p:cNvSpPr txBox="1"/>
          <p:nvPr/>
        </p:nvSpPr>
        <p:spPr>
          <a:xfrm>
            <a:off x="3391330" y="4321539"/>
            <a:ext cx="1071606" cy="230832"/>
          </a:xfrm>
          <a:prstGeom prst="rect">
            <a:avLst/>
          </a:prstGeom>
          <a:noFill/>
        </p:spPr>
        <p:txBody>
          <a:bodyPr wrap="square" rtlCol="0">
            <a:spAutoFit/>
          </a:bodyPr>
          <a:lstStyle/>
          <a:p>
            <a:r>
              <a:rPr lang="en-US" sz="900" dirty="0"/>
              <a:t>Ordering-Service</a:t>
            </a:r>
          </a:p>
        </p:txBody>
      </p:sp>
      <p:grpSp>
        <p:nvGrpSpPr>
          <p:cNvPr id="60" name="Group 59"/>
          <p:cNvGrpSpPr/>
          <p:nvPr/>
        </p:nvGrpSpPr>
        <p:grpSpPr>
          <a:xfrm>
            <a:off x="3224242" y="2859864"/>
            <a:ext cx="1405782" cy="1348505"/>
            <a:chOff x="3767821" y="2964559"/>
            <a:chExt cx="1405782" cy="1348505"/>
          </a:xfrm>
        </p:grpSpPr>
        <p:sp>
          <p:nvSpPr>
            <p:cNvPr id="63" name="Rounded Rectangle 62"/>
            <p:cNvSpPr/>
            <p:nvPr/>
          </p:nvSpPr>
          <p:spPr>
            <a:xfrm>
              <a:off x="3767821" y="3711053"/>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sp>
          <p:nvSpPr>
            <p:cNvPr id="70" name="Rounded Rectangle 69"/>
            <p:cNvSpPr/>
            <p:nvPr/>
          </p:nvSpPr>
          <p:spPr>
            <a:xfrm>
              <a:off x="4176303" y="2964559"/>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cxnSp>
          <p:nvCxnSpPr>
            <p:cNvPr id="73" name="Straight Connector 72"/>
            <p:cNvCxnSpPr/>
            <p:nvPr/>
          </p:nvCxnSpPr>
          <p:spPr>
            <a:xfrm>
              <a:off x="4366020" y="4010153"/>
              <a:ext cx="209384" cy="3812"/>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74" name="Straight Connector 73"/>
            <p:cNvCxnSpPr>
              <a:cxnSpLocks/>
              <a:endCxn id="63" idx="0"/>
            </p:cNvCxnSpPr>
            <p:nvPr/>
          </p:nvCxnSpPr>
          <p:spPr>
            <a:xfrm flipH="1">
              <a:off x="4066921" y="3537124"/>
              <a:ext cx="137781" cy="173929"/>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a:cxnSpLocks/>
              <a:endCxn id="80" idx="0"/>
            </p:cNvCxnSpPr>
            <p:nvPr/>
          </p:nvCxnSpPr>
          <p:spPr>
            <a:xfrm>
              <a:off x="4740511" y="3537124"/>
              <a:ext cx="133993" cy="177741"/>
            </a:xfrm>
            <a:prstGeom prst="line">
              <a:avLst/>
            </a:prstGeom>
            <a:ln w="19050" cmpd="sng">
              <a:solidFill>
                <a:schemeClr val="tx2"/>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80" name="Rounded Rectangle 79"/>
            <p:cNvSpPr/>
            <p:nvPr/>
          </p:nvSpPr>
          <p:spPr>
            <a:xfrm>
              <a:off x="4575404" y="3714865"/>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O</a:t>
              </a:r>
            </a:p>
          </p:txBody>
        </p:sp>
      </p:grpSp>
      <p:sp>
        <p:nvSpPr>
          <p:cNvPr id="86" name="TextBox 85"/>
          <p:cNvSpPr txBox="1"/>
          <p:nvPr/>
        </p:nvSpPr>
        <p:spPr>
          <a:xfrm>
            <a:off x="4976429" y="833841"/>
            <a:ext cx="801791" cy="246221"/>
          </a:xfrm>
          <a:prstGeom prst="rect">
            <a:avLst/>
          </a:prstGeom>
          <a:noFill/>
          <a:effectLst/>
        </p:spPr>
        <p:txBody>
          <a:bodyPr wrap="square" rtlCol="0">
            <a:spAutoFit/>
          </a:bodyPr>
          <a:lstStyle/>
          <a:p>
            <a:pPr algn="ctr"/>
            <a:r>
              <a:rPr lang="en-US" sz="1000" dirty="0">
                <a:cs typeface="Calibri"/>
              </a:rPr>
              <a:t>Fabric-CA</a:t>
            </a:r>
          </a:p>
        </p:txBody>
      </p:sp>
      <p:sp>
        <p:nvSpPr>
          <p:cNvPr id="91" name="TextBox 90"/>
          <p:cNvSpPr txBox="1"/>
          <p:nvPr/>
        </p:nvSpPr>
        <p:spPr>
          <a:xfrm>
            <a:off x="1376355" y="842607"/>
            <a:ext cx="943129" cy="246221"/>
          </a:xfrm>
          <a:prstGeom prst="rect">
            <a:avLst/>
          </a:prstGeom>
          <a:noFill/>
          <a:effectLst/>
        </p:spPr>
        <p:txBody>
          <a:bodyPr wrap="square" rtlCol="0">
            <a:spAutoFit/>
          </a:bodyPr>
          <a:lstStyle/>
          <a:p>
            <a:pPr algn="ctr"/>
            <a:r>
              <a:rPr lang="en-US" sz="1000" dirty="0">
                <a:cs typeface="Calibri"/>
              </a:rPr>
              <a:t>External-CA</a:t>
            </a:r>
          </a:p>
        </p:txBody>
      </p:sp>
      <p:cxnSp>
        <p:nvCxnSpPr>
          <p:cNvPr id="92" name="Straight Arrow Connector 91"/>
          <p:cNvCxnSpPr>
            <a:cxnSpLocks/>
            <a:stCxn id="33" idx="3"/>
            <a:endCxn id="111" idx="1"/>
          </p:cNvCxnSpPr>
          <p:nvPr/>
        </p:nvCxnSpPr>
        <p:spPr>
          <a:xfrm flipV="1">
            <a:off x="4335768" y="1352966"/>
            <a:ext cx="742458" cy="3711"/>
          </a:xfrm>
          <a:prstGeom prst="straightConnector1">
            <a:avLst/>
          </a:prstGeom>
          <a:ln w="19050" cmpd="sng">
            <a:solidFill>
              <a:srgbClr val="266FC0"/>
            </a:solidFill>
            <a:prstDash val="sysDash"/>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a:cxnSpLocks/>
            <a:stCxn id="112" idx="3"/>
            <a:endCxn id="33" idx="1"/>
          </p:cNvCxnSpPr>
          <p:nvPr/>
        </p:nvCxnSpPr>
        <p:spPr>
          <a:xfrm flipV="1">
            <a:off x="2116699" y="1356677"/>
            <a:ext cx="821137" cy="3088"/>
          </a:xfrm>
          <a:prstGeom prst="straightConnector1">
            <a:avLst/>
          </a:prstGeom>
          <a:ln w="19050" cmpd="sng">
            <a:solidFill>
              <a:schemeClr val="tx2"/>
            </a:solidFill>
            <a:prstDash val="sysDash"/>
            <a:headEnd type="none" w="med" len="med"/>
            <a:tailEnd type="none"/>
          </a:ln>
          <a:effectLst/>
        </p:spPr>
        <p:style>
          <a:lnRef idx="2">
            <a:schemeClr val="accent1"/>
          </a:lnRef>
          <a:fillRef idx="0">
            <a:schemeClr val="accent1"/>
          </a:fillRef>
          <a:effectRef idx="1">
            <a:schemeClr val="accent1"/>
          </a:effectRef>
          <a:fontRef idx="minor">
            <a:schemeClr val="tx1"/>
          </a:fontRef>
        </p:style>
      </p:cxnSp>
      <p:sp>
        <p:nvSpPr>
          <p:cNvPr id="83" name="TextBox 82"/>
          <p:cNvSpPr txBox="1"/>
          <p:nvPr/>
        </p:nvSpPr>
        <p:spPr>
          <a:xfrm>
            <a:off x="4235433" y="1154720"/>
            <a:ext cx="943129" cy="215444"/>
          </a:xfrm>
          <a:prstGeom prst="rect">
            <a:avLst/>
          </a:prstGeom>
          <a:ln w="19050" cmpd="sng">
            <a:noFill/>
            <a:prstDash val="sysDash"/>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wrap="square" rtlCol="0">
            <a:spAutoFit/>
          </a:bodyPr>
          <a:lstStyle/>
          <a:p>
            <a:pPr algn="ctr"/>
            <a:r>
              <a:rPr lang="en-US" sz="800" dirty="0">
                <a:cs typeface="Calibri"/>
              </a:rPr>
              <a:t>optional</a:t>
            </a:r>
            <a:endParaRPr lang="en-US" sz="1000" dirty="0">
              <a:cs typeface="Calibri"/>
            </a:endParaRPr>
          </a:p>
        </p:txBody>
      </p:sp>
      <p:sp>
        <p:nvSpPr>
          <p:cNvPr id="75" name="TextBox 74"/>
          <p:cNvSpPr txBox="1"/>
          <p:nvPr/>
        </p:nvSpPr>
        <p:spPr>
          <a:xfrm>
            <a:off x="2061189" y="1167275"/>
            <a:ext cx="943129" cy="215444"/>
          </a:xfrm>
          <a:prstGeom prst="rect">
            <a:avLst/>
          </a:prstGeom>
          <a:noFill/>
          <a:effectLst/>
        </p:spPr>
        <p:txBody>
          <a:bodyPr wrap="square" rtlCol="0">
            <a:spAutoFit/>
          </a:bodyPr>
          <a:lstStyle/>
          <a:p>
            <a:pPr algn="ctr"/>
            <a:r>
              <a:rPr lang="en-US" sz="800" dirty="0">
                <a:cs typeface="Calibri"/>
              </a:rPr>
              <a:t>optional</a:t>
            </a:r>
            <a:endParaRPr lang="en-US" sz="1000" dirty="0">
              <a:cs typeface="Calibri"/>
            </a:endParaRPr>
          </a:p>
        </p:txBody>
      </p:sp>
      <p:grpSp>
        <p:nvGrpSpPr>
          <p:cNvPr id="102" name="Group 101">
            <a:extLst>
              <a:ext uri="{FF2B5EF4-FFF2-40B4-BE49-F238E27FC236}">
                <a16:creationId xmlns:a16="http://schemas.microsoft.com/office/drawing/2014/main" id="{40A456D6-F49D-5D4D-895E-53929943BA14}"/>
              </a:ext>
            </a:extLst>
          </p:cNvPr>
          <p:cNvGrpSpPr/>
          <p:nvPr/>
        </p:nvGrpSpPr>
        <p:grpSpPr>
          <a:xfrm>
            <a:off x="7354590" y="887254"/>
            <a:ext cx="354666" cy="574130"/>
            <a:chOff x="5701137" y="2384637"/>
            <a:chExt cx="1133935" cy="1812371"/>
          </a:xfrm>
        </p:grpSpPr>
        <p:sp>
          <p:nvSpPr>
            <p:cNvPr id="103" name="Oval 102">
              <a:extLst>
                <a:ext uri="{FF2B5EF4-FFF2-40B4-BE49-F238E27FC236}">
                  <a16:creationId xmlns:a16="http://schemas.microsoft.com/office/drawing/2014/main" id="{637475B5-D2DE-024D-A8A9-AF1C044A898A}"/>
                </a:ext>
              </a:extLst>
            </p:cNvPr>
            <p:cNvSpPr/>
            <p:nvPr/>
          </p:nvSpPr>
          <p:spPr>
            <a:xfrm>
              <a:off x="5928889" y="2384637"/>
              <a:ext cx="678434" cy="678436"/>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350">
                <a:solidFill>
                  <a:srgbClr val="FFFFFF"/>
                </a:solidFill>
              </a:endParaRPr>
            </a:p>
          </p:txBody>
        </p:sp>
        <p:sp>
          <p:nvSpPr>
            <p:cNvPr id="104" name="Round Same Side Corner Rectangle 103">
              <a:extLst>
                <a:ext uri="{FF2B5EF4-FFF2-40B4-BE49-F238E27FC236}">
                  <a16:creationId xmlns:a16="http://schemas.microsoft.com/office/drawing/2014/main" id="{027FAEF8-7373-EE43-A4CD-BD56384103C1}"/>
                </a:ext>
              </a:extLst>
            </p:cNvPr>
            <p:cNvSpPr/>
            <p:nvPr/>
          </p:nvSpPr>
          <p:spPr>
            <a:xfrm>
              <a:off x="5701137" y="3063073"/>
              <a:ext cx="1133935" cy="1133935"/>
            </a:xfrm>
            <a:prstGeom prst="round2SameRect">
              <a:avLst>
                <a:gd name="adj1" fmla="val 49716"/>
                <a:gd name="adj2" fmla="val 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b="1" dirty="0">
                <a:solidFill>
                  <a:srgbClr val="FFFFFF"/>
                </a:solidFill>
              </a:endParaRPr>
            </a:p>
          </p:txBody>
        </p:sp>
      </p:grpSp>
      <p:grpSp>
        <p:nvGrpSpPr>
          <p:cNvPr id="105" name="Group 104">
            <a:extLst>
              <a:ext uri="{FF2B5EF4-FFF2-40B4-BE49-F238E27FC236}">
                <a16:creationId xmlns:a16="http://schemas.microsoft.com/office/drawing/2014/main" id="{4836B16A-01D3-CF42-8973-5C9649DD622D}"/>
              </a:ext>
            </a:extLst>
          </p:cNvPr>
          <p:cNvGrpSpPr/>
          <p:nvPr/>
        </p:nvGrpSpPr>
        <p:grpSpPr>
          <a:xfrm>
            <a:off x="6670211" y="935346"/>
            <a:ext cx="795592" cy="574130"/>
            <a:chOff x="5502369" y="3560517"/>
            <a:chExt cx="940626" cy="694408"/>
          </a:xfrm>
        </p:grpSpPr>
        <p:sp>
          <p:nvSpPr>
            <p:cNvPr id="106" name="TextBox 105">
              <a:extLst>
                <a:ext uri="{FF2B5EF4-FFF2-40B4-BE49-F238E27FC236}">
                  <a16:creationId xmlns:a16="http://schemas.microsoft.com/office/drawing/2014/main" id="{8B15D5CA-2B83-F04C-8A2B-557921E93586}"/>
                </a:ext>
              </a:extLst>
            </p:cNvPr>
            <p:cNvSpPr txBox="1"/>
            <p:nvPr/>
          </p:nvSpPr>
          <p:spPr>
            <a:xfrm>
              <a:off x="5502369" y="3873171"/>
              <a:ext cx="615698" cy="279191"/>
            </a:xfrm>
            <a:prstGeom prst="rect">
              <a:avLst/>
            </a:prstGeom>
            <a:noFill/>
            <a:effectLst/>
          </p:spPr>
          <p:txBody>
            <a:bodyPr wrap="square" rtlCol="0">
              <a:spAutoFit/>
            </a:bodyPr>
            <a:lstStyle/>
            <a:p>
              <a:pPr algn="ctr"/>
              <a:r>
                <a:rPr lang="en-US" sz="900" dirty="0">
                  <a:cs typeface="Calibri"/>
                </a:rPr>
                <a:t>Admin</a:t>
              </a:r>
              <a:endParaRPr lang="en-US" sz="300" dirty="0">
                <a:cs typeface="Calibri"/>
              </a:endParaRPr>
            </a:p>
          </p:txBody>
        </p:sp>
        <p:grpSp>
          <p:nvGrpSpPr>
            <p:cNvPr id="107" name="Group 106">
              <a:extLst>
                <a:ext uri="{FF2B5EF4-FFF2-40B4-BE49-F238E27FC236}">
                  <a16:creationId xmlns:a16="http://schemas.microsoft.com/office/drawing/2014/main" id="{1ABB4E93-B9FC-1149-9D41-0B7D07C3370D}"/>
                </a:ext>
              </a:extLst>
            </p:cNvPr>
            <p:cNvGrpSpPr/>
            <p:nvPr/>
          </p:nvGrpSpPr>
          <p:grpSpPr>
            <a:xfrm>
              <a:off x="6023675" y="3560517"/>
              <a:ext cx="419320" cy="694408"/>
              <a:chOff x="5701137" y="2384637"/>
              <a:chExt cx="1133935" cy="1812371"/>
            </a:xfrm>
          </p:grpSpPr>
          <p:sp>
            <p:nvSpPr>
              <p:cNvPr id="108" name="Oval 107">
                <a:extLst>
                  <a:ext uri="{FF2B5EF4-FFF2-40B4-BE49-F238E27FC236}">
                    <a16:creationId xmlns:a16="http://schemas.microsoft.com/office/drawing/2014/main" id="{73D43CA3-37C8-E742-865B-2FA642D6447C}"/>
                  </a:ext>
                </a:extLst>
              </p:cNvPr>
              <p:cNvSpPr/>
              <p:nvPr/>
            </p:nvSpPr>
            <p:spPr>
              <a:xfrm>
                <a:off x="5928889" y="2384637"/>
                <a:ext cx="678434" cy="678436"/>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350">
                  <a:solidFill>
                    <a:srgbClr val="FFFFFF"/>
                  </a:solidFill>
                </a:endParaRPr>
              </a:p>
            </p:txBody>
          </p:sp>
          <p:sp>
            <p:nvSpPr>
              <p:cNvPr id="109" name="Round Same Side Corner Rectangle 108">
                <a:extLst>
                  <a:ext uri="{FF2B5EF4-FFF2-40B4-BE49-F238E27FC236}">
                    <a16:creationId xmlns:a16="http://schemas.microsoft.com/office/drawing/2014/main" id="{3641BCA7-A776-AA46-9788-0B46EECE7E77}"/>
                  </a:ext>
                </a:extLst>
              </p:cNvPr>
              <p:cNvSpPr/>
              <p:nvPr/>
            </p:nvSpPr>
            <p:spPr>
              <a:xfrm>
                <a:off x="5701137" y="3063073"/>
                <a:ext cx="1133935" cy="1133935"/>
              </a:xfrm>
              <a:prstGeom prst="round2SameRect">
                <a:avLst>
                  <a:gd name="adj1" fmla="val 49716"/>
                  <a:gd name="adj2" fmla="val 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b="1" dirty="0">
                  <a:solidFill>
                    <a:srgbClr val="FFFFFF"/>
                  </a:solidFill>
                </a:endParaRPr>
              </a:p>
            </p:txBody>
          </p:sp>
        </p:grpSp>
      </p:grpSp>
      <p:grpSp>
        <p:nvGrpSpPr>
          <p:cNvPr id="94" name="Group 93">
            <a:extLst>
              <a:ext uri="{FF2B5EF4-FFF2-40B4-BE49-F238E27FC236}">
                <a16:creationId xmlns:a16="http://schemas.microsoft.com/office/drawing/2014/main" id="{58A0101D-083F-5347-9977-82DD3A33F9C4}"/>
              </a:ext>
            </a:extLst>
          </p:cNvPr>
          <p:cNvGrpSpPr/>
          <p:nvPr/>
        </p:nvGrpSpPr>
        <p:grpSpPr>
          <a:xfrm>
            <a:off x="876665" y="2946085"/>
            <a:ext cx="354666" cy="574130"/>
            <a:chOff x="5701137" y="2384637"/>
            <a:chExt cx="1133935" cy="1812371"/>
          </a:xfrm>
        </p:grpSpPr>
        <p:sp>
          <p:nvSpPr>
            <p:cNvPr id="96" name="Oval 95">
              <a:extLst>
                <a:ext uri="{FF2B5EF4-FFF2-40B4-BE49-F238E27FC236}">
                  <a16:creationId xmlns:a16="http://schemas.microsoft.com/office/drawing/2014/main" id="{DC51CF13-3D6E-7148-AB51-1A44BC29F72D}"/>
                </a:ext>
              </a:extLst>
            </p:cNvPr>
            <p:cNvSpPr/>
            <p:nvPr/>
          </p:nvSpPr>
          <p:spPr>
            <a:xfrm>
              <a:off x="5928889" y="2384637"/>
              <a:ext cx="678434" cy="678436"/>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350">
                <a:solidFill>
                  <a:srgbClr val="FFFFFF"/>
                </a:solidFill>
              </a:endParaRPr>
            </a:p>
          </p:txBody>
        </p:sp>
        <p:sp>
          <p:nvSpPr>
            <p:cNvPr id="97" name="Round Same Side Corner Rectangle 96">
              <a:extLst>
                <a:ext uri="{FF2B5EF4-FFF2-40B4-BE49-F238E27FC236}">
                  <a16:creationId xmlns:a16="http://schemas.microsoft.com/office/drawing/2014/main" id="{110C2A22-7346-9A45-A1F1-5794997173F2}"/>
                </a:ext>
              </a:extLst>
            </p:cNvPr>
            <p:cNvSpPr/>
            <p:nvPr/>
          </p:nvSpPr>
          <p:spPr>
            <a:xfrm>
              <a:off x="5701137" y="3063073"/>
              <a:ext cx="1133935" cy="1133935"/>
            </a:xfrm>
            <a:prstGeom prst="round2SameRect">
              <a:avLst>
                <a:gd name="adj1" fmla="val 49716"/>
                <a:gd name="adj2" fmla="val 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b="1" dirty="0">
                <a:solidFill>
                  <a:srgbClr val="FFFFFF"/>
                </a:solidFill>
              </a:endParaRPr>
            </a:p>
          </p:txBody>
        </p:sp>
      </p:grpSp>
      <p:grpSp>
        <p:nvGrpSpPr>
          <p:cNvPr id="98" name="Group 97">
            <a:extLst>
              <a:ext uri="{FF2B5EF4-FFF2-40B4-BE49-F238E27FC236}">
                <a16:creationId xmlns:a16="http://schemas.microsoft.com/office/drawing/2014/main" id="{560BBB96-A872-5D47-972B-8AE0A78182AF}"/>
              </a:ext>
            </a:extLst>
          </p:cNvPr>
          <p:cNvGrpSpPr/>
          <p:nvPr/>
        </p:nvGrpSpPr>
        <p:grpSpPr>
          <a:xfrm>
            <a:off x="192286" y="2994177"/>
            <a:ext cx="795592" cy="574130"/>
            <a:chOff x="5502369" y="3560517"/>
            <a:chExt cx="940626" cy="694408"/>
          </a:xfrm>
        </p:grpSpPr>
        <p:sp>
          <p:nvSpPr>
            <p:cNvPr id="99" name="TextBox 98">
              <a:extLst>
                <a:ext uri="{FF2B5EF4-FFF2-40B4-BE49-F238E27FC236}">
                  <a16:creationId xmlns:a16="http://schemas.microsoft.com/office/drawing/2014/main" id="{11095F06-53AE-DF41-BF4A-2A60EFB6758B}"/>
                </a:ext>
              </a:extLst>
            </p:cNvPr>
            <p:cNvSpPr txBox="1"/>
            <p:nvPr/>
          </p:nvSpPr>
          <p:spPr>
            <a:xfrm>
              <a:off x="5502369" y="3873171"/>
              <a:ext cx="615698" cy="279191"/>
            </a:xfrm>
            <a:prstGeom prst="rect">
              <a:avLst/>
            </a:prstGeom>
            <a:noFill/>
            <a:effectLst/>
          </p:spPr>
          <p:txBody>
            <a:bodyPr wrap="square" rtlCol="0">
              <a:spAutoFit/>
            </a:bodyPr>
            <a:lstStyle/>
            <a:p>
              <a:pPr algn="ctr"/>
              <a:r>
                <a:rPr lang="en-US" sz="900" dirty="0">
                  <a:cs typeface="Calibri"/>
                </a:rPr>
                <a:t>Users</a:t>
              </a:r>
              <a:endParaRPr lang="en-US" sz="300" dirty="0">
                <a:cs typeface="Calibri"/>
              </a:endParaRPr>
            </a:p>
          </p:txBody>
        </p:sp>
        <p:grpSp>
          <p:nvGrpSpPr>
            <p:cNvPr id="100" name="Group 99">
              <a:extLst>
                <a:ext uri="{FF2B5EF4-FFF2-40B4-BE49-F238E27FC236}">
                  <a16:creationId xmlns:a16="http://schemas.microsoft.com/office/drawing/2014/main" id="{FE286EE0-1A32-9D42-81B8-28DA95078463}"/>
                </a:ext>
              </a:extLst>
            </p:cNvPr>
            <p:cNvGrpSpPr/>
            <p:nvPr/>
          </p:nvGrpSpPr>
          <p:grpSpPr>
            <a:xfrm>
              <a:off x="6023675" y="3560517"/>
              <a:ext cx="419320" cy="694408"/>
              <a:chOff x="5701137" y="2384637"/>
              <a:chExt cx="1133935" cy="1812371"/>
            </a:xfrm>
          </p:grpSpPr>
          <p:sp>
            <p:nvSpPr>
              <p:cNvPr id="101" name="Oval 100">
                <a:extLst>
                  <a:ext uri="{FF2B5EF4-FFF2-40B4-BE49-F238E27FC236}">
                    <a16:creationId xmlns:a16="http://schemas.microsoft.com/office/drawing/2014/main" id="{801503C9-EF90-6C40-8C9C-DD2BB3D24A21}"/>
                  </a:ext>
                </a:extLst>
              </p:cNvPr>
              <p:cNvSpPr/>
              <p:nvPr/>
            </p:nvSpPr>
            <p:spPr>
              <a:xfrm>
                <a:off x="5928889" y="2384637"/>
                <a:ext cx="678434" cy="678436"/>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350">
                  <a:solidFill>
                    <a:srgbClr val="FFFFFF"/>
                  </a:solidFill>
                </a:endParaRPr>
              </a:p>
            </p:txBody>
          </p:sp>
          <p:sp>
            <p:nvSpPr>
              <p:cNvPr id="110" name="Round Same Side Corner Rectangle 109">
                <a:extLst>
                  <a:ext uri="{FF2B5EF4-FFF2-40B4-BE49-F238E27FC236}">
                    <a16:creationId xmlns:a16="http://schemas.microsoft.com/office/drawing/2014/main" id="{630E8359-8C5A-7A44-8E74-6E944A50B2CB}"/>
                  </a:ext>
                </a:extLst>
              </p:cNvPr>
              <p:cNvSpPr/>
              <p:nvPr/>
            </p:nvSpPr>
            <p:spPr>
              <a:xfrm>
                <a:off x="5701137" y="3063073"/>
                <a:ext cx="1133935" cy="1133935"/>
              </a:xfrm>
              <a:prstGeom prst="round2SameRect">
                <a:avLst>
                  <a:gd name="adj1" fmla="val 49716"/>
                  <a:gd name="adj2" fmla="val 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b="1" dirty="0">
                  <a:solidFill>
                    <a:srgbClr val="FFFFFF"/>
                  </a:solidFill>
                </a:endParaRPr>
              </a:p>
            </p:txBody>
          </p:sp>
        </p:grpSp>
      </p:grpSp>
      <p:sp>
        <p:nvSpPr>
          <p:cNvPr id="111" name="Rounded Rectangle 110">
            <a:extLst>
              <a:ext uri="{FF2B5EF4-FFF2-40B4-BE49-F238E27FC236}">
                <a16:creationId xmlns:a16="http://schemas.microsoft.com/office/drawing/2014/main" id="{E5B7C327-B48C-E04D-B88F-560038D101B5}"/>
              </a:ext>
            </a:extLst>
          </p:cNvPr>
          <p:cNvSpPr/>
          <p:nvPr/>
        </p:nvSpPr>
        <p:spPr>
          <a:xfrm>
            <a:off x="5078226" y="1053866"/>
            <a:ext cx="598199" cy="598199"/>
          </a:xfrm>
          <a:prstGeom prst="roundRect">
            <a:avLst/>
          </a:prstGeom>
          <a:solidFill>
            <a:schemeClr val="accent3"/>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000000"/>
                </a:solidFill>
              </a:rPr>
              <a:t>CA</a:t>
            </a:r>
            <a:endParaRPr lang="en-US" sz="2400" dirty="0">
              <a:solidFill>
                <a:srgbClr val="000000"/>
              </a:solidFill>
            </a:endParaRPr>
          </a:p>
        </p:txBody>
      </p:sp>
      <p:sp>
        <p:nvSpPr>
          <p:cNvPr id="112" name="Rounded Rectangle 111">
            <a:extLst>
              <a:ext uri="{FF2B5EF4-FFF2-40B4-BE49-F238E27FC236}">
                <a16:creationId xmlns:a16="http://schemas.microsoft.com/office/drawing/2014/main" id="{474B52E6-6DA5-FC43-8C93-3D90AF6CDFD7}"/>
              </a:ext>
            </a:extLst>
          </p:cNvPr>
          <p:cNvSpPr/>
          <p:nvPr/>
        </p:nvSpPr>
        <p:spPr>
          <a:xfrm>
            <a:off x="1518500" y="1060665"/>
            <a:ext cx="598199" cy="598199"/>
          </a:xfrm>
          <a:prstGeom prst="roundRect">
            <a:avLst/>
          </a:prstGeom>
          <a:solidFill>
            <a:schemeClr val="accent3"/>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000000"/>
                </a:solidFill>
              </a:rPr>
              <a:t>CA</a:t>
            </a:r>
            <a:endParaRPr lang="en-US" sz="2400" dirty="0">
              <a:solidFill>
                <a:srgbClr val="000000"/>
              </a:solidFill>
            </a:endParaRPr>
          </a:p>
        </p:txBody>
      </p:sp>
      <p:pic>
        <p:nvPicPr>
          <p:cNvPr id="3" name="Graphic 2" descr="Safe">
            <a:extLst>
              <a:ext uri="{FF2B5EF4-FFF2-40B4-BE49-F238E27FC236}">
                <a16:creationId xmlns:a16="http://schemas.microsoft.com/office/drawing/2014/main" id="{0F7C1ACA-B40F-F24B-BA48-C2010B8C70D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823816" y="2615155"/>
            <a:ext cx="540000" cy="540000"/>
          </a:xfrm>
          <a:prstGeom prst="rect">
            <a:avLst/>
          </a:prstGeom>
        </p:spPr>
      </p:pic>
      <p:sp>
        <p:nvSpPr>
          <p:cNvPr id="77" name="TextBox 76">
            <a:extLst>
              <a:ext uri="{FF2B5EF4-FFF2-40B4-BE49-F238E27FC236}">
                <a16:creationId xmlns:a16="http://schemas.microsoft.com/office/drawing/2014/main" id="{82056854-3122-004F-8370-4AC83F1E5699}"/>
              </a:ext>
            </a:extLst>
          </p:cNvPr>
          <p:cNvSpPr txBox="1"/>
          <p:nvPr/>
        </p:nvSpPr>
        <p:spPr>
          <a:xfrm>
            <a:off x="7622251" y="3065206"/>
            <a:ext cx="943129" cy="553998"/>
          </a:xfrm>
          <a:prstGeom prst="rect">
            <a:avLst/>
          </a:prstGeom>
          <a:noFill/>
          <a:effectLst/>
        </p:spPr>
        <p:txBody>
          <a:bodyPr wrap="square" rtlCol="0">
            <a:spAutoFit/>
          </a:bodyPr>
          <a:lstStyle/>
          <a:p>
            <a:pPr algn="ctr"/>
            <a:r>
              <a:rPr lang="en-US" sz="1000" dirty="0">
                <a:cs typeface="Calibri"/>
              </a:rPr>
              <a:t>Hardware Security Module</a:t>
            </a:r>
            <a:r>
              <a:rPr lang="en-US" sz="600" dirty="0">
                <a:cs typeface="Calibri"/>
              </a:rPr>
              <a:t>(*)</a:t>
            </a:r>
            <a:endParaRPr lang="en-US" sz="1000" dirty="0">
              <a:cs typeface="Calibri"/>
            </a:endParaRPr>
          </a:p>
        </p:txBody>
      </p:sp>
      <p:grpSp>
        <p:nvGrpSpPr>
          <p:cNvPr id="5" name="Group 4">
            <a:extLst>
              <a:ext uri="{FF2B5EF4-FFF2-40B4-BE49-F238E27FC236}">
                <a16:creationId xmlns:a16="http://schemas.microsoft.com/office/drawing/2014/main" id="{5881D259-2D35-E643-9AE4-D35217375FAF}"/>
              </a:ext>
            </a:extLst>
          </p:cNvPr>
          <p:cNvGrpSpPr/>
          <p:nvPr/>
        </p:nvGrpSpPr>
        <p:grpSpPr>
          <a:xfrm>
            <a:off x="7618881" y="913250"/>
            <a:ext cx="943129" cy="663675"/>
            <a:chOff x="7405952" y="167376"/>
            <a:chExt cx="943129" cy="663675"/>
          </a:xfrm>
        </p:grpSpPr>
        <p:pic>
          <p:nvPicPr>
            <p:cNvPr id="4" name="Graphic 3" descr="Monitor">
              <a:extLst>
                <a:ext uri="{FF2B5EF4-FFF2-40B4-BE49-F238E27FC236}">
                  <a16:creationId xmlns:a16="http://schemas.microsoft.com/office/drawing/2014/main" id="{6873F224-442B-6D4C-84F6-6DC8D38C9BA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603668" y="167376"/>
              <a:ext cx="540000" cy="540000"/>
            </a:xfrm>
            <a:prstGeom prst="rect">
              <a:avLst/>
            </a:prstGeom>
          </p:spPr>
        </p:pic>
        <p:sp>
          <p:nvSpPr>
            <p:cNvPr id="79" name="TextBox 78">
              <a:extLst>
                <a:ext uri="{FF2B5EF4-FFF2-40B4-BE49-F238E27FC236}">
                  <a16:creationId xmlns:a16="http://schemas.microsoft.com/office/drawing/2014/main" id="{F3C8DB50-6712-3849-B312-B3E009187941}"/>
                </a:ext>
              </a:extLst>
            </p:cNvPr>
            <p:cNvSpPr txBox="1"/>
            <p:nvPr/>
          </p:nvSpPr>
          <p:spPr>
            <a:xfrm>
              <a:off x="7405952" y="584830"/>
              <a:ext cx="943129" cy="246221"/>
            </a:xfrm>
            <a:prstGeom prst="rect">
              <a:avLst/>
            </a:prstGeom>
            <a:noFill/>
            <a:effectLst/>
          </p:spPr>
          <p:txBody>
            <a:bodyPr wrap="square" rtlCol="0">
              <a:spAutoFit/>
            </a:bodyPr>
            <a:lstStyle/>
            <a:p>
              <a:pPr algn="ctr"/>
              <a:r>
                <a:rPr lang="en-US" sz="1000" dirty="0">
                  <a:cs typeface="Calibri"/>
                </a:rPr>
                <a:t>IBP UI</a:t>
              </a:r>
            </a:p>
          </p:txBody>
        </p:sp>
      </p:grpSp>
      <p:sp>
        <p:nvSpPr>
          <p:cNvPr id="84" name="TextBox 83">
            <a:extLst>
              <a:ext uri="{FF2B5EF4-FFF2-40B4-BE49-F238E27FC236}">
                <a16:creationId xmlns:a16="http://schemas.microsoft.com/office/drawing/2014/main" id="{1304EF71-FE1D-EC47-8215-E31E0C835569}"/>
              </a:ext>
            </a:extLst>
          </p:cNvPr>
          <p:cNvSpPr txBox="1"/>
          <p:nvPr/>
        </p:nvSpPr>
        <p:spPr>
          <a:xfrm>
            <a:off x="7279627" y="4919525"/>
            <a:ext cx="1705323" cy="246221"/>
          </a:xfrm>
          <a:prstGeom prst="rect">
            <a:avLst/>
          </a:prstGeom>
          <a:noFill/>
        </p:spPr>
        <p:txBody>
          <a:bodyPr wrap="square" rtlCol="0">
            <a:spAutoFit/>
          </a:bodyPr>
          <a:lstStyle/>
          <a:p>
            <a:pPr algn="ctr"/>
            <a:r>
              <a:rPr lang="en-US" sz="1000" dirty="0"/>
              <a:t>(*) Enterprise Plan</a:t>
            </a:r>
          </a:p>
        </p:txBody>
      </p:sp>
    </p:spTree>
    <p:extLst>
      <p:ext uri="{BB962C8B-B14F-4D97-AF65-F5344CB8AC3E}">
        <p14:creationId xmlns:p14="http://schemas.microsoft.com/office/powerpoint/2010/main" val="79142703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ontent Placeholder 2"/>
          <p:cNvSpPr>
            <a:spLocks noGrp="1"/>
          </p:cNvSpPr>
          <p:nvPr>
            <p:ph type="body" sz="quarter" idx="13"/>
          </p:nvPr>
        </p:nvSpPr>
        <p:spPr/>
        <p:txBody>
          <a:bodyPr>
            <a:normAutofit/>
          </a:bodyPr>
          <a:lstStyle/>
          <a:p>
            <a:r>
              <a:rPr lang="en-US" dirty="0"/>
              <a:t>IBM Blockchain Platform - Transaction Signing</a:t>
            </a:r>
            <a:endParaRPr lang="en-US" b="1" dirty="0">
              <a:latin typeface="+mn-lt"/>
            </a:endParaRPr>
          </a:p>
        </p:txBody>
      </p:sp>
      <p:sp>
        <p:nvSpPr>
          <p:cNvPr id="3" name="Text Placeholder 2"/>
          <p:cNvSpPr>
            <a:spLocks noGrp="1"/>
          </p:cNvSpPr>
          <p:nvPr>
            <p:ph type="body" sz="quarter" idx="22"/>
          </p:nvPr>
        </p:nvSpPr>
        <p:spPr>
          <a:xfrm>
            <a:off x="125730" y="1269882"/>
            <a:ext cx="8289500" cy="2966219"/>
          </a:xfrm>
        </p:spPr>
        <p:txBody>
          <a:bodyPr>
            <a:normAutofit/>
          </a:bodyPr>
          <a:lstStyle/>
          <a:p>
            <a:pPr marL="0" indent="0">
              <a:buNone/>
            </a:pPr>
            <a:r>
              <a:rPr lang="en-US" sz="1600" dirty="0"/>
              <a:t>All transactions within an IBM Blockchain Platform network are signed by the sender and validated by the recipient</a:t>
            </a:r>
          </a:p>
          <a:p>
            <a:pPr marL="0" indent="0">
              <a:buNone/>
            </a:pPr>
            <a:endParaRPr lang="en-US" sz="1600" dirty="0"/>
          </a:p>
          <a:p>
            <a:r>
              <a:rPr lang="en-US" dirty="0"/>
              <a:t>Senders sign transactions with their enrolment private key</a:t>
            </a:r>
          </a:p>
          <a:p>
            <a:pPr lvl="1"/>
            <a:r>
              <a:rPr lang="en-US" dirty="0"/>
              <a:t>Stored in their local MSP</a:t>
            </a:r>
          </a:p>
          <a:p>
            <a:r>
              <a:rPr lang="en-US" dirty="0"/>
              <a:t>Receivers </a:t>
            </a:r>
            <a:r>
              <a:rPr lang="en-US" dirty="0" err="1"/>
              <a:t>ßvalidate</a:t>
            </a:r>
            <a:r>
              <a:rPr lang="en-US" dirty="0"/>
              <a:t> transactions and certificates</a:t>
            </a:r>
          </a:p>
          <a:p>
            <a:pPr lvl="1"/>
            <a:r>
              <a:rPr lang="en-US" dirty="0"/>
              <a:t>Root CA certificates and CRLs stored in local MSP</a:t>
            </a:r>
          </a:p>
          <a:p>
            <a:pPr lvl="1"/>
            <a:r>
              <a:rPr lang="en-US" dirty="0"/>
              <a:t>Root CA certificates and CRLs stored in Org MSP in channel</a:t>
            </a:r>
          </a:p>
          <a:p>
            <a:endParaRPr lang="en-US" dirty="0"/>
          </a:p>
          <a:p>
            <a:endParaRPr lang="en-US" dirty="0"/>
          </a:p>
        </p:txBody>
      </p:sp>
      <p:cxnSp>
        <p:nvCxnSpPr>
          <p:cNvPr id="5" name="Straight Arrow Connector 4"/>
          <p:cNvCxnSpPr>
            <a:stCxn id="32" idx="3"/>
            <a:endCxn id="34" idx="1"/>
          </p:cNvCxnSpPr>
          <p:nvPr/>
        </p:nvCxnSpPr>
        <p:spPr>
          <a:xfrm>
            <a:off x="6058678" y="2677052"/>
            <a:ext cx="1162268" cy="16"/>
          </a:xfrm>
          <a:prstGeom prst="straightConnector1">
            <a:avLst/>
          </a:prstGeom>
          <a:ln w="19050" cmpd="sng">
            <a:solidFill>
              <a:srgbClr val="103AC9"/>
            </a:solidFill>
            <a:prstDash val="solid"/>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6197089" y="2482203"/>
            <a:ext cx="949975" cy="215444"/>
          </a:xfrm>
          <a:prstGeom prst="rect">
            <a:avLst/>
          </a:prstGeom>
          <a:noFill/>
        </p:spPr>
        <p:txBody>
          <a:bodyPr wrap="square" rtlCol="0">
            <a:spAutoFit/>
          </a:bodyPr>
          <a:lstStyle/>
          <a:p>
            <a:r>
              <a:rPr lang="en-US" sz="800" dirty="0"/>
              <a:t>1) Sign proposal</a:t>
            </a:r>
          </a:p>
        </p:txBody>
      </p:sp>
      <p:sp>
        <p:nvSpPr>
          <p:cNvPr id="75" name="TextBox 74"/>
          <p:cNvSpPr txBox="1"/>
          <p:nvPr/>
        </p:nvSpPr>
        <p:spPr>
          <a:xfrm>
            <a:off x="7147064" y="2047850"/>
            <a:ext cx="899046" cy="338554"/>
          </a:xfrm>
          <a:prstGeom prst="rect">
            <a:avLst/>
          </a:prstGeom>
          <a:noFill/>
        </p:spPr>
        <p:txBody>
          <a:bodyPr wrap="square" rtlCol="0">
            <a:spAutoFit/>
          </a:bodyPr>
          <a:lstStyle/>
          <a:p>
            <a:r>
              <a:rPr lang="en-US" sz="800" dirty="0"/>
              <a:t>2) Validate client signature</a:t>
            </a:r>
          </a:p>
        </p:txBody>
      </p:sp>
      <p:cxnSp>
        <p:nvCxnSpPr>
          <p:cNvPr id="79" name="Straight Arrow Connector 78"/>
          <p:cNvCxnSpPr/>
          <p:nvPr/>
        </p:nvCxnSpPr>
        <p:spPr>
          <a:xfrm flipH="1">
            <a:off x="6070790" y="2801581"/>
            <a:ext cx="1741946" cy="1495"/>
          </a:xfrm>
          <a:prstGeom prst="straightConnector1">
            <a:avLst/>
          </a:prstGeom>
          <a:ln w="19050" cmpd="sng">
            <a:solidFill>
              <a:srgbClr val="103AC9"/>
            </a:solidFill>
            <a:prstDash val="solid"/>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83" name="TextBox 82"/>
          <p:cNvSpPr txBox="1"/>
          <p:nvPr/>
        </p:nvSpPr>
        <p:spPr>
          <a:xfrm>
            <a:off x="5053457" y="3360123"/>
            <a:ext cx="635935" cy="338554"/>
          </a:xfrm>
          <a:prstGeom prst="rect">
            <a:avLst/>
          </a:prstGeom>
          <a:noFill/>
        </p:spPr>
        <p:txBody>
          <a:bodyPr wrap="square" rtlCol="0">
            <a:spAutoFit/>
          </a:bodyPr>
          <a:lstStyle/>
          <a:p>
            <a:pPr algn="r"/>
            <a:r>
              <a:rPr lang="en-US" sz="800" dirty="0"/>
              <a:t>5) Sign order</a:t>
            </a:r>
          </a:p>
        </p:txBody>
      </p:sp>
      <p:cxnSp>
        <p:nvCxnSpPr>
          <p:cNvPr id="84" name="Straight Arrow Connector 83"/>
          <p:cNvCxnSpPr>
            <a:stCxn id="32" idx="2"/>
            <a:endCxn id="35" idx="0"/>
          </p:cNvCxnSpPr>
          <p:nvPr/>
        </p:nvCxnSpPr>
        <p:spPr>
          <a:xfrm flipH="1">
            <a:off x="5632854" y="3081783"/>
            <a:ext cx="1" cy="895235"/>
          </a:xfrm>
          <a:prstGeom prst="straightConnector1">
            <a:avLst/>
          </a:prstGeom>
          <a:ln w="19050" cmpd="sng">
            <a:solidFill>
              <a:srgbClr val="103AC9"/>
            </a:solidFill>
            <a:prstDash val="solid"/>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6192660" y="2798085"/>
            <a:ext cx="1002978" cy="215444"/>
          </a:xfrm>
          <a:prstGeom prst="rect">
            <a:avLst/>
          </a:prstGeom>
          <a:noFill/>
        </p:spPr>
        <p:txBody>
          <a:bodyPr wrap="square" rtlCol="0">
            <a:spAutoFit/>
          </a:bodyPr>
          <a:lstStyle/>
          <a:p>
            <a:r>
              <a:rPr lang="en-US" sz="800" dirty="0"/>
              <a:t>3) Sign response</a:t>
            </a:r>
          </a:p>
        </p:txBody>
      </p:sp>
      <p:cxnSp>
        <p:nvCxnSpPr>
          <p:cNvPr id="88" name="Straight Arrow Connector 78"/>
          <p:cNvCxnSpPr>
            <a:stCxn id="35" idx="3"/>
            <a:endCxn id="34" idx="2"/>
          </p:cNvCxnSpPr>
          <p:nvPr/>
        </p:nvCxnSpPr>
        <p:spPr>
          <a:xfrm flipV="1">
            <a:off x="5931953" y="2975868"/>
            <a:ext cx="1587793" cy="1300250"/>
          </a:xfrm>
          <a:prstGeom prst="bentConnector2">
            <a:avLst/>
          </a:prstGeom>
          <a:ln w="19050" cmpd="sng">
            <a:solidFill>
              <a:srgbClr val="103AC9"/>
            </a:solidFill>
            <a:prstDash val="solid"/>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96" name="TextBox 95"/>
          <p:cNvSpPr txBox="1"/>
          <p:nvPr/>
        </p:nvSpPr>
        <p:spPr>
          <a:xfrm>
            <a:off x="5073859" y="4578920"/>
            <a:ext cx="962642" cy="338554"/>
          </a:xfrm>
          <a:prstGeom prst="rect">
            <a:avLst/>
          </a:prstGeom>
          <a:noFill/>
        </p:spPr>
        <p:txBody>
          <a:bodyPr wrap="square" rtlCol="0">
            <a:spAutoFit/>
          </a:bodyPr>
          <a:lstStyle/>
          <a:p>
            <a:pPr algn="r"/>
            <a:r>
              <a:rPr lang="en-US" sz="800" dirty="0"/>
              <a:t>6) Validate client signature</a:t>
            </a:r>
          </a:p>
        </p:txBody>
      </p:sp>
      <p:sp>
        <p:nvSpPr>
          <p:cNvPr id="97" name="TextBox 96"/>
          <p:cNvSpPr txBox="1"/>
          <p:nvPr/>
        </p:nvSpPr>
        <p:spPr>
          <a:xfrm>
            <a:off x="5296575" y="1828939"/>
            <a:ext cx="939819" cy="461665"/>
          </a:xfrm>
          <a:prstGeom prst="rect">
            <a:avLst/>
          </a:prstGeom>
          <a:noFill/>
        </p:spPr>
        <p:txBody>
          <a:bodyPr wrap="square" rtlCol="0">
            <a:spAutoFit/>
          </a:bodyPr>
          <a:lstStyle/>
          <a:p>
            <a:r>
              <a:rPr lang="en-US" sz="800" dirty="0"/>
              <a:t>4) Validate endorser signature</a:t>
            </a:r>
          </a:p>
        </p:txBody>
      </p:sp>
      <p:sp>
        <p:nvSpPr>
          <p:cNvPr id="98" name="TextBox 97"/>
          <p:cNvSpPr txBox="1"/>
          <p:nvPr/>
        </p:nvSpPr>
        <p:spPr>
          <a:xfrm>
            <a:off x="6285700" y="4276117"/>
            <a:ext cx="929036" cy="215444"/>
          </a:xfrm>
          <a:prstGeom prst="rect">
            <a:avLst/>
          </a:prstGeom>
          <a:noFill/>
        </p:spPr>
        <p:txBody>
          <a:bodyPr wrap="square" rtlCol="0">
            <a:spAutoFit/>
          </a:bodyPr>
          <a:lstStyle/>
          <a:p>
            <a:r>
              <a:rPr lang="en-US" sz="800" dirty="0"/>
              <a:t>7) Sign delivery</a:t>
            </a:r>
          </a:p>
        </p:txBody>
      </p:sp>
      <p:sp>
        <p:nvSpPr>
          <p:cNvPr id="99" name="TextBox 98"/>
          <p:cNvSpPr txBox="1"/>
          <p:nvPr/>
        </p:nvSpPr>
        <p:spPr>
          <a:xfrm>
            <a:off x="7791348" y="2637314"/>
            <a:ext cx="1171544" cy="338554"/>
          </a:xfrm>
          <a:prstGeom prst="rect">
            <a:avLst/>
          </a:prstGeom>
          <a:noFill/>
        </p:spPr>
        <p:txBody>
          <a:bodyPr wrap="square" rtlCol="0">
            <a:spAutoFit/>
          </a:bodyPr>
          <a:lstStyle/>
          <a:p>
            <a:r>
              <a:rPr lang="en-US" sz="800" dirty="0"/>
              <a:t>8) Validate all signatures in delivery</a:t>
            </a:r>
          </a:p>
        </p:txBody>
      </p:sp>
      <p:grpSp>
        <p:nvGrpSpPr>
          <p:cNvPr id="28" name="Group 27"/>
          <p:cNvGrpSpPr/>
          <p:nvPr/>
        </p:nvGrpSpPr>
        <p:grpSpPr>
          <a:xfrm>
            <a:off x="5113994" y="2272321"/>
            <a:ext cx="944684" cy="809462"/>
            <a:chOff x="4454603" y="1652932"/>
            <a:chExt cx="944684" cy="809462"/>
          </a:xfrm>
        </p:grpSpPr>
        <p:grpSp>
          <p:nvGrpSpPr>
            <p:cNvPr id="29" name="Group 28"/>
            <p:cNvGrpSpPr/>
            <p:nvPr/>
          </p:nvGrpSpPr>
          <p:grpSpPr>
            <a:xfrm>
              <a:off x="4547640" y="1652932"/>
              <a:ext cx="851647" cy="809462"/>
              <a:chOff x="265172" y="2308763"/>
              <a:chExt cx="712071" cy="676800"/>
            </a:xfrm>
          </p:grpSpPr>
          <p:sp>
            <p:nvSpPr>
              <p:cNvPr id="32" name="Rounded Rectangle 31"/>
              <p:cNvSpPr/>
              <p:nvPr/>
            </p:nvSpPr>
            <p:spPr>
              <a:xfrm>
                <a:off x="265172" y="2308763"/>
                <a:ext cx="712071" cy="676800"/>
              </a:xfrm>
              <a:prstGeom prst="round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3" name="Straight Connector 32"/>
              <p:cNvCxnSpPr/>
              <p:nvPr/>
            </p:nvCxnSpPr>
            <p:spPr>
              <a:xfrm>
                <a:off x="736935" y="2308763"/>
                <a:ext cx="0" cy="676800"/>
              </a:xfrm>
              <a:prstGeom prst="line">
                <a:avLst/>
              </a:prstGeom>
              <a:ln w="28575" cmpd="sng">
                <a:solidFill>
                  <a:schemeClr val="tx2"/>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30" name="Rectangle 29"/>
            <p:cNvSpPr/>
            <p:nvPr/>
          </p:nvSpPr>
          <p:spPr>
            <a:xfrm>
              <a:off x="4454603" y="1905040"/>
              <a:ext cx="742943" cy="338554"/>
            </a:xfrm>
            <a:prstGeom prst="rect">
              <a:avLst/>
            </a:prstGeom>
            <a:ln>
              <a:noFill/>
            </a:ln>
          </p:spPr>
          <p:txBody>
            <a:bodyPr wrap="square">
              <a:spAutoFit/>
            </a:bodyPr>
            <a:lstStyle/>
            <a:p>
              <a:pPr lvl="0" algn="ctr"/>
              <a:r>
                <a:rPr lang="en-US" sz="800" dirty="0">
                  <a:cs typeface="Calibri"/>
                </a:rPr>
                <a:t>Client</a:t>
              </a:r>
            </a:p>
            <a:p>
              <a:pPr lvl="0" algn="ctr"/>
              <a:r>
                <a:rPr lang="en-US" sz="800" dirty="0">
                  <a:cs typeface="Calibri"/>
                </a:rPr>
                <a:t>Application</a:t>
              </a:r>
            </a:p>
          </p:txBody>
        </p:sp>
        <p:sp>
          <p:nvSpPr>
            <p:cNvPr id="31" name="TextBox 30"/>
            <p:cNvSpPr txBox="1"/>
            <p:nvPr/>
          </p:nvSpPr>
          <p:spPr>
            <a:xfrm>
              <a:off x="5107094" y="1866460"/>
              <a:ext cx="270016" cy="461665"/>
            </a:xfrm>
            <a:prstGeom prst="rect">
              <a:avLst/>
            </a:prstGeom>
            <a:noFill/>
            <a:ln>
              <a:noFill/>
            </a:ln>
          </p:spPr>
          <p:txBody>
            <a:bodyPr wrap="square" rtlCol="0">
              <a:spAutoFit/>
            </a:bodyPr>
            <a:lstStyle/>
            <a:p>
              <a:r>
                <a:rPr lang="en-US" sz="800" dirty="0"/>
                <a:t>SDK</a:t>
              </a:r>
            </a:p>
          </p:txBody>
        </p:sp>
      </p:grpSp>
      <p:sp>
        <p:nvSpPr>
          <p:cNvPr id="34" name="Rounded Rectangle 33"/>
          <p:cNvSpPr/>
          <p:nvPr/>
        </p:nvSpPr>
        <p:spPr>
          <a:xfrm>
            <a:off x="7220946" y="2378268"/>
            <a:ext cx="597600" cy="597600"/>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rPr>
              <a:t>P</a:t>
            </a:r>
            <a:endParaRPr lang="en-US" sz="1200" dirty="0">
              <a:solidFill>
                <a:schemeClr val="bg1"/>
              </a:solidFill>
            </a:endParaRPr>
          </a:p>
        </p:txBody>
      </p:sp>
      <p:sp>
        <p:nvSpPr>
          <p:cNvPr id="35" name="Rounded Rectangle 34"/>
          <p:cNvSpPr/>
          <p:nvPr/>
        </p:nvSpPr>
        <p:spPr>
          <a:xfrm>
            <a:off x="5333754" y="3977018"/>
            <a:ext cx="598199" cy="598199"/>
          </a:xfrm>
          <a:prstGeom prst="roundRect">
            <a:avLst/>
          </a:prstGeom>
          <a:solidFill>
            <a:srgbClr val="11D358"/>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00"/>
                </a:solidFill>
              </a:rPr>
              <a:t>O</a:t>
            </a:r>
            <a:endParaRPr lang="en-US" sz="2400" dirty="0">
              <a:solidFill>
                <a:srgbClr val="000000"/>
              </a:solidFill>
            </a:endParaRPr>
          </a:p>
        </p:txBody>
      </p:sp>
    </p:spTree>
    <p:extLst>
      <p:ext uri="{BB962C8B-B14F-4D97-AF65-F5344CB8AC3E}">
        <p14:creationId xmlns:p14="http://schemas.microsoft.com/office/powerpoint/2010/main" val="22740770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t>Thank you</a:t>
            </a:r>
          </a:p>
          <a:p>
            <a:endParaRPr lang="en-US" dirty="0"/>
          </a:p>
        </p:txBody>
      </p:sp>
      <p:sp>
        <p:nvSpPr>
          <p:cNvPr id="7" name="Text Placeholder 6"/>
          <p:cNvSpPr>
            <a:spLocks noGrp="1"/>
          </p:cNvSpPr>
          <p:nvPr>
            <p:ph type="body" sz="quarter" idx="11"/>
          </p:nvPr>
        </p:nvSpPr>
        <p:spPr/>
        <p:txBody>
          <a:bodyPr/>
          <a:lstStyle/>
          <a:p>
            <a:endParaRPr lang="en-US" dirty="0"/>
          </a:p>
        </p:txBody>
      </p:sp>
      <p:sp>
        <p:nvSpPr>
          <p:cNvPr id="8" name="TextBox 7"/>
          <p:cNvSpPr txBox="1">
            <a:spLocks noChangeArrowheads="1"/>
          </p:cNvSpPr>
          <p:nvPr/>
        </p:nvSpPr>
        <p:spPr bwMode="auto">
          <a:xfrm>
            <a:off x="118616" y="2491166"/>
            <a:ext cx="2346325" cy="861774"/>
          </a:xfrm>
          <a:prstGeom prst="rect">
            <a:avLst/>
          </a:prstGeom>
          <a:noFill/>
          <a:ln w="9525">
            <a:noFill/>
            <a:miter lim="800000"/>
            <a:headEnd/>
            <a:tailEnd/>
          </a:ln>
        </p:spPr>
        <p:txBody>
          <a:bodyPr wrap="square">
            <a:spAutoFit/>
          </a:bodyPr>
          <a:lstStyle/>
          <a:p>
            <a:r>
              <a:rPr lang="en-US" sz="1000" dirty="0">
                <a:solidFill>
                  <a:srgbClr val="F9FAF9"/>
                </a:solidFill>
                <a:latin typeface="Arial Regular" charset="0"/>
                <a:cs typeface="Arial Regular" charset="0"/>
              </a:rPr>
              <a:t>www.ibm.com/blockchain</a:t>
            </a:r>
          </a:p>
          <a:p>
            <a:endParaRPr lang="en-US" sz="1000" dirty="0">
              <a:solidFill>
                <a:srgbClr val="F9FAF9"/>
              </a:solidFill>
              <a:latin typeface="Arial Regular" charset="0"/>
              <a:cs typeface="Arial Regular" charset="0"/>
            </a:endParaRPr>
          </a:p>
          <a:p>
            <a:r>
              <a:rPr lang="en-US" sz="1000" dirty="0">
                <a:solidFill>
                  <a:srgbClr val="F9FAF9"/>
                </a:solidFill>
                <a:latin typeface="Arial Regular" charset="0"/>
                <a:cs typeface="Arial Regular" charset="0"/>
              </a:rPr>
              <a:t>developer.ibm.com/blockchain</a:t>
            </a:r>
          </a:p>
          <a:p>
            <a:endParaRPr lang="en-US" sz="1000" dirty="0">
              <a:solidFill>
                <a:srgbClr val="F9FAF9"/>
              </a:solidFill>
              <a:latin typeface="Arial Regular" charset="0"/>
              <a:cs typeface="Arial Regular" charset="0"/>
            </a:endParaRPr>
          </a:p>
          <a:p>
            <a:r>
              <a:rPr lang="en-US" sz="1000" dirty="0">
                <a:solidFill>
                  <a:srgbClr val="F9FAF9"/>
                </a:solidFill>
                <a:latin typeface="Arial Regular" charset="0"/>
                <a:cs typeface="Arial Regular" charset="0"/>
              </a:rPr>
              <a:t>www.hyperledger.org</a:t>
            </a:r>
            <a:endParaRPr lang="en-US" sz="1000" dirty="0">
              <a:solidFill>
                <a:srgbClr val="FFFFFF"/>
              </a:solidFill>
              <a:latin typeface="Arial Regular" charset="0"/>
              <a:cs typeface="Arial Regular" charset="0"/>
            </a:endParaRPr>
          </a:p>
        </p:txBody>
      </p:sp>
      <p:sp>
        <p:nvSpPr>
          <p:cNvPr id="9" name="TextBox 8"/>
          <p:cNvSpPr txBox="1"/>
          <p:nvPr/>
        </p:nvSpPr>
        <p:spPr>
          <a:xfrm>
            <a:off x="139700" y="3863906"/>
            <a:ext cx="5394826" cy="116955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solidFill>
                  <a:schemeClr val="bg1"/>
                </a:solidFill>
                <a:latin typeface="Arial" charset="0"/>
                <a:ea typeface="Arial" charset="0"/>
                <a:cs typeface="Arial" charset="0"/>
              </a:rPr>
              <a:t>© Copyright IBM Corporation 2017. All rights reserved. The information contained in these materials is provided for informational purposes only, and is provided AS IS without warranty of any kind, express or implied.  Any statement of direction represents IBM's current intent, is subject to change or withdrawal, and represents only goals and objectives.  IBM, the IBM logo, and other IBM products and services are trademarks of the International Business Machines Corporation, in the United States, other countries or both. Other company, product, or service names may be trademarks or service marks of others.</a:t>
            </a:r>
          </a:p>
        </p:txBody>
      </p:sp>
    </p:spTree>
    <p:extLst>
      <p:ext uri="{BB962C8B-B14F-4D97-AF65-F5344CB8AC3E}">
        <p14:creationId xmlns:p14="http://schemas.microsoft.com/office/powerpoint/2010/main" val="88572522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5568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ounded Rectangle 45">
            <a:extLst>
              <a:ext uri="{FF2B5EF4-FFF2-40B4-BE49-F238E27FC236}">
                <a16:creationId xmlns:a16="http://schemas.microsoft.com/office/drawing/2014/main" id="{7DF025C8-AA16-8B42-976B-EF047F5031AA}"/>
              </a:ext>
            </a:extLst>
          </p:cNvPr>
          <p:cNvSpPr/>
          <p:nvPr/>
        </p:nvSpPr>
        <p:spPr>
          <a:xfrm>
            <a:off x="2982351" y="1385273"/>
            <a:ext cx="3729345" cy="3512988"/>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7" name="TextBox 46">
            <a:extLst>
              <a:ext uri="{FF2B5EF4-FFF2-40B4-BE49-F238E27FC236}">
                <a16:creationId xmlns:a16="http://schemas.microsoft.com/office/drawing/2014/main" id="{FCFE35A3-0F2B-7549-BA13-00B3DDD63A29}"/>
              </a:ext>
            </a:extLst>
          </p:cNvPr>
          <p:cNvSpPr txBox="1"/>
          <p:nvPr/>
        </p:nvSpPr>
        <p:spPr>
          <a:xfrm>
            <a:off x="3130952" y="4866501"/>
            <a:ext cx="2994880" cy="276999"/>
          </a:xfrm>
          <a:prstGeom prst="rect">
            <a:avLst/>
          </a:prstGeom>
          <a:noFill/>
        </p:spPr>
        <p:txBody>
          <a:bodyPr wrap="square" rtlCol="0">
            <a:spAutoFit/>
          </a:bodyPr>
          <a:lstStyle/>
          <a:p>
            <a:pPr algn="ctr"/>
            <a:r>
              <a:rPr lang="en-US" sz="1200" dirty="0"/>
              <a:t>IBM Blockchain Platform</a:t>
            </a:r>
          </a:p>
        </p:txBody>
      </p:sp>
      <p:sp>
        <p:nvSpPr>
          <p:cNvPr id="142" name="Rounded Rectangle 141">
            <a:extLst>
              <a:ext uri="{FF2B5EF4-FFF2-40B4-BE49-F238E27FC236}">
                <a16:creationId xmlns:a16="http://schemas.microsoft.com/office/drawing/2014/main" id="{22228C24-6BAB-3F45-A527-ADAE8F37B37D}"/>
              </a:ext>
            </a:extLst>
          </p:cNvPr>
          <p:cNvSpPr/>
          <p:nvPr/>
        </p:nvSpPr>
        <p:spPr>
          <a:xfrm>
            <a:off x="3187244" y="1477905"/>
            <a:ext cx="3319374" cy="3319200"/>
          </a:xfrm>
          <a:prstGeom prst="roundRect">
            <a:avLst/>
          </a:prstGeom>
          <a:solidFill>
            <a:schemeClr val="tx2"/>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lIns="90000" rtlCol="0" anchor="ctr" anchorCtr="0"/>
          <a:lstStyle/>
          <a:p>
            <a:pPr algn="ctr"/>
            <a:endParaRPr lang="en-US" sz="2400" dirty="0">
              <a:solidFill>
                <a:schemeClr val="bg1"/>
              </a:solidFill>
            </a:endParaRPr>
          </a:p>
        </p:txBody>
      </p:sp>
      <p:sp>
        <p:nvSpPr>
          <p:cNvPr id="2" name="Text Placeholder 1"/>
          <p:cNvSpPr>
            <a:spLocks noGrp="1"/>
          </p:cNvSpPr>
          <p:nvPr>
            <p:ph type="body" sz="quarter" idx="13"/>
          </p:nvPr>
        </p:nvSpPr>
        <p:spPr>
          <a:xfrm>
            <a:off x="125730" y="144464"/>
            <a:ext cx="8149590" cy="1011698"/>
          </a:xfrm>
        </p:spPr>
        <p:txBody>
          <a:bodyPr/>
          <a:lstStyle/>
          <a:p>
            <a:r>
              <a:rPr lang="en-US" dirty="0">
                <a:latin typeface="Arial" charset="0"/>
                <a:ea typeface="Arial" charset="0"/>
                <a:cs typeface="Arial" charset="0"/>
              </a:rPr>
              <a:t>How applications interact with the IBM Blockchain Platform</a:t>
            </a:r>
          </a:p>
        </p:txBody>
      </p:sp>
      <p:cxnSp>
        <p:nvCxnSpPr>
          <p:cNvPr id="123" name="Straight Connector 122">
            <a:extLst>
              <a:ext uri="{FF2B5EF4-FFF2-40B4-BE49-F238E27FC236}">
                <a16:creationId xmlns:a16="http://schemas.microsoft.com/office/drawing/2014/main" id="{F3E09E3C-6973-7C43-8680-F505DA2B8F74}"/>
              </a:ext>
            </a:extLst>
          </p:cNvPr>
          <p:cNvCxnSpPr>
            <a:cxnSpLocks/>
            <a:stCxn id="121" idx="1"/>
            <a:endCxn id="118" idx="0"/>
          </p:cNvCxnSpPr>
          <p:nvPr/>
        </p:nvCxnSpPr>
        <p:spPr>
          <a:xfrm rot="10800000">
            <a:off x="2351002" y="983764"/>
            <a:ext cx="2000941" cy="1537627"/>
          </a:xfrm>
          <a:prstGeom prst="bentConnector3">
            <a:avLst>
              <a:gd name="adj1" fmla="val 50000"/>
            </a:avLst>
          </a:prstGeom>
          <a:ln w="19050">
            <a:solidFill>
              <a:srgbClr val="00B050"/>
            </a:solidFill>
            <a:prstDash val="sysDot"/>
            <a:headEnd type="triangle"/>
            <a:tailEnd type="none"/>
          </a:ln>
        </p:spPr>
        <p:style>
          <a:lnRef idx="2">
            <a:schemeClr val="accent1"/>
          </a:lnRef>
          <a:fillRef idx="0">
            <a:schemeClr val="accent1"/>
          </a:fillRef>
          <a:effectRef idx="1">
            <a:schemeClr val="accent1"/>
          </a:effectRef>
          <a:fontRef idx="minor">
            <a:schemeClr val="tx1"/>
          </a:fontRef>
        </p:style>
      </p:cxnSp>
      <p:sp>
        <p:nvSpPr>
          <p:cNvPr id="115" name="TextBox 114">
            <a:extLst>
              <a:ext uri="{FF2B5EF4-FFF2-40B4-BE49-F238E27FC236}">
                <a16:creationId xmlns:a16="http://schemas.microsoft.com/office/drawing/2014/main" id="{58752492-9729-3044-9E29-01E568036924}"/>
              </a:ext>
            </a:extLst>
          </p:cNvPr>
          <p:cNvSpPr txBox="1"/>
          <p:nvPr/>
        </p:nvSpPr>
        <p:spPr>
          <a:xfrm>
            <a:off x="1249680" y="847740"/>
            <a:ext cx="826493" cy="369332"/>
          </a:xfrm>
          <a:prstGeom prst="rect">
            <a:avLst/>
          </a:prstGeom>
          <a:noFill/>
          <a:effectLst/>
        </p:spPr>
        <p:txBody>
          <a:bodyPr wrap="square" rtlCol="0">
            <a:spAutoFit/>
          </a:bodyPr>
          <a:lstStyle/>
          <a:p>
            <a:pPr algn="ctr"/>
            <a:r>
              <a:rPr lang="en-US" sz="900" dirty="0">
                <a:cs typeface="Calibri"/>
              </a:rPr>
              <a:t>Blockchain</a:t>
            </a:r>
          </a:p>
          <a:p>
            <a:pPr algn="ctr"/>
            <a:r>
              <a:rPr lang="en-US" sz="900" dirty="0">
                <a:cs typeface="Calibri"/>
              </a:rPr>
              <a:t>Developer</a:t>
            </a:r>
            <a:endParaRPr lang="en-US" sz="300" dirty="0">
              <a:cs typeface="Calibri"/>
            </a:endParaRPr>
          </a:p>
        </p:txBody>
      </p:sp>
      <p:grpSp>
        <p:nvGrpSpPr>
          <p:cNvPr id="116" name="Group 115">
            <a:extLst>
              <a:ext uri="{FF2B5EF4-FFF2-40B4-BE49-F238E27FC236}">
                <a16:creationId xmlns:a16="http://schemas.microsoft.com/office/drawing/2014/main" id="{30B08CE3-4972-F74C-BBB0-79F8BF272F4E}"/>
              </a:ext>
            </a:extLst>
          </p:cNvPr>
          <p:cNvGrpSpPr/>
          <p:nvPr/>
        </p:nvGrpSpPr>
        <p:grpSpPr>
          <a:xfrm>
            <a:off x="1996335" y="589238"/>
            <a:ext cx="354666" cy="574131"/>
            <a:chOff x="5701137" y="2384637"/>
            <a:chExt cx="1133935" cy="1812371"/>
          </a:xfrm>
        </p:grpSpPr>
        <p:sp>
          <p:nvSpPr>
            <p:cNvPr id="117" name="Oval 116">
              <a:extLst>
                <a:ext uri="{FF2B5EF4-FFF2-40B4-BE49-F238E27FC236}">
                  <a16:creationId xmlns:a16="http://schemas.microsoft.com/office/drawing/2014/main" id="{8F79C00B-C6CE-AA4B-A4D4-1A9BE4C3C588}"/>
                </a:ext>
              </a:extLst>
            </p:cNvPr>
            <p:cNvSpPr/>
            <p:nvPr/>
          </p:nvSpPr>
          <p:spPr>
            <a:xfrm>
              <a:off x="5928889" y="2384637"/>
              <a:ext cx="678434" cy="678436"/>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350">
                <a:solidFill>
                  <a:srgbClr val="FFFFFF"/>
                </a:solidFill>
              </a:endParaRPr>
            </a:p>
          </p:txBody>
        </p:sp>
        <p:sp>
          <p:nvSpPr>
            <p:cNvPr id="118" name="Round Same Side Corner Rectangle 117">
              <a:extLst>
                <a:ext uri="{FF2B5EF4-FFF2-40B4-BE49-F238E27FC236}">
                  <a16:creationId xmlns:a16="http://schemas.microsoft.com/office/drawing/2014/main" id="{95F822F5-5148-A348-994C-4CB5F24D8F3C}"/>
                </a:ext>
              </a:extLst>
            </p:cNvPr>
            <p:cNvSpPr/>
            <p:nvPr/>
          </p:nvSpPr>
          <p:spPr>
            <a:xfrm>
              <a:off x="5701137" y="3063073"/>
              <a:ext cx="1133935" cy="1133935"/>
            </a:xfrm>
            <a:prstGeom prst="round2SameRect">
              <a:avLst>
                <a:gd name="adj1" fmla="val 49716"/>
                <a:gd name="adj2" fmla="val 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b="1" dirty="0">
                <a:solidFill>
                  <a:srgbClr val="FFFFFF"/>
                </a:solidFill>
              </a:endParaRPr>
            </a:p>
          </p:txBody>
        </p:sp>
      </p:grpSp>
      <p:cxnSp>
        <p:nvCxnSpPr>
          <p:cNvPr id="119" name="Straight Connector 118">
            <a:extLst>
              <a:ext uri="{FF2B5EF4-FFF2-40B4-BE49-F238E27FC236}">
                <a16:creationId xmlns:a16="http://schemas.microsoft.com/office/drawing/2014/main" id="{7690A3C3-3F8B-A74A-8C0F-997AAF597711}"/>
              </a:ext>
            </a:extLst>
          </p:cNvPr>
          <p:cNvCxnSpPr>
            <a:cxnSpLocks/>
            <a:stCxn id="112" idx="1"/>
            <a:endCxn id="118" idx="0"/>
          </p:cNvCxnSpPr>
          <p:nvPr/>
        </p:nvCxnSpPr>
        <p:spPr>
          <a:xfrm rot="10800000">
            <a:off x="2351002" y="983764"/>
            <a:ext cx="1854301" cy="2309"/>
          </a:xfrm>
          <a:prstGeom prst="bentConnector3">
            <a:avLst>
              <a:gd name="adj1" fmla="val 50000"/>
            </a:avLst>
          </a:prstGeom>
          <a:ln w="19050">
            <a:solidFill>
              <a:srgbClr val="00B050"/>
            </a:solidFill>
            <a:prstDash val="sysDot"/>
            <a:headEnd type="triangle"/>
          </a:ln>
        </p:spPr>
        <p:style>
          <a:lnRef idx="2">
            <a:schemeClr val="accent1"/>
          </a:lnRef>
          <a:fillRef idx="0">
            <a:schemeClr val="accent1"/>
          </a:fillRef>
          <a:effectRef idx="1">
            <a:schemeClr val="accent1"/>
          </a:effectRef>
          <a:fontRef idx="minor">
            <a:schemeClr val="tx1"/>
          </a:fontRef>
        </p:style>
      </p:cxnSp>
      <p:sp>
        <p:nvSpPr>
          <p:cNvPr id="120" name="TextBox 119">
            <a:extLst>
              <a:ext uri="{FF2B5EF4-FFF2-40B4-BE49-F238E27FC236}">
                <a16:creationId xmlns:a16="http://schemas.microsoft.com/office/drawing/2014/main" id="{D7B76DDA-0EAC-8F44-A490-53034F641728}"/>
              </a:ext>
            </a:extLst>
          </p:cNvPr>
          <p:cNvSpPr txBox="1"/>
          <p:nvPr/>
        </p:nvSpPr>
        <p:spPr>
          <a:xfrm>
            <a:off x="2931854" y="762645"/>
            <a:ext cx="826493" cy="230832"/>
          </a:xfrm>
          <a:prstGeom prst="rect">
            <a:avLst/>
          </a:prstGeom>
          <a:noFill/>
          <a:effectLst/>
        </p:spPr>
        <p:txBody>
          <a:bodyPr wrap="square" rtlCol="0">
            <a:spAutoFit/>
          </a:bodyPr>
          <a:lstStyle/>
          <a:p>
            <a:pPr algn="ctr"/>
            <a:r>
              <a:rPr lang="en-US" sz="900" dirty="0">
                <a:cs typeface="Calibri"/>
              </a:rPr>
              <a:t>Develops</a:t>
            </a:r>
            <a:endParaRPr lang="en-US" sz="300" dirty="0">
              <a:cs typeface="Calibri"/>
            </a:endParaRPr>
          </a:p>
        </p:txBody>
      </p:sp>
      <p:sp>
        <p:nvSpPr>
          <p:cNvPr id="121" name="Rounded Rectangle 120">
            <a:extLst>
              <a:ext uri="{FF2B5EF4-FFF2-40B4-BE49-F238E27FC236}">
                <a16:creationId xmlns:a16="http://schemas.microsoft.com/office/drawing/2014/main" id="{DA02FAC0-DB9E-4749-8D72-96071BC661C9}"/>
              </a:ext>
            </a:extLst>
          </p:cNvPr>
          <p:cNvSpPr/>
          <p:nvPr/>
        </p:nvSpPr>
        <p:spPr>
          <a:xfrm>
            <a:off x="4351942" y="1981390"/>
            <a:ext cx="1080000" cy="1080000"/>
          </a:xfrm>
          <a:prstGeom prst="roundRect">
            <a:avLst/>
          </a:prstGeom>
          <a:solidFill>
            <a:srgbClr val="FFC000"/>
          </a:solid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lIns="0" tIns="46800" rIns="0" rtlCol="0" anchor="ctr"/>
          <a:lstStyle/>
          <a:p>
            <a:pPr algn="ctr"/>
            <a:r>
              <a:rPr lang="en-US" sz="1400" dirty="0" err="1">
                <a:solidFill>
                  <a:srgbClr val="000000"/>
                </a:solidFill>
              </a:rPr>
              <a:t>Chaincode</a:t>
            </a:r>
            <a:endParaRPr lang="en-US" sz="1400" dirty="0">
              <a:solidFill>
                <a:srgbClr val="000000"/>
              </a:solidFill>
            </a:endParaRPr>
          </a:p>
        </p:txBody>
      </p:sp>
      <p:cxnSp>
        <p:nvCxnSpPr>
          <p:cNvPr id="122" name="Straight Connector 121">
            <a:extLst>
              <a:ext uri="{FF2B5EF4-FFF2-40B4-BE49-F238E27FC236}">
                <a16:creationId xmlns:a16="http://schemas.microsoft.com/office/drawing/2014/main" id="{DE943016-17C4-3A4F-862A-EE7E78D558E2}"/>
              </a:ext>
            </a:extLst>
          </p:cNvPr>
          <p:cNvCxnSpPr>
            <a:cxnSpLocks/>
            <a:stCxn id="121" idx="0"/>
          </p:cNvCxnSpPr>
          <p:nvPr/>
        </p:nvCxnSpPr>
        <p:spPr>
          <a:xfrm flipH="1" flipV="1">
            <a:off x="4889581" y="1339388"/>
            <a:ext cx="2361" cy="642002"/>
          </a:xfrm>
          <a:prstGeom prst="straightConnector1">
            <a:avLst/>
          </a:prstGeom>
          <a:ln w="19050">
            <a:solidFill>
              <a:schemeClr val="accent2"/>
            </a:solidFill>
            <a:headEnd type="triangle"/>
          </a:ln>
        </p:spPr>
        <p:style>
          <a:lnRef idx="2">
            <a:schemeClr val="accent1"/>
          </a:lnRef>
          <a:fillRef idx="0">
            <a:schemeClr val="accent1"/>
          </a:fillRef>
          <a:effectRef idx="1">
            <a:schemeClr val="accent1"/>
          </a:effectRef>
          <a:fontRef idx="minor">
            <a:schemeClr val="tx1"/>
          </a:fontRef>
        </p:style>
      </p:cxnSp>
      <p:sp>
        <p:nvSpPr>
          <p:cNvPr id="124" name="TextBox 123">
            <a:extLst>
              <a:ext uri="{FF2B5EF4-FFF2-40B4-BE49-F238E27FC236}">
                <a16:creationId xmlns:a16="http://schemas.microsoft.com/office/drawing/2014/main" id="{6652B21F-2346-FE49-8D5F-80C3B0A2C1C2}"/>
              </a:ext>
            </a:extLst>
          </p:cNvPr>
          <p:cNvSpPr txBox="1"/>
          <p:nvPr/>
        </p:nvSpPr>
        <p:spPr>
          <a:xfrm>
            <a:off x="3414111" y="1642179"/>
            <a:ext cx="826493" cy="230832"/>
          </a:xfrm>
          <a:prstGeom prst="rect">
            <a:avLst/>
          </a:prstGeom>
          <a:noFill/>
          <a:effectLst/>
        </p:spPr>
        <p:txBody>
          <a:bodyPr wrap="square" rtlCol="0">
            <a:spAutoFit/>
          </a:bodyPr>
          <a:lstStyle/>
          <a:p>
            <a:pPr algn="ctr"/>
            <a:r>
              <a:rPr lang="en-US" sz="900" dirty="0">
                <a:solidFill>
                  <a:schemeClr val="bg1"/>
                </a:solidFill>
                <a:cs typeface="Calibri"/>
              </a:rPr>
              <a:t>Submits</a:t>
            </a:r>
            <a:endParaRPr lang="en-US" sz="300" dirty="0">
              <a:solidFill>
                <a:schemeClr val="bg1"/>
              </a:solidFill>
              <a:cs typeface="Calibri"/>
            </a:endParaRPr>
          </a:p>
        </p:txBody>
      </p:sp>
      <p:sp>
        <p:nvSpPr>
          <p:cNvPr id="125" name="Document 124">
            <a:extLst>
              <a:ext uri="{FF2B5EF4-FFF2-40B4-BE49-F238E27FC236}">
                <a16:creationId xmlns:a16="http://schemas.microsoft.com/office/drawing/2014/main" id="{B1461AF1-D969-8B40-90F2-CE7FC4F39156}"/>
              </a:ext>
            </a:extLst>
          </p:cNvPr>
          <p:cNvSpPr/>
          <p:nvPr/>
        </p:nvSpPr>
        <p:spPr>
          <a:xfrm>
            <a:off x="3282696" y="3472771"/>
            <a:ext cx="3145536" cy="921861"/>
          </a:xfrm>
          <a:prstGeom prst="flowChartDocumen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8CA7CB01-2777-0449-BBA2-3826A141E23F}"/>
              </a:ext>
            </a:extLst>
          </p:cNvPr>
          <p:cNvSpPr/>
          <p:nvPr/>
        </p:nvSpPr>
        <p:spPr>
          <a:xfrm>
            <a:off x="3318931" y="3588997"/>
            <a:ext cx="360000" cy="36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rgbClr val="457CFF"/>
                </a:solidFill>
              </a:rPr>
              <a:t>0</a:t>
            </a:r>
          </a:p>
        </p:txBody>
      </p:sp>
      <p:cxnSp>
        <p:nvCxnSpPr>
          <p:cNvPr id="127" name="Straight Connector 126">
            <a:extLst>
              <a:ext uri="{FF2B5EF4-FFF2-40B4-BE49-F238E27FC236}">
                <a16:creationId xmlns:a16="http://schemas.microsoft.com/office/drawing/2014/main" id="{A5A665CC-864C-0443-A6B8-96DDACEF412B}"/>
              </a:ext>
            </a:extLst>
          </p:cNvPr>
          <p:cNvCxnSpPr>
            <a:stCxn id="126" idx="3"/>
            <a:endCxn id="130" idx="1"/>
          </p:cNvCxnSpPr>
          <p:nvPr/>
        </p:nvCxnSpPr>
        <p:spPr>
          <a:xfrm flipV="1">
            <a:off x="3678931" y="3755816"/>
            <a:ext cx="1125224" cy="13181"/>
          </a:xfrm>
          <a:prstGeom prst="line">
            <a:avLst/>
          </a:prstGeom>
          <a:solidFill>
            <a:schemeClr val="tx2"/>
          </a:solidFill>
          <a:ln w="19050" cmpd="sng">
            <a:solidFill>
              <a:schemeClr val="bg1"/>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128" name="Rectangle 127">
            <a:extLst>
              <a:ext uri="{FF2B5EF4-FFF2-40B4-BE49-F238E27FC236}">
                <a16:creationId xmlns:a16="http://schemas.microsoft.com/office/drawing/2014/main" id="{5DC58DAF-A9A5-C846-AE74-A59AF8B8E2EC}"/>
              </a:ext>
            </a:extLst>
          </p:cNvPr>
          <p:cNvSpPr/>
          <p:nvPr/>
        </p:nvSpPr>
        <p:spPr>
          <a:xfrm>
            <a:off x="3815530" y="3588997"/>
            <a:ext cx="360000" cy="36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rgbClr val="457CFF"/>
                </a:solidFill>
              </a:rPr>
              <a:t>1</a:t>
            </a:r>
          </a:p>
        </p:txBody>
      </p:sp>
      <p:sp>
        <p:nvSpPr>
          <p:cNvPr id="129" name="Rectangle 128">
            <a:extLst>
              <a:ext uri="{FF2B5EF4-FFF2-40B4-BE49-F238E27FC236}">
                <a16:creationId xmlns:a16="http://schemas.microsoft.com/office/drawing/2014/main" id="{7CAC91F0-2C89-A24A-B850-17508B7CB8CA}"/>
              </a:ext>
            </a:extLst>
          </p:cNvPr>
          <p:cNvSpPr/>
          <p:nvPr/>
        </p:nvSpPr>
        <p:spPr>
          <a:xfrm>
            <a:off x="4307998" y="3590441"/>
            <a:ext cx="360000" cy="36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rgbClr val="457CFF"/>
                </a:solidFill>
              </a:rPr>
              <a:t>2</a:t>
            </a:r>
          </a:p>
        </p:txBody>
      </p:sp>
      <p:sp>
        <p:nvSpPr>
          <p:cNvPr id="130" name="Rectangle 129">
            <a:extLst>
              <a:ext uri="{FF2B5EF4-FFF2-40B4-BE49-F238E27FC236}">
                <a16:creationId xmlns:a16="http://schemas.microsoft.com/office/drawing/2014/main" id="{194F0597-A37E-6745-81B7-CAB9F4E09F6B}"/>
              </a:ext>
            </a:extLst>
          </p:cNvPr>
          <p:cNvSpPr/>
          <p:nvPr/>
        </p:nvSpPr>
        <p:spPr>
          <a:xfrm>
            <a:off x="4804155" y="3575816"/>
            <a:ext cx="360000" cy="36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rgbClr val="457CFF"/>
                </a:solidFill>
              </a:rPr>
              <a:t>3</a:t>
            </a:r>
          </a:p>
        </p:txBody>
      </p:sp>
      <p:sp>
        <p:nvSpPr>
          <p:cNvPr id="131" name="Can 130">
            <a:extLst>
              <a:ext uri="{FF2B5EF4-FFF2-40B4-BE49-F238E27FC236}">
                <a16:creationId xmlns:a16="http://schemas.microsoft.com/office/drawing/2014/main" id="{C3C7E7D1-A9C3-B747-89A3-F48A427A4B97}"/>
              </a:ext>
            </a:extLst>
          </p:cNvPr>
          <p:cNvSpPr/>
          <p:nvPr/>
        </p:nvSpPr>
        <p:spPr>
          <a:xfrm>
            <a:off x="5560906" y="3588997"/>
            <a:ext cx="670560" cy="360000"/>
          </a:xfrm>
          <a:prstGeom prst="can">
            <a:avLst/>
          </a:prstGeom>
          <a:solidFill>
            <a:srgbClr val="ED21E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TextBox 131">
            <a:extLst>
              <a:ext uri="{FF2B5EF4-FFF2-40B4-BE49-F238E27FC236}">
                <a16:creationId xmlns:a16="http://schemas.microsoft.com/office/drawing/2014/main" id="{E8996B10-1921-4C43-8BEA-20B4AFE12FD2}"/>
              </a:ext>
            </a:extLst>
          </p:cNvPr>
          <p:cNvSpPr txBox="1"/>
          <p:nvPr/>
        </p:nvSpPr>
        <p:spPr>
          <a:xfrm>
            <a:off x="3251161" y="4324848"/>
            <a:ext cx="909170" cy="338554"/>
          </a:xfrm>
          <a:prstGeom prst="rect">
            <a:avLst/>
          </a:prstGeom>
          <a:noFill/>
        </p:spPr>
        <p:txBody>
          <a:bodyPr wrap="square" rtlCol="0">
            <a:spAutoFit/>
          </a:bodyPr>
          <a:lstStyle/>
          <a:p>
            <a:r>
              <a:rPr lang="en-US" sz="1600" dirty="0">
                <a:solidFill>
                  <a:schemeClr val="bg1"/>
                </a:solidFill>
              </a:rPr>
              <a:t>Ledger</a:t>
            </a:r>
          </a:p>
        </p:txBody>
      </p:sp>
      <p:sp>
        <p:nvSpPr>
          <p:cNvPr id="133" name="TextBox 132">
            <a:extLst>
              <a:ext uri="{FF2B5EF4-FFF2-40B4-BE49-F238E27FC236}">
                <a16:creationId xmlns:a16="http://schemas.microsoft.com/office/drawing/2014/main" id="{583E3B1D-E2D5-3945-AD20-B35FC36E864F}"/>
              </a:ext>
            </a:extLst>
          </p:cNvPr>
          <p:cNvSpPr txBox="1"/>
          <p:nvPr/>
        </p:nvSpPr>
        <p:spPr>
          <a:xfrm>
            <a:off x="3705746" y="3934080"/>
            <a:ext cx="1056271" cy="307777"/>
          </a:xfrm>
          <a:prstGeom prst="rect">
            <a:avLst/>
          </a:prstGeom>
          <a:noFill/>
        </p:spPr>
        <p:txBody>
          <a:bodyPr wrap="square" rtlCol="0">
            <a:spAutoFit/>
          </a:bodyPr>
          <a:lstStyle/>
          <a:p>
            <a:r>
              <a:rPr lang="en-US" sz="1400" dirty="0" err="1">
                <a:solidFill>
                  <a:schemeClr val="bg1"/>
                </a:solidFill>
              </a:rPr>
              <a:t>Blockchain</a:t>
            </a:r>
            <a:endParaRPr lang="en-US" sz="1100" dirty="0">
              <a:solidFill>
                <a:schemeClr val="bg1"/>
              </a:solidFill>
            </a:endParaRPr>
          </a:p>
        </p:txBody>
      </p:sp>
      <p:sp>
        <p:nvSpPr>
          <p:cNvPr id="134" name="TextBox 133">
            <a:extLst>
              <a:ext uri="{FF2B5EF4-FFF2-40B4-BE49-F238E27FC236}">
                <a16:creationId xmlns:a16="http://schemas.microsoft.com/office/drawing/2014/main" id="{9727715B-185F-394C-8386-307572EF84AD}"/>
              </a:ext>
            </a:extLst>
          </p:cNvPr>
          <p:cNvSpPr txBox="1"/>
          <p:nvPr/>
        </p:nvSpPr>
        <p:spPr>
          <a:xfrm>
            <a:off x="5339948" y="3933701"/>
            <a:ext cx="1112475" cy="307777"/>
          </a:xfrm>
          <a:prstGeom prst="rect">
            <a:avLst/>
          </a:prstGeom>
          <a:noFill/>
        </p:spPr>
        <p:txBody>
          <a:bodyPr wrap="square" rtlCol="0">
            <a:spAutoFit/>
          </a:bodyPr>
          <a:lstStyle/>
          <a:p>
            <a:r>
              <a:rPr lang="en-US" sz="1400">
                <a:solidFill>
                  <a:schemeClr val="bg1"/>
                </a:solidFill>
              </a:rPr>
              <a:t>WorldState</a:t>
            </a:r>
            <a:endParaRPr lang="en-US" sz="1100" dirty="0">
              <a:solidFill>
                <a:schemeClr val="bg1"/>
              </a:solidFill>
            </a:endParaRPr>
          </a:p>
        </p:txBody>
      </p:sp>
      <p:cxnSp>
        <p:nvCxnSpPr>
          <p:cNvPr id="135" name="Straight Connector 134">
            <a:extLst>
              <a:ext uri="{FF2B5EF4-FFF2-40B4-BE49-F238E27FC236}">
                <a16:creationId xmlns:a16="http://schemas.microsoft.com/office/drawing/2014/main" id="{151A6788-E5D4-6F48-A67B-9FD080B68C0C}"/>
              </a:ext>
            </a:extLst>
          </p:cNvPr>
          <p:cNvCxnSpPr>
            <a:cxnSpLocks/>
            <a:stCxn id="131" idx="1"/>
            <a:endCxn id="121" idx="2"/>
          </p:cNvCxnSpPr>
          <p:nvPr/>
        </p:nvCxnSpPr>
        <p:spPr>
          <a:xfrm rot="16200000" flipV="1">
            <a:off x="5130261" y="2823072"/>
            <a:ext cx="527607" cy="1004244"/>
          </a:xfrm>
          <a:prstGeom prst="bentConnector3">
            <a:avLst>
              <a:gd name="adj1" fmla="val 66506"/>
            </a:avLst>
          </a:prstGeom>
          <a:ln w="19050">
            <a:solidFill>
              <a:schemeClr val="accent2"/>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136" name="TextBox 135">
            <a:extLst>
              <a:ext uri="{FF2B5EF4-FFF2-40B4-BE49-F238E27FC236}">
                <a16:creationId xmlns:a16="http://schemas.microsoft.com/office/drawing/2014/main" id="{FC4AB4B3-C3F8-7345-AA28-796AE05C91B6}"/>
              </a:ext>
            </a:extLst>
          </p:cNvPr>
          <p:cNvSpPr txBox="1"/>
          <p:nvPr/>
        </p:nvSpPr>
        <p:spPr>
          <a:xfrm>
            <a:off x="4930614" y="3031794"/>
            <a:ext cx="1019115" cy="230832"/>
          </a:xfrm>
          <a:prstGeom prst="rect">
            <a:avLst/>
          </a:prstGeom>
          <a:noFill/>
          <a:effectLst/>
        </p:spPr>
        <p:txBody>
          <a:bodyPr wrap="square" rtlCol="0">
            <a:spAutoFit/>
          </a:bodyPr>
          <a:lstStyle/>
          <a:p>
            <a:pPr algn="ctr"/>
            <a:r>
              <a:rPr lang="en-US" sz="900" dirty="0">
                <a:solidFill>
                  <a:schemeClr val="bg1"/>
                </a:solidFill>
                <a:cs typeface="Calibri"/>
              </a:rPr>
              <a:t>Get, Put, Delete</a:t>
            </a:r>
            <a:endParaRPr lang="en-US" sz="300" dirty="0">
              <a:solidFill>
                <a:schemeClr val="bg1"/>
              </a:solidFill>
              <a:cs typeface="Calibri"/>
            </a:endParaRPr>
          </a:p>
        </p:txBody>
      </p:sp>
      <p:cxnSp>
        <p:nvCxnSpPr>
          <p:cNvPr id="137" name="Straight Connector 134">
            <a:extLst>
              <a:ext uri="{FF2B5EF4-FFF2-40B4-BE49-F238E27FC236}">
                <a16:creationId xmlns:a16="http://schemas.microsoft.com/office/drawing/2014/main" id="{161D45F9-2434-924F-A1F3-6FC479EC4741}"/>
              </a:ext>
            </a:extLst>
          </p:cNvPr>
          <p:cNvCxnSpPr>
            <a:cxnSpLocks/>
            <a:stCxn id="130" idx="0"/>
          </p:cNvCxnSpPr>
          <p:nvPr/>
        </p:nvCxnSpPr>
        <p:spPr>
          <a:xfrm rot="16200000" flipV="1">
            <a:off x="4673713" y="3265373"/>
            <a:ext cx="528672" cy="92213"/>
          </a:xfrm>
          <a:prstGeom prst="bentConnector3">
            <a:avLst>
              <a:gd name="adj1" fmla="val 50000"/>
            </a:avLst>
          </a:prstGeom>
          <a:ln w="19050">
            <a:solidFill>
              <a:schemeClr val="accent2"/>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138" name="TextBox 137">
            <a:extLst>
              <a:ext uri="{FF2B5EF4-FFF2-40B4-BE49-F238E27FC236}">
                <a16:creationId xmlns:a16="http://schemas.microsoft.com/office/drawing/2014/main" id="{0500599F-112A-7147-8952-4884E9CA41F6}"/>
              </a:ext>
            </a:extLst>
          </p:cNvPr>
          <p:cNvSpPr txBox="1"/>
          <p:nvPr/>
        </p:nvSpPr>
        <p:spPr>
          <a:xfrm>
            <a:off x="4142938" y="3150796"/>
            <a:ext cx="1019115" cy="230832"/>
          </a:xfrm>
          <a:prstGeom prst="rect">
            <a:avLst/>
          </a:prstGeom>
          <a:noFill/>
          <a:effectLst/>
        </p:spPr>
        <p:txBody>
          <a:bodyPr wrap="square" rtlCol="0">
            <a:spAutoFit/>
          </a:bodyPr>
          <a:lstStyle/>
          <a:p>
            <a:pPr algn="ctr"/>
            <a:r>
              <a:rPr lang="en-US" sz="900" dirty="0">
                <a:solidFill>
                  <a:schemeClr val="bg1"/>
                </a:solidFill>
                <a:cs typeface="Calibri"/>
              </a:rPr>
              <a:t>Record</a:t>
            </a:r>
            <a:endParaRPr lang="en-US" sz="300" dirty="0">
              <a:solidFill>
                <a:schemeClr val="bg1"/>
              </a:solidFill>
              <a:cs typeface="Calibri"/>
            </a:endParaRPr>
          </a:p>
        </p:txBody>
      </p:sp>
      <p:cxnSp>
        <p:nvCxnSpPr>
          <p:cNvPr id="139" name="Straight Connector 121">
            <a:extLst>
              <a:ext uri="{FF2B5EF4-FFF2-40B4-BE49-F238E27FC236}">
                <a16:creationId xmlns:a16="http://schemas.microsoft.com/office/drawing/2014/main" id="{30432A3C-A85A-B645-B011-3436CD4A2EC2}"/>
              </a:ext>
            </a:extLst>
          </p:cNvPr>
          <p:cNvCxnSpPr>
            <a:cxnSpLocks/>
          </p:cNvCxnSpPr>
          <p:nvPr/>
        </p:nvCxnSpPr>
        <p:spPr>
          <a:xfrm rot="16200000" flipV="1">
            <a:off x="4534278" y="1822875"/>
            <a:ext cx="2113386" cy="1146412"/>
          </a:xfrm>
          <a:prstGeom prst="bentConnector3">
            <a:avLst>
              <a:gd name="adj1" fmla="val 80390"/>
            </a:avLst>
          </a:prstGeom>
          <a:ln w="19050">
            <a:solidFill>
              <a:schemeClr val="accent2"/>
            </a:solidFill>
            <a:headEnd type="triangle"/>
          </a:ln>
        </p:spPr>
        <p:style>
          <a:lnRef idx="2">
            <a:schemeClr val="accent1"/>
          </a:lnRef>
          <a:fillRef idx="0">
            <a:schemeClr val="accent1"/>
          </a:fillRef>
          <a:effectRef idx="1">
            <a:schemeClr val="accent1"/>
          </a:effectRef>
          <a:fontRef idx="minor">
            <a:schemeClr val="tx1"/>
          </a:fontRef>
        </p:style>
      </p:cxnSp>
      <p:cxnSp>
        <p:nvCxnSpPr>
          <p:cNvPr id="141" name="Straight Connector 140">
            <a:extLst>
              <a:ext uri="{FF2B5EF4-FFF2-40B4-BE49-F238E27FC236}">
                <a16:creationId xmlns:a16="http://schemas.microsoft.com/office/drawing/2014/main" id="{B212A359-A7A2-BD44-92E0-C848DD43BFB8}"/>
              </a:ext>
            </a:extLst>
          </p:cNvPr>
          <p:cNvCxnSpPr>
            <a:cxnSpLocks/>
            <a:endCxn id="121" idx="3"/>
          </p:cNvCxnSpPr>
          <p:nvPr/>
        </p:nvCxnSpPr>
        <p:spPr>
          <a:xfrm flipH="1">
            <a:off x="5431942" y="2521390"/>
            <a:ext cx="732235" cy="0"/>
          </a:xfrm>
          <a:prstGeom prst="line">
            <a:avLst/>
          </a:prstGeom>
          <a:ln w="19050">
            <a:solidFill>
              <a:schemeClr val="accent2"/>
            </a:solidFill>
            <a:headEnd type="triangle"/>
            <a:tailEnd type="none"/>
          </a:ln>
        </p:spPr>
        <p:style>
          <a:lnRef idx="2">
            <a:schemeClr val="accent1"/>
          </a:lnRef>
          <a:fillRef idx="0">
            <a:schemeClr val="accent1"/>
          </a:fillRef>
          <a:effectRef idx="1">
            <a:schemeClr val="accent1"/>
          </a:effectRef>
          <a:fontRef idx="minor">
            <a:schemeClr val="tx1"/>
          </a:fontRef>
        </p:style>
      </p:cxnSp>
      <p:grpSp>
        <p:nvGrpSpPr>
          <p:cNvPr id="154" name="Group 153">
            <a:extLst>
              <a:ext uri="{FF2B5EF4-FFF2-40B4-BE49-F238E27FC236}">
                <a16:creationId xmlns:a16="http://schemas.microsoft.com/office/drawing/2014/main" id="{8D0E817F-C51E-6743-BEAD-CA20E6742545}"/>
              </a:ext>
            </a:extLst>
          </p:cNvPr>
          <p:cNvGrpSpPr/>
          <p:nvPr/>
        </p:nvGrpSpPr>
        <p:grpSpPr>
          <a:xfrm>
            <a:off x="4205302" y="640429"/>
            <a:ext cx="1368558" cy="691285"/>
            <a:chOff x="4181620" y="638607"/>
            <a:chExt cx="1368558" cy="691285"/>
          </a:xfrm>
        </p:grpSpPr>
        <p:grpSp>
          <p:nvGrpSpPr>
            <p:cNvPr id="110" name="Group 109">
              <a:extLst>
                <a:ext uri="{FF2B5EF4-FFF2-40B4-BE49-F238E27FC236}">
                  <a16:creationId xmlns:a16="http://schemas.microsoft.com/office/drawing/2014/main" id="{3976073E-F2F7-FC4A-B6DA-22A1E7BE534B}"/>
                </a:ext>
              </a:extLst>
            </p:cNvPr>
            <p:cNvGrpSpPr/>
            <p:nvPr/>
          </p:nvGrpSpPr>
          <p:grpSpPr>
            <a:xfrm>
              <a:off x="4181620" y="638607"/>
              <a:ext cx="1368558" cy="691285"/>
              <a:chOff x="265172" y="2308763"/>
              <a:chExt cx="716595" cy="676800"/>
            </a:xfrm>
          </p:grpSpPr>
          <p:sp>
            <p:nvSpPr>
              <p:cNvPr id="112" name="Rounded Rectangle 111">
                <a:extLst>
                  <a:ext uri="{FF2B5EF4-FFF2-40B4-BE49-F238E27FC236}">
                    <a16:creationId xmlns:a16="http://schemas.microsoft.com/office/drawing/2014/main" id="{3F2B2CE9-B322-7D4C-9272-78938EDDFA1E}"/>
                  </a:ext>
                </a:extLst>
              </p:cNvPr>
              <p:cNvSpPr/>
              <p:nvPr/>
            </p:nvSpPr>
            <p:spPr>
              <a:xfrm>
                <a:off x="265172" y="2308763"/>
                <a:ext cx="712071" cy="67680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tx1"/>
                  </a:solidFill>
                </a:endParaRPr>
              </a:p>
            </p:txBody>
          </p:sp>
          <p:cxnSp>
            <p:nvCxnSpPr>
              <p:cNvPr id="113" name="Straight Connector 112">
                <a:extLst>
                  <a:ext uri="{FF2B5EF4-FFF2-40B4-BE49-F238E27FC236}">
                    <a16:creationId xmlns:a16="http://schemas.microsoft.com/office/drawing/2014/main" id="{D428DE91-77B7-4E46-B9F2-D2516F76B72D}"/>
                  </a:ext>
                </a:extLst>
              </p:cNvPr>
              <p:cNvCxnSpPr>
                <a:cxnSpLocks/>
              </p:cNvCxnSpPr>
              <p:nvPr/>
            </p:nvCxnSpPr>
            <p:spPr>
              <a:xfrm>
                <a:off x="265172" y="2706421"/>
                <a:ext cx="716595" cy="0"/>
              </a:xfrm>
              <a:prstGeom prst="line">
                <a:avLst/>
              </a:prstGeom>
              <a:ln w="28575" cmpd="sng">
                <a:solidFill>
                  <a:schemeClr val="tx2"/>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111" name="TextBox 110">
              <a:extLst>
                <a:ext uri="{FF2B5EF4-FFF2-40B4-BE49-F238E27FC236}">
                  <a16:creationId xmlns:a16="http://schemas.microsoft.com/office/drawing/2014/main" id="{067E4A52-044C-CF43-AEA1-B4C3459E14BB}"/>
                </a:ext>
              </a:extLst>
            </p:cNvPr>
            <p:cNvSpPr txBox="1"/>
            <p:nvPr/>
          </p:nvSpPr>
          <p:spPr>
            <a:xfrm>
              <a:off x="4604710" y="1047090"/>
              <a:ext cx="522378" cy="170139"/>
            </a:xfrm>
            <a:prstGeom prst="rect">
              <a:avLst/>
            </a:prstGeom>
            <a:noFill/>
            <a:ln>
              <a:noFill/>
            </a:ln>
          </p:spPr>
          <p:txBody>
            <a:bodyPr wrap="square" rtlCol="0">
              <a:spAutoFit/>
            </a:bodyPr>
            <a:lstStyle/>
            <a:p>
              <a:pPr algn="ctr"/>
              <a:r>
                <a:rPr lang="en-US" sz="1200" dirty="0"/>
                <a:t>SDK</a:t>
              </a:r>
            </a:p>
          </p:txBody>
        </p:sp>
        <p:sp>
          <p:nvSpPr>
            <p:cNvPr id="105" name="Rectangle 104">
              <a:extLst>
                <a:ext uri="{FF2B5EF4-FFF2-40B4-BE49-F238E27FC236}">
                  <a16:creationId xmlns:a16="http://schemas.microsoft.com/office/drawing/2014/main" id="{06D80B1E-EC93-C64E-82F8-A3BFAB572DDE}"/>
                </a:ext>
              </a:extLst>
            </p:cNvPr>
            <p:cNvSpPr/>
            <p:nvPr/>
          </p:nvSpPr>
          <p:spPr>
            <a:xfrm>
              <a:off x="4366547" y="695752"/>
              <a:ext cx="985529" cy="276999"/>
            </a:xfrm>
            <a:prstGeom prst="rect">
              <a:avLst/>
            </a:prstGeom>
            <a:ln>
              <a:noFill/>
            </a:ln>
          </p:spPr>
          <p:txBody>
            <a:bodyPr wrap="square">
              <a:spAutoFit/>
            </a:bodyPr>
            <a:lstStyle/>
            <a:p>
              <a:pPr lvl="0" algn="ctr"/>
              <a:r>
                <a:rPr lang="en-US" sz="1200" dirty="0">
                  <a:cs typeface="Calibri"/>
                </a:rPr>
                <a:t>Application</a:t>
              </a:r>
            </a:p>
          </p:txBody>
        </p:sp>
      </p:grpSp>
      <p:cxnSp>
        <p:nvCxnSpPr>
          <p:cNvPr id="145" name="Elbow Connector 301">
            <a:extLst>
              <a:ext uri="{FF2B5EF4-FFF2-40B4-BE49-F238E27FC236}">
                <a16:creationId xmlns:a16="http://schemas.microsoft.com/office/drawing/2014/main" id="{0D8D03A5-B0C4-8B49-9CD8-068519062151}"/>
              </a:ext>
            </a:extLst>
          </p:cNvPr>
          <p:cNvCxnSpPr>
            <a:cxnSpLocks/>
            <a:stCxn id="146" idx="2"/>
            <a:endCxn id="125" idx="3"/>
          </p:cNvCxnSpPr>
          <p:nvPr/>
        </p:nvCxnSpPr>
        <p:spPr>
          <a:xfrm flipH="1" flipV="1">
            <a:off x="6428232" y="3933702"/>
            <a:ext cx="666806" cy="2368"/>
          </a:xfrm>
          <a:prstGeom prst="straightConnector1">
            <a:avLst/>
          </a:prstGeom>
          <a:ln w="19050" cmpd="sng">
            <a:solidFill>
              <a:srgbClr val="FF0000"/>
            </a:solidFill>
            <a:prstDash val="sysDash"/>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46" name="Oval 145">
            <a:extLst>
              <a:ext uri="{FF2B5EF4-FFF2-40B4-BE49-F238E27FC236}">
                <a16:creationId xmlns:a16="http://schemas.microsoft.com/office/drawing/2014/main" id="{6E0DD015-5081-2F40-A2DF-550FF66BEF0B}"/>
              </a:ext>
            </a:extLst>
          </p:cNvPr>
          <p:cNvSpPr/>
          <p:nvPr/>
        </p:nvSpPr>
        <p:spPr>
          <a:xfrm>
            <a:off x="7095038" y="3820467"/>
            <a:ext cx="225602" cy="231205"/>
          </a:xfrm>
          <a:prstGeom prst="ellipse">
            <a:avLst/>
          </a:prstGeom>
          <a:solidFill>
            <a:srgbClr val="FFFFFF"/>
          </a:solid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47" name="TextBox 146">
            <a:extLst>
              <a:ext uri="{FF2B5EF4-FFF2-40B4-BE49-F238E27FC236}">
                <a16:creationId xmlns:a16="http://schemas.microsoft.com/office/drawing/2014/main" id="{51579949-181F-2F40-88DF-E7EF195BF44F}"/>
              </a:ext>
            </a:extLst>
          </p:cNvPr>
          <p:cNvSpPr txBox="1"/>
          <p:nvPr/>
        </p:nvSpPr>
        <p:spPr>
          <a:xfrm>
            <a:off x="7097703" y="3794671"/>
            <a:ext cx="235962" cy="276999"/>
          </a:xfrm>
          <a:prstGeom prst="rect">
            <a:avLst/>
          </a:prstGeom>
          <a:noFill/>
        </p:spPr>
        <p:txBody>
          <a:bodyPr wrap="none" rtlCol="0">
            <a:spAutoFit/>
          </a:bodyPr>
          <a:lstStyle/>
          <a:p>
            <a:r>
              <a:rPr lang="en-US" sz="1200" dirty="0">
                <a:solidFill>
                  <a:srgbClr val="FF3220"/>
                </a:solidFill>
              </a:rPr>
              <a:t>!</a:t>
            </a:r>
          </a:p>
        </p:txBody>
      </p:sp>
      <p:sp>
        <p:nvSpPr>
          <p:cNvPr id="148" name="TextBox 147">
            <a:extLst>
              <a:ext uri="{FF2B5EF4-FFF2-40B4-BE49-F238E27FC236}">
                <a16:creationId xmlns:a16="http://schemas.microsoft.com/office/drawing/2014/main" id="{71B082A8-6473-CC4E-A651-942EECA1D0DE}"/>
              </a:ext>
            </a:extLst>
          </p:cNvPr>
          <p:cNvSpPr txBox="1"/>
          <p:nvPr/>
        </p:nvSpPr>
        <p:spPr>
          <a:xfrm>
            <a:off x="6480522" y="3723291"/>
            <a:ext cx="826493" cy="230832"/>
          </a:xfrm>
          <a:prstGeom prst="rect">
            <a:avLst/>
          </a:prstGeom>
          <a:noFill/>
          <a:effectLst/>
        </p:spPr>
        <p:txBody>
          <a:bodyPr wrap="square" rtlCol="0">
            <a:spAutoFit/>
          </a:bodyPr>
          <a:lstStyle/>
          <a:p>
            <a:pPr algn="ctr"/>
            <a:r>
              <a:rPr lang="en-US" sz="900" dirty="0">
                <a:cs typeface="Calibri"/>
              </a:rPr>
              <a:t>Emits</a:t>
            </a:r>
            <a:endParaRPr lang="en-US" sz="300" dirty="0">
              <a:cs typeface="Calibri"/>
            </a:endParaRPr>
          </a:p>
        </p:txBody>
      </p:sp>
      <p:cxnSp>
        <p:nvCxnSpPr>
          <p:cNvPr id="149" name="Elbow Connector 301">
            <a:extLst>
              <a:ext uri="{FF2B5EF4-FFF2-40B4-BE49-F238E27FC236}">
                <a16:creationId xmlns:a16="http://schemas.microsoft.com/office/drawing/2014/main" id="{60A9C39B-B58C-C34D-8031-8DC80CB8CFB0}"/>
              </a:ext>
            </a:extLst>
          </p:cNvPr>
          <p:cNvCxnSpPr>
            <a:cxnSpLocks/>
            <a:stCxn id="152" idx="1"/>
          </p:cNvCxnSpPr>
          <p:nvPr/>
        </p:nvCxnSpPr>
        <p:spPr>
          <a:xfrm flipH="1">
            <a:off x="5448934" y="2736986"/>
            <a:ext cx="1651434" cy="14608"/>
          </a:xfrm>
          <a:prstGeom prst="straightConnector1">
            <a:avLst/>
          </a:prstGeom>
          <a:ln w="19050" cmpd="sng">
            <a:solidFill>
              <a:srgbClr val="FF0000"/>
            </a:solidFill>
            <a:prstDash val="sysDash"/>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50" name="TextBox 149">
            <a:extLst>
              <a:ext uri="{FF2B5EF4-FFF2-40B4-BE49-F238E27FC236}">
                <a16:creationId xmlns:a16="http://schemas.microsoft.com/office/drawing/2014/main" id="{69A81E80-4588-F74A-9080-6955A5AF8CD7}"/>
              </a:ext>
            </a:extLst>
          </p:cNvPr>
          <p:cNvSpPr txBox="1"/>
          <p:nvPr/>
        </p:nvSpPr>
        <p:spPr>
          <a:xfrm>
            <a:off x="6480522" y="2527479"/>
            <a:ext cx="826493" cy="230832"/>
          </a:xfrm>
          <a:prstGeom prst="rect">
            <a:avLst/>
          </a:prstGeom>
          <a:noFill/>
          <a:effectLst/>
        </p:spPr>
        <p:txBody>
          <a:bodyPr wrap="square" rtlCol="0">
            <a:spAutoFit/>
          </a:bodyPr>
          <a:lstStyle/>
          <a:p>
            <a:pPr algn="ctr"/>
            <a:r>
              <a:rPr lang="en-US" sz="900" dirty="0">
                <a:cs typeface="Calibri"/>
              </a:rPr>
              <a:t>Emits</a:t>
            </a:r>
            <a:endParaRPr lang="en-US" sz="300" dirty="0">
              <a:cs typeface="Calibri"/>
            </a:endParaRPr>
          </a:p>
        </p:txBody>
      </p:sp>
      <p:sp>
        <p:nvSpPr>
          <p:cNvPr id="151" name="Oval 150">
            <a:extLst>
              <a:ext uri="{FF2B5EF4-FFF2-40B4-BE49-F238E27FC236}">
                <a16:creationId xmlns:a16="http://schemas.microsoft.com/office/drawing/2014/main" id="{8CB5E511-E3C3-7442-8EDB-0D4E2E5ECC45}"/>
              </a:ext>
            </a:extLst>
          </p:cNvPr>
          <p:cNvSpPr/>
          <p:nvPr/>
        </p:nvSpPr>
        <p:spPr>
          <a:xfrm>
            <a:off x="7097703" y="2624282"/>
            <a:ext cx="225602" cy="231205"/>
          </a:xfrm>
          <a:prstGeom prst="ellipse">
            <a:avLst/>
          </a:prstGeom>
          <a:solidFill>
            <a:srgbClr val="FFFFFF"/>
          </a:solidFill>
          <a:ln w="127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52" name="TextBox 151">
            <a:extLst>
              <a:ext uri="{FF2B5EF4-FFF2-40B4-BE49-F238E27FC236}">
                <a16:creationId xmlns:a16="http://schemas.microsoft.com/office/drawing/2014/main" id="{BD7E911E-D0A0-1342-B427-69EEE95C7886}"/>
              </a:ext>
            </a:extLst>
          </p:cNvPr>
          <p:cNvSpPr txBox="1"/>
          <p:nvPr/>
        </p:nvSpPr>
        <p:spPr>
          <a:xfrm>
            <a:off x="7100368" y="2598486"/>
            <a:ext cx="235962" cy="276999"/>
          </a:xfrm>
          <a:prstGeom prst="rect">
            <a:avLst/>
          </a:prstGeom>
          <a:noFill/>
        </p:spPr>
        <p:txBody>
          <a:bodyPr wrap="none" rtlCol="0">
            <a:spAutoFit/>
          </a:bodyPr>
          <a:lstStyle/>
          <a:p>
            <a:r>
              <a:rPr lang="en-US" sz="1200" dirty="0">
                <a:solidFill>
                  <a:srgbClr val="FF3220"/>
                </a:solidFill>
              </a:rPr>
              <a:t>!</a:t>
            </a:r>
          </a:p>
        </p:txBody>
      </p:sp>
      <p:sp>
        <p:nvSpPr>
          <p:cNvPr id="173" name="TextBox 172">
            <a:extLst>
              <a:ext uri="{FF2B5EF4-FFF2-40B4-BE49-F238E27FC236}">
                <a16:creationId xmlns:a16="http://schemas.microsoft.com/office/drawing/2014/main" id="{87D5FF10-1882-3844-80CE-830B124FD63C}"/>
              </a:ext>
            </a:extLst>
          </p:cNvPr>
          <p:cNvSpPr txBox="1"/>
          <p:nvPr/>
        </p:nvSpPr>
        <p:spPr>
          <a:xfrm>
            <a:off x="5692900" y="4337203"/>
            <a:ext cx="909170" cy="369332"/>
          </a:xfrm>
          <a:prstGeom prst="rect">
            <a:avLst/>
          </a:prstGeom>
          <a:noFill/>
        </p:spPr>
        <p:txBody>
          <a:bodyPr wrap="square" rtlCol="0">
            <a:spAutoFit/>
          </a:bodyPr>
          <a:lstStyle/>
          <a:p>
            <a:r>
              <a:rPr lang="en-US" dirty="0">
                <a:solidFill>
                  <a:schemeClr val="bg1"/>
                </a:solidFill>
              </a:rPr>
              <a:t>Peer</a:t>
            </a:r>
          </a:p>
        </p:txBody>
      </p:sp>
      <p:sp>
        <p:nvSpPr>
          <p:cNvPr id="57" name="TextBox 56">
            <a:extLst>
              <a:ext uri="{FF2B5EF4-FFF2-40B4-BE49-F238E27FC236}">
                <a16:creationId xmlns:a16="http://schemas.microsoft.com/office/drawing/2014/main" id="{5D23A19D-3092-F240-BB22-E5829C0E27F0}"/>
              </a:ext>
            </a:extLst>
          </p:cNvPr>
          <p:cNvSpPr txBox="1"/>
          <p:nvPr/>
        </p:nvSpPr>
        <p:spPr>
          <a:xfrm>
            <a:off x="5438372" y="2263262"/>
            <a:ext cx="826493" cy="230832"/>
          </a:xfrm>
          <a:prstGeom prst="rect">
            <a:avLst/>
          </a:prstGeom>
          <a:noFill/>
          <a:effectLst/>
        </p:spPr>
        <p:txBody>
          <a:bodyPr wrap="square" rtlCol="0">
            <a:spAutoFit/>
          </a:bodyPr>
          <a:lstStyle/>
          <a:p>
            <a:pPr algn="ctr"/>
            <a:r>
              <a:rPr lang="en-US" sz="900" dirty="0">
                <a:solidFill>
                  <a:schemeClr val="bg1"/>
                </a:solidFill>
                <a:cs typeface="Calibri"/>
              </a:rPr>
              <a:t>Accesses</a:t>
            </a:r>
            <a:endParaRPr lang="en-US" sz="300" dirty="0">
              <a:solidFill>
                <a:schemeClr val="bg1"/>
              </a:solidFill>
              <a:cs typeface="Calibri"/>
            </a:endParaRPr>
          </a:p>
        </p:txBody>
      </p:sp>
    </p:spTree>
    <p:extLst>
      <p:ext uri="{BB962C8B-B14F-4D97-AF65-F5344CB8AC3E}">
        <p14:creationId xmlns:p14="http://schemas.microsoft.com/office/powerpoint/2010/main" val="1770308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a:spLocks/>
          </p:cNvSpPr>
          <p:nvPr/>
        </p:nvSpPr>
        <p:spPr>
          <a:xfrm>
            <a:off x="2206748" y="954350"/>
            <a:ext cx="3573566" cy="716334"/>
          </a:xfrm>
          <a:prstGeom prst="rect">
            <a:avLst/>
          </a:prstGeom>
        </p:spPr>
        <p:txBody>
          <a:bodyPr vert="horz" lIns="91440" tIns="45720" rIns="91440" bIns="45720" rtlCol="0" anchor="t">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nSpc>
                <a:spcPct val="100000"/>
              </a:lnSpc>
            </a:pPr>
            <a:r>
              <a:rPr lang="en-US" sz="1800" dirty="0">
                <a:solidFill>
                  <a:schemeClr val="bg1"/>
                </a:solidFill>
                <a:ea typeface="Arial" charset="0"/>
                <a:cs typeface="Arial" charset="0"/>
              </a:rPr>
              <a:t>Technical Deep Dive</a:t>
            </a:r>
          </a:p>
          <a:p>
            <a:pPr>
              <a:lnSpc>
                <a:spcPct val="100000"/>
              </a:lnSpc>
            </a:pPr>
            <a:endParaRPr lang="en-US" sz="1800" dirty="0">
              <a:solidFill>
                <a:schemeClr val="bg1"/>
              </a:solidFill>
              <a:ea typeface="Arial" charset="0"/>
              <a:cs typeface="Arial" charset="0"/>
            </a:endParaRPr>
          </a:p>
          <a:p>
            <a:pPr marL="285750" indent="-285750">
              <a:buFont typeface="Arial" charset="0"/>
              <a:buChar char="•"/>
            </a:pPr>
            <a:r>
              <a:rPr lang="en-US" sz="1400" dirty="0">
                <a:solidFill>
                  <a:schemeClr val="bg1"/>
                </a:solidFill>
                <a:latin typeface="Arial Regular" charset="0"/>
              </a:rPr>
              <a:t>Roadmap</a:t>
            </a:r>
          </a:p>
          <a:p>
            <a:pPr marL="285750" indent="-285750">
              <a:buFont typeface="Arial" charset="0"/>
              <a:buChar char="•"/>
            </a:pPr>
            <a:endParaRPr lang="en-US" sz="1400" dirty="0">
              <a:solidFill>
                <a:schemeClr val="bg1"/>
              </a:solidFill>
              <a:latin typeface="Arial Regular" charset="0"/>
            </a:endParaRPr>
          </a:p>
          <a:p>
            <a:pPr marL="285750" indent="-285750">
              <a:buFont typeface="Arial" charset="0"/>
              <a:buChar char="•"/>
            </a:pPr>
            <a:r>
              <a:rPr lang="en-US" sz="1400" dirty="0">
                <a:solidFill>
                  <a:schemeClr val="bg1"/>
                </a:solidFill>
                <a:latin typeface="Arial Regular" charset="0"/>
              </a:rPr>
              <a:t>Architectural Overview</a:t>
            </a:r>
          </a:p>
          <a:p>
            <a:pPr marL="285750" indent="-285750">
              <a:buFont typeface="Arial" charset="0"/>
              <a:buChar char="•"/>
            </a:pPr>
            <a:endParaRPr lang="en-US" sz="1400" dirty="0">
              <a:solidFill>
                <a:schemeClr val="bg1"/>
              </a:solidFill>
              <a:latin typeface="Arial Regular" charset="0"/>
            </a:endParaRPr>
          </a:p>
          <a:p>
            <a:pPr marL="285750" indent="-285750">
              <a:buFont typeface="Arial" charset="0"/>
              <a:buChar char="•"/>
            </a:pPr>
            <a:r>
              <a:rPr lang="en-US" sz="1400" b="1" dirty="0">
                <a:solidFill>
                  <a:schemeClr val="bg1"/>
                </a:solidFill>
                <a:latin typeface="Arial Regular" charset="0"/>
              </a:rPr>
              <a:t>[ Platform Components ]</a:t>
            </a:r>
          </a:p>
          <a:p>
            <a:pPr marL="285750" indent="-285750">
              <a:buFont typeface="Arial" charset="0"/>
              <a:buChar char="•"/>
            </a:pPr>
            <a:endParaRPr lang="en-US" sz="1400" dirty="0">
              <a:solidFill>
                <a:schemeClr val="bg1"/>
              </a:solidFill>
              <a:latin typeface="Arial Regular" charset="0"/>
            </a:endParaRPr>
          </a:p>
          <a:p>
            <a:pPr marL="285750" indent="-285750">
              <a:buFont typeface="Arial" charset="0"/>
              <a:buChar char="•"/>
            </a:pPr>
            <a:r>
              <a:rPr lang="en-US" sz="1400" dirty="0">
                <a:solidFill>
                  <a:schemeClr val="bg1"/>
                </a:solidFill>
                <a:latin typeface="Arial Regular" charset="0"/>
              </a:rPr>
              <a:t>Organization and Plans</a:t>
            </a:r>
          </a:p>
          <a:p>
            <a:endParaRPr lang="en-US" sz="1400" dirty="0">
              <a:solidFill>
                <a:schemeClr val="bg1"/>
              </a:solidFill>
              <a:latin typeface="Arial Regular" charset="0"/>
            </a:endParaRPr>
          </a:p>
          <a:p>
            <a:pPr marL="285750" indent="-285750">
              <a:buFont typeface="Arial" charset="0"/>
              <a:buChar char="•"/>
            </a:pPr>
            <a:r>
              <a:rPr lang="en-US" sz="1400" dirty="0">
                <a:solidFill>
                  <a:schemeClr val="bg1"/>
                </a:solidFill>
                <a:latin typeface="Arial Regular" charset="0"/>
              </a:rPr>
              <a:t>Transaction Flow</a:t>
            </a:r>
          </a:p>
          <a:p>
            <a:pPr marL="285750" indent="-285750">
              <a:buFont typeface="Arial" charset="0"/>
              <a:buChar char="•"/>
            </a:pPr>
            <a:endParaRPr lang="en-US" sz="1400" dirty="0">
              <a:solidFill>
                <a:schemeClr val="bg1"/>
              </a:solidFill>
              <a:latin typeface="Arial Regular" charset="0"/>
            </a:endParaRPr>
          </a:p>
          <a:p>
            <a:pPr marL="285750" indent="-285750">
              <a:buFont typeface="Arial" charset="0"/>
              <a:buChar char="•"/>
            </a:pPr>
            <a:r>
              <a:rPr lang="en-US" sz="1400" dirty="0">
                <a:solidFill>
                  <a:schemeClr val="bg1"/>
                </a:solidFill>
                <a:latin typeface="Arial Regular" charset="0"/>
              </a:rPr>
              <a:t>Example Networks</a:t>
            </a:r>
          </a:p>
          <a:p>
            <a:pPr marL="285750" indent="-285750">
              <a:buFont typeface="Arial" charset="0"/>
              <a:buChar char="•"/>
            </a:pPr>
            <a:endParaRPr lang="en-US" sz="1400" dirty="0">
              <a:solidFill>
                <a:schemeClr val="bg1"/>
              </a:solidFill>
              <a:latin typeface="Arial Regular" charset="0"/>
            </a:endParaRPr>
          </a:p>
          <a:p>
            <a:pPr marL="285750" indent="-285750">
              <a:buFont typeface="Arial" charset="0"/>
              <a:buChar char="•"/>
            </a:pPr>
            <a:r>
              <a:rPr lang="en-US" sz="1400" dirty="0">
                <a:solidFill>
                  <a:schemeClr val="bg1"/>
                </a:solidFill>
                <a:latin typeface="Arial Regular" charset="0"/>
              </a:rPr>
              <a:t>Network Setup</a:t>
            </a:r>
          </a:p>
          <a:p>
            <a:endParaRPr lang="en-US" sz="1400" dirty="0">
              <a:solidFill>
                <a:schemeClr val="bg1"/>
              </a:solidFill>
              <a:latin typeface="Arial Regular" charset="0"/>
            </a:endParaRPr>
          </a:p>
          <a:p>
            <a:pPr marL="285750" indent="-285750">
              <a:buFont typeface="Arial" charset="0"/>
              <a:buChar char="•"/>
            </a:pPr>
            <a:r>
              <a:rPr lang="en-US" sz="1400" dirty="0">
                <a:solidFill>
                  <a:schemeClr val="bg1"/>
                </a:solidFill>
                <a:latin typeface="Arial Regular" charset="0"/>
              </a:rPr>
              <a:t>Endorsement Policies</a:t>
            </a:r>
          </a:p>
          <a:p>
            <a:pPr marL="285750" indent="-285750">
              <a:buFont typeface="Arial" charset="0"/>
              <a:buChar char="•"/>
            </a:pPr>
            <a:endParaRPr lang="en-US" sz="1400" dirty="0">
              <a:solidFill>
                <a:schemeClr val="bg1"/>
              </a:solidFill>
              <a:latin typeface="Arial Regular" charset="0"/>
            </a:endParaRPr>
          </a:p>
          <a:p>
            <a:pPr marL="285750" indent="-285750">
              <a:buFont typeface="Arial" charset="0"/>
              <a:buChar char="•"/>
            </a:pPr>
            <a:r>
              <a:rPr lang="en-US" sz="1400" dirty="0">
                <a:solidFill>
                  <a:schemeClr val="bg1"/>
                </a:solidFill>
                <a:latin typeface="Arial Regular" charset="0"/>
              </a:rPr>
              <a:t>Identities and MSP</a:t>
            </a:r>
          </a:p>
          <a:p>
            <a:pPr marL="285750" indent="-285750">
              <a:buFont typeface="Arial" charset="0"/>
              <a:buChar char="•"/>
            </a:pPr>
            <a:endParaRPr lang="en-US" sz="1400" dirty="0">
              <a:solidFill>
                <a:schemeClr val="bg1"/>
              </a:solidFill>
              <a:latin typeface="Arial Regular" charset="0"/>
            </a:endParaRPr>
          </a:p>
          <a:p>
            <a:endParaRPr lang="en-US" sz="1400" dirty="0">
              <a:solidFill>
                <a:schemeClr val="bg1"/>
              </a:solidFill>
              <a:latin typeface="Arial Regular" charset="0"/>
            </a:endParaRPr>
          </a:p>
        </p:txBody>
      </p:sp>
      <p:sp>
        <p:nvSpPr>
          <p:cNvPr id="14" name="Oval 13"/>
          <p:cNvSpPr/>
          <p:nvPr/>
        </p:nvSpPr>
        <p:spPr>
          <a:xfrm>
            <a:off x="1180975" y="689057"/>
            <a:ext cx="911325" cy="911326"/>
          </a:xfrm>
          <a:prstGeom prst="ellipse">
            <a:avLst/>
          </a:prstGeom>
          <a:solidFill>
            <a:schemeClr val="bg1"/>
          </a:solidFill>
          <a:ln>
            <a:noFill/>
          </a:ln>
        </p:spPr>
        <p:txBody>
          <a:bodyPr wrap="square" lIns="0" tIns="0" rIns="0" bIns="0" rtlCol="0" anchor="ctr">
            <a:noAutofit/>
          </a:bodyPr>
          <a:lstStyle/>
          <a:p>
            <a:pPr algn="ctr" defTabSz="457200" fontAlgn="auto">
              <a:spcBef>
                <a:spcPts val="0"/>
              </a:spcBef>
              <a:spcAft>
                <a:spcPts val="0"/>
              </a:spcAft>
            </a:pPr>
            <a:endParaRPr lang="en-US" sz="1200" dirty="0">
              <a:ea typeface=""/>
              <a:cs typeface="Arial Regular" charset="0"/>
            </a:endParaRPr>
          </a:p>
        </p:txBody>
      </p:sp>
      <p:pic>
        <p:nvPicPr>
          <p:cNvPr id="3" name="Graphic 2" descr="Magnifying glass">
            <a:extLst>
              <a:ext uri="{FF2B5EF4-FFF2-40B4-BE49-F238E27FC236}">
                <a16:creationId xmlns:a16="http://schemas.microsoft.com/office/drawing/2014/main" id="{8C891973-98C8-004C-9F85-CA95D95ABB4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27054" y="835137"/>
            <a:ext cx="619165" cy="619165"/>
          </a:xfrm>
          <a:prstGeom prst="rect">
            <a:avLst/>
          </a:prstGeom>
        </p:spPr>
      </p:pic>
    </p:spTree>
    <p:extLst>
      <p:ext uri="{BB962C8B-B14F-4D97-AF65-F5344CB8AC3E}">
        <p14:creationId xmlns:p14="http://schemas.microsoft.com/office/powerpoint/2010/main" val="3144016844"/>
      </p:ext>
    </p:extLst>
  </p:cSld>
  <p:clrMapOvr>
    <a:masterClrMapping/>
  </p:clrMapOvr>
</p:sld>
</file>

<file path=ppt/theme/theme1.xml><?xml version="1.0" encoding="utf-8"?>
<a:theme xmlns:a="http://schemas.openxmlformats.org/drawingml/2006/main" name="7588_IBM_Blockchain_MasterTemplate_101017">
  <a:themeElements>
    <a:clrScheme name="Custom 4">
      <a:dk1>
        <a:sysClr val="windowText" lastClr="000000"/>
      </a:dk1>
      <a:lt1>
        <a:sysClr val="window" lastClr="FFFFFF"/>
      </a:lt1>
      <a:dk2>
        <a:srgbClr val="003BC9"/>
      </a:dk2>
      <a:lt2>
        <a:srgbClr val="FFFFFF"/>
      </a:lt2>
      <a:accent1>
        <a:srgbClr val="272727"/>
      </a:accent1>
      <a:accent2>
        <a:srgbClr val="5FC8F1"/>
      </a:accent2>
      <a:accent3>
        <a:srgbClr val="C6C6C6"/>
      </a:accent3>
      <a:accent4>
        <a:srgbClr val="0064FF"/>
      </a:accent4>
      <a:accent5>
        <a:srgbClr val="626262"/>
      </a:accent5>
      <a:accent6>
        <a:srgbClr val="EAEAEA"/>
      </a:accent6>
      <a:hlink>
        <a:srgbClr val="5FC8F1"/>
      </a:hlink>
      <a:folHlink>
        <a:srgbClr val="8C8C8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7588_IBM_Blockchain_MasterTemplate_101017.potx</Template>
  <TotalTime>6133</TotalTime>
  <Words>6990</Words>
  <Application>Microsoft Macintosh PowerPoint</Application>
  <PresentationFormat>On-screen Show (16:9)</PresentationFormat>
  <Paragraphs>1809</Paragraphs>
  <Slides>72</Slides>
  <Notes>66</Notes>
  <HiddenSlides>8</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72</vt:i4>
      </vt:variant>
    </vt:vector>
  </HeadingPairs>
  <TitlesOfParts>
    <vt:vector size="82" baseType="lpstr">
      <vt:lpstr>Arial</vt:lpstr>
      <vt:lpstr>Arial Regular</vt:lpstr>
      <vt:lpstr>Calibri</vt:lpstr>
      <vt:lpstr>Courier New</vt:lpstr>
      <vt:lpstr>Gadugi</vt:lpstr>
      <vt:lpstr>HelvNeue for IBM Light</vt:lpstr>
      <vt:lpstr>Lubalin for IBM Book</vt:lpstr>
      <vt:lpstr>Lubalin for IBM Demi</vt:lpstr>
      <vt:lpstr>Wingdings</vt:lpstr>
      <vt:lpstr>7588_IBM_Blockchain_MasterTemplate_101017</vt:lpstr>
      <vt:lpstr>PowerPoint Presentation</vt:lpstr>
      <vt:lpstr>PowerPoint Presentation</vt:lpstr>
      <vt:lpstr>PowerPoint Presentation</vt:lpstr>
      <vt:lpstr>Roadmap</vt:lpstr>
      <vt:lpstr>Roadmap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Centerline Digital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Kurt Edwards</dc:creator>
  <cp:lastModifiedBy>Dave Gorman</cp:lastModifiedBy>
  <cp:revision>1014</cp:revision>
  <cp:lastPrinted>2017-11-15T16:05:17Z</cp:lastPrinted>
  <dcterms:created xsi:type="dcterms:W3CDTF">2017-09-20T13:29:04Z</dcterms:created>
  <dcterms:modified xsi:type="dcterms:W3CDTF">2018-12-05T15:34:26Z</dcterms:modified>
</cp:coreProperties>
</file>