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70" r:id="rId10"/>
    <p:sldId id="265" r:id="rId11"/>
    <p:sldId id="266" r:id="rId12"/>
    <p:sldId id="277" r:id="rId13"/>
    <p:sldId id="278" r:id="rId14"/>
    <p:sldId id="279" r:id="rId15"/>
    <p:sldId id="263" r:id="rId16"/>
    <p:sldId id="267" r:id="rId17"/>
    <p:sldId id="271" r:id="rId18"/>
    <p:sldId id="272" r:id="rId19"/>
    <p:sldId id="273" r:id="rId20"/>
    <p:sldId id="274" r:id="rId21"/>
    <p:sldId id="275" r:id="rId22"/>
    <p:sldId id="285" r:id="rId23"/>
    <p:sldId id="286" r:id="rId24"/>
    <p:sldId id="287" r:id="rId25"/>
    <p:sldId id="288" r:id="rId26"/>
    <p:sldId id="289" r:id="rId27"/>
    <p:sldId id="258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0CC3-8142-4DC7-AD32-79DE2443510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F524-26BE-4938-A569-EC9603BD581D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BEE54-6401-42E9-AC9D-A367923E51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E0DA8-7939-4E38-92BD-695D6004DF3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F8904-5AD1-4CD6-B9D2-930954629029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85EDD-1FD3-47DD-87C8-54A5E71A4B7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BASE CASE:</a:t>
            </a:r>
            <a:br>
              <a:rPr lang="en-US" b="1" dirty="0"/>
            </a:br>
            <a:r>
              <a:rPr lang="en-US" sz="2000" dirty="0"/>
              <a:t>       </a:t>
            </a:r>
            <a:r>
              <a:rPr lang="en-US" sz="2400" dirty="0"/>
              <a:t>a condition that allows an algorithm stops further recursive calls and return a result.</a:t>
            </a:r>
          </a:p>
          <a:p>
            <a:r>
              <a:rPr lang="en-US" b="1" dirty="0"/>
              <a:t>Recursive case:</a:t>
            </a:r>
            <a:br>
              <a:rPr lang="en-US" sz="3600" b="1" dirty="0"/>
            </a:br>
            <a:r>
              <a:rPr lang="en-US" sz="3600" dirty="0"/>
              <a:t>      </a:t>
            </a:r>
            <a:r>
              <a:rPr lang="en-US" sz="2400" dirty="0"/>
              <a:t>It is the part of a recursive function that breaks down a problem into smaller subproblems, which moves the problem closer to the base case.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RECURSIVE FUNCTION: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>
                <a:latin typeface="+mj-lt"/>
              </a:rPr>
              <a:t>Recursive function is a function that values at any point can be calculated from the values of the function at some previous points</a:t>
            </a:r>
            <a:br>
              <a:rPr lang="en-US" sz="2400" b="1" dirty="0"/>
            </a:br>
            <a:r>
              <a:rPr lang="en-US" sz="2400" b="1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9D8C7-6844-4689-B159-7026F956741A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BD289-144D-481D-BC73-36A78CF5705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A9147-9B52-4773-A5BA-56F84329105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HOW RECURSION WORKS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7625080" cy="3809999"/>
          </a:xfrm>
        </p:spPr>
        <p:txBody>
          <a:bodyPr>
            <a:normAutofit/>
          </a:bodyPr>
          <a:lstStyle/>
          <a:p>
            <a:r>
              <a:rPr lang="en-US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 err="1">
                <a:latin typeface="+mj-lt"/>
              </a:rPr>
              <a:t>fibonacci</a:t>
            </a:r>
            <a:r>
              <a:rPr lang="en-US" sz="2000" dirty="0">
                <a:latin typeface="+mj-lt"/>
              </a:rPr>
              <a:t> sequence.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69" y="1117600"/>
            <a:ext cx="3351868" cy="258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4AE2C-5930-483E-849D-2D49A4AD766E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DDE97-C0F7-4734-9C70-0993268F678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DAE21-97EA-486C-97DE-22B21B304D0C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52073382-5AE2-3093-D6D4-80B4B3EA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35" y="-1"/>
            <a:ext cx="4466079" cy="4301705"/>
          </a:xfrm>
        </p:spPr>
      </p:pic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" y="1298279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951C0-97BE-1A2D-1A47-93451C2BB49E}"/>
              </a:ext>
            </a:extLst>
          </p:cNvPr>
          <p:cNvSpPr txBox="1"/>
          <p:nvPr/>
        </p:nvSpPr>
        <p:spPr>
          <a:xfrm>
            <a:off x="1056490" y="2974588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3801325"/>
            <a:ext cx="5153025" cy="2752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96C30F-9B76-4412-96A5-ED483E2D1E96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F8ECF-89D6-4DAD-9AB4-9A3C5C98597D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3C7B8-A0EB-48AD-AF47-763FE61E396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CAB5-1E9F-4D1E-B1CF-823CA9853DFC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E325A-28B1-4C4F-B37E-2FCDEA1D31F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A6B47-852A-448E-9358-60FAD665C28A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55A8C-9705-405D-B5FB-0B99AD6BB690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08991-1217-42AE-987F-3B0CEBD1FD8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FDE61-7D26-41AE-9555-C067EBB092A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930B3-0AF6-4259-B357-12C09F6087C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7116A-BC10-4BF5-8523-89A7CBAC4DB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00CB7-2D4A-4DD3-841D-04087637086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6BF938-3DBE-485A-A777-EE26AB2BBCF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7464E-8053-4687-ACF6-52600593F531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D2D70-9BC6-41BC-9A1A-E3ECB3008C50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D3EE2-8738-4A0C-8CC5-40637AB73FFC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13913-9DEA-44E3-9039-1BC3A5660F9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9AFBC-B4C7-4B93-80E0-EC693AA9619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43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44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763794" y="3312808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  <a:gradFill flip="none" rotWithShape="1">
            <a:gsLst>
              <a:gs pos="0">
                <a:srgbClr val="B4C7E7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08A99-DA83-4ED5-934A-46DE386A0F26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8858B-D6D6-4C4E-AE8B-389F1084DDB3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206C2-8189-4D35-B098-D73C3F67FBFF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DE3AA-9B93-40EE-9DFE-CDAF5EB5A87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4D329-8869-42CA-A021-3DBE2A67121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F6D5E-022F-4C2F-9227-65C75FAE4DA9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0499C-4450-4711-8C1C-8C7DDAA70EF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BFS implementation explores close moves first and extends outward, efficiently finding potential moves for the AI to play based on nearby pieces.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A5E31-C12B-4466-8960-98D33AAFE1A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4325B-5CE0-43DD-B603-EC77E9F6D90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EDB11-5C7A-499B-8F46-0C66F3FEE6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Recursive Algorithms in Board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Recursion is often used in board games to explore all the possible game states or moves to determine which one’s the best for you.</a:t>
            </a:r>
          </a:p>
          <a:p>
            <a:pPr marL="0" indent="0" algn="ctr">
              <a:buNone/>
            </a:pPr>
            <a:r>
              <a:rPr lang="en-US" dirty="0"/>
              <a:t>Minimax Algorithm</a:t>
            </a:r>
          </a:p>
          <a:p>
            <a:pPr marL="0" indent="0" algn="ctr">
              <a:buNone/>
            </a:pPr>
            <a:r>
              <a:rPr lang="en-US" dirty="0"/>
              <a:t>Alpha-Beta Pruning</a:t>
            </a:r>
          </a:p>
          <a:p>
            <a:pPr marL="0" indent="0" algn="ctr">
              <a:buNone/>
            </a:pPr>
            <a:r>
              <a:rPr lang="en-US" dirty="0"/>
              <a:t>Monte Carlo Tree Search (MCTS)</a:t>
            </a:r>
          </a:p>
          <a:p>
            <a:pPr marL="0" indent="0" algn="ctr">
              <a:buNone/>
            </a:pPr>
            <a:r>
              <a:rPr lang="en-US" dirty="0" err="1"/>
              <a:t>Negamax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Depth-First Search (DFS)</a:t>
            </a:r>
          </a:p>
          <a:p>
            <a:pPr marL="0" indent="0" algn="ctr">
              <a:buNone/>
            </a:pPr>
            <a:r>
              <a:rPr lang="en-US" dirty="0"/>
              <a:t>Breadth-First Search (BFS)</a:t>
            </a:r>
          </a:p>
          <a:p>
            <a:pPr marL="0" indent="0" algn="ctr">
              <a:buNone/>
            </a:pPr>
            <a:r>
              <a:rPr lang="en-US" dirty="0"/>
              <a:t>A* Search Algorithm</a:t>
            </a:r>
          </a:p>
          <a:p>
            <a:pPr marL="0" indent="0" algn="ctr">
              <a:buNone/>
            </a:pPr>
            <a:r>
              <a:rPr lang="en-US" dirty="0"/>
              <a:t>Minimax with Heuristics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635F8-FF44-4E8D-8F7F-F1ACB37EA660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9A0DC-0E5E-40CF-81ED-6F4A3DB56A7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580D-A9E1-4A3D-B5A4-A4D6DFE15F08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2141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Minimax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commonly used in </a:t>
            </a:r>
            <a:r>
              <a:rPr lang="en-US" sz="2400" b="1" dirty="0"/>
              <a:t>two-player games </a:t>
            </a:r>
            <a:r>
              <a:rPr lang="en-US" sz="2400" dirty="0"/>
              <a:t>like chess which helps to make the best decisions by assuming that both players play </a:t>
            </a:r>
            <a:r>
              <a:rPr lang="en-US" sz="2400" b="1" dirty="0"/>
              <a:t>optimally</a:t>
            </a:r>
            <a:r>
              <a:rPr lang="en-US" sz="2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C1C92-5DBB-492C-83C8-D5794BC69CD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0147F-A342-4693-9329-428B23F74A3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B38F-0A66-479D-89B8-0041E9BAA3D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62043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game is represented as a </a:t>
            </a:r>
            <a:r>
              <a:rPr lang="en-US" b="1" dirty="0"/>
              <a:t>tree</a:t>
            </a:r>
            <a:r>
              <a:rPr lang="en-US" dirty="0"/>
              <a:t>, where each node represents a game state.</a:t>
            </a:r>
          </a:p>
          <a:p>
            <a:pPr marL="0" indent="0">
              <a:buNone/>
            </a:pPr>
            <a:r>
              <a:rPr lang="en-US" dirty="0"/>
              <a:t>Edges represent moves.</a:t>
            </a:r>
          </a:p>
          <a:p>
            <a:pPr marL="0" indent="0">
              <a:buNone/>
            </a:pPr>
            <a:r>
              <a:rPr lang="en-US" dirty="0"/>
              <a:t>The algorithm alternates between two players:</a:t>
            </a:r>
          </a:p>
          <a:p>
            <a:pPr marL="0" indent="0">
              <a:buNone/>
            </a:pPr>
            <a:r>
              <a:rPr lang="en-US" b="1" dirty="0"/>
              <a:t>Maximizer</a:t>
            </a:r>
            <a:r>
              <a:rPr lang="en-US" dirty="0"/>
              <a:t>: Tries to maximize the score (e.g., their chance of winning).</a:t>
            </a:r>
          </a:p>
          <a:p>
            <a:pPr marL="0" indent="0">
              <a:buNone/>
            </a:pPr>
            <a:r>
              <a:rPr lang="en-US" b="1" dirty="0"/>
              <a:t>Minimizer</a:t>
            </a:r>
            <a:r>
              <a:rPr lang="en-US" dirty="0"/>
              <a:t>: Tries to minimize the score (e.g., their opponent's chance of winning).</a:t>
            </a:r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b="1" dirty="0"/>
              <a:t>recursively</a:t>
            </a:r>
            <a:r>
              <a:rPr lang="en-US" dirty="0"/>
              <a:t> evaluates all possible game states down to the terminal states (e.g., win, lose, or draw).</a:t>
            </a:r>
          </a:p>
          <a:p>
            <a:pPr marL="0" indent="0">
              <a:buNone/>
            </a:pPr>
            <a:r>
              <a:rPr lang="en-US" dirty="0"/>
              <a:t>Backtracking from the terminal states, it assigns a score to each move by choosing the best option for the player whose turn it 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7387D-ABB0-4126-9161-D82D93ED1AE0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6DAC7-0302-4116-8769-7EE8A1FF0B72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44A16-2F6F-40D6-A6AA-274F6D9EE84A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04451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Alpha-Beta Pruning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Alpha-Beta Pruning is an optimization technique for the minimax algorithm. It reduces the number of nodes evaluated in the game tree by </a:t>
            </a:r>
            <a:r>
              <a:rPr lang="en-US" b="1" dirty="0"/>
              <a:t>pruning </a:t>
            </a:r>
            <a:r>
              <a:rPr lang="en-US" dirty="0"/>
              <a:t>or eliminating branches that cannot influence the final decision.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43" y="3497082"/>
            <a:ext cx="6981519" cy="2992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9C3127-106D-4EAC-8077-85AC832B6585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FC1B0-7606-41AD-8D9D-22C4C5E1CD3E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C8299-0F17-44B8-AC1D-642229166A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999102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Alpha (α)</a:t>
            </a:r>
            <a:r>
              <a:rPr lang="en-US" dirty="0"/>
              <a:t>: The best value the maximizer currently can guarantee.</a:t>
            </a:r>
          </a:p>
          <a:p>
            <a:pPr marL="0" indent="0">
              <a:buNone/>
            </a:pPr>
            <a:r>
              <a:rPr lang="en-US" b="1" dirty="0"/>
              <a:t>Beta (β)</a:t>
            </a:r>
            <a:r>
              <a:rPr lang="en-US" dirty="0"/>
              <a:t>: The best value the minimizer currently can guarantee.</a:t>
            </a:r>
          </a:p>
          <a:p>
            <a:pPr marL="0" indent="0">
              <a:buNone/>
            </a:pPr>
            <a:r>
              <a:rPr lang="en-US" dirty="0"/>
              <a:t>During the traversal:</a:t>
            </a:r>
          </a:p>
          <a:p>
            <a:pPr marL="457200" lvl="1" indent="0">
              <a:buNone/>
            </a:pPr>
            <a:r>
              <a:rPr lang="en-US" dirty="0"/>
              <a:t>If a branch's potential outcome is worse than an already evaluated branch for either player, that branch is pruned (skipped).</a:t>
            </a:r>
          </a:p>
          <a:p>
            <a:pPr marL="0" indent="0">
              <a:buNone/>
            </a:pPr>
            <a:r>
              <a:rPr lang="en-US" dirty="0"/>
              <a:t>The order in which nodes are explored determines the effectiveness of pruning.</a:t>
            </a:r>
          </a:p>
          <a:p>
            <a:pPr marL="0" indent="0">
              <a:buNone/>
            </a:pPr>
            <a:r>
              <a:rPr lang="en-US" b="1" dirty="0"/>
              <a:t>Good move ordering</a:t>
            </a:r>
            <a:r>
              <a:rPr lang="en-US" dirty="0"/>
              <a:t> can significantly reduce the number of nodes evaluated.</a:t>
            </a:r>
          </a:p>
          <a:p>
            <a:pPr marL="0" indent="0">
              <a:buNone/>
            </a:pPr>
            <a:r>
              <a:rPr lang="en-US" dirty="0"/>
              <a:t>(There may be cases where no pruning occurs but it is faster most of the times.)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DB3D1-B113-45A3-8567-26C6131DA89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28657-91DD-4197-AD31-94CC739B9F83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1590-D1E4-4D1B-8A9C-0E7E1FCDCB2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16390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21344-576C-4665-AC3A-E757AFB32BA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E2AA2-8DE7-4EC5-94CA-3F70884EA3FE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A798-7C9F-4A3D-93E0-1E12F1FB4450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070419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Gomoku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Gomoku</a:t>
            </a:r>
            <a:r>
              <a:rPr lang="en-US" dirty="0"/>
              <a:t> rules and win condition</a:t>
            </a:r>
          </a:p>
          <a:p>
            <a:pPr marL="0" indent="0">
              <a:buNone/>
            </a:pPr>
            <a:r>
              <a:rPr lang="en-US" b="1" dirty="0"/>
              <a:t>Graph Model</a:t>
            </a:r>
            <a:r>
              <a:rPr lang="en-US" dirty="0"/>
              <a:t>: </a:t>
            </a:r>
            <a:r>
              <a:rPr lang="en-US" dirty="0" err="1"/>
              <a:t>Gomoku’s</a:t>
            </a:r>
            <a:r>
              <a:rPr lang="en-US" dirty="0"/>
              <a:t> grid can be represented as a graph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board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(Connections)</a:t>
            </a:r>
            <a:r>
              <a:rPr lang="en-US" dirty="0"/>
              <a:t> represent possible moves between adjacent positions (up, down, left, right, or diagonally).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This representation enables the game to leverage graph algorithms to analyze the board for optimal moves and winning patterns.</a:t>
            </a:r>
          </a:p>
          <a:p>
            <a:r>
              <a:rPr lang="en-US" b="1" dirty="0"/>
              <a:t>Recursion in </a:t>
            </a:r>
            <a:r>
              <a:rPr lang="en-US" b="1" dirty="0" err="1"/>
              <a:t>Gomoku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Exploring Moves Recursively</a:t>
            </a:r>
            <a:r>
              <a:rPr lang="en-US" dirty="0"/>
              <a:t>: 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Each recursive call simulates a potential move, building layers of possible future game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Strategy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Block Opponent Moves</a:t>
            </a:r>
            <a:r>
              <a:rPr lang="en-US" dirty="0"/>
              <a:t>: The AI recursively checks potential moves that could lead to an opponent's victory, blocking these to defend.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Paths</a:t>
            </a:r>
            <a:r>
              <a:rPr lang="en-US" dirty="0"/>
              <a:t>: It evaluates sequences of moves to identify paths where it can form five in a row.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0E2AE-CCBA-498B-9B5D-EC6192AE4B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954E-84BE-47ED-A7B3-A6E0FF8D3F6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E8B3-3ECB-4D0A-8DB4-ED0F881F79BE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56911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Theory</a:t>
            </a:r>
            <a:r>
              <a:rPr lang="en-US" dirty="0"/>
              <a:t>: By modeling the board as a graph, the AI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connections between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clusters of pieces that could lead to potential wins.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Recursion</a:t>
            </a:r>
            <a:r>
              <a:rPr lang="en-US" dirty="0"/>
              <a:t>: Recursively explores all potential moves, simulating different sequences and choosing the path that maximizes the chance of winning.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Recommended for ease of use and development speed, especially with libraries that simplify board representation and recursive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Algorithm for AI Move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Evaluation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an empty board state, checking all valid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move, recursively simulate possible opponent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recursive checks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5E3B2-3DDC-44FC-A6F6-57397315CECA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83FFB-603F-4C23-8126-F579D1043EEF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8357F-A12F-4716-AAA2-AA867849CC72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65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8D139-95CF-496F-A912-A4BE84EC4C55}"/>
              </a:ext>
            </a:extLst>
          </p:cNvPr>
          <p:cNvSpPr/>
          <p:nvPr/>
        </p:nvSpPr>
        <p:spPr>
          <a:xfrm>
            <a:off x="-6353" y="-10379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3E3C9-8253-41FB-970E-D4AF8562FCB1}"/>
              </a:ext>
            </a:extLst>
          </p:cNvPr>
          <p:cNvSpPr/>
          <p:nvPr/>
        </p:nvSpPr>
        <p:spPr>
          <a:xfrm>
            <a:off x="-1" y="668102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4F27F-4C7C-40DE-A27C-7171FB2D606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3029" y="234770"/>
            <a:ext cx="5539470" cy="1012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764" y="1140548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Graph Theory: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488" y="1585396"/>
            <a:ext cx="100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Helps us map and understand game boards and other complex structures by showing connections and paths, making strategic planning easier.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764" y="2262683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Recursion: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764" y="3327360"/>
            <a:ext cx="24946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 b="1"/>
            </a:pPr>
            <a:r>
              <a:rPr sz="2000" dirty="0">
                <a:solidFill>
                  <a:schemeClr val="tx2">
                    <a:lumMod val="75000"/>
                  </a:schemeClr>
                </a:solidFill>
              </a:rPr>
              <a:t>AI in Board Games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2488" y="2404030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dirty="0"/>
              <a:t>A flexible tool for solving repetitive tasks and layered challenges, especially useful in game logic to solve problems efficiently.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2488" y="3499663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dirty="0"/>
              <a:t>AI can be enhanced for games like </a:t>
            </a:r>
            <a:r>
              <a:rPr lang="en-US" dirty="0" err="1"/>
              <a:t>Gomoku</a:t>
            </a:r>
            <a:r>
              <a:rPr lang="en-US" dirty="0"/>
              <a:t> by using graph theory and recursion to develop smarter, more adaptable strategies.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03029" y="4649423"/>
            <a:ext cx="2086084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FF"/>
                </a:solidFill>
              </a:defRPr>
            </a:pPr>
            <a:r>
              <a:rPr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Thought: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2487" y="5190037"/>
            <a:ext cx="10093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Graph theory and recursion deepen our understanding of mathematical structures while transforming practical areas like game development. These concepts enable smarter AI, richer game mechanics, and effective problem-solving, bridging gap between theoretical knowledge and real-world applications.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7B5F3-A555-484F-9F1C-44A7EF04249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113DF-2BFC-4960-B193-0B944C5847D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A5105-7EDD-4264-853A-6515C5AB377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471309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isplay 12"/>
          <p:cNvSpPr/>
          <p:nvPr/>
        </p:nvSpPr>
        <p:spPr>
          <a:xfrm>
            <a:off x="-1" y="-163288"/>
            <a:ext cx="5878051" cy="730915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85 w 8333"/>
              <a:gd name="connsiteY0" fmla="*/ 5217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  <a:gd name="connsiteX6" fmla="*/ 85 w 8333"/>
              <a:gd name="connsiteY6" fmla="*/ 5217 h 10000"/>
              <a:gd name="connsiteX0" fmla="*/ 73 w 10000"/>
              <a:gd name="connsiteY0" fmla="*/ 5193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73 w 10000"/>
              <a:gd name="connsiteY6" fmla="*/ 5193 h 10000"/>
              <a:gd name="connsiteX0" fmla="*/ 15 w 10000"/>
              <a:gd name="connsiteY0" fmla="*/ 5314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15 w 10000"/>
              <a:gd name="connsiteY6" fmla="*/ 53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5" y="5314"/>
                </a:moveTo>
                <a:cubicBezTo>
                  <a:pt x="-19" y="3575"/>
                  <a:pt x="34" y="1739"/>
                  <a:pt x="0" y="0"/>
                </a:cubicBezTo>
                <a:lnTo>
                  <a:pt x="8000" y="0"/>
                </a:lnTo>
                <a:cubicBezTo>
                  <a:pt x="9105" y="0"/>
                  <a:pt x="10000" y="2239"/>
                  <a:pt x="10000" y="5000"/>
                </a:cubicBezTo>
                <a:cubicBezTo>
                  <a:pt x="10000" y="7761"/>
                  <a:pt x="9105" y="10000"/>
                  <a:pt x="8000" y="10000"/>
                </a:cubicBezTo>
                <a:lnTo>
                  <a:pt x="0" y="10000"/>
                </a:lnTo>
                <a:cubicBezTo>
                  <a:pt x="34" y="8406"/>
                  <a:pt x="-19" y="6908"/>
                  <a:pt x="15" y="53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691" y="1896357"/>
            <a:ext cx="5418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4000" dirty="0"/>
              <a:t>Thank you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91" y="3380157"/>
            <a:ext cx="5418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808080"/>
                </a:solidFill>
              </a:defRPr>
            </a:pPr>
            <a:r>
              <a:rPr sz="2400" dirty="0"/>
              <a:t>Feel free to ask any questions, share</a:t>
            </a:r>
            <a:r>
              <a:rPr lang="en-US" sz="2400" dirty="0"/>
              <a:t> thoughts or</a:t>
            </a:r>
            <a:r>
              <a:rPr sz="2400" dirty="0"/>
              <a:t> discuss further.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91" y="4371515"/>
            <a:ext cx="5418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rPr sz="2000" dirty="0"/>
              <a:t>Looking forward to insightful discussions!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0" y="2002119"/>
            <a:ext cx="2978340" cy="2978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B2F94A-701C-47C1-BA55-5596DCFD2068}"/>
              </a:ext>
            </a:extLst>
          </p:cNvPr>
          <p:cNvSpPr/>
          <p:nvPr/>
        </p:nvSpPr>
        <p:spPr>
          <a:xfrm>
            <a:off x="-1" y="-204656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2A915-02B7-4FED-A54D-194EA0EB228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2BF34-5143-484F-A002-B542AA9F4C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58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26A74-F659-4275-BA85-5830E3F96E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208CC-038F-4289-87D9-0CB1A59DD79B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8BAEC-CE7B-4E32-95FA-2C2ADEECFDF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2EA2-6E69-4E76-8223-EC2A84D05DC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F1BA2-F152-4356-908A-E08737044EF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F6D3C-2492-4C49-A85D-5A67EF7805A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3BD78-5739-409A-BA6F-278184F3E543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683F-B869-46CF-BF4A-90F057AD99C1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E1E55-64E0-4DEB-9A30-A13581C7ED32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C855F-F942-4438-B678-0E45CA8BEF91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50446-512E-41E9-B28B-D183FDE7757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0661E-9327-4D4B-B3A5-E3DF41FBC21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D372DD-5A51-4C7B-9A27-8590BAF72C0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A016A-15EF-40BB-9714-87ED4735B3C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08BBF-F99C-4137-82F2-18F98CB4D823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671150-657F-4087-B9F8-227CC013D2A2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3BE2-44F6-4D37-8051-4B5BFB0FA9BC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6C4AF-5A40-408B-B902-4A006CA642E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2393</TotalTime>
  <Words>2148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Berlin Sans FB</vt:lpstr>
      <vt:lpstr>Calibri</vt:lpstr>
      <vt:lpstr>Calibri Light</vt:lpstr>
      <vt:lpstr>Wingdings</vt:lpstr>
      <vt:lpstr>Office Theme</vt:lpstr>
      <vt:lpstr>PowerPoint Presentation</vt:lpstr>
      <vt:lpstr>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RECURSION:</vt:lpstr>
      <vt:lpstr>HOW RECURSION WORKS :</vt:lpstr>
      <vt:lpstr>Recursive function:</vt:lpstr>
      <vt:lpstr>Graph in Board Games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Recursive Algorithms in Board Games</vt:lpstr>
      <vt:lpstr>Minimax Algorithm</vt:lpstr>
      <vt:lpstr>How It Works</vt:lpstr>
      <vt:lpstr>Alpha-Beta Pruning</vt:lpstr>
      <vt:lpstr>How it Works</vt:lpstr>
      <vt:lpstr>Implementation </vt:lpstr>
      <vt:lpstr>Introduction to Gomoku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Abid Dogar</cp:lastModifiedBy>
  <cp:revision>46</cp:revision>
  <dcterms:created xsi:type="dcterms:W3CDTF">2024-10-08T14:57:25Z</dcterms:created>
  <dcterms:modified xsi:type="dcterms:W3CDTF">2024-11-23T15:40:34Z</dcterms:modified>
</cp:coreProperties>
</file>