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7" r:id="rId2"/>
    <p:sldId id="260" r:id="rId3"/>
    <p:sldId id="262" r:id="rId4"/>
    <p:sldId id="268" r:id="rId5"/>
    <p:sldId id="269" r:id="rId6"/>
    <p:sldId id="277" r:id="rId7"/>
    <p:sldId id="265" r:id="rId8"/>
    <p:sldId id="263" r:id="rId9"/>
    <p:sldId id="290" r:id="rId10"/>
    <p:sldId id="281" r:id="rId11"/>
    <p:sldId id="291" r:id="rId12"/>
    <p:sldId id="270" r:id="rId13"/>
    <p:sldId id="271" r:id="rId14"/>
    <p:sldId id="275" r:id="rId15"/>
    <p:sldId id="286" r:id="rId16"/>
    <p:sldId id="292" r:id="rId17"/>
    <p:sldId id="288" r:id="rId18"/>
    <p:sldId id="295" r:id="rId19"/>
    <p:sldId id="294" r:id="rId20"/>
    <p:sldId id="296" r:id="rId21"/>
    <p:sldId id="297" r:id="rId22"/>
    <p:sldId id="283" r:id="rId23"/>
    <p:sldId id="29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D8EBE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Introduction to Gomoku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38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Gomoku (</a:t>
            </a:r>
            <a:r>
              <a:rPr lang="en-US" b="1" dirty="0"/>
              <a:t>Five in a Row</a:t>
            </a:r>
            <a:r>
              <a:rPr lang="en-US" dirty="0"/>
              <a:t>) is a board game played on a grid where players place stones to form a line of five consecutive stones.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Graph Model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cell.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</a:t>
            </a:r>
            <a:r>
              <a:rPr lang="en-US" dirty="0"/>
              <a:t>represent possible moves between adjacent positions.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Graph theory is used to model the </a:t>
            </a:r>
            <a:r>
              <a:rPr lang="en-US" b="1" dirty="0"/>
              <a:t>entire board</a:t>
            </a:r>
            <a:r>
              <a:rPr lang="en-US" dirty="0"/>
              <a:t> and analyze the </a:t>
            </a:r>
            <a:r>
              <a:rPr lang="en-US" b="1" dirty="0"/>
              <a:t>connections</a:t>
            </a:r>
            <a:r>
              <a:rPr lang="en-US" dirty="0"/>
              <a:t> between stones.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47"/>
            <a:ext cx="10515600" cy="849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ROLE OF RECURSION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5504"/>
            <a:ext cx="10515600" cy="40494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Exploring Moves</a:t>
            </a:r>
            <a:r>
              <a:rPr lang="en-US" dirty="0">
                <a:latin typeface="Arial Black" panose="020B0A04020102020204" pitchFamily="34" charset="0"/>
              </a:rPr>
              <a:t>: </a:t>
            </a:r>
          </a:p>
          <a:p>
            <a:pPr lvl="1"/>
            <a:r>
              <a:rPr lang="en-US" dirty="0"/>
              <a:t>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</a:t>
            </a:r>
          </a:p>
          <a:p>
            <a:pPr lvl="1"/>
            <a:r>
              <a:rPr lang="en-US" dirty="0"/>
              <a:t>Each recursive call simulates a potential move, building layers of possible future game states.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AI Strategy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Moves</a:t>
            </a:r>
          </a:p>
          <a:p>
            <a:pPr marL="742950" lvl="1" indent="-285750"/>
            <a:r>
              <a:rPr lang="en-US" b="1" dirty="0"/>
              <a:t>Block Opponent Moves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85856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731520" y="663307"/>
            <a:ext cx="233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TREES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71150-657F-4087-B9F8-227CC013D2A2}"/>
              </a:ext>
            </a:extLst>
          </p:cNvPr>
          <p:cNvSpPr/>
          <p:nvPr/>
        </p:nvSpPr>
        <p:spPr>
          <a:xfrm>
            <a:off x="-1" y="-1472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3BE2-44F6-4D37-8051-4B5BFB0FA9BC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6C4AF-5A40-408B-B902-4A006CA642E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C2A58-E3A9-8A08-12B3-B16469CA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20173" r="17324" b="36205"/>
          <a:stretch/>
        </p:blipFill>
        <p:spPr>
          <a:xfrm>
            <a:off x="1526902" y="3203614"/>
            <a:ext cx="8818880" cy="31196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C2DD9A-5E23-E166-9997-490D81A2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168862"/>
            <a:ext cx="10182596" cy="169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the current game state.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a move by either the AI or the opponent.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leaf nodes (no branches)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the terminal game states (win, loss, draw). </a:t>
            </a:r>
          </a:p>
        </p:txBody>
      </p:sp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Although not as crucial in Gomoku as other games, pathfinding </a:t>
            </a:r>
            <a:r>
              <a:rPr lang="en-US" sz="2000" dirty="0"/>
              <a:t>can help determine the most optimal moves by analyzing unblocked paths or identifying potential threats (e.g., blocking an opponent’s path to five pieces).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930B3-0AF6-4259-B357-12C09F6087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7116A-BC10-4BF5-8523-89A7CBAC4DB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00CB7-2D4A-4DD3-841D-04087637086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C62F7-96E7-6E23-6A5C-9C2F2D629144}"/>
              </a:ext>
            </a:extLst>
          </p:cNvPr>
          <p:cNvSpPr txBox="1"/>
          <p:nvPr/>
        </p:nvSpPr>
        <p:spPr>
          <a:xfrm>
            <a:off x="4717143" y="5661978"/>
            <a:ext cx="716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our Gomoku case study we used the BFS algorithm…</a:t>
            </a:r>
          </a:p>
        </p:txBody>
      </p:sp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A5E31-C12B-4466-8960-98D33AAFE1A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4325B-5CE0-43DD-B603-EC77E9F6D90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EDB11-5C7A-499B-8F46-0C66F3FEE6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F11BB-A6AE-2D88-F767-ED85D6010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4494" r="55572" b="2922"/>
          <a:stretch/>
        </p:blipFill>
        <p:spPr>
          <a:xfrm>
            <a:off x="7358742" y="837474"/>
            <a:ext cx="4655148" cy="5183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0A97B-8CB9-01DC-823D-95A84A42BEBD}"/>
              </a:ext>
            </a:extLst>
          </p:cNvPr>
          <p:cNvSpPr txBox="1"/>
          <p:nvPr/>
        </p:nvSpPr>
        <p:spPr>
          <a:xfrm>
            <a:off x="731520" y="837474"/>
            <a:ext cx="6469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Breadth-First Search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AA94A-34A2-2429-7C6D-5F08AC1C7E9B}"/>
              </a:ext>
            </a:extLst>
          </p:cNvPr>
          <p:cNvSpPr txBox="1"/>
          <p:nvPr/>
        </p:nvSpPr>
        <p:spPr>
          <a:xfrm>
            <a:off x="731520" y="2554103"/>
            <a:ext cx="554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BFS starts by exploring adjacent moves and extends outward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 uses this to play ‘best moves’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Extends outwards until end of board, or winning move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Minimax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9987BF-5324-E232-2885-6EDB38A9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01"/>
            <a:ext cx="10515600" cy="4085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algorithm alternates:</a:t>
            </a:r>
          </a:p>
          <a:p>
            <a:r>
              <a:rPr lang="en-US" b="1" dirty="0"/>
              <a:t>Maximizer</a:t>
            </a:r>
            <a:r>
              <a:rPr lang="en-US" dirty="0"/>
              <a:t>: Tries to maximize the score</a:t>
            </a:r>
          </a:p>
          <a:p>
            <a:r>
              <a:rPr lang="en-US" b="1" dirty="0"/>
              <a:t>Minimizer</a:t>
            </a:r>
            <a:r>
              <a:rPr lang="en-US" dirty="0"/>
              <a:t>: Tries to minimize the score 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</a:t>
            </a:r>
          </a:p>
          <a:p>
            <a:pPr marL="0" indent="0">
              <a:buNone/>
            </a:pPr>
            <a:r>
              <a:rPr lang="en-US" dirty="0"/>
              <a:t>Backtracking from the terminal states, it assigns a score to each move by choosing the best option for the player whose turn it is.</a:t>
            </a:r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CD9D4C-BE54-8FDB-BF89-EFA1D4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Minimax Algorithm: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64735-934A-3346-481A-3837FAF79491}"/>
              </a:ext>
            </a:extLst>
          </p:cNvPr>
          <p:cNvSpPr txBox="1"/>
          <p:nvPr/>
        </p:nvSpPr>
        <p:spPr>
          <a:xfrm>
            <a:off x="838200" y="1547336"/>
            <a:ext cx="10918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Chooses the best possible move for a player by simulating all possible future moves and their outcomes.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9675D-7803-4164-7231-D856EF1E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47446"/>
            <a:ext cx="10732570" cy="43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Alpha-Beta Pruning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6299"/>
            <a:ext cx="10515600" cy="1842701"/>
          </a:xfrm>
        </p:spPr>
        <p:txBody>
          <a:bodyPr/>
          <a:lstStyle/>
          <a:p>
            <a:r>
              <a:rPr lang="en-US" dirty="0"/>
              <a:t>an optimization technique for minimax algorithm. </a:t>
            </a:r>
          </a:p>
          <a:p>
            <a:r>
              <a:rPr lang="en-US" dirty="0"/>
              <a:t>Reduces total number of notes to be evaluated by eliminating or pruning them if they don’t affect final evaluation.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C3127-106D-4EAC-8077-85AC832B6585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FC1B0-7606-41AD-8D9D-22C4C5E1CD3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8299-0F17-44B8-AC1D-642229166A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709D6-6BA6-0F38-9E68-9FCC772BBF63}"/>
              </a:ext>
            </a:extLst>
          </p:cNvPr>
          <p:cNvSpPr txBox="1">
            <a:spLocks/>
          </p:cNvSpPr>
          <p:nvPr/>
        </p:nvSpPr>
        <p:spPr>
          <a:xfrm>
            <a:off x="838199" y="3506029"/>
            <a:ext cx="10515600" cy="247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If a branch's potential outcome is worse than an already evaluated branch for either player, that branch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9D97-8819-EBAE-1AB3-69306C0C8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t="9716" r="15715" b="10880"/>
          <a:stretch/>
        </p:blipFill>
        <p:spPr>
          <a:xfrm>
            <a:off x="1817914" y="619399"/>
            <a:ext cx="8556172" cy="5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1A08A-EF34-434F-9AB3-7233DA02B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t="9931" r="15952" b="11300"/>
          <a:stretch/>
        </p:blipFill>
        <p:spPr>
          <a:xfrm>
            <a:off x="1906227" y="689817"/>
            <a:ext cx="8379546" cy="54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7" y="466328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 Black" panose="020B0A04020102020204" pitchFamily="34" charset="0"/>
              </a:rPr>
              <a:t>GRAPH :</a:t>
            </a:r>
            <a:r>
              <a:rPr lang="en-US" sz="67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nodes/vertices,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12" y="2161549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D139-95CF-496F-A912-A4BE84EC4C55}"/>
              </a:ext>
            </a:extLst>
          </p:cNvPr>
          <p:cNvSpPr/>
          <p:nvPr/>
        </p:nvSpPr>
        <p:spPr>
          <a:xfrm>
            <a:off x="-6353" y="-10379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3E3C9-8253-41FB-970E-D4AF8562FCB1}"/>
              </a:ext>
            </a:extLst>
          </p:cNvPr>
          <p:cNvSpPr/>
          <p:nvPr/>
        </p:nvSpPr>
        <p:spPr>
          <a:xfrm>
            <a:off x="-1" y="668102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4F27F-4C7C-40DE-A27C-7171FB2D606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DA35-78F7-BE57-F25A-F5E8B038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64" y="646617"/>
            <a:ext cx="4456124" cy="5138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B60D0-E24D-6A07-D302-156DCA2F157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617E6-DBA4-2733-FA10-00C97885B1F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5FDFF-CE52-1CB4-B6AB-6093FA56BC0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31022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DA35-78F7-BE57-F25A-F5E8B038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64" y="646617"/>
            <a:ext cx="4456124" cy="513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24600-85FF-B160-793B-1E20D9F0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93" y="628651"/>
            <a:ext cx="4492056" cy="517484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C80652C-96C3-D617-9680-56020A3A8609}"/>
              </a:ext>
            </a:extLst>
          </p:cNvPr>
          <p:cNvSpPr/>
          <p:nvPr/>
        </p:nvSpPr>
        <p:spPr>
          <a:xfrm>
            <a:off x="9744076" y="2458836"/>
            <a:ext cx="757237" cy="757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E4936-8DBF-1A2B-DA75-938A6F4391DF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1A6F-76D9-4095-B96A-2FBB8A8C06E9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EFF51-E503-C9A0-B4F8-CD0FFF37F82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32429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2217" y="729054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b="1" dirty="0">
                <a:latin typeface="Arial Black" panose="020B0A04020102020204" pitchFamily="34" charset="0"/>
              </a:rPr>
              <a:t>CONCLUSION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99BA92-3C6D-FB22-9067-977494C45CD6}"/>
              </a:ext>
            </a:extLst>
          </p:cNvPr>
          <p:cNvGrpSpPr/>
          <p:nvPr/>
        </p:nvGrpSpPr>
        <p:grpSpPr>
          <a:xfrm>
            <a:off x="872217" y="2072547"/>
            <a:ext cx="10447564" cy="3282445"/>
            <a:chOff x="998764" y="1140548"/>
            <a:chExt cx="10447564" cy="3282445"/>
          </a:xfrm>
        </p:grpSpPr>
        <p:sp>
          <p:nvSpPr>
            <p:cNvPr id="6" name="TextBox 5"/>
            <p:cNvSpPr txBox="1"/>
            <p:nvPr/>
          </p:nvSpPr>
          <p:spPr>
            <a:xfrm>
              <a:off x="998764" y="1140548"/>
              <a:ext cx="329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2000" b="1">
                  <a:solidFill>
                    <a:srgbClr val="003366"/>
                  </a:solidFill>
                </a:defRPr>
              </a:pPr>
              <a:r>
                <a:rPr lang="en-US" sz="2000" dirty="0"/>
                <a:t>Graph Theory: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2488" y="1585396"/>
              <a:ext cx="1009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Models the game board and simulates moves, creating a network of possibilities.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8764" y="2262683"/>
              <a:ext cx="329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2000" b="1">
                  <a:solidFill>
                    <a:srgbClr val="003366"/>
                  </a:solidFill>
                </a:defRPr>
              </a:pPr>
              <a:r>
                <a:rPr lang="en-US" sz="2000" dirty="0"/>
                <a:t>Recursion: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8764" y="3327360"/>
              <a:ext cx="249465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1800" b="1"/>
              </a:pPr>
              <a:r>
                <a:rPr sz="2000" dirty="0">
                  <a:solidFill>
                    <a:schemeClr val="tx2">
                      <a:lumMod val="75000"/>
                    </a:schemeClr>
                  </a:solidFill>
                </a:rPr>
                <a:t>AI in Board Games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2488" y="2404030"/>
              <a:ext cx="100938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endParaRPr dirty="0"/>
            </a:p>
            <a:p>
              <a:pPr algn="just">
                <a:defRPr sz="1800">
                  <a:solidFill>
                    <a:srgbClr val="000000"/>
                  </a:solidFill>
                </a:defRPr>
              </a:pPr>
              <a:r>
                <a:rPr lang="en-US" dirty="0"/>
                <a:t>Explores future game states, building a game tree for move evaluation.</a:t>
              </a:r>
              <a:endParaRPr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2488" y="3499663"/>
              <a:ext cx="10093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endParaRPr dirty="0"/>
            </a:p>
            <a:p>
              <a:pPr algn="just">
                <a:defRPr sz="1800">
                  <a:solidFill>
                    <a:srgbClr val="000000"/>
                  </a:solidFill>
                </a:defRPr>
              </a:pPr>
              <a:r>
                <a:rPr lang="en-US" dirty="0"/>
                <a:t>Graph theory and recursion work hand-in-hand to make AI in board games like Gomoku capable of simulating, evaluating, and choosing the best moves.</a:t>
              </a:r>
              <a:endParaRPr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79406" y="1831134"/>
            <a:ext cx="728484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theory and recursion deepens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871E7-4756-5FF9-AB95-6AA3A0E1458F}"/>
              </a:ext>
            </a:extLst>
          </p:cNvPr>
          <p:cNvSpPr txBox="1"/>
          <p:nvPr/>
        </p:nvSpPr>
        <p:spPr>
          <a:xfrm>
            <a:off x="10087429" y="54000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Group5</a:t>
            </a:r>
          </a:p>
        </p:txBody>
      </p:sp>
    </p:spTree>
    <p:extLst>
      <p:ext uri="{BB962C8B-B14F-4D97-AF65-F5344CB8AC3E}">
        <p14:creationId xmlns:p14="http://schemas.microsoft.com/office/powerpoint/2010/main" val="93138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2" y="-19045"/>
            <a:ext cx="5878051" cy="694391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B2F94A-701C-47C1-BA55-5596DCFD2068}"/>
              </a:ext>
            </a:extLst>
          </p:cNvPr>
          <p:cNvSpPr/>
          <p:nvPr/>
        </p:nvSpPr>
        <p:spPr>
          <a:xfrm>
            <a:off x="-3" y="-19045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2A915-02B7-4FED-A54D-194EA0EB228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BF34-5143-484F-A002-B542AA9F4C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Directed and undirected graphs?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3BD78-5739-409A-BA6F-278184F3E543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683F-B869-46CF-BF4A-90F057AD99C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1E55-64E0-4DEB-9A30-A13581C7ED3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B5F6F-48A9-C9E6-B758-A1BAC28FF99D}"/>
              </a:ext>
            </a:extLst>
          </p:cNvPr>
          <p:cNvSpPr txBox="1"/>
          <p:nvPr/>
        </p:nvSpPr>
        <p:spPr>
          <a:xfrm>
            <a:off x="371477" y="2465754"/>
            <a:ext cx="565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Directed Graphs:</a:t>
            </a:r>
            <a:r>
              <a:rPr lang="en-US" dirty="0"/>
              <a:t> </a:t>
            </a:r>
          </a:p>
          <a:p>
            <a:r>
              <a:rPr lang="en-US" dirty="0"/>
              <a:t>directed graphs are typically used to model sequential games, information flow, or influence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5FA10-10EA-5402-5243-341503B59370}"/>
              </a:ext>
            </a:extLst>
          </p:cNvPr>
          <p:cNvSpPr txBox="1"/>
          <p:nvPr/>
        </p:nvSpPr>
        <p:spPr>
          <a:xfrm>
            <a:off x="6169705" y="2465754"/>
            <a:ext cx="5653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Undirected Graphs:</a:t>
            </a:r>
            <a:r>
              <a:rPr lang="en-US" dirty="0"/>
              <a:t> </a:t>
            </a:r>
          </a:p>
          <a:p>
            <a:r>
              <a:rPr lang="en-US" dirty="0"/>
              <a:t>Graphs where the direction in not required.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3DC8B9-48C6-B1CF-FC51-C57E5540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3" y="4112921"/>
            <a:ext cx="3105150" cy="1476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D9723C-1B17-8176-B843-4D6616F10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50" y="4112920"/>
            <a:ext cx="3009172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979714" y="702320"/>
            <a:ext cx="534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where not all edges are equal, but they have different ‘weights’ allocated to them.</a:t>
            </a:r>
          </a:p>
          <a:p>
            <a:endParaRPr lang="en-US" dirty="0"/>
          </a:p>
          <a:p>
            <a:r>
              <a:rPr lang="en-US" dirty="0"/>
              <a:t>The weight represents the cost or benefit of a particular action in context of board games.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28" y="149134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683307"/>
            <a:ext cx="493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USE IN GAME: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give value to moves: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winning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letting opponent 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advantage and minimize losses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855F-F942-4438-B678-0E45CA8BEF91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50446-512E-41E9-B28B-D183FDE7757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0661E-9327-4D4B-B3A5-E3DF41FBC21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38D5-86B6-EAE8-28A1-4B26D73F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t="1222" r="3402" b="4221"/>
          <a:stretch/>
        </p:blipFill>
        <p:spPr>
          <a:xfrm>
            <a:off x="1385888" y="2721429"/>
            <a:ext cx="3086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40241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RECURSION: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9D8C7-6844-4689-B159-7026F956741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D289-144D-481D-BC73-36A78CF5705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A9147-9B52-4773-A5BA-56F84329105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26471-2DE4-B765-D812-85172F60C8EF}"/>
              </a:ext>
            </a:extLst>
          </p:cNvPr>
          <p:cNvSpPr txBox="1"/>
          <p:nvPr/>
        </p:nvSpPr>
        <p:spPr>
          <a:xfrm>
            <a:off x="731520" y="2482989"/>
            <a:ext cx="4937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Recursion is a process where a function calls itself to solve a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stops at a </a:t>
            </a:r>
            <a:r>
              <a:rPr lang="en-US" sz="2000" b="1" dirty="0"/>
              <a:t>defined base case </a:t>
            </a:r>
            <a:r>
              <a:rPr lang="en-US" sz="2000" dirty="0"/>
              <a:t>to avoid infinite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board games, recursion helps explore possible future game states to evaluate optimal moves.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B0EB1-13B0-ACBF-9570-5BA756DF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05" y="1624711"/>
            <a:ext cx="6035225" cy="4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442707" y="936848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GRAPHS AND RECURSION: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0CC3-8142-4DC7-AD32-79DE2443510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F524-26BE-4938-A569-EC9603BD581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BEE54-6401-42E9-AC9D-A367923E51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326359-FCBA-B424-5D9D-9BC4BFBE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" y="2528682"/>
            <a:ext cx="51888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theory identifies the structure of the game (e.g., win paths).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Recursion explores these structures, simulating possible moves and counter-moves.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form the backbone of AI strategies in complex board games like Gomoku an</a:t>
            </a:r>
            <a:r>
              <a:rPr lang="en-US" altLang="en-US" dirty="0"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B49C3-5955-299D-D3D0-DCFDCA8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72"/>
            <a:ext cx="587774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0960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37380"/>
            <a:ext cx="3932237" cy="2456543"/>
          </a:xfrm>
        </p:spPr>
        <p:txBody>
          <a:bodyPr>
            <a:normAutofit/>
          </a:bodyPr>
          <a:lstStyle/>
          <a:p>
            <a:r>
              <a:rPr lang="en-US" sz="2000" dirty="0"/>
              <a:t>Most board games are played two-dimensional grid. </a:t>
            </a:r>
          </a:p>
          <a:p>
            <a:r>
              <a:rPr lang="en-US" sz="2000" dirty="0"/>
              <a:t>• Nodes represent the cells where game pieces are placed. </a:t>
            </a:r>
          </a:p>
          <a:p>
            <a:r>
              <a:rPr lang="en-US" sz="2000" dirty="0"/>
              <a:t>• Winning conditions involve finding paths (edges) with consecutive stones.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CAB5-1E9F-4D1E-B1CF-823CA9853D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E325A-28B1-4C4F-B37E-2FCDEA1D31F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A6B47-852A-448E-9358-60FAD665C28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850262-934B-594B-3CC2-00178F2B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2" y="987425"/>
            <a:ext cx="5512172" cy="4873625"/>
          </a:xfrm>
        </p:spPr>
      </p:pic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241A7-15AC-A22C-6025-1DE9F182DA45}"/>
              </a:ext>
            </a:extLst>
          </p:cNvPr>
          <p:cNvSpPr txBox="1"/>
          <p:nvPr/>
        </p:nvSpPr>
        <p:spPr>
          <a:xfrm>
            <a:off x="257014" y="2352788"/>
            <a:ext cx="6136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WHAT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GOMOKU?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62EB3-A629-2B17-3DDF-90E32D02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3" y="718158"/>
            <a:ext cx="5537564" cy="54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2912</TotalTime>
  <Words>1043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  <vt:lpstr>GRAPH : a list of pairs of “things” called nodes/vertices, and lines between those points, called edges </vt:lpstr>
      <vt:lpstr>PowerPoint Presentation</vt:lpstr>
      <vt:lpstr>PowerPoint Presentation</vt:lpstr>
      <vt:lpstr>PowerPoint Presentation</vt:lpstr>
      <vt:lpstr>RECURSION:</vt:lpstr>
      <vt:lpstr>PowerPoint Presentation</vt:lpstr>
      <vt:lpstr>Graph in Board Games</vt:lpstr>
      <vt:lpstr>PowerPoint Presentation</vt:lpstr>
      <vt:lpstr>Introduction to Gomoku</vt:lpstr>
      <vt:lpstr>ROLE OF RECURSION</vt:lpstr>
      <vt:lpstr>PowerPoint Presentation</vt:lpstr>
      <vt:lpstr>Path finding</vt:lpstr>
      <vt:lpstr>PowerPoint Presentation</vt:lpstr>
      <vt:lpstr>Minimax Algorithm</vt:lpstr>
      <vt:lpstr>Minimax Algorithm:</vt:lpstr>
      <vt:lpstr>Alpha-Beta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51</cp:revision>
  <dcterms:created xsi:type="dcterms:W3CDTF">2024-10-08T14:57:25Z</dcterms:created>
  <dcterms:modified xsi:type="dcterms:W3CDTF">2024-11-29T19:43:39Z</dcterms:modified>
</cp:coreProperties>
</file>