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3717" r:id="rId2"/>
  </p:sldMasterIdLst>
  <p:notesMasterIdLst>
    <p:notesMasterId r:id="rId21"/>
  </p:notesMasterIdLst>
  <p:sldIdLst>
    <p:sldId id="256" r:id="rId3"/>
    <p:sldId id="258" r:id="rId4"/>
    <p:sldId id="261" r:id="rId5"/>
    <p:sldId id="301" r:id="rId6"/>
    <p:sldId id="263" r:id="rId7"/>
    <p:sldId id="267" r:id="rId8"/>
    <p:sldId id="268" r:id="rId9"/>
    <p:sldId id="302" r:id="rId10"/>
    <p:sldId id="269" r:id="rId11"/>
    <p:sldId id="271" r:id="rId12"/>
    <p:sldId id="303" r:id="rId13"/>
    <p:sldId id="304" r:id="rId14"/>
    <p:sldId id="305" r:id="rId15"/>
    <p:sldId id="283" r:id="rId16"/>
    <p:sldId id="285" r:id="rId17"/>
    <p:sldId id="289" r:id="rId18"/>
    <p:sldId id="306" r:id="rId19"/>
    <p:sldId id="292" r:id="rId20"/>
  </p:sldIdLst>
  <p:sldSz cx="9144000" cy="6858000" type="screen4x3"/>
  <p:notesSz cx="69977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14">
          <p15:clr>
            <a:srgbClr val="A4A3A4"/>
          </p15:clr>
        </p15:guide>
        <p15:guide id="2" pos="28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426C"/>
    <a:srgbClr val="4EBBEB"/>
    <a:srgbClr val="1A3961"/>
    <a:srgbClr val="183C60"/>
    <a:srgbClr val="113F60"/>
    <a:srgbClr val="123964"/>
    <a:srgbClr val="1B4E77"/>
    <a:srgbClr val="11293F"/>
    <a:srgbClr val="173758"/>
    <a:srgbClr val="2153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42" autoAdjust="0"/>
    <p:restoredTop sz="84382" autoAdjust="0"/>
  </p:normalViewPr>
  <p:slideViewPr>
    <p:cSldViewPr>
      <p:cViewPr varScale="1">
        <p:scale>
          <a:sx n="99" d="100"/>
          <a:sy n="99" d="100"/>
        </p:scale>
        <p:origin x="2124" y="90"/>
      </p:cViewPr>
      <p:guideLst>
        <p:guide orient="horz" pos="3514"/>
        <p:guide pos="2851"/>
      </p:guideLst>
    </p:cSldViewPr>
  </p:slideViewPr>
  <p:outlineViewPr>
    <p:cViewPr>
      <p:scale>
        <a:sx n="33" d="100"/>
        <a:sy n="33" d="100"/>
      </p:scale>
      <p:origin x="42" y="0"/>
    </p:cViewPr>
  </p:outlineViewPr>
  <p:notesTextViewPr>
    <p:cViewPr>
      <p:scale>
        <a:sx n="1" d="1"/>
        <a:sy n="1" d="1"/>
      </p:scale>
      <p:origin x="0" y="0"/>
    </p:cViewPr>
  </p:notesTextViewPr>
  <p:sorterViewPr>
    <p:cViewPr varScale="1">
      <p:scale>
        <a:sx n="1" d="1"/>
        <a:sy n="1" d="1"/>
      </p:scale>
      <p:origin x="0" y="0"/>
    </p:cViewPr>
  </p:sorterViewPr>
  <p:gridSpacing cx="45720" cy="4572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337" cy="464185"/>
          </a:xfrm>
          <a:prstGeom prst="rect">
            <a:avLst/>
          </a:prstGeom>
        </p:spPr>
        <p:txBody>
          <a:bodyPr vert="horz" lIns="93031" tIns="46516" rIns="93031" bIns="46516" rtlCol="0"/>
          <a:lstStyle>
            <a:lvl1pPr algn="l">
              <a:defRPr sz="1200"/>
            </a:lvl1pPr>
          </a:lstStyle>
          <a:p>
            <a:endParaRPr lang="en-US" dirty="0"/>
          </a:p>
        </p:txBody>
      </p:sp>
      <p:sp>
        <p:nvSpPr>
          <p:cNvPr id="3" name="Date Placeholder 2"/>
          <p:cNvSpPr>
            <a:spLocks noGrp="1"/>
          </p:cNvSpPr>
          <p:nvPr>
            <p:ph type="dt" idx="1"/>
          </p:nvPr>
        </p:nvSpPr>
        <p:spPr>
          <a:xfrm>
            <a:off x="3963744" y="0"/>
            <a:ext cx="3032337" cy="464185"/>
          </a:xfrm>
          <a:prstGeom prst="rect">
            <a:avLst/>
          </a:prstGeom>
        </p:spPr>
        <p:txBody>
          <a:bodyPr vert="horz" lIns="93031" tIns="46516" rIns="93031" bIns="46516" rtlCol="0"/>
          <a:lstStyle>
            <a:lvl1pPr algn="r">
              <a:defRPr sz="1200"/>
            </a:lvl1pPr>
          </a:lstStyle>
          <a:p>
            <a:fld id="{9FA6D163-A0F5-498D-A72B-50DE16555140}" type="datetimeFigureOut">
              <a:rPr lang="en-US" smtClean="0"/>
              <a:t>9/22/2015</a:t>
            </a:fld>
            <a:endParaRPr lang="en-US" dirty="0"/>
          </a:p>
        </p:txBody>
      </p:sp>
      <p:sp>
        <p:nvSpPr>
          <p:cNvPr id="4" name="Slide Image Placeholder 3"/>
          <p:cNvSpPr>
            <a:spLocks noGrp="1" noRot="1" noChangeAspect="1"/>
          </p:cNvSpPr>
          <p:nvPr>
            <p:ph type="sldImg" idx="2"/>
          </p:nvPr>
        </p:nvSpPr>
        <p:spPr>
          <a:xfrm>
            <a:off x="1177925" y="696913"/>
            <a:ext cx="4641850" cy="3481387"/>
          </a:xfrm>
          <a:prstGeom prst="rect">
            <a:avLst/>
          </a:prstGeom>
          <a:noFill/>
          <a:ln w="12700">
            <a:solidFill>
              <a:prstClr val="black"/>
            </a:solidFill>
          </a:ln>
        </p:spPr>
        <p:txBody>
          <a:bodyPr vert="horz" lIns="93031" tIns="46516" rIns="93031" bIns="46516" rtlCol="0" anchor="ctr"/>
          <a:lstStyle/>
          <a:p>
            <a:endParaRPr lang="en-US" dirty="0"/>
          </a:p>
        </p:txBody>
      </p:sp>
      <p:sp>
        <p:nvSpPr>
          <p:cNvPr id="5" name="Notes Placeholder 4"/>
          <p:cNvSpPr>
            <a:spLocks noGrp="1"/>
          </p:cNvSpPr>
          <p:nvPr>
            <p:ph type="body" sz="quarter" idx="3"/>
          </p:nvPr>
        </p:nvSpPr>
        <p:spPr>
          <a:xfrm>
            <a:off x="699770" y="4409758"/>
            <a:ext cx="5598160" cy="4177665"/>
          </a:xfrm>
          <a:prstGeom prst="rect">
            <a:avLst/>
          </a:prstGeom>
        </p:spPr>
        <p:txBody>
          <a:bodyPr vert="horz" lIns="93031" tIns="46516" rIns="93031" bIns="4651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17904"/>
            <a:ext cx="3032337" cy="464185"/>
          </a:xfrm>
          <a:prstGeom prst="rect">
            <a:avLst/>
          </a:prstGeom>
        </p:spPr>
        <p:txBody>
          <a:bodyPr vert="horz" lIns="93031" tIns="46516" rIns="93031" bIns="4651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63744" y="8817904"/>
            <a:ext cx="3032337" cy="464185"/>
          </a:xfrm>
          <a:prstGeom prst="rect">
            <a:avLst/>
          </a:prstGeom>
        </p:spPr>
        <p:txBody>
          <a:bodyPr vert="horz" lIns="93031" tIns="46516" rIns="93031" bIns="46516" rtlCol="0" anchor="b"/>
          <a:lstStyle>
            <a:lvl1pPr algn="r">
              <a:defRPr sz="1200"/>
            </a:lvl1pPr>
          </a:lstStyle>
          <a:p>
            <a:fld id="{C3C999AD-79EC-4F02-84A9-EEA7F0527E47}" type="slidenum">
              <a:rPr lang="en-US" smtClean="0"/>
              <a:t>‹#›</a:t>
            </a:fld>
            <a:endParaRPr lang="en-US" dirty="0"/>
          </a:p>
        </p:txBody>
      </p:sp>
    </p:spTree>
    <p:extLst>
      <p:ext uri="{BB962C8B-B14F-4D97-AF65-F5344CB8AC3E}">
        <p14:creationId xmlns:p14="http://schemas.microsoft.com/office/powerpoint/2010/main" val="344646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alchemyapi.com/api/image-extraction/urls.html"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www.alchemyapi.com/api/image-extraction/htmlc.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alchemyapi.com/api/entity/disamb.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999AD-79EC-4F02-84A9-EEA7F0527E47}" type="slidenum">
              <a:rPr lang="en-US" smtClean="0"/>
              <a:t>1</a:t>
            </a:fld>
            <a:endParaRPr lang="en-US" dirty="0"/>
          </a:p>
        </p:txBody>
      </p:sp>
    </p:spTree>
    <p:extLst>
      <p:ext uri="{BB962C8B-B14F-4D97-AF65-F5344CB8AC3E}">
        <p14:creationId xmlns:p14="http://schemas.microsoft.com/office/powerpoint/2010/main" val="391074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fld id="{F7A6ECD9-489A-456A-ADAE-EA977229F04E}" type="slidenum">
              <a:rPr>
                <a:solidFill>
                  <a:prstClr val="black"/>
                </a:solidFill>
              </a:rPr>
              <a:pPr/>
              <a:t>10</a:t>
            </a:fld>
            <a:endParaRPr dirty="0">
              <a:solidFill>
                <a:prstClr val="black"/>
              </a:solidFill>
            </a:endParaRPr>
          </a:p>
        </p:txBody>
      </p:sp>
      <p:sp>
        <p:nvSpPr>
          <p:cNvPr id="2" name="Slide Image Placeholder 1"/>
          <p:cNvSpPr>
            <a:spLocks noGrp="1" noRot="1" noChangeAspect="1" noResize="1"/>
          </p:cNvSpPr>
          <p:nvPr>
            <p:ph type="sldImg"/>
          </p:nvPr>
        </p:nvSpPr>
        <p:spPr>
          <a:xfrm>
            <a:off x="1411288" y="774700"/>
            <a:ext cx="5108575" cy="38306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93072" y="4850185"/>
            <a:ext cx="6344214" cy="11835616"/>
          </a:xfrm>
        </p:spPr>
        <p:txBody>
          <a:bodyP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AlchemyAPI </a:t>
            </a:r>
            <a:r>
              <a:rPr lang="en-US" sz="2800" dirty="0" smtClean="0"/>
              <a:t>provides</a:t>
            </a:r>
            <a:r>
              <a:rPr lang="en-US" sz="2800" baseline="0" dirty="0" smtClean="0"/>
              <a:t> three API endpoints namely HTMLGetRankedKeywords, TextGetRankedKeywords, URLGetRankedKeywords to </a:t>
            </a:r>
            <a:r>
              <a:rPr lang="en-US" sz="2800" dirty="0" smtClean="0"/>
              <a:t>extract keywords </a:t>
            </a:r>
            <a:r>
              <a:rPr lang="en-US" sz="2800" dirty="0"/>
              <a:t>from </a:t>
            </a:r>
            <a:r>
              <a:rPr lang="en-US" sz="2800" dirty="0" smtClean="0"/>
              <a:t>HTML,</a:t>
            </a:r>
            <a:r>
              <a:rPr lang="en-US" sz="2800" baseline="0" dirty="0" smtClean="0"/>
              <a:t> </a:t>
            </a:r>
            <a:r>
              <a:rPr lang="en-US" sz="2800" dirty="0" smtClean="0"/>
              <a:t>text</a:t>
            </a:r>
            <a:r>
              <a:rPr lang="en-US" sz="2800" dirty="0"/>
              <a:t>, or web-based content. </a:t>
            </a:r>
            <a:r>
              <a:rPr lang="en-US" sz="2800" dirty="0" smtClean="0"/>
              <a:t>The</a:t>
            </a:r>
            <a:r>
              <a:rPr lang="en-US" sz="2800" baseline="0" dirty="0" smtClean="0"/>
              <a:t> keywords can be used for indexing data and generating tag clouds.</a:t>
            </a:r>
            <a:r>
              <a:rPr lang="en-US" sz="2800" baseline="0" dirty="0"/>
              <a:t> </a:t>
            </a:r>
            <a:r>
              <a:rPr lang="en-US" sz="2800" dirty="0" smtClean="0"/>
              <a:t>Keyword extraction is supported in over several languages, enabling even foreign-language content to be categorized and tagged.</a:t>
            </a:r>
            <a:endParaRPr lang="en-US" sz="2800" dirty="0"/>
          </a:p>
          <a:p>
            <a:endParaRPr lang="en-US" sz="2800" dirty="0"/>
          </a:p>
          <a:p>
            <a:r>
              <a:rPr lang="en-US" sz="2800" dirty="0"/>
              <a:t>Extracted meta-data may be returned in XML, JSON, RDF, and </a:t>
            </a:r>
            <a:r>
              <a:rPr lang="en-US" sz="2800" dirty="0" smtClean="0"/>
              <a:t>Microformats.</a:t>
            </a:r>
            <a:endParaRPr lang="en-US" sz="2800" dirty="0"/>
          </a:p>
          <a:p>
            <a:pPr defTabSz="465155">
              <a:defRPr/>
            </a:pPr>
            <a:endParaRPr lang="en-US" sz="2400" dirty="0"/>
          </a:p>
          <a:p>
            <a:endParaRPr lang="en-US" sz="2700" dirty="0"/>
          </a:p>
        </p:txBody>
      </p:sp>
    </p:spTree>
    <p:extLst>
      <p:ext uri="{BB962C8B-B14F-4D97-AF65-F5344CB8AC3E}">
        <p14:creationId xmlns:p14="http://schemas.microsoft.com/office/powerpoint/2010/main" val="400077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fld id="{BBEC783A-A6C6-4DDA-8E32-FAEB0AB1E3AC}" type="slidenum">
              <a:rPr>
                <a:solidFill>
                  <a:prstClr val="black"/>
                </a:solidFill>
              </a:rPr>
              <a:pPr/>
              <a:t>11</a:t>
            </a:fld>
            <a:endParaRPr dirty="0">
              <a:solidFill>
                <a:prstClr val="black"/>
              </a:solidFill>
            </a:endParaRPr>
          </a:p>
        </p:txBody>
      </p:sp>
      <p:sp>
        <p:nvSpPr>
          <p:cNvPr id="2" name="Slide Image Placeholder 1"/>
          <p:cNvSpPr>
            <a:spLocks noGrp="1" noRot="1" noChangeAspect="1" noResize="1"/>
          </p:cNvSpPr>
          <p:nvPr>
            <p:ph type="sldImg"/>
          </p:nvPr>
        </p:nvSpPr>
        <p:spPr>
          <a:xfrm>
            <a:off x="1411288" y="774700"/>
            <a:ext cx="5108575" cy="38306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93072" y="4850185"/>
            <a:ext cx="6344214" cy="9496515"/>
          </a:xfrm>
        </p:spPr>
        <p:txBody>
          <a:bodyPr>
            <a:spAutoFit/>
          </a:bodyPr>
          <a:lstStyle/>
          <a:p>
            <a:r>
              <a:rPr lang="en-US" sz="2800" dirty="0"/>
              <a:t>AlchemyAPI </a:t>
            </a:r>
            <a:r>
              <a:rPr lang="en-US" sz="2800" dirty="0" smtClean="0"/>
              <a:t>provides</a:t>
            </a:r>
            <a:r>
              <a:rPr lang="en-US" sz="2800" baseline="0" dirty="0" smtClean="0"/>
              <a:t> Text Extraction APIs namely URLGetRelations, HTMLGetRelations and TextGetRelations to </a:t>
            </a:r>
            <a:r>
              <a:rPr lang="en-US" sz="2800" dirty="0" smtClean="0"/>
              <a:t>extract useful information from a webpage after removing navigation links,</a:t>
            </a:r>
            <a:r>
              <a:rPr lang="en-US" sz="2800" baseline="0" dirty="0" smtClean="0"/>
              <a:t> advertisements and undesired content. This improves web indexing and helps with contextual advertising.</a:t>
            </a:r>
            <a:endParaRPr lang="en-US" sz="2800" dirty="0"/>
          </a:p>
          <a:p>
            <a:endParaRPr lang="en-US" sz="2800" dirty="0"/>
          </a:p>
          <a:p>
            <a:r>
              <a:rPr lang="en-US" sz="2800" dirty="0"/>
              <a:t>Extracted meta-data may be returned in XML, JSON, and RDF formats</a:t>
            </a:r>
            <a:r>
              <a:rPr lang="en-US" sz="2800" dirty="0" smtClean="0"/>
              <a:t>.</a:t>
            </a:r>
            <a:endParaRPr lang="en-US" sz="2800" dirty="0"/>
          </a:p>
        </p:txBody>
      </p:sp>
    </p:spTree>
    <p:extLst>
      <p:ext uri="{BB962C8B-B14F-4D97-AF65-F5344CB8AC3E}">
        <p14:creationId xmlns:p14="http://schemas.microsoft.com/office/powerpoint/2010/main" val="1853979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fld id="{0EAA3350-963B-4B4B-B8C7-95CBD704C53E}" type="slidenum">
              <a:rPr>
                <a:solidFill>
                  <a:prstClr val="black"/>
                </a:solidFill>
              </a:rPr>
              <a:pPr/>
              <a:t>12</a:t>
            </a:fld>
            <a:endParaRPr dirty="0">
              <a:solidFill>
                <a:prstClr val="black"/>
              </a:solidFill>
            </a:endParaRPr>
          </a:p>
        </p:txBody>
      </p:sp>
      <p:sp>
        <p:nvSpPr>
          <p:cNvPr id="2" name="Slide Image Placeholder 1"/>
          <p:cNvSpPr>
            <a:spLocks noGrp="1" noRot="1" noChangeAspect="1" noResize="1"/>
          </p:cNvSpPr>
          <p:nvPr>
            <p:ph type="sldImg"/>
          </p:nvPr>
        </p:nvSpPr>
        <p:spPr>
          <a:xfrm>
            <a:off x="1411288" y="774700"/>
            <a:ext cx="5108575" cy="38306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93072" y="4850185"/>
            <a:ext cx="6344214" cy="7772966"/>
          </a:xfrm>
        </p:spPr>
        <p:txBody>
          <a:bodyPr>
            <a:spAutoFit/>
          </a:bodyPr>
          <a:lstStyle/>
          <a:p>
            <a:r>
              <a:rPr lang="en-US" sz="2800" dirty="0"/>
              <a:t>AlchemyAPI </a:t>
            </a:r>
            <a:r>
              <a:rPr lang="en-US" sz="2800" dirty="0" smtClean="0"/>
              <a:t> provides two API endpoints namely</a:t>
            </a:r>
            <a:r>
              <a:rPr lang="en-US" sz="2800" baseline="0" dirty="0" smtClean="0"/>
              <a:t> URLGetAuthor and HTMLGetAuthor </a:t>
            </a:r>
            <a:r>
              <a:rPr lang="en-US" sz="2800" dirty="0" smtClean="0"/>
              <a:t>to extract author </a:t>
            </a:r>
            <a:r>
              <a:rPr lang="en-US" sz="2800" dirty="0"/>
              <a:t>information from </a:t>
            </a:r>
            <a:r>
              <a:rPr lang="en-US" sz="2800" dirty="0" smtClean="0"/>
              <a:t>news </a:t>
            </a:r>
            <a:r>
              <a:rPr lang="en-US" sz="2800" dirty="0"/>
              <a:t>articles, blog posts etc. </a:t>
            </a:r>
          </a:p>
          <a:p>
            <a:endParaRPr lang="en-US" sz="2800" dirty="0"/>
          </a:p>
          <a:p>
            <a:r>
              <a:rPr lang="en-US" sz="2800" dirty="0" smtClean="0"/>
              <a:t>Author extraction </a:t>
            </a:r>
            <a:r>
              <a:rPr lang="en-US" sz="2800" dirty="0"/>
              <a:t>enables the generation of tag clouds, sentiment towards specific topics, and more author-specific information</a:t>
            </a:r>
            <a:r>
              <a:rPr lang="en-US" sz="2800" dirty="0" smtClean="0"/>
              <a:t>.</a:t>
            </a:r>
            <a:endParaRPr lang="en-US" sz="2800" dirty="0"/>
          </a:p>
        </p:txBody>
      </p:sp>
    </p:spTree>
    <p:extLst>
      <p:ext uri="{BB962C8B-B14F-4D97-AF65-F5344CB8AC3E}">
        <p14:creationId xmlns:p14="http://schemas.microsoft.com/office/powerpoint/2010/main" val="2024294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fld id="{AB8A89D5-49F1-4EF8-B35D-ADCBCA35F57C}" type="slidenum">
              <a:rPr>
                <a:solidFill>
                  <a:prstClr val="black"/>
                </a:solidFill>
              </a:rPr>
              <a:pPr/>
              <a:t>13</a:t>
            </a:fld>
            <a:endParaRPr dirty="0">
              <a:solidFill>
                <a:prstClr val="black"/>
              </a:solidFill>
            </a:endParaRPr>
          </a:p>
        </p:txBody>
      </p:sp>
      <p:sp>
        <p:nvSpPr>
          <p:cNvPr id="2" name="Slide Image Placeholder 1"/>
          <p:cNvSpPr>
            <a:spLocks noGrp="1" noRot="1" noChangeAspect="1" noResize="1"/>
          </p:cNvSpPr>
          <p:nvPr>
            <p:ph type="sldImg"/>
          </p:nvPr>
        </p:nvSpPr>
        <p:spPr>
          <a:xfrm>
            <a:off x="1411288" y="774700"/>
            <a:ext cx="5108575" cy="38306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93072" y="4850185"/>
            <a:ext cx="6344214" cy="9927402"/>
          </a:xfrm>
        </p:spPr>
        <p:txBody>
          <a:bodyPr>
            <a:spAutoFit/>
          </a:bodyPr>
          <a:lstStyle/>
          <a:p>
            <a:r>
              <a:rPr lang="en-US" sz="2800" dirty="0"/>
              <a:t>AlchemyAPI provides </a:t>
            </a:r>
            <a:r>
              <a:rPr lang="en-US" sz="2800" dirty="0" smtClean="0"/>
              <a:t>three API endpoints that can detect </a:t>
            </a:r>
            <a:r>
              <a:rPr lang="en-US" sz="2800" dirty="0"/>
              <a:t>the language of any text, HTML, or web-based content. AlchemyAPI identifies </a:t>
            </a:r>
            <a:r>
              <a:rPr lang="en-US" sz="2800" dirty="0" smtClean="0"/>
              <a:t>95+ languages at </a:t>
            </a:r>
            <a:r>
              <a:rPr lang="en-US" sz="2800" dirty="0"/>
              <a:t>high </a:t>
            </a:r>
            <a:r>
              <a:rPr lang="en-US" sz="2800" dirty="0" smtClean="0"/>
              <a:t>rate </a:t>
            </a:r>
            <a:r>
              <a:rPr lang="en-US" sz="2800" dirty="0"/>
              <a:t>of </a:t>
            </a:r>
            <a:r>
              <a:rPr lang="en-US" sz="2800" dirty="0" smtClean="0"/>
              <a:t>accuracy</a:t>
            </a:r>
            <a:r>
              <a:rPr lang="en-US" sz="2800" baseline="0" dirty="0" smtClean="0"/>
              <a:t>, it also estimates the number of people who speak the same language.</a:t>
            </a:r>
            <a:endParaRPr lang="en-US" sz="2800" dirty="0"/>
          </a:p>
          <a:p>
            <a:endParaRPr lang="en-US" sz="2800" dirty="0"/>
          </a:p>
          <a:p>
            <a:r>
              <a:rPr lang="en-US" sz="2800" dirty="0"/>
              <a:t>Extracted meta-data may be returned in XML, JSON, and RDF formats. </a:t>
            </a:r>
          </a:p>
        </p:txBody>
      </p:sp>
    </p:spTree>
    <p:extLst>
      <p:ext uri="{BB962C8B-B14F-4D97-AF65-F5344CB8AC3E}">
        <p14:creationId xmlns:p14="http://schemas.microsoft.com/office/powerpoint/2010/main" val="4243672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fld id="{D29201E6-1275-4968-BAEB-2B2F8E5AE295}" type="slidenum">
              <a:rPr>
                <a:solidFill>
                  <a:prstClr val="black"/>
                </a:solidFill>
              </a:rPr>
              <a:pPr/>
              <a:t>14</a:t>
            </a:fld>
            <a:endParaRPr dirty="0">
              <a:solidFill>
                <a:prstClr val="black"/>
              </a:solidFill>
            </a:endParaRPr>
          </a:p>
        </p:txBody>
      </p:sp>
      <p:sp>
        <p:nvSpPr>
          <p:cNvPr id="2" name="Slide Image Placeholder 1"/>
          <p:cNvSpPr>
            <a:spLocks noGrp="1" noRot="1" noChangeAspect="1" noResize="1"/>
          </p:cNvSpPr>
          <p:nvPr>
            <p:ph type="sldImg"/>
          </p:nvPr>
        </p:nvSpPr>
        <p:spPr>
          <a:xfrm>
            <a:off x="1411288" y="774700"/>
            <a:ext cx="5108575" cy="38306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93072" y="4850185"/>
            <a:ext cx="6344214" cy="11650950"/>
          </a:xfrm>
        </p:spPr>
        <p:txBody>
          <a:bodyPr>
            <a:spAutoFit/>
          </a:bodyPr>
          <a:lstStyle/>
          <a:p>
            <a:r>
              <a:rPr lang="en-US" sz="2800" dirty="0"/>
              <a:t>AlchemyAPI is capable of identifying Subject-Action-Object relations within your HTML, text, or web-based content. </a:t>
            </a:r>
          </a:p>
          <a:p>
            <a:endParaRPr lang="en-US" sz="2800" dirty="0"/>
          </a:p>
          <a:p>
            <a:r>
              <a:rPr lang="en-US" sz="2800" dirty="0"/>
              <a:t>AlchemyAPI provides unique combination of Subject-Action-Object relation extraction, directional sentiment analysis, and identification of subject and object named entities and keywords.</a:t>
            </a:r>
          </a:p>
          <a:p>
            <a:r>
              <a:rPr lang="en-US" sz="2800" dirty="0" smtClean="0"/>
              <a:t>Directional sentiment output is disabled by default. To enable directional sentiment analysis, specify sentiment=1 as HTTP parameter with your API calls.</a:t>
            </a:r>
          </a:p>
          <a:p>
            <a:endParaRPr lang="en-US" sz="2800" dirty="0"/>
          </a:p>
          <a:p>
            <a:r>
              <a:rPr lang="en-US" sz="2800" dirty="0"/>
              <a:t>Extracted meta-data may be returned in XML, JSON, and RDF </a:t>
            </a:r>
            <a:r>
              <a:rPr lang="en-US" sz="2800" dirty="0" smtClean="0"/>
              <a:t>formats.</a:t>
            </a:r>
            <a:endParaRPr lang="en-US" sz="2800" dirty="0"/>
          </a:p>
        </p:txBody>
      </p:sp>
    </p:spTree>
    <p:extLst>
      <p:ext uri="{BB962C8B-B14F-4D97-AF65-F5344CB8AC3E}">
        <p14:creationId xmlns:p14="http://schemas.microsoft.com/office/powerpoint/2010/main" val="2740616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fld id="{A42F733E-0EFE-4189-9E74-514CD1369154}" type="slidenum">
              <a:rPr>
                <a:solidFill>
                  <a:prstClr val="black"/>
                </a:solidFill>
              </a:rPr>
              <a:pPr/>
              <a:t>15</a:t>
            </a:fld>
            <a:endParaRPr dirty="0">
              <a:solidFill>
                <a:prstClr val="black"/>
              </a:solidFill>
            </a:endParaRPr>
          </a:p>
        </p:txBody>
      </p:sp>
      <p:sp>
        <p:nvSpPr>
          <p:cNvPr id="2" name="Slide Image Placeholder 1"/>
          <p:cNvSpPr>
            <a:spLocks noGrp="1" noRot="1" noChangeAspect="1" noResize="1"/>
          </p:cNvSpPr>
          <p:nvPr>
            <p:ph type="sldImg"/>
          </p:nvPr>
        </p:nvSpPr>
        <p:spPr>
          <a:xfrm>
            <a:off x="1411288" y="774700"/>
            <a:ext cx="5108575" cy="38306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93072" y="4850185"/>
            <a:ext cx="6344214" cy="8634740"/>
          </a:xfrm>
        </p:spPr>
        <p:txBody>
          <a:bodyP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AlchemyAPI is capable of extracting </a:t>
            </a:r>
            <a:r>
              <a:rPr lang="en-US" sz="2800" dirty="0" smtClean="0"/>
              <a:t>RSS </a:t>
            </a:r>
            <a:r>
              <a:rPr lang="en-US" sz="2800" dirty="0"/>
              <a:t>feed links embedded within any web page. </a:t>
            </a:r>
            <a:r>
              <a:rPr lang="en-US" sz="2800" dirty="0" smtClean="0"/>
              <a:t>The API endpoints are URLGetFeedLinks and HTMLGetFeedlinks.</a:t>
            </a:r>
            <a:r>
              <a:rPr lang="en-US" sz="2800" baseline="0" dirty="0" smtClean="0"/>
              <a:t>  </a:t>
            </a:r>
            <a:endParaRPr lang="en-US" sz="2800" dirty="0" smtClean="0"/>
          </a:p>
          <a:p>
            <a:r>
              <a:rPr lang="en-US" sz="2800" dirty="0" smtClean="0"/>
              <a:t>These APIs automatically </a:t>
            </a:r>
            <a:r>
              <a:rPr lang="en-US" sz="2800" dirty="0"/>
              <a:t>discover </a:t>
            </a:r>
            <a:r>
              <a:rPr lang="en-US" sz="2800" i="1" dirty="0"/>
              <a:t>syndicated content feeds</a:t>
            </a:r>
            <a:r>
              <a:rPr lang="en-US" sz="2800" dirty="0"/>
              <a:t> associated with specific web sites or individual web pages.</a:t>
            </a:r>
          </a:p>
          <a:p>
            <a:endParaRPr lang="en-US" sz="2800" dirty="0"/>
          </a:p>
          <a:p>
            <a:r>
              <a:rPr lang="en-US" sz="2800" dirty="0" smtClean="0"/>
              <a:t>Extracted </a:t>
            </a:r>
            <a:r>
              <a:rPr lang="en-US" sz="2800" dirty="0"/>
              <a:t>meta-data may be returned in XML, JSON, and RDF formats</a:t>
            </a:r>
            <a:r>
              <a:rPr lang="en-US" sz="2800" dirty="0" smtClean="0"/>
              <a:t>.</a:t>
            </a:r>
            <a:endParaRPr lang="en-US" sz="2800" dirty="0"/>
          </a:p>
        </p:txBody>
      </p:sp>
    </p:spTree>
    <p:extLst>
      <p:ext uri="{BB962C8B-B14F-4D97-AF65-F5344CB8AC3E}">
        <p14:creationId xmlns:p14="http://schemas.microsoft.com/office/powerpoint/2010/main" val="33668867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fld id="{C1B5894B-50A3-4DBC-B057-02544B6400FE}" type="slidenum">
              <a:rPr>
                <a:solidFill>
                  <a:prstClr val="black"/>
                </a:solidFill>
              </a:rPr>
              <a:pPr/>
              <a:t>16</a:t>
            </a:fld>
            <a:endParaRPr dirty="0">
              <a:solidFill>
                <a:prstClr val="black"/>
              </a:solidFill>
            </a:endParaRPr>
          </a:p>
        </p:txBody>
      </p:sp>
      <p:sp>
        <p:nvSpPr>
          <p:cNvPr id="2" name="Slide Image Placeholder 1"/>
          <p:cNvSpPr>
            <a:spLocks noGrp="1" noRot="1" noChangeAspect="1" noResize="1"/>
          </p:cNvSpPr>
          <p:nvPr>
            <p:ph type="sldImg"/>
          </p:nvPr>
        </p:nvSpPr>
        <p:spPr>
          <a:xfrm>
            <a:off x="1411288" y="774700"/>
            <a:ext cx="5108575" cy="38306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93072" y="4850185"/>
            <a:ext cx="6344214" cy="7357467"/>
          </a:xfrm>
        </p:spPr>
        <p:txBody>
          <a:bodyPr>
            <a:spAutoFit/>
          </a:bodyPr>
          <a:lstStyle/>
          <a:p>
            <a:r>
              <a:rPr lang="en-US" sz="2800" dirty="0" smtClean="0"/>
              <a:t>AlchemyAPI automatically categorizes your text, HTML or web-based content into a hierarchical taxonomy. Using complex statistics and natural language processing technology, the taxonomy API can classify your content into its most likely topic category up to five levels deep. </a:t>
            </a:r>
          </a:p>
          <a:p>
            <a:endParaRPr lang="en-US" sz="2800" dirty="0" smtClean="0"/>
          </a:p>
          <a:p>
            <a:r>
              <a:rPr lang="en-US" sz="2800" dirty="0" smtClean="0"/>
              <a:t>Deeper levels allow you to classify content into more accurate and lucrative subsegments. For instance, an application focused on identifying content discussing personal lending practices can narrow its classification into sub topics that target decisions with finer resolution. The</a:t>
            </a:r>
            <a:r>
              <a:rPr lang="en-US" sz="2800" baseline="0" dirty="0" smtClean="0"/>
              <a:t> 4</a:t>
            </a:r>
            <a:r>
              <a:rPr lang="en-US" sz="2800" baseline="30000" dirty="0" smtClean="0"/>
              <a:t>th</a:t>
            </a:r>
            <a:r>
              <a:rPr lang="en-US" sz="2800" baseline="0" dirty="0" smtClean="0"/>
              <a:t> level deep categories under finance followed by personal finance followed by lending are credit cards</a:t>
            </a:r>
            <a:r>
              <a:rPr lang="en-US" sz="2800" dirty="0" smtClean="0"/>
              <a:t>, home financing, personal loans, student loans and vehicle financing. </a:t>
            </a:r>
          </a:p>
          <a:p>
            <a:endParaRPr lang="en-US" sz="2800" dirty="0" smtClean="0"/>
          </a:p>
          <a:p>
            <a:r>
              <a:rPr lang="en-US" sz="2800" dirty="0" smtClean="0"/>
              <a:t>/finance/personal finance/lending/credit cards</a:t>
            </a:r>
            <a:br>
              <a:rPr lang="en-US" sz="2800" dirty="0" smtClean="0"/>
            </a:br>
            <a:r>
              <a:rPr lang="en-US" sz="2800" dirty="0" smtClean="0"/>
              <a:t>/finance/personal finance/lending/home financing</a:t>
            </a:r>
            <a:br>
              <a:rPr lang="en-US" sz="2800" dirty="0" smtClean="0"/>
            </a:br>
            <a:r>
              <a:rPr lang="en-US" sz="2800" dirty="0" smtClean="0"/>
              <a:t>/finance/personal finance/lending/personal loans</a:t>
            </a:r>
            <a:br>
              <a:rPr lang="en-US" sz="2800" dirty="0" smtClean="0"/>
            </a:br>
            <a:r>
              <a:rPr lang="en-US" sz="2800" dirty="0" smtClean="0"/>
              <a:t>/finance/personal finance/lending/student loans</a:t>
            </a:r>
            <a:br>
              <a:rPr lang="en-US" sz="2800" dirty="0" smtClean="0"/>
            </a:br>
            <a:r>
              <a:rPr lang="en-US" sz="2800" dirty="0" smtClean="0"/>
              <a:t>/finance/personal finance/lending/vehicle financing </a:t>
            </a:r>
          </a:p>
          <a:p>
            <a:endParaRPr lang="en-US" sz="2800" dirty="0" smtClean="0"/>
          </a:p>
          <a:p>
            <a:r>
              <a:rPr lang="en-US" sz="2800" dirty="0" smtClean="0"/>
              <a:t>You can use the taxonomy API to filter or group your content before performing further analysis or to track the high-level topics of your documents.</a:t>
            </a:r>
          </a:p>
        </p:txBody>
      </p:sp>
    </p:spTree>
    <p:extLst>
      <p:ext uri="{BB962C8B-B14F-4D97-AF65-F5344CB8AC3E}">
        <p14:creationId xmlns:p14="http://schemas.microsoft.com/office/powerpoint/2010/main" val="645465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fld id="{A39C37DB-7990-444F-A379-29C4E0F88FDC}" type="slidenum">
              <a:rPr>
                <a:solidFill>
                  <a:prstClr val="black"/>
                </a:solidFill>
              </a:rPr>
              <a:pPr/>
              <a:t>17</a:t>
            </a:fld>
            <a:endParaRPr dirty="0">
              <a:solidFill>
                <a:prstClr val="black"/>
              </a:solidFill>
            </a:endParaRPr>
          </a:p>
        </p:txBody>
      </p:sp>
      <p:sp>
        <p:nvSpPr>
          <p:cNvPr id="2" name="Slide Image Placeholder 1"/>
          <p:cNvSpPr>
            <a:spLocks noGrp="1" noRot="1" noChangeAspect="1" noResize="1"/>
          </p:cNvSpPr>
          <p:nvPr>
            <p:ph type="sldImg"/>
          </p:nvPr>
        </p:nvSpPr>
        <p:spPr>
          <a:xfrm>
            <a:off x="1411288" y="774700"/>
            <a:ext cx="5108575" cy="38306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93072" y="4850185"/>
            <a:ext cx="6344214" cy="11220063"/>
          </a:xfrm>
        </p:spPr>
        <p:txBody>
          <a:bodyPr>
            <a:spAutoFit/>
          </a:bodyPr>
          <a:lstStyle/>
          <a:p>
            <a:r>
              <a:rPr lang="en-US" sz="2800" dirty="0"/>
              <a:t>AlchemyAPI </a:t>
            </a:r>
            <a:r>
              <a:rPr lang="en-US" sz="2800" dirty="0" smtClean="0"/>
              <a:t>automatically tags HTML</a:t>
            </a:r>
            <a:r>
              <a:rPr lang="en-US" sz="2800" dirty="0"/>
              <a:t>, text, or web-based </a:t>
            </a:r>
            <a:r>
              <a:rPr lang="en-US" sz="2800" dirty="0" smtClean="0"/>
              <a:t>content</a:t>
            </a:r>
            <a:r>
              <a:rPr lang="en-US" sz="2800" baseline="0" dirty="0" smtClean="0"/>
              <a:t> </a:t>
            </a:r>
            <a:r>
              <a:rPr lang="en-US" sz="2800" dirty="0" smtClean="0"/>
              <a:t>in </a:t>
            </a:r>
            <a:r>
              <a:rPr lang="en-US" sz="2800" dirty="0"/>
              <a:t>a manner similar to human-based tagging. </a:t>
            </a:r>
            <a:r>
              <a:rPr lang="en-US" sz="2800" dirty="0" smtClean="0"/>
              <a:t>Concept </a:t>
            </a:r>
            <a:r>
              <a:rPr lang="en-US" sz="2800" dirty="0"/>
              <a:t>tagging API is capable of </a:t>
            </a:r>
            <a:r>
              <a:rPr lang="en-US" sz="2800" dirty="0" smtClean="0"/>
              <a:t>abstracting, </a:t>
            </a:r>
            <a:r>
              <a:rPr lang="en-US" sz="2800" dirty="0"/>
              <a:t>understanding how concepts relate and tagging </a:t>
            </a:r>
            <a:r>
              <a:rPr lang="en-US" sz="2800" dirty="0" smtClean="0"/>
              <a:t>accordingly.</a:t>
            </a:r>
            <a:r>
              <a:rPr lang="en-US" sz="2800" baseline="0" dirty="0" smtClean="0"/>
              <a:t> </a:t>
            </a:r>
            <a:r>
              <a:rPr lang="en-US" sz="2800" dirty="0" smtClean="0"/>
              <a:t>For example, "My </a:t>
            </a:r>
            <a:r>
              <a:rPr lang="en-US" sz="2800" dirty="0"/>
              <a:t>favorite brands are BMW, Ferrari, and Porsche." </a:t>
            </a:r>
            <a:r>
              <a:rPr lang="en-US" sz="2800" dirty="0" smtClean="0"/>
              <a:t>Concept tagged</a:t>
            </a:r>
            <a:r>
              <a:rPr lang="en-US" sz="2800" baseline="0" dirty="0" smtClean="0"/>
              <a:t> is “</a:t>
            </a:r>
            <a:r>
              <a:rPr lang="en-US" sz="2800" dirty="0" smtClean="0"/>
              <a:t>Automotive Industry“.</a:t>
            </a:r>
            <a:endParaRPr lang="en-US" sz="2800" dirty="0"/>
          </a:p>
          <a:p>
            <a:endParaRPr lang="en-US" sz="2800" dirty="0"/>
          </a:p>
          <a:p>
            <a:pPr lvl="0">
              <a:buNone/>
            </a:pPr>
            <a:r>
              <a:rPr lang="en-US" sz="2800" dirty="0" smtClean="0"/>
              <a:t>The API </a:t>
            </a:r>
            <a:r>
              <a:rPr lang="en-US" sz="2800" dirty="0"/>
              <a:t>endpoints are </a:t>
            </a:r>
            <a:r>
              <a:rPr lang="en-US" sz="2800" dirty="0" smtClean="0"/>
              <a:t>URLGetRankedConcepts, HTMLGetRankedConcepts</a:t>
            </a:r>
            <a:r>
              <a:rPr lang="en-US" sz="2800" baseline="0" dirty="0" smtClean="0"/>
              <a:t> and </a:t>
            </a:r>
            <a:r>
              <a:rPr lang="en-US" sz="2800" dirty="0" smtClean="0"/>
              <a:t>TextGetRankedConcepts</a:t>
            </a:r>
          </a:p>
          <a:p>
            <a:endParaRPr lang="en-US" sz="2800" dirty="0"/>
          </a:p>
          <a:p>
            <a:r>
              <a:rPr lang="en-US" sz="2800" dirty="0"/>
              <a:t>Extracted meta-data may be returned in XML, JSON, RDF, and </a:t>
            </a:r>
            <a:r>
              <a:rPr lang="en-US" sz="2800" dirty="0" smtClean="0"/>
              <a:t>Microformats. </a:t>
            </a:r>
            <a:endParaRPr lang="en-US" sz="2800" dirty="0"/>
          </a:p>
        </p:txBody>
      </p:sp>
    </p:spTree>
    <p:extLst>
      <p:ext uri="{BB962C8B-B14F-4D97-AF65-F5344CB8AC3E}">
        <p14:creationId xmlns:p14="http://schemas.microsoft.com/office/powerpoint/2010/main" val="31789678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fld id="{2026D6D6-C19D-4205-9AF5-A5F554C7F5E8}" type="slidenum">
              <a:rPr>
                <a:solidFill>
                  <a:prstClr val="black"/>
                </a:solidFill>
              </a:rPr>
              <a:pPr/>
              <a:t>18</a:t>
            </a:fld>
            <a:endParaRPr dirty="0">
              <a:solidFill>
                <a:prstClr val="black"/>
              </a:solidFill>
            </a:endParaRPr>
          </a:p>
        </p:txBody>
      </p:sp>
      <p:sp>
        <p:nvSpPr>
          <p:cNvPr id="2" name="Slide Image Placeholder 1"/>
          <p:cNvSpPr>
            <a:spLocks noGrp="1" noRot="1" noChangeAspect="1" noResize="1"/>
          </p:cNvSpPr>
          <p:nvPr>
            <p:ph type="sldImg"/>
          </p:nvPr>
        </p:nvSpPr>
        <p:spPr>
          <a:xfrm>
            <a:off x="1411288" y="774700"/>
            <a:ext cx="5108575" cy="38306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93072" y="4850185"/>
            <a:ext cx="6344214" cy="8265408"/>
          </a:xfrm>
        </p:spPr>
        <p:txBody>
          <a:bodyPr>
            <a:spAutoFit/>
          </a:bodyPr>
          <a:lstStyle/>
          <a:p>
            <a:r>
              <a:rPr lang="en-US" sz="2800" dirty="0" smtClean="0"/>
              <a:t>Given any URL or HTML text, the Image Link Extraction API will scan the designated page to find the most prominent image and directly retrieve URL for that image, which can be appropriately classified and tagged.</a:t>
            </a:r>
            <a:r>
              <a:rPr lang="en-US" sz="3200" b="1" dirty="0" smtClean="0"/>
              <a:t/>
            </a:r>
            <a:br>
              <a:rPr lang="en-US" sz="3200" b="1" dirty="0" smtClean="0"/>
            </a:br>
            <a:endParaRPr lang="en-US" sz="2700" dirty="0"/>
          </a:p>
          <a:p>
            <a:r>
              <a:rPr lang="en-US" sz="2800" dirty="0">
                <a:hlinkClick r:id="rId3"/>
              </a:rPr>
              <a:t>URLGetImage</a:t>
            </a:r>
            <a:r>
              <a:rPr lang="en-US" sz="2800" dirty="0"/>
              <a:t> API is used for automatically extracting image URLs from publicly-accessible Internet web pages. </a:t>
            </a:r>
          </a:p>
          <a:p>
            <a:r>
              <a:rPr lang="en-US" sz="2800" dirty="0">
                <a:hlinkClick r:id="rId4"/>
              </a:rPr>
              <a:t>HTMLGetImage</a:t>
            </a:r>
            <a:r>
              <a:rPr lang="en-US" sz="2800" dirty="0"/>
              <a:t> API is used for automatically extracting image URLs from uploaded HTML content. </a:t>
            </a:r>
          </a:p>
        </p:txBody>
      </p:sp>
    </p:spTree>
    <p:extLst>
      <p:ext uri="{BB962C8B-B14F-4D97-AF65-F5344CB8AC3E}">
        <p14:creationId xmlns:p14="http://schemas.microsoft.com/office/powerpoint/2010/main" val="434230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699771" y="4409758"/>
            <a:ext cx="5598159" cy="4177665"/>
          </a:xfrm>
          <a:prstGeom prst="rect">
            <a:avLst/>
          </a:prstGeom>
        </p:spPr>
        <p:txBody>
          <a:bodyPr lIns="93016" tIns="93016" rIns="93016" bIns="93016" anchor="t" anchorCtr="0">
            <a:noAutofit/>
          </a:bodyPr>
          <a:lstStyle/>
          <a:p>
            <a:r>
              <a:rPr lang="en-US" b="1" dirty="0" smtClean="0"/>
              <a:t>What is AlchemyAPI</a:t>
            </a:r>
            <a:r>
              <a:rPr lang="en-US" b="1" baseline="0" dirty="0" smtClean="0"/>
              <a:t> in Bluemix ?</a:t>
            </a:r>
          </a:p>
          <a:p>
            <a:r>
              <a:rPr lang="en-US" dirty="0" smtClean="0"/>
              <a:t>AlchemyAPI</a:t>
            </a:r>
            <a:r>
              <a:rPr lang="en-US" baseline="0" dirty="0" smtClean="0"/>
              <a:t> is</a:t>
            </a:r>
            <a:r>
              <a:rPr lang="en-US" dirty="0" smtClean="0"/>
              <a:t> delivered through Bluemix, it</a:t>
            </a:r>
            <a:r>
              <a:rPr lang="en-US" baseline="0" dirty="0" smtClean="0"/>
              <a:t> expands the number and types of scalable cognitive computing APIs available in Watson Ecosystem. Cognitive Computing APIs are focused on application of algorithms and mathematical models to analyze human language. </a:t>
            </a:r>
          </a:p>
          <a:p>
            <a:r>
              <a:rPr lang="en-US" baseline="0" dirty="0" smtClean="0"/>
              <a:t>Using AlchemyAPI, you can :</a:t>
            </a:r>
          </a:p>
          <a:p>
            <a:r>
              <a:rPr lang="en-US" baseline="0" dirty="0" smtClean="0"/>
              <a:t>Analyze unstructured content exposing semantic richness in data</a:t>
            </a:r>
          </a:p>
          <a:p>
            <a:r>
              <a:rPr lang="en-US" baseline="0" dirty="0" smtClean="0"/>
              <a:t>Detect, label and extract important details from image data</a:t>
            </a:r>
          </a:p>
          <a:p>
            <a:endParaRPr lang="en-US" baseline="0" dirty="0" smtClean="0"/>
          </a:p>
          <a:p>
            <a:r>
              <a:rPr lang="en-US" baseline="0" dirty="0" smtClean="0"/>
              <a:t>AlchemyAPI provide a cloud platform for building smart applications that rely on rich understanding of human language and images.</a:t>
            </a:r>
          </a:p>
          <a:p>
            <a:r>
              <a:rPr lang="en-US" baseline="0" dirty="0" smtClean="0"/>
              <a:t>AlchemyAPI provide unsupervised deep-learning techniques to correctly understand the content contained in text and image data.</a:t>
            </a:r>
            <a:endParaRPr lang="en-US" dirty="0" smtClean="0"/>
          </a:p>
          <a:p>
            <a:endParaRPr lang="en-US" b="1" dirty="0" smtClean="0"/>
          </a:p>
          <a:p>
            <a:endParaRPr lang="en-US" baseline="0" dirty="0" smtClean="0"/>
          </a:p>
        </p:txBody>
      </p:sp>
      <p:sp>
        <p:nvSpPr>
          <p:cNvPr id="229" name="Shape 229"/>
          <p:cNvSpPr>
            <a:spLocks noGrp="1" noRot="1" noChangeAspect="1"/>
          </p:cNvSpPr>
          <p:nvPr>
            <p:ph type="sldImg" idx="2"/>
          </p:nvPr>
        </p:nvSpPr>
        <p:spPr>
          <a:xfrm>
            <a:off x="1177925" y="696913"/>
            <a:ext cx="4641850" cy="34813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59652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Why would I use AlchemyAPI?</a:t>
            </a:r>
          </a:p>
          <a:p>
            <a:r>
              <a:rPr lang="en-US" dirty="0" smtClean="0"/>
              <a:t>AlchemyAPI</a:t>
            </a:r>
            <a:r>
              <a:rPr lang="en-US" baseline="0" dirty="0" smtClean="0"/>
              <a:t> </a:t>
            </a:r>
            <a:r>
              <a:rPr lang="en-US" dirty="0" smtClean="0"/>
              <a:t>process billions of API calls per month across 36 countries and in eight different languages: English, French, German, Italian, Portuguese, Russian, Spanish, and Swedish. Using AlchemyAPI, you can identify 95+</a:t>
            </a:r>
            <a:r>
              <a:rPr lang="en-US" baseline="0" dirty="0" smtClean="0"/>
              <a:t> languages in URLs, HTML files and text,</a:t>
            </a:r>
            <a:r>
              <a:rPr lang="en-US" dirty="0" smtClean="0"/>
              <a:t> at high rate of accuracy. The</a:t>
            </a:r>
            <a:r>
              <a:rPr lang="en-US" baseline="0" dirty="0" smtClean="0"/>
              <a:t> e</a:t>
            </a:r>
            <a:r>
              <a:rPr lang="en-US" dirty="0" smtClean="0"/>
              <a:t>xtracted meta-data</a:t>
            </a:r>
            <a:r>
              <a:rPr lang="en-US" baseline="0" dirty="0" smtClean="0"/>
              <a:t> can</a:t>
            </a:r>
            <a:r>
              <a:rPr lang="en-US" dirty="0" smtClean="0"/>
              <a:t> be returned in XML, JSON, and RDF formats. </a:t>
            </a:r>
          </a:p>
          <a:p>
            <a:pPr defTabSz="930311">
              <a:defRPr/>
            </a:pPr>
            <a:endParaRPr lang="en-US" dirty="0" smtClean="0"/>
          </a:p>
          <a:p>
            <a:pPr rtl="0"/>
            <a:r>
              <a:rPr lang="en-US" dirty="0" smtClean="0"/>
              <a:t>AlchemyAPI provides the ability to train very large and deep neural networks efficiently.</a:t>
            </a:r>
            <a:r>
              <a:rPr lang="en-US" baseline="0" dirty="0" smtClean="0"/>
              <a:t> These API calls </a:t>
            </a:r>
            <a:r>
              <a:rPr lang="en-US" dirty="0" smtClean="0"/>
              <a:t>crack the code on unstructured data</a:t>
            </a:r>
            <a:r>
              <a:rPr lang="en-US" baseline="0" dirty="0" smtClean="0"/>
              <a:t> by </a:t>
            </a:r>
            <a:r>
              <a:rPr lang="en-US" dirty="0" smtClean="0"/>
              <a:t>uncovering the structure that exists. </a:t>
            </a:r>
          </a:p>
          <a:p>
            <a:pPr rtl="0"/>
            <a:endParaRPr lang="en-US" dirty="0" smtClean="0"/>
          </a:p>
          <a:p>
            <a:pPr rtl="0"/>
            <a:r>
              <a:rPr lang="en-US" dirty="0" smtClean="0"/>
              <a:t>AlchemyAPI provide</a:t>
            </a:r>
            <a:r>
              <a:rPr lang="en-US" baseline="0" dirty="0" smtClean="0"/>
              <a:t> </a:t>
            </a:r>
            <a:r>
              <a:rPr lang="en-US" dirty="0" smtClean="0"/>
              <a:t>advanced </a:t>
            </a:r>
            <a:r>
              <a:rPr lang="en-US" dirty="0" smtClean="0">
                <a:hlinkClick r:id="rId3"/>
              </a:rPr>
              <a:t>disambiguation features</a:t>
            </a:r>
            <a:r>
              <a:rPr lang="en-US" baseline="0" dirty="0" smtClean="0"/>
              <a:t> </a:t>
            </a:r>
            <a:r>
              <a:rPr lang="en-US" dirty="0" smtClean="0"/>
              <a:t>to resolve detected companies, locations, and people to a unique "instance." AlchemyAPI disambiguates text in much the same way as a human. When a potentially ambiguous entity is encountered, the surrounding text is examined for </a:t>
            </a:r>
            <a:r>
              <a:rPr lang="en-US" i="1" dirty="0" smtClean="0"/>
              <a:t>contextual cues</a:t>
            </a:r>
            <a:r>
              <a:rPr lang="en-US" dirty="0" smtClean="0"/>
              <a:t>. A series of statistical algorithms are combined with a </a:t>
            </a:r>
            <a:r>
              <a:rPr lang="en-US" b="1" dirty="0" smtClean="0"/>
              <a:t>huge</a:t>
            </a:r>
            <a:r>
              <a:rPr lang="en-US" dirty="0" smtClean="0"/>
              <a:t> data-set describing the world's objects, individuals, and locations.</a:t>
            </a:r>
          </a:p>
          <a:p>
            <a:endParaRPr lang="en-US" dirty="0"/>
          </a:p>
        </p:txBody>
      </p:sp>
      <p:sp>
        <p:nvSpPr>
          <p:cNvPr id="4" name="Slide Number Placeholder 3"/>
          <p:cNvSpPr>
            <a:spLocks noGrp="1"/>
          </p:cNvSpPr>
          <p:nvPr>
            <p:ph type="sldNum" sz="quarter" idx="10"/>
          </p:nvPr>
        </p:nvSpPr>
        <p:spPr/>
        <p:txBody>
          <a:bodyPr/>
          <a:lstStyle/>
          <a:p>
            <a:fld id="{8DABC2D4-7CE4-C847-A58C-3A4B1C5AC03E}" type="slidenum">
              <a:rPr lang="en-US" smtClean="0"/>
              <a:t>3</a:t>
            </a:fld>
            <a:endParaRPr lang="en-US" dirty="0"/>
          </a:p>
        </p:txBody>
      </p:sp>
    </p:spTree>
    <p:extLst>
      <p:ext uri="{BB962C8B-B14F-4D97-AF65-F5344CB8AC3E}">
        <p14:creationId xmlns:p14="http://schemas.microsoft.com/office/powerpoint/2010/main" val="3744382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are the API endpoints offered by AlchemyAPI ?</a:t>
            </a:r>
          </a:p>
          <a:p>
            <a:endParaRPr lang="en-US" dirty="0" smtClean="0"/>
          </a:p>
          <a:p>
            <a:r>
              <a:rPr lang="en-US" dirty="0" smtClean="0"/>
              <a:t>AlchemyAPI</a:t>
            </a:r>
            <a:r>
              <a:rPr lang="en-US" baseline="0" dirty="0" smtClean="0"/>
              <a:t> offers two categories of APIs, namely </a:t>
            </a:r>
            <a:r>
              <a:rPr lang="en-US" dirty="0" smtClean="0"/>
              <a:t>AlchemyLanguage and AlchemyVision. AlchemyLanguage</a:t>
            </a:r>
            <a:r>
              <a:rPr lang="en-US" baseline="0" dirty="0" smtClean="0"/>
              <a:t> provides Real-time analysis for natural language processing. It </a:t>
            </a:r>
            <a:r>
              <a:rPr lang="en-US" dirty="0" smtClean="0"/>
              <a:t>offers</a:t>
            </a:r>
            <a:r>
              <a:rPr lang="en-US" baseline="0" dirty="0" smtClean="0"/>
              <a:t> </a:t>
            </a:r>
            <a:r>
              <a:rPr lang="en-US" dirty="0" smtClean="0"/>
              <a:t>12 text analysis functions : entity extraction, sentiment analysis, concept tagging, keyword extraction, relation extraction, taxonomy classification, author extraction, language detection, text extraction, microformats parsing, feed detection and linked data support.</a:t>
            </a:r>
            <a:r>
              <a:rPr lang="en-US" baseline="0" dirty="0" smtClean="0"/>
              <a:t> These </a:t>
            </a:r>
            <a:r>
              <a:rPr lang="en-US" dirty="0" smtClean="0"/>
              <a:t>REST APIs provide ability to receive responses in a number of formats, including XML, JSON, RDF and microformats. </a:t>
            </a:r>
          </a:p>
          <a:p>
            <a:endParaRPr lang="en-US" dirty="0" smtClean="0"/>
          </a:p>
          <a:p>
            <a:r>
              <a:rPr lang="en-US" dirty="0" smtClean="0"/>
              <a:t>AlchemyLanguage</a:t>
            </a:r>
            <a:r>
              <a:rPr lang="en-US" baseline="0" dirty="0" smtClean="0"/>
              <a:t> </a:t>
            </a:r>
            <a:r>
              <a:rPr lang="en-US" dirty="0" smtClean="0"/>
              <a:t> supports</a:t>
            </a:r>
            <a:r>
              <a:rPr lang="en-US" baseline="0" dirty="0" smtClean="0"/>
              <a:t> </a:t>
            </a:r>
            <a:r>
              <a:rPr lang="en-US" dirty="0" smtClean="0"/>
              <a:t>Linked Data, thereby exposing, sharing, and connecting data items from different data sources on the Web via dereferenceable URIs. AlchemyAPI provides microformat parsing API</a:t>
            </a:r>
            <a:r>
              <a:rPr lang="en-US" baseline="0" dirty="0" smtClean="0"/>
              <a:t> that can automatically detect and parse the microformats embedded within a web page.</a:t>
            </a:r>
          </a:p>
          <a:p>
            <a:endParaRPr lang="en-US" dirty="0" smtClean="0"/>
          </a:p>
          <a:p>
            <a:r>
              <a:rPr lang="en-US" dirty="0" smtClean="0"/>
              <a:t>AlchemyVision APIs use deep machine learning to understand complex visual scenes in their entirety—without needing any textual clues.</a:t>
            </a:r>
          </a:p>
          <a:p>
            <a:endParaRPr lang="en-US" dirty="0" smtClean="0"/>
          </a:p>
          <a:p>
            <a:r>
              <a:rPr lang="en-US" dirty="0" smtClean="0"/>
              <a:t>AlchemyAPI's Combined Call makes it faster for users to analyze a single piece of content with multiple text and image analysis features.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Also, AlchemyAPI offers SDKs for Java, Perl, Ruby, Python, PHP, C/C++, C#, Node.js and Android</a:t>
            </a:r>
            <a:r>
              <a:rPr lang="en-US" baseline="0" dirty="0" smtClean="0"/>
              <a:t> platform.</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C3C999AD-79EC-4F02-84A9-EEA7F0527E47}" type="slidenum">
              <a:rPr lang="en-US" smtClean="0"/>
              <a:t>4</a:t>
            </a:fld>
            <a:endParaRPr lang="en-US" dirty="0"/>
          </a:p>
        </p:txBody>
      </p:sp>
    </p:spTree>
    <p:extLst>
      <p:ext uri="{BB962C8B-B14F-4D97-AF65-F5344CB8AC3E}">
        <p14:creationId xmlns:p14="http://schemas.microsoft.com/office/powerpoint/2010/main" val="1873727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Where can we use AlchemyAPI</a:t>
            </a:r>
            <a:r>
              <a:rPr lang="en-US" b="1" baseline="0" dirty="0" smtClean="0"/>
              <a:t> ?</a:t>
            </a:r>
            <a:endParaRPr lang="en-US" b="1" dirty="0" smtClean="0"/>
          </a:p>
          <a:p>
            <a:r>
              <a:rPr lang="en-US" dirty="0" smtClean="0"/>
              <a:t>AlchemyAPI</a:t>
            </a:r>
            <a:r>
              <a:rPr lang="en-US" baseline="0" dirty="0" smtClean="0"/>
              <a:t> uses neural networks to build multiple layers of abstraction for solving complex semantic problems. Essentially, provide Deep Learning in the Real World. </a:t>
            </a:r>
          </a:p>
          <a:p>
            <a:endParaRPr lang="en-US" baseline="0" dirty="0" smtClean="0"/>
          </a:p>
          <a:p>
            <a:r>
              <a:rPr lang="en-US" dirty="0" smtClean="0"/>
              <a:t>AlchemyAPI is used to create applications that automatically gather and synthesize data</a:t>
            </a:r>
            <a:r>
              <a:rPr lang="en-US" baseline="0" dirty="0" smtClean="0"/>
              <a:t> :</a:t>
            </a:r>
          </a:p>
          <a:p>
            <a:pPr marL="171450" indent="-171450">
              <a:buFontTx/>
              <a:buChar char="-"/>
            </a:pPr>
            <a:r>
              <a:rPr lang="en-US" baseline="0" dirty="0" smtClean="0"/>
              <a:t>To make better content and purchasing recommendations</a:t>
            </a:r>
          </a:p>
          <a:p>
            <a:pPr marL="171450" indent="-171450">
              <a:buFontTx/>
              <a:buChar char="-"/>
            </a:pPr>
            <a:r>
              <a:rPr lang="en-US" baseline="0" dirty="0" smtClean="0"/>
              <a:t>To extract keywords for search engine optimization (SEO)</a:t>
            </a:r>
          </a:p>
          <a:p>
            <a:pPr marL="171450" indent="-171450">
              <a:buFontTx/>
              <a:buChar char="-"/>
            </a:pPr>
            <a:r>
              <a:rPr lang="en-US" baseline="0" dirty="0" smtClean="0"/>
              <a:t>To collect brand intelligence for effective messaging</a:t>
            </a:r>
          </a:p>
          <a:p>
            <a:pPr marL="0" indent="0">
              <a:buFontTx/>
              <a:buNone/>
            </a:pPr>
            <a:endParaRPr lang="en-US" baseline="0" dirty="0" smtClean="0"/>
          </a:p>
          <a:p>
            <a:pPr marL="0" indent="0">
              <a:buFontTx/>
              <a:buNone/>
            </a:pPr>
            <a:r>
              <a:rPr lang="en-US" baseline="0" dirty="0" smtClean="0"/>
              <a:t>Some of the usecases are :</a:t>
            </a:r>
          </a:p>
          <a:p>
            <a:pPr marL="0" indent="0">
              <a:buFontTx/>
              <a:buNone/>
            </a:pPr>
            <a:r>
              <a:rPr lang="en-US" baseline="0" dirty="0" smtClean="0"/>
              <a:t>#1 : Voice Search/Voice Activated Assistants on smartphones</a:t>
            </a:r>
          </a:p>
          <a:p>
            <a:pPr marL="0" indent="0">
              <a:buFontTx/>
              <a:buNone/>
            </a:pPr>
            <a:r>
              <a:rPr lang="en-US" baseline="0" dirty="0" smtClean="0"/>
              <a:t>#2 : Recommendation Engines used in web and mobile applications</a:t>
            </a:r>
          </a:p>
          <a:p>
            <a:pPr marL="0" indent="0">
              <a:buFontTx/>
              <a:buNone/>
            </a:pPr>
            <a:r>
              <a:rPr lang="en-US" baseline="0" dirty="0" smtClean="0"/>
              <a:t>#3:  Image Recognition to identify objects in images and understand the content and context</a:t>
            </a:r>
          </a:p>
          <a:p>
            <a:pPr marL="0" indent="0">
              <a:buFontTx/>
              <a:buNone/>
            </a:pPr>
            <a:r>
              <a:rPr lang="en-US" baseline="0" dirty="0" smtClean="0"/>
              <a:t>#4:  Image Tagging/Image Search without having to tag photos beforehand</a:t>
            </a:r>
          </a:p>
          <a:p>
            <a:pPr marL="0" indent="0">
              <a:buFontTx/>
              <a:buNone/>
            </a:pPr>
            <a:r>
              <a:rPr lang="en-US" baseline="0" dirty="0" smtClean="0"/>
              <a:t>#5: Data driven predictive advertising, real-time bidding advertising, precisely targeted display advertising. AlchemyAPI launched new deep learning-based taxonomy API which makes it possible to create categories when given any arbitrary phrase. </a:t>
            </a:r>
          </a:p>
          <a:p>
            <a:pPr marL="0" indent="0">
              <a:buFontTx/>
              <a:buNone/>
            </a:pPr>
            <a:r>
              <a:rPr lang="en-US" baseline="0" dirty="0" smtClean="0"/>
              <a:t>#6: Pattern Recognition :</a:t>
            </a:r>
          </a:p>
          <a:p>
            <a:pPr marL="171450" indent="-171450">
              <a:buFontTx/>
              <a:buChar char="-"/>
            </a:pPr>
            <a:r>
              <a:rPr lang="en-US" baseline="0" dirty="0" smtClean="0"/>
              <a:t>To help prevent fraudulent purchases and payment transactions by analyzing data for anomalies. </a:t>
            </a:r>
          </a:p>
          <a:p>
            <a:pPr marL="171450" indent="-171450">
              <a:buFontTx/>
              <a:buChar char="-"/>
            </a:pPr>
            <a:r>
              <a:rPr lang="en-US" baseline="0" dirty="0" smtClean="0"/>
              <a:t>To discover subtle patterns that characterize disease profiles.</a:t>
            </a:r>
          </a:p>
          <a:p>
            <a:pPr marL="0" indent="0">
              <a:buFontTx/>
              <a:buNone/>
            </a:pPr>
            <a:endParaRPr lang="en-US" baseline="0" dirty="0" smtClean="0"/>
          </a:p>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8DABC2D4-7CE4-C847-A58C-3A4B1C5AC03E}" type="slidenum">
              <a:rPr lang="en-US" smtClean="0"/>
              <a:t>5</a:t>
            </a:fld>
            <a:endParaRPr lang="en-US" dirty="0"/>
          </a:p>
        </p:txBody>
      </p:sp>
    </p:spTree>
    <p:extLst>
      <p:ext uri="{BB962C8B-B14F-4D97-AF65-F5344CB8AC3E}">
        <p14:creationId xmlns:p14="http://schemas.microsoft.com/office/powerpoint/2010/main" val="828059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155">
              <a:defRPr/>
            </a:pPr>
            <a:r>
              <a:rPr lang="en-US" dirty="0" smtClean="0">
                <a:solidFill>
                  <a:srgbClr val="606161"/>
                </a:solidFill>
                <a:latin typeface="Helvetica Neue"/>
                <a:cs typeface="Helvetica Neue"/>
              </a:rPr>
              <a:t>We developed an</a:t>
            </a:r>
            <a:r>
              <a:rPr lang="en-US" baseline="0" dirty="0" smtClean="0">
                <a:solidFill>
                  <a:srgbClr val="606161"/>
                </a:solidFill>
                <a:latin typeface="Helvetica Neue"/>
                <a:cs typeface="Helvetica Neue"/>
              </a:rPr>
              <a:t> application using Node.js runtime in Bluemix</a:t>
            </a:r>
            <a:r>
              <a:rPr lang="en-US" dirty="0" smtClean="0">
                <a:solidFill>
                  <a:srgbClr val="606161"/>
                </a:solidFill>
                <a:latin typeface="Helvetica Neue"/>
                <a:cs typeface="Helvetica Neue"/>
              </a:rPr>
              <a:t>, In this application, we invoke</a:t>
            </a:r>
            <a:r>
              <a:rPr lang="en-US" baseline="0" dirty="0" smtClean="0">
                <a:solidFill>
                  <a:srgbClr val="606161"/>
                </a:solidFill>
                <a:latin typeface="Helvetica Neue"/>
                <a:cs typeface="Helvetica Neue"/>
              </a:rPr>
              <a:t> TextGetTextSentiment(), AlchemyAPI to check the sentiment for specific keywords in news feeds. Based on the sentiment analysis, we send appropriate text messages to user’s mobile device using Twilio service in Bluemix, and send push notifications using Push service in Bluemix. With Push service, you can send notifications to both iOS and Android devices. </a:t>
            </a:r>
          </a:p>
          <a:p>
            <a:pPr defTabSz="465155">
              <a:defRPr/>
            </a:pPr>
            <a:endParaRPr lang="en-US" baseline="0" dirty="0" smtClean="0">
              <a:solidFill>
                <a:srgbClr val="606161"/>
              </a:solidFill>
              <a:latin typeface="Helvetica Neue"/>
              <a:cs typeface="Helvetica Neue"/>
            </a:endParaRPr>
          </a:p>
          <a:p>
            <a:pPr defTabSz="465155">
              <a:defRPr/>
            </a:pPr>
            <a:r>
              <a:rPr lang="en-US" baseline="0" dirty="0" smtClean="0">
                <a:solidFill>
                  <a:srgbClr val="606161"/>
                </a:solidFill>
                <a:latin typeface="Helvetica Neue"/>
                <a:cs typeface="Helvetica Neue"/>
              </a:rPr>
              <a:t>We also store the data after running sentiment analysis in Cloudant database, running in the Cloud, for future analytics.</a:t>
            </a:r>
          </a:p>
          <a:p>
            <a:pPr defTabSz="465155">
              <a:defRPr/>
            </a:pPr>
            <a:r>
              <a:rPr lang="en-US" baseline="0" dirty="0" smtClean="0">
                <a:solidFill>
                  <a:srgbClr val="606161"/>
                </a:solidFill>
                <a:latin typeface="Helvetica Neue"/>
                <a:cs typeface="Helvetica Neue"/>
              </a:rPr>
              <a:t> </a:t>
            </a:r>
            <a:endParaRPr lang="en-US" dirty="0">
              <a:solidFill>
                <a:srgbClr val="606161"/>
              </a:solidFill>
              <a:latin typeface="Helvetica Neue"/>
              <a:cs typeface="Helvetica Neue"/>
            </a:endParaRPr>
          </a:p>
        </p:txBody>
      </p:sp>
      <p:sp>
        <p:nvSpPr>
          <p:cNvPr id="4" name="Slide Number Placeholder 3"/>
          <p:cNvSpPr>
            <a:spLocks noGrp="1"/>
          </p:cNvSpPr>
          <p:nvPr>
            <p:ph type="sldNum" sz="quarter" idx="10"/>
          </p:nvPr>
        </p:nvSpPr>
        <p:spPr/>
        <p:txBody>
          <a:bodyPr/>
          <a:lstStyle/>
          <a:p>
            <a:fld id="{8DABC2D4-7CE4-C847-A58C-3A4B1C5AC03E}" type="slidenum">
              <a:rPr lang="en-US" smtClean="0"/>
              <a:t>6</a:t>
            </a:fld>
            <a:endParaRPr lang="en-US" dirty="0"/>
          </a:p>
        </p:txBody>
      </p:sp>
    </p:spTree>
    <p:extLst>
      <p:ext uri="{BB962C8B-B14F-4D97-AF65-F5344CB8AC3E}">
        <p14:creationId xmlns:p14="http://schemas.microsoft.com/office/powerpoint/2010/main" val="1650435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Rot="1" noChangeAspect="1" noChangeArrowheads="1"/>
          </p:cNvSpPr>
          <p:nvPr>
            <p:ph type="sldImg"/>
          </p:nvPr>
        </p:nvSpPr>
        <p:spPr>
          <a:xfrm>
            <a:off x="2924175" y="522288"/>
            <a:ext cx="3482975" cy="2611437"/>
          </a:xfrm>
        </p:spPr>
      </p:sp>
      <p:sp>
        <p:nvSpPr>
          <p:cNvPr id="39938" name="Rectangle 2"/>
          <p:cNvSpPr>
            <a:spLocks noGrp="1" noChangeArrowheads="1"/>
          </p:cNvSpPr>
          <p:nvPr>
            <p:ph type="body" sz="quarter" idx="1"/>
          </p:nvPr>
        </p:nvSpPr>
        <p:spPr/>
        <p:txBody>
          <a:bodyPr/>
          <a:lstStyle/>
          <a:p>
            <a:r>
              <a:rPr lang="en-US" b="1" dirty="0" smtClean="0"/>
              <a:t>Making API Calls :</a:t>
            </a:r>
          </a:p>
          <a:p>
            <a:r>
              <a:rPr lang="en-US" dirty="0" smtClean="0"/>
              <a:t>AlchemyAPI provides REST API endpoints .</a:t>
            </a:r>
            <a:r>
              <a:rPr lang="en-US" b="1" dirty="0" smtClean="0"/>
              <a:t>You need to get API Access Key to use Alchemy API.</a:t>
            </a:r>
          </a:p>
          <a:p>
            <a:endParaRPr lang="en-US" dirty="0" smtClean="0"/>
          </a:p>
          <a:p>
            <a:r>
              <a:rPr lang="en-US" dirty="0" smtClean="0"/>
              <a:t>The</a:t>
            </a:r>
            <a:r>
              <a:rPr lang="en-US" baseline="0" dirty="0" smtClean="0"/>
              <a:t> Getting Started Guide, API documentation, SDKs and Tooling </a:t>
            </a:r>
            <a:r>
              <a:rPr lang="en-US" dirty="0" smtClean="0"/>
              <a:t>to start using AlchemyAPIs</a:t>
            </a:r>
            <a:r>
              <a:rPr lang="en-US" baseline="0" dirty="0" smtClean="0"/>
              <a:t> are available at alchemyapi.com under developers tab.</a:t>
            </a:r>
            <a:endParaRPr lang="en-US" dirty="0" smtClean="0"/>
          </a:p>
        </p:txBody>
      </p:sp>
    </p:spTree>
    <p:extLst>
      <p:ext uri="{BB962C8B-B14F-4D97-AF65-F5344CB8AC3E}">
        <p14:creationId xmlns:p14="http://schemas.microsoft.com/office/powerpoint/2010/main" val="1316023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fld id="{CF0A0EF1-7975-4805-A773-E8A74429CEF4}" type="slidenum">
              <a:rPr>
                <a:solidFill>
                  <a:prstClr val="black"/>
                </a:solidFill>
              </a:rPr>
              <a:pPr/>
              <a:t>8</a:t>
            </a:fld>
            <a:endParaRPr dirty="0">
              <a:solidFill>
                <a:prstClr val="black"/>
              </a:solidFill>
            </a:endParaRPr>
          </a:p>
        </p:txBody>
      </p:sp>
      <p:sp>
        <p:nvSpPr>
          <p:cNvPr id="2" name="Slide Image Placeholder 1"/>
          <p:cNvSpPr>
            <a:spLocks noGrp="1" noRot="1" noChangeAspect="1" noResize="1"/>
          </p:cNvSpPr>
          <p:nvPr>
            <p:ph type="sldImg"/>
          </p:nvPr>
        </p:nvSpPr>
        <p:spPr>
          <a:xfrm>
            <a:off x="1411288" y="774700"/>
            <a:ext cx="5108575" cy="38306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93072" y="4850185"/>
            <a:ext cx="6344214" cy="10358289"/>
          </a:xfrm>
        </p:spPr>
        <p:txBody>
          <a:bodyPr>
            <a:spAutoFit/>
          </a:bodyPr>
          <a:lstStyle/>
          <a:p>
            <a:r>
              <a:rPr lang="en-US" sz="2800" dirty="0"/>
              <a:t>AlchemyAPI provides capability to identify positive/negative sentiment within any document or web page.</a:t>
            </a:r>
          </a:p>
          <a:p>
            <a:endParaRPr lang="en-US" sz="2800" dirty="0"/>
          </a:p>
          <a:p>
            <a:r>
              <a:rPr lang="en-US" sz="2800" dirty="0"/>
              <a:t>AlchemyAPI Sentiment Analysis APIs are capable of computing document-level sentiment, user-specified sentiment </a:t>
            </a:r>
            <a:r>
              <a:rPr lang="en-US" sz="2800" dirty="0" smtClean="0"/>
              <a:t>, </a:t>
            </a:r>
            <a:r>
              <a:rPr lang="en-US" sz="2800" dirty="0"/>
              <a:t>entity-level </a:t>
            </a:r>
            <a:r>
              <a:rPr lang="en-US" sz="2800" dirty="0" smtClean="0"/>
              <a:t>and keyword-level sentiments. </a:t>
            </a:r>
            <a:r>
              <a:rPr lang="en-US" sz="2800" dirty="0"/>
              <a:t>Multiple modes of sentiment analysis provide for a variety of use cases ranging from social media monitoring to trend analysis.</a:t>
            </a:r>
          </a:p>
          <a:p>
            <a:endParaRPr lang="en-US" sz="2800" dirty="0"/>
          </a:p>
          <a:p>
            <a:r>
              <a:rPr lang="en-US" sz="2800" dirty="0"/>
              <a:t>API endpoints are provided for performing sentiment analysis on Internet-accessible URLs and posted HTML files. </a:t>
            </a:r>
          </a:p>
          <a:p>
            <a:endParaRPr lang="en-US" sz="2800" dirty="0"/>
          </a:p>
          <a:p>
            <a:r>
              <a:rPr lang="en-US" sz="2800" dirty="0"/>
              <a:t>Extracted meta-data may be returned in XML, JSON, and RDF formats. </a:t>
            </a:r>
          </a:p>
        </p:txBody>
      </p:sp>
    </p:spTree>
    <p:extLst>
      <p:ext uri="{BB962C8B-B14F-4D97-AF65-F5344CB8AC3E}">
        <p14:creationId xmlns:p14="http://schemas.microsoft.com/office/powerpoint/2010/main" val="2351134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fld id="{B9E34E52-DBCB-475D-A371-B1D5B737BF09}" type="slidenum">
              <a:rPr>
                <a:solidFill>
                  <a:prstClr val="black"/>
                </a:solidFill>
              </a:rPr>
              <a:pPr/>
              <a:t>9</a:t>
            </a:fld>
            <a:endParaRPr dirty="0">
              <a:solidFill>
                <a:prstClr val="black"/>
              </a:solidFill>
            </a:endParaRPr>
          </a:p>
        </p:txBody>
      </p:sp>
      <p:sp>
        <p:nvSpPr>
          <p:cNvPr id="2" name="Slide Image Placeholder 1"/>
          <p:cNvSpPr>
            <a:spLocks noGrp="1" noRot="1" noChangeAspect="1" noResize="1"/>
          </p:cNvSpPr>
          <p:nvPr>
            <p:ph type="sldImg"/>
          </p:nvPr>
        </p:nvSpPr>
        <p:spPr>
          <a:xfrm>
            <a:off x="1411288" y="774700"/>
            <a:ext cx="5108575" cy="38306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93072" y="4850185"/>
            <a:ext cx="6344214" cy="32841367"/>
          </a:xfrm>
        </p:spPr>
        <p:txBody>
          <a:bodyPr>
            <a:spAutoFit/>
          </a:bodyPr>
          <a:lstStyle/>
          <a:p>
            <a:r>
              <a:rPr lang="en-US" sz="2800" dirty="0"/>
              <a:t>AlchemyAPI </a:t>
            </a:r>
            <a:r>
              <a:rPr lang="en-US" sz="2800" dirty="0" smtClean="0"/>
              <a:t>provides</a:t>
            </a:r>
            <a:r>
              <a:rPr lang="en-US" sz="2800" baseline="0" dirty="0" smtClean="0"/>
              <a:t> three endpoints URLGetRankedNamedEntities, HTMLGetRankedNamedEntities and TextGetRankedNamedEntities for </a:t>
            </a:r>
            <a:r>
              <a:rPr lang="en-US" sz="2800" dirty="0" smtClean="0"/>
              <a:t>identifying </a:t>
            </a:r>
            <a:r>
              <a:rPr lang="en-US" sz="2800" dirty="0"/>
              <a:t>people, companies, organizations, cities, geographic features, and other typed entities </a:t>
            </a:r>
            <a:r>
              <a:rPr lang="en-US" sz="2800" dirty="0" smtClean="0"/>
              <a:t>in HTML</a:t>
            </a:r>
            <a:r>
              <a:rPr lang="en-US" sz="2800" dirty="0"/>
              <a:t>, text, or web-based content. </a:t>
            </a:r>
          </a:p>
          <a:p>
            <a:endParaRPr lang="en-US" sz="2800" dirty="0"/>
          </a:p>
          <a:p>
            <a:r>
              <a:rPr lang="en-US" sz="2800" dirty="0" smtClean="0"/>
              <a:t>Extracted </a:t>
            </a:r>
            <a:r>
              <a:rPr lang="en-US" sz="2800" dirty="0"/>
              <a:t>meta-data may be returned in XML, JSON, </a:t>
            </a:r>
            <a:r>
              <a:rPr lang="en-US" sz="2800" dirty="0" smtClean="0"/>
              <a:t>RDF</a:t>
            </a:r>
            <a:r>
              <a:rPr lang="en-US" sz="2800" baseline="0" dirty="0" smtClean="0"/>
              <a:t> </a:t>
            </a:r>
            <a:r>
              <a:rPr lang="en-US" sz="2800" dirty="0" smtClean="0"/>
              <a:t>and Microformats.</a:t>
            </a:r>
            <a:endParaRPr lang="en-US" sz="2800" dirty="0"/>
          </a:p>
          <a:p>
            <a:endParaRPr lang="en-US" sz="2800" dirty="0" smtClean="0"/>
          </a:p>
          <a:p>
            <a:r>
              <a:rPr lang="en-US" sz="2800" b="1" dirty="0" smtClean="0"/>
              <a:t>Disambiguation</a:t>
            </a:r>
            <a:r>
              <a:rPr lang="en-US" sz="2800" b="1" baseline="0" dirty="0" smtClean="0"/>
              <a:t> plays a key role in Entity Extraction APIs because </a:t>
            </a:r>
            <a:endParaRPr lang="en-US" sz="2800" b="1" dirty="0" smtClean="0"/>
          </a:p>
          <a:p>
            <a:r>
              <a:rPr lang="en-US" sz="2800" dirty="0" smtClean="0"/>
              <a:t>Human language is not </a:t>
            </a:r>
            <a:r>
              <a:rPr lang="en-US" sz="2800" i="1" dirty="0" smtClean="0"/>
              <a:t>exact</a:t>
            </a:r>
            <a:r>
              <a:rPr lang="en-US" sz="2800" dirty="0" smtClean="0"/>
              <a:t>. Organizations and companies often have multiple nicknames, name variations, or common misspellings.  </a:t>
            </a:r>
            <a:endParaRPr lang="en-US" sz="2800" b="1" dirty="0" smtClean="0"/>
          </a:p>
          <a:p>
            <a:endParaRPr lang="en-US" sz="2800" b="1" dirty="0" smtClean="0"/>
          </a:p>
          <a:p>
            <a:r>
              <a:rPr lang="en-US" sz="2800" dirty="0" smtClean="0"/>
              <a:t>AlchemyAPI disambiguates text in much the same way as a human. When a potentially ambiguous entity is encountered, the surrounding text is examined for </a:t>
            </a:r>
            <a:r>
              <a:rPr lang="en-US" sz="2800" i="1" dirty="0" smtClean="0"/>
              <a:t>contextual cues</a:t>
            </a:r>
            <a:r>
              <a:rPr lang="en-US" sz="2800" dirty="0" smtClean="0"/>
              <a:t>. A series of statistical algorithms are combined with a </a:t>
            </a:r>
            <a:r>
              <a:rPr lang="en-US" sz="2800" b="1" dirty="0" smtClean="0"/>
              <a:t>huge</a:t>
            </a:r>
            <a:r>
              <a:rPr lang="en-US" sz="2800" dirty="0" smtClean="0"/>
              <a:t> data-set describing the world's objects, individuals, and locations. Our entity disambiguation system is extremely robust, capable of resolving </a:t>
            </a:r>
            <a:r>
              <a:rPr lang="en-US" sz="2800" i="1" dirty="0" smtClean="0"/>
              <a:t>hundreds of entity types</a:t>
            </a:r>
            <a:r>
              <a:rPr lang="en-US" sz="2800" dirty="0" smtClean="0"/>
              <a:t> -- more than </a:t>
            </a:r>
            <a:r>
              <a:rPr lang="en-US" sz="2800" b="1" dirty="0" smtClean="0"/>
              <a:t>any other commercially-available system</a:t>
            </a:r>
            <a:r>
              <a:rPr lang="en-US" sz="2800" dirty="0" smtClean="0"/>
              <a:t>. </a:t>
            </a:r>
          </a:p>
          <a:p>
            <a:endParaRPr lang="en-US" sz="2800" b="1" dirty="0" smtClean="0"/>
          </a:p>
          <a:p>
            <a:r>
              <a:rPr lang="en-US" sz="2800" b="1" dirty="0" smtClean="0"/>
              <a:t>Contextual Cues</a:t>
            </a:r>
            <a:r>
              <a:rPr lang="en-US" sz="2800" b="1" baseline="0" dirty="0" smtClean="0"/>
              <a:t>  </a:t>
            </a:r>
            <a:r>
              <a:rPr lang="en-US" sz="2800" dirty="0" smtClean="0"/>
              <a:t>are "hints" that help disambiguate an entity. Our disambiguation engine employs </a:t>
            </a:r>
            <a:r>
              <a:rPr lang="en-US" sz="2800" b="1" dirty="0" smtClean="0"/>
              <a:t>tens of millions</a:t>
            </a:r>
            <a:r>
              <a:rPr lang="en-US" sz="2800" dirty="0" smtClean="0"/>
              <a:t> of hints describing traits of the world's objects, individuals, and locations. We employ a variety of public and non-public data-sets. Hints vary depending on the specific type of entity being disambiguated. For example, when disambiguating people, we utilize information on a person's career, where they're located, who they work for, and so on..</a:t>
            </a:r>
          </a:p>
          <a:p>
            <a:endParaRPr lang="en-US" sz="2800" dirty="0"/>
          </a:p>
        </p:txBody>
      </p:sp>
    </p:spTree>
    <p:extLst>
      <p:ext uri="{BB962C8B-B14F-4D97-AF65-F5344CB8AC3E}">
        <p14:creationId xmlns:p14="http://schemas.microsoft.com/office/powerpoint/2010/main" val="4979112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Rectangle 11"/>
          <p:cNvSpPr/>
          <p:nvPr userDrawn="1"/>
        </p:nvSpPr>
        <p:spPr>
          <a:xfrm>
            <a:off x="0" y="0"/>
            <a:ext cx="9144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6400800" y="0"/>
            <a:ext cx="2743200"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1311101" y="3886200"/>
            <a:ext cx="5029200" cy="457200"/>
          </a:xfrm>
        </p:spPr>
        <p:txBody>
          <a:bodyPr lIns="0" tIns="0" rIns="0" bIns="0">
            <a:noAutofit/>
          </a:bodyPr>
          <a:lstStyle>
            <a:lvl1pPr algn="l">
              <a:defRPr sz="2800" b="1">
                <a:solidFill>
                  <a:srgbClr val="FFFFFF"/>
                </a:solidFill>
              </a:defRPr>
            </a:lvl1pPr>
          </a:lstStyle>
          <a:p>
            <a:r>
              <a:rPr lang="en-US" dirty="0" smtClean="0"/>
              <a:t>Enter Presentation Title</a:t>
            </a:r>
            <a:endParaRPr lang="en-US" dirty="0"/>
          </a:p>
        </p:txBody>
      </p:sp>
      <p:pic>
        <p:nvPicPr>
          <p:cNvPr id="11" name="Picture 10" descr="Cloud_word.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6680960" y="6456890"/>
            <a:ext cx="906236" cy="151039"/>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3131" y="1433615"/>
            <a:ext cx="2917767" cy="2468880"/>
          </a:xfrm>
          <a:prstGeom prst="rect">
            <a:avLst/>
          </a:prstGeom>
        </p:spPr>
      </p:pic>
      <p:sp>
        <p:nvSpPr>
          <p:cNvPr id="8" name="TextBox 7"/>
          <p:cNvSpPr txBox="1"/>
          <p:nvPr userDrawn="1"/>
        </p:nvSpPr>
        <p:spPr>
          <a:xfrm>
            <a:off x="6629400" y="4937760"/>
            <a:ext cx="1737360" cy="274320"/>
          </a:xfrm>
          <a:prstGeom prst="rect">
            <a:avLst/>
          </a:prstGeom>
          <a:noFill/>
        </p:spPr>
        <p:txBody>
          <a:bodyPr wrap="square" lIns="0" tIns="0" rIns="0" bIns="0" rtlCol="0" anchor="ctr" anchorCtr="0">
            <a:noAutofit/>
          </a:bodyPr>
          <a:lstStyle/>
          <a:p>
            <a:r>
              <a:rPr lang="en-US" sz="1600" b="1" kern="0" spc="-30" dirty="0" smtClean="0">
                <a:solidFill>
                  <a:srgbClr val="FFFFFF"/>
                </a:solidFill>
                <a:latin typeface="Arial"/>
                <a:cs typeface="Arial"/>
              </a:rPr>
              <a:t>Presented by:</a:t>
            </a:r>
          </a:p>
        </p:txBody>
      </p:sp>
      <p:sp>
        <p:nvSpPr>
          <p:cNvPr id="13" name="Text Placeholder 6"/>
          <p:cNvSpPr>
            <a:spLocks noGrp="1"/>
          </p:cNvSpPr>
          <p:nvPr>
            <p:ph type="body" sz="quarter" idx="11" hasCustomPrompt="1"/>
          </p:nvPr>
        </p:nvSpPr>
        <p:spPr>
          <a:xfrm>
            <a:off x="6629400" y="5212080"/>
            <a:ext cx="2377440" cy="274320"/>
          </a:xfrm>
        </p:spPr>
        <p:txBody>
          <a:bodyPr lIns="0" tIns="0" rIns="0" bIns="0" anchor="ctr" anchorCtr="0">
            <a:noAutofit/>
          </a:bodyPr>
          <a:lstStyle>
            <a:lvl1pPr marL="0" indent="0">
              <a:spcBef>
                <a:spcPts val="0"/>
              </a:spcBef>
              <a:buNone/>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Full Name</a:t>
            </a:r>
            <a:endParaRPr lang="en-US" dirty="0"/>
          </a:p>
        </p:txBody>
      </p:sp>
      <p:sp>
        <p:nvSpPr>
          <p:cNvPr id="14" name="Text Placeholder 6"/>
          <p:cNvSpPr>
            <a:spLocks noGrp="1"/>
          </p:cNvSpPr>
          <p:nvPr>
            <p:ph type="body" sz="quarter" idx="12" hasCustomPrompt="1"/>
          </p:nvPr>
        </p:nvSpPr>
        <p:spPr>
          <a:xfrm>
            <a:off x="6629400" y="5486400"/>
            <a:ext cx="2377440" cy="274320"/>
          </a:xfrm>
        </p:spPr>
        <p:txBody>
          <a:bodyPr lIns="0" tIns="0" rIns="0" bIns="0" anchor="ctr" anchorCtr="0">
            <a:noAutofit/>
          </a:bodyPr>
          <a:lstStyle>
            <a:lvl1pPr marL="0" indent="0">
              <a:spcBef>
                <a:spcPts val="0"/>
              </a:spcBef>
              <a:buNone/>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Title</a:t>
            </a:r>
            <a:endParaRPr lang="en-US" dirty="0"/>
          </a:p>
        </p:txBody>
      </p:sp>
    </p:spTree>
    <p:extLst>
      <p:ext uri="{BB962C8B-B14F-4D97-AF65-F5344CB8AC3E}">
        <p14:creationId xmlns:p14="http://schemas.microsoft.com/office/powerpoint/2010/main" val="4011530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34317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Subtitle w/ Content">
    <p:spTree>
      <p:nvGrpSpPr>
        <p:cNvPr id="1" name=""/>
        <p:cNvGrpSpPr/>
        <p:nvPr/>
      </p:nvGrpSpPr>
      <p:grpSpPr>
        <a:xfrm>
          <a:off x="0" y="0"/>
          <a:ext cx="0" cy="0"/>
          <a:chOff x="0" y="0"/>
          <a:chExt cx="0" cy="0"/>
        </a:xfrm>
      </p:grpSpPr>
      <p:sp>
        <p:nvSpPr>
          <p:cNvPr id="5" name="Content Placeholder 3"/>
          <p:cNvSpPr>
            <a:spLocks noGrp="1"/>
          </p:cNvSpPr>
          <p:nvPr>
            <p:ph sz="quarter" idx="10" hasCustomPrompt="1"/>
          </p:nvPr>
        </p:nvSpPr>
        <p:spPr>
          <a:xfrm>
            <a:off x="457200" y="2306943"/>
            <a:ext cx="8229600" cy="3412439"/>
          </a:xfrm>
        </p:spPr>
        <p:txBody>
          <a:bodyPr lIns="0">
            <a:normAutofit/>
          </a:bodyPr>
          <a:lstStyle>
            <a:lvl1pPr marL="0" indent="-201168">
              <a:buClr>
                <a:schemeClr val="accent2"/>
              </a:buClr>
              <a:defRPr sz="1800" baseline="0"/>
            </a:lvl1pPr>
            <a:lvl2pPr>
              <a:defRPr sz="2600"/>
            </a:lvl2pPr>
            <a:lvl3pPr>
              <a:defRPr sz="2200"/>
            </a:lvl3pPr>
            <a:lvl4pPr>
              <a:defRPr sz="1800"/>
            </a:lvl4pPr>
            <a:lvl5pPr>
              <a:defRPr sz="1800"/>
            </a:lvl5pPr>
          </a:lstStyle>
          <a:p>
            <a:pPr lvl="0"/>
            <a:r>
              <a:rPr lang="en-US" dirty="0" smtClean="0"/>
              <a:t>Click to edit bulleted text</a:t>
            </a:r>
          </a:p>
          <a:p>
            <a:pPr lvl="0"/>
            <a:r>
              <a:rPr lang="en-US" dirty="0" smtClean="0"/>
              <a:t>Click to edit bulleted text</a:t>
            </a:r>
          </a:p>
        </p:txBody>
      </p:sp>
      <p:sp>
        <p:nvSpPr>
          <p:cNvPr id="6" name="Subtitle 2"/>
          <p:cNvSpPr>
            <a:spLocks noGrp="1"/>
          </p:cNvSpPr>
          <p:nvPr>
            <p:ph type="subTitle" idx="1" hasCustomPrompt="1"/>
          </p:nvPr>
        </p:nvSpPr>
        <p:spPr>
          <a:xfrm>
            <a:off x="457200" y="1668009"/>
            <a:ext cx="6400800" cy="430887"/>
          </a:xfrm>
        </p:spPr>
        <p:txBody>
          <a:bodyPr lIns="0" tIns="0" rIns="0" bIns="0">
            <a:sp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slide subtitle</a:t>
            </a:r>
            <a:endParaRPr lang="en-US" dirty="0"/>
          </a:p>
        </p:txBody>
      </p:sp>
      <p:sp>
        <p:nvSpPr>
          <p:cNvPr id="8" name="Title 1"/>
          <p:cNvSpPr>
            <a:spLocks noGrp="1"/>
          </p:cNvSpPr>
          <p:nvPr>
            <p:ph type="title" hasCustomPrompt="1"/>
          </p:nvPr>
        </p:nvSpPr>
        <p:spPr>
          <a:xfrm>
            <a:off x="457200" y="994680"/>
            <a:ext cx="8229600" cy="606883"/>
          </a:xfrm>
        </p:spPr>
        <p:txBody>
          <a:bodyPr/>
          <a:lstStyle/>
          <a:p>
            <a:r>
              <a:rPr lang="en-US" dirty="0" smtClean="0"/>
              <a:t>Click to edit slide title</a:t>
            </a:r>
            <a:endParaRPr lang="en-US" dirty="0"/>
          </a:p>
        </p:txBody>
      </p:sp>
    </p:spTree>
    <p:extLst>
      <p:ext uri="{BB962C8B-B14F-4D97-AF65-F5344CB8AC3E}">
        <p14:creationId xmlns:p14="http://schemas.microsoft.com/office/powerpoint/2010/main" val="1955880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5400000">
            <a:off x="7741953" y="1645951"/>
            <a:ext cx="2438399" cy="365699"/>
          </a:xfrm>
          <a:prstGeom prst="rect">
            <a:avLst/>
          </a:prstGeom>
        </p:spPr>
        <p:txBody>
          <a:bodyPr/>
          <a:lstStyle/>
          <a:p>
            <a:fld id="{BDC0CD24-7EA8-7E46-AAAC-7527BFEED83D}" type="datetimeFigureOut">
              <a:rPr lang="en-US" smtClean="0">
                <a:solidFill>
                  <a:prstClr val="black">
                    <a:tint val="75000"/>
                  </a:prstClr>
                </a:solidFill>
              </a:rPr>
              <a:pPr/>
              <a:t>9/22/2015</a:t>
            </a:fld>
            <a:endParaRPr lang="en-US" dirty="0">
              <a:solidFill>
                <a:prstClr val="black">
                  <a:tint val="75000"/>
                </a:prstClr>
              </a:solidFill>
            </a:endParaRPr>
          </a:p>
        </p:txBody>
      </p:sp>
      <p:sp>
        <p:nvSpPr>
          <p:cNvPr id="3" name="Footer Placeholder 2"/>
          <p:cNvSpPr>
            <a:spLocks noGrp="1"/>
          </p:cNvSpPr>
          <p:nvPr>
            <p:ph type="ftr" sz="quarter" idx="11"/>
          </p:nvPr>
        </p:nvSpPr>
        <p:spPr>
          <a:xfrm rot="-5400000">
            <a:off x="7777503" y="4048781"/>
            <a:ext cx="2367299" cy="365699"/>
          </a:xfrm>
          <a:prstGeom prst="rect">
            <a:avLst/>
          </a:prstGeom>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p>
            <a:fld id="{00553F2C-4AB8-9841-BD45-FE7458BE301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8739844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3"/>
          </p:nvPr>
        </p:nvSpPr>
        <p:spPr>
          <a:xfrm>
            <a:off x="3124200" y="6492875"/>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dirty="0"/>
          </a:p>
        </p:txBody>
      </p:sp>
    </p:spTree>
    <p:extLst>
      <p:ext uri="{BB962C8B-B14F-4D97-AF65-F5344CB8AC3E}">
        <p14:creationId xmlns:p14="http://schemas.microsoft.com/office/powerpoint/2010/main" val="1708171183"/>
      </p:ext>
    </p:extLst>
  </p:cSld>
  <p:clrMap bg1="lt1" tx1="dk1" bg2="lt2" tx2="dk2" accent1="accent1" accent2="accent2" accent3="accent3" accent4="accent4" accent5="accent5" accent6="accent6" hlink="hlink" folHlink="folHlink"/>
  <p:sldLayoutIdLst>
    <p:sldLayoutId id="2147483673"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457200" rtl="0" eaLnBrk="1" latinLnBrk="0" hangingPunct="1">
        <a:spcBef>
          <a:spcPct val="0"/>
        </a:spcBef>
        <a:buNone/>
        <a:defRPr sz="2400" b="1" kern="0" spc="-3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1600" kern="0" spc="-3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1400" kern="0" spc="-30">
          <a:solidFill>
            <a:schemeClr val="tx1"/>
          </a:solidFill>
          <a:latin typeface="Arial"/>
          <a:ea typeface="+mn-ea"/>
          <a:cs typeface="+mn-cs"/>
        </a:defRPr>
      </a:lvl2pPr>
      <a:lvl3pPr marL="1143000" indent="-228600" algn="l" defTabSz="457200" rtl="0" eaLnBrk="1" latinLnBrk="0" hangingPunct="1">
        <a:spcBef>
          <a:spcPct val="20000"/>
        </a:spcBef>
        <a:buFont typeface="Arial"/>
        <a:buChar char="•"/>
        <a:defRPr sz="1200" kern="0" spc="-3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1100" kern="0" spc="-3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1100" kern="0" spc="-3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55588" y="587375"/>
            <a:ext cx="85455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261938" y="1873250"/>
            <a:ext cx="8558212"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1028" name="Line 4"/>
          <p:cNvSpPr>
            <a:spLocks noChangeShapeType="1"/>
          </p:cNvSpPr>
          <p:nvPr/>
        </p:nvSpPr>
        <p:spPr bwMode="auto">
          <a:xfrm>
            <a:off x="260350" y="549275"/>
            <a:ext cx="86201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dirty="0" smtClean="0">
              <a:solidFill>
                <a:srgbClr val="000000"/>
              </a:solidFill>
              <a:ea typeface="MS PGothic" pitchFamily="34" charset="-128"/>
            </a:endParaRPr>
          </a:p>
        </p:txBody>
      </p:sp>
      <p:sp>
        <p:nvSpPr>
          <p:cNvPr id="1029" name="Rectangle 6"/>
          <p:cNvSpPr>
            <a:spLocks noChangeArrowheads="1"/>
          </p:cNvSpPr>
          <p:nvPr/>
        </p:nvSpPr>
        <p:spPr bwMode="black">
          <a:xfrm>
            <a:off x="5916613" y="6481763"/>
            <a:ext cx="3054350" cy="231475"/>
          </a:xfrm>
          <a:prstGeom prst="rect">
            <a:avLst/>
          </a:prstGeom>
          <a:noFill/>
          <a:ln>
            <a:noFill/>
          </a:ln>
          <a:extLst/>
        </p:spPr>
        <p:txBody>
          <a:bodyPr lIns="92075" tIns="46038" rIns="92075" bIns="46038">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fontAlgn="base">
              <a:spcBef>
                <a:spcPct val="0"/>
              </a:spcBef>
              <a:spcAft>
                <a:spcPct val="0"/>
              </a:spcAft>
              <a:defRPr/>
            </a:pPr>
            <a:r>
              <a:rPr lang="en-US" sz="900" dirty="0">
                <a:solidFill>
                  <a:srgbClr val="000000"/>
                </a:solidFill>
              </a:rPr>
              <a:t>© </a:t>
            </a:r>
            <a:r>
              <a:rPr lang="en-US" sz="900" dirty="0" smtClean="0">
                <a:solidFill>
                  <a:srgbClr val="000000"/>
                </a:solidFill>
              </a:rPr>
              <a:t>2015 </a:t>
            </a:r>
            <a:r>
              <a:rPr lang="en-US" sz="900" dirty="0">
                <a:solidFill>
                  <a:srgbClr val="000000"/>
                </a:solidFill>
              </a:rPr>
              <a:t>IBM Corporation</a:t>
            </a:r>
          </a:p>
        </p:txBody>
      </p:sp>
      <p:sp>
        <p:nvSpPr>
          <p:cNvPr id="1030" name="Rectangle 6"/>
          <p:cNvSpPr>
            <a:spLocks noChangeArrowheads="1"/>
          </p:cNvSpPr>
          <p:nvPr/>
        </p:nvSpPr>
        <p:spPr bwMode="auto">
          <a:xfrm>
            <a:off x="171450" y="6456363"/>
            <a:ext cx="552450" cy="247650"/>
          </a:xfrm>
          <a:prstGeom prst="rect">
            <a:avLst/>
          </a:prstGeom>
          <a:noFill/>
          <a:ln>
            <a:noFill/>
          </a:ln>
          <a:effectLst/>
          <a:extLst/>
        </p:spPr>
        <p:txBody>
          <a:bodyPr/>
          <a:lstStyle/>
          <a:p>
            <a:pPr fontAlgn="base">
              <a:spcBef>
                <a:spcPct val="0"/>
              </a:spcBef>
              <a:spcAft>
                <a:spcPct val="0"/>
              </a:spcAft>
            </a:pPr>
            <a:fld id="{1B95416A-9547-450C-92EE-1B6E3D8D672A}" type="slidenum">
              <a:rPr lang="en-US" altLang="en-US" sz="1000" smtClean="0">
                <a:solidFill>
                  <a:srgbClr val="000000"/>
                </a:solidFill>
                <a:ea typeface="MS PGothic" pitchFamily="34" charset="-128"/>
                <a:cs typeface="Arial" pitchFamily="34" charset="0"/>
              </a:rPr>
              <a:pPr fontAlgn="base">
                <a:spcBef>
                  <a:spcPct val="0"/>
                </a:spcBef>
                <a:spcAft>
                  <a:spcPct val="0"/>
                </a:spcAft>
              </a:pPr>
              <a:t>‹#›</a:t>
            </a:fld>
            <a:endParaRPr lang="en-US" altLang="en-US" sz="1000" dirty="0" smtClean="0">
              <a:solidFill>
                <a:srgbClr val="000000"/>
              </a:solidFill>
              <a:ea typeface="MS PGothic" pitchFamily="34" charset="-128"/>
              <a:cs typeface="Arial" pitchFamily="34" charset="0"/>
            </a:endParaRPr>
          </a:p>
        </p:txBody>
      </p:sp>
      <p:pic>
        <p:nvPicPr>
          <p:cNvPr id="1031" name="Picture 15" descr="IBMCloud black"/>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73050" y="338138"/>
            <a:ext cx="1060450"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16" descr="IBM Black"/>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947025" y="263525"/>
            <a:ext cx="923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3063537"/>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Lst>
  <p:txStyles>
    <p:titleStyle>
      <a:lvl1pPr algn="l" rtl="0" eaLnBrk="0" fontAlgn="base" hangingPunct="0">
        <a:spcBef>
          <a:spcPct val="0"/>
        </a:spcBef>
        <a:spcAft>
          <a:spcPct val="0"/>
        </a:spcAft>
        <a:defRPr sz="2200">
          <a:solidFill>
            <a:schemeClr val="tx1"/>
          </a:solidFill>
          <a:latin typeface="+mj-lt"/>
          <a:ea typeface="MS PGothic" panose="020B0600070205080204" pitchFamily="34" charset="-128"/>
          <a:cs typeface="+mj-cs"/>
        </a:defRPr>
      </a:lvl1pPr>
      <a:lvl2pPr algn="l" rtl="0" eaLnBrk="0" fontAlgn="base" hangingPunct="0">
        <a:spcBef>
          <a:spcPct val="0"/>
        </a:spcBef>
        <a:spcAft>
          <a:spcPct val="0"/>
        </a:spcAft>
        <a:defRPr sz="2200">
          <a:solidFill>
            <a:schemeClr val="tx1"/>
          </a:solidFill>
          <a:latin typeface="Arial" pitchFamily="34" charset="0"/>
          <a:ea typeface="MS PGothic" panose="020B0600070205080204" pitchFamily="34" charset="-128"/>
        </a:defRPr>
      </a:lvl2pPr>
      <a:lvl3pPr algn="l" rtl="0" eaLnBrk="0" fontAlgn="base" hangingPunct="0">
        <a:spcBef>
          <a:spcPct val="0"/>
        </a:spcBef>
        <a:spcAft>
          <a:spcPct val="0"/>
        </a:spcAft>
        <a:defRPr sz="2200">
          <a:solidFill>
            <a:schemeClr val="tx1"/>
          </a:solidFill>
          <a:latin typeface="Arial" pitchFamily="34" charset="0"/>
          <a:ea typeface="MS PGothic" panose="020B0600070205080204" pitchFamily="34" charset="-128"/>
        </a:defRPr>
      </a:lvl3pPr>
      <a:lvl4pPr algn="l" rtl="0" eaLnBrk="0" fontAlgn="base" hangingPunct="0">
        <a:spcBef>
          <a:spcPct val="0"/>
        </a:spcBef>
        <a:spcAft>
          <a:spcPct val="0"/>
        </a:spcAft>
        <a:defRPr sz="2200">
          <a:solidFill>
            <a:schemeClr val="tx1"/>
          </a:solidFill>
          <a:latin typeface="Arial" pitchFamily="34" charset="0"/>
          <a:ea typeface="MS PGothic" panose="020B0600070205080204" pitchFamily="34" charset="-128"/>
        </a:defRPr>
      </a:lvl4pPr>
      <a:lvl5pPr algn="l" rtl="0" eaLnBrk="0" fontAlgn="base" hangingPunct="0">
        <a:spcBef>
          <a:spcPct val="0"/>
        </a:spcBef>
        <a:spcAft>
          <a:spcPct val="0"/>
        </a:spcAft>
        <a:defRPr sz="2200">
          <a:solidFill>
            <a:schemeClr val="tx1"/>
          </a:solidFill>
          <a:latin typeface="Arial" pitchFamily="34" charset="0"/>
          <a:ea typeface="MS PGothic" panose="020B0600070205080204" pitchFamily="34" charset="-128"/>
        </a:defRPr>
      </a:lvl5pPr>
      <a:lvl6pPr marL="457200" algn="l" rtl="0" fontAlgn="base">
        <a:spcBef>
          <a:spcPct val="0"/>
        </a:spcBef>
        <a:spcAft>
          <a:spcPct val="0"/>
        </a:spcAft>
        <a:defRPr sz="2200">
          <a:solidFill>
            <a:schemeClr val="tx1"/>
          </a:solidFill>
          <a:latin typeface="Arial" pitchFamily="34" charset="0"/>
        </a:defRPr>
      </a:lvl6pPr>
      <a:lvl7pPr marL="914400" algn="l" rtl="0" fontAlgn="base">
        <a:spcBef>
          <a:spcPct val="0"/>
        </a:spcBef>
        <a:spcAft>
          <a:spcPct val="0"/>
        </a:spcAft>
        <a:defRPr sz="2200">
          <a:solidFill>
            <a:schemeClr val="tx1"/>
          </a:solidFill>
          <a:latin typeface="Arial" pitchFamily="34" charset="0"/>
        </a:defRPr>
      </a:lvl7pPr>
      <a:lvl8pPr marL="1371600" algn="l" rtl="0" fontAlgn="base">
        <a:spcBef>
          <a:spcPct val="0"/>
        </a:spcBef>
        <a:spcAft>
          <a:spcPct val="0"/>
        </a:spcAft>
        <a:defRPr sz="2200">
          <a:solidFill>
            <a:schemeClr val="tx1"/>
          </a:solidFill>
          <a:latin typeface="Arial" pitchFamily="34" charset="0"/>
        </a:defRPr>
      </a:lvl8pPr>
      <a:lvl9pPr marL="1828800" algn="l" rtl="0" fontAlgn="base">
        <a:spcBef>
          <a:spcPct val="0"/>
        </a:spcBef>
        <a:spcAft>
          <a:spcPct val="0"/>
        </a:spcAft>
        <a:defRPr sz="2200">
          <a:solidFill>
            <a:schemeClr val="tx1"/>
          </a:solidFill>
          <a:latin typeface="Arial" pitchFamily="34" charset="0"/>
        </a:defRPr>
      </a:lvl9pPr>
    </p:titleStyle>
    <p:bodyStyle>
      <a:lvl1pPr marL="176213" indent="-176213" algn="l" rtl="0" eaLnBrk="0" fontAlgn="base" hangingPunct="0">
        <a:spcBef>
          <a:spcPct val="20000"/>
        </a:spcBef>
        <a:spcAft>
          <a:spcPct val="0"/>
        </a:spcAft>
        <a:buClr>
          <a:schemeClr val="tx1"/>
        </a:buClr>
        <a:buFont typeface="Wingdings" pitchFamily="2" charset="2"/>
        <a:buChar char="§"/>
        <a:defRPr sz="1600">
          <a:solidFill>
            <a:schemeClr val="tx1"/>
          </a:solidFill>
          <a:latin typeface="+mn-lt"/>
          <a:ea typeface="MS PGothic" panose="020B0600070205080204" pitchFamily="34" charset="-128"/>
          <a:cs typeface="+mn-cs"/>
        </a:defRPr>
      </a:lvl1pPr>
      <a:lvl2pPr marL="515938" indent="-225425" algn="l" rtl="0" eaLnBrk="0" fontAlgn="base" hangingPunct="0">
        <a:spcBef>
          <a:spcPct val="20000"/>
        </a:spcBef>
        <a:spcAft>
          <a:spcPct val="0"/>
        </a:spcAft>
        <a:buClr>
          <a:schemeClr val="tx1"/>
        </a:buClr>
        <a:buFont typeface="Symbol" pitchFamily="18" charset="2"/>
        <a:buChar char="-"/>
        <a:defRPr sz="1600">
          <a:solidFill>
            <a:schemeClr val="tx1"/>
          </a:solidFill>
          <a:latin typeface="+mn-lt"/>
          <a:ea typeface="MS PGothic" panose="020B0600070205080204" pitchFamily="34" charset="-128"/>
        </a:defRPr>
      </a:lvl2pPr>
      <a:lvl3pPr marL="804863" indent="-171450" algn="l" rtl="0" eaLnBrk="0" fontAlgn="base" hangingPunct="0">
        <a:spcBef>
          <a:spcPct val="20000"/>
        </a:spcBef>
        <a:spcAft>
          <a:spcPct val="0"/>
        </a:spcAft>
        <a:buClr>
          <a:schemeClr val="tx1"/>
        </a:buClr>
        <a:buChar char="•"/>
        <a:defRPr sz="1600">
          <a:solidFill>
            <a:schemeClr val="tx1"/>
          </a:solidFill>
          <a:latin typeface="+mn-lt"/>
          <a:ea typeface="MS PGothic" panose="020B0600070205080204" pitchFamily="34" charset="-128"/>
        </a:defRPr>
      </a:lvl3pPr>
      <a:lvl4pPr marL="1430338" indent="-176213" algn="l" rtl="0" eaLnBrk="0" fontAlgn="base" hangingPunct="0">
        <a:spcBef>
          <a:spcPct val="20000"/>
        </a:spcBef>
        <a:spcAft>
          <a:spcPct val="0"/>
        </a:spcAft>
        <a:buClr>
          <a:schemeClr val="tx1"/>
        </a:buClr>
        <a:buChar char="•"/>
        <a:defRPr sz="1400">
          <a:solidFill>
            <a:schemeClr val="tx1"/>
          </a:solidFill>
          <a:latin typeface="+mn-lt"/>
          <a:ea typeface="MS PGothic" panose="020B0600070205080204" pitchFamily="34" charset="-128"/>
        </a:defRPr>
      </a:lvl4pPr>
      <a:lvl5pPr marL="1719263" indent="-7938" algn="l" rtl="0" eaLnBrk="0" fontAlgn="base" hangingPunct="0">
        <a:spcBef>
          <a:spcPct val="20000"/>
        </a:spcBef>
        <a:spcAft>
          <a:spcPct val="0"/>
        </a:spcAft>
        <a:buClr>
          <a:schemeClr val="tx1"/>
        </a:buClr>
        <a:defRPr sz="1200">
          <a:solidFill>
            <a:schemeClr val="tx1"/>
          </a:solidFill>
          <a:latin typeface="+mn-lt"/>
          <a:ea typeface="MS PGothic" panose="020B0600070205080204" pitchFamily="34" charset="-128"/>
        </a:defRPr>
      </a:lvl5pPr>
      <a:lvl6pPr marL="2176463" indent="-7938" algn="l" rtl="0" fontAlgn="base">
        <a:spcBef>
          <a:spcPct val="20000"/>
        </a:spcBef>
        <a:spcAft>
          <a:spcPct val="0"/>
        </a:spcAft>
        <a:buClr>
          <a:schemeClr val="tx1"/>
        </a:buClr>
        <a:defRPr sz="1200">
          <a:solidFill>
            <a:schemeClr val="tx1"/>
          </a:solidFill>
          <a:latin typeface="+mn-lt"/>
        </a:defRPr>
      </a:lvl6pPr>
      <a:lvl7pPr marL="2633663" indent="-7938" algn="l" rtl="0" fontAlgn="base">
        <a:spcBef>
          <a:spcPct val="20000"/>
        </a:spcBef>
        <a:spcAft>
          <a:spcPct val="0"/>
        </a:spcAft>
        <a:buClr>
          <a:schemeClr val="tx1"/>
        </a:buClr>
        <a:defRPr sz="1200">
          <a:solidFill>
            <a:schemeClr val="tx1"/>
          </a:solidFill>
          <a:latin typeface="+mn-lt"/>
        </a:defRPr>
      </a:lvl7pPr>
      <a:lvl8pPr marL="3090863" indent="-7938" algn="l" rtl="0" fontAlgn="base">
        <a:spcBef>
          <a:spcPct val="20000"/>
        </a:spcBef>
        <a:spcAft>
          <a:spcPct val="0"/>
        </a:spcAft>
        <a:buClr>
          <a:schemeClr val="tx1"/>
        </a:buClr>
        <a:defRPr sz="1200">
          <a:solidFill>
            <a:schemeClr val="tx1"/>
          </a:solidFill>
          <a:latin typeface="+mn-lt"/>
        </a:defRPr>
      </a:lvl8pPr>
      <a:lvl9pPr marL="3548063" indent="-7938" algn="l" rtl="0" fontAlgn="base">
        <a:spcBef>
          <a:spcPct val="20000"/>
        </a:spcBef>
        <a:spcAft>
          <a:spcPct val="0"/>
        </a:spcAft>
        <a:buClr>
          <a:schemeClr val="tx1"/>
        </a:buCl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www.npr.org/2013/11/26/247336038/dont-stuff-the-turkey-and-other-tips-from-americas-test-kitchen"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hyperlink" Target="http://www.alchemyapi.com/company/terms.html" TargetMode="External"/><Relationship Id="rId4" Type="http://schemas.openxmlformats.org/officeDocument/2006/relationships/hyperlink" Target="http://www.nytimes.com/2013/07/13/us/politics/a-day-of-friction-notable-even-for-a-fractious-congress.html?_r=1"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nytimes.com/2013/07/13/us/politics/a-day-of-friction-notable-even-for-a-fractious-congress.html?_r=1"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www.nytimes.com/2013/07/13/us/politics/a-day-of-friction-notable-even-for-a-fractious-congress.html?_r=1"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www.nytimes.com/2013/07/13/us/politics/a-day-of-friction-notable-even-for-a-fractious-congress.html?_r=1"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www.nytimes.com/2013/07/13/us/politics/a-day-of-friction-notable-even-for-a-fractious-congress.html?_r=1"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457200" y="4206240"/>
            <a:ext cx="5394960" cy="731520"/>
          </a:xfrm>
        </p:spPr>
        <p:txBody>
          <a:bodyPr/>
          <a:lstStyle/>
          <a:p>
            <a:r>
              <a:rPr lang="en-US" dirty="0" smtClean="0"/>
              <a:t/>
            </a:r>
            <a:br>
              <a:rPr lang="en-US" dirty="0" smtClean="0"/>
            </a:br>
            <a:r>
              <a:rPr lang="en-US" dirty="0" smtClean="0"/>
              <a:t>Enhancing Cloud Applications using </a:t>
            </a:r>
            <a:r>
              <a:rPr lang="en-US" dirty="0" smtClean="0"/>
              <a:t>Alchemy APIs</a:t>
            </a:r>
            <a:r>
              <a:rPr lang="en-US" dirty="0" smtClean="0"/>
              <a:t/>
            </a:r>
            <a:br>
              <a:rPr lang="en-US" dirty="0" smtClean="0"/>
            </a:br>
            <a:endParaRPr lang="en-US" dirty="0"/>
          </a:p>
        </p:txBody>
      </p:sp>
      <p:sp>
        <p:nvSpPr>
          <p:cNvPr id="5" name="Text Placeholder 1"/>
          <p:cNvSpPr>
            <a:spLocks noGrp="1"/>
          </p:cNvSpPr>
          <p:nvPr>
            <p:ph type="body" sz="quarter" idx="12"/>
          </p:nvPr>
        </p:nvSpPr>
        <p:spPr>
          <a:prstGeom prst="rect">
            <a:avLst/>
          </a:prstGeom>
        </p:spPr>
        <p:txBody>
          <a:bodyPr vert="horz" lIns="0" tIns="0" rIns="0" bIns="0" rtlCol="0" anchor="ctr" anchorCtr="0">
            <a:noAutofit/>
          </a:bodyPr>
          <a:lstStyle>
            <a:lvl1pPr marL="0" indent="0" algn="l" defTabSz="457200" rtl="0" eaLnBrk="1" latinLnBrk="0" hangingPunct="1">
              <a:spcBef>
                <a:spcPts val="0"/>
              </a:spcBef>
              <a:buFont typeface="Arial"/>
              <a:buNone/>
              <a:defRPr sz="1600" kern="0" spc="-30" baseline="0">
                <a:solidFill>
                  <a:schemeClr val="bg1"/>
                </a:solidFill>
                <a:latin typeface="Arial"/>
                <a:ea typeface="+mn-ea"/>
                <a:cs typeface="+mn-cs"/>
              </a:defRPr>
            </a:lvl1pPr>
            <a:lvl2pPr marL="742950" indent="-285750" algn="l" defTabSz="457200" rtl="0" eaLnBrk="1" latinLnBrk="0" hangingPunct="1">
              <a:spcBef>
                <a:spcPct val="20000"/>
              </a:spcBef>
              <a:buFont typeface="Arial"/>
              <a:buChar char="–"/>
              <a:defRPr sz="1400" kern="0" spc="-30">
                <a:solidFill>
                  <a:schemeClr val="bg1"/>
                </a:solidFill>
                <a:latin typeface="Arial"/>
                <a:ea typeface="+mn-ea"/>
                <a:cs typeface="+mn-cs"/>
              </a:defRPr>
            </a:lvl2pPr>
            <a:lvl3pPr marL="1143000" indent="-228600" algn="l" defTabSz="457200" rtl="0" eaLnBrk="1" latinLnBrk="0" hangingPunct="1">
              <a:spcBef>
                <a:spcPct val="20000"/>
              </a:spcBef>
              <a:buFont typeface="Arial"/>
              <a:buChar char="•"/>
              <a:defRPr sz="1200" kern="0" spc="-30">
                <a:solidFill>
                  <a:schemeClr val="bg1"/>
                </a:solidFill>
                <a:latin typeface="Arial"/>
                <a:ea typeface="+mn-ea"/>
                <a:cs typeface="+mn-cs"/>
              </a:defRPr>
            </a:lvl3pPr>
            <a:lvl4pPr marL="1600200" indent="-228600" algn="l" defTabSz="457200" rtl="0" eaLnBrk="1" latinLnBrk="0" hangingPunct="1">
              <a:spcBef>
                <a:spcPct val="20000"/>
              </a:spcBef>
              <a:buFont typeface="Arial"/>
              <a:buChar char="–"/>
              <a:defRPr sz="1100" kern="0" spc="-30">
                <a:solidFill>
                  <a:schemeClr val="bg1"/>
                </a:solidFill>
                <a:latin typeface="Arial"/>
                <a:ea typeface="+mn-ea"/>
                <a:cs typeface="+mn-cs"/>
              </a:defRPr>
            </a:lvl4pPr>
            <a:lvl5pPr marL="2057400" indent="-228600" algn="l" defTabSz="457200" rtl="0" eaLnBrk="1" latinLnBrk="0" hangingPunct="1">
              <a:spcBef>
                <a:spcPct val="20000"/>
              </a:spcBef>
              <a:buFont typeface="Arial"/>
              <a:buChar char="»"/>
              <a:defRPr sz="1100" kern="0" spc="-30">
                <a:solidFill>
                  <a:schemeClr val="bg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IBM Cloud Ecosystem Development </a:t>
            </a:r>
            <a:endParaRPr lang="en-US" dirty="0"/>
          </a:p>
        </p:txBody>
      </p:sp>
    </p:spTree>
    <p:extLst>
      <p:ext uri="{BB962C8B-B14F-4D97-AF65-F5344CB8AC3E}">
        <p14:creationId xmlns:p14="http://schemas.microsoft.com/office/powerpoint/2010/main" val="25659119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161941" y="515981"/>
            <a:ext cx="6858023" cy="954174"/>
          </a:xfrm>
        </p:spPr>
        <p:txBody>
          <a:bodyPr vert="horz" wrap="square" lIns="0" tIns="0" rIns="0" bIns="0" numCol="1" anchor="ctr" anchorCtr="0" compatLnSpc="1">
            <a:prstTxWarp prst="textNoShape">
              <a:avLst/>
            </a:prstTxWarp>
            <a:noAutofit/>
          </a:bodyPr>
          <a:lstStyle/>
          <a:p>
            <a:pPr lvl="0"/>
            <a:r>
              <a:rPr lang="en-US" sz="2638" b="1" dirty="0">
                <a:solidFill>
                  <a:srgbClr val="414141"/>
                </a:solidFill>
              </a:rPr>
              <a:t>Keyword Extraction APIs</a:t>
            </a:r>
          </a:p>
        </p:txBody>
      </p:sp>
      <p:sp>
        <p:nvSpPr>
          <p:cNvPr id="3" name="Text Placeholder 2"/>
          <p:cNvSpPr txBox="1">
            <a:spLocks noGrp="1"/>
          </p:cNvSpPr>
          <p:nvPr>
            <p:ph type="body" idx="4294967295"/>
          </p:nvPr>
        </p:nvSpPr>
        <p:spPr>
          <a:xfrm>
            <a:off x="0" y="1331901"/>
            <a:ext cx="9143999" cy="2051379"/>
          </a:xfrm>
        </p:spPr>
        <p:txBody>
          <a:bodyPr vert="horz" wrap="square" lIns="0" tIns="0" rIns="0" bIns="0" numCol="1" anchor="t" anchorCtr="0" compatLnSpc="1">
            <a:prstTxWarp prst="textNoShape">
              <a:avLst/>
            </a:prstTxWarp>
            <a:noAutofit/>
          </a:bodyPr>
          <a:lstStyle/>
          <a:p>
            <a:pPr lvl="0">
              <a:buNone/>
            </a:pPr>
            <a:r>
              <a:rPr lang="en-US" b="1" dirty="0" smtClean="0"/>
              <a:t>API Calls</a:t>
            </a:r>
            <a:r>
              <a:rPr lang="en-US" b="1" dirty="0"/>
              <a:t>: </a:t>
            </a:r>
            <a:r>
              <a:rPr lang="en-US" dirty="0"/>
              <a:t>URLGetRankedKeywords, HTMLGetRankedKeywords, TextGetRankedKeywords</a:t>
            </a:r>
          </a:p>
          <a:p>
            <a:pPr lvl="0">
              <a:buNone/>
            </a:pPr>
            <a:r>
              <a:rPr lang="en-US" b="1" dirty="0" smtClean="0"/>
              <a:t>Output</a:t>
            </a:r>
            <a:r>
              <a:rPr lang="en-US" dirty="0"/>
              <a:t>: Important topics in the content that can be used for indexing data, generating tag clouds or for searching.</a:t>
            </a:r>
          </a:p>
          <a:p>
            <a:pPr lvl="0">
              <a:buNone/>
            </a:pPr>
            <a:r>
              <a:rPr lang="en-US" b="1" dirty="0"/>
              <a:t>Parameters: </a:t>
            </a:r>
            <a:r>
              <a:rPr lang="en-US" dirty="0"/>
              <a:t>(apikey, text, url, outputMode, maxRetrieved keywords, keywordExtractMode, sentiment)</a:t>
            </a:r>
          </a:p>
          <a:p>
            <a:pPr lvl="0">
              <a:buNone/>
            </a:pPr>
            <a:r>
              <a:rPr lang="en-US" b="1" dirty="0"/>
              <a:t>Response</a:t>
            </a:r>
            <a:r>
              <a:rPr lang="en-US" dirty="0"/>
              <a:t> (status, language, url, relevance, text, sentiment, knowledgeGraph, status Info)</a:t>
            </a:r>
          </a:p>
        </p:txBody>
      </p:sp>
      <p:sp>
        <p:nvSpPr>
          <p:cNvPr id="4" name="TextBox 3"/>
          <p:cNvSpPr txBox="1"/>
          <p:nvPr/>
        </p:nvSpPr>
        <p:spPr>
          <a:xfrm>
            <a:off x="0" y="3017520"/>
            <a:ext cx="9144000" cy="3816429"/>
          </a:xfrm>
          <a:prstGeom prst="rect">
            <a:avLst/>
          </a:prstGeom>
          <a:noFill/>
        </p:spPr>
        <p:txBody>
          <a:bodyPr wrap="square" rtlCol="0">
            <a:spAutoFit/>
          </a:bodyPr>
          <a:lstStyle/>
          <a:p>
            <a:pPr>
              <a:buNone/>
            </a:pPr>
            <a:r>
              <a:rPr lang="en-US" sz="1600" b="1" dirty="0">
                <a:solidFill>
                  <a:srgbClr val="0070C0"/>
                </a:solidFill>
              </a:rPr>
              <a:t>Processed Text : </a:t>
            </a:r>
            <a:r>
              <a:rPr lang="en-US" sz="1600" dirty="0">
                <a:solidFill>
                  <a:srgbClr val="0070C0"/>
                </a:solidFill>
              </a:rPr>
              <a:t>Since I am in New York to participate in the Data BootCamp on April 10th and Mentor hackers in NASA Space App Challenge on April 11th and 12th. I cannot be with my team to develop content for certification.</a:t>
            </a:r>
          </a:p>
          <a:p>
            <a:pPr>
              <a:buNone/>
            </a:pPr>
            <a:r>
              <a:rPr lang="en-US" sz="1600" b="1" dirty="0">
                <a:solidFill>
                  <a:srgbClr val="0070C0"/>
                </a:solidFill>
              </a:rPr>
              <a:t>Response Object : </a:t>
            </a:r>
            <a:r>
              <a:rPr lang="en-US" sz="1600" dirty="0">
                <a:solidFill>
                  <a:srgbClr val="0070C0"/>
                </a:solidFill>
              </a:rPr>
              <a:t>{"status": "OK","usage": "By accessing AlchemyAPI or using information generated by AlchemyAPI, you are agreeing to be bound by the AlchemyAPI Terms of Use: http://www.alchemyapi.com/company/terms.html",</a:t>
            </a:r>
          </a:p>
          <a:p>
            <a:pPr>
              <a:buNone/>
            </a:pPr>
            <a:r>
              <a:rPr lang="en-US" sz="1600" dirty="0">
                <a:solidFill>
                  <a:srgbClr val="0070C0"/>
                </a:solidFill>
              </a:rPr>
              <a:t> "totalTransactions": "2","language": "english","keywords": [{</a:t>
            </a:r>
          </a:p>
          <a:p>
            <a:pPr>
              <a:buNone/>
            </a:pPr>
            <a:r>
              <a:rPr lang="en-US" sz="1600" dirty="0">
                <a:solidFill>
                  <a:srgbClr val="0070C0"/>
                </a:solidFill>
              </a:rPr>
              <a:t> "relevance": "0.904191","sentiment": {"type": "neutral"},</a:t>
            </a:r>
          </a:p>
          <a:p>
            <a:pPr>
              <a:buNone/>
            </a:pPr>
            <a:r>
              <a:rPr lang="en-US" sz="1600" dirty="0">
                <a:solidFill>
                  <a:srgbClr val="0070C0"/>
                </a:solidFill>
              </a:rPr>
              <a:t> "text": "Space App Challenge"},{"relevance": "0.736453","sentiment": {</a:t>
            </a:r>
          </a:p>
          <a:p>
            <a:pPr>
              <a:buNone/>
            </a:pPr>
            <a:r>
              <a:rPr lang="en-US" sz="1600" dirty="0">
                <a:solidFill>
                  <a:srgbClr val="0070C0"/>
                </a:solidFill>
              </a:rPr>
              <a:t> "type": "neutral"},</a:t>
            </a:r>
          </a:p>
          <a:p>
            <a:pPr>
              <a:buNone/>
            </a:pPr>
            <a:r>
              <a:rPr lang="en-US" sz="1600" dirty="0">
                <a:solidFill>
                  <a:srgbClr val="0070C0"/>
                </a:solidFill>
              </a:rPr>
              <a:t> "text": "Mentor hackers"},</a:t>
            </a:r>
          </a:p>
          <a:p>
            <a:pPr>
              <a:buNone/>
            </a:pPr>
            <a:r>
              <a:rPr lang="en-US" sz="1600" dirty="0">
                <a:solidFill>
                  <a:srgbClr val="0070C0"/>
                </a:solidFill>
              </a:rPr>
              <a:t> {"relevance": "0.664088","sentiment": {"type": "neutral"},"text": "Data BootCamp"},</a:t>
            </a:r>
          </a:p>
          <a:p>
            <a:pPr>
              <a:buNone/>
            </a:pPr>
            <a:r>
              <a:rPr lang="en-US" sz="1600" dirty="0">
                <a:solidFill>
                  <a:srgbClr val="0070C0"/>
                </a:solidFill>
              </a:rPr>
              <a:t> {"relevance": "0.459154","sentiment": {"type": "neutral"},"text": "New York"},</a:t>
            </a:r>
          </a:p>
          <a:p>
            <a:pPr>
              <a:buNone/>
            </a:pPr>
            <a:r>
              <a:rPr lang="en-US" sz="1600" dirty="0">
                <a:solidFill>
                  <a:srgbClr val="0070C0"/>
                </a:solidFill>
              </a:rPr>
              <a:t> {"relevance": "0.233081","sentiment": {"type": "neutral"},"text": "NASA"} ]}</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107237" y="42977"/>
            <a:ext cx="6858023" cy="1734985"/>
          </a:xfrm>
        </p:spPr>
        <p:txBody>
          <a:bodyPr vert="horz" wrap="square" lIns="0" tIns="0" rIns="0" bIns="0" numCol="1" anchor="ctr" anchorCtr="0" compatLnSpc="1">
            <a:prstTxWarp prst="textNoShape">
              <a:avLst/>
            </a:prstTxWarp>
            <a:noAutofit/>
          </a:bodyPr>
          <a:lstStyle/>
          <a:p>
            <a:pPr lvl="0"/>
            <a:r>
              <a:rPr lang="en-US" sz="2638" b="1" dirty="0">
                <a:solidFill>
                  <a:srgbClr val="414141"/>
                </a:solidFill>
              </a:rPr>
              <a:t>Text Extraction APIs</a:t>
            </a:r>
          </a:p>
        </p:txBody>
      </p:sp>
      <p:sp>
        <p:nvSpPr>
          <p:cNvPr id="3" name="Text Placeholder 2"/>
          <p:cNvSpPr txBox="1">
            <a:spLocks noGrp="1"/>
          </p:cNvSpPr>
          <p:nvPr>
            <p:ph type="body" idx="4294967295"/>
          </p:nvPr>
        </p:nvSpPr>
        <p:spPr>
          <a:xfrm>
            <a:off x="0" y="1154728"/>
            <a:ext cx="9143999" cy="1314152"/>
          </a:xfrm>
        </p:spPr>
        <p:txBody>
          <a:bodyPr vert="horz" wrap="square" lIns="0" tIns="0" rIns="0" bIns="0" numCol="1" anchor="t" anchorCtr="0" compatLnSpc="1">
            <a:prstTxWarp prst="textNoShape">
              <a:avLst/>
            </a:prstTxWarp>
            <a:noAutofit/>
          </a:bodyPr>
          <a:lstStyle/>
          <a:p>
            <a:pPr lvl="0">
              <a:buNone/>
            </a:pPr>
            <a:r>
              <a:rPr lang="en-US" b="1" dirty="0"/>
              <a:t>APICalls: </a:t>
            </a:r>
            <a:r>
              <a:rPr lang="en-US" dirty="0"/>
              <a:t>URLGetRelations, HTMLGetRelations, </a:t>
            </a:r>
            <a:r>
              <a:rPr lang="en-US" dirty="0" smtClean="0"/>
              <a:t>TextGetRelations</a:t>
            </a:r>
            <a:endParaRPr lang="en-US" sz="756" dirty="0">
              <a:hlinkClick r:id="rId3"/>
            </a:endParaRPr>
          </a:p>
          <a:p>
            <a:pPr lvl="0">
              <a:buNone/>
            </a:pPr>
            <a:r>
              <a:rPr lang="en-US" b="1" dirty="0"/>
              <a:t>Output:</a:t>
            </a:r>
            <a:r>
              <a:rPr lang="en-US" dirty="0"/>
              <a:t> Extracts useful information from a webpage, removes navigation links, advertisements and undesired content. Used to improve web indexing, contextual advertising and </a:t>
            </a:r>
            <a:r>
              <a:rPr lang="en-US" dirty="0" smtClean="0"/>
              <a:t>simplify </a:t>
            </a:r>
            <a:r>
              <a:rPr lang="en-US" dirty="0"/>
              <a:t>analysis.  </a:t>
            </a:r>
          </a:p>
          <a:p>
            <a:pPr lvl="0">
              <a:buNone/>
            </a:pPr>
            <a:r>
              <a:rPr lang="en-US" b="1" dirty="0" smtClean="0"/>
              <a:t>Parameters</a:t>
            </a:r>
            <a:r>
              <a:rPr lang="en-US" b="1" dirty="0"/>
              <a:t>: </a:t>
            </a:r>
            <a:r>
              <a:rPr lang="en-US" dirty="0"/>
              <a:t>(apikey, html, url, useMetaData, extractLinks, outputMode, callback, sourceText)</a:t>
            </a:r>
          </a:p>
          <a:p>
            <a:pPr lvl="0">
              <a:buNone/>
            </a:pPr>
            <a:r>
              <a:rPr lang="en-US" b="1" dirty="0"/>
              <a:t>Response: </a:t>
            </a:r>
            <a:r>
              <a:rPr lang="en-US" dirty="0"/>
              <a:t>(status, url of requested info, title, statusInfo)</a:t>
            </a:r>
          </a:p>
          <a:p>
            <a:pPr lvl="0"/>
            <a:endParaRPr lang="en-US" dirty="0"/>
          </a:p>
        </p:txBody>
      </p:sp>
      <p:sp>
        <p:nvSpPr>
          <p:cNvPr id="4" name="TextBox 3"/>
          <p:cNvSpPr txBox="1"/>
          <p:nvPr/>
        </p:nvSpPr>
        <p:spPr>
          <a:xfrm>
            <a:off x="0" y="2606040"/>
            <a:ext cx="9281160" cy="4555093"/>
          </a:xfrm>
          <a:prstGeom prst="rect">
            <a:avLst/>
          </a:prstGeom>
          <a:noFill/>
        </p:spPr>
        <p:txBody>
          <a:bodyPr wrap="square" rtlCol="0">
            <a:spAutoFit/>
          </a:bodyPr>
          <a:lstStyle/>
          <a:p>
            <a:pPr>
              <a:buNone/>
            </a:pPr>
            <a:r>
              <a:rPr lang="en-US" sz="1000" b="1" dirty="0"/>
              <a:t>Processed URL : </a:t>
            </a:r>
            <a:r>
              <a:rPr lang="en-US" sz="1000" dirty="0">
                <a:hlinkClick r:id="rId4"/>
              </a:rPr>
              <a:t>http://www.nytimes.com/2013/07/13/us/politics/a-day-of-friction-notable-even-for-a-fractious-congress.html?_r=1</a:t>
            </a:r>
            <a:endParaRPr lang="en-US" sz="1000" dirty="0"/>
          </a:p>
          <a:p>
            <a:pPr>
              <a:buNone/>
            </a:pPr>
            <a:r>
              <a:rPr lang="en-US" sz="1000" b="1" dirty="0"/>
              <a:t>Response Object : </a:t>
            </a:r>
            <a:r>
              <a:rPr lang="en-US" sz="1000" b="1" dirty="0">
                <a:latin typeface="Helvetica" panose="020B0604020202020204" pitchFamily="34" charset="0"/>
                <a:cs typeface="Helvetica" panose="020B0604020202020204" pitchFamily="34" charset="0"/>
              </a:rPr>
              <a:t>{"status": "OK","usage": "By accessing AlchemyAPI or using information generated by AlchemyAPI, you are agreeing to be bound by the AlchemyAPI Terms of Use: </a:t>
            </a:r>
            <a:r>
              <a:rPr lang="en-US" sz="1000" b="1" dirty="0">
                <a:latin typeface="Helvetica" panose="020B0604020202020204" pitchFamily="34" charset="0"/>
                <a:cs typeface="Helvetica" panose="020B0604020202020204" pitchFamily="34" charset="0"/>
                <a:hlinkClick r:id="rId5"/>
              </a:rPr>
              <a:t>http://www.alchemyapi.com/company/terms.html</a:t>
            </a:r>
            <a:r>
              <a:rPr lang="en-US" sz="1000" b="1" dirty="0">
                <a:latin typeface="Helvetica" panose="020B0604020202020204" pitchFamily="34" charset="0"/>
                <a:cs typeface="Helvetica" panose="020B0604020202020204" pitchFamily="34" charset="0"/>
              </a:rPr>
              <a:t>“, "totalTransactions": "1","language": "english","docSentiment": {"score": "0.447886","type": "positive"}}{"status": "OK“, "usage": "By accessing AlchemyAPI or using information generated by AlchemyAPI, you are agreeing to be bound by the AlchemyAPI Terms of Use: http://www.alchemyapi.com/company/terms.html","url": "http://www.nytimes.com/2013/07/13/us/politics/a-day-of-friction-notable-even-for-a-fractious-congress.html?_r=2","language": "english","text": "WASHINGTON —  Even in a Congress where bipartisanship and comity are now officially the exceptions to the regular order, the near implosion on Capitol Hill on Thursday was notable, as both chambers erupted in a furor that went on for much of the day.\nIn the Senate, leaders fought bitterly over proposed changes to Senate rules that would limit the filibuster, with Senator Harry Reid of Nevada, the Democratic leader, trading barbs with Senator Mitch McConnell of Kentucky, the Republican leader, several times on the Senate floor.\n“These are dark days in the history of the Senate,” Mr. McConnell said ominously, adding that the rule change suggested by Mr. Reid would lead to the Democrat’s being remembered as “the worst leader of the Senate ever.” The two men, both crafty lawmakers and once seemingly friends, seem now barely able to countenance each other’s presence.\. Over in the House, Republicans — without the help of a single Democrat — passed perhaps the most partisan farm bill in recent history, stripping out the food stamp program to attract enough support from conservatives. Justpassing the bill, which was prepared in the House Rules Committee in the dark of night on Wednesday, proved anunusual chore as furious Democrats pulled one procedural move after another to delay the inevitable, taking turns to disparage the bill from the floor.\n“I am not proud of what you’re seeing here today,” said Representative Tim Walz, Democrat of Minnesota. “The disrespect shown to this hallowed ground by hatching thisabomination in the middle of the night and forcing it here because of this extremist element is the reason thatthe American people think higher of North Korea than they do of this body.”\nThe chaos reflects the reality that Congress has largely been reduced from a lawmaking entity to a political operation, in which positions are taken and fermented largely in the name of maintaining party unity rather than attracting votes from the other side. In the House, under the rule of Republicans, the minority is largely powerless to do anything but protest. Senate Republicans at least have the power to filibuster, which helps explain why they are so adamantly opposed to the Democrats’ gambit.\nSome Senate Republicans, after years of asking the majority to pass a budget, nowrefuse to allow the House and Senate to reconcile their two versions, less because of policy disagreements andmore, it would appear, to appeal to a base that simply abhors deal-making. For their part, Democrats had been enjoying a stalemate over the issue of student loans because of its potential for campaign advertising copy next year.\nBills come together now more often because of a breakdown in party unity, as was the case this week with the student loan bill, when Democrats showed signs of yielding because of disagreements within their own party over how to proceed. Even as bills passed through the Senate committee on Thursday largely along party lines, laughter filled the hearing room as members joked with the amiable chairwoman of the committee, Senator Barbara A. Mikulski, Democrat of Maryland.\n“Illinois is now so tooted,” she noted as Senator Mark S. Kirk, a Republican, asked to toot his state’s horn in recognition of its role in creating an AIDS drug.”\n</a:t>
            </a:r>
            <a:r>
              <a:rPr lang="en-US" sz="1000" b="1" dirty="0" smtClean="0">
                <a:latin typeface="Helvetica" panose="020B0604020202020204" pitchFamily="34" charset="0"/>
                <a:cs typeface="Helvetica" panose="020B0604020202020204" pitchFamily="34" charset="0"/>
              </a:rPr>
              <a:t>"}</a:t>
            </a:r>
            <a:endParaRPr lang="en-US" sz="10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291347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142987" y="594360"/>
            <a:ext cx="6858023" cy="405945"/>
          </a:xfrm>
        </p:spPr>
        <p:txBody>
          <a:bodyPr vert="horz" wrap="square" lIns="0" tIns="0" rIns="0" bIns="0" numCol="1" anchor="ctr" anchorCtr="0" compatLnSpc="1">
            <a:prstTxWarp prst="textNoShape">
              <a:avLst/>
            </a:prstTxWarp>
            <a:spAutoFit/>
          </a:bodyPr>
          <a:lstStyle/>
          <a:p>
            <a:pPr lvl="0"/>
            <a:r>
              <a:rPr lang="en-US" sz="2638" b="1" dirty="0" smtClean="0">
                <a:solidFill>
                  <a:srgbClr val="414141"/>
                </a:solidFill>
              </a:rPr>
              <a:t>              Author </a:t>
            </a:r>
            <a:r>
              <a:rPr lang="en-US" sz="2638" b="1" dirty="0">
                <a:solidFill>
                  <a:srgbClr val="414141"/>
                </a:solidFill>
              </a:rPr>
              <a:t>Extraction APIs</a:t>
            </a:r>
          </a:p>
        </p:txBody>
      </p:sp>
      <p:sp>
        <p:nvSpPr>
          <p:cNvPr id="3" name="Text Placeholder 2"/>
          <p:cNvSpPr txBox="1">
            <a:spLocks noGrp="1"/>
          </p:cNvSpPr>
          <p:nvPr>
            <p:ph type="body" idx="4294967295"/>
          </p:nvPr>
        </p:nvSpPr>
        <p:spPr>
          <a:xfrm>
            <a:off x="1" y="1188720"/>
            <a:ext cx="9143999" cy="1540563"/>
          </a:xfrm>
        </p:spPr>
        <p:txBody>
          <a:bodyPr vert="horz" wrap="square" lIns="0" tIns="0" rIns="0" bIns="0" numCol="1" anchor="t" anchorCtr="0" compatLnSpc="1">
            <a:prstTxWarp prst="textNoShape">
              <a:avLst/>
            </a:prstTxWarp>
            <a:noAutofit/>
          </a:bodyPr>
          <a:lstStyle/>
          <a:p>
            <a:pPr lvl="0">
              <a:buNone/>
            </a:pPr>
            <a:r>
              <a:rPr lang="en-US" b="1" dirty="0"/>
              <a:t>API Calls: </a:t>
            </a:r>
            <a:r>
              <a:rPr lang="en-US" dirty="0"/>
              <a:t>URLGetAuthor, HTMLGetAuthor</a:t>
            </a:r>
          </a:p>
          <a:p>
            <a:pPr lvl="0">
              <a:buNone/>
            </a:pPr>
            <a:r>
              <a:rPr lang="en-US" b="1" dirty="0" smtClean="0"/>
              <a:t>Output</a:t>
            </a:r>
            <a:r>
              <a:rPr lang="en-US" b="1" dirty="0"/>
              <a:t>: </a:t>
            </a:r>
            <a:r>
              <a:rPr lang="en-US" dirty="0"/>
              <a:t>Extracts author information from news articles/blog posts. Tag clouds can be generated, sentiments towards topics can be deciphered.</a:t>
            </a:r>
          </a:p>
          <a:p>
            <a:pPr lvl="0">
              <a:buNone/>
            </a:pPr>
            <a:r>
              <a:rPr lang="en-US" b="1" dirty="0"/>
              <a:t>Paramters: </a:t>
            </a:r>
            <a:r>
              <a:rPr lang="en-US" dirty="0"/>
              <a:t>(html, url, apiKey, outputMode, callback)</a:t>
            </a:r>
          </a:p>
          <a:p>
            <a:pPr lvl="0">
              <a:buNone/>
            </a:pPr>
            <a:r>
              <a:rPr lang="en-US" b="1" dirty="0"/>
              <a:t>Response: </a:t>
            </a:r>
            <a:r>
              <a:rPr lang="en-US" dirty="0"/>
              <a:t>(status, url, author, statusInfo)</a:t>
            </a:r>
          </a:p>
          <a:p>
            <a:pPr lvl="0"/>
            <a:endParaRPr lang="en-US" b="1" dirty="0"/>
          </a:p>
          <a:p>
            <a:pPr lvl="0"/>
            <a:endParaRPr lang="en-US" sz="1164" b="1" dirty="0"/>
          </a:p>
        </p:txBody>
      </p:sp>
      <p:sp>
        <p:nvSpPr>
          <p:cNvPr id="4" name="TextBox 3"/>
          <p:cNvSpPr txBox="1"/>
          <p:nvPr/>
        </p:nvSpPr>
        <p:spPr>
          <a:xfrm>
            <a:off x="1" y="2917698"/>
            <a:ext cx="9143999" cy="3139321"/>
          </a:xfrm>
          <a:prstGeom prst="rect">
            <a:avLst/>
          </a:prstGeom>
          <a:noFill/>
        </p:spPr>
        <p:txBody>
          <a:bodyPr wrap="square" rtlCol="0">
            <a:spAutoFit/>
          </a:bodyPr>
          <a:lstStyle/>
          <a:p>
            <a:r>
              <a:rPr lang="en-US" b="1" dirty="0" smtClean="0"/>
              <a:t>Input :</a:t>
            </a:r>
            <a:r>
              <a:rPr lang="en-US" dirty="0" smtClean="0">
                <a:hlinkClick r:id="rId3"/>
              </a:rPr>
              <a:t> http</a:t>
            </a:r>
            <a:r>
              <a:rPr lang="en-US" dirty="0">
                <a:hlinkClick r:id="rId3"/>
              </a:rPr>
              <a:t>://www.nytimes.com/2013/07/13/us/politics/a-day-of-friction-notable-even-for-a-fractious-congress.html?_r=1</a:t>
            </a:r>
            <a:endParaRPr lang="en-US" dirty="0"/>
          </a:p>
          <a:p>
            <a:endParaRPr lang="en-US" dirty="0"/>
          </a:p>
          <a:p>
            <a:r>
              <a:rPr lang="en-US" b="1" dirty="0"/>
              <a:t>Response Object : </a:t>
            </a:r>
            <a:r>
              <a:rPr lang="en-US" dirty="0"/>
              <a:t>{"status": "OK","usage": "By accessing AlchemyAPI or using information generated by AlchemyAPI, you are agreeing </a:t>
            </a:r>
          </a:p>
          <a:p>
            <a:r>
              <a:rPr lang="en-US" dirty="0"/>
              <a:t> to be bound by the AlchemyAPI Terms of Use: http://www.alchemyapi.com/company/terms.html",</a:t>
            </a:r>
          </a:p>
          <a:p>
            <a:r>
              <a:rPr lang="en-US" dirty="0"/>
              <a:t> "url": "http://www.nytimes.com/2013/07/13/us/politics/a-day-of-friction-notable-even-for-a-fractious-congress.html?_r=2",</a:t>
            </a:r>
          </a:p>
          <a:p>
            <a:r>
              <a:rPr lang="en-US" dirty="0"/>
              <a:t> "author": "JENNIFER STEINHAUER"}</a:t>
            </a:r>
          </a:p>
          <a:p>
            <a:endParaRPr lang="en-US" dirty="0"/>
          </a:p>
        </p:txBody>
      </p:sp>
    </p:spTree>
    <p:extLst>
      <p:ext uri="{BB962C8B-B14F-4D97-AF65-F5344CB8AC3E}">
        <p14:creationId xmlns:p14="http://schemas.microsoft.com/office/powerpoint/2010/main" val="3009595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188720" y="594360"/>
            <a:ext cx="6858023" cy="405945"/>
          </a:xfrm>
        </p:spPr>
        <p:txBody>
          <a:bodyPr vert="horz" wrap="square" lIns="0" tIns="0" rIns="0" bIns="0" numCol="1" anchor="ctr" anchorCtr="0" compatLnSpc="1">
            <a:prstTxWarp prst="textNoShape">
              <a:avLst/>
            </a:prstTxWarp>
            <a:spAutoFit/>
          </a:bodyPr>
          <a:lstStyle/>
          <a:p>
            <a:pPr lvl="0"/>
            <a:r>
              <a:rPr lang="en-US" sz="2638" b="1" dirty="0" smtClean="0">
                <a:solidFill>
                  <a:srgbClr val="414141"/>
                </a:solidFill>
              </a:rPr>
              <a:t>                Language </a:t>
            </a:r>
            <a:r>
              <a:rPr lang="en-US" sz="2638" b="1" dirty="0">
                <a:solidFill>
                  <a:srgbClr val="414141"/>
                </a:solidFill>
              </a:rPr>
              <a:t>Detection APIs</a:t>
            </a:r>
          </a:p>
        </p:txBody>
      </p:sp>
      <p:sp>
        <p:nvSpPr>
          <p:cNvPr id="3" name="Text Placeholder 2"/>
          <p:cNvSpPr txBox="1">
            <a:spLocks noGrp="1"/>
          </p:cNvSpPr>
          <p:nvPr>
            <p:ph type="body" idx="4294967295"/>
          </p:nvPr>
        </p:nvSpPr>
        <p:spPr>
          <a:xfrm>
            <a:off x="0" y="1143000"/>
            <a:ext cx="9144000" cy="1645920"/>
          </a:xfrm>
        </p:spPr>
        <p:txBody>
          <a:bodyPr vert="horz" wrap="square" lIns="0" tIns="0" rIns="0" bIns="0" numCol="1" anchor="t" anchorCtr="0" compatLnSpc="1">
            <a:prstTxWarp prst="textNoShape">
              <a:avLst/>
            </a:prstTxWarp>
            <a:noAutofit/>
          </a:bodyPr>
          <a:lstStyle/>
          <a:p>
            <a:pPr lvl="0">
              <a:buNone/>
            </a:pPr>
            <a:r>
              <a:rPr lang="en-US" b="1" dirty="0" smtClean="0"/>
              <a:t>API Calls</a:t>
            </a:r>
            <a:r>
              <a:rPr lang="en-US" b="1" dirty="0"/>
              <a:t>: </a:t>
            </a:r>
            <a:r>
              <a:rPr lang="en-US" dirty="0"/>
              <a:t>URLGetLanguage, HTMLGetLanguage, TextGetLanguage</a:t>
            </a:r>
          </a:p>
          <a:p>
            <a:pPr lvl="0">
              <a:buNone/>
            </a:pPr>
            <a:r>
              <a:rPr lang="en-US" b="1" dirty="0" smtClean="0"/>
              <a:t>Output</a:t>
            </a:r>
            <a:r>
              <a:rPr lang="en-US" b="1" dirty="0"/>
              <a:t>: </a:t>
            </a:r>
            <a:r>
              <a:rPr lang="en-US" dirty="0"/>
              <a:t>This is a robust language identification facility that detects the language of text/HTML/web content. It also gives an estimate of the number of people who speak the same language with high accuracy.</a:t>
            </a:r>
          </a:p>
          <a:p>
            <a:pPr lvl="0">
              <a:buNone/>
            </a:pPr>
            <a:r>
              <a:rPr lang="en-US" b="1" dirty="0"/>
              <a:t>Paramters: </a:t>
            </a:r>
            <a:r>
              <a:rPr lang="en-US" dirty="0"/>
              <a:t>(apikey, text, url, outputMode, callback)</a:t>
            </a:r>
          </a:p>
          <a:p>
            <a:pPr lvl="0">
              <a:buNone/>
            </a:pPr>
            <a:r>
              <a:rPr lang="en-US" b="1" dirty="0"/>
              <a:t>Response </a:t>
            </a:r>
            <a:r>
              <a:rPr lang="en-US" dirty="0"/>
              <a:t>(status, url of info, language detected, ISO for detected language, native speakers)</a:t>
            </a:r>
          </a:p>
          <a:p>
            <a:pPr lvl="0"/>
            <a:endParaRPr lang="en-US" b="1" dirty="0"/>
          </a:p>
        </p:txBody>
      </p:sp>
      <p:sp>
        <p:nvSpPr>
          <p:cNvPr id="5" name="TextBox 4"/>
          <p:cNvSpPr txBox="1"/>
          <p:nvPr/>
        </p:nvSpPr>
        <p:spPr>
          <a:xfrm>
            <a:off x="320040" y="3246120"/>
            <a:ext cx="8458200" cy="3970318"/>
          </a:xfrm>
          <a:prstGeom prst="rect">
            <a:avLst/>
          </a:prstGeom>
          <a:noFill/>
        </p:spPr>
        <p:txBody>
          <a:bodyPr wrap="square" rtlCol="0">
            <a:spAutoFit/>
          </a:bodyPr>
          <a:lstStyle/>
          <a:p>
            <a:pPr>
              <a:buNone/>
            </a:pPr>
            <a:r>
              <a:rPr lang="en-US" b="1" dirty="0">
                <a:solidFill>
                  <a:srgbClr val="0070C0"/>
                </a:solidFill>
              </a:rPr>
              <a:t>Processed Text : </a:t>
            </a:r>
            <a:r>
              <a:rPr lang="en-US" dirty="0">
                <a:solidFill>
                  <a:srgbClr val="0070C0"/>
                </a:solidFill>
              </a:rPr>
              <a:t>Since I am in New York to participate in the Data BootCamp on April 10th and Mentor hackers in NASA Space App Challenge on April 11th and 12th. I cannot be with my team to develop content for certification.</a:t>
            </a:r>
          </a:p>
          <a:p>
            <a:pPr>
              <a:buNone/>
            </a:pPr>
            <a:r>
              <a:rPr lang="en-US" b="1" dirty="0">
                <a:solidFill>
                  <a:srgbClr val="0070C0"/>
                </a:solidFill>
              </a:rPr>
              <a:t>Response Object : </a:t>
            </a:r>
          </a:p>
          <a:p>
            <a:pPr>
              <a:buNone/>
            </a:pPr>
            <a:r>
              <a:rPr lang="en-US" b="1" dirty="0">
                <a:solidFill>
                  <a:srgbClr val="0070C0"/>
                </a:solidFill>
              </a:rPr>
              <a:t>{"status": "OK“, "usage": "By accessing AlchemyAPI or using information generated by AlchemyAPI, you are agreeing to be bound by the AlchemyAPI Terms of Use: http://www.alchemyapi.com/company/terms.html","url": "", "language": "english","iso-639-1": "en","iso-639-2": "eng","iso-639-3": "</a:t>
            </a:r>
            <a:r>
              <a:rPr lang="en-US" b="1" dirty="0" err="1">
                <a:solidFill>
                  <a:srgbClr val="0070C0"/>
                </a:solidFill>
              </a:rPr>
              <a:t>eng","ethnologue</a:t>
            </a:r>
            <a:r>
              <a:rPr lang="en-US" b="1" dirty="0">
                <a:solidFill>
                  <a:srgbClr val="0070C0"/>
                </a:solidFill>
              </a:rPr>
              <a:t>": "http://www.ethnologue.com/show_language.asp?code=eng","native-speakers": "309-400 million", "</a:t>
            </a:r>
            <a:r>
              <a:rPr lang="en-US" b="1" dirty="0" err="1">
                <a:solidFill>
                  <a:srgbClr val="0070C0"/>
                </a:solidFill>
              </a:rPr>
              <a:t>wikipedia</a:t>
            </a:r>
            <a:r>
              <a:rPr lang="en-US" b="1" dirty="0">
                <a:solidFill>
                  <a:srgbClr val="0070C0"/>
                </a:solidFill>
              </a:rPr>
              <a:t>": "http://en.wikipedia.org/wiki/</a:t>
            </a:r>
            <a:r>
              <a:rPr lang="en-US" b="1" dirty="0" err="1">
                <a:solidFill>
                  <a:srgbClr val="0070C0"/>
                </a:solidFill>
              </a:rPr>
              <a:t>English_language</a:t>
            </a:r>
            <a:r>
              <a:rPr lang="en-US" b="1" dirty="0">
                <a:solidFill>
                  <a:srgbClr val="0070C0"/>
                </a:solidFill>
              </a:rPr>
              <a:t>"}</a:t>
            </a:r>
          </a:p>
          <a:p>
            <a:pPr lvl="0">
              <a:buNone/>
            </a:pPr>
            <a:endParaRPr lang="en-US" b="1" dirty="0"/>
          </a:p>
          <a:p>
            <a:endParaRPr lang="en-US" dirty="0"/>
          </a:p>
        </p:txBody>
      </p:sp>
    </p:spTree>
    <p:extLst>
      <p:ext uri="{BB962C8B-B14F-4D97-AF65-F5344CB8AC3E}">
        <p14:creationId xmlns:p14="http://schemas.microsoft.com/office/powerpoint/2010/main" val="2532480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142617" y="364119"/>
            <a:ext cx="6858023" cy="954174"/>
          </a:xfrm>
        </p:spPr>
        <p:txBody>
          <a:bodyPr vert="horz" wrap="square" lIns="0" tIns="0" rIns="0" bIns="0" numCol="1" anchor="ctr" anchorCtr="0" compatLnSpc="1">
            <a:prstTxWarp prst="textNoShape">
              <a:avLst/>
            </a:prstTxWarp>
            <a:noAutofit/>
          </a:bodyPr>
          <a:lstStyle/>
          <a:p>
            <a:pPr lvl="0"/>
            <a:r>
              <a:rPr lang="en-US" sz="2638" b="1" dirty="0" smtClean="0">
                <a:solidFill>
                  <a:srgbClr val="414141"/>
                </a:solidFill>
              </a:rPr>
              <a:t>            Relation </a:t>
            </a:r>
            <a:r>
              <a:rPr lang="en-US" sz="2638" b="1" dirty="0">
                <a:solidFill>
                  <a:srgbClr val="414141"/>
                </a:solidFill>
              </a:rPr>
              <a:t>Extraction APIs</a:t>
            </a:r>
          </a:p>
        </p:txBody>
      </p:sp>
      <p:sp>
        <p:nvSpPr>
          <p:cNvPr id="3" name="Text Placeholder 2"/>
          <p:cNvSpPr txBox="1">
            <a:spLocks noGrp="1"/>
          </p:cNvSpPr>
          <p:nvPr>
            <p:ph type="body" idx="4294967295"/>
          </p:nvPr>
        </p:nvSpPr>
        <p:spPr>
          <a:xfrm>
            <a:off x="0" y="1262773"/>
            <a:ext cx="9143999" cy="2074787"/>
          </a:xfrm>
        </p:spPr>
        <p:txBody>
          <a:bodyPr vert="horz" wrap="square" lIns="0" tIns="0" rIns="0" bIns="0" numCol="1" anchor="t" anchorCtr="0" compatLnSpc="1">
            <a:prstTxWarp prst="textNoShape">
              <a:avLst/>
            </a:prstTxWarp>
            <a:noAutofit/>
          </a:bodyPr>
          <a:lstStyle/>
          <a:p>
            <a:pPr lvl="0">
              <a:buNone/>
            </a:pPr>
            <a:r>
              <a:rPr lang="en-US" b="1" dirty="0"/>
              <a:t>APICalls: </a:t>
            </a:r>
            <a:r>
              <a:rPr lang="en-US" dirty="0"/>
              <a:t>URLGetRelations, HTMLGetRelations, TextGetRelations</a:t>
            </a:r>
          </a:p>
          <a:p>
            <a:pPr lvl="0">
              <a:buNone/>
            </a:pPr>
            <a:r>
              <a:rPr lang="en-US" b="1" dirty="0" smtClean="0"/>
              <a:t>Output</a:t>
            </a:r>
            <a:r>
              <a:rPr lang="en-US" b="1" dirty="0"/>
              <a:t>: </a:t>
            </a:r>
            <a:r>
              <a:rPr lang="en-US" dirty="0"/>
              <a:t>Parses sentences into subject, action and object form, and adds semantic information such as entity extraction, keyword extraction, sentiment analysis and location identification. It can be used for buying signals, key events and other important actions.</a:t>
            </a:r>
          </a:p>
          <a:p>
            <a:pPr lvl="0">
              <a:buNone/>
            </a:pPr>
            <a:r>
              <a:rPr lang="en-US" b="1" dirty="0" smtClean="0"/>
              <a:t>Parameters</a:t>
            </a:r>
            <a:r>
              <a:rPr lang="en-US" b="1" dirty="0"/>
              <a:t>: </a:t>
            </a:r>
            <a:r>
              <a:rPr lang="en-US" dirty="0"/>
              <a:t>(text, url, apikey, maxRetrieve no. of relations to extract, outputMode, callback, sentiment, entities, keywords)</a:t>
            </a:r>
          </a:p>
          <a:p>
            <a:pPr lvl="0">
              <a:buNone/>
            </a:pPr>
            <a:r>
              <a:rPr lang="en-US" b="1" dirty="0"/>
              <a:t>Response </a:t>
            </a:r>
            <a:r>
              <a:rPr lang="en-US" dirty="0"/>
              <a:t>(status, language, text of detected action subject and object of text, lemmatized text, sentiment)</a:t>
            </a:r>
          </a:p>
          <a:p>
            <a:pPr lvl="0"/>
            <a:endParaRPr lang="en-US" b="1" dirty="0"/>
          </a:p>
        </p:txBody>
      </p:sp>
      <p:sp>
        <p:nvSpPr>
          <p:cNvPr id="4" name="TextBox 3"/>
          <p:cNvSpPr txBox="1"/>
          <p:nvPr/>
        </p:nvSpPr>
        <p:spPr>
          <a:xfrm>
            <a:off x="1" y="3370446"/>
            <a:ext cx="9143999" cy="3093154"/>
          </a:xfrm>
          <a:prstGeom prst="rect">
            <a:avLst/>
          </a:prstGeom>
          <a:noFill/>
        </p:spPr>
        <p:txBody>
          <a:bodyPr wrap="square" rtlCol="0">
            <a:spAutoFit/>
          </a:bodyPr>
          <a:lstStyle/>
          <a:p>
            <a:pPr>
              <a:buNone/>
            </a:pPr>
            <a:r>
              <a:rPr lang="en-US" sz="1300" b="1" dirty="0">
                <a:solidFill>
                  <a:srgbClr val="0070C0"/>
                </a:solidFill>
              </a:rPr>
              <a:t>Processed Text : </a:t>
            </a:r>
            <a:r>
              <a:rPr lang="en-US" sz="1300" dirty="0">
                <a:solidFill>
                  <a:srgbClr val="0070C0"/>
                </a:solidFill>
              </a:rPr>
              <a:t>Since I am in New York to participate in the Data BootCamp on April 10th and Mentor hackers in NASA Space App Challenge on April 11th and 12th. I cannot be with my team to develop content for certification.</a:t>
            </a:r>
          </a:p>
          <a:p>
            <a:pPr>
              <a:buNone/>
            </a:pPr>
            <a:r>
              <a:rPr lang="en-US" sz="1300" b="1" dirty="0">
                <a:solidFill>
                  <a:srgbClr val="0070C0"/>
                </a:solidFill>
              </a:rPr>
              <a:t>Response Object : {"status": "OK","usage": "By accessing AlchemyAPI or using information generated by AlchemyAPI, you are agreeing to be bound by the AlchemyAPI Terms of Use: http://www.alchemyapi.com/company/terms.html","url": "","language": "english","relations": [{"sentence": "Since I am in New York to participate in the Data BootCamp on April 10th and Mentor hackers in NASA Space App Challenge on April 11th and 12th.","subject": {"text": "I" },"action": {"text": "am","lemmatized": "be","verb": {"text": "be","tense": "present"}},"object": {"text": "to participate in the Data BootCamp on April 10th and Mentor hackers in NASA Space App  Challenge on April 11th and 12th"},"location": {"text": "in New York"}},{"sentence": "Since I am in New York to participate in the Data BootCamp on April 10th and Mentor hackers in NASA Space App Challenge on April 11th and 12th.","subject": {"text": "I"},"action": {"text": "to participate","lemmatized": "to participate","verb": {"text": "participate","tense": "future"}}, "object": {"text": "in the Data BootCamp}}, {"sentence": " I cannot be with my team to develop content for certification.","subject": {"text": "I"},"action": {"text": "to develop","lemmatized": "to develop","verb": {"text": "develop","tense": "future"}},"text": "content for certification</a:t>
            </a:r>
            <a:r>
              <a:rPr lang="en-US" sz="1300" b="1" dirty="0" smtClean="0">
                <a:solidFill>
                  <a:srgbClr val="0070C0"/>
                </a:solidFill>
              </a:rPr>
              <a:t>"}}]}</a:t>
            </a:r>
            <a:endParaRPr lang="en-US" sz="1300" b="1" dirty="0">
              <a:solidFill>
                <a:srgbClr val="0070C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161941" y="377726"/>
            <a:ext cx="6858023" cy="954174"/>
          </a:xfrm>
        </p:spPr>
        <p:txBody>
          <a:bodyPr vert="horz" wrap="square" lIns="0" tIns="0" rIns="0" bIns="0" numCol="1" anchor="ctr" anchorCtr="0" compatLnSpc="1">
            <a:prstTxWarp prst="textNoShape">
              <a:avLst/>
            </a:prstTxWarp>
            <a:noAutofit/>
          </a:bodyPr>
          <a:lstStyle/>
          <a:p>
            <a:pPr lvl="0"/>
            <a:r>
              <a:rPr lang="en-US" sz="2638" b="1" dirty="0" smtClean="0">
                <a:solidFill>
                  <a:srgbClr val="414141"/>
                </a:solidFill>
              </a:rPr>
              <a:t>                  Feed </a:t>
            </a:r>
            <a:r>
              <a:rPr lang="en-US" sz="2638" b="1" dirty="0">
                <a:solidFill>
                  <a:srgbClr val="414141"/>
                </a:solidFill>
              </a:rPr>
              <a:t>Detection APIs</a:t>
            </a:r>
          </a:p>
        </p:txBody>
      </p:sp>
      <p:sp>
        <p:nvSpPr>
          <p:cNvPr id="3" name="Text Placeholder 2"/>
          <p:cNvSpPr txBox="1">
            <a:spLocks noGrp="1"/>
          </p:cNvSpPr>
          <p:nvPr>
            <p:ph type="body" idx="4294967295"/>
          </p:nvPr>
        </p:nvSpPr>
        <p:spPr>
          <a:xfrm>
            <a:off x="0" y="1223854"/>
            <a:ext cx="9143999" cy="1473626"/>
          </a:xfrm>
        </p:spPr>
        <p:txBody>
          <a:bodyPr vert="horz" wrap="square" lIns="0" tIns="0" rIns="0" bIns="0" numCol="1" anchor="t" anchorCtr="0" compatLnSpc="1">
            <a:prstTxWarp prst="textNoShape">
              <a:avLst/>
            </a:prstTxWarp>
            <a:noAutofit/>
          </a:bodyPr>
          <a:lstStyle/>
          <a:p>
            <a:pPr lvl="0">
              <a:buNone/>
            </a:pPr>
            <a:r>
              <a:rPr lang="en-US" sz="1800" b="1" dirty="0"/>
              <a:t>API Calls: </a:t>
            </a:r>
            <a:r>
              <a:rPr lang="en-US" sz="1800" dirty="0"/>
              <a:t>URLGetFeedLinks, HTMLGetFeedLinks</a:t>
            </a:r>
          </a:p>
          <a:p>
            <a:pPr lvl="0">
              <a:buNone/>
            </a:pPr>
            <a:r>
              <a:rPr lang="en-US" sz="1800" b="1" dirty="0" smtClean="0"/>
              <a:t>Output</a:t>
            </a:r>
            <a:r>
              <a:rPr lang="en-US" sz="1800" b="1" dirty="0"/>
              <a:t>: </a:t>
            </a:r>
            <a:r>
              <a:rPr lang="en-US" sz="1800" dirty="0"/>
              <a:t>They are embedded into websites to allow visitors and automated feed readers to access syndicated content.</a:t>
            </a:r>
          </a:p>
          <a:p>
            <a:pPr lvl="0">
              <a:buNone/>
            </a:pPr>
            <a:r>
              <a:rPr lang="en-US" sz="1800" b="1" dirty="0" smtClean="0"/>
              <a:t>Parameters</a:t>
            </a:r>
            <a:r>
              <a:rPr lang="en-US" sz="1800" b="1" dirty="0"/>
              <a:t>: </a:t>
            </a:r>
            <a:r>
              <a:rPr lang="en-US" sz="1800" dirty="0"/>
              <a:t>(apikey, html, url, outputMode, callback)</a:t>
            </a:r>
          </a:p>
          <a:p>
            <a:pPr lvl="0">
              <a:buNone/>
            </a:pPr>
            <a:r>
              <a:rPr lang="en-US" sz="1800" b="1" dirty="0"/>
              <a:t>Response</a:t>
            </a:r>
            <a:r>
              <a:rPr lang="en-US" sz="1800" dirty="0"/>
              <a:t> (status, url of requested information, feed, statusInfo)</a:t>
            </a:r>
          </a:p>
          <a:p>
            <a:pPr lvl="0"/>
            <a:endParaRPr lang="en-US" b="1" dirty="0"/>
          </a:p>
        </p:txBody>
      </p:sp>
      <p:sp>
        <p:nvSpPr>
          <p:cNvPr id="4" name="TextBox 3"/>
          <p:cNvSpPr txBox="1"/>
          <p:nvPr/>
        </p:nvSpPr>
        <p:spPr>
          <a:xfrm>
            <a:off x="274320" y="3063240"/>
            <a:ext cx="8869679" cy="3139321"/>
          </a:xfrm>
          <a:prstGeom prst="rect">
            <a:avLst/>
          </a:prstGeom>
          <a:noFill/>
        </p:spPr>
        <p:txBody>
          <a:bodyPr wrap="square" rtlCol="0">
            <a:spAutoFit/>
          </a:bodyPr>
          <a:lstStyle/>
          <a:p>
            <a:pPr>
              <a:buNone/>
            </a:pPr>
            <a:r>
              <a:rPr lang="en-US" b="1" dirty="0">
                <a:solidFill>
                  <a:srgbClr val="0070C0"/>
                </a:solidFill>
              </a:rPr>
              <a:t>Processed URL : </a:t>
            </a:r>
            <a:r>
              <a:rPr lang="en-US" dirty="0">
                <a:solidFill>
                  <a:srgbClr val="0070C0"/>
                </a:solidFill>
                <a:hlinkClick r:id="rId3"/>
              </a:rPr>
              <a:t>http://www.nytimes.com/2013/07/13/us/politics/a-day-of-friction-notable-even-for-a-fractious-congress.html?_r=1</a:t>
            </a:r>
            <a:endParaRPr lang="en-US" dirty="0">
              <a:solidFill>
                <a:srgbClr val="0070C0"/>
              </a:solidFill>
            </a:endParaRPr>
          </a:p>
          <a:p>
            <a:pPr>
              <a:buNone/>
            </a:pPr>
            <a:r>
              <a:rPr lang="en-US" b="1" dirty="0">
                <a:solidFill>
                  <a:srgbClr val="0070C0"/>
                </a:solidFill>
              </a:rPr>
              <a:t>Response Object : {</a:t>
            </a:r>
          </a:p>
          <a:p>
            <a:pPr>
              <a:buNone/>
            </a:pPr>
            <a:r>
              <a:rPr lang="en-US" b="1" dirty="0">
                <a:solidFill>
                  <a:srgbClr val="0070C0"/>
                </a:solidFill>
              </a:rPr>
              <a:t>    "status": "OK",</a:t>
            </a:r>
          </a:p>
          <a:p>
            <a:pPr>
              <a:buNone/>
            </a:pPr>
            <a:r>
              <a:rPr lang="en-US" b="1" dirty="0">
                <a:solidFill>
                  <a:srgbClr val="0070C0"/>
                </a:solidFill>
              </a:rPr>
              <a:t>    "usage": "By accessing AlchemyAPI or using information generated by AlchemyAPI, you are agreeing to be bound by the AlchemyAPI Terms of Use: http://www.alchemyapi.com/company/terms.html",</a:t>
            </a:r>
          </a:p>
          <a:p>
            <a:pPr>
              <a:buNone/>
            </a:pPr>
            <a:r>
              <a:rPr lang="en-US" b="1" dirty="0">
                <a:solidFill>
                  <a:srgbClr val="0070C0"/>
                </a:solidFill>
              </a:rPr>
              <a:t>    "url": "http://www.nytimes.com/2013/07/13/us/politics/a-day-of-friction-notable-even-for-a-fractious-congress.html?_r=2",</a:t>
            </a:r>
          </a:p>
          <a:p>
            <a:pPr>
              <a:buNone/>
            </a:pPr>
            <a:r>
              <a:rPr lang="en-US" b="1" dirty="0">
                <a:solidFill>
                  <a:srgbClr val="0070C0"/>
                </a:solidFill>
              </a:rPr>
              <a:t>    "feeds": []</a:t>
            </a:r>
          </a:p>
          <a:p>
            <a:pPr>
              <a:buNone/>
            </a:pPr>
            <a:r>
              <a:rPr lang="en-US" b="1" dirty="0" smtClean="0">
                <a:solidFill>
                  <a:srgbClr val="0070C0"/>
                </a:solidFill>
              </a:rPr>
              <a:t>}</a:t>
            </a:r>
            <a:endParaRPr lang="en-US" b="1" dirty="0">
              <a:solidFill>
                <a:srgbClr val="0070C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142617" y="364119"/>
            <a:ext cx="6858023" cy="954174"/>
          </a:xfrm>
        </p:spPr>
        <p:txBody>
          <a:bodyPr vert="horz" wrap="square" lIns="0" tIns="0" rIns="0" bIns="0" numCol="1" anchor="ctr" anchorCtr="0" compatLnSpc="1">
            <a:prstTxWarp prst="textNoShape">
              <a:avLst/>
            </a:prstTxWarp>
            <a:noAutofit/>
          </a:bodyPr>
          <a:lstStyle/>
          <a:p>
            <a:pPr lvl="0"/>
            <a:r>
              <a:rPr lang="en-US" sz="2638" b="1" dirty="0" smtClean="0">
                <a:solidFill>
                  <a:srgbClr val="414141"/>
                </a:solidFill>
              </a:rPr>
              <a:t>                Taxonomy </a:t>
            </a:r>
            <a:r>
              <a:rPr lang="en-US" sz="2638" b="1" dirty="0">
                <a:solidFill>
                  <a:srgbClr val="414141"/>
                </a:solidFill>
              </a:rPr>
              <a:t>Parsing APIs</a:t>
            </a:r>
          </a:p>
        </p:txBody>
      </p:sp>
      <p:sp>
        <p:nvSpPr>
          <p:cNvPr id="3" name="Text Placeholder 2"/>
          <p:cNvSpPr txBox="1">
            <a:spLocks noGrp="1"/>
          </p:cNvSpPr>
          <p:nvPr>
            <p:ph type="body" idx="4294967295"/>
          </p:nvPr>
        </p:nvSpPr>
        <p:spPr>
          <a:xfrm>
            <a:off x="1" y="1318293"/>
            <a:ext cx="9143999" cy="1633748"/>
          </a:xfrm>
        </p:spPr>
        <p:txBody>
          <a:bodyPr vert="horz" wrap="square" lIns="0" tIns="0" rIns="0" bIns="0" numCol="1" anchor="t" anchorCtr="0" compatLnSpc="1">
            <a:prstTxWarp prst="textNoShape">
              <a:avLst/>
            </a:prstTxWarp>
            <a:noAutofit/>
          </a:bodyPr>
          <a:lstStyle/>
          <a:p>
            <a:pPr lvl="0">
              <a:buNone/>
            </a:pPr>
            <a:r>
              <a:rPr lang="en-US" sz="1800" b="1" dirty="0"/>
              <a:t>API: </a:t>
            </a:r>
            <a:r>
              <a:rPr lang="en-US" sz="1800" dirty="0"/>
              <a:t>URLGetRankedTaxonomy, TextGetRankedTaxonomy, HTMLGetRankedTaxonomy</a:t>
            </a:r>
          </a:p>
          <a:p>
            <a:pPr lvl="0">
              <a:buNone/>
            </a:pPr>
            <a:r>
              <a:rPr lang="en-US" sz="1800" b="1" dirty="0" smtClean="0"/>
              <a:t>Output</a:t>
            </a:r>
            <a:r>
              <a:rPr lang="en-US" sz="1800" b="1" dirty="0"/>
              <a:t>: </a:t>
            </a:r>
            <a:r>
              <a:rPr lang="en-US" sz="1800" dirty="0"/>
              <a:t>categorize data by different topics.</a:t>
            </a:r>
          </a:p>
          <a:p>
            <a:pPr lvl="0">
              <a:buNone/>
            </a:pPr>
            <a:r>
              <a:rPr lang="en-US" sz="1800" b="1" dirty="0"/>
              <a:t>Paramters: </a:t>
            </a:r>
            <a:r>
              <a:rPr lang="en-US" sz="1800" dirty="0"/>
              <a:t>(apikey, text, url, outputMode, callback, baseURL)</a:t>
            </a:r>
          </a:p>
          <a:p>
            <a:pPr lvl="0">
              <a:buNone/>
            </a:pPr>
            <a:r>
              <a:rPr lang="en-US" sz="1800" b="1" dirty="0"/>
              <a:t>Response:  </a:t>
            </a:r>
            <a:r>
              <a:rPr lang="en-US" sz="1800" dirty="0"/>
              <a:t>(status, url, detected category, score, statusInfo)</a:t>
            </a:r>
          </a:p>
        </p:txBody>
      </p:sp>
      <p:sp>
        <p:nvSpPr>
          <p:cNvPr id="4" name="TextBox 3"/>
          <p:cNvSpPr txBox="1"/>
          <p:nvPr/>
        </p:nvSpPr>
        <p:spPr>
          <a:xfrm>
            <a:off x="0" y="2743200"/>
            <a:ext cx="9143999" cy="4062651"/>
          </a:xfrm>
          <a:prstGeom prst="rect">
            <a:avLst/>
          </a:prstGeom>
          <a:noFill/>
        </p:spPr>
        <p:txBody>
          <a:bodyPr wrap="square" rtlCol="0">
            <a:spAutoFit/>
          </a:bodyPr>
          <a:lstStyle/>
          <a:p>
            <a:pPr>
              <a:buNone/>
            </a:pPr>
            <a:r>
              <a:rPr lang="en-US" b="1" dirty="0">
                <a:solidFill>
                  <a:srgbClr val="0070C0"/>
                </a:solidFill>
              </a:rPr>
              <a:t>Processed URL</a:t>
            </a:r>
          </a:p>
          <a:p>
            <a:pPr>
              <a:buNone/>
            </a:pPr>
            <a:r>
              <a:rPr lang="en-US" dirty="0">
                <a:solidFill>
                  <a:srgbClr val="0070C0"/>
                </a:solidFill>
                <a:hlinkClick r:id="rId3"/>
              </a:rPr>
              <a:t>http://www.nytimes.com/2013/07/13/us/politics/a-day-of-friction-notable-even-for-a-fractious-congress.html?_r=1</a:t>
            </a:r>
            <a:endParaRPr lang="en-US" dirty="0">
              <a:solidFill>
                <a:srgbClr val="0070C0"/>
              </a:solidFill>
            </a:endParaRPr>
          </a:p>
          <a:p>
            <a:pPr>
              <a:buNone/>
            </a:pPr>
            <a:r>
              <a:rPr lang="en-US" b="1" dirty="0">
                <a:solidFill>
                  <a:srgbClr val="0070C0"/>
                </a:solidFill>
              </a:rPr>
              <a:t>Response Object: {"status": "OK","usage": "By accessing AlchemyAPI or using information generated by AlchemyAPI, you are agreeing to be bound by the AlchemyAPI Terms of Use: http://www.alchemyapi.com/company/terms.html","url": "http://www.nytimes.com/2013/07/13/us/politics/a-day-of-friction-notable-even-for-a-fractious-congress.html?_r=2", "totalTransactions": "1“,"language": "english","taxonomy": [{"label": "/law, govt and politics/politics","score": "0.769694" },{"label": "/law, govt and politics/government","score": "0.613808" },{"label": "/law, govt and politics/legalissues/legislation","score": "0.512705"}]}</a:t>
            </a:r>
            <a:r>
              <a:rPr lang="en-US" b="1" dirty="0"/>
              <a:t> </a:t>
            </a:r>
          </a:p>
          <a:p>
            <a:pPr lvl="0">
              <a:buNone/>
            </a:pPr>
            <a:endParaRPr lang="en-US" sz="2400"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142617" y="433246"/>
            <a:ext cx="6858023" cy="954174"/>
          </a:xfrm>
        </p:spPr>
        <p:txBody>
          <a:bodyPr vert="horz" wrap="square" lIns="0" tIns="0" rIns="0" bIns="0" numCol="1" anchor="ctr" anchorCtr="0" compatLnSpc="1">
            <a:prstTxWarp prst="textNoShape">
              <a:avLst/>
            </a:prstTxWarp>
            <a:noAutofit/>
          </a:bodyPr>
          <a:lstStyle/>
          <a:p>
            <a:pPr lvl="0"/>
            <a:r>
              <a:rPr lang="en-US" sz="2638" b="1" dirty="0">
                <a:solidFill>
                  <a:srgbClr val="414141"/>
                </a:solidFill>
              </a:rPr>
              <a:t>Concept Tagging APIs</a:t>
            </a:r>
          </a:p>
        </p:txBody>
      </p:sp>
      <p:sp>
        <p:nvSpPr>
          <p:cNvPr id="3" name="Text Placeholder 2"/>
          <p:cNvSpPr txBox="1">
            <a:spLocks noGrp="1"/>
          </p:cNvSpPr>
          <p:nvPr>
            <p:ph type="body" idx="4294967295"/>
          </p:nvPr>
        </p:nvSpPr>
        <p:spPr>
          <a:xfrm>
            <a:off x="0" y="1223854"/>
            <a:ext cx="9143999" cy="1656506"/>
          </a:xfrm>
        </p:spPr>
        <p:txBody>
          <a:bodyPr vert="horz" wrap="square" lIns="0" tIns="0" rIns="0" bIns="0" numCol="1" anchor="t" anchorCtr="0" compatLnSpc="1">
            <a:prstTxWarp prst="textNoShape">
              <a:avLst/>
            </a:prstTxWarp>
            <a:noAutofit/>
          </a:bodyPr>
          <a:lstStyle/>
          <a:p>
            <a:pPr lvl="0">
              <a:buNone/>
            </a:pPr>
            <a:r>
              <a:rPr lang="en-US" b="1" dirty="0"/>
              <a:t>API Calls: </a:t>
            </a:r>
            <a:r>
              <a:rPr lang="en-US" dirty="0"/>
              <a:t>URLGetRankedConcepts, HTMLGetRankedConcepts, TextGetRankedConcepts</a:t>
            </a:r>
          </a:p>
          <a:p>
            <a:pPr lvl="0">
              <a:buNone/>
            </a:pPr>
            <a:r>
              <a:rPr lang="en-US" b="1" dirty="0" smtClean="0"/>
              <a:t>Output</a:t>
            </a:r>
            <a:r>
              <a:rPr lang="en-US" b="1" dirty="0"/>
              <a:t>: </a:t>
            </a:r>
            <a:r>
              <a:rPr lang="en-US" dirty="0"/>
              <a:t>Tag text with concepts in manner similar to humans identifying concepts. Make high level abstractions or related terms.</a:t>
            </a:r>
          </a:p>
          <a:p>
            <a:pPr lvl="0">
              <a:buNone/>
            </a:pPr>
            <a:r>
              <a:rPr lang="en-US" b="1" dirty="0"/>
              <a:t>Parameters: </a:t>
            </a:r>
            <a:r>
              <a:rPr lang="en-US" dirty="0"/>
              <a:t>(apikey, text, url, maxRetrieve concept tags, outputMode, callback, linkedData with links identified as concept tags)</a:t>
            </a:r>
          </a:p>
          <a:p>
            <a:pPr lvl="0">
              <a:buNone/>
            </a:pPr>
            <a:r>
              <a:rPr lang="en-US" b="1" dirty="0"/>
              <a:t>Response: </a:t>
            </a:r>
            <a:r>
              <a:rPr lang="en-US" dirty="0"/>
              <a:t>(status, language, url, relevance, text, linkedData for the detected concept tag)</a:t>
            </a:r>
          </a:p>
          <a:p>
            <a:pPr lvl="0"/>
            <a:endParaRPr lang="en-US" dirty="0"/>
          </a:p>
        </p:txBody>
      </p:sp>
      <p:sp>
        <p:nvSpPr>
          <p:cNvPr id="4" name="TextBox 3"/>
          <p:cNvSpPr txBox="1"/>
          <p:nvPr/>
        </p:nvSpPr>
        <p:spPr>
          <a:xfrm>
            <a:off x="0" y="3017521"/>
            <a:ext cx="9143999" cy="4031873"/>
          </a:xfrm>
          <a:prstGeom prst="rect">
            <a:avLst/>
          </a:prstGeom>
          <a:noFill/>
        </p:spPr>
        <p:txBody>
          <a:bodyPr wrap="square" rtlCol="0">
            <a:spAutoFit/>
          </a:bodyPr>
          <a:lstStyle/>
          <a:p>
            <a:pPr>
              <a:buNone/>
            </a:pPr>
            <a:r>
              <a:rPr lang="en-US" sz="1600" b="1" dirty="0">
                <a:solidFill>
                  <a:srgbClr val="0070C0"/>
                </a:solidFill>
              </a:rPr>
              <a:t>Processed Text : </a:t>
            </a:r>
            <a:r>
              <a:rPr lang="en-US" sz="1600" dirty="0">
                <a:solidFill>
                  <a:srgbClr val="0070C0"/>
                </a:solidFill>
              </a:rPr>
              <a:t>Since I am in New York to participate in the Data BootCamp on April 10th and Mentor hackers in NASA Space App Challenge on April 11th and 12th. I cannot be with my team to develop content for certification.</a:t>
            </a:r>
          </a:p>
          <a:p>
            <a:pPr>
              <a:buNone/>
            </a:pPr>
            <a:r>
              <a:rPr lang="en-US" sz="1600" b="1" dirty="0">
                <a:solidFill>
                  <a:srgbClr val="0070C0"/>
                </a:solidFill>
              </a:rPr>
              <a:t>Response Object : </a:t>
            </a:r>
          </a:p>
          <a:p>
            <a:pPr lvl="0">
              <a:buNone/>
            </a:pPr>
            <a:r>
              <a:rPr lang="en-US" sz="1600" dirty="0">
                <a:solidFill>
                  <a:srgbClr val="0070C0"/>
                </a:solidFill>
              </a:rPr>
              <a:t>{"status": "OK","usage": "By accessing AlchemyAPI or using information generated by AlchemyAPI, you are agreeing to be bound by the AlchemyAPI Terms of Use: http://www.alchemyapi.com/company/terms.html",</a:t>
            </a:r>
          </a:p>
          <a:p>
            <a:pPr lvl="0">
              <a:buNone/>
            </a:pPr>
            <a:r>
              <a:rPr lang="en-US" sz="1600" dirty="0">
                <a:solidFill>
                  <a:srgbClr val="0070C0"/>
                </a:solidFill>
              </a:rPr>
              <a:t> "url": "","language": "english","text": "Since I am in New York to participate in the Data BootCamp on April 10th and Mentor hackers in NASA Space App Challenge on April 11th and 12th. I cannot be with my team to develop content for certification.",</a:t>
            </a:r>
          </a:p>
          <a:p>
            <a:pPr lvl="0">
              <a:buNone/>
            </a:pPr>
            <a:r>
              <a:rPr lang="en-US" sz="1600" dirty="0">
                <a:solidFill>
                  <a:srgbClr val="0070C0"/>
                </a:solidFill>
              </a:rPr>
              <a:t> "concepts": [{</a:t>
            </a:r>
          </a:p>
          <a:p>
            <a:pPr lvl="0">
              <a:buNone/>
            </a:pPr>
            <a:r>
              <a:rPr lang="en-US" sz="1600" dirty="0">
                <a:solidFill>
                  <a:srgbClr val="0070C0"/>
                </a:solidFill>
              </a:rPr>
              <a:t> "text": "Duodecimal",</a:t>
            </a:r>
          </a:p>
          <a:p>
            <a:pPr lvl="0">
              <a:buNone/>
            </a:pPr>
            <a:r>
              <a:rPr lang="en-US" sz="1600" dirty="0">
                <a:solidFill>
                  <a:srgbClr val="0070C0"/>
                </a:solidFill>
              </a:rPr>
              <a:t> "relevance": "0.9072",</a:t>
            </a:r>
          </a:p>
          <a:p>
            <a:pPr lvl="0">
              <a:buNone/>
            </a:pPr>
            <a:r>
              <a:rPr lang="en-US" sz="1600" dirty="0">
                <a:solidFill>
                  <a:srgbClr val="0070C0"/>
                </a:solidFill>
              </a:rPr>
              <a:t> "dbpedia": "http://dbpedia.org/resource/Duodecimal",</a:t>
            </a:r>
          </a:p>
          <a:p>
            <a:pPr lvl="0">
              <a:buNone/>
            </a:pPr>
            <a:r>
              <a:rPr lang="en-US" sz="1600" dirty="0">
                <a:solidFill>
                  <a:srgbClr val="0070C0"/>
                </a:solidFill>
              </a:rPr>
              <a:t> "freebase": "http://rdf.freebase.com/ns/m.02bjn"}]}</a:t>
            </a:r>
          </a:p>
          <a:p>
            <a:endParaRPr lang="en-US" sz="1600" dirty="0">
              <a:solidFill>
                <a:srgbClr val="0070C0"/>
              </a:solidFill>
            </a:endParaRPr>
          </a:p>
        </p:txBody>
      </p:sp>
    </p:spTree>
    <p:extLst>
      <p:ext uri="{BB962C8B-B14F-4D97-AF65-F5344CB8AC3E}">
        <p14:creationId xmlns:p14="http://schemas.microsoft.com/office/powerpoint/2010/main" val="120835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92813" y="799294"/>
            <a:ext cx="6858023" cy="532606"/>
          </a:xfrm>
        </p:spPr>
        <p:txBody>
          <a:bodyPr vert="horz" wrap="square" lIns="0" tIns="0" rIns="0" bIns="0" numCol="1" anchor="ctr" anchorCtr="0" compatLnSpc="1">
            <a:prstTxWarp prst="textNoShape">
              <a:avLst/>
            </a:prstTxWarp>
            <a:noAutofit/>
          </a:bodyPr>
          <a:lstStyle/>
          <a:p>
            <a:pPr lvl="0"/>
            <a:r>
              <a:rPr lang="en-US" sz="2638" b="1" dirty="0" smtClean="0">
                <a:solidFill>
                  <a:srgbClr val="414141"/>
                </a:solidFill>
              </a:rPr>
              <a:t>            Image </a:t>
            </a:r>
            <a:r>
              <a:rPr lang="en-US" sz="2638" b="1" dirty="0">
                <a:solidFill>
                  <a:srgbClr val="414141"/>
                </a:solidFill>
              </a:rPr>
              <a:t>Link Extraction APIs</a:t>
            </a:r>
          </a:p>
        </p:txBody>
      </p:sp>
      <p:sp>
        <p:nvSpPr>
          <p:cNvPr id="3" name="Text Placeholder 2"/>
          <p:cNvSpPr txBox="1">
            <a:spLocks noGrp="1"/>
          </p:cNvSpPr>
          <p:nvPr>
            <p:ph type="body" idx="4294967295"/>
          </p:nvPr>
        </p:nvSpPr>
        <p:spPr>
          <a:xfrm>
            <a:off x="1" y="1539281"/>
            <a:ext cx="8771137" cy="1386799"/>
          </a:xfrm>
        </p:spPr>
        <p:txBody>
          <a:bodyPr vert="horz" wrap="square" lIns="0" tIns="0" rIns="0" bIns="0" numCol="1" anchor="t" anchorCtr="0" compatLnSpc="1">
            <a:prstTxWarp prst="textNoShape">
              <a:avLst/>
            </a:prstTxWarp>
            <a:noAutofit/>
          </a:bodyPr>
          <a:lstStyle/>
          <a:p>
            <a:pPr lvl="0">
              <a:buNone/>
            </a:pPr>
            <a:r>
              <a:rPr lang="en-US" sz="1800" b="1" dirty="0"/>
              <a:t>API Calls: </a:t>
            </a:r>
            <a:r>
              <a:rPr lang="en-US" sz="1800" dirty="0"/>
              <a:t>URLGetImage, HTMLGetImage</a:t>
            </a:r>
          </a:p>
          <a:p>
            <a:pPr lvl="0">
              <a:buNone/>
            </a:pPr>
            <a:r>
              <a:rPr lang="en-US" sz="1800" b="1" dirty="0" smtClean="0"/>
              <a:t>Output</a:t>
            </a:r>
            <a:r>
              <a:rPr lang="en-US" sz="1800" b="1" dirty="0"/>
              <a:t>: </a:t>
            </a:r>
            <a:r>
              <a:rPr lang="en-US" sz="1800" dirty="0"/>
              <a:t>Given any </a:t>
            </a:r>
            <a:r>
              <a:rPr lang="en-US" sz="1800" dirty="0" smtClean="0"/>
              <a:t>URL or HTML text, </a:t>
            </a:r>
            <a:r>
              <a:rPr lang="en-US" sz="1800" dirty="0"/>
              <a:t>the Image Link Extraction </a:t>
            </a:r>
            <a:r>
              <a:rPr lang="en-US" sz="1800" dirty="0" smtClean="0"/>
              <a:t>API will </a:t>
            </a:r>
            <a:r>
              <a:rPr lang="en-US" sz="1800" dirty="0"/>
              <a:t>scan the designated page to find the most prominent image and directly retrieve URL for that image, which can </a:t>
            </a:r>
            <a:r>
              <a:rPr lang="en-US" sz="1800" dirty="0" smtClean="0"/>
              <a:t>be </a:t>
            </a:r>
            <a:r>
              <a:rPr lang="en-US" sz="1800" dirty="0"/>
              <a:t>appropriately classified and tagged.</a:t>
            </a:r>
            <a:r>
              <a:rPr lang="en-US" sz="2000" b="1" dirty="0"/>
              <a:t/>
            </a:r>
            <a:br>
              <a:rPr lang="en-US" sz="2000" b="1" dirty="0"/>
            </a:br>
            <a:r>
              <a:rPr lang="en-US" sz="2000" b="1" dirty="0"/>
              <a:t/>
            </a:r>
            <a:br>
              <a:rPr lang="en-US" sz="2000" b="1" dirty="0"/>
            </a:br>
            <a:endParaRPr lang="en-US" sz="2000" dirty="0"/>
          </a:p>
          <a:p>
            <a:pPr lvl="0"/>
            <a:endParaRPr lang="en-US" sz="1512" dirty="0"/>
          </a:p>
          <a:p>
            <a:pPr lvl="0"/>
            <a:endParaRPr lang="en-US" sz="1512" dirty="0"/>
          </a:p>
        </p:txBody>
      </p:sp>
      <p:sp>
        <p:nvSpPr>
          <p:cNvPr id="4" name="TextBox 3"/>
          <p:cNvSpPr txBox="1"/>
          <p:nvPr/>
        </p:nvSpPr>
        <p:spPr>
          <a:xfrm>
            <a:off x="15241" y="2743200"/>
            <a:ext cx="9143999" cy="4524315"/>
          </a:xfrm>
          <a:prstGeom prst="rect">
            <a:avLst/>
          </a:prstGeom>
          <a:noFill/>
        </p:spPr>
        <p:txBody>
          <a:bodyPr wrap="square" rtlCol="0">
            <a:spAutoFit/>
          </a:bodyPr>
          <a:lstStyle/>
          <a:p>
            <a:r>
              <a:rPr lang="en-US" b="1" dirty="0">
                <a:solidFill>
                  <a:srgbClr val="0070C0"/>
                </a:solidFill>
              </a:rPr>
              <a:t>Processed URL :</a:t>
            </a:r>
          </a:p>
          <a:p>
            <a:r>
              <a:rPr lang="en-US" dirty="0">
                <a:solidFill>
                  <a:srgbClr val="0070C0"/>
                </a:solidFill>
                <a:hlinkClick r:id="rId3"/>
              </a:rPr>
              <a:t>http://www.nytimes.com/2013/07/13/us/politics/a-day-of-friction-notable-even-for-a-fractious-congress.html?_r=1</a:t>
            </a:r>
            <a:endParaRPr lang="en-US" dirty="0">
              <a:solidFill>
                <a:srgbClr val="0070C0"/>
              </a:solidFill>
            </a:endParaRPr>
          </a:p>
          <a:p>
            <a:r>
              <a:rPr lang="en-US" b="1" dirty="0">
                <a:solidFill>
                  <a:srgbClr val="0070C0"/>
                </a:solidFill>
              </a:rPr>
              <a:t>Response Object : {</a:t>
            </a:r>
          </a:p>
          <a:p>
            <a:r>
              <a:rPr lang="en-US" b="1" dirty="0">
                <a:solidFill>
                  <a:srgbClr val="0070C0"/>
                </a:solidFill>
              </a:rPr>
              <a:t>    "status": "OK",</a:t>
            </a:r>
          </a:p>
          <a:p>
            <a:r>
              <a:rPr lang="en-US" b="1" dirty="0">
                <a:solidFill>
                  <a:srgbClr val="0070C0"/>
                </a:solidFill>
              </a:rPr>
              <a:t>    "usage": "By accessing AlchemyAPI or using information generated by AlchemyAPI, you are agreeing to be bound by the AlchemyAPI Terms of Use: http://www.alchemyapi.com/company/terms.html",</a:t>
            </a:r>
          </a:p>
          <a:p>
            <a:r>
              <a:rPr lang="en-US" b="1" dirty="0">
                <a:solidFill>
                  <a:srgbClr val="0070C0"/>
                </a:solidFill>
              </a:rPr>
              <a:t>    "url": "http://www.nytimes.com/2013/07/13/us/politics/a-day-of-friction-notable-even-for-a-fractious-congress.html?_r=2",</a:t>
            </a:r>
          </a:p>
          <a:p>
            <a:r>
              <a:rPr lang="en-US" b="1" dirty="0">
                <a:solidFill>
                  <a:srgbClr val="0070C0"/>
                </a:solidFill>
              </a:rPr>
              <a:t>    "totalTransactions": "2",</a:t>
            </a:r>
          </a:p>
          <a:p>
            <a:r>
              <a:rPr lang="en-US" b="1" dirty="0">
                <a:solidFill>
                  <a:srgbClr val="0070C0"/>
                </a:solidFill>
              </a:rPr>
              <a:t>    "image": "http://static01.nyt.com/images/2013/07/13/us/13cong_600/13cong_600-thumbLarge.jpg"</a:t>
            </a:r>
          </a:p>
          <a:p>
            <a:r>
              <a:rPr lang="en-US" b="1" dirty="0">
                <a:solidFill>
                  <a:srgbClr val="0070C0"/>
                </a:solidFill>
              </a:rPr>
              <a:t>}</a:t>
            </a:r>
          </a:p>
          <a:p>
            <a:endParaRPr lang="en-US" dirty="0"/>
          </a:p>
        </p:txBody>
      </p:sp>
    </p:spTree>
    <p:extLst>
      <p:ext uri="{BB962C8B-B14F-4D97-AF65-F5344CB8AC3E}">
        <p14:creationId xmlns:p14="http://schemas.microsoft.com/office/powerpoint/2010/main" val="2937022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23" name="Shape 223"/>
          <p:cNvSpPr txBox="1">
            <a:spLocks noGrp="1"/>
          </p:cNvSpPr>
          <p:nvPr>
            <p:ph type="title"/>
          </p:nvPr>
        </p:nvSpPr>
        <p:spPr>
          <a:xfrm>
            <a:off x="73152" y="566684"/>
            <a:ext cx="8755692" cy="850636"/>
          </a:xfrm>
          <a:prstGeom prst="rect">
            <a:avLst/>
          </a:prstGeom>
          <a:noFill/>
          <a:ln>
            <a:noFill/>
          </a:ln>
        </p:spPr>
        <p:txBody>
          <a:bodyPr vert="horz" wrap="square" lIns="76188" tIns="76188" rIns="76188" bIns="76188" numCol="1" anchor="ctr" anchorCtr="0" compatLnSpc="1">
            <a:prstTxWarp prst="textNoShape">
              <a:avLst/>
            </a:prstTxWarp>
            <a:noAutofit/>
          </a:bodyPr>
          <a:lstStyle/>
          <a:p>
            <a:pPr lvl="0" algn="ctr">
              <a:buSzPct val="25000"/>
            </a:pPr>
            <a:r>
              <a:rPr lang="en-US" sz="2800" dirty="0" smtClean="0">
                <a:solidFill>
                  <a:srgbClr val="000000"/>
                </a:solidFill>
                <a:latin typeface="Helvetica Neue"/>
                <a:cs typeface="Helvetica Neue"/>
                <a:sym typeface="Arial"/>
                <a:rtl val="0"/>
              </a:rPr>
              <a:t>AlchemyAPI in Bluemix</a:t>
            </a:r>
            <a:endParaRPr lang="en-US" sz="2800" dirty="0">
              <a:solidFill>
                <a:srgbClr val="000000"/>
              </a:solidFill>
              <a:latin typeface="Helvetica Neue"/>
              <a:cs typeface="Helvetica Neue"/>
              <a:sym typeface="Arial"/>
              <a:rtl val="0"/>
            </a:endParaRPr>
          </a:p>
        </p:txBody>
      </p:sp>
      <p:sp>
        <p:nvSpPr>
          <p:cNvPr id="2" name="TextBox 1"/>
          <p:cNvSpPr txBox="1"/>
          <p:nvPr/>
        </p:nvSpPr>
        <p:spPr>
          <a:xfrm>
            <a:off x="91440" y="1417320"/>
            <a:ext cx="8755692" cy="372409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Expand the number and types of scalable cognitive computing APIs available in Watson ecosystem, you can :</a:t>
            </a:r>
          </a:p>
          <a:p>
            <a:pPr marL="342900" indent="-342900">
              <a:buFont typeface="Arial" panose="020B0604020202020204" pitchFamily="34" charset="0"/>
              <a:buChar char="•"/>
            </a:pPr>
            <a:endParaRPr lang="en-US" sz="2000" dirty="0" smtClean="0"/>
          </a:p>
          <a:p>
            <a:pPr marL="800100" lvl="1" indent="-342900">
              <a:buFont typeface="Arial" panose="020B0604020202020204" pitchFamily="34" charset="0"/>
              <a:buChar char="—"/>
            </a:pPr>
            <a:r>
              <a:rPr lang="en-US" dirty="0" smtClean="0"/>
              <a:t>Analyze unstructured content exposing semantic richness in data.</a:t>
            </a:r>
          </a:p>
          <a:p>
            <a:pPr marL="800100" lvl="1" indent="-342900">
              <a:buFont typeface="Arial" panose="020B0604020202020204" pitchFamily="34" charset="0"/>
              <a:buChar char="—"/>
            </a:pPr>
            <a:r>
              <a:rPr lang="en-US" dirty="0"/>
              <a:t>D</a:t>
            </a:r>
            <a:r>
              <a:rPr lang="en-US" dirty="0" smtClean="0"/>
              <a:t>etect</a:t>
            </a:r>
            <a:r>
              <a:rPr lang="en-US" dirty="0"/>
              <a:t>, label and extract important details from image data.</a:t>
            </a:r>
          </a:p>
          <a:p>
            <a:pPr marL="800100" lvl="1" indent="-342900">
              <a:buFont typeface="Courier New" panose="02070309020205020404" pitchFamily="49" charset="0"/>
              <a:buChar char="o"/>
            </a:pPr>
            <a:endParaRPr lang="en-US" sz="2000" dirty="0" smtClean="0"/>
          </a:p>
          <a:p>
            <a:pPr marL="342900" indent="-342900">
              <a:buFont typeface="Arial" panose="020B0604020202020204" pitchFamily="34" charset="0"/>
              <a:buChar char="•"/>
            </a:pPr>
            <a:r>
              <a:rPr lang="en-US" sz="2000" dirty="0" smtClean="0"/>
              <a:t>Provide </a:t>
            </a:r>
            <a:r>
              <a:rPr lang="en-US" sz="2000" dirty="0"/>
              <a:t>a cloud platform for building smart applications that rely on rich understanding of human language and images</a:t>
            </a:r>
            <a:r>
              <a:rPr lang="en-US" sz="2000" dirty="0" smtClean="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Provide unsupervised </a:t>
            </a:r>
            <a:r>
              <a:rPr lang="en-US" sz="2000" dirty="0"/>
              <a:t>deep-learning techniques </a:t>
            </a:r>
            <a:r>
              <a:rPr lang="en-US" sz="2000" dirty="0" smtClean="0"/>
              <a:t>to </a:t>
            </a:r>
            <a:r>
              <a:rPr lang="en-US" sz="2000" dirty="0"/>
              <a:t>correctly </a:t>
            </a:r>
            <a:r>
              <a:rPr lang="en-US" sz="2000" dirty="0" smtClean="0"/>
              <a:t>understand the </a:t>
            </a:r>
            <a:r>
              <a:rPr lang="en-US" sz="2000" dirty="0"/>
              <a:t>content contained in </a:t>
            </a:r>
            <a:r>
              <a:rPr lang="en-US" sz="2000" dirty="0" smtClean="0"/>
              <a:t>text and image data.</a:t>
            </a:r>
          </a:p>
          <a:p>
            <a:pPr marL="342900" indent="-342900">
              <a:buFont typeface="Arial" panose="020B0604020202020204" pitchFamily="34" charset="0"/>
              <a:buChar char="•"/>
            </a:pPr>
            <a:endParaRPr lang="en-US" sz="2000" dirty="0" smtClean="0"/>
          </a:p>
        </p:txBody>
      </p:sp>
    </p:spTree>
    <p:extLst>
      <p:ext uri="{BB962C8B-B14F-4D97-AF65-F5344CB8AC3E}">
        <p14:creationId xmlns:p14="http://schemas.microsoft.com/office/powerpoint/2010/main" val="3963657193"/>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39140" y="967754"/>
            <a:ext cx="8229600" cy="505736"/>
          </a:xfrm>
        </p:spPr>
        <p:txBody>
          <a:bodyPr/>
          <a:lstStyle/>
          <a:p>
            <a:pPr algn="ctr"/>
            <a:r>
              <a:rPr lang="en-US" sz="2800" dirty="0" smtClean="0">
                <a:latin typeface="Helvetica" panose="020B0604020202020204" pitchFamily="34" charset="0"/>
                <a:cs typeface="Helvetica" panose="020B0604020202020204" pitchFamily="34" charset="0"/>
              </a:rPr>
              <a:t>Why use Alchemy APIs ?</a:t>
            </a:r>
            <a:endParaRPr lang="en-US" sz="2800" dirty="0">
              <a:latin typeface="Helvetica" panose="020B0604020202020204" pitchFamily="34" charset="0"/>
              <a:cs typeface="Helvetica" panose="020B0604020202020204" pitchFamily="34" charset="0"/>
            </a:endParaRPr>
          </a:p>
        </p:txBody>
      </p:sp>
      <p:sp>
        <p:nvSpPr>
          <p:cNvPr id="2" name="TextBox 1"/>
          <p:cNvSpPr txBox="1"/>
          <p:nvPr/>
        </p:nvSpPr>
        <p:spPr>
          <a:xfrm>
            <a:off x="1" y="1704430"/>
            <a:ext cx="9144000" cy="3785652"/>
          </a:xfrm>
          <a:prstGeom prst="rect">
            <a:avLst/>
          </a:prstGeom>
          <a:noFill/>
        </p:spPr>
        <p:txBody>
          <a:bodyPr wrap="square" rtlCol="0">
            <a:spAutoFit/>
          </a:bodyPr>
          <a:lstStyle/>
          <a:p>
            <a:pPr marL="723884" lvl="1" indent="-342900">
              <a:buClr>
                <a:schemeClr val="bg2"/>
              </a:buClr>
              <a:buFont typeface="Arial" panose="020B0604020202020204" pitchFamily="34" charset="0"/>
              <a:buChar char="•"/>
            </a:pPr>
            <a:r>
              <a:rPr lang="en-US" sz="2000" b="1" dirty="0">
                <a:solidFill>
                  <a:srgbClr val="262626"/>
                </a:solidFill>
              </a:rPr>
              <a:t>Proven track record: </a:t>
            </a:r>
            <a:r>
              <a:rPr lang="en-US" sz="2000" dirty="0">
                <a:solidFill>
                  <a:srgbClr val="262626"/>
                </a:solidFill>
              </a:rPr>
              <a:t>used across 16+ industries in 36+ countries </a:t>
            </a:r>
          </a:p>
          <a:p>
            <a:pPr marL="723884" lvl="1" indent="-342900">
              <a:buClr>
                <a:schemeClr val="bg2"/>
              </a:buClr>
              <a:buFont typeface="Arial" panose="020B0604020202020204" pitchFamily="34" charset="0"/>
              <a:buChar char="•"/>
            </a:pPr>
            <a:endParaRPr lang="en-US" sz="2000" dirty="0">
              <a:solidFill>
                <a:srgbClr val="262626"/>
              </a:solidFill>
            </a:endParaRPr>
          </a:p>
          <a:p>
            <a:pPr marL="723884" lvl="1" indent="-342900">
              <a:buClr>
                <a:schemeClr val="bg2"/>
              </a:buClr>
              <a:buFont typeface="Arial" panose="020B0604020202020204" pitchFamily="34" charset="0"/>
              <a:buChar char="•"/>
            </a:pPr>
            <a:r>
              <a:rPr lang="en-US" sz="2000" b="1" dirty="0">
                <a:solidFill>
                  <a:srgbClr val="262626"/>
                </a:solidFill>
              </a:rPr>
              <a:t>Deep </a:t>
            </a:r>
            <a:r>
              <a:rPr lang="en-US" sz="2000" b="1" dirty="0" smtClean="0">
                <a:solidFill>
                  <a:srgbClr val="262626"/>
                </a:solidFill>
              </a:rPr>
              <a:t>Machine Learning :</a:t>
            </a:r>
            <a:r>
              <a:rPr lang="en-US" sz="2000" dirty="0" smtClean="0">
                <a:solidFill>
                  <a:srgbClr val="262626"/>
                </a:solidFill>
              </a:rPr>
              <a:t> provides ability to train very large and deep neural networks efficiently </a:t>
            </a:r>
            <a:endParaRPr lang="en-US" sz="2000" dirty="0">
              <a:solidFill>
                <a:srgbClr val="262626"/>
              </a:solidFill>
            </a:endParaRPr>
          </a:p>
          <a:p>
            <a:pPr marL="723884" lvl="1" indent="-342900">
              <a:buClr>
                <a:schemeClr val="bg2"/>
              </a:buClr>
              <a:buFont typeface="Arial" panose="020B0604020202020204" pitchFamily="34" charset="0"/>
              <a:buChar char="•"/>
            </a:pPr>
            <a:endParaRPr lang="en-US" sz="2000" dirty="0">
              <a:solidFill>
                <a:srgbClr val="262626"/>
              </a:solidFill>
            </a:endParaRPr>
          </a:p>
          <a:p>
            <a:pPr marL="723884" lvl="1" indent="-342900">
              <a:buClr>
                <a:schemeClr val="bg2"/>
              </a:buClr>
              <a:buFont typeface="Arial" panose="020B0604020202020204" pitchFamily="34" charset="0"/>
              <a:buChar char="•"/>
            </a:pPr>
            <a:r>
              <a:rPr lang="en-US" sz="2000" b="1" dirty="0">
                <a:solidFill>
                  <a:srgbClr val="262626"/>
                </a:solidFill>
              </a:rPr>
              <a:t>Scale you need: </a:t>
            </a:r>
            <a:r>
              <a:rPr lang="en-US" sz="2000" dirty="0">
                <a:solidFill>
                  <a:srgbClr val="262626"/>
                </a:solidFill>
              </a:rPr>
              <a:t>trained on 5000 times more pages than Wikipedia</a:t>
            </a:r>
          </a:p>
          <a:p>
            <a:pPr marL="723884" lvl="1" indent="-342900">
              <a:buClr>
                <a:schemeClr val="bg2"/>
              </a:buClr>
              <a:buFont typeface="Arial" panose="020B0604020202020204" pitchFamily="34" charset="0"/>
              <a:buChar char="•"/>
            </a:pPr>
            <a:endParaRPr lang="en-US" sz="2000" dirty="0">
              <a:solidFill>
                <a:srgbClr val="262626"/>
              </a:solidFill>
            </a:endParaRPr>
          </a:p>
          <a:p>
            <a:pPr marL="723884" lvl="1" indent="-342900">
              <a:buClr>
                <a:schemeClr val="bg2"/>
              </a:buClr>
              <a:buFont typeface="Arial" panose="020B0604020202020204" pitchFamily="34" charset="0"/>
              <a:buChar char="•"/>
            </a:pPr>
            <a:r>
              <a:rPr lang="en-US" sz="2000" b="1" dirty="0">
                <a:solidFill>
                  <a:srgbClr val="262626"/>
                </a:solidFill>
              </a:rPr>
              <a:t>Flexible: </a:t>
            </a:r>
            <a:r>
              <a:rPr lang="en-US" sz="2000" dirty="0">
                <a:solidFill>
                  <a:srgbClr val="262626"/>
                </a:solidFill>
              </a:rPr>
              <a:t>use one or more APIs to power an application</a:t>
            </a:r>
          </a:p>
          <a:p>
            <a:pPr marL="723884" lvl="1" indent="-342900">
              <a:buClr>
                <a:schemeClr val="bg2"/>
              </a:buClr>
              <a:buFont typeface="Arial" panose="020B0604020202020204" pitchFamily="34" charset="0"/>
              <a:buChar char="•"/>
            </a:pPr>
            <a:endParaRPr lang="en-US" sz="2000" dirty="0">
              <a:solidFill>
                <a:srgbClr val="262626"/>
              </a:solidFill>
            </a:endParaRPr>
          </a:p>
          <a:p>
            <a:pPr marL="723884" lvl="1" indent="-342900">
              <a:buClr>
                <a:schemeClr val="bg2"/>
              </a:buClr>
              <a:buFont typeface="Arial" panose="020B0604020202020204" pitchFamily="34" charset="0"/>
              <a:buChar char="•"/>
            </a:pPr>
            <a:r>
              <a:rPr lang="en-US" sz="2000" b="1" dirty="0" smtClean="0">
                <a:solidFill>
                  <a:srgbClr val="262626"/>
                </a:solidFill>
              </a:rPr>
              <a:t>Disambiguation: </a:t>
            </a:r>
            <a:r>
              <a:rPr lang="en-US" sz="2000" dirty="0" smtClean="0">
                <a:solidFill>
                  <a:srgbClr val="262626"/>
                </a:solidFill>
              </a:rPr>
              <a:t>employs </a:t>
            </a:r>
            <a:r>
              <a:rPr lang="en-US" sz="2000" dirty="0" smtClean="0"/>
              <a:t>sophisticated </a:t>
            </a:r>
            <a:r>
              <a:rPr lang="en-US" sz="2000" dirty="0"/>
              <a:t>'entity disambiguation' mechanism to resolve detected companies, locations, and people to a unique "instance." </a:t>
            </a:r>
          </a:p>
        </p:txBody>
      </p:sp>
    </p:spTree>
    <p:extLst>
      <p:ext uri="{BB962C8B-B14F-4D97-AF65-F5344CB8AC3E}">
        <p14:creationId xmlns:p14="http://schemas.microsoft.com/office/powerpoint/2010/main" val="2851754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843946091"/>
              </p:ext>
            </p:extLst>
          </p:nvPr>
        </p:nvGraphicFramePr>
        <p:xfrm>
          <a:off x="685800" y="1260548"/>
          <a:ext cx="8229600" cy="5420640"/>
        </p:xfrm>
        <a:graphic>
          <a:graphicData uri="http://schemas.openxmlformats.org/drawingml/2006/table">
            <a:tbl>
              <a:tblPr firstRow="1" bandRow="1">
                <a:tableStyleId>{5C22544A-7EE6-4342-B048-85BDC9FD1C3A}</a:tableStyleId>
              </a:tblPr>
              <a:tblGrid>
                <a:gridCol w="4114800"/>
                <a:gridCol w="4114800"/>
              </a:tblGrid>
              <a:tr h="399546">
                <a:tc>
                  <a:txBody>
                    <a:bodyPr/>
                    <a:lstStyle/>
                    <a:p>
                      <a:r>
                        <a:rPr lang="en-US" dirty="0" smtClean="0"/>
                        <a:t>AlchemyLanguage</a:t>
                      </a:r>
                      <a:endParaRPr lang="en-US" dirty="0"/>
                    </a:p>
                  </a:txBody>
                  <a:tcPr/>
                </a:tc>
                <a:tc>
                  <a:txBody>
                    <a:bodyPr/>
                    <a:lstStyle/>
                    <a:p>
                      <a:r>
                        <a:rPr lang="en-US" dirty="0" smtClean="0"/>
                        <a:t>AlchemyVision</a:t>
                      </a:r>
                      <a:endParaRPr lang="en-US" dirty="0"/>
                    </a:p>
                  </a:txBody>
                  <a:tcPr/>
                </a:tc>
              </a:tr>
              <a:tr h="689628">
                <a:tc>
                  <a:txBody>
                    <a:bodyPr/>
                    <a:lstStyle/>
                    <a:p>
                      <a:r>
                        <a:rPr lang="en-US" dirty="0" smtClean="0"/>
                        <a:t>Real-time text analysis for natural language processing</a:t>
                      </a:r>
                      <a:endParaRPr lang="en-US" dirty="0"/>
                    </a:p>
                  </a:txBody>
                  <a:tcPr/>
                </a:tc>
                <a:tc>
                  <a:txBody>
                    <a:bodyPr/>
                    <a:lstStyle/>
                    <a:p>
                      <a:r>
                        <a:rPr lang="en-US" dirty="0" smtClean="0"/>
                        <a:t>Automated Image search,</a:t>
                      </a:r>
                      <a:r>
                        <a:rPr lang="en-US" baseline="0" dirty="0" smtClean="0"/>
                        <a:t> tagging and classification</a:t>
                      </a:r>
                      <a:endParaRPr lang="en-US" dirty="0"/>
                    </a:p>
                  </a:txBody>
                  <a:tcPr/>
                </a:tc>
              </a:tr>
              <a:tr h="399546">
                <a:tc>
                  <a:txBody>
                    <a:bodyPr/>
                    <a:lstStyle/>
                    <a:p>
                      <a:r>
                        <a:rPr lang="en-US" dirty="0" smtClean="0"/>
                        <a:t>12</a:t>
                      </a:r>
                      <a:r>
                        <a:rPr lang="en-US" baseline="0" dirty="0" smtClean="0"/>
                        <a:t> APIs</a:t>
                      </a:r>
                      <a:endParaRPr lang="en-US" dirty="0"/>
                    </a:p>
                  </a:txBody>
                  <a:tcPr/>
                </a:tc>
                <a:tc>
                  <a:txBody>
                    <a:bodyPr/>
                    <a:lstStyle/>
                    <a:p>
                      <a:r>
                        <a:rPr lang="en-US" dirty="0" smtClean="0"/>
                        <a:t>5 APIs</a:t>
                      </a:r>
                      <a:endParaRPr lang="en-US" dirty="0"/>
                    </a:p>
                  </a:txBody>
                  <a:tcPr/>
                </a:tc>
              </a:tr>
              <a:tr h="399546">
                <a:tc>
                  <a:txBody>
                    <a:bodyPr/>
                    <a:lstStyle/>
                    <a:p>
                      <a:pPr marL="285750" indent="-285750">
                        <a:buFont typeface="Arial" panose="020B0604020202020204" pitchFamily="34" charset="0"/>
                        <a:buChar char="­"/>
                      </a:pPr>
                      <a:r>
                        <a:rPr lang="en-US" dirty="0" smtClean="0"/>
                        <a:t>Entity Extraction</a:t>
                      </a:r>
                    </a:p>
                    <a:p>
                      <a:pPr marL="285750" indent="-285750">
                        <a:buFont typeface="Arial" panose="020B0604020202020204" pitchFamily="34" charset="0"/>
                        <a:buChar char="­"/>
                      </a:pPr>
                      <a:r>
                        <a:rPr lang="en-US" dirty="0" smtClean="0"/>
                        <a:t>Sentiment Analysis</a:t>
                      </a:r>
                    </a:p>
                    <a:p>
                      <a:pPr marL="285750" indent="-285750">
                        <a:buFont typeface="Arial" panose="020B0604020202020204" pitchFamily="34" charset="0"/>
                        <a:buChar char="­"/>
                      </a:pPr>
                      <a:r>
                        <a:rPr lang="en-US" dirty="0" smtClean="0"/>
                        <a:t>Concept Tagging</a:t>
                      </a:r>
                    </a:p>
                    <a:p>
                      <a:pPr marL="285750" indent="-285750">
                        <a:buFont typeface="Arial" panose="020B0604020202020204" pitchFamily="34" charset="0"/>
                        <a:buChar char="­"/>
                      </a:pPr>
                      <a:r>
                        <a:rPr lang="en-US" dirty="0" smtClean="0"/>
                        <a:t>Keyword Extraction</a:t>
                      </a:r>
                    </a:p>
                    <a:p>
                      <a:pPr marL="285750" indent="-285750">
                        <a:buFont typeface="Arial" panose="020B0604020202020204" pitchFamily="34" charset="0"/>
                        <a:buChar char="­"/>
                      </a:pPr>
                      <a:r>
                        <a:rPr lang="en-US" dirty="0" smtClean="0"/>
                        <a:t>Relation</a:t>
                      </a:r>
                      <a:r>
                        <a:rPr lang="en-US" baseline="0" dirty="0" smtClean="0"/>
                        <a:t> Extraction</a:t>
                      </a:r>
                    </a:p>
                    <a:p>
                      <a:pPr marL="285750" indent="-285750">
                        <a:buFont typeface="Arial" panose="020B0604020202020204" pitchFamily="34" charset="0"/>
                        <a:buChar char="­"/>
                      </a:pPr>
                      <a:r>
                        <a:rPr lang="en-US" baseline="0" dirty="0" smtClean="0"/>
                        <a:t>Taxonomy Classification</a:t>
                      </a:r>
                    </a:p>
                    <a:p>
                      <a:pPr marL="285750" indent="-285750">
                        <a:buFont typeface="Arial" panose="020B0604020202020204" pitchFamily="34" charset="0"/>
                        <a:buChar char="­"/>
                      </a:pPr>
                      <a:r>
                        <a:rPr lang="en-US" baseline="0" dirty="0" smtClean="0"/>
                        <a:t>Author Extraction</a:t>
                      </a:r>
                    </a:p>
                    <a:p>
                      <a:pPr marL="285750" indent="-285750">
                        <a:buFont typeface="Arial" panose="020B0604020202020204" pitchFamily="34" charset="0"/>
                        <a:buChar char="­"/>
                      </a:pPr>
                      <a:r>
                        <a:rPr lang="en-US" baseline="0" dirty="0" smtClean="0"/>
                        <a:t>Language Detection</a:t>
                      </a:r>
                    </a:p>
                    <a:p>
                      <a:pPr marL="285750" indent="-285750">
                        <a:buFont typeface="Arial" panose="020B0604020202020204" pitchFamily="34" charset="0"/>
                        <a:buChar char="­"/>
                      </a:pPr>
                      <a:r>
                        <a:rPr lang="en-US" baseline="0" dirty="0" smtClean="0"/>
                        <a:t>Text Extraction</a:t>
                      </a:r>
                    </a:p>
                    <a:p>
                      <a:pPr marL="285750" indent="-285750">
                        <a:buFont typeface="Arial" panose="020B0604020202020204" pitchFamily="34" charset="0"/>
                        <a:buChar char="­"/>
                      </a:pPr>
                      <a:r>
                        <a:rPr lang="en-US" baseline="0" dirty="0" smtClean="0"/>
                        <a:t>Microformats Parsing</a:t>
                      </a:r>
                    </a:p>
                    <a:p>
                      <a:pPr marL="285750" indent="-285750">
                        <a:buFont typeface="Arial" panose="020B0604020202020204" pitchFamily="34" charset="0"/>
                        <a:buChar char="­"/>
                      </a:pPr>
                      <a:r>
                        <a:rPr lang="en-US" baseline="0" dirty="0" smtClean="0"/>
                        <a:t>Feed Detection</a:t>
                      </a:r>
                    </a:p>
                    <a:p>
                      <a:pPr marL="285750" indent="-285750">
                        <a:buFont typeface="Arial" panose="020B0604020202020204" pitchFamily="34" charset="0"/>
                        <a:buChar char="­"/>
                      </a:pPr>
                      <a:r>
                        <a:rPr lang="en-US" baseline="0" dirty="0" smtClean="0"/>
                        <a:t>Linked Data Support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txBody>
                  <a:tcPr/>
                </a:tc>
                <a:tc>
                  <a:txBody>
                    <a:bodyPr/>
                    <a:lstStyle/>
                    <a:p>
                      <a:pPr marL="285750" indent="-285750">
                        <a:buFont typeface="Arial" panose="020B0604020202020204" pitchFamily="34" charset="0"/>
                        <a:buChar char="­"/>
                      </a:pPr>
                      <a:r>
                        <a:rPr lang="en-US" dirty="0" smtClean="0"/>
                        <a:t>Image Link Extraction</a:t>
                      </a:r>
                    </a:p>
                    <a:p>
                      <a:pPr marL="285750" indent="-285750">
                        <a:buFont typeface="Arial" panose="020B0604020202020204" pitchFamily="34" charset="0"/>
                        <a:buChar char="­"/>
                      </a:pPr>
                      <a:r>
                        <a:rPr lang="en-US" dirty="0" smtClean="0"/>
                        <a:t>Image Tagging</a:t>
                      </a:r>
                    </a:p>
                    <a:p>
                      <a:pPr marL="285750" indent="-285750">
                        <a:buFont typeface="Arial" panose="020B0604020202020204" pitchFamily="34" charset="0"/>
                        <a:buChar char="­"/>
                      </a:pPr>
                      <a:r>
                        <a:rPr lang="en-US" dirty="0" smtClean="0"/>
                        <a:t>Face Detection &amp; Recognition</a:t>
                      </a:r>
                    </a:p>
                    <a:p>
                      <a:pPr marL="285750" indent="-285750">
                        <a:buFont typeface="Arial" panose="020B0604020202020204" pitchFamily="34" charset="0"/>
                        <a:buChar char="­"/>
                      </a:pPr>
                      <a:r>
                        <a:rPr lang="en-US" dirty="0" smtClean="0"/>
                        <a:t>Combined Call</a:t>
                      </a:r>
                      <a:endParaRPr lang="en-US" dirty="0"/>
                    </a:p>
                  </a:txBody>
                  <a:tcPr/>
                </a:tc>
              </a:tr>
            </a:tbl>
          </a:graphicData>
        </a:graphic>
      </p:graphicFrame>
      <p:sp>
        <p:nvSpPr>
          <p:cNvPr id="4" name="Title 3"/>
          <p:cNvSpPr>
            <a:spLocks noGrp="1"/>
          </p:cNvSpPr>
          <p:nvPr>
            <p:ph type="title"/>
          </p:nvPr>
        </p:nvSpPr>
        <p:spPr>
          <a:xfrm>
            <a:off x="457200" y="653661"/>
            <a:ext cx="8229600" cy="606883"/>
          </a:xfrm>
        </p:spPr>
        <p:txBody>
          <a:bodyPr/>
          <a:lstStyle/>
          <a:p>
            <a:pPr algn="ctr"/>
            <a:r>
              <a:rPr lang="en-US" sz="2800" dirty="0" smtClean="0">
                <a:latin typeface="Helvetica" panose="020B0604020202020204" pitchFamily="34" charset="0"/>
                <a:cs typeface="Helvetica" panose="020B0604020202020204" pitchFamily="34" charset="0"/>
              </a:rPr>
              <a:t>AlchemyAPIs</a:t>
            </a:r>
            <a:endParaRPr lang="en-US" sz="28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1623602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3754" y="813749"/>
            <a:ext cx="8229600" cy="505736"/>
          </a:xfrm>
        </p:spPr>
        <p:txBody>
          <a:bodyPr/>
          <a:lstStyle/>
          <a:p>
            <a:pPr algn="ctr"/>
            <a:r>
              <a:rPr lang="en-US" dirty="0" smtClean="0">
                <a:latin typeface="Helvetica" panose="020B0604020202020204" pitchFamily="34" charset="0"/>
                <a:cs typeface="Helvetica" panose="020B0604020202020204" pitchFamily="34" charset="0"/>
              </a:rPr>
              <a:t>Where can we use AlchemyAPI ?</a:t>
            </a:r>
            <a:br>
              <a:rPr lang="en-US" dirty="0" smtClean="0">
                <a:latin typeface="Helvetica" panose="020B0604020202020204" pitchFamily="34" charset="0"/>
                <a:cs typeface="Helvetica" panose="020B0604020202020204" pitchFamily="34" charset="0"/>
              </a:rPr>
            </a:br>
            <a:r>
              <a:rPr lang="en-US" dirty="0" smtClean="0">
                <a:latin typeface="Helvetica" panose="020B0604020202020204" pitchFamily="34" charset="0"/>
                <a:cs typeface="Helvetica" panose="020B0604020202020204" pitchFamily="34" charset="0"/>
              </a:rPr>
              <a:t>Deep Learning in the Real World</a:t>
            </a:r>
            <a:endParaRPr lang="en-US" dirty="0">
              <a:latin typeface="Helvetica" panose="020B0604020202020204" pitchFamily="34" charset="0"/>
              <a:cs typeface="Helvetica" panose="020B0604020202020204" pitchFamily="34" charset="0"/>
            </a:endParaRPr>
          </a:p>
        </p:txBody>
      </p:sp>
      <p:sp>
        <p:nvSpPr>
          <p:cNvPr id="2" name="TextBox 1"/>
          <p:cNvSpPr txBox="1"/>
          <p:nvPr/>
        </p:nvSpPr>
        <p:spPr>
          <a:xfrm>
            <a:off x="0" y="1822784"/>
            <a:ext cx="9144000" cy="4524315"/>
          </a:xfrm>
          <a:prstGeom prst="rect">
            <a:avLst/>
          </a:prstGeom>
          <a:noFill/>
        </p:spPr>
        <p:txBody>
          <a:bodyPr wrap="square" rtlCol="0">
            <a:spAutoFit/>
          </a:bodyPr>
          <a:lstStyle/>
          <a:p>
            <a:pPr marL="285750" indent="-285750">
              <a:buClr>
                <a:schemeClr val="bg2"/>
              </a:buClr>
              <a:buFont typeface="Arial" panose="020B0604020202020204" pitchFamily="34" charset="0"/>
              <a:buChar char="•"/>
            </a:pPr>
            <a:r>
              <a:rPr lang="en-US" dirty="0"/>
              <a:t>Social Media </a:t>
            </a:r>
            <a:r>
              <a:rPr lang="en-US" dirty="0" smtClean="0"/>
              <a:t>Marketing and </a:t>
            </a:r>
            <a:r>
              <a:rPr lang="en-US" dirty="0"/>
              <a:t>Audience Analytics</a:t>
            </a:r>
          </a:p>
          <a:p>
            <a:pPr marL="742950" lvl="1" indent="-285750">
              <a:buClr>
                <a:schemeClr val="bg2"/>
              </a:buClr>
              <a:buFont typeface="Wingdings" panose="05000000000000000000" pitchFamily="2" charset="2"/>
              <a:buChar char="Ø"/>
            </a:pPr>
            <a:r>
              <a:rPr lang="en-US" dirty="0">
                <a:cs typeface="Helvetica Neue"/>
              </a:rPr>
              <a:t>Real-time trending of topics followers care about</a:t>
            </a:r>
          </a:p>
          <a:p>
            <a:pPr marL="742950" lvl="1" indent="-285750">
              <a:buClr>
                <a:schemeClr val="bg2"/>
              </a:buClr>
              <a:buFont typeface="Wingdings" panose="05000000000000000000" pitchFamily="2" charset="2"/>
              <a:buChar char="Ø"/>
            </a:pPr>
            <a:r>
              <a:rPr lang="en-US" dirty="0">
                <a:cs typeface="Helvetica Neue"/>
              </a:rPr>
              <a:t>Increased engagement by targeting content and offers relevant to users’ </a:t>
            </a:r>
            <a:r>
              <a:rPr lang="en-US" dirty="0" smtClean="0">
                <a:cs typeface="Helvetica Neue"/>
              </a:rPr>
              <a:t>interests</a:t>
            </a:r>
            <a:endParaRPr lang="en-US" dirty="0"/>
          </a:p>
          <a:p>
            <a:pPr marL="742950" lvl="1" indent="-285750">
              <a:buClr>
                <a:schemeClr val="bg2"/>
              </a:buClr>
              <a:buFont typeface="Wingdings" panose="05000000000000000000" pitchFamily="2" charset="2"/>
              <a:buChar char="Ø"/>
            </a:pPr>
            <a:endParaRPr lang="en-US" dirty="0"/>
          </a:p>
          <a:p>
            <a:pPr marL="285750" indent="-285750">
              <a:buClr>
                <a:schemeClr val="bg2"/>
              </a:buClr>
              <a:buFont typeface="Arial" panose="020B0604020202020204" pitchFamily="34" charset="0"/>
              <a:buChar char="•"/>
            </a:pPr>
            <a:r>
              <a:rPr lang="en-US" dirty="0"/>
              <a:t>Sales Intelligence for prospect discovery</a:t>
            </a:r>
          </a:p>
          <a:p>
            <a:pPr marL="742950" lvl="1" indent="-285750">
              <a:buClr>
                <a:schemeClr val="bg2"/>
              </a:buClr>
              <a:buFont typeface="Wingdings" panose="05000000000000000000" pitchFamily="2" charset="2"/>
              <a:buChar char="Ø"/>
            </a:pPr>
            <a:r>
              <a:rPr lang="en-US" dirty="0">
                <a:cs typeface="Helvetica Neue"/>
              </a:rPr>
              <a:t>A unique business intelligence service</a:t>
            </a:r>
          </a:p>
          <a:p>
            <a:pPr marL="742950" lvl="1" indent="-285750">
              <a:buClr>
                <a:schemeClr val="bg2"/>
              </a:buClr>
              <a:buFont typeface="Wingdings" panose="05000000000000000000" pitchFamily="2" charset="2"/>
              <a:buChar char="Ø"/>
            </a:pPr>
            <a:r>
              <a:rPr lang="en-US" dirty="0">
                <a:cs typeface="Helvetica Neue"/>
              </a:rPr>
              <a:t>10x more accuracy for predicting business dynamics</a:t>
            </a:r>
          </a:p>
          <a:p>
            <a:pPr>
              <a:buClr>
                <a:schemeClr val="bg2"/>
              </a:buClr>
            </a:pPr>
            <a:endParaRPr lang="en-US" dirty="0"/>
          </a:p>
          <a:p>
            <a:pPr marL="285750" indent="-285750">
              <a:buClr>
                <a:schemeClr val="bg2"/>
              </a:buClr>
              <a:buFont typeface="Arial" panose="020B0604020202020204" pitchFamily="34" charset="0"/>
              <a:buChar char="•"/>
            </a:pPr>
            <a:r>
              <a:rPr lang="en-US" dirty="0"/>
              <a:t>Content Discovery </a:t>
            </a:r>
            <a:r>
              <a:rPr lang="en-US" dirty="0" smtClean="0"/>
              <a:t>Platforms</a:t>
            </a:r>
            <a:endParaRPr lang="en-US" dirty="0"/>
          </a:p>
          <a:p>
            <a:pPr marL="885819" lvl="1" indent="-285750">
              <a:buClr>
                <a:schemeClr val="bg2"/>
              </a:buClr>
              <a:buFont typeface="Wingdings" panose="05000000000000000000" pitchFamily="2" charset="2"/>
              <a:buChar char="Ø"/>
            </a:pPr>
            <a:r>
              <a:rPr lang="en-US" dirty="0">
                <a:cs typeface="Helvetica Neue"/>
              </a:rPr>
              <a:t>High performance classification and recommendations services</a:t>
            </a:r>
          </a:p>
          <a:p>
            <a:pPr marL="885819" lvl="1" indent="-285750">
              <a:buClr>
                <a:schemeClr val="bg2"/>
              </a:buClr>
              <a:buFont typeface="Wingdings" panose="05000000000000000000" pitchFamily="2" charset="2"/>
              <a:buChar char="Ø"/>
            </a:pPr>
            <a:r>
              <a:rPr lang="en-US" dirty="0">
                <a:cs typeface="Helvetica Neue"/>
              </a:rPr>
              <a:t>Better accuracy for matching subscribers’ preferences to content</a:t>
            </a:r>
          </a:p>
          <a:p>
            <a:pPr marL="885819" lvl="1" indent="-285750">
              <a:buClr>
                <a:schemeClr val="bg2"/>
              </a:buClr>
              <a:buFont typeface="Wingdings" panose="05000000000000000000" pitchFamily="2" charset="2"/>
              <a:buChar char="Ø"/>
            </a:pPr>
            <a:r>
              <a:rPr lang="en-US" dirty="0">
                <a:cs typeface="Helvetica Neue"/>
              </a:rPr>
              <a:t>Ability to read and categorize multiple languages</a:t>
            </a:r>
          </a:p>
          <a:p>
            <a:pPr marL="285750" indent="-285750">
              <a:buClr>
                <a:schemeClr val="bg2"/>
              </a:buClr>
              <a:buFont typeface="Arial" panose="020B0604020202020204" pitchFamily="34" charset="0"/>
              <a:buChar char="•"/>
            </a:pPr>
            <a:endParaRPr lang="en-US" dirty="0"/>
          </a:p>
          <a:p>
            <a:pPr>
              <a:buClr>
                <a:schemeClr val="bg2"/>
              </a:buClr>
            </a:pPr>
            <a:endParaRPr lang="en-US" dirty="0"/>
          </a:p>
          <a:p>
            <a:pPr marL="285750" indent="-285750">
              <a:buClr>
                <a:schemeClr val="bg2"/>
              </a:buClr>
              <a:buFont typeface="Arial" panose="020B0604020202020204" pitchFamily="34" charset="0"/>
              <a:buChar char="•"/>
            </a:pPr>
            <a:endParaRPr lang="en-US" dirty="0"/>
          </a:p>
          <a:p>
            <a:pPr marL="285750" indent="-285750">
              <a:buClr>
                <a:schemeClr val="bg2"/>
              </a:buClr>
              <a:buFont typeface="Arial" panose="020B0604020202020204" pitchFamily="34" charset="0"/>
              <a:buChar char="•"/>
            </a:pPr>
            <a:endParaRPr lang="en-US" dirty="0"/>
          </a:p>
        </p:txBody>
      </p:sp>
    </p:spTree>
    <p:extLst>
      <p:ext uri="{BB962C8B-B14F-4D97-AF65-F5344CB8AC3E}">
        <p14:creationId xmlns:p14="http://schemas.microsoft.com/office/powerpoint/2010/main" val="913213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txBox="1">
            <a:spLocks/>
          </p:cNvSpPr>
          <p:nvPr/>
        </p:nvSpPr>
        <p:spPr>
          <a:xfrm>
            <a:off x="342898" y="751166"/>
            <a:ext cx="8477252" cy="505736"/>
          </a:xfrm>
          <a:prstGeom prst="rect">
            <a:avLst/>
          </a:prstGeom>
        </p:spPr>
        <p:txBody>
          <a:bodyPr vert="horz" lIns="0" tIns="0" rIns="0" bIns="0" rtlCol="0" anchor="ctr">
            <a:noAutofit/>
          </a:bodyPr>
          <a:lstStyle>
            <a:lvl1pPr algn="l" defTabSz="457200" rtl="0" eaLnBrk="1" latinLnBrk="0" hangingPunct="1">
              <a:spcBef>
                <a:spcPct val="0"/>
              </a:spcBef>
              <a:buNone/>
              <a:defRPr sz="3800" kern="1200">
                <a:solidFill>
                  <a:schemeClr val="tx1"/>
                </a:solidFill>
                <a:latin typeface="Helvetica Neue"/>
                <a:ea typeface="+mj-ea"/>
                <a:cs typeface="Helvetica Neue"/>
              </a:defRPr>
            </a:lvl1pPr>
          </a:lstStyle>
          <a:p>
            <a:r>
              <a:rPr lang="en-US" sz="3200" b="1" dirty="0" smtClean="0">
                <a:solidFill>
                  <a:srgbClr val="606161"/>
                </a:solidFill>
              </a:rPr>
              <a:t>Using AlchemyAPI </a:t>
            </a:r>
            <a:r>
              <a:rPr lang="en-US" sz="3200" b="1" dirty="0">
                <a:solidFill>
                  <a:srgbClr val="606161"/>
                </a:solidFill>
              </a:rPr>
              <a:t>in a Bluemix Application</a:t>
            </a:r>
          </a:p>
        </p:txBody>
      </p:sp>
      <p:sp>
        <p:nvSpPr>
          <p:cNvPr id="10" name="AutoShape 4"/>
          <p:cNvSpPr>
            <a:spLocks noChangeArrowheads="1"/>
          </p:cNvSpPr>
          <p:nvPr/>
        </p:nvSpPr>
        <p:spPr bwMode="auto">
          <a:xfrm>
            <a:off x="2207464" y="1689495"/>
            <a:ext cx="3565525" cy="3814763"/>
          </a:xfrm>
          <a:prstGeom prst="roundRect">
            <a:avLst>
              <a:gd name="adj" fmla="val 16667"/>
            </a:avLst>
          </a:prstGeom>
          <a:noFill/>
          <a:ln w="12700">
            <a:solidFill>
              <a:schemeClr val="tx2"/>
            </a:solidFill>
            <a:round/>
            <a:headEnd/>
            <a:tailEnd/>
          </a:ln>
        </p:spPr>
        <p:txBody>
          <a:bodyPr lIns="0" tIns="0" rIns="0" bIns="0" anchor="b" anchorCtr="1"/>
          <a:lstStyle/>
          <a:p>
            <a:pPr algn="ctr"/>
            <a:endParaRPr lang="en-US" sz="1000" dirty="0"/>
          </a:p>
        </p:txBody>
      </p:sp>
      <p:pic>
        <p:nvPicPr>
          <p:cNvPr id="11" name="Picture 6"/>
          <p:cNvPicPr>
            <a:picLocks noChangeAspect="1" noChangeArrowheads="1"/>
          </p:cNvPicPr>
          <p:nvPr/>
        </p:nvPicPr>
        <p:blipFill>
          <a:blip r:embed="rId3"/>
          <a:srcRect/>
          <a:stretch>
            <a:fillRect/>
          </a:stretch>
        </p:blipFill>
        <p:spPr bwMode="auto">
          <a:xfrm>
            <a:off x="2788071" y="1399429"/>
            <a:ext cx="617537" cy="519112"/>
          </a:xfrm>
          <a:prstGeom prst="rect">
            <a:avLst/>
          </a:prstGeom>
          <a:noFill/>
          <a:ln w="9525">
            <a:noFill/>
            <a:miter lim="800000"/>
            <a:headEnd/>
            <a:tailEnd/>
          </a:ln>
        </p:spPr>
      </p:pic>
      <p:sp>
        <p:nvSpPr>
          <p:cNvPr id="14" name="AutoShape 64"/>
          <p:cNvSpPr>
            <a:spLocks noChangeArrowheads="1"/>
          </p:cNvSpPr>
          <p:nvPr/>
        </p:nvSpPr>
        <p:spPr bwMode="auto">
          <a:xfrm>
            <a:off x="2401889" y="1801813"/>
            <a:ext cx="3176587" cy="3262312"/>
          </a:xfrm>
          <a:prstGeom prst="roundRect">
            <a:avLst>
              <a:gd name="adj" fmla="val 16667"/>
            </a:avLst>
          </a:prstGeom>
          <a:noFill/>
          <a:ln w="28575">
            <a:solidFill>
              <a:srgbClr val="00CCFF"/>
            </a:solidFill>
            <a:prstDash val="dash"/>
            <a:round/>
            <a:headEnd/>
            <a:tailEnd/>
          </a:ln>
        </p:spPr>
        <p:txBody>
          <a:bodyPr wrap="none" anchor="ctr"/>
          <a:lstStyle/>
          <a:p>
            <a:endParaRPr lang="en-US" dirty="0"/>
          </a:p>
        </p:txBody>
      </p:sp>
      <p:pic>
        <p:nvPicPr>
          <p:cNvPr id="15" name="Picture 14"/>
          <p:cNvPicPr>
            <a:picLocks noChangeAspect="1" noChangeArrowheads="1"/>
          </p:cNvPicPr>
          <p:nvPr/>
        </p:nvPicPr>
        <p:blipFill>
          <a:blip r:embed="rId4"/>
          <a:srcRect/>
          <a:stretch>
            <a:fillRect/>
          </a:stretch>
        </p:blipFill>
        <p:spPr bwMode="auto">
          <a:xfrm>
            <a:off x="3986214" y="1568451"/>
            <a:ext cx="1227137" cy="366713"/>
          </a:xfrm>
          <a:prstGeom prst="rect">
            <a:avLst/>
          </a:prstGeom>
          <a:noFill/>
          <a:ln w="9525">
            <a:noFill/>
            <a:miter lim="800000"/>
            <a:headEnd/>
            <a:tailEnd/>
          </a:ln>
        </p:spPr>
      </p:pic>
      <p:sp>
        <p:nvSpPr>
          <p:cNvPr id="16" name="Line 41"/>
          <p:cNvSpPr>
            <a:spLocks noChangeShapeType="1"/>
          </p:cNvSpPr>
          <p:nvPr/>
        </p:nvSpPr>
        <p:spPr bwMode="auto">
          <a:xfrm flipH="1" flipV="1">
            <a:off x="1336919" y="3642083"/>
            <a:ext cx="2110354" cy="412642"/>
          </a:xfrm>
          <a:prstGeom prst="line">
            <a:avLst/>
          </a:prstGeom>
          <a:noFill/>
          <a:ln w="38100">
            <a:solidFill>
              <a:srgbClr val="333399"/>
            </a:solidFill>
            <a:round/>
            <a:headEnd/>
            <a:tailEnd type="triangle" w="lg" len="lg"/>
          </a:ln>
        </p:spPr>
        <p:txBody>
          <a:bodyPr/>
          <a:lstStyle/>
          <a:p>
            <a:endParaRPr lang="en-US" dirty="0"/>
          </a:p>
        </p:txBody>
      </p:sp>
      <p:grpSp>
        <p:nvGrpSpPr>
          <p:cNvPr id="17" name="Group 20"/>
          <p:cNvGrpSpPr>
            <a:grpSpLocks noChangeAspect="1"/>
          </p:cNvGrpSpPr>
          <p:nvPr/>
        </p:nvGrpSpPr>
        <p:grpSpPr bwMode="auto">
          <a:xfrm>
            <a:off x="3151189" y="2127251"/>
            <a:ext cx="642937" cy="593725"/>
            <a:chOff x="1364" y="707"/>
            <a:chExt cx="670" cy="618"/>
          </a:xfrm>
        </p:grpSpPr>
        <p:sp>
          <p:nvSpPr>
            <p:cNvPr id="18" name="AutoShape 13"/>
            <p:cNvSpPr>
              <a:spLocks noChangeAspect="1" noChangeArrowheads="1"/>
            </p:cNvSpPr>
            <p:nvPr/>
          </p:nvSpPr>
          <p:spPr bwMode="auto">
            <a:xfrm>
              <a:off x="1364" y="707"/>
              <a:ext cx="670" cy="6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9 w 21600"/>
                <a:gd name="T25" fmla="*/ 3146 h 21600"/>
                <a:gd name="T26" fmla="*/ 18441 w 21600"/>
                <a:gd name="T27" fmla="*/ 1845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99" y="10800"/>
                  </a:moveTo>
                  <a:cubicBezTo>
                    <a:pt x="999" y="16213"/>
                    <a:pt x="5387" y="20601"/>
                    <a:pt x="10800" y="20601"/>
                  </a:cubicBezTo>
                  <a:cubicBezTo>
                    <a:pt x="16213" y="20601"/>
                    <a:pt x="20601" y="16213"/>
                    <a:pt x="20601" y="10800"/>
                  </a:cubicBezTo>
                  <a:cubicBezTo>
                    <a:pt x="20601" y="5387"/>
                    <a:pt x="16213" y="999"/>
                    <a:pt x="10800" y="999"/>
                  </a:cubicBezTo>
                  <a:cubicBezTo>
                    <a:pt x="5387" y="999"/>
                    <a:pt x="999" y="5387"/>
                    <a:pt x="999" y="10800"/>
                  </a:cubicBezTo>
                  <a:close/>
                </a:path>
              </a:pathLst>
            </a:custGeom>
            <a:solidFill>
              <a:srgbClr val="00AED1"/>
            </a:solidFill>
            <a:ln w="9525">
              <a:noFill/>
              <a:round/>
              <a:headEnd/>
              <a:tailEnd/>
            </a:ln>
          </p:spPr>
          <p:txBody>
            <a:bodyPr wrap="none" anchor="ctr"/>
            <a:lstStyle/>
            <a:p>
              <a:endParaRPr lang="en-US" dirty="0"/>
            </a:p>
          </p:txBody>
        </p:sp>
        <p:pic>
          <p:nvPicPr>
            <p:cNvPr id="19" name="Picture 19" descr="i_js_64"/>
            <p:cNvPicPr>
              <a:picLocks noChangeAspect="1" noChangeArrowheads="1"/>
            </p:cNvPicPr>
            <p:nvPr/>
          </p:nvPicPr>
          <p:blipFill>
            <a:blip r:embed="rId5"/>
            <a:srcRect/>
            <a:stretch>
              <a:fillRect/>
            </a:stretch>
          </p:blipFill>
          <p:spPr bwMode="auto">
            <a:xfrm>
              <a:off x="1508" y="826"/>
              <a:ext cx="384" cy="384"/>
            </a:xfrm>
            <a:prstGeom prst="rect">
              <a:avLst/>
            </a:prstGeom>
            <a:noFill/>
            <a:ln w="9525">
              <a:noFill/>
              <a:miter lim="800000"/>
              <a:headEnd/>
              <a:tailEnd/>
            </a:ln>
          </p:spPr>
        </p:pic>
      </p:grpSp>
      <p:pic>
        <p:nvPicPr>
          <p:cNvPr id="20" name="Picture 16" descr="Person Male Dark icon"/>
          <p:cNvPicPr>
            <a:picLocks noChangeAspect="1" noChangeArrowheads="1"/>
          </p:cNvPicPr>
          <p:nvPr/>
        </p:nvPicPr>
        <p:blipFill>
          <a:blip r:embed="rId6"/>
          <a:srcRect/>
          <a:stretch>
            <a:fillRect/>
          </a:stretch>
        </p:blipFill>
        <p:spPr bwMode="auto">
          <a:xfrm>
            <a:off x="124984" y="2629694"/>
            <a:ext cx="822325" cy="842962"/>
          </a:xfrm>
          <a:prstGeom prst="rect">
            <a:avLst/>
          </a:prstGeom>
          <a:noFill/>
          <a:ln w="9525">
            <a:noFill/>
            <a:miter lim="800000"/>
            <a:headEnd/>
            <a:tailEnd/>
          </a:ln>
        </p:spPr>
      </p:pic>
      <p:grpSp>
        <p:nvGrpSpPr>
          <p:cNvPr id="31" name="Group 43"/>
          <p:cNvGrpSpPr>
            <a:grpSpLocks noChangeAspect="1"/>
          </p:cNvGrpSpPr>
          <p:nvPr/>
        </p:nvGrpSpPr>
        <p:grpSpPr bwMode="auto">
          <a:xfrm>
            <a:off x="3063268" y="3289710"/>
            <a:ext cx="474662" cy="643562"/>
            <a:chOff x="4568" y="681"/>
            <a:chExt cx="644" cy="873"/>
          </a:xfrm>
        </p:grpSpPr>
        <p:sp>
          <p:nvSpPr>
            <p:cNvPr id="32" name="Rectangle 51"/>
            <p:cNvSpPr>
              <a:spLocks noChangeAspect="1" noChangeArrowheads="1"/>
            </p:cNvSpPr>
            <p:nvPr/>
          </p:nvSpPr>
          <p:spPr bwMode="auto">
            <a:xfrm>
              <a:off x="4583" y="1241"/>
              <a:ext cx="607" cy="313"/>
            </a:xfrm>
            <a:prstGeom prst="rect">
              <a:avLst/>
            </a:prstGeom>
            <a:noFill/>
            <a:ln w="9525">
              <a:noFill/>
              <a:miter lim="800000"/>
              <a:headEnd/>
              <a:tailEnd/>
            </a:ln>
          </p:spPr>
          <p:txBody>
            <a:bodyPr wrap="none">
              <a:spAutoFit/>
            </a:bodyPr>
            <a:lstStyle/>
            <a:p>
              <a:pPr algn="ctr"/>
              <a:r>
                <a:rPr lang="en-US" sz="900" dirty="0"/>
                <a:t>Push</a:t>
              </a:r>
            </a:p>
          </p:txBody>
        </p:sp>
        <p:grpSp>
          <p:nvGrpSpPr>
            <p:cNvPr id="33" name="Group 36"/>
            <p:cNvGrpSpPr>
              <a:grpSpLocks noChangeAspect="1"/>
            </p:cNvGrpSpPr>
            <p:nvPr/>
          </p:nvGrpSpPr>
          <p:grpSpPr bwMode="auto">
            <a:xfrm>
              <a:off x="4568" y="681"/>
              <a:ext cx="644" cy="542"/>
              <a:chOff x="4568" y="681"/>
              <a:chExt cx="644" cy="542"/>
            </a:xfrm>
          </p:grpSpPr>
          <p:sp>
            <p:nvSpPr>
              <p:cNvPr id="34" name="AutoShape 41"/>
              <p:cNvSpPr>
                <a:spLocks noChangeAspect="1" noChangeArrowheads="1"/>
              </p:cNvSpPr>
              <p:nvPr/>
            </p:nvSpPr>
            <p:spPr bwMode="auto">
              <a:xfrm>
                <a:off x="4568" y="681"/>
                <a:ext cx="644" cy="542"/>
              </a:xfrm>
              <a:prstGeom prst="hexagon">
                <a:avLst>
                  <a:gd name="adj" fmla="val 29705"/>
                  <a:gd name="vf" fmla="val 115470"/>
                </a:avLst>
              </a:prstGeom>
              <a:noFill/>
              <a:ln w="38100">
                <a:solidFill>
                  <a:srgbClr val="00AED1"/>
                </a:solidFill>
                <a:miter lim="800000"/>
                <a:headEnd/>
                <a:tailEnd/>
              </a:ln>
            </p:spPr>
            <p:txBody>
              <a:bodyPr wrap="none" anchor="ctr"/>
              <a:lstStyle/>
              <a:p>
                <a:endParaRPr lang="en-US" dirty="0"/>
              </a:p>
            </p:txBody>
          </p:sp>
          <p:pic>
            <p:nvPicPr>
              <p:cNvPr id="35" name="Picture 27" descr="Push: Send relevant content to the right people at the right place and time with IBM Push for Bluemix."/>
              <p:cNvPicPr preferRelativeResize="0">
                <a:picLocks noChangeAspect="1" noChangeArrowheads="1"/>
              </p:cNvPicPr>
              <p:nvPr/>
            </p:nvPicPr>
            <p:blipFill>
              <a:blip r:embed="rId7"/>
              <a:srcRect/>
              <a:stretch>
                <a:fillRect/>
              </a:stretch>
            </p:blipFill>
            <p:spPr bwMode="auto">
              <a:xfrm>
                <a:off x="4699" y="769"/>
                <a:ext cx="390" cy="390"/>
              </a:xfrm>
              <a:prstGeom prst="rect">
                <a:avLst/>
              </a:prstGeom>
              <a:noFill/>
              <a:ln w="9525">
                <a:noFill/>
                <a:miter lim="800000"/>
                <a:headEnd/>
                <a:tailEnd/>
              </a:ln>
            </p:spPr>
          </p:pic>
        </p:grpSp>
      </p:grpSp>
      <p:grpSp>
        <p:nvGrpSpPr>
          <p:cNvPr id="37" name="Group 45"/>
          <p:cNvGrpSpPr>
            <a:grpSpLocks noChangeAspect="1"/>
          </p:cNvGrpSpPr>
          <p:nvPr/>
        </p:nvGrpSpPr>
        <p:grpSpPr bwMode="auto">
          <a:xfrm>
            <a:off x="3502819" y="3851965"/>
            <a:ext cx="476250" cy="639763"/>
            <a:chOff x="1628" y="1751"/>
            <a:chExt cx="650" cy="874"/>
          </a:xfrm>
        </p:grpSpPr>
        <p:sp>
          <p:nvSpPr>
            <p:cNvPr id="38" name="Rectangle 52"/>
            <p:cNvSpPr>
              <a:spLocks noChangeAspect="1" noChangeArrowheads="1"/>
            </p:cNvSpPr>
            <p:nvPr/>
          </p:nvSpPr>
          <p:spPr bwMode="auto">
            <a:xfrm>
              <a:off x="1628" y="2312"/>
              <a:ext cx="650" cy="313"/>
            </a:xfrm>
            <a:prstGeom prst="rect">
              <a:avLst/>
            </a:prstGeom>
            <a:noFill/>
            <a:ln w="9525">
              <a:noFill/>
              <a:miter lim="800000"/>
              <a:headEnd/>
              <a:tailEnd/>
            </a:ln>
          </p:spPr>
          <p:txBody>
            <a:bodyPr wrap="none">
              <a:spAutoFit/>
            </a:bodyPr>
            <a:lstStyle/>
            <a:p>
              <a:pPr algn="ctr"/>
              <a:r>
                <a:rPr lang="en-US" sz="900" dirty="0"/>
                <a:t>Twilio</a:t>
              </a:r>
            </a:p>
          </p:txBody>
        </p:sp>
        <p:grpSp>
          <p:nvGrpSpPr>
            <p:cNvPr id="39" name="Group 38"/>
            <p:cNvGrpSpPr>
              <a:grpSpLocks noChangeAspect="1"/>
            </p:cNvGrpSpPr>
            <p:nvPr/>
          </p:nvGrpSpPr>
          <p:grpSpPr bwMode="auto">
            <a:xfrm>
              <a:off x="1630" y="1751"/>
              <a:ext cx="644" cy="542"/>
              <a:chOff x="1630" y="1751"/>
              <a:chExt cx="644" cy="542"/>
            </a:xfrm>
          </p:grpSpPr>
          <p:sp>
            <p:nvSpPr>
              <p:cNvPr id="40" name="AutoShape 43"/>
              <p:cNvSpPr>
                <a:spLocks noChangeAspect="1" noChangeArrowheads="1"/>
              </p:cNvSpPr>
              <p:nvPr/>
            </p:nvSpPr>
            <p:spPr bwMode="auto">
              <a:xfrm>
                <a:off x="1630" y="1751"/>
                <a:ext cx="644" cy="542"/>
              </a:xfrm>
              <a:prstGeom prst="hexagon">
                <a:avLst>
                  <a:gd name="adj" fmla="val 29705"/>
                  <a:gd name="vf" fmla="val 115470"/>
                </a:avLst>
              </a:prstGeom>
              <a:noFill/>
              <a:ln w="38100">
                <a:solidFill>
                  <a:srgbClr val="05AC95"/>
                </a:solidFill>
                <a:miter lim="800000"/>
                <a:headEnd/>
                <a:tailEnd/>
              </a:ln>
            </p:spPr>
            <p:txBody>
              <a:bodyPr wrap="none" anchor="ctr"/>
              <a:lstStyle/>
              <a:p>
                <a:endParaRPr lang="en-US" dirty="0"/>
              </a:p>
            </p:txBody>
          </p:sp>
          <p:pic>
            <p:nvPicPr>
              <p:cNvPr id="41" name="Picture 31" descr="Twilio: Build apps that communicate. Integrate voice, messaging and VoIP into your web and mobile apps."/>
              <p:cNvPicPr preferRelativeResize="0">
                <a:picLocks noChangeAspect="1" noChangeArrowheads="1"/>
              </p:cNvPicPr>
              <p:nvPr/>
            </p:nvPicPr>
            <p:blipFill>
              <a:blip r:embed="rId8"/>
              <a:srcRect/>
              <a:stretch>
                <a:fillRect/>
              </a:stretch>
            </p:blipFill>
            <p:spPr bwMode="auto">
              <a:xfrm>
                <a:off x="1764" y="1848"/>
                <a:ext cx="360" cy="360"/>
              </a:xfrm>
              <a:prstGeom prst="rect">
                <a:avLst/>
              </a:prstGeom>
              <a:noFill/>
              <a:ln w="9525">
                <a:noFill/>
                <a:miter lim="800000"/>
                <a:headEnd/>
                <a:tailEnd/>
              </a:ln>
            </p:spPr>
          </p:pic>
        </p:grpSp>
      </p:grpSp>
      <p:sp>
        <p:nvSpPr>
          <p:cNvPr id="43" name="Line 36"/>
          <p:cNvSpPr>
            <a:spLocks noChangeShapeType="1"/>
          </p:cNvSpPr>
          <p:nvPr/>
        </p:nvSpPr>
        <p:spPr bwMode="auto">
          <a:xfrm>
            <a:off x="3684648" y="2677218"/>
            <a:ext cx="694072" cy="885925"/>
          </a:xfrm>
          <a:prstGeom prst="line">
            <a:avLst/>
          </a:prstGeom>
          <a:noFill/>
          <a:ln w="25400">
            <a:solidFill>
              <a:srgbClr val="000080"/>
            </a:solidFill>
            <a:round/>
            <a:headEnd/>
            <a:tailEnd type="none" w="lg" len="lg"/>
          </a:ln>
        </p:spPr>
        <p:txBody>
          <a:bodyPr wrap="square">
            <a:spAutoFit/>
          </a:bodyPr>
          <a:lstStyle/>
          <a:p>
            <a:endParaRPr lang="en-US" dirty="0"/>
          </a:p>
        </p:txBody>
      </p:sp>
      <p:pic>
        <p:nvPicPr>
          <p:cNvPr id="44" name="Picture 48" descr="iphone"/>
          <p:cNvPicPr>
            <a:picLocks noChangeAspect="1" noChangeArrowheads="1"/>
          </p:cNvPicPr>
          <p:nvPr/>
        </p:nvPicPr>
        <p:blipFill>
          <a:blip r:embed="rId9"/>
          <a:srcRect/>
          <a:stretch>
            <a:fillRect/>
          </a:stretch>
        </p:blipFill>
        <p:spPr bwMode="auto">
          <a:xfrm>
            <a:off x="820981" y="3094038"/>
            <a:ext cx="515938" cy="938213"/>
          </a:xfrm>
          <a:prstGeom prst="rect">
            <a:avLst/>
          </a:prstGeom>
          <a:solidFill>
            <a:schemeClr val="bg1"/>
          </a:solidFill>
          <a:ln w="9525">
            <a:noFill/>
            <a:miter lim="800000"/>
            <a:headEnd/>
            <a:tailEnd/>
          </a:ln>
        </p:spPr>
      </p:pic>
      <p:sp>
        <p:nvSpPr>
          <p:cNvPr id="45" name="Text Box 61"/>
          <p:cNvSpPr txBox="1">
            <a:spLocks noChangeArrowheads="1"/>
          </p:cNvSpPr>
          <p:nvPr/>
        </p:nvSpPr>
        <p:spPr bwMode="auto">
          <a:xfrm>
            <a:off x="1078951" y="2940987"/>
            <a:ext cx="885179" cy="276999"/>
          </a:xfrm>
          <a:prstGeom prst="rect">
            <a:avLst/>
          </a:prstGeom>
          <a:solidFill>
            <a:srgbClr val="000000"/>
          </a:solidFill>
          <a:ln w="9525">
            <a:noFill/>
            <a:miter lim="800000"/>
            <a:headEnd/>
            <a:tailEnd/>
          </a:ln>
        </p:spPr>
        <p:txBody>
          <a:bodyPr wrap="none">
            <a:spAutoFit/>
          </a:bodyPr>
          <a:lstStyle/>
          <a:p>
            <a:r>
              <a:rPr lang="en-US" sz="1200" b="1" dirty="0">
                <a:solidFill>
                  <a:schemeClr val="bg1"/>
                </a:solidFill>
              </a:rPr>
              <a:t>Hot News</a:t>
            </a:r>
          </a:p>
        </p:txBody>
      </p:sp>
      <p:sp>
        <p:nvSpPr>
          <p:cNvPr id="47" name="Line 36"/>
          <p:cNvSpPr>
            <a:spLocks noChangeShapeType="1"/>
          </p:cNvSpPr>
          <p:nvPr/>
        </p:nvSpPr>
        <p:spPr bwMode="auto">
          <a:xfrm flipV="1">
            <a:off x="3794126" y="2057413"/>
            <a:ext cx="2649008" cy="262134"/>
          </a:xfrm>
          <a:prstGeom prst="line">
            <a:avLst/>
          </a:prstGeom>
          <a:noFill/>
          <a:ln w="57150">
            <a:solidFill>
              <a:srgbClr val="000080"/>
            </a:solidFill>
            <a:round/>
            <a:headEnd type="triangle" w="lg" len="lg"/>
            <a:tailEnd type="triangle" w="lg" len="lg"/>
          </a:ln>
        </p:spPr>
        <p:txBody>
          <a:bodyPr wrap="square">
            <a:spAutoFit/>
          </a:bodyPr>
          <a:lstStyle/>
          <a:p>
            <a:endParaRPr lang="en-US" dirty="0"/>
          </a:p>
        </p:txBody>
      </p:sp>
      <p:sp>
        <p:nvSpPr>
          <p:cNvPr id="49" name="Line 41"/>
          <p:cNvSpPr>
            <a:spLocks noChangeShapeType="1"/>
          </p:cNvSpPr>
          <p:nvPr/>
        </p:nvSpPr>
        <p:spPr bwMode="auto">
          <a:xfrm flipH="1" flipV="1">
            <a:off x="1339851" y="3472656"/>
            <a:ext cx="1649535" cy="25677"/>
          </a:xfrm>
          <a:prstGeom prst="line">
            <a:avLst/>
          </a:prstGeom>
          <a:noFill/>
          <a:ln w="38100">
            <a:solidFill>
              <a:srgbClr val="333399"/>
            </a:solidFill>
            <a:round/>
            <a:headEnd/>
            <a:tailEnd type="triangle" w="lg" len="lg"/>
          </a:ln>
        </p:spPr>
        <p:txBody>
          <a:bodyPr/>
          <a:lstStyle/>
          <a:p>
            <a:endParaRPr lang="en-US" dirty="0"/>
          </a:p>
        </p:txBody>
      </p:sp>
      <p:sp>
        <p:nvSpPr>
          <p:cNvPr id="50" name="Line 36"/>
          <p:cNvSpPr>
            <a:spLocks noChangeShapeType="1"/>
          </p:cNvSpPr>
          <p:nvPr/>
        </p:nvSpPr>
        <p:spPr bwMode="auto">
          <a:xfrm>
            <a:off x="3794126" y="2523392"/>
            <a:ext cx="733425" cy="253146"/>
          </a:xfrm>
          <a:prstGeom prst="line">
            <a:avLst/>
          </a:prstGeom>
          <a:noFill/>
          <a:ln w="76200">
            <a:solidFill>
              <a:srgbClr val="000080"/>
            </a:solidFill>
            <a:round/>
            <a:headEnd/>
            <a:tailEnd type="none" w="lg" len="lg"/>
          </a:ln>
        </p:spPr>
        <p:txBody>
          <a:bodyPr wrap="square">
            <a:spAutoFit/>
          </a:bodyPr>
          <a:lstStyle/>
          <a:p>
            <a:endParaRPr lang="en-US" dirty="0"/>
          </a:p>
        </p:txBody>
      </p:sp>
      <p:sp>
        <p:nvSpPr>
          <p:cNvPr id="51" name="Line 36"/>
          <p:cNvSpPr>
            <a:spLocks noChangeShapeType="1"/>
          </p:cNvSpPr>
          <p:nvPr/>
        </p:nvSpPr>
        <p:spPr bwMode="auto">
          <a:xfrm flipH="1">
            <a:off x="3303547" y="2720975"/>
            <a:ext cx="143726" cy="497010"/>
          </a:xfrm>
          <a:prstGeom prst="line">
            <a:avLst/>
          </a:prstGeom>
          <a:noFill/>
          <a:ln w="25400">
            <a:solidFill>
              <a:srgbClr val="000080"/>
            </a:solidFill>
            <a:round/>
            <a:headEnd/>
            <a:tailEnd type="none" w="lg" len="lg"/>
          </a:ln>
        </p:spPr>
        <p:txBody>
          <a:bodyPr wrap="square">
            <a:spAutoFit/>
          </a:bodyPr>
          <a:lstStyle/>
          <a:p>
            <a:endParaRPr lang="en-US" dirty="0"/>
          </a:p>
        </p:txBody>
      </p:sp>
      <p:sp>
        <p:nvSpPr>
          <p:cNvPr id="53" name="Line 36"/>
          <p:cNvSpPr>
            <a:spLocks noChangeShapeType="1"/>
          </p:cNvSpPr>
          <p:nvPr/>
        </p:nvSpPr>
        <p:spPr bwMode="auto">
          <a:xfrm flipH="1" flipV="1">
            <a:off x="3579410" y="2720975"/>
            <a:ext cx="161534" cy="1095821"/>
          </a:xfrm>
          <a:prstGeom prst="line">
            <a:avLst/>
          </a:prstGeom>
          <a:noFill/>
          <a:ln w="25400">
            <a:solidFill>
              <a:srgbClr val="000080"/>
            </a:solidFill>
            <a:round/>
            <a:headEnd/>
            <a:tailEnd type="none" w="lg" len="lg"/>
          </a:ln>
        </p:spPr>
        <p:txBody>
          <a:bodyPr wrap="square">
            <a:spAutoFit/>
          </a:bodyPr>
          <a:lstStyle/>
          <a:p>
            <a:endParaRPr lang="en-US" dirty="0"/>
          </a:p>
        </p:txBody>
      </p:sp>
      <p:grpSp>
        <p:nvGrpSpPr>
          <p:cNvPr id="3" name="Group 2"/>
          <p:cNvGrpSpPr/>
          <p:nvPr/>
        </p:nvGrpSpPr>
        <p:grpSpPr>
          <a:xfrm>
            <a:off x="4384056" y="2687810"/>
            <a:ext cx="813043" cy="643355"/>
            <a:chOff x="4209510" y="1682082"/>
            <a:chExt cx="813043" cy="643355"/>
          </a:xfrm>
        </p:grpSpPr>
        <p:sp>
          <p:nvSpPr>
            <p:cNvPr id="54" name="AutoShape 13"/>
            <p:cNvSpPr>
              <a:spLocks noChangeAspect="1" noChangeArrowheads="1"/>
            </p:cNvSpPr>
            <p:nvPr/>
          </p:nvSpPr>
          <p:spPr bwMode="auto">
            <a:xfrm>
              <a:off x="4378720" y="1682082"/>
              <a:ext cx="442121" cy="372096"/>
            </a:xfrm>
            <a:prstGeom prst="hexagon">
              <a:avLst>
                <a:gd name="adj" fmla="val 29705"/>
                <a:gd name="vf" fmla="val 115470"/>
              </a:avLst>
            </a:prstGeom>
            <a:noFill/>
            <a:ln w="38100">
              <a:solidFill>
                <a:srgbClr val="00AED1"/>
              </a:solidFill>
              <a:miter lim="800000"/>
              <a:headEnd/>
              <a:tailEnd/>
            </a:ln>
          </p:spPr>
          <p:txBody>
            <a:bodyPr wrap="none" anchor="ctr"/>
            <a:lstStyle/>
            <a:p>
              <a:endParaRPr lang="en-US" dirty="0"/>
            </a:p>
          </p:txBody>
        </p:sp>
        <p:sp>
          <p:nvSpPr>
            <p:cNvPr id="56" name="Text Box 38"/>
            <p:cNvSpPr txBox="1">
              <a:spLocks noChangeAspect="1" noChangeArrowheads="1"/>
            </p:cNvSpPr>
            <p:nvPr/>
          </p:nvSpPr>
          <p:spPr bwMode="auto">
            <a:xfrm>
              <a:off x="4209510" y="2094605"/>
              <a:ext cx="813043" cy="230832"/>
            </a:xfrm>
            <a:prstGeom prst="rect">
              <a:avLst/>
            </a:prstGeom>
            <a:noFill/>
            <a:ln w="9525">
              <a:noFill/>
              <a:miter lim="800000"/>
              <a:headEnd/>
              <a:tailEnd/>
            </a:ln>
          </p:spPr>
          <p:txBody>
            <a:bodyPr wrap="none">
              <a:spAutoFit/>
            </a:bodyPr>
            <a:lstStyle/>
            <a:p>
              <a:r>
                <a:rPr lang="en-US" sz="900" dirty="0"/>
                <a:t>AlchemyAPI</a:t>
              </a:r>
            </a:p>
          </p:txBody>
        </p:sp>
        <p:pic>
          <p:nvPicPr>
            <p:cNvPr id="1026" name="Picture 2" descr="AlchemyAPI: Build smart apps that leverage natural language processing and computer vision to deeply understand the world's conversations, documents and photo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66489" y="1750646"/>
              <a:ext cx="238125" cy="2381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Group 33"/>
          <p:cNvGrpSpPr>
            <a:grpSpLocks noChangeAspect="1"/>
          </p:cNvGrpSpPr>
          <p:nvPr/>
        </p:nvGrpSpPr>
        <p:grpSpPr bwMode="auto">
          <a:xfrm>
            <a:off x="4207786" y="3546910"/>
            <a:ext cx="755530" cy="752114"/>
            <a:chOff x="363" y="699"/>
            <a:chExt cx="1106" cy="1101"/>
          </a:xfrm>
        </p:grpSpPr>
        <p:sp>
          <p:nvSpPr>
            <p:cNvPr id="59" name="Rectangle 19"/>
            <p:cNvSpPr>
              <a:spLocks noChangeAspect="1" noChangeArrowheads="1"/>
            </p:cNvSpPr>
            <p:nvPr/>
          </p:nvSpPr>
          <p:spPr bwMode="auto">
            <a:xfrm>
              <a:off x="363" y="1259"/>
              <a:ext cx="1106" cy="541"/>
            </a:xfrm>
            <a:prstGeom prst="rect">
              <a:avLst/>
            </a:prstGeom>
            <a:noFill/>
            <a:ln w="9525">
              <a:noFill/>
              <a:miter lim="800000"/>
              <a:headEnd/>
              <a:tailEnd/>
            </a:ln>
          </p:spPr>
          <p:txBody>
            <a:bodyPr wrap="none">
              <a:spAutoFit/>
            </a:bodyPr>
            <a:lstStyle/>
            <a:p>
              <a:pPr algn="ctr"/>
              <a:r>
                <a:rPr lang="en-US" sz="900" dirty="0"/>
                <a:t>Cloudant</a:t>
              </a:r>
            </a:p>
            <a:p>
              <a:pPr algn="ctr"/>
              <a:r>
                <a:rPr lang="en-US" sz="900" dirty="0"/>
                <a:t>NoSQL DB</a:t>
              </a:r>
            </a:p>
          </p:txBody>
        </p:sp>
        <p:grpSp>
          <p:nvGrpSpPr>
            <p:cNvPr id="60" name="Group 32"/>
            <p:cNvGrpSpPr>
              <a:grpSpLocks noChangeAspect="1"/>
            </p:cNvGrpSpPr>
            <p:nvPr/>
          </p:nvGrpSpPr>
          <p:grpSpPr bwMode="auto">
            <a:xfrm>
              <a:off x="609" y="699"/>
              <a:ext cx="644" cy="542"/>
              <a:chOff x="609" y="699"/>
              <a:chExt cx="644" cy="542"/>
            </a:xfrm>
          </p:grpSpPr>
          <p:sp>
            <p:nvSpPr>
              <p:cNvPr id="61" name="AutoShape 20"/>
              <p:cNvSpPr>
                <a:spLocks noChangeAspect="1" noChangeArrowheads="1"/>
              </p:cNvSpPr>
              <p:nvPr/>
            </p:nvSpPr>
            <p:spPr bwMode="auto">
              <a:xfrm>
                <a:off x="609" y="699"/>
                <a:ext cx="644" cy="542"/>
              </a:xfrm>
              <a:prstGeom prst="hexagon">
                <a:avLst>
                  <a:gd name="adj" fmla="val 29705"/>
                  <a:gd name="vf" fmla="val 115470"/>
                </a:avLst>
              </a:prstGeom>
              <a:noFill/>
              <a:ln w="38100">
                <a:solidFill>
                  <a:srgbClr val="00AED1"/>
                </a:solidFill>
                <a:miter lim="800000"/>
                <a:headEnd/>
                <a:tailEnd/>
              </a:ln>
            </p:spPr>
            <p:txBody>
              <a:bodyPr wrap="none" anchor="ctr"/>
              <a:lstStyle/>
              <a:p>
                <a:endParaRPr lang="en-US" dirty="0"/>
              </a:p>
            </p:txBody>
          </p:sp>
          <p:pic>
            <p:nvPicPr>
              <p:cNvPr id="62" name="Picture 31" descr="Cloudant NoSQL DB: Cloudant NoSQL DB provides access to a fully managed NoSQL JSON data layer that's always on. This service is compatible with CouchDB, and accessible through a simple to use HTTP interface for mobile and web application models"/>
              <p:cNvPicPr>
                <a:picLocks noChangeAspect="1" noChangeArrowheads="1"/>
              </p:cNvPicPr>
              <p:nvPr/>
            </p:nvPicPr>
            <p:blipFill>
              <a:blip r:embed="rId11"/>
              <a:srcRect/>
              <a:stretch>
                <a:fillRect/>
              </a:stretch>
            </p:blipFill>
            <p:spPr bwMode="auto">
              <a:xfrm>
                <a:off x="724" y="769"/>
                <a:ext cx="403" cy="403"/>
              </a:xfrm>
              <a:prstGeom prst="rect">
                <a:avLst/>
              </a:prstGeom>
              <a:noFill/>
              <a:ln w="9525">
                <a:noFill/>
                <a:miter lim="800000"/>
                <a:headEnd/>
                <a:tailEnd/>
              </a:ln>
            </p:spPr>
          </p:pic>
        </p:grpSp>
      </p:grpSp>
      <p:sp>
        <p:nvSpPr>
          <p:cNvPr id="57" name="Text Placeholder 56"/>
          <p:cNvSpPr>
            <a:spLocks noGrp="1"/>
          </p:cNvSpPr>
          <p:nvPr>
            <p:ph type="body" idx="1"/>
          </p:nvPr>
        </p:nvSpPr>
        <p:spPr>
          <a:xfrm>
            <a:off x="261938" y="1873250"/>
            <a:ext cx="8558212" cy="4858034"/>
          </a:xfrm>
        </p:spPr>
        <p:txBody>
          <a:bodyPr/>
          <a:lstStyle/>
          <a:p>
            <a:pPr marL="190493" indent="0">
              <a:buNone/>
            </a:pPr>
            <a:r>
              <a:rPr lang="en-US" dirty="0" smtClean="0"/>
              <a:t> </a:t>
            </a:r>
            <a:endParaRPr lang="en-US" dirty="0"/>
          </a:p>
        </p:txBody>
      </p:sp>
      <p:pic>
        <p:nvPicPr>
          <p:cNvPr id="72" name="Picture 41"/>
          <p:cNvPicPr>
            <a:picLocks noChangeAspect="1"/>
          </p:cNvPicPr>
          <p:nvPr/>
        </p:nvPicPr>
        <p:blipFill>
          <a:blip r:embed="rId12" cstate="print">
            <a:lum bright="30000"/>
            <a:extLst>
              <a:ext uri="{28A0092B-C50C-407E-A947-70E740481C1C}">
                <a14:useLocalDpi xmlns:a14="http://schemas.microsoft.com/office/drawing/2010/main" val="0"/>
              </a:ext>
            </a:extLst>
          </a:blip>
          <a:srcRect/>
          <a:stretch>
            <a:fillRect/>
          </a:stretch>
        </p:blipFill>
        <p:spPr bwMode="auto">
          <a:xfrm>
            <a:off x="6505574" y="1689495"/>
            <a:ext cx="2001838"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TextBox 42"/>
          <p:cNvSpPr txBox="1">
            <a:spLocks noChangeArrowheads="1"/>
          </p:cNvSpPr>
          <p:nvPr/>
        </p:nvSpPr>
        <p:spPr bwMode="auto">
          <a:xfrm>
            <a:off x="6508749" y="2299095"/>
            <a:ext cx="19637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eaLnBrk="0" hangingPunct="0">
              <a:defRPr sz="1200">
                <a:solidFill>
                  <a:schemeClr val="tx1"/>
                </a:solidFill>
                <a:latin typeface="Arial" pitchFamily="34" charset="0"/>
                <a:ea typeface="MS PGothic" pitchFamily="34" charset="-128"/>
              </a:defRPr>
            </a:lvl1pPr>
            <a:lvl2pPr marL="742950" indent="-285750" defTabSz="457200" eaLnBrk="0" hangingPunct="0">
              <a:defRPr sz="1200">
                <a:solidFill>
                  <a:schemeClr val="tx1"/>
                </a:solidFill>
                <a:latin typeface="Arial" pitchFamily="34" charset="0"/>
                <a:ea typeface="MS PGothic" pitchFamily="34" charset="-128"/>
              </a:defRPr>
            </a:lvl2pPr>
            <a:lvl3pPr marL="1143000" indent="-228600" defTabSz="457200" eaLnBrk="0" hangingPunct="0">
              <a:defRPr sz="1200">
                <a:solidFill>
                  <a:schemeClr val="tx1"/>
                </a:solidFill>
                <a:latin typeface="Arial" pitchFamily="34" charset="0"/>
                <a:ea typeface="MS PGothic" pitchFamily="34" charset="-128"/>
              </a:defRPr>
            </a:lvl3pPr>
            <a:lvl4pPr marL="1600200" indent="-228600" defTabSz="457200" eaLnBrk="0" hangingPunct="0">
              <a:defRPr sz="1200">
                <a:solidFill>
                  <a:schemeClr val="tx1"/>
                </a:solidFill>
                <a:latin typeface="Arial" pitchFamily="34" charset="0"/>
                <a:ea typeface="MS PGothic" pitchFamily="34" charset="-128"/>
              </a:defRPr>
            </a:lvl4pPr>
            <a:lvl5pPr marL="2057400" indent="-228600" defTabSz="457200" eaLnBrk="0" hangingPunct="0">
              <a:defRPr sz="1200">
                <a:solidFill>
                  <a:schemeClr val="tx1"/>
                </a:solidFill>
                <a:latin typeface="Arial" pitchFamily="34" charset="0"/>
                <a:ea typeface="MS PGothic" pitchFamily="34" charset="-128"/>
              </a:defRPr>
            </a:lvl5pPr>
            <a:lvl6pPr marL="2514600" indent="-228600" defTabSz="457200" eaLnBrk="0" fontAlgn="base" hangingPunct="0">
              <a:spcBef>
                <a:spcPct val="0"/>
              </a:spcBef>
              <a:spcAft>
                <a:spcPct val="0"/>
              </a:spcAft>
              <a:defRPr sz="1200">
                <a:solidFill>
                  <a:schemeClr val="tx1"/>
                </a:solidFill>
                <a:latin typeface="Arial" pitchFamily="34" charset="0"/>
                <a:ea typeface="MS PGothic" pitchFamily="34" charset="-128"/>
              </a:defRPr>
            </a:lvl6pPr>
            <a:lvl7pPr marL="2971800" indent="-228600" defTabSz="457200" eaLnBrk="0" fontAlgn="base" hangingPunct="0">
              <a:spcBef>
                <a:spcPct val="0"/>
              </a:spcBef>
              <a:spcAft>
                <a:spcPct val="0"/>
              </a:spcAft>
              <a:defRPr sz="1200">
                <a:solidFill>
                  <a:schemeClr val="tx1"/>
                </a:solidFill>
                <a:latin typeface="Arial" pitchFamily="34" charset="0"/>
                <a:ea typeface="MS PGothic" pitchFamily="34" charset="-128"/>
              </a:defRPr>
            </a:lvl7pPr>
            <a:lvl8pPr marL="3429000" indent="-228600" defTabSz="457200" eaLnBrk="0" fontAlgn="base" hangingPunct="0">
              <a:spcBef>
                <a:spcPct val="0"/>
              </a:spcBef>
              <a:spcAft>
                <a:spcPct val="0"/>
              </a:spcAft>
              <a:defRPr sz="1200">
                <a:solidFill>
                  <a:schemeClr val="tx1"/>
                </a:solidFill>
                <a:latin typeface="Arial" pitchFamily="34" charset="0"/>
                <a:ea typeface="MS PGothic" pitchFamily="34" charset="-128"/>
              </a:defRPr>
            </a:lvl8pPr>
            <a:lvl9pPr marL="3886200" indent="-228600" defTabSz="457200" eaLnBrk="0" fontAlgn="base" hangingPunct="0">
              <a:spcBef>
                <a:spcPct val="0"/>
              </a:spcBef>
              <a:spcAft>
                <a:spcPct val="0"/>
              </a:spcAft>
              <a:defRPr sz="1200">
                <a:solidFill>
                  <a:schemeClr val="tx1"/>
                </a:solidFill>
                <a:latin typeface="Arial" pitchFamily="34" charset="0"/>
                <a:ea typeface="MS PGothic" pitchFamily="34" charset="-128"/>
              </a:defRPr>
            </a:lvl9pPr>
          </a:lstStyle>
          <a:p>
            <a:pPr algn="ctr" eaLnBrk="1" hangingPunct="1"/>
            <a:r>
              <a:rPr lang="en-US" altLang="en-US" b="1" dirty="0">
                <a:solidFill>
                  <a:schemeClr val="accent3"/>
                </a:solidFill>
              </a:rPr>
              <a:t>Online Media Search</a:t>
            </a:r>
            <a:endParaRPr lang="en-US" altLang="en-US" dirty="0">
              <a:solidFill>
                <a:schemeClr val="accent3"/>
              </a:solidFill>
            </a:endParaRPr>
          </a:p>
        </p:txBody>
      </p:sp>
      <p:pic>
        <p:nvPicPr>
          <p:cNvPr id="66" name="Picture 35"/>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577868" y="1312848"/>
            <a:ext cx="1811337"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TextBox 62"/>
          <p:cNvSpPr txBox="1"/>
          <p:nvPr/>
        </p:nvSpPr>
        <p:spPr>
          <a:xfrm>
            <a:off x="5891196" y="3161076"/>
            <a:ext cx="2778670" cy="301621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smtClean="0">
                <a:solidFill>
                  <a:srgbClr val="606161"/>
                </a:solidFill>
                <a:latin typeface="Helvetica Neue"/>
                <a:cs typeface="Helvetica Neue"/>
              </a:rPr>
              <a:t>Find Sentiment for specified keywords in news feeds</a:t>
            </a:r>
          </a:p>
          <a:p>
            <a:pPr marL="285750" indent="-285750">
              <a:spcAft>
                <a:spcPts val="600"/>
              </a:spcAft>
              <a:buFont typeface="Arial" panose="020B0604020202020204" pitchFamily="34" charset="0"/>
              <a:buChar char="•"/>
            </a:pPr>
            <a:r>
              <a:rPr lang="en-US" dirty="0">
                <a:solidFill>
                  <a:srgbClr val="606161"/>
                </a:solidFill>
                <a:latin typeface="Helvetica Neue"/>
                <a:cs typeface="Helvetica Neue"/>
              </a:rPr>
              <a:t>Send text </a:t>
            </a:r>
            <a:r>
              <a:rPr lang="en-US" dirty="0" smtClean="0">
                <a:solidFill>
                  <a:srgbClr val="606161"/>
                </a:solidFill>
                <a:latin typeface="Helvetica Neue"/>
                <a:cs typeface="Helvetica Neue"/>
              </a:rPr>
              <a:t>messages &amp; push notifications </a:t>
            </a:r>
            <a:r>
              <a:rPr lang="en-US" dirty="0">
                <a:solidFill>
                  <a:srgbClr val="606161"/>
                </a:solidFill>
                <a:latin typeface="Helvetica Neue"/>
                <a:cs typeface="Helvetica Neue"/>
              </a:rPr>
              <a:t>based on </a:t>
            </a:r>
            <a:r>
              <a:rPr lang="en-US" dirty="0" smtClean="0">
                <a:solidFill>
                  <a:srgbClr val="606161"/>
                </a:solidFill>
                <a:latin typeface="Helvetica Neue"/>
                <a:cs typeface="Helvetica Neue"/>
              </a:rPr>
              <a:t>sentiments.</a:t>
            </a:r>
            <a:endParaRPr lang="en-US" dirty="0">
              <a:solidFill>
                <a:srgbClr val="606161"/>
              </a:solidFill>
              <a:latin typeface="Helvetica Neue"/>
              <a:cs typeface="Helvetica Neue"/>
            </a:endParaRPr>
          </a:p>
          <a:p>
            <a:pPr marL="285750" indent="-285750">
              <a:spcAft>
                <a:spcPts val="600"/>
              </a:spcAft>
              <a:buFont typeface="Arial" panose="020B0604020202020204" pitchFamily="34" charset="0"/>
              <a:buChar char="•"/>
            </a:pPr>
            <a:r>
              <a:rPr lang="en-US" dirty="0" smtClean="0">
                <a:solidFill>
                  <a:srgbClr val="606161"/>
                </a:solidFill>
                <a:latin typeface="Helvetica Neue"/>
                <a:cs typeface="Helvetica Neue"/>
              </a:rPr>
              <a:t>Store </a:t>
            </a:r>
            <a:r>
              <a:rPr lang="en-US" dirty="0">
                <a:solidFill>
                  <a:srgbClr val="606161"/>
                </a:solidFill>
                <a:latin typeface="Helvetica Neue"/>
                <a:cs typeface="Helvetica Neue"/>
              </a:rPr>
              <a:t>your enhanced search results in a database to access and analyze later</a:t>
            </a:r>
            <a:r>
              <a:rPr lang="en-US" dirty="0" smtClean="0">
                <a:solidFill>
                  <a:srgbClr val="606161"/>
                </a:solidFill>
                <a:latin typeface="Helvetica Neue"/>
                <a:cs typeface="Helvetica Neue"/>
              </a:rPr>
              <a:t>.</a:t>
            </a:r>
            <a:endParaRPr lang="en-US" dirty="0">
              <a:solidFill>
                <a:srgbClr val="606161"/>
              </a:solidFill>
              <a:latin typeface="Helvetica Neue"/>
              <a:cs typeface="Helvetica Neue"/>
            </a:endParaRPr>
          </a:p>
        </p:txBody>
      </p:sp>
    </p:spTree>
    <p:extLst>
      <p:ext uri="{BB962C8B-B14F-4D97-AF65-F5344CB8AC3E}">
        <p14:creationId xmlns:p14="http://schemas.microsoft.com/office/powerpoint/2010/main" val="3236173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 y="2994239"/>
            <a:ext cx="9144000" cy="861774"/>
          </a:xfrm>
        </p:spPr>
        <p:txBody>
          <a:bodyPr/>
          <a:lstStyle/>
          <a:p>
            <a:r>
              <a:rPr lang="en-US" dirty="0">
                <a:solidFill>
                  <a:srgbClr val="078CC3"/>
                </a:solidFill>
                <a:latin typeface="Helvetica Neue" charset="0"/>
                <a:cs typeface="Helvetica Neue" charset="0"/>
                <a:sym typeface="Helvetica Neue" charset="0"/>
              </a:rPr>
              <a:t>RESTful APIs for understanding data </a:t>
            </a:r>
            <a:r>
              <a:rPr lang="en-US" dirty="0" smtClean="0">
                <a:solidFill>
                  <a:srgbClr val="078CC3"/>
                </a:solidFill>
                <a:latin typeface="Helvetica Neue" charset="0"/>
                <a:cs typeface="Helvetica Neue" charset="0"/>
                <a:sym typeface="Helvetica Neue" charset="0"/>
              </a:rPr>
              <a:t>from text</a:t>
            </a:r>
            <a:r>
              <a:rPr lang="en-US" dirty="0">
                <a:solidFill>
                  <a:srgbClr val="078CC3"/>
                </a:solidFill>
                <a:latin typeface="Helvetica Neue" charset="0"/>
                <a:cs typeface="Helvetica Neue" charset="0"/>
                <a:sym typeface="Helvetica Neue" charset="0"/>
              </a:rPr>
              <a:t>, URLs, images, </a:t>
            </a:r>
            <a:r>
              <a:rPr lang="en-US" dirty="0" smtClean="0">
                <a:solidFill>
                  <a:srgbClr val="078CC3"/>
                </a:solidFill>
                <a:latin typeface="Helvetica Neue" charset="0"/>
                <a:cs typeface="Helvetica Neue" charset="0"/>
                <a:sym typeface="Helvetica Neue" charset="0"/>
              </a:rPr>
              <a:t>etc</a:t>
            </a:r>
            <a:r>
              <a:rPr lang="en-US" dirty="0">
                <a:solidFill>
                  <a:srgbClr val="078CC3"/>
                </a:solidFill>
                <a:latin typeface="Helvetica Neue" charset="0"/>
                <a:cs typeface="Helvetica Neue" charset="0"/>
                <a:sym typeface="Helvetica Neue" charset="0"/>
              </a:rPr>
              <a:t>.</a:t>
            </a:r>
            <a:endParaRPr lang="en-US" dirty="0">
              <a:solidFill>
                <a:srgbClr val="000000"/>
              </a:solidFill>
              <a:latin typeface="Helvetica Neue" charset="0"/>
              <a:cs typeface="Helvetica Neue" charset="0"/>
              <a:sym typeface="Helvetica Neue" charset="0"/>
            </a:endParaRPr>
          </a:p>
        </p:txBody>
      </p:sp>
      <p:sp>
        <p:nvSpPr>
          <p:cNvPr id="38914" name="Rectangle 2"/>
          <p:cNvSpPr>
            <a:spLocks noGrp="1" noChangeArrowheads="1"/>
          </p:cNvSpPr>
          <p:nvPr>
            <p:ph type="title"/>
          </p:nvPr>
        </p:nvSpPr>
        <p:spPr/>
        <p:txBody>
          <a:bodyPr vert="horz" wrap="square" lIns="0" tIns="0" rIns="0" bIns="0" numCol="1" anchor="ctr" anchorCtr="0" compatLnSpc="1">
            <a:prstTxWarp prst="textNoShape">
              <a:avLst/>
            </a:prstTxWarp>
          </a:bodyPr>
          <a:lstStyle/>
          <a:p>
            <a:pPr algn="ctr" eaLnBrk="1">
              <a:defRPr/>
            </a:pPr>
            <a:r>
              <a:rPr lang="en-US" sz="3200" dirty="0">
                <a:latin typeface="Helvetica Neue" charset="0"/>
                <a:cs typeface="Helvetica Neue" charset="0"/>
                <a:sym typeface="Helvetica Neue" charset="0"/>
              </a:rPr>
              <a:t>Making API Calls</a:t>
            </a:r>
            <a:endParaRPr lang="en-US" sz="3200" dirty="0">
              <a:solidFill>
                <a:srgbClr val="000000"/>
              </a:solidFill>
              <a:latin typeface="Helvetica Neue" charset="0"/>
              <a:cs typeface="Helvetica Neue" charset="0"/>
              <a:sym typeface="Helvetica Neue" charset="0"/>
            </a:endParaRPr>
          </a:p>
        </p:txBody>
      </p:sp>
      <p:sp>
        <p:nvSpPr>
          <p:cNvPr id="38915" name="Rectangle 3"/>
          <p:cNvSpPr>
            <a:spLocks/>
          </p:cNvSpPr>
          <p:nvPr/>
        </p:nvSpPr>
        <p:spPr bwMode="auto">
          <a:xfrm>
            <a:off x="6286504" y="5765271"/>
            <a:ext cx="2513013"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spAutoFit/>
          </a:bodyPr>
          <a:lstStyle/>
          <a:p>
            <a:pPr algn="r" fontAlgn="base" hangingPunct="0">
              <a:spcBef>
                <a:spcPct val="0"/>
              </a:spcBef>
              <a:spcAft>
                <a:spcPct val="0"/>
              </a:spcAft>
              <a:defRPr/>
            </a:pPr>
            <a:r>
              <a:rPr lang="en-US" dirty="0">
                <a:solidFill>
                  <a:srgbClr val="606161"/>
                </a:solidFill>
                <a:latin typeface="Helvetica Neue" charset="0"/>
                <a:ea typeface="ＭＳ Ｐゴシック" charset="0"/>
                <a:cs typeface="Helvetica Neue" charset="0"/>
                <a:sym typeface="Helvetica Neue" charset="0"/>
              </a:rPr>
              <a:t>@alchemyapi</a:t>
            </a:r>
            <a:endParaRPr lang="en-US" dirty="0">
              <a:solidFill>
                <a:srgbClr val="000000"/>
              </a:solidFill>
              <a:latin typeface="Helvetica Neue" charset="0"/>
              <a:ea typeface="ＭＳ Ｐゴシック" charset="0"/>
              <a:cs typeface="Helvetica Neue" charset="0"/>
              <a:sym typeface="Helvetica Neue" charset="0"/>
            </a:endParaRPr>
          </a:p>
        </p:txBody>
      </p:sp>
    </p:spTree>
    <p:extLst>
      <p:ext uri="{BB962C8B-B14F-4D97-AF65-F5344CB8AC3E}">
        <p14:creationId xmlns:p14="http://schemas.microsoft.com/office/powerpoint/2010/main" val="2994085051"/>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142617" y="377726"/>
            <a:ext cx="6858023" cy="954174"/>
          </a:xfrm>
        </p:spPr>
        <p:txBody>
          <a:bodyPr vert="horz" wrap="square" lIns="0" tIns="0" rIns="0" bIns="0" numCol="1" anchor="ctr" anchorCtr="0" compatLnSpc="1">
            <a:prstTxWarp prst="textNoShape">
              <a:avLst/>
            </a:prstTxWarp>
            <a:noAutofit/>
          </a:bodyPr>
          <a:lstStyle/>
          <a:p>
            <a:pPr lvl="0"/>
            <a:r>
              <a:rPr lang="en-US" sz="2638" b="1" dirty="0" smtClean="0">
                <a:solidFill>
                  <a:srgbClr val="414141"/>
                </a:solidFill>
              </a:rPr>
              <a:t>             Sentiment </a:t>
            </a:r>
            <a:r>
              <a:rPr lang="en-US" sz="2638" b="1" dirty="0">
                <a:solidFill>
                  <a:srgbClr val="414141"/>
                </a:solidFill>
              </a:rPr>
              <a:t>Analysis APIs</a:t>
            </a:r>
          </a:p>
        </p:txBody>
      </p:sp>
      <p:sp>
        <p:nvSpPr>
          <p:cNvPr id="3" name="Text Placeholder 2"/>
          <p:cNvSpPr txBox="1">
            <a:spLocks noGrp="1"/>
          </p:cNvSpPr>
          <p:nvPr>
            <p:ph type="body" idx="4294967295"/>
          </p:nvPr>
        </p:nvSpPr>
        <p:spPr>
          <a:xfrm>
            <a:off x="0" y="1154728"/>
            <a:ext cx="9144000" cy="1725632"/>
          </a:xfrm>
        </p:spPr>
        <p:txBody>
          <a:bodyPr vert="horz" wrap="square" lIns="0" tIns="0" rIns="0" bIns="0" numCol="1" anchor="t" anchorCtr="0" compatLnSpc="1">
            <a:prstTxWarp prst="textNoShape">
              <a:avLst/>
            </a:prstTxWarp>
            <a:noAutofit/>
          </a:bodyPr>
          <a:lstStyle/>
          <a:p>
            <a:pPr lvl="0">
              <a:buNone/>
            </a:pPr>
            <a:r>
              <a:rPr lang="en-US" b="1" dirty="0" smtClean="0"/>
              <a:t>API </a:t>
            </a:r>
            <a:r>
              <a:rPr lang="en-US" b="1" dirty="0"/>
              <a:t>Call: </a:t>
            </a:r>
            <a:r>
              <a:rPr lang="en-US" dirty="0"/>
              <a:t>URLGetTextSentiment, TextGetTextSentiment, HTMLGetTextSentiment</a:t>
            </a:r>
          </a:p>
          <a:p>
            <a:pPr lvl="0">
              <a:buNone/>
            </a:pPr>
            <a:r>
              <a:rPr lang="en-US" b="1" dirty="0" smtClean="0"/>
              <a:t>Output</a:t>
            </a:r>
            <a:r>
              <a:rPr lang="en-US" b="1" dirty="0"/>
              <a:t>: </a:t>
            </a:r>
            <a:r>
              <a:rPr lang="en-US" dirty="0"/>
              <a:t>Identifies the attitude, opinion and feeling towards a person/organization/product/location etc.</a:t>
            </a:r>
          </a:p>
          <a:p>
            <a:pPr lvl="0">
              <a:buNone/>
            </a:pPr>
            <a:r>
              <a:rPr lang="en-US" b="1" dirty="0"/>
              <a:t>Parameters: </a:t>
            </a:r>
            <a:r>
              <a:rPr lang="en-US" dirty="0"/>
              <a:t>(apikey, text, url, outputMode, callback, showSourceText)</a:t>
            </a:r>
          </a:p>
          <a:p>
            <a:pPr lvl="0">
              <a:buNone/>
            </a:pPr>
            <a:r>
              <a:rPr lang="en-US" b="1" dirty="0"/>
              <a:t>Response: </a:t>
            </a:r>
            <a:r>
              <a:rPr lang="en-US" dirty="0"/>
              <a:t>(status, language, type, score, mixed, url, statusInfo)</a:t>
            </a:r>
          </a:p>
          <a:p>
            <a:pPr lvl="0"/>
            <a:endParaRPr lang="en-US" b="1" dirty="0"/>
          </a:p>
        </p:txBody>
      </p:sp>
      <p:sp>
        <p:nvSpPr>
          <p:cNvPr id="5" name="TextBox 4"/>
          <p:cNvSpPr txBox="1"/>
          <p:nvPr/>
        </p:nvSpPr>
        <p:spPr>
          <a:xfrm>
            <a:off x="1576968" y="2606040"/>
            <a:ext cx="5989320" cy="3539430"/>
          </a:xfrm>
          <a:prstGeom prst="rect">
            <a:avLst/>
          </a:prstGeom>
          <a:noFill/>
        </p:spPr>
        <p:txBody>
          <a:bodyPr wrap="square" rtlCol="0">
            <a:spAutoFit/>
          </a:bodyPr>
          <a:lstStyle/>
          <a:p>
            <a:pPr lvl="0">
              <a:buNone/>
            </a:pPr>
            <a:r>
              <a:rPr lang="en-US" sz="1600" b="1" dirty="0">
                <a:solidFill>
                  <a:srgbClr val="0070C0"/>
                </a:solidFill>
              </a:rPr>
              <a:t>Processed HTML : </a:t>
            </a:r>
            <a:r>
              <a:rPr lang="en-US" sz="1600" dirty="0">
                <a:solidFill>
                  <a:srgbClr val="0070C0"/>
                </a:solidFill>
              </a:rPr>
              <a:t>&lt;html&gt;&lt;head&gt;&lt;title&gt;Node.js Demo | AlchemyAPI&lt;/title&gt;&lt;/head&gt;&lt;body&gt;&lt;h1&gt;Did you know that AlchemyAPI works on HTML?&lt;/h1&gt;&lt;p&gt;Well, you do now.&lt;/p&gt;&lt;/body&gt;&lt;/html&gt;</a:t>
            </a:r>
          </a:p>
          <a:p>
            <a:pPr lvl="0">
              <a:buNone/>
            </a:pPr>
            <a:r>
              <a:rPr lang="en-US" sz="1600" b="1" dirty="0">
                <a:solidFill>
                  <a:srgbClr val="0070C0"/>
                </a:solidFill>
              </a:rPr>
              <a:t>Response Object : {"status": "OK","usage": "By accessing AlchemyAPI or using information generated by AlchemyAPI, you are agreeing to be bound by the AlchemyAPI Terms of Use: http://www.alchemyapi.com/company/terms.html",</a:t>
            </a:r>
          </a:p>
          <a:p>
            <a:pPr lvl="0">
              <a:buNone/>
            </a:pPr>
            <a:r>
              <a:rPr lang="en-US" sz="1600" b="1" dirty="0">
                <a:solidFill>
                  <a:srgbClr val="0070C0"/>
                </a:solidFill>
              </a:rPr>
              <a:t>  "totalTransactions": "1",</a:t>
            </a:r>
          </a:p>
          <a:p>
            <a:pPr lvl="0">
              <a:buNone/>
            </a:pPr>
            <a:r>
              <a:rPr lang="en-US" sz="1600" b="1" dirty="0">
                <a:solidFill>
                  <a:srgbClr val="0070C0"/>
                </a:solidFill>
              </a:rPr>
              <a:t>  "language": "english",</a:t>
            </a:r>
          </a:p>
          <a:p>
            <a:pPr lvl="0">
              <a:buNone/>
            </a:pPr>
            <a:r>
              <a:rPr lang="en-US" sz="1600" b="1" dirty="0">
                <a:solidFill>
                  <a:srgbClr val="0070C0"/>
                </a:solidFill>
              </a:rPr>
              <a:t>  "docSentiment": {</a:t>
            </a:r>
          </a:p>
          <a:p>
            <a:pPr lvl="0">
              <a:buNone/>
            </a:pPr>
            <a:r>
              <a:rPr lang="en-US" sz="1600" b="1" dirty="0">
                <a:solidFill>
                  <a:srgbClr val="0070C0"/>
                </a:solidFill>
              </a:rPr>
              <a:t>  "score": "0.447886",</a:t>
            </a:r>
          </a:p>
          <a:p>
            <a:pPr lvl="0">
              <a:buNone/>
            </a:pPr>
            <a:r>
              <a:rPr lang="en-US" sz="1600" b="1" dirty="0">
                <a:solidFill>
                  <a:srgbClr val="0070C0"/>
                </a:solidFill>
              </a:rPr>
              <a:t>  "type": "positive"}}</a:t>
            </a:r>
          </a:p>
        </p:txBody>
      </p:sp>
    </p:spTree>
    <p:extLst>
      <p:ext uri="{BB962C8B-B14F-4D97-AF65-F5344CB8AC3E}">
        <p14:creationId xmlns:p14="http://schemas.microsoft.com/office/powerpoint/2010/main" val="908267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107237" y="281383"/>
            <a:ext cx="6858023" cy="1161556"/>
          </a:xfrm>
        </p:spPr>
        <p:txBody>
          <a:bodyPr vert="horz" wrap="square" lIns="0" tIns="0" rIns="0" bIns="0" numCol="1" anchor="ctr" anchorCtr="0" compatLnSpc="1">
            <a:prstTxWarp prst="textNoShape">
              <a:avLst/>
            </a:prstTxWarp>
            <a:noAutofit/>
          </a:bodyPr>
          <a:lstStyle/>
          <a:p>
            <a:pPr lvl="0"/>
            <a:r>
              <a:rPr lang="en-US" sz="2638" b="1" dirty="0">
                <a:solidFill>
                  <a:srgbClr val="414141"/>
                </a:solidFill>
              </a:rPr>
              <a:t>Entity Extraction APIs</a:t>
            </a:r>
          </a:p>
        </p:txBody>
      </p:sp>
      <p:sp>
        <p:nvSpPr>
          <p:cNvPr id="3" name="Subtitle 2"/>
          <p:cNvSpPr txBox="1">
            <a:spLocks noGrp="1"/>
          </p:cNvSpPr>
          <p:nvPr>
            <p:ph type="subTitle" idx="4294967295"/>
          </p:nvPr>
        </p:nvSpPr>
        <p:spPr>
          <a:xfrm>
            <a:off x="1123279" y="411480"/>
            <a:ext cx="7120108" cy="3966445"/>
          </a:xfrm>
        </p:spPr>
        <p:txBody>
          <a:bodyPr vert="horz" wrap="square" lIns="0" tIns="0" rIns="0" bIns="0" numCol="1" anchor="ctr" anchorCtr="0" compatLnSpc="1">
            <a:prstTxWarp prst="textNoShape">
              <a:avLst/>
            </a:prstTxWarp>
            <a:noAutofit/>
          </a:bodyPr>
          <a:lstStyle/>
          <a:p>
            <a:pPr hangingPunct="0">
              <a:buNone/>
            </a:pPr>
            <a:r>
              <a:rPr lang="en-US" b="1" dirty="0" smtClean="0">
                <a:ea typeface="Microsoft YaHei" pitchFamily="2"/>
                <a:cs typeface="Mangal" pitchFamily="2"/>
              </a:rPr>
              <a:t>API Calls: </a:t>
            </a:r>
            <a:r>
              <a:rPr lang="en-US" dirty="0" smtClean="0">
                <a:ea typeface="Microsoft YaHei" pitchFamily="2"/>
                <a:cs typeface="Mangal" pitchFamily="2"/>
              </a:rPr>
              <a:t>URLGetRankedNamedEntities, HTMLGetRankedNamedEntities, TextGetRankedNamedEntities</a:t>
            </a:r>
            <a:endParaRPr lang="en-US" b="1" dirty="0" smtClean="0">
              <a:ea typeface="Microsoft YaHei" pitchFamily="2"/>
              <a:cs typeface="Mangal" pitchFamily="2"/>
            </a:endParaRPr>
          </a:p>
          <a:p>
            <a:pPr lvl="0" hangingPunct="0">
              <a:buNone/>
            </a:pPr>
            <a:r>
              <a:rPr lang="en-US" b="1" dirty="0" smtClean="0">
                <a:ea typeface="Microsoft YaHei" pitchFamily="2"/>
                <a:cs typeface="Mangal" pitchFamily="2"/>
              </a:rPr>
              <a:t>Output</a:t>
            </a:r>
            <a:r>
              <a:rPr lang="en-US" b="1" dirty="0">
                <a:ea typeface="Microsoft YaHei" pitchFamily="2"/>
                <a:cs typeface="Mangal" pitchFamily="2"/>
              </a:rPr>
              <a:t>: </a:t>
            </a:r>
            <a:r>
              <a:rPr lang="en-US" dirty="0">
                <a:ea typeface="Microsoft YaHei" pitchFamily="2"/>
                <a:cs typeface="Mangal" pitchFamily="2"/>
              </a:rPr>
              <a:t>Persons/Places/Organizations/Geographic </a:t>
            </a:r>
            <a:r>
              <a:rPr lang="en-US" dirty="0" smtClean="0">
                <a:ea typeface="Microsoft YaHei" pitchFamily="2"/>
                <a:cs typeface="Mangal" pitchFamily="2"/>
              </a:rPr>
              <a:t>features/Companies</a:t>
            </a:r>
            <a:endParaRPr lang="en-US" dirty="0">
              <a:ea typeface="Microsoft YaHei" pitchFamily="2"/>
              <a:cs typeface="Mangal" pitchFamily="2"/>
            </a:endParaRPr>
          </a:p>
          <a:p>
            <a:pPr lvl="0" hangingPunct="0">
              <a:buNone/>
            </a:pPr>
            <a:r>
              <a:rPr lang="en-US" b="1" dirty="0">
                <a:ea typeface="Microsoft YaHei" pitchFamily="2"/>
                <a:cs typeface="Mangal" pitchFamily="2"/>
              </a:rPr>
              <a:t>Parameters:</a:t>
            </a:r>
            <a:r>
              <a:rPr lang="en-US" dirty="0">
                <a:ea typeface="Microsoft YaHei" pitchFamily="2"/>
                <a:cs typeface="Mangal" pitchFamily="2"/>
              </a:rPr>
              <a:t> (apikey, text, url, outputMode, callback, disambiguate </a:t>
            </a:r>
            <a:r>
              <a:rPr lang="en-US" dirty="0" smtClean="0">
                <a:ea typeface="Microsoft YaHei" pitchFamily="2"/>
                <a:cs typeface="Mangal" pitchFamily="2"/>
              </a:rPr>
              <a:t>entity, </a:t>
            </a:r>
            <a:r>
              <a:rPr lang="en-US" dirty="0">
                <a:ea typeface="Microsoft YaHei" pitchFamily="2"/>
                <a:cs typeface="Mangal" pitchFamily="2"/>
              </a:rPr>
              <a:t>linkedData</a:t>
            </a:r>
            <a:r>
              <a:rPr lang="en-US" dirty="0" smtClean="0">
                <a:ea typeface="Microsoft YaHei" pitchFamily="2"/>
                <a:cs typeface="Mangal" pitchFamily="2"/>
              </a:rPr>
              <a:t>)</a:t>
            </a:r>
            <a:endParaRPr lang="en-US" dirty="0">
              <a:ea typeface="Microsoft YaHei" pitchFamily="2"/>
              <a:cs typeface="Mangal" pitchFamily="2"/>
            </a:endParaRPr>
          </a:p>
          <a:p>
            <a:pPr lvl="0" hangingPunct="0">
              <a:buNone/>
            </a:pPr>
            <a:r>
              <a:rPr lang="en-US" b="1" dirty="0">
                <a:ea typeface="Microsoft YaHei" pitchFamily="2"/>
                <a:cs typeface="Mangal" pitchFamily="2"/>
              </a:rPr>
              <a:t>Response</a:t>
            </a:r>
            <a:r>
              <a:rPr lang="en-US" dirty="0">
                <a:ea typeface="Microsoft YaHei" pitchFamily="2"/>
                <a:cs typeface="Mangal" pitchFamily="2"/>
              </a:rPr>
              <a:t> (status, language, url,type, relevance, count, text, </a:t>
            </a:r>
            <a:r>
              <a:rPr lang="en-US" dirty="0" smtClean="0">
                <a:ea typeface="Microsoft YaHei" pitchFamily="2"/>
                <a:cs typeface="Mangal" pitchFamily="2"/>
              </a:rPr>
              <a:t>disambiguated </a:t>
            </a:r>
            <a:r>
              <a:rPr lang="en-US" dirty="0">
                <a:ea typeface="Microsoft YaHei" pitchFamily="2"/>
                <a:cs typeface="Mangal" pitchFamily="2"/>
              </a:rPr>
              <a:t>quotations, sentiment</a:t>
            </a:r>
            <a:r>
              <a:rPr lang="en-US" dirty="0" smtClean="0">
                <a:ea typeface="Microsoft YaHei" pitchFamily="2"/>
                <a:cs typeface="Mangal" pitchFamily="2"/>
              </a:rPr>
              <a:t>)</a:t>
            </a:r>
          </a:p>
          <a:p>
            <a:pPr lvl="0" hangingPunct="0">
              <a:buNone/>
            </a:pPr>
            <a:r>
              <a:rPr lang="en-US" dirty="0">
                <a:ea typeface="Microsoft YaHei" pitchFamily="2"/>
                <a:cs typeface="Mangal" pitchFamily="2"/>
              </a:rPr>
              <a:t/>
            </a:r>
            <a:br>
              <a:rPr lang="en-US" dirty="0">
                <a:ea typeface="Microsoft YaHei" pitchFamily="2"/>
                <a:cs typeface="Mangal" pitchFamily="2"/>
              </a:rPr>
            </a:br>
            <a:r>
              <a:rPr lang="en-US" sz="1512" dirty="0">
                <a:ea typeface="Microsoft YaHei" pitchFamily="2"/>
                <a:cs typeface="Mangal" pitchFamily="2"/>
              </a:rPr>
              <a:t>			  </a:t>
            </a:r>
          </a:p>
        </p:txBody>
      </p:sp>
      <p:sp>
        <p:nvSpPr>
          <p:cNvPr id="4" name="TextBox 3"/>
          <p:cNvSpPr txBox="1"/>
          <p:nvPr/>
        </p:nvSpPr>
        <p:spPr>
          <a:xfrm>
            <a:off x="1005840" y="3085182"/>
            <a:ext cx="7699751" cy="3785652"/>
          </a:xfrm>
          <a:prstGeom prst="rect">
            <a:avLst/>
          </a:prstGeom>
          <a:noFill/>
        </p:spPr>
        <p:txBody>
          <a:bodyPr wrap="square" rtlCol="0">
            <a:spAutoFit/>
          </a:bodyPr>
          <a:lstStyle/>
          <a:p>
            <a:pPr>
              <a:buNone/>
            </a:pPr>
            <a:r>
              <a:rPr lang="en-US" sz="1600" b="1" dirty="0">
                <a:solidFill>
                  <a:srgbClr val="0070C0"/>
                </a:solidFill>
              </a:rPr>
              <a:t>Processed Text :</a:t>
            </a:r>
          </a:p>
          <a:p>
            <a:pPr>
              <a:buNone/>
            </a:pPr>
            <a:r>
              <a:rPr lang="en-US" sz="1600" dirty="0">
                <a:solidFill>
                  <a:srgbClr val="0070C0"/>
                </a:solidFill>
              </a:rPr>
              <a:t>Since I am in New York to participate in the Data BootCamp on April 10th and Mentor hackers in NASA Space App Challenge on April 11th and 12th. I cannot be with my team to develop content for certification.</a:t>
            </a:r>
            <a:endParaRPr lang="en-US" sz="1600" b="1" dirty="0">
              <a:solidFill>
                <a:srgbClr val="0070C0"/>
              </a:solidFill>
            </a:endParaRPr>
          </a:p>
          <a:p>
            <a:pPr>
              <a:buNone/>
            </a:pPr>
            <a:r>
              <a:rPr lang="en-US" sz="1600" b="1" dirty="0">
                <a:solidFill>
                  <a:srgbClr val="0070C0"/>
                </a:solidFill>
              </a:rPr>
              <a:t>Response Object :</a:t>
            </a:r>
          </a:p>
          <a:p>
            <a:pPr>
              <a:buNone/>
            </a:pPr>
            <a:r>
              <a:rPr lang="en-US" sz="1600" b="1" dirty="0">
                <a:solidFill>
                  <a:srgbClr val="0070C0"/>
                </a:solidFill>
                <a:latin typeface="Helvetica" panose="020B0604020202020204" pitchFamily="34" charset="0"/>
                <a:cs typeface="Helvetica" panose="020B0604020202020204" pitchFamily="34" charset="0"/>
              </a:rPr>
              <a:t>{"status": "OK","usage": "By accessing AlchemyAPI or using information generated by AlchemyAPI, you are agreeing to be bound by the AlchemyAPI Terms of Use: http://www.alchemyapi.com/company/terms.html",</a:t>
            </a:r>
          </a:p>
          <a:p>
            <a:pPr>
              <a:buNone/>
            </a:pPr>
            <a:r>
              <a:rPr lang="en-US" sz="1600" b="1" dirty="0">
                <a:solidFill>
                  <a:srgbClr val="0070C0"/>
                </a:solidFill>
                <a:latin typeface="Helvetica" panose="020B0604020202020204" pitchFamily="34" charset="0"/>
                <a:cs typeface="Helvetica" panose="020B0604020202020204" pitchFamily="34" charset="0"/>
              </a:rPr>
              <a:t>"url": "","totalTransactions": "2","language": "english","entities": [</a:t>
            </a:r>
          </a:p>
          <a:p>
            <a:pPr>
              <a:buNone/>
            </a:pPr>
            <a:r>
              <a:rPr lang="en-US" sz="1600" b="1" dirty="0">
                <a:solidFill>
                  <a:srgbClr val="0070C0"/>
                </a:solidFill>
                <a:latin typeface="Helvetica" panose="020B0604020202020204" pitchFamily="34" charset="0"/>
                <a:cs typeface="Helvetica" panose="020B0604020202020204" pitchFamily="34" charset="0"/>
              </a:rPr>
              <a:t> {"type": "City",</a:t>
            </a:r>
          </a:p>
          <a:p>
            <a:pPr>
              <a:buNone/>
            </a:pPr>
            <a:r>
              <a:rPr lang="en-US" sz="1600" b="1" dirty="0">
                <a:solidFill>
                  <a:srgbClr val="0070C0"/>
                </a:solidFill>
                <a:latin typeface="Helvetica" panose="020B0604020202020204" pitchFamily="34" charset="0"/>
                <a:cs typeface="Helvetica" panose="020B0604020202020204" pitchFamily="34" charset="0"/>
              </a:rPr>
              <a:t>  "relevance": "0.810591",</a:t>
            </a:r>
          </a:p>
          <a:p>
            <a:pPr>
              <a:buNone/>
            </a:pPr>
            <a:r>
              <a:rPr lang="en-US" sz="1600" b="1" dirty="0">
                <a:solidFill>
                  <a:srgbClr val="0070C0"/>
                </a:solidFill>
                <a:latin typeface="Helvetica" panose="020B0604020202020204" pitchFamily="34" charset="0"/>
                <a:cs typeface="Helvetica" panose="020B0604020202020204" pitchFamily="34" charset="0"/>
              </a:rPr>
              <a:t>  "sentiment": {"type": "neutral"},</a:t>
            </a:r>
          </a:p>
          <a:p>
            <a:pPr>
              <a:buNone/>
            </a:pPr>
            <a:r>
              <a:rPr lang="en-US" sz="1600" b="1" dirty="0">
                <a:solidFill>
                  <a:srgbClr val="0070C0"/>
                </a:solidFill>
                <a:latin typeface="Helvetica" panose="020B0604020202020204" pitchFamily="34" charset="0"/>
                <a:cs typeface="Helvetica" panose="020B0604020202020204" pitchFamily="34" charset="0"/>
              </a:rPr>
              <a:t>  "count": "1",</a:t>
            </a:r>
          </a:p>
          <a:p>
            <a:pPr>
              <a:buNone/>
            </a:pPr>
            <a:r>
              <a:rPr lang="en-US" sz="1600" b="1" dirty="0">
                <a:solidFill>
                  <a:srgbClr val="0070C0"/>
                </a:solidFill>
                <a:latin typeface="Helvetica" panose="020B0604020202020204" pitchFamily="34" charset="0"/>
                <a:cs typeface="Helvetica" panose="020B0604020202020204" pitchFamily="34" charset="0"/>
              </a:rPr>
              <a:t>  "text": "New York"</a:t>
            </a:r>
          </a:p>
          <a:p>
            <a:pPr>
              <a:buNone/>
            </a:pPr>
            <a:r>
              <a:rPr lang="en-US" sz="1600" b="1" dirty="0">
                <a:solidFill>
                  <a:srgbClr val="0070C0"/>
                </a:solidFill>
                <a:latin typeface="Helvetica" panose="020B0604020202020204" pitchFamily="34" charset="0"/>
                <a:cs typeface="Helvetica" panose="020B0604020202020204"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IBM Cloud 2015">
  <a:themeElements>
    <a:clrScheme name="IBM Cloud 2105">
      <a:dk1>
        <a:sysClr val="windowText" lastClr="000000"/>
      </a:dk1>
      <a:lt1>
        <a:sysClr val="window" lastClr="FFFFFF"/>
      </a:lt1>
      <a:dk2>
        <a:srgbClr val="085571"/>
      </a:dk2>
      <a:lt2>
        <a:srgbClr val="81CDF2"/>
      </a:lt2>
      <a:accent1>
        <a:srgbClr val="009EE2"/>
      </a:accent1>
      <a:accent2>
        <a:srgbClr val="1174B9"/>
      </a:accent2>
      <a:accent3>
        <a:srgbClr val="00A39C"/>
      </a:accent3>
      <a:accent4>
        <a:srgbClr val="00706E"/>
      </a:accent4>
      <a:accent5>
        <a:srgbClr val="611773"/>
      </a:accent5>
      <a:accent6>
        <a:srgbClr val="340F51"/>
      </a:accent6>
      <a:hlink>
        <a:srgbClr val="0000FF"/>
      </a:hlink>
      <a:folHlink>
        <a:srgbClr val="800080"/>
      </a:folHlink>
    </a:clrScheme>
    <a:fontScheme name="IBM Cloud 201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8444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200" kern="0" spc="-30" dirty="0" smtClean="0">
            <a:solidFill>
              <a:srgbClr val="FFFFFF"/>
            </a:solidFill>
            <a:latin typeface="Arial"/>
            <a:cs typeface="Arial"/>
          </a:defRPr>
        </a:defPPr>
      </a:lstStyle>
    </a:txDef>
  </a:objectDefaults>
  <a:extraClrSchemeLst/>
</a:theme>
</file>

<file path=ppt/theme/theme2.xml><?xml version="1.0" encoding="utf-8"?>
<a:theme xmlns:a="http://schemas.openxmlformats.org/drawingml/2006/main" name="IBM Cloud sub">
  <a:themeElements>
    <a:clrScheme name="617-01_SP_Business&amp;IT_Services_Sourcing_Blk_Template_R3 1">
      <a:dk1>
        <a:srgbClr val="000000"/>
      </a:dk1>
      <a:lt1>
        <a:srgbClr val="FFFFFF"/>
      </a:lt1>
      <a:dk2>
        <a:srgbClr val="000000"/>
      </a:dk2>
      <a:lt2>
        <a:srgbClr val="808080"/>
      </a:lt2>
      <a:accent1>
        <a:srgbClr val="83D1F5"/>
      </a:accent1>
      <a:accent2>
        <a:srgbClr val="003F69"/>
      </a:accent2>
      <a:accent3>
        <a:srgbClr val="FFFFFF"/>
      </a:accent3>
      <a:accent4>
        <a:srgbClr val="000000"/>
      </a:accent4>
      <a:accent5>
        <a:srgbClr val="C1E5F9"/>
      </a:accent5>
      <a:accent6>
        <a:srgbClr val="00385E"/>
      </a:accent6>
      <a:hlink>
        <a:srgbClr val="008ABF"/>
      </a:hlink>
      <a:folHlink>
        <a:srgbClr val="8CC63F"/>
      </a:folHlink>
    </a:clrScheme>
    <a:fontScheme name="617-01_SP_Business&amp;IT_Services_Sourcing_Blk_Template_R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17-01_SP_Business&amp;IT_Services_Sourcing_Blk_Template_R3 1">
        <a:dk1>
          <a:srgbClr val="000000"/>
        </a:dk1>
        <a:lt1>
          <a:srgbClr val="FFFFFF"/>
        </a:lt1>
        <a:dk2>
          <a:srgbClr val="000000"/>
        </a:dk2>
        <a:lt2>
          <a:srgbClr val="808080"/>
        </a:lt2>
        <a:accent1>
          <a:srgbClr val="83D1F5"/>
        </a:accent1>
        <a:accent2>
          <a:srgbClr val="003F69"/>
        </a:accent2>
        <a:accent3>
          <a:srgbClr val="FFFFFF"/>
        </a:accent3>
        <a:accent4>
          <a:srgbClr val="000000"/>
        </a:accent4>
        <a:accent5>
          <a:srgbClr val="C1E5F9"/>
        </a:accent5>
        <a:accent6>
          <a:srgbClr val="00385E"/>
        </a:accent6>
        <a:hlink>
          <a:srgbClr val="008ABF"/>
        </a:hlink>
        <a:folHlink>
          <a:srgbClr val="8CC63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4991</Words>
  <Application>Microsoft Office PowerPoint</Application>
  <PresentationFormat>On-screen Show (4:3)</PresentationFormat>
  <Paragraphs>317</Paragraphs>
  <Slides>18</Slides>
  <Notes>18</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18</vt:i4>
      </vt:variant>
    </vt:vector>
  </HeadingPairs>
  <TitlesOfParts>
    <vt:vector size="31" baseType="lpstr">
      <vt:lpstr>Microsoft YaHei</vt:lpstr>
      <vt:lpstr>MS PGothic</vt:lpstr>
      <vt:lpstr>MS PGothic</vt:lpstr>
      <vt:lpstr>Arial</vt:lpstr>
      <vt:lpstr>Calibri</vt:lpstr>
      <vt:lpstr>Courier New</vt:lpstr>
      <vt:lpstr>Helvetica</vt:lpstr>
      <vt:lpstr>Helvetica Neue</vt:lpstr>
      <vt:lpstr>Mangal</vt:lpstr>
      <vt:lpstr>Symbol</vt:lpstr>
      <vt:lpstr>Wingdings</vt:lpstr>
      <vt:lpstr>IBM Cloud 2015</vt:lpstr>
      <vt:lpstr>IBM Cloud sub</vt:lpstr>
      <vt:lpstr> Enhancing Cloud Applications using Alchemy APIs </vt:lpstr>
      <vt:lpstr>AlchemyAPI in Bluemix</vt:lpstr>
      <vt:lpstr>Why use Alchemy APIs ?</vt:lpstr>
      <vt:lpstr>AlchemyAPIs</vt:lpstr>
      <vt:lpstr>Where can we use AlchemyAPI ? Deep Learning in the Real World</vt:lpstr>
      <vt:lpstr>PowerPoint Presentation</vt:lpstr>
      <vt:lpstr>Making API Calls</vt:lpstr>
      <vt:lpstr>             Sentiment Analysis APIs</vt:lpstr>
      <vt:lpstr>Entity Extraction APIs</vt:lpstr>
      <vt:lpstr>Keyword Extraction APIs</vt:lpstr>
      <vt:lpstr>Text Extraction APIs</vt:lpstr>
      <vt:lpstr>              Author Extraction APIs</vt:lpstr>
      <vt:lpstr>                Language Detection APIs</vt:lpstr>
      <vt:lpstr>            Relation Extraction APIs</vt:lpstr>
      <vt:lpstr>                  Feed Detection APIs</vt:lpstr>
      <vt:lpstr>                Taxonomy Parsing APIs</vt:lpstr>
      <vt:lpstr>Concept Tagging APIs</vt:lpstr>
      <vt:lpstr>            Image Link Extraction APIs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2015-05-08T18:58:46Z</dcterms:created>
  <dcterms:modified xsi:type="dcterms:W3CDTF">2015-09-22T05:07:14Z</dcterms:modified>
</cp:coreProperties>
</file>