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50" r:id="rId2"/>
    <p:sldMasterId id="2147483713" r:id="rId3"/>
  </p:sldMasterIdLst>
  <p:notesMasterIdLst>
    <p:notesMasterId r:id="rId26"/>
  </p:notesMasterIdLst>
  <p:sldIdLst>
    <p:sldId id="329" r:id="rId4"/>
    <p:sldId id="25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2" r:id="rId19"/>
    <p:sldId id="323" r:id="rId20"/>
    <p:sldId id="324" r:id="rId21"/>
    <p:sldId id="327" r:id="rId22"/>
    <p:sldId id="325" r:id="rId23"/>
    <p:sldId id="326" r:id="rId24"/>
    <p:sldId id="328" r:id="rId25"/>
  </p:sldIdLst>
  <p:sldSz cx="12193588" cy="6858000"/>
  <p:notesSz cx="6858000" cy="91440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rgbClr val="000000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rgbClr val="000000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rgbClr val="000000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rgbClr val="000000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6"/>
    <p:restoredTop sz="94574"/>
  </p:normalViewPr>
  <p:slideViewPr>
    <p:cSldViewPr>
      <p:cViewPr>
        <p:scale>
          <a:sx n="100" d="100"/>
          <a:sy n="100" d="100"/>
        </p:scale>
        <p:origin x="512" y="5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300" y="695325"/>
            <a:ext cx="4845050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33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ea typeface="Lucida Sans Unicode" charset="0"/>
                <a:cs typeface="Lucida Sans Unicode" charset="0"/>
              </a:defRPr>
            </a:lvl1pPr>
          </a:lstStyle>
          <a:p>
            <a:endParaRPr lang="en-AU" alt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1438" y="0"/>
            <a:ext cx="29733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ea typeface="Lucida Sans Unicode" charset="0"/>
                <a:cs typeface="Lucida Sans Unicode" charset="0"/>
              </a:defRPr>
            </a:lvl1pPr>
          </a:lstStyle>
          <a:p>
            <a:endParaRPr lang="en-AU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33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ea typeface="Lucida Sans Unicode" charset="0"/>
                <a:cs typeface="Lucida Sans Unicode" charset="0"/>
              </a:defRPr>
            </a:lvl1pPr>
          </a:lstStyle>
          <a:p>
            <a:endParaRPr lang="en-AU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ea typeface="Lucida Sans Unicode" charset="0"/>
                <a:cs typeface="Lucida Sans Unicode" charset="0"/>
              </a:defRPr>
            </a:lvl1pPr>
          </a:lstStyle>
          <a:p>
            <a:fld id="{561DD4A8-B4B1-9C40-BF87-075183763A1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4531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95325"/>
            <a:ext cx="6091238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fld id="{D4E8B117-14B1-B74E-86D2-240C92325615}" type="slidenum">
              <a:rPr lang="en-US" altLang="en-US">
                <a:ea typeface="Lucida Sans Unicode" charset="0"/>
                <a:cs typeface="Lucida Sans Unicode" charset="0"/>
              </a:rPr>
              <a:pPr/>
              <a:t>1</a:t>
            </a:fld>
            <a:endParaRPr lang="en-US" altLang="en-US">
              <a:ea typeface="Lucida Sans Unicode" charset="0"/>
              <a:cs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955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96A2D051-9AE6-8B43-948F-3CEF79C7AD43}" type="slidenum">
              <a:rPr lang="en-AU" altLang="en-US" sz="1400">
                <a:latin typeface="Arial" charset="0"/>
              </a:rPr>
              <a:pPr>
                <a:spcBef>
                  <a:spcPct val="0"/>
                </a:spcBef>
              </a:pPr>
              <a:t>11</a:t>
            </a:fld>
            <a:endParaRPr lang="en-AU" altLang="en-US" sz="1400">
              <a:latin typeface="Arial" charset="0"/>
            </a:endParaRPr>
          </a:p>
        </p:txBody>
      </p:sp>
      <p:sp>
        <p:nvSpPr>
          <p:cNvPr id="3993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99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9878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18C25EDA-BE53-EE46-845D-C74A04F8D773}" type="slidenum">
              <a:rPr lang="en-AU" altLang="en-US" sz="1400">
                <a:latin typeface="Arial" charset="0"/>
              </a:rPr>
              <a:pPr>
                <a:spcBef>
                  <a:spcPct val="0"/>
                </a:spcBef>
              </a:pPr>
              <a:t>12</a:t>
            </a:fld>
            <a:endParaRPr lang="en-AU" altLang="en-US" sz="1400">
              <a:latin typeface="Arial" charset="0"/>
            </a:endParaRPr>
          </a:p>
        </p:txBody>
      </p:sp>
      <p:sp>
        <p:nvSpPr>
          <p:cNvPr id="3993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99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47272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0E6C2E0D-1606-3C42-9F5C-032BC26E0D15}" type="slidenum">
              <a:rPr lang="en-AU" altLang="en-US" sz="1400">
                <a:latin typeface="Arial" charset="0"/>
              </a:rPr>
              <a:pPr>
                <a:spcBef>
                  <a:spcPct val="0"/>
                </a:spcBef>
              </a:pPr>
              <a:t>13</a:t>
            </a:fld>
            <a:endParaRPr lang="en-AU" altLang="en-US" sz="1400">
              <a:latin typeface="Arial" charset="0"/>
            </a:endParaRPr>
          </a:p>
        </p:txBody>
      </p:sp>
      <p:sp>
        <p:nvSpPr>
          <p:cNvPr id="3993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99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02969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611F865D-8736-C24A-86EA-54C9FC586DDA}" type="slidenum">
              <a:rPr lang="en-AU" altLang="en-US" sz="1400">
                <a:latin typeface="Arial" charset="0"/>
              </a:rPr>
              <a:pPr>
                <a:spcBef>
                  <a:spcPct val="0"/>
                </a:spcBef>
              </a:pPr>
              <a:t>14</a:t>
            </a:fld>
            <a:endParaRPr lang="en-AU" altLang="en-US" sz="1400">
              <a:latin typeface="Arial" charset="0"/>
            </a:endParaRPr>
          </a:p>
        </p:txBody>
      </p:sp>
      <p:sp>
        <p:nvSpPr>
          <p:cNvPr id="3993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99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1016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fld id="{874E6096-7834-CD4B-A53E-A518204FDD83}" type="slidenum">
              <a:rPr lang="en-AU" altLang="en-US">
                <a:ea typeface="Lucida Sans Unicode" charset="0"/>
                <a:cs typeface="Lucida Sans Unicode" charset="0"/>
              </a:rPr>
              <a:pPr/>
              <a:t>16</a:t>
            </a:fld>
            <a:endParaRPr lang="en-AU" altLang="en-US">
              <a:ea typeface="Lucida Sans Unicode" charset="0"/>
              <a:cs typeface="Lucida Sans Unicode" charset="0"/>
            </a:endParaRPr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1144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r">
              <a:lnSpc>
                <a:spcPct val="87000"/>
              </a:lnSpc>
            </a:pPr>
            <a:fld id="{FD04A49E-2364-024D-946D-355C194384B7}" type="slidenum">
              <a:rPr lang="en-AU" altLang="en-US" sz="1400">
                <a:ea typeface="Lucida Sans Unicode" charset="0"/>
                <a:cs typeface="Lucida Sans Unicode" charset="0"/>
              </a:rPr>
              <a:pPr algn="r">
                <a:lnSpc>
                  <a:spcPct val="87000"/>
                </a:lnSpc>
              </a:pPr>
              <a:t>16</a:t>
            </a:fld>
            <a:endParaRPr lang="en-AU" altLang="en-US" sz="1400">
              <a:ea typeface="Lucida Sans Unicode" charset="0"/>
              <a:cs typeface="Lucida Sans Unicode" charset="0"/>
            </a:endParaRPr>
          </a:p>
        </p:txBody>
      </p:sp>
      <p:sp>
        <p:nvSpPr>
          <p:cNvPr id="101378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137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46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fld id="{F60B3029-E0D6-3442-9595-A5FE13CB1F62}" type="slidenum">
              <a:rPr lang="en-AU" altLang="en-US">
                <a:ea typeface="Lucida Sans Unicode" charset="0"/>
                <a:cs typeface="Lucida Sans Unicode" charset="0"/>
              </a:rPr>
              <a:pPr/>
              <a:t>18</a:t>
            </a:fld>
            <a:endParaRPr lang="en-AU" altLang="en-US">
              <a:ea typeface="Lucida Sans Unicode" charset="0"/>
              <a:cs typeface="Lucida Sans Unicode" charset="0"/>
            </a:endParaRPr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1144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r">
              <a:lnSpc>
                <a:spcPct val="87000"/>
              </a:lnSpc>
            </a:pPr>
            <a:fld id="{47B2501C-7E47-6941-9DA9-9B64E9ED36F4}" type="slidenum">
              <a:rPr lang="en-AU" altLang="en-US" sz="1400">
                <a:ea typeface="Lucida Sans Unicode" charset="0"/>
                <a:cs typeface="Lucida Sans Unicode" charset="0"/>
              </a:rPr>
              <a:pPr algn="r">
                <a:lnSpc>
                  <a:spcPct val="87000"/>
                </a:lnSpc>
              </a:pPr>
              <a:t>18</a:t>
            </a:fld>
            <a:endParaRPr lang="en-AU" altLang="en-US" sz="1400">
              <a:ea typeface="Lucida Sans Unicode" charset="0"/>
              <a:cs typeface="Lucida Sans Unicode" charset="0"/>
            </a:endParaRPr>
          </a:p>
        </p:txBody>
      </p:sp>
      <p:sp>
        <p:nvSpPr>
          <p:cNvPr id="102402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240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422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fld id="{DC0AAF4A-5840-E64D-B732-DB224147E99A}" type="slidenum">
              <a:rPr lang="en-AU" altLang="en-US">
                <a:ea typeface="Lucida Sans Unicode" charset="0"/>
                <a:cs typeface="Lucida Sans Unicode" charset="0"/>
              </a:rPr>
              <a:pPr/>
              <a:t>19</a:t>
            </a:fld>
            <a:endParaRPr lang="en-AU" altLang="en-US">
              <a:ea typeface="Lucida Sans Unicode" charset="0"/>
              <a:cs typeface="Lucida Sans Unicode" charset="0"/>
            </a:endParaRPr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1144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r">
              <a:lnSpc>
                <a:spcPct val="87000"/>
              </a:lnSpc>
            </a:pPr>
            <a:fld id="{5CDD35A6-EC12-CA43-B134-3610B8A1554F}" type="slidenum">
              <a:rPr lang="en-AU" altLang="en-US" sz="1400">
                <a:ea typeface="Lucida Sans Unicode" charset="0"/>
                <a:cs typeface="Lucida Sans Unicode" charset="0"/>
              </a:rPr>
              <a:pPr algn="r">
                <a:lnSpc>
                  <a:spcPct val="87000"/>
                </a:lnSpc>
              </a:pPr>
              <a:t>19</a:t>
            </a:fld>
            <a:endParaRPr lang="en-AU" altLang="en-US" sz="1400">
              <a:ea typeface="Lucida Sans Unicode" charset="0"/>
              <a:cs typeface="Lucida Sans Unicode" charset="0"/>
            </a:endParaRPr>
          </a:p>
        </p:txBody>
      </p:sp>
      <p:sp>
        <p:nvSpPr>
          <p:cNvPr id="105474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547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993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fld id="{F4100C1E-AA3F-8B48-A19C-472D9B9F2D98}" type="slidenum">
              <a:rPr lang="en-AU" altLang="en-US">
                <a:ea typeface="Lucida Sans Unicode" charset="0"/>
                <a:cs typeface="Lucida Sans Unicode" charset="0"/>
              </a:rPr>
              <a:pPr/>
              <a:t>20</a:t>
            </a:fld>
            <a:endParaRPr lang="en-AU" altLang="en-US">
              <a:ea typeface="Lucida Sans Unicode" charset="0"/>
              <a:cs typeface="Lucida Sans Unicode" charset="0"/>
            </a:endParaRPr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1144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r">
              <a:lnSpc>
                <a:spcPct val="87000"/>
              </a:lnSpc>
            </a:pPr>
            <a:fld id="{91978E19-B530-F64C-8136-464EB54BB854}" type="slidenum">
              <a:rPr lang="en-AU" altLang="en-US" sz="1400">
                <a:ea typeface="Lucida Sans Unicode" charset="0"/>
                <a:cs typeface="Lucida Sans Unicode" charset="0"/>
              </a:rPr>
              <a:pPr algn="r">
                <a:lnSpc>
                  <a:spcPct val="87000"/>
                </a:lnSpc>
              </a:pPr>
              <a:t>20</a:t>
            </a:fld>
            <a:endParaRPr lang="en-AU" altLang="en-US" sz="1400">
              <a:ea typeface="Lucida Sans Unicode" charset="0"/>
              <a:cs typeface="Lucida Sans Unicode" charset="0"/>
            </a:endParaRPr>
          </a:p>
        </p:txBody>
      </p:sp>
      <p:sp>
        <p:nvSpPr>
          <p:cNvPr id="103426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342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575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fld id="{87E18A60-8B61-1341-99E5-127DEAAB8A24}" type="slidenum">
              <a:rPr lang="en-AU" altLang="en-US">
                <a:ea typeface="Lucida Sans Unicode" charset="0"/>
                <a:cs typeface="Lucida Sans Unicode" charset="0"/>
              </a:rPr>
              <a:pPr/>
              <a:t>21</a:t>
            </a:fld>
            <a:endParaRPr lang="en-AU" altLang="en-US">
              <a:ea typeface="Lucida Sans Unicode" charset="0"/>
              <a:cs typeface="Lucida Sans Unicode" charset="0"/>
            </a:endParaRPr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1144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r">
              <a:lnSpc>
                <a:spcPct val="87000"/>
              </a:lnSpc>
            </a:pPr>
            <a:fld id="{F97A648E-49C8-5D48-9949-34F2AB808F4A}" type="slidenum">
              <a:rPr lang="en-AU" altLang="en-US" sz="1400">
                <a:ea typeface="Lucida Sans Unicode" charset="0"/>
                <a:cs typeface="Lucida Sans Unicode" charset="0"/>
              </a:rPr>
              <a:pPr algn="r">
                <a:lnSpc>
                  <a:spcPct val="87000"/>
                </a:lnSpc>
              </a:pPr>
              <a:t>21</a:t>
            </a:fld>
            <a:endParaRPr lang="en-AU" altLang="en-US" sz="1400">
              <a:ea typeface="Lucida Sans Unicode" charset="0"/>
              <a:cs typeface="Lucida Sans Unicode" charset="0"/>
            </a:endParaRPr>
          </a:p>
        </p:txBody>
      </p:sp>
      <p:sp>
        <p:nvSpPr>
          <p:cNvPr id="104450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445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0714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193349-7175-8749-84FC-771B35EE92B1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11448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r">
              <a:lnSpc>
                <a:spcPct val="87000"/>
              </a:lnSpc>
              <a:buClrTx/>
              <a:buFontTx/>
              <a:buNone/>
            </a:pPr>
            <a:fld id="{9D838FC0-7AE0-E247-A252-0E5B702DE265}" type="slidenum">
              <a:rPr lang="en-AU" altLang="en-US" sz="1400">
                <a:ea typeface="Lucida Sans Unicode" charset="0"/>
                <a:cs typeface="Lucida Sans Unicode" charset="0"/>
              </a:rPr>
              <a:pPr algn="r">
                <a:lnSpc>
                  <a:spcPct val="87000"/>
                </a:lnSpc>
                <a:buClrTx/>
                <a:buFontTx/>
                <a:buNone/>
              </a:pPr>
              <a:t>2</a:t>
            </a:fld>
            <a:endParaRPr lang="en-AU" altLang="en-US" sz="1400">
              <a:ea typeface="Lucida Sans Unicode" charset="0"/>
              <a:cs typeface="Lucida Sans Unicode" charset="0"/>
            </a:endParaRPr>
          </a:p>
        </p:txBody>
      </p:sp>
      <p:sp>
        <p:nvSpPr>
          <p:cNvPr id="59394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79413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9395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308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C2087793-997E-334F-B34A-CB79CF42CB36}" type="slidenum">
              <a:rPr lang="en-AU" altLang="en-US" sz="1400">
                <a:latin typeface="Arial" charset="0"/>
              </a:rPr>
              <a:pPr>
                <a:spcBef>
                  <a:spcPct val="0"/>
                </a:spcBef>
              </a:pPr>
              <a:t>4</a:t>
            </a:fld>
            <a:endParaRPr lang="en-AU" altLang="en-US" sz="1400">
              <a:latin typeface="Arial" charset="0"/>
            </a:endParaRPr>
          </a:p>
        </p:txBody>
      </p:sp>
      <p:sp>
        <p:nvSpPr>
          <p:cNvPr id="337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37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3617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01C4FE7C-BEBF-584D-80C1-0DFB32B4B487}" type="slidenum">
              <a:rPr lang="en-AU" altLang="en-US" sz="1400">
                <a:latin typeface="Arial" charset="0"/>
              </a:rPr>
              <a:pPr>
                <a:spcBef>
                  <a:spcPct val="0"/>
                </a:spcBef>
              </a:pPr>
              <a:t>5</a:t>
            </a:fld>
            <a:endParaRPr lang="en-AU" altLang="en-US" sz="1400">
              <a:latin typeface="Arial" charset="0"/>
            </a:endParaRPr>
          </a:p>
        </p:txBody>
      </p:sp>
      <p:sp>
        <p:nvSpPr>
          <p:cNvPr id="337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37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1761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AC66B3A2-CA05-3A49-BBFA-38D94557D14F}" type="slidenum">
              <a:rPr lang="en-AU" altLang="en-US" sz="1400">
                <a:latin typeface="Arial" charset="0"/>
              </a:rPr>
              <a:pPr>
                <a:spcBef>
                  <a:spcPct val="0"/>
                </a:spcBef>
              </a:pPr>
              <a:t>6</a:t>
            </a:fld>
            <a:endParaRPr lang="en-AU" altLang="en-US" sz="1400">
              <a:latin typeface="Arial" charset="0"/>
            </a:endParaRPr>
          </a:p>
        </p:txBody>
      </p:sp>
      <p:sp>
        <p:nvSpPr>
          <p:cNvPr id="337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37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7918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14B624CE-3264-3C43-A13C-7218C3623CA6}" type="slidenum">
              <a:rPr lang="en-AU" altLang="en-US" sz="1400">
                <a:latin typeface="Arial" charset="0"/>
              </a:rPr>
              <a:pPr>
                <a:spcBef>
                  <a:spcPct val="0"/>
                </a:spcBef>
              </a:pPr>
              <a:t>7</a:t>
            </a:fld>
            <a:endParaRPr lang="en-AU" altLang="en-US" sz="1400">
              <a:latin typeface="Arial" charset="0"/>
            </a:endParaRPr>
          </a:p>
        </p:txBody>
      </p:sp>
      <p:sp>
        <p:nvSpPr>
          <p:cNvPr id="337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37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59541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87C2C169-A3FF-904F-8F83-EECD740FBE75}" type="slidenum">
              <a:rPr lang="en-AU" altLang="en-US" sz="1400">
                <a:latin typeface="Arial" charset="0"/>
              </a:rPr>
              <a:pPr>
                <a:spcBef>
                  <a:spcPct val="0"/>
                </a:spcBef>
              </a:pPr>
              <a:t>8</a:t>
            </a:fld>
            <a:endParaRPr lang="en-AU" altLang="en-US" sz="1400">
              <a:latin typeface="Arial" charset="0"/>
            </a:endParaRPr>
          </a:p>
        </p:txBody>
      </p:sp>
      <p:sp>
        <p:nvSpPr>
          <p:cNvPr id="3993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99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1119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2BFB9DE4-1639-134B-8C30-4949704D3A1C}" type="slidenum">
              <a:rPr lang="en-AU" altLang="en-US" sz="1400">
                <a:latin typeface="Arial" charset="0"/>
              </a:rPr>
              <a:pPr>
                <a:spcBef>
                  <a:spcPct val="0"/>
                </a:spcBef>
              </a:pPr>
              <a:t>9</a:t>
            </a:fld>
            <a:endParaRPr lang="en-AU" altLang="en-US" sz="1400">
              <a:latin typeface="Arial" charset="0"/>
            </a:endParaRPr>
          </a:p>
        </p:txBody>
      </p:sp>
      <p:sp>
        <p:nvSpPr>
          <p:cNvPr id="3993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99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129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DE7C19E2-F7F7-184F-8FDB-7FFFD74C6435}" type="slidenum">
              <a:rPr lang="en-AU" altLang="en-US" sz="1400">
                <a:latin typeface="Arial" charset="0"/>
              </a:rPr>
              <a:pPr>
                <a:spcBef>
                  <a:spcPct val="0"/>
                </a:spcBef>
              </a:pPr>
              <a:t>10</a:t>
            </a:fld>
            <a:endParaRPr lang="en-AU" altLang="en-US" sz="1400">
              <a:latin typeface="Arial" charset="0"/>
            </a:endParaRPr>
          </a:p>
        </p:txBody>
      </p:sp>
      <p:sp>
        <p:nvSpPr>
          <p:cNvPr id="3993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99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724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0D30050-91B6-A545-8148-EFF2F62D047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714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615AADB-EC33-3E4B-BBEA-A2D21830589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6174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613" y="273050"/>
            <a:ext cx="2741612" cy="585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3050"/>
            <a:ext cx="8075613" cy="585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200A4B-9F71-1742-9172-71F7611CEA0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6AA5F9F-5D5C-444B-89B0-410C4F1AE4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182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A9E54AC-CC24-BF48-997D-A0C78503D3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F9CD428-CF57-4446-80BB-701F279B9D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250" y="1873250"/>
            <a:ext cx="5626100" cy="4491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7750" y="1873250"/>
            <a:ext cx="5627688" cy="4491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1BE5E01-09E8-F94A-A6C6-8EA2658711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786406F-86E1-204B-8A5D-BC70DD2178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7E60B26-23F8-1F4B-B092-50AD6F7D1A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04EEDC4-7C8D-574B-8477-E9AF4A4369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5777109-14E8-3B4E-A410-1EEBF5AFE8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B24F0D2-23BF-924E-84E7-92899B5FE87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573372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3CD0CE5-0469-DA4F-8F76-7466FC2FA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A964C60-2F16-634E-B807-AD3837869B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04288" y="419100"/>
            <a:ext cx="2851150" cy="5945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7663" y="419100"/>
            <a:ext cx="8404225" cy="5945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B459E6-1541-834F-9D0B-C0BB05241E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48305" y="419695"/>
            <a:ext cx="8225314" cy="389466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22"/>
          <p:cNvSpPr>
            <a:spLocks noGrp="1"/>
          </p:cNvSpPr>
          <p:nvPr>
            <p:ph type="sldNum" sz="quarter" idx="10"/>
          </p:nvPr>
        </p:nvSpPr>
        <p:spPr>
          <a:xfrm>
            <a:off x="242919" y="6537325"/>
            <a:ext cx="489014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 eaLnBrk="1" hangingPunct="1">
              <a:defRPr/>
            </a:lvl1pPr>
          </a:lstStyle>
          <a:p>
            <a:fld id="{9D43B4CE-F091-3D41-B908-C3A47AD5C8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721054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35512" y="0"/>
            <a:ext cx="3658076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mtClean="0">
              <a:solidFill>
                <a:srgbClr val="FFFFFF"/>
              </a:solidFill>
            </a:endParaRPr>
          </a:p>
        </p:txBody>
      </p:sp>
      <p:pic>
        <p:nvPicPr>
          <p:cNvPr id="7" name="Picture 6" descr="Cloud_wor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624" y="6456363"/>
            <a:ext cx="1208244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60" y="1433513"/>
            <a:ext cx="3889882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8840352" y="4937125"/>
            <a:ext cx="2316465" cy="274638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b="1" kern="0" spc="-30" dirty="0">
                <a:solidFill>
                  <a:srgbClr val="FFFFFF"/>
                </a:solidFill>
                <a:latin typeface="Arial"/>
                <a:cs typeface="Arial"/>
              </a:rPr>
              <a:t>Presented by: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8363" y="3886200"/>
            <a:ext cx="6706473" cy="457200"/>
          </a:xfrm>
        </p:spPr>
        <p:txBody>
          <a:bodyPr lIns="0" tIns="0" rIns="0" bIns="0">
            <a:no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840351" y="5212080"/>
            <a:ext cx="3170333" cy="27432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840351" y="5486400"/>
            <a:ext cx="3170333" cy="27432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2058109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97F05B4-F493-004F-BCF7-CB33952FF3B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4390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8613" cy="4522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3" y="1604963"/>
            <a:ext cx="5408612" cy="4522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C83E9D4-7C68-4A40-95E0-4301EB345F0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933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90A074-0B7E-6E4D-86FC-F47E4C79AA5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1838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D3E7AE1-4FB4-1848-940F-722C140B30B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6067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0454332-0943-814A-9D7D-A129E853ED8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0796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500C581-E2B3-9440-8C64-84ACC15BCCF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6376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42FD108-B563-FC45-88C7-AD9F501BB3B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061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3050"/>
            <a:ext cx="10969625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69625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09600" y="6246813"/>
            <a:ext cx="28368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ea typeface="Lucida Sans Unicode" charset="0"/>
                <a:cs typeface="Lucida Sans Unicode" charset="0"/>
              </a:defRPr>
            </a:lvl1pPr>
          </a:lstStyle>
          <a:p>
            <a:endParaRPr lang="en-AU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4168775" y="6246813"/>
            <a:ext cx="38608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400">
                <a:ea typeface="Lucida Sans Unicode" charset="0"/>
                <a:cs typeface="Lucida Sans Unicode" charset="0"/>
              </a:defRPr>
            </a:lvl1pPr>
          </a:lstStyle>
          <a:p>
            <a:endParaRPr lang="en-AU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40775" y="6246813"/>
            <a:ext cx="28368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ea typeface="Lucida Sans Unicode" charset="0"/>
                <a:cs typeface="Lucida Sans Unicode" charset="0"/>
              </a:defRPr>
            </a:lvl1pPr>
          </a:lstStyle>
          <a:p>
            <a:fld id="{2DA202B3-57A4-AB4A-A513-E55FEC6CBBEC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S Gothic" charset="-128"/>
          <a:cs typeface="MS Gothic" charset="-128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S Gothic" charset="-128"/>
          <a:cs typeface="MS Gothic" charset="-128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S Gothic" charset="-128"/>
          <a:cs typeface="MS Gothic" charset="-128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S Gothic" charset="-128"/>
          <a:cs typeface="MS Gothic" charset="-128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S Gothic" charset="-128"/>
          <a:cs typeface="MS Gothic" charset="-128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S Gothic" charset="-128"/>
          <a:cs typeface="MS Gothic" charset="-128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S Gothic" charset="-128"/>
          <a:cs typeface="MS Gothic" charset="-128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S Gothic" charset="-128"/>
          <a:cs typeface="MS Gothic" charset="-128"/>
        </a:defRPr>
      </a:lvl9pPr>
    </p:titleStyle>
    <p:bodyStyle>
      <a:lvl1pPr marL="430213" indent="-32385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862013" indent="-322263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2"/>
        <a:buChar char="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293813" indent="-28575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725613" indent="-214313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2"/>
        <a:buChar char="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157413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Line 1"/>
          <p:cNvSpPr>
            <a:spLocks noChangeShapeType="1"/>
          </p:cNvSpPr>
          <p:nvPr/>
        </p:nvSpPr>
        <p:spPr bwMode="auto">
          <a:xfrm>
            <a:off x="347663" y="549275"/>
            <a:ext cx="114935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7888288" y="6481763"/>
            <a:ext cx="4073525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160" tIns="68760" rIns="92160" bIns="4608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r" hangingPunct="1">
              <a:lnSpc>
                <a:spcPct val="87000"/>
              </a:lnSpc>
              <a:buClrTx/>
              <a:buFontTx/>
              <a:buNone/>
            </a:pPr>
            <a:r>
              <a:rPr lang="en-US" altLang="en-US" sz="900">
                <a:ea typeface="ＭＳ Ｐゴシック" charset="-128"/>
                <a:cs typeface="ＭＳ Ｐゴシック" charset="-128"/>
              </a:rPr>
              <a:t>© 2015 IBM Corporation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28600" y="6456363"/>
            <a:ext cx="736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338138"/>
            <a:ext cx="1414462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563" y="263525"/>
            <a:ext cx="1231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47663" y="419100"/>
            <a:ext cx="82184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250" y="1873250"/>
            <a:ext cx="11406188" cy="449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17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242888" y="6537325"/>
            <a:ext cx="4841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91440" rIns="91440" bIns="4572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87000"/>
              </a:lnSpc>
              <a:buClrTx/>
              <a:buFontTx/>
              <a:buNone/>
              <a:defRPr>
                <a:ea typeface="Lucida Sans Unicode" charset="0"/>
                <a:cs typeface="Lucida Sans Unicode" charset="0"/>
              </a:defRPr>
            </a:lvl1pPr>
          </a:lstStyle>
          <a:p>
            <a:fld id="{FD4AFBDF-3033-D94E-89E2-C0108085FE0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712" r:id="rId12"/>
  </p:sldLayoutIdLst>
  <p:txStyles>
    <p:titleStyle>
      <a:lvl1pPr algn="l" defTabSz="449263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Arial" charset="0"/>
          <a:ea typeface="MS PGothic" charset="-128"/>
          <a:cs typeface="MS PGothic" charset="-128"/>
        </a:defRPr>
      </a:lvl2pPr>
      <a:lvl3pPr marL="1143000" indent="-228600" algn="l" defTabSz="449263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Arial" charset="0"/>
          <a:ea typeface="MS PGothic" charset="-128"/>
          <a:cs typeface="MS PGothic" charset="-128"/>
        </a:defRPr>
      </a:lvl3pPr>
      <a:lvl4pPr marL="1600200" indent="-228600" algn="l" defTabSz="449263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Arial" charset="0"/>
          <a:ea typeface="MS PGothic" charset="-128"/>
          <a:cs typeface="MS PGothic" charset="-128"/>
        </a:defRPr>
      </a:lvl4pPr>
      <a:lvl5pPr marL="2057400" indent="-228600" algn="l" defTabSz="449263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Arial" charset="0"/>
          <a:ea typeface="MS PGothic" charset="-128"/>
          <a:cs typeface="MS PGothic" charset="-128"/>
        </a:defRPr>
      </a:lvl5pPr>
      <a:lvl6pPr marL="2514600" indent="-228600" algn="l" defTabSz="449263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Arial" charset="0"/>
          <a:ea typeface="MS PGothic" charset="-128"/>
          <a:cs typeface="MS PGothic" charset="-128"/>
        </a:defRPr>
      </a:lvl6pPr>
      <a:lvl7pPr marL="2971800" indent="-228600" algn="l" defTabSz="449263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Arial" charset="0"/>
          <a:ea typeface="MS PGothic" charset="-128"/>
          <a:cs typeface="MS PGothic" charset="-128"/>
        </a:defRPr>
      </a:lvl7pPr>
      <a:lvl8pPr marL="3429000" indent="-228600" algn="l" defTabSz="449263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Arial" charset="0"/>
          <a:ea typeface="MS PGothic" charset="-128"/>
          <a:cs typeface="MS PGothic" charset="-128"/>
        </a:defRPr>
      </a:lvl8pPr>
      <a:lvl9pPr marL="3886200" indent="-228600" algn="l" defTabSz="449263" rtl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Arial" charset="0"/>
          <a:ea typeface="MS PGothic" charset="-128"/>
          <a:cs typeface="MS PGothic" charset="-128"/>
        </a:defRPr>
      </a:lvl9pPr>
    </p:titleStyle>
    <p:bodyStyle>
      <a:lvl1pPr marL="430213" indent="-323850" algn="l" defTabSz="449263" rtl="0" fontAlgn="base" hangingPunct="0">
        <a:lnSpc>
          <a:spcPct val="87000"/>
        </a:lnSpc>
        <a:spcBef>
          <a:spcPts val="325"/>
        </a:spcBef>
        <a:spcAft>
          <a:spcPct val="0"/>
        </a:spcAft>
        <a:buClr>
          <a:srgbClr val="000000"/>
        </a:buClr>
        <a:buSzPct val="45000"/>
        <a:buFont typeface="Wingdings" charset="2"/>
        <a:buChar char=""/>
        <a:defRPr sz="1600" kern="1200">
          <a:solidFill>
            <a:srgbClr val="000000"/>
          </a:solidFill>
          <a:latin typeface="+mn-lt"/>
          <a:ea typeface="+mn-ea"/>
          <a:cs typeface="+mn-cs"/>
        </a:defRPr>
      </a:lvl1pPr>
      <a:lvl2pPr marL="862013" indent="-322263" algn="l" defTabSz="449263" rtl="0" fontAlgn="base" hangingPunct="0">
        <a:lnSpc>
          <a:spcPct val="87000"/>
        </a:lnSpc>
        <a:spcBef>
          <a:spcPts val="325"/>
        </a:spcBef>
        <a:spcAft>
          <a:spcPct val="0"/>
        </a:spcAft>
        <a:buClr>
          <a:srgbClr val="000000"/>
        </a:buClr>
        <a:buSzPct val="75000"/>
        <a:buFont typeface="Symbol" charset="2"/>
        <a:buChar char="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293813" indent="-285750" algn="l" defTabSz="449263" rtl="0" fontAlgn="base" hangingPunct="0">
        <a:lnSpc>
          <a:spcPct val="87000"/>
        </a:lnSpc>
        <a:spcBef>
          <a:spcPts val="325"/>
        </a:spcBef>
        <a:spcAft>
          <a:spcPct val="0"/>
        </a:spcAft>
        <a:buClr>
          <a:srgbClr val="000000"/>
        </a:buClr>
        <a:buSzPct val="45000"/>
        <a:buFont typeface="Wingdings" charset="2"/>
        <a:buChar char="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725613" indent="-214313" algn="l" defTabSz="449263" rtl="0" fontAlgn="base" hangingPunct="0">
        <a:lnSpc>
          <a:spcPct val="87000"/>
        </a:lnSpc>
        <a:spcBef>
          <a:spcPts val="275"/>
        </a:spcBef>
        <a:spcAft>
          <a:spcPct val="0"/>
        </a:spcAft>
        <a:buClr>
          <a:srgbClr val="000000"/>
        </a:buClr>
        <a:buSzPct val="75000"/>
        <a:buFont typeface="Symbol" charset="2"/>
        <a:buChar char="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157413" indent="-215900" algn="l" defTabSz="449263" rtl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42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80" y="1600201"/>
            <a:ext cx="109742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66143" y="6492876"/>
            <a:ext cx="386130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4400" eaLnBrk="1" hangingPunct="1">
              <a:defRPr sz="1000">
                <a:solidFill>
                  <a:srgbClr val="898989"/>
                </a:solidFill>
              </a:defRPr>
            </a:lvl1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mtClean="0"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749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fontAlgn="base">
        <a:spcBef>
          <a:spcPct val="0"/>
        </a:spcBef>
        <a:spcAft>
          <a:spcPct val="0"/>
        </a:spcAft>
        <a:defRPr sz="2400" b="1" spc="-3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600" spc="-3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400" spc="-3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200" spc="-3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100" spc="-3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100" spc="-3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hub.jazz.net/git/ecosysdevcnc/javaplays-mobilestarterki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21533" y="3878263"/>
            <a:ext cx="6111875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Java Plays – Mobile Starter Kit</a:t>
            </a:r>
            <a:br>
              <a:rPr lang="en-US" dirty="0" smtClean="0"/>
            </a:br>
            <a:r>
              <a:rPr lang="en-US" dirty="0" smtClean="0"/>
              <a:t>	- Starter (Extend)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839995" y="5349875"/>
            <a:ext cx="1692275" cy="685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IBM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5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/>
          </p:nvPr>
        </p:nvSpPr>
        <p:spPr>
          <a:xfrm>
            <a:off x="350044" y="1244600"/>
            <a:ext cx="5899150" cy="368300"/>
          </a:xfrm>
        </p:spPr>
        <p:txBody>
          <a:bodyPr vert="horz" wrap="square" lIns="91440" tIns="105552" rIns="91440" bIns="45720" numCol="1" anchor="t" anchorCtr="0" compatLnSpc="1">
            <a:prstTxWarp prst="textNoShape">
              <a:avLst/>
            </a:prstTxWarp>
          </a:bodyPr>
          <a:lstStyle/>
          <a:p>
            <a:pPr marL="174625" indent="-174625">
              <a:spcBef>
                <a:spcPts val="388"/>
              </a:spcBef>
              <a:buFont typeface="Wingdings" charset="2"/>
              <a:buChar char="§"/>
              <a:tabLst>
                <a:tab pos="723900" algn="l"/>
              </a:tabLst>
              <a:defRPr/>
            </a:pPr>
            <a:r>
              <a:rPr lang="en-US" altLang="en-US" sz="1600" dirty="0"/>
              <a:t>login REST Service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350044" y="635000"/>
            <a:ext cx="9747250" cy="388938"/>
          </a:xfrm>
        </p:spPr>
        <p:txBody>
          <a:bodyPr vert="horz" wrap="square" lIns="91440" tIns="112608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altLang="en-U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Bluemix</a:t>
            </a: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Java Application – Login REST Service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26244" y="1711325"/>
            <a:ext cx="5670550" cy="159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>
              <a:ea typeface="MS PGothic" charset="-128"/>
              <a:cs typeface="MS PGothic" charset="-128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8230394" y="1244600"/>
            <a:ext cx="3733800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9832"/>
          <a:lstStyle>
            <a:lvl1pPr marL="285750" indent="-285750"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1pPr>
            <a:lvl2pPr marL="1028700"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2pPr>
            <a:lvl3pPr marL="1295400" indent="-287338"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3pPr>
            <a:lvl4pPr marL="1727200" indent="-215900">
              <a:lnSpc>
                <a:spcPct val="93000"/>
              </a:lnSpc>
              <a:spcBef>
                <a:spcPts val="275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4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4pPr>
            <a:lvl5pPr marL="2159000" indent="-21590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5pPr>
            <a:lvl6pPr marL="2616200" indent="-2159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6pPr>
            <a:lvl7pPr marL="3073400" indent="-2159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7pPr>
            <a:lvl8pPr marL="3530600" indent="-2159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8pPr>
            <a:lvl9pPr marL="3987800" indent="-2159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9pPr>
          </a:lstStyle>
          <a:p>
            <a:pPr eaLnBrk="1">
              <a:buSzPct val="100000"/>
              <a:buFont typeface="Arial" charset="0"/>
              <a:buChar char="•"/>
            </a:pPr>
            <a:r>
              <a:rPr lang="en-US" altLang="en-US"/>
              <a:t>ServiceAPI.java </a:t>
            </a:r>
            <a:r>
              <a:rPr lang="en-US" altLang="en-US">
                <a:sym typeface="Wingdings" charset="2"/>
              </a:rPr>
              <a:t> This class defines all the REST Services for this application</a:t>
            </a:r>
          </a:p>
          <a:p>
            <a:pPr eaLnBrk="1">
              <a:buSzPct val="100000"/>
              <a:buFont typeface="Arial" charset="0"/>
              <a:buChar char="•"/>
            </a:pPr>
            <a:r>
              <a:rPr lang="en-US" altLang="en-US">
                <a:sym typeface="Wingdings" charset="2"/>
              </a:rPr>
              <a:t>/login REST Call </a:t>
            </a:r>
          </a:p>
          <a:p>
            <a:pPr lvl="1" eaLnBrk="1">
              <a:buSzPct val="100000"/>
              <a:buFont typeface="Arial" charset="0"/>
              <a:buChar char="•"/>
            </a:pPr>
            <a:r>
              <a:rPr lang="en-US" altLang="en-US">
                <a:sym typeface="Wingdings" charset="2"/>
              </a:rPr>
              <a:t>Application receives the credentials from the Mobile UI in a JSON format.</a:t>
            </a:r>
          </a:p>
          <a:p>
            <a:pPr lvl="1" eaLnBrk="1">
              <a:buSzPct val="100000"/>
              <a:buFont typeface="Arial" charset="0"/>
              <a:buChar char="•"/>
            </a:pPr>
            <a:r>
              <a:rPr lang="en-US" altLang="en-US">
                <a:sym typeface="Wingdings" charset="2"/>
              </a:rPr>
              <a:t>Parses the credentials</a:t>
            </a:r>
          </a:p>
          <a:p>
            <a:pPr lvl="1" eaLnBrk="1">
              <a:buSzPct val="100000"/>
              <a:buFont typeface="Arial" charset="0"/>
              <a:buChar char="•"/>
            </a:pPr>
            <a:r>
              <a:rPr lang="en-US" altLang="en-US">
                <a:sym typeface="Wingdings" charset="2"/>
              </a:rPr>
              <a:t>Connects to the Clear SQL MyDB Service</a:t>
            </a:r>
          </a:p>
          <a:p>
            <a:pPr lvl="1" eaLnBrk="1">
              <a:buSzPct val="100000"/>
              <a:buFont typeface="Arial" charset="0"/>
              <a:buChar char="•"/>
            </a:pPr>
            <a:r>
              <a:rPr lang="en-US" altLang="en-US">
                <a:sym typeface="Wingdings" charset="2"/>
              </a:rPr>
              <a:t>Perform a select query on the login table to validate the credentials</a:t>
            </a:r>
          </a:p>
          <a:p>
            <a:pPr lvl="1" eaLnBrk="1">
              <a:buSzPct val="100000"/>
              <a:buFont typeface="Arial" charset="0"/>
              <a:buChar char="•"/>
            </a:pPr>
            <a:r>
              <a:rPr lang="en-US" altLang="en-US">
                <a:sym typeface="Wingdings" charset="2"/>
              </a:rPr>
              <a:t>Returns a success or failure based on the response</a:t>
            </a:r>
          </a:p>
          <a:p>
            <a:pPr lvl="1" eaLnBrk="1">
              <a:buSzPct val="100000"/>
              <a:buFont typeface="Arial" charset="0"/>
              <a:buChar char="•"/>
            </a:pPr>
            <a:endParaRPr lang="en-US" altLang="en-US">
              <a:sym typeface="Wingdings" charset="2"/>
            </a:endParaRPr>
          </a:p>
          <a:p>
            <a:pPr lvl="1" eaLnBrk="1">
              <a:buSzPct val="100000"/>
              <a:buFont typeface="Arial" charset="0"/>
              <a:buChar char="•"/>
            </a:pPr>
            <a:endParaRPr lang="en-US" altLang="en-US"/>
          </a:p>
          <a:p>
            <a:pPr eaLnBrk="1">
              <a:buSzPct val="100000"/>
              <a:buFont typeface="Times New Roman" charset="0"/>
              <a:buNone/>
            </a:pPr>
            <a:endParaRPr lang="en-US" altLang="en-US"/>
          </a:p>
        </p:txBody>
      </p:sp>
      <p:pic>
        <p:nvPicPr>
          <p:cNvPr id="3994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4" y="1711326"/>
            <a:ext cx="7118350" cy="468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039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/>
          </p:nvPr>
        </p:nvSpPr>
        <p:spPr>
          <a:xfrm>
            <a:off x="350044" y="1244600"/>
            <a:ext cx="5899150" cy="368300"/>
          </a:xfrm>
        </p:spPr>
        <p:txBody>
          <a:bodyPr vert="horz" wrap="square" lIns="91440" tIns="105552" rIns="91440" bIns="45720" numCol="1" anchor="t" anchorCtr="0" compatLnSpc="1">
            <a:prstTxWarp prst="textNoShape">
              <a:avLst/>
            </a:prstTxWarp>
          </a:bodyPr>
          <a:lstStyle/>
          <a:p>
            <a:pPr marL="174625" indent="-174625">
              <a:spcBef>
                <a:spcPts val="388"/>
              </a:spcBef>
              <a:buFont typeface="Wingdings" charset="2"/>
              <a:buChar char="§"/>
              <a:tabLst>
                <a:tab pos="723900" algn="l"/>
              </a:tabLst>
              <a:defRPr/>
            </a:pPr>
            <a:r>
              <a:rPr lang="en-US" altLang="en-US" sz="1600" dirty="0"/>
              <a:t>login REST Service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350044" y="635000"/>
            <a:ext cx="9747250" cy="388938"/>
          </a:xfrm>
        </p:spPr>
        <p:txBody>
          <a:bodyPr vert="horz" wrap="square" lIns="91440" tIns="112608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altLang="en-U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Bluemix</a:t>
            </a: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Java Application – Login REST Service (Cont’d)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26244" y="1711325"/>
            <a:ext cx="5670550" cy="159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>
              <a:ea typeface="MS PGothic" charset="-128"/>
              <a:cs typeface="MS PGothic" charset="-128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8230394" y="1244600"/>
            <a:ext cx="3733800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9832"/>
          <a:lstStyle>
            <a:lvl1pPr marL="285750" indent="-285750"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1pPr>
            <a:lvl2pPr marL="1028700"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2pPr>
            <a:lvl3pPr marL="1295400" indent="-287338"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3pPr>
            <a:lvl4pPr marL="1727200" indent="-215900">
              <a:lnSpc>
                <a:spcPct val="93000"/>
              </a:lnSpc>
              <a:spcBef>
                <a:spcPts val="275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4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4pPr>
            <a:lvl5pPr marL="2159000" indent="-21590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5pPr>
            <a:lvl6pPr marL="2616200" indent="-2159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6pPr>
            <a:lvl7pPr marL="3073400" indent="-2159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7pPr>
            <a:lvl8pPr marL="3530600" indent="-2159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8pPr>
            <a:lvl9pPr marL="3987800" indent="-2159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9pPr>
          </a:lstStyle>
          <a:p>
            <a:pPr eaLnBrk="1">
              <a:buSzPct val="100000"/>
              <a:buFont typeface="Arial" charset="0"/>
              <a:buChar char="•"/>
            </a:pPr>
            <a:r>
              <a:rPr lang="en-US" altLang="en-US" dirty="0" smtClean="0">
                <a:sym typeface="Wingdings" charset="2"/>
              </a:rPr>
              <a:t>/</a:t>
            </a:r>
            <a:r>
              <a:rPr lang="en-US" altLang="en-US" dirty="0">
                <a:sym typeface="Wingdings" charset="2"/>
              </a:rPr>
              <a:t>login REST Call </a:t>
            </a:r>
          </a:p>
          <a:p>
            <a:pPr lvl="1" eaLnBrk="1">
              <a:buSzPct val="100000"/>
              <a:buFont typeface="Arial" charset="0"/>
              <a:buChar char="•"/>
            </a:pPr>
            <a:r>
              <a:rPr lang="en-US" altLang="en-US" dirty="0">
                <a:sym typeface="Wingdings" charset="2"/>
              </a:rPr>
              <a:t>Application receives the credentials from the Mobile UI in a JSON format.</a:t>
            </a:r>
          </a:p>
          <a:p>
            <a:pPr lvl="1" eaLnBrk="1">
              <a:buSzPct val="100000"/>
              <a:buFont typeface="Arial" charset="0"/>
              <a:buChar char="•"/>
            </a:pPr>
            <a:r>
              <a:rPr lang="en-US" altLang="en-US" dirty="0">
                <a:sym typeface="Wingdings" charset="2"/>
              </a:rPr>
              <a:t>Parses the credentials</a:t>
            </a:r>
          </a:p>
          <a:p>
            <a:pPr lvl="1" eaLnBrk="1">
              <a:buSzPct val="100000"/>
              <a:buFont typeface="Arial" charset="0"/>
              <a:buChar char="•"/>
            </a:pPr>
            <a:r>
              <a:rPr lang="en-US" altLang="en-US" dirty="0">
                <a:sym typeface="Wingdings" charset="2"/>
              </a:rPr>
              <a:t>Connects to the Clear SQL </a:t>
            </a:r>
            <a:r>
              <a:rPr lang="en-US" altLang="en-US" dirty="0" err="1">
                <a:sym typeface="Wingdings" charset="2"/>
              </a:rPr>
              <a:t>MyDB</a:t>
            </a:r>
            <a:r>
              <a:rPr lang="en-US" altLang="en-US" dirty="0">
                <a:sym typeface="Wingdings" charset="2"/>
              </a:rPr>
              <a:t> Service</a:t>
            </a:r>
          </a:p>
          <a:p>
            <a:pPr lvl="1" eaLnBrk="1">
              <a:buSzPct val="100000"/>
              <a:buFont typeface="Arial" charset="0"/>
              <a:buChar char="•"/>
            </a:pPr>
            <a:r>
              <a:rPr lang="en-US" altLang="en-US" dirty="0">
                <a:sym typeface="Wingdings" charset="2"/>
              </a:rPr>
              <a:t>Perform a select query on the login table to validate the credentials</a:t>
            </a:r>
          </a:p>
          <a:p>
            <a:pPr lvl="1" eaLnBrk="1">
              <a:buSzPct val="100000"/>
              <a:buFont typeface="Arial" charset="0"/>
              <a:buChar char="•"/>
            </a:pPr>
            <a:r>
              <a:rPr lang="en-US" altLang="en-US" dirty="0">
                <a:sym typeface="Wingdings" charset="2"/>
              </a:rPr>
              <a:t>Returns a success or failure based on the response</a:t>
            </a:r>
          </a:p>
          <a:p>
            <a:pPr lvl="1" eaLnBrk="1">
              <a:buSzPct val="100000"/>
              <a:buFont typeface="Arial" charset="0"/>
              <a:buChar char="•"/>
            </a:pPr>
            <a:endParaRPr lang="en-US" altLang="en-US" dirty="0">
              <a:sym typeface="Wingdings" charset="2"/>
            </a:endParaRPr>
          </a:p>
          <a:p>
            <a:pPr lvl="1" eaLnBrk="1">
              <a:buSzPct val="100000"/>
              <a:buFont typeface="Arial" charset="0"/>
              <a:buChar char="•"/>
            </a:pPr>
            <a:endParaRPr lang="en-US" altLang="en-US" dirty="0"/>
          </a:p>
          <a:p>
            <a:pPr eaLnBrk="1">
              <a:buSzPct val="100000"/>
              <a:buFont typeface="Times New Roman" charset="0"/>
              <a:buNone/>
            </a:pPr>
            <a:endParaRPr lang="en-US" altLang="en-US" dirty="0"/>
          </a:p>
        </p:txBody>
      </p:sp>
      <p:pic>
        <p:nvPicPr>
          <p:cNvPr id="4198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4" y="1879600"/>
            <a:ext cx="7569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5852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/>
          </p:nvPr>
        </p:nvSpPr>
        <p:spPr>
          <a:xfrm>
            <a:off x="350044" y="1244600"/>
            <a:ext cx="5899150" cy="368300"/>
          </a:xfrm>
        </p:spPr>
        <p:txBody>
          <a:bodyPr vert="horz" wrap="square" lIns="91440" tIns="105552" rIns="91440" bIns="45720" numCol="1" anchor="t" anchorCtr="0" compatLnSpc="1">
            <a:prstTxWarp prst="textNoShape">
              <a:avLst/>
            </a:prstTxWarp>
          </a:bodyPr>
          <a:lstStyle/>
          <a:p>
            <a:pPr marL="174625" indent="-174625">
              <a:spcBef>
                <a:spcPts val="388"/>
              </a:spcBef>
              <a:buFont typeface="Wingdings" charset="2"/>
              <a:buChar char="§"/>
              <a:tabLst>
                <a:tab pos="723900" algn="l"/>
              </a:tabLst>
              <a:defRPr/>
            </a:pPr>
            <a:r>
              <a:rPr lang="en-US" altLang="en-US" sz="1600" dirty="0"/>
              <a:t>Register new user REST Service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350044" y="635000"/>
            <a:ext cx="9747250" cy="388938"/>
          </a:xfrm>
        </p:spPr>
        <p:txBody>
          <a:bodyPr vert="horz" wrap="square" lIns="91440" tIns="112608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altLang="en-U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Bluemix</a:t>
            </a: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Java Application – Register New User REST Service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26244" y="1711325"/>
            <a:ext cx="5670550" cy="159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>
              <a:ea typeface="MS PGothic" charset="-128"/>
              <a:cs typeface="MS PGothic" charset="-128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7163594" y="1247776"/>
            <a:ext cx="4572000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9832"/>
          <a:lstStyle>
            <a:lvl1pPr marL="285750" indent="-285750"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1pPr>
            <a:lvl2pPr marL="1028700"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2pPr>
            <a:lvl3pPr marL="1295400" indent="-287338"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3pPr>
            <a:lvl4pPr marL="1727200" indent="-215900">
              <a:lnSpc>
                <a:spcPct val="93000"/>
              </a:lnSpc>
              <a:spcBef>
                <a:spcPts val="275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4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4pPr>
            <a:lvl5pPr marL="2159000" indent="-21590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5pPr>
            <a:lvl6pPr marL="2616200" indent="-2159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6pPr>
            <a:lvl7pPr marL="3073400" indent="-2159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7pPr>
            <a:lvl8pPr marL="3530600" indent="-2159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8pPr>
            <a:lvl9pPr marL="3987800" indent="-2159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9pPr>
          </a:lstStyle>
          <a:p>
            <a:pPr eaLnBrk="1">
              <a:buSzPct val="100000"/>
              <a:buFont typeface="Arial" charset="0"/>
              <a:buChar char="•"/>
            </a:pPr>
            <a:r>
              <a:rPr lang="en-US" altLang="en-US" dirty="0">
                <a:sym typeface="Wingdings" charset="2"/>
              </a:rPr>
              <a:t>/</a:t>
            </a:r>
            <a:r>
              <a:rPr lang="en-US" altLang="en-US" dirty="0" err="1">
                <a:sym typeface="Wingdings" charset="2"/>
              </a:rPr>
              <a:t>registernew</a:t>
            </a:r>
            <a:r>
              <a:rPr lang="en-US" altLang="en-US" dirty="0">
                <a:sym typeface="Wingdings" charset="2"/>
              </a:rPr>
              <a:t> REST Call 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dirty="0">
                <a:sym typeface="Wingdings" charset="2"/>
              </a:rPr>
              <a:t>Application receives the user </a:t>
            </a:r>
            <a:r>
              <a:rPr lang="en-US" altLang="en-US" dirty="0" err="1">
                <a:sym typeface="Wingdings" charset="2"/>
              </a:rPr>
              <a:t>infromation</a:t>
            </a:r>
            <a:r>
              <a:rPr lang="en-US" altLang="en-US" dirty="0">
                <a:sym typeface="Wingdings" charset="2"/>
              </a:rPr>
              <a:t> from the mobile UI in a JSON format.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dirty="0">
                <a:sym typeface="Wingdings" charset="2"/>
              </a:rPr>
              <a:t>Performs a insert user in to user table in the  database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dirty="0">
                <a:sym typeface="Wingdings" charset="2"/>
              </a:rPr>
              <a:t>Returns a success or failure based on database insert response</a:t>
            </a:r>
          </a:p>
          <a:p>
            <a:pPr lvl="1" eaLnBrk="1">
              <a:buSzPct val="100000"/>
              <a:buFont typeface="Arial" charset="0"/>
              <a:buChar char="•"/>
            </a:pPr>
            <a:endParaRPr lang="en-US" altLang="en-US" dirty="0">
              <a:sym typeface="Wingdings" charset="2"/>
            </a:endParaRPr>
          </a:p>
          <a:p>
            <a:pPr lvl="1" eaLnBrk="1">
              <a:buSzPct val="100000"/>
              <a:buFont typeface="Arial" charset="0"/>
              <a:buChar char="•"/>
            </a:pPr>
            <a:endParaRPr lang="en-US" altLang="en-US" dirty="0"/>
          </a:p>
          <a:p>
            <a:pPr eaLnBrk="1">
              <a:buSzPct val="100000"/>
              <a:buFont typeface="Times New Roman" charset="0"/>
              <a:buNone/>
            </a:pPr>
            <a:endParaRPr lang="en-US" altLang="en-US" dirty="0"/>
          </a:p>
        </p:txBody>
      </p:sp>
      <p:pic>
        <p:nvPicPr>
          <p:cNvPr id="4403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4" y="1612900"/>
            <a:ext cx="6737350" cy="722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539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/>
          </p:nvPr>
        </p:nvSpPr>
        <p:spPr>
          <a:xfrm>
            <a:off x="350044" y="1244600"/>
            <a:ext cx="5899150" cy="368300"/>
          </a:xfrm>
        </p:spPr>
        <p:txBody>
          <a:bodyPr vert="horz" wrap="square" lIns="91440" tIns="105552" rIns="91440" bIns="45720" numCol="1" anchor="t" anchorCtr="0" compatLnSpc="1">
            <a:prstTxWarp prst="textNoShape">
              <a:avLst/>
            </a:prstTxWarp>
          </a:bodyPr>
          <a:lstStyle/>
          <a:p>
            <a:pPr marL="174625" indent="-174625">
              <a:spcBef>
                <a:spcPts val="388"/>
              </a:spcBef>
              <a:buFont typeface="Wingdings" charset="2"/>
              <a:buChar char="§"/>
              <a:tabLst>
                <a:tab pos="723900" algn="l"/>
              </a:tabLst>
              <a:defRPr/>
            </a:pPr>
            <a:r>
              <a:rPr lang="en-US" altLang="en-US" sz="1600" dirty="0"/>
              <a:t>Register new user REST Service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350044" y="635000"/>
            <a:ext cx="9747250" cy="388938"/>
          </a:xfrm>
        </p:spPr>
        <p:txBody>
          <a:bodyPr vert="horz" wrap="square" lIns="91440" tIns="112608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altLang="en-U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Bluemix</a:t>
            </a: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Java Application – Register New User REST Service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26244" y="1711325"/>
            <a:ext cx="5670550" cy="159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>
              <a:ea typeface="MS PGothic" charset="-128"/>
              <a:cs typeface="MS PGothic" charset="-128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7315994" y="1247776"/>
            <a:ext cx="4419599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9832"/>
          <a:lstStyle>
            <a:lvl1pPr marL="285750" indent="-285750"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1pPr>
            <a:lvl2pPr marL="1028700"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2pPr>
            <a:lvl3pPr marL="1295400" indent="-287338"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3pPr>
            <a:lvl4pPr marL="1727200" indent="-215900">
              <a:lnSpc>
                <a:spcPct val="93000"/>
              </a:lnSpc>
              <a:spcBef>
                <a:spcPts val="275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4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4pPr>
            <a:lvl5pPr marL="2159000" indent="-21590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5pPr>
            <a:lvl6pPr marL="2616200" indent="-2159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6pPr>
            <a:lvl7pPr marL="3073400" indent="-2159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7pPr>
            <a:lvl8pPr marL="3530600" indent="-2159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8pPr>
            <a:lvl9pPr marL="3987800" indent="-2159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9pPr>
          </a:lstStyle>
          <a:p>
            <a:pPr eaLnBrk="1">
              <a:buSzPct val="100000"/>
              <a:buFont typeface="Arial" charset="0"/>
              <a:buChar char="•"/>
            </a:pPr>
            <a:r>
              <a:rPr lang="en-US" altLang="en-US" dirty="0">
                <a:sym typeface="Wingdings" charset="2"/>
              </a:rPr>
              <a:t>/</a:t>
            </a:r>
            <a:r>
              <a:rPr lang="en-US" altLang="en-US" dirty="0" err="1">
                <a:sym typeface="Wingdings" charset="2"/>
              </a:rPr>
              <a:t>registernew</a:t>
            </a:r>
            <a:r>
              <a:rPr lang="en-US" altLang="en-US" dirty="0">
                <a:sym typeface="Wingdings" charset="2"/>
              </a:rPr>
              <a:t> REST </a:t>
            </a:r>
            <a:r>
              <a:rPr lang="en-US" altLang="en-US" dirty="0" smtClean="0">
                <a:sym typeface="Wingdings" charset="2"/>
              </a:rPr>
              <a:t>Call</a:t>
            </a:r>
            <a:endParaRPr lang="en-US" altLang="en-US" dirty="0">
              <a:sym typeface="Wingdings" charset="2"/>
            </a:endParaRP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dirty="0">
                <a:sym typeface="Wingdings" charset="2"/>
              </a:rPr>
              <a:t>Application receives the user </a:t>
            </a:r>
            <a:r>
              <a:rPr lang="en-US" altLang="en-US" dirty="0" smtClean="0">
                <a:sym typeface="Wingdings" charset="2"/>
              </a:rPr>
              <a:t>information </a:t>
            </a:r>
            <a:r>
              <a:rPr lang="en-US" altLang="en-US" dirty="0">
                <a:sym typeface="Wingdings" charset="2"/>
              </a:rPr>
              <a:t>from the Mobile UI in a JSON format.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dirty="0">
                <a:sym typeface="Wingdings" charset="2"/>
              </a:rPr>
              <a:t>Performs a insert user in to user table in the  database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dirty="0">
                <a:sym typeface="Wingdings" charset="2"/>
              </a:rPr>
              <a:t>Returns a success or failure based on database insert response</a:t>
            </a:r>
          </a:p>
          <a:p>
            <a:pPr lvl="1" eaLnBrk="1">
              <a:buSzPct val="100000"/>
              <a:buFont typeface="Arial" charset="0"/>
              <a:buChar char="•"/>
            </a:pPr>
            <a:endParaRPr lang="en-US" altLang="en-US" dirty="0">
              <a:sym typeface="Wingdings" charset="2"/>
            </a:endParaRPr>
          </a:p>
          <a:p>
            <a:pPr lvl="1" eaLnBrk="1">
              <a:buSzPct val="100000"/>
              <a:buFont typeface="Arial" charset="0"/>
              <a:buChar char="•"/>
            </a:pPr>
            <a:endParaRPr lang="en-US" altLang="en-US" dirty="0"/>
          </a:p>
          <a:p>
            <a:pPr eaLnBrk="1">
              <a:buSzPct val="100000"/>
              <a:buFont typeface="Times New Roman" charset="0"/>
              <a:buNone/>
            </a:pPr>
            <a:endParaRPr lang="en-US" altLang="en-US" dirty="0"/>
          </a:p>
        </p:txBody>
      </p:sp>
      <p:pic>
        <p:nvPicPr>
          <p:cNvPr id="4608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20" y="1811338"/>
            <a:ext cx="70008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823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/>
          </p:nvPr>
        </p:nvSpPr>
        <p:spPr>
          <a:xfrm>
            <a:off x="350044" y="1244600"/>
            <a:ext cx="5899150" cy="368300"/>
          </a:xfrm>
        </p:spPr>
        <p:txBody>
          <a:bodyPr vert="horz" wrap="square" lIns="91440" tIns="105552" rIns="91440" bIns="45720" numCol="1" anchor="t" anchorCtr="0" compatLnSpc="1">
            <a:prstTxWarp prst="textNoShape">
              <a:avLst/>
            </a:prstTxWarp>
          </a:bodyPr>
          <a:lstStyle/>
          <a:p>
            <a:pPr marL="174625" indent="-174625">
              <a:spcBef>
                <a:spcPts val="388"/>
              </a:spcBef>
              <a:buFont typeface="Wingdings" charset="2"/>
              <a:buChar char="§"/>
              <a:tabLst>
                <a:tab pos="723900" algn="l"/>
              </a:tabLst>
              <a:defRPr/>
            </a:pPr>
            <a:r>
              <a:rPr lang="en-US" altLang="en-US" sz="1600" dirty="0" err="1"/>
              <a:t>searchtips</a:t>
            </a:r>
            <a:r>
              <a:rPr lang="en-US" altLang="en-US" sz="1600" dirty="0"/>
              <a:t> REST Service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350044" y="635000"/>
            <a:ext cx="9747250" cy="388938"/>
          </a:xfrm>
        </p:spPr>
        <p:txBody>
          <a:bodyPr vert="horz" wrap="square" lIns="91440" tIns="112608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altLang="en-U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Bluemix</a:t>
            </a: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Java Application – Register New User REST Service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26244" y="1711325"/>
            <a:ext cx="5670550" cy="159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>
              <a:ea typeface="MS PGothic" charset="-128"/>
              <a:cs typeface="MS PGothic" charset="-128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096794" y="1247776"/>
            <a:ext cx="5638800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9832"/>
          <a:lstStyle>
            <a:lvl1pPr marL="285750" indent="-285750"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1pPr>
            <a:lvl2pPr marL="1028700"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2pPr>
            <a:lvl3pPr marL="1295400" indent="-287338"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3pPr>
            <a:lvl4pPr marL="1727200" indent="-215900">
              <a:lnSpc>
                <a:spcPct val="93000"/>
              </a:lnSpc>
              <a:spcBef>
                <a:spcPts val="275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4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4pPr>
            <a:lvl5pPr marL="2159000" indent="-21590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5pPr>
            <a:lvl6pPr marL="2616200" indent="-2159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6pPr>
            <a:lvl7pPr marL="3073400" indent="-2159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7pPr>
            <a:lvl8pPr marL="3530600" indent="-2159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8pPr>
            <a:lvl9pPr marL="3987800" indent="-2159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9pPr>
          </a:lstStyle>
          <a:p>
            <a:pPr eaLnBrk="1">
              <a:buSzPct val="100000"/>
              <a:buFont typeface="Arial" charset="0"/>
              <a:buChar char="•"/>
            </a:pPr>
            <a:r>
              <a:rPr lang="en-US" altLang="en-US" dirty="0">
                <a:sym typeface="Wingdings" charset="2"/>
              </a:rPr>
              <a:t>/</a:t>
            </a:r>
            <a:r>
              <a:rPr lang="en-US" altLang="en-US" dirty="0" err="1">
                <a:sym typeface="Wingdings" charset="2"/>
              </a:rPr>
              <a:t>searchtips</a:t>
            </a:r>
            <a:r>
              <a:rPr lang="en-US" altLang="en-US" dirty="0">
                <a:sym typeface="Wingdings" charset="2"/>
              </a:rPr>
              <a:t> REST Call </a:t>
            </a:r>
            <a:r>
              <a:rPr lang="en-US" altLang="en-US" dirty="0" smtClean="0">
                <a:sym typeface="Wingdings" charset="2"/>
              </a:rPr>
              <a:t>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dirty="0" smtClean="0">
                <a:sym typeface="Wingdings" charset="2"/>
              </a:rPr>
              <a:t>This rest call communicates with Watson Concept Expansion and Watson Q and A service for the input passed in to the mobile application search screen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dirty="0" smtClean="0">
                <a:sym typeface="Wingdings" charset="2"/>
              </a:rPr>
              <a:t>This call parses and converts the output from the </a:t>
            </a:r>
            <a:r>
              <a:rPr lang="en-US" altLang="en-US" dirty="0" err="1" smtClean="0">
                <a:sym typeface="Wingdings" charset="2"/>
              </a:rPr>
              <a:t>watson</a:t>
            </a:r>
            <a:r>
              <a:rPr lang="en-US" altLang="en-US" dirty="0" smtClean="0">
                <a:sym typeface="Wingdings" charset="2"/>
              </a:rPr>
              <a:t> services to JSON format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dirty="0" smtClean="0">
                <a:sym typeface="Wingdings" charset="2"/>
              </a:rPr>
              <a:t>The JSON format output will passed as an output to the /</a:t>
            </a:r>
            <a:r>
              <a:rPr lang="en-US" altLang="en-US" dirty="0" err="1" smtClean="0">
                <a:sym typeface="Wingdings" charset="2"/>
              </a:rPr>
              <a:t>searchtips</a:t>
            </a:r>
            <a:r>
              <a:rPr lang="en-US" altLang="en-US" dirty="0" smtClean="0">
                <a:sym typeface="Wingdings" charset="2"/>
              </a:rPr>
              <a:t> rest call.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dirty="0" smtClean="0">
                <a:sym typeface="Wingdings" charset="2"/>
              </a:rPr>
              <a:t>The results are displayed on the Mobile UI Search screen.</a:t>
            </a:r>
          </a:p>
          <a:p>
            <a:pPr lvl="1">
              <a:buSzPct val="100000"/>
              <a:buFont typeface="Arial" charset="0"/>
              <a:buChar char="•"/>
            </a:pPr>
            <a:endParaRPr lang="en-US" altLang="en-US" dirty="0" smtClean="0">
              <a:sym typeface="Wingdings" charset="2"/>
            </a:endParaRPr>
          </a:p>
          <a:p>
            <a:pPr marL="742950" lvl="1" indent="0">
              <a:buSzPct val="100000"/>
              <a:buNone/>
            </a:pPr>
            <a:endParaRPr lang="en-US" altLang="en-US" dirty="0">
              <a:sym typeface="Wingdings" charset="2"/>
            </a:endParaRPr>
          </a:p>
          <a:p>
            <a:pPr lvl="1" eaLnBrk="1">
              <a:buSzPct val="100000"/>
              <a:buFont typeface="Arial" charset="0"/>
              <a:buChar char="•"/>
            </a:pPr>
            <a:endParaRPr lang="en-US" altLang="en-US" dirty="0">
              <a:sym typeface="Wingdings" charset="2"/>
            </a:endParaRPr>
          </a:p>
          <a:p>
            <a:pPr lvl="1" eaLnBrk="1">
              <a:buSzPct val="100000"/>
              <a:buFont typeface="Arial" charset="0"/>
              <a:buChar char="•"/>
            </a:pPr>
            <a:endParaRPr lang="en-US" altLang="en-US" dirty="0"/>
          </a:p>
          <a:p>
            <a:pPr eaLnBrk="1">
              <a:buSzPct val="100000"/>
              <a:buFont typeface="Times New Roman" charset="0"/>
              <a:buNone/>
            </a:pP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94" y="1762052"/>
            <a:ext cx="57150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629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994" y="2895600"/>
            <a:ext cx="8224838" cy="388938"/>
          </a:xfrm>
        </p:spPr>
        <p:txBody>
          <a:bodyPr/>
          <a:lstStyle/>
          <a:p>
            <a:pPr algn="ctr"/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Extend Mobile </a:t>
            </a:r>
            <a:r>
              <a:rPr lang="en-US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 – Using Full Power of </a:t>
            </a:r>
            <a:r>
              <a:rPr lang="en-US" altLang="en-US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Bluemix</a:t>
            </a:r>
            <a:r>
              <a:rPr lang="en-US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135813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350044" y="635000"/>
            <a:ext cx="9742488" cy="515938"/>
          </a:xfrm>
        </p:spPr>
        <p:txBody>
          <a:bodyPr vert="horz" wrap="square" lIns="91440" tIns="15190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Tx/>
              <a:tabLst>
                <a:tab pos="0" algn="l"/>
                <a:tab pos="447630" algn="l"/>
                <a:tab pos="896848" algn="l"/>
                <a:tab pos="1346065" algn="l"/>
                <a:tab pos="1795283" algn="l"/>
                <a:tab pos="2244501" algn="l"/>
                <a:tab pos="2693719" algn="l"/>
                <a:tab pos="3142936" algn="l"/>
                <a:tab pos="3592154" algn="l"/>
                <a:tab pos="4041371" algn="l"/>
                <a:tab pos="4490589" algn="l"/>
                <a:tab pos="4939806" algn="l"/>
                <a:tab pos="5389024" algn="l"/>
                <a:tab pos="5838241" algn="l"/>
                <a:tab pos="6287459" algn="l"/>
                <a:tab pos="6736676" algn="l"/>
                <a:tab pos="7185894" algn="l"/>
                <a:tab pos="7635111" algn="l"/>
                <a:tab pos="8084329" algn="l"/>
                <a:tab pos="8533547" algn="l"/>
                <a:tab pos="8982765" algn="l"/>
                <a:tab pos="9409759" algn="l"/>
              </a:tabLst>
              <a:defRPr/>
            </a:pPr>
            <a:r>
              <a:rPr lang="en-US" alt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Light UI – Heavy Server side</a:t>
            </a: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50045" y="1701801"/>
            <a:ext cx="4513263" cy="436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4" y="1979613"/>
            <a:ext cx="2109788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33" y="2970214"/>
            <a:ext cx="1817687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883" y="1439864"/>
            <a:ext cx="40862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883" y="3071813"/>
            <a:ext cx="40481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22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883" y="4859339"/>
            <a:ext cx="40100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2701132" y="3600450"/>
            <a:ext cx="1619250" cy="1588"/>
          </a:xfrm>
          <a:prstGeom prst="line">
            <a:avLst/>
          </a:prstGeom>
          <a:noFill/>
          <a:ln w="21600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 flipV="1">
            <a:off x="5580858" y="1974850"/>
            <a:ext cx="1798637" cy="909638"/>
          </a:xfrm>
          <a:prstGeom prst="line">
            <a:avLst/>
          </a:prstGeom>
          <a:noFill/>
          <a:ln w="216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6477795" y="3600450"/>
            <a:ext cx="900113" cy="1588"/>
          </a:xfrm>
          <a:prstGeom prst="line">
            <a:avLst/>
          </a:prstGeom>
          <a:noFill/>
          <a:ln w="216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5580857" y="4500563"/>
            <a:ext cx="1617662" cy="900112"/>
          </a:xfrm>
          <a:prstGeom prst="line">
            <a:avLst/>
          </a:prstGeom>
          <a:noFill/>
          <a:ln w="216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031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457" y="533400"/>
            <a:ext cx="8221662" cy="457200"/>
          </a:xfrm>
        </p:spPr>
        <p:txBody>
          <a:bodyPr/>
          <a:lstStyle/>
          <a:p>
            <a:r>
              <a:rPr lang="en-US" alt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Mobile </a:t>
            </a:r>
            <a:r>
              <a:rPr lang="en-US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UI Flow</a:t>
            </a:r>
            <a:endParaRPr lang="en-US" altLang="en-US" dirty="0"/>
          </a:p>
        </p:txBody>
      </p:sp>
      <p:pic>
        <p:nvPicPr>
          <p:cNvPr id="5632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595" y="990600"/>
            <a:ext cx="5783263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012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xfrm>
            <a:off x="350044" y="635000"/>
            <a:ext cx="9742488" cy="515938"/>
          </a:xfrm>
        </p:spPr>
        <p:txBody>
          <a:bodyPr vert="horz" wrap="square" lIns="91440" tIns="15190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Tx/>
              <a:tabLst>
                <a:tab pos="0" algn="l"/>
                <a:tab pos="447630" algn="l"/>
                <a:tab pos="896848" algn="l"/>
                <a:tab pos="1346065" algn="l"/>
                <a:tab pos="1795283" algn="l"/>
                <a:tab pos="2244501" algn="l"/>
                <a:tab pos="2693719" algn="l"/>
                <a:tab pos="3142936" algn="l"/>
                <a:tab pos="3592154" algn="l"/>
                <a:tab pos="4041371" algn="l"/>
                <a:tab pos="4490589" algn="l"/>
                <a:tab pos="4939806" algn="l"/>
                <a:tab pos="5389024" algn="l"/>
                <a:tab pos="5838241" algn="l"/>
                <a:tab pos="6287459" algn="l"/>
                <a:tab pos="6736676" algn="l"/>
                <a:tab pos="7185894" algn="l"/>
                <a:tab pos="7635111" algn="l"/>
                <a:tab pos="8084329" algn="l"/>
                <a:tab pos="8533547" algn="l"/>
                <a:tab pos="8982765" algn="l"/>
                <a:tab pos="9409759" algn="l"/>
              </a:tabLst>
              <a:defRPr/>
            </a:pPr>
            <a:r>
              <a:rPr lang="en-US" alt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Task Execution Protocol – Step by step </a:t>
            </a: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50045" y="1701801"/>
            <a:ext cx="4513263" cy="436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4" y="1619250"/>
            <a:ext cx="2109788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407" y="2879726"/>
            <a:ext cx="10795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2772569" y="1655763"/>
            <a:ext cx="539750" cy="468312"/>
          </a:xfrm>
          <a:prstGeom prst="ellipse">
            <a:avLst/>
          </a:prstGeom>
          <a:solidFill>
            <a:srgbClr val="FFFF99"/>
          </a:solidFill>
          <a:ln w="21600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8" tIns="54713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>
              <a:defRPr/>
            </a:pPr>
            <a:r>
              <a:rPr lang="en-AU" altLang="en-US" sz="1100"/>
              <a:t>S1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3420270" y="1800226"/>
            <a:ext cx="1800225" cy="720725"/>
          </a:xfrm>
          <a:prstGeom prst="rect">
            <a:avLst/>
          </a:prstGeom>
          <a:solidFill>
            <a:srgbClr val="FFFF99"/>
          </a:solidFill>
          <a:ln w="21600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8" tIns="60832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>
              <a:defRPr/>
            </a:pPr>
            <a:r>
              <a:rPr lang="en-AU" altLang="en-US"/>
              <a:t>Task</a:t>
            </a:r>
          </a:p>
          <a:p>
            <a:pPr algn="ctr">
              <a:defRPr/>
            </a:pPr>
            <a:r>
              <a:rPr lang="en-AU" altLang="en-US" sz="900"/>
              <a:t>Extends : AsyncServiceTask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61157" y="5400675"/>
            <a:ext cx="2519362" cy="539750"/>
          </a:xfrm>
          <a:prstGeom prst="rect">
            <a:avLst/>
          </a:prstGeom>
          <a:solidFill>
            <a:srgbClr val="FFFF99"/>
          </a:solidFill>
          <a:ln w="21600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8" tIns="60832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>
              <a:defRPr/>
            </a:pPr>
            <a:r>
              <a:rPr lang="en-AU" altLang="en-US"/>
              <a:t>Activity</a:t>
            </a:r>
          </a:p>
          <a:p>
            <a:pPr algn="ctr">
              <a:defRPr/>
            </a:pPr>
            <a:r>
              <a:rPr lang="en-AU" altLang="en-US" sz="900"/>
              <a:t>Implements : TaskReceiver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8458995" y="1081088"/>
            <a:ext cx="3057525" cy="521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73790"/>
          <a:lstStyle>
            <a:lvl1pPr marL="166688" indent="-166688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 marL="341313" indent="-166688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hangingPunct="1">
              <a:spcBef>
                <a:spcPts val="325"/>
              </a:spcBef>
              <a:buFont typeface="Wingdings" charset="2"/>
              <a:buChar char=""/>
            </a:pPr>
            <a:r>
              <a:rPr lang="en-US" altLang="en-US" sz="1600">
                <a:ea typeface="MS PGothic" charset="-128"/>
                <a:cs typeface="MS PGothic" charset="-128"/>
              </a:rPr>
              <a:t>S1 : </a:t>
            </a:r>
          </a:p>
          <a:p>
            <a:pPr lvl="1" hangingPunct="1">
              <a:spcBef>
                <a:spcPts val="325"/>
              </a:spcBef>
              <a:buFont typeface="Wingdings" charset="2"/>
              <a:buChar char=""/>
            </a:pPr>
            <a:r>
              <a:rPr lang="en-US" altLang="en-US" sz="1600">
                <a:ea typeface="MS PGothic" charset="-128"/>
                <a:cs typeface="MS PGothic" charset="-128"/>
              </a:rPr>
              <a:t>Activity creates the task and assigns an ID to it</a:t>
            </a:r>
          </a:p>
          <a:p>
            <a:pPr lvl="1" hangingPunct="1">
              <a:spcBef>
                <a:spcPts val="325"/>
              </a:spcBef>
              <a:buFont typeface="Wingdings" charset="2"/>
              <a:buChar char=""/>
            </a:pPr>
            <a:r>
              <a:rPr lang="en-US" altLang="en-US" sz="1600">
                <a:ea typeface="MS PGothic" charset="-128"/>
                <a:cs typeface="MS PGothic" charset="-128"/>
              </a:rPr>
              <a:t>Activity registers itself as a listener to the postExecution event of the task</a:t>
            </a:r>
          </a:p>
          <a:p>
            <a:pPr lvl="1" hangingPunct="1">
              <a:spcBef>
                <a:spcPts val="325"/>
              </a:spcBef>
              <a:buFont typeface="Wingdings" charset="2"/>
              <a:buChar char=""/>
            </a:pPr>
            <a:r>
              <a:rPr lang="en-US" altLang="en-US" sz="1600">
                <a:ea typeface="MS PGothic" charset="-128"/>
                <a:cs typeface="MS PGothic" charset="-128"/>
              </a:rPr>
              <a:t>Activity starts the task in a separate thread</a:t>
            </a:r>
          </a:p>
          <a:p>
            <a:pPr hangingPunct="1">
              <a:spcBef>
                <a:spcPts val="325"/>
              </a:spcBef>
              <a:buFont typeface="Wingdings" charset="2"/>
              <a:buChar char=""/>
            </a:pPr>
            <a:r>
              <a:rPr lang="en-US" altLang="en-US" sz="1600">
                <a:ea typeface="MS PGothic" charset="-128"/>
                <a:cs typeface="MS PGothic" charset="-128"/>
              </a:rPr>
              <a:t>S2 :</a:t>
            </a:r>
          </a:p>
          <a:p>
            <a:pPr lvl="1" hangingPunct="1">
              <a:spcBef>
                <a:spcPts val="325"/>
              </a:spcBef>
              <a:buFont typeface="Wingdings" charset="2"/>
              <a:buChar char=""/>
            </a:pPr>
            <a:r>
              <a:rPr lang="en-US" altLang="en-US" sz="1600">
                <a:ea typeface="MS PGothic" charset="-128"/>
                <a:cs typeface="MS PGothic" charset="-128"/>
              </a:rPr>
              <a:t>Task executes a POST method and waits for the result</a:t>
            </a:r>
          </a:p>
          <a:p>
            <a:pPr hangingPunct="1">
              <a:spcBef>
                <a:spcPts val="325"/>
              </a:spcBef>
              <a:buFont typeface="Wingdings" charset="2"/>
              <a:buChar char=""/>
            </a:pPr>
            <a:r>
              <a:rPr lang="en-US" altLang="en-US" sz="1600">
                <a:ea typeface="MS PGothic" charset="-128"/>
                <a:cs typeface="MS PGothic" charset="-128"/>
              </a:rPr>
              <a:t>S3 :</a:t>
            </a:r>
          </a:p>
          <a:p>
            <a:pPr lvl="1" hangingPunct="1">
              <a:spcBef>
                <a:spcPts val="325"/>
              </a:spcBef>
              <a:buFont typeface="Wingdings" charset="2"/>
              <a:buChar char=""/>
            </a:pPr>
            <a:r>
              <a:rPr lang="en-US" altLang="en-US" sz="1600">
                <a:ea typeface="MS PGothic" charset="-128"/>
                <a:cs typeface="MS PGothic" charset="-128"/>
              </a:rPr>
              <a:t>The response is received by the task thread</a:t>
            </a:r>
          </a:p>
          <a:p>
            <a:pPr lvl="1" hangingPunct="1">
              <a:spcBef>
                <a:spcPts val="325"/>
              </a:spcBef>
              <a:buFont typeface="Wingdings" charset="2"/>
              <a:buChar char=""/>
            </a:pPr>
            <a:r>
              <a:rPr lang="en-US" altLang="en-US" sz="1600">
                <a:ea typeface="MS PGothic" charset="-128"/>
                <a:cs typeface="MS PGothic" charset="-128"/>
              </a:rPr>
              <a:t>Task raises a postExecute() event and passes the response to any listener</a:t>
            </a:r>
          </a:p>
          <a:p>
            <a:pPr hangingPunct="1">
              <a:spcBef>
                <a:spcPts val="325"/>
              </a:spcBef>
              <a:buFont typeface="Wingdings" charset="2"/>
              <a:buChar char=""/>
            </a:pPr>
            <a:r>
              <a:rPr lang="en-US" altLang="en-US" sz="1600">
                <a:ea typeface="MS PGothic" charset="-128"/>
                <a:cs typeface="MS PGothic" charset="-128"/>
              </a:rPr>
              <a:t>S4 :</a:t>
            </a:r>
          </a:p>
          <a:p>
            <a:pPr lvl="1" hangingPunct="1">
              <a:spcBef>
                <a:spcPts val="325"/>
              </a:spcBef>
              <a:buFont typeface="Wingdings" charset="2"/>
              <a:buChar char=""/>
            </a:pPr>
            <a:r>
              <a:rPr lang="en-US" altLang="en-US" sz="1600">
                <a:ea typeface="MS PGothic" charset="-128"/>
                <a:cs typeface="MS PGothic" charset="-128"/>
              </a:rPr>
              <a:t>Activity responds to the event and process the result </a:t>
            </a:r>
          </a:p>
          <a:p>
            <a:pPr hangingPunct="1">
              <a:spcBef>
                <a:spcPts val="325"/>
              </a:spcBef>
            </a:pPr>
            <a:endParaRPr lang="en-US" altLang="en-US" sz="1600">
              <a:ea typeface="MS PGothic" charset="-128"/>
              <a:cs typeface="MS PGothic" charset="-128"/>
            </a:endParaRP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5399883" y="1979614"/>
            <a:ext cx="1258887" cy="720725"/>
          </a:xfrm>
          <a:prstGeom prst="line">
            <a:avLst/>
          </a:prstGeom>
          <a:noFill/>
          <a:ln w="216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5723732" y="1728788"/>
            <a:ext cx="538162" cy="468312"/>
          </a:xfrm>
          <a:prstGeom prst="ellipse">
            <a:avLst/>
          </a:prstGeom>
          <a:solidFill>
            <a:srgbClr val="FFFF99"/>
          </a:solidFill>
          <a:ln w="21600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8" tIns="54713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>
              <a:defRPr/>
            </a:pPr>
            <a:r>
              <a:rPr lang="en-AU" altLang="en-US" sz="1100"/>
              <a:t>S2</a:t>
            </a:r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 flipH="1" flipV="1">
            <a:off x="4856958" y="2697163"/>
            <a:ext cx="1444625" cy="906462"/>
          </a:xfrm>
          <a:prstGeom prst="line">
            <a:avLst/>
          </a:prstGeom>
          <a:noFill/>
          <a:ln w="216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3260" name="Oval 12"/>
          <p:cNvSpPr>
            <a:spLocks noChangeArrowheads="1"/>
          </p:cNvSpPr>
          <p:nvPr/>
        </p:nvSpPr>
        <p:spPr bwMode="auto">
          <a:xfrm>
            <a:off x="5652295" y="2771776"/>
            <a:ext cx="538163" cy="468313"/>
          </a:xfrm>
          <a:prstGeom prst="ellipse">
            <a:avLst/>
          </a:prstGeom>
          <a:solidFill>
            <a:srgbClr val="FFFF99"/>
          </a:solidFill>
          <a:ln w="21600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8" tIns="54713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>
              <a:defRPr/>
            </a:pPr>
            <a:r>
              <a:rPr lang="en-AU" altLang="en-US" sz="1100"/>
              <a:t>S3</a:t>
            </a:r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 flipH="1">
            <a:off x="2697957" y="2700338"/>
            <a:ext cx="1446212" cy="900112"/>
          </a:xfrm>
          <a:prstGeom prst="line">
            <a:avLst/>
          </a:prstGeom>
          <a:noFill/>
          <a:ln w="216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3262" name="Oval 14"/>
          <p:cNvSpPr>
            <a:spLocks noChangeArrowheads="1"/>
          </p:cNvSpPr>
          <p:nvPr/>
        </p:nvSpPr>
        <p:spPr bwMode="auto">
          <a:xfrm>
            <a:off x="2809082" y="2771776"/>
            <a:ext cx="539750" cy="468313"/>
          </a:xfrm>
          <a:prstGeom prst="ellipse">
            <a:avLst/>
          </a:prstGeom>
          <a:solidFill>
            <a:srgbClr val="FFFF99"/>
          </a:solidFill>
          <a:ln w="21600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8" tIns="54713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>
              <a:defRPr/>
            </a:pPr>
            <a:r>
              <a:rPr lang="en-AU" altLang="en-US" sz="1100"/>
              <a:t>S4</a:t>
            </a:r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2701133" y="2339975"/>
            <a:ext cx="720725" cy="1588"/>
          </a:xfrm>
          <a:prstGeom prst="line">
            <a:avLst/>
          </a:prstGeom>
          <a:noFill/>
          <a:ln w="216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300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xfrm>
            <a:off x="350044" y="635000"/>
            <a:ext cx="9742488" cy="515938"/>
          </a:xfrm>
        </p:spPr>
        <p:txBody>
          <a:bodyPr vert="horz" wrap="square" lIns="91440" tIns="15190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Tx/>
              <a:tabLst>
                <a:tab pos="0" algn="l"/>
                <a:tab pos="447630" algn="l"/>
                <a:tab pos="896848" algn="l"/>
                <a:tab pos="1346065" algn="l"/>
                <a:tab pos="1795283" algn="l"/>
                <a:tab pos="2244501" algn="l"/>
                <a:tab pos="2693719" algn="l"/>
                <a:tab pos="3142936" algn="l"/>
                <a:tab pos="3592154" algn="l"/>
                <a:tab pos="4041371" algn="l"/>
                <a:tab pos="4490589" algn="l"/>
                <a:tab pos="4939806" algn="l"/>
                <a:tab pos="5389024" algn="l"/>
                <a:tab pos="5838241" algn="l"/>
                <a:tab pos="6287459" algn="l"/>
                <a:tab pos="6736676" algn="l"/>
                <a:tab pos="7185894" algn="l"/>
                <a:tab pos="7635111" algn="l"/>
                <a:tab pos="8084329" algn="l"/>
                <a:tab pos="8533547" algn="l"/>
                <a:tab pos="8982765" algn="l"/>
                <a:tab pos="9409759" algn="l"/>
              </a:tabLst>
              <a:defRPr/>
            </a:pPr>
            <a:r>
              <a:rPr lang="en-US" alt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Task Execution Protocol – Step by step </a:t>
            </a: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350045" y="1701801"/>
            <a:ext cx="4513263" cy="436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6323" name="Line 3"/>
          <p:cNvSpPr>
            <a:spLocks noChangeShapeType="1"/>
          </p:cNvSpPr>
          <p:nvPr/>
        </p:nvSpPr>
        <p:spPr bwMode="auto">
          <a:xfrm>
            <a:off x="4283870" y="2160589"/>
            <a:ext cx="720725" cy="1587"/>
          </a:xfrm>
          <a:prstGeom prst="line">
            <a:avLst/>
          </a:prstGeom>
          <a:noFill/>
          <a:ln w="21600">
            <a:solidFill>
              <a:srgbClr val="808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4355307" y="1547813"/>
            <a:ext cx="539750" cy="468312"/>
          </a:xfrm>
          <a:prstGeom prst="ellipse">
            <a:avLst/>
          </a:prstGeom>
          <a:solidFill>
            <a:srgbClr val="FFFF99"/>
          </a:solidFill>
          <a:ln w="21600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8" tIns="54713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>
              <a:defRPr/>
            </a:pPr>
            <a:r>
              <a:rPr lang="en-AU" altLang="en-US" sz="1100"/>
              <a:t>S1</a:t>
            </a:r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>
            <a:off x="9106695" y="2160589"/>
            <a:ext cx="1260475" cy="720725"/>
          </a:xfrm>
          <a:prstGeom prst="line">
            <a:avLst/>
          </a:prstGeom>
          <a:noFill/>
          <a:ln w="216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9681369" y="1979613"/>
            <a:ext cx="539750" cy="468312"/>
          </a:xfrm>
          <a:prstGeom prst="ellipse">
            <a:avLst/>
          </a:prstGeom>
          <a:solidFill>
            <a:srgbClr val="FFFF99"/>
          </a:solidFill>
          <a:ln w="21600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8" tIns="54713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>
              <a:defRPr/>
            </a:pPr>
            <a:r>
              <a:rPr lang="en-AU" altLang="en-US" sz="1100"/>
              <a:t>S2</a:t>
            </a:r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 flipH="1">
            <a:off x="9282908" y="3959225"/>
            <a:ext cx="1266825" cy="1079500"/>
          </a:xfrm>
          <a:prstGeom prst="line">
            <a:avLst/>
          </a:prstGeom>
          <a:noFill/>
          <a:ln w="216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9898857" y="4464051"/>
            <a:ext cx="539750" cy="468313"/>
          </a:xfrm>
          <a:prstGeom prst="ellipse">
            <a:avLst/>
          </a:prstGeom>
          <a:solidFill>
            <a:srgbClr val="FFFF99"/>
          </a:solidFill>
          <a:ln w="21600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8" tIns="54713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>
              <a:defRPr/>
            </a:pPr>
            <a:r>
              <a:rPr lang="en-AU" altLang="en-US" sz="1100"/>
              <a:t>S3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 flipH="1">
            <a:off x="4388645" y="5400675"/>
            <a:ext cx="727075" cy="1588"/>
          </a:xfrm>
          <a:prstGeom prst="line">
            <a:avLst/>
          </a:prstGeom>
          <a:noFill/>
          <a:ln w="216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4499769" y="4751388"/>
            <a:ext cx="539750" cy="468312"/>
          </a:xfrm>
          <a:prstGeom prst="ellipse">
            <a:avLst/>
          </a:prstGeom>
          <a:solidFill>
            <a:srgbClr val="FFFF99"/>
          </a:solidFill>
          <a:ln w="21600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8" tIns="54713" rIns="89988" bIns="44994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>
              <a:defRPr/>
            </a:pPr>
            <a:r>
              <a:rPr lang="en-AU" altLang="en-US" sz="1100"/>
              <a:t>S4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719933" y="1470026"/>
            <a:ext cx="3527425" cy="1311275"/>
          </a:xfrm>
          <a:prstGeom prst="rect">
            <a:avLst/>
          </a:prstGeom>
          <a:noFill/>
          <a:ln w="216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8" tIns="57593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>
              <a:lnSpc>
                <a:spcPct val="89000"/>
              </a:lnSpc>
            </a:pPr>
            <a:r>
              <a:rPr lang="en-AU" altLang="en-US" sz="900">
                <a:latin typeface="Courier New" charset="0"/>
              </a:rPr>
              <a:t>//SearchUI.java – if the user clicks the button</a:t>
            </a:r>
          </a:p>
          <a:p>
            <a:pPr>
              <a:lnSpc>
                <a:spcPct val="89000"/>
              </a:lnSpc>
            </a:pPr>
            <a:r>
              <a:rPr lang="en-AU" altLang="en-US" sz="900">
                <a:latin typeface="Courier New" charset="0"/>
              </a:rPr>
              <a:t>{</a:t>
            </a:r>
          </a:p>
          <a:p>
            <a:pPr>
              <a:lnSpc>
                <a:spcPct val="89000"/>
              </a:lnSpc>
            </a:pPr>
            <a:endParaRPr lang="en-AU" altLang="en-US" sz="900">
              <a:latin typeface="Courier New" charset="0"/>
            </a:endParaRPr>
          </a:p>
          <a:p>
            <a:pPr>
              <a:lnSpc>
                <a:spcPct val="89000"/>
              </a:lnSpc>
            </a:pPr>
            <a:r>
              <a:rPr lang="en-AU" altLang="en-US" sz="900">
                <a:latin typeface="Courier New" charset="0"/>
              </a:rPr>
              <a:t>...</a:t>
            </a:r>
          </a:p>
          <a:p>
            <a:pPr>
              <a:lnSpc>
                <a:spcPct val="89000"/>
              </a:lnSpc>
            </a:pPr>
            <a:r>
              <a:rPr lang="en-AU" altLang="en-US" sz="900">
                <a:latin typeface="Courier New" charset="0"/>
              </a:rPr>
              <a:t>SearchTipsTask stt = new SearchTipsTask( ... );</a:t>
            </a:r>
          </a:p>
          <a:p>
            <a:pPr>
              <a:lnSpc>
                <a:spcPct val="89000"/>
              </a:lnSpc>
            </a:pPr>
            <a:r>
              <a:rPr lang="en-AU" altLang="en-US" sz="900">
                <a:latin typeface="Courier New" charset="0"/>
              </a:rPr>
              <a:t>stt.setReceiver(this);</a:t>
            </a:r>
          </a:p>
          <a:p>
            <a:pPr>
              <a:lnSpc>
                <a:spcPct val="89000"/>
              </a:lnSpc>
            </a:pPr>
            <a:r>
              <a:rPr lang="en-AU" altLang="en-US" sz="900">
                <a:latin typeface="Courier New" charset="0"/>
              </a:rPr>
              <a:t>stt.execute(_seeds);</a:t>
            </a:r>
          </a:p>
          <a:p>
            <a:pPr>
              <a:lnSpc>
                <a:spcPct val="89000"/>
              </a:lnSpc>
            </a:pPr>
            <a:r>
              <a:rPr lang="en-AU" altLang="en-US" sz="900">
                <a:latin typeface="Courier New" charset="0"/>
              </a:rPr>
              <a:t>...</a:t>
            </a:r>
          </a:p>
          <a:p>
            <a:pPr>
              <a:lnSpc>
                <a:spcPct val="89000"/>
              </a:lnSpc>
            </a:pPr>
            <a:endParaRPr lang="en-AU" altLang="en-US" sz="900">
              <a:latin typeface="Courier New" charset="0"/>
            </a:endParaRPr>
          </a:p>
          <a:p>
            <a:pPr>
              <a:lnSpc>
                <a:spcPct val="89000"/>
              </a:lnSpc>
            </a:pPr>
            <a:r>
              <a:rPr lang="en-AU" altLang="en-US" sz="900">
                <a:latin typeface="Courier New" charset="0"/>
              </a:rPr>
              <a:t>}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5147469" y="1519239"/>
            <a:ext cx="3778250" cy="1311275"/>
          </a:xfrm>
          <a:prstGeom prst="rect">
            <a:avLst/>
          </a:prstGeom>
          <a:noFill/>
          <a:ln w="216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8" tIns="57593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>
              <a:lnSpc>
                <a:spcPct val="89000"/>
              </a:lnSpc>
            </a:pPr>
            <a:r>
              <a:rPr lang="en-AU" altLang="en-US" sz="900">
                <a:latin typeface="Courier New" charset="0"/>
              </a:rPr>
              <a:t>//AsyncServiceTask.java</a:t>
            </a:r>
          </a:p>
          <a:p>
            <a:pPr>
              <a:lnSpc>
                <a:spcPct val="89000"/>
              </a:lnSpc>
            </a:pPr>
            <a:r>
              <a:rPr lang="en-AU" altLang="en-US" sz="900">
                <a:latin typeface="Courier New" charset="0"/>
              </a:rPr>
              <a:t>@Override</a:t>
            </a:r>
          </a:p>
          <a:p>
            <a:pPr>
              <a:lnSpc>
                <a:spcPct val="89000"/>
              </a:lnSpc>
            </a:pPr>
            <a:r>
              <a:rPr lang="en-AU" altLang="en-US" sz="900">
                <a:latin typeface="Courier New" charset="0"/>
              </a:rPr>
              <a:t>protected String doInBackground( String... params ) {</a:t>
            </a:r>
          </a:p>
          <a:p>
            <a:pPr>
              <a:lnSpc>
                <a:spcPct val="89000"/>
              </a:lnSpc>
            </a:pPr>
            <a:endParaRPr lang="en-AU" altLang="en-US" sz="900">
              <a:latin typeface="Courier New" charset="0"/>
            </a:endParaRPr>
          </a:p>
          <a:p>
            <a:pPr>
              <a:lnSpc>
                <a:spcPct val="89000"/>
              </a:lnSpc>
            </a:pPr>
            <a:r>
              <a:rPr lang="en-AU" altLang="en-US" sz="900">
                <a:latin typeface="Courier New" charset="0"/>
              </a:rPr>
              <a:t>	//performTask is implemented by the 		</a:t>
            </a:r>
          </a:p>
          <a:p>
            <a:pPr>
              <a:lnSpc>
                <a:spcPct val="89000"/>
              </a:lnSpc>
            </a:pPr>
            <a:r>
              <a:rPr lang="en-AU" altLang="en-US" sz="900">
                <a:latin typeface="Courier New" charset="0"/>
              </a:rPr>
              <a:t>	//SearchTipsTask class</a:t>
            </a:r>
          </a:p>
          <a:p>
            <a:pPr>
              <a:lnSpc>
                <a:spcPct val="89000"/>
              </a:lnSpc>
            </a:pPr>
            <a:r>
              <a:rPr lang="en-AU" altLang="en-US" sz="900">
                <a:latin typeface="Courier New" charset="0"/>
              </a:rPr>
              <a:t>	return performTask( params );</a:t>
            </a:r>
          </a:p>
          <a:p>
            <a:pPr>
              <a:lnSpc>
                <a:spcPct val="89000"/>
              </a:lnSpc>
            </a:pPr>
            <a:r>
              <a:rPr lang="en-AU" altLang="en-US" sz="900">
                <a:latin typeface="Courier New" charset="0"/>
              </a:rPr>
              <a:t>}</a:t>
            </a:r>
          </a:p>
        </p:txBody>
      </p:sp>
      <p:pic>
        <p:nvPicPr>
          <p:cNvPr id="5633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557" y="2879726"/>
            <a:ext cx="10795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5147469" y="4705351"/>
            <a:ext cx="3957638" cy="1554163"/>
          </a:xfrm>
          <a:prstGeom prst="rect">
            <a:avLst/>
          </a:prstGeom>
          <a:noFill/>
          <a:ln w="216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8" tIns="57593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AU" altLang="en-US" sz="900">
                <a:latin typeface="Courier New" charset="0"/>
              </a:rPr>
              <a:t>//AsyncServiceTask.java</a:t>
            </a:r>
          </a:p>
          <a:p>
            <a:pPr>
              <a:lnSpc>
                <a:spcPct val="89000"/>
              </a:lnSpc>
              <a:defRPr/>
            </a:pPr>
            <a:r>
              <a:rPr lang="en-AU" altLang="en-US" sz="900">
                <a:latin typeface="Courier New" charset="0"/>
              </a:rPr>
              <a:t>@Override</a:t>
            </a:r>
          </a:p>
          <a:p>
            <a:pPr>
              <a:lnSpc>
                <a:spcPct val="89000"/>
              </a:lnSpc>
              <a:defRPr/>
            </a:pPr>
            <a:r>
              <a:rPr lang="en-AU" altLang="en-US" sz="900">
                <a:latin typeface="Courier New" charset="0"/>
              </a:rPr>
              <a:t>protected void onPostExecute( String result ){</a:t>
            </a:r>
          </a:p>
          <a:p>
            <a:pPr>
              <a:lnSpc>
                <a:spcPct val="89000"/>
              </a:lnSpc>
              <a:defRPr/>
            </a:pPr>
            <a:r>
              <a:rPr lang="en-AU" altLang="en-US" sz="900">
                <a:latin typeface="Courier New" charset="0"/>
              </a:rPr>
              <a:t>   _response = result;</a:t>
            </a:r>
          </a:p>
          <a:p>
            <a:pPr>
              <a:lnSpc>
                <a:spcPct val="89000"/>
              </a:lnSpc>
              <a:defRPr/>
            </a:pPr>
            <a:r>
              <a:rPr lang="en-AU" altLang="en-US" sz="900">
                <a:latin typeface="Courier New" charset="0"/>
              </a:rPr>
              <a:t>   if( _tr != null ){</a:t>
            </a:r>
          </a:p>
          <a:p>
            <a:pPr>
              <a:lnSpc>
                <a:spcPct val="89000"/>
              </a:lnSpc>
              <a:defRPr/>
            </a:pPr>
            <a:r>
              <a:rPr lang="en-AU" altLang="en-US" sz="900">
                <a:latin typeface="Courier New" charset="0"/>
              </a:rPr>
              <a:t>      //calls the receiver's receiveResult function</a:t>
            </a:r>
          </a:p>
          <a:p>
            <a:pPr>
              <a:lnSpc>
                <a:spcPct val="89000"/>
              </a:lnSpc>
              <a:defRPr/>
            </a:pPr>
            <a:r>
              <a:rPr lang="en-AU" altLang="en-US" sz="900">
                <a:latin typeface="Courier New" charset="0"/>
              </a:rPr>
              <a:t>      //adds the serviceID here</a:t>
            </a:r>
          </a:p>
          <a:p>
            <a:pPr>
              <a:lnSpc>
                <a:spcPct val="89000"/>
              </a:lnSpc>
              <a:defRPr/>
            </a:pPr>
            <a:r>
              <a:rPr lang="en-AU" altLang="en-US" sz="900">
                <a:latin typeface="Courier New" charset="0"/>
              </a:rPr>
              <a:t>      //in this case the receiver is SearchUI.java</a:t>
            </a:r>
          </a:p>
          <a:p>
            <a:pPr>
              <a:lnSpc>
                <a:spcPct val="89000"/>
              </a:lnSpc>
              <a:defRPr/>
            </a:pPr>
            <a:r>
              <a:rPr lang="en-AU" altLang="en-US" sz="900">
                <a:latin typeface="Courier New" charset="0"/>
              </a:rPr>
              <a:t>	_tr.receiveResult( _response,_serviceID);</a:t>
            </a:r>
          </a:p>
          <a:p>
            <a:pPr>
              <a:lnSpc>
                <a:spcPct val="89000"/>
              </a:lnSpc>
              <a:defRPr/>
            </a:pPr>
            <a:r>
              <a:rPr lang="en-AU" altLang="en-US" sz="900">
                <a:latin typeface="Courier New" charset="0"/>
              </a:rPr>
              <a:t>	}</a:t>
            </a:r>
          </a:p>
          <a:p>
            <a:pPr>
              <a:lnSpc>
                <a:spcPct val="89000"/>
              </a:lnSpc>
              <a:defRPr/>
            </a:pPr>
            <a:r>
              <a:rPr lang="en-AU" altLang="en-US" sz="900">
                <a:latin typeface="Courier New" charset="0"/>
              </a:rPr>
              <a:t>   }</a:t>
            </a:r>
          </a:p>
          <a:p>
            <a:pPr>
              <a:lnSpc>
                <a:spcPct val="89000"/>
              </a:lnSpc>
              <a:defRPr/>
            </a:pPr>
            <a:r>
              <a:rPr lang="en-AU" altLang="en-US" sz="900">
                <a:latin typeface="Courier New" charset="0"/>
              </a:rPr>
              <a:t>}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719932" y="4759326"/>
            <a:ext cx="3598862" cy="1311275"/>
          </a:xfrm>
          <a:prstGeom prst="rect">
            <a:avLst/>
          </a:prstGeom>
          <a:noFill/>
          <a:ln w="216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8" tIns="57593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>
              <a:lnSpc>
                <a:spcPct val="89000"/>
              </a:lnSpc>
            </a:pPr>
            <a:r>
              <a:rPr lang="en-AU" altLang="en-US" sz="900">
                <a:latin typeface="Courier New" charset="0"/>
              </a:rPr>
              <a:t>@Override</a:t>
            </a:r>
          </a:p>
          <a:p>
            <a:pPr>
              <a:lnSpc>
                <a:spcPct val="89000"/>
              </a:lnSpc>
            </a:pPr>
            <a:r>
              <a:rPr lang="en-AU" altLang="en-US" sz="900">
                <a:latin typeface="Courier New" charset="0"/>
              </a:rPr>
              <a:t>public void receiveResult( String response,   </a:t>
            </a:r>
          </a:p>
          <a:p>
            <a:pPr>
              <a:lnSpc>
                <a:spcPct val="89000"/>
              </a:lnSpc>
            </a:pPr>
            <a:r>
              <a:rPr lang="en-AU" altLang="en-US" sz="900">
                <a:latin typeface="Courier New" charset="0"/>
              </a:rPr>
              <a:t>                           String source ) {</a:t>
            </a:r>
          </a:p>
          <a:p>
            <a:pPr>
              <a:lnSpc>
                <a:spcPct val="89000"/>
              </a:lnSpc>
            </a:pPr>
            <a:r>
              <a:rPr lang="en-AU" altLang="en-US" sz="900">
                <a:latin typeface="Courier New" charset="0"/>
              </a:rPr>
              <a:t>{</a:t>
            </a:r>
          </a:p>
          <a:p>
            <a:pPr>
              <a:lnSpc>
                <a:spcPct val="89000"/>
              </a:lnSpc>
            </a:pPr>
            <a:endParaRPr lang="en-AU" altLang="en-US" sz="900">
              <a:latin typeface="Courier New" charset="0"/>
            </a:endParaRPr>
          </a:p>
          <a:p>
            <a:pPr>
              <a:lnSpc>
                <a:spcPct val="89000"/>
              </a:lnSpc>
            </a:pPr>
            <a:r>
              <a:rPr lang="en-AU" altLang="en-US" sz="900">
                <a:latin typeface="Courier New" charset="0"/>
              </a:rPr>
              <a:t> //make sure the task ID is the search task</a:t>
            </a:r>
          </a:p>
          <a:p>
            <a:pPr>
              <a:lnSpc>
                <a:spcPct val="89000"/>
              </a:lnSpc>
            </a:pPr>
            <a:r>
              <a:rPr lang="en-AU" altLang="en-US" sz="900">
                <a:latin typeface="Courier New" charset="0"/>
              </a:rPr>
              <a:t> if( source.equals( correct_id ) ){</a:t>
            </a:r>
          </a:p>
          <a:p>
            <a:pPr>
              <a:lnSpc>
                <a:spcPct val="89000"/>
              </a:lnSpc>
            </a:pPr>
            <a:r>
              <a:rPr lang="en-AU" altLang="en-US" sz="900">
                <a:latin typeface="Courier New" charset="0"/>
              </a:rPr>
              <a:t>	//perhaps do something with the response</a:t>
            </a:r>
          </a:p>
          <a:p>
            <a:pPr>
              <a:lnSpc>
                <a:spcPct val="89000"/>
              </a:lnSpc>
            </a:pPr>
            <a:r>
              <a:rPr lang="en-AU" altLang="en-US" sz="900">
                <a:latin typeface="Courier New" charset="0"/>
              </a:rPr>
              <a:t> }</a:t>
            </a:r>
          </a:p>
          <a:p>
            <a:pPr>
              <a:lnSpc>
                <a:spcPct val="89000"/>
              </a:lnSpc>
            </a:pPr>
            <a:r>
              <a:rPr lang="en-AU" altLang="en-US" sz="90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7337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609600"/>
            <a:ext cx="6762750" cy="1282700"/>
          </a:xfrm>
          <a:ln/>
        </p:spPr>
        <p:txBody>
          <a:bodyPr tIns="162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8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Mobile Starter Kit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58775" y="1133475"/>
            <a:ext cx="8556625" cy="1543050"/>
          </a:xfrm>
          <a:prstGeom prst="rect">
            <a:avLst/>
          </a:prstGeom>
          <a:solidFill>
            <a:srgbClr val="FFFFFF"/>
          </a:solidFill>
          <a:ln w="25560">
            <a:solidFill>
              <a:srgbClr val="609AB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13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hangingPunct="1">
              <a:lnSpc>
                <a:spcPct val="87000"/>
              </a:lnSpc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  <a:ea typeface="Lucida Sans Unicode" charset="0"/>
                <a:cs typeface="Lucida Sans Unicode" charset="0"/>
              </a:rPr>
              <a:t>B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81000" y="1255713"/>
            <a:ext cx="3198813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131760"/>
          <a:lstStyle>
            <a:lvl1pPr marL="285750" indent="-282575"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hangingPunct="1">
              <a:lnSpc>
                <a:spcPct val="87000"/>
              </a:lnSpc>
              <a:buClrTx/>
              <a:buFontTx/>
              <a:buNone/>
            </a:pPr>
            <a:r>
              <a:rPr lang="en-US" altLang="en-US" sz="1600" dirty="0"/>
              <a:t>Starter</a:t>
            </a:r>
          </a:p>
          <a:p>
            <a:pPr marL="284163" hangingPunct="1">
              <a:lnSpc>
                <a:spcPct val="87000"/>
              </a:lnSpc>
              <a:buFont typeface="Arial" charset="0"/>
              <a:buChar char="•"/>
            </a:pPr>
            <a:r>
              <a:rPr lang="en-US" altLang="en-US" sz="1400" dirty="0"/>
              <a:t>Basic Mobile Application (Android)  </a:t>
            </a:r>
          </a:p>
          <a:p>
            <a:pPr marL="284163" hangingPunct="1">
              <a:lnSpc>
                <a:spcPct val="87000"/>
              </a:lnSpc>
              <a:buFont typeface="Arial" charset="0"/>
              <a:buChar char="•"/>
            </a:pPr>
            <a:r>
              <a:rPr lang="en-US" altLang="en-US" sz="1400" dirty="0"/>
              <a:t>Basic </a:t>
            </a:r>
            <a:r>
              <a:rPr lang="en-US" altLang="en-US" sz="1400" dirty="0" err="1"/>
              <a:t>Bluemix</a:t>
            </a:r>
            <a:r>
              <a:rPr lang="en-US" altLang="en-US" sz="1400" dirty="0"/>
              <a:t> Java Application – REST Services</a:t>
            </a:r>
          </a:p>
          <a:p>
            <a:pPr hangingPunct="1">
              <a:lnSpc>
                <a:spcPct val="87000"/>
              </a:lnSpc>
              <a:buClrTx/>
              <a:buFontTx/>
              <a:buNone/>
            </a:pPr>
            <a:endParaRPr lang="en-US" altLang="en-US" sz="1400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58775" y="3035300"/>
            <a:ext cx="8556625" cy="1652588"/>
          </a:xfrm>
          <a:prstGeom prst="rect">
            <a:avLst/>
          </a:prstGeom>
          <a:solidFill>
            <a:srgbClr val="FFFFFF"/>
          </a:solidFill>
          <a:ln w="25560">
            <a:solidFill>
              <a:srgbClr val="609AB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13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hangingPunct="1">
              <a:lnSpc>
                <a:spcPct val="87000"/>
              </a:lnSpc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  <a:ea typeface="Lucida Sans Unicode" charset="0"/>
                <a:cs typeface="Lucida Sans Unicode" charset="0"/>
              </a:rPr>
              <a:t>B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58775" y="4692650"/>
            <a:ext cx="8556625" cy="1654175"/>
          </a:xfrm>
          <a:prstGeom prst="rect">
            <a:avLst/>
          </a:prstGeom>
          <a:solidFill>
            <a:srgbClr val="FFFFFF"/>
          </a:solidFill>
          <a:ln w="25560">
            <a:solidFill>
              <a:srgbClr val="609AB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13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hangingPunct="1">
              <a:lnSpc>
                <a:spcPct val="87000"/>
              </a:lnSpc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  <a:ea typeface="Lucida Sans Unicode" charset="0"/>
                <a:cs typeface="Lucida Sans Unicode" charset="0"/>
              </a:rPr>
              <a:t>B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38" y="1511300"/>
            <a:ext cx="1143000" cy="1022350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387725" y="1131888"/>
            <a:ext cx="24987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121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hangingPunct="1">
              <a:lnSpc>
                <a:spcPct val="87000"/>
              </a:lnSpc>
              <a:buClrTx/>
              <a:buFontTx/>
              <a:buNone/>
            </a:pPr>
            <a:r>
              <a:rPr lang="en-US" altLang="en-US" sz="1200"/>
              <a:t>Mobile Application (Android)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261100" y="1133475"/>
            <a:ext cx="22002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121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hangingPunct="1">
              <a:lnSpc>
                <a:spcPct val="87000"/>
              </a:lnSpc>
              <a:buClrTx/>
              <a:buFontTx/>
              <a:buNone/>
            </a:pPr>
            <a:r>
              <a:rPr lang="en-US" altLang="en-US" sz="1200"/>
              <a:t>Bluemix Java Application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6261100" y="1495425"/>
            <a:ext cx="2200275" cy="104775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589088"/>
            <a:ext cx="954087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975" y="1601788"/>
            <a:ext cx="82708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10252" name="AutoShape 12"/>
          <p:cNvCxnSpPr>
            <a:cxnSpLocks noChangeShapeType="1"/>
          </p:cNvCxnSpPr>
          <p:nvPr/>
        </p:nvCxnSpPr>
        <p:spPr bwMode="auto">
          <a:xfrm flipV="1">
            <a:off x="5126038" y="2019300"/>
            <a:ext cx="1135062" cy="3175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381000" y="3306763"/>
            <a:ext cx="3198813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131760"/>
          <a:lstStyle>
            <a:lvl1pPr marL="285750" indent="-282575"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hangingPunct="1">
              <a:lnSpc>
                <a:spcPct val="87000"/>
              </a:lnSpc>
              <a:buClrTx/>
              <a:buFontTx/>
              <a:buNone/>
            </a:pPr>
            <a:r>
              <a:rPr lang="en-US" altLang="en-US" sz="1600" dirty="0"/>
              <a:t>Extend </a:t>
            </a:r>
            <a:r>
              <a:rPr lang="en-US" altLang="en-US" sz="1600" dirty="0" err="1"/>
              <a:t>Bluemix</a:t>
            </a:r>
            <a:r>
              <a:rPr lang="en-US" altLang="en-US" sz="1600" dirty="0"/>
              <a:t> Java App</a:t>
            </a:r>
          </a:p>
          <a:p>
            <a:pPr marL="284163" hangingPunct="1">
              <a:lnSpc>
                <a:spcPct val="87000"/>
              </a:lnSpc>
              <a:buFont typeface="Arial" charset="0"/>
              <a:buChar char="•"/>
            </a:pPr>
            <a:r>
              <a:rPr lang="en-US" altLang="en-US" sz="1400" dirty="0"/>
              <a:t>Extend the Basic </a:t>
            </a:r>
            <a:r>
              <a:rPr lang="en-US" altLang="en-US" sz="1400" dirty="0" err="1"/>
              <a:t>RESTful</a:t>
            </a:r>
            <a:r>
              <a:rPr lang="en-US" altLang="en-US" sz="1400" dirty="0"/>
              <a:t> Service to perform real time operations</a:t>
            </a:r>
          </a:p>
          <a:p>
            <a:pPr hangingPunct="1">
              <a:lnSpc>
                <a:spcPct val="87000"/>
              </a:lnSpc>
              <a:buClrTx/>
              <a:buFontTx/>
              <a:buNone/>
            </a:pPr>
            <a:endParaRPr lang="en-US" altLang="en-US" sz="1400" dirty="0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3482975" y="3306763"/>
            <a:ext cx="4978400" cy="131286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3632200" y="3297238"/>
            <a:ext cx="2162175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1116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hangingPunct="1">
              <a:lnSpc>
                <a:spcPct val="87000"/>
              </a:lnSpc>
              <a:buClrTx/>
              <a:buFontTx/>
              <a:buNone/>
            </a:pPr>
            <a:r>
              <a:rPr lang="en-US" altLang="en-US" sz="800"/>
              <a:t>Publish REST Service (Liberty &amp; Java)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3482975" y="3019425"/>
            <a:ext cx="49784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121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hangingPunct="1">
              <a:lnSpc>
                <a:spcPct val="87000"/>
              </a:lnSpc>
              <a:buClrTx/>
              <a:buFontTx/>
              <a:buNone/>
            </a:pPr>
            <a:r>
              <a:rPr lang="en-US" altLang="en-US" sz="1200"/>
              <a:t>Extend Bluemix Java Application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381000" y="5019675"/>
            <a:ext cx="3092450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131760"/>
          <a:lstStyle>
            <a:lvl1pPr marL="285750" indent="-282575"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hangingPunct="1">
              <a:lnSpc>
                <a:spcPct val="87000"/>
              </a:lnSpc>
              <a:buClrTx/>
              <a:buFontTx/>
              <a:buNone/>
            </a:pPr>
            <a:r>
              <a:rPr lang="en-US" altLang="en-US" sz="1600"/>
              <a:t>Extend Mobile Application</a:t>
            </a:r>
          </a:p>
          <a:p>
            <a:pPr marL="284163" hangingPunct="1">
              <a:lnSpc>
                <a:spcPct val="87000"/>
              </a:lnSpc>
              <a:buFont typeface="Arial" charset="0"/>
              <a:buChar char="•"/>
            </a:pPr>
            <a:r>
              <a:rPr lang="en-US" altLang="en-US" sz="1400"/>
              <a:t>Extend the Mobile App to Integrate with the REST Services (Login, Searchtips)</a:t>
            </a:r>
          </a:p>
          <a:p>
            <a:pPr marL="628650" indent="-166688" hangingPunct="1">
              <a:lnSpc>
                <a:spcPct val="87000"/>
              </a:lnSpc>
              <a:buClrTx/>
              <a:buFontTx/>
              <a:buNone/>
            </a:pPr>
            <a:endParaRPr lang="en-US" altLang="en-US" sz="1400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830888" y="3494088"/>
            <a:ext cx="2382837" cy="104616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59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88" y="3594100"/>
            <a:ext cx="912812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60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3" y="3594100"/>
            <a:ext cx="827087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10261" name="AutoShape 21"/>
          <p:cNvCxnSpPr>
            <a:cxnSpLocks noChangeShapeType="1"/>
          </p:cNvCxnSpPr>
          <p:nvPr/>
        </p:nvCxnSpPr>
        <p:spPr bwMode="auto">
          <a:xfrm>
            <a:off x="5448300" y="4017963"/>
            <a:ext cx="384175" cy="1587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3462338" y="4927600"/>
            <a:ext cx="4999037" cy="1317625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3562350" y="4903788"/>
            <a:ext cx="14986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1116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hangingPunct="1">
              <a:lnSpc>
                <a:spcPct val="87000"/>
              </a:lnSpc>
              <a:buClrTx/>
              <a:buFontTx/>
              <a:buNone/>
            </a:pPr>
            <a:r>
              <a:rPr lang="en-US" altLang="en-US" sz="800"/>
              <a:t>Mobile Application</a:t>
            </a:r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5638800" y="5094288"/>
            <a:ext cx="2735263" cy="104616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65" name="AutoShape 25"/>
          <p:cNvCxnSpPr>
            <a:cxnSpLocks noChangeShapeType="1"/>
          </p:cNvCxnSpPr>
          <p:nvPr/>
        </p:nvCxnSpPr>
        <p:spPr bwMode="auto">
          <a:xfrm>
            <a:off x="5062538" y="5618163"/>
            <a:ext cx="576262" cy="1587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3559175" y="5094288"/>
            <a:ext cx="1503363" cy="104616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67" name="Picture 2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5224463"/>
            <a:ext cx="654050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3476625" y="4678363"/>
            <a:ext cx="49847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1216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hangingPunct="1">
              <a:lnSpc>
                <a:spcPct val="87000"/>
              </a:lnSpc>
              <a:buClrTx/>
              <a:buFontTx/>
              <a:buNone/>
            </a:pPr>
            <a:r>
              <a:rPr lang="en-US" altLang="en-US" sz="1200"/>
              <a:t>Extend Mobile Application (Android)</a:t>
            </a:r>
          </a:p>
        </p:txBody>
      </p:sp>
      <p:pic>
        <p:nvPicPr>
          <p:cNvPr id="10269" name="Picture 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850" y="5197475"/>
            <a:ext cx="763588" cy="83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70" name="Picture 3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5224463"/>
            <a:ext cx="6000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71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325" y="5202238"/>
            <a:ext cx="762000" cy="8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72" name="Picture 3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63" y="5200650"/>
            <a:ext cx="674687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5932488" y="3297238"/>
            <a:ext cx="2200275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1116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hangingPunct="1">
              <a:lnSpc>
                <a:spcPct val="87000"/>
              </a:lnSpc>
              <a:buClrTx/>
              <a:buFontTx/>
              <a:buNone/>
            </a:pPr>
            <a:r>
              <a:rPr lang="en-US" altLang="en-US" sz="800"/>
              <a:t>Bluemix Services</a:t>
            </a:r>
          </a:p>
        </p:txBody>
      </p:sp>
      <p:sp>
        <p:nvSpPr>
          <p:cNvPr id="10274" name="Rectangle 34"/>
          <p:cNvSpPr>
            <a:spLocks noChangeArrowheads="1"/>
          </p:cNvSpPr>
          <p:nvPr/>
        </p:nvSpPr>
        <p:spPr bwMode="auto">
          <a:xfrm>
            <a:off x="3673475" y="3494088"/>
            <a:ext cx="1774825" cy="104616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75" name="Picture 3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38" y="3594100"/>
            <a:ext cx="830262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76" name="Picture 3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63" y="3602038"/>
            <a:ext cx="746125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6015038" y="4921250"/>
            <a:ext cx="2200275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1116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hangingPunct="1">
              <a:lnSpc>
                <a:spcPct val="87000"/>
              </a:lnSpc>
              <a:buClrTx/>
              <a:buFontTx/>
              <a:buNone/>
            </a:pPr>
            <a:r>
              <a:rPr lang="en-US" altLang="en-US" sz="800"/>
              <a:t>Bluemix  Java App (Runtimes and Services)</a:t>
            </a:r>
          </a:p>
        </p:txBody>
      </p:sp>
      <p:sp>
        <p:nvSpPr>
          <p:cNvPr id="10278" name="Rectangle 38"/>
          <p:cNvSpPr>
            <a:spLocks noChangeArrowheads="1"/>
          </p:cNvSpPr>
          <p:nvPr/>
        </p:nvSpPr>
        <p:spPr bwMode="auto">
          <a:xfrm>
            <a:off x="358775" y="2641600"/>
            <a:ext cx="8556625" cy="393700"/>
          </a:xfrm>
          <a:prstGeom prst="rect">
            <a:avLst/>
          </a:prstGeom>
          <a:solidFill>
            <a:srgbClr val="FFFFFF"/>
          </a:solidFill>
          <a:ln w="25560">
            <a:solidFill>
              <a:srgbClr val="609AB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12672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hangingPunct="1">
              <a:lnSpc>
                <a:spcPct val="87000"/>
              </a:lnSpc>
              <a:buClrTx/>
              <a:buFontTx/>
              <a:buNone/>
            </a:pPr>
            <a:r>
              <a:rPr lang="en-US" altLang="en-US" sz="1400">
                <a:ea typeface="Lucida Sans Unicode" charset="0"/>
                <a:cs typeface="Lucida Sans Unicode" charset="0"/>
              </a:rPr>
              <a:t>USE CASE – A Cognitive health care solution that provides information about a disease or a symptom </a:t>
            </a:r>
          </a:p>
        </p:txBody>
      </p:sp>
      <p:sp>
        <p:nvSpPr>
          <p:cNvPr id="10279" name="Text Box 39"/>
          <p:cNvSpPr txBox="1">
            <a:spLocks noChangeArrowheads="1"/>
          </p:cNvSpPr>
          <p:nvPr/>
        </p:nvSpPr>
        <p:spPr bwMode="auto">
          <a:xfrm>
            <a:off x="5060950" y="5380038"/>
            <a:ext cx="57785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1116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hangingPunct="1">
              <a:lnSpc>
                <a:spcPct val="87000"/>
              </a:lnSpc>
              <a:buClrTx/>
              <a:buFontTx/>
              <a:buNone/>
            </a:pPr>
            <a:r>
              <a:rPr lang="en-US" altLang="en-US" sz="800"/>
              <a:t>REST</a:t>
            </a:r>
          </a:p>
        </p:txBody>
      </p:sp>
      <p:sp>
        <p:nvSpPr>
          <p:cNvPr id="10280" name="Text Box 40"/>
          <p:cNvSpPr txBox="1">
            <a:spLocks noChangeArrowheads="1"/>
          </p:cNvSpPr>
          <p:nvPr/>
        </p:nvSpPr>
        <p:spPr bwMode="auto">
          <a:xfrm>
            <a:off x="5367338" y="1806575"/>
            <a:ext cx="576262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1116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hangingPunct="1">
              <a:lnSpc>
                <a:spcPct val="87000"/>
              </a:lnSpc>
              <a:buClrTx/>
              <a:buFontTx/>
              <a:buNone/>
            </a:pPr>
            <a:r>
              <a:rPr lang="en-US" altLang="en-US" sz="800"/>
              <a:t>REST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xfrm>
            <a:off x="350044" y="635000"/>
            <a:ext cx="9742488" cy="515938"/>
          </a:xfrm>
        </p:spPr>
        <p:txBody>
          <a:bodyPr vert="horz" wrap="square" lIns="91440" tIns="15190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Tx/>
              <a:tabLst>
                <a:tab pos="0" algn="l"/>
                <a:tab pos="447630" algn="l"/>
                <a:tab pos="896848" algn="l"/>
                <a:tab pos="1346065" algn="l"/>
                <a:tab pos="1795283" algn="l"/>
                <a:tab pos="2244501" algn="l"/>
                <a:tab pos="2693719" algn="l"/>
                <a:tab pos="3142936" algn="l"/>
                <a:tab pos="3592154" algn="l"/>
                <a:tab pos="4041371" algn="l"/>
                <a:tab pos="4490589" algn="l"/>
                <a:tab pos="4939806" algn="l"/>
                <a:tab pos="5389024" algn="l"/>
                <a:tab pos="5838241" algn="l"/>
                <a:tab pos="6287459" algn="l"/>
                <a:tab pos="6736676" algn="l"/>
                <a:tab pos="7185894" algn="l"/>
                <a:tab pos="7635111" algn="l"/>
                <a:tab pos="8084329" algn="l"/>
                <a:tab pos="8533547" algn="l"/>
                <a:tab pos="8982765" algn="l"/>
                <a:tab pos="9409759" algn="l"/>
              </a:tabLst>
              <a:defRPr/>
            </a:pPr>
            <a:r>
              <a:rPr lang="en-US" alt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are all these stitched together? - without headache</a:t>
            </a: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50045" y="1701801"/>
            <a:ext cx="4513263" cy="436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50045" y="1260476"/>
            <a:ext cx="11168063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73790"/>
          <a:lstStyle>
            <a:lvl1pPr marL="166688" indent="-166688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 marL="885825" indent="-52546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hangingPunct="1">
              <a:spcBef>
                <a:spcPts val="325"/>
              </a:spcBef>
              <a:buFont typeface="Wingdings" charset="2"/>
              <a:buChar char=""/>
              <a:defRPr/>
            </a:pPr>
            <a:r>
              <a:rPr lang="en-US" altLang="en-US" sz="1600">
                <a:ea typeface="MS PGothic" charset="-128"/>
                <a:cs typeface="MS PGothic" charset="-128"/>
              </a:rPr>
              <a:t> com.ibm.android.asynctask.TaskReceiver - Interface</a:t>
            </a:r>
          </a:p>
          <a:p>
            <a:pPr lvl="1" hangingPunct="1">
              <a:spcBef>
                <a:spcPts val="325"/>
              </a:spcBef>
              <a:buSzPct val="45000"/>
              <a:buFont typeface="Wingdings" charset="2"/>
              <a:buChar char=""/>
              <a:defRPr/>
            </a:pPr>
            <a:r>
              <a:rPr lang="en-US" altLang="en-US" sz="1600">
                <a:ea typeface="MS PGothic" charset="-128"/>
                <a:cs typeface="MS PGothic" charset="-128"/>
              </a:rPr>
              <a:t>Every activity that required to use a REST API implements this class</a:t>
            </a:r>
          </a:p>
          <a:p>
            <a:pPr lvl="1" hangingPunct="1">
              <a:spcBef>
                <a:spcPts val="325"/>
              </a:spcBef>
              <a:buSzPct val="45000"/>
              <a:buFont typeface="Wingdings" charset="2"/>
              <a:buChar char=""/>
              <a:defRPr/>
            </a:pPr>
            <a:r>
              <a:rPr lang="en-US" altLang="en-US" sz="1600">
                <a:ea typeface="MS PGothic" charset="-128"/>
                <a:cs typeface="MS PGothic" charset="-128"/>
              </a:rPr>
              <a:t>This class enforces the activities to declare a receiveResult function 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75433" y="2482851"/>
            <a:ext cx="4943475" cy="900113"/>
          </a:xfrm>
          <a:prstGeom prst="rect">
            <a:avLst/>
          </a:prstGeom>
          <a:noFill/>
          <a:ln w="216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8" tIns="56513" rIns="89988" bIns="44994"/>
          <a:lstStyle>
            <a:lvl1pPr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>
              <a:defRPr/>
            </a:pPr>
            <a:r>
              <a:rPr lang="en-AU" altLang="en-US" sz="1300"/>
              <a:t>public interface TaskReceiver{	</a:t>
            </a:r>
          </a:p>
          <a:p>
            <a:pPr>
              <a:defRPr/>
            </a:pPr>
            <a:r>
              <a:rPr lang="en-AU" altLang="en-US" sz="1300"/>
              <a:t>	public void receiveResult( String response, String source );</a:t>
            </a:r>
          </a:p>
          <a:p>
            <a:pPr>
              <a:defRPr/>
            </a:pPr>
            <a:r>
              <a:rPr lang="en-AU" altLang="en-US" sz="1300"/>
              <a:t>}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5939633" y="2339975"/>
            <a:ext cx="5578475" cy="1187450"/>
          </a:xfrm>
          <a:prstGeom prst="rect">
            <a:avLst/>
          </a:prstGeom>
          <a:noFill/>
          <a:ln w="216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8" tIns="56513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 marL="739775" indent="-282575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r>
              <a:rPr lang="en-AU" altLang="en-US" sz="1300"/>
              <a:t>String response</a:t>
            </a:r>
          </a:p>
          <a:p>
            <a:pPr>
              <a:buSzPct val="45000"/>
            </a:pPr>
            <a:endParaRPr lang="en-AU" altLang="en-US" sz="1300"/>
          </a:p>
          <a:p>
            <a:pPr lvl="1">
              <a:buSzPct val="45000"/>
              <a:buFont typeface="Wingdings" charset="2"/>
              <a:buChar char=""/>
            </a:pPr>
            <a:r>
              <a:rPr lang="en-AU" altLang="en-US" sz="1300"/>
              <a:t>The response received from REST call</a:t>
            </a:r>
          </a:p>
          <a:p>
            <a:pPr>
              <a:buSzPct val="45000"/>
            </a:pPr>
            <a:r>
              <a:rPr lang="en-AU" altLang="en-US" sz="1300"/>
              <a:t>String Source</a:t>
            </a:r>
          </a:p>
          <a:p>
            <a:pPr lvl="1">
              <a:buSzPct val="45000"/>
              <a:buFont typeface="Wingdings" charset="2"/>
              <a:buChar char=""/>
            </a:pPr>
            <a:r>
              <a:rPr lang="en-AU" altLang="en-US" sz="1300"/>
              <a:t>The ID of the asynchronous task generating the response</a:t>
            </a:r>
          </a:p>
          <a:p>
            <a:pPr lvl="1">
              <a:buSzPct val="45000"/>
              <a:buFont typeface="Wingdings" charset="2"/>
              <a:buNone/>
            </a:pPr>
            <a:endParaRPr lang="en-AU" altLang="en-US" sz="1300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312319" y="4284664"/>
            <a:ext cx="4941888" cy="1800225"/>
          </a:xfrm>
          <a:prstGeom prst="rect">
            <a:avLst/>
          </a:prstGeom>
          <a:noFill/>
          <a:ln w="216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8" tIns="53993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>
              <a:defRPr/>
            </a:pPr>
            <a:r>
              <a:rPr lang="en-AU" altLang="en-US" sz="1000"/>
              <a:t>//Example : SearchUI.java</a:t>
            </a:r>
          </a:p>
          <a:p>
            <a:pPr>
              <a:defRPr/>
            </a:pPr>
            <a:r>
              <a:rPr lang="en-AU" altLang="en-US" sz="1000"/>
              <a:t>public void receiveResult( String response, String source ) {</a:t>
            </a:r>
          </a:p>
          <a:p>
            <a:pPr>
              <a:defRPr/>
            </a:pPr>
            <a:r>
              <a:rPr lang="en-AU" altLang="en-US" sz="1000"/>
              <a:t>		</a:t>
            </a:r>
          </a:p>
          <a:p>
            <a:pPr>
              <a:defRPr/>
            </a:pPr>
            <a:r>
              <a:rPr lang="en-AU" altLang="en-US" sz="1000"/>
              <a:t>	//make sure the task ID is the search task</a:t>
            </a:r>
          </a:p>
          <a:p>
            <a:pPr>
              <a:defRPr/>
            </a:pPr>
            <a:r>
              <a:rPr lang="en-AU" altLang="en-US" sz="1000"/>
              <a:t>	if( source.equals( SearchTipsTask._SEARCH_DOC_ID ) ){</a:t>
            </a:r>
          </a:p>
          <a:p>
            <a:pPr>
              <a:defRPr/>
            </a:pPr>
            <a:r>
              <a:rPr lang="en-AU" altLang="en-US" sz="1000"/>
              <a:t>		</a:t>
            </a:r>
          </a:p>
          <a:p>
            <a:pPr>
              <a:defRPr/>
            </a:pPr>
            <a:r>
              <a:rPr lang="en-AU" altLang="en-US" sz="1000"/>
              <a:t>		//do something with the response</a:t>
            </a:r>
          </a:p>
          <a:p>
            <a:pPr>
              <a:defRPr/>
            </a:pPr>
            <a:r>
              <a:rPr lang="en-AU" altLang="en-US" sz="1000"/>
              <a:t>	}</a:t>
            </a:r>
          </a:p>
          <a:p>
            <a:pPr>
              <a:defRPr/>
            </a:pPr>
            <a:r>
              <a:rPr lang="en-AU" altLang="en-US" sz="1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980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044" y="635000"/>
            <a:ext cx="9742488" cy="515938"/>
          </a:xfrm>
        </p:spPr>
        <p:txBody>
          <a:bodyPr vert="horz" wrap="square" lIns="91440" tIns="15190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Tx/>
              <a:tabLst>
                <a:tab pos="0" algn="l"/>
                <a:tab pos="447630" algn="l"/>
                <a:tab pos="896848" algn="l"/>
                <a:tab pos="1346065" algn="l"/>
                <a:tab pos="1795283" algn="l"/>
                <a:tab pos="2244501" algn="l"/>
                <a:tab pos="2693719" algn="l"/>
                <a:tab pos="3142936" algn="l"/>
                <a:tab pos="3592154" algn="l"/>
                <a:tab pos="4041371" algn="l"/>
                <a:tab pos="4490589" algn="l"/>
                <a:tab pos="4939806" algn="l"/>
                <a:tab pos="5389024" algn="l"/>
                <a:tab pos="5838241" algn="l"/>
                <a:tab pos="6287459" algn="l"/>
                <a:tab pos="6736676" algn="l"/>
                <a:tab pos="7185894" algn="l"/>
                <a:tab pos="7635111" algn="l"/>
                <a:tab pos="8084329" algn="l"/>
                <a:tab pos="8533547" algn="l"/>
                <a:tab pos="8982765" algn="l"/>
                <a:tab pos="9409759" algn="l"/>
              </a:tabLst>
              <a:defRPr/>
            </a:pPr>
            <a:r>
              <a:rPr lang="en-US" alt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are all these stitched together? - without headache</a:t>
            </a: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350045" y="1701801"/>
            <a:ext cx="4513263" cy="436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50045" y="1260476"/>
            <a:ext cx="11168063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73790"/>
          <a:lstStyle>
            <a:lvl1pPr marL="166688" indent="-166688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 marL="885825" indent="-52546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  <a:tab pos="9410700" algn="l"/>
                <a:tab pos="10134600" algn="l"/>
                <a:tab pos="10858500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hangingPunct="1">
              <a:spcBef>
                <a:spcPts val="325"/>
              </a:spcBef>
              <a:buFont typeface="Wingdings" charset="2"/>
              <a:buChar char=""/>
              <a:defRPr/>
            </a:pPr>
            <a:r>
              <a:rPr lang="en-US" altLang="en-US" sz="1600">
                <a:ea typeface="MS PGothic" charset="-128"/>
                <a:cs typeface="MS PGothic" charset="-128"/>
              </a:rPr>
              <a:t> com.ibm.android.asynctask.AsyncServiceTask - Abstract</a:t>
            </a:r>
          </a:p>
          <a:p>
            <a:pPr lvl="1" hangingPunct="1">
              <a:spcBef>
                <a:spcPts val="325"/>
              </a:spcBef>
              <a:buSzPct val="45000"/>
              <a:buFont typeface="Wingdings" charset="2"/>
              <a:buChar char=""/>
              <a:defRPr/>
            </a:pPr>
            <a:r>
              <a:rPr lang="en-US" altLang="en-US" sz="1600">
                <a:ea typeface="MS PGothic" charset="-128"/>
                <a:cs typeface="MS PGothic" charset="-128"/>
              </a:rPr>
              <a:t>Every task that calls REST API extends this class</a:t>
            </a:r>
          </a:p>
          <a:p>
            <a:pPr lvl="1" hangingPunct="1">
              <a:spcBef>
                <a:spcPts val="325"/>
              </a:spcBef>
              <a:buSzPct val="45000"/>
              <a:buFont typeface="Wingdings" charset="2"/>
              <a:buChar char=""/>
              <a:defRPr/>
            </a:pPr>
            <a:r>
              <a:rPr lang="en-US" altLang="en-US" sz="1600">
                <a:ea typeface="MS PGothic" charset="-128"/>
                <a:cs typeface="MS PGothic" charset="-128"/>
              </a:rPr>
              <a:t>This class enforces the tasks to define a REST API call 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75433" y="2519363"/>
            <a:ext cx="4943475" cy="455612"/>
          </a:xfrm>
          <a:prstGeom prst="rect">
            <a:avLst/>
          </a:prstGeom>
          <a:noFill/>
          <a:ln w="216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8" tIns="56513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>
              <a:defRPr/>
            </a:pPr>
            <a:r>
              <a:rPr lang="en-AU" altLang="en-US" sz="1300"/>
              <a:t>public abstract String performTask( String... params)</a:t>
            </a:r>
          </a:p>
          <a:p>
            <a:pPr>
              <a:defRPr/>
            </a:pPr>
            <a:r>
              <a:rPr lang="en-AU" altLang="en-US" sz="1300"/>
              <a:t>         throws IOException, JSONException, URISyntaxException;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5939633" y="2339976"/>
            <a:ext cx="5578475" cy="720725"/>
          </a:xfrm>
          <a:prstGeom prst="rect">
            <a:avLst/>
          </a:prstGeom>
          <a:noFill/>
          <a:ln w="216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8" tIns="56513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 marL="739775" indent="-282575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r>
              <a:rPr lang="en-AU" altLang="en-US" sz="1300"/>
              <a:t>String... params</a:t>
            </a:r>
          </a:p>
          <a:p>
            <a:pPr>
              <a:buSzPct val="45000"/>
            </a:pPr>
            <a:endParaRPr lang="en-AU" altLang="en-US" sz="1300"/>
          </a:p>
          <a:p>
            <a:pPr lvl="1">
              <a:buSzPct val="45000"/>
              <a:buFont typeface="Wingdings" charset="2"/>
              <a:buChar char=""/>
            </a:pPr>
            <a:r>
              <a:rPr lang="en-AU" altLang="en-US" sz="1300"/>
              <a:t>Input parameter needed for the task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383758" y="4176714"/>
            <a:ext cx="4941887" cy="1800225"/>
          </a:xfrm>
          <a:prstGeom prst="rect">
            <a:avLst/>
          </a:prstGeom>
          <a:noFill/>
          <a:ln w="216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88" tIns="53993" rIns="89988" bIns="4499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r>
              <a:rPr lang="en-AU" altLang="en-US" sz="1000"/>
              <a:t>//Example : SearchTipsTask</a:t>
            </a:r>
          </a:p>
          <a:p>
            <a:r>
              <a:rPr lang="en-AU" altLang="en-US" sz="1000"/>
              <a:t>@Override</a:t>
            </a:r>
          </a:p>
          <a:p>
            <a:r>
              <a:rPr lang="en-AU" altLang="en-US" sz="1000"/>
              <a:t>protected String performTask(String... params) throws IOException,</a:t>
            </a:r>
          </a:p>
          <a:p>
            <a:r>
              <a:rPr lang="en-AU" altLang="en-US" sz="1000"/>
              <a:t>			JSONException, URISyntaxException {</a:t>
            </a:r>
          </a:p>
          <a:p>
            <a:r>
              <a:rPr lang="en-AU" altLang="en-US" sz="1000"/>
              <a:t>	</a:t>
            </a:r>
          </a:p>
          <a:p>
            <a:r>
              <a:rPr lang="en-AU" altLang="en-US" sz="1000"/>
              <a:t>	//retrieve the parameter</a:t>
            </a:r>
          </a:p>
          <a:p>
            <a:r>
              <a:rPr lang="en-AU" altLang="en-US" sz="1000"/>
              <a:t>	String keyword = params[0];</a:t>
            </a:r>
          </a:p>
          <a:p>
            <a:endParaRPr lang="en-AU" altLang="en-US" sz="1000"/>
          </a:p>
          <a:p>
            <a:r>
              <a:rPr lang="en-AU" altLang="en-US" sz="1000"/>
              <a:t>	//POST and return the response</a:t>
            </a:r>
          </a:p>
          <a:p>
            <a:r>
              <a:rPr lang="en-AU" altLang="en-US" sz="1000"/>
              <a:t>	return performPost( ... );</a:t>
            </a:r>
          </a:p>
          <a:p>
            <a:r>
              <a:rPr lang="en-AU" altLang="en-US" sz="1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6556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994" y="2895600"/>
            <a:ext cx="8224838" cy="388938"/>
          </a:xfrm>
        </p:spPr>
        <p:txBody>
          <a:bodyPr/>
          <a:lstStyle/>
          <a:p>
            <a:pPr algn="ctr"/>
            <a:r>
              <a:rPr lang="en-US" altLang="en-US" sz="32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Questions?</a:t>
            </a: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7511489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4" y="698501"/>
            <a:ext cx="8224838" cy="390525"/>
          </a:xfrm>
        </p:spPr>
        <p:txBody>
          <a:bodyPr/>
          <a:lstStyle/>
          <a:p>
            <a:r>
              <a:rPr lang="en-US" altLang="en-US" sz="2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rial" charset="0"/>
                <a:cs typeface="Arial" charset="0"/>
              </a:rPr>
              <a:t>Agenda</a:t>
            </a:r>
            <a:endParaRPr lang="en-US" altLang="en-US">
              <a:ea typeface="MS PGothic" charset="-128"/>
            </a:endParaRPr>
          </a:p>
        </p:txBody>
      </p:sp>
      <p:sp>
        <p:nvSpPr>
          <p:cNvPr id="26626" name="Text Placeholder 2"/>
          <p:cNvSpPr>
            <a:spLocks noGrp="1"/>
          </p:cNvSpPr>
          <p:nvPr>
            <p:ph type="body" idx="1"/>
          </p:nvPr>
        </p:nvSpPr>
        <p:spPr>
          <a:xfrm>
            <a:off x="350044" y="1181100"/>
            <a:ext cx="4425950" cy="5257800"/>
          </a:xfrm>
          <a:solidFill>
            <a:schemeClr val="bg1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b="1" dirty="0">
                <a:ea typeface="MS PGothic" charset="-128"/>
              </a:rPr>
              <a:t>Extend </a:t>
            </a:r>
            <a:r>
              <a:rPr lang="en-US" altLang="en-US" b="1" dirty="0" err="1">
                <a:ea typeface="MS PGothic" charset="-128"/>
              </a:rPr>
              <a:t>Bluemix</a:t>
            </a:r>
            <a:r>
              <a:rPr lang="en-US" altLang="en-US" b="1" dirty="0">
                <a:ea typeface="MS PGothic" charset="-128"/>
              </a:rPr>
              <a:t> Java Application</a:t>
            </a:r>
          </a:p>
          <a:p>
            <a:pPr lvl="1"/>
            <a:r>
              <a:rPr lang="en-US" altLang="en-US" b="1" dirty="0">
                <a:ea typeface="MS PGothic" charset="-128"/>
              </a:rPr>
              <a:t>Use </a:t>
            </a:r>
            <a:r>
              <a:rPr lang="en-US" altLang="en-US" b="1" dirty="0" smtClean="0">
                <a:ea typeface="MS PGothic" charset="-128"/>
              </a:rPr>
              <a:t>Case and Application </a:t>
            </a:r>
            <a:r>
              <a:rPr lang="en-US" altLang="en-US" b="1" dirty="0">
                <a:ea typeface="MS PGothic" charset="-128"/>
              </a:rPr>
              <a:t>Architecture  </a:t>
            </a:r>
          </a:p>
          <a:p>
            <a:pPr lvl="1"/>
            <a:r>
              <a:rPr lang="en-US" altLang="en-US" b="1" dirty="0" smtClean="0">
                <a:ea typeface="MS PGothic" charset="-128"/>
              </a:rPr>
              <a:t>Create </a:t>
            </a:r>
            <a:r>
              <a:rPr lang="en-US" altLang="en-US" b="1" dirty="0" err="1">
                <a:ea typeface="MS PGothic" charset="-128"/>
              </a:rPr>
              <a:t>Bluemix</a:t>
            </a:r>
            <a:r>
              <a:rPr lang="en-US" altLang="en-US" b="1" dirty="0">
                <a:ea typeface="MS PGothic" charset="-128"/>
              </a:rPr>
              <a:t> Services</a:t>
            </a:r>
          </a:p>
          <a:p>
            <a:pPr lvl="1"/>
            <a:r>
              <a:rPr lang="en-US" altLang="en-US" b="1" dirty="0">
                <a:ea typeface="MS PGothic" charset="-128"/>
              </a:rPr>
              <a:t>Connect to </a:t>
            </a:r>
            <a:r>
              <a:rPr lang="en-US" altLang="en-US" b="1" dirty="0" err="1">
                <a:ea typeface="MS PGothic" charset="-128"/>
              </a:rPr>
              <a:t>Bluemix</a:t>
            </a:r>
            <a:r>
              <a:rPr lang="en-US" altLang="en-US" b="1" dirty="0">
                <a:ea typeface="MS PGothic" charset="-128"/>
              </a:rPr>
              <a:t> Services</a:t>
            </a:r>
          </a:p>
          <a:p>
            <a:pPr lvl="2"/>
            <a:r>
              <a:rPr lang="en-US" altLang="en-US" b="1" dirty="0">
                <a:ea typeface="MS PGothic" charset="-128"/>
              </a:rPr>
              <a:t>Read From VCAP</a:t>
            </a:r>
          </a:p>
          <a:p>
            <a:pPr lvl="2"/>
            <a:r>
              <a:rPr lang="en-US" altLang="en-US" b="1" dirty="0">
                <a:ea typeface="MS PGothic" charset="-128"/>
              </a:rPr>
              <a:t>Connect to Services</a:t>
            </a:r>
          </a:p>
          <a:p>
            <a:pPr lvl="1"/>
            <a:r>
              <a:rPr lang="en-US" altLang="en-US" b="1" dirty="0">
                <a:ea typeface="MS PGothic" charset="-128"/>
              </a:rPr>
              <a:t>Create REST Service Calls for Use Case</a:t>
            </a:r>
          </a:p>
          <a:p>
            <a:pPr lvl="2"/>
            <a:r>
              <a:rPr lang="en-US" altLang="en-US" b="1" dirty="0" smtClean="0">
                <a:ea typeface="MS PGothic" charset="-128"/>
              </a:rPr>
              <a:t>login</a:t>
            </a:r>
            <a:endParaRPr lang="en-US" altLang="en-US" b="1" dirty="0">
              <a:ea typeface="MS PGothic" charset="-128"/>
            </a:endParaRPr>
          </a:p>
          <a:p>
            <a:pPr lvl="2"/>
            <a:r>
              <a:rPr lang="en-US" altLang="en-US" b="1" dirty="0">
                <a:ea typeface="MS PGothic" charset="-128"/>
              </a:rPr>
              <a:t>r</a:t>
            </a:r>
            <a:r>
              <a:rPr lang="en-US" altLang="en-US" b="1" dirty="0" smtClean="0">
                <a:ea typeface="MS PGothic" charset="-128"/>
              </a:rPr>
              <a:t>egister</a:t>
            </a:r>
            <a:endParaRPr lang="en-US" altLang="en-US" b="1" dirty="0">
              <a:ea typeface="MS PGothic" charset="-128"/>
            </a:endParaRPr>
          </a:p>
          <a:p>
            <a:pPr lvl="2"/>
            <a:r>
              <a:rPr lang="en-US" altLang="en-US" b="1" dirty="0" err="1" smtClean="0">
                <a:ea typeface="MS PGothic" charset="-128"/>
              </a:rPr>
              <a:t>searchtips</a:t>
            </a:r>
            <a:endParaRPr lang="en-US" altLang="en-US" b="1" dirty="0">
              <a:ea typeface="MS PGothic" charset="-128"/>
            </a:endParaRPr>
          </a:p>
        </p:txBody>
      </p:sp>
      <p:sp>
        <p:nvSpPr>
          <p:cNvPr id="26627" name="Text Placeholder 2"/>
          <p:cNvSpPr txBox="1">
            <a:spLocks/>
          </p:cNvSpPr>
          <p:nvPr/>
        </p:nvSpPr>
        <p:spPr bwMode="auto">
          <a:xfrm>
            <a:off x="5176044" y="1181100"/>
            <a:ext cx="4425950" cy="525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/>
          <a:lstStyle>
            <a:lvl1pPr marL="176213" indent="-176213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</a:defRPr>
            </a:lvl1pPr>
            <a:lvl2pPr marL="515938" indent="-225425">
              <a:spcBef>
                <a:spcPct val="20000"/>
              </a:spcBef>
              <a:buClr>
                <a:schemeClr val="tx1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</a:defRPr>
            </a:lvl2pPr>
            <a:lvl3pPr marL="804863" indent="-17145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</a:defRPr>
            </a:lvl3pPr>
            <a:lvl4pPr marL="1430338" indent="-176213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</a:defRPr>
            </a:lvl4pPr>
            <a:lvl5pPr marL="1719263" indent="-7938">
              <a:spcBef>
                <a:spcPct val="20000"/>
              </a:spcBef>
              <a:buClr>
                <a:schemeClr val="tx1"/>
              </a:buClr>
              <a:defRPr sz="1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</a:defRPr>
            </a:lvl5pPr>
            <a:lvl6pPr marL="2176463" indent="-7938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</a:defRPr>
            </a:lvl6pPr>
            <a:lvl7pPr marL="2633663" indent="-7938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</a:defRPr>
            </a:lvl7pPr>
            <a:lvl8pPr marL="3090863" indent="-7938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</a:defRPr>
            </a:lvl8pPr>
            <a:lvl9pPr marL="3548063" indent="-7938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</a:defRPr>
            </a:lvl9pPr>
          </a:lstStyle>
          <a:p>
            <a:pPr>
              <a:lnSpc>
                <a:spcPct val="93000"/>
              </a:lnSpc>
            </a:pPr>
            <a:r>
              <a:rPr lang="en-US" altLang="en-US" b="1" dirty="0">
                <a:ea typeface="MS Gothic" charset="-128"/>
                <a:cs typeface="MS Gothic" charset="-128"/>
              </a:rPr>
              <a:t>Extend Mobile UI (Application</a:t>
            </a:r>
            <a:r>
              <a:rPr lang="en-US" altLang="en-US" b="1" dirty="0" smtClean="0">
                <a:ea typeface="MS Gothic" charset="-128"/>
                <a:cs typeface="MS Gothic" charset="-128"/>
              </a:rPr>
              <a:t>)</a:t>
            </a:r>
          </a:p>
          <a:p>
            <a:pPr lvl="1"/>
            <a:r>
              <a:rPr lang="en-US" altLang="en-US" b="1" dirty="0" smtClean="0">
                <a:ea typeface="MS Gothic" charset="-128"/>
                <a:cs typeface="MS Gothic" charset="-128"/>
              </a:rPr>
              <a:t>Mobile Application Design</a:t>
            </a:r>
          </a:p>
          <a:p>
            <a:pPr lvl="1"/>
            <a:r>
              <a:rPr lang="en-US" altLang="en-US" b="1" dirty="0" smtClean="0">
                <a:ea typeface="MS Gothic" charset="-128"/>
                <a:cs typeface="MS Gothic" charset="-128"/>
              </a:rPr>
              <a:t>Mobile Application UI Flow</a:t>
            </a:r>
          </a:p>
          <a:p>
            <a:pPr lvl="1"/>
            <a:r>
              <a:rPr lang="en-US" altLang="en-US" b="1" dirty="0" smtClean="0">
                <a:ea typeface="MS Gothic" charset="-128"/>
                <a:cs typeface="MS Gothic" charset="-128"/>
              </a:rPr>
              <a:t>Task Execution Protocol</a:t>
            </a:r>
          </a:p>
          <a:p>
            <a:pPr lvl="1"/>
            <a:r>
              <a:rPr lang="en-US" altLang="en-US" b="1" dirty="0" smtClean="0">
                <a:ea typeface="MS Gothic" charset="-128"/>
                <a:cs typeface="MS Gothic" charset="-128"/>
              </a:rPr>
              <a:t>Integrating Components</a:t>
            </a:r>
          </a:p>
          <a:p>
            <a:pPr lvl="1"/>
            <a:endParaRPr lang="en-US" altLang="en-US" b="1" dirty="0">
              <a:ea typeface="MS Gothic" charset="-128"/>
              <a:cs typeface="MS Gothic" charset="-128"/>
            </a:endParaRPr>
          </a:p>
          <a:p>
            <a:pPr lvl="1">
              <a:lnSpc>
                <a:spcPct val="93000"/>
              </a:lnSpc>
            </a:pPr>
            <a:endParaRPr lang="en-US" altLang="en-US" b="1" dirty="0">
              <a:ea typeface="MS Gothic" charset="-128"/>
              <a:cs typeface="MS Gothic" charset="-128"/>
            </a:endParaRPr>
          </a:p>
          <a:p>
            <a:pPr lvl="2">
              <a:lnSpc>
                <a:spcPct val="93000"/>
              </a:lnSpc>
              <a:buFont typeface="Times New Roman" charset="0"/>
              <a:buChar char="•"/>
            </a:pPr>
            <a:endParaRPr lang="en-US" altLang="en-US" b="1" dirty="0">
              <a:ea typeface="MS Gothic" charset="-128"/>
              <a:cs typeface="MS Gothic" charset="-128"/>
            </a:endParaRPr>
          </a:p>
          <a:p>
            <a:pPr>
              <a:lnSpc>
                <a:spcPct val="93000"/>
              </a:lnSpc>
            </a:pPr>
            <a:endParaRPr lang="en-US" altLang="en-US" dirty="0"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64515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044" y="673100"/>
            <a:ext cx="8223250" cy="388938"/>
          </a:xfrm>
        </p:spPr>
        <p:txBody>
          <a:bodyPr vert="horz" wrap="square" lIns="91440" tIns="112608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Extend </a:t>
            </a:r>
            <a:r>
              <a:rPr lang="en-US" altLang="en-U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Bluemix</a:t>
            </a: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Java Application – Use Case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5791994" y="1524000"/>
            <a:ext cx="1600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dirty="0"/>
              <a:t>Login User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791994" y="2443163"/>
            <a:ext cx="1600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dirty="0"/>
              <a:t>Register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dirty="0"/>
              <a:t>User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791994" y="3395663"/>
            <a:ext cx="1600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dirty="0"/>
              <a:t>Update User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791994" y="4348163"/>
            <a:ext cx="1600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/>
              <a:t>Search Concept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 bwMode="auto">
          <a:xfrm>
            <a:off x="5715794" y="5310188"/>
            <a:ext cx="1600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dirty="0"/>
              <a:t>Ask a Question</a:t>
            </a:r>
          </a:p>
        </p:txBody>
      </p:sp>
      <p:pic>
        <p:nvPicPr>
          <p:cNvPr id="2765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94" y="2208213"/>
            <a:ext cx="23114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 bwMode="auto">
          <a:xfrm flipV="1">
            <a:off x="3090070" y="1905000"/>
            <a:ext cx="2625725" cy="1371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endCxn id="9" idx="2"/>
          </p:cNvCxnSpPr>
          <p:nvPr/>
        </p:nvCxnSpPr>
        <p:spPr bwMode="auto">
          <a:xfrm flipV="1">
            <a:off x="3090070" y="2824164"/>
            <a:ext cx="2701925" cy="45243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10" idx="2"/>
          </p:cNvCxnSpPr>
          <p:nvPr/>
        </p:nvCxnSpPr>
        <p:spPr bwMode="auto">
          <a:xfrm>
            <a:off x="3048794" y="3298825"/>
            <a:ext cx="2743200" cy="47783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endCxn id="11" idx="2"/>
          </p:cNvCxnSpPr>
          <p:nvPr/>
        </p:nvCxnSpPr>
        <p:spPr bwMode="auto">
          <a:xfrm>
            <a:off x="3048794" y="3328989"/>
            <a:ext cx="2743200" cy="140017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3048794" y="3336925"/>
            <a:ext cx="2667000" cy="2336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Placeholder 2"/>
          <p:cNvSpPr txBox="1">
            <a:spLocks/>
          </p:cNvSpPr>
          <p:nvPr/>
        </p:nvSpPr>
        <p:spPr bwMode="auto">
          <a:xfrm>
            <a:off x="7925594" y="1752600"/>
            <a:ext cx="3886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/>
          <a:lstStyle>
            <a:lvl1pPr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1pPr>
            <a:lvl2pPr marL="515938" indent="-225425"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75000"/>
              <a:buFont typeface="Symbol" charset="2"/>
              <a:buChar char=""/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2pPr>
            <a:lvl3pPr marL="804863" indent="-171450"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3pPr>
            <a:lvl4pPr marL="1430338" indent="-176213">
              <a:lnSpc>
                <a:spcPct val="93000"/>
              </a:lnSpc>
              <a:spcBef>
                <a:spcPts val="275"/>
              </a:spcBef>
              <a:buClr>
                <a:srgbClr val="000000"/>
              </a:buClr>
              <a:buSzPct val="75000"/>
              <a:buFont typeface="Symbol" charset="2"/>
              <a:buChar char=""/>
              <a:defRPr sz="14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4pPr>
            <a:lvl5pPr marL="1719263" indent="-7938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5pPr>
            <a:lvl6pPr marL="2176463" indent="-7938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6pPr>
            <a:lvl7pPr marL="2633663" indent="-7938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7pPr>
            <a:lvl8pPr marL="3090863" indent="-7938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8pPr>
            <a:lvl9pPr marL="3548063" indent="-7938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Tx/>
              <a:buFont typeface="Wingdings" charset="2"/>
              <a:buNone/>
            </a:pPr>
            <a:r>
              <a:rPr lang="en-US" altLang="en-US" sz="1800">
                <a:solidFill>
                  <a:schemeClr val="tx1"/>
                </a:solidFill>
              </a:rPr>
              <a:t>Use Case: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Tx/>
              <a:buFont typeface="Wingdings" charset="2"/>
              <a:buNone/>
            </a:pPr>
            <a:endParaRPr lang="en-US" altLang="en-US" sz="180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Tx/>
              <a:buFont typeface="Wingdings" charset="2"/>
              <a:buNone/>
            </a:pPr>
            <a:endParaRPr lang="en-US" altLang="en-US" sz="1200">
              <a:solidFill>
                <a:schemeClr val="tx1"/>
              </a:solidFill>
              <a:ea typeface="MS Gothic" charset="-128"/>
              <a:cs typeface="MS Gothic" charset="-128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Tx/>
              <a:buFont typeface="Wingdings" charset="2"/>
              <a:buChar char="§"/>
            </a:pPr>
            <a:endParaRPr lang="en-US" altLang="en-US">
              <a:solidFill>
                <a:schemeClr val="tx1"/>
              </a:solidFill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81286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044" y="673100"/>
            <a:ext cx="9861550" cy="388938"/>
          </a:xfrm>
        </p:spPr>
        <p:txBody>
          <a:bodyPr vert="horz" wrap="square" lIns="91440" tIns="112608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Extend </a:t>
            </a:r>
            <a:r>
              <a:rPr lang="en-US" altLang="en-U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Bluemix</a:t>
            </a: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Java Application – Application Architecture</a:t>
            </a:r>
          </a:p>
        </p:txBody>
      </p:sp>
      <p:sp>
        <p:nvSpPr>
          <p:cNvPr id="17" name="Text Placeholder 2"/>
          <p:cNvSpPr txBox="1">
            <a:spLocks/>
          </p:cNvSpPr>
          <p:nvPr/>
        </p:nvSpPr>
        <p:spPr bwMode="auto">
          <a:xfrm>
            <a:off x="6630194" y="1752600"/>
            <a:ext cx="44259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/>
          <a:lstStyle>
            <a:lvl1pPr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1pPr>
            <a:lvl2pPr marL="515938" indent="-225425"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75000"/>
              <a:buFont typeface="Symbol" charset="2"/>
              <a:buChar char=""/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2pPr>
            <a:lvl3pPr marL="804863" indent="-171450"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3pPr>
            <a:lvl4pPr marL="1430338" indent="-176213">
              <a:lnSpc>
                <a:spcPct val="93000"/>
              </a:lnSpc>
              <a:spcBef>
                <a:spcPts val="275"/>
              </a:spcBef>
              <a:buClr>
                <a:srgbClr val="000000"/>
              </a:buClr>
              <a:buSzPct val="75000"/>
              <a:buFont typeface="Symbol" charset="2"/>
              <a:buChar char=""/>
              <a:defRPr sz="14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4pPr>
            <a:lvl5pPr marL="1719263" indent="-7938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5pPr>
            <a:lvl6pPr marL="2176463" indent="-7938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6pPr>
            <a:lvl7pPr marL="2633663" indent="-7938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7pPr>
            <a:lvl8pPr marL="3090863" indent="-7938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8pPr>
            <a:lvl9pPr marL="3548063" indent="-7938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Tx/>
              <a:buFont typeface="Arial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There are two parts for this application </a:t>
            </a:r>
          </a:p>
          <a:p>
            <a:pPr marL="285750" indent="-28575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Tx/>
              <a:buFont typeface="Arial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Client Side is a Android Mobile Application that is used to retrieve and display information of the disease or symptom searched by a user.</a:t>
            </a:r>
          </a:p>
          <a:p>
            <a:pPr marL="285750" indent="-28575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Tx/>
              <a:buFont typeface="Arial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Server Side is a </a:t>
            </a:r>
            <a:r>
              <a:rPr lang="en-US" altLang="en-US" sz="1800" dirty="0" err="1">
                <a:solidFill>
                  <a:schemeClr val="tx1"/>
                </a:solidFill>
              </a:rPr>
              <a:t>Bluemix</a:t>
            </a:r>
            <a:r>
              <a:rPr lang="en-US" altLang="en-US" sz="1800" dirty="0">
                <a:solidFill>
                  <a:schemeClr val="tx1"/>
                </a:solidFill>
              </a:rPr>
              <a:t> Java application that publishes required information via </a:t>
            </a:r>
            <a:r>
              <a:rPr lang="en-US" altLang="en-US" sz="1800" dirty="0" err="1">
                <a:solidFill>
                  <a:schemeClr val="tx1"/>
                </a:solidFill>
              </a:rPr>
              <a:t>RESTful</a:t>
            </a:r>
            <a:r>
              <a:rPr lang="en-US" altLang="en-US" sz="1800" dirty="0">
                <a:solidFill>
                  <a:schemeClr val="tx1"/>
                </a:solidFill>
              </a:rPr>
              <a:t> API’s invoking backend </a:t>
            </a:r>
            <a:r>
              <a:rPr lang="en-US" altLang="en-US" sz="1800" dirty="0" err="1">
                <a:solidFill>
                  <a:schemeClr val="tx1"/>
                </a:solidFill>
              </a:rPr>
              <a:t>Bluemix</a:t>
            </a:r>
            <a:r>
              <a:rPr lang="en-US" altLang="en-US" sz="1800" dirty="0">
                <a:solidFill>
                  <a:schemeClr val="tx1"/>
                </a:solidFill>
              </a:rPr>
              <a:t> Cognitive Services. These </a:t>
            </a:r>
            <a:r>
              <a:rPr lang="en-US" altLang="en-US" sz="1800" dirty="0" err="1">
                <a:solidFill>
                  <a:schemeClr val="tx1"/>
                </a:solidFill>
              </a:rPr>
              <a:t>RESTful</a:t>
            </a:r>
            <a:r>
              <a:rPr lang="en-US" altLang="en-US" sz="1800" dirty="0">
                <a:solidFill>
                  <a:schemeClr val="tx1"/>
                </a:solidFill>
              </a:rPr>
              <a:t> API calls provide Android Mobile Application with the information about the disease or symptom requested by the user.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Tx/>
              <a:buFont typeface="Wingdings" charset="2"/>
              <a:buNone/>
            </a:pPr>
            <a:endParaRPr lang="en-US" altLang="en-US" sz="1200" dirty="0">
              <a:solidFill>
                <a:schemeClr val="tx1"/>
              </a:solidFill>
              <a:ea typeface="MS Gothic" charset="-128"/>
              <a:cs typeface="MS Gothic" charset="-128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Tx/>
              <a:buFont typeface="Wingdings" charset="2"/>
              <a:buChar char="§"/>
            </a:pPr>
            <a:endParaRPr lang="en-US" altLang="en-US" dirty="0">
              <a:solidFill>
                <a:schemeClr val="tx1"/>
              </a:solidFill>
              <a:ea typeface="MS Gothic" charset="-128"/>
              <a:cs typeface="MS Gothic" charset="-128"/>
            </a:endParaRPr>
          </a:p>
        </p:txBody>
      </p:sp>
      <p:pic>
        <p:nvPicPr>
          <p:cNvPr id="2969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4" y="1663700"/>
            <a:ext cx="612775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7339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044" y="673100"/>
            <a:ext cx="9861550" cy="388938"/>
          </a:xfrm>
        </p:spPr>
        <p:txBody>
          <a:bodyPr vert="horz" wrap="square" lIns="91440" tIns="112608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Extend </a:t>
            </a:r>
            <a:r>
              <a:rPr lang="en-US" altLang="en-U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Bluemix</a:t>
            </a: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Java Application – Pull the code</a:t>
            </a:r>
          </a:p>
        </p:txBody>
      </p:sp>
      <p:sp>
        <p:nvSpPr>
          <p:cNvPr id="17" name="Text Placeholder 2"/>
          <p:cNvSpPr txBox="1">
            <a:spLocks/>
          </p:cNvSpPr>
          <p:nvPr/>
        </p:nvSpPr>
        <p:spPr bwMode="auto">
          <a:xfrm>
            <a:off x="350044" y="1752600"/>
            <a:ext cx="10706100" cy="426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0"/>
          <a:lstStyle>
            <a:lvl1pPr marL="176213" indent="-176213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</a:defRPr>
            </a:lvl1pPr>
            <a:lvl2pPr marL="515938" indent="-225425">
              <a:spcBef>
                <a:spcPct val="20000"/>
              </a:spcBef>
              <a:buClr>
                <a:schemeClr val="tx1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</a:defRPr>
            </a:lvl2pPr>
            <a:lvl3pPr marL="804863" indent="-17145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</a:defRPr>
            </a:lvl3pPr>
            <a:lvl4pPr marL="1430338" indent="-176213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</a:defRPr>
            </a:lvl4pPr>
            <a:lvl5pPr marL="1719263" indent="-7938">
              <a:spcBef>
                <a:spcPct val="20000"/>
              </a:spcBef>
              <a:buClr>
                <a:schemeClr val="tx1"/>
              </a:buClr>
              <a:defRPr sz="1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</a:defRPr>
            </a:lvl5pPr>
            <a:lvl6pPr marL="2176463" indent="-7938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</a:defRPr>
            </a:lvl6pPr>
            <a:lvl7pPr marL="2633663" indent="-7938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</a:defRPr>
            </a:lvl7pPr>
            <a:lvl8pPr marL="3090863" indent="-7938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</a:defRPr>
            </a:lvl8pPr>
            <a:lvl9pPr marL="3548063" indent="-7938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</a:defRPr>
            </a:lvl9pPr>
          </a:lstStyle>
          <a:p>
            <a:pPr marL="0" indent="0">
              <a:buNone/>
              <a:defRPr/>
            </a:pPr>
            <a:r>
              <a:rPr lang="en-US" sz="1800" dirty="0"/>
              <a:t>Pull the code rest services </a:t>
            </a:r>
            <a:r>
              <a:rPr lang="en-US" sz="1800" dirty="0" err="1"/>
              <a:t>api</a:t>
            </a:r>
            <a:r>
              <a:rPr lang="en-US" sz="1800" dirty="0"/>
              <a:t> java code from the </a:t>
            </a:r>
            <a:r>
              <a:rPr lang="en-US" sz="1800" dirty="0" err="1"/>
              <a:t>jazzhub</a:t>
            </a:r>
            <a:r>
              <a:rPr lang="en-US" sz="1800" dirty="0"/>
              <a:t> </a:t>
            </a:r>
            <a:r>
              <a:rPr lang="en-US" sz="1800" dirty="0" err="1"/>
              <a:t>git</a:t>
            </a:r>
            <a:r>
              <a:rPr lang="en-US" sz="1800" dirty="0"/>
              <a:t> repository. </a:t>
            </a:r>
          </a:p>
          <a:p>
            <a:pPr>
              <a:defRPr/>
            </a:pPr>
            <a:r>
              <a:rPr lang="en-US" sz="1800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hlinkClick r:id="rId3"/>
              </a:rPr>
              <a:t>https://hub.jazz.net/git/ecosysdevcnc/javaplays-mobilestarterkit/</a:t>
            </a:r>
            <a:endParaRPr lang="en-US" sz="1800" dirty="0">
              <a:ln>
                <a:solidFill>
                  <a:srgbClr val="002060"/>
                </a:solidFill>
              </a:ln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en-US" sz="1800" dirty="0" err="1"/>
              <a:t>javaplays-restjavafull-mobilestarterkit</a:t>
            </a:r>
            <a:r>
              <a:rPr lang="en-US" sz="1800" dirty="0"/>
              <a:t> </a:t>
            </a:r>
          </a:p>
          <a:p>
            <a:pPr>
              <a:defRPr/>
            </a:pPr>
            <a:endParaRPr lang="en-US" sz="18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0044" y="3625491"/>
            <a:ext cx="184731" cy="34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36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044" y="673100"/>
            <a:ext cx="9861550" cy="388938"/>
          </a:xfrm>
        </p:spPr>
        <p:txBody>
          <a:bodyPr vert="horz" wrap="square" lIns="91440" tIns="112608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Extend </a:t>
            </a:r>
            <a:r>
              <a:rPr lang="en-US" altLang="en-U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Bluemix</a:t>
            </a: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Java Application – Create </a:t>
            </a:r>
            <a:r>
              <a:rPr lang="en-US" altLang="en-U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Bluemix</a:t>
            </a: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Services</a:t>
            </a:r>
          </a:p>
        </p:txBody>
      </p:sp>
      <p:sp>
        <p:nvSpPr>
          <p:cNvPr id="33794" name="Text Placeholder 2"/>
          <p:cNvSpPr txBox="1">
            <a:spLocks/>
          </p:cNvSpPr>
          <p:nvPr/>
        </p:nvSpPr>
        <p:spPr bwMode="auto">
          <a:xfrm>
            <a:off x="457994" y="1219201"/>
            <a:ext cx="7346950" cy="5192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/>
          <a:lstStyle>
            <a:lvl1pPr marL="176213" indent="-176213"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1pPr>
            <a:lvl2pPr marL="515938" indent="-225425"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75000"/>
              <a:buFont typeface="Symbol" charset="2"/>
              <a:buChar char=""/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2pPr>
            <a:lvl3pPr marL="804863" indent="-171450"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3pPr>
            <a:lvl4pPr marL="1430338" indent="-176213">
              <a:lnSpc>
                <a:spcPct val="93000"/>
              </a:lnSpc>
              <a:spcBef>
                <a:spcPts val="275"/>
              </a:spcBef>
              <a:buClr>
                <a:srgbClr val="000000"/>
              </a:buClr>
              <a:buSzPct val="75000"/>
              <a:buFont typeface="Symbol" charset="2"/>
              <a:buChar char=""/>
              <a:defRPr sz="14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4pPr>
            <a:lvl5pPr marL="1719263" indent="-7938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5pPr>
            <a:lvl6pPr marL="2176463" indent="-7938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6pPr>
            <a:lvl7pPr marL="2633663" indent="-7938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7pPr>
            <a:lvl8pPr marL="3090863" indent="-7938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8pPr>
            <a:lvl9pPr marL="3548063" indent="-7938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Tx/>
              <a:buFont typeface="Wingdings" charset="2"/>
              <a:buChar char="§"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0044" y="3625491"/>
            <a:ext cx="184731" cy="34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4" y="1447800"/>
            <a:ext cx="322580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707" y="1420814"/>
            <a:ext cx="3187700" cy="249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94" y="4024313"/>
            <a:ext cx="31496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7911307" y="1219201"/>
            <a:ext cx="4235450" cy="242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/>
          <a:lstStyle>
            <a:lvl1pPr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1pPr>
            <a:lvl2pPr marL="515938" indent="-225425"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75000"/>
              <a:buFont typeface="Symbol" charset="2"/>
              <a:buChar char=""/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2pPr>
            <a:lvl3pPr marL="804863" indent="-171450"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3pPr>
            <a:lvl4pPr marL="1430338" indent="-176213">
              <a:lnSpc>
                <a:spcPct val="93000"/>
              </a:lnSpc>
              <a:spcBef>
                <a:spcPts val="275"/>
              </a:spcBef>
              <a:buClr>
                <a:srgbClr val="000000"/>
              </a:buClr>
              <a:buSzPct val="75000"/>
              <a:buFont typeface="Symbol" charset="2"/>
              <a:buChar char=""/>
              <a:defRPr sz="14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4pPr>
            <a:lvl5pPr marL="1719263" indent="-7938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5pPr>
            <a:lvl6pPr marL="2176463" indent="-7938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6pPr>
            <a:lvl7pPr marL="2633663" indent="-7938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7pPr>
            <a:lvl8pPr marL="3090863" indent="-7938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8pPr>
            <a:lvl9pPr marL="3548063" indent="-7938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Tx/>
              <a:buFont typeface="Wingdings" charset="2"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Create 3 </a:t>
            </a:r>
            <a:r>
              <a:rPr lang="en-US" altLang="en-US" sz="1800" dirty="0" err="1">
                <a:solidFill>
                  <a:schemeClr val="tx1"/>
                </a:solidFill>
              </a:rPr>
              <a:t>Bluemix</a:t>
            </a:r>
            <a:r>
              <a:rPr lang="en-US" altLang="en-US" sz="1800" dirty="0">
                <a:solidFill>
                  <a:schemeClr val="tx1"/>
                </a:solidFill>
              </a:rPr>
              <a:t> Services</a:t>
            </a:r>
          </a:p>
          <a:p>
            <a:pPr marL="285750" indent="-28575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Tx/>
              <a:buFont typeface="Arial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Login to </a:t>
            </a:r>
            <a:r>
              <a:rPr lang="en-US" altLang="en-US" sz="1800" dirty="0" err="1">
                <a:solidFill>
                  <a:schemeClr val="tx1"/>
                </a:solidFill>
              </a:rPr>
              <a:t>Bluemix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sym typeface="Wingdings" charset="2"/>
              </a:rPr>
              <a:t> Catalog  Search for Service  Create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Tx/>
              <a:buFont typeface="Symbol" charset="2"/>
              <a:buChar char="-"/>
            </a:pPr>
            <a:r>
              <a:rPr lang="en-US" altLang="en-US" sz="1800" dirty="0">
                <a:solidFill>
                  <a:schemeClr val="tx1"/>
                </a:solidFill>
                <a:sym typeface="Wingdings" charset="2"/>
              </a:rPr>
              <a:t>Watson Concept Expansion Service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Tx/>
              <a:buFont typeface="Symbol" charset="2"/>
              <a:buChar char="-"/>
            </a:pPr>
            <a:r>
              <a:rPr lang="en-US" altLang="en-US" sz="1800" dirty="0">
                <a:solidFill>
                  <a:schemeClr val="tx1"/>
                </a:solidFill>
                <a:sym typeface="Wingdings" charset="2"/>
              </a:rPr>
              <a:t>Watson Q and A Service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Tx/>
              <a:buFont typeface="Symbol" charset="2"/>
              <a:buChar char="-"/>
            </a:pPr>
            <a:r>
              <a:rPr lang="en-US" altLang="en-US" sz="1800" dirty="0">
                <a:solidFill>
                  <a:schemeClr val="tx1"/>
                </a:solidFill>
                <a:sym typeface="Wingdings" charset="2"/>
              </a:rPr>
              <a:t>Clear MySQL DB Service</a:t>
            </a:r>
            <a:endParaRPr lang="en-US" altLang="en-US" sz="180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Tx/>
              <a:buFont typeface="Wingdings" charset="2"/>
              <a:buNone/>
            </a:pPr>
            <a:endParaRPr lang="en-US" altLang="en-US" sz="1200" dirty="0">
              <a:solidFill>
                <a:schemeClr val="tx1"/>
              </a:solidFill>
              <a:ea typeface="MS Gothic" charset="-128"/>
              <a:cs typeface="MS Gothic" charset="-128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Tx/>
              <a:buFont typeface="Wingdings" charset="2"/>
              <a:buChar char="§"/>
            </a:pPr>
            <a:endParaRPr lang="en-US" altLang="en-US" dirty="0">
              <a:solidFill>
                <a:schemeClr val="tx1"/>
              </a:solidFill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7086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/>
          </p:nvPr>
        </p:nvSpPr>
        <p:spPr>
          <a:xfrm>
            <a:off x="350044" y="1244600"/>
            <a:ext cx="5899150" cy="368300"/>
          </a:xfrm>
        </p:spPr>
        <p:txBody>
          <a:bodyPr vert="horz" wrap="square" lIns="91440" tIns="105552" rIns="91440" bIns="45720" numCol="1" anchor="t" anchorCtr="0" compatLnSpc="1">
            <a:prstTxWarp prst="textNoShape">
              <a:avLst/>
            </a:prstTxWarp>
          </a:bodyPr>
          <a:lstStyle/>
          <a:p>
            <a:pPr marL="174625" indent="-174625">
              <a:spcBef>
                <a:spcPts val="388"/>
              </a:spcBef>
              <a:buFont typeface="Wingdings" charset="2"/>
              <a:buChar char="§"/>
              <a:tabLst>
                <a:tab pos="723900" algn="l"/>
              </a:tabLst>
              <a:defRPr/>
            </a:pPr>
            <a:r>
              <a:rPr lang="en-US" altLang="en-US" sz="1600" dirty="0" err="1"/>
              <a:t>ServiceDiscovery.java</a:t>
            </a:r>
            <a:r>
              <a:rPr lang="en-US" altLang="en-US" sz="1600" dirty="0"/>
              <a:t> – Read VCAP environment variables 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350044" y="635000"/>
            <a:ext cx="9747250" cy="388938"/>
          </a:xfrm>
        </p:spPr>
        <p:txBody>
          <a:bodyPr vert="horz" wrap="square" lIns="91440" tIns="112608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altLang="en-U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Bluemix</a:t>
            </a: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Java Application – Read VCAP Environment Variables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26244" y="1711325"/>
            <a:ext cx="5670550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>
              <a:ea typeface="MS PGothic" charset="-128"/>
              <a:cs typeface="MS PGothic" charset="-128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687344" y="1333500"/>
            <a:ext cx="4591050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9832"/>
          <a:lstStyle>
            <a:lvl1pPr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1pPr>
            <a:lvl2pPr marL="1028700"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2pPr>
            <a:lvl3pPr marL="1295400" indent="-287338"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3pPr>
            <a:lvl4pPr marL="1727200" indent="-215900">
              <a:lnSpc>
                <a:spcPct val="93000"/>
              </a:lnSpc>
              <a:spcBef>
                <a:spcPts val="275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4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4pPr>
            <a:lvl5pPr marL="2159000" indent="-21590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5pPr>
            <a:lvl6pPr marL="2616200" indent="-2159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6pPr>
            <a:lvl7pPr marL="3073400" indent="-2159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7pPr>
            <a:lvl8pPr marL="3530600" indent="-2159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8pPr>
            <a:lvl9pPr marL="3987800" indent="-2159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9pPr>
          </a:lstStyle>
          <a:p>
            <a:pPr eaLnBrk="1">
              <a:buSzPct val="100000"/>
              <a:buFont typeface="Times New Roman" charset="0"/>
              <a:buNone/>
            </a:pPr>
            <a:r>
              <a:rPr lang="en-US" altLang="en-US" dirty="0"/>
              <a:t>Service Discovery class </a:t>
            </a:r>
            <a:r>
              <a:rPr lang="en-US" altLang="en-US" dirty="0">
                <a:sym typeface="Wingdings" charset="2"/>
              </a:rPr>
              <a:t> </a:t>
            </a:r>
            <a:r>
              <a:rPr lang="en-US" altLang="en-US" sz="1000" dirty="0" err="1">
                <a:sym typeface="Wingdings" charset="2"/>
              </a:rPr>
              <a:t>com.ibm.bluemix.startkit.services</a:t>
            </a:r>
            <a:endParaRPr lang="en-US" altLang="en-US" sz="1000" dirty="0">
              <a:sym typeface="Wingdings" charset="2"/>
            </a:endParaRPr>
          </a:p>
          <a:p>
            <a:pPr marL="285750" indent="-285750" eaLnBrk="1">
              <a:buSzPct val="100000"/>
              <a:buFont typeface="Arial" charset="0"/>
              <a:buChar char="•"/>
            </a:pPr>
            <a:r>
              <a:rPr lang="en-US" altLang="en-US" dirty="0"/>
              <a:t>The process VCAP method in the service class reads all the VCAP environment various defined for that application. </a:t>
            </a:r>
          </a:p>
          <a:p>
            <a:pPr marL="285750" indent="-285750" eaLnBrk="1">
              <a:buSzPct val="100000"/>
              <a:buFont typeface="Arial" charset="0"/>
              <a:buChar char="•"/>
            </a:pPr>
            <a:r>
              <a:rPr lang="en-US" altLang="en-US" dirty="0"/>
              <a:t>There are three services configured in </a:t>
            </a:r>
            <a:r>
              <a:rPr lang="en-US" altLang="en-US" dirty="0" err="1"/>
              <a:t>Bluemix</a:t>
            </a:r>
            <a:r>
              <a:rPr lang="en-US" altLang="en-US" dirty="0"/>
              <a:t> for this application</a:t>
            </a:r>
          </a:p>
          <a:p>
            <a:pPr lvl="1" eaLnBrk="1">
              <a:buSzPct val="100000"/>
              <a:buFont typeface="Arial" charset="0"/>
              <a:buChar char="•"/>
            </a:pPr>
            <a:r>
              <a:rPr lang="en-US" altLang="en-US" dirty="0" err="1"/>
              <a:t>ClearDB</a:t>
            </a:r>
            <a:r>
              <a:rPr lang="en-US" altLang="en-US" dirty="0"/>
              <a:t> MySQL</a:t>
            </a:r>
          </a:p>
          <a:p>
            <a:pPr lvl="1" eaLnBrk="1">
              <a:buSzPct val="100000"/>
              <a:buFont typeface="Arial" charset="0"/>
              <a:buChar char="•"/>
            </a:pPr>
            <a:r>
              <a:rPr lang="en-US" altLang="en-US" dirty="0"/>
              <a:t>Concept Expansion</a:t>
            </a:r>
          </a:p>
          <a:p>
            <a:pPr lvl="1" eaLnBrk="1">
              <a:buSzPct val="100000"/>
              <a:buFont typeface="Arial" charset="0"/>
              <a:buChar char="•"/>
            </a:pPr>
            <a:r>
              <a:rPr lang="en-US" altLang="en-US" dirty="0"/>
              <a:t>Question and Answer</a:t>
            </a:r>
          </a:p>
          <a:p>
            <a:pPr eaLnBrk="1">
              <a:buSzPct val="100000"/>
              <a:buFont typeface="Times New Roman" charset="0"/>
              <a:buNone/>
            </a:pPr>
            <a:endParaRPr lang="en-US" altLang="en-US" dirty="0"/>
          </a:p>
        </p:txBody>
      </p:sp>
      <p:pic>
        <p:nvPicPr>
          <p:cNvPr id="3584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4" y="1711326"/>
            <a:ext cx="5746750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8878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/>
          </p:nvPr>
        </p:nvSpPr>
        <p:spPr>
          <a:xfrm>
            <a:off x="350044" y="1244600"/>
            <a:ext cx="5899150" cy="368300"/>
          </a:xfrm>
        </p:spPr>
        <p:txBody>
          <a:bodyPr vert="horz" wrap="square" lIns="91440" tIns="105552" rIns="91440" bIns="45720" numCol="1" anchor="t" anchorCtr="0" compatLnSpc="1">
            <a:prstTxWarp prst="textNoShape">
              <a:avLst/>
            </a:prstTxWarp>
          </a:bodyPr>
          <a:lstStyle/>
          <a:p>
            <a:pPr marL="174625" indent="-174625">
              <a:spcBef>
                <a:spcPts val="388"/>
              </a:spcBef>
              <a:buFont typeface="Wingdings" charset="2"/>
              <a:buChar char="§"/>
              <a:tabLst>
                <a:tab pos="723900" algn="l"/>
              </a:tabLst>
              <a:defRPr/>
            </a:pPr>
            <a:r>
              <a:rPr lang="en-US" altLang="en-US" sz="1600" dirty="0"/>
              <a:t>Service </a:t>
            </a:r>
            <a:r>
              <a:rPr lang="en-US" altLang="en-US" sz="1600" dirty="0" err="1"/>
              <a:t>Discovery.java</a:t>
            </a:r>
            <a:r>
              <a:rPr lang="en-US" altLang="en-US" sz="1600" dirty="0"/>
              <a:t> – Read </a:t>
            </a:r>
            <a:r>
              <a:rPr lang="en-US" altLang="en-US" sz="1600" dirty="0" err="1"/>
              <a:t>Bluemix</a:t>
            </a:r>
            <a:r>
              <a:rPr lang="en-US" altLang="en-US" sz="1600" dirty="0"/>
              <a:t> Services environment variables 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350044" y="635000"/>
            <a:ext cx="9747250" cy="388938"/>
          </a:xfrm>
        </p:spPr>
        <p:txBody>
          <a:bodyPr vert="horz" wrap="square" lIns="91440" tIns="112608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altLang="en-US" sz="2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Bluemix</a:t>
            </a:r>
            <a:r>
              <a:rPr lang="en-US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Java Application – Connect to Services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26244" y="1711325"/>
            <a:ext cx="5670550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>
              <a:ea typeface="MS PGothic" charset="-128"/>
              <a:cs typeface="MS PGothic" charset="-128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553994" y="1244600"/>
            <a:ext cx="4591050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9832"/>
          <a:lstStyle>
            <a:lvl1pPr marL="285750" indent="-285750"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1pPr>
            <a:lvl2pPr marL="863600" indent="-323850"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2pPr>
            <a:lvl3pPr marL="1295400" indent="-287338">
              <a:lnSpc>
                <a:spcPct val="93000"/>
              </a:lnSpc>
              <a:spcBef>
                <a:spcPts val="32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6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3pPr>
            <a:lvl4pPr marL="1727200" indent="-215900">
              <a:lnSpc>
                <a:spcPct val="93000"/>
              </a:lnSpc>
              <a:spcBef>
                <a:spcPts val="275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4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4pPr>
            <a:lvl5pPr marL="2159000" indent="-21590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5pPr>
            <a:lvl6pPr marL="2616200" indent="-2159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6pPr>
            <a:lvl7pPr marL="3073400" indent="-2159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7pPr>
            <a:lvl8pPr marL="3530600" indent="-2159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8pPr>
            <a:lvl9pPr marL="3987800" indent="-2159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charset="0"/>
                <a:ea typeface="MS PGothic" charset="-128"/>
                <a:cs typeface="MS PGothic" charset="-128"/>
              </a:defRPr>
            </a:lvl9pPr>
          </a:lstStyle>
          <a:p>
            <a:pPr eaLnBrk="1">
              <a:buSzPct val="100000"/>
              <a:buFont typeface="Arial" charset="0"/>
              <a:buChar char="•"/>
            </a:pPr>
            <a:r>
              <a:rPr lang="en-US" altLang="en-US"/>
              <a:t>getWatsonQandAParams </a:t>
            </a:r>
            <a:r>
              <a:rPr lang="en-US" altLang="en-US">
                <a:sym typeface="Wingdings" charset="2"/>
              </a:rPr>
              <a:t> This method retrieves all the VCAP environment variables available for Watson Q and A Service in Bluemix</a:t>
            </a:r>
          </a:p>
          <a:p>
            <a:pPr eaLnBrk="1">
              <a:buSzPct val="100000"/>
              <a:buFont typeface="Arial" charset="0"/>
              <a:buChar char="•"/>
            </a:pPr>
            <a:endParaRPr lang="en-US" altLang="en-US"/>
          </a:p>
          <a:p>
            <a:pPr eaLnBrk="1">
              <a:buSzPct val="100000"/>
              <a:buFont typeface="Arial" charset="0"/>
              <a:buChar char="•"/>
            </a:pPr>
            <a:r>
              <a:rPr lang="en-US" altLang="en-US"/>
              <a:t>getWatsonConceptExpansionParams </a:t>
            </a:r>
            <a:r>
              <a:rPr lang="en-US" altLang="en-US">
                <a:sym typeface="Wingdings" charset="2"/>
              </a:rPr>
              <a:t> This method retrieves all the VCAP environment variables available for Watson Concept Expansion Service in Bluemix</a:t>
            </a:r>
            <a:endParaRPr lang="en-US" altLang="en-US"/>
          </a:p>
          <a:p>
            <a:pPr eaLnBrk="1">
              <a:buSzPct val="100000"/>
              <a:buFont typeface="Arial" charset="0"/>
              <a:buChar char="•"/>
            </a:pPr>
            <a:endParaRPr lang="en-US" altLang="en-US"/>
          </a:p>
          <a:p>
            <a:pPr eaLnBrk="1">
              <a:buSzPct val="100000"/>
              <a:buFont typeface="Arial" charset="0"/>
              <a:buChar char="•"/>
            </a:pPr>
            <a:r>
              <a:rPr lang="en-US" altLang="en-US"/>
              <a:t>getDBConnectionParams </a:t>
            </a:r>
            <a:r>
              <a:rPr lang="en-US" altLang="en-US">
                <a:sym typeface="Wingdings" charset="2"/>
              </a:rPr>
              <a:t> This method retrieves all the VCAP environment variables available for Clear MySQL DB Service in Bluemix</a:t>
            </a:r>
            <a:endParaRPr lang="en-US" altLang="en-US"/>
          </a:p>
          <a:p>
            <a:pPr eaLnBrk="1">
              <a:buSzPct val="100000"/>
              <a:buFont typeface="Times New Roman" charset="0"/>
              <a:buNone/>
            </a:pPr>
            <a:endParaRPr lang="en-US" altLang="en-US"/>
          </a:p>
        </p:txBody>
      </p:sp>
      <p:pic>
        <p:nvPicPr>
          <p:cNvPr id="3789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70" y="1922464"/>
            <a:ext cx="4822825" cy="478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254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BM Cloud 2015">
  <a:themeElements>
    <a:clrScheme name="IBM Cloud 2105">
      <a:dk1>
        <a:sysClr val="windowText" lastClr="000000"/>
      </a:dk1>
      <a:lt1>
        <a:sysClr val="window" lastClr="FFFFFF"/>
      </a:lt1>
      <a:dk2>
        <a:srgbClr val="085571"/>
      </a:dk2>
      <a:lt2>
        <a:srgbClr val="81CDF2"/>
      </a:lt2>
      <a:accent1>
        <a:srgbClr val="009EE2"/>
      </a:accent1>
      <a:accent2>
        <a:srgbClr val="1174B9"/>
      </a:accent2>
      <a:accent3>
        <a:srgbClr val="00A39C"/>
      </a:accent3>
      <a:accent4>
        <a:srgbClr val="00706E"/>
      </a:accent4>
      <a:accent5>
        <a:srgbClr val="611773"/>
      </a:accent5>
      <a:accent6>
        <a:srgbClr val="340F51"/>
      </a:accent6>
      <a:hlink>
        <a:srgbClr val="0000FF"/>
      </a:hlink>
      <a:folHlink>
        <a:srgbClr val="800080"/>
      </a:folHlink>
    </a:clrScheme>
    <a:fontScheme name="IBM Cloud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8444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kern="0" spc="-30" dirty="0" smtClean="0">
            <a:solidFill>
              <a:srgbClr val="FFFFFF"/>
            </a:solidFill>
            <a:latin typeface="Arial"/>
            <a:cs typeface="Arial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1202</Words>
  <Application>Microsoft Macintosh PowerPoint</Application>
  <PresentationFormat>Custom</PresentationFormat>
  <Paragraphs>257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Courier New</vt:lpstr>
      <vt:lpstr>Lucida Sans Unicode</vt:lpstr>
      <vt:lpstr>MS Gothic</vt:lpstr>
      <vt:lpstr>MS PGothic</vt:lpstr>
      <vt:lpstr>ＭＳ Ｐゴシック</vt:lpstr>
      <vt:lpstr>Symbol</vt:lpstr>
      <vt:lpstr>Wingdings</vt:lpstr>
      <vt:lpstr>Arial</vt:lpstr>
      <vt:lpstr>Times New Roman</vt:lpstr>
      <vt:lpstr>Office Theme</vt:lpstr>
      <vt:lpstr>Office Theme</vt:lpstr>
      <vt:lpstr>IBM Cloud 2015</vt:lpstr>
      <vt:lpstr>Java Plays – Mobile Starter Kit  - Starter (Extend)</vt:lpstr>
      <vt:lpstr>Mobile Starter Kit</vt:lpstr>
      <vt:lpstr>Agenda</vt:lpstr>
      <vt:lpstr>Extend Bluemix Java Application – Use Case</vt:lpstr>
      <vt:lpstr>Extend Bluemix Java Application – Application Architecture</vt:lpstr>
      <vt:lpstr>Extend Bluemix Java Application – Pull the code</vt:lpstr>
      <vt:lpstr>Extend Bluemix Java Application – Create Bluemix Services</vt:lpstr>
      <vt:lpstr>Bluemix Java Application – Read VCAP Environment Variables </vt:lpstr>
      <vt:lpstr>Bluemix Java Application – Connect to Services</vt:lpstr>
      <vt:lpstr>Bluemix Java Application – Login REST Service</vt:lpstr>
      <vt:lpstr>Bluemix Java Application – Login REST Service (Cont’d)</vt:lpstr>
      <vt:lpstr>Bluemix Java Application – Register New User REST Service</vt:lpstr>
      <vt:lpstr>Bluemix Java Application – Register New User REST Service</vt:lpstr>
      <vt:lpstr>Bluemix Java Application – Register New User REST Service</vt:lpstr>
      <vt:lpstr>Extend Mobile Application – Using Full Power of Bluemix </vt:lpstr>
      <vt:lpstr>Light UI – Heavy Server side</vt:lpstr>
      <vt:lpstr>Mobile UI Flow</vt:lpstr>
      <vt:lpstr>Task Execution Protocol – Step by step </vt:lpstr>
      <vt:lpstr>Task Execution Protocol – Step by step </vt:lpstr>
      <vt:lpstr>How are all these stitched together? - without headache</vt:lpstr>
      <vt:lpstr>How are all these stitched together? - without headache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cp:lastPrinted>1601-01-01T00:00:00Z</cp:lastPrinted>
  <dcterms:created xsi:type="dcterms:W3CDTF">2015-08-25T13:50:46Z</dcterms:created>
  <dcterms:modified xsi:type="dcterms:W3CDTF">2015-08-26T16:54:08Z</dcterms:modified>
</cp:coreProperties>
</file>