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728CCCD2-668A-4364-9F9A-8FC03639D55B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364D822-CF2D-4B34-86F7-20582131208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EEAECC29-4175-495A-8C77-4D429971C5E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2E3AAAF-2F57-453B-B62B-B8E0E6BD5505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2244DDB-56B2-4447-B2ED-ABCD48E8F09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F8E85F2-C0E9-42FB-B969-8FA773B4995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6CABA81-1887-4F94-9CA3-DE31FA05141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7C821A58-18BA-47AE-AD08-C2D8C916FB3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57372B2-15AF-4116-899B-00B4AE27DE13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3881520" y="8686800"/>
            <a:ext cx="29739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4480" bIns="45000" anchor="b"/>
          <a:p>
            <a:pPr algn="r">
              <a:lnSpc>
                <a:spcPct val="87000"/>
              </a:lnSpc>
            </a:pPr>
            <a:fld id="{1C03ADEB-53B9-4907-99DF-765E4A0CBE8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40D2511-5D0F-4966-A93D-BB19A92E46E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3881520" y="8686800"/>
            <a:ext cx="2973960" cy="45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4480" bIns="45000" anchor="b"/>
          <a:p>
            <a:pPr algn="r">
              <a:lnSpc>
                <a:spcPct val="87000"/>
              </a:lnSpc>
            </a:pPr>
            <a:fld id="{298F91EB-D659-4F24-9DC3-DDF0F6089FA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CD23D53-A764-4D52-BE1C-79B620E706B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B6DBC8B-3603-4454-AB97-CC80F01121EB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318ED2BA-DA78-4922-B582-803722EDB07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B8DC76D5-B080-4E06-910F-163453A5757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881520" y="8686800"/>
            <a:ext cx="2972160" cy="45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FC76B164-4B5C-441B-B998-FF06F444B26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2480" cy="6856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535600" y="0"/>
            <a:ext cx="3656880" cy="685692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6" descr=""/>
          <p:cNvPicPr/>
          <p:nvPr/>
        </p:nvPicPr>
        <p:blipFill>
          <a:blip r:embed="rId2"/>
          <a:stretch/>
        </p:blipFill>
        <p:spPr>
          <a:xfrm>
            <a:off x="8908560" y="6456240"/>
            <a:ext cx="1207080" cy="149760"/>
          </a:xfrm>
          <a:prstGeom prst="rect">
            <a:avLst/>
          </a:prstGeom>
          <a:ln>
            <a:noFill/>
          </a:ln>
        </p:spPr>
      </p:pic>
      <p:pic>
        <p:nvPicPr>
          <p:cNvPr id="3" name="Picture 7" descr=""/>
          <p:cNvPicPr/>
          <p:nvPr/>
        </p:nvPicPr>
        <p:blipFill>
          <a:blip r:embed="rId3"/>
          <a:stretch/>
        </p:blipFill>
        <p:spPr>
          <a:xfrm>
            <a:off x="844560" y="1433520"/>
            <a:ext cx="3888720" cy="246744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8840520" y="4937040"/>
            <a:ext cx="2315520" cy="27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6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Presented by: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347400" y="549000"/>
            <a:ext cx="114937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7888320" y="6481800"/>
            <a:ext cx="40723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68760" bIns="46080"/>
          <a:p>
            <a:pPr algn="r">
              <a:lnSpc>
                <a:spcPct val="87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228600" y="6456240"/>
            <a:ext cx="73548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2"/>
          <a:stretch/>
        </p:blipFill>
        <p:spPr>
          <a:xfrm>
            <a:off x="363600" y="338040"/>
            <a:ext cx="1413360" cy="160920"/>
          </a:xfrm>
          <a:prstGeom prst="rect">
            <a:avLst/>
          </a:prstGeom>
          <a:ln>
            <a:noFill/>
          </a:ln>
        </p:spPr>
      </p:pic>
      <p:pic>
        <p:nvPicPr>
          <p:cNvPr id="45" name="Picture 5" descr=""/>
          <p:cNvPicPr/>
          <p:nvPr/>
        </p:nvPicPr>
        <p:blipFill>
          <a:blip r:embed="rId3"/>
          <a:stretch/>
        </p:blipFill>
        <p:spPr>
          <a:xfrm>
            <a:off x="10596600" y="263520"/>
            <a:ext cx="1230840" cy="24012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47400" y="549000"/>
            <a:ext cx="114937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7888320" y="6481800"/>
            <a:ext cx="4072320" cy="25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68760" bIns="46080"/>
          <a:p>
            <a:pPr algn="r">
              <a:lnSpc>
                <a:spcPct val="87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228600" y="6456240"/>
            <a:ext cx="735480" cy="24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4" descr=""/>
          <p:cNvPicPr/>
          <p:nvPr/>
        </p:nvPicPr>
        <p:blipFill>
          <a:blip r:embed="rId2"/>
          <a:stretch/>
        </p:blipFill>
        <p:spPr>
          <a:xfrm>
            <a:off x="363600" y="338040"/>
            <a:ext cx="1413360" cy="160920"/>
          </a:xfrm>
          <a:prstGeom prst="rect">
            <a:avLst/>
          </a:prstGeom>
          <a:ln>
            <a:noFill/>
          </a:ln>
        </p:spPr>
      </p:pic>
      <p:pic>
        <p:nvPicPr>
          <p:cNvPr id="86" name="Picture 5" descr=""/>
          <p:cNvPicPr/>
          <p:nvPr/>
        </p:nvPicPr>
        <p:blipFill>
          <a:blip r:embed="rId3"/>
          <a:stretch/>
        </p:blipFill>
        <p:spPr>
          <a:xfrm>
            <a:off x="10596600" y="263520"/>
            <a:ext cx="1230840" cy="240120"/>
          </a:xfrm>
          <a:prstGeom prst="rect">
            <a:avLst/>
          </a:prstGeom>
          <a:ln>
            <a:noFill/>
          </a:ln>
        </p:spPr>
      </p:pic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1520" y="3878280"/>
            <a:ext cx="611064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Java Plays – REST Data Services Application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840160" y="5349960"/>
            <a:ext cx="1691280" cy="68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600" spc="-24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IBM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49920" y="635040"/>
            <a:ext cx="97462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Business Service: CloudantService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26240" y="1711440"/>
            <a:ext cx="5669640" cy="15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3"/>
          <p:cNvSpPr/>
          <p:nvPr/>
        </p:nvSpPr>
        <p:spPr>
          <a:xfrm>
            <a:off x="457200" y="1263600"/>
            <a:ext cx="8383680" cy="36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425880" y="2011680"/>
            <a:ext cx="4877280" cy="12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ServiceDiscovery.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getInstance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().getCoudantClient();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7" name="CustomShape 5"/>
          <p:cNvSpPr/>
          <p:nvPr/>
        </p:nvSpPr>
        <p:spPr>
          <a:xfrm>
            <a:off x="453240" y="4486320"/>
            <a:ext cx="3021120" cy="12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List&lt;String&gt; getDatabases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.getAllDbs();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8" name="CustomShape 6"/>
          <p:cNvSpPr/>
          <p:nvPr/>
        </p:nvSpPr>
        <p:spPr>
          <a:xfrm>
            <a:off x="365760" y="1554480"/>
            <a:ext cx="2792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Get Cloudant client object</a:t>
            </a:r>
            <a:endParaRPr/>
          </a:p>
        </p:txBody>
      </p:sp>
      <p:sp>
        <p:nvSpPr>
          <p:cNvPr id="189" name="CustomShape 7"/>
          <p:cNvSpPr/>
          <p:nvPr/>
        </p:nvSpPr>
        <p:spPr>
          <a:xfrm>
            <a:off x="365760" y="3749040"/>
            <a:ext cx="2793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API method: getDatabase</a:t>
            </a:r>
            <a:endParaRPr/>
          </a:p>
        </p:txBody>
      </p:sp>
      <p:sp>
        <p:nvSpPr>
          <p:cNvPr id="190" name="CustomShape 8"/>
          <p:cNvSpPr/>
          <p:nvPr/>
        </p:nvSpPr>
        <p:spPr>
          <a:xfrm>
            <a:off x="6021000" y="1446120"/>
            <a:ext cx="5682960" cy="47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Retrieves Cloudant client object from ServiceDiscovery class.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Example of API method “getDatabase”: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Uses Cloudant client object to call underlying Cloudant API.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49920" y="635040"/>
            <a:ext cx="97462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Business Service: SqldbService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26240" y="1711440"/>
            <a:ext cx="5669640" cy="159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"/>
          <p:cNvSpPr/>
          <p:nvPr/>
        </p:nvSpPr>
        <p:spPr>
          <a:xfrm>
            <a:off x="457200" y="1263600"/>
            <a:ext cx="8383680" cy="367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4"/>
          <p:cNvSpPr/>
          <p:nvPr/>
        </p:nvSpPr>
        <p:spPr>
          <a:xfrm>
            <a:off x="274320" y="4114800"/>
            <a:ext cx="5120280" cy="22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Retrieves SQL data source from ServiceDiscovery class.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Initializes query runner client with this data source.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Example of API method “select” (on the right):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Uses initialized query runner object to query data from SQL database.</a:t>
            </a:r>
            <a:endParaRPr/>
          </a:p>
        </p:txBody>
      </p:sp>
      <p:sp>
        <p:nvSpPr>
          <p:cNvPr id="195" name="CustomShape 5"/>
          <p:cNvSpPr/>
          <p:nvPr/>
        </p:nvSpPr>
        <p:spPr>
          <a:xfrm>
            <a:off x="319680" y="1737360"/>
            <a:ext cx="3755520" cy="18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QueryRunner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QueryRunner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ServiceDiscovery.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getInstance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().getSqldbDataSource()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96" name="CustomShape 6"/>
          <p:cNvSpPr/>
          <p:nvPr/>
        </p:nvSpPr>
        <p:spPr>
          <a:xfrm>
            <a:off x="365760" y="1263600"/>
            <a:ext cx="3683880" cy="38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SQL data source and query runner</a:t>
            </a:r>
            <a:endParaRPr/>
          </a:p>
        </p:txBody>
      </p:sp>
      <p:sp>
        <p:nvSpPr>
          <p:cNvPr id="197" name="CustomShape 7"/>
          <p:cNvSpPr/>
          <p:nvPr/>
        </p:nvSpPr>
        <p:spPr>
          <a:xfrm>
            <a:off x="6082920" y="553320"/>
            <a:ext cx="4066560" cy="630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List&lt;Map&lt;String, Object&gt;&gt; select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Integer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List&lt;Map&lt;String, Object&gt;&gt;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if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null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.query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"select * from \"MYTABLE\""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MapListHandler()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else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queryRunner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.query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"select * from \"MYTABLE\" where \"ID\" = ?"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MapListHandler(),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Object[]{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}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(SQLException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output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49920" y="635040"/>
            <a:ext cx="97462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 Controller: CloudantController</a:t>
            </a:r>
            <a:endParaRPr/>
          </a:p>
        </p:txBody>
      </p:sp>
      <p:sp>
        <p:nvSpPr>
          <p:cNvPr id="199" name="CustomShape 2"/>
          <p:cNvSpPr/>
          <p:nvPr/>
        </p:nvSpPr>
        <p:spPr>
          <a:xfrm>
            <a:off x="343440" y="1828800"/>
            <a:ext cx="3405240" cy="12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CloudantController()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CloudantService();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00" name="CustomShape 3"/>
          <p:cNvSpPr/>
          <p:nvPr/>
        </p:nvSpPr>
        <p:spPr>
          <a:xfrm>
            <a:off x="365760" y="1463040"/>
            <a:ext cx="28792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CloudantService reference</a:t>
            </a:r>
            <a:endParaRPr/>
          </a:p>
        </p:txBody>
      </p:sp>
      <p:sp>
        <p:nvSpPr>
          <p:cNvPr id="201" name="CustomShape 4"/>
          <p:cNvSpPr/>
          <p:nvPr/>
        </p:nvSpPr>
        <p:spPr>
          <a:xfrm>
            <a:off x="447120" y="4225320"/>
            <a:ext cx="2844360" cy="17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@GET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@Path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"/getDatabases"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@Produces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(MediaType.</a:t>
            </a:r>
            <a:r>
              <a:rPr b="1" i="1"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APPLICATION_JSON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List&lt;String&gt; getDatabases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.getDatabases();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02" name="CustomShape 5"/>
          <p:cNvSpPr/>
          <p:nvPr/>
        </p:nvSpPr>
        <p:spPr>
          <a:xfrm>
            <a:off x="455760" y="3566160"/>
            <a:ext cx="2711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REST end point example</a:t>
            </a:r>
            <a:endParaRPr/>
          </a:p>
        </p:txBody>
      </p:sp>
      <p:sp>
        <p:nvSpPr>
          <p:cNvPr id="203" name="CustomShape 6"/>
          <p:cNvSpPr/>
          <p:nvPr/>
        </p:nvSpPr>
        <p:spPr>
          <a:xfrm>
            <a:off x="5852160" y="1554480"/>
            <a:ext cx="54860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Inject CloudantService object for all REST endpoints to use.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Each end point redirects call to corresponding CloudantService method.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49920" y="635040"/>
            <a:ext cx="97462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 Controller: SqldbController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365760" y="1463040"/>
            <a:ext cx="2550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SqldbService reference</a:t>
            </a: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455760" y="3566160"/>
            <a:ext cx="2711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REST end point example</a:t>
            </a:r>
            <a:endParaRPr/>
          </a:p>
        </p:txBody>
      </p:sp>
      <p:sp>
        <p:nvSpPr>
          <p:cNvPr id="207" name="CustomShape 4"/>
          <p:cNvSpPr/>
          <p:nvPr/>
        </p:nvSpPr>
        <p:spPr>
          <a:xfrm>
            <a:off x="5852160" y="1554480"/>
            <a:ext cx="54860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Inject SqldbService object for all REST endpoints to use.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Each end point redirects call to corresponding SqldbService method.</a:t>
            </a:r>
            <a:endParaRPr/>
          </a:p>
        </p:txBody>
      </p:sp>
      <p:sp>
        <p:nvSpPr>
          <p:cNvPr id="208" name="CustomShape 5"/>
          <p:cNvSpPr/>
          <p:nvPr/>
        </p:nvSpPr>
        <p:spPr>
          <a:xfrm>
            <a:off x="398160" y="2011680"/>
            <a:ext cx="2984760" cy="127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final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SqldbController()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SqldbService();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209" name="CustomShape 6"/>
          <p:cNvSpPr/>
          <p:nvPr/>
        </p:nvSpPr>
        <p:spPr>
          <a:xfrm>
            <a:off x="457200" y="4260240"/>
            <a:ext cx="3618360" cy="18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@GET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@Path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"/select"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@Produces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"application/json"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List&lt;Map&lt;String, Object&gt;&gt; select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	</a:t>
            </a:r>
            <a:r>
              <a:rPr lang="en-US" sz="1000" spc="-1" strike="noStrike">
                <a:solidFill>
                  <a:srgbClr val="646464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@QueryParam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(value = 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"id"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 Integer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  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sqldbService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.select(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id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74320" y="635040"/>
            <a:ext cx="9786960" cy="6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install Chrome REST client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274320" y="1280160"/>
            <a:ext cx="11612880" cy="51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Download and install Chrome REST client:</a:t>
            </a:r>
            <a:endParaRPr/>
          </a:p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https://chrome.google.com/webstore/detail/advanced-rest-client/hgmloofddffdnphfgcellkdfbfbjeloo?hl=en-US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274320" y="635040"/>
            <a:ext cx="9786960" cy="64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Test application – test Cloudant getDatabases</a:t>
            </a:r>
            <a:endParaRPr/>
          </a:p>
        </p:txBody>
      </p:sp>
      <p:sp>
        <p:nvSpPr>
          <p:cNvPr id="213" name="CustomShape 2"/>
          <p:cNvSpPr/>
          <p:nvPr/>
        </p:nvSpPr>
        <p:spPr>
          <a:xfrm>
            <a:off x="274320" y="1280160"/>
            <a:ext cx="11612880" cy="51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 Chrome REST client enter this URL: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1982160" y="2895480"/>
            <a:ext cx="822384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Questions?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58920" y="609480"/>
            <a:ext cx="676152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Use case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360" y="1463040"/>
            <a:ext cx="2497680" cy="30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Client (human or application)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3743640" y="1425600"/>
            <a:ext cx="311364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Java Application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3743640" y="1951920"/>
            <a:ext cx="3113640" cy="152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10" descr=""/>
          <p:cNvPicPr/>
          <p:nvPr/>
        </p:nvPicPr>
        <p:blipFill>
          <a:blip r:embed="rId1"/>
          <a:stretch/>
        </p:blipFill>
        <p:spPr>
          <a:xfrm>
            <a:off x="3826800" y="2088000"/>
            <a:ext cx="1349280" cy="1222200"/>
          </a:xfrm>
          <a:prstGeom prst="rect">
            <a:avLst/>
          </a:prstGeom>
          <a:ln>
            <a:noFill/>
          </a:ln>
        </p:spPr>
      </p:pic>
      <p:pic>
        <p:nvPicPr>
          <p:cNvPr id="135" name="Picture 11" descr=""/>
          <p:cNvPicPr/>
          <p:nvPr/>
        </p:nvPicPr>
        <p:blipFill>
          <a:blip r:embed="rId2"/>
          <a:stretch/>
        </p:blipFill>
        <p:spPr>
          <a:xfrm>
            <a:off x="5564160" y="2106360"/>
            <a:ext cx="1169280" cy="121752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 flipV="1">
            <a:off x="2608560" y="2584800"/>
            <a:ext cx="1134000" cy="2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2849760" y="2372760"/>
            <a:ext cx="57528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REST</a:t>
            </a:r>
            <a:endParaRPr/>
          </a:p>
        </p:txBody>
      </p:sp>
      <p:pic>
        <p:nvPicPr>
          <p:cNvPr id="138" name="Picture 5" descr=""/>
          <p:cNvPicPr/>
          <p:nvPr/>
        </p:nvPicPr>
        <p:blipFill>
          <a:blip r:embed="rId3"/>
          <a:stretch/>
        </p:blipFill>
        <p:spPr>
          <a:xfrm>
            <a:off x="711360" y="1770480"/>
            <a:ext cx="1924560" cy="197784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8412480" y="1903680"/>
            <a:ext cx="2033280" cy="166176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5"/>
          <a:stretch/>
        </p:blipFill>
        <p:spPr>
          <a:xfrm>
            <a:off x="8564400" y="3596040"/>
            <a:ext cx="1881360" cy="1615320"/>
          </a:xfrm>
          <a:prstGeom prst="rect">
            <a:avLst/>
          </a:prstGeom>
          <a:ln>
            <a:noFill/>
          </a:ln>
        </p:spPr>
      </p:pic>
      <p:sp>
        <p:nvSpPr>
          <p:cNvPr id="141" name="CustomShape 7"/>
          <p:cNvSpPr/>
          <p:nvPr/>
        </p:nvSpPr>
        <p:spPr>
          <a:xfrm>
            <a:off x="6858000" y="2834640"/>
            <a:ext cx="2102400" cy="1553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"/>
          <p:cNvSpPr/>
          <p:nvPr/>
        </p:nvSpPr>
        <p:spPr>
          <a:xfrm>
            <a:off x="6858000" y="2706480"/>
            <a:ext cx="2102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7858440" y="1381680"/>
            <a:ext cx="311364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Data Services</a:t>
            </a:r>
            <a:endParaRPr/>
          </a:p>
        </p:txBody>
      </p:sp>
      <p:sp>
        <p:nvSpPr>
          <p:cNvPr id="144" name="CustomShape 10"/>
          <p:cNvSpPr/>
          <p:nvPr/>
        </p:nvSpPr>
        <p:spPr>
          <a:xfrm>
            <a:off x="7562880" y="2327040"/>
            <a:ext cx="57528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Service API</a:t>
            </a:r>
            <a:endParaRPr/>
          </a:p>
        </p:txBody>
      </p:sp>
      <p:sp>
        <p:nvSpPr>
          <p:cNvPr id="145" name="CustomShape 11"/>
          <p:cNvSpPr/>
          <p:nvPr/>
        </p:nvSpPr>
        <p:spPr>
          <a:xfrm>
            <a:off x="7863840" y="3278160"/>
            <a:ext cx="575280" cy="37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Service API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58920" y="609480"/>
            <a:ext cx="1152828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Application architecture (Cloudant example flow)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1920240" y="1404000"/>
            <a:ext cx="3114360" cy="152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>
                <a:latin typeface="Arial"/>
              </a:rPr>
              <a:t>CloudantController</a:t>
            </a:r>
            <a:endParaRPr/>
          </a:p>
          <a:p>
            <a:r>
              <a:rPr lang="en-US" sz="1800" spc="-1">
                <a:latin typeface="Arial"/>
              </a:rPr>
              <a:t>Accepts REST calls and delegates them to Cloudant Service methods.</a:t>
            </a:r>
            <a:endParaRPr/>
          </a:p>
        </p:txBody>
      </p:sp>
      <p:sp>
        <p:nvSpPr>
          <p:cNvPr id="148" name="CustomShape 3"/>
          <p:cNvSpPr/>
          <p:nvPr/>
        </p:nvSpPr>
        <p:spPr>
          <a:xfrm flipH="1">
            <a:off x="341640" y="1860120"/>
            <a:ext cx="1554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/>
          </a:p>
          <a:p>
            <a:r>
              <a:rPr lang="en-US" sz="1800" spc="-1">
                <a:latin typeface="Arial"/>
              </a:rPr>
              <a:t>REST call</a:t>
            </a:r>
            <a:endParaRPr/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8412480" y="1903680"/>
            <a:ext cx="2033280" cy="166176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8564400" y="3596040"/>
            <a:ext cx="1881360" cy="1615320"/>
          </a:xfrm>
          <a:prstGeom prst="rect">
            <a:avLst/>
          </a:prstGeom>
          <a:ln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5029200" y="3931920"/>
            <a:ext cx="393192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7858440" y="1381680"/>
            <a:ext cx="3113640" cy="44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Data Services</a:t>
            </a:r>
            <a:endParaRPr/>
          </a:p>
        </p:txBody>
      </p:sp>
      <p:sp>
        <p:nvSpPr>
          <p:cNvPr id="153" name="CustomShape 6"/>
          <p:cNvSpPr/>
          <p:nvPr/>
        </p:nvSpPr>
        <p:spPr>
          <a:xfrm>
            <a:off x="1920240" y="4970160"/>
            <a:ext cx="3113640" cy="152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>
                <a:latin typeface="Arial"/>
              </a:rPr>
              <a:t>ServiceDiscovery</a:t>
            </a:r>
            <a:endParaRPr/>
          </a:p>
          <a:p>
            <a:r>
              <a:rPr lang="en-US" sz="1800" spc="-1">
                <a:latin typeface="Arial"/>
              </a:rPr>
              <a:t>Parses VCAP_SERVICES variable and provides connection to underlying Bluemix services.</a:t>
            </a:r>
            <a:endParaRPr/>
          </a:p>
        </p:txBody>
      </p:sp>
      <p:sp>
        <p:nvSpPr>
          <p:cNvPr id="154" name="CustomShape 7"/>
          <p:cNvSpPr/>
          <p:nvPr/>
        </p:nvSpPr>
        <p:spPr>
          <a:xfrm>
            <a:off x="1915560" y="3200400"/>
            <a:ext cx="3113640" cy="15220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>
                <a:latin typeface="Arial"/>
              </a:rPr>
              <a:t>CloudantService</a:t>
            </a:r>
            <a:endParaRPr/>
          </a:p>
          <a:p>
            <a:r>
              <a:rPr lang="en-US" sz="1800" spc="-1">
                <a:latin typeface="Arial"/>
              </a:rPr>
              <a:t>Accepts Java method calls and converts them to underlying Bluemix database API calls.</a:t>
            </a:r>
            <a:endParaRPr/>
          </a:p>
        </p:txBody>
      </p:sp>
      <p:sp>
        <p:nvSpPr>
          <p:cNvPr id="155" name="CustomShape 8"/>
          <p:cNvSpPr/>
          <p:nvPr/>
        </p:nvSpPr>
        <p:spPr>
          <a:xfrm flipH="1">
            <a:off x="5029200" y="2651760"/>
            <a:ext cx="3931920" cy="128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>
                <a:latin typeface="Arial"/>
              </a:rPr>
              <a:t>Bluemix service API call</a:t>
            </a:r>
            <a:endParaRPr/>
          </a:p>
          <a:p>
            <a:endParaRPr/>
          </a:p>
        </p:txBody>
      </p:sp>
      <p:sp>
        <p:nvSpPr>
          <p:cNvPr id="156" name="CustomShape 9"/>
          <p:cNvSpPr/>
          <p:nvPr/>
        </p:nvSpPr>
        <p:spPr>
          <a:xfrm>
            <a:off x="3383280" y="2926080"/>
            <a:ext cx="36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0"/>
          <p:cNvSpPr/>
          <p:nvPr/>
        </p:nvSpPr>
        <p:spPr>
          <a:xfrm>
            <a:off x="3383280" y="4722480"/>
            <a:ext cx="36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sm" type="oval" w="lg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5760" y="1005840"/>
            <a:ext cx="8224200" cy="38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Agenda</a:t>
            </a:r>
            <a:endParaRPr/>
          </a:p>
        </p:txBody>
      </p:sp>
      <p:sp>
        <p:nvSpPr>
          <p:cNvPr id="159" name="CustomShape 2"/>
          <p:cNvSpPr/>
          <p:nvPr/>
        </p:nvSpPr>
        <p:spPr>
          <a:xfrm>
            <a:off x="349200" y="1873080"/>
            <a:ext cx="11405160" cy="44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Bluemix Data Services application Eclipse Java project.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Bluemix Data Services application with Java starter.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Import starter code to eclipse project.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Install Bluemix tools for eclipse.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project to Bluemix application.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Push project to Bluemix.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Connect application to services.</a:t>
            </a:r>
            <a:endParaRPr/>
          </a:p>
          <a:p>
            <a:pPr lvl="1" marL="864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Parse VCAP_SERVICES environment variable.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application REST service interface.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Create application data services module.</a:t>
            </a:r>
            <a:endParaRPr/>
          </a:p>
          <a:p>
            <a:pPr marL="432000" indent="-32328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 working application.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49920" y="673200"/>
            <a:ext cx="822204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Use Case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5792040" y="1523880"/>
            <a:ext cx="1705320" cy="1218600"/>
          </a:xfrm>
          <a:prstGeom prst="ellipse">
            <a:avLst/>
          </a:prstGeom>
          <a:solidFill>
            <a:srgbClr val="00b8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Send REST Request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  <p:pic>
        <p:nvPicPr>
          <p:cNvPr id="162" name="Picture 5" descr=""/>
          <p:cNvPicPr/>
          <p:nvPr/>
        </p:nvPicPr>
        <p:blipFill>
          <a:blip r:embed="rId1"/>
          <a:stretch/>
        </p:blipFill>
        <p:spPr>
          <a:xfrm>
            <a:off x="1067760" y="2208240"/>
            <a:ext cx="2310480" cy="2373840"/>
          </a:xfrm>
          <a:prstGeom prst="rect">
            <a:avLst/>
          </a:prstGeom>
          <a:ln>
            <a:noFill/>
          </a:ln>
        </p:spPr>
      </p:pic>
      <p:sp>
        <p:nvSpPr>
          <p:cNvPr id="163" name="CustomShape 3"/>
          <p:cNvSpPr/>
          <p:nvPr/>
        </p:nvSpPr>
        <p:spPr>
          <a:xfrm flipV="1">
            <a:off x="3090240" y="2193840"/>
            <a:ext cx="2701080" cy="108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7925760" y="1752480"/>
            <a:ext cx="3885120" cy="4266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49920" y="673200"/>
            <a:ext cx="986040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Pull the code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349920" y="1752480"/>
            <a:ext cx="10704960" cy="426600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Pull the application eclipse project from github repository.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https://github.com/ibmecod/javaplay-rest-dataservices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349920" y="3625560"/>
            <a:ext cx="18360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49920" y="673200"/>
            <a:ext cx="986040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Create Bluemix Services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349920" y="3625560"/>
            <a:ext cx="18360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"/>
          <p:cNvSpPr/>
          <p:nvPr/>
        </p:nvSpPr>
        <p:spPr>
          <a:xfrm>
            <a:off x="548640" y="5151240"/>
            <a:ext cx="3609720" cy="792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216000" indent="-21528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SQL Database</a:t>
            </a:r>
            <a:endParaRPr/>
          </a:p>
          <a:p>
            <a:pPr marL="216000" indent="-21528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Cloudant NoSQL DB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461160" y="1421280"/>
            <a:ext cx="6304680" cy="2875680"/>
          </a:xfrm>
          <a:prstGeom prst="rect">
            <a:avLst/>
          </a:prstGeom>
          <a:ln>
            <a:noFill/>
          </a:ln>
        </p:spPr>
      </p:pic>
      <p:sp>
        <p:nvSpPr>
          <p:cNvPr id="172" name="CustomShape 4"/>
          <p:cNvSpPr/>
          <p:nvPr/>
        </p:nvSpPr>
        <p:spPr>
          <a:xfrm>
            <a:off x="7040880" y="822960"/>
            <a:ext cx="4937400" cy="22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Example for creating Cloudant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Go to Bluemix catalog.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Double click “Cloudant NoSQL DB”.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Fill out form.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Click “OK”.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49920" y="635040"/>
            <a:ext cx="97462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Application structure</a:t>
            </a:r>
            <a:endParaRPr/>
          </a:p>
        </p:txBody>
      </p:sp>
      <p:sp>
        <p:nvSpPr>
          <p:cNvPr id="174" name="CustomShape 2"/>
          <p:cNvSpPr/>
          <p:nvPr/>
        </p:nvSpPr>
        <p:spPr>
          <a:xfrm>
            <a:off x="426240" y="1711440"/>
            <a:ext cx="5669640" cy="43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457200" y="1227600"/>
            <a:ext cx="9234720" cy="54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274320" y="1188720"/>
            <a:ext cx="11521080" cy="29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REST controllers classes: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Define REST endpoints for Cloudant NoSQL DB related methods.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CloudantController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SqldbController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Business services classes: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Translate REST calls to underlying Cloudant NoSQL DB API calls.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CloudantService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SqldbService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Connection pool and utility class: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Parses VCAP_SERVICES environment variable, creates API connections.</a:t>
            </a:r>
            <a:endParaRPr/>
          </a:p>
          <a:p>
            <a:pPr lvl="1" marL="432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ServiceDiscovery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49920" y="635040"/>
            <a:ext cx="9746280" cy="38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ServiceDiscovery class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26240" y="1711440"/>
            <a:ext cx="5669640" cy="436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457200" y="1227600"/>
            <a:ext cx="9234720" cy="546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365760" y="1280160"/>
            <a:ext cx="4526640" cy="29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private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ServiceDiscovery()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parse VCAP_SERVICES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JSONObject(System.</a:t>
            </a:r>
            <a:r>
              <a:rPr i="1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getenv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"VCAP_SERVICES"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(JSONException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1" name="CustomShape 5"/>
          <p:cNvSpPr/>
          <p:nvPr/>
        </p:nvSpPr>
        <p:spPr>
          <a:xfrm>
            <a:off x="5486400" y="1174680"/>
            <a:ext cx="5998680" cy="46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public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 getCoudantClient()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3f7f5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// parse VCAP_SERVICES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0000c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vcapServices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.getJSONArray(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"cloudantNoSQLDB"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).getJSONObject(0);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JSONObject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service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.getJSONObject(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"credentials"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"host"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"username"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credentials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.getString(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"password"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catch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(JSONException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{</a:t>
            </a:r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throw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RuntimeException(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String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account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lang="en-US" sz="1000" spc="-1" strike="noStrike">
                <a:solidFill>
                  <a:srgbClr val="2a00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"https://"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+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host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= </a:t>
            </a:r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new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CloudantClient(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account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username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,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password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b="1" lang="en-US" sz="1000" spc="-1" strike="noStrike">
                <a:solidFill>
                  <a:srgbClr val="7f005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return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 </a:t>
            </a:r>
            <a:r>
              <a:rPr lang="en-US" sz="1000" spc="-1" strike="noStrike">
                <a:solidFill>
                  <a:srgbClr val="6a3e3e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cloudantClient</a:t>
            </a:r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2" name="CustomShape 6"/>
          <p:cNvSpPr/>
          <p:nvPr/>
        </p:nvSpPr>
        <p:spPr>
          <a:xfrm>
            <a:off x="365760" y="4181760"/>
            <a:ext cx="4937400" cy="1113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Parses VCAP_SERVICES variable.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Extract service connection parameters.</a:t>
            </a:r>
            <a:endParaRPr/>
          </a:p>
          <a:p>
            <a:pPr marL="216000" indent="-215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Creates connection object and returns it to business service methods.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Application>LibreOffice/5.0.1.2$Windows_x86 LibreOffice_project/81898c9f5c0d43f3473ba111d7b351050be20261</Application>
  <Paragraphs>257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2015-08-25T13:50:46Z</dcterms:created>
  <dc:creator>Microsoft Office User</dc:creator>
  <dc:language>en-US</dc:language>
  <cp:lastPrinted>1601-01-01T00:00:00Z</cp:lastPrinted>
  <dcterms:modified xsi:type="dcterms:W3CDTF">2015-12-04T20:09:13Z</dcterms:modified>
  <cp:revision>18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