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3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lang="en-US" sz="2000" spc="-1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24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lang="en-US" sz="1400" spc="-1">
                <a:latin typeface="Times New Roman"/>
              </a:rPr>
              <a:t>&lt;header&gt;</a:t>
            </a:r>
            <a:endParaRPr/>
          </a:p>
        </p:txBody>
      </p:sp>
      <p:sp>
        <p:nvSpPr>
          <p:cNvPr id="125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lang="en-US" sz="1400" spc="-1">
                <a:latin typeface="Times New Roman"/>
              </a:rPr>
              <a:t>&lt;date/time&gt;</a:t>
            </a:r>
            <a:endParaRPr/>
          </a:p>
        </p:txBody>
      </p:sp>
      <p:sp>
        <p:nvSpPr>
          <p:cNvPr id="126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lang="en-US" sz="1400" spc="-1">
                <a:latin typeface="Times New Roman"/>
              </a:rPr>
              <a:t>&lt;footer&gt;</a:t>
            </a:r>
            <a:endParaRPr/>
          </a:p>
        </p:txBody>
      </p:sp>
      <p:sp>
        <p:nvSpPr>
          <p:cNvPr id="127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2AFF87E-CB99-45F1-A3F1-05AF37799CCA}" type="slidenum">
              <a:rPr lang="en-US" sz="1400" spc="-1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8" name="CustomShape 2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20225D13-8379-4904-B1D8-EF8F2B02D15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B8348E7-E30B-4503-B61B-BE3E10E4DD8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6624045E-176F-4FF0-A01E-FAEE0CF0D502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BAC5C34-1A30-467B-A308-72BA2017B50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19F28698-B7CF-4F7F-AFAA-F4F0851A72CE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0" name="CustomShape 2"/>
          <p:cNvSpPr/>
          <p:nvPr/>
        </p:nvSpPr>
        <p:spPr>
          <a:xfrm>
            <a:off x="3881520" y="8686800"/>
            <a:ext cx="2974320" cy="455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4480" bIns="45000" anchor="b"/>
          <a:p>
            <a:pPr algn="r">
              <a:lnSpc>
                <a:spcPct val="87000"/>
              </a:lnSpc>
            </a:pPr>
            <a:fld id="{E0D763C0-CBB6-473D-98E9-C7115921829F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20053EA-8475-4CC6-B9E1-2726EF2C8CD7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A3A3588C-3E57-49EA-A3C2-10FFE04D9F81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507A561D-B94E-4AD6-8297-1AA37F07CE2D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B83BA42-866C-4856-8BBC-AE3D6C805728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DB9A5981-BDA0-4199-855D-4FDF74B2A426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881520" y="8686800"/>
            <a:ext cx="2972520" cy="45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/>
          <a:p>
            <a:pPr algn="r">
              <a:lnSpc>
                <a:spcPct val="100000"/>
              </a:lnSpc>
            </a:pPr>
            <a:fld id="{863C3B8C-C1A0-48D8-9253-4055CA554ABA}" type="slidenum">
              <a:rPr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Lucida Sans Unicode"/>
              </a:rPr>
              <a:t>&lt;number&gt;</a:t>
            </a:fld>
            <a:endParaRPr/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8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8480" y="419760"/>
            <a:ext cx="8224560" cy="180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  <p:pic>
        <p:nvPicPr>
          <p:cNvPr id="81" name="" descr=""/>
          <p:cNvPicPr/>
          <p:nvPr/>
        </p:nvPicPr>
        <p:blipFill>
          <a:blip r:embed="rId3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348480" y="419760"/>
            <a:ext cx="8224560" cy="180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21" name="" descr=""/>
          <p:cNvPicPr/>
          <p:nvPr/>
        </p:nvPicPr>
        <p:blipFill>
          <a:blip r:embed="rId2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3238200" y="1872720"/>
            <a:ext cx="5627520" cy="4490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48480" y="419760"/>
            <a:ext cx="8224560" cy="1803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34920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4490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193440" y="42184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48480" y="301680"/>
            <a:ext cx="8224560" cy="625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4920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93440" y="1873080"/>
            <a:ext cx="556560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49200" y="4218480"/>
            <a:ext cx="11405520" cy="2141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2840" cy="68572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" name="CustomShape 2"/>
          <p:cNvSpPr/>
          <p:nvPr/>
        </p:nvSpPr>
        <p:spPr>
          <a:xfrm>
            <a:off x="8535600" y="0"/>
            <a:ext cx="3657240" cy="685728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40000" dir="5400000" dist="23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pic>
        <p:nvPicPr>
          <p:cNvPr id="2" name="Picture 6" descr=""/>
          <p:cNvPicPr/>
          <p:nvPr/>
        </p:nvPicPr>
        <p:blipFill>
          <a:blip r:embed="rId2"/>
          <a:stretch/>
        </p:blipFill>
        <p:spPr>
          <a:xfrm>
            <a:off x="8908560" y="6456240"/>
            <a:ext cx="1207440" cy="150120"/>
          </a:xfrm>
          <a:prstGeom prst="rect">
            <a:avLst/>
          </a:prstGeom>
          <a:ln>
            <a:noFill/>
          </a:ln>
        </p:spPr>
      </p:pic>
      <p:pic>
        <p:nvPicPr>
          <p:cNvPr id="3" name="Picture 7" descr=""/>
          <p:cNvPicPr/>
          <p:nvPr/>
        </p:nvPicPr>
        <p:blipFill>
          <a:blip r:embed="rId3"/>
          <a:stretch/>
        </p:blipFill>
        <p:spPr>
          <a:xfrm>
            <a:off x="844560" y="1433520"/>
            <a:ext cx="3889080" cy="246780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8840520" y="4937040"/>
            <a:ext cx="2315880" cy="27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 spc="-2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Presented by: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7888320" y="6481800"/>
            <a:ext cx="40726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43" name="CustomShape 3"/>
          <p:cNvSpPr/>
          <p:nvPr/>
        </p:nvSpPr>
        <p:spPr>
          <a:xfrm>
            <a:off x="228600" y="6456240"/>
            <a:ext cx="73584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4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720" cy="161280"/>
          </a:xfrm>
          <a:prstGeom prst="rect">
            <a:avLst/>
          </a:prstGeom>
          <a:ln>
            <a:noFill/>
          </a:ln>
        </p:spPr>
      </p:pic>
      <p:pic>
        <p:nvPicPr>
          <p:cNvPr id="45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1200" cy="240480"/>
          </a:xfrm>
          <a:prstGeom prst="rect">
            <a:avLst/>
          </a:prstGeom>
          <a:ln>
            <a:noFill/>
          </a:ln>
        </p:spPr>
      </p:pic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 spc="-1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32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20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Line 1"/>
          <p:cNvSpPr/>
          <p:nvPr/>
        </p:nvSpPr>
        <p:spPr>
          <a:xfrm>
            <a:off x="347400" y="549000"/>
            <a:ext cx="11493720" cy="180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2"/>
          <p:cNvSpPr/>
          <p:nvPr/>
        </p:nvSpPr>
        <p:spPr>
          <a:xfrm>
            <a:off x="7888320" y="6481800"/>
            <a:ext cx="4072680" cy="251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68760" bIns="46080"/>
          <a:p>
            <a:pPr algn="r">
              <a:lnSpc>
                <a:spcPct val="87000"/>
              </a:lnSpc>
            </a:pPr>
            <a:r>
              <a:rPr lang="en-US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ＭＳ Ｐゴシック"/>
              </a:rPr>
              <a:t>© 2015 IBM Corporation</a:t>
            </a:r>
            <a:endParaRPr/>
          </a:p>
        </p:txBody>
      </p:sp>
      <p:sp>
        <p:nvSpPr>
          <p:cNvPr id="84" name="CustomShape 3"/>
          <p:cNvSpPr/>
          <p:nvPr/>
        </p:nvSpPr>
        <p:spPr>
          <a:xfrm>
            <a:off x="228600" y="6456240"/>
            <a:ext cx="735840" cy="246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5" name="Picture 4" descr=""/>
          <p:cNvPicPr/>
          <p:nvPr/>
        </p:nvPicPr>
        <p:blipFill>
          <a:blip r:embed="rId2"/>
          <a:stretch/>
        </p:blipFill>
        <p:spPr>
          <a:xfrm>
            <a:off x="363600" y="338040"/>
            <a:ext cx="1413720" cy="161280"/>
          </a:xfrm>
          <a:prstGeom prst="rect">
            <a:avLst/>
          </a:prstGeom>
          <a:ln>
            <a:noFill/>
          </a:ln>
        </p:spPr>
      </p:pic>
      <p:pic>
        <p:nvPicPr>
          <p:cNvPr id="86" name="Picture 5" descr=""/>
          <p:cNvPicPr/>
          <p:nvPr/>
        </p:nvPicPr>
        <p:blipFill>
          <a:blip r:embed="rId3"/>
          <a:stretch/>
        </p:blipFill>
        <p:spPr>
          <a:xfrm>
            <a:off x="10596600" y="263520"/>
            <a:ext cx="1231200" cy="240480"/>
          </a:xfrm>
          <a:prstGeom prst="rect">
            <a:avLst/>
          </a:prstGeom>
          <a:ln>
            <a:noFill/>
          </a:ln>
        </p:spPr>
      </p:pic>
      <p:sp>
        <p:nvSpPr>
          <p:cNvPr id="87" name="PlaceHolder 4"/>
          <p:cNvSpPr>
            <a:spLocks noGrp="1"/>
          </p:cNvSpPr>
          <p:nvPr>
            <p:ph type="title"/>
          </p:nvPr>
        </p:nvSpPr>
        <p:spPr>
          <a:xfrm>
            <a:off x="348480" y="419760"/>
            <a:ext cx="8224560" cy="388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349200" y="1873080"/>
            <a:ext cx="11405520" cy="4490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821520" y="3878280"/>
            <a:ext cx="611100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2800" spc="-2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Java Plays – REST Data Services Application</a:t>
            </a:r>
            <a:endParaRPr/>
          </a:p>
        </p:txBody>
      </p:sp>
      <p:sp>
        <p:nvSpPr>
          <p:cNvPr id="129" name="CustomShape 2"/>
          <p:cNvSpPr/>
          <p:nvPr/>
        </p:nvSpPr>
        <p:spPr>
          <a:xfrm>
            <a:off x="8840160" y="5349960"/>
            <a:ext cx="1691640" cy="685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>
              <a:lnSpc>
                <a:spcPct val="100000"/>
              </a:lnSpc>
            </a:pPr>
            <a:r>
              <a:rPr lang="en-US" sz="1600" spc="-26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IBM</a:t>
            </a:r>
            <a:endParaRPr/>
          </a:p>
        </p:txBody>
      </p:sp>
    </p:spTree>
  </p:cSld>
  <p:transition>
    <p:fade/>
  </p:transition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SqldbService</a:t>
            </a:r>
            <a:endParaRPr/>
          </a:p>
        </p:txBody>
      </p:sp>
      <p:sp>
        <p:nvSpPr>
          <p:cNvPr id="178" name="CustomShape 2"/>
          <p:cNvSpPr/>
          <p:nvPr/>
        </p:nvSpPr>
        <p:spPr>
          <a:xfrm>
            <a:off x="426240" y="1711440"/>
            <a:ext cx="5670000" cy="15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3"/>
          <p:cNvSpPr/>
          <p:nvPr/>
        </p:nvSpPr>
        <p:spPr>
          <a:xfrm>
            <a:off x="457200" y="1263600"/>
            <a:ext cx="838404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TextShape 4"/>
          <p:cNvSpPr txBox="1"/>
          <p:nvPr/>
        </p:nvSpPr>
        <p:spPr>
          <a:xfrm>
            <a:off x="274320" y="4114800"/>
            <a:ext cx="5120640" cy="228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Retrieves SQL data source from ServiceDiscovery class.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Initializes query runner client with this data source.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Example of API method “select” (on the right):</a:t>
            </a:r>
            <a:r>
              <a:rPr lang="en-US" sz="1800" spc="-1">
                <a:latin typeface="Arial"/>
              </a:rPr>
              <a:t>
</a:t>
            </a:r>
            <a:r>
              <a:rPr lang="en-US" sz="1800" spc="-1">
                <a:latin typeface="Arial"/>
              </a:rPr>
              <a:t>Uses initialized query runner object to query data from SQL database.</a:t>
            </a:r>
            <a:endParaRPr/>
          </a:p>
        </p:txBody>
      </p:sp>
      <p:sp>
        <p:nvSpPr>
          <p:cNvPr id="181" name="TextShape 5"/>
          <p:cNvSpPr txBox="1"/>
          <p:nvPr/>
        </p:nvSpPr>
        <p:spPr>
          <a:xfrm>
            <a:off x="319680" y="1737360"/>
            <a:ext cx="3755880" cy="186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QueryRunner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queryRunner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SqldbService()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queryRunner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QueryRunner</a:t>
            </a:r>
            <a:endParaRPr/>
          </a:p>
          <a:p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latin typeface="Consolas"/>
              </a:rPr>
              <a:t>ServiceDiscovery.</a:t>
            </a:r>
            <a:r>
              <a:rPr i="1" lang="en-US" sz="1000" spc="-1">
                <a:solidFill>
                  <a:srgbClr val="000000"/>
                </a:solidFill>
                <a:latin typeface="Consolas"/>
                <a:ea typeface="Consolas"/>
              </a:rPr>
              <a:t>getInstance</a:t>
            </a:r>
            <a:r>
              <a:rPr lang="en-US" sz="1000" spc="-1">
                <a:latin typeface="Consolas"/>
              </a:rPr>
              <a:t>().getSqldbDataSource()</a:t>
            </a:r>
            <a:endParaRPr/>
          </a:p>
          <a:p>
            <a:r>
              <a:rPr lang="en-US" sz="1000" spc="-1">
                <a:latin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2" name="TextShape 6"/>
          <p:cNvSpPr txBox="1"/>
          <p:nvPr/>
        </p:nvSpPr>
        <p:spPr>
          <a:xfrm>
            <a:off x="365760" y="1263600"/>
            <a:ext cx="3684240" cy="382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SQL data source and query runner</a:t>
            </a:r>
            <a:endParaRPr/>
          </a:p>
        </p:txBody>
      </p:sp>
      <p:sp>
        <p:nvSpPr>
          <p:cNvPr id="183" name="TextShape 7"/>
          <p:cNvSpPr txBox="1"/>
          <p:nvPr/>
        </p:nvSpPr>
        <p:spPr>
          <a:xfrm>
            <a:off x="6082920" y="553320"/>
            <a:ext cx="4066920" cy="6304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Integer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List&lt;Map&lt;String, Object&gt;&gt;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output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if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id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==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null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output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queryRunner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"select * from \"MYTABLE\""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MapListHandler()</a:t>
            </a:r>
            <a:endParaRPr/>
          </a:p>
          <a:p>
            <a:r>
              <a:rPr lang="en-US" sz="1000" spc="-1">
                <a:latin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else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output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queryRunner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.query</a:t>
            </a:r>
            <a:endParaRPr/>
          </a:p>
          <a:p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"select * from \"MYTABLE\" where \"ID\" = ?"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,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MapListHandler(),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Object[]{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id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, }</a:t>
            </a:r>
            <a:endParaRPr/>
          </a:p>
          <a:p>
            <a:r>
              <a:rPr lang="en-US" sz="1000" spc="-1">
                <a:latin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catch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(SQLException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throw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RuntimeException(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output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CloudantController</a:t>
            </a:r>
            <a:endParaRPr/>
          </a:p>
        </p:txBody>
      </p:sp>
      <p:sp>
        <p:nvSpPr>
          <p:cNvPr id="185" name="TextShape 2"/>
          <p:cNvSpPr txBox="1"/>
          <p:nvPr/>
        </p:nvSpPr>
        <p:spPr>
          <a:xfrm>
            <a:off x="343440" y="1828800"/>
            <a:ext cx="3405600" cy="12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CloudantService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CloudantController()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CloudantService();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6" name="TextShape 3"/>
          <p:cNvSpPr txBox="1"/>
          <p:nvPr/>
        </p:nvSpPr>
        <p:spPr>
          <a:xfrm>
            <a:off x="365760" y="1463040"/>
            <a:ext cx="28796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CloudantService reference</a:t>
            </a:r>
            <a:endParaRPr/>
          </a:p>
        </p:txBody>
      </p:sp>
      <p:sp>
        <p:nvSpPr>
          <p:cNvPr id="187" name="TextShape 4"/>
          <p:cNvSpPr txBox="1"/>
          <p:nvPr/>
        </p:nvSpPr>
        <p:spPr>
          <a:xfrm>
            <a:off x="447120" y="4225320"/>
            <a:ext cx="2844720" cy="1718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@Path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"/getDatabases"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@Produces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(MediaType.</a:t>
            </a:r>
            <a:r>
              <a:rPr b="1" i="1" lang="en-US" sz="1000" spc="-1">
                <a:solidFill>
                  <a:srgbClr val="0000c0"/>
                </a:solidFill>
                <a:latin typeface="Consolas"/>
                <a:ea typeface="Consolas"/>
              </a:rPr>
              <a:t>APPLICATION_JSON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.getDatabases();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88" name="TextShape 5"/>
          <p:cNvSpPr txBox="1"/>
          <p:nvPr/>
        </p:nvSpPr>
        <p:spPr>
          <a:xfrm>
            <a:off x="455760" y="3566160"/>
            <a:ext cx="271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REST end point example</a:t>
            </a:r>
            <a:endParaRPr/>
          </a:p>
        </p:txBody>
      </p:sp>
      <p:sp>
        <p:nvSpPr>
          <p:cNvPr id="189" name="TextShape 6"/>
          <p:cNvSpPr txBox="1"/>
          <p:nvPr/>
        </p:nvSpPr>
        <p:spPr>
          <a:xfrm>
            <a:off x="5852160" y="1554480"/>
            <a:ext cx="5486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Inject CloudantService object for all REST endpoints to use.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Each end point redirects call to corresponding CloudantService method.</a:t>
            </a: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REST Controller: </a:t>
            </a: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SqldbController</a:t>
            </a:r>
            <a:endParaRPr/>
          </a:p>
        </p:txBody>
      </p:sp>
      <p:sp>
        <p:nvSpPr>
          <p:cNvPr id="191" name="TextShape 2"/>
          <p:cNvSpPr txBox="1"/>
          <p:nvPr/>
        </p:nvSpPr>
        <p:spPr>
          <a:xfrm>
            <a:off x="365760" y="1463040"/>
            <a:ext cx="25506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SqldbService reference</a:t>
            </a:r>
            <a:endParaRPr/>
          </a:p>
        </p:txBody>
      </p:sp>
      <p:sp>
        <p:nvSpPr>
          <p:cNvPr id="192" name="TextShape 3"/>
          <p:cNvSpPr txBox="1"/>
          <p:nvPr/>
        </p:nvSpPr>
        <p:spPr>
          <a:xfrm>
            <a:off x="455760" y="3566160"/>
            <a:ext cx="2712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REST end point example</a:t>
            </a:r>
            <a:endParaRPr/>
          </a:p>
        </p:txBody>
      </p:sp>
      <p:sp>
        <p:nvSpPr>
          <p:cNvPr id="193" name="TextShape 4"/>
          <p:cNvSpPr txBox="1"/>
          <p:nvPr/>
        </p:nvSpPr>
        <p:spPr>
          <a:xfrm>
            <a:off x="5852160" y="1554480"/>
            <a:ext cx="5486400" cy="1114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Inject SqldbService object for all REST endpoints to use.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Each end point redirects call to corresponding SqldbService method.</a:t>
            </a:r>
            <a:endParaRPr/>
          </a:p>
        </p:txBody>
      </p:sp>
      <p:sp>
        <p:nvSpPr>
          <p:cNvPr id="194" name="TextShape 5"/>
          <p:cNvSpPr txBox="1"/>
          <p:nvPr/>
        </p:nvSpPr>
        <p:spPr>
          <a:xfrm>
            <a:off x="398160" y="2011680"/>
            <a:ext cx="2985120" cy="12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SqldbService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sqldbService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SqldbController()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sqldbService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SqldbService();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95" name="TextShape 6"/>
          <p:cNvSpPr txBox="1"/>
          <p:nvPr/>
        </p:nvSpPr>
        <p:spPr>
          <a:xfrm>
            <a:off x="457200" y="4260240"/>
            <a:ext cx="3618720" cy="1866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@GET</a:t>
            </a:r>
            <a:endParaRPr/>
          </a:p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@Path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"/select"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@Produces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"application/json"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List&lt;Map&lt;String, Object&gt;&gt; select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   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lang="en-US" sz="1000" spc="-1">
                <a:solidFill>
                  <a:srgbClr val="646464"/>
                </a:solidFill>
                <a:latin typeface="Consolas"/>
                <a:ea typeface="Consolas"/>
              </a:rPr>
              <a:t>@QueryParam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(value = 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"id"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 Integer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id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    </a:t>
            </a:r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sqldbService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.select(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id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1982160" y="2895480"/>
            <a:ext cx="822420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45000"/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Questions?</a:t>
            </a: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58920" y="609480"/>
            <a:ext cx="6761880" cy="76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62000" bIns="45000"/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Architecture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504360" y="1463040"/>
            <a:ext cx="2498040" cy="30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Client (human or application)</a:t>
            </a:r>
            <a:endParaRPr/>
          </a:p>
        </p:txBody>
      </p:sp>
      <p:sp>
        <p:nvSpPr>
          <p:cNvPr id="132" name="CustomShape 3"/>
          <p:cNvSpPr/>
          <p:nvPr/>
        </p:nvSpPr>
        <p:spPr>
          <a:xfrm>
            <a:off x="3743640" y="1425600"/>
            <a:ext cx="311400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Java Application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743640" y="1951920"/>
            <a:ext cx="3114000" cy="1522440"/>
          </a:xfrm>
          <a:prstGeom prst="rect">
            <a:avLst/>
          </a:prstGeom>
          <a:solidFill>
            <a:srgbClr val="ffffff"/>
          </a:solidFill>
          <a:ln w="255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34" name="Picture 10" descr=""/>
          <p:cNvPicPr/>
          <p:nvPr/>
        </p:nvPicPr>
        <p:blipFill>
          <a:blip r:embed="rId1"/>
          <a:stretch/>
        </p:blipFill>
        <p:spPr>
          <a:xfrm>
            <a:off x="3826800" y="2088000"/>
            <a:ext cx="1349640" cy="1222560"/>
          </a:xfrm>
          <a:prstGeom prst="rect">
            <a:avLst/>
          </a:prstGeom>
          <a:ln>
            <a:noFill/>
          </a:ln>
        </p:spPr>
      </p:pic>
      <p:pic>
        <p:nvPicPr>
          <p:cNvPr id="135" name="Picture 11" descr=""/>
          <p:cNvPicPr/>
          <p:nvPr/>
        </p:nvPicPr>
        <p:blipFill>
          <a:blip r:embed="rId2"/>
          <a:stretch/>
        </p:blipFill>
        <p:spPr>
          <a:xfrm>
            <a:off x="5564160" y="2106360"/>
            <a:ext cx="1169640" cy="1217880"/>
          </a:xfrm>
          <a:prstGeom prst="rect">
            <a:avLst/>
          </a:prstGeom>
          <a:ln>
            <a:noFill/>
          </a:ln>
        </p:spPr>
      </p:pic>
      <p:sp>
        <p:nvSpPr>
          <p:cNvPr id="136" name="CustomShape 5"/>
          <p:cNvSpPr/>
          <p:nvPr/>
        </p:nvSpPr>
        <p:spPr>
          <a:xfrm flipV="1">
            <a:off x="2608560" y="2584800"/>
            <a:ext cx="11343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2849760" y="2372760"/>
            <a:ext cx="575640" cy="25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1600" bIns="45000"/>
          <a:p>
            <a:pPr algn="ctr">
              <a:lnSpc>
                <a:spcPct val="87000"/>
              </a:lnSpc>
            </a:pPr>
            <a:r>
              <a:rPr lang="en-US" sz="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REST</a:t>
            </a:r>
            <a:endParaRPr/>
          </a:p>
        </p:txBody>
      </p:sp>
      <p:pic>
        <p:nvPicPr>
          <p:cNvPr id="138" name="Picture 5" descr=""/>
          <p:cNvPicPr/>
          <p:nvPr/>
        </p:nvPicPr>
        <p:blipFill>
          <a:blip r:embed="rId3"/>
          <a:stretch/>
        </p:blipFill>
        <p:spPr>
          <a:xfrm>
            <a:off x="711360" y="1770480"/>
            <a:ext cx="1924920" cy="1978200"/>
          </a:xfrm>
          <a:prstGeom prst="rect">
            <a:avLst/>
          </a:prstGeom>
          <a:ln>
            <a:noFill/>
          </a:ln>
        </p:spPr>
      </p:pic>
      <p:pic>
        <p:nvPicPr>
          <p:cNvPr id="139" name="" descr=""/>
          <p:cNvPicPr/>
          <p:nvPr/>
        </p:nvPicPr>
        <p:blipFill>
          <a:blip r:embed="rId4"/>
          <a:stretch/>
        </p:blipFill>
        <p:spPr>
          <a:xfrm>
            <a:off x="8412480" y="1903680"/>
            <a:ext cx="2033640" cy="1662120"/>
          </a:xfrm>
          <a:prstGeom prst="rect">
            <a:avLst/>
          </a:prstGeom>
          <a:ln>
            <a:noFill/>
          </a:ln>
        </p:spPr>
      </p:pic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564400" y="3596040"/>
            <a:ext cx="1881720" cy="1615680"/>
          </a:xfrm>
          <a:prstGeom prst="rect">
            <a:avLst/>
          </a:prstGeom>
          <a:ln>
            <a:noFill/>
          </a:ln>
        </p:spPr>
      </p:pic>
      <p:sp>
        <p:nvSpPr>
          <p:cNvPr id="141" name="CustomShape 7"/>
          <p:cNvSpPr/>
          <p:nvPr/>
        </p:nvSpPr>
        <p:spPr>
          <a:xfrm>
            <a:off x="6858000" y="2834640"/>
            <a:ext cx="2102760" cy="155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8"/>
          <p:cNvSpPr/>
          <p:nvPr/>
        </p:nvSpPr>
        <p:spPr>
          <a:xfrm>
            <a:off x="6858000" y="2706480"/>
            <a:ext cx="21027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9"/>
          <p:cNvSpPr/>
          <p:nvPr/>
        </p:nvSpPr>
        <p:spPr>
          <a:xfrm>
            <a:off x="7858440" y="1381680"/>
            <a:ext cx="3114000" cy="44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21680" bIns="45000"/>
          <a:p>
            <a:pPr algn="ctr">
              <a:lnSpc>
                <a:spcPct val="87000"/>
              </a:lnSpc>
            </a:pPr>
            <a:r>
              <a:rPr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Gothic"/>
              </a:rPr>
              <a:t>Bluemix Data Services</a:t>
            </a: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5760" y="1005840"/>
            <a:ext cx="8224560" cy="388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r>
              <a:rPr lang="en-US" sz="22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Agenda</a:t>
            </a:r>
            <a:endParaRPr/>
          </a:p>
        </p:txBody>
      </p:sp>
      <p:sp>
        <p:nvSpPr>
          <p:cNvPr id="145" name="CustomShape 2"/>
          <p:cNvSpPr/>
          <p:nvPr/>
        </p:nvSpPr>
        <p:spPr>
          <a:xfrm>
            <a:off x="349200" y="1873080"/>
            <a:ext cx="11405520" cy="449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216000" indent="-21600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 Bluemix Data Services application Eclipse Java project.</a:t>
            </a:r>
            <a:endParaRPr/>
          </a:p>
          <a:p>
            <a:pPr lvl="1" marL="432000" indent="-21600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 Bluemix Data Services application with Java starter.</a:t>
            </a:r>
            <a:endParaRPr/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Import starter code to eclipse project.</a:t>
            </a:r>
            <a:endParaRPr/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Install Bluemix tools for eclipse.</a:t>
            </a:r>
            <a:endParaRPr/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 project to Bluemix application.</a:t>
            </a:r>
            <a:endParaRPr/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Push project to Bluemix.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Connect application to services.</a:t>
            </a:r>
            <a:endParaRPr/>
          </a:p>
          <a:p>
            <a:pPr lvl="1" marL="864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Parse VCAP_SERVICES environment variable.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 application REST service interface.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Create application data services module.</a:t>
            </a:r>
            <a:endParaRPr/>
          </a:p>
          <a:p>
            <a:pPr marL="432000" indent="-323640">
              <a:lnSpc>
                <a:spcPct val="100000"/>
              </a:lnSpc>
              <a:buClr>
                <a:srgbClr val="ffffff"/>
              </a:buClr>
              <a:buFont typeface="Liberation Serif"/>
              <a:buAutoNum type="arabicPeriod"/>
            </a:pPr>
            <a:r>
              <a:rPr lang="en-US" sz="1600" spc="-1" strike="noStrike">
                <a:uFill>
                  <a:solidFill>
                    <a:srgbClr val="ffffff"/>
                  </a:solidFill>
                </a:uFill>
                <a:latin typeface="Arial"/>
              </a:rPr>
              <a:t>Test working application.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349920" y="673200"/>
            <a:ext cx="822240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Use Case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5792040" y="1523880"/>
            <a:ext cx="1705680" cy="1218960"/>
          </a:xfrm>
          <a:prstGeom prst="ellipse">
            <a:avLst/>
          </a:prstGeom>
          <a:solidFill>
            <a:srgbClr val="00b8ff"/>
          </a:solidFill>
          <a:ln w="9360">
            <a:solidFill>
              <a:schemeClr val="tx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3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Send REST Request</a:t>
            </a:r>
            <a:endParaRPr/>
          </a:p>
          <a:p>
            <a:pPr>
              <a:lnSpc>
                <a:spcPct val="93000"/>
              </a:lnSpc>
            </a:pPr>
            <a:endParaRPr/>
          </a:p>
        </p:txBody>
      </p:sp>
      <p:pic>
        <p:nvPicPr>
          <p:cNvPr id="148" name="Picture 5" descr=""/>
          <p:cNvPicPr/>
          <p:nvPr/>
        </p:nvPicPr>
        <p:blipFill>
          <a:blip r:embed="rId1"/>
          <a:stretch/>
        </p:blipFill>
        <p:spPr>
          <a:xfrm>
            <a:off x="1067760" y="2208240"/>
            <a:ext cx="2310840" cy="2374200"/>
          </a:xfrm>
          <a:prstGeom prst="rect">
            <a:avLst/>
          </a:prstGeom>
          <a:ln>
            <a:noFill/>
          </a:ln>
        </p:spPr>
      </p:pic>
      <p:sp>
        <p:nvSpPr>
          <p:cNvPr id="149" name="CustomShape 3"/>
          <p:cNvSpPr/>
          <p:nvPr/>
        </p:nvSpPr>
        <p:spPr>
          <a:xfrm flipV="1">
            <a:off x="3090240" y="2193840"/>
            <a:ext cx="2701440" cy="108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00b8ff"/>
          </a:solidFill>
          <a:ln w="9360">
            <a:solidFill>
              <a:schemeClr val="tx1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4"/>
          <p:cNvSpPr/>
          <p:nvPr/>
        </p:nvSpPr>
        <p:spPr>
          <a:xfrm>
            <a:off x="7925760" y="1752480"/>
            <a:ext cx="3885480" cy="4266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49920" y="673200"/>
            <a:ext cx="986076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code</a:t>
            </a:r>
            <a:endParaRPr/>
          </a:p>
        </p:txBody>
      </p:sp>
      <p:sp>
        <p:nvSpPr>
          <p:cNvPr id="152" name="CustomShape 2"/>
          <p:cNvSpPr/>
          <p:nvPr/>
        </p:nvSpPr>
        <p:spPr>
          <a:xfrm>
            <a:off x="349920" y="1752480"/>
            <a:ext cx="10705320" cy="426636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Pull the application eclipse project from github repository. 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 u="sng">
                <a:solidFill>
                  <a:srgbClr val="ccccff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https://github.com/ibmecod/javaplay-rest-dataservices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3" name="CustomShape 3"/>
          <p:cNvSpPr/>
          <p:nvPr/>
        </p:nvSpPr>
        <p:spPr>
          <a:xfrm>
            <a:off x="349920" y="3625560"/>
            <a:ext cx="18396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49920" y="673200"/>
            <a:ext cx="986076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Create Bluemix Services</a:t>
            </a:r>
            <a:endParaRPr/>
          </a:p>
        </p:txBody>
      </p:sp>
      <p:sp>
        <p:nvSpPr>
          <p:cNvPr id="155" name="CustomShape 2"/>
          <p:cNvSpPr/>
          <p:nvPr/>
        </p:nvSpPr>
        <p:spPr>
          <a:xfrm>
            <a:off x="349920" y="3625560"/>
            <a:ext cx="183960" cy="34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"/>
          <p:cNvSpPr/>
          <p:nvPr/>
        </p:nvSpPr>
        <p:spPr>
          <a:xfrm>
            <a:off x="548640" y="5151240"/>
            <a:ext cx="3610080" cy="792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90000" tIns="45000" bIns="45000"/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SQL Database</a:t>
            </a:r>
            <a:endParaRPr/>
          </a:p>
          <a:p>
            <a:pPr marL="216000" indent="-215640">
              <a:lnSpc>
                <a:spcPct val="100000"/>
              </a:lnSpc>
              <a:buSzPct val="45000"/>
              <a:buFont typeface="StarSymbol"/>
              <a:buChar char="l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Cloudant NoSQL DB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461160" y="1421280"/>
            <a:ext cx="6305040" cy="2876040"/>
          </a:xfrm>
          <a:prstGeom prst="rect">
            <a:avLst/>
          </a:prstGeom>
          <a:ln>
            <a:noFill/>
          </a:ln>
        </p:spPr>
      </p:pic>
      <p:sp>
        <p:nvSpPr>
          <p:cNvPr id="158" name="TextShape 4"/>
          <p:cNvSpPr txBox="1"/>
          <p:nvPr/>
        </p:nvSpPr>
        <p:spPr>
          <a:xfrm>
            <a:off x="7040880" y="822960"/>
            <a:ext cx="4937760" cy="2277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800" spc="-1">
                <a:latin typeface="Arial"/>
              </a:rPr>
              <a:t>Example for creating Cloudant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Go to Bluemix catalog.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Double click “Cloudant NoSQL DB”.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Fill out form.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Click “OK”.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Application structure</a:t>
            </a:r>
            <a:endParaRPr/>
          </a:p>
        </p:txBody>
      </p:sp>
      <p:sp>
        <p:nvSpPr>
          <p:cNvPr id="160" name="CustomShape 2"/>
          <p:cNvSpPr/>
          <p:nvPr/>
        </p:nvSpPr>
        <p:spPr>
          <a:xfrm>
            <a:off x="426240" y="1711440"/>
            <a:ext cx="5670000" cy="43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"/>
          <p:cNvSpPr/>
          <p:nvPr/>
        </p:nvSpPr>
        <p:spPr>
          <a:xfrm>
            <a:off x="457200" y="1227600"/>
            <a:ext cx="923508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TextShape 4"/>
          <p:cNvSpPr txBox="1"/>
          <p:nvPr/>
        </p:nvSpPr>
        <p:spPr>
          <a:xfrm>
            <a:off x="274320" y="1188720"/>
            <a:ext cx="11521440" cy="2905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REST controllers classes:</a:t>
            </a:r>
            <a:r>
              <a:rPr lang="en-US" sz="1800" spc="-1">
                <a:latin typeface="Arial"/>
              </a:rPr>
              <a:t>
</a:t>
            </a:r>
            <a:r>
              <a:rPr lang="en-US" sz="1800" spc="-1">
                <a:latin typeface="Arial"/>
              </a:rPr>
              <a:t>Define REST endpoints for Cloudant NoSQL DB related methods.</a:t>
            </a:r>
            <a:endParaRPr/>
          </a:p>
          <a:p>
            <a:pPr lvl="1" marL="432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CloudantController</a:t>
            </a:r>
            <a:endParaRPr/>
          </a:p>
          <a:p>
            <a:pPr lvl="1" marL="432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SqldbController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Business services classes:</a:t>
            </a:r>
            <a:r>
              <a:rPr lang="en-US" sz="1800" spc="-1">
                <a:latin typeface="Arial"/>
              </a:rPr>
              <a:t>
</a:t>
            </a:r>
            <a:r>
              <a:rPr lang="en-US" sz="1800" spc="-1">
                <a:latin typeface="Arial"/>
              </a:rPr>
              <a:t>Translate REST calls to underlying Cloudant NoSQL DB API calls.</a:t>
            </a:r>
            <a:endParaRPr/>
          </a:p>
          <a:p>
            <a:pPr lvl="1" marL="432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CloudantService</a:t>
            </a:r>
            <a:endParaRPr/>
          </a:p>
          <a:p>
            <a:pPr lvl="1" marL="432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SqldbService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Connection pool and utility class:</a:t>
            </a:r>
            <a:r>
              <a:rPr lang="en-US" sz="1800" spc="-1">
                <a:latin typeface="Arial"/>
              </a:rPr>
              <a:t>
</a:t>
            </a:r>
            <a:r>
              <a:rPr lang="en-US" sz="1800" spc="-1">
                <a:latin typeface="Arial"/>
              </a:rPr>
              <a:t>Parses VCAP_SERVICES environment variable, creates API connections.</a:t>
            </a:r>
            <a:endParaRPr/>
          </a:p>
          <a:p>
            <a:pPr lvl="1" marL="432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ServiceDiscovery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ServiceDiscovery class</a:t>
            </a:r>
            <a:endParaRPr/>
          </a:p>
        </p:txBody>
      </p:sp>
      <p:sp>
        <p:nvSpPr>
          <p:cNvPr id="164" name="CustomShape 2"/>
          <p:cNvSpPr/>
          <p:nvPr/>
        </p:nvSpPr>
        <p:spPr>
          <a:xfrm>
            <a:off x="426240" y="1711440"/>
            <a:ext cx="5670000" cy="436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3"/>
          <p:cNvSpPr/>
          <p:nvPr/>
        </p:nvSpPr>
        <p:spPr>
          <a:xfrm>
            <a:off x="457200" y="1227600"/>
            <a:ext cx="9235080" cy="54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TextShape 4"/>
          <p:cNvSpPr txBox="1"/>
          <p:nvPr/>
        </p:nvSpPr>
        <p:spPr>
          <a:xfrm>
            <a:off x="365760" y="1280160"/>
            <a:ext cx="4527000" cy="2901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JSONObject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vcapServices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ServiceDiscovery()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3f7f5f"/>
                </a:solid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vcapServices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JSONObject(System.</a:t>
            </a:r>
            <a:r>
              <a:rPr i="1" lang="en-US" sz="1000" spc="-1">
                <a:solidFill>
                  <a:srgbClr val="000000"/>
                </a:solidFill>
                <a:latin typeface="Consolas"/>
                <a:ea typeface="Consolas"/>
              </a:rPr>
              <a:t>getenv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"VCAP_SERVICES"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catch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(JSONException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throw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RuntimeException(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67" name="TextShape 5"/>
          <p:cNvSpPr txBox="1"/>
          <p:nvPr/>
        </p:nvSpPr>
        <p:spPr>
          <a:xfrm>
            <a:off x="5486400" y="1174680"/>
            <a:ext cx="5999040" cy="4677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CloudantClient getCoudantClient()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String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host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String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username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String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password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>
                <a:solidFill>
                  <a:srgbClr val="3f7f5f"/>
                </a:solidFill>
                <a:latin typeface="Consolas"/>
                <a:ea typeface="Consolas"/>
              </a:rPr>
              <a:t>// parse VCAP_SERVICES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try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JSONObject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vcapServices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.getJSONArray(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"cloudantNoSQLDB"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).getJSONObject(0);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JSONObject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credentials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service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.getJSONObject(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"credentials"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host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credentials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.getString(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"host"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username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credentials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.getString(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"username"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password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credentials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.getString(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"password"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catch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(JSONException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throw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RuntimeException(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String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account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lang="en-US" sz="1000" spc="-1">
                <a:solidFill>
                  <a:srgbClr val="2a00ff"/>
                </a:solidFill>
                <a:latin typeface="Consolas"/>
                <a:ea typeface="Consolas"/>
              </a:rPr>
              <a:t>"https://"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+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host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CloudantClient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cloudantClient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new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CloudantClient(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account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username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,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password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);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000" spc="-1">
                <a:solidFill>
                  <a:srgbClr val="6a3e3e"/>
                </a:solidFill>
                <a:latin typeface="Consolas"/>
                <a:ea typeface="Consolas"/>
              </a:rPr>
              <a:t>cloudantClient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68" name="TextShape 6"/>
          <p:cNvSpPr txBox="1"/>
          <p:nvPr/>
        </p:nvSpPr>
        <p:spPr>
          <a:xfrm>
            <a:off x="365760" y="4181760"/>
            <a:ext cx="4937760" cy="1114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Parses VCAP_SERVICES variable.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Extract service connection parameters.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Creates connection object and returns it to business service methods.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49920" y="635040"/>
            <a:ext cx="9746640" cy="38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1268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Arial"/>
                <a:ea typeface="MS PGothic"/>
              </a:rPr>
              <a:t>Business Service: CloudantService</a:t>
            </a:r>
            <a:endParaRPr/>
          </a:p>
        </p:txBody>
      </p:sp>
      <p:sp>
        <p:nvSpPr>
          <p:cNvPr id="170" name="CustomShape 2"/>
          <p:cNvSpPr/>
          <p:nvPr/>
        </p:nvSpPr>
        <p:spPr>
          <a:xfrm>
            <a:off x="426240" y="1711440"/>
            <a:ext cx="5670000" cy="159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3"/>
          <p:cNvSpPr/>
          <p:nvPr/>
        </p:nvSpPr>
        <p:spPr>
          <a:xfrm>
            <a:off x="457200" y="1263600"/>
            <a:ext cx="8384040" cy="3673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TextShape 4"/>
          <p:cNvSpPr txBox="1"/>
          <p:nvPr/>
        </p:nvSpPr>
        <p:spPr>
          <a:xfrm>
            <a:off x="425880" y="2011680"/>
            <a:ext cx="4877640" cy="12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private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final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CloudantClient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cloudantClient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;</a:t>
            </a:r>
            <a:endParaRPr/>
          </a:p>
          <a:p>
            <a:endParaRPr/>
          </a:p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CloudantService()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cloudantClient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= ServiceDiscovery.</a:t>
            </a:r>
            <a:r>
              <a:rPr i="1" lang="en-US" sz="1000" spc="-1">
                <a:solidFill>
                  <a:srgbClr val="000000"/>
                </a:solidFill>
                <a:latin typeface="Consolas"/>
                <a:ea typeface="Consolas"/>
              </a:rPr>
              <a:t>getInstance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().getCoudantClient();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73" name="TextShape 5"/>
          <p:cNvSpPr txBox="1"/>
          <p:nvPr/>
        </p:nvSpPr>
        <p:spPr>
          <a:xfrm>
            <a:off x="453240" y="4486320"/>
            <a:ext cx="3021480" cy="1274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public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List&lt;String&gt; getDatabases</a:t>
            </a:r>
            <a:endParaRPr/>
          </a:p>
          <a:p>
            <a:r>
              <a:rPr lang="en-US" sz="1000" spc="-1">
                <a:latin typeface="Consolas"/>
              </a:rPr>
              <a:t>(</a:t>
            </a:r>
            <a:endParaRPr/>
          </a:p>
          <a:p>
            <a:r>
              <a:rPr lang="en-US" sz="1000" spc="-1">
                <a:latin typeface="Consolas"/>
              </a:rPr>
              <a:t>)</a:t>
            </a:r>
            <a:endParaRPr/>
          </a:p>
          <a:p>
            <a:r>
              <a:rPr lang="en-US" sz="1000" spc="-1">
                <a:latin typeface="Consolas"/>
              </a:rPr>
              <a:t>{</a:t>
            </a:r>
            <a:endParaRPr/>
          </a:p>
          <a:p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	</a:t>
            </a:r>
            <a:r>
              <a:rPr b="1" lang="en-US" sz="1000" spc="-1">
                <a:solidFill>
                  <a:srgbClr val="7f0055"/>
                </a:solidFill>
                <a:latin typeface="Consolas"/>
                <a:ea typeface="Consolas"/>
              </a:rPr>
              <a:t>return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 </a:t>
            </a:r>
            <a:r>
              <a:rPr lang="en-US" sz="1000" spc="-1">
                <a:solidFill>
                  <a:srgbClr val="0000c0"/>
                </a:solidFill>
                <a:latin typeface="Consolas"/>
                <a:ea typeface="Consolas"/>
              </a:rPr>
              <a:t>cloudantClient</a:t>
            </a:r>
            <a:r>
              <a:rPr lang="en-US" sz="1000" spc="-1">
                <a:solidFill>
                  <a:srgbClr val="000000"/>
                </a:solidFill>
                <a:latin typeface="Consolas"/>
                <a:ea typeface="Consolas"/>
              </a:rPr>
              <a:t>.getAllDbs();</a:t>
            </a:r>
            <a:endParaRPr/>
          </a:p>
          <a:p>
            <a:endParaRPr/>
          </a:p>
          <a:p>
            <a:r>
              <a:rPr lang="en-US" sz="1000" spc="-1">
                <a:latin typeface="Consolas"/>
              </a:rPr>
              <a:t>}</a:t>
            </a:r>
            <a:endParaRPr/>
          </a:p>
          <a:p>
            <a:endParaRPr/>
          </a:p>
        </p:txBody>
      </p:sp>
      <p:sp>
        <p:nvSpPr>
          <p:cNvPr id="174" name="TextShape 6"/>
          <p:cNvSpPr txBox="1"/>
          <p:nvPr/>
        </p:nvSpPr>
        <p:spPr>
          <a:xfrm>
            <a:off x="365760" y="1554480"/>
            <a:ext cx="27928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Get Cloudant client object</a:t>
            </a:r>
            <a:endParaRPr/>
          </a:p>
        </p:txBody>
      </p:sp>
      <p:sp>
        <p:nvSpPr>
          <p:cNvPr id="175" name="TextShape 7"/>
          <p:cNvSpPr txBox="1"/>
          <p:nvPr/>
        </p:nvSpPr>
        <p:spPr>
          <a:xfrm>
            <a:off x="365760" y="3749040"/>
            <a:ext cx="27943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 sz="1800" spc="-1">
                <a:latin typeface="Arial"/>
              </a:rPr>
              <a:t>API method: getDatabase</a:t>
            </a:r>
            <a:endParaRPr/>
          </a:p>
        </p:txBody>
      </p:sp>
      <p:sp>
        <p:nvSpPr>
          <p:cNvPr id="176" name="TextShape 8"/>
          <p:cNvSpPr txBox="1"/>
          <p:nvPr/>
        </p:nvSpPr>
        <p:spPr>
          <a:xfrm>
            <a:off x="6021000" y="1446120"/>
            <a:ext cx="5683320" cy="477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Retrieves Cloudant client object from ServiceDiscovery class.</a:t>
            </a:r>
            <a:endParaRPr/>
          </a:p>
          <a:p>
            <a:pPr marL="216000" indent="-216000">
              <a:buClr>
                <a:srgbClr val="ffffff"/>
              </a:buClr>
              <a:buFont typeface="Liberation Serif"/>
              <a:buAutoNum type="arabicPeriod"/>
            </a:pPr>
            <a:r>
              <a:rPr lang="en-US" sz="1800" spc="-1">
                <a:latin typeface="Arial"/>
              </a:rPr>
              <a:t>Example of API method “getDatabase”:</a:t>
            </a:r>
            <a:r>
              <a:rPr lang="en-US" sz="1800" spc="-1">
                <a:latin typeface="Arial"/>
              </a:rPr>
              <a:t>
</a:t>
            </a:r>
            <a:r>
              <a:rPr lang="en-US" sz="1800" spc="-1">
                <a:latin typeface="Arial"/>
              </a:rPr>
              <a:t>Uses Cloudant client object to call underlying Cloudant API.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1516</TotalTime>
  <Application>LibreOffice/5.0.1.2$Windows_x86 LibreOffice_project/81898c9f5c0d43f3473ba111d7b351050be20261</Application>
  <Paragraphs>257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2015-08-25T13:50:46Z</dcterms:created>
  <dc:creator>Microsoft Office User</dc:creator>
  <dc:language>en-US</dc:language>
  <cp:lastPrinted>1601-01-01T00:00:00Z</cp:lastPrinted>
  <dcterms:modified xsi:type="dcterms:W3CDTF">2015-10-26T10:45:45Z</dcterms:modified>
  <cp:revision>15</cp:revision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