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3587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A58DA61F-EDF1-4F65-B724-F7F424B06463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CustomShape 2"/>
          <p:cNvSpPr/>
          <p:nvPr/>
        </p:nvSpPr>
        <p:spPr>
          <a:xfrm>
            <a:off x="3881520" y="8686800"/>
            <a:ext cx="29714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DC0FCFD-AFD7-4EFE-A89F-D31C182EACD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881520" y="8686800"/>
            <a:ext cx="29714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AC741770-C76E-440A-9F0E-41A12CA5F8F9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881520" y="8686800"/>
            <a:ext cx="29714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4E93158-A818-4C97-88B2-B38884322D29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881520" y="8686800"/>
            <a:ext cx="29714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4C99D1C-E0AF-4FA2-8DFE-BE091F533BC6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881520" y="8686800"/>
            <a:ext cx="29714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80ABCA8-5561-40C5-BB3F-FC878EEAAFA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881520" y="8686800"/>
            <a:ext cx="29714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318D46C-0578-4102-BC96-A43073E1320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881520" y="8686800"/>
            <a:ext cx="29714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A2C4DE3-1A09-4368-B715-188FEA53EF47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881520" y="8686800"/>
            <a:ext cx="29714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FC995B3-8296-476C-B099-539D5D5F7C71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881520" y="8686800"/>
            <a:ext cx="29714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2B33F36-A84D-44C4-BB1B-0BBED11B2784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881520" y="8686800"/>
            <a:ext cx="29714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87DE375-4FE2-4D4F-AA39-BB31F8B0E7B7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881520" y="8686800"/>
            <a:ext cx="29714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974B54AA-1696-4FC6-89B3-B32A0E91722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881520" y="8686800"/>
            <a:ext cx="29714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A7759D5-D98C-4BC1-9731-2460B4BBEEC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1" name="CustomShape 2"/>
          <p:cNvSpPr/>
          <p:nvPr/>
        </p:nvSpPr>
        <p:spPr>
          <a:xfrm>
            <a:off x="3881520" y="8686800"/>
            <a:ext cx="29732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4480" bIns="45000" anchor="b"/>
          <a:p>
            <a:pPr algn="r">
              <a:lnSpc>
                <a:spcPct val="87000"/>
              </a:lnSpc>
            </a:pPr>
            <a:fld id="{8CB26907-1350-43A4-AC21-2B4627F38B6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881520" y="8686800"/>
            <a:ext cx="29714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6F1B486-95C3-4FCA-AE62-28A158217015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881520" y="8686800"/>
            <a:ext cx="29714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384533C-C211-4BE5-A149-2329627D484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3881520" y="8686800"/>
            <a:ext cx="297324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4480" bIns="45000" anchor="b"/>
          <a:p>
            <a:pPr algn="r">
              <a:lnSpc>
                <a:spcPct val="87000"/>
              </a:lnSpc>
            </a:pPr>
            <a:fld id="{0FE28419-93A9-42E5-A466-52E14EAC03E4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881520" y="8686800"/>
            <a:ext cx="29714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D5A8EC4-993D-4091-AB17-F391702406F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881520" y="8686800"/>
            <a:ext cx="29714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C19B5487-7239-4BFE-90AE-E0CAD0763CB9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881520" y="8686800"/>
            <a:ext cx="29714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D33AD87-7404-4779-9987-D48B1416AB6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881520" y="8686800"/>
            <a:ext cx="29714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F64B81F-633C-4A74-9533-01A1328880B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881520" y="8686800"/>
            <a:ext cx="2971440" cy="45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41B38AB-CADC-473A-8F50-C31CA26B8F00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535600" y="0"/>
            <a:ext cx="3656160" cy="6856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6" descr=""/>
          <p:cNvPicPr/>
          <p:nvPr/>
        </p:nvPicPr>
        <p:blipFill>
          <a:blip r:embed="rId2"/>
          <a:stretch/>
        </p:blipFill>
        <p:spPr>
          <a:xfrm>
            <a:off x="8908560" y="6456240"/>
            <a:ext cx="1206360" cy="149040"/>
          </a:xfrm>
          <a:prstGeom prst="rect">
            <a:avLst/>
          </a:prstGeom>
          <a:ln>
            <a:noFill/>
          </a:ln>
        </p:spPr>
      </p:pic>
      <p:pic>
        <p:nvPicPr>
          <p:cNvPr id="3" name="Picture 7" descr=""/>
          <p:cNvPicPr/>
          <p:nvPr/>
        </p:nvPicPr>
        <p:blipFill>
          <a:blip r:embed="rId3"/>
          <a:stretch/>
        </p:blipFill>
        <p:spPr>
          <a:xfrm>
            <a:off x="844560" y="1433520"/>
            <a:ext cx="3888000" cy="246672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8840520" y="4937040"/>
            <a:ext cx="231480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6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Presented by: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347400" y="549000"/>
            <a:ext cx="114937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7888320" y="6481800"/>
            <a:ext cx="40716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68760" bIns="46080"/>
          <a:p>
            <a:pPr algn="r">
              <a:lnSpc>
                <a:spcPct val="87000"/>
              </a:lnSpc>
            </a:pP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© 2015 IBM Corporation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228600" y="6456240"/>
            <a:ext cx="73476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2"/>
          <a:stretch/>
        </p:blipFill>
        <p:spPr>
          <a:xfrm>
            <a:off x="363600" y="338040"/>
            <a:ext cx="1412640" cy="160200"/>
          </a:xfrm>
          <a:prstGeom prst="rect">
            <a:avLst/>
          </a:prstGeom>
          <a:ln>
            <a:noFill/>
          </a:ln>
        </p:spPr>
      </p:pic>
      <p:pic>
        <p:nvPicPr>
          <p:cNvPr id="45" name="Picture 5" descr=""/>
          <p:cNvPicPr/>
          <p:nvPr/>
        </p:nvPicPr>
        <p:blipFill>
          <a:blip r:embed="rId3"/>
          <a:stretch/>
        </p:blipFill>
        <p:spPr>
          <a:xfrm>
            <a:off x="10596600" y="263520"/>
            <a:ext cx="1230120" cy="23940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47400" y="549000"/>
            <a:ext cx="114937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7888320" y="6481800"/>
            <a:ext cx="40716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68760" bIns="46080"/>
          <a:p>
            <a:pPr algn="r">
              <a:lnSpc>
                <a:spcPct val="87000"/>
              </a:lnSpc>
            </a:pP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© 2015 IBM Corporation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228600" y="6456240"/>
            <a:ext cx="734760" cy="24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4" descr=""/>
          <p:cNvPicPr/>
          <p:nvPr/>
        </p:nvPicPr>
        <p:blipFill>
          <a:blip r:embed="rId2"/>
          <a:stretch/>
        </p:blipFill>
        <p:spPr>
          <a:xfrm>
            <a:off x="363600" y="338040"/>
            <a:ext cx="1412640" cy="160200"/>
          </a:xfrm>
          <a:prstGeom prst="rect">
            <a:avLst/>
          </a:prstGeom>
          <a:ln>
            <a:noFill/>
          </a:ln>
        </p:spPr>
      </p:pic>
      <p:pic>
        <p:nvPicPr>
          <p:cNvPr id="86" name="Picture 5" descr=""/>
          <p:cNvPicPr/>
          <p:nvPr/>
        </p:nvPicPr>
        <p:blipFill>
          <a:blip r:embed="rId3"/>
          <a:stretch/>
        </p:blipFill>
        <p:spPr>
          <a:xfrm>
            <a:off x="10596600" y="263520"/>
            <a:ext cx="1230120" cy="239400"/>
          </a:xfrm>
          <a:prstGeom prst="rect">
            <a:avLst/>
          </a:prstGeom>
          <a:ln>
            <a:noFill/>
          </a:ln>
        </p:spPr>
      </p:pic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1520" y="3878280"/>
            <a:ext cx="61099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 Plays – REST Data Services Application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8840160" y="5349960"/>
            <a:ext cx="169056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600" spc="-18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IBM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49920" y="635040"/>
            <a:ext cx="97455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Business Service: CloudantService</a:t>
            </a:r>
            <a:endParaRPr/>
          </a:p>
        </p:txBody>
      </p:sp>
      <p:sp>
        <p:nvSpPr>
          <p:cNvPr id="186" name="CustomShape 2"/>
          <p:cNvSpPr/>
          <p:nvPr/>
        </p:nvSpPr>
        <p:spPr>
          <a:xfrm>
            <a:off x="426240" y="1711440"/>
            <a:ext cx="5668920" cy="15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3"/>
          <p:cNvSpPr/>
          <p:nvPr/>
        </p:nvSpPr>
        <p:spPr>
          <a:xfrm>
            <a:off x="457200" y="1263600"/>
            <a:ext cx="8382960" cy="36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4"/>
          <p:cNvSpPr/>
          <p:nvPr/>
        </p:nvSpPr>
        <p:spPr>
          <a:xfrm>
            <a:off x="425880" y="2011680"/>
            <a:ext cx="4876560" cy="12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CloudantClient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CloudantService()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ServiceDiscovery.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getInstance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().getCoudantClient();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9" name="CustomShape 5"/>
          <p:cNvSpPr/>
          <p:nvPr/>
        </p:nvSpPr>
        <p:spPr>
          <a:xfrm>
            <a:off x="453240" y="4486320"/>
            <a:ext cx="3020400" cy="12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List&lt;String&gt; getDatabases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.getAllDbs();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90" name="CustomShape 6"/>
          <p:cNvSpPr/>
          <p:nvPr/>
        </p:nvSpPr>
        <p:spPr>
          <a:xfrm>
            <a:off x="365760" y="1554480"/>
            <a:ext cx="279180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Get Cloudant client object</a:t>
            </a:r>
            <a:endParaRPr/>
          </a:p>
        </p:txBody>
      </p:sp>
      <p:sp>
        <p:nvSpPr>
          <p:cNvPr id="191" name="CustomShape 7"/>
          <p:cNvSpPr/>
          <p:nvPr/>
        </p:nvSpPr>
        <p:spPr>
          <a:xfrm>
            <a:off x="365760" y="3749040"/>
            <a:ext cx="279324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API method: getDatabase</a:t>
            </a:r>
            <a:endParaRPr/>
          </a:p>
        </p:txBody>
      </p:sp>
      <p:sp>
        <p:nvSpPr>
          <p:cNvPr id="192" name="CustomShape 8"/>
          <p:cNvSpPr/>
          <p:nvPr/>
        </p:nvSpPr>
        <p:spPr>
          <a:xfrm>
            <a:off x="6021000" y="1446120"/>
            <a:ext cx="5682240" cy="477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Retrieves Cloudant client object from ServiceDiscovery class.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of API method “getDatabase”: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Uses Cloudant client object to call underlying Cloudant API.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49920" y="635040"/>
            <a:ext cx="97455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Business Service: SqldbService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426240" y="1711440"/>
            <a:ext cx="5668920" cy="159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3"/>
          <p:cNvSpPr/>
          <p:nvPr/>
        </p:nvSpPr>
        <p:spPr>
          <a:xfrm>
            <a:off x="457200" y="1263600"/>
            <a:ext cx="8382960" cy="36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4"/>
          <p:cNvSpPr/>
          <p:nvPr/>
        </p:nvSpPr>
        <p:spPr>
          <a:xfrm>
            <a:off x="274320" y="4114800"/>
            <a:ext cx="511956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Retrieves SQL data source from ServiceDiscovery class.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Initializes query runner client with this data source.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of API method “select” (on the right):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Uses initialized query runner object to query data from SQL database.</a:t>
            </a:r>
            <a:endParaRPr/>
          </a:p>
        </p:txBody>
      </p:sp>
      <p:sp>
        <p:nvSpPr>
          <p:cNvPr id="197" name="CustomShape 5"/>
          <p:cNvSpPr/>
          <p:nvPr/>
        </p:nvSpPr>
        <p:spPr>
          <a:xfrm>
            <a:off x="319680" y="1737360"/>
            <a:ext cx="3754800" cy="18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QueryRunner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SqldbService()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QueryRunner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ServiceDiscovery.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getInstance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().getSqldbDataSource()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98" name="CustomShape 6"/>
          <p:cNvSpPr/>
          <p:nvPr/>
        </p:nvSpPr>
        <p:spPr>
          <a:xfrm>
            <a:off x="365760" y="1263600"/>
            <a:ext cx="3683160" cy="38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SQL data source and query runner</a:t>
            </a:r>
            <a:endParaRPr/>
          </a:p>
        </p:txBody>
      </p:sp>
      <p:sp>
        <p:nvSpPr>
          <p:cNvPr id="199" name="CustomShape 7"/>
          <p:cNvSpPr/>
          <p:nvPr/>
        </p:nvSpPr>
        <p:spPr>
          <a:xfrm>
            <a:off x="6082920" y="553320"/>
            <a:ext cx="4065840" cy="630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List&lt;Map&lt;String, Object&gt;&gt; select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Integer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List&lt;Map&lt;String, Object&gt;&gt;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try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null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.query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"select * from \"MYTABLE\""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MapListHandler()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.query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"select * from \"MYTABLE\" where \"ID\" = ?"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MapListHandler(),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Object[]{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}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catch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(SQLException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throw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RuntimeException(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49920" y="635040"/>
            <a:ext cx="97455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REST Controller: CloudantController</a:t>
            </a:r>
            <a:endParaRPr/>
          </a:p>
        </p:txBody>
      </p:sp>
      <p:sp>
        <p:nvSpPr>
          <p:cNvPr id="201" name="CustomShape 2"/>
          <p:cNvSpPr/>
          <p:nvPr/>
        </p:nvSpPr>
        <p:spPr>
          <a:xfrm>
            <a:off x="343440" y="1828800"/>
            <a:ext cx="3404520" cy="12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CloudantService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CloudantController()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CloudantService();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365760" y="1463040"/>
            <a:ext cx="28785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CloudantService reference</a:t>
            </a:r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447120" y="4225320"/>
            <a:ext cx="2843640" cy="171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@GET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@Path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"/getDatabases"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@Produces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(MediaType.</a:t>
            </a:r>
            <a:r>
              <a:rPr b="1" i="1"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APPLICATION_JSON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List&lt;String&gt; getDatabases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.getDatabases();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204" name="CustomShape 5"/>
          <p:cNvSpPr/>
          <p:nvPr/>
        </p:nvSpPr>
        <p:spPr>
          <a:xfrm>
            <a:off x="455760" y="3566160"/>
            <a:ext cx="27111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 end point example</a:t>
            </a:r>
            <a:endParaRPr/>
          </a:p>
        </p:txBody>
      </p:sp>
      <p:sp>
        <p:nvSpPr>
          <p:cNvPr id="205" name="CustomShape 6"/>
          <p:cNvSpPr/>
          <p:nvPr/>
        </p:nvSpPr>
        <p:spPr>
          <a:xfrm>
            <a:off x="5852160" y="1554480"/>
            <a:ext cx="54853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Inject CloudantService object for all REST endpoints to use.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end point redirects call to corresponding CloudantService method.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49920" y="635040"/>
            <a:ext cx="97455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REST Controller: SqldbController</a:t>
            </a:r>
            <a:endParaRPr/>
          </a:p>
        </p:txBody>
      </p:sp>
      <p:sp>
        <p:nvSpPr>
          <p:cNvPr id="207" name="CustomShape 2"/>
          <p:cNvSpPr/>
          <p:nvPr/>
        </p:nvSpPr>
        <p:spPr>
          <a:xfrm>
            <a:off x="365760" y="1463040"/>
            <a:ext cx="254952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SqldbService reference</a:t>
            </a:r>
            <a:endParaRPr/>
          </a:p>
        </p:txBody>
      </p:sp>
      <p:sp>
        <p:nvSpPr>
          <p:cNvPr id="208" name="CustomShape 3"/>
          <p:cNvSpPr/>
          <p:nvPr/>
        </p:nvSpPr>
        <p:spPr>
          <a:xfrm>
            <a:off x="455760" y="3566160"/>
            <a:ext cx="2711160" cy="3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 end point example</a:t>
            </a:r>
            <a:endParaRPr/>
          </a:p>
        </p:txBody>
      </p:sp>
      <p:sp>
        <p:nvSpPr>
          <p:cNvPr id="209" name="CustomShape 4"/>
          <p:cNvSpPr/>
          <p:nvPr/>
        </p:nvSpPr>
        <p:spPr>
          <a:xfrm>
            <a:off x="5852160" y="1554480"/>
            <a:ext cx="548532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Inject SqldbService object for all REST endpoints to use.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Each end point redirects call to corresponding SqldbService method.</a:t>
            </a:r>
            <a:endParaRPr/>
          </a:p>
        </p:txBody>
      </p:sp>
      <p:sp>
        <p:nvSpPr>
          <p:cNvPr id="210" name="CustomShape 5"/>
          <p:cNvSpPr/>
          <p:nvPr/>
        </p:nvSpPr>
        <p:spPr>
          <a:xfrm>
            <a:off x="398160" y="2011680"/>
            <a:ext cx="2984040" cy="127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SqldbService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sqldbService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SqldbController()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sqldbService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SqldbService();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211" name="CustomShape 6"/>
          <p:cNvSpPr/>
          <p:nvPr/>
        </p:nvSpPr>
        <p:spPr>
          <a:xfrm>
            <a:off x="457200" y="4260240"/>
            <a:ext cx="3617640" cy="18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@GET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@Path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"/select"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@Produces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"application/json"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List&lt;Map&lt;String, Object&gt;&gt; select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@QueryParam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 = 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"id"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Integer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sqldbService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.select(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74320" y="635040"/>
            <a:ext cx="978624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Test application – install Chrome REST client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274320" y="1280160"/>
            <a:ext cx="11612160" cy="511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 and install Chrome REST client:</a:t>
            </a:r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https://chrome.google.com/webstore/detail/advanced-rest-client/hgmloofddffdnphfgcellkdfbfbjeloo?hl=en-US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74320" y="635040"/>
            <a:ext cx="978624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Test application – test Cloudant getDatabases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274320" y="1280160"/>
            <a:ext cx="11612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Chrome REST client enter these parameters: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367200" y="1890000"/>
            <a:ext cx="7039080" cy="2133000"/>
          </a:xfrm>
          <a:prstGeom prst="rect">
            <a:avLst/>
          </a:prstGeom>
          <a:ln>
            <a:noFill/>
          </a:ln>
        </p:spPr>
      </p:pic>
      <p:sp>
        <p:nvSpPr>
          <p:cNvPr id="217" name="CustomShape 3"/>
          <p:cNvSpPr/>
          <p:nvPr/>
        </p:nvSpPr>
        <p:spPr>
          <a:xfrm>
            <a:off x="274680" y="4206240"/>
            <a:ext cx="11612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should receive a JSON array with database names.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274320" y="635040"/>
            <a:ext cx="978624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Test application – test Cloudant createDatabase</a:t>
            </a:r>
            <a:endParaRPr/>
          </a:p>
        </p:txBody>
      </p:sp>
      <p:sp>
        <p:nvSpPr>
          <p:cNvPr id="219" name="CustomShape 2"/>
          <p:cNvSpPr/>
          <p:nvPr/>
        </p:nvSpPr>
        <p:spPr>
          <a:xfrm>
            <a:off x="274320" y="1280160"/>
            <a:ext cx="11612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Chrome REST client enter these parameters: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20" name="CustomShape 3"/>
          <p:cNvSpPr/>
          <p:nvPr/>
        </p:nvSpPr>
        <p:spPr>
          <a:xfrm>
            <a:off x="6217560" y="1280160"/>
            <a:ext cx="56689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should receive similar response.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365760" y="1754280"/>
            <a:ext cx="5476680" cy="4371840"/>
          </a:xfrm>
          <a:prstGeom prst="rect">
            <a:avLst/>
          </a:prstGeom>
          <a:ln>
            <a:noFill/>
          </a:ln>
        </p:spPr>
      </p:pic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6336000" y="1828800"/>
            <a:ext cx="3904920" cy="1046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274320" y="635040"/>
            <a:ext cx="978624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Test application – test Cloudant createDocument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274320" y="1280160"/>
            <a:ext cx="11612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Chrome REST client enter these parameters: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6217560" y="1280160"/>
            <a:ext cx="56689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should receive similar response.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365760" y="1920240"/>
            <a:ext cx="5600520" cy="4276440"/>
          </a:xfrm>
          <a:prstGeom prst="rect">
            <a:avLst/>
          </a:prstGeom>
          <a:ln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6356520" y="1828800"/>
            <a:ext cx="5438880" cy="75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274320" y="635040"/>
            <a:ext cx="978624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Test application – test Cloudant getDocument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274320" y="1280160"/>
            <a:ext cx="11612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 Chrome REST client enter these parameters: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30" name="CustomShape 3"/>
          <p:cNvSpPr/>
          <p:nvPr/>
        </p:nvSpPr>
        <p:spPr>
          <a:xfrm>
            <a:off x="6217560" y="1280160"/>
            <a:ext cx="566892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You should receive similar response.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350280" y="1828800"/>
            <a:ext cx="4952880" cy="429552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2"/>
          <a:stretch/>
        </p:blipFill>
        <p:spPr>
          <a:xfrm>
            <a:off x="6301800" y="1840680"/>
            <a:ext cx="3390480" cy="108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274320" y="635040"/>
            <a:ext cx="978624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Extend the code to utilize other services</a:t>
            </a:r>
            <a:endParaRPr/>
          </a:p>
        </p:txBody>
      </p:sp>
      <p:sp>
        <p:nvSpPr>
          <p:cNvPr id="234" name="CustomShape 2"/>
          <p:cNvSpPr/>
          <p:nvPr/>
        </p:nvSpPr>
        <p:spPr>
          <a:xfrm>
            <a:off x="274320" y="1280160"/>
            <a:ext cx="11612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 service Java client library into /WebContent/WEB-INF/lib project folder.</a:t>
            </a:r>
            <a:endParaRPr/>
          </a:p>
          <a:p>
            <a:pPr marL="216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new service on Bluemix.</a:t>
            </a:r>
            <a:endParaRPr/>
          </a:p>
          <a:p>
            <a:pPr marL="216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 service to application environment variable.</a:t>
            </a:r>
            <a:endParaRPr/>
          </a:p>
          <a:p>
            <a:pPr lvl="1" marL="432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 service name into manifest.yml if deploying with CF push command.</a:t>
            </a:r>
            <a:endParaRPr/>
          </a:p>
          <a:p>
            <a:pPr lvl="1" marL="432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Mark service as used by application if deploying with eclipse Bluemix tools.</a:t>
            </a:r>
            <a:endParaRPr/>
          </a:p>
          <a:p>
            <a:pPr marL="216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 method to ServiceDiscovery class to parse VCAP_SERVICES variable and return either client object instance for non-JDBC services or data source for JDBC services.</a:t>
            </a:r>
            <a:endParaRPr/>
          </a:p>
          <a:p>
            <a:pPr marL="216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service class similar to CloudantService class.</a:t>
            </a:r>
            <a:endParaRPr/>
          </a:p>
          <a:p>
            <a:pPr lvl="1" marL="432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 class should obtain client object or data source from ServiceDiscovery class at initialization.</a:t>
            </a:r>
            <a:endParaRPr/>
          </a:p>
          <a:p>
            <a:pPr lvl="1" marL="432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any number of service methods those call corresponding underlying service API.</a:t>
            </a:r>
            <a:endParaRPr/>
          </a:p>
          <a:p>
            <a:pPr marL="216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controller class similar to CloudantController class.</a:t>
            </a:r>
            <a:endParaRPr/>
          </a:p>
          <a:p>
            <a:pPr lvl="1" marL="432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Annotate class with @Path annotation.</a:t>
            </a:r>
            <a:endParaRPr/>
          </a:p>
          <a:p>
            <a:pPr lvl="1" marL="432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any number of REST methods and annotate them with @GET/@POST, @Path, @Consumes, @Produces annotations.</a:t>
            </a:r>
            <a:endParaRPr/>
          </a:p>
          <a:p>
            <a:pPr lvl="1" marL="432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 methods should delegate to corresponding service class methods.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58920" y="609480"/>
            <a:ext cx="676080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62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High level interaction diagram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4360" y="1463040"/>
            <a:ext cx="2496960" cy="30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Client (human or application)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3743640" y="1425600"/>
            <a:ext cx="311292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Bluemix Java Application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3743640" y="1951920"/>
            <a:ext cx="3112920" cy="15213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Picture 10" descr=""/>
          <p:cNvPicPr/>
          <p:nvPr/>
        </p:nvPicPr>
        <p:blipFill>
          <a:blip r:embed="rId1"/>
          <a:stretch/>
        </p:blipFill>
        <p:spPr>
          <a:xfrm>
            <a:off x="3826800" y="2088000"/>
            <a:ext cx="1348560" cy="1221480"/>
          </a:xfrm>
          <a:prstGeom prst="rect">
            <a:avLst/>
          </a:prstGeom>
          <a:ln>
            <a:noFill/>
          </a:ln>
        </p:spPr>
      </p:pic>
      <p:pic>
        <p:nvPicPr>
          <p:cNvPr id="135" name="Picture 11" descr=""/>
          <p:cNvPicPr/>
          <p:nvPr/>
        </p:nvPicPr>
        <p:blipFill>
          <a:blip r:embed="rId2"/>
          <a:stretch/>
        </p:blipFill>
        <p:spPr>
          <a:xfrm>
            <a:off x="5564160" y="2106360"/>
            <a:ext cx="1168560" cy="121680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 flipV="1">
            <a:off x="2608560" y="2584080"/>
            <a:ext cx="113328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2849760" y="2372760"/>
            <a:ext cx="574560" cy="25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1600" bIns="45000"/>
          <a:p>
            <a:pPr algn="ctr">
              <a:lnSpc>
                <a:spcPct val="87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REST</a:t>
            </a:r>
            <a:endParaRPr/>
          </a:p>
        </p:txBody>
      </p:sp>
      <p:pic>
        <p:nvPicPr>
          <p:cNvPr id="138" name="Picture 5" descr=""/>
          <p:cNvPicPr/>
          <p:nvPr/>
        </p:nvPicPr>
        <p:blipFill>
          <a:blip r:embed="rId3"/>
          <a:stretch/>
        </p:blipFill>
        <p:spPr>
          <a:xfrm>
            <a:off x="711360" y="1770480"/>
            <a:ext cx="1923840" cy="197712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4"/>
          <a:stretch/>
        </p:blipFill>
        <p:spPr>
          <a:xfrm>
            <a:off x="8412480" y="1903680"/>
            <a:ext cx="2032560" cy="166104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5"/>
          <a:stretch/>
        </p:blipFill>
        <p:spPr>
          <a:xfrm>
            <a:off x="8564400" y="3596040"/>
            <a:ext cx="1880640" cy="1614600"/>
          </a:xfrm>
          <a:prstGeom prst="rect">
            <a:avLst/>
          </a:prstGeom>
          <a:ln>
            <a:noFill/>
          </a:ln>
        </p:spPr>
      </p:pic>
      <p:sp>
        <p:nvSpPr>
          <p:cNvPr id="141" name="CustomShape 7"/>
          <p:cNvSpPr/>
          <p:nvPr/>
        </p:nvSpPr>
        <p:spPr>
          <a:xfrm>
            <a:off x="6858000" y="2834640"/>
            <a:ext cx="2101680" cy="15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8"/>
          <p:cNvSpPr/>
          <p:nvPr/>
        </p:nvSpPr>
        <p:spPr>
          <a:xfrm>
            <a:off x="6858000" y="2706480"/>
            <a:ext cx="2101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9"/>
          <p:cNvSpPr/>
          <p:nvPr/>
        </p:nvSpPr>
        <p:spPr>
          <a:xfrm>
            <a:off x="7858440" y="1381680"/>
            <a:ext cx="311292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Bluemix Data Services</a:t>
            </a:r>
            <a:endParaRPr/>
          </a:p>
        </p:txBody>
      </p:sp>
      <p:sp>
        <p:nvSpPr>
          <p:cNvPr id="144" name="CustomShape 10"/>
          <p:cNvSpPr/>
          <p:nvPr/>
        </p:nvSpPr>
        <p:spPr>
          <a:xfrm>
            <a:off x="7562880" y="2327040"/>
            <a:ext cx="5745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1600" bIns="45000"/>
          <a:p>
            <a:pPr algn="ctr">
              <a:lnSpc>
                <a:spcPct val="87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Service API</a:t>
            </a:r>
            <a:endParaRPr/>
          </a:p>
        </p:txBody>
      </p:sp>
      <p:sp>
        <p:nvSpPr>
          <p:cNvPr id="145" name="CustomShape 11"/>
          <p:cNvSpPr/>
          <p:nvPr/>
        </p:nvSpPr>
        <p:spPr>
          <a:xfrm>
            <a:off x="7863840" y="3278160"/>
            <a:ext cx="574560" cy="378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1600" bIns="45000"/>
          <a:p>
            <a:pPr algn="ctr">
              <a:lnSpc>
                <a:spcPct val="87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Service API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74320" y="635040"/>
            <a:ext cx="11612880" cy="64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Instructions on how to build new REST project using this project as a base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274320" y="1280160"/>
            <a:ext cx="116121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Open javaplay-rest-dataservices project in eclipse.</a:t>
            </a:r>
            <a:endParaRPr/>
          </a:p>
          <a:p>
            <a:pPr marL="216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Cloudant service on Bluemix.</a:t>
            </a:r>
            <a:endParaRPr/>
          </a:p>
          <a:p>
            <a:pPr marL="216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application on Bluemix. Bind Cloudant service to application.</a:t>
            </a:r>
            <a:endParaRPr/>
          </a:p>
          <a:p>
            <a:pPr marL="216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Download application code archive.</a:t>
            </a:r>
            <a:endParaRPr/>
          </a:p>
          <a:p>
            <a:pPr marL="216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application code archive as new project in eclipse.</a:t>
            </a:r>
            <a:endParaRPr/>
          </a:p>
          <a:p>
            <a:pPr marL="216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Copy and paste classes from javaplay-rest-dataservices project to new project.</a:t>
            </a:r>
            <a:endParaRPr/>
          </a:p>
          <a:p>
            <a:pPr marL="216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Modify new project code as needed. Example changes:</a:t>
            </a:r>
            <a:endParaRPr/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Change REST methods URL.</a:t>
            </a:r>
            <a:endParaRPr/>
          </a:p>
          <a:p>
            <a:pPr marL="216000" indent="-215640">
              <a:lnSpc>
                <a:spcPct val="100000"/>
              </a:lnSpc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Deploy application to Bluemix.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982160" y="2895480"/>
            <a:ext cx="822312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Questions?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58920" y="609480"/>
            <a:ext cx="1152756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62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Application architecture (Cloudant example control and data flow)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1920240" y="1404000"/>
            <a:ext cx="3113640" cy="15213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CloudantController</a:t>
            </a:r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Accepts REST calls and delegates them to Cloudant Service methods.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 flipH="1">
            <a:off x="273600" y="1859760"/>
            <a:ext cx="164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 call</a:t>
            </a:r>
            <a:endParaRPr/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8412480" y="1920240"/>
            <a:ext cx="2032560" cy="16610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8503920" y="3322800"/>
            <a:ext cx="1880640" cy="161460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5029200" y="3931920"/>
            <a:ext cx="3931200" cy="18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7858440" y="1381680"/>
            <a:ext cx="311292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Bluemix Data Services</a:t>
            </a:r>
            <a:endParaRPr/>
          </a:p>
        </p:txBody>
      </p:sp>
      <p:sp>
        <p:nvSpPr>
          <p:cNvPr id="153" name="CustomShape 6"/>
          <p:cNvSpPr/>
          <p:nvPr/>
        </p:nvSpPr>
        <p:spPr>
          <a:xfrm>
            <a:off x="1920240" y="4970160"/>
            <a:ext cx="3112920" cy="15213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ServiceDiscovery</a:t>
            </a:r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Parses VCAP_SERVICES variable and provides connection to underlying Bluemix services.</a:t>
            </a:r>
            <a:endParaRPr/>
          </a:p>
        </p:txBody>
      </p:sp>
      <p:sp>
        <p:nvSpPr>
          <p:cNvPr id="154" name="CustomShape 7"/>
          <p:cNvSpPr/>
          <p:nvPr/>
        </p:nvSpPr>
        <p:spPr>
          <a:xfrm>
            <a:off x="1915560" y="3200400"/>
            <a:ext cx="3112920" cy="15213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CloudantService</a:t>
            </a:r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Accepts Java method calls and converts them to underlying Bluemix database API calls.</a:t>
            </a:r>
            <a:endParaRPr/>
          </a:p>
        </p:txBody>
      </p:sp>
      <p:sp>
        <p:nvSpPr>
          <p:cNvPr id="155" name="CustomShape 8"/>
          <p:cNvSpPr/>
          <p:nvPr/>
        </p:nvSpPr>
        <p:spPr>
          <a:xfrm flipH="1">
            <a:off x="5028480" y="2743200"/>
            <a:ext cx="3931200" cy="118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Bluemix service API call</a:t>
            </a:r>
            <a:endParaRPr/>
          </a:p>
          <a:p>
            <a:endParaRPr/>
          </a:p>
        </p:txBody>
      </p:sp>
      <p:sp>
        <p:nvSpPr>
          <p:cNvPr id="156" name="CustomShape 9"/>
          <p:cNvSpPr/>
          <p:nvPr/>
        </p:nvSpPr>
        <p:spPr>
          <a:xfrm>
            <a:off x="3383280" y="2926080"/>
            <a:ext cx="360" cy="27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0"/>
          <p:cNvSpPr/>
          <p:nvPr/>
        </p:nvSpPr>
        <p:spPr>
          <a:xfrm>
            <a:off x="3383280" y="4722480"/>
            <a:ext cx="360" cy="27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1"/>
          <p:cNvSpPr/>
          <p:nvPr/>
        </p:nvSpPr>
        <p:spPr>
          <a:xfrm>
            <a:off x="6945120" y="5120640"/>
            <a:ext cx="3112920" cy="7311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Environment variables</a:t>
            </a:r>
            <a:endParaRPr/>
          </a:p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VCAP_SERVICES</a:t>
            </a:r>
            <a:endParaRPr/>
          </a:p>
        </p:txBody>
      </p:sp>
      <p:sp>
        <p:nvSpPr>
          <p:cNvPr id="159" name="CustomShape 12"/>
          <p:cNvSpPr/>
          <p:nvPr/>
        </p:nvSpPr>
        <p:spPr>
          <a:xfrm flipV="1">
            <a:off x="5033520" y="5485680"/>
            <a:ext cx="1911240" cy="27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5760" y="1005840"/>
            <a:ext cx="822348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Agenda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349200" y="1873080"/>
            <a:ext cx="11404440" cy="448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Bluemix Data Services application Eclipse Java project.</a:t>
            </a:r>
            <a:endParaRPr/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Bluemix Data Services application with Java starter.</a:t>
            </a:r>
            <a:endParaRPr/>
          </a:p>
          <a:p>
            <a:pPr lvl="1" marL="864000" indent="-32256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starter code to eclipse project.</a:t>
            </a:r>
            <a:endParaRPr/>
          </a:p>
          <a:p>
            <a:pPr lvl="1" marL="864000" indent="-32256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 Bluemix tools for eclipse.</a:t>
            </a:r>
            <a:endParaRPr/>
          </a:p>
          <a:p>
            <a:pPr lvl="1" marL="864000" indent="-32256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 project to Bluemix application.</a:t>
            </a:r>
            <a:endParaRPr/>
          </a:p>
          <a:p>
            <a:pPr lvl="1" marL="864000" indent="-32256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Push project to Bluemix.</a:t>
            </a:r>
            <a:endParaRPr/>
          </a:p>
          <a:p>
            <a:pPr marL="432000" indent="-32256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 application to services.</a:t>
            </a:r>
            <a:endParaRPr/>
          </a:p>
          <a:p>
            <a:pPr lvl="1" marL="864000" indent="-32256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Parse VCAP_SERVICES environment variable.</a:t>
            </a:r>
            <a:endParaRPr/>
          </a:p>
          <a:p>
            <a:pPr marL="432000" indent="-32256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application REST service interface.</a:t>
            </a:r>
            <a:endParaRPr/>
          </a:p>
          <a:p>
            <a:pPr marL="432000" indent="-32256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application data services module.</a:t>
            </a:r>
            <a:endParaRPr/>
          </a:p>
          <a:p>
            <a:pPr marL="432000" indent="-32256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working application.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49920" y="673200"/>
            <a:ext cx="822132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Use Case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5792040" y="1523880"/>
            <a:ext cx="1704600" cy="1217880"/>
          </a:xfrm>
          <a:prstGeom prst="ellipse">
            <a:avLst/>
          </a:prstGeom>
          <a:solidFill>
            <a:srgbClr val="00b8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Send REST Request</a:t>
            </a:r>
            <a:endParaRPr/>
          </a:p>
          <a:p>
            <a:pPr>
              <a:lnSpc>
                <a:spcPct val="93000"/>
              </a:lnSpc>
            </a:pPr>
            <a:endParaRPr/>
          </a:p>
        </p:txBody>
      </p:sp>
      <p:pic>
        <p:nvPicPr>
          <p:cNvPr id="164" name="Picture 5" descr=""/>
          <p:cNvPicPr/>
          <p:nvPr/>
        </p:nvPicPr>
        <p:blipFill>
          <a:blip r:embed="rId1"/>
          <a:stretch/>
        </p:blipFill>
        <p:spPr>
          <a:xfrm>
            <a:off x="1067760" y="2208240"/>
            <a:ext cx="2309760" cy="2373120"/>
          </a:xfrm>
          <a:prstGeom prst="rect">
            <a:avLst/>
          </a:prstGeom>
          <a:ln>
            <a:noFill/>
          </a:ln>
        </p:spPr>
      </p:pic>
      <p:sp>
        <p:nvSpPr>
          <p:cNvPr id="165" name="CustomShape 3"/>
          <p:cNvSpPr/>
          <p:nvPr/>
        </p:nvSpPr>
        <p:spPr>
          <a:xfrm flipV="1">
            <a:off x="3090240" y="2193120"/>
            <a:ext cx="2700360" cy="108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"/>
          <p:cNvSpPr/>
          <p:nvPr/>
        </p:nvSpPr>
        <p:spPr>
          <a:xfrm>
            <a:off x="7925760" y="1752480"/>
            <a:ext cx="3884400" cy="4265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49920" y="673200"/>
            <a:ext cx="985968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Pull the code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349920" y="1752480"/>
            <a:ext cx="10704240" cy="42652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Pull the application eclipse project from github repository.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https://github.com/ibmecod/javaplay-rest-dataservices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9" name="CustomShape 3"/>
          <p:cNvSpPr/>
          <p:nvPr/>
        </p:nvSpPr>
        <p:spPr>
          <a:xfrm>
            <a:off x="349920" y="3625560"/>
            <a:ext cx="18288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49920" y="673200"/>
            <a:ext cx="985968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Create Bluemix Services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349920" y="3625560"/>
            <a:ext cx="18288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"/>
          <p:cNvSpPr/>
          <p:nvPr/>
        </p:nvSpPr>
        <p:spPr>
          <a:xfrm>
            <a:off x="548640" y="5151240"/>
            <a:ext cx="3609000" cy="791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216000" indent="-21456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SQL Database</a:t>
            </a:r>
            <a:endParaRPr/>
          </a:p>
          <a:p>
            <a:pPr marL="216000" indent="-21456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Cloudant NoSQL DB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61160" y="1421280"/>
            <a:ext cx="6303960" cy="2874960"/>
          </a:xfrm>
          <a:prstGeom prst="rect">
            <a:avLst/>
          </a:prstGeom>
          <a:ln>
            <a:noFill/>
          </a:ln>
        </p:spPr>
      </p:pic>
      <p:sp>
        <p:nvSpPr>
          <p:cNvPr id="174" name="CustomShape 4"/>
          <p:cNvSpPr/>
          <p:nvPr/>
        </p:nvSpPr>
        <p:spPr>
          <a:xfrm>
            <a:off x="7040880" y="822960"/>
            <a:ext cx="4936680" cy="227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Example for creating Cloudant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Go to Bluemix catalog.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Double click “Cloudant NoSQL DB”.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Fill out form.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Click “OK”.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49920" y="635040"/>
            <a:ext cx="97455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Application structure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426240" y="1711440"/>
            <a:ext cx="5668920" cy="43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"/>
          <p:cNvSpPr/>
          <p:nvPr/>
        </p:nvSpPr>
        <p:spPr>
          <a:xfrm>
            <a:off x="457200" y="1227600"/>
            <a:ext cx="9234000" cy="54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"/>
          <p:cNvSpPr/>
          <p:nvPr/>
        </p:nvSpPr>
        <p:spPr>
          <a:xfrm>
            <a:off x="274320" y="1188720"/>
            <a:ext cx="11520360" cy="290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 controllers classes: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Define REST endpoints for Cloudant NoSQL DB related methods.</a:t>
            </a:r>
            <a:endParaRPr/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CloudantController</a:t>
            </a:r>
            <a:endParaRPr/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SqldbController</a:t>
            </a:r>
            <a:endParaRPr/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Business services classes: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Translate REST calls to underlying Cloudant NoSQL DB API calls.</a:t>
            </a:r>
            <a:endParaRPr/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CloudantService</a:t>
            </a:r>
            <a:endParaRPr/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SqldbService</a:t>
            </a:r>
            <a:endParaRPr/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Connection pool and utility class: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Parses VCAP_SERVICES environment variable, creates API connections.</a:t>
            </a:r>
            <a:endParaRPr/>
          </a:p>
          <a:p>
            <a:pPr lvl="1" marL="432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ServiceDiscovery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49920" y="635040"/>
            <a:ext cx="9745560" cy="38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ServiceDiscovery class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426240" y="1711440"/>
            <a:ext cx="5668920" cy="436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457200" y="1227600"/>
            <a:ext cx="9234000" cy="546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"/>
          <p:cNvSpPr/>
          <p:nvPr/>
        </p:nvSpPr>
        <p:spPr>
          <a:xfrm>
            <a:off x="365760" y="1280160"/>
            <a:ext cx="4525920" cy="290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JSONObject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vcapServices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ServiceDiscovery()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parse VCAP_SERVICES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try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vcapServices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JSONObject(System.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getenv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"VCAP_SERVICES"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catch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(JSONException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throw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RuntimeException(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3" name="CustomShape 5"/>
          <p:cNvSpPr/>
          <p:nvPr/>
        </p:nvSpPr>
        <p:spPr>
          <a:xfrm>
            <a:off x="5486400" y="1174680"/>
            <a:ext cx="5997960" cy="46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CloudantClient getCoudantClient()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username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password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parse VCAP_SERVICES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try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JSONObject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vcapServices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.getJSONArray(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"cloudantNoSQLDB"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).getJSONObject(0);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JSONObject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.getJSONObject(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"credentials"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.getString(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"host"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username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.getString(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"username"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password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.getString(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"password"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catch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(JSONException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throw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RuntimeException(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account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"https://"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+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CloudantClient(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account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username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password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4" name="CustomShape 6"/>
          <p:cNvSpPr/>
          <p:nvPr/>
        </p:nvSpPr>
        <p:spPr>
          <a:xfrm>
            <a:off x="365760" y="4181760"/>
            <a:ext cx="4936680" cy="11131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Parses VCAP_SERVICES variable.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Extract service connection parameters.</a:t>
            </a:r>
            <a:endParaRPr/>
          </a:p>
          <a:p>
            <a:pPr marL="216000" indent="-21492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Creates connection object and returns it to business service methods.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6787</TotalTime>
  <Application>LibreOffice/5.0.1.2$Windows_x86 LibreOffice_project/81898c9f5c0d43f3473ba111d7b351050be20261</Application>
  <Paragraphs>257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2015-08-25T13:50:46Z</dcterms:created>
  <dc:creator>Microsoft Office User</dc:creator>
  <dc:language>en-US</dc:language>
  <cp:lastPrinted>1601-01-01T00:00:00Z</cp:lastPrinted>
  <dcterms:modified xsi:type="dcterms:W3CDTF">2015-12-11T08:52:06Z</dcterms:modified>
  <cp:revision>23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