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57" r:id="rId2"/>
    <p:sldMasterId id="2147483769" r:id="rId3"/>
  </p:sldMasterIdLst>
  <p:notesMasterIdLst>
    <p:notesMasterId r:id="rId51"/>
  </p:notesMasterIdLst>
  <p:sldIdLst>
    <p:sldId id="357" r:id="rId4"/>
    <p:sldId id="342" r:id="rId5"/>
    <p:sldId id="343" r:id="rId6"/>
    <p:sldId id="345" r:id="rId7"/>
    <p:sldId id="344" r:id="rId8"/>
    <p:sldId id="358" r:id="rId9"/>
    <p:sldId id="353" r:id="rId10"/>
    <p:sldId id="354" r:id="rId11"/>
    <p:sldId id="355" r:id="rId12"/>
    <p:sldId id="356" r:id="rId13"/>
    <p:sldId id="359" r:id="rId14"/>
    <p:sldId id="347" r:id="rId15"/>
    <p:sldId id="348" r:id="rId16"/>
    <p:sldId id="349" r:id="rId17"/>
    <p:sldId id="366" r:id="rId18"/>
    <p:sldId id="352" r:id="rId19"/>
    <p:sldId id="351" r:id="rId20"/>
    <p:sldId id="360" r:id="rId21"/>
    <p:sldId id="363" r:id="rId22"/>
    <p:sldId id="364" r:id="rId23"/>
    <p:sldId id="361" r:id="rId24"/>
    <p:sldId id="362" r:id="rId25"/>
    <p:sldId id="368" r:id="rId26"/>
    <p:sldId id="320" r:id="rId27"/>
    <p:sldId id="322" r:id="rId28"/>
    <p:sldId id="323" r:id="rId29"/>
    <p:sldId id="277" r:id="rId30"/>
    <p:sldId id="278" r:id="rId31"/>
    <p:sldId id="279" r:id="rId32"/>
    <p:sldId id="280" r:id="rId33"/>
    <p:sldId id="281" r:id="rId34"/>
    <p:sldId id="282" r:id="rId35"/>
    <p:sldId id="283" r:id="rId36"/>
    <p:sldId id="284" r:id="rId37"/>
    <p:sldId id="365" r:id="rId38"/>
    <p:sldId id="285" r:id="rId39"/>
    <p:sldId id="286" r:id="rId40"/>
    <p:sldId id="289" r:id="rId41"/>
    <p:sldId id="290" r:id="rId42"/>
    <p:sldId id="367" r:id="rId43"/>
    <p:sldId id="340" r:id="rId44"/>
    <p:sldId id="291" r:id="rId45"/>
    <p:sldId id="292" r:id="rId46"/>
    <p:sldId id="334" r:id="rId47"/>
    <p:sldId id="335" r:id="rId48"/>
    <p:sldId id="337" r:id="rId49"/>
    <p:sldId id="338" r:id="rId50"/>
  </p:sldIdLst>
  <p:sldSz cx="13004800" cy="9753600"/>
  <p:notesSz cx="6858000" cy="9144000"/>
  <p:defaultTextStyle>
    <a:lvl1pPr algn="ctr" defTabSz="582975">
      <a:defRPr sz="3600">
        <a:latin typeface="+mn-lt"/>
        <a:ea typeface="+mn-ea"/>
        <a:cs typeface="+mn-cs"/>
        <a:sym typeface="Helvetica"/>
      </a:defRPr>
    </a:lvl1pPr>
    <a:lvl2pPr algn="ctr" defTabSz="582975">
      <a:defRPr sz="3600">
        <a:latin typeface="+mn-lt"/>
        <a:ea typeface="+mn-ea"/>
        <a:cs typeface="+mn-cs"/>
        <a:sym typeface="Helvetica"/>
      </a:defRPr>
    </a:lvl2pPr>
    <a:lvl3pPr algn="ctr" defTabSz="582975">
      <a:defRPr sz="3600">
        <a:latin typeface="+mn-lt"/>
        <a:ea typeface="+mn-ea"/>
        <a:cs typeface="+mn-cs"/>
        <a:sym typeface="Helvetica"/>
      </a:defRPr>
    </a:lvl3pPr>
    <a:lvl4pPr algn="ctr" defTabSz="582975">
      <a:defRPr sz="3600">
        <a:latin typeface="+mn-lt"/>
        <a:ea typeface="+mn-ea"/>
        <a:cs typeface="+mn-cs"/>
        <a:sym typeface="Helvetica"/>
      </a:defRPr>
    </a:lvl4pPr>
    <a:lvl5pPr algn="ctr" defTabSz="582975">
      <a:defRPr sz="3600">
        <a:latin typeface="+mn-lt"/>
        <a:ea typeface="+mn-ea"/>
        <a:cs typeface="+mn-cs"/>
        <a:sym typeface="Helvetica"/>
      </a:defRPr>
    </a:lvl5pPr>
    <a:lvl6pPr algn="ctr" defTabSz="582975">
      <a:defRPr sz="3600">
        <a:latin typeface="+mn-lt"/>
        <a:ea typeface="+mn-ea"/>
        <a:cs typeface="+mn-cs"/>
        <a:sym typeface="Helvetica"/>
      </a:defRPr>
    </a:lvl6pPr>
    <a:lvl7pPr algn="ctr" defTabSz="582975">
      <a:defRPr sz="3600">
        <a:latin typeface="+mn-lt"/>
        <a:ea typeface="+mn-ea"/>
        <a:cs typeface="+mn-cs"/>
        <a:sym typeface="Helvetica"/>
      </a:defRPr>
    </a:lvl7pPr>
    <a:lvl8pPr algn="ctr" defTabSz="582975">
      <a:defRPr sz="3600">
        <a:latin typeface="+mn-lt"/>
        <a:ea typeface="+mn-ea"/>
        <a:cs typeface="+mn-cs"/>
        <a:sym typeface="Helvetica"/>
      </a:defRPr>
    </a:lvl8pPr>
    <a:lvl9pPr algn="ctr" defTabSz="582975">
      <a:defRPr sz="3600">
        <a:latin typeface="+mn-lt"/>
        <a:ea typeface="+mn-ea"/>
        <a:cs typeface="+mn-cs"/>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592DA">
              <a:alpha val="10000"/>
            </a:srgbClr>
          </a:solidFill>
        </a:fill>
      </a:tcStyle>
    </a:wholeTbl>
    <a:band2H>
      <a:tcTxStyle/>
      <a:tcStyle>
        <a:tcBdr/>
        <a:fill>
          <a:solidFill>
            <a:srgbClr val="5592DA">
              <a:alpha val="45000"/>
            </a:srgbClr>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ff">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592D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a:tcStyle>
        <a:tcBdr/>
        <a:fill>
          <a:solidFill>
            <a:srgbClr val="F8F4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a:tcStyle>
        <a:tcBdr/>
        <a:fill>
          <a:solidFill>
            <a:srgbClr val="EBE8E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2708684C-4D16-4618-839F-0558EEFCDFE6}"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3"/>
    <p:restoredTop sz="96393" autoAdjust="0"/>
  </p:normalViewPr>
  <p:slideViewPr>
    <p:cSldViewPr snapToGrid="0" snapToObjects="1">
      <p:cViewPr varScale="1">
        <p:scale>
          <a:sx n="50" d="100"/>
          <a:sy n="50" d="100"/>
        </p:scale>
        <p:origin x="270" y="5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0" name="Shape 56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61" name="Shape 56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4170483444"/>
      </p:ext>
    </p:extLst>
  </p:cSld>
  <p:clrMap bg1="lt1" tx1="dk1" bg2="lt2" tx2="dk2" accent1="accent1" accent2="accent2" accent3="accent3" accent4="accent4" accent5="accent5" accent6="accent6" hlink="hlink" folHlink="folHlink"/>
  <p:notesStyle>
    <a:lvl1pPr defTabSz="456233">
      <a:lnSpc>
        <a:spcPct val="117999"/>
      </a:lnSpc>
      <a:defRPr sz="2100">
        <a:latin typeface="+mj-lt"/>
        <a:ea typeface="+mj-ea"/>
        <a:cs typeface="+mj-cs"/>
        <a:sym typeface="Helvetica Neue"/>
      </a:defRPr>
    </a:lvl1pPr>
    <a:lvl2pPr indent="228122" defTabSz="456233">
      <a:lnSpc>
        <a:spcPct val="117999"/>
      </a:lnSpc>
      <a:defRPr sz="2100">
        <a:latin typeface="+mj-lt"/>
        <a:ea typeface="+mj-ea"/>
        <a:cs typeface="+mj-cs"/>
        <a:sym typeface="Helvetica Neue"/>
      </a:defRPr>
    </a:lvl2pPr>
    <a:lvl3pPr indent="456233" defTabSz="456233">
      <a:lnSpc>
        <a:spcPct val="117999"/>
      </a:lnSpc>
      <a:defRPr sz="2100">
        <a:latin typeface="+mj-lt"/>
        <a:ea typeface="+mj-ea"/>
        <a:cs typeface="+mj-cs"/>
        <a:sym typeface="Helvetica Neue"/>
      </a:defRPr>
    </a:lvl3pPr>
    <a:lvl4pPr indent="684363" defTabSz="456233">
      <a:lnSpc>
        <a:spcPct val="117999"/>
      </a:lnSpc>
      <a:defRPr sz="2100">
        <a:latin typeface="+mj-lt"/>
        <a:ea typeface="+mj-ea"/>
        <a:cs typeface="+mj-cs"/>
        <a:sym typeface="Helvetica Neue"/>
      </a:defRPr>
    </a:lvl4pPr>
    <a:lvl5pPr indent="912476" defTabSz="456233">
      <a:lnSpc>
        <a:spcPct val="117999"/>
      </a:lnSpc>
      <a:defRPr sz="2100">
        <a:latin typeface="+mj-lt"/>
        <a:ea typeface="+mj-ea"/>
        <a:cs typeface="+mj-cs"/>
        <a:sym typeface="Helvetica Neue"/>
      </a:defRPr>
    </a:lvl5pPr>
    <a:lvl6pPr indent="1140609" defTabSz="456233">
      <a:lnSpc>
        <a:spcPct val="117999"/>
      </a:lnSpc>
      <a:defRPr sz="2100">
        <a:latin typeface="+mj-lt"/>
        <a:ea typeface="+mj-ea"/>
        <a:cs typeface="+mj-cs"/>
        <a:sym typeface="Helvetica Neue"/>
      </a:defRPr>
    </a:lvl6pPr>
    <a:lvl7pPr indent="1368720" defTabSz="456233">
      <a:lnSpc>
        <a:spcPct val="117999"/>
      </a:lnSpc>
      <a:defRPr sz="2100">
        <a:latin typeface="+mj-lt"/>
        <a:ea typeface="+mj-ea"/>
        <a:cs typeface="+mj-cs"/>
        <a:sym typeface="Helvetica Neue"/>
      </a:defRPr>
    </a:lvl7pPr>
    <a:lvl8pPr indent="1596849" defTabSz="456233">
      <a:lnSpc>
        <a:spcPct val="117999"/>
      </a:lnSpc>
      <a:defRPr sz="2100">
        <a:latin typeface="+mj-lt"/>
        <a:ea typeface="+mj-ea"/>
        <a:cs typeface="+mj-cs"/>
        <a:sym typeface="Helvetica Neue"/>
      </a:defRPr>
    </a:lvl8pPr>
    <a:lvl9pPr indent="1824964" defTabSz="456233">
      <a:lnSpc>
        <a:spcPct val="117999"/>
      </a:lnSpc>
      <a:defRPr sz="21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0E8F2AFC-B79B-B94F-86B5-61D69FA69B00}" type="slidenum">
              <a:rPr lang="en-US" smtClean="0"/>
              <a:pPr>
                <a:defRPr/>
              </a:pPr>
              <a:t>2</a:t>
            </a:fld>
            <a:endParaRPr lang="en-US"/>
          </a:p>
        </p:txBody>
      </p:sp>
    </p:spTree>
    <p:extLst>
      <p:ext uri="{BB962C8B-B14F-4D97-AF65-F5344CB8AC3E}">
        <p14:creationId xmlns:p14="http://schemas.microsoft.com/office/powerpoint/2010/main" val="4196814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000">
                <a:latin typeface="Calibri" charset="0"/>
              </a:rPr>
              <a:t>Connection con = null;</a:t>
            </a:r>
          </a:p>
          <a:p>
            <a:r>
              <a:rPr lang="en-US" sz="1000">
                <a:latin typeface="Calibri" charset="0"/>
              </a:rPr>
              <a:t>  try {</a:t>
            </a:r>
          </a:p>
          <a:p>
            <a:r>
              <a:rPr lang="en-US" sz="1000">
                <a:latin typeface="Calibri" charset="0"/>
              </a:rPr>
              <a:t>    Class.forName("com.ibm.db2.jcc.DB2Driver");</a:t>
            </a:r>
          </a:p>
          <a:p>
            <a:r>
              <a:rPr lang="en-US" sz="1000">
                <a:latin typeface="Calibri" charset="0"/>
              </a:rPr>
              <a:t>    con = DriverManager.getConnection(databaseUrl, user, password);</a:t>
            </a:r>
          </a:p>
          <a:p>
            <a:r>
              <a:rPr lang="en-US" sz="1000">
                <a:latin typeface="Calibri" charset="0"/>
              </a:rPr>
              <a:t>    con.setAutoCommit(false);</a:t>
            </a:r>
          </a:p>
          <a:p>
            <a:r>
              <a:rPr lang="en-US" sz="1000">
                <a:latin typeface="Calibri" charset="0"/>
              </a:rPr>
              <a:t>  } catch (SQLException e) {</a:t>
            </a:r>
          </a:p>
          <a:p>
            <a:r>
              <a:rPr lang="en-US" sz="1000">
                <a:latin typeface="Calibri" charset="0"/>
              </a:rPr>
              <a:t>    writer.println("SQL Exception: " + e);</a:t>
            </a:r>
          </a:p>
          <a:p>
            <a:r>
              <a:rPr lang="en-US" sz="1000">
                <a:latin typeface="Calibri" charset="0"/>
              </a:rPr>
              <a:t>    return;</a:t>
            </a:r>
          </a:p>
          <a:p>
            <a:r>
              <a:rPr lang="en-US" sz="1000">
                <a:latin typeface="Calibri" charset="0"/>
              </a:rPr>
              <a:t>  } catch (ClassNotFoundException e) {</a:t>
            </a:r>
          </a:p>
          <a:p>
            <a:r>
              <a:rPr lang="en-US" sz="1000">
                <a:latin typeface="Calibri" charset="0"/>
              </a:rPr>
              <a:t>    writer.println("ClassNotFound Exception: " + e);</a:t>
            </a:r>
          </a:p>
          <a:p>
            <a:r>
              <a:rPr lang="en-US" sz="1000">
                <a:latin typeface="Calibri" charset="0"/>
              </a:rPr>
              <a:t>    return;</a:t>
            </a:r>
          </a:p>
          <a:p>
            <a:r>
              <a:rPr lang="en-US" sz="1000">
                <a:latin typeface="Calibri" charset="0"/>
              </a:rPr>
              <a:t>  }</a:t>
            </a:r>
          </a:p>
          <a:p>
            <a:r>
              <a:rPr lang="en-US" sz="1000">
                <a:latin typeface="Calibri" charset="0"/>
              </a:rPr>
              <a:t>  Statement stmt = null;</a:t>
            </a:r>
          </a:p>
          <a:p>
            <a:r>
              <a:rPr lang="en-US" sz="1000">
                <a:latin typeface="Calibri" charset="0"/>
              </a:rPr>
              <a:t>  try {</a:t>
            </a:r>
          </a:p>
          <a:p>
            <a:r>
              <a:rPr lang="en-US" sz="1000">
                <a:latin typeface="Calibri" charset="0"/>
              </a:rPr>
              <a:t>    stmt = con.createStatement();</a:t>
            </a:r>
          </a:p>
          <a:p>
            <a:r>
              <a:rPr lang="en-US" sz="1000">
                <a:latin typeface="Calibri" charset="0"/>
              </a:rPr>
              <a:t>    sqlStatement = "CREATE TABLE SALES.CUSTOMER (NAME VARCHAR(20))";</a:t>
            </a:r>
          </a:p>
          <a:p>
            <a:r>
              <a:rPr lang="en-US" sz="1000">
                <a:latin typeface="Calibri" charset="0"/>
              </a:rPr>
              <a:t>    stmt.executeUpdate(sqlStatement);</a:t>
            </a:r>
          </a:p>
          <a:p>
            <a:r>
              <a:rPr lang="en-US" sz="1000">
                <a:latin typeface="Calibri" charset="0"/>
              </a:rPr>
              <a:t>  } catch (SQLException e) {</a:t>
            </a:r>
          </a:p>
          <a:p>
            <a:r>
              <a:rPr lang="en-US" sz="1000">
                <a:latin typeface="Calibri" charset="0"/>
              </a:rPr>
              <a:t>    writer.println("Error creating table: " + e);</a:t>
            </a:r>
          </a:p>
          <a:p>
            <a:r>
              <a:rPr lang="en-US" sz="1000">
                <a:latin typeface="Calibri" charset="0"/>
              </a:rPr>
              <a:t>  }</a:t>
            </a:r>
          </a:p>
        </p:txBody>
      </p:sp>
    </p:spTree>
    <p:extLst>
      <p:ext uri="{BB962C8B-B14F-4D97-AF65-F5344CB8AC3E}">
        <p14:creationId xmlns:p14="http://schemas.microsoft.com/office/powerpoint/2010/main" val="29470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For Spring applications, similar things are also available: http://docs.cloudfoundry.org/devguide/services/spring-service-bindings.html</a:t>
            </a:r>
          </a:p>
          <a:p>
            <a:endParaRPr lang="en-US">
              <a:latin typeface="Calibri" charset="0"/>
            </a:endParaRPr>
          </a:p>
        </p:txBody>
      </p:sp>
    </p:spTree>
    <p:extLst>
      <p:ext uri="{BB962C8B-B14F-4D97-AF65-F5344CB8AC3E}">
        <p14:creationId xmlns:p14="http://schemas.microsoft.com/office/powerpoint/2010/main" val="1801979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358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defTabSz="457177" rtl="0" eaLnBrk="1" fontAlgn="base" hangingPunct="1">
              <a:spcBef>
                <a:spcPct val="0"/>
              </a:spcBef>
              <a:spcAft>
                <a:spcPct val="0"/>
              </a:spcAft>
            </a:pPr>
            <a:fld id="{F2B0AEDF-183A-974E-97F1-792FC258CC0C}" type="slidenum">
              <a:rPr lang="en-US" sz="1200" kern="1200" smtClean="0">
                <a:solidFill>
                  <a:prstClr val="black"/>
                </a:solidFill>
                <a:latin typeface="Calibri" charset="0"/>
              </a:rPr>
              <a:pPr algn="r" defTabSz="457177" rtl="0" eaLnBrk="1" fontAlgn="base" hangingPunct="1">
                <a:spcBef>
                  <a:spcPct val="0"/>
                </a:spcBef>
                <a:spcAft>
                  <a:spcPct val="0"/>
                </a:spcAft>
              </a:pPr>
              <a:t>27</a:t>
            </a:fld>
            <a:endParaRPr lang="en-US" sz="1200" kern="1200" smtClean="0">
              <a:solidFill>
                <a:prstClr val="black"/>
              </a:solidFill>
              <a:latin typeface="Calibri" charset="0"/>
            </a:endParaRPr>
          </a:p>
        </p:txBody>
      </p:sp>
    </p:spTree>
    <p:extLst>
      <p:ext uri="{BB962C8B-B14F-4D97-AF65-F5344CB8AC3E}">
        <p14:creationId xmlns:p14="http://schemas.microsoft.com/office/powerpoint/2010/main" val="1726956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33646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Followed with a demo here</a:t>
            </a:r>
          </a:p>
        </p:txBody>
      </p:sp>
      <p:sp>
        <p:nvSpPr>
          <p:cNvPr id="3789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7D9ACFB-2349-EA40-8043-7E3029FA3817}" type="slidenum">
              <a:rPr lang="en-US">
                <a:solidFill>
                  <a:prstClr val="black"/>
                </a:solidFill>
                <a:latin typeface="Calibri" charset="0"/>
              </a:rPr>
              <a:pPr eaLnBrk="1" hangingPunct="1"/>
              <a:t>29</a:t>
            </a:fld>
            <a:endParaRPr lang="en-US">
              <a:solidFill>
                <a:prstClr val="black"/>
              </a:solidFill>
              <a:latin typeface="Calibri" charset="0"/>
            </a:endParaRPr>
          </a:p>
        </p:txBody>
      </p:sp>
    </p:spTree>
    <p:extLst>
      <p:ext uri="{BB962C8B-B14F-4D97-AF65-F5344CB8AC3E}">
        <p14:creationId xmlns:p14="http://schemas.microsoft.com/office/powerpoint/2010/main" val="86102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rPr>
              <a:t>Cloudant &lt;demo&gt;</a:t>
            </a:r>
          </a:p>
          <a:p>
            <a:pPr eaLnBrk="1" hangingPunct="1"/>
            <a:r>
              <a:rPr lang="en-US">
                <a:latin typeface="Calibri" charset="0"/>
              </a:rPr>
              <a:t>MongoDB</a:t>
            </a:r>
          </a:p>
          <a:p>
            <a:pPr eaLnBrk="1" hangingPunct="1"/>
            <a:r>
              <a:rPr lang="en-US">
                <a:latin typeface="Calibri" charset="0"/>
              </a:rPr>
              <a:t>Data Cache</a:t>
            </a:r>
          </a:p>
          <a:p>
            <a:pPr eaLnBrk="1" hangingPunct="1"/>
            <a:endParaRPr lang="en-US">
              <a:latin typeface="Calibri" charset="0"/>
            </a:endParaRPr>
          </a:p>
          <a:p>
            <a:pPr eaLnBrk="1" hangingPunct="1"/>
            <a:r>
              <a:rPr lang="en-US">
                <a:latin typeface="Calibri" charset="0"/>
              </a:rPr>
              <a:t>List the brief introduction and ICON for all 3 here.</a:t>
            </a:r>
          </a:p>
          <a:p>
            <a:pPr eaLnBrk="1" hangingPunct="1"/>
            <a:r>
              <a:rPr lang="en-US">
                <a:latin typeface="Calibri" charset="0"/>
              </a:rPr>
              <a:t>List sample code for each of them in the following 3 slides.</a:t>
            </a:r>
          </a:p>
          <a:p>
            <a:pPr eaLnBrk="1" hangingPunct="1"/>
            <a:r>
              <a:rPr lang="en-US">
                <a:latin typeface="Calibri" charset="0"/>
              </a:rPr>
              <a:t>Do a demo for Cloudant.</a:t>
            </a:r>
          </a:p>
          <a:p>
            <a:endParaRPr lang="en-US">
              <a:latin typeface="Calibri" charset="0"/>
            </a:endParaRPr>
          </a:p>
        </p:txBody>
      </p:sp>
    </p:spTree>
    <p:extLst>
      <p:ext uri="{BB962C8B-B14F-4D97-AF65-F5344CB8AC3E}">
        <p14:creationId xmlns:p14="http://schemas.microsoft.com/office/powerpoint/2010/main" val="27872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No code necessary.</a:t>
            </a:r>
          </a:p>
          <a:p>
            <a:endParaRPr lang="en-US">
              <a:latin typeface="Calibri" charset="0"/>
            </a:endParaRPr>
          </a:p>
          <a:p>
            <a:r>
              <a:rPr lang="en-US">
                <a:latin typeface="Calibri" charset="0"/>
              </a:rPr>
              <a:t>Configure? and bind them. </a:t>
            </a:r>
          </a:p>
        </p:txBody>
      </p:sp>
    </p:spTree>
    <p:extLst>
      <p:ext uri="{BB962C8B-B14F-4D97-AF65-F5344CB8AC3E}">
        <p14:creationId xmlns:p14="http://schemas.microsoft.com/office/powerpoint/2010/main" val="46870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No code necessary.</a:t>
            </a:r>
          </a:p>
          <a:p>
            <a:endParaRPr lang="en-US">
              <a:latin typeface="Calibri" charset="0"/>
            </a:endParaRPr>
          </a:p>
          <a:p>
            <a:r>
              <a:rPr lang="en-US">
                <a:latin typeface="Calibri" charset="0"/>
              </a:rPr>
              <a:t>Configure? and bind them. </a:t>
            </a:r>
          </a:p>
        </p:txBody>
      </p:sp>
    </p:spTree>
    <p:extLst>
      <p:ext uri="{BB962C8B-B14F-4D97-AF65-F5344CB8AC3E}">
        <p14:creationId xmlns:p14="http://schemas.microsoft.com/office/powerpoint/2010/main" val="11015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hape 535"/>
          <p:cNvSpPr>
            <a:spLocks noGrp="1" noRot="1" noChangeAspect="1" noTextEdit="1"/>
          </p:cNvSpPr>
          <p:nvPr>
            <p:ph type="sldImg"/>
          </p:nvPr>
        </p:nvSpPr>
        <p:spPr>
          <a:ln/>
        </p:spPr>
      </p:sp>
      <p:sp>
        <p:nvSpPr>
          <p:cNvPr id="536" name="Shape 536"/>
          <p:cNvSpPr>
            <a:spLocks noGrp="1"/>
          </p:cNvSpPr>
          <p:nvPr>
            <p:ph type="body" sz="quarter" idx="1"/>
          </p:nvPr>
        </p:nvSpPr>
        <p:spPr/>
        <p:txBody>
          <a:bodyPr/>
          <a:lstStyle/>
          <a:p>
            <a:pPr>
              <a:defRPr sz="1800"/>
            </a:pPr>
            <a:r>
              <a:rPr sz="1600" b="1" dirty="0">
                <a:ea typeface="+mn-ea"/>
                <a:cs typeface="+mn-cs"/>
              </a:rPr>
              <a:t>Key themes</a:t>
            </a:r>
          </a:p>
          <a:p>
            <a:pPr marL="197535" indent="-197535">
              <a:buSzPct val="75000"/>
              <a:buFontTx/>
              <a:buChar char="•"/>
              <a:defRPr sz="1800"/>
            </a:pPr>
            <a:r>
              <a:rPr sz="1600" dirty="0">
                <a:ea typeface="+mn-ea"/>
                <a:cs typeface="+mn-cs"/>
              </a:rPr>
              <a:t>Speed</a:t>
            </a:r>
          </a:p>
          <a:p>
            <a:pPr marL="641991" lvl="1" indent="-197535">
              <a:buSzPct val="75000"/>
              <a:buFontTx/>
              <a:buChar char="•"/>
              <a:defRPr sz="1800"/>
            </a:pPr>
            <a:r>
              <a:rPr sz="1600" dirty="0">
                <a:ea typeface="+mn-ea"/>
              </a:rPr>
              <a:t>Instant environments</a:t>
            </a:r>
          </a:p>
          <a:p>
            <a:pPr marL="641991" lvl="1" indent="-197535">
              <a:buSzPct val="75000"/>
              <a:buFontTx/>
              <a:buChar char="•"/>
              <a:defRPr sz="1800"/>
            </a:pPr>
            <a:r>
              <a:rPr sz="1600" dirty="0">
                <a:ea typeface="+mn-ea"/>
              </a:rPr>
              <a:t>Quick deployments</a:t>
            </a:r>
          </a:p>
          <a:p>
            <a:pPr marL="641991" lvl="1" indent="-197535">
              <a:buSzPct val="75000"/>
              <a:buFontTx/>
              <a:buChar char="•"/>
              <a:defRPr sz="1800"/>
            </a:pPr>
            <a:r>
              <a:rPr sz="1600" dirty="0">
                <a:ea typeface="+mn-ea"/>
              </a:rPr>
              <a:t>Sign up in minutes</a:t>
            </a:r>
          </a:p>
          <a:p>
            <a:pPr marL="197535" indent="-197535">
              <a:buSzPct val="75000"/>
              <a:buFontTx/>
              <a:buChar char="•"/>
              <a:defRPr sz="1800"/>
            </a:pPr>
            <a:r>
              <a:rPr sz="1600" dirty="0">
                <a:ea typeface="+mn-ea"/>
                <a:cs typeface="+mn-cs"/>
              </a:rPr>
              <a:t>Ease of Use</a:t>
            </a:r>
          </a:p>
          <a:p>
            <a:pPr marL="641991" lvl="1" indent="-197535">
              <a:buSzPct val="75000"/>
              <a:buFontTx/>
              <a:buChar char="•"/>
              <a:defRPr sz="1800"/>
            </a:pPr>
            <a:r>
              <a:rPr sz="1600" dirty="0">
                <a:ea typeface="+mn-ea"/>
              </a:rPr>
              <a:t>Instant Environments</a:t>
            </a:r>
          </a:p>
          <a:p>
            <a:pPr marL="641991" lvl="1" indent="-197535">
              <a:buSzPct val="75000"/>
              <a:buFontTx/>
              <a:buChar char="•"/>
              <a:defRPr sz="1800"/>
            </a:pPr>
            <a:r>
              <a:rPr sz="1600" dirty="0">
                <a:ea typeface="+mn-ea"/>
              </a:rPr>
              <a:t>Services prebuilt for your use - IBM, Third Party, Community</a:t>
            </a:r>
          </a:p>
          <a:p>
            <a:pPr marL="641991" lvl="1" indent="-197535">
              <a:buSzPct val="75000"/>
              <a:buFontTx/>
              <a:buChar char="•"/>
              <a:defRPr sz="1800"/>
            </a:pPr>
            <a:r>
              <a:rPr sz="1600" dirty="0" err="1">
                <a:ea typeface="+mn-ea"/>
              </a:rPr>
              <a:t>DevOps</a:t>
            </a:r>
            <a:r>
              <a:rPr sz="1600" dirty="0">
                <a:ea typeface="+mn-ea"/>
              </a:rPr>
              <a:t> tools to monitor, plan, deploy, and manage your apps</a:t>
            </a:r>
          </a:p>
          <a:p>
            <a:pPr marL="197535" indent="-197535">
              <a:buSzPct val="75000"/>
              <a:buFontTx/>
              <a:buChar char="•"/>
              <a:defRPr sz="1800"/>
            </a:pPr>
            <a:r>
              <a:rPr sz="1600" dirty="0">
                <a:ea typeface="+mn-ea"/>
                <a:cs typeface="+mn-cs"/>
              </a:rPr>
              <a:t>Flexibility</a:t>
            </a:r>
          </a:p>
          <a:p>
            <a:pPr marL="641991" lvl="1" indent="-197535">
              <a:buSzPct val="75000"/>
              <a:buFontTx/>
              <a:buChar char="•"/>
              <a:defRPr sz="1800"/>
            </a:pPr>
            <a:r>
              <a:rPr sz="1600" dirty="0">
                <a:ea typeface="+mn-ea"/>
              </a:rPr>
              <a:t>On-</a:t>
            </a:r>
            <a:r>
              <a:rPr sz="1600" dirty="0" err="1">
                <a:ea typeface="+mn-ea"/>
              </a:rPr>
              <a:t>Prem</a:t>
            </a:r>
            <a:r>
              <a:rPr sz="1600" dirty="0">
                <a:ea typeface="+mn-ea"/>
              </a:rPr>
              <a:t> integration</a:t>
            </a:r>
          </a:p>
          <a:p>
            <a:pPr marL="641991" lvl="1" indent="-197535">
              <a:buSzPct val="75000"/>
              <a:buFontTx/>
              <a:buChar char="•"/>
              <a:defRPr sz="1800"/>
            </a:pPr>
            <a:r>
              <a:rPr sz="1600" dirty="0">
                <a:ea typeface="+mn-ea"/>
              </a:rPr>
              <a:t>Flexible pricing</a:t>
            </a:r>
          </a:p>
          <a:p>
            <a:pPr marL="197535" indent="-197535">
              <a:buSzPct val="75000"/>
              <a:buFontTx/>
              <a:buChar char="•"/>
              <a:defRPr sz="1800"/>
            </a:pPr>
            <a:r>
              <a:rPr sz="1600" dirty="0">
                <a:ea typeface="+mn-ea"/>
                <a:cs typeface="+mn-cs"/>
              </a:rPr>
              <a:t>Security</a:t>
            </a:r>
          </a:p>
          <a:p>
            <a:pPr marL="641991" lvl="1" indent="-197535">
              <a:buSzPct val="75000"/>
              <a:buFontTx/>
              <a:buChar char="•"/>
              <a:defRPr sz="1800"/>
            </a:pPr>
            <a:r>
              <a:rPr sz="1600" dirty="0">
                <a:ea typeface="+mn-ea"/>
              </a:rPr>
              <a:t>IBM secures the platform and infrastructure - leveraging experience with </a:t>
            </a:r>
            <a:r>
              <a:rPr sz="1600" dirty="0" err="1">
                <a:ea typeface="+mn-ea"/>
              </a:rPr>
              <a:t>softlayer</a:t>
            </a:r>
            <a:r>
              <a:rPr sz="1600" dirty="0">
                <a:ea typeface="+mn-ea"/>
              </a:rPr>
              <a:t> and proven on-</a:t>
            </a:r>
            <a:r>
              <a:rPr sz="1600" dirty="0" err="1">
                <a:ea typeface="+mn-ea"/>
              </a:rPr>
              <a:t>prem</a:t>
            </a:r>
            <a:r>
              <a:rPr sz="1600" dirty="0">
                <a:ea typeface="+mn-ea"/>
              </a:rPr>
              <a:t> security implementations</a:t>
            </a:r>
          </a:p>
          <a:p>
            <a:pPr marL="641991" lvl="1" indent="-197535">
              <a:buSzPct val="75000"/>
              <a:buFontTx/>
              <a:buChar char="•"/>
              <a:defRPr sz="1800"/>
            </a:pPr>
            <a:r>
              <a:rPr sz="1600" dirty="0">
                <a:ea typeface="+mn-ea"/>
              </a:rPr>
              <a:t>Provides you with the tools to secure your apps</a:t>
            </a:r>
          </a:p>
        </p:txBody>
      </p:sp>
    </p:spTree>
    <p:extLst>
      <p:ext uri="{BB962C8B-B14F-4D97-AF65-F5344CB8AC3E}">
        <p14:creationId xmlns:p14="http://schemas.microsoft.com/office/powerpoint/2010/main" val="400271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78851" name="Notes Placeholder 2"/>
          <p:cNvSpPr>
            <a:spLocks noGrp="1"/>
          </p:cNvSpPr>
          <p:nvPr>
            <p:ph type="body" idx="1"/>
          </p:nvPr>
        </p:nvSpPr>
        <p:spPr bwMode="auto">
          <a:xfrm>
            <a:off x="686723" y="4344330"/>
            <a:ext cx="5484556" cy="4113561"/>
          </a:xfrm>
          <a:noFill/>
        </p:spPr>
        <p:txBody>
          <a:bodyPr wrap="square" lIns="91427" tIns="45714" rIns="91427" bIns="45714" numCol="1" anchor="t" anchorCtr="0" compatLnSpc="1">
            <a:prstTxWarp prst="textNoShape">
              <a:avLst/>
            </a:prstTxWarp>
          </a:bodyPr>
          <a:lstStyle/>
          <a:p>
            <a:pPr defTabSz="888980" hangingPunct="1"/>
            <a:endParaRPr lang="en-US" smtClean="0"/>
          </a:p>
        </p:txBody>
      </p:sp>
    </p:spTree>
    <p:extLst>
      <p:ext uri="{BB962C8B-B14F-4D97-AF65-F5344CB8AC3E}">
        <p14:creationId xmlns:p14="http://schemas.microsoft.com/office/powerpoint/2010/main" val="259580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9867" tIns="44934" rIns="89867" bIns="44934"/>
          <a:lstStyle/>
          <a:p>
            <a:r>
              <a:rPr lang="en-US" dirty="0" smtClean="0"/>
              <a:t>Let’s take a look at Bluemix tools. We have IBM Eclipse Tools for Bluemix</a:t>
            </a:r>
            <a:r>
              <a:rPr lang="en-US" baseline="0" dirty="0" smtClean="0"/>
              <a:t> and Pivotal Cloud Foundry Tools which are Vendor specific extensions, built on top of Cloud Foundry Eclipse Tools. The CF tools provide vendor neutral support for all Cloud Foundry environments. The Cloud Foundry Eclipse Tools are built on Eclipse and Web Tools Platform.  </a:t>
            </a:r>
            <a:endParaRPr lang="en-US" dirty="0"/>
          </a:p>
        </p:txBody>
      </p:sp>
      <p:sp>
        <p:nvSpPr>
          <p:cNvPr id="4" name="Slide Number Placeholder 3"/>
          <p:cNvSpPr>
            <a:spLocks noGrp="1"/>
          </p:cNvSpPr>
          <p:nvPr>
            <p:ph type="sldNum" sz="quarter" idx="10"/>
          </p:nvPr>
        </p:nvSpPr>
        <p:spPr>
          <a:xfrm>
            <a:off x="3884852" y="8685862"/>
            <a:ext cx="2971593" cy="456575"/>
          </a:xfrm>
          <a:prstGeom prst="rect">
            <a:avLst/>
          </a:prstGeom>
        </p:spPr>
        <p:txBody>
          <a:bodyPr lIns="89867" tIns="44934" rIns="89867" bIns="44934"/>
          <a:lstStyle/>
          <a:p>
            <a:fld id="{C3C999AD-79EC-4F02-84A9-EEA7F0527E47}" type="slidenum">
              <a:rPr lang="en-US" smtClean="0"/>
              <a:t>12</a:t>
            </a:fld>
            <a:endParaRPr lang="en-US"/>
          </a:p>
        </p:txBody>
      </p:sp>
    </p:spTree>
    <p:extLst>
      <p:ext uri="{BB962C8B-B14F-4D97-AF65-F5344CB8AC3E}">
        <p14:creationId xmlns:p14="http://schemas.microsoft.com/office/powerpoint/2010/main" val="354678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9867" tIns="44934" rIns="89867" bIns="44934"/>
          <a:lstStyle/>
          <a:p>
            <a:pPr algn="l" defTabSz="898672" rtl="0">
              <a:lnSpc>
                <a:spcPct val="100000"/>
              </a:lnSpc>
              <a:defRPr/>
            </a:pPr>
            <a:r>
              <a:rPr lang="en-US" dirty="0" smtClean="0"/>
              <a:t>Eclipse is standard IDE environment for developing applications. The IBM Eclipse Tools </a:t>
            </a:r>
            <a:r>
              <a:rPr lang="en-US" baseline="0" dirty="0" smtClean="0"/>
              <a:t>are based on Cloud Foundry Eclipse Tools. </a:t>
            </a:r>
            <a:r>
              <a:rPr lang="en-US" dirty="0" smtClean="0"/>
              <a:t>They allow developers to develop, test and push applications to the Cloud directly</a:t>
            </a:r>
            <a:r>
              <a:rPr lang="en-US" baseline="0" dirty="0" smtClean="0"/>
              <a:t> within Eclipse. These tools support the Tier 1 runtimes namely Liberty for Java and Node.js.</a:t>
            </a:r>
            <a:endParaRPr lang="en-US" dirty="0"/>
          </a:p>
        </p:txBody>
      </p:sp>
      <p:sp>
        <p:nvSpPr>
          <p:cNvPr id="4" name="Slide Number Placeholder 3"/>
          <p:cNvSpPr>
            <a:spLocks noGrp="1"/>
          </p:cNvSpPr>
          <p:nvPr>
            <p:ph type="sldNum" sz="quarter" idx="10"/>
          </p:nvPr>
        </p:nvSpPr>
        <p:spPr>
          <a:xfrm>
            <a:off x="3884852" y="8685862"/>
            <a:ext cx="2971593" cy="456575"/>
          </a:xfrm>
          <a:prstGeom prst="rect">
            <a:avLst/>
          </a:prstGeom>
        </p:spPr>
        <p:txBody>
          <a:bodyPr lIns="89867" tIns="44934" rIns="89867" bIns="44934"/>
          <a:lstStyle/>
          <a:p>
            <a:fld id="{C3C999AD-79EC-4F02-84A9-EEA7F0527E47}" type="slidenum">
              <a:rPr lang="en-US" smtClean="0"/>
              <a:t>13</a:t>
            </a:fld>
            <a:endParaRPr lang="en-US"/>
          </a:p>
        </p:txBody>
      </p:sp>
    </p:spTree>
    <p:extLst>
      <p:ext uri="{BB962C8B-B14F-4D97-AF65-F5344CB8AC3E}">
        <p14:creationId xmlns:p14="http://schemas.microsoft.com/office/powerpoint/2010/main" val="352356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9867" tIns="44934" rIns="89867" bIns="44934"/>
          <a:lstStyle/>
          <a:p>
            <a:r>
              <a:rPr lang="en-US" dirty="0" smtClean="0"/>
              <a:t>IBM Eclipse Tools for Bluemix enable</a:t>
            </a:r>
            <a:r>
              <a:rPr lang="en-US" baseline="0" dirty="0" smtClean="0"/>
              <a:t> us to create Bluemix server and connect to it. We can deploy applications directly to Bluemix Server, within Eclipse, namely WAR, EAR files. The tools provide capability to tune Bluemix Server, edit Application Information as well as deployed Application Instance information. We can create services and bind them to application instance, edit Environment variables and debug remotely.</a:t>
            </a:r>
            <a:endParaRPr lang="en-US" dirty="0"/>
          </a:p>
        </p:txBody>
      </p:sp>
      <p:sp>
        <p:nvSpPr>
          <p:cNvPr id="4" name="Slide Number Placeholder 3"/>
          <p:cNvSpPr>
            <a:spLocks noGrp="1"/>
          </p:cNvSpPr>
          <p:nvPr>
            <p:ph type="sldNum" sz="quarter" idx="10"/>
          </p:nvPr>
        </p:nvSpPr>
        <p:spPr>
          <a:xfrm>
            <a:off x="3884852" y="8685862"/>
            <a:ext cx="2971593" cy="456575"/>
          </a:xfrm>
          <a:prstGeom prst="rect">
            <a:avLst/>
          </a:prstGeom>
        </p:spPr>
        <p:txBody>
          <a:bodyPr lIns="89867" tIns="44934" rIns="89867" bIns="44934"/>
          <a:lstStyle/>
          <a:p>
            <a:fld id="{C3C999AD-79EC-4F02-84A9-EEA7F0527E47}" type="slidenum">
              <a:rPr lang="en-US" smtClean="0"/>
              <a:t>14</a:t>
            </a:fld>
            <a:endParaRPr lang="en-US"/>
          </a:p>
        </p:txBody>
      </p:sp>
    </p:spTree>
    <p:extLst>
      <p:ext uri="{BB962C8B-B14F-4D97-AF65-F5344CB8AC3E}">
        <p14:creationId xmlns:p14="http://schemas.microsoft.com/office/powerpoint/2010/main" val="147350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9867" tIns="44934" rIns="89867" bIns="44934"/>
          <a:lstStyle/>
          <a:p>
            <a:endParaRPr lang="en-US" dirty="0"/>
          </a:p>
        </p:txBody>
      </p:sp>
      <p:sp>
        <p:nvSpPr>
          <p:cNvPr id="4" name="Slide Number Placeholder 3"/>
          <p:cNvSpPr>
            <a:spLocks noGrp="1"/>
          </p:cNvSpPr>
          <p:nvPr>
            <p:ph type="sldNum" sz="quarter" idx="10"/>
          </p:nvPr>
        </p:nvSpPr>
        <p:spPr>
          <a:xfrm>
            <a:off x="3884852" y="8685862"/>
            <a:ext cx="2971593" cy="456575"/>
          </a:xfrm>
          <a:prstGeom prst="rect">
            <a:avLst/>
          </a:prstGeom>
        </p:spPr>
        <p:txBody>
          <a:bodyPr lIns="89867" tIns="44934" rIns="89867" bIns="44934"/>
          <a:lstStyle/>
          <a:p>
            <a:fld id="{C3C999AD-79EC-4F02-84A9-EEA7F0527E47}" type="slidenum">
              <a:rPr lang="en-US" smtClean="0"/>
              <a:t>16</a:t>
            </a:fld>
            <a:endParaRPr lang="en-US"/>
          </a:p>
        </p:txBody>
      </p:sp>
    </p:spTree>
    <p:extLst>
      <p:ext uri="{BB962C8B-B14F-4D97-AF65-F5344CB8AC3E}">
        <p14:creationId xmlns:p14="http://schemas.microsoft.com/office/powerpoint/2010/main" val="3767688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9867" tIns="44934" rIns="89867" bIns="44934"/>
          <a:lstStyle/>
          <a:p>
            <a:r>
              <a:rPr lang="en-US" dirty="0" smtClean="0"/>
              <a:t>Earlier,</a:t>
            </a:r>
            <a:r>
              <a:rPr lang="en-US" baseline="0" dirty="0" smtClean="0"/>
              <a:t> one had to deploy</a:t>
            </a:r>
            <a:r>
              <a:rPr lang="en-US" dirty="0" smtClean="0"/>
              <a:t> the entire application for a simple change</a:t>
            </a:r>
            <a:r>
              <a:rPr lang="en-US" baseline="0" dirty="0" smtClean="0"/>
              <a:t> in the App. </a:t>
            </a:r>
            <a:r>
              <a:rPr lang="en-US" dirty="0" smtClean="0"/>
              <a:t> With incremental publish support, you can publish only the changed files to Bluemix and the changes will take place immediately without a redeploy of the entire application. </a:t>
            </a:r>
          </a:p>
          <a:p>
            <a:endParaRPr lang="en-US" dirty="0" smtClean="0"/>
          </a:p>
          <a:p>
            <a:r>
              <a:rPr lang="en-US" dirty="0" smtClean="0"/>
              <a:t>After an application has been deployed to Bluemix, you can right click on the application from the </a:t>
            </a:r>
            <a:r>
              <a:rPr lang="en-US" i="1" dirty="0" smtClean="0"/>
              <a:t>Servers</a:t>
            </a:r>
            <a:r>
              <a:rPr lang="en-US" dirty="0" smtClean="0"/>
              <a:t> view and select </a:t>
            </a:r>
            <a:r>
              <a:rPr lang="en-US" i="1" dirty="0" smtClean="0"/>
              <a:t>Enable Development Mode</a:t>
            </a:r>
            <a:r>
              <a:rPr lang="en-US" dirty="0" smtClean="0"/>
              <a:t>. When the application is running in Development Mode, you can incrementally publish your application to Bluemix </a:t>
            </a:r>
            <a:r>
              <a:rPr lang="en-US" baseline="0" dirty="0" smtClean="0"/>
              <a:t> by clicking </a:t>
            </a:r>
            <a:r>
              <a:rPr lang="en-US" dirty="0" smtClean="0"/>
              <a:t>the </a:t>
            </a:r>
            <a:r>
              <a:rPr lang="en-US" i="1" dirty="0" smtClean="0"/>
              <a:t>Publish</a:t>
            </a:r>
            <a:r>
              <a:rPr lang="en-US" dirty="0" smtClean="0"/>
              <a:t> button.</a:t>
            </a:r>
            <a:endParaRPr lang="en-US" dirty="0"/>
          </a:p>
        </p:txBody>
      </p:sp>
      <p:sp>
        <p:nvSpPr>
          <p:cNvPr id="4" name="Slide Number Placeholder 3"/>
          <p:cNvSpPr>
            <a:spLocks noGrp="1"/>
          </p:cNvSpPr>
          <p:nvPr>
            <p:ph type="sldNum" sz="quarter" idx="10"/>
          </p:nvPr>
        </p:nvSpPr>
        <p:spPr>
          <a:xfrm>
            <a:off x="3884852" y="8685862"/>
            <a:ext cx="2971593" cy="456575"/>
          </a:xfrm>
          <a:prstGeom prst="rect">
            <a:avLst/>
          </a:prstGeom>
        </p:spPr>
        <p:txBody>
          <a:bodyPr lIns="89867" tIns="44934" rIns="89867" bIns="44934"/>
          <a:lstStyle/>
          <a:p>
            <a:fld id="{C3C999AD-79EC-4F02-84A9-EEA7F0527E47}" type="slidenum">
              <a:rPr lang="en-US" smtClean="0"/>
              <a:t>17</a:t>
            </a:fld>
            <a:endParaRPr lang="en-US"/>
          </a:p>
        </p:txBody>
      </p:sp>
    </p:spTree>
    <p:extLst>
      <p:ext uri="{BB962C8B-B14F-4D97-AF65-F5344CB8AC3E}">
        <p14:creationId xmlns:p14="http://schemas.microsoft.com/office/powerpoint/2010/main" val="262644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r>
              <a:rPr lang="en-US" sz="800">
                <a:latin typeface="Calibri" charset="0"/>
              </a:rPr>
              <a:t>import com.ibm.nosql.json.api.*; </a:t>
            </a:r>
          </a:p>
          <a:p>
            <a:pPr>
              <a:lnSpc>
                <a:spcPct val="80000"/>
              </a:lnSpc>
            </a:pPr>
            <a:r>
              <a:rPr lang="en-US" sz="800">
                <a:latin typeface="Calibri" charset="0"/>
              </a:rPr>
              <a:t>import com.ibm.nosql.json.util.*;</a:t>
            </a:r>
          </a:p>
          <a:p>
            <a:pPr>
              <a:lnSpc>
                <a:spcPct val="80000"/>
              </a:lnSpc>
            </a:pPr>
            <a:endParaRPr lang="en-US" sz="800">
              <a:latin typeface="Calibri" charset="0"/>
            </a:endParaRPr>
          </a:p>
          <a:p>
            <a:pPr>
              <a:lnSpc>
                <a:spcPct val="80000"/>
              </a:lnSpc>
            </a:pPr>
            <a:r>
              <a:rPr lang="en-US" sz="800">
                <a:latin typeface="Calibri" charset="0"/>
              </a:rPr>
              <a:t>...</a:t>
            </a:r>
          </a:p>
          <a:p>
            <a:pPr>
              <a:lnSpc>
                <a:spcPct val="80000"/>
              </a:lnSpc>
            </a:pPr>
            <a:r>
              <a:rPr lang="en-US" sz="800">
                <a:latin typeface="Calibri" charset="0"/>
              </a:rPr>
              <a:t>  String VCAP_SERVICES = System.getenv("VCAP_SERVICES");</a:t>
            </a:r>
          </a:p>
          <a:p>
            <a:pPr>
              <a:lnSpc>
                <a:spcPct val="80000"/>
              </a:lnSpc>
            </a:pPr>
            <a:r>
              <a:rPr lang="en-US" sz="800">
                <a:latin typeface="Calibri" charset="0"/>
              </a:rPr>
              <a:t>  if (VCAP_SERVICES != null) {</a:t>
            </a:r>
          </a:p>
          <a:p>
            <a:pPr>
              <a:lnSpc>
                <a:spcPct val="80000"/>
              </a:lnSpc>
            </a:pPr>
            <a:r>
              <a:rPr lang="en-US" sz="800">
                <a:latin typeface="Calibri" charset="0"/>
              </a:rPr>
              <a:t>    BasicDBObject obj = </a:t>
            </a:r>
          </a:p>
          <a:p>
            <a:pPr>
              <a:lnSpc>
                <a:spcPct val="80000"/>
              </a:lnSpc>
            </a:pPr>
            <a:r>
              <a:rPr lang="en-US" sz="800">
                <a:latin typeface="Calibri" charset="0"/>
              </a:rPr>
              <a:t>    			(BasicDBObject) JSON.parse(VCAP_SERVICES);</a:t>
            </a:r>
          </a:p>
          <a:p>
            <a:pPr>
              <a:lnSpc>
                <a:spcPct val="80000"/>
              </a:lnSpc>
            </a:pPr>
            <a:r>
              <a:rPr lang="en-US" sz="800">
                <a:latin typeface="Calibri" charset="0"/>
              </a:rPr>
              <a:t>    String thekey = null;</a:t>
            </a:r>
          </a:p>
          <a:p>
            <a:pPr>
              <a:lnSpc>
                <a:spcPct val="80000"/>
              </a:lnSpc>
            </a:pPr>
            <a:r>
              <a:rPr lang="en-US" sz="800">
                <a:latin typeface="Calibri" charset="0"/>
              </a:rPr>
              <a:t>    Set&lt;String&gt; keys = obj.keySet();</a:t>
            </a:r>
          </a:p>
          <a:p>
            <a:pPr>
              <a:lnSpc>
                <a:spcPct val="80000"/>
              </a:lnSpc>
            </a:pPr>
            <a:r>
              <a:rPr lang="en-US" sz="800">
                <a:latin typeface="Calibri" charset="0"/>
              </a:rPr>
              <a:t>    for (String eachkey : keys)</a:t>
            </a:r>
          </a:p>
          <a:p>
            <a:pPr>
              <a:lnSpc>
                <a:spcPct val="80000"/>
              </a:lnSpc>
            </a:pPr>
            <a:r>
              <a:rPr lang="en-US" sz="800">
                <a:latin typeface="Calibri" charset="0"/>
              </a:rPr>
              <a:t>      if (eachkey.contains("SQLDB"))</a:t>
            </a:r>
          </a:p>
          <a:p>
            <a:pPr>
              <a:lnSpc>
                <a:spcPct val="80000"/>
              </a:lnSpc>
            </a:pPr>
            <a:r>
              <a:rPr lang="en-US" sz="800">
                <a:latin typeface="Calibri" charset="0"/>
              </a:rPr>
              <a:t>         thekey = eachkey;</a:t>
            </a:r>
          </a:p>
          <a:p>
            <a:pPr>
              <a:lnSpc>
                <a:spcPct val="80000"/>
              </a:lnSpc>
            </a:pPr>
            <a:r>
              <a:rPr lang="en-US" sz="800">
                <a:latin typeface="Calibri" charset="0"/>
              </a:rPr>
              <a:t>    BasicDBList list = (BasicDBList) obj.get(thekey);</a:t>
            </a:r>
          </a:p>
          <a:p>
            <a:pPr>
              <a:lnSpc>
                <a:spcPct val="80000"/>
              </a:lnSpc>
            </a:pPr>
            <a:r>
              <a:rPr lang="en-US" sz="800">
                <a:latin typeface="Calibri" charset="0"/>
              </a:rPr>
              <a:t>    obj = (BasicDBObject) list.get("0");</a:t>
            </a:r>
          </a:p>
          <a:p>
            <a:pPr>
              <a:lnSpc>
                <a:spcPct val="80000"/>
              </a:lnSpc>
            </a:pPr>
            <a:r>
              <a:rPr lang="en-US" sz="800">
                <a:latin typeface="Calibri" charset="0"/>
              </a:rPr>
              <a:t>    obj = (BasicDBObject) obj.get("credentials");</a:t>
            </a:r>
          </a:p>
          <a:p>
            <a:pPr>
              <a:lnSpc>
                <a:spcPct val="80000"/>
              </a:lnSpc>
            </a:pPr>
            <a:r>
              <a:rPr lang="en-US" sz="800">
                <a:latin typeface="Calibri" charset="0"/>
              </a:rPr>
              <a:t>    databaseHost = (String) obj.get("host");</a:t>
            </a:r>
          </a:p>
          <a:p>
            <a:pPr>
              <a:lnSpc>
                <a:spcPct val="80000"/>
              </a:lnSpc>
            </a:pPr>
            <a:r>
              <a:rPr lang="en-US" sz="800">
                <a:latin typeface="Calibri" charset="0"/>
              </a:rPr>
              <a:t>    databaseName = (String) obj.get("db");</a:t>
            </a:r>
          </a:p>
          <a:p>
            <a:pPr>
              <a:lnSpc>
                <a:spcPct val="80000"/>
              </a:lnSpc>
            </a:pPr>
            <a:r>
              <a:rPr lang="en-US" sz="800">
                <a:latin typeface="Calibri" charset="0"/>
              </a:rPr>
              <a:t>    port = (String) obj.get("port")toString();</a:t>
            </a:r>
          </a:p>
          <a:p>
            <a:pPr>
              <a:lnSpc>
                <a:spcPct val="80000"/>
              </a:lnSpc>
            </a:pPr>
            <a:r>
              <a:rPr lang="en-US" sz="800">
                <a:latin typeface="Calibri" charset="0"/>
              </a:rPr>
              <a:t>    user = (String) obj.get("username");</a:t>
            </a:r>
          </a:p>
          <a:p>
            <a:pPr>
              <a:lnSpc>
                <a:spcPct val="80000"/>
              </a:lnSpc>
            </a:pPr>
            <a:r>
              <a:rPr lang="en-US" sz="800">
                <a:latin typeface="Calibri" charset="0"/>
              </a:rPr>
              <a:t>    password = (String) obj.get("password");</a:t>
            </a:r>
          </a:p>
          <a:p>
            <a:pPr>
              <a:lnSpc>
                <a:spcPct val="80000"/>
              </a:lnSpc>
            </a:pPr>
            <a:r>
              <a:rPr lang="en-US" sz="800">
                <a:latin typeface="Calibri" charset="0"/>
              </a:rPr>
              <a:t>    url = (String) obj.get("jdbcurl");</a:t>
            </a:r>
          </a:p>
          <a:p>
            <a:pPr>
              <a:lnSpc>
                <a:spcPct val="80000"/>
              </a:lnSpc>
            </a:pPr>
            <a:r>
              <a:rPr lang="en-US" sz="800">
                <a:latin typeface="Calibri" charset="0"/>
              </a:rPr>
              <a:t>    // Use the jdbcurl or construct your own</a:t>
            </a:r>
          </a:p>
          <a:p>
            <a:pPr>
              <a:lnSpc>
                <a:spcPct val="80000"/>
              </a:lnSpc>
            </a:pPr>
            <a:r>
              <a:rPr lang="en-US" sz="800">
                <a:latin typeface="Calibri" charset="0"/>
              </a:rPr>
              <a:t>    databaseUrl = "jdbc:db2://" + databaseHost + ":" + </a:t>
            </a:r>
          </a:p>
          <a:p>
            <a:pPr>
              <a:lnSpc>
                <a:spcPct val="80000"/>
              </a:lnSpc>
            </a:pPr>
            <a:r>
              <a:rPr lang="en-US" sz="800">
                <a:latin typeface="Calibri" charset="0"/>
              </a:rPr>
              <a:t>    						port + "/" + databaseName;</a:t>
            </a:r>
          </a:p>
          <a:p>
            <a:pPr>
              <a:lnSpc>
                <a:spcPct val="80000"/>
              </a:lnSpc>
            </a:pPr>
            <a:r>
              <a:rPr lang="en-US" sz="800">
                <a:latin typeface="Calibri" charset="0"/>
              </a:rPr>
              <a:t>    						</a:t>
            </a:r>
          </a:p>
          <a:p>
            <a:pPr>
              <a:lnSpc>
                <a:spcPct val="80000"/>
              </a:lnSpc>
            </a:pPr>
            <a:r>
              <a:rPr lang="en-US" sz="800">
                <a:latin typeface="Calibri" charset="0"/>
              </a:rPr>
              <a:t>    						</a:t>
            </a:r>
          </a:p>
          <a:p>
            <a:pPr>
              <a:lnSpc>
                <a:spcPct val="80000"/>
              </a:lnSpc>
            </a:pPr>
            <a:r>
              <a:rPr lang="en-US" sz="800">
                <a:latin typeface="Calibri" charset="0"/>
              </a:rPr>
              <a:t>    						</a:t>
            </a:r>
          </a:p>
          <a:p>
            <a:pPr>
              <a:lnSpc>
                <a:spcPct val="80000"/>
              </a:lnSpc>
            </a:pPr>
            <a:r>
              <a:rPr lang="en-US" sz="800">
                <a:latin typeface="Calibri" charset="0"/>
              </a:rPr>
              <a:t>  }</a:t>
            </a:r>
          </a:p>
          <a:p>
            <a:pPr>
              <a:lnSpc>
                <a:spcPct val="80000"/>
              </a:lnSpc>
            </a:pPr>
            <a:r>
              <a:rPr lang="en-US" sz="800">
                <a:latin typeface="Calibri" charset="0"/>
              </a:rPr>
              <a:t>  </a:t>
            </a:r>
          </a:p>
          <a:p>
            <a:pPr>
              <a:lnSpc>
                <a:spcPct val="80000"/>
              </a:lnSpc>
            </a:pPr>
            <a:r>
              <a:rPr lang="en-US" sz="800">
                <a:latin typeface="Calibri" charset="0"/>
              </a:rPr>
              <a:t>  </a:t>
            </a:r>
          </a:p>
          <a:p>
            <a:pPr>
              <a:lnSpc>
                <a:spcPct val="80000"/>
              </a:lnSpc>
            </a:pPr>
            <a:r>
              <a:rPr lang="en-US" sz="800">
                <a:latin typeface="Calibri" charset="0"/>
              </a:rPr>
              <a:t> </a:t>
            </a:r>
          </a:p>
        </p:txBody>
      </p:sp>
    </p:spTree>
    <p:extLst>
      <p:ext uri="{BB962C8B-B14F-4D97-AF65-F5344CB8AC3E}">
        <p14:creationId xmlns:p14="http://schemas.microsoft.com/office/powerpoint/2010/main" val="521595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Impact2014-CBM-Tagline_date_Loca_AL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240" y="6741783"/>
            <a:ext cx="5039360" cy="2111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3" descr="individual assets-0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0143" y="627664"/>
            <a:ext cx="6502400" cy="912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individual assets-0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427" y="553158"/>
            <a:ext cx="329636" cy="1212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individual assets-0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428" y="9227539"/>
            <a:ext cx="1309511"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13"/>
          <p:cNvSpPr>
            <a:spLocks noChangeArrowheads="1"/>
          </p:cNvSpPr>
          <p:nvPr/>
        </p:nvSpPr>
        <p:spPr bwMode="auto">
          <a:xfrm>
            <a:off x="9972664" y="9184697"/>
            <a:ext cx="2062767" cy="331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70" tIns="64885" rIns="129770" bIns="64885">
            <a:spAutoFit/>
          </a:bodyPr>
          <a:lstStyle/>
          <a:p>
            <a:pPr algn="l" defTabSz="648850" rtl="0" fontAlgn="base">
              <a:spcBef>
                <a:spcPct val="0"/>
              </a:spcBef>
              <a:spcAft>
                <a:spcPct val="0"/>
              </a:spcAft>
            </a:pPr>
            <a:r>
              <a:rPr lang="en-US" sz="1300" kern="1200" smtClean="0">
                <a:solidFill>
                  <a:srgbClr val="7F7F7F"/>
                </a:solidFill>
                <a:latin typeface="Arial" charset="0"/>
                <a:ea typeface="ＭＳ Ｐゴシック" charset="0"/>
                <a:cs typeface="Arial" charset="0"/>
              </a:rPr>
              <a:t>© 2014 IBM Corporation</a:t>
            </a:r>
          </a:p>
        </p:txBody>
      </p:sp>
      <p:sp>
        <p:nvSpPr>
          <p:cNvPr id="2" name="Title 1"/>
          <p:cNvSpPr>
            <a:spLocks noGrp="1"/>
          </p:cNvSpPr>
          <p:nvPr>
            <p:ph type="ctrTitle"/>
          </p:nvPr>
        </p:nvSpPr>
        <p:spPr>
          <a:xfrm>
            <a:off x="606211" y="3029997"/>
            <a:ext cx="8159578" cy="1479787"/>
          </a:xfrm>
        </p:spPr>
        <p:txBody>
          <a:bodyPr anchor="b">
            <a:normAutofit/>
          </a:bodyPr>
          <a:lstStyle>
            <a:lvl1pP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606211" y="4509725"/>
            <a:ext cx="7185601" cy="983630"/>
          </a:xfrm>
        </p:spPr>
        <p:txBody>
          <a:bodyPr/>
          <a:lstStyle>
            <a:lvl1pPr marL="0" indent="0" algn="l">
              <a:buNone/>
              <a:defRPr i="1">
                <a:solidFill>
                  <a:schemeClr val="tx1">
                    <a:tint val="75000"/>
                  </a:schemeClr>
                </a:solidFill>
              </a:defRPr>
            </a:lvl1pPr>
            <a:lvl2pPr marL="648850" indent="0" algn="ctr">
              <a:buNone/>
              <a:defRPr>
                <a:solidFill>
                  <a:schemeClr val="tx1">
                    <a:tint val="75000"/>
                  </a:schemeClr>
                </a:solidFill>
              </a:defRPr>
            </a:lvl2pPr>
            <a:lvl3pPr marL="1297728" indent="0" algn="ctr">
              <a:buNone/>
              <a:defRPr>
                <a:solidFill>
                  <a:schemeClr val="tx1">
                    <a:tint val="75000"/>
                  </a:schemeClr>
                </a:solidFill>
              </a:defRPr>
            </a:lvl3pPr>
            <a:lvl4pPr marL="1946608" indent="0" algn="ctr">
              <a:buNone/>
              <a:defRPr>
                <a:solidFill>
                  <a:schemeClr val="tx1">
                    <a:tint val="75000"/>
                  </a:schemeClr>
                </a:solidFill>
              </a:defRPr>
            </a:lvl4pPr>
            <a:lvl5pPr marL="2595469" indent="0" algn="ctr">
              <a:buNone/>
              <a:defRPr>
                <a:solidFill>
                  <a:schemeClr val="tx1">
                    <a:tint val="75000"/>
                  </a:schemeClr>
                </a:solidFill>
              </a:defRPr>
            </a:lvl5pPr>
            <a:lvl6pPr marL="3244327" indent="0" algn="ctr">
              <a:buNone/>
              <a:defRPr>
                <a:solidFill>
                  <a:schemeClr val="tx1">
                    <a:tint val="75000"/>
                  </a:schemeClr>
                </a:solidFill>
              </a:defRPr>
            </a:lvl6pPr>
            <a:lvl7pPr marL="3893209" indent="0" algn="ctr">
              <a:buNone/>
              <a:defRPr>
                <a:solidFill>
                  <a:schemeClr val="tx1">
                    <a:tint val="75000"/>
                  </a:schemeClr>
                </a:solidFill>
              </a:defRPr>
            </a:lvl7pPr>
            <a:lvl8pPr marL="4542070" indent="0" algn="ctr">
              <a:buNone/>
              <a:defRPr>
                <a:solidFill>
                  <a:schemeClr val="tx1">
                    <a:tint val="75000"/>
                  </a:schemeClr>
                </a:solidFill>
              </a:defRPr>
            </a:lvl8pPr>
            <a:lvl9pPr marL="5190935"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66386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240" y="2275899"/>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0773" y="2275899"/>
            <a:ext cx="5743787" cy="6436925"/>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DBD640-16C1-EB43-8670-AD32346EB87D}" type="datetimeFigureOut">
              <a:rPr lang="en-US">
                <a:solidFill>
                  <a:prstClr val="black">
                    <a:tint val="75000"/>
                  </a:prstClr>
                </a:solidFill>
              </a:rPr>
              <a:pPr/>
              <a:t>9/23/2015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C7725EA-A97E-AE40-877C-B2E0EA8EB55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190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48850" indent="0">
              <a:buNone/>
              <a:defRPr sz="2800" b="1"/>
            </a:lvl2pPr>
            <a:lvl3pPr marL="1297728" indent="0">
              <a:buNone/>
              <a:defRPr sz="2600" b="1"/>
            </a:lvl3pPr>
            <a:lvl4pPr marL="1946608" indent="0">
              <a:buNone/>
              <a:defRPr sz="2300" b="1"/>
            </a:lvl4pPr>
            <a:lvl5pPr marL="2595469" indent="0">
              <a:buNone/>
              <a:defRPr sz="2300" b="1"/>
            </a:lvl5pPr>
            <a:lvl6pPr marL="3244327" indent="0">
              <a:buNone/>
              <a:defRPr sz="2300" b="1"/>
            </a:lvl6pPr>
            <a:lvl7pPr marL="3893209" indent="0">
              <a:buNone/>
              <a:defRPr sz="2300" b="1"/>
            </a:lvl7pPr>
            <a:lvl8pPr marL="4542070" indent="0">
              <a:buNone/>
              <a:defRPr sz="2300" b="1"/>
            </a:lvl8pPr>
            <a:lvl9pPr marL="5190935"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48850" indent="0">
              <a:buNone/>
              <a:defRPr sz="2800" b="1"/>
            </a:lvl2pPr>
            <a:lvl3pPr marL="1297728" indent="0">
              <a:buNone/>
              <a:defRPr sz="2600" b="1"/>
            </a:lvl3pPr>
            <a:lvl4pPr marL="1946608" indent="0">
              <a:buNone/>
              <a:defRPr sz="2300" b="1"/>
            </a:lvl4pPr>
            <a:lvl5pPr marL="2595469" indent="0">
              <a:buNone/>
              <a:defRPr sz="2300" b="1"/>
            </a:lvl5pPr>
            <a:lvl6pPr marL="3244327" indent="0">
              <a:buNone/>
              <a:defRPr sz="2300" b="1"/>
            </a:lvl6pPr>
            <a:lvl7pPr marL="3893209" indent="0">
              <a:buNone/>
              <a:defRPr sz="2300" b="1"/>
            </a:lvl7pPr>
            <a:lvl8pPr marL="4542070" indent="0">
              <a:buNone/>
              <a:defRPr sz="2300" b="1"/>
            </a:lvl8pPr>
            <a:lvl9pPr marL="5190935"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94BFAB-5019-1A49-8677-82778624A460}" type="datetimeFigureOut">
              <a:rPr lang="en-US">
                <a:solidFill>
                  <a:prstClr val="black">
                    <a:tint val="75000"/>
                  </a:prstClr>
                </a:solidFill>
              </a:rPr>
              <a:pPr/>
              <a:t>9/23/2015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4522433-DAC8-EE45-BCF3-19E7F97BDD67}"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866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75A74F-77EA-7A4D-A635-962448951477}" type="datetimeFigureOut">
              <a:rPr lang="en-US">
                <a:solidFill>
                  <a:prstClr val="black">
                    <a:tint val="75000"/>
                  </a:prstClr>
                </a:solidFill>
              </a:rPr>
              <a:pPr/>
              <a:t>9/23/2015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B09C190-6496-CD46-99F8-AD689DC100F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5829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6201D-EA4C-314A-827A-2523C7E2C7B9}" type="datetimeFigureOut">
              <a:rPr lang="en-US">
                <a:solidFill>
                  <a:prstClr val="black">
                    <a:tint val="75000"/>
                  </a:prstClr>
                </a:solidFill>
              </a:rPr>
              <a:pPr/>
              <a:t>9/23/2015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2EB399A-B9AE-7549-BBB6-F4998653DE38}"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4930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5084516" y="388397"/>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48850" indent="0">
              <a:buNone/>
              <a:defRPr sz="1700"/>
            </a:lvl2pPr>
            <a:lvl3pPr marL="1297728" indent="0">
              <a:buNone/>
              <a:defRPr sz="1400"/>
            </a:lvl3pPr>
            <a:lvl4pPr marL="1946608" indent="0">
              <a:buNone/>
              <a:defRPr sz="1300"/>
            </a:lvl4pPr>
            <a:lvl5pPr marL="2595469" indent="0">
              <a:buNone/>
              <a:defRPr sz="1300"/>
            </a:lvl5pPr>
            <a:lvl6pPr marL="3244327" indent="0">
              <a:buNone/>
              <a:defRPr sz="1300"/>
            </a:lvl6pPr>
            <a:lvl7pPr marL="3893209" indent="0">
              <a:buNone/>
              <a:defRPr sz="1300"/>
            </a:lvl7pPr>
            <a:lvl8pPr marL="4542070" indent="0">
              <a:buNone/>
              <a:defRPr sz="1300"/>
            </a:lvl8pPr>
            <a:lvl9pPr marL="519093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CFC5A5-08E1-9F49-852C-6146589F4059}" type="datetimeFigureOut">
              <a:rPr lang="en-US">
                <a:solidFill>
                  <a:prstClr val="black">
                    <a:tint val="75000"/>
                  </a:prstClr>
                </a:solidFill>
              </a:rPr>
              <a:pPr/>
              <a:t>9/23/2015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9859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48850" indent="0">
              <a:buNone/>
              <a:defRPr sz="4000"/>
            </a:lvl2pPr>
            <a:lvl3pPr marL="1297728" indent="0">
              <a:buNone/>
              <a:defRPr sz="3400"/>
            </a:lvl3pPr>
            <a:lvl4pPr marL="1946608" indent="0">
              <a:buNone/>
              <a:defRPr sz="2800"/>
            </a:lvl4pPr>
            <a:lvl5pPr marL="2595469" indent="0">
              <a:buNone/>
              <a:defRPr sz="2800"/>
            </a:lvl5pPr>
            <a:lvl6pPr marL="3244327" indent="0">
              <a:buNone/>
              <a:defRPr sz="2800"/>
            </a:lvl6pPr>
            <a:lvl7pPr marL="3893209" indent="0">
              <a:buNone/>
              <a:defRPr sz="2800"/>
            </a:lvl7pPr>
            <a:lvl8pPr marL="4542070" indent="0">
              <a:buNone/>
              <a:defRPr sz="2800"/>
            </a:lvl8pPr>
            <a:lvl9pPr marL="5190935" indent="0">
              <a:buNone/>
              <a:defRPr sz="2800"/>
            </a:lvl9pPr>
          </a:lstStyle>
          <a:p>
            <a:endParaRPr lang="en-US"/>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48850" indent="0">
              <a:buNone/>
              <a:defRPr sz="1700"/>
            </a:lvl2pPr>
            <a:lvl3pPr marL="1297728" indent="0">
              <a:buNone/>
              <a:defRPr sz="1400"/>
            </a:lvl3pPr>
            <a:lvl4pPr marL="1946608" indent="0">
              <a:buNone/>
              <a:defRPr sz="1300"/>
            </a:lvl4pPr>
            <a:lvl5pPr marL="2595469" indent="0">
              <a:buNone/>
              <a:defRPr sz="1300"/>
            </a:lvl5pPr>
            <a:lvl6pPr marL="3244327" indent="0">
              <a:buNone/>
              <a:defRPr sz="1300"/>
            </a:lvl6pPr>
            <a:lvl7pPr marL="3893209" indent="0">
              <a:buNone/>
              <a:defRPr sz="1300"/>
            </a:lvl7pPr>
            <a:lvl8pPr marL="4542070" indent="0">
              <a:buNone/>
              <a:defRPr sz="1300"/>
            </a:lvl8pPr>
            <a:lvl9pPr marL="519093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5866A-0257-8D47-90EB-1B54C7E8542E}" type="datetimeFigureOut">
              <a:rPr lang="en-US">
                <a:solidFill>
                  <a:prstClr val="black">
                    <a:tint val="75000"/>
                  </a:prstClr>
                </a:solidFill>
              </a:rPr>
              <a:pPr/>
              <a:t>9/23/2015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D99B2AD-EE6F-834F-BB6D-32356D45120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030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99C05-247B-9143-AFFF-B96B15A80167}" type="datetimeFigureOut">
              <a:rPr lang="en-US">
                <a:solidFill>
                  <a:prstClr val="black">
                    <a:tint val="75000"/>
                  </a:prstClr>
                </a:solidFill>
              </a:rPr>
              <a:pPr/>
              <a:t>9/23/2015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100A69-9907-174E-ACB4-CB272CD1B12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211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655"/>
            <a:ext cx="2926080" cy="83221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240" y="390655"/>
            <a:ext cx="8561493" cy="83221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33E7D6-5C05-7B4F-9577-0155BFD83971}" type="datetimeFigureOut">
              <a:rPr lang="en-US">
                <a:solidFill>
                  <a:prstClr val="black">
                    <a:tint val="75000"/>
                  </a:prstClr>
                </a:solidFill>
              </a:rPr>
              <a:pPr/>
              <a:t>9/23/2015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CCABEC-D2DD-D348-B26E-5822872ED44C}"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3941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Impact2014-CBM-Tagline_date_Loca_AL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240" y="6741782"/>
            <a:ext cx="5039360" cy="2111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3" descr="individual assets-07.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00143" y="627664"/>
            <a:ext cx="6502400" cy="912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individual assets-01.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4427" y="553158"/>
            <a:ext cx="329636" cy="1212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individual assets-02.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4428" y="9227539"/>
            <a:ext cx="1309511"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userDrawn="1"/>
        </p:nvSpPr>
        <p:spPr>
          <a:xfrm>
            <a:off x="9972663" y="9184696"/>
            <a:ext cx="2062767" cy="331371"/>
          </a:xfrm>
          <a:prstGeom prst="rect">
            <a:avLst/>
          </a:prstGeom>
        </p:spPr>
        <p:txBody>
          <a:bodyPr wrap="none" lIns="129776" tIns="64889" rIns="129776" bIns="64889">
            <a:spAutoFit/>
          </a:bodyPr>
          <a:lstStyle/>
          <a:p>
            <a:pPr algn="l" defTabSz="648884" rtl="0">
              <a:defRPr/>
            </a:pPr>
            <a:r>
              <a:rPr lang="en-US" sz="1300" kern="1200" dirty="0">
                <a:solidFill>
                  <a:prstClr val="white">
                    <a:lumMod val="50000"/>
                  </a:prstClr>
                </a:solidFill>
                <a:latin typeface="Arial"/>
                <a:cs typeface="Arial" panose="020B0604020202020204" pitchFamily="34" charset="0"/>
              </a:rPr>
              <a:t>© 2014 IBM Corporation</a:t>
            </a:r>
          </a:p>
        </p:txBody>
      </p:sp>
      <p:sp>
        <p:nvSpPr>
          <p:cNvPr id="2" name="Title 1"/>
          <p:cNvSpPr>
            <a:spLocks noGrp="1"/>
          </p:cNvSpPr>
          <p:nvPr>
            <p:ph type="ctrTitle"/>
          </p:nvPr>
        </p:nvSpPr>
        <p:spPr>
          <a:xfrm>
            <a:off x="606211" y="3029995"/>
            <a:ext cx="8159578" cy="1479787"/>
          </a:xfrm>
        </p:spPr>
        <p:txBody>
          <a:bodyPr anchor="b">
            <a:normAutofit/>
          </a:bodyPr>
          <a:lstStyle>
            <a:lvl1pP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606211" y="4509725"/>
            <a:ext cx="7185601" cy="983630"/>
          </a:xfrm>
        </p:spPr>
        <p:txBody>
          <a:bodyPr/>
          <a:lstStyle>
            <a:lvl1pPr marL="0" indent="0" algn="l">
              <a:buNone/>
              <a:defRPr i="1">
                <a:solidFill>
                  <a:schemeClr val="tx1">
                    <a:tint val="75000"/>
                  </a:schemeClr>
                </a:solidFill>
              </a:defRPr>
            </a:lvl1pPr>
            <a:lvl2pPr marL="648884" indent="0" algn="ctr">
              <a:buNone/>
              <a:defRPr>
                <a:solidFill>
                  <a:schemeClr val="tx1">
                    <a:tint val="75000"/>
                  </a:schemeClr>
                </a:solidFill>
              </a:defRPr>
            </a:lvl2pPr>
            <a:lvl3pPr marL="1297794" indent="0" algn="ctr">
              <a:buNone/>
              <a:defRPr>
                <a:solidFill>
                  <a:schemeClr val="tx1">
                    <a:tint val="75000"/>
                  </a:schemeClr>
                </a:solidFill>
              </a:defRPr>
            </a:lvl3pPr>
            <a:lvl4pPr marL="1946707" indent="0" algn="ctr">
              <a:buNone/>
              <a:defRPr>
                <a:solidFill>
                  <a:schemeClr val="tx1">
                    <a:tint val="75000"/>
                  </a:schemeClr>
                </a:solidFill>
              </a:defRPr>
            </a:lvl4pPr>
            <a:lvl5pPr marL="2595602" indent="0" algn="ctr">
              <a:buNone/>
              <a:defRPr>
                <a:solidFill>
                  <a:schemeClr val="tx1">
                    <a:tint val="75000"/>
                  </a:schemeClr>
                </a:solidFill>
              </a:defRPr>
            </a:lvl5pPr>
            <a:lvl6pPr marL="3244493" indent="0" algn="ctr">
              <a:buNone/>
              <a:defRPr>
                <a:solidFill>
                  <a:schemeClr val="tx1">
                    <a:tint val="75000"/>
                  </a:schemeClr>
                </a:solidFill>
              </a:defRPr>
            </a:lvl6pPr>
            <a:lvl7pPr marL="3893408" indent="0" algn="ctr">
              <a:buNone/>
              <a:defRPr>
                <a:solidFill>
                  <a:schemeClr val="tx1">
                    <a:tint val="75000"/>
                  </a:schemeClr>
                </a:solidFill>
              </a:defRPr>
            </a:lvl7pPr>
            <a:lvl8pPr marL="4542302" indent="0" algn="ctr">
              <a:buNone/>
              <a:defRPr>
                <a:solidFill>
                  <a:schemeClr val="tx1">
                    <a:tint val="75000"/>
                  </a:schemeClr>
                </a:solidFill>
              </a:defRPr>
            </a:lvl8pPr>
            <a:lvl9pPr marL="5191201"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01557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515947" indent="-515947">
              <a:defRPr/>
            </a:lvl1pPr>
            <a:lvl2pPr marL="1608729" indent="-405579">
              <a:defRPr/>
            </a:lvl2pPr>
            <a:lvl3pPr marL="1957948" indent="-324441">
              <a:tabLst>
                <a:tab pos="1960198" algn="l"/>
              </a:tabLst>
              <a:defRPr/>
            </a:lvl3pPr>
            <a:lvl4pPr marL="2627139" indent="-324441">
              <a:buFont typeface="Arial"/>
              <a:buChar cha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userDrawn="1">
            <p:ph type="sldNum" sz="quarter" idx="10"/>
          </p:nvPr>
        </p:nvSpPr>
        <p:spPr>
          <a:xfrm>
            <a:off x="5222241" y="9141800"/>
            <a:ext cx="2555804" cy="519289"/>
          </a:xfrm>
        </p:spPr>
        <p:txBody>
          <a:bodyPr/>
          <a:lstStyle>
            <a:lvl1pPr>
              <a:defRPr/>
            </a:lvl1pPr>
          </a:lstStyle>
          <a:p>
            <a:fld id="{EE2CB537-72F3-4124-A641-8576F860ABBD}" type="slidenum">
              <a:rPr lang="en-US"/>
              <a:pPr/>
              <a:t>‹#›</a:t>
            </a:fld>
            <a:endParaRPr lang="en-US"/>
          </a:p>
        </p:txBody>
      </p:sp>
    </p:spTree>
    <p:extLst>
      <p:ext uri="{BB962C8B-B14F-4D97-AF65-F5344CB8AC3E}">
        <p14:creationId xmlns:p14="http://schemas.microsoft.com/office/powerpoint/2010/main" val="118851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515920" indent="-515920">
              <a:defRPr/>
            </a:lvl1pPr>
            <a:lvl2pPr marL="1608646" indent="-405559">
              <a:defRPr/>
            </a:lvl2pPr>
            <a:lvl3pPr marL="1957847" indent="-324424">
              <a:tabLst>
                <a:tab pos="1960097" algn="l"/>
              </a:tabLst>
              <a:defRPr/>
            </a:lvl3pPr>
            <a:lvl4pPr marL="2627004" indent="-324424">
              <a:buFont typeface="Arial"/>
              <a:buChar char="•"/>
              <a:defRPr sz="23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3"/>
          <p:cNvSpPr>
            <a:spLocks noGrp="1"/>
          </p:cNvSpPr>
          <p:nvPr>
            <p:ph type="sldNum" sz="quarter" idx="10"/>
          </p:nvPr>
        </p:nvSpPr>
        <p:spPr>
          <a:xfrm>
            <a:off x="5222241" y="9141802"/>
            <a:ext cx="2555804" cy="519289"/>
          </a:xfrm>
        </p:spPr>
        <p:txBody>
          <a:bodyPr/>
          <a:lstStyle>
            <a:lvl1pPr>
              <a:defRPr/>
            </a:lvl1pPr>
          </a:lstStyle>
          <a:p>
            <a:fld id="{53F00100-FE77-6747-A146-83DEDFFD6B1E}" type="slidenum">
              <a:rPr lang="en-US"/>
              <a:pPr/>
              <a:t>‹#›</a:t>
            </a:fld>
            <a:endParaRPr lang="en-US"/>
          </a:p>
        </p:txBody>
      </p:sp>
    </p:spTree>
    <p:extLst>
      <p:ext uri="{BB962C8B-B14F-4D97-AF65-F5344CB8AC3E}">
        <p14:creationId xmlns:p14="http://schemas.microsoft.com/office/powerpoint/2010/main" val="200752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Picture 12" descr="Impact2014-CBM-w-Tagline_72dp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693" y="7358099"/>
            <a:ext cx="4325902" cy="15217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13" descr="individual assets-0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0143" y="627664"/>
            <a:ext cx="6502400" cy="912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4" descr="individual assets-02.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428" y="9227539"/>
            <a:ext cx="1309511"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66705" y="3868606"/>
            <a:ext cx="7827204" cy="1669434"/>
          </a:xfrm>
        </p:spPr>
        <p:txBody>
          <a:bodyPr anchor="t">
            <a:normAutofit/>
          </a:bodyPr>
          <a:lstStyle>
            <a:lvl1pPr algn="l">
              <a:defRPr sz="4800" b="0" cap="none"/>
            </a:lvl1pPr>
          </a:lstStyle>
          <a:p>
            <a:r>
              <a:rPr lang="en-US" dirty="0" smtClean="0"/>
              <a:t>Click to edit Master title style</a:t>
            </a:r>
            <a:endParaRPr lang="en-US" dirty="0"/>
          </a:p>
        </p:txBody>
      </p:sp>
    </p:spTree>
    <p:extLst>
      <p:ext uri="{BB962C8B-B14F-4D97-AF65-F5344CB8AC3E}">
        <p14:creationId xmlns:p14="http://schemas.microsoft.com/office/powerpoint/2010/main" val="191826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3"/>
          <p:cNvSpPr>
            <a:spLocks noGrp="1"/>
          </p:cNvSpPr>
          <p:nvPr>
            <p:ph type="sldNum" sz="quarter" idx="10"/>
          </p:nvPr>
        </p:nvSpPr>
        <p:spPr>
          <a:xfrm>
            <a:off x="5222241" y="9141802"/>
            <a:ext cx="2555804" cy="519289"/>
          </a:xfrm>
        </p:spPr>
        <p:txBody>
          <a:bodyPr/>
          <a:lstStyle>
            <a:lvl1pPr>
              <a:defRPr/>
            </a:lvl1pPr>
          </a:lstStyle>
          <a:p>
            <a:fld id="{1B413D24-2BC1-3842-A489-8A5B64BF11B6}" type="slidenum">
              <a:rPr lang="en-US"/>
              <a:pPr/>
              <a:t>‹#›</a:t>
            </a:fld>
            <a:endParaRPr lang="en-US"/>
          </a:p>
        </p:txBody>
      </p:sp>
    </p:spTree>
    <p:extLst>
      <p:ext uri="{BB962C8B-B14F-4D97-AF65-F5344CB8AC3E}">
        <p14:creationId xmlns:p14="http://schemas.microsoft.com/office/powerpoint/2010/main" val="149644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5222241" y="9141802"/>
            <a:ext cx="2555804" cy="519289"/>
          </a:xfrm>
        </p:spPr>
        <p:txBody>
          <a:bodyPr/>
          <a:lstStyle>
            <a:lvl1pPr>
              <a:defRPr/>
            </a:lvl1pPr>
          </a:lstStyle>
          <a:p>
            <a:fld id="{E585C698-F3F4-EC44-B3EE-B42DFC39D788}" type="slidenum">
              <a:rPr lang="en-US"/>
              <a:pPr/>
              <a:t>‹#›</a:t>
            </a:fld>
            <a:endParaRPr lang="en-US"/>
          </a:p>
        </p:txBody>
      </p:sp>
    </p:spTree>
    <p:extLst>
      <p:ext uri="{BB962C8B-B14F-4D97-AF65-F5344CB8AC3E}">
        <p14:creationId xmlns:p14="http://schemas.microsoft.com/office/powerpoint/2010/main" val="156083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Picture 12" descr="individual assets-0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0143" y="627664"/>
            <a:ext cx="6502400" cy="912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13" descr="individual asset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427" y="553158"/>
            <a:ext cx="329636" cy="1212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4" descr="individual assets-05.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9485" y="4797779"/>
            <a:ext cx="4118187" cy="7270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5" descr="individual assets-0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428" y="9227539"/>
            <a:ext cx="1309511"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6" descr="Impact2014-Tagline-BeFirst_72dpi.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51574" y="9193671"/>
            <a:ext cx="1932658" cy="291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6212" y="3188796"/>
            <a:ext cx="7769987" cy="1479787"/>
          </a:xfrm>
        </p:spPr>
        <p:txBody>
          <a:bodyPr anchor="b">
            <a:noAutofit/>
          </a:bodyPr>
          <a:lstStyle>
            <a:lvl1pPr>
              <a:defRPr sz="9400"/>
            </a:lvl1pPr>
          </a:lstStyle>
          <a:p>
            <a:r>
              <a:rPr lang="en-US" smtClean="0"/>
              <a:t>Click to edit Master title style</a:t>
            </a:r>
            <a:endParaRPr lang="en-US" dirty="0"/>
          </a:p>
        </p:txBody>
      </p:sp>
    </p:spTree>
    <p:extLst>
      <p:ext uri="{BB962C8B-B14F-4D97-AF65-F5344CB8AC3E}">
        <p14:creationId xmlns:p14="http://schemas.microsoft.com/office/powerpoint/2010/main" val="428445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48850" indent="0" algn="ctr">
              <a:buNone/>
              <a:defRPr>
                <a:solidFill>
                  <a:schemeClr val="tx1">
                    <a:tint val="75000"/>
                  </a:schemeClr>
                </a:solidFill>
              </a:defRPr>
            </a:lvl2pPr>
            <a:lvl3pPr marL="1297728" indent="0" algn="ctr">
              <a:buNone/>
              <a:defRPr>
                <a:solidFill>
                  <a:schemeClr val="tx1">
                    <a:tint val="75000"/>
                  </a:schemeClr>
                </a:solidFill>
              </a:defRPr>
            </a:lvl3pPr>
            <a:lvl4pPr marL="1946608" indent="0" algn="ctr">
              <a:buNone/>
              <a:defRPr>
                <a:solidFill>
                  <a:schemeClr val="tx1">
                    <a:tint val="75000"/>
                  </a:schemeClr>
                </a:solidFill>
              </a:defRPr>
            </a:lvl4pPr>
            <a:lvl5pPr marL="2595469" indent="0" algn="ctr">
              <a:buNone/>
              <a:defRPr>
                <a:solidFill>
                  <a:schemeClr val="tx1">
                    <a:tint val="75000"/>
                  </a:schemeClr>
                </a:solidFill>
              </a:defRPr>
            </a:lvl5pPr>
            <a:lvl6pPr marL="3244327" indent="0" algn="ctr">
              <a:buNone/>
              <a:defRPr>
                <a:solidFill>
                  <a:schemeClr val="tx1">
                    <a:tint val="75000"/>
                  </a:schemeClr>
                </a:solidFill>
              </a:defRPr>
            </a:lvl6pPr>
            <a:lvl7pPr marL="3893209" indent="0" algn="ctr">
              <a:buNone/>
              <a:defRPr>
                <a:solidFill>
                  <a:schemeClr val="tx1">
                    <a:tint val="75000"/>
                  </a:schemeClr>
                </a:solidFill>
              </a:defRPr>
            </a:lvl7pPr>
            <a:lvl8pPr marL="4542070" indent="0" algn="ctr">
              <a:buNone/>
              <a:defRPr>
                <a:solidFill>
                  <a:schemeClr val="tx1">
                    <a:tint val="75000"/>
                  </a:schemeClr>
                </a:solidFill>
              </a:defRPr>
            </a:lvl8pPr>
            <a:lvl9pPr marL="51909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14B13-85D4-784C-92B0-34B13E898A0F}" type="datetimeFigureOut">
              <a:rPr lang="en-US">
                <a:solidFill>
                  <a:prstClr val="black">
                    <a:tint val="75000"/>
                  </a:prstClr>
                </a:solidFill>
              </a:rPr>
              <a:pPr/>
              <a:t>9/23/2015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D57B0AA-AC8E-4463-ADAC-E87D09B82E4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291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B69812-AF10-EF49-A1E6-1A5F3D049E56}" type="datetimeFigureOut">
              <a:rPr lang="en-US">
                <a:solidFill>
                  <a:prstClr val="black">
                    <a:tint val="75000"/>
                  </a:prstClr>
                </a:solidFill>
              </a:rPr>
              <a:pPr/>
              <a:t>9/23/2015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693F54C-4F2E-E14A-826F-8E3FAE184F26}"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5205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650"/>
            <a:ext cx="11054080" cy="1937173"/>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27290" y="4134051"/>
            <a:ext cx="11054080" cy="2133599"/>
          </a:xfrm>
        </p:spPr>
        <p:txBody>
          <a:bodyPr anchor="b"/>
          <a:lstStyle>
            <a:lvl1pPr marL="0" indent="0">
              <a:buNone/>
              <a:defRPr sz="2800">
                <a:solidFill>
                  <a:schemeClr val="tx1">
                    <a:tint val="75000"/>
                  </a:schemeClr>
                </a:solidFill>
              </a:defRPr>
            </a:lvl1pPr>
            <a:lvl2pPr marL="648850" indent="0">
              <a:buNone/>
              <a:defRPr sz="2600">
                <a:solidFill>
                  <a:schemeClr val="tx1">
                    <a:tint val="75000"/>
                  </a:schemeClr>
                </a:solidFill>
              </a:defRPr>
            </a:lvl2pPr>
            <a:lvl3pPr marL="1297728" indent="0">
              <a:buNone/>
              <a:defRPr sz="2300">
                <a:solidFill>
                  <a:schemeClr val="tx1">
                    <a:tint val="75000"/>
                  </a:schemeClr>
                </a:solidFill>
              </a:defRPr>
            </a:lvl3pPr>
            <a:lvl4pPr marL="1946608" indent="0">
              <a:buNone/>
              <a:defRPr sz="2000">
                <a:solidFill>
                  <a:schemeClr val="tx1">
                    <a:tint val="75000"/>
                  </a:schemeClr>
                </a:solidFill>
              </a:defRPr>
            </a:lvl4pPr>
            <a:lvl5pPr marL="2595469" indent="0">
              <a:buNone/>
              <a:defRPr sz="2000">
                <a:solidFill>
                  <a:schemeClr val="tx1">
                    <a:tint val="75000"/>
                  </a:schemeClr>
                </a:solidFill>
              </a:defRPr>
            </a:lvl5pPr>
            <a:lvl6pPr marL="3244327" indent="0">
              <a:buNone/>
              <a:defRPr sz="2000">
                <a:solidFill>
                  <a:schemeClr val="tx1">
                    <a:tint val="75000"/>
                  </a:schemeClr>
                </a:solidFill>
              </a:defRPr>
            </a:lvl6pPr>
            <a:lvl7pPr marL="3893209" indent="0">
              <a:buNone/>
              <a:defRPr sz="2000">
                <a:solidFill>
                  <a:schemeClr val="tx1">
                    <a:tint val="75000"/>
                  </a:schemeClr>
                </a:solidFill>
              </a:defRPr>
            </a:lvl7pPr>
            <a:lvl8pPr marL="4542070" indent="0">
              <a:buNone/>
              <a:defRPr sz="2000">
                <a:solidFill>
                  <a:schemeClr val="tx1">
                    <a:tint val="75000"/>
                  </a:schemeClr>
                </a:solidFill>
              </a:defRPr>
            </a:lvl8pPr>
            <a:lvl9pPr marL="5190935"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536A3-EA00-2B4D-A5E2-E5C058287648}" type="datetimeFigureOut">
              <a:rPr lang="en-US">
                <a:solidFill>
                  <a:prstClr val="black">
                    <a:tint val="75000"/>
                  </a:prstClr>
                </a:solidFill>
              </a:rPr>
              <a:pPr/>
              <a:t>9/23/2015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91EC7FC-B749-9645-B107-084D637E66DF}"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62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theme" Target="../theme/theme3.xml"/><Relationship Id="rId7" Type="http://schemas.openxmlformats.org/officeDocument/2006/relationships/image" Target="../media/image4.jpe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451" y="356729"/>
            <a:ext cx="12097173" cy="887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9770" tIns="64885" rIns="129770" bIns="6488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76451" y="1499165"/>
            <a:ext cx="12097173" cy="719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29770" tIns="64885" rIns="129770" bIns="6488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028" name="Picture 9" descr="individual assets-05.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6704" y="9216249"/>
            <a:ext cx="1598507" cy="282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9" name="Picture 10" descr="individual assets-02.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64694" y="9245603"/>
            <a:ext cx="1307254"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11" descr="individual assets-04.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625104" y="8568268"/>
            <a:ext cx="2379698" cy="1149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1" name="Picture 7" descr="Impact2014-Tagline-BeFirst_72dpi.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851574" y="9193671"/>
            <a:ext cx="1932658" cy="291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3"/>
          <p:cNvSpPr>
            <a:spLocks noGrp="1"/>
          </p:cNvSpPr>
          <p:nvPr>
            <p:ph type="sldNum" sz="quarter" idx="4"/>
          </p:nvPr>
        </p:nvSpPr>
        <p:spPr>
          <a:xfrm>
            <a:off x="5222241" y="9177926"/>
            <a:ext cx="2555804" cy="519289"/>
          </a:xfrm>
          <a:prstGeom prst="rect">
            <a:avLst/>
          </a:prstGeom>
        </p:spPr>
        <p:txBody>
          <a:bodyPr vert="horz" wrap="square" lIns="129770" tIns="64885" rIns="129770" bIns="64885" numCol="1" anchor="t" anchorCtr="0" compatLnSpc="1">
            <a:prstTxWarp prst="textNoShape">
              <a:avLst/>
            </a:prstTxWarp>
          </a:bodyPr>
          <a:lstStyle>
            <a:lvl1pPr algn="ctr">
              <a:defRPr sz="1300">
                <a:solidFill>
                  <a:srgbClr val="A6A6A6"/>
                </a:solidFill>
              </a:defRPr>
            </a:lvl1pPr>
          </a:lstStyle>
          <a:p>
            <a:pPr defTabSz="648850" rtl="0" fontAlgn="base">
              <a:spcBef>
                <a:spcPct val="0"/>
              </a:spcBef>
              <a:spcAft>
                <a:spcPct val="0"/>
              </a:spcAft>
            </a:pPr>
            <a:fld id="{EF61CA6B-B7E1-2946-AF7B-E53AB5252FA3}" type="slidenum">
              <a:rPr lang="en-US" kern="1200" smtClean="0">
                <a:latin typeface="Arial" charset="0"/>
                <a:ea typeface="ＭＳ Ｐゴシック" charset="0"/>
                <a:cs typeface="Arial" charset="0"/>
              </a:rPr>
              <a:pPr defTabSz="648850" rtl="0" fontAlgn="base">
                <a:spcBef>
                  <a:spcPct val="0"/>
                </a:spcBef>
                <a:spcAft>
                  <a:spcPct val="0"/>
                </a:spcAft>
              </a:pPr>
              <a:t>‹#›</a:t>
            </a:fld>
            <a:endParaRPr lang="en-US" kern="1200" smtClean="0">
              <a:latin typeface="Arial" charset="0"/>
              <a:ea typeface="ＭＳ Ｐゴシック" charset="0"/>
              <a:cs typeface="Arial" charset="0"/>
            </a:endParaRPr>
          </a:p>
        </p:txBody>
      </p:sp>
    </p:spTree>
    <p:extLst>
      <p:ext uri="{BB962C8B-B14F-4D97-AF65-F5344CB8AC3E}">
        <p14:creationId xmlns:p14="http://schemas.microsoft.com/office/powerpoint/2010/main" val="65796711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Lst>
  <p:hf hdr="0" ftr="0" dt="0"/>
  <p:txStyles>
    <p:titleStyle>
      <a:lvl1pPr algn="l" defTabSz="648850" rtl="0" eaLnBrk="0" fontAlgn="base" hangingPunct="0">
        <a:spcBef>
          <a:spcPct val="0"/>
        </a:spcBef>
        <a:spcAft>
          <a:spcPct val="0"/>
        </a:spcAft>
        <a:defRPr sz="4000" kern="1200">
          <a:solidFill>
            <a:schemeClr val="accent1"/>
          </a:solidFill>
          <a:latin typeface="+mj-lt"/>
          <a:ea typeface="ＭＳ Ｐゴシック" charset="0"/>
          <a:cs typeface="+mj-cs"/>
        </a:defRPr>
      </a:lvl1pPr>
      <a:lvl2pPr algn="l" defTabSz="648850" rtl="0" eaLnBrk="0" fontAlgn="base" hangingPunct="0">
        <a:spcBef>
          <a:spcPct val="0"/>
        </a:spcBef>
        <a:spcAft>
          <a:spcPct val="0"/>
        </a:spcAft>
        <a:defRPr sz="4000">
          <a:solidFill>
            <a:schemeClr val="accent1"/>
          </a:solidFill>
          <a:latin typeface="Arial" pitchFamily="34" charset="0"/>
          <a:ea typeface="ＭＳ Ｐゴシック" charset="0"/>
        </a:defRPr>
      </a:lvl2pPr>
      <a:lvl3pPr algn="l" defTabSz="648850" rtl="0" eaLnBrk="0" fontAlgn="base" hangingPunct="0">
        <a:spcBef>
          <a:spcPct val="0"/>
        </a:spcBef>
        <a:spcAft>
          <a:spcPct val="0"/>
        </a:spcAft>
        <a:defRPr sz="4000">
          <a:solidFill>
            <a:schemeClr val="accent1"/>
          </a:solidFill>
          <a:latin typeface="Arial" pitchFamily="34" charset="0"/>
          <a:ea typeface="ＭＳ Ｐゴシック" charset="0"/>
        </a:defRPr>
      </a:lvl3pPr>
      <a:lvl4pPr algn="l" defTabSz="648850" rtl="0" eaLnBrk="0" fontAlgn="base" hangingPunct="0">
        <a:spcBef>
          <a:spcPct val="0"/>
        </a:spcBef>
        <a:spcAft>
          <a:spcPct val="0"/>
        </a:spcAft>
        <a:defRPr sz="4000">
          <a:solidFill>
            <a:schemeClr val="accent1"/>
          </a:solidFill>
          <a:latin typeface="Arial" pitchFamily="34" charset="0"/>
          <a:ea typeface="ＭＳ Ｐゴシック" charset="0"/>
        </a:defRPr>
      </a:lvl4pPr>
      <a:lvl5pPr algn="l" defTabSz="648850" rtl="0" eaLnBrk="0" fontAlgn="base" hangingPunct="0">
        <a:spcBef>
          <a:spcPct val="0"/>
        </a:spcBef>
        <a:spcAft>
          <a:spcPct val="0"/>
        </a:spcAft>
        <a:defRPr sz="4000">
          <a:solidFill>
            <a:schemeClr val="accent1"/>
          </a:solidFill>
          <a:latin typeface="Arial" pitchFamily="34" charset="0"/>
          <a:ea typeface="ＭＳ Ｐゴシック" charset="0"/>
        </a:defRPr>
      </a:lvl5pPr>
      <a:lvl6pPr marL="648850" algn="l" defTabSz="648850" rtl="0" fontAlgn="base">
        <a:spcBef>
          <a:spcPct val="0"/>
        </a:spcBef>
        <a:spcAft>
          <a:spcPct val="0"/>
        </a:spcAft>
        <a:defRPr sz="4000">
          <a:solidFill>
            <a:schemeClr val="accent1"/>
          </a:solidFill>
          <a:latin typeface="Arial" pitchFamily="34" charset="0"/>
        </a:defRPr>
      </a:lvl6pPr>
      <a:lvl7pPr marL="1297728" algn="l" defTabSz="648850" rtl="0" fontAlgn="base">
        <a:spcBef>
          <a:spcPct val="0"/>
        </a:spcBef>
        <a:spcAft>
          <a:spcPct val="0"/>
        </a:spcAft>
        <a:defRPr sz="4000">
          <a:solidFill>
            <a:schemeClr val="accent1"/>
          </a:solidFill>
          <a:latin typeface="Arial" pitchFamily="34" charset="0"/>
        </a:defRPr>
      </a:lvl7pPr>
      <a:lvl8pPr marL="1946608" algn="l" defTabSz="648850" rtl="0" fontAlgn="base">
        <a:spcBef>
          <a:spcPct val="0"/>
        </a:spcBef>
        <a:spcAft>
          <a:spcPct val="0"/>
        </a:spcAft>
        <a:defRPr sz="4000">
          <a:solidFill>
            <a:schemeClr val="accent1"/>
          </a:solidFill>
          <a:latin typeface="Arial" pitchFamily="34" charset="0"/>
        </a:defRPr>
      </a:lvl8pPr>
      <a:lvl9pPr marL="2595469" algn="l" defTabSz="648850" rtl="0" fontAlgn="base">
        <a:spcBef>
          <a:spcPct val="0"/>
        </a:spcBef>
        <a:spcAft>
          <a:spcPct val="0"/>
        </a:spcAft>
        <a:defRPr sz="4000">
          <a:solidFill>
            <a:schemeClr val="accent1"/>
          </a:solidFill>
          <a:latin typeface="Arial" pitchFamily="34" charset="0"/>
        </a:defRPr>
      </a:lvl9pPr>
    </p:titleStyle>
    <p:bodyStyle>
      <a:lvl1pPr marL="340213" indent="-340213" algn="l" defTabSz="648850" rtl="0" eaLnBrk="0" fontAlgn="base" hangingPunct="0">
        <a:spcBef>
          <a:spcPct val="20000"/>
        </a:spcBef>
        <a:spcAft>
          <a:spcPct val="0"/>
        </a:spcAft>
        <a:buSzPct val="100000"/>
        <a:buBlip>
          <a:blip r:embed="rId12"/>
        </a:buBlip>
        <a:defRPr sz="3100" kern="1200">
          <a:solidFill>
            <a:schemeClr val="tx1"/>
          </a:solidFill>
          <a:latin typeface="+mn-lt"/>
          <a:ea typeface="ＭＳ Ｐゴシック" charset="0"/>
          <a:cs typeface="+mn-cs"/>
        </a:defRPr>
      </a:lvl1pPr>
      <a:lvl2pPr marL="1054408" indent="-405559" algn="l" defTabSz="64885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622164" indent="-324424" algn="l" defTabSz="648850" rtl="0" eaLnBrk="0" fontAlgn="base" hangingPunct="0">
        <a:spcBef>
          <a:spcPct val="20000"/>
        </a:spcBef>
        <a:spcAft>
          <a:spcPct val="0"/>
        </a:spcAft>
        <a:buFont typeface="Lucida Grande" charset="0"/>
        <a:buChar char="–"/>
        <a:defRPr kern="1200">
          <a:solidFill>
            <a:schemeClr val="tx1"/>
          </a:solidFill>
          <a:latin typeface="+mn-lt"/>
          <a:ea typeface="ＭＳ Ｐゴシック" charset="0"/>
          <a:cs typeface="+mn-cs"/>
        </a:defRPr>
      </a:lvl3pPr>
      <a:lvl4pPr marL="2271026" indent="-324424" algn="l" defTabSz="64885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4pPr>
      <a:lvl5pPr marL="2919912" indent="-324424" algn="l" defTabSz="648850" rtl="0" eaLnBrk="0" fontAlgn="base" hangingPunct="0">
        <a:spcBef>
          <a:spcPct val="20000"/>
        </a:spcBef>
        <a:spcAft>
          <a:spcPct val="0"/>
        </a:spcAft>
        <a:buFont typeface="Arial" charset="0"/>
        <a:buChar char="»"/>
        <a:defRPr kern="1200">
          <a:solidFill>
            <a:schemeClr val="tx1"/>
          </a:solidFill>
          <a:latin typeface="+mn-lt"/>
          <a:ea typeface="ＭＳ Ｐゴシック" charset="0"/>
          <a:cs typeface="+mn-cs"/>
        </a:defRPr>
      </a:lvl5pPr>
      <a:lvl6pPr marL="3568775" indent="-324424" algn="l" defTabSz="648850" rtl="0" eaLnBrk="1" latinLnBrk="0" hangingPunct="1">
        <a:spcBef>
          <a:spcPct val="20000"/>
        </a:spcBef>
        <a:buFont typeface="Arial"/>
        <a:buChar char="•"/>
        <a:defRPr sz="2800" kern="1200">
          <a:solidFill>
            <a:schemeClr val="tx1"/>
          </a:solidFill>
          <a:latin typeface="+mn-lt"/>
          <a:ea typeface="+mn-ea"/>
          <a:cs typeface="+mn-cs"/>
        </a:defRPr>
      </a:lvl6pPr>
      <a:lvl7pPr marL="4217634" indent="-324424" algn="l" defTabSz="648850" rtl="0" eaLnBrk="1" latinLnBrk="0" hangingPunct="1">
        <a:spcBef>
          <a:spcPct val="20000"/>
        </a:spcBef>
        <a:buFont typeface="Arial"/>
        <a:buChar char="•"/>
        <a:defRPr sz="2800" kern="1200">
          <a:solidFill>
            <a:schemeClr val="tx1"/>
          </a:solidFill>
          <a:latin typeface="+mn-lt"/>
          <a:ea typeface="+mn-ea"/>
          <a:cs typeface="+mn-cs"/>
        </a:defRPr>
      </a:lvl7pPr>
      <a:lvl8pPr marL="4866508" indent="-324424" algn="l" defTabSz="648850" rtl="0" eaLnBrk="1" latinLnBrk="0" hangingPunct="1">
        <a:spcBef>
          <a:spcPct val="20000"/>
        </a:spcBef>
        <a:buFont typeface="Arial"/>
        <a:buChar char="•"/>
        <a:defRPr sz="2800" kern="1200">
          <a:solidFill>
            <a:schemeClr val="tx1"/>
          </a:solidFill>
          <a:latin typeface="+mn-lt"/>
          <a:ea typeface="+mn-ea"/>
          <a:cs typeface="+mn-cs"/>
        </a:defRPr>
      </a:lvl8pPr>
      <a:lvl9pPr marL="5515354" indent="-324424" algn="l" defTabSz="648850"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8850" rtl="0" eaLnBrk="1" latinLnBrk="0" hangingPunct="1">
        <a:defRPr sz="2600" kern="1200">
          <a:solidFill>
            <a:schemeClr val="tx1"/>
          </a:solidFill>
          <a:latin typeface="+mn-lt"/>
          <a:ea typeface="+mn-ea"/>
          <a:cs typeface="+mn-cs"/>
        </a:defRPr>
      </a:lvl1pPr>
      <a:lvl2pPr marL="648850" algn="l" defTabSz="648850" rtl="0" eaLnBrk="1" latinLnBrk="0" hangingPunct="1">
        <a:defRPr sz="2600" kern="1200">
          <a:solidFill>
            <a:schemeClr val="tx1"/>
          </a:solidFill>
          <a:latin typeface="+mn-lt"/>
          <a:ea typeface="+mn-ea"/>
          <a:cs typeface="+mn-cs"/>
        </a:defRPr>
      </a:lvl2pPr>
      <a:lvl3pPr marL="1297728" algn="l" defTabSz="648850" rtl="0" eaLnBrk="1" latinLnBrk="0" hangingPunct="1">
        <a:defRPr sz="2600" kern="1200">
          <a:solidFill>
            <a:schemeClr val="tx1"/>
          </a:solidFill>
          <a:latin typeface="+mn-lt"/>
          <a:ea typeface="+mn-ea"/>
          <a:cs typeface="+mn-cs"/>
        </a:defRPr>
      </a:lvl3pPr>
      <a:lvl4pPr marL="1946608" algn="l" defTabSz="648850" rtl="0" eaLnBrk="1" latinLnBrk="0" hangingPunct="1">
        <a:defRPr sz="2600" kern="1200">
          <a:solidFill>
            <a:schemeClr val="tx1"/>
          </a:solidFill>
          <a:latin typeface="+mn-lt"/>
          <a:ea typeface="+mn-ea"/>
          <a:cs typeface="+mn-cs"/>
        </a:defRPr>
      </a:lvl4pPr>
      <a:lvl5pPr marL="2595469" algn="l" defTabSz="648850" rtl="0" eaLnBrk="1" latinLnBrk="0" hangingPunct="1">
        <a:defRPr sz="2600" kern="1200">
          <a:solidFill>
            <a:schemeClr val="tx1"/>
          </a:solidFill>
          <a:latin typeface="+mn-lt"/>
          <a:ea typeface="+mn-ea"/>
          <a:cs typeface="+mn-cs"/>
        </a:defRPr>
      </a:lvl5pPr>
      <a:lvl6pPr marL="3244327" algn="l" defTabSz="648850" rtl="0" eaLnBrk="1" latinLnBrk="0" hangingPunct="1">
        <a:defRPr sz="2600" kern="1200">
          <a:solidFill>
            <a:schemeClr val="tx1"/>
          </a:solidFill>
          <a:latin typeface="+mn-lt"/>
          <a:ea typeface="+mn-ea"/>
          <a:cs typeface="+mn-cs"/>
        </a:defRPr>
      </a:lvl6pPr>
      <a:lvl7pPr marL="3893209" algn="l" defTabSz="648850" rtl="0" eaLnBrk="1" latinLnBrk="0" hangingPunct="1">
        <a:defRPr sz="2600" kern="1200">
          <a:solidFill>
            <a:schemeClr val="tx1"/>
          </a:solidFill>
          <a:latin typeface="+mn-lt"/>
          <a:ea typeface="+mn-ea"/>
          <a:cs typeface="+mn-cs"/>
        </a:defRPr>
      </a:lvl7pPr>
      <a:lvl8pPr marL="4542070" algn="l" defTabSz="648850" rtl="0" eaLnBrk="1" latinLnBrk="0" hangingPunct="1">
        <a:defRPr sz="2600" kern="1200">
          <a:solidFill>
            <a:schemeClr val="tx1"/>
          </a:solidFill>
          <a:latin typeface="+mn-lt"/>
          <a:ea typeface="+mn-ea"/>
          <a:cs typeface="+mn-cs"/>
        </a:defRPr>
      </a:lvl8pPr>
      <a:lvl9pPr marL="5190935" algn="l" defTabSz="648850"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0240" y="390596"/>
            <a:ext cx="11704320" cy="1625600"/>
          </a:xfrm>
          <a:prstGeom prst="rect">
            <a:avLst/>
          </a:prstGeom>
        </p:spPr>
        <p:txBody>
          <a:bodyPr vert="horz" lIns="129770" tIns="64885" rIns="129770" bIns="64885"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0240" y="2275899"/>
            <a:ext cx="11704320" cy="6436925"/>
          </a:xfrm>
          <a:prstGeom prst="rect">
            <a:avLst/>
          </a:prstGeom>
        </p:spPr>
        <p:txBody>
          <a:bodyPr vert="horz" lIns="129770" tIns="64885" rIns="129770" bIns="648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50240" y="9040201"/>
            <a:ext cx="3034453" cy="519289"/>
          </a:xfrm>
          <a:prstGeom prst="rect">
            <a:avLst/>
          </a:prstGeom>
        </p:spPr>
        <p:txBody>
          <a:bodyPr vert="horz" lIns="129770" tIns="64885" rIns="129770" bIns="64885" rtlCol="0" anchor="ctr"/>
          <a:lstStyle>
            <a:lvl1pPr algn="l">
              <a:defRPr sz="1700">
                <a:solidFill>
                  <a:schemeClr val="tx1">
                    <a:tint val="75000"/>
                  </a:schemeClr>
                </a:solidFill>
              </a:defRPr>
            </a:lvl1pPr>
          </a:lstStyle>
          <a:p>
            <a:pPr defTabSz="912476" rtl="0" fontAlgn="base">
              <a:spcBef>
                <a:spcPct val="0"/>
              </a:spcBef>
              <a:spcAft>
                <a:spcPct val="0"/>
              </a:spcAft>
            </a:pPr>
            <a:fld id="{B1C25150-EA1A-5A4D-855E-AC478355B6E8}" type="datetimeFigureOut">
              <a:rPr lang="en-US" kern="1200" smtClean="0">
                <a:solidFill>
                  <a:prstClr val="black">
                    <a:tint val="75000"/>
                  </a:prstClr>
                </a:solidFill>
                <a:latin typeface="Calibri" charset="0"/>
                <a:ea typeface="ＭＳ Ｐゴシック" charset="0"/>
                <a:cs typeface="Arial" charset="0"/>
              </a:rPr>
              <a:pPr defTabSz="912476" rtl="0" fontAlgn="base">
                <a:spcBef>
                  <a:spcPct val="0"/>
                </a:spcBef>
                <a:spcAft>
                  <a:spcPct val="0"/>
                </a:spcAft>
              </a:pPr>
              <a:t>9/23/2015</a:t>
            </a:fld>
            <a:endParaRPr lang="en-US" kern="1200" smtClean="0">
              <a:solidFill>
                <a:prstClr val="black">
                  <a:tint val="75000"/>
                </a:prstClr>
              </a:solidFill>
              <a:latin typeface="Calibri" charset="0"/>
              <a:ea typeface="ＭＳ Ｐゴシック" charset="0"/>
              <a:cs typeface="Arial" charset="0"/>
            </a:endParaRPr>
          </a:p>
        </p:txBody>
      </p:sp>
      <p:sp>
        <p:nvSpPr>
          <p:cNvPr id="5" name="Footer Placeholder 4"/>
          <p:cNvSpPr>
            <a:spLocks noGrp="1"/>
          </p:cNvSpPr>
          <p:nvPr>
            <p:ph type="ftr" sz="quarter" idx="3"/>
          </p:nvPr>
        </p:nvSpPr>
        <p:spPr>
          <a:xfrm>
            <a:off x="4443308" y="9040201"/>
            <a:ext cx="4118187" cy="519289"/>
          </a:xfrm>
          <a:prstGeom prst="rect">
            <a:avLst/>
          </a:prstGeom>
        </p:spPr>
        <p:txBody>
          <a:bodyPr vert="horz" lIns="129770" tIns="64885" rIns="129770" bIns="64885" rtlCol="0" anchor="ctr"/>
          <a:lstStyle>
            <a:lvl1pPr algn="ctr">
              <a:defRPr sz="1700">
                <a:solidFill>
                  <a:schemeClr val="tx1">
                    <a:tint val="75000"/>
                  </a:schemeClr>
                </a:solidFill>
              </a:defRPr>
            </a:lvl1pPr>
          </a:lstStyle>
          <a:p>
            <a:pPr defTabSz="912476" rtl="0" fontAlgn="base">
              <a:spcBef>
                <a:spcPct val="0"/>
              </a:spcBef>
              <a:spcAft>
                <a:spcPct val="0"/>
              </a:spcAft>
            </a:pPr>
            <a:endParaRPr lang="en-US" kern="1200" smtClean="0">
              <a:solidFill>
                <a:prstClr val="black">
                  <a:tint val="75000"/>
                </a:prstClr>
              </a:solidFill>
              <a:latin typeface="Calibri" charset="0"/>
              <a:ea typeface="ＭＳ Ｐゴシック" charset="0"/>
              <a:cs typeface="Arial" charset="0"/>
            </a:endParaRPr>
          </a:p>
        </p:txBody>
      </p:sp>
      <p:sp>
        <p:nvSpPr>
          <p:cNvPr id="6" name="Slide Number Placeholder 5"/>
          <p:cNvSpPr>
            <a:spLocks noGrp="1"/>
          </p:cNvSpPr>
          <p:nvPr>
            <p:ph type="sldNum" sz="quarter" idx="4"/>
          </p:nvPr>
        </p:nvSpPr>
        <p:spPr>
          <a:xfrm>
            <a:off x="9320107" y="9040201"/>
            <a:ext cx="3034453" cy="519289"/>
          </a:xfrm>
          <a:prstGeom prst="rect">
            <a:avLst/>
          </a:prstGeom>
        </p:spPr>
        <p:txBody>
          <a:bodyPr vert="horz" lIns="129770" tIns="64885" rIns="129770" bIns="64885" rtlCol="0" anchor="ctr"/>
          <a:lstStyle>
            <a:lvl1pPr algn="r">
              <a:defRPr sz="1700">
                <a:solidFill>
                  <a:schemeClr val="tx1">
                    <a:tint val="75000"/>
                  </a:schemeClr>
                </a:solidFill>
              </a:defRPr>
            </a:lvl1pPr>
          </a:lstStyle>
          <a:p>
            <a:pPr defTabSz="912476" rtl="0" fontAlgn="base">
              <a:spcBef>
                <a:spcPct val="0"/>
              </a:spcBef>
              <a:spcAft>
                <a:spcPct val="0"/>
              </a:spcAft>
            </a:pPr>
            <a:fld id="{182DC272-A7D0-EF49-9BD5-05B1B0D91452}" type="slidenum">
              <a:rPr lang="en-US" kern="1200" smtClean="0">
                <a:solidFill>
                  <a:prstClr val="black">
                    <a:tint val="75000"/>
                  </a:prstClr>
                </a:solidFill>
                <a:latin typeface="Calibri" charset="0"/>
                <a:ea typeface="ＭＳ Ｐゴシック" charset="0"/>
                <a:cs typeface="Arial" charset="0"/>
              </a:rPr>
              <a:pPr defTabSz="912476" rtl="0" fontAlgn="base">
                <a:spcBef>
                  <a:spcPct val="0"/>
                </a:spcBef>
                <a:spcAft>
                  <a:spcPct val="0"/>
                </a:spcAft>
              </a:pPr>
              <a:t>‹#›</a:t>
            </a:fld>
            <a:endParaRPr lang="en-US" kern="1200" smtClean="0">
              <a:solidFill>
                <a:prstClr val="black">
                  <a:tint val="75000"/>
                </a:prstClr>
              </a:solidFill>
              <a:latin typeface="Calibri" charset="0"/>
              <a:ea typeface="ＭＳ Ｐゴシック" charset="0"/>
              <a:cs typeface="Arial" charset="0"/>
            </a:endParaRPr>
          </a:p>
        </p:txBody>
      </p:sp>
    </p:spTree>
    <p:extLst>
      <p:ext uri="{BB962C8B-B14F-4D97-AF65-F5344CB8AC3E}">
        <p14:creationId xmlns:p14="http://schemas.microsoft.com/office/powerpoint/2010/main" val="418799539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648850" rtl="0" eaLnBrk="1" latinLnBrk="0" hangingPunct="1">
        <a:spcBef>
          <a:spcPct val="0"/>
        </a:spcBef>
        <a:buNone/>
        <a:defRPr sz="6300" kern="1200">
          <a:solidFill>
            <a:schemeClr val="tx1"/>
          </a:solidFill>
          <a:latin typeface="Helvetica Neue Medium"/>
          <a:ea typeface="+mj-ea"/>
          <a:cs typeface="+mj-cs"/>
        </a:defRPr>
      </a:lvl1pPr>
    </p:titleStyle>
    <p:bodyStyle>
      <a:lvl1pPr marL="486663" indent="-486663" algn="l" defTabSz="648850" rtl="0" eaLnBrk="1" latinLnBrk="0" hangingPunct="1">
        <a:spcBef>
          <a:spcPct val="20000"/>
        </a:spcBef>
        <a:buFont typeface="Arial"/>
        <a:buChar char="•"/>
        <a:defRPr sz="4600" kern="1200">
          <a:solidFill>
            <a:schemeClr val="tx1"/>
          </a:solidFill>
          <a:latin typeface="+mn-lt"/>
          <a:ea typeface="+mn-ea"/>
          <a:cs typeface="+mn-cs"/>
        </a:defRPr>
      </a:lvl1pPr>
      <a:lvl2pPr marL="1054408" indent="-405559" algn="l" defTabSz="648850" rtl="0" eaLnBrk="1" latinLnBrk="0" hangingPunct="1">
        <a:spcBef>
          <a:spcPct val="20000"/>
        </a:spcBef>
        <a:buFont typeface="Arial"/>
        <a:buChar char="–"/>
        <a:defRPr sz="4000" kern="1200">
          <a:solidFill>
            <a:schemeClr val="tx1"/>
          </a:solidFill>
          <a:latin typeface="+mn-lt"/>
          <a:ea typeface="+mn-ea"/>
          <a:cs typeface="+mn-cs"/>
        </a:defRPr>
      </a:lvl2pPr>
      <a:lvl3pPr marL="1622164" indent="-324424" algn="l" defTabSz="648850" rtl="0" eaLnBrk="1" latinLnBrk="0" hangingPunct="1">
        <a:spcBef>
          <a:spcPct val="20000"/>
        </a:spcBef>
        <a:buFont typeface="Arial"/>
        <a:buChar char="•"/>
        <a:defRPr sz="3400" kern="1200">
          <a:solidFill>
            <a:schemeClr val="tx1"/>
          </a:solidFill>
          <a:latin typeface="+mn-lt"/>
          <a:ea typeface="+mn-ea"/>
          <a:cs typeface="+mn-cs"/>
        </a:defRPr>
      </a:lvl3pPr>
      <a:lvl4pPr marL="2271026" indent="-324424" algn="l" defTabSz="648850" rtl="0" eaLnBrk="1" latinLnBrk="0" hangingPunct="1">
        <a:spcBef>
          <a:spcPct val="20000"/>
        </a:spcBef>
        <a:buFont typeface="Arial"/>
        <a:buChar char="–"/>
        <a:defRPr sz="2800" kern="1200">
          <a:solidFill>
            <a:schemeClr val="tx1"/>
          </a:solidFill>
          <a:latin typeface="+mn-lt"/>
          <a:ea typeface="+mn-ea"/>
          <a:cs typeface="+mn-cs"/>
        </a:defRPr>
      </a:lvl4pPr>
      <a:lvl5pPr marL="2919912" indent="-324424" algn="l" defTabSz="648850" rtl="0" eaLnBrk="1" latinLnBrk="0" hangingPunct="1">
        <a:spcBef>
          <a:spcPct val="20000"/>
        </a:spcBef>
        <a:buFont typeface="Arial"/>
        <a:buChar char="»"/>
        <a:defRPr sz="2800" kern="1200">
          <a:solidFill>
            <a:schemeClr val="tx1"/>
          </a:solidFill>
          <a:latin typeface="+mn-lt"/>
          <a:ea typeface="+mn-ea"/>
          <a:cs typeface="+mn-cs"/>
        </a:defRPr>
      </a:lvl5pPr>
      <a:lvl6pPr marL="3568775" indent="-324424" algn="l" defTabSz="648850" rtl="0" eaLnBrk="1" latinLnBrk="0" hangingPunct="1">
        <a:spcBef>
          <a:spcPct val="20000"/>
        </a:spcBef>
        <a:buFont typeface="Arial"/>
        <a:buChar char="•"/>
        <a:defRPr sz="2800" kern="1200">
          <a:solidFill>
            <a:schemeClr val="tx1"/>
          </a:solidFill>
          <a:latin typeface="+mn-lt"/>
          <a:ea typeface="+mn-ea"/>
          <a:cs typeface="+mn-cs"/>
        </a:defRPr>
      </a:lvl6pPr>
      <a:lvl7pPr marL="4217634" indent="-324424" algn="l" defTabSz="648850" rtl="0" eaLnBrk="1" latinLnBrk="0" hangingPunct="1">
        <a:spcBef>
          <a:spcPct val="20000"/>
        </a:spcBef>
        <a:buFont typeface="Arial"/>
        <a:buChar char="•"/>
        <a:defRPr sz="2800" kern="1200">
          <a:solidFill>
            <a:schemeClr val="tx1"/>
          </a:solidFill>
          <a:latin typeface="+mn-lt"/>
          <a:ea typeface="+mn-ea"/>
          <a:cs typeface="+mn-cs"/>
        </a:defRPr>
      </a:lvl7pPr>
      <a:lvl8pPr marL="4866508" indent="-324424" algn="l" defTabSz="648850" rtl="0" eaLnBrk="1" latinLnBrk="0" hangingPunct="1">
        <a:spcBef>
          <a:spcPct val="20000"/>
        </a:spcBef>
        <a:buFont typeface="Arial"/>
        <a:buChar char="•"/>
        <a:defRPr sz="2800" kern="1200">
          <a:solidFill>
            <a:schemeClr val="tx1"/>
          </a:solidFill>
          <a:latin typeface="+mn-lt"/>
          <a:ea typeface="+mn-ea"/>
          <a:cs typeface="+mn-cs"/>
        </a:defRPr>
      </a:lvl8pPr>
      <a:lvl9pPr marL="5515354" indent="-324424" algn="l" defTabSz="648850"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8850" rtl="0" eaLnBrk="1" latinLnBrk="0" hangingPunct="1">
        <a:defRPr sz="2600" kern="1200">
          <a:solidFill>
            <a:schemeClr val="tx1"/>
          </a:solidFill>
          <a:latin typeface="+mn-lt"/>
          <a:ea typeface="+mn-ea"/>
          <a:cs typeface="+mn-cs"/>
        </a:defRPr>
      </a:lvl1pPr>
      <a:lvl2pPr marL="648850" algn="l" defTabSz="648850" rtl="0" eaLnBrk="1" latinLnBrk="0" hangingPunct="1">
        <a:defRPr sz="2600" kern="1200">
          <a:solidFill>
            <a:schemeClr val="tx1"/>
          </a:solidFill>
          <a:latin typeface="+mn-lt"/>
          <a:ea typeface="+mn-ea"/>
          <a:cs typeface="+mn-cs"/>
        </a:defRPr>
      </a:lvl2pPr>
      <a:lvl3pPr marL="1297728" algn="l" defTabSz="648850" rtl="0" eaLnBrk="1" latinLnBrk="0" hangingPunct="1">
        <a:defRPr sz="2600" kern="1200">
          <a:solidFill>
            <a:schemeClr val="tx1"/>
          </a:solidFill>
          <a:latin typeface="+mn-lt"/>
          <a:ea typeface="+mn-ea"/>
          <a:cs typeface="+mn-cs"/>
        </a:defRPr>
      </a:lvl3pPr>
      <a:lvl4pPr marL="1946608" algn="l" defTabSz="648850" rtl="0" eaLnBrk="1" latinLnBrk="0" hangingPunct="1">
        <a:defRPr sz="2600" kern="1200">
          <a:solidFill>
            <a:schemeClr val="tx1"/>
          </a:solidFill>
          <a:latin typeface="+mn-lt"/>
          <a:ea typeface="+mn-ea"/>
          <a:cs typeface="+mn-cs"/>
        </a:defRPr>
      </a:lvl4pPr>
      <a:lvl5pPr marL="2595469" algn="l" defTabSz="648850" rtl="0" eaLnBrk="1" latinLnBrk="0" hangingPunct="1">
        <a:defRPr sz="2600" kern="1200">
          <a:solidFill>
            <a:schemeClr val="tx1"/>
          </a:solidFill>
          <a:latin typeface="+mn-lt"/>
          <a:ea typeface="+mn-ea"/>
          <a:cs typeface="+mn-cs"/>
        </a:defRPr>
      </a:lvl5pPr>
      <a:lvl6pPr marL="3244327" algn="l" defTabSz="648850" rtl="0" eaLnBrk="1" latinLnBrk="0" hangingPunct="1">
        <a:defRPr sz="2600" kern="1200">
          <a:solidFill>
            <a:schemeClr val="tx1"/>
          </a:solidFill>
          <a:latin typeface="+mn-lt"/>
          <a:ea typeface="+mn-ea"/>
          <a:cs typeface="+mn-cs"/>
        </a:defRPr>
      </a:lvl6pPr>
      <a:lvl7pPr marL="3893209" algn="l" defTabSz="648850" rtl="0" eaLnBrk="1" latinLnBrk="0" hangingPunct="1">
        <a:defRPr sz="2600" kern="1200">
          <a:solidFill>
            <a:schemeClr val="tx1"/>
          </a:solidFill>
          <a:latin typeface="+mn-lt"/>
          <a:ea typeface="+mn-ea"/>
          <a:cs typeface="+mn-cs"/>
        </a:defRPr>
      </a:lvl7pPr>
      <a:lvl8pPr marL="4542070" algn="l" defTabSz="648850" rtl="0" eaLnBrk="1" latinLnBrk="0" hangingPunct="1">
        <a:defRPr sz="2600" kern="1200">
          <a:solidFill>
            <a:schemeClr val="tx1"/>
          </a:solidFill>
          <a:latin typeface="+mn-lt"/>
          <a:ea typeface="+mn-ea"/>
          <a:cs typeface="+mn-cs"/>
        </a:defRPr>
      </a:lvl8pPr>
      <a:lvl9pPr marL="5190935" algn="l" defTabSz="648850" rtl="0" eaLnBrk="1" latinLnBrk="0" hangingPunct="1">
        <a:defRPr sz="2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76450" y="356729"/>
            <a:ext cx="12097173" cy="887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9776" tIns="64889" rIns="129776" bIns="64889"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76450" y="1499165"/>
            <a:ext cx="12097173" cy="719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9776" tIns="64889" rIns="129776" bIns="648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3076" name="Picture 9" descr="individual assets-05.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66704" y="9216249"/>
            <a:ext cx="1598507" cy="282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Picture 10" descr="individual assets-02.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64694" y="9245603"/>
            <a:ext cx="1307254" cy="239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Picture 11" descr="individual assets-04.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625104" y="8568268"/>
            <a:ext cx="2379698" cy="11492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9" name="Picture 7" descr="Impact2014-Tagline-BeFirst_72dpi.jp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851574" y="9193671"/>
            <a:ext cx="1932658" cy="291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3"/>
          <p:cNvSpPr>
            <a:spLocks noGrp="1"/>
          </p:cNvSpPr>
          <p:nvPr userDrawn="1">
            <p:ph type="sldNum" sz="quarter" idx="4"/>
          </p:nvPr>
        </p:nvSpPr>
        <p:spPr>
          <a:xfrm>
            <a:off x="5222241" y="9177925"/>
            <a:ext cx="2555804" cy="519289"/>
          </a:xfrm>
          <a:prstGeom prst="rect">
            <a:avLst/>
          </a:prstGeom>
        </p:spPr>
        <p:txBody>
          <a:bodyPr vert="horz" wrap="square" lIns="129776" tIns="64889" rIns="129776" bIns="64889" numCol="1" anchor="t" anchorCtr="0" compatLnSpc="1">
            <a:prstTxWarp prst="textNoShape">
              <a:avLst/>
            </a:prstTxWarp>
          </a:bodyPr>
          <a:lstStyle>
            <a:lvl1pPr algn="ctr">
              <a:defRPr sz="1300">
                <a:solidFill>
                  <a:srgbClr val="A6A6A6"/>
                </a:solidFill>
              </a:defRPr>
            </a:lvl1pPr>
          </a:lstStyle>
          <a:p>
            <a:pPr defTabSz="648884" rtl="0" fontAlgn="base">
              <a:spcBef>
                <a:spcPct val="0"/>
              </a:spcBef>
              <a:spcAft>
                <a:spcPct val="0"/>
              </a:spcAft>
            </a:pPr>
            <a:fld id="{DCFF4542-4D47-45B3-A4F4-63FCB083632A}" type="slidenum">
              <a:rPr lang="en-US" kern="1200" smtClean="0">
                <a:latin typeface="Arial" panose="020B0604020202020204" pitchFamily="34" charset="0"/>
                <a:cs typeface="Arial" panose="020B0604020202020204" pitchFamily="34" charset="0"/>
              </a:rPr>
              <a:pPr defTabSz="648884" rtl="0" fontAlgn="base">
                <a:spcBef>
                  <a:spcPct val="0"/>
                </a:spcBef>
                <a:spcAft>
                  <a:spcPct val="0"/>
                </a:spcAft>
              </a:pPr>
              <a:t>‹#›</a:t>
            </a:fld>
            <a:endParaRPr lang="en-US" kern="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8283923"/>
      </p:ext>
    </p:extLst>
  </p:cSld>
  <p:clrMap bg1="lt1" tx1="dk1" bg2="lt2" tx2="dk2" accent1="accent1" accent2="accent2" accent3="accent3" accent4="accent4" accent5="accent5" accent6="accent6" hlink="hlink" folHlink="folHlink"/>
  <p:sldLayoutIdLst>
    <p:sldLayoutId id="2147483770" r:id="rId1"/>
    <p:sldLayoutId id="2147483771" r:id="rId2"/>
  </p:sldLayoutIdLst>
  <p:hf hdr="0" ftr="0" dt="0"/>
  <p:txStyles>
    <p:titleStyle>
      <a:lvl1pPr algn="l" defTabSz="648884" rtl="0" eaLnBrk="0" fontAlgn="base" hangingPunct="0">
        <a:spcBef>
          <a:spcPct val="0"/>
        </a:spcBef>
        <a:spcAft>
          <a:spcPct val="0"/>
        </a:spcAft>
        <a:defRPr sz="4000" kern="1200">
          <a:solidFill>
            <a:schemeClr val="accent1"/>
          </a:solidFill>
          <a:latin typeface="+mj-lt"/>
          <a:ea typeface="+mj-ea"/>
          <a:cs typeface="+mj-cs"/>
        </a:defRPr>
      </a:lvl1pPr>
      <a:lvl2pPr algn="l" defTabSz="648884" rtl="0" eaLnBrk="0" fontAlgn="base" hangingPunct="0">
        <a:spcBef>
          <a:spcPct val="0"/>
        </a:spcBef>
        <a:spcAft>
          <a:spcPct val="0"/>
        </a:spcAft>
        <a:defRPr sz="4000">
          <a:solidFill>
            <a:schemeClr val="accent1"/>
          </a:solidFill>
          <a:latin typeface="Arial" pitchFamily="34" charset="0"/>
        </a:defRPr>
      </a:lvl2pPr>
      <a:lvl3pPr algn="l" defTabSz="648884" rtl="0" eaLnBrk="0" fontAlgn="base" hangingPunct="0">
        <a:spcBef>
          <a:spcPct val="0"/>
        </a:spcBef>
        <a:spcAft>
          <a:spcPct val="0"/>
        </a:spcAft>
        <a:defRPr sz="4000">
          <a:solidFill>
            <a:schemeClr val="accent1"/>
          </a:solidFill>
          <a:latin typeface="Arial" pitchFamily="34" charset="0"/>
        </a:defRPr>
      </a:lvl3pPr>
      <a:lvl4pPr algn="l" defTabSz="648884" rtl="0" eaLnBrk="0" fontAlgn="base" hangingPunct="0">
        <a:spcBef>
          <a:spcPct val="0"/>
        </a:spcBef>
        <a:spcAft>
          <a:spcPct val="0"/>
        </a:spcAft>
        <a:defRPr sz="4000">
          <a:solidFill>
            <a:schemeClr val="accent1"/>
          </a:solidFill>
          <a:latin typeface="Arial" pitchFamily="34" charset="0"/>
        </a:defRPr>
      </a:lvl4pPr>
      <a:lvl5pPr algn="l" defTabSz="648884" rtl="0" eaLnBrk="0" fontAlgn="base" hangingPunct="0">
        <a:spcBef>
          <a:spcPct val="0"/>
        </a:spcBef>
        <a:spcAft>
          <a:spcPct val="0"/>
        </a:spcAft>
        <a:defRPr sz="4000">
          <a:solidFill>
            <a:schemeClr val="accent1"/>
          </a:solidFill>
          <a:latin typeface="Arial" pitchFamily="34" charset="0"/>
        </a:defRPr>
      </a:lvl5pPr>
      <a:lvl6pPr marL="648884" algn="l" defTabSz="648884" rtl="0" fontAlgn="base">
        <a:spcBef>
          <a:spcPct val="0"/>
        </a:spcBef>
        <a:spcAft>
          <a:spcPct val="0"/>
        </a:spcAft>
        <a:defRPr sz="4000">
          <a:solidFill>
            <a:schemeClr val="accent1"/>
          </a:solidFill>
          <a:latin typeface="Arial" pitchFamily="34" charset="0"/>
        </a:defRPr>
      </a:lvl6pPr>
      <a:lvl7pPr marL="1297794" algn="l" defTabSz="648884" rtl="0" fontAlgn="base">
        <a:spcBef>
          <a:spcPct val="0"/>
        </a:spcBef>
        <a:spcAft>
          <a:spcPct val="0"/>
        </a:spcAft>
        <a:defRPr sz="4000">
          <a:solidFill>
            <a:schemeClr val="accent1"/>
          </a:solidFill>
          <a:latin typeface="Arial" pitchFamily="34" charset="0"/>
        </a:defRPr>
      </a:lvl7pPr>
      <a:lvl8pPr marL="1946707" algn="l" defTabSz="648884" rtl="0" fontAlgn="base">
        <a:spcBef>
          <a:spcPct val="0"/>
        </a:spcBef>
        <a:spcAft>
          <a:spcPct val="0"/>
        </a:spcAft>
        <a:defRPr sz="4000">
          <a:solidFill>
            <a:schemeClr val="accent1"/>
          </a:solidFill>
          <a:latin typeface="Arial" pitchFamily="34" charset="0"/>
        </a:defRPr>
      </a:lvl8pPr>
      <a:lvl9pPr marL="2595602" algn="l" defTabSz="648884" rtl="0" fontAlgn="base">
        <a:spcBef>
          <a:spcPct val="0"/>
        </a:spcBef>
        <a:spcAft>
          <a:spcPct val="0"/>
        </a:spcAft>
        <a:defRPr sz="4000">
          <a:solidFill>
            <a:schemeClr val="accent1"/>
          </a:solidFill>
          <a:latin typeface="Arial" pitchFamily="34" charset="0"/>
        </a:defRPr>
      </a:lvl9pPr>
    </p:titleStyle>
    <p:bodyStyle>
      <a:lvl1pPr marL="340231" indent="-340231" algn="l" defTabSz="648884" rtl="0" eaLnBrk="0" fontAlgn="base" hangingPunct="0">
        <a:spcBef>
          <a:spcPct val="20000"/>
        </a:spcBef>
        <a:spcAft>
          <a:spcPct val="0"/>
        </a:spcAft>
        <a:buSzPct val="100000"/>
        <a:buBlip>
          <a:blip r:embed="rId8"/>
        </a:buBlip>
        <a:defRPr sz="3100" kern="1200">
          <a:solidFill>
            <a:schemeClr val="tx1"/>
          </a:solidFill>
          <a:latin typeface="+mn-lt"/>
          <a:ea typeface="+mn-ea"/>
          <a:cs typeface="+mn-cs"/>
        </a:defRPr>
      </a:lvl1pPr>
      <a:lvl2pPr marL="1054462" indent="-405579" algn="l" defTabSz="648884"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622247" indent="-324441" algn="l" defTabSz="648884" rtl="0" eaLnBrk="0" fontAlgn="base" hangingPunct="0">
        <a:spcBef>
          <a:spcPct val="20000"/>
        </a:spcBef>
        <a:spcAft>
          <a:spcPct val="0"/>
        </a:spcAft>
        <a:buFont typeface="Lucida Grande"/>
        <a:buChar char="–"/>
        <a:defRPr kern="1200">
          <a:solidFill>
            <a:schemeClr val="tx1"/>
          </a:solidFill>
          <a:latin typeface="+mn-lt"/>
          <a:ea typeface="+mn-ea"/>
          <a:cs typeface="+mn-cs"/>
        </a:defRPr>
      </a:lvl3pPr>
      <a:lvl4pPr marL="2271142" indent="-324441" algn="l" defTabSz="648884"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920061" indent="-324441" algn="l" defTabSz="648884"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3568957" indent="-324441" algn="l" defTabSz="648884" rtl="0" eaLnBrk="1" latinLnBrk="0" hangingPunct="1">
        <a:spcBef>
          <a:spcPct val="20000"/>
        </a:spcBef>
        <a:buFont typeface="Arial"/>
        <a:buChar char="•"/>
        <a:defRPr sz="2800" kern="1200">
          <a:solidFill>
            <a:schemeClr val="tx1"/>
          </a:solidFill>
          <a:latin typeface="+mn-lt"/>
          <a:ea typeface="+mn-ea"/>
          <a:cs typeface="+mn-cs"/>
        </a:defRPr>
      </a:lvl6pPr>
      <a:lvl7pPr marL="4217850" indent="-324441" algn="l" defTabSz="648884" rtl="0" eaLnBrk="1" latinLnBrk="0" hangingPunct="1">
        <a:spcBef>
          <a:spcPct val="20000"/>
        </a:spcBef>
        <a:buFont typeface="Arial"/>
        <a:buChar char="•"/>
        <a:defRPr sz="2800" kern="1200">
          <a:solidFill>
            <a:schemeClr val="tx1"/>
          </a:solidFill>
          <a:latin typeface="+mn-lt"/>
          <a:ea typeface="+mn-ea"/>
          <a:cs typeface="+mn-cs"/>
        </a:defRPr>
      </a:lvl7pPr>
      <a:lvl8pPr marL="4866757" indent="-324441" algn="l" defTabSz="648884" rtl="0" eaLnBrk="1" latinLnBrk="0" hangingPunct="1">
        <a:spcBef>
          <a:spcPct val="20000"/>
        </a:spcBef>
        <a:buFont typeface="Arial"/>
        <a:buChar char="•"/>
        <a:defRPr sz="2800" kern="1200">
          <a:solidFill>
            <a:schemeClr val="tx1"/>
          </a:solidFill>
          <a:latin typeface="+mn-lt"/>
          <a:ea typeface="+mn-ea"/>
          <a:cs typeface="+mn-cs"/>
        </a:defRPr>
      </a:lvl8pPr>
      <a:lvl9pPr marL="5515637" indent="-324441" algn="l" defTabSz="648884"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8884" rtl="0" eaLnBrk="1" latinLnBrk="0" hangingPunct="1">
        <a:defRPr sz="2600" kern="1200">
          <a:solidFill>
            <a:schemeClr val="tx1"/>
          </a:solidFill>
          <a:latin typeface="+mn-lt"/>
          <a:ea typeface="+mn-ea"/>
          <a:cs typeface="+mn-cs"/>
        </a:defRPr>
      </a:lvl1pPr>
      <a:lvl2pPr marL="648884" algn="l" defTabSz="648884" rtl="0" eaLnBrk="1" latinLnBrk="0" hangingPunct="1">
        <a:defRPr sz="2600" kern="1200">
          <a:solidFill>
            <a:schemeClr val="tx1"/>
          </a:solidFill>
          <a:latin typeface="+mn-lt"/>
          <a:ea typeface="+mn-ea"/>
          <a:cs typeface="+mn-cs"/>
        </a:defRPr>
      </a:lvl2pPr>
      <a:lvl3pPr marL="1297794" algn="l" defTabSz="648884" rtl="0" eaLnBrk="1" latinLnBrk="0" hangingPunct="1">
        <a:defRPr sz="2600" kern="1200">
          <a:solidFill>
            <a:schemeClr val="tx1"/>
          </a:solidFill>
          <a:latin typeface="+mn-lt"/>
          <a:ea typeface="+mn-ea"/>
          <a:cs typeface="+mn-cs"/>
        </a:defRPr>
      </a:lvl3pPr>
      <a:lvl4pPr marL="1946707" algn="l" defTabSz="648884" rtl="0" eaLnBrk="1" latinLnBrk="0" hangingPunct="1">
        <a:defRPr sz="2600" kern="1200">
          <a:solidFill>
            <a:schemeClr val="tx1"/>
          </a:solidFill>
          <a:latin typeface="+mn-lt"/>
          <a:ea typeface="+mn-ea"/>
          <a:cs typeface="+mn-cs"/>
        </a:defRPr>
      </a:lvl4pPr>
      <a:lvl5pPr marL="2595602" algn="l" defTabSz="648884" rtl="0" eaLnBrk="1" latinLnBrk="0" hangingPunct="1">
        <a:defRPr sz="2600" kern="1200">
          <a:solidFill>
            <a:schemeClr val="tx1"/>
          </a:solidFill>
          <a:latin typeface="+mn-lt"/>
          <a:ea typeface="+mn-ea"/>
          <a:cs typeface="+mn-cs"/>
        </a:defRPr>
      </a:lvl5pPr>
      <a:lvl6pPr marL="3244493" algn="l" defTabSz="648884" rtl="0" eaLnBrk="1" latinLnBrk="0" hangingPunct="1">
        <a:defRPr sz="2600" kern="1200">
          <a:solidFill>
            <a:schemeClr val="tx1"/>
          </a:solidFill>
          <a:latin typeface="+mn-lt"/>
          <a:ea typeface="+mn-ea"/>
          <a:cs typeface="+mn-cs"/>
        </a:defRPr>
      </a:lvl6pPr>
      <a:lvl7pPr marL="3893408" algn="l" defTabSz="648884" rtl="0" eaLnBrk="1" latinLnBrk="0" hangingPunct="1">
        <a:defRPr sz="2600" kern="1200">
          <a:solidFill>
            <a:schemeClr val="tx1"/>
          </a:solidFill>
          <a:latin typeface="+mn-lt"/>
          <a:ea typeface="+mn-ea"/>
          <a:cs typeface="+mn-cs"/>
        </a:defRPr>
      </a:lvl7pPr>
      <a:lvl8pPr marL="4542302" algn="l" defTabSz="648884" rtl="0" eaLnBrk="1" latinLnBrk="0" hangingPunct="1">
        <a:defRPr sz="2600" kern="1200">
          <a:solidFill>
            <a:schemeClr val="tx1"/>
          </a:solidFill>
          <a:latin typeface="+mn-lt"/>
          <a:ea typeface="+mn-ea"/>
          <a:cs typeface="+mn-cs"/>
        </a:defRPr>
      </a:lvl8pPr>
      <a:lvl9pPr marL="5191201" algn="l" defTabSz="648884"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12.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ng.bluemix.net/docs/Liberty/LibertyApp.html" TargetMode="External"/><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IBM </a:t>
            </a:r>
            <a:r>
              <a:rPr lang="en-US" dirty="0" err="1" smtClean="0"/>
              <a:t>Bluemix</a:t>
            </a:r>
            <a:r>
              <a:rPr lang="en-US" dirty="0" smtClean="0"/>
              <a:t> </a:t>
            </a:r>
            <a:r>
              <a:rPr lang="en-US" dirty="0" err="1" smtClean="0"/>
              <a:t>PaaS</a:t>
            </a:r>
            <a:endParaRPr lang="en-US" dirty="0"/>
          </a:p>
        </p:txBody>
      </p:sp>
      <p:sp>
        <p:nvSpPr>
          <p:cNvPr id="5" name="Subtitle 4"/>
          <p:cNvSpPr>
            <a:spLocks noGrp="1"/>
          </p:cNvSpPr>
          <p:nvPr>
            <p:ph type="subTitle" idx="1"/>
          </p:nvPr>
        </p:nvSpPr>
        <p:spPr/>
        <p:txBody>
          <a:bodyPr/>
          <a:lstStyle/>
          <a:p>
            <a:r>
              <a:rPr lang="en-US" dirty="0" smtClean="0"/>
              <a:t>Java Developers Dream come true</a:t>
            </a:r>
            <a:endParaRPr lang="en-US" dirty="0"/>
          </a:p>
        </p:txBody>
      </p:sp>
    </p:spTree>
    <p:extLst>
      <p:ext uri="{BB962C8B-B14F-4D97-AF65-F5344CB8AC3E}">
        <p14:creationId xmlns:p14="http://schemas.microsoft.com/office/powerpoint/2010/main" val="1862567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atin typeface="Calibri" charset="0"/>
              </a:rPr>
              <a:t>Performance comparison</a:t>
            </a:r>
          </a:p>
        </p:txBody>
      </p:sp>
      <p:pic>
        <p:nvPicPr>
          <p:cNvPr id="4" name="Picture 6"/>
          <p:cNvPicPr>
            <a:picLocks noChangeAspect="1" noChangeArrowheads="1"/>
          </p:cNvPicPr>
          <p:nvPr/>
        </p:nvPicPr>
        <p:blipFill>
          <a:blip r:embed="rId2"/>
          <a:srcRect/>
          <a:stretch>
            <a:fillRect/>
          </a:stretch>
        </p:blipFill>
        <p:spPr bwMode="auto">
          <a:xfrm>
            <a:off x="1300480" y="1871698"/>
            <a:ext cx="5156764" cy="314282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7520" y="1871700"/>
            <a:ext cx="5310293" cy="32083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2"/>
          <p:cNvPicPr>
            <a:picLocks noChangeAspect="1" noChangeArrowheads="1"/>
          </p:cNvPicPr>
          <p:nvPr/>
        </p:nvPicPr>
        <p:blipFill>
          <a:blip r:embed="rId4"/>
          <a:srcRect/>
          <a:stretch>
            <a:fillRect/>
          </a:stretch>
        </p:blipFill>
        <p:spPr bwMode="auto">
          <a:xfrm>
            <a:off x="1289252" y="5542845"/>
            <a:ext cx="5168053" cy="310444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1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520" y="5527040"/>
            <a:ext cx="5310293" cy="31902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5256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Java Developer Perspective</a:t>
            </a:r>
            <a:endParaRPr lang="en-US" dirty="0"/>
          </a:p>
        </p:txBody>
      </p:sp>
      <p:sp>
        <p:nvSpPr>
          <p:cNvPr id="5" name="Subtitle 4"/>
          <p:cNvSpPr>
            <a:spLocks noGrp="1"/>
          </p:cNvSpPr>
          <p:nvPr>
            <p:ph type="subTitle" idx="1"/>
          </p:nvPr>
        </p:nvSpPr>
        <p:spPr/>
        <p:txBody>
          <a:bodyPr/>
          <a:lstStyle/>
          <a:p>
            <a:r>
              <a:rPr lang="en-US" dirty="0" smtClean="0"/>
              <a:t>To the Cloud</a:t>
            </a:r>
            <a:endParaRPr lang="en-US" dirty="0"/>
          </a:p>
        </p:txBody>
      </p:sp>
    </p:spTree>
    <p:extLst>
      <p:ext uri="{BB962C8B-B14F-4D97-AF65-F5344CB8AC3E}">
        <p14:creationId xmlns:p14="http://schemas.microsoft.com/office/powerpoint/2010/main" val="3819349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US" sz="4800" dirty="0">
                <a:solidFill>
                  <a:schemeClr val="tx2">
                    <a:lumMod val="40000"/>
                    <a:lumOff val="60000"/>
                  </a:schemeClr>
                </a:solidFill>
              </a:rPr>
              <a:t>Bluemix Tools at a glance</a:t>
            </a:r>
          </a:p>
        </p:txBody>
      </p:sp>
      <p:grpSp>
        <p:nvGrpSpPr>
          <p:cNvPr id="43" name="Group 42"/>
          <p:cNvGrpSpPr/>
          <p:nvPr/>
        </p:nvGrpSpPr>
        <p:grpSpPr>
          <a:xfrm>
            <a:off x="559878" y="2662888"/>
            <a:ext cx="7227520" cy="4598127"/>
            <a:chOff x="393664" y="1872342"/>
            <a:chExt cx="5081850" cy="3167743"/>
          </a:xfrm>
        </p:grpSpPr>
        <p:sp>
          <p:nvSpPr>
            <p:cNvPr id="44" name="Rectangle 43"/>
            <p:cNvSpPr/>
            <p:nvPr/>
          </p:nvSpPr>
          <p:spPr>
            <a:xfrm>
              <a:off x="2934589" y="1872342"/>
              <a:ext cx="2540925" cy="3167743"/>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800"/>
            </a:p>
          </p:txBody>
        </p:sp>
        <p:sp>
          <p:nvSpPr>
            <p:cNvPr id="45" name="Rectangle 44"/>
            <p:cNvSpPr/>
            <p:nvPr/>
          </p:nvSpPr>
          <p:spPr>
            <a:xfrm>
              <a:off x="393664" y="3026229"/>
              <a:ext cx="2540925" cy="2013855"/>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800"/>
            </a:p>
          </p:txBody>
        </p:sp>
      </p:grpSp>
      <p:sp>
        <p:nvSpPr>
          <p:cNvPr id="46" name="Rectangle 45"/>
          <p:cNvSpPr/>
          <p:nvPr/>
        </p:nvSpPr>
        <p:spPr>
          <a:xfrm>
            <a:off x="695608" y="4461611"/>
            <a:ext cx="6956060" cy="1408000"/>
          </a:xfrm>
          <a:prstGeom prst="rect">
            <a:avLst/>
          </a:prstGeom>
        </p:spPr>
        <p:style>
          <a:lnRef idx="1">
            <a:schemeClr val="accent5"/>
          </a:lnRef>
          <a:fillRef idx="2">
            <a:schemeClr val="accent5"/>
          </a:fillRef>
          <a:effectRef idx="1">
            <a:schemeClr val="accent5"/>
          </a:effectRef>
          <a:fontRef idx="minor">
            <a:schemeClr val="dk1"/>
          </a:fontRef>
        </p:style>
        <p:txBody>
          <a:bodyPr lIns="130046" tIns="65023" rIns="130046" bIns="65023" rtlCol="0" anchor="ctr"/>
          <a:lstStyle/>
          <a:p>
            <a:pPr algn="ctr"/>
            <a:r>
              <a:rPr lang="en-US" sz="2800" dirty="0" smtClean="0">
                <a:solidFill>
                  <a:schemeClr val="tx1"/>
                </a:solidFill>
              </a:rPr>
              <a:t>Cloud Foundry (CF) Eclipse Tools</a:t>
            </a:r>
            <a:endParaRPr lang="en-CA" sz="2800" dirty="0">
              <a:solidFill>
                <a:schemeClr val="tx1"/>
              </a:solidFill>
            </a:endParaRPr>
          </a:p>
        </p:txBody>
      </p:sp>
      <p:sp>
        <p:nvSpPr>
          <p:cNvPr id="47" name="Rectangle 46"/>
          <p:cNvSpPr/>
          <p:nvPr/>
        </p:nvSpPr>
        <p:spPr>
          <a:xfrm>
            <a:off x="695605" y="2781517"/>
            <a:ext cx="3324136" cy="1408000"/>
          </a:xfrm>
          <a:prstGeom prst="rect">
            <a:avLst/>
          </a:prstGeom>
        </p:spPr>
        <p:style>
          <a:lnRef idx="1">
            <a:schemeClr val="accent5"/>
          </a:lnRef>
          <a:fillRef idx="2">
            <a:schemeClr val="accent5"/>
          </a:fillRef>
          <a:effectRef idx="1">
            <a:schemeClr val="accent5"/>
          </a:effectRef>
          <a:fontRef idx="minor">
            <a:schemeClr val="dk1"/>
          </a:fontRef>
        </p:style>
        <p:txBody>
          <a:bodyPr lIns="130046" tIns="65023" rIns="130046" bIns="65023" rtlCol="0" anchor="ctr"/>
          <a:lstStyle/>
          <a:p>
            <a:pPr algn="ctr"/>
            <a:r>
              <a:rPr lang="en-US" sz="2800" dirty="0" smtClean="0">
                <a:solidFill>
                  <a:schemeClr val="tx1"/>
                </a:solidFill>
              </a:rPr>
              <a:t>Pivotal CF Tools</a:t>
            </a:r>
            <a:endParaRPr lang="en-CA" sz="2800" dirty="0">
              <a:solidFill>
                <a:schemeClr val="tx1"/>
              </a:solidFill>
            </a:endParaRPr>
          </a:p>
        </p:txBody>
      </p:sp>
      <p:sp>
        <p:nvSpPr>
          <p:cNvPr id="48" name="Rectangle 47"/>
          <p:cNvSpPr/>
          <p:nvPr/>
        </p:nvSpPr>
        <p:spPr>
          <a:xfrm>
            <a:off x="4327534" y="2781517"/>
            <a:ext cx="3324134" cy="1408000"/>
          </a:xfrm>
          <a:prstGeom prst="rect">
            <a:avLst/>
          </a:prstGeom>
        </p:spPr>
        <p:style>
          <a:lnRef idx="1">
            <a:schemeClr val="accent5"/>
          </a:lnRef>
          <a:fillRef idx="2">
            <a:schemeClr val="accent5"/>
          </a:fillRef>
          <a:effectRef idx="1">
            <a:schemeClr val="accent5"/>
          </a:effectRef>
          <a:fontRef idx="minor">
            <a:schemeClr val="dk1"/>
          </a:fontRef>
        </p:style>
        <p:txBody>
          <a:bodyPr lIns="130046" tIns="65023" rIns="130046" bIns="65023" rtlCol="0" anchor="ctr"/>
          <a:lstStyle/>
          <a:p>
            <a:pPr algn="ctr"/>
            <a:r>
              <a:rPr lang="en-US" sz="2800" dirty="0" smtClean="0">
                <a:solidFill>
                  <a:schemeClr val="tx1"/>
                </a:solidFill>
              </a:rPr>
              <a:t>IBM Eclipse Tools for Bluemix</a:t>
            </a:r>
            <a:endParaRPr lang="en-CA" sz="2800" dirty="0">
              <a:solidFill>
                <a:schemeClr val="tx1"/>
              </a:solidFill>
            </a:endParaRPr>
          </a:p>
        </p:txBody>
      </p:sp>
      <p:sp>
        <p:nvSpPr>
          <p:cNvPr id="49" name="Rectangle 48"/>
          <p:cNvSpPr/>
          <p:nvPr/>
        </p:nvSpPr>
        <p:spPr>
          <a:xfrm>
            <a:off x="695605" y="6163080"/>
            <a:ext cx="6956060" cy="838342"/>
          </a:xfrm>
          <a:prstGeom prst="rect">
            <a:avLst/>
          </a:prstGeom>
        </p:spPr>
        <p:style>
          <a:lnRef idx="1">
            <a:schemeClr val="accent5"/>
          </a:lnRef>
          <a:fillRef idx="2">
            <a:schemeClr val="accent5"/>
          </a:fillRef>
          <a:effectRef idx="1">
            <a:schemeClr val="accent5"/>
          </a:effectRef>
          <a:fontRef idx="minor">
            <a:schemeClr val="dk1"/>
          </a:fontRef>
        </p:style>
        <p:txBody>
          <a:bodyPr lIns="130046" tIns="65023" rIns="130046" bIns="65023" rtlCol="0" anchor="ctr"/>
          <a:lstStyle/>
          <a:p>
            <a:pPr algn="ctr"/>
            <a:r>
              <a:rPr lang="en-US" sz="2800" dirty="0" smtClean="0">
                <a:solidFill>
                  <a:schemeClr val="tx1"/>
                </a:solidFill>
              </a:rPr>
              <a:t>Eclipse + Web Tools Platform (WTP)</a:t>
            </a:r>
            <a:endParaRPr lang="en-CA" sz="2800" dirty="0">
              <a:solidFill>
                <a:schemeClr val="tx1"/>
              </a:solidFill>
            </a:endParaRPr>
          </a:p>
        </p:txBody>
      </p:sp>
      <p:sp>
        <p:nvSpPr>
          <p:cNvPr id="50" name="TextBox 49"/>
          <p:cNvSpPr txBox="1"/>
          <p:nvPr/>
        </p:nvSpPr>
        <p:spPr>
          <a:xfrm>
            <a:off x="8974823" y="4574680"/>
            <a:ext cx="4022416" cy="962313"/>
          </a:xfrm>
          <a:prstGeom prst="rect">
            <a:avLst/>
          </a:prstGeom>
          <a:noFill/>
        </p:spPr>
        <p:txBody>
          <a:bodyPr wrap="square" lIns="130046" tIns="65023" rIns="130046" bIns="65023" rtlCol="0">
            <a:spAutoFit/>
          </a:bodyPr>
          <a:lstStyle/>
          <a:p>
            <a:r>
              <a:rPr lang="en-US" sz="1800" dirty="0">
                <a:solidFill>
                  <a:schemeClr val="tx1">
                    <a:lumMod val="65000"/>
                    <a:lumOff val="35000"/>
                  </a:schemeClr>
                </a:solidFill>
              </a:rPr>
              <a:t>Open source CF framework</a:t>
            </a:r>
          </a:p>
          <a:p>
            <a:r>
              <a:rPr lang="en-US" sz="1800" i="1" dirty="0">
                <a:solidFill>
                  <a:schemeClr val="tx1">
                    <a:lumMod val="65000"/>
                    <a:lumOff val="35000"/>
                  </a:schemeClr>
                </a:solidFill>
              </a:rPr>
              <a:t>Vendor neutral support for all CF environments</a:t>
            </a:r>
            <a:endParaRPr lang="en-CA" sz="1800" i="1" dirty="0">
              <a:solidFill>
                <a:schemeClr val="tx1">
                  <a:lumMod val="65000"/>
                  <a:lumOff val="35000"/>
                </a:schemeClr>
              </a:solidFill>
            </a:endParaRPr>
          </a:p>
        </p:txBody>
      </p:sp>
      <p:sp>
        <p:nvSpPr>
          <p:cNvPr id="51" name="TextBox 50"/>
          <p:cNvSpPr txBox="1"/>
          <p:nvPr/>
        </p:nvSpPr>
        <p:spPr>
          <a:xfrm>
            <a:off x="8997864" y="3258831"/>
            <a:ext cx="3493150" cy="408315"/>
          </a:xfrm>
          <a:prstGeom prst="rect">
            <a:avLst/>
          </a:prstGeom>
          <a:noFill/>
        </p:spPr>
        <p:txBody>
          <a:bodyPr wrap="square" lIns="130046" tIns="65023" rIns="130046" bIns="65023" rtlCol="0">
            <a:spAutoFit/>
          </a:bodyPr>
          <a:lstStyle/>
          <a:p>
            <a:r>
              <a:rPr lang="en-US" sz="1800" dirty="0">
                <a:solidFill>
                  <a:schemeClr val="tx1">
                    <a:lumMod val="65000"/>
                    <a:lumOff val="35000"/>
                  </a:schemeClr>
                </a:solidFill>
              </a:rPr>
              <a:t>Vendor-specific extensions</a:t>
            </a:r>
          </a:p>
        </p:txBody>
      </p:sp>
      <p:sp>
        <p:nvSpPr>
          <p:cNvPr id="52" name="Right Brace 51"/>
          <p:cNvSpPr/>
          <p:nvPr/>
        </p:nvSpPr>
        <p:spPr>
          <a:xfrm>
            <a:off x="8319541" y="2781517"/>
            <a:ext cx="499021" cy="1408000"/>
          </a:xfrm>
          <a:prstGeom prst="rightBrace">
            <a:avLst/>
          </a:prstGeom>
        </p:spPr>
        <p:style>
          <a:lnRef idx="2">
            <a:schemeClr val="accent1"/>
          </a:lnRef>
          <a:fillRef idx="0">
            <a:schemeClr val="accent1"/>
          </a:fillRef>
          <a:effectRef idx="1">
            <a:schemeClr val="accent1"/>
          </a:effectRef>
          <a:fontRef idx="minor">
            <a:schemeClr val="tx1"/>
          </a:fontRef>
        </p:style>
        <p:txBody>
          <a:bodyPr lIns="130046" tIns="65023" rIns="130046" bIns="65023" rtlCol="0" anchor="ctr"/>
          <a:lstStyle/>
          <a:p>
            <a:pPr algn="ctr"/>
            <a:endParaRPr lang="en-CA" sz="2800"/>
          </a:p>
        </p:txBody>
      </p:sp>
      <p:sp>
        <p:nvSpPr>
          <p:cNvPr id="53" name="Right Brace 52"/>
          <p:cNvSpPr/>
          <p:nvPr/>
        </p:nvSpPr>
        <p:spPr>
          <a:xfrm>
            <a:off x="8319541" y="4476817"/>
            <a:ext cx="499021" cy="1392794"/>
          </a:xfrm>
          <a:prstGeom prst="rightBrace">
            <a:avLst/>
          </a:prstGeom>
        </p:spPr>
        <p:style>
          <a:lnRef idx="2">
            <a:schemeClr val="accent1"/>
          </a:lnRef>
          <a:fillRef idx="0">
            <a:schemeClr val="accent1"/>
          </a:fillRef>
          <a:effectRef idx="1">
            <a:schemeClr val="accent1"/>
          </a:effectRef>
          <a:fontRef idx="minor">
            <a:schemeClr val="tx1"/>
          </a:fontRef>
        </p:style>
        <p:txBody>
          <a:bodyPr lIns="130046" tIns="65023" rIns="130046" bIns="65023" rtlCol="0" anchor="ctr"/>
          <a:lstStyle/>
          <a:p>
            <a:pPr algn="ctr"/>
            <a:endParaRPr lang="en-CA" sz="2800"/>
          </a:p>
        </p:txBody>
      </p:sp>
      <p:sp>
        <p:nvSpPr>
          <p:cNvPr id="66" name="Right Brace 65"/>
          <p:cNvSpPr/>
          <p:nvPr/>
        </p:nvSpPr>
        <p:spPr>
          <a:xfrm>
            <a:off x="8319541" y="6039011"/>
            <a:ext cx="499021" cy="1222003"/>
          </a:xfrm>
          <a:prstGeom prst="rightBrace">
            <a:avLst/>
          </a:prstGeom>
        </p:spPr>
        <p:style>
          <a:lnRef idx="2">
            <a:schemeClr val="accent1"/>
          </a:lnRef>
          <a:fillRef idx="0">
            <a:schemeClr val="accent1"/>
          </a:fillRef>
          <a:effectRef idx="1">
            <a:schemeClr val="accent1"/>
          </a:effectRef>
          <a:fontRef idx="minor">
            <a:schemeClr val="tx1"/>
          </a:fontRef>
        </p:style>
        <p:txBody>
          <a:bodyPr lIns="130046" tIns="65023" rIns="130046" bIns="65023" rtlCol="0" anchor="ctr"/>
          <a:lstStyle/>
          <a:p>
            <a:pPr algn="ctr"/>
            <a:endParaRPr lang="en-CA" sz="2800"/>
          </a:p>
        </p:txBody>
      </p:sp>
      <p:sp>
        <p:nvSpPr>
          <p:cNvPr id="68" name="TextBox 67"/>
          <p:cNvSpPr txBox="1"/>
          <p:nvPr/>
        </p:nvSpPr>
        <p:spPr>
          <a:xfrm>
            <a:off x="8994987" y="6338078"/>
            <a:ext cx="4022416" cy="408315"/>
          </a:xfrm>
          <a:prstGeom prst="rect">
            <a:avLst/>
          </a:prstGeom>
          <a:noFill/>
        </p:spPr>
        <p:txBody>
          <a:bodyPr wrap="square" lIns="130046" tIns="65023" rIns="130046" bIns="65023" rtlCol="0">
            <a:spAutoFit/>
          </a:bodyPr>
          <a:lstStyle/>
          <a:p>
            <a:r>
              <a:rPr lang="en-US" sz="1800" dirty="0">
                <a:solidFill>
                  <a:schemeClr val="tx1">
                    <a:lumMod val="65000"/>
                    <a:lumOff val="35000"/>
                  </a:schemeClr>
                </a:solidFill>
              </a:rPr>
              <a:t>Eclipse open source projects</a:t>
            </a:r>
            <a:endParaRPr lang="en-CA" sz="1800" i="1" dirty="0">
              <a:solidFill>
                <a:schemeClr val="tx1">
                  <a:lumMod val="65000"/>
                  <a:lumOff val="35000"/>
                </a:schemeClr>
              </a:solidFill>
            </a:endParaRPr>
          </a:p>
        </p:txBody>
      </p:sp>
      <p:sp>
        <p:nvSpPr>
          <p:cNvPr id="3" name="TextBox 2"/>
          <p:cNvSpPr txBox="1"/>
          <p:nvPr/>
        </p:nvSpPr>
        <p:spPr>
          <a:xfrm>
            <a:off x="758613" y="7728967"/>
            <a:ext cx="10728960" cy="993090"/>
          </a:xfrm>
          <a:prstGeom prst="rect">
            <a:avLst/>
          </a:prstGeom>
          <a:noFill/>
        </p:spPr>
        <p:txBody>
          <a:bodyPr wrap="square" lIns="130046" tIns="65023" rIns="130046" bIns="65023" rtlCol="0">
            <a:spAutoFit/>
          </a:bodyPr>
          <a:lstStyle/>
          <a:p>
            <a:pPr algn="ctr"/>
            <a:r>
              <a:rPr lang="en-US" sz="2800" b="1" i="1" dirty="0" smtClean="0"/>
              <a:t>We develop and contribute to all 3 layers (WTP, CF Eclipse Tools and IBM Eclipse Tools for Bluemix)</a:t>
            </a:r>
            <a:endParaRPr lang="en-US" sz="2800" b="1" i="1" dirty="0"/>
          </a:p>
        </p:txBody>
      </p:sp>
    </p:spTree>
    <p:extLst>
      <p:ext uri="{BB962C8B-B14F-4D97-AF65-F5344CB8AC3E}">
        <p14:creationId xmlns:p14="http://schemas.microsoft.com/office/powerpoint/2010/main" val="4125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50240" y="515267"/>
            <a:ext cx="11704320" cy="1625600"/>
          </a:xfrm>
        </p:spPr>
        <p:txBody>
          <a:bodyPr>
            <a:normAutofit/>
          </a:bodyPr>
          <a:lstStyle/>
          <a:p>
            <a:pPr algn="ctr" eaLnBrk="1" hangingPunct="1"/>
            <a:r>
              <a:rPr lang="en-US" sz="4600" dirty="0">
                <a:solidFill>
                  <a:schemeClr val="tx2">
                    <a:lumMod val="40000"/>
                    <a:lumOff val="60000"/>
                  </a:schemeClr>
                </a:solidFill>
              </a:rPr>
              <a:t>IBM Eclipse Tools for Bluemix</a:t>
            </a:r>
          </a:p>
        </p:txBody>
      </p:sp>
      <p:sp>
        <p:nvSpPr>
          <p:cNvPr id="3075" name="Content Placeholder 2"/>
          <p:cNvSpPr>
            <a:spLocks noGrp="1"/>
          </p:cNvSpPr>
          <p:nvPr>
            <p:ph idx="1"/>
          </p:nvPr>
        </p:nvSpPr>
        <p:spPr>
          <a:xfrm>
            <a:off x="0" y="2495578"/>
            <a:ext cx="13004800" cy="6762045"/>
          </a:xfrm>
        </p:spPr>
        <p:txBody>
          <a:bodyPr/>
          <a:lstStyle/>
          <a:p>
            <a:pPr>
              <a:buFont typeface="Arial" panose="020B0604020202020204" pitchFamily="34" charset="0"/>
              <a:buChar char="•"/>
            </a:pPr>
            <a:r>
              <a:rPr lang="en-US" sz="4000" dirty="0"/>
              <a:t>Eclipse is the IDE of choice for developing applications for </a:t>
            </a:r>
            <a:r>
              <a:rPr lang="en-US" sz="4000" dirty="0" err="1"/>
              <a:t>Bluemix</a:t>
            </a:r>
            <a:endParaRPr lang="en-US" sz="4000" dirty="0"/>
          </a:p>
          <a:p>
            <a:pPr>
              <a:buFont typeface="Arial" panose="020B0604020202020204" pitchFamily="34" charset="0"/>
              <a:buChar char="•"/>
            </a:pPr>
            <a:endParaRPr lang="en-US" sz="4000" dirty="0">
              <a:solidFill>
                <a:schemeClr val="accent5">
                  <a:lumMod val="50000"/>
                </a:schemeClr>
              </a:solidFill>
            </a:endParaRPr>
          </a:p>
          <a:p>
            <a:pPr>
              <a:buFont typeface="Arial" panose="020B0604020202020204" pitchFamily="34" charset="0"/>
              <a:buChar char="•"/>
            </a:pPr>
            <a:r>
              <a:rPr lang="en-US" sz="4000" dirty="0">
                <a:solidFill>
                  <a:schemeClr val="accent5">
                    <a:lumMod val="50000"/>
                  </a:schemeClr>
                </a:solidFill>
              </a:rPr>
              <a:t>Powerful tools enable developers to develop, test, and push applications to the Cloud, quickly and easily</a:t>
            </a:r>
          </a:p>
          <a:p>
            <a:pPr>
              <a:buFont typeface="Arial" panose="020B0604020202020204" pitchFamily="34" charset="0"/>
              <a:buChar char="•"/>
            </a:pPr>
            <a:endParaRPr lang="en-US" sz="4000" dirty="0">
              <a:solidFill>
                <a:schemeClr val="accent5">
                  <a:lumMod val="50000"/>
                </a:schemeClr>
              </a:solidFill>
            </a:endParaRPr>
          </a:p>
          <a:p>
            <a:pPr>
              <a:buFont typeface="Arial" panose="020B0604020202020204" pitchFamily="34" charset="0"/>
              <a:buChar char="•"/>
            </a:pPr>
            <a:r>
              <a:rPr lang="en-US" sz="4000" dirty="0">
                <a:solidFill>
                  <a:schemeClr val="accent5">
                    <a:lumMod val="50000"/>
                  </a:schemeClr>
                </a:solidFill>
              </a:rPr>
              <a:t>Tools currently targets IBM supported (Tier 1) runtimes</a:t>
            </a:r>
          </a:p>
        </p:txBody>
      </p:sp>
    </p:spTree>
    <p:extLst>
      <p:ext uri="{BB962C8B-B14F-4D97-AF65-F5344CB8AC3E}">
        <p14:creationId xmlns:p14="http://schemas.microsoft.com/office/powerpoint/2010/main" val="2854779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390596"/>
            <a:ext cx="13004800" cy="1625600"/>
          </a:xfrm>
        </p:spPr>
        <p:txBody>
          <a:bodyPr>
            <a:normAutofit/>
          </a:bodyPr>
          <a:lstStyle/>
          <a:p>
            <a:pPr algn="ctr"/>
            <a:r>
              <a:rPr lang="en-US" sz="4600" dirty="0">
                <a:solidFill>
                  <a:schemeClr val="tx2">
                    <a:lumMod val="40000"/>
                    <a:lumOff val="60000"/>
                  </a:schemeClr>
                </a:solidFill>
              </a:rPr>
              <a:t>IBM Eclipse Tools for Bluemix</a:t>
            </a:r>
            <a:r>
              <a:rPr lang="en-US" sz="3800" dirty="0">
                <a:solidFill>
                  <a:schemeClr val="tx2">
                    <a:lumMod val="40000"/>
                    <a:lumOff val="60000"/>
                  </a:schemeClr>
                </a:solidFill>
              </a:rPr>
              <a:t/>
            </a:r>
            <a:br>
              <a:rPr lang="en-US" sz="3800" dirty="0">
                <a:solidFill>
                  <a:schemeClr val="tx2">
                    <a:lumMod val="40000"/>
                    <a:lumOff val="60000"/>
                  </a:schemeClr>
                </a:solidFill>
              </a:rPr>
            </a:br>
            <a:r>
              <a:rPr lang="en-US" sz="3800" dirty="0"/>
              <a:t>Powerful &amp; Versatile DevOps tools</a:t>
            </a:r>
          </a:p>
        </p:txBody>
      </p:sp>
      <p:sp>
        <p:nvSpPr>
          <p:cNvPr id="3075" name="Content Placeholder 2"/>
          <p:cNvSpPr>
            <a:spLocks noGrp="1"/>
          </p:cNvSpPr>
          <p:nvPr>
            <p:ph idx="1"/>
          </p:nvPr>
        </p:nvSpPr>
        <p:spPr>
          <a:xfrm>
            <a:off x="0" y="1950721"/>
            <a:ext cx="13004800" cy="6762045"/>
          </a:xfrm>
        </p:spPr>
        <p:txBody>
          <a:bodyPr>
            <a:normAutofit/>
          </a:bodyPr>
          <a:lstStyle/>
          <a:p>
            <a:pPr>
              <a:buFont typeface="Arial" panose="020B0604020202020204" pitchFamily="34" charset="0"/>
              <a:buChar char="•"/>
            </a:pPr>
            <a:r>
              <a:rPr lang="en-US" sz="4000" dirty="0"/>
              <a:t>Ops Tools for Sever lifecycle:</a:t>
            </a:r>
          </a:p>
          <a:p>
            <a:pPr lvl="1">
              <a:buFont typeface="Arial" panose="020B0604020202020204" pitchFamily="34" charset="0"/>
              <a:buChar char="­"/>
            </a:pPr>
            <a:r>
              <a:rPr lang="en-US" sz="3700" dirty="0">
                <a:solidFill>
                  <a:srgbClr val="FFC000"/>
                </a:solidFill>
              </a:rPr>
              <a:t>Creation, Removal, Start, Stop, Restart</a:t>
            </a:r>
          </a:p>
          <a:p>
            <a:pPr>
              <a:buFont typeface="Arial" panose="020B0604020202020204" pitchFamily="34" charset="0"/>
              <a:buChar char="•"/>
            </a:pPr>
            <a:r>
              <a:rPr lang="en-US" sz="4000" dirty="0"/>
              <a:t>Ops Tools for lifecycle of Applications of various types:</a:t>
            </a:r>
          </a:p>
          <a:p>
            <a:pPr lvl="1">
              <a:buFont typeface="Arial" panose="020B0604020202020204" pitchFamily="34" charset="0"/>
              <a:buChar char="­"/>
            </a:pPr>
            <a:r>
              <a:rPr lang="en-US" sz="3700" dirty="0">
                <a:solidFill>
                  <a:srgbClr val="FFC000"/>
                </a:solidFill>
              </a:rPr>
              <a:t>Deploy, Remove, Update, Restart</a:t>
            </a:r>
          </a:p>
          <a:p>
            <a:pPr>
              <a:buFont typeface="Arial" panose="020B0604020202020204" pitchFamily="34" charset="0"/>
              <a:buChar char="•"/>
            </a:pPr>
            <a:r>
              <a:rPr lang="en-US" sz="4000" dirty="0"/>
              <a:t>Dev Tools supporting Architect &amp; Developer</a:t>
            </a:r>
          </a:p>
          <a:p>
            <a:pPr lvl="1">
              <a:buFont typeface="Arial" panose="020B0604020202020204" pitchFamily="34" charset="0"/>
              <a:buChar char="­"/>
            </a:pPr>
            <a:r>
              <a:rPr lang="en-US" sz="3700" dirty="0">
                <a:solidFill>
                  <a:srgbClr val="FFC000"/>
                </a:solidFill>
              </a:rPr>
              <a:t>Compose applications by creating and binding services</a:t>
            </a:r>
          </a:p>
          <a:p>
            <a:pPr lvl="1">
              <a:buFont typeface="Arial" panose="020B0604020202020204" pitchFamily="34" charset="0"/>
              <a:buChar char="­"/>
            </a:pPr>
            <a:r>
              <a:rPr lang="en-US" sz="3700" dirty="0">
                <a:solidFill>
                  <a:srgbClr val="FFC000"/>
                </a:solidFill>
              </a:rPr>
              <a:t>Run, Debug, Profile</a:t>
            </a:r>
          </a:p>
          <a:p>
            <a:pPr lvl="1">
              <a:buFont typeface="Arial" panose="020B0604020202020204" pitchFamily="34" charset="0"/>
              <a:buChar char="­"/>
            </a:pPr>
            <a:r>
              <a:rPr lang="en-US" sz="3700" dirty="0">
                <a:solidFill>
                  <a:srgbClr val="FFC000"/>
                </a:solidFill>
              </a:rPr>
              <a:t>Tune</a:t>
            </a:r>
          </a:p>
          <a:p>
            <a:pPr>
              <a:buFont typeface="Arial" panose="020B0604020202020204" pitchFamily="34" charset="0"/>
              <a:buChar char="•"/>
            </a:pPr>
            <a:r>
              <a:rPr lang="en-US" sz="4000" dirty="0"/>
              <a:t>Everything supported locally or remotely</a:t>
            </a:r>
          </a:p>
        </p:txBody>
      </p:sp>
    </p:spTree>
    <p:extLst>
      <p:ext uri="{BB962C8B-B14F-4D97-AF65-F5344CB8AC3E}">
        <p14:creationId xmlns:p14="http://schemas.microsoft.com/office/powerpoint/2010/main" val="1037967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latin typeface="Calibri" charset="0"/>
              </a:rPr>
              <a:t>Development Mode - Demo</a:t>
            </a:r>
          </a:p>
        </p:txBody>
      </p:sp>
      <p:sp>
        <p:nvSpPr>
          <p:cNvPr id="8195" name="Content Placeholder 2"/>
          <p:cNvSpPr>
            <a:spLocks noGrp="1"/>
          </p:cNvSpPr>
          <p:nvPr>
            <p:ph idx="1"/>
          </p:nvPr>
        </p:nvSpPr>
        <p:spPr/>
        <p:txBody>
          <a:bodyPr/>
          <a:lstStyle/>
          <a:p>
            <a:r>
              <a:rPr lang="en-US" sz="3400">
                <a:latin typeface="Calibri" charset="0"/>
              </a:rPr>
              <a:t>A special mode of an application instance that allows the app developer to conduct various development operations.</a:t>
            </a:r>
          </a:p>
          <a:p>
            <a:pPr lvl="1"/>
            <a:r>
              <a:rPr lang="en-US" sz="2800">
                <a:latin typeface="Calibri" charset="0"/>
              </a:rPr>
              <a:t>Remote debugging</a:t>
            </a:r>
          </a:p>
          <a:p>
            <a:pPr lvl="1"/>
            <a:r>
              <a:rPr lang="en-US" sz="2800">
                <a:latin typeface="Calibri" charset="0"/>
              </a:rPr>
              <a:t>Incremental update</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089" y="4660114"/>
            <a:ext cx="10340622" cy="3881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591515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a:solidFill>
                  <a:srgbClr val="3366FF"/>
                </a:solidFill>
              </a:rPr>
              <a:t>Remotely Debug Applications in Bluemix</a:t>
            </a:r>
          </a:p>
        </p:txBody>
      </p:sp>
      <p:pic>
        <p:nvPicPr>
          <p:cNvPr id="4" name="Content Placeholder 3"/>
          <p:cNvPicPr>
            <a:picLocks noGrp="1" noChangeAspect="1"/>
          </p:cNvPicPr>
          <p:nvPr>
            <p:ph idx="1"/>
          </p:nvPr>
        </p:nvPicPr>
        <p:blipFill>
          <a:blip r:embed="rId3"/>
          <a:stretch>
            <a:fillRect/>
          </a:stretch>
        </p:blipFill>
        <p:spPr>
          <a:xfrm>
            <a:off x="780689" y="2275841"/>
            <a:ext cx="11443422" cy="6436925"/>
          </a:xfrm>
          <a:prstGeom prst="rect">
            <a:avLst/>
          </a:prstGeom>
        </p:spPr>
      </p:pic>
      <p:grpSp>
        <p:nvGrpSpPr>
          <p:cNvPr id="17" name="Group 16"/>
          <p:cNvGrpSpPr/>
          <p:nvPr/>
        </p:nvGrpSpPr>
        <p:grpSpPr>
          <a:xfrm>
            <a:off x="1235456" y="3446272"/>
            <a:ext cx="9168384" cy="2665984"/>
            <a:chOff x="868680" y="2423160"/>
            <a:chExt cx="6446520" cy="1874520"/>
          </a:xfrm>
        </p:grpSpPr>
        <p:grpSp>
          <p:nvGrpSpPr>
            <p:cNvPr id="16" name="Group 15"/>
            <p:cNvGrpSpPr/>
            <p:nvPr/>
          </p:nvGrpSpPr>
          <p:grpSpPr>
            <a:xfrm>
              <a:off x="868680" y="3586182"/>
              <a:ext cx="1417320" cy="711498"/>
              <a:chOff x="868680" y="3586182"/>
              <a:chExt cx="1417320" cy="711498"/>
            </a:xfrm>
          </p:grpSpPr>
          <p:cxnSp>
            <p:nvCxnSpPr>
              <p:cNvPr id="6" name="Straight Arrow Connector 5"/>
              <p:cNvCxnSpPr/>
              <p:nvPr/>
            </p:nvCxnSpPr>
            <p:spPr>
              <a:xfrm flipV="1">
                <a:off x="868680" y="3794760"/>
                <a:ext cx="548640" cy="502920"/>
              </a:xfrm>
              <a:prstGeom prst="straightConnector1">
                <a:avLst/>
              </a:prstGeom>
              <a:ln w="34925">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914400" y="3586182"/>
                <a:ext cx="1371600" cy="248866"/>
              </a:xfrm>
              <a:prstGeom prst="rect">
                <a:avLst/>
              </a:prstGeom>
              <a:noFill/>
            </p:spPr>
            <p:txBody>
              <a:bodyPr wrap="square" rtlCol="0">
                <a:spAutoFit/>
              </a:bodyPr>
              <a:lstStyle/>
              <a:p>
                <a:r>
                  <a:rPr lang="en-US" sz="1700" spc="-43" dirty="0">
                    <a:solidFill>
                      <a:schemeClr val="accent5">
                        <a:lumMod val="50000"/>
                      </a:schemeClr>
                    </a:solidFill>
                    <a:latin typeface="Arial"/>
                    <a:cs typeface="Arial"/>
                  </a:rPr>
                  <a:t>Set break points</a:t>
                </a:r>
              </a:p>
            </p:txBody>
          </p:sp>
        </p:grpSp>
        <p:grpSp>
          <p:nvGrpSpPr>
            <p:cNvPr id="15" name="Group 14"/>
            <p:cNvGrpSpPr/>
            <p:nvPr/>
          </p:nvGrpSpPr>
          <p:grpSpPr>
            <a:xfrm>
              <a:off x="1508760" y="2423160"/>
              <a:ext cx="2057400" cy="476126"/>
              <a:chOff x="1508760" y="2423160"/>
              <a:chExt cx="2057400" cy="476126"/>
            </a:xfrm>
          </p:grpSpPr>
          <p:cxnSp>
            <p:nvCxnSpPr>
              <p:cNvPr id="9" name="Straight Arrow Connector 8"/>
              <p:cNvCxnSpPr/>
              <p:nvPr/>
            </p:nvCxnSpPr>
            <p:spPr>
              <a:xfrm>
                <a:off x="1874520" y="2423160"/>
                <a:ext cx="228600" cy="365760"/>
              </a:xfrm>
              <a:prstGeom prst="straightConnector1">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508760" y="2650420"/>
                <a:ext cx="2057400" cy="248866"/>
              </a:xfrm>
              <a:prstGeom prst="rect">
                <a:avLst/>
              </a:prstGeom>
              <a:noFill/>
            </p:spPr>
            <p:txBody>
              <a:bodyPr wrap="square" rtlCol="0">
                <a:spAutoFit/>
              </a:bodyPr>
              <a:lstStyle/>
              <a:p>
                <a:r>
                  <a:rPr lang="en-US" sz="1700" spc="-43" dirty="0">
                    <a:solidFill>
                      <a:schemeClr val="accent4">
                        <a:lumMod val="50000"/>
                      </a:schemeClr>
                    </a:solidFill>
                    <a:latin typeface="Arial"/>
                    <a:cs typeface="Arial"/>
                  </a:rPr>
                  <a:t>App in Dev &amp; Debug mode</a:t>
                </a:r>
              </a:p>
            </p:txBody>
          </p:sp>
        </p:grpSp>
        <p:grpSp>
          <p:nvGrpSpPr>
            <p:cNvPr id="14" name="Group 13"/>
            <p:cNvGrpSpPr/>
            <p:nvPr/>
          </p:nvGrpSpPr>
          <p:grpSpPr>
            <a:xfrm>
              <a:off x="5623560" y="2719670"/>
              <a:ext cx="1691640" cy="727551"/>
              <a:chOff x="5623560" y="2719670"/>
              <a:chExt cx="1691640" cy="727551"/>
            </a:xfrm>
          </p:grpSpPr>
          <p:cxnSp>
            <p:nvCxnSpPr>
              <p:cNvPr id="12" name="Straight Arrow Connector 11"/>
              <p:cNvCxnSpPr/>
              <p:nvPr/>
            </p:nvCxnSpPr>
            <p:spPr>
              <a:xfrm flipH="1">
                <a:off x="6126480" y="2719670"/>
                <a:ext cx="274320" cy="572170"/>
              </a:xfrm>
              <a:prstGeom prst="straightConnector1">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623560" y="3198355"/>
                <a:ext cx="1691640" cy="248866"/>
              </a:xfrm>
              <a:prstGeom prst="rect">
                <a:avLst/>
              </a:prstGeom>
              <a:noFill/>
            </p:spPr>
            <p:txBody>
              <a:bodyPr wrap="square" rtlCol="0">
                <a:spAutoFit/>
              </a:bodyPr>
              <a:lstStyle/>
              <a:p>
                <a:r>
                  <a:rPr lang="en-US" sz="1700" spc="-43" dirty="0">
                    <a:solidFill>
                      <a:schemeClr val="accent4">
                        <a:lumMod val="50000"/>
                      </a:schemeClr>
                    </a:solidFill>
                    <a:latin typeface="Arial"/>
                    <a:cs typeface="Arial"/>
                  </a:rPr>
                  <a:t>Inspect variables</a:t>
                </a:r>
              </a:p>
            </p:txBody>
          </p:sp>
        </p:grpSp>
      </p:grpSp>
    </p:spTree>
    <p:extLst>
      <p:ext uri="{BB962C8B-B14F-4D97-AF65-F5344CB8AC3E}">
        <p14:creationId xmlns:p14="http://schemas.microsoft.com/office/powerpoint/2010/main" val="217324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5120"/>
            <a:ext cx="13004800" cy="910336"/>
          </a:xfrm>
        </p:spPr>
        <p:txBody>
          <a:bodyPr>
            <a:noAutofit/>
          </a:bodyPr>
          <a:lstStyle/>
          <a:p>
            <a:pPr algn="ctr"/>
            <a:r>
              <a:rPr lang="en-US" sz="4600" dirty="0">
                <a:solidFill>
                  <a:srgbClr val="3366FF"/>
                </a:solidFill>
              </a:rPr>
              <a:t>Incremental Publish of Applications in Bluemix</a:t>
            </a:r>
          </a:p>
        </p:txBody>
      </p:sp>
      <p:pic>
        <p:nvPicPr>
          <p:cNvPr id="4" name="Content Placeholder 3"/>
          <p:cNvPicPr>
            <a:picLocks noGrp="1" noChangeAspect="1"/>
          </p:cNvPicPr>
          <p:nvPr>
            <p:ph idx="1"/>
          </p:nvPr>
        </p:nvPicPr>
        <p:blipFill>
          <a:blip r:embed="rId3"/>
          <a:stretch>
            <a:fillRect/>
          </a:stretch>
        </p:blipFill>
        <p:spPr>
          <a:xfrm>
            <a:off x="2145792" y="2926081"/>
            <a:ext cx="9022080" cy="2722880"/>
          </a:xfrm>
          <a:prstGeom prst="rect">
            <a:avLst/>
          </a:prstGeom>
        </p:spPr>
      </p:pic>
      <p:sp>
        <p:nvSpPr>
          <p:cNvPr id="5" name="TextBox 4"/>
          <p:cNvSpPr txBox="1"/>
          <p:nvPr/>
        </p:nvSpPr>
        <p:spPr>
          <a:xfrm>
            <a:off x="609600" y="2275840"/>
            <a:ext cx="12354560" cy="7239999"/>
          </a:xfrm>
          <a:prstGeom prst="rect">
            <a:avLst/>
          </a:prstGeom>
          <a:noFill/>
        </p:spPr>
        <p:txBody>
          <a:bodyPr wrap="square" lIns="130046" tIns="65023" rIns="130046" bIns="65023" rtlCol="0">
            <a:spAutoFit/>
          </a:bodyPr>
          <a:lstStyle/>
          <a:p>
            <a:pPr marL="487672" indent="-487672" defTabSz="650230">
              <a:spcBef>
                <a:spcPct val="20000"/>
              </a:spcBef>
              <a:buFont typeface="Arial"/>
              <a:buChar char="•"/>
            </a:pPr>
            <a:r>
              <a:rPr lang="en-US" sz="4000" dirty="0"/>
              <a:t>Enable Development Mode</a:t>
            </a:r>
          </a:p>
          <a:p>
            <a:pPr marL="487672" indent="-487672" defTabSz="650230">
              <a:spcBef>
                <a:spcPct val="20000"/>
              </a:spcBef>
              <a:buFont typeface="Arial"/>
              <a:buChar char="•"/>
            </a:pPr>
            <a:endParaRPr lang="en-US" sz="4000" dirty="0">
              <a:solidFill>
                <a:schemeClr val="accent5">
                  <a:lumMod val="75000"/>
                </a:schemeClr>
              </a:solidFill>
            </a:endParaRPr>
          </a:p>
          <a:p>
            <a:pPr marL="487672" indent="-487672" defTabSz="650230">
              <a:spcBef>
                <a:spcPct val="20000"/>
              </a:spcBef>
              <a:buFont typeface="Arial"/>
              <a:buChar char="•"/>
            </a:pPr>
            <a:endParaRPr lang="en-US" sz="4000" dirty="0">
              <a:solidFill>
                <a:schemeClr val="accent5">
                  <a:lumMod val="75000"/>
                </a:schemeClr>
              </a:solidFill>
            </a:endParaRPr>
          </a:p>
          <a:p>
            <a:pPr marL="487672" indent="-487672" defTabSz="650230">
              <a:spcBef>
                <a:spcPct val="20000"/>
              </a:spcBef>
              <a:buFont typeface="Arial"/>
              <a:buChar char="•"/>
            </a:pPr>
            <a:endParaRPr lang="en-US" sz="4000" dirty="0">
              <a:solidFill>
                <a:schemeClr val="accent5">
                  <a:lumMod val="75000"/>
                </a:schemeClr>
              </a:solidFill>
            </a:endParaRPr>
          </a:p>
          <a:p>
            <a:pPr marL="487672" indent="-487672" defTabSz="650230">
              <a:spcBef>
                <a:spcPct val="20000"/>
              </a:spcBef>
              <a:buFont typeface="Arial"/>
              <a:buChar char="•"/>
            </a:pPr>
            <a:endParaRPr lang="en-US" sz="4000" dirty="0">
              <a:solidFill>
                <a:schemeClr val="accent5">
                  <a:lumMod val="75000"/>
                </a:schemeClr>
              </a:solidFill>
            </a:endParaRPr>
          </a:p>
          <a:p>
            <a:pPr marL="487672" indent="-487672" defTabSz="650230">
              <a:spcBef>
                <a:spcPct val="20000"/>
              </a:spcBef>
              <a:buFont typeface="Arial"/>
              <a:buChar char="•"/>
            </a:pPr>
            <a:r>
              <a:rPr lang="en-US" sz="4000" dirty="0"/>
              <a:t>Enabling Development Mode provides access to</a:t>
            </a:r>
          </a:p>
          <a:p>
            <a:pPr lvl="2" indent="-650230" defTabSz="650230">
              <a:spcBef>
                <a:spcPct val="20000"/>
              </a:spcBef>
              <a:buFont typeface="Arial" panose="020B0604020202020204" pitchFamily="34" charset="0"/>
              <a:buChar char="­"/>
            </a:pPr>
            <a:r>
              <a:rPr lang="en-US" sz="4000" dirty="0"/>
              <a:t>Push incremental file updates</a:t>
            </a:r>
          </a:p>
          <a:p>
            <a:pPr lvl="2" indent="-650230" defTabSz="650230">
              <a:spcBef>
                <a:spcPct val="20000"/>
              </a:spcBef>
              <a:buFont typeface="Arial" panose="020B0604020202020204" pitchFamily="34" charset="0"/>
              <a:buChar char="­"/>
            </a:pPr>
            <a:r>
              <a:rPr lang="en-US" sz="4000" dirty="0"/>
              <a:t>Run additional tools inside app container like SSH web console</a:t>
            </a:r>
          </a:p>
          <a:p>
            <a:pPr marL="1137902" lvl="1" indent="-487672" defTabSz="650230">
              <a:spcBef>
                <a:spcPct val="20000"/>
              </a:spcBef>
              <a:buFont typeface="Arial"/>
              <a:buChar char="•"/>
            </a:pPr>
            <a:endParaRPr lang="en-US" sz="4000" dirty="0">
              <a:solidFill>
                <a:schemeClr val="accent4">
                  <a:lumMod val="75000"/>
                </a:schemeClr>
              </a:solidFill>
            </a:endParaRPr>
          </a:p>
        </p:txBody>
      </p:sp>
    </p:spTree>
    <p:extLst>
      <p:ext uri="{BB962C8B-B14F-4D97-AF65-F5344CB8AC3E}">
        <p14:creationId xmlns:p14="http://schemas.microsoft.com/office/powerpoint/2010/main" val="318616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3 Basic Labs</a:t>
            </a:r>
            <a:endParaRPr lang="en-US" dirty="0"/>
          </a:p>
        </p:txBody>
      </p:sp>
    </p:spTree>
    <p:extLst>
      <p:ext uri="{BB962C8B-B14F-4D97-AF65-F5344CB8AC3E}">
        <p14:creationId xmlns:p14="http://schemas.microsoft.com/office/powerpoint/2010/main" val="109549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Consuming the Services</a:t>
            </a:r>
            <a:endParaRPr lang="en-US" dirty="0"/>
          </a:p>
        </p:txBody>
      </p:sp>
      <p:sp>
        <p:nvSpPr>
          <p:cNvPr id="5" name="Subtitle 4"/>
          <p:cNvSpPr>
            <a:spLocks noGrp="1"/>
          </p:cNvSpPr>
          <p:nvPr>
            <p:ph type="subTitle" idx="1"/>
          </p:nvPr>
        </p:nvSpPr>
        <p:spPr/>
        <p:txBody>
          <a:bodyPr/>
          <a:lstStyle/>
          <a:p>
            <a:r>
              <a:rPr lang="en-US" dirty="0" smtClean="0"/>
              <a:t>From Java Applications</a:t>
            </a:r>
            <a:endParaRPr lang="en-US" dirty="0"/>
          </a:p>
        </p:txBody>
      </p:sp>
    </p:spTree>
    <p:extLst>
      <p:ext uri="{BB962C8B-B14F-4D97-AF65-F5344CB8AC3E}">
        <p14:creationId xmlns:p14="http://schemas.microsoft.com/office/powerpoint/2010/main" val="196675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31" name="Shape 58"/>
          <p:cNvSpPr>
            <a:spLocks noChangeArrowheads="1"/>
          </p:cNvSpPr>
          <p:nvPr/>
        </p:nvSpPr>
        <p:spPr bwMode="auto">
          <a:xfrm>
            <a:off x="9042411" y="2339058"/>
            <a:ext cx="3698172" cy="4655538"/>
          </a:xfrm>
          <a:prstGeom prst="rect">
            <a:avLst/>
          </a:prstGeom>
          <a:solidFill>
            <a:srgbClr val="597C96">
              <a:alpha val="10196"/>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3400">
              <a:latin typeface="Arial" charset="0"/>
              <a:cs typeface="Arial" charset="0"/>
              <a:sym typeface="Arial" charset="0"/>
            </a:endParaRPr>
          </a:p>
        </p:txBody>
      </p:sp>
      <p:grpSp>
        <p:nvGrpSpPr>
          <p:cNvPr id="64520" name="Group 31"/>
          <p:cNvGrpSpPr>
            <a:grpSpLocks/>
          </p:cNvGrpSpPr>
          <p:nvPr/>
        </p:nvGrpSpPr>
        <p:grpSpPr bwMode="auto">
          <a:xfrm>
            <a:off x="4012082" y="2359383"/>
            <a:ext cx="4996462" cy="3991752"/>
            <a:chOff x="5208" y="1572"/>
            <a:chExt cx="3348" cy="2674"/>
          </a:xfrm>
        </p:grpSpPr>
        <p:pic>
          <p:nvPicPr>
            <p:cNvPr id="6452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 y="1572"/>
              <a:ext cx="3348" cy="2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22"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0" y="1705"/>
              <a:ext cx="2887" cy="1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4530" name="Shape 60"/>
          <p:cNvSpPr>
            <a:spLocks noChangeArrowheads="1"/>
          </p:cNvSpPr>
          <p:nvPr/>
        </p:nvSpPr>
        <p:spPr bwMode="auto">
          <a:xfrm>
            <a:off x="424472" y="7753213"/>
            <a:ext cx="12160392" cy="1713521"/>
          </a:xfrm>
          <a:prstGeom prst="rect">
            <a:avLst/>
          </a:prstGeom>
          <a:solidFill>
            <a:srgbClr val="597C9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2300">
              <a:solidFill>
                <a:schemeClr val="bg1"/>
              </a:solidFill>
              <a:latin typeface="Arial" charset="0"/>
              <a:cs typeface="Arial" charset="0"/>
              <a:sym typeface="Arial" charset="0"/>
            </a:endParaRPr>
          </a:p>
        </p:txBody>
      </p:sp>
      <p:sp>
        <p:nvSpPr>
          <p:cNvPr id="64527" name="Shape 58"/>
          <p:cNvSpPr>
            <a:spLocks noChangeArrowheads="1"/>
          </p:cNvSpPr>
          <p:nvPr/>
        </p:nvSpPr>
        <p:spPr bwMode="auto">
          <a:xfrm>
            <a:off x="172950" y="2339058"/>
            <a:ext cx="3667531" cy="4655538"/>
          </a:xfrm>
          <a:prstGeom prst="rect">
            <a:avLst/>
          </a:prstGeom>
          <a:solidFill>
            <a:srgbClr val="597C96">
              <a:alpha val="10196"/>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3400" dirty="0">
              <a:latin typeface="Arial" charset="0"/>
              <a:cs typeface="Arial" charset="0"/>
              <a:sym typeface="Arial" charset="0"/>
            </a:endParaRPr>
          </a:p>
        </p:txBody>
      </p:sp>
      <p:sp>
        <p:nvSpPr>
          <p:cNvPr id="64514" name="Title 3"/>
          <p:cNvSpPr>
            <a:spLocks noGrp="1"/>
          </p:cNvSpPr>
          <p:nvPr>
            <p:ph type="title" idx="4294967295"/>
          </p:nvPr>
        </p:nvSpPr>
        <p:spPr>
          <a:xfrm>
            <a:off x="197042" y="831783"/>
            <a:ext cx="12812635" cy="577441"/>
          </a:xfrm>
        </p:spPr>
        <p:txBody>
          <a:bodyPr lIns="0">
            <a:normAutofit fontScale="90000"/>
          </a:bodyPr>
          <a:lstStyle/>
          <a:p>
            <a:pPr algn="l">
              <a:spcBef>
                <a:spcPts val="2560"/>
              </a:spcBef>
            </a:pPr>
            <a:r>
              <a:rPr lang="en-US" sz="4100" dirty="0">
                <a:cs typeface="Helvetica Neue Medium"/>
              </a:rPr>
              <a:t>Bluemix: IBM’s Cloud Platform</a:t>
            </a:r>
            <a:endParaRPr lang="en-US" sz="4100" dirty="0">
              <a:latin typeface="Helvetica Neue Light"/>
              <a:cs typeface="Helvetica Neue Light"/>
            </a:endParaRPr>
          </a:p>
        </p:txBody>
      </p:sp>
      <p:sp>
        <p:nvSpPr>
          <p:cNvPr id="64516" name="TextBox 13"/>
          <p:cNvSpPr txBox="1">
            <a:spLocks noChangeArrowheads="1"/>
          </p:cNvSpPr>
          <p:nvPr/>
        </p:nvSpPr>
        <p:spPr bwMode="auto">
          <a:xfrm>
            <a:off x="356738" y="7800716"/>
            <a:ext cx="4447823" cy="1674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941" tIns="64971" rIns="129941" bIns="64971">
            <a:spAutoFit/>
          </a:bodyPr>
          <a:lstStyle>
            <a:lvl1pPr marL="292100" indent="-177800">
              <a:defRPr sz="2200">
                <a:solidFill>
                  <a:schemeClr val="hlink"/>
                </a:solidFill>
                <a:latin typeface="Helvetica" charset="0"/>
                <a:ea typeface="ＭＳ Ｐゴシック" charset="0"/>
                <a:cs typeface="MS PGothic" charset="0"/>
              </a:defRPr>
            </a:lvl1pPr>
            <a:lvl2pPr marL="742950" indent="-285750">
              <a:defRPr sz="2200">
                <a:solidFill>
                  <a:schemeClr val="hlink"/>
                </a:solidFill>
                <a:latin typeface="Helvetica" charset="0"/>
                <a:ea typeface="MS PGothic" charset="0"/>
                <a:cs typeface="MS PGothic" charset="0"/>
              </a:defRPr>
            </a:lvl2pPr>
            <a:lvl3pPr marL="1143000" indent="-228600">
              <a:defRPr sz="2200">
                <a:solidFill>
                  <a:schemeClr val="hlink"/>
                </a:solidFill>
                <a:latin typeface="Helvetica" charset="0"/>
                <a:ea typeface="MS PGothic" charset="0"/>
                <a:cs typeface="MS PGothic" charset="0"/>
              </a:defRPr>
            </a:lvl3pPr>
            <a:lvl4pPr marL="1600200" indent="-228600">
              <a:defRPr sz="2200">
                <a:solidFill>
                  <a:schemeClr val="hlink"/>
                </a:solidFill>
                <a:latin typeface="Helvetica" charset="0"/>
                <a:ea typeface="MS PGothic" charset="0"/>
                <a:cs typeface="MS PGothic" charset="0"/>
              </a:defRPr>
            </a:lvl4pPr>
            <a:lvl5pPr marL="2057400" indent="-228600">
              <a:defRPr sz="2200">
                <a:solidFill>
                  <a:schemeClr val="hlink"/>
                </a:solidFill>
                <a:latin typeface="Helvetica" charset="0"/>
                <a:ea typeface="MS PGothic" charset="0"/>
                <a:cs typeface="MS PGothic" charset="0"/>
              </a:defRPr>
            </a:lvl5pPr>
            <a:lvl6pPr marL="2514600" indent="-228600" eaLnBrk="0" fontAlgn="base" hangingPunct="0">
              <a:spcBef>
                <a:spcPct val="0"/>
              </a:spcBef>
              <a:spcAft>
                <a:spcPct val="0"/>
              </a:spcAft>
              <a:defRPr sz="2200">
                <a:solidFill>
                  <a:schemeClr val="hlink"/>
                </a:solidFill>
                <a:latin typeface="Helvetica" charset="0"/>
                <a:ea typeface="MS PGothic" charset="0"/>
                <a:cs typeface="MS PGothic" charset="0"/>
              </a:defRPr>
            </a:lvl6pPr>
            <a:lvl7pPr marL="2971800" indent="-228600" eaLnBrk="0" fontAlgn="base" hangingPunct="0">
              <a:spcBef>
                <a:spcPct val="0"/>
              </a:spcBef>
              <a:spcAft>
                <a:spcPct val="0"/>
              </a:spcAft>
              <a:defRPr sz="2200">
                <a:solidFill>
                  <a:schemeClr val="hlink"/>
                </a:solidFill>
                <a:latin typeface="Helvetica" charset="0"/>
                <a:ea typeface="MS PGothic" charset="0"/>
                <a:cs typeface="MS PGothic" charset="0"/>
              </a:defRPr>
            </a:lvl7pPr>
            <a:lvl8pPr marL="3429000" indent="-228600" eaLnBrk="0" fontAlgn="base" hangingPunct="0">
              <a:spcBef>
                <a:spcPct val="0"/>
              </a:spcBef>
              <a:spcAft>
                <a:spcPct val="0"/>
              </a:spcAft>
              <a:defRPr sz="2200">
                <a:solidFill>
                  <a:schemeClr val="hlink"/>
                </a:solidFill>
                <a:latin typeface="Helvetica" charset="0"/>
                <a:ea typeface="MS PGothic" charset="0"/>
                <a:cs typeface="MS PGothic" charset="0"/>
              </a:defRPr>
            </a:lvl8pPr>
            <a:lvl9pPr marL="3886200" indent="-228600" eaLnBrk="0" fontAlgn="base" hangingPunct="0">
              <a:spcBef>
                <a:spcPct val="0"/>
              </a:spcBef>
              <a:spcAft>
                <a:spcPct val="0"/>
              </a:spcAft>
              <a:defRPr sz="2200">
                <a:solidFill>
                  <a:schemeClr val="hlink"/>
                </a:solidFill>
                <a:latin typeface="Helvetica" charset="0"/>
                <a:ea typeface="MS PGothic" charset="0"/>
                <a:cs typeface="MS PGothic" charset="0"/>
              </a:defRPr>
            </a:lvl9pPr>
          </a:lstStyle>
          <a:p>
            <a:pPr eaLnBrk="1" hangingPunct="1">
              <a:buFontTx/>
              <a:buChar char="•"/>
            </a:pPr>
            <a:r>
              <a:rPr lang="en-US" sz="2000" dirty="0">
                <a:solidFill>
                  <a:schemeClr val="bg1"/>
                </a:solidFill>
                <a:latin typeface="Helvetica Neue Light"/>
                <a:cs typeface="Helvetica Neue Light"/>
              </a:rPr>
              <a:t>DevOps</a:t>
            </a:r>
          </a:p>
          <a:p>
            <a:pPr eaLnBrk="1" hangingPunct="1">
              <a:buFontTx/>
              <a:buChar char="•"/>
            </a:pPr>
            <a:r>
              <a:rPr lang="en-US" sz="2000" dirty="0">
                <a:solidFill>
                  <a:schemeClr val="bg1"/>
                </a:solidFill>
                <a:latin typeface="Helvetica Neue Light"/>
                <a:cs typeface="Helvetica Neue Light"/>
              </a:rPr>
              <a:t>Big Data</a:t>
            </a:r>
          </a:p>
          <a:p>
            <a:pPr eaLnBrk="1" hangingPunct="1">
              <a:buFontTx/>
              <a:buChar char="•"/>
            </a:pPr>
            <a:r>
              <a:rPr lang="en-US" sz="2000" dirty="0">
                <a:solidFill>
                  <a:schemeClr val="bg1"/>
                </a:solidFill>
                <a:latin typeface="Helvetica Neue Light"/>
                <a:cs typeface="Helvetica Neue Light"/>
              </a:rPr>
              <a:t>Mobile</a:t>
            </a:r>
          </a:p>
          <a:p>
            <a:pPr eaLnBrk="1" hangingPunct="1">
              <a:buFontTx/>
              <a:buChar char="•"/>
            </a:pPr>
            <a:r>
              <a:rPr lang="en-US" sz="2000" dirty="0">
                <a:solidFill>
                  <a:schemeClr val="bg1"/>
                </a:solidFill>
                <a:latin typeface="Helvetica Neue Light"/>
                <a:cs typeface="Helvetica Neue Light"/>
              </a:rPr>
              <a:t>Watson</a:t>
            </a:r>
          </a:p>
          <a:p>
            <a:pPr eaLnBrk="1" hangingPunct="1">
              <a:buFontTx/>
              <a:buChar char="•"/>
            </a:pPr>
            <a:r>
              <a:rPr lang="en-US" sz="2000" dirty="0">
                <a:solidFill>
                  <a:schemeClr val="bg1"/>
                </a:solidFill>
                <a:latin typeface="Helvetica Neue Light"/>
                <a:cs typeface="Helvetica Neue Light"/>
              </a:rPr>
              <a:t>Business Analytics</a:t>
            </a:r>
          </a:p>
        </p:txBody>
      </p:sp>
      <p:sp>
        <p:nvSpPr>
          <p:cNvPr id="64517" name="Rectangle 20"/>
          <p:cNvSpPr>
            <a:spLocks noChangeArrowheads="1"/>
          </p:cNvSpPr>
          <p:nvPr/>
        </p:nvSpPr>
        <p:spPr bwMode="auto">
          <a:xfrm>
            <a:off x="397369" y="7204580"/>
            <a:ext cx="6874934" cy="5690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941" tIns="64971" rIns="129941" bIns="64971">
            <a:spAutoFit/>
          </a:bodyPr>
          <a:lstStyle/>
          <a:p>
            <a:pPr eaLnBrk="1" hangingPunct="1"/>
            <a:r>
              <a:rPr lang="en-US" sz="2800" dirty="0">
                <a:solidFill>
                  <a:srgbClr val="B2B2B2"/>
                </a:solidFill>
                <a:latin typeface="Helvetica Neue Medium"/>
                <a:cs typeface="Helvetica Neue Medium"/>
              </a:rPr>
              <a:t>Bluemix service categories</a:t>
            </a:r>
          </a:p>
        </p:txBody>
      </p:sp>
      <p:sp>
        <p:nvSpPr>
          <p:cNvPr id="64523" name="TextBox 13"/>
          <p:cNvSpPr txBox="1">
            <a:spLocks noChangeArrowheads="1"/>
          </p:cNvSpPr>
          <p:nvPr/>
        </p:nvSpPr>
        <p:spPr bwMode="auto">
          <a:xfrm>
            <a:off x="4402676" y="7800717"/>
            <a:ext cx="4447823" cy="1983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941" tIns="64971" rIns="129941" bIns="64971">
            <a:spAutoFit/>
          </a:bodyPr>
          <a:lstStyle>
            <a:lvl1pPr marL="292100" indent="-177800">
              <a:defRPr sz="2200">
                <a:solidFill>
                  <a:schemeClr val="hlink"/>
                </a:solidFill>
                <a:latin typeface="Helvetica" charset="0"/>
                <a:ea typeface="ＭＳ Ｐゴシック" charset="0"/>
                <a:cs typeface="MS PGothic" charset="0"/>
              </a:defRPr>
            </a:lvl1pPr>
            <a:lvl2pPr marL="742950" indent="-285750">
              <a:defRPr sz="2200">
                <a:solidFill>
                  <a:schemeClr val="hlink"/>
                </a:solidFill>
                <a:latin typeface="Helvetica" charset="0"/>
                <a:ea typeface="MS PGothic" charset="0"/>
                <a:cs typeface="MS PGothic" charset="0"/>
              </a:defRPr>
            </a:lvl2pPr>
            <a:lvl3pPr marL="1143000" indent="-228600">
              <a:defRPr sz="2200">
                <a:solidFill>
                  <a:schemeClr val="hlink"/>
                </a:solidFill>
                <a:latin typeface="Helvetica" charset="0"/>
                <a:ea typeface="MS PGothic" charset="0"/>
                <a:cs typeface="MS PGothic" charset="0"/>
              </a:defRPr>
            </a:lvl3pPr>
            <a:lvl4pPr marL="1600200" indent="-228600">
              <a:defRPr sz="2200">
                <a:solidFill>
                  <a:schemeClr val="hlink"/>
                </a:solidFill>
                <a:latin typeface="Helvetica" charset="0"/>
                <a:ea typeface="MS PGothic" charset="0"/>
                <a:cs typeface="MS PGothic" charset="0"/>
              </a:defRPr>
            </a:lvl4pPr>
            <a:lvl5pPr marL="2057400" indent="-228600">
              <a:defRPr sz="2200">
                <a:solidFill>
                  <a:schemeClr val="hlink"/>
                </a:solidFill>
                <a:latin typeface="Helvetica" charset="0"/>
                <a:ea typeface="MS PGothic" charset="0"/>
                <a:cs typeface="MS PGothic" charset="0"/>
              </a:defRPr>
            </a:lvl5pPr>
            <a:lvl6pPr marL="2514600" indent="-228600" eaLnBrk="0" fontAlgn="base" hangingPunct="0">
              <a:spcBef>
                <a:spcPct val="0"/>
              </a:spcBef>
              <a:spcAft>
                <a:spcPct val="0"/>
              </a:spcAft>
              <a:defRPr sz="2200">
                <a:solidFill>
                  <a:schemeClr val="hlink"/>
                </a:solidFill>
                <a:latin typeface="Helvetica" charset="0"/>
                <a:ea typeface="MS PGothic" charset="0"/>
                <a:cs typeface="MS PGothic" charset="0"/>
              </a:defRPr>
            </a:lvl6pPr>
            <a:lvl7pPr marL="2971800" indent="-228600" eaLnBrk="0" fontAlgn="base" hangingPunct="0">
              <a:spcBef>
                <a:spcPct val="0"/>
              </a:spcBef>
              <a:spcAft>
                <a:spcPct val="0"/>
              </a:spcAft>
              <a:defRPr sz="2200">
                <a:solidFill>
                  <a:schemeClr val="hlink"/>
                </a:solidFill>
                <a:latin typeface="Helvetica" charset="0"/>
                <a:ea typeface="MS PGothic" charset="0"/>
                <a:cs typeface="MS PGothic" charset="0"/>
              </a:defRPr>
            </a:lvl7pPr>
            <a:lvl8pPr marL="3429000" indent="-228600" eaLnBrk="0" fontAlgn="base" hangingPunct="0">
              <a:spcBef>
                <a:spcPct val="0"/>
              </a:spcBef>
              <a:spcAft>
                <a:spcPct val="0"/>
              </a:spcAft>
              <a:defRPr sz="2200">
                <a:solidFill>
                  <a:schemeClr val="hlink"/>
                </a:solidFill>
                <a:latin typeface="Helvetica" charset="0"/>
                <a:ea typeface="MS PGothic" charset="0"/>
                <a:cs typeface="MS PGothic" charset="0"/>
              </a:defRPr>
            </a:lvl8pPr>
            <a:lvl9pPr marL="3886200" indent="-228600" eaLnBrk="0" fontAlgn="base" hangingPunct="0">
              <a:spcBef>
                <a:spcPct val="0"/>
              </a:spcBef>
              <a:spcAft>
                <a:spcPct val="0"/>
              </a:spcAft>
              <a:defRPr sz="2200">
                <a:solidFill>
                  <a:schemeClr val="hlink"/>
                </a:solidFill>
                <a:latin typeface="Helvetica" charset="0"/>
                <a:ea typeface="MS PGothic" charset="0"/>
                <a:cs typeface="MS PGothic" charset="0"/>
              </a:defRPr>
            </a:lvl9pPr>
          </a:lstStyle>
          <a:p>
            <a:pPr eaLnBrk="1" hangingPunct="1">
              <a:buFontTx/>
              <a:buChar char="•"/>
            </a:pPr>
            <a:r>
              <a:rPr lang="en-US" sz="2000" dirty="0">
                <a:solidFill>
                  <a:schemeClr val="bg1"/>
                </a:solidFill>
                <a:latin typeface="Helvetica Neue Light"/>
                <a:cs typeface="Helvetica Neue Light"/>
              </a:rPr>
              <a:t>Database</a:t>
            </a:r>
          </a:p>
          <a:p>
            <a:pPr eaLnBrk="1" hangingPunct="1">
              <a:buFontTx/>
              <a:buChar char="•"/>
            </a:pPr>
            <a:r>
              <a:rPr lang="en-US" sz="2000" dirty="0">
                <a:solidFill>
                  <a:schemeClr val="bg1"/>
                </a:solidFill>
                <a:latin typeface="Helvetica Neue Light"/>
                <a:cs typeface="Helvetica Neue Light"/>
              </a:rPr>
              <a:t>Web and application</a:t>
            </a:r>
          </a:p>
          <a:p>
            <a:pPr eaLnBrk="1" hangingPunct="1">
              <a:buFontTx/>
              <a:buChar char="•"/>
            </a:pPr>
            <a:r>
              <a:rPr lang="en-US" sz="2000" dirty="0">
                <a:solidFill>
                  <a:schemeClr val="bg1"/>
                </a:solidFill>
                <a:latin typeface="Helvetica Neue Light"/>
                <a:cs typeface="Helvetica Neue Light"/>
              </a:rPr>
              <a:t>Security </a:t>
            </a:r>
          </a:p>
          <a:p>
            <a:pPr eaLnBrk="1" hangingPunct="1">
              <a:buFontTx/>
              <a:buChar char="•"/>
            </a:pPr>
            <a:r>
              <a:rPr lang="en-US" sz="2000" dirty="0">
                <a:solidFill>
                  <a:schemeClr val="bg1"/>
                </a:solidFill>
                <a:latin typeface="Helvetica Neue Light"/>
                <a:cs typeface="Helvetica Neue Light"/>
              </a:rPr>
              <a:t>Internet of Things</a:t>
            </a:r>
          </a:p>
          <a:p>
            <a:pPr eaLnBrk="1" hangingPunct="1">
              <a:buFontTx/>
              <a:buChar char="•"/>
            </a:pPr>
            <a:r>
              <a:rPr lang="en-US" sz="2000" dirty="0">
                <a:solidFill>
                  <a:schemeClr val="bg1"/>
                </a:solidFill>
                <a:latin typeface="Helvetica Neue Light"/>
                <a:cs typeface="Helvetica Neue Light"/>
              </a:rPr>
              <a:t>Cloud Integration </a:t>
            </a:r>
          </a:p>
          <a:p>
            <a:pPr eaLnBrk="1" hangingPunct="1">
              <a:buFontTx/>
              <a:buChar char="•"/>
            </a:pPr>
            <a:endParaRPr lang="en-US" sz="2000" dirty="0">
              <a:solidFill>
                <a:schemeClr val="bg1"/>
              </a:solidFill>
              <a:latin typeface="Helvetica Neue Light"/>
              <a:cs typeface="Helvetica Neue Light"/>
            </a:endParaRPr>
          </a:p>
        </p:txBody>
      </p:sp>
      <p:sp>
        <p:nvSpPr>
          <p:cNvPr id="64524" name="TextBox 13"/>
          <p:cNvSpPr txBox="1">
            <a:spLocks noChangeArrowheads="1"/>
          </p:cNvSpPr>
          <p:nvPr/>
        </p:nvSpPr>
        <p:spPr bwMode="auto">
          <a:xfrm>
            <a:off x="8275791" y="7800716"/>
            <a:ext cx="4447823" cy="1365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941" tIns="64971" rIns="129941" bIns="64971">
            <a:spAutoFit/>
          </a:bodyPr>
          <a:lstStyle>
            <a:lvl1pPr marL="292100" indent="-177800">
              <a:defRPr sz="2200">
                <a:solidFill>
                  <a:schemeClr val="hlink"/>
                </a:solidFill>
                <a:latin typeface="Helvetica" charset="0"/>
                <a:ea typeface="ＭＳ Ｐゴシック" charset="0"/>
                <a:cs typeface="MS PGothic" charset="0"/>
              </a:defRPr>
            </a:lvl1pPr>
            <a:lvl2pPr marL="742950" indent="-285750">
              <a:defRPr sz="2200">
                <a:solidFill>
                  <a:schemeClr val="hlink"/>
                </a:solidFill>
                <a:latin typeface="Helvetica" charset="0"/>
                <a:ea typeface="MS PGothic" charset="0"/>
                <a:cs typeface="MS PGothic" charset="0"/>
              </a:defRPr>
            </a:lvl2pPr>
            <a:lvl3pPr marL="1143000" indent="-228600">
              <a:defRPr sz="2200">
                <a:solidFill>
                  <a:schemeClr val="hlink"/>
                </a:solidFill>
                <a:latin typeface="Helvetica" charset="0"/>
                <a:ea typeface="MS PGothic" charset="0"/>
                <a:cs typeface="MS PGothic" charset="0"/>
              </a:defRPr>
            </a:lvl3pPr>
            <a:lvl4pPr marL="1600200" indent="-228600">
              <a:defRPr sz="2200">
                <a:solidFill>
                  <a:schemeClr val="hlink"/>
                </a:solidFill>
                <a:latin typeface="Helvetica" charset="0"/>
                <a:ea typeface="MS PGothic" charset="0"/>
                <a:cs typeface="MS PGothic" charset="0"/>
              </a:defRPr>
            </a:lvl4pPr>
            <a:lvl5pPr marL="2057400" indent="-228600">
              <a:defRPr sz="2200">
                <a:solidFill>
                  <a:schemeClr val="hlink"/>
                </a:solidFill>
                <a:latin typeface="Helvetica" charset="0"/>
                <a:ea typeface="MS PGothic" charset="0"/>
                <a:cs typeface="MS PGothic" charset="0"/>
              </a:defRPr>
            </a:lvl5pPr>
            <a:lvl6pPr marL="2514600" indent="-228600" eaLnBrk="0" fontAlgn="base" hangingPunct="0">
              <a:spcBef>
                <a:spcPct val="0"/>
              </a:spcBef>
              <a:spcAft>
                <a:spcPct val="0"/>
              </a:spcAft>
              <a:defRPr sz="2200">
                <a:solidFill>
                  <a:schemeClr val="hlink"/>
                </a:solidFill>
                <a:latin typeface="Helvetica" charset="0"/>
                <a:ea typeface="MS PGothic" charset="0"/>
                <a:cs typeface="MS PGothic" charset="0"/>
              </a:defRPr>
            </a:lvl6pPr>
            <a:lvl7pPr marL="2971800" indent="-228600" eaLnBrk="0" fontAlgn="base" hangingPunct="0">
              <a:spcBef>
                <a:spcPct val="0"/>
              </a:spcBef>
              <a:spcAft>
                <a:spcPct val="0"/>
              </a:spcAft>
              <a:defRPr sz="2200">
                <a:solidFill>
                  <a:schemeClr val="hlink"/>
                </a:solidFill>
                <a:latin typeface="Helvetica" charset="0"/>
                <a:ea typeface="MS PGothic" charset="0"/>
                <a:cs typeface="MS PGothic" charset="0"/>
              </a:defRPr>
            </a:lvl7pPr>
            <a:lvl8pPr marL="3429000" indent="-228600" eaLnBrk="0" fontAlgn="base" hangingPunct="0">
              <a:spcBef>
                <a:spcPct val="0"/>
              </a:spcBef>
              <a:spcAft>
                <a:spcPct val="0"/>
              </a:spcAft>
              <a:defRPr sz="2200">
                <a:solidFill>
                  <a:schemeClr val="hlink"/>
                </a:solidFill>
                <a:latin typeface="Helvetica" charset="0"/>
                <a:ea typeface="MS PGothic" charset="0"/>
                <a:cs typeface="MS PGothic" charset="0"/>
              </a:defRPr>
            </a:lvl8pPr>
            <a:lvl9pPr marL="3886200" indent="-228600" eaLnBrk="0" fontAlgn="base" hangingPunct="0">
              <a:spcBef>
                <a:spcPct val="0"/>
              </a:spcBef>
              <a:spcAft>
                <a:spcPct val="0"/>
              </a:spcAft>
              <a:defRPr sz="2200">
                <a:solidFill>
                  <a:schemeClr val="hlink"/>
                </a:solidFill>
                <a:latin typeface="Helvetica" charset="0"/>
                <a:ea typeface="MS PGothic" charset="0"/>
                <a:cs typeface="MS PGothic" charset="0"/>
              </a:defRPr>
            </a:lvl9pPr>
          </a:lstStyle>
          <a:p>
            <a:pPr eaLnBrk="1" hangingPunct="1">
              <a:buFontTx/>
              <a:buChar char="•"/>
            </a:pPr>
            <a:r>
              <a:rPr lang="en-US" sz="2000" b="1" i="1" dirty="0">
                <a:solidFill>
                  <a:srgbClr val="FFFF00"/>
                </a:solidFill>
                <a:latin typeface="Helvetica Neue Light"/>
                <a:cs typeface="Helvetica Neue Light"/>
              </a:rPr>
              <a:t>Alchemy (Containers, NOSS)</a:t>
            </a:r>
          </a:p>
          <a:p>
            <a:pPr eaLnBrk="1" hangingPunct="1">
              <a:buFontTx/>
              <a:buChar char="•"/>
            </a:pPr>
            <a:r>
              <a:rPr lang="en-US" sz="2000" b="1" i="1" dirty="0">
                <a:solidFill>
                  <a:srgbClr val="FFFF00"/>
                </a:solidFill>
                <a:latin typeface="Helvetica Neue Light"/>
                <a:cs typeface="Helvetica Neue Light"/>
              </a:rPr>
              <a:t>Capstone (API management &amp; Integration) </a:t>
            </a:r>
          </a:p>
          <a:p>
            <a:pPr marL="145779" indent="0"/>
            <a:endParaRPr lang="en-US" sz="2000" dirty="0">
              <a:solidFill>
                <a:schemeClr val="bg1"/>
              </a:solidFill>
              <a:latin typeface="Helvetica Neue Light"/>
              <a:cs typeface="Helvetica Neue Light"/>
            </a:endParaRPr>
          </a:p>
        </p:txBody>
      </p:sp>
      <p:sp>
        <p:nvSpPr>
          <p:cNvPr id="64525" name="Shape 54"/>
          <p:cNvSpPr>
            <a:spLocks noChangeArrowheads="1"/>
          </p:cNvSpPr>
          <p:nvPr/>
        </p:nvSpPr>
        <p:spPr bwMode="auto">
          <a:xfrm>
            <a:off x="422763" y="2549939"/>
            <a:ext cx="3362896" cy="32778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txBody>
          <a:bodyPr wrap="square" lIns="0" tIns="0" rIns="0" bIns="0" anchor="ctr">
            <a:spAutoFit/>
          </a:bodyPr>
          <a:lstStyle/>
          <a:p>
            <a:pPr marL="169194" indent="-169194" defTabSz="649708"/>
            <a:r>
              <a:rPr lang="en-US" sz="2600" dirty="0">
                <a:solidFill>
                  <a:schemeClr val="tx1"/>
                </a:solidFill>
                <a:latin typeface="Helvetica Neue Medium"/>
                <a:cs typeface="Helvetica Neue Medium"/>
                <a:sym typeface="Helvetica Neue Bold for IBM" charset="0"/>
              </a:rPr>
              <a:t>Developer experience</a:t>
            </a:r>
            <a:endParaRPr lang="en-US" sz="2600" dirty="0">
              <a:solidFill>
                <a:srgbClr val="FFFFFF"/>
              </a:solidFill>
              <a:latin typeface="Helvetica Neue Medium"/>
              <a:cs typeface="Helvetica Neue Medium"/>
              <a:sym typeface="Helvetica Neue Light" charset="0"/>
            </a:endParaRPr>
          </a:p>
          <a:p>
            <a:pPr marL="169194" indent="-169194" defTabSz="649708">
              <a:buFontTx/>
              <a:buChar char="•"/>
            </a:pPr>
            <a:endParaRPr lang="en-US" sz="1700" dirty="0">
              <a:solidFill>
                <a:schemeClr val="tx1"/>
              </a:solidFill>
              <a:latin typeface="Helvetica Neue Light"/>
              <a:cs typeface="Helvetica Neue Light"/>
              <a:sym typeface="Helvetica Neue Light" charset="0"/>
            </a:endParaRPr>
          </a:p>
          <a:p>
            <a:pPr marL="169194" indent="-169194" defTabSz="649708">
              <a:buFontTx/>
              <a:buChar char="•"/>
            </a:pPr>
            <a:r>
              <a:rPr lang="en-US" sz="1700" dirty="0">
                <a:solidFill>
                  <a:schemeClr val="tx1"/>
                </a:solidFill>
                <a:latin typeface="Helvetica Neue Light"/>
                <a:cs typeface="Helvetica Neue Light"/>
                <a:sym typeface="Helvetica Neue Light" charset="0"/>
              </a:rPr>
              <a:t>Rapidly deploy and scale applications in any language.</a:t>
            </a:r>
          </a:p>
          <a:p>
            <a:pPr marL="169194" indent="-169194" defTabSz="649708">
              <a:buFontTx/>
              <a:buChar char="•"/>
            </a:pPr>
            <a:endParaRPr lang="en-US" sz="1700" dirty="0">
              <a:solidFill>
                <a:schemeClr val="tx1"/>
              </a:solidFill>
              <a:latin typeface="Helvetica Neue Light"/>
              <a:cs typeface="Helvetica Neue Light"/>
              <a:sym typeface="Helvetica Neue Light" charset="0"/>
            </a:endParaRPr>
          </a:p>
          <a:p>
            <a:pPr marL="169194" indent="-169194" defTabSz="649708">
              <a:buFontTx/>
              <a:buChar char="•"/>
            </a:pPr>
            <a:r>
              <a:rPr lang="en-US" sz="1700" dirty="0">
                <a:solidFill>
                  <a:schemeClr val="tx1"/>
                </a:solidFill>
                <a:latin typeface="Helvetica Neue Light"/>
                <a:cs typeface="Helvetica Neue Light"/>
                <a:sym typeface="Helvetica Neue Light" charset="0"/>
              </a:rPr>
              <a:t>Compose applications quickly with useful APIs and services and avoid tedious backend </a:t>
            </a:r>
            <a:r>
              <a:rPr lang="en-US" sz="1700" dirty="0" err="1">
                <a:solidFill>
                  <a:schemeClr val="tx1"/>
                </a:solidFill>
                <a:latin typeface="Helvetica Neue Light"/>
                <a:cs typeface="Helvetica Neue Light"/>
                <a:sym typeface="Helvetica Neue Light" charset="0"/>
              </a:rPr>
              <a:t>config</a:t>
            </a:r>
            <a:r>
              <a:rPr lang="en-US" sz="1700" dirty="0">
                <a:solidFill>
                  <a:schemeClr val="tx1"/>
                </a:solidFill>
                <a:latin typeface="Helvetica Neue Light"/>
                <a:cs typeface="Helvetica Neue Light"/>
                <a:sym typeface="Helvetica Neue Light" charset="0"/>
              </a:rPr>
              <a:t>. </a:t>
            </a:r>
          </a:p>
          <a:p>
            <a:pPr marL="169194" indent="-169194" defTabSz="649708">
              <a:buFontTx/>
              <a:buChar char="•"/>
            </a:pPr>
            <a:endParaRPr lang="en-US" sz="1700" dirty="0">
              <a:solidFill>
                <a:schemeClr val="tx1"/>
              </a:solidFill>
              <a:latin typeface="Helvetica Neue Light"/>
              <a:cs typeface="Helvetica Neue Light"/>
              <a:sym typeface="Helvetica Neue Light" charset="0"/>
            </a:endParaRPr>
          </a:p>
          <a:p>
            <a:pPr marL="169194" indent="-169194" defTabSz="649708">
              <a:buFontTx/>
              <a:buChar char="•"/>
            </a:pPr>
            <a:r>
              <a:rPr lang="en-US" sz="1700" dirty="0">
                <a:solidFill>
                  <a:schemeClr val="tx1"/>
                </a:solidFill>
                <a:latin typeface="Helvetica Neue Light"/>
                <a:cs typeface="Helvetica Neue Light"/>
                <a:sym typeface="Helvetica Neue Light" charset="0"/>
              </a:rPr>
              <a:t>Realize fast time-to-value with simplicity, flexibility and clear documentation.</a:t>
            </a:r>
          </a:p>
        </p:txBody>
      </p:sp>
      <p:sp>
        <p:nvSpPr>
          <p:cNvPr id="64526" name="Rectangle 14"/>
          <p:cNvSpPr>
            <a:spLocks noChangeArrowheads="1"/>
          </p:cNvSpPr>
          <p:nvPr/>
        </p:nvSpPr>
        <p:spPr bwMode="auto">
          <a:xfrm>
            <a:off x="9189113" y="2578666"/>
            <a:ext cx="3474601" cy="3932251"/>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lIns="129941" tIns="64971" rIns="129941" bIns="64971">
            <a:spAutoFit/>
          </a:bodyPr>
          <a:lstStyle/>
          <a:p>
            <a:pPr marL="169194" indent="-169194"/>
            <a:r>
              <a:rPr lang="en-US" sz="2600" dirty="0">
                <a:solidFill>
                  <a:schemeClr val="tx1"/>
                </a:solidFill>
                <a:latin typeface="Helvetica Neue Medium"/>
                <a:cs typeface="Helvetica Neue Medium"/>
                <a:sym typeface="Helvetica Neue Bold for IBM" charset="0"/>
              </a:rPr>
              <a:t>Enterprise capability </a:t>
            </a:r>
            <a:endParaRPr lang="en-US" sz="2600" dirty="0">
              <a:solidFill>
                <a:schemeClr val="tx1"/>
              </a:solidFill>
              <a:latin typeface="Helvetica Neue Medium"/>
              <a:cs typeface="Helvetica Neue Medium"/>
              <a:sym typeface="Helvetica Neue Light" charset="0"/>
            </a:endParaRPr>
          </a:p>
          <a:p>
            <a:pPr marL="169194" indent="-169194">
              <a:buFontTx/>
              <a:buChar char="•"/>
            </a:pPr>
            <a:endParaRPr lang="en-US" sz="1700" dirty="0">
              <a:solidFill>
                <a:schemeClr val="tx1"/>
              </a:solidFill>
              <a:latin typeface="Helvetica Neue Light"/>
              <a:cs typeface="Helvetica Neue Light"/>
              <a:sym typeface="Helvetica Neue Light" charset="0"/>
            </a:endParaRPr>
          </a:p>
          <a:p>
            <a:pPr marL="169194" indent="-169194">
              <a:buFontTx/>
              <a:buChar char="•"/>
            </a:pPr>
            <a:r>
              <a:rPr lang="en-US" sz="1700" dirty="0">
                <a:solidFill>
                  <a:schemeClr val="tx1"/>
                </a:solidFill>
                <a:latin typeface="Helvetica Neue Light"/>
                <a:cs typeface="Helvetica Neue Light"/>
                <a:sym typeface="Helvetica Neue Light" charset="0"/>
              </a:rPr>
              <a:t>Securely integrate with existing on-</a:t>
            </a:r>
            <a:r>
              <a:rPr lang="en-US" sz="1700" dirty="0" err="1">
                <a:solidFill>
                  <a:schemeClr val="tx1"/>
                </a:solidFill>
                <a:latin typeface="Helvetica Neue Light"/>
                <a:cs typeface="Helvetica Neue Light"/>
                <a:sym typeface="Helvetica Neue Light" charset="0"/>
              </a:rPr>
              <a:t>prem</a:t>
            </a:r>
            <a:r>
              <a:rPr lang="en-US" sz="1700" dirty="0">
                <a:solidFill>
                  <a:schemeClr val="tx1"/>
                </a:solidFill>
                <a:latin typeface="Helvetica Neue Light"/>
                <a:cs typeface="Helvetica Neue Light"/>
                <a:sym typeface="Helvetica Neue Light" charset="0"/>
              </a:rPr>
              <a:t> data and systems.</a:t>
            </a:r>
          </a:p>
          <a:p>
            <a:pPr marL="169194" indent="-169194">
              <a:buFontTx/>
              <a:buChar char="•"/>
            </a:pPr>
            <a:endParaRPr lang="en-US" sz="1700" dirty="0">
              <a:solidFill>
                <a:schemeClr val="tx1"/>
              </a:solidFill>
              <a:latin typeface="Helvetica Neue Light"/>
              <a:cs typeface="Helvetica Neue Light"/>
              <a:sym typeface="Helvetica Neue Light" charset="0"/>
            </a:endParaRPr>
          </a:p>
          <a:p>
            <a:pPr marL="169194" indent="-169194">
              <a:buFontTx/>
              <a:buChar char="•"/>
            </a:pPr>
            <a:r>
              <a:rPr lang="en-US" sz="1700" dirty="0">
                <a:solidFill>
                  <a:schemeClr val="tx1"/>
                </a:solidFill>
                <a:latin typeface="Helvetica Neue Light"/>
                <a:cs typeface="Helvetica Neue Light"/>
                <a:sym typeface="Helvetica Neue Light" charset="0"/>
              </a:rPr>
              <a:t>Choose from flexible deployment models.</a:t>
            </a:r>
          </a:p>
          <a:p>
            <a:pPr marL="169194" indent="-169194">
              <a:buFontTx/>
              <a:buChar char="•"/>
            </a:pPr>
            <a:endParaRPr lang="en-US" sz="1700" dirty="0">
              <a:solidFill>
                <a:schemeClr val="tx1"/>
              </a:solidFill>
              <a:latin typeface="Helvetica Neue Light"/>
              <a:cs typeface="Helvetica Neue Light"/>
              <a:sym typeface="Helvetica Neue Light" charset="0"/>
            </a:endParaRPr>
          </a:p>
          <a:p>
            <a:pPr marL="169194" indent="-169194">
              <a:buFontTx/>
              <a:buChar char="•"/>
            </a:pPr>
            <a:r>
              <a:rPr lang="en-US" sz="1700" dirty="0">
                <a:solidFill>
                  <a:schemeClr val="tx1"/>
                </a:solidFill>
                <a:latin typeface="Helvetica Neue Light"/>
                <a:cs typeface="Helvetica Neue Light"/>
                <a:sym typeface="Helvetica Neue Light" charset="0"/>
              </a:rPr>
              <a:t>Manage the full application lifecycle with DevOps. </a:t>
            </a:r>
          </a:p>
          <a:p>
            <a:pPr marL="169194" indent="-169194">
              <a:buFontTx/>
              <a:buChar char="•"/>
            </a:pPr>
            <a:endParaRPr lang="en-US" sz="1700" dirty="0">
              <a:solidFill>
                <a:schemeClr val="tx1"/>
              </a:solidFill>
              <a:latin typeface="Helvetica Neue Light"/>
              <a:cs typeface="Helvetica Neue Light"/>
              <a:sym typeface="Helvetica Neue Light" charset="0"/>
            </a:endParaRPr>
          </a:p>
          <a:p>
            <a:pPr marL="169194" indent="-169194">
              <a:buFontTx/>
              <a:buChar char="•"/>
            </a:pPr>
            <a:r>
              <a:rPr lang="en-US" sz="1700" dirty="0">
                <a:solidFill>
                  <a:schemeClr val="tx1"/>
                </a:solidFill>
                <a:latin typeface="Helvetica Neue Light"/>
                <a:cs typeface="Helvetica Neue Light"/>
                <a:sym typeface="Helvetica Neue Light" charset="0"/>
              </a:rPr>
              <a:t>Develop and deploy on a platform built on a foundation of open technology.</a:t>
            </a:r>
          </a:p>
        </p:txBody>
      </p:sp>
      <p:sp>
        <p:nvSpPr>
          <p:cNvPr id="64532" name="Text Box 20"/>
          <p:cNvSpPr txBox="1">
            <a:spLocks noChangeArrowheads="1"/>
          </p:cNvSpPr>
          <p:nvPr/>
        </p:nvSpPr>
        <p:spPr bwMode="auto">
          <a:xfrm>
            <a:off x="4048197" y="6308239"/>
            <a:ext cx="4788746" cy="438988"/>
          </a:xfrm>
          <a:prstGeom prst="rect">
            <a:avLst/>
          </a:prstGeom>
          <a:noFill/>
          <a:ln>
            <a:noFill/>
          </a:ln>
          <a:effectLst>
            <a:prstShdw prst="shdw17" dist="17961" dir="2700000">
              <a:schemeClr val="accent1">
                <a:gamma/>
                <a:shade val="60000"/>
                <a:invGamma/>
                <a:alpha val="74998"/>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129941" tIns="64971" rIns="129941" bIns="64971">
            <a:spAutoFit/>
          </a:bodyPr>
          <a:lstStyle/>
          <a:p>
            <a:pPr algn="ctr">
              <a:spcBef>
                <a:spcPct val="50000"/>
              </a:spcBef>
            </a:pPr>
            <a:r>
              <a:rPr lang="en-US" sz="2000">
                <a:solidFill>
                  <a:srgbClr val="B2B2B2"/>
                </a:solidFill>
              </a:rPr>
              <a:t>Built on a foundation of </a:t>
            </a:r>
            <a:r>
              <a:rPr lang="en-US" sz="2000" b="1">
                <a:solidFill>
                  <a:srgbClr val="B2B2B2"/>
                </a:solidFill>
              </a:rPr>
              <a:t>open technology.</a:t>
            </a:r>
          </a:p>
        </p:txBody>
      </p:sp>
      <p:pic>
        <p:nvPicPr>
          <p:cNvPr id="17" name="Picture 8" descr="image.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9289" y="4221874"/>
            <a:ext cx="590008" cy="527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837" y="4221873"/>
            <a:ext cx="535699" cy="6048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26079" y="4221869"/>
            <a:ext cx="594025" cy="817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0645" y="4221870"/>
            <a:ext cx="791182" cy="543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197042" y="1429295"/>
            <a:ext cx="9063952" cy="569027"/>
          </a:xfrm>
          <a:prstGeom prst="rect">
            <a:avLst/>
          </a:prstGeom>
        </p:spPr>
        <p:txBody>
          <a:bodyPr wrap="square" lIns="0" tIns="64971" rIns="0" bIns="64971">
            <a:spAutoFit/>
          </a:bodyPr>
          <a:lstStyle/>
          <a:p>
            <a:r>
              <a:rPr lang="en-US" sz="2300" dirty="0">
                <a:solidFill>
                  <a:srgbClr val="00B2EF"/>
                </a:solidFill>
                <a:latin typeface="Helvetica Neue Light"/>
                <a:ea typeface="ＭＳ Ｐゴシック"/>
                <a:cs typeface="Helvetica Neue Light"/>
              </a:rPr>
              <a:t>Build, run, scale, manage, integrate &amp; secure applications in the cloud</a:t>
            </a:r>
            <a:r>
              <a:rPr lang="en-US" sz="2800" dirty="0">
                <a:solidFill>
                  <a:srgbClr val="00B2EF"/>
                </a:solidFill>
                <a:latin typeface="Helvetica Neue Light"/>
                <a:ea typeface="ＭＳ Ｐゴシック"/>
                <a:cs typeface="Helvetica Neue Light"/>
              </a:rPr>
              <a:t> </a:t>
            </a:r>
            <a:endParaRPr lang="en-US" dirty="0"/>
          </a:p>
        </p:txBody>
      </p:sp>
    </p:spTree>
    <p:extLst>
      <p:ext uri="{BB962C8B-B14F-4D97-AF65-F5344CB8AC3E}">
        <p14:creationId xmlns:p14="http://schemas.microsoft.com/office/powerpoint/2010/main" val="149631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sz="4800" dirty="0">
                <a:latin typeface="Arial" charset="0"/>
              </a:rPr>
              <a:t>The plain way to use a service in </a:t>
            </a:r>
            <a:r>
              <a:rPr lang="en-US" sz="4800" dirty="0" err="1">
                <a:latin typeface="Arial" charset="0"/>
              </a:rPr>
              <a:t>Bluemix</a:t>
            </a:r>
            <a:endParaRPr lang="en-US" sz="4800" dirty="0">
              <a:latin typeface="Arial" charset="0"/>
            </a:endParaRPr>
          </a:p>
        </p:txBody>
      </p:sp>
      <p:sp>
        <p:nvSpPr>
          <p:cNvPr id="3" name="Content Placeholder 2"/>
          <p:cNvSpPr>
            <a:spLocks noGrp="1"/>
          </p:cNvSpPr>
          <p:nvPr>
            <p:ph idx="1"/>
          </p:nvPr>
        </p:nvSpPr>
        <p:spPr>
          <a:xfrm>
            <a:off x="476452" y="1816684"/>
            <a:ext cx="12097173" cy="5328356"/>
          </a:xfrm>
        </p:spPr>
        <p:txBody>
          <a:bodyPr>
            <a:normAutofit/>
          </a:bodyPr>
          <a:lstStyle/>
          <a:p>
            <a:r>
              <a:rPr lang="en-US" sz="3200" dirty="0">
                <a:latin typeface="Arial" charset="0"/>
              </a:rPr>
              <a:t>Create &amp; Bind the service</a:t>
            </a:r>
          </a:p>
          <a:p>
            <a:pPr lvl="1"/>
            <a:r>
              <a:rPr lang="en-US" sz="1400" dirty="0">
                <a:latin typeface="Arial" charset="0"/>
              </a:rPr>
              <a:t>Command line</a:t>
            </a:r>
          </a:p>
          <a:p>
            <a:pPr lvl="2">
              <a:tabLst/>
            </a:pPr>
            <a:r>
              <a:rPr lang="en-US" sz="1200" i="1" dirty="0" err="1">
                <a:solidFill>
                  <a:srgbClr val="008A52"/>
                </a:solidFill>
                <a:latin typeface="Arial" charset="0"/>
              </a:rPr>
              <a:t>cf</a:t>
            </a:r>
            <a:r>
              <a:rPr lang="en-US" sz="1200" i="1" dirty="0">
                <a:solidFill>
                  <a:srgbClr val="008A52"/>
                </a:solidFill>
                <a:latin typeface="Arial" charset="0"/>
              </a:rPr>
              <a:t> marketplace </a:t>
            </a:r>
            <a:r>
              <a:rPr lang="en-US" sz="1200" dirty="0">
                <a:latin typeface="Arial" charset="0"/>
              </a:rPr>
              <a:t>to see available services</a:t>
            </a:r>
          </a:p>
          <a:p>
            <a:pPr lvl="2">
              <a:tabLst/>
            </a:pPr>
            <a:r>
              <a:rPr lang="en-US" sz="1200" i="1" dirty="0" err="1">
                <a:solidFill>
                  <a:srgbClr val="008A52"/>
                </a:solidFill>
                <a:latin typeface="Arial" charset="0"/>
              </a:rPr>
              <a:t>cf</a:t>
            </a:r>
            <a:r>
              <a:rPr lang="en-US" sz="1200" i="1" dirty="0">
                <a:solidFill>
                  <a:srgbClr val="008A52"/>
                </a:solidFill>
                <a:latin typeface="Arial" charset="0"/>
              </a:rPr>
              <a:t> create-service </a:t>
            </a:r>
            <a:r>
              <a:rPr lang="en-US" sz="1200" dirty="0">
                <a:latin typeface="Arial" charset="0"/>
              </a:rPr>
              <a:t>to create a service instance</a:t>
            </a:r>
          </a:p>
          <a:p>
            <a:pPr lvl="2">
              <a:tabLst/>
            </a:pPr>
            <a:r>
              <a:rPr lang="en-US" sz="1200" i="1" dirty="0" err="1">
                <a:solidFill>
                  <a:srgbClr val="008A52"/>
                </a:solidFill>
                <a:latin typeface="Arial" charset="0"/>
              </a:rPr>
              <a:t>cf</a:t>
            </a:r>
            <a:r>
              <a:rPr lang="en-US" sz="1200" i="1" dirty="0">
                <a:solidFill>
                  <a:srgbClr val="008A52"/>
                </a:solidFill>
                <a:latin typeface="Arial" charset="0"/>
              </a:rPr>
              <a:t> bind-service </a:t>
            </a:r>
            <a:r>
              <a:rPr lang="en-US" sz="1200" dirty="0">
                <a:latin typeface="Arial" charset="0"/>
              </a:rPr>
              <a:t>to bind the service instance to your application</a:t>
            </a:r>
          </a:p>
          <a:p>
            <a:pPr lvl="2">
              <a:tabLst/>
            </a:pPr>
            <a:r>
              <a:rPr lang="en-US" sz="1200" i="1" dirty="0" err="1">
                <a:solidFill>
                  <a:srgbClr val="008A52"/>
                </a:solidFill>
                <a:latin typeface="Arial" charset="0"/>
              </a:rPr>
              <a:t>cf</a:t>
            </a:r>
            <a:r>
              <a:rPr lang="en-US" sz="1200" i="1" dirty="0">
                <a:solidFill>
                  <a:srgbClr val="008A52"/>
                </a:solidFill>
                <a:latin typeface="Arial" charset="0"/>
              </a:rPr>
              <a:t> restart</a:t>
            </a:r>
            <a:r>
              <a:rPr lang="en-US" sz="1200" dirty="0">
                <a:latin typeface="Arial" charset="0"/>
              </a:rPr>
              <a:t>, or </a:t>
            </a:r>
            <a:r>
              <a:rPr lang="en-US" sz="1200" i="1" dirty="0" err="1">
                <a:solidFill>
                  <a:srgbClr val="008A52"/>
                </a:solidFill>
                <a:latin typeface="Arial" charset="0"/>
              </a:rPr>
              <a:t>cf</a:t>
            </a:r>
            <a:r>
              <a:rPr lang="en-US" sz="1200" i="1" dirty="0">
                <a:solidFill>
                  <a:srgbClr val="008A52"/>
                </a:solidFill>
                <a:latin typeface="Arial" charset="0"/>
              </a:rPr>
              <a:t> push </a:t>
            </a:r>
            <a:r>
              <a:rPr lang="en-US" sz="1200" dirty="0">
                <a:latin typeface="Arial" charset="0"/>
              </a:rPr>
              <a:t>again</a:t>
            </a:r>
          </a:p>
          <a:p>
            <a:pPr lvl="1"/>
            <a:r>
              <a:rPr lang="en-US" sz="1400" dirty="0">
                <a:latin typeface="Arial" charset="0"/>
              </a:rPr>
              <a:t>Web portal (see demo)</a:t>
            </a:r>
          </a:p>
          <a:p>
            <a:r>
              <a:rPr lang="en-US" sz="3200" dirty="0">
                <a:latin typeface="Arial" charset="0"/>
              </a:rPr>
              <a:t>Read service connection and credentials</a:t>
            </a:r>
          </a:p>
          <a:p>
            <a:pPr>
              <a:buFontTx/>
              <a:buNone/>
            </a:pPr>
            <a:r>
              <a:rPr lang="en-US" sz="3200" dirty="0">
                <a:latin typeface="Arial" charset="0"/>
              </a:rPr>
              <a:t>	Sample VCAP_SERVICES environment variable:</a:t>
            </a:r>
          </a:p>
        </p:txBody>
      </p:sp>
      <p:sp>
        <p:nvSpPr>
          <p:cNvPr id="14340"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1054354" indent="-405539" eaLnBrk="0" hangingPunct="0">
              <a:defRPr>
                <a:solidFill>
                  <a:schemeClr val="tx1"/>
                </a:solidFill>
                <a:latin typeface="Arial" charset="0"/>
                <a:ea typeface="Arial" charset="0"/>
                <a:cs typeface="Arial" charset="0"/>
              </a:defRPr>
            </a:lvl2pPr>
            <a:lvl3pPr marL="1622082" indent="-324408" eaLnBrk="0" hangingPunct="0">
              <a:defRPr>
                <a:solidFill>
                  <a:schemeClr val="tx1"/>
                </a:solidFill>
                <a:latin typeface="Arial" charset="0"/>
                <a:ea typeface="Arial" charset="0"/>
                <a:cs typeface="Arial" charset="0"/>
              </a:defRPr>
            </a:lvl3pPr>
            <a:lvl4pPr marL="2270909" indent="-324408" eaLnBrk="0" hangingPunct="0">
              <a:defRPr>
                <a:solidFill>
                  <a:schemeClr val="tx1"/>
                </a:solidFill>
                <a:latin typeface="Arial" charset="0"/>
                <a:ea typeface="Arial" charset="0"/>
                <a:cs typeface="Arial" charset="0"/>
              </a:defRPr>
            </a:lvl4pPr>
            <a:lvl5pPr marL="2919762" indent="-324408" eaLnBrk="0" hangingPunct="0">
              <a:defRPr>
                <a:solidFill>
                  <a:schemeClr val="tx1"/>
                </a:solidFill>
                <a:latin typeface="Arial" charset="0"/>
                <a:ea typeface="Arial" charset="0"/>
                <a:cs typeface="Arial" charset="0"/>
              </a:defRPr>
            </a:lvl5pPr>
            <a:lvl6pPr marL="3568593" indent="-324408" eaLnBrk="0" fontAlgn="base" hangingPunct="0">
              <a:spcBef>
                <a:spcPct val="0"/>
              </a:spcBef>
              <a:spcAft>
                <a:spcPct val="0"/>
              </a:spcAft>
              <a:defRPr>
                <a:solidFill>
                  <a:schemeClr val="tx1"/>
                </a:solidFill>
                <a:latin typeface="Arial" charset="0"/>
                <a:ea typeface="Arial" charset="0"/>
                <a:cs typeface="Arial" charset="0"/>
              </a:defRPr>
            </a:lvl6pPr>
            <a:lvl7pPr marL="4217417" indent="-324408" eaLnBrk="0" fontAlgn="base" hangingPunct="0">
              <a:spcBef>
                <a:spcPct val="0"/>
              </a:spcBef>
              <a:spcAft>
                <a:spcPct val="0"/>
              </a:spcAft>
              <a:defRPr>
                <a:solidFill>
                  <a:schemeClr val="tx1"/>
                </a:solidFill>
                <a:latin typeface="Arial" charset="0"/>
                <a:ea typeface="Arial" charset="0"/>
                <a:cs typeface="Arial" charset="0"/>
              </a:defRPr>
            </a:lvl7pPr>
            <a:lvl8pPr marL="4866259" indent="-324408" eaLnBrk="0" fontAlgn="base" hangingPunct="0">
              <a:spcBef>
                <a:spcPct val="0"/>
              </a:spcBef>
              <a:spcAft>
                <a:spcPct val="0"/>
              </a:spcAft>
              <a:defRPr>
                <a:solidFill>
                  <a:schemeClr val="tx1"/>
                </a:solidFill>
                <a:latin typeface="Arial" charset="0"/>
                <a:ea typeface="Arial" charset="0"/>
                <a:cs typeface="Arial" charset="0"/>
              </a:defRPr>
            </a:lvl8pPr>
            <a:lvl9pPr marL="5515071" indent="-32440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77D605F-1E39-4742-BEBC-F7493334F2FA}" type="slidenum">
              <a:rPr lang="en-US">
                <a:solidFill>
                  <a:srgbClr val="A6A6A6"/>
                </a:solidFill>
              </a:rPr>
              <a:pPr eaLnBrk="1" hangingPunct="1"/>
              <a:t>20</a:t>
            </a:fld>
            <a:endParaRPr lang="en-US">
              <a:solidFill>
                <a:srgbClr val="A6A6A6"/>
              </a:solidFill>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032" y="5531556"/>
            <a:ext cx="7191022" cy="35605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8685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a:latin typeface="Arial" charset="0"/>
              </a:rPr>
              <a:t>Sample code to connect to a SQL service</a:t>
            </a:r>
          </a:p>
        </p:txBody>
      </p:sp>
      <p:sp>
        <p:nvSpPr>
          <p:cNvPr id="15364"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1054354" indent="-405539" eaLnBrk="0" hangingPunct="0">
              <a:defRPr>
                <a:solidFill>
                  <a:schemeClr val="tx1"/>
                </a:solidFill>
                <a:latin typeface="Arial" charset="0"/>
                <a:ea typeface="Arial" charset="0"/>
                <a:cs typeface="Arial" charset="0"/>
              </a:defRPr>
            </a:lvl2pPr>
            <a:lvl3pPr marL="1622082" indent="-324408" eaLnBrk="0" hangingPunct="0">
              <a:defRPr>
                <a:solidFill>
                  <a:schemeClr val="tx1"/>
                </a:solidFill>
                <a:latin typeface="Arial" charset="0"/>
                <a:ea typeface="Arial" charset="0"/>
                <a:cs typeface="Arial" charset="0"/>
              </a:defRPr>
            </a:lvl3pPr>
            <a:lvl4pPr marL="2270909" indent="-324408" eaLnBrk="0" hangingPunct="0">
              <a:defRPr>
                <a:solidFill>
                  <a:schemeClr val="tx1"/>
                </a:solidFill>
                <a:latin typeface="Arial" charset="0"/>
                <a:ea typeface="Arial" charset="0"/>
                <a:cs typeface="Arial" charset="0"/>
              </a:defRPr>
            </a:lvl4pPr>
            <a:lvl5pPr marL="2919762" indent="-324408" eaLnBrk="0" hangingPunct="0">
              <a:defRPr>
                <a:solidFill>
                  <a:schemeClr val="tx1"/>
                </a:solidFill>
                <a:latin typeface="Arial" charset="0"/>
                <a:ea typeface="Arial" charset="0"/>
                <a:cs typeface="Arial" charset="0"/>
              </a:defRPr>
            </a:lvl5pPr>
            <a:lvl6pPr marL="3568593" indent="-324408" eaLnBrk="0" fontAlgn="base" hangingPunct="0">
              <a:spcBef>
                <a:spcPct val="0"/>
              </a:spcBef>
              <a:spcAft>
                <a:spcPct val="0"/>
              </a:spcAft>
              <a:defRPr>
                <a:solidFill>
                  <a:schemeClr val="tx1"/>
                </a:solidFill>
                <a:latin typeface="Arial" charset="0"/>
                <a:ea typeface="Arial" charset="0"/>
                <a:cs typeface="Arial" charset="0"/>
              </a:defRPr>
            </a:lvl6pPr>
            <a:lvl7pPr marL="4217417" indent="-324408" eaLnBrk="0" fontAlgn="base" hangingPunct="0">
              <a:spcBef>
                <a:spcPct val="0"/>
              </a:spcBef>
              <a:spcAft>
                <a:spcPct val="0"/>
              </a:spcAft>
              <a:defRPr>
                <a:solidFill>
                  <a:schemeClr val="tx1"/>
                </a:solidFill>
                <a:latin typeface="Arial" charset="0"/>
                <a:ea typeface="Arial" charset="0"/>
                <a:cs typeface="Arial" charset="0"/>
              </a:defRPr>
            </a:lvl7pPr>
            <a:lvl8pPr marL="4866259" indent="-324408" eaLnBrk="0" fontAlgn="base" hangingPunct="0">
              <a:spcBef>
                <a:spcPct val="0"/>
              </a:spcBef>
              <a:spcAft>
                <a:spcPct val="0"/>
              </a:spcAft>
              <a:defRPr>
                <a:solidFill>
                  <a:schemeClr val="tx1"/>
                </a:solidFill>
                <a:latin typeface="Arial" charset="0"/>
                <a:ea typeface="Arial" charset="0"/>
                <a:cs typeface="Arial" charset="0"/>
              </a:defRPr>
            </a:lvl8pPr>
            <a:lvl9pPr marL="5515071" indent="-32440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1080BE1-A05D-E541-A1F4-49A5F8850EC2}" type="slidenum">
              <a:rPr lang="en-US">
                <a:solidFill>
                  <a:srgbClr val="A6A6A6"/>
                </a:solidFill>
              </a:rPr>
              <a:pPr eaLnBrk="1" hangingPunct="1"/>
              <a:t>21</a:t>
            </a:fld>
            <a:endParaRPr lang="en-US">
              <a:solidFill>
                <a:srgbClr val="A6A6A6"/>
              </a:solidFill>
            </a:endParaRPr>
          </a:p>
        </p:txBody>
      </p:sp>
      <p:sp>
        <p:nvSpPr>
          <p:cNvPr id="15366" name="TextBox 5"/>
          <p:cNvSpPr txBox="1">
            <a:spLocks noChangeArrowheads="1"/>
          </p:cNvSpPr>
          <p:nvPr/>
        </p:nvSpPr>
        <p:spPr bwMode="auto">
          <a:xfrm>
            <a:off x="573478" y="1291453"/>
            <a:ext cx="3320909" cy="531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en-US" sz="2600" kern="1200">
                <a:solidFill>
                  <a:prstClr val="black"/>
                </a:solidFill>
              </a:rPr>
              <a:t>Read the credentials</a:t>
            </a:r>
          </a:p>
        </p:txBody>
      </p:sp>
      <p:pic>
        <p:nvPicPr>
          <p:cNvPr id="15371" name="Picture 11"/>
          <p:cNvPicPr>
            <a:picLocks noChangeAspect="1" noChangeArrowheads="1"/>
          </p:cNvPicPr>
          <p:nvPr/>
        </p:nvPicPr>
        <p:blipFill>
          <a:blip r:embed="rId3">
            <a:extLst>
              <a:ext uri="{28A0092B-C50C-407E-A947-70E740481C1C}">
                <a14:useLocalDpi xmlns:a14="http://schemas.microsoft.com/office/drawing/2010/main" val="0"/>
              </a:ext>
            </a:extLst>
          </a:blip>
          <a:srcRect l="4605" t="19016" r="6642" b="12314"/>
          <a:stretch>
            <a:fillRect/>
          </a:stretch>
        </p:blipFill>
        <p:spPr bwMode="auto">
          <a:xfrm>
            <a:off x="1772356" y="1946205"/>
            <a:ext cx="8046720" cy="6811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5375" name="Rectangle 15"/>
          <p:cNvSpPr>
            <a:spLocks noChangeArrowheads="1"/>
          </p:cNvSpPr>
          <p:nvPr/>
        </p:nvSpPr>
        <p:spPr bwMode="auto">
          <a:xfrm>
            <a:off x="2348089" y="6572392"/>
            <a:ext cx="6077938" cy="1343377"/>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nchor="ctr"/>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
        <p:nvSpPr>
          <p:cNvPr id="15376" name="Rectangle 16"/>
          <p:cNvSpPr>
            <a:spLocks noChangeArrowheads="1"/>
          </p:cNvSpPr>
          <p:nvPr/>
        </p:nvSpPr>
        <p:spPr bwMode="auto">
          <a:xfrm>
            <a:off x="2120054" y="3011877"/>
            <a:ext cx="7450667" cy="282223"/>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nchor="ctr"/>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985941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650240" y="152456"/>
            <a:ext cx="11704320" cy="1625600"/>
          </a:xfrm>
        </p:spPr>
        <p:txBody>
          <a:bodyPr>
            <a:noAutofit/>
          </a:bodyPr>
          <a:lstStyle/>
          <a:p>
            <a:r>
              <a:rPr lang="en-US" sz="4800" dirty="0">
                <a:latin typeface="Arial" charset="0"/>
              </a:rPr>
              <a:t>Sample code to connect to a SQL service</a:t>
            </a:r>
          </a:p>
        </p:txBody>
      </p:sp>
      <p:sp>
        <p:nvSpPr>
          <p:cNvPr id="51203" name="Slide Number Placeholder 3"/>
          <p:cNvSpPr txBox="1">
            <a:spLocks noGrp="1"/>
          </p:cNvSpPr>
          <p:nvPr/>
        </p:nvSpPr>
        <p:spPr bwMode="auto">
          <a:xfrm>
            <a:off x="5222241" y="9141803"/>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E78131B9-8637-8945-A36C-878614CDD706}" type="slidenum">
              <a:rPr lang="en-US" sz="1300" kern="1200">
                <a:solidFill>
                  <a:srgbClr val="A6A6A6"/>
                </a:solidFill>
              </a:rPr>
              <a:pPr defTabSz="648816" rtl="0" eaLnBrk="1" fontAlgn="base" hangingPunct="1">
                <a:spcBef>
                  <a:spcPct val="0"/>
                </a:spcBef>
                <a:spcAft>
                  <a:spcPct val="0"/>
                </a:spcAft>
              </a:pPr>
              <a:t>22</a:t>
            </a:fld>
            <a:endParaRPr lang="en-US" sz="1300" kern="1200">
              <a:solidFill>
                <a:srgbClr val="A6A6A6"/>
              </a:solidFill>
            </a:endParaRPr>
          </a:p>
        </p:txBody>
      </p:sp>
      <p:sp>
        <p:nvSpPr>
          <p:cNvPr id="51208" name="TextBox 5"/>
          <p:cNvSpPr txBox="1">
            <a:spLocks noChangeArrowheads="1"/>
          </p:cNvSpPr>
          <p:nvPr/>
        </p:nvSpPr>
        <p:spPr bwMode="auto">
          <a:xfrm>
            <a:off x="573476" y="1291453"/>
            <a:ext cx="3877050" cy="531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en-US" sz="2600" kern="1200">
                <a:solidFill>
                  <a:prstClr val="black"/>
                </a:solidFill>
              </a:rPr>
              <a:t>Establish the connection</a:t>
            </a:r>
          </a:p>
        </p:txBody>
      </p:sp>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l="3949" t="18758" r="6345" b="26146"/>
          <a:stretch>
            <a:fillRect/>
          </a:stretch>
        </p:blipFill>
        <p:spPr bwMode="auto">
          <a:xfrm>
            <a:off x="1314029" y="1869440"/>
            <a:ext cx="9911644" cy="57889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848282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pPr>
              <a:defRPr/>
            </a:pPr>
            <a:r>
              <a:rPr lang="en-US" dirty="0" smtClean="0">
                <a:ea typeface="+mj-ea"/>
              </a:rPr>
              <a:t>Java EE Resource Auto-wiring for IBM created BlueMix services</a:t>
            </a:r>
            <a:endParaRPr lang="en-US" dirty="0">
              <a:ea typeface="+mj-ea"/>
            </a:endParaRPr>
          </a:p>
        </p:txBody>
      </p:sp>
      <p:sp>
        <p:nvSpPr>
          <p:cNvPr id="67587" name="Slide Number Placeholder 3"/>
          <p:cNvSpPr txBox="1">
            <a:spLocks noGrp="1"/>
          </p:cNvSpPr>
          <p:nvPr/>
        </p:nvSpPr>
        <p:spPr bwMode="auto">
          <a:xfrm>
            <a:off x="5222241" y="9141803"/>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0E0F738F-4FC4-C04E-A53E-D0AC6BC68CC0}" type="slidenum">
              <a:rPr lang="en-US" sz="1300" kern="1200">
                <a:solidFill>
                  <a:srgbClr val="A6A6A6"/>
                </a:solidFill>
              </a:rPr>
              <a:pPr defTabSz="648816" rtl="0" eaLnBrk="1" fontAlgn="base" hangingPunct="1">
                <a:spcBef>
                  <a:spcPct val="0"/>
                </a:spcBef>
                <a:spcAft>
                  <a:spcPct val="0"/>
                </a:spcAft>
              </a:pPr>
              <a:t>23</a:t>
            </a:fld>
            <a:endParaRPr lang="en-US" sz="1300" kern="1200">
              <a:solidFill>
                <a:srgbClr val="A6A6A6"/>
              </a:solidFill>
            </a:endParaRPr>
          </a:p>
        </p:txBody>
      </p:sp>
      <p:pic>
        <p:nvPicPr>
          <p:cNvPr id="6758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336" y="1566898"/>
            <a:ext cx="12654844" cy="6809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48101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Integration with the Liberty buildpack</a:t>
            </a:r>
            <a:endParaRPr lang="en-US" dirty="0"/>
          </a:p>
        </p:txBody>
      </p:sp>
      <p:sp>
        <p:nvSpPr>
          <p:cNvPr id="3" name="Content Placeholder 2"/>
          <p:cNvSpPr>
            <a:spLocks noGrp="1"/>
          </p:cNvSpPr>
          <p:nvPr>
            <p:ph idx="1"/>
          </p:nvPr>
        </p:nvSpPr>
        <p:spPr>
          <a:xfrm>
            <a:off x="476393" y="1499223"/>
            <a:ext cx="6231467" cy="7334285"/>
          </a:xfrm>
        </p:spPr>
        <p:txBody>
          <a:bodyPr>
            <a:normAutofit fontScale="92500" lnSpcReduction="20000"/>
          </a:bodyPr>
          <a:lstStyle/>
          <a:p>
            <a:r>
              <a:rPr lang="en-GB" dirty="0" err="1" smtClean="0"/>
              <a:t>Bluemix</a:t>
            </a:r>
            <a:r>
              <a:rPr lang="en-GB" dirty="0" smtClean="0"/>
              <a:t> IBM Created services</a:t>
            </a:r>
          </a:p>
          <a:p>
            <a:pPr lvl="1"/>
            <a:r>
              <a:rPr lang="en-GB" dirty="0" smtClean="0"/>
              <a:t>Configuration service</a:t>
            </a:r>
          </a:p>
          <a:p>
            <a:pPr lvl="1"/>
            <a:r>
              <a:rPr lang="en-GB" dirty="0" smtClean="0"/>
              <a:t>SQLDB (DB2)</a:t>
            </a:r>
          </a:p>
          <a:p>
            <a:pPr lvl="1"/>
            <a:r>
              <a:rPr lang="en-GB" dirty="0" smtClean="0"/>
              <a:t>Monitoring service</a:t>
            </a:r>
          </a:p>
          <a:p>
            <a:pPr lvl="1"/>
            <a:r>
              <a:rPr lang="en-GB" dirty="0" smtClean="0"/>
              <a:t>Auto Scaling service</a:t>
            </a:r>
          </a:p>
          <a:p>
            <a:pPr lvl="1"/>
            <a:r>
              <a:rPr lang="en-GB" dirty="0" smtClean="0"/>
              <a:t>Security Service</a:t>
            </a:r>
          </a:p>
          <a:p>
            <a:pPr lvl="1"/>
            <a:r>
              <a:rPr lang="en-GB" dirty="0" smtClean="0"/>
              <a:t>Data Cache</a:t>
            </a:r>
          </a:p>
          <a:p>
            <a:pPr lvl="1"/>
            <a:r>
              <a:rPr lang="en-GB" dirty="0" smtClean="0"/>
              <a:t>Session Cache</a:t>
            </a:r>
          </a:p>
          <a:p>
            <a:pPr lvl="1"/>
            <a:r>
              <a:rPr lang="en-GB" dirty="0" smtClean="0"/>
              <a:t>Log Analytics</a:t>
            </a:r>
          </a:p>
          <a:p>
            <a:pPr lvl="1"/>
            <a:r>
              <a:rPr lang="en-GB" dirty="0" smtClean="0"/>
              <a:t>Elastic MQ</a:t>
            </a:r>
          </a:p>
          <a:p>
            <a:pPr lvl="1"/>
            <a:r>
              <a:rPr lang="en-GB" dirty="0" smtClean="0"/>
              <a:t>Cloudant</a:t>
            </a:r>
          </a:p>
          <a:p>
            <a:r>
              <a:rPr lang="en-GB" dirty="0" err="1" smtClean="0"/>
              <a:t>Bluemix</a:t>
            </a:r>
            <a:r>
              <a:rPr lang="en-GB" dirty="0" smtClean="0"/>
              <a:t> IBM Community Services</a:t>
            </a:r>
          </a:p>
          <a:p>
            <a:pPr lvl="1"/>
            <a:r>
              <a:rPr lang="en-GB" dirty="0" smtClean="0"/>
              <a:t>MySQL</a:t>
            </a:r>
          </a:p>
          <a:p>
            <a:pPr lvl="1"/>
            <a:r>
              <a:rPr lang="en-GB" dirty="0" err="1" smtClean="0"/>
              <a:t>PostgreSQL</a:t>
            </a:r>
            <a:endParaRPr lang="en-GB" dirty="0" smtClean="0"/>
          </a:p>
          <a:p>
            <a:pPr lvl="1"/>
            <a:r>
              <a:rPr lang="en-GB" dirty="0" err="1" smtClean="0"/>
              <a:t>MongDB</a:t>
            </a:r>
            <a:endParaRPr lang="en-GB" dirty="0" smtClean="0"/>
          </a:p>
          <a:p>
            <a:pPr lvl="1"/>
            <a:r>
              <a:rPr lang="en-GB" dirty="0" err="1" smtClean="0"/>
              <a:t>Twillio</a:t>
            </a:r>
            <a:endParaRPr lang="en-GB" dirty="0" smtClean="0"/>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24</a:t>
            </a:fld>
            <a:endParaRPr lang="en-US"/>
          </a:p>
        </p:txBody>
      </p:sp>
      <p:sp>
        <p:nvSpPr>
          <p:cNvPr id="5" name="Rectangle 10"/>
          <p:cNvSpPr>
            <a:spLocks noChangeArrowheads="1"/>
          </p:cNvSpPr>
          <p:nvPr/>
        </p:nvSpPr>
        <p:spPr bwMode="auto">
          <a:xfrm>
            <a:off x="6707917" y="1907845"/>
            <a:ext cx="5836355" cy="44328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29770" tIns="64885" rIns="129770" bIns="64885">
            <a:spAutoFit/>
          </a:bodyPr>
          <a:lstStyle>
            <a:lvl1pPr>
              <a:lnSpc>
                <a:spcPct val="93000"/>
              </a:lnSpc>
              <a:spcBef>
                <a:spcPts val="1013"/>
              </a:spcBef>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1pPr>
            <a:lvl2pPr>
              <a:lnSpc>
                <a:spcPct val="93000"/>
              </a:lnSpc>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2pPr>
            <a:lvl3pPr marL="1295400" indent="-287338">
              <a:lnSpc>
                <a:spcPct val="93000"/>
              </a:lnSpc>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3pPr>
            <a:lvl4pPr marL="1727200" indent="-215900">
              <a:lnSpc>
                <a:spcPct val="93000"/>
              </a:lnSpc>
              <a:buClr>
                <a:srgbClr val="000000"/>
              </a:buClr>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4pPr>
            <a:lvl5pPr marL="2159000" indent="-215900">
              <a:lnSpc>
                <a:spcPct val="93000"/>
              </a:lnSpc>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5pPr>
            <a:lvl6pPr marL="2616200" indent="-215900" defTabSz="457200" eaLnBrk="0" fontAlgn="base" hangingPunct="0">
              <a:lnSpc>
                <a:spcPct val="93000"/>
              </a:lnSpc>
              <a:spcBef>
                <a:spcPct val="0"/>
              </a:spcBef>
              <a:spcAft>
                <a:spcPct val="0"/>
              </a:spcAft>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6pPr>
            <a:lvl7pPr marL="3073400" indent="-215900" defTabSz="457200" eaLnBrk="0" fontAlgn="base" hangingPunct="0">
              <a:lnSpc>
                <a:spcPct val="93000"/>
              </a:lnSpc>
              <a:spcBef>
                <a:spcPct val="0"/>
              </a:spcBef>
              <a:spcAft>
                <a:spcPct val="0"/>
              </a:spcAft>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7pPr>
            <a:lvl8pPr marL="3530600" indent="-215900" defTabSz="457200" eaLnBrk="0" fontAlgn="base" hangingPunct="0">
              <a:lnSpc>
                <a:spcPct val="93000"/>
              </a:lnSpc>
              <a:spcBef>
                <a:spcPct val="0"/>
              </a:spcBef>
              <a:spcAft>
                <a:spcPct val="0"/>
              </a:spcAft>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8pPr>
            <a:lvl9pPr marL="3987800" indent="-215900" defTabSz="457200" eaLnBrk="0" fontAlgn="base" hangingPunct="0">
              <a:lnSpc>
                <a:spcPct val="93000"/>
              </a:lnSpc>
              <a:spcBef>
                <a:spcPct val="0"/>
              </a:spcBef>
              <a:spcAft>
                <a:spcPct val="0"/>
              </a:spcAft>
              <a:buClr>
                <a:srgbClr val="000000"/>
              </a:buClr>
              <a:buSzPct val="75000"/>
              <a:buFont typeface="Symbol" panose="05050102010706020507" pitchFamily="18"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Gothic" panose="020B0609070205080204" pitchFamily="49" charset="-128"/>
              </a:defRPr>
            </a:lvl9pPr>
          </a:lstStyle>
          <a:p>
            <a:pPr algn="l" defTabSz="648850" rtl="0" fontAlgn="base">
              <a:lnSpc>
                <a:spcPct val="100000"/>
              </a:lnSpc>
              <a:spcBef>
                <a:spcPct val="50000"/>
              </a:spcBef>
              <a:spcAft>
                <a:spcPts val="640"/>
              </a:spcAft>
              <a:buSzPct val="100000"/>
              <a:buNone/>
            </a:pPr>
            <a:r>
              <a:rPr lang="en-GB" kern="1200" dirty="0" smtClean="0">
                <a:solidFill>
                  <a:srgbClr val="004266"/>
                </a:solidFill>
                <a:cs typeface="Arial" panose="020B0604020202020204" pitchFamily="34" charset="0"/>
              </a:rPr>
              <a:t>Information </a:t>
            </a:r>
            <a:r>
              <a:rPr lang="en-GB" kern="1200" dirty="0">
                <a:solidFill>
                  <a:srgbClr val="004266"/>
                </a:solidFill>
                <a:cs typeface="Arial" panose="020B0604020202020204" pitchFamily="34" charset="0"/>
              </a:rPr>
              <a:t>about bound services is available in the VCAP_SERVICES </a:t>
            </a:r>
            <a:r>
              <a:rPr lang="en-GB" kern="1200" dirty="0" err="1">
                <a:solidFill>
                  <a:srgbClr val="004266"/>
                </a:solidFill>
                <a:cs typeface="Arial" panose="020B0604020202020204" pitchFamily="34" charset="0"/>
              </a:rPr>
              <a:t>env</a:t>
            </a:r>
            <a:r>
              <a:rPr lang="en-GB" kern="1200" dirty="0">
                <a:solidFill>
                  <a:srgbClr val="004266"/>
                </a:solidFill>
                <a:cs typeface="Arial" panose="020B0604020202020204" pitchFamily="34" charset="0"/>
              </a:rPr>
              <a:t> var. </a:t>
            </a:r>
          </a:p>
          <a:p>
            <a:pPr algn="l" defTabSz="648850" rtl="0" fontAlgn="base">
              <a:lnSpc>
                <a:spcPct val="100000"/>
              </a:lnSpc>
              <a:spcBef>
                <a:spcPct val="50000"/>
              </a:spcBef>
              <a:spcAft>
                <a:spcPts val="640"/>
              </a:spcAft>
              <a:buSzPct val="100000"/>
              <a:buNone/>
            </a:pPr>
            <a:r>
              <a:rPr lang="en-GB" kern="1200" dirty="0" smtClean="0">
                <a:solidFill>
                  <a:srgbClr val="004266"/>
                </a:solidFill>
                <a:cs typeface="Arial" panose="020B0604020202020204" pitchFamily="34" charset="0"/>
              </a:rPr>
              <a:t>Some </a:t>
            </a:r>
            <a:r>
              <a:rPr lang="en-GB" kern="1200" dirty="0">
                <a:solidFill>
                  <a:srgbClr val="004266"/>
                </a:solidFill>
                <a:cs typeface="Arial" panose="020B0604020202020204" pitchFamily="34" charset="0"/>
              </a:rPr>
              <a:t>services are container managed only (</a:t>
            </a:r>
            <a:r>
              <a:rPr lang="en-GB" kern="1200" dirty="0" err="1">
                <a:solidFill>
                  <a:srgbClr val="004266"/>
                </a:solidFill>
                <a:cs typeface="Arial" panose="020B0604020202020204" pitchFamily="34" charset="0"/>
              </a:rPr>
              <a:t>SessionCache</a:t>
            </a:r>
            <a:r>
              <a:rPr lang="en-GB" kern="1200" dirty="0">
                <a:solidFill>
                  <a:srgbClr val="004266"/>
                </a:solidFill>
                <a:cs typeface="Arial" panose="020B0604020202020204" pitchFamily="34" charset="0"/>
              </a:rPr>
              <a:t>) Require xml.</a:t>
            </a:r>
          </a:p>
          <a:p>
            <a:pPr algn="l" defTabSz="648850" rtl="0" fontAlgn="base">
              <a:lnSpc>
                <a:spcPct val="100000"/>
              </a:lnSpc>
              <a:spcBef>
                <a:spcPct val="50000"/>
              </a:spcBef>
              <a:spcAft>
                <a:spcPts val="640"/>
              </a:spcAft>
              <a:buSzPct val="100000"/>
              <a:buNone/>
            </a:pPr>
            <a:r>
              <a:rPr lang="en-GB" kern="1200" dirty="0" smtClean="0">
                <a:solidFill>
                  <a:srgbClr val="004266"/>
                </a:solidFill>
                <a:cs typeface="Arial" panose="020B0604020202020204" pitchFamily="34" charset="0"/>
              </a:rPr>
              <a:t>Some </a:t>
            </a:r>
            <a:r>
              <a:rPr lang="en-GB" kern="1200" dirty="0">
                <a:solidFill>
                  <a:srgbClr val="004266"/>
                </a:solidFill>
                <a:cs typeface="Arial" panose="020B0604020202020204" pitchFamily="34" charset="0"/>
              </a:rPr>
              <a:t>services can be either container managed or application managed. (RDB)</a:t>
            </a:r>
            <a:endParaRPr lang="en-US" kern="1200" dirty="0">
              <a:solidFill>
                <a:srgbClr val="004266"/>
              </a:solidFill>
              <a:cs typeface="Arial" panose="020B0604020202020204" pitchFamily="34" charset="0"/>
            </a:endParaRPr>
          </a:p>
          <a:p>
            <a:pPr algn="l" defTabSz="648850" rtl="0" fontAlgn="base">
              <a:lnSpc>
                <a:spcPct val="80000"/>
              </a:lnSpc>
              <a:spcAft>
                <a:spcPct val="0"/>
              </a:spcAft>
              <a:buNone/>
            </a:pPr>
            <a:r>
              <a:rPr lang="en-US" kern="1200" dirty="0" smtClean="0">
                <a:solidFill>
                  <a:srgbClr val="004266"/>
                </a:solidFill>
                <a:cs typeface="Arial" panose="020B0604020202020204" pitchFamily="34" charset="0"/>
              </a:rPr>
              <a:t>Some </a:t>
            </a:r>
            <a:r>
              <a:rPr lang="en-US" kern="1200" dirty="0">
                <a:solidFill>
                  <a:srgbClr val="004266"/>
                </a:solidFill>
                <a:cs typeface="Arial" panose="020B0604020202020204" pitchFamily="34" charset="0"/>
              </a:rPr>
              <a:t>services contain multiple features which can be separately enabled. (</a:t>
            </a:r>
            <a:r>
              <a:rPr lang="en-US" kern="1200" dirty="0" err="1">
                <a:solidFill>
                  <a:srgbClr val="004266"/>
                </a:solidFill>
                <a:cs typeface="Arial" panose="020B0604020202020204" pitchFamily="34" charset="0"/>
              </a:rPr>
              <a:t>LogAnalysis</a:t>
            </a:r>
            <a:r>
              <a:rPr lang="en-US" kern="1200" dirty="0">
                <a:solidFill>
                  <a:srgbClr val="004266"/>
                </a:solidFill>
                <a:cs typeface="Arial" panose="020B0604020202020204" pitchFamily="34" charset="0"/>
              </a:rPr>
              <a:t>)</a:t>
            </a:r>
            <a:endParaRPr lang="en-US" sz="2000" kern="1200" dirty="0">
              <a:solidFill>
                <a:srgbClr val="004266"/>
              </a:solidFill>
              <a:cs typeface="Arial" panose="020B0604020202020204" pitchFamily="34" charset="0"/>
            </a:endParaRPr>
          </a:p>
          <a:p>
            <a:pPr algn="l" defTabSz="648850" rtl="0" fontAlgn="base">
              <a:lnSpc>
                <a:spcPct val="80000"/>
              </a:lnSpc>
              <a:spcAft>
                <a:spcPct val="0"/>
              </a:spcAft>
              <a:buNone/>
            </a:pPr>
            <a:r>
              <a:rPr lang="en-US" kern="1200" dirty="0" smtClean="0">
                <a:solidFill>
                  <a:srgbClr val="004266"/>
                </a:solidFill>
                <a:cs typeface="Arial" panose="020B0604020202020204" pitchFamily="34" charset="0"/>
              </a:rPr>
              <a:t>Some </a:t>
            </a:r>
            <a:r>
              <a:rPr lang="en-US" kern="1200" dirty="0">
                <a:solidFill>
                  <a:srgbClr val="004266"/>
                </a:solidFill>
                <a:cs typeface="Arial" panose="020B0604020202020204" pitchFamily="34" charset="0"/>
              </a:rPr>
              <a:t>services have local analogs (RDB, mongo) and some do not (</a:t>
            </a:r>
            <a:r>
              <a:rPr lang="en-US" kern="1200" dirty="0" err="1">
                <a:solidFill>
                  <a:srgbClr val="004266"/>
                </a:solidFill>
                <a:cs typeface="Arial" panose="020B0604020202020204" pitchFamily="34" charset="0"/>
              </a:rPr>
              <a:t>LogAnalysis</a:t>
            </a:r>
            <a:r>
              <a:rPr lang="en-US" sz="2000" kern="1200" dirty="0">
                <a:solidFill>
                  <a:srgbClr val="004266"/>
                </a:solidFill>
                <a:cs typeface="Arial" panose="020B0604020202020204" pitchFamily="34" charset="0"/>
              </a:rPr>
              <a:t>)</a:t>
            </a:r>
          </a:p>
          <a:p>
            <a:pPr algn="l" defTabSz="648850" rtl="0" fontAlgn="base">
              <a:lnSpc>
                <a:spcPct val="80000"/>
              </a:lnSpc>
              <a:spcAft>
                <a:spcPct val="0"/>
              </a:spcAft>
              <a:buNone/>
            </a:pPr>
            <a:r>
              <a:rPr lang="en-US" kern="1200" dirty="0" smtClean="0">
                <a:solidFill>
                  <a:srgbClr val="004266"/>
                </a:solidFill>
                <a:cs typeface="Arial" panose="020B0604020202020204" pitchFamily="34" charset="0"/>
              </a:rPr>
              <a:t>Services </a:t>
            </a:r>
            <a:r>
              <a:rPr lang="en-US" kern="1200" dirty="0">
                <a:solidFill>
                  <a:srgbClr val="004266"/>
                </a:solidFill>
                <a:cs typeface="Arial" panose="020B0604020202020204" pitchFamily="34" charset="0"/>
              </a:rPr>
              <a:t>may require client driver jars, extension features (</a:t>
            </a:r>
            <a:r>
              <a:rPr lang="en-US" kern="1200" dirty="0" err="1">
                <a:solidFill>
                  <a:srgbClr val="004266"/>
                </a:solidFill>
                <a:cs typeface="Arial" panose="020B0604020202020204" pitchFamily="34" charset="0"/>
              </a:rPr>
              <a:t>wxs</a:t>
            </a:r>
            <a:r>
              <a:rPr lang="en-US" kern="1200" dirty="0">
                <a:solidFill>
                  <a:srgbClr val="004266"/>
                </a:solidFill>
                <a:cs typeface="Arial" panose="020B0604020202020204" pitchFamily="34" charset="0"/>
              </a:rPr>
              <a:t> </a:t>
            </a:r>
            <a:r>
              <a:rPr lang="en-US" kern="1200" dirty="0" err="1">
                <a:solidFill>
                  <a:srgbClr val="004266"/>
                </a:solidFill>
                <a:cs typeface="Arial" panose="020B0604020202020204" pitchFamily="34" charset="0"/>
              </a:rPr>
              <a:t>esa</a:t>
            </a:r>
            <a:r>
              <a:rPr lang="en-US" kern="1200" dirty="0">
                <a:solidFill>
                  <a:srgbClr val="004266"/>
                </a:solidFill>
                <a:cs typeface="Arial" panose="020B0604020202020204" pitchFamily="34" charset="0"/>
              </a:rPr>
              <a:t>), Liberty features, </a:t>
            </a:r>
            <a:r>
              <a:rPr lang="en-US" kern="1200" dirty="0" err="1">
                <a:solidFill>
                  <a:srgbClr val="004266"/>
                </a:solidFill>
                <a:cs typeface="Arial" panose="020B0604020202020204" pitchFamily="34" charset="0"/>
              </a:rPr>
              <a:t>bootstrapping.properties</a:t>
            </a:r>
            <a:r>
              <a:rPr lang="en-US" sz="2000" kern="1200" dirty="0">
                <a:solidFill>
                  <a:srgbClr val="004266"/>
                </a:solidFill>
                <a:cs typeface="Arial" panose="020B0604020202020204" pitchFamily="34" charset="0"/>
              </a:rPr>
              <a:t>.</a:t>
            </a:r>
          </a:p>
          <a:p>
            <a:pPr algn="l" defTabSz="648850" rtl="0" fontAlgn="base">
              <a:lnSpc>
                <a:spcPct val="80000"/>
              </a:lnSpc>
              <a:spcAft>
                <a:spcPct val="0"/>
              </a:spcAft>
              <a:buNone/>
            </a:pPr>
            <a:endParaRPr lang="en-GB" kern="1200" dirty="0">
              <a:solidFill>
                <a:prstClr val="black"/>
              </a:solidFill>
              <a:cs typeface="Arial" panose="020B0604020202020204" pitchFamily="34" charset="0"/>
            </a:endParaRPr>
          </a:p>
          <a:p>
            <a:pPr algn="l" defTabSz="648850" rtl="0" fontAlgn="base">
              <a:lnSpc>
                <a:spcPct val="80000"/>
              </a:lnSpc>
              <a:spcAft>
                <a:spcPct val="0"/>
              </a:spcAft>
              <a:buNone/>
            </a:pPr>
            <a:endParaRPr lang="en-GB" kern="1200" dirty="0">
              <a:solidFill>
                <a:prstClr val="black"/>
              </a:solidFill>
              <a:cs typeface="Arial" panose="020B0604020202020204" pitchFamily="34" charset="0"/>
            </a:endParaRPr>
          </a:p>
        </p:txBody>
      </p:sp>
    </p:spTree>
    <p:extLst>
      <p:ext uri="{BB962C8B-B14F-4D97-AF65-F5344CB8AC3E}">
        <p14:creationId xmlns:p14="http://schemas.microsoft.com/office/powerpoint/2010/main" val="3872837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1" y="388338"/>
            <a:ext cx="12097173" cy="887307"/>
          </a:xfrm>
        </p:spPr>
        <p:txBody>
          <a:bodyPr/>
          <a:lstStyle/>
          <a:p>
            <a:r>
              <a:rPr lang="en-US" dirty="0" smtClean="0"/>
              <a:t>Auto configuration of Liberty server</a:t>
            </a:r>
            <a:endParaRPr lang="en-US" dirty="0"/>
          </a:p>
        </p:txBody>
      </p:sp>
      <p:sp>
        <p:nvSpPr>
          <p:cNvPr id="3" name="Content Placeholder 2"/>
          <p:cNvSpPr>
            <a:spLocks noGrp="1"/>
          </p:cNvSpPr>
          <p:nvPr>
            <p:ph idx="1"/>
          </p:nvPr>
        </p:nvSpPr>
        <p:spPr>
          <a:xfrm>
            <a:off x="476451" y="1499165"/>
            <a:ext cx="12097173" cy="1727498"/>
          </a:xfrm>
        </p:spPr>
        <p:txBody>
          <a:bodyPr>
            <a:normAutofit fontScale="92500"/>
          </a:bodyPr>
          <a:lstStyle/>
          <a:p>
            <a:pPr marL="0" indent="0" algn="just">
              <a:buNone/>
            </a:pPr>
            <a:r>
              <a:rPr lang="en-US" dirty="0">
                <a:solidFill>
                  <a:srgbClr val="000000"/>
                </a:solidFill>
                <a:latin typeface="Helv"/>
              </a:rPr>
              <a:t>When an application is staged, the </a:t>
            </a:r>
            <a:r>
              <a:rPr lang="en-US" dirty="0" smtClean="0">
                <a:solidFill>
                  <a:srgbClr val="000000"/>
                </a:solidFill>
                <a:latin typeface="Helv"/>
              </a:rPr>
              <a:t>buildpack service plugin  </a:t>
            </a:r>
            <a:r>
              <a:rPr lang="en-US" dirty="0">
                <a:solidFill>
                  <a:srgbClr val="000000"/>
                </a:solidFill>
                <a:latin typeface="Helv"/>
              </a:rPr>
              <a:t>examines the bound service information (VCAP_SERVICES) &amp; generates the corresponding server.xml snippets for the bound services</a:t>
            </a:r>
            <a:endParaRPr lang="en-US" dirty="0"/>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25</a:t>
            </a:fld>
            <a:endParaRPr lang="en-US"/>
          </a:p>
        </p:txBody>
      </p:sp>
      <p:sp>
        <p:nvSpPr>
          <p:cNvPr id="5" name="Rectangle 7"/>
          <p:cNvSpPr>
            <a:spLocks noChangeArrowheads="1"/>
          </p:cNvSpPr>
          <p:nvPr/>
        </p:nvSpPr>
        <p:spPr bwMode="auto">
          <a:xfrm>
            <a:off x="338726" y="3858602"/>
            <a:ext cx="6145671" cy="522223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9770" tIns="64885" rIns="129770" bIns="64885"/>
          <a:lstStyle/>
          <a:p>
            <a:pPr algn="l" defTabSz="648850" rtl="0" fontAlgn="base">
              <a:spcBef>
                <a:spcPct val="0"/>
              </a:spcBef>
              <a:spcAft>
                <a:spcPct val="0"/>
              </a:spcAft>
            </a:pPr>
            <a:r>
              <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&lt;server&gt;</a:t>
            </a:r>
          </a:p>
          <a:p>
            <a:pPr algn="l" defTabSz="648850" rtl="0" fontAlgn="base">
              <a:spcBef>
                <a:spcPct val="0"/>
              </a:spcBef>
              <a:spcAft>
                <a:spcPct val="0"/>
              </a:spcAft>
            </a:pPr>
            <a:r>
              <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&lt;featureManager&gt;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&lt;feature&gt;webProfile-6.0&lt;/feature&gt;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featureManager</a:t>
            </a: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&lt;/server&gt;</a:t>
            </a:r>
            <a:endPar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6" name="Rectangle 8"/>
          <p:cNvSpPr>
            <a:spLocks noChangeArrowheads="1"/>
          </p:cNvSpPr>
          <p:nvPr/>
        </p:nvSpPr>
        <p:spPr bwMode="auto">
          <a:xfrm>
            <a:off x="6502459" y="3854087"/>
            <a:ext cx="6145671" cy="5222239"/>
          </a:xfrm>
          <a:prstGeom prst="rect">
            <a:avLst/>
          </a:prstGeom>
          <a:noFill/>
          <a:ln w="9525" algn="ctr">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9770" tIns="64885" rIns="129770" bIns="64885"/>
          <a:lstStyle/>
          <a:p>
            <a:pPr algn="l" defTabSz="648850" rtl="0" fontAlgn="base">
              <a:spcBef>
                <a:spcPct val="0"/>
              </a:spcBef>
              <a:spcAft>
                <a:spcPct val="0"/>
              </a:spcAft>
            </a:pPr>
            <a:r>
              <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&lt;server&gt;</a:t>
            </a:r>
          </a:p>
          <a:p>
            <a:pPr algn="l" defTabSz="648850" rtl="0" fontAlgn="base">
              <a:spcBef>
                <a:spcPct val="0"/>
              </a:spcBef>
              <a:spcAft>
                <a:spcPct val="0"/>
              </a:spcAft>
            </a:pPr>
            <a:r>
              <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&lt;featureManager&gt;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&lt;feature&gt;webProfile-6.0&lt;/feature&gt;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&lt;feature&gt;eXtremeScale.webapp-1.1&lt;/feature&gt;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featureManager</a:t>
            </a: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&lt;</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xsWebApp</a:t>
            </a:r>
            <a:endPar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endParaRP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objectGridName</a:t>
            </a: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=“${cloud…}“</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catalogHostPort</a:t>
            </a: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=“${cloud…}" 		 </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    </a:t>
            </a:r>
            <a:r>
              <a:rPr lang="en-GB" sz="2000" b="1" kern="1200" dirty="0" err="1">
                <a:solidFill>
                  <a:srgbClr val="7F1C7D"/>
                </a:solidFill>
                <a:latin typeface="Courier New" panose="02070309020205020404" pitchFamily="49" charset="0"/>
                <a:ea typeface="Times New Roman" panose="02020603050405020304" pitchFamily="18" charset="0"/>
                <a:cs typeface="Courier New" panose="02070309020205020404" pitchFamily="49" charset="0"/>
              </a:rPr>
              <a:t>securityEnabled</a:t>
            </a: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=“${cloud…}" /&gt;</a:t>
            </a:r>
          </a:p>
          <a:p>
            <a:pPr algn="l" defTabSz="648850" rtl="0" fontAlgn="base">
              <a:spcBef>
                <a:spcPct val="0"/>
              </a:spcBef>
              <a:spcAft>
                <a:spcPct val="0"/>
              </a:spcAft>
            </a:pPr>
            <a:r>
              <a:rPr lang="en-GB"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rPr>
              <a:t>&lt;/server&gt;</a:t>
            </a:r>
            <a:endParaRPr lang="en-US" sz="2000" b="1" kern="1200" dirty="0">
              <a:solidFill>
                <a:srgbClr val="7F1C7D"/>
              </a:solidFill>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Text Box 10"/>
          <p:cNvSpPr txBox="1">
            <a:spLocks noChangeArrowheads="1"/>
          </p:cNvSpPr>
          <p:nvPr/>
        </p:nvSpPr>
        <p:spPr bwMode="auto">
          <a:xfrm>
            <a:off x="460587" y="3341513"/>
            <a:ext cx="2149404" cy="498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9770" tIns="64885" rIns="129770" bIns="64885">
            <a:spAutoFit/>
          </a:bodyPr>
          <a:lstStyle/>
          <a:p>
            <a:pPr algn="l" defTabSz="648850" rtl="0" fontAlgn="base">
              <a:lnSpc>
                <a:spcPct val="90000"/>
              </a:lnSpc>
              <a:spcBef>
                <a:spcPct val="50000"/>
              </a:spcBef>
              <a:spcAft>
                <a:spcPct val="0"/>
              </a:spcAft>
            </a:pPr>
            <a:r>
              <a:rPr lang="en-GB" sz="2600" kern="1200">
                <a:solidFill>
                  <a:prstClr val="black"/>
                </a:solidFill>
                <a:latin typeface="Arial" panose="020B0604020202020204" pitchFamily="34" charset="0"/>
                <a:cs typeface="Arial" panose="020B0604020202020204" pitchFamily="34" charset="0"/>
              </a:rPr>
              <a:t>Before</a:t>
            </a:r>
            <a:endParaRPr lang="en-US" sz="2600" kern="1200">
              <a:solidFill>
                <a:prstClr val="black"/>
              </a:solidFill>
              <a:latin typeface="Arial" panose="020B0604020202020204" pitchFamily="34" charset="0"/>
              <a:cs typeface="Arial" panose="020B0604020202020204" pitchFamily="34" charset="0"/>
            </a:endParaRPr>
          </a:p>
        </p:txBody>
      </p:sp>
      <p:sp>
        <p:nvSpPr>
          <p:cNvPr id="8" name="Text Box 11"/>
          <p:cNvSpPr txBox="1">
            <a:spLocks noChangeArrowheads="1"/>
          </p:cNvSpPr>
          <p:nvPr/>
        </p:nvSpPr>
        <p:spPr bwMode="auto">
          <a:xfrm>
            <a:off x="6811716" y="3341513"/>
            <a:ext cx="2149404" cy="498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9770" tIns="64885" rIns="129770" bIns="64885">
            <a:spAutoFit/>
          </a:bodyPr>
          <a:lstStyle/>
          <a:p>
            <a:pPr algn="l" defTabSz="648850" rtl="0" fontAlgn="base">
              <a:lnSpc>
                <a:spcPct val="90000"/>
              </a:lnSpc>
              <a:spcBef>
                <a:spcPct val="50000"/>
              </a:spcBef>
              <a:spcAft>
                <a:spcPct val="0"/>
              </a:spcAft>
            </a:pPr>
            <a:r>
              <a:rPr lang="en-GB" sz="2600" kern="1200">
                <a:solidFill>
                  <a:prstClr val="black"/>
                </a:solidFill>
                <a:latin typeface="Arial" panose="020B0604020202020204" pitchFamily="34" charset="0"/>
                <a:cs typeface="Arial" panose="020B0604020202020204" pitchFamily="34" charset="0"/>
              </a:rPr>
              <a:t>After</a:t>
            </a:r>
            <a:endParaRPr lang="en-US" sz="2600" kern="12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947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Configuration &amp; Auto-Wiring of services	</a:t>
            </a:r>
            <a:endParaRPr lang="en-US" dirty="0"/>
          </a:p>
        </p:txBody>
      </p:sp>
      <p:sp>
        <p:nvSpPr>
          <p:cNvPr id="3" name="Content Placeholder 2"/>
          <p:cNvSpPr>
            <a:spLocks noGrp="1"/>
          </p:cNvSpPr>
          <p:nvPr>
            <p:ph idx="1"/>
          </p:nvPr>
        </p:nvSpPr>
        <p:spPr/>
        <p:txBody>
          <a:bodyPr numCol="2">
            <a:normAutofit lnSpcReduction="10000"/>
          </a:bodyPr>
          <a:lstStyle/>
          <a:p>
            <a:r>
              <a:rPr lang="en-US" dirty="0" smtClean="0"/>
              <a:t>Option to </a:t>
            </a:r>
            <a:r>
              <a:rPr lang="en-US" dirty="0" smtClean="0">
                <a:solidFill>
                  <a:srgbClr val="FF0000"/>
                </a:solidFill>
              </a:rPr>
              <a:t>opt-out</a:t>
            </a:r>
            <a:r>
              <a:rPr lang="en-US" dirty="0" smtClean="0"/>
              <a:t> of auto-configuration when the generated configuration is not correct or if the service plugin cannot discern intent correctly</a:t>
            </a:r>
          </a:p>
          <a:p>
            <a:r>
              <a:rPr lang="en-US" dirty="0" smtClean="0"/>
              <a:t>Additional Liberty features are provisioned from the Liberty runtime-extended package if needed by the service</a:t>
            </a:r>
          </a:p>
          <a:p>
            <a:r>
              <a:rPr lang="en-US" dirty="0" smtClean="0"/>
              <a:t>In depth treatment of services and how to write a service provider covered in session</a:t>
            </a:r>
          </a:p>
          <a:p>
            <a:r>
              <a:rPr lang="en-US" dirty="0" smtClean="0"/>
              <a:t>In addition to auto-configuration Liberty </a:t>
            </a:r>
            <a:r>
              <a:rPr lang="en-US" dirty="0"/>
              <a:t> </a:t>
            </a:r>
            <a:r>
              <a:rPr lang="en-US" dirty="0" smtClean="0"/>
              <a:t>exposes auto-wiring of data sources at runtime </a:t>
            </a:r>
          </a:p>
          <a:p>
            <a:pPr marL="678168" indent="-486663" eaLnBrk="1" hangingPunct="1">
              <a:spcBef>
                <a:spcPts val="1493"/>
              </a:spcBef>
              <a:spcAft>
                <a:spcPts val="640"/>
              </a:spcAft>
              <a:buFont typeface="Arial" panose="020B0604020202020204" pitchFamily="34" charset="0"/>
              <a:buChar char="•"/>
            </a:pPr>
            <a:r>
              <a:rPr lang="en-GB" sz="3000" dirty="0">
                <a:solidFill>
                  <a:schemeClr val="accent2"/>
                </a:solidFill>
                <a:latin typeface="Inconsolata" panose="020B0609030003000000" pitchFamily="49" charset="0"/>
                <a:cs typeface="Arial" panose="020B0604020202020204" pitchFamily="34" charset="0"/>
              </a:rPr>
              <a:t>Application does a lookup for a resource using the JNDI name </a:t>
            </a:r>
            <a:r>
              <a:rPr lang="en-GB" sz="3000" dirty="0" err="1">
                <a:solidFill>
                  <a:schemeClr val="accent2"/>
                </a:solidFill>
                <a:latin typeface="Inconsolata" panose="020B0609030003000000" pitchFamily="49" charset="0"/>
                <a:cs typeface="Arial" panose="020B0604020202020204" pitchFamily="34" charset="0"/>
              </a:rPr>
              <a:t>java:comp</a:t>
            </a:r>
            <a:r>
              <a:rPr lang="en-GB" sz="3000" dirty="0">
                <a:solidFill>
                  <a:schemeClr val="accent2"/>
                </a:solidFill>
                <a:latin typeface="Inconsolata" panose="020B0609030003000000" pitchFamily="49" charset="0"/>
                <a:cs typeface="Arial" panose="020B0604020202020204" pitchFamily="34" charset="0"/>
              </a:rPr>
              <a:t>/</a:t>
            </a:r>
            <a:r>
              <a:rPr lang="en-GB" sz="3000" dirty="0" err="1">
                <a:solidFill>
                  <a:schemeClr val="accent2"/>
                </a:solidFill>
                <a:latin typeface="Inconsolata" panose="020B0609030003000000" pitchFamily="49" charset="0"/>
                <a:cs typeface="Arial" panose="020B0604020202020204" pitchFamily="34" charset="0"/>
              </a:rPr>
              <a:t>env</a:t>
            </a:r>
            <a:r>
              <a:rPr lang="en-GB" sz="3000" dirty="0">
                <a:solidFill>
                  <a:schemeClr val="accent2"/>
                </a:solidFill>
                <a:latin typeface="Inconsolata" panose="020B0609030003000000" pitchFamily="49" charset="0"/>
                <a:cs typeface="Arial" panose="020B0604020202020204" pitchFamily="34" charset="0"/>
              </a:rPr>
              <a:t>/</a:t>
            </a:r>
            <a:r>
              <a:rPr lang="en-GB" sz="3000" dirty="0" err="1">
                <a:solidFill>
                  <a:schemeClr val="accent2"/>
                </a:solidFill>
                <a:latin typeface="Inconsolata" panose="020B0609030003000000" pitchFamily="49" charset="0"/>
                <a:cs typeface="Arial" panose="020B0604020202020204" pitchFamily="34" charset="0"/>
              </a:rPr>
              <a:t>jdbc</a:t>
            </a:r>
            <a:r>
              <a:rPr lang="en-GB" sz="3000" dirty="0">
                <a:solidFill>
                  <a:schemeClr val="accent2"/>
                </a:solidFill>
                <a:latin typeface="Inconsolata" panose="020B0609030003000000" pitchFamily="49" charset="0"/>
                <a:cs typeface="Arial" panose="020B0604020202020204" pitchFamily="34" charset="0"/>
              </a:rPr>
              <a:t>/</a:t>
            </a:r>
            <a:r>
              <a:rPr lang="en-GB" sz="3000" dirty="0" err="1">
                <a:solidFill>
                  <a:schemeClr val="accent2"/>
                </a:solidFill>
                <a:latin typeface="Inconsolata" panose="020B0609030003000000" pitchFamily="49" charset="0"/>
                <a:cs typeface="Arial" panose="020B0604020202020204" pitchFamily="34" charset="0"/>
              </a:rPr>
              <a:t>myDB</a:t>
            </a:r>
            <a:endParaRPr lang="en-GB" sz="3000" dirty="0">
              <a:solidFill>
                <a:schemeClr val="accent2"/>
              </a:solidFill>
              <a:latin typeface="Inconsolata" panose="020B0609030003000000" pitchFamily="49" charset="0"/>
              <a:cs typeface="Arial" panose="020B0604020202020204" pitchFamily="34" charset="0"/>
            </a:endParaRPr>
          </a:p>
          <a:p>
            <a:pPr marL="678168" indent="-486663" eaLnBrk="1" hangingPunct="1">
              <a:spcBef>
                <a:spcPts val="1493"/>
              </a:spcBef>
              <a:spcAft>
                <a:spcPts val="640"/>
              </a:spcAft>
              <a:buFont typeface="Arial" panose="020B0604020202020204" pitchFamily="34" charset="0"/>
              <a:buChar char="•"/>
            </a:pPr>
            <a:r>
              <a:rPr lang="en-GB" sz="3000" dirty="0">
                <a:solidFill>
                  <a:schemeClr val="accent2"/>
                </a:solidFill>
                <a:latin typeface="Inconsolata" panose="020B0609030003000000" pitchFamily="49" charset="0"/>
                <a:cs typeface="Arial" panose="020B0604020202020204" pitchFamily="34" charset="0"/>
              </a:rPr>
              <a:t>Service bound with name ‘</a:t>
            </a:r>
            <a:r>
              <a:rPr lang="en-GB" sz="3000" dirty="0" err="1">
                <a:solidFill>
                  <a:schemeClr val="accent2"/>
                </a:solidFill>
                <a:latin typeface="Inconsolata" panose="020B0609030003000000" pitchFamily="49" charset="0"/>
                <a:cs typeface="Arial" panose="020B0604020202020204" pitchFamily="34" charset="0"/>
              </a:rPr>
              <a:t>dbService</a:t>
            </a:r>
            <a:r>
              <a:rPr lang="en-GB" sz="3000" dirty="0">
                <a:solidFill>
                  <a:schemeClr val="accent2"/>
                </a:solidFill>
                <a:latin typeface="Inconsolata" panose="020B0609030003000000" pitchFamily="49" charset="0"/>
                <a:cs typeface="Arial" panose="020B0604020202020204" pitchFamily="34" charset="0"/>
              </a:rPr>
              <a:t>’ which is mapped to JNDI name </a:t>
            </a:r>
            <a:r>
              <a:rPr lang="en-GB" sz="3000" dirty="0" err="1">
                <a:solidFill>
                  <a:schemeClr val="accent2"/>
                </a:solidFill>
                <a:latin typeface="Inconsolata" panose="020B0609030003000000" pitchFamily="49" charset="0"/>
                <a:cs typeface="Arial" panose="020B0604020202020204" pitchFamily="34" charset="0"/>
              </a:rPr>
              <a:t>jdbc</a:t>
            </a:r>
            <a:r>
              <a:rPr lang="en-GB" sz="3000" dirty="0">
                <a:solidFill>
                  <a:schemeClr val="accent2"/>
                </a:solidFill>
                <a:latin typeface="Inconsolata" panose="020B0609030003000000" pitchFamily="49" charset="0"/>
                <a:cs typeface="Arial" panose="020B0604020202020204" pitchFamily="34" charset="0"/>
              </a:rPr>
              <a:t>/</a:t>
            </a:r>
            <a:r>
              <a:rPr lang="en-GB" sz="3000" dirty="0" err="1">
                <a:solidFill>
                  <a:schemeClr val="accent2"/>
                </a:solidFill>
                <a:latin typeface="Inconsolata" panose="020B0609030003000000" pitchFamily="49" charset="0"/>
                <a:cs typeface="Arial" panose="020B0604020202020204" pitchFamily="34" charset="0"/>
              </a:rPr>
              <a:t>dbService</a:t>
            </a:r>
            <a:endParaRPr lang="en-GB" sz="3000" dirty="0">
              <a:solidFill>
                <a:schemeClr val="accent2"/>
              </a:solidFill>
              <a:latin typeface="Inconsolata" panose="020B0609030003000000" pitchFamily="49" charset="0"/>
              <a:cs typeface="Arial" panose="020B0604020202020204" pitchFamily="34" charset="0"/>
            </a:endParaRPr>
          </a:p>
          <a:p>
            <a:pPr marL="678168" indent="-486663" eaLnBrk="1" hangingPunct="1">
              <a:spcBef>
                <a:spcPts val="1493"/>
              </a:spcBef>
              <a:spcAft>
                <a:spcPts val="640"/>
              </a:spcAft>
              <a:buFont typeface="Arial" panose="020B0604020202020204" pitchFamily="34" charset="0"/>
              <a:buChar char="•"/>
            </a:pPr>
            <a:r>
              <a:rPr lang="en-GB" sz="3000" dirty="0">
                <a:solidFill>
                  <a:schemeClr val="accent2"/>
                </a:solidFill>
                <a:latin typeface="Inconsolata" panose="020B0609030003000000" pitchFamily="49" charset="0"/>
                <a:cs typeface="Arial" panose="020B0604020202020204" pitchFamily="34" charset="0"/>
              </a:rPr>
              <a:t>Allows the single service that is bound to be returned as the result of the lookup</a:t>
            </a:r>
            <a:endParaRPr lang="en-US" sz="3000" dirty="0">
              <a:solidFill>
                <a:schemeClr val="accent2"/>
              </a:solidFill>
              <a:latin typeface="Inconsolata" panose="020B0609030003000000" pitchFamily="49"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26</a:t>
            </a:fld>
            <a:endParaRPr lang="en-US"/>
          </a:p>
        </p:txBody>
      </p:sp>
    </p:spTree>
    <p:extLst>
      <p:ext uri="{BB962C8B-B14F-4D97-AF65-F5344CB8AC3E}">
        <p14:creationId xmlns:p14="http://schemas.microsoft.com/office/powerpoint/2010/main" val="3203205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50" descr="PushNotificati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503" y="6215665"/>
            <a:ext cx="885049" cy="760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87" name="Picture 2" descr="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22382" y="291314"/>
            <a:ext cx="760872" cy="309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8" name="AutoShape 6"/>
          <p:cNvSpPr>
            <a:spLocks/>
          </p:cNvSpPr>
          <p:nvPr/>
        </p:nvSpPr>
        <p:spPr bwMode="auto">
          <a:xfrm>
            <a:off x="3617020" y="3023165"/>
            <a:ext cx="1117601" cy="532836"/>
          </a:xfrm>
          <a:custGeom>
            <a:avLst/>
            <a:gdLst>
              <a:gd name="T0" fmla="*/ 14294029 w 21600"/>
              <a:gd name="T1" fmla="*/ 3252586 h 21600"/>
              <a:gd name="T2" fmla="*/ 14294029 w 21600"/>
              <a:gd name="T3" fmla="*/ 3252586 h 21600"/>
              <a:gd name="T4" fmla="*/ 14294029 w 21600"/>
              <a:gd name="T5" fmla="*/ 3252586 h 21600"/>
              <a:gd name="T6" fmla="*/ 14294029 w 21600"/>
              <a:gd name="T7" fmla="*/ 325258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SQL Database</a:t>
            </a:r>
            <a:endParaRPr lang="en-US" sz="1700" kern="1200">
              <a:solidFill>
                <a:prstClr val="black"/>
              </a:solidFill>
              <a:latin typeface="Arial" charset="0"/>
              <a:ea typeface="ＭＳ Ｐゴシック" charset="0"/>
              <a:cs typeface="Arial" charset="0"/>
            </a:endParaRPr>
          </a:p>
        </p:txBody>
      </p:sp>
      <p:sp>
        <p:nvSpPr>
          <p:cNvPr id="16389" name="AutoShape 8"/>
          <p:cNvSpPr>
            <a:spLocks/>
          </p:cNvSpPr>
          <p:nvPr/>
        </p:nvSpPr>
        <p:spPr bwMode="auto">
          <a:xfrm>
            <a:off x="6676251" y="5089031"/>
            <a:ext cx="1117599" cy="318347"/>
          </a:xfrm>
          <a:custGeom>
            <a:avLst/>
            <a:gdLst>
              <a:gd name="T0" fmla="*/ 14294048 w 21600"/>
              <a:gd name="T1" fmla="*/ 1156714 h 21600"/>
              <a:gd name="T2" fmla="*/ 14294048 w 21600"/>
              <a:gd name="T3" fmla="*/ 1156714 h 21600"/>
              <a:gd name="T4" fmla="*/ 14294048 w 21600"/>
              <a:gd name="T5" fmla="*/ 1156714 h 21600"/>
              <a:gd name="T6" fmla="*/ 14294048 w 21600"/>
              <a:gd name="T7" fmla="*/ 115671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Mongo DB</a:t>
            </a:r>
            <a:endParaRPr lang="en-US" sz="1700" kern="1200">
              <a:solidFill>
                <a:prstClr val="black"/>
              </a:solidFill>
              <a:latin typeface="Arial" charset="0"/>
              <a:ea typeface="ＭＳ Ｐゴシック" charset="0"/>
              <a:cs typeface="Arial" charset="0"/>
            </a:endParaRPr>
          </a:p>
        </p:txBody>
      </p:sp>
      <p:sp>
        <p:nvSpPr>
          <p:cNvPr id="16390" name="AutoShape 12"/>
          <p:cNvSpPr>
            <a:spLocks/>
          </p:cNvSpPr>
          <p:nvPr/>
        </p:nvSpPr>
        <p:spPr bwMode="auto">
          <a:xfrm>
            <a:off x="2939687" y="4206301"/>
            <a:ext cx="1494649" cy="844409"/>
          </a:xfrm>
          <a:custGeom>
            <a:avLst/>
            <a:gdLst>
              <a:gd name="T0" fmla="*/ 25579125 w 21600"/>
              <a:gd name="T1" fmla="*/ 8145962 h 21600"/>
              <a:gd name="T2" fmla="*/ 25579125 w 21600"/>
              <a:gd name="T3" fmla="*/ 8145962 h 21600"/>
              <a:gd name="T4" fmla="*/ 25579125 w 21600"/>
              <a:gd name="T5" fmla="*/ 8145962 h 21600"/>
              <a:gd name="T6" fmla="*/ 25579125 w 21600"/>
              <a:gd name="T7" fmla="*/ 814596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nchor="ctr"/>
          <a:lstStyle/>
          <a:p>
            <a:pPr algn="l" defTabSz="452819" rtl="0" fontAlgn="base">
              <a:lnSpc>
                <a:spcPts val="1903"/>
              </a:lnSpc>
              <a:spcBef>
                <a:spcPct val="0"/>
              </a:spcBef>
              <a:spcAft>
                <a:spcPct val="0"/>
              </a:spcAft>
            </a:pPr>
            <a:r>
              <a:rPr lang="en-US" sz="2600" b="1" kern="1200">
                <a:solidFill>
                  <a:prstClr val="black"/>
                </a:solidFill>
                <a:latin typeface="Helvetica Neue Medium for IBM" charset="0"/>
                <a:ea typeface="ＭＳ Ｐゴシック" charset="0"/>
                <a:cs typeface="Arial" charset="0"/>
                <a:sym typeface="Helvetica Neue Medium for IBM" charset="0"/>
              </a:rPr>
              <a:t>Modern </a:t>
            </a:r>
            <a:r>
              <a:rPr lang="ja-JP" altLang="en-US" sz="2600" b="1" kern="1200">
                <a:solidFill>
                  <a:prstClr val="black"/>
                </a:solidFill>
                <a:latin typeface="Helvetica Neue Medium for IBM" charset="0"/>
                <a:ea typeface="ＭＳ Ｐゴシック" charset="0"/>
                <a:cs typeface="Arial" charset="0"/>
                <a:sym typeface="Helvetica Neue Medium for IBM" charset="0"/>
              </a:rPr>
              <a:t>“</a:t>
            </a:r>
            <a:r>
              <a:rPr lang="en-US" sz="2600" b="1" kern="1200">
                <a:solidFill>
                  <a:prstClr val="black"/>
                </a:solidFill>
                <a:latin typeface="Helvetica Neue Medium for IBM" charset="0"/>
                <a:ea typeface="ＭＳ Ｐゴシック" charset="0"/>
                <a:cs typeface="Arial" charset="0"/>
                <a:sym typeface="Helvetica Neue Medium for IBM" charset="0"/>
              </a:rPr>
              <a:t>resource</a:t>
            </a:r>
            <a:r>
              <a:rPr lang="ja-JP" altLang="en-US" sz="2600" b="1" kern="1200">
                <a:solidFill>
                  <a:prstClr val="black"/>
                </a:solidFill>
                <a:latin typeface="Helvetica Neue Medium for IBM" charset="0"/>
                <a:ea typeface="ＭＳ Ｐゴシック" charset="0"/>
                <a:cs typeface="Arial" charset="0"/>
                <a:sym typeface="Helvetica Neue Medium for IBM" charset="0"/>
              </a:rPr>
              <a:t>”</a:t>
            </a:r>
            <a:endParaRPr lang="en-US" sz="2600" b="1" kern="1200">
              <a:solidFill>
                <a:prstClr val="black"/>
              </a:solidFill>
              <a:latin typeface="Arial" charset="0"/>
              <a:ea typeface="ＭＳ Ｐゴシック" charset="0"/>
              <a:cs typeface="Arial" charset="0"/>
            </a:endParaRPr>
          </a:p>
        </p:txBody>
      </p:sp>
      <p:sp>
        <p:nvSpPr>
          <p:cNvPr id="16391" name="AutoShape 18"/>
          <p:cNvSpPr>
            <a:spLocks/>
          </p:cNvSpPr>
          <p:nvPr/>
        </p:nvSpPr>
        <p:spPr bwMode="auto">
          <a:xfrm>
            <a:off x="4791065" y="2993813"/>
            <a:ext cx="1117601" cy="532836"/>
          </a:xfrm>
          <a:custGeom>
            <a:avLst/>
            <a:gdLst>
              <a:gd name="T0" fmla="*/ 14294029 w 21600"/>
              <a:gd name="T1" fmla="*/ 3252586 h 21600"/>
              <a:gd name="T2" fmla="*/ 14294029 w 21600"/>
              <a:gd name="T3" fmla="*/ 3252586 h 21600"/>
              <a:gd name="T4" fmla="*/ 14294029 w 21600"/>
              <a:gd name="T5" fmla="*/ 3252586 h 21600"/>
              <a:gd name="T6" fmla="*/ 14294029 w 21600"/>
              <a:gd name="T7" fmla="*/ 325258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BLU Data Warehouse </a:t>
            </a:r>
            <a:endParaRPr lang="en-US" sz="1700" kern="1200">
              <a:solidFill>
                <a:prstClr val="black"/>
              </a:solidFill>
              <a:latin typeface="Arial" charset="0"/>
              <a:ea typeface="ＭＳ Ｐゴシック" charset="0"/>
              <a:cs typeface="Arial" charset="0"/>
            </a:endParaRPr>
          </a:p>
        </p:txBody>
      </p:sp>
      <p:sp>
        <p:nvSpPr>
          <p:cNvPr id="16392" name="AutoShape 21"/>
          <p:cNvSpPr>
            <a:spLocks/>
          </p:cNvSpPr>
          <p:nvPr/>
        </p:nvSpPr>
        <p:spPr bwMode="auto">
          <a:xfrm>
            <a:off x="5529299" y="5100322"/>
            <a:ext cx="1115342" cy="316089"/>
          </a:xfrm>
          <a:custGeom>
            <a:avLst/>
            <a:gdLst>
              <a:gd name="T0" fmla="*/ 14244866 w 21600"/>
              <a:gd name="T1" fmla="*/ 1142766 h 21600"/>
              <a:gd name="T2" fmla="*/ 14244866 w 21600"/>
              <a:gd name="T3" fmla="*/ 1142766 h 21600"/>
              <a:gd name="T4" fmla="*/ 14244866 w 21600"/>
              <a:gd name="T5" fmla="*/ 1142766 h 21600"/>
              <a:gd name="T6" fmla="*/ 14244866 w 21600"/>
              <a:gd name="T7" fmla="*/ 114276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Data Cache</a:t>
            </a:r>
            <a:endParaRPr lang="en-US" sz="1700" kern="1200">
              <a:solidFill>
                <a:prstClr val="black"/>
              </a:solidFill>
              <a:latin typeface="Arial" charset="0"/>
              <a:ea typeface="ＭＳ Ｐゴシック" charset="0"/>
              <a:cs typeface="Arial" charset="0"/>
            </a:endParaRPr>
          </a:p>
        </p:txBody>
      </p:sp>
      <p:sp>
        <p:nvSpPr>
          <p:cNvPr id="16393" name="AutoShape 22"/>
          <p:cNvSpPr>
            <a:spLocks/>
          </p:cNvSpPr>
          <p:nvPr/>
        </p:nvSpPr>
        <p:spPr bwMode="auto">
          <a:xfrm>
            <a:off x="5542847" y="7170702"/>
            <a:ext cx="1115342" cy="532836"/>
          </a:xfrm>
          <a:custGeom>
            <a:avLst/>
            <a:gdLst>
              <a:gd name="T0" fmla="*/ 14244903 w 21600"/>
              <a:gd name="T1" fmla="*/ 3242891 h 21600"/>
              <a:gd name="T2" fmla="*/ 14244903 w 21600"/>
              <a:gd name="T3" fmla="*/ 3242891 h 21600"/>
              <a:gd name="T4" fmla="*/ 14244903 w 21600"/>
              <a:gd name="T5" fmla="*/ 3242891 h 21600"/>
              <a:gd name="T6" fmla="*/ 14244903 w 21600"/>
              <a:gd name="T7" fmla="*/ 324289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algn="l"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Session Cache</a:t>
            </a:r>
            <a:endParaRPr lang="en-US" sz="1700" kern="1200">
              <a:solidFill>
                <a:prstClr val="black"/>
              </a:solidFill>
              <a:latin typeface="Arial" charset="0"/>
              <a:ea typeface="ＭＳ Ｐゴシック" charset="0"/>
              <a:cs typeface="Arial" charset="0"/>
            </a:endParaRPr>
          </a:p>
        </p:txBody>
      </p:sp>
      <p:sp>
        <p:nvSpPr>
          <p:cNvPr id="16394" name="AutoShape 23"/>
          <p:cNvSpPr>
            <a:spLocks/>
          </p:cNvSpPr>
          <p:nvPr/>
        </p:nvSpPr>
        <p:spPr bwMode="auto">
          <a:xfrm>
            <a:off x="5876997" y="3097671"/>
            <a:ext cx="1115342" cy="316089"/>
          </a:xfrm>
          <a:custGeom>
            <a:avLst/>
            <a:gdLst>
              <a:gd name="T0" fmla="*/ 14273729 w 21600"/>
              <a:gd name="T1" fmla="*/ 1142766 h 21600"/>
              <a:gd name="T2" fmla="*/ 14273729 w 21600"/>
              <a:gd name="T3" fmla="*/ 1142766 h 21600"/>
              <a:gd name="T4" fmla="*/ 14273729 w 21600"/>
              <a:gd name="T5" fmla="*/ 1142766 h 21600"/>
              <a:gd name="T6" fmla="*/ 14273729 w 21600"/>
              <a:gd name="T7" fmla="*/ 114276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Elastic MQ</a:t>
            </a:r>
            <a:endParaRPr lang="en-US" sz="1700" kern="1200">
              <a:solidFill>
                <a:prstClr val="black"/>
              </a:solidFill>
              <a:latin typeface="Arial" charset="0"/>
              <a:ea typeface="ＭＳ Ｐゴシック" charset="0"/>
              <a:cs typeface="Arial" charset="0"/>
            </a:endParaRPr>
          </a:p>
        </p:txBody>
      </p:sp>
      <p:sp>
        <p:nvSpPr>
          <p:cNvPr id="16395" name="AutoShape 24"/>
          <p:cNvSpPr>
            <a:spLocks/>
          </p:cNvSpPr>
          <p:nvPr/>
        </p:nvSpPr>
        <p:spPr bwMode="auto">
          <a:xfrm>
            <a:off x="3711847" y="6269910"/>
            <a:ext cx="1575929" cy="600569"/>
          </a:xfrm>
          <a:custGeom>
            <a:avLst/>
            <a:gdLst>
              <a:gd name="T0" fmla="*/ 28401655 w 21600"/>
              <a:gd name="T1" fmla="*/ 4124297 h 21600"/>
              <a:gd name="T2" fmla="*/ 28401655 w 21600"/>
              <a:gd name="T3" fmla="*/ 4124297 h 21600"/>
              <a:gd name="T4" fmla="*/ 28401655 w 21600"/>
              <a:gd name="T5" fmla="*/ 4124297 h 21600"/>
              <a:gd name="T6" fmla="*/ 28401655 w 21600"/>
              <a:gd name="T7" fmla="*/ 412429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nchor="ctr"/>
          <a:lstStyle/>
          <a:p>
            <a:pPr algn="l" defTabSz="452819" rtl="0" fontAlgn="base">
              <a:lnSpc>
                <a:spcPts val="1903"/>
              </a:lnSpc>
              <a:spcBef>
                <a:spcPct val="0"/>
              </a:spcBef>
              <a:spcAft>
                <a:spcPct val="0"/>
              </a:spcAft>
            </a:pPr>
            <a:r>
              <a:rPr lang="en-US" sz="2600" b="1" kern="1200">
                <a:solidFill>
                  <a:prstClr val="black"/>
                </a:solidFill>
                <a:latin typeface="Helvetica Neue Medium for IBM" charset="0"/>
                <a:ea typeface="ＭＳ Ｐゴシック" charset="0"/>
                <a:cs typeface="Arial" charset="0"/>
                <a:sym typeface="Helvetica Neue Medium for IBM" charset="0"/>
              </a:rPr>
              <a:t>Operational services</a:t>
            </a:r>
            <a:endParaRPr lang="en-US" sz="2600" b="1" kern="1200">
              <a:solidFill>
                <a:prstClr val="black"/>
              </a:solidFill>
              <a:latin typeface="Arial" charset="0"/>
              <a:ea typeface="ＭＳ Ｐゴシック" charset="0"/>
              <a:cs typeface="Arial" charset="0"/>
            </a:endParaRPr>
          </a:p>
        </p:txBody>
      </p:sp>
      <p:sp>
        <p:nvSpPr>
          <p:cNvPr id="16396" name="AutoShape 32"/>
          <p:cNvSpPr>
            <a:spLocks/>
          </p:cNvSpPr>
          <p:nvPr/>
        </p:nvSpPr>
        <p:spPr bwMode="auto">
          <a:xfrm>
            <a:off x="8748891" y="7179733"/>
            <a:ext cx="1117599" cy="316089"/>
          </a:xfrm>
          <a:custGeom>
            <a:avLst/>
            <a:gdLst>
              <a:gd name="T0" fmla="*/ 14273747 w 21600"/>
              <a:gd name="T1" fmla="*/ 1142766 h 21600"/>
              <a:gd name="T2" fmla="*/ 14273747 w 21600"/>
              <a:gd name="T3" fmla="*/ 1142766 h 21600"/>
              <a:gd name="T4" fmla="*/ 14273747 w 21600"/>
              <a:gd name="T5" fmla="*/ 1142766 h 21600"/>
              <a:gd name="T6" fmla="*/ 14273747 w 21600"/>
              <a:gd name="T7" fmla="*/ 114276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algn="l"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Log Analysis</a:t>
            </a:r>
            <a:endParaRPr lang="en-US" sz="1700" kern="1200">
              <a:solidFill>
                <a:prstClr val="black"/>
              </a:solidFill>
              <a:latin typeface="Arial" charset="0"/>
              <a:ea typeface="ＭＳ Ｐゴシック" charset="0"/>
              <a:cs typeface="Arial" charset="0"/>
            </a:endParaRPr>
          </a:p>
        </p:txBody>
      </p:sp>
      <p:pic>
        <p:nvPicPr>
          <p:cNvPr id="16397" name="Picture 33" descr="MongoD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43325" y="4244622"/>
            <a:ext cx="885049" cy="760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8" name="Picture 42" descr="datacach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69341" y="4194953"/>
            <a:ext cx="914399" cy="790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399" name="Picture 45" descr="LogAnalysis.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06652" y="6227012"/>
            <a:ext cx="882792" cy="763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0" name="Picture 53" descr="imag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42995" y="2178757"/>
            <a:ext cx="914399" cy="790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1" name="Picture 55" descr="imag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71825" y="2201334"/>
            <a:ext cx="970844" cy="8398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2" name="Picture 57" descr="pasted-image.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79253" y="4325963"/>
            <a:ext cx="544125" cy="456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3" name="Picture 58" descr="datacach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57110" y="6220179"/>
            <a:ext cx="914399" cy="7902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4" name="Picture 59" descr="pasted-image.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69281" y="6351190"/>
            <a:ext cx="544124" cy="456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5" name="Picture 62" descr="datacach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500339" y="6211149"/>
            <a:ext cx="914401" cy="787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6" name="Picture 63" descr="pasted-image.pn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12569" y="6342159"/>
            <a:ext cx="544125" cy="453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7" name="Picture 73" descr="sessioncacheservice64.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07723" y="6378283"/>
            <a:ext cx="474133" cy="4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8" name="Picture 74" descr="datacache64.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858934" y="4328160"/>
            <a:ext cx="532836" cy="532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09" name="Picture 77" descr="datacach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18621" y="2194560"/>
            <a:ext cx="914399" cy="787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0" name="Picture 78" descr="pasted-image.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28533" y="2323315"/>
            <a:ext cx="544125" cy="4560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1" name="Picture 80" descr="sqldblarge.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817905" y="2314225"/>
            <a:ext cx="661528" cy="661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12" name="AutoShape 81"/>
          <p:cNvSpPr>
            <a:spLocks/>
          </p:cNvSpPr>
          <p:nvPr/>
        </p:nvSpPr>
        <p:spPr bwMode="auto">
          <a:xfrm>
            <a:off x="7344552" y="7141352"/>
            <a:ext cx="1171786" cy="532836"/>
          </a:xfrm>
          <a:custGeom>
            <a:avLst/>
            <a:gdLst>
              <a:gd name="T0" fmla="*/ 15732142 w 21600"/>
              <a:gd name="T1" fmla="*/ 3242891 h 21600"/>
              <a:gd name="T2" fmla="*/ 15732142 w 21600"/>
              <a:gd name="T3" fmla="*/ 3242891 h 21600"/>
              <a:gd name="T4" fmla="*/ 15732142 w 21600"/>
              <a:gd name="T5" fmla="*/ 3242891 h 21600"/>
              <a:gd name="T6" fmla="*/ 15732142 w 21600"/>
              <a:gd name="T7" fmla="*/ 3242891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algn="l"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Monitoring and Analytics</a:t>
            </a:r>
            <a:endParaRPr lang="en-US" sz="1700" kern="1200">
              <a:solidFill>
                <a:prstClr val="black"/>
              </a:solidFill>
              <a:latin typeface="Arial" charset="0"/>
              <a:ea typeface="ＭＳ Ｐゴシック" charset="0"/>
              <a:cs typeface="Arial" charset="0"/>
            </a:endParaRPr>
          </a:p>
        </p:txBody>
      </p:sp>
      <p:pic>
        <p:nvPicPr>
          <p:cNvPr id="16413" name="Picture 90" descr="cloudmonitoring64.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592968" y="6256363"/>
            <a:ext cx="733777" cy="733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4" name="Picture 50" descr="PushNotificati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8773" y="4206243"/>
            <a:ext cx="885049" cy="7608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415"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680374" y="4244622"/>
            <a:ext cx="704427" cy="704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16" name="AutoShape 6"/>
          <p:cNvSpPr>
            <a:spLocks/>
          </p:cNvSpPr>
          <p:nvPr/>
        </p:nvSpPr>
        <p:spPr bwMode="auto">
          <a:xfrm>
            <a:off x="4456914" y="5100320"/>
            <a:ext cx="1117601" cy="532836"/>
          </a:xfrm>
          <a:custGeom>
            <a:avLst/>
            <a:gdLst>
              <a:gd name="T0" fmla="*/ 14294029 w 21600"/>
              <a:gd name="T1" fmla="*/ 3252586 h 21600"/>
              <a:gd name="T2" fmla="*/ 14294029 w 21600"/>
              <a:gd name="T3" fmla="*/ 3252586 h 21600"/>
              <a:gd name="T4" fmla="*/ 14294029 w 21600"/>
              <a:gd name="T5" fmla="*/ 3252586 h 21600"/>
              <a:gd name="T6" fmla="*/ 14294029 w 21600"/>
              <a:gd name="T7" fmla="*/ 325258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Cloudant</a:t>
            </a:r>
            <a:endParaRPr lang="en-US" sz="1700" kern="1200">
              <a:solidFill>
                <a:prstClr val="black"/>
              </a:solidFill>
              <a:latin typeface="Arial" charset="0"/>
              <a:ea typeface="ＭＳ Ｐゴシック" charset="0"/>
              <a:cs typeface="Arial" charset="0"/>
            </a:endParaRPr>
          </a:p>
        </p:txBody>
      </p:sp>
      <p:sp>
        <p:nvSpPr>
          <p:cNvPr id="2" name="Rectangle 1"/>
          <p:cNvSpPr/>
          <p:nvPr/>
        </p:nvSpPr>
        <p:spPr>
          <a:xfrm>
            <a:off x="6619865" y="6378226"/>
            <a:ext cx="600569" cy="3815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9763" tIns="64882" rIns="129763" bIns="64882" anchor="ctr"/>
          <a:lstStyle/>
          <a:p>
            <a:pPr defTabSz="648816" rtl="0" fontAlgn="base">
              <a:spcBef>
                <a:spcPct val="0"/>
              </a:spcBef>
              <a:spcAft>
                <a:spcPct val="0"/>
              </a:spcAft>
            </a:pPr>
            <a:endParaRPr lang="en-US" sz="1700" kern="1200">
              <a:solidFill>
                <a:prstClr val="black"/>
              </a:solidFill>
              <a:latin typeface="Arial" charset="0"/>
              <a:ea typeface="ＭＳ Ｐゴシック" charset="0"/>
              <a:cs typeface="Arial" charset="0"/>
            </a:endParaRPr>
          </a:p>
        </p:txBody>
      </p:sp>
      <p:pic>
        <p:nvPicPr>
          <p:cNvPr id="16418" name="Picture 97" descr="https://releaseblueprints.ibm.com/download/attachments/37129084/autoscaling64.png?version=1&amp;modificationDate=13969261576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7565" y="6123093"/>
            <a:ext cx="866987" cy="86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19" name="AutoShape 32"/>
          <p:cNvSpPr>
            <a:spLocks/>
          </p:cNvSpPr>
          <p:nvPr/>
        </p:nvSpPr>
        <p:spPr bwMode="auto">
          <a:xfrm>
            <a:off x="6464018" y="7202311"/>
            <a:ext cx="891822" cy="471876"/>
          </a:xfrm>
          <a:custGeom>
            <a:avLst/>
            <a:gdLst>
              <a:gd name="T0" fmla="*/ 11416902 w 21600"/>
              <a:gd name="T1" fmla="*/ 1710077 h 21600"/>
              <a:gd name="T2" fmla="*/ 11416902 w 21600"/>
              <a:gd name="T3" fmla="*/ 1710077 h 21600"/>
              <a:gd name="T4" fmla="*/ 11416902 w 21600"/>
              <a:gd name="T5" fmla="*/ 1710077 h 21600"/>
              <a:gd name="T6" fmla="*/ 11416902 w 21600"/>
              <a:gd name="T7" fmla="*/ 171007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lstStyle/>
          <a:p>
            <a:pPr algn="l" defTabSz="648816" rtl="0" fontAlgn="base">
              <a:spcBef>
                <a:spcPct val="0"/>
              </a:spcBef>
              <a:spcAft>
                <a:spcPct val="0"/>
              </a:spcAft>
            </a:pPr>
            <a:r>
              <a:rPr lang="en-US" sz="1700" kern="1200">
                <a:solidFill>
                  <a:prstClr val="black"/>
                </a:solidFill>
                <a:latin typeface="Helvetica" charset="0"/>
                <a:ea typeface="ＭＳ Ｐゴシック" charset="0"/>
                <a:cs typeface="Arial" charset="0"/>
                <a:sym typeface="Helvetica" charset="0"/>
              </a:rPr>
              <a:t>Auto Scaling</a:t>
            </a:r>
            <a:endParaRPr lang="en-US" sz="1700" kern="1200">
              <a:solidFill>
                <a:prstClr val="black"/>
              </a:solidFill>
              <a:latin typeface="Arial" charset="0"/>
              <a:ea typeface="ＭＳ Ｐゴシック" charset="0"/>
              <a:cs typeface="Arial" charset="0"/>
            </a:endParaRPr>
          </a:p>
        </p:txBody>
      </p:sp>
      <p:sp>
        <p:nvSpPr>
          <p:cNvPr id="16420" name="Rectangle 2"/>
          <p:cNvSpPr>
            <a:spLocks noGrp="1" noChangeArrowheads="1"/>
          </p:cNvSpPr>
          <p:nvPr>
            <p:ph type="title" idx="4294967295"/>
          </p:nvPr>
        </p:nvSpPr>
        <p:spPr>
          <a:xfrm>
            <a:off x="476392" y="356729"/>
            <a:ext cx="11367910" cy="887307"/>
          </a:xfrm>
        </p:spPr>
        <p:txBody>
          <a:bodyPr/>
          <a:lstStyle/>
          <a:p>
            <a:r>
              <a:rPr lang="en-US">
                <a:latin typeface="Arial" charset="0"/>
              </a:rPr>
              <a:t>These services are made easier to consume</a:t>
            </a:r>
          </a:p>
        </p:txBody>
      </p:sp>
      <p:sp>
        <p:nvSpPr>
          <p:cNvPr id="16421" name="AutoShape 12"/>
          <p:cNvSpPr>
            <a:spLocks/>
          </p:cNvSpPr>
          <p:nvPr/>
        </p:nvSpPr>
        <p:spPr bwMode="auto">
          <a:xfrm>
            <a:off x="2093021" y="2221714"/>
            <a:ext cx="1494649" cy="844409"/>
          </a:xfrm>
          <a:custGeom>
            <a:avLst/>
            <a:gdLst>
              <a:gd name="T0" fmla="*/ 25579125 w 21600"/>
              <a:gd name="T1" fmla="*/ 8145962 h 21600"/>
              <a:gd name="T2" fmla="*/ 25579125 w 21600"/>
              <a:gd name="T3" fmla="*/ 8145962 h 21600"/>
              <a:gd name="T4" fmla="*/ 25579125 w 21600"/>
              <a:gd name="T5" fmla="*/ 8145962 h 21600"/>
              <a:gd name="T6" fmla="*/ 25579125 w 21600"/>
              <a:gd name="T7" fmla="*/ 814596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0677" tIns="50677" rIns="50677" bIns="50677" anchor="ctr"/>
          <a:lstStyle/>
          <a:p>
            <a:pPr algn="l" defTabSz="452819" rtl="0" fontAlgn="base">
              <a:lnSpc>
                <a:spcPts val="1903"/>
              </a:lnSpc>
              <a:spcBef>
                <a:spcPct val="0"/>
              </a:spcBef>
              <a:spcAft>
                <a:spcPct val="0"/>
              </a:spcAft>
            </a:pPr>
            <a:r>
              <a:rPr lang="en-US" sz="2600" b="1" kern="1200">
                <a:solidFill>
                  <a:prstClr val="black"/>
                </a:solidFill>
                <a:latin typeface="Helvetica Neue Medium for IBM" charset="0"/>
                <a:ea typeface="ＭＳ Ｐゴシック" charset="0"/>
                <a:cs typeface="Arial" charset="0"/>
                <a:sym typeface="Helvetica Neue Medium for IBM" charset="0"/>
              </a:rPr>
              <a:t>Java EE standard </a:t>
            </a:r>
            <a:r>
              <a:rPr lang="ja-JP" altLang="en-US" sz="2600" b="1" kern="1200">
                <a:solidFill>
                  <a:prstClr val="black"/>
                </a:solidFill>
                <a:latin typeface="Helvetica Neue Medium for IBM" charset="0"/>
                <a:ea typeface="ＭＳ Ｐゴシック" charset="0"/>
                <a:cs typeface="Arial" charset="0"/>
                <a:sym typeface="Helvetica Neue Medium for IBM" charset="0"/>
              </a:rPr>
              <a:t>“</a:t>
            </a:r>
            <a:r>
              <a:rPr lang="en-US" sz="2600" b="1" kern="1200">
                <a:solidFill>
                  <a:prstClr val="black"/>
                </a:solidFill>
                <a:latin typeface="Helvetica Neue Medium for IBM" charset="0"/>
                <a:ea typeface="ＭＳ Ｐゴシック" charset="0"/>
                <a:cs typeface="Arial" charset="0"/>
                <a:sym typeface="Helvetica Neue Medium for IBM" charset="0"/>
              </a:rPr>
              <a:t>resource</a:t>
            </a:r>
            <a:r>
              <a:rPr lang="ja-JP" altLang="en-US" sz="2600" b="1" kern="1200">
                <a:solidFill>
                  <a:prstClr val="black"/>
                </a:solidFill>
                <a:latin typeface="Helvetica Neue Medium for IBM" charset="0"/>
                <a:ea typeface="ＭＳ Ｐゴシック" charset="0"/>
                <a:cs typeface="Arial" charset="0"/>
                <a:sym typeface="Helvetica Neue Medium for IBM" charset="0"/>
              </a:rPr>
              <a:t>”</a:t>
            </a:r>
            <a:endParaRPr lang="en-US" sz="2600" b="1"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42613026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Arial" charset="0"/>
              </a:rPr>
              <a:t>Using SQLDB service</a:t>
            </a:r>
          </a:p>
        </p:txBody>
      </p:sp>
      <p:sp>
        <p:nvSpPr>
          <p:cNvPr id="11267" name="Content Placeholder 2"/>
          <p:cNvSpPr>
            <a:spLocks noGrp="1"/>
          </p:cNvSpPr>
          <p:nvPr>
            <p:ph idx="1"/>
          </p:nvPr>
        </p:nvSpPr>
        <p:spPr>
          <a:xfrm>
            <a:off x="693140" y="1562383"/>
            <a:ext cx="7806427" cy="7195538"/>
          </a:xfrm>
          <a:extLst/>
        </p:spPr>
        <p:txBody>
          <a:bodyPr/>
          <a:lstStyle/>
          <a:p>
            <a:pPr eaLnBrk="1" hangingPunct="1">
              <a:defRPr/>
            </a:pPr>
            <a:r>
              <a:rPr lang="en-US" dirty="0" smtClean="0">
                <a:ea typeface="+mn-ea"/>
              </a:rPr>
              <a:t>SQLDB is an </a:t>
            </a:r>
            <a:r>
              <a:rPr lang="en-US" dirty="0">
                <a:ea typeface="+mn-ea"/>
              </a:rPr>
              <a:t>on-demand relational database to your application. Powered by DB2, it provides a managed database service to handle the demanding web and transactional workloads</a:t>
            </a:r>
            <a:r>
              <a:rPr lang="en-US" dirty="0" smtClean="0">
                <a:ea typeface="+mn-ea"/>
              </a:rPr>
              <a:t>.</a:t>
            </a:r>
          </a:p>
          <a:p>
            <a:pPr eaLnBrk="1" hangingPunct="1">
              <a:defRPr/>
            </a:pPr>
            <a:r>
              <a:rPr lang="en-US" dirty="0" smtClean="0">
                <a:ea typeface="+mn-ea"/>
              </a:rPr>
              <a:t>How you can use it?</a:t>
            </a:r>
          </a:p>
          <a:p>
            <a:pPr lvl="1">
              <a:buFont typeface="Arial" pitchFamily="34" charset="0"/>
              <a:buChar char="•"/>
              <a:defRPr/>
            </a:pPr>
            <a:r>
              <a:rPr lang="en-US" strike="sngStrike" dirty="0">
                <a:ea typeface="+mn-ea"/>
              </a:rPr>
              <a:t>The plain “VCAP_SERVICES” way</a:t>
            </a:r>
            <a:endParaRPr lang="en-US" dirty="0">
              <a:ea typeface="+mn-ea"/>
            </a:endParaRPr>
          </a:p>
          <a:p>
            <a:pPr lvl="1" eaLnBrk="1" hangingPunct="1">
              <a:buFont typeface="Arial" pitchFamily="34" charset="0"/>
              <a:buChar char="•"/>
              <a:defRPr/>
            </a:pPr>
            <a:r>
              <a:rPr lang="en-US" dirty="0" smtClean="0">
                <a:ea typeface="+mn-ea"/>
              </a:rPr>
              <a:t>The Java EE way</a:t>
            </a:r>
          </a:p>
          <a:p>
            <a:pPr lvl="2" eaLnBrk="1" hangingPunct="1">
              <a:buFont typeface="Lucida Grande"/>
              <a:buChar char="–"/>
              <a:defRPr/>
            </a:pPr>
            <a:r>
              <a:rPr lang="en-US" dirty="0" err="1" smtClean="0">
                <a:ea typeface="+mn-ea"/>
              </a:rPr>
              <a:t>DataSource</a:t>
            </a:r>
            <a:endParaRPr lang="en-US" dirty="0" smtClean="0">
              <a:ea typeface="+mn-ea"/>
            </a:endParaRPr>
          </a:p>
          <a:p>
            <a:pPr lvl="2" eaLnBrk="1" hangingPunct="1">
              <a:buFont typeface="Lucida Grande"/>
              <a:buChar char="–"/>
              <a:defRPr/>
            </a:pPr>
            <a:r>
              <a:rPr lang="en-US" dirty="0" smtClean="0">
                <a:ea typeface="+mn-ea"/>
              </a:rPr>
              <a:t>JPA</a:t>
            </a:r>
          </a:p>
        </p:txBody>
      </p:sp>
      <p:sp>
        <p:nvSpPr>
          <p:cNvPr id="17412" name="Slide Number Placeholder 3"/>
          <p:cNvSpPr>
            <a:spLocks noGrp="1"/>
          </p:cNvSpPr>
          <p:nvPr>
            <p:ph type="sldNum" sz="quarter" idx="10"/>
          </p:nvPr>
        </p:nvSpPr>
        <p:spPr bwMode="auto">
          <a:xfrm>
            <a:off x="5222241" y="9177928"/>
            <a:ext cx="2555804" cy="51928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1054354" indent="-405539" eaLnBrk="0" hangingPunct="0">
              <a:defRPr>
                <a:solidFill>
                  <a:schemeClr val="tx1"/>
                </a:solidFill>
                <a:latin typeface="Arial" charset="0"/>
                <a:ea typeface="Arial" charset="0"/>
                <a:cs typeface="Arial" charset="0"/>
              </a:defRPr>
            </a:lvl2pPr>
            <a:lvl3pPr marL="1622082" indent="-324408" eaLnBrk="0" hangingPunct="0">
              <a:defRPr>
                <a:solidFill>
                  <a:schemeClr val="tx1"/>
                </a:solidFill>
                <a:latin typeface="Arial" charset="0"/>
                <a:ea typeface="Arial" charset="0"/>
                <a:cs typeface="Arial" charset="0"/>
              </a:defRPr>
            </a:lvl3pPr>
            <a:lvl4pPr marL="2270909" indent="-324408" eaLnBrk="0" hangingPunct="0">
              <a:defRPr>
                <a:solidFill>
                  <a:schemeClr val="tx1"/>
                </a:solidFill>
                <a:latin typeface="Arial" charset="0"/>
                <a:ea typeface="Arial" charset="0"/>
                <a:cs typeface="Arial" charset="0"/>
              </a:defRPr>
            </a:lvl4pPr>
            <a:lvl5pPr marL="2919762" indent="-324408" eaLnBrk="0" hangingPunct="0">
              <a:defRPr>
                <a:solidFill>
                  <a:schemeClr val="tx1"/>
                </a:solidFill>
                <a:latin typeface="Arial" charset="0"/>
                <a:ea typeface="Arial" charset="0"/>
                <a:cs typeface="Arial" charset="0"/>
              </a:defRPr>
            </a:lvl5pPr>
            <a:lvl6pPr marL="3568593" indent="-324408" eaLnBrk="0" fontAlgn="base" hangingPunct="0">
              <a:spcBef>
                <a:spcPct val="0"/>
              </a:spcBef>
              <a:spcAft>
                <a:spcPct val="0"/>
              </a:spcAft>
              <a:defRPr>
                <a:solidFill>
                  <a:schemeClr val="tx1"/>
                </a:solidFill>
                <a:latin typeface="Arial" charset="0"/>
                <a:ea typeface="Arial" charset="0"/>
                <a:cs typeface="Arial" charset="0"/>
              </a:defRPr>
            </a:lvl6pPr>
            <a:lvl7pPr marL="4217417" indent="-324408" eaLnBrk="0" fontAlgn="base" hangingPunct="0">
              <a:spcBef>
                <a:spcPct val="0"/>
              </a:spcBef>
              <a:spcAft>
                <a:spcPct val="0"/>
              </a:spcAft>
              <a:defRPr>
                <a:solidFill>
                  <a:schemeClr val="tx1"/>
                </a:solidFill>
                <a:latin typeface="Arial" charset="0"/>
                <a:ea typeface="Arial" charset="0"/>
                <a:cs typeface="Arial" charset="0"/>
              </a:defRPr>
            </a:lvl7pPr>
            <a:lvl8pPr marL="4866259" indent="-324408" eaLnBrk="0" fontAlgn="base" hangingPunct="0">
              <a:spcBef>
                <a:spcPct val="0"/>
              </a:spcBef>
              <a:spcAft>
                <a:spcPct val="0"/>
              </a:spcAft>
              <a:defRPr>
                <a:solidFill>
                  <a:schemeClr val="tx1"/>
                </a:solidFill>
                <a:latin typeface="Arial" charset="0"/>
                <a:ea typeface="Arial" charset="0"/>
                <a:cs typeface="Arial" charset="0"/>
              </a:defRPr>
            </a:lvl8pPr>
            <a:lvl9pPr marL="5515071" indent="-32440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BAC2693-CAAA-0C48-87A1-4A5FFD4ABF58}" type="slidenum">
              <a:rPr lang="en-US">
                <a:solidFill>
                  <a:srgbClr val="A6A6A6"/>
                </a:solidFill>
              </a:rPr>
              <a:pPr eaLnBrk="1" hangingPunct="1"/>
              <a:t>28</a:t>
            </a:fld>
            <a:endParaRPr lang="en-US">
              <a:solidFill>
                <a:srgbClr val="A6A6A6"/>
              </a:solidFill>
            </a:endParaRPr>
          </a:p>
        </p:txBody>
      </p:sp>
      <p:sp>
        <p:nvSpPr>
          <p:cNvPr id="17413" name="AutoShape 7" descr="e096416b03f01db5897e9d104b5317e9"/>
          <p:cNvSpPr>
            <a:spLocks noChangeAspect="1" noChangeArrowheads="1"/>
          </p:cNvSpPr>
          <p:nvPr/>
        </p:nvSpPr>
        <p:spPr bwMode="auto">
          <a:xfrm>
            <a:off x="6285655" y="4660055"/>
            <a:ext cx="433493" cy="4334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pic>
        <p:nvPicPr>
          <p:cNvPr id="17414" name="Picture 9"/>
          <p:cNvPicPr>
            <a:picLocks noChangeAspect="1" noChangeArrowheads="1"/>
          </p:cNvPicPr>
          <p:nvPr/>
        </p:nvPicPr>
        <p:blipFill>
          <a:blip r:embed="rId3">
            <a:extLst>
              <a:ext uri="{28A0092B-C50C-407E-A947-70E740481C1C}">
                <a14:useLocalDpi xmlns:a14="http://schemas.microsoft.com/office/drawing/2010/main" val="0"/>
              </a:ext>
            </a:extLst>
          </a:blip>
          <a:srcRect l="66415" t="39508" r="24141" b="42094"/>
          <a:stretch>
            <a:fillRect/>
          </a:stretch>
        </p:blipFill>
        <p:spPr bwMode="auto">
          <a:xfrm>
            <a:off x="8464470" y="1578248"/>
            <a:ext cx="3300871" cy="3515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33444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atin typeface="Arial" charset="0"/>
              </a:rPr>
              <a:t>The Java EE way – Sample code for using SQLDB</a:t>
            </a:r>
          </a:p>
        </p:txBody>
      </p:sp>
      <p:sp>
        <p:nvSpPr>
          <p:cNvPr id="18435"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1054354" indent="-405539" eaLnBrk="0" hangingPunct="0">
              <a:defRPr>
                <a:solidFill>
                  <a:schemeClr val="tx1"/>
                </a:solidFill>
                <a:latin typeface="Arial" charset="0"/>
                <a:ea typeface="Arial" charset="0"/>
                <a:cs typeface="Arial" charset="0"/>
              </a:defRPr>
            </a:lvl2pPr>
            <a:lvl3pPr marL="1622082" indent="-324408" eaLnBrk="0" hangingPunct="0">
              <a:defRPr>
                <a:solidFill>
                  <a:schemeClr val="tx1"/>
                </a:solidFill>
                <a:latin typeface="Arial" charset="0"/>
                <a:ea typeface="Arial" charset="0"/>
                <a:cs typeface="Arial" charset="0"/>
              </a:defRPr>
            </a:lvl3pPr>
            <a:lvl4pPr marL="2270909" indent="-324408" eaLnBrk="0" hangingPunct="0">
              <a:defRPr>
                <a:solidFill>
                  <a:schemeClr val="tx1"/>
                </a:solidFill>
                <a:latin typeface="Arial" charset="0"/>
                <a:ea typeface="Arial" charset="0"/>
                <a:cs typeface="Arial" charset="0"/>
              </a:defRPr>
            </a:lvl4pPr>
            <a:lvl5pPr marL="2919762" indent="-324408" eaLnBrk="0" hangingPunct="0">
              <a:defRPr>
                <a:solidFill>
                  <a:schemeClr val="tx1"/>
                </a:solidFill>
                <a:latin typeface="Arial" charset="0"/>
                <a:ea typeface="Arial" charset="0"/>
                <a:cs typeface="Arial" charset="0"/>
              </a:defRPr>
            </a:lvl5pPr>
            <a:lvl6pPr marL="3568593" indent="-324408" eaLnBrk="0" fontAlgn="base" hangingPunct="0">
              <a:spcBef>
                <a:spcPct val="0"/>
              </a:spcBef>
              <a:spcAft>
                <a:spcPct val="0"/>
              </a:spcAft>
              <a:defRPr>
                <a:solidFill>
                  <a:schemeClr val="tx1"/>
                </a:solidFill>
                <a:latin typeface="Arial" charset="0"/>
                <a:ea typeface="Arial" charset="0"/>
                <a:cs typeface="Arial" charset="0"/>
              </a:defRPr>
            </a:lvl6pPr>
            <a:lvl7pPr marL="4217417" indent="-324408" eaLnBrk="0" fontAlgn="base" hangingPunct="0">
              <a:spcBef>
                <a:spcPct val="0"/>
              </a:spcBef>
              <a:spcAft>
                <a:spcPct val="0"/>
              </a:spcAft>
              <a:defRPr>
                <a:solidFill>
                  <a:schemeClr val="tx1"/>
                </a:solidFill>
                <a:latin typeface="Arial" charset="0"/>
                <a:ea typeface="Arial" charset="0"/>
                <a:cs typeface="Arial" charset="0"/>
              </a:defRPr>
            </a:lvl7pPr>
            <a:lvl8pPr marL="4866259" indent="-324408" eaLnBrk="0" fontAlgn="base" hangingPunct="0">
              <a:spcBef>
                <a:spcPct val="0"/>
              </a:spcBef>
              <a:spcAft>
                <a:spcPct val="0"/>
              </a:spcAft>
              <a:defRPr>
                <a:solidFill>
                  <a:schemeClr val="tx1"/>
                </a:solidFill>
                <a:latin typeface="Arial" charset="0"/>
                <a:ea typeface="Arial" charset="0"/>
                <a:cs typeface="Arial" charset="0"/>
              </a:defRPr>
            </a:lvl8pPr>
            <a:lvl9pPr marL="5515071" indent="-32440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2E3CCE3-A2C4-254D-8EC3-D63AA9367E75}" type="slidenum">
              <a:rPr lang="en-US">
                <a:solidFill>
                  <a:srgbClr val="A6A6A6"/>
                </a:solidFill>
              </a:rPr>
              <a:pPr eaLnBrk="1" hangingPunct="1"/>
              <a:t>29</a:t>
            </a:fld>
            <a:endParaRPr lang="en-US">
              <a:solidFill>
                <a:srgbClr val="A6A6A6"/>
              </a:solidFill>
            </a:endParaRPr>
          </a:p>
        </p:txBody>
      </p:sp>
      <p:sp>
        <p:nvSpPr>
          <p:cNvPr id="5" name="Content Placeholder 2"/>
          <p:cNvSpPr txBox="1">
            <a:spLocks noChangeArrowheads="1"/>
          </p:cNvSpPr>
          <p:nvPr/>
        </p:nvSpPr>
        <p:spPr bwMode="auto">
          <a:xfrm>
            <a:off x="948327" y="1855893"/>
            <a:ext cx="10941191" cy="6956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public  class </a:t>
            </a:r>
            <a:r>
              <a:rPr lang="en-US" altLang="zh-CN" sz="2300" kern="1200">
                <a:solidFill>
                  <a:prstClr val="black"/>
                </a:solidFill>
                <a:ea typeface="SimHei" charset="0"/>
                <a:cs typeface="Calibri" charset="0"/>
              </a:rPr>
              <a:t>TestServlet</a:t>
            </a:r>
            <a:r>
              <a:rPr lang="en-US" altLang="zh-CN" sz="2300" kern="1200">
                <a:solidFill>
                  <a:srgbClr val="660066"/>
                </a:solidFill>
                <a:latin typeface="Calibri" charset="0"/>
                <a:ea typeface="SimHei" charset="0"/>
                <a:cs typeface="Calibri" charset="0"/>
              </a:rPr>
              <a:t> </a:t>
            </a:r>
            <a:r>
              <a:rPr lang="en-US" altLang="zh-CN" sz="2300" kern="1200">
                <a:solidFill>
                  <a:srgbClr val="990099"/>
                </a:solidFill>
                <a:latin typeface="Calibri" charset="0"/>
                <a:ea typeface="SimHei" charset="0"/>
                <a:cs typeface="Calibri" charset="0"/>
              </a:rPr>
              <a:t>extends</a:t>
            </a:r>
            <a:r>
              <a:rPr lang="en-US" altLang="zh-CN" sz="2300" kern="1200">
                <a:solidFill>
                  <a:prstClr val="black"/>
                </a:solidFill>
                <a:ea typeface="SimHei" charset="0"/>
                <a:cs typeface="Calibri" charset="0"/>
              </a:rPr>
              <a:t> HttpServlet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@Resource (name = "jdbc/mydb")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private </a:t>
            </a:r>
            <a:r>
              <a:rPr lang="en-US" altLang="zh-CN" sz="2300" kern="1200">
                <a:solidFill>
                  <a:prstClr val="black"/>
                </a:solidFill>
                <a:ea typeface="SimHei" charset="0"/>
                <a:cs typeface="Calibri" charset="0"/>
              </a:rPr>
              <a:t>DataSource db;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protected</a:t>
            </a: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void</a:t>
            </a:r>
            <a:r>
              <a:rPr lang="en-US" altLang="zh-CN" sz="2300" kern="1200">
                <a:solidFill>
                  <a:prstClr val="black"/>
                </a:solidFill>
                <a:ea typeface="SimHei" charset="0"/>
                <a:cs typeface="Calibri" charset="0"/>
              </a:rPr>
              <a:t> doGet(HttpServletRequest request, HttpServletResponse response) </a:t>
            </a:r>
            <a:r>
              <a:rPr lang="en-US" altLang="zh-CN" sz="2300" kern="1200">
                <a:solidFill>
                  <a:srgbClr val="990099"/>
                </a:solidFill>
                <a:latin typeface="Calibri" charset="0"/>
                <a:ea typeface="SimHei" charset="0"/>
                <a:cs typeface="Calibri" charset="0"/>
              </a:rPr>
              <a:t>throws</a:t>
            </a:r>
            <a:r>
              <a:rPr lang="en-US" altLang="zh-CN" sz="2300" kern="1200">
                <a:solidFill>
                  <a:prstClr val="black"/>
                </a:solidFill>
                <a:ea typeface="SimHei" charset="0"/>
                <a:cs typeface="Calibri" charset="0"/>
              </a:rPr>
              <a:t> ServletException, IOException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17AF4B"/>
                </a:solidFill>
                <a:ea typeface="SimHei" charset="0"/>
                <a:cs typeface="Calibri" charset="0"/>
              </a:rPr>
              <a:t>   // Alternatively use InitialContext lookup </a:t>
            </a:r>
            <a:r>
              <a:rPr lang="en-US" altLang="zh-CN" sz="2300" kern="1200">
                <a:solidFill>
                  <a:srgbClr val="33CC33"/>
                </a:solidFill>
                <a:ea typeface="SimHei" charset="0"/>
                <a:cs typeface="Calibri" charset="0"/>
              </a:rPr>
              <a:t/>
            </a:r>
            <a:br>
              <a:rPr lang="en-US" altLang="zh-CN" sz="2300" kern="1200">
                <a:solidFill>
                  <a:srgbClr val="33CC33"/>
                </a:solidFill>
                <a:ea typeface="SimHei" charset="0"/>
                <a:cs typeface="Calibri" charset="0"/>
              </a:rPr>
            </a:br>
            <a:r>
              <a:rPr lang="en-US" altLang="zh-CN" sz="2300" kern="1200">
                <a:solidFill>
                  <a:srgbClr val="33CC33"/>
                </a:solidFill>
                <a:ea typeface="SimHei" charset="0"/>
                <a:cs typeface="Calibri" charset="0"/>
              </a:rPr>
              <a:t>    </a:t>
            </a:r>
            <a:r>
              <a:rPr lang="en-US" altLang="zh-CN" sz="2300" kern="1200">
                <a:solidFill>
                  <a:prstClr val="black"/>
                </a:solidFill>
                <a:ea typeface="SimHei" charset="0"/>
                <a:cs typeface="Calibri" charset="0"/>
              </a:rPr>
              <a:t>    DataSource lookup = (DataSource) </a:t>
            </a:r>
            <a:r>
              <a:rPr lang="en-US" altLang="zh-CN" sz="2300" kern="1200">
                <a:solidFill>
                  <a:srgbClr val="990099"/>
                </a:solidFill>
                <a:latin typeface="Calibri" charset="0"/>
                <a:ea typeface="SimHei" charset="0"/>
                <a:cs typeface="Calibri" charset="0"/>
              </a:rPr>
              <a:t>new </a:t>
            </a:r>
            <a:r>
              <a:rPr lang="en-US" altLang="zh-CN" sz="2300" kern="1200">
                <a:solidFill>
                  <a:prstClr val="black"/>
                </a:solidFill>
                <a:ea typeface="SimHei" charset="0"/>
                <a:cs typeface="Calibri" charset="0"/>
              </a:rPr>
              <a:t>InitialContext().lookup("jdbc/mydb");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a:t>
            </a:r>
          </a:p>
        </p:txBody>
      </p:sp>
      <p:cxnSp>
        <p:nvCxnSpPr>
          <p:cNvPr id="7" name="Straight Arrow Connector 6"/>
          <p:cNvCxnSpPr>
            <a:cxnSpLocks noChangeShapeType="1"/>
          </p:cNvCxnSpPr>
          <p:nvPr/>
        </p:nvCxnSpPr>
        <p:spPr bwMode="auto">
          <a:xfrm flipH="1">
            <a:off x="5913181" y="2492587"/>
            <a:ext cx="1564639" cy="372534"/>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8438" name="TextBox 9"/>
          <p:cNvSpPr txBox="1">
            <a:spLocks noChangeArrowheads="1"/>
          </p:cNvSpPr>
          <p:nvPr/>
        </p:nvSpPr>
        <p:spPr bwMode="auto">
          <a:xfrm>
            <a:off x="7477760" y="1792735"/>
            <a:ext cx="5095805" cy="13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ja-JP" altLang="en-US" sz="2600" kern="1200">
                <a:solidFill>
                  <a:prstClr val="black"/>
                </a:solidFill>
              </a:rPr>
              <a:t>“</a:t>
            </a:r>
            <a:r>
              <a:rPr lang="en-US" sz="2600" kern="1200">
                <a:solidFill>
                  <a:prstClr val="black"/>
                </a:solidFill>
              </a:rPr>
              <a:t>mydb</a:t>
            </a:r>
            <a:r>
              <a:rPr lang="ja-JP" altLang="en-US" sz="2600" kern="1200">
                <a:solidFill>
                  <a:prstClr val="black"/>
                </a:solidFill>
              </a:rPr>
              <a:t>”</a:t>
            </a:r>
            <a:r>
              <a:rPr lang="en-US" sz="2600" kern="1200">
                <a:solidFill>
                  <a:prstClr val="black"/>
                </a:solidFill>
              </a:rPr>
              <a:t> is the name of the service instance you create in Bluemix</a:t>
            </a:r>
          </a:p>
        </p:txBody>
      </p:sp>
      <p:sp>
        <p:nvSpPr>
          <p:cNvPr id="18439" name="TextBox 10"/>
          <p:cNvSpPr txBox="1">
            <a:spLocks noChangeArrowheads="1"/>
          </p:cNvSpPr>
          <p:nvPr/>
        </p:nvSpPr>
        <p:spPr bwMode="auto">
          <a:xfrm>
            <a:off x="607403" y="6594969"/>
            <a:ext cx="12160391" cy="1969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en-US" sz="3400" kern="1200">
                <a:solidFill>
                  <a:prstClr val="black"/>
                </a:solidFill>
              </a:rPr>
              <a:t>That</a:t>
            </a:r>
            <a:r>
              <a:rPr lang="ja-JP" altLang="en-US" sz="3400" kern="1200">
                <a:solidFill>
                  <a:prstClr val="black"/>
                </a:solidFill>
              </a:rPr>
              <a:t>’</a:t>
            </a:r>
            <a:r>
              <a:rPr lang="en-US" sz="3400" kern="1200">
                <a:solidFill>
                  <a:prstClr val="black"/>
                </a:solidFill>
              </a:rPr>
              <a:t>s it! All familiar code, no changes required in order to make it work in cloud!</a:t>
            </a:r>
          </a:p>
          <a:p>
            <a:pPr lvl="1" algn="l" defTabSz="648816" rtl="0" eaLnBrk="1" fontAlgn="base" hangingPunct="1">
              <a:spcBef>
                <a:spcPct val="0"/>
              </a:spcBef>
              <a:spcAft>
                <a:spcPct val="0"/>
              </a:spcAft>
              <a:buFontTx/>
              <a:buChar char="•"/>
            </a:pPr>
            <a:r>
              <a:rPr lang="en-US" sz="2600" kern="1200">
                <a:solidFill>
                  <a:prstClr val="black"/>
                </a:solidFill>
                <a:ea typeface="ＭＳ Ｐゴシック" charset="0"/>
              </a:rPr>
              <a:t>No need for a server.xml</a:t>
            </a:r>
          </a:p>
          <a:p>
            <a:pPr lvl="1" algn="l" defTabSz="648816" rtl="0" eaLnBrk="1" fontAlgn="base" hangingPunct="1">
              <a:spcBef>
                <a:spcPct val="0"/>
              </a:spcBef>
              <a:spcAft>
                <a:spcPct val="0"/>
              </a:spcAft>
              <a:buFontTx/>
              <a:buChar char="•"/>
            </a:pPr>
            <a:r>
              <a:rPr lang="en-US" sz="2600" kern="1200">
                <a:solidFill>
                  <a:prstClr val="black"/>
                </a:solidFill>
                <a:ea typeface="ＭＳ Ｐゴシック" charset="0"/>
              </a:rPr>
              <a:t>Don</a:t>
            </a:r>
            <a:r>
              <a:rPr lang="ja-JP" altLang="en-US" sz="2600" kern="1200">
                <a:solidFill>
                  <a:prstClr val="black"/>
                </a:solidFill>
                <a:ea typeface="ＭＳ Ｐゴシック" charset="0"/>
              </a:rPr>
              <a:t>’</a:t>
            </a:r>
            <a:r>
              <a:rPr lang="en-US" sz="2600" kern="1200">
                <a:solidFill>
                  <a:prstClr val="black"/>
                </a:solidFill>
                <a:ea typeface="ＭＳ Ｐゴシック" charset="0"/>
              </a:rPr>
              <a:t>t need to read VCAP_SERVICES</a:t>
            </a:r>
          </a:p>
        </p:txBody>
      </p:sp>
      <p:cxnSp>
        <p:nvCxnSpPr>
          <p:cNvPr id="2" name="Straight Arrow Connector 6"/>
          <p:cNvCxnSpPr>
            <a:cxnSpLocks noChangeShapeType="1"/>
          </p:cNvCxnSpPr>
          <p:nvPr/>
        </p:nvCxnSpPr>
        <p:spPr bwMode="auto">
          <a:xfrm flipH="1">
            <a:off x="5913181" y="2492587"/>
            <a:ext cx="1564639" cy="372534"/>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8442" name="TextBox 9"/>
          <p:cNvSpPr txBox="1">
            <a:spLocks noChangeArrowheads="1"/>
          </p:cNvSpPr>
          <p:nvPr/>
        </p:nvSpPr>
        <p:spPr bwMode="auto">
          <a:xfrm>
            <a:off x="7477760" y="1792735"/>
            <a:ext cx="5095805" cy="13316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ja-JP" altLang="en-US" sz="2600" kern="1200">
                <a:solidFill>
                  <a:prstClr val="black"/>
                </a:solidFill>
              </a:rPr>
              <a:t>“</a:t>
            </a:r>
            <a:r>
              <a:rPr lang="en-US" sz="2600" kern="1200">
                <a:solidFill>
                  <a:prstClr val="black"/>
                </a:solidFill>
              </a:rPr>
              <a:t>mydb</a:t>
            </a:r>
            <a:r>
              <a:rPr lang="ja-JP" altLang="en-US" sz="2600" kern="1200">
                <a:solidFill>
                  <a:prstClr val="black"/>
                </a:solidFill>
              </a:rPr>
              <a:t>”</a:t>
            </a:r>
            <a:r>
              <a:rPr lang="en-US" sz="2600" kern="1200">
                <a:solidFill>
                  <a:prstClr val="black"/>
                </a:solidFill>
              </a:rPr>
              <a:t> is the name of the service instance you create in Bluemix</a:t>
            </a:r>
          </a:p>
        </p:txBody>
      </p:sp>
    </p:spTree>
    <p:extLst>
      <p:ext uri="{BB962C8B-B14F-4D97-AF65-F5344CB8AC3E}">
        <p14:creationId xmlns:p14="http://schemas.microsoft.com/office/powerpoint/2010/main" val="285346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8"/>
          <p:cNvPicPr>
            <a:picLocks noChangeAspect="1"/>
          </p:cNvPicPr>
          <p:nvPr/>
        </p:nvPicPr>
        <p:blipFill>
          <a:blip r:embed="rId3">
            <a:alphaModFix amt="63000"/>
            <a:extLst>
              <a:ext uri="{BEBA8EAE-BF5A-486C-A8C5-ECC9F3942E4B}">
                <a14:imgProps xmlns:a14="http://schemas.microsoft.com/office/drawing/2010/main">
                  <a14:imgLayer r:embed="rId4">
                    <a14:imgEffect>
                      <a14:sharpenSoften amount="-60000"/>
                    </a14:imgEffect>
                    <a14:imgEffect>
                      <a14:brightnessContrast contrast="4000"/>
                    </a14:imgEffect>
                  </a14:imgLayer>
                </a14:imgProps>
              </a:ext>
              <a:ext uri="{28A0092B-C50C-407E-A947-70E740481C1C}">
                <a14:useLocalDpi xmlns:a14="http://schemas.microsoft.com/office/drawing/2010/main" val="0"/>
              </a:ext>
            </a:extLst>
          </a:blip>
          <a:srcRect/>
          <a:stretch>
            <a:fillRect/>
          </a:stretch>
        </p:blipFill>
        <p:spPr bwMode="auto">
          <a:xfrm>
            <a:off x="921174" y="1499165"/>
            <a:ext cx="11311467" cy="7893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ounded Rectangle 4"/>
          <p:cNvSpPr/>
          <p:nvPr/>
        </p:nvSpPr>
        <p:spPr>
          <a:xfrm>
            <a:off x="6574649" y="1426917"/>
            <a:ext cx="2257778" cy="7929315"/>
          </a:xfrm>
          <a:prstGeom prst="roundRect">
            <a:avLst>
              <a:gd name="adj" fmla="val 8812"/>
            </a:avLst>
          </a:prstGeom>
          <a:solidFill>
            <a:schemeClr val="bg1">
              <a:lumMod val="95000"/>
              <a:alpha val="25000"/>
            </a:schemeClr>
          </a:solidFill>
        </p:spPr>
        <p:style>
          <a:lnRef idx="1">
            <a:schemeClr val="accent1"/>
          </a:lnRef>
          <a:fillRef idx="3">
            <a:schemeClr val="accent1"/>
          </a:fillRef>
          <a:effectRef idx="2">
            <a:schemeClr val="accent1"/>
          </a:effectRef>
          <a:fontRef idx="minor">
            <a:schemeClr val="lt1"/>
          </a:fontRef>
        </p:style>
        <p:txBody>
          <a:bodyPr lIns="130032" tIns="65016" rIns="130032" bIns="65016" anchor="ctr"/>
          <a:lstStyle/>
          <a:p>
            <a:pPr algn="ctr">
              <a:defRPr/>
            </a:pPr>
            <a:endParaRPr lang="en-US"/>
          </a:p>
        </p:txBody>
      </p:sp>
      <p:sp>
        <p:nvSpPr>
          <p:cNvPr id="17412" name="TextBox 5"/>
          <p:cNvSpPr txBox="1">
            <a:spLocks noChangeArrowheads="1"/>
          </p:cNvSpPr>
          <p:nvPr/>
        </p:nvSpPr>
        <p:spPr bwMode="auto">
          <a:xfrm>
            <a:off x="7229814" y="975362"/>
            <a:ext cx="901150" cy="346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0032" tIns="65016" rIns="130032" bIns="65016">
            <a:spAutoFit/>
          </a:bodyPr>
          <a:lstStyle>
            <a:lvl1pPr>
              <a:defRPr sz="1400">
                <a:solidFill>
                  <a:schemeClr val="tx1"/>
                </a:solidFill>
                <a:latin typeface="Arial" charset="0"/>
                <a:ea typeface="ＭＳ Ｐゴシック" charset="0"/>
                <a:cs typeface="ＭＳ Ｐゴシック" charset="0"/>
              </a:defRPr>
            </a:lvl1pPr>
            <a:lvl2pPr marL="742950" indent="-285750">
              <a:defRPr sz="1400">
                <a:solidFill>
                  <a:schemeClr val="tx1"/>
                </a:solidFill>
                <a:latin typeface="Arial" charset="0"/>
                <a:ea typeface="ＭＳ Ｐゴシック" charset="0"/>
              </a:defRPr>
            </a:lvl2pPr>
            <a:lvl3pPr marL="1143000" indent="-228600">
              <a:defRPr sz="1400">
                <a:solidFill>
                  <a:schemeClr val="tx1"/>
                </a:solidFill>
                <a:latin typeface="Arial" charset="0"/>
                <a:ea typeface="ＭＳ Ｐゴシック" charset="0"/>
              </a:defRPr>
            </a:lvl3pPr>
            <a:lvl4pPr marL="1600200" indent="-228600">
              <a:defRPr sz="1400">
                <a:solidFill>
                  <a:schemeClr val="tx1"/>
                </a:solidFill>
                <a:latin typeface="Arial" charset="0"/>
                <a:ea typeface="ＭＳ Ｐゴシック" charset="0"/>
              </a:defRPr>
            </a:lvl4pPr>
            <a:lvl5pPr marL="2057400" indent="-228600">
              <a:defRPr sz="1400">
                <a:solidFill>
                  <a:schemeClr val="tx1"/>
                </a:solidFill>
                <a:latin typeface="Arial" charset="0"/>
                <a:ea typeface="ＭＳ Ｐゴシック" charset="0"/>
              </a:defRPr>
            </a:lvl5pPr>
            <a:lvl6pPr marL="2514600" indent="-228600" eaLnBrk="0" fontAlgn="base" hangingPunct="0">
              <a:spcBef>
                <a:spcPct val="0"/>
              </a:spcBef>
              <a:spcAft>
                <a:spcPct val="0"/>
              </a:spcAft>
              <a:defRPr sz="1400">
                <a:solidFill>
                  <a:schemeClr val="tx1"/>
                </a:solidFill>
                <a:latin typeface="Arial" charset="0"/>
                <a:ea typeface="ＭＳ Ｐゴシック" charset="0"/>
              </a:defRPr>
            </a:lvl6pPr>
            <a:lvl7pPr marL="2971800" indent="-228600" eaLnBrk="0" fontAlgn="base" hangingPunct="0">
              <a:spcBef>
                <a:spcPct val="0"/>
              </a:spcBef>
              <a:spcAft>
                <a:spcPct val="0"/>
              </a:spcAft>
              <a:defRPr sz="1400">
                <a:solidFill>
                  <a:schemeClr val="tx1"/>
                </a:solidFill>
                <a:latin typeface="Arial" charset="0"/>
                <a:ea typeface="ＭＳ Ｐゴシック" charset="0"/>
              </a:defRPr>
            </a:lvl7pPr>
            <a:lvl8pPr marL="3429000" indent="-228600" eaLnBrk="0" fontAlgn="base" hangingPunct="0">
              <a:spcBef>
                <a:spcPct val="0"/>
              </a:spcBef>
              <a:spcAft>
                <a:spcPct val="0"/>
              </a:spcAft>
              <a:defRPr sz="1400">
                <a:solidFill>
                  <a:schemeClr val="tx1"/>
                </a:solidFill>
                <a:latin typeface="Arial" charset="0"/>
                <a:ea typeface="ＭＳ Ｐゴシック" charset="0"/>
              </a:defRPr>
            </a:lvl8pPr>
            <a:lvl9pPr marL="3886200" indent="-228600" eaLnBrk="0" fontAlgn="base" hangingPunct="0">
              <a:spcBef>
                <a:spcPct val="0"/>
              </a:spcBef>
              <a:spcAft>
                <a:spcPct val="0"/>
              </a:spcAft>
              <a:defRPr sz="1400">
                <a:solidFill>
                  <a:schemeClr val="tx1"/>
                </a:solidFill>
                <a:latin typeface="Arial" charset="0"/>
                <a:ea typeface="ＭＳ Ｐゴシック" charset="0"/>
              </a:defRPr>
            </a:lvl9pPr>
          </a:lstStyle>
          <a:p>
            <a:r>
              <a:rPr lang="en-US"/>
              <a:t>Bluemix</a:t>
            </a:r>
          </a:p>
        </p:txBody>
      </p:sp>
      <p:sp>
        <p:nvSpPr>
          <p:cNvPr id="6" name="Title 3"/>
          <p:cNvSpPr txBox="1">
            <a:spLocks/>
          </p:cNvSpPr>
          <p:nvPr/>
        </p:nvSpPr>
        <p:spPr bwMode="auto">
          <a:xfrm>
            <a:off x="241426" y="286870"/>
            <a:ext cx="12812635" cy="57744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lvl1pPr algn="ctr" defTabSz="457288" rtl="0" fontAlgn="base" hangingPunct="0">
              <a:spcBef>
                <a:spcPct val="0"/>
              </a:spcBef>
              <a:spcAft>
                <a:spcPct val="0"/>
              </a:spcAft>
              <a:defRPr sz="6600">
                <a:solidFill>
                  <a:srgbClr val="000000"/>
                </a:solidFill>
                <a:latin typeface="+mj-lt"/>
                <a:ea typeface="+mj-ea"/>
                <a:cs typeface="+mj-cs"/>
                <a:sym typeface="Gill Sans" charset="0"/>
              </a:defRPr>
            </a:lvl1pPr>
            <a:lvl2pPr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2pPr>
            <a:lvl3pPr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3pPr>
            <a:lvl4pPr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4pPr>
            <a:lvl5pPr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5pPr>
            <a:lvl6pPr marL="357877"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6pPr>
            <a:lvl7pPr marL="715755"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7pPr>
            <a:lvl8pPr marL="1073632"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8pPr>
            <a:lvl9pPr marL="1431511" algn="ctr" defTabSz="457288" rtl="0" fontAlgn="base" hangingPunct="0">
              <a:spcBef>
                <a:spcPct val="0"/>
              </a:spcBef>
              <a:spcAft>
                <a:spcPct val="0"/>
              </a:spcAft>
              <a:defRPr sz="6600">
                <a:solidFill>
                  <a:srgbClr val="000000"/>
                </a:solidFill>
                <a:latin typeface="Gill Sans" charset="0"/>
                <a:ea typeface="ＭＳ Ｐゴシック" charset="0"/>
                <a:cs typeface="Gill Sans" charset="0"/>
                <a:sym typeface="Gill Sans" charset="0"/>
              </a:defRPr>
            </a:lvl9pPr>
          </a:lstStyle>
          <a:p>
            <a:pPr algn="l">
              <a:spcBef>
                <a:spcPts val="2560"/>
              </a:spcBef>
            </a:pPr>
            <a:r>
              <a:rPr lang="en-US" sz="4100" dirty="0" err="1">
                <a:latin typeface="Helvetica Neue Medium"/>
                <a:cs typeface="Helvetica Neue Medium"/>
              </a:rPr>
              <a:t>Bluemix</a:t>
            </a:r>
            <a:r>
              <a:rPr lang="en-US" sz="4100" dirty="0">
                <a:latin typeface="Helvetica Neue Medium"/>
                <a:cs typeface="Helvetica Neue Medium"/>
              </a:rPr>
              <a:t> is becoming part of many complex solutions</a:t>
            </a:r>
            <a:endParaRPr lang="en-US" sz="4100" dirty="0">
              <a:latin typeface="Helvetica Neue Light"/>
              <a:cs typeface="Helvetica Neue Light"/>
            </a:endParaRPr>
          </a:p>
        </p:txBody>
      </p:sp>
    </p:spTree>
    <p:extLst>
      <p:ext uri="{BB962C8B-B14F-4D97-AF65-F5344CB8AC3E}">
        <p14:creationId xmlns:p14="http://schemas.microsoft.com/office/powerpoint/2010/main" val="3216096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3400">
                <a:latin typeface="Arial" charset="0"/>
              </a:rPr>
              <a:t>Using the ElasticMQ service – your familiar way again!</a:t>
            </a:r>
          </a:p>
        </p:txBody>
      </p:sp>
      <p:sp>
        <p:nvSpPr>
          <p:cNvPr id="19459" name="Content Placeholder 2"/>
          <p:cNvSpPr>
            <a:spLocks noGrp="1"/>
          </p:cNvSpPr>
          <p:nvPr>
            <p:ph idx="1"/>
          </p:nvPr>
        </p:nvSpPr>
        <p:spPr/>
        <p:txBody>
          <a:bodyPr/>
          <a:lstStyle/>
          <a:p>
            <a:pPr>
              <a:buFontTx/>
              <a:buNone/>
            </a:pPr>
            <a:r>
              <a:rPr lang="en-US">
                <a:latin typeface="Arial" charset="0"/>
              </a:rPr>
              <a:t>Develop responsive, scalable applications with a fully managed messaging provider in the cloud. Quickly integrate with application frameworks through easy to use APIs. </a:t>
            </a:r>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1054354" indent="-405539" eaLnBrk="0" hangingPunct="0">
              <a:defRPr>
                <a:solidFill>
                  <a:schemeClr val="tx1"/>
                </a:solidFill>
                <a:latin typeface="Arial" charset="0"/>
                <a:ea typeface="Arial" charset="0"/>
                <a:cs typeface="Arial" charset="0"/>
              </a:defRPr>
            </a:lvl2pPr>
            <a:lvl3pPr marL="1622082" indent="-324408" eaLnBrk="0" hangingPunct="0">
              <a:defRPr>
                <a:solidFill>
                  <a:schemeClr val="tx1"/>
                </a:solidFill>
                <a:latin typeface="Arial" charset="0"/>
                <a:ea typeface="Arial" charset="0"/>
                <a:cs typeface="Arial" charset="0"/>
              </a:defRPr>
            </a:lvl3pPr>
            <a:lvl4pPr marL="2270909" indent="-324408" eaLnBrk="0" hangingPunct="0">
              <a:defRPr>
                <a:solidFill>
                  <a:schemeClr val="tx1"/>
                </a:solidFill>
                <a:latin typeface="Arial" charset="0"/>
                <a:ea typeface="Arial" charset="0"/>
                <a:cs typeface="Arial" charset="0"/>
              </a:defRPr>
            </a:lvl4pPr>
            <a:lvl5pPr marL="2919762" indent="-324408" eaLnBrk="0" hangingPunct="0">
              <a:defRPr>
                <a:solidFill>
                  <a:schemeClr val="tx1"/>
                </a:solidFill>
                <a:latin typeface="Arial" charset="0"/>
                <a:ea typeface="Arial" charset="0"/>
                <a:cs typeface="Arial" charset="0"/>
              </a:defRPr>
            </a:lvl5pPr>
            <a:lvl6pPr marL="3568593" indent="-324408" eaLnBrk="0" fontAlgn="base" hangingPunct="0">
              <a:spcBef>
                <a:spcPct val="0"/>
              </a:spcBef>
              <a:spcAft>
                <a:spcPct val="0"/>
              </a:spcAft>
              <a:defRPr>
                <a:solidFill>
                  <a:schemeClr val="tx1"/>
                </a:solidFill>
                <a:latin typeface="Arial" charset="0"/>
                <a:ea typeface="Arial" charset="0"/>
                <a:cs typeface="Arial" charset="0"/>
              </a:defRPr>
            </a:lvl6pPr>
            <a:lvl7pPr marL="4217417" indent="-324408" eaLnBrk="0" fontAlgn="base" hangingPunct="0">
              <a:spcBef>
                <a:spcPct val="0"/>
              </a:spcBef>
              <a:spcAft>
                <a:spcPct val="0"/>
              </a:spcAft>
              <a:defRPr>
                <a:solidFill>
                  <a:schemeClr val="tx1"/>
                </a:solidFill>
                <a:latin typeface="Arial" charset="0"/>
                <a:ea typeface="Arial" charset="0"/>
                <a:cs typeface="Arial" charset="0"/>
              </a:defRPr>
            </a:lvl7pPr>
            <a:lvl8pPr marL="4866259" indent="-324408" eaLnBrk="0" fontAlgn="base" hangingPunct="0">
              <a:spcBef>
                <a:spcPct val="0"/>
              </a:spcBef>
              <a:spcAft>
                <a:spcPct val="0"/>
              </a:spcAft>
              <a:defRPr>
                <a:solidFill>
                  <a:schemeClr val="tx1"/>
                </a:solidFill>
                <a:latin typeface="Arial" charset="0"/>
                <a:ea typeface="Arial" charset="0"/>
                <a:cs typeface="Arial" charset="0"/>
              </a:defRPr>
            </a:lvl8pPr>
            <a:lvl9pPr marL="5515071" indent="-32440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9FA7B23-04C8-5A40-B49A-1ACA15D1E196}" type="slidenum">
              <a:rPr lang="en-US">
                <a:solidFill>
                  <a:srgbClr val="A6A6A6"/>
                </a:solidFill>
              </a:rPr>
              <a:pPr eaLnBrk="1" hangingPunct="1"/>
              <a:t>30</a:t>
            </a:fld>
            <a:endParaRPr lang="en-US">
              <a:solidFill>
                <a:srgbClr val="A6A6A6"/>
              </a:solidFill>
            </a:endParaRPr>
          </a:p>
        </p:txBody>
      </p:sp>
      <p:sp>
        <p:nvSpPr>
          <p:cNvPr id="5" name="Content Placeholder 2"/>
          <p:cNvSpPr txBox="1">
            <a:spLocks noChangeArrowheads="1"/>
          </p:cNvSpPr>
          <p:nvPr/>
        </p:nvSpPr>
        <p:spPr bwMode="auto">
          <a:xfrm>
            <a:off x="948327" y="3346028"/>
            <a:ext cx="10941191" cy="63150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public  class </a:t>
            </a:r>
            <a:r>
              <a:rPr lang="en-US" altLang="zh-CN" sz="2300" kern="1200">
                <a:solidFill>
                  <a:prstClr val="black"/>
                </a:solidFill>
                <a:ea typeface="SimHei" charset="0"/>
                <a:cs typeface="Calibri" charset="0"/>
              </a:rPr>
              <a:t>TestServlet</a:t>
            </a:r>
            <a:r>
              <a:rPr lang="en-US" altLang="zh-CN" sz="2300" kern="1200">
                <a:solidFill>
                  <a:srgbClr val="660066"/>
                </a:solidFill>
                <a:latin typeface="Calibri" charset="0"/>
                <a:ea typeface="SimHei" charset="0"/>
                <a:cs typeface="Calibri" charset="0"/>
              </a:rPr>
              <a:t> </a:t>
            </a:r>
            <a:r>
              <a:rPr lang="en-US" altLang="zh-CN" sz="2300" kern="1200">
                <a:solidFill>
                  <a:srgbClr val="990099"/>
                </a:solidFill>
                <a:latin typeface="Calibri" charset="0"/>
                <a:ea typeface="SimHei" charset="0"/>
                <a:cs typeface="Calibri" charset="0"/>
              </a:rPr>
              <a:t>extends</a:t>
            </a:r>
            <a:r>
              <a:rPr lang="en-US" altLang="zh-CN" sz="2300" kern="1200">
                <a:solidFill>
                  <a:prstClr val="black"/>
                </a:solidFill>
                <a:ea typeface="SimHei" charset="0"/>
                <a:cs typeface="Calibri" charset="0"/>
              </a:rPr>
              <a:t> HttpServlet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@Resource (name = "jms/emq")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private </a:t>
            </a:r>
            <a:r>
              <a:rPr lang="en-US" altLang="zh-CN" sz="2300" kern="1200">
                <a:solidFill>
                  <a:prstClr val="black"/>
                </a:solidFill>
                <a:ea typeface="SimHei" charset="0"/>
                <a:cs typeface="Calibri" charset="0"/>
              </a:rPr>
              <a:t>ConnectionFactory cf;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protected</a:t>
            </a: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void</a:t>
            </a:r>
            <a:r>
              <a:rPr lang="en-US" altLang="zh-CN" sz="2300" kern="1200">
                <a:solidFill>
                  <a:prstClr val="black"/>
                </a:solidFill>
                <a:ea typeface="SimHei" charset="0"/>
                <a:cs typeface="Calibri" charset="0"/>
              </a:rPr>
              <a:t> doGet(HttpServletRequest request, HttpServletResponse response) </a:t>
            </a:r>
            <a:r>
              <a:rPr lang="en-US" altLang="zh-CN" sz="2300" kern="1200">
                <a:solidFill>
                  <a:srgbClr val="990099"/>
                </a:solidFill>
                <a:latin typeface="Calibri" charset="0"/>
                <a:ea typeface="SimHei" charset="0"/>
                <a:cs typeface="Calibri" charset="0"/>
              </a:rPr>
              <a:t>throws</a:t>
            </a:r>
            <a:r>
              <a:rPr lang="en-US" altLang="zh-CN" sz="2300" kern="1200">
                <a:solidFill>
                  <a:prstClr val="black"/>
                </a:solidFill>
                <a:ea typeface="SimHei" charset="0"/>
                <a:cs typeface="Calibri" charset="0"/>
              </a:rPr>
              <a:t> ServletException, IOException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17AF4B"/>
                </a:solidFill>
                <a:ea typeface="SimHei" charset="0"/>
                <a:cs typeface="Calibri" charset="0"/>
              </a:rPr>
              <a:t>   // Alternatively use InitialContext lookup </a:t>
            </a:r>
            <a:r>
              <a:rPr lang="en-US" altLang="zh-CN" sz="2300" kern="1200">
                <a:solidFill>
                  <a:srgbClr val="33CC33"/>
                </a:solidFill>
                <a:ea typeface="SimHei" charset="0"/>
                <a:cs typeface="Calibri" charset="0"/>
              </a:rPr>
              <a:t/>
            </a:r>
            <a:br>
              <a:rPr lang="en-US" altLang="zh-CN" sz="2300" kern="1200">
                <a:solidFill>
                  <a:srgbClr val="33CC33"/>
                </a:solidFill>
                <a:ea typeface="SimHei" charset="0"/>
                <a:cs typeface="Calibri" charset="0"/>
              </a:rPr>
            </a:br>
            <a:r>
              <a:rPr lang="en-US" altLang="zh-CN" sz="2300" kern="1200">
                <a:solidFill>
                  <a:srgbClr val="33CC33"/>
                </a:solidFill>
                <a:ea typeface="SimHei" charset="0"/>
                <a:cs typeface="Calibri" charset="0"/>
              </a:rPr>
              <a:t>    </a:t>
            </a:r>
            <a:r>
              <a:rPr lang="en-US" altLang="zh-CN" sz="2300" kern="1200">
                <a:solidFill>
                  <a:prstClr val="black"/>
                </a:solidFill>
                <a:ea typeface="SimHei" charset="0"/>
                <a:cs typeface="Calibri" charset="0"/>
              </a:rPr>
              <a:t>    ConnectionFactory lookup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(ConnectionFactory) </a:t>
            </a:r>
            <a:r>
              <a:rPr lang="en-US" altLang="zh-CN" sz="2300" kern="1200">
                <a:solidFill>
                  <a:srgbClr val="990099"/>
                </a:solidFill>
                <a:latin typeface="Calibri" charset="0"/>
                <a:ea typeface="SimHei" charset="0"/>
                <a:cs typeface="Calibri" charset="0"/>
              </a:rPr>
              <a:t>new </a:t>
            </a:r>
            <a:r>
              <a:rPr lang="en-US" altLang="zh-CN" sz="2300" kern="1200">
                <a:solidFill>
                  <a:prstClr val="black"/>
                </a:solidFill>
                <a:ea typeface="SimHei" charset="0"/>
                <a:cs typeface="Calibri" charset="0"/>
              </a:rPr>
              <a:t>InitialContext().lookup(“jms/myemq");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a:t>
            </a:r>
          </a:p>
        </p:txBody>
      </p:sp>
      <p:pic>
        <p:nvPicPr>
          <p:cNvPr id="194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2926" y="3183527"/>
            <a:ext cx="1896533" cy="16933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42430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476392" y="356729"/>
            <a:ext cx="12372622" cy="887307"/>
          </a:xfrm>
        </p:spPr>
        <p:txBody>
          <a:bodyPr/>
          <a:lstStyle/>
          <a:p>
            <a:pPr eaLnBrk="1" hangingPunct="1"/>
            <a:r>
              <a:rPr lang="en-US">
                <a:latin typeface="Arial" charset="0"/>
              </a:rPr>
              <a:t>More </a:t>
            </a:r>
            <a:r>
              <a:rPr lang="ja-JP" altLang="en-US">
                <a:latin typeface="Arial" charset="0"/>
              </a:rPr>
              <a:t>“</a:t>
            </a:r>
            <a:r>
              <a:rPr lang="en-US">
                <a:latin typeface="Arial" charset="0"/>
              </a:rPr>
              <a:t>resource</a:t>
            </a:r>
            <a:r>
              <a:rPr lang="ja-JP" altLang="en-US">
                <a:latin typeface="Arial" charset="0"/>
              </a:rPr>
              <a:t>”</a:t>
            </a:r>
            <a:r>
              <a:rPr lang="en-US">
                <a:latin typeface="Arial" charset="0"/>
              </a:rPr>
              <a:t> services accessible in the same way</a:t>
            </a:r>
          </a:p>
        </p:txBody>
      </p:sp>
      <p:sp>
        <p:nvSpPr>
          <p:cNvPr id="20484"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030943D2-FEB9-B140-ABAA-2D74EB97C590}" type="slidenum">
              <a:rPr lang="en-US" sz="1300" kern="1200">
                <a:solidFill>
                  <a:srgbClr val="A6A6A6"/>
                </a:solidFill>
              </a:rPr>
              <a:pPr defTabSz="648816" rtl="0" eaLnBrk="1" fontAlgn="base" hangingPunct="1">
                <a:spcBef>
                  <a:spcPct val="0"/>
                </a:spcBef>
                <a:spcAft>
                  <a:spcPct val="0"/>
                </a:spcAft>
              </a:pPr>
              <a:t>31</a:t>
            </a:fld>
            <a:endParaRPr lang="en-US" sz="1300" kern="1200">
              <a:solidFill>
                <a:srgbClr val="A6A6A6"/>
              </a:solidFill>
            </a:endParaRP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r="45723" b="53053"/>
          <a:stretch>
            <a:fillRect/>
          </a:stretch>
        </p:blipFill>
        <p:spPr bwMode="auto">
          <a:xfrm>
            <a:off x="598314" y="1894278"/>
            <a:ext cx="3896924" cy="1666240"/>
          </a:xfrm>
          <a:prstGeom prst="rect">
            <a:avLst/>
          </a:prstGeom>
          <a:noFill/>
          <a:extLst>
            <a:ext uri="{909E8E84-426E-40dd-AFC4-6F175D3DCCD1}">
              <a14:hiddenFill xmlns:a14="http://schemas.microsoft.com/office/drawing/2010/main" xmlns="">
                <a:solidFill>
                  <a:srgbClr val="FFFFFF"/>
                </a:solidFill>
              </a14:hiddenFill>
            </a:ext>
          </a:extLst>
        </p:spPr>
      </p:pic>
      <p:pic>
        <p:nvPicPr>
          <p:cNvPr id="20488" name="Picture 8"/>
          <p:cNvPicPr>
            <a:picLocks noChangeAspect="1" noChangeArrowheads="1"/>
          </p:cNvPicPr>
          <p:nvPr/>
        </p:nvPicPr>
        <p:blipFill>
          <a:blip r:embed="rId4">
            <a:extLst>
              <a:ext uri="{28A0092B-C50C-407E-A947-70E740481C1C}">
                <a14:useLocalDpi xmlns:a14="http://schemas.microsoft.com/office/drawing/2010/main" val="0"/>
              </a:ext>
            </a:extLst>
          </a:blip>
          <a:srcRect r="42981" b="38829"/>
          <a:stretch>
            <a:fillRect/>
          </a:stretch>
        </p:blipFill>
        <p:spPr bwMode="auto">
          <a:xfrm>
            <a:off x="720232" y="3845057"/>
            <a:ext cx="4016586" cy="1557867"/>
          </a:xfrm>
          <a:prstGeom prst="rect">
            <a:avLst/>
          </a:prstGeom>
          <a:noFill/>
          <a:extLst>
            <a:ext uri="{909E8E84-426E-40dd-AFC4-6F175D3DCCD1}">
              <a14:hiddenFill xmlns:a14="http://schemas.microsoft.com/office/drawing/2010/main" xmlns="">
                <a:solidFill>
                  <a:srgbClr val="FFFFFF"/>
                </a:solidFill>
              </a14:hiddenFill>
            </a:ext>
          </a:extLst>
        </p:spPr>
      </p:pic>
      <p:pic>
        <p:nvPicPr>
          <p:cNvPr id="20489" name="Picture 9"/>
          <p:cNvPicPr>
            <a:picLocks noChangeAspect="1" noChangeArrowheads="1"/>
          </p:cNvPicPr>
          <p:nvPr/>
        </p:nvPicPr>
        <p:blipFill>
          <a:blip r:embed="rId5">
            <a:extLst>
              <a:ext uri="{28A0092B-C50C-407E-A947-70E740481C1C}">
                <a14:useLocalDpi xmlns:a14="http://schemas.microsoft.com/office/drawing/2010/main" val="0"/>
              </a:ext>
            </a:extLst>
          </a:blip>
          <a:srcRect r="45810" b="37268"/>
          <a:stretch>
            <a:fillRect/>
          </a:stretch>
        </p:blipFill>
        <p:spPr bwMode="auto">
          <a:xfrm>
            <a:off x="638952" y="5524843"/>
            <a:ext cx="3883378" cy="1835573"/>
          </a:xfrm>
          <a:prstGeom prst="rect">
            <a:avLst/>
          </a:prstGeom>
          <a:noFill/>
          <a:extLst>
            <a:ext uri="{909E8E84-426E-40dd-AFC4-6F175D3DCCD1}">
              <a14:hiddenFill xmlns:a14="http://schemas.microsoft.com/office/drawing/2010/main" xmlns="">
                <a:solidFill>
                  <a:srgbClr val="FFFFFF"/>
                </a:solidFill>
              </a14:hiddenFill>
            </a:ext>
          </a:extLst>
        </p:spPr>
      </p:pic>
      <p:sp>
        <p:nvSpPr>
          <p:cNvPr id="20490" name="Text Box 10"/>
          <p:cNvSpPr txBox="1">
            <a:spLocks noChangeArrowheads="1"/>
          </p:cNvSpPr>
          <p:nvPr/>
        </p:nvSpPr>
        <p:spPr bwMode="auto">
          <a:xfrm>
            <a:off x="4700693" y="6077998"/>
            <a:ext cx="7974471" cy="7811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eaLnBrk="0" hangingPunct="0">
              <a:defRPr>
                <a:solidFill>
                  <a:schemeClr val="tx1"/>
                </a:solidFill>
                <a:latin typeface="Arial" charset="0"/>
                <a:ea typeface="Arial" charset="0"/>
                <a:cs typeface="Arial" charset="0"/>
              </a:defRPr>
            </a:lvl2pPr>
            <a:lvl3pPr eaLnBrk="0" hangingPunct="0">
              <a:defRPr>
                <a:solidFill>
                  <a:schemeClr val="tx1"/>
                </a:solidFill>
                <a:latin typeface="Arial" charset="0"/>
                <a:ea typeface="Arial" charset="0"/>
                <a:cs typeface="Arial" charset="0"/>
              </a:defRPr>
            </a:lvl3pPr>
            <a:lvl4pPr eaLnBrk="0" hangingPunct="0">
              <a:defRPr>
                <a:solidFill>
                  <a:schemeClr val="tx1"/>
                </a:solidFill>
                <a:latin typeface="Arial" charset="0"/>
                <a:ea typeface="Arial" charset="0"/>
                <a:cs typeface="Arial" charset="0"/>
              </a:defRPr>
            </a:lvl4pPr>
            <a:lvl5pPr eaLnBrk="0" hangingPunct="0">
              <a:defRPr>
                <a:solidFill>
                  <a:schemeClr val="tx1"/>
                </a:solidFill>
                <a:latin typeface="Arial" charset="0"/>
                <a:ea typeface="Arial" charset="0"/>
                <a:cs typeface="Arial" charset="0"/>
              </a:defRPr>
            </a:lvl5pPr>
            <a:lvl6pPr eaLnBrk="0" fontAlgn="base" hangingPunct="0">
              <a:spcBef>
                <a:spcPct val="0"/>
              </a:spcBef>
              <a:spcAft>
                <a:spcPct val="0"/>
              </a:spcAft>
              <a:defRPr>
                <a:solidFill>
                  <a:schemeClr val="tx1"/>
                </a:solidFill>
                <a:latin typeface="Arial" charset="0"/>
                <a:ea typeface="Arial" charset="0"/>
                <a:cs typeface="Arial" charset="0"/>
              </a:defRPr>
            </a:lvl6pPr>
            <a:lvl7pPr eaLnBrk="0" fontAlgn="base" hangingPunct="0">
              <a:spcBef>
                <a:spcPct val="0"/>
              </a:spcBef>
              <a:spcAft>
                <a:spcPct val="0"/>
              </a:spcAft>
              <a:defRPr>
                <a:solidFill>
                  <a:schemeClr val="tx1"/>
                </a:solidFill>
                <a:latin typeface="Arial" charset="0"/>
                <a:ea typeface="Arial" charset="0"/>
                <a:cs typeface="Arial" charset="0"/>
              </a:defRPr>
            </a:lvl7pPr>
            <a:lvl8pPr eaLnBrk="0" fontAlgn="base" hangingPunct="0">
              <a:spcBef>
                <a:spcPct val="0"/>
              </a:spcBef>
              <a:spcAft>
                <a:spcPct val="0"/>
              </a:spcAft>
              <a:defRPr>
                <a:solidFill>
                  <a:schemeClr val="tx1"/>
                </a:solidFill>
                <a:latin typeface="Arial" charset="0"/>
                <a:ea typeface="Arial" charset="0"/>
                <a:cs typeface="Arial" charset="0"/>
              </a:defRPr>
            </a:lvl8pPr>
            <a:lvl9pPr eaLnBrk="0" fontAlgn="base" hangingPunct="0">
              <a:spcBef>
                <a:spcPct val="0"/>
              </a:spcBef>
              <a:spcAft>
                <a:spcPct val="0"/>
              </a:spcAft>
              <a:defRPr>
                <a:solidFill>
                  <a:schemeClr val="tx1"/>
                </a:solidFill>
                <a:latin typeface="Arial" charset="0"/>
                <a:ea typeface="Arial" charset="0"/>
                <a:cs typeface="Arial" charset="0"/>
              </a:defRPr>
            </a:lvl9pPr>
          </a:lstStyle>
          <a:p>
            <a:pPr algn="l" defTabSz="1297662" rtl="0" eaLnBrk="1" fontAlgn="base" hangingPunct="1">
              <a:spcBef>
                <a:spcPct val="0"/>
              </a:spcBef>
              <a:spcAft>
                <a:spcPct val="0"/>
              </a:spcAft>
            </a:pPr>
            <a:r>
              <a:rPr lang="en-US" sz="2100" kern="1200">
                <a:solidFill>
                  <a:prstClr val="black"/>
                </a:solidFill>
              </a:rPr>
              <a:t>MongoDB is an open source document database and the leading NoSQL database that is owned by MongoDB Inc </a:t>
            </a:r>
          </a:p>
        </p:txBody>
      </p:sp>
      <p:sp>
        <p:nvSpPr>
          <p:cNvPr id="20491" name="Text Box 11"/>
          <p:cNvSpPr txBox="1">
            <a:spLocks noChangeArrowheads="1"/>
          </p:cNvSpPr>
          <p:nvPr/>
        </p:nvSpPr>
        <p:spPr bwMode="auto">
          <a:xfrm>
            <a:off x="4700693" y="3924034"/>
            <a:ext cx="7974471" cy="11005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spcBef>
                <a:spcPct val="0"/>
              </a:spcBef>
              <a:spcAft>
                <a:spcPct val="0"/>
              </a:spcAft>
            </a:pPr>
            <a:r>
              <a:rPr lang="en-US" sz="2100" kern="1200">
                <a:solidFill>
                  <a:prstClr val="black"/>
                </a:solidFill>
                <a:latin typeface="Arial" charset="0"/>
                <a:ea typeface="ＭＳ Ｐゴシック" charset="0"/>
                <a:cs typeface="Arial" charset="0"/>
              </a:rPr>
              <a:t>Improve the performance &amp; user experience of web applications by retrieving information from fast, managed, in-memory caches, instead of relying entirely on slower disk-based databases. </a:t>
            </a:r>
          </a:p>
        </p:txBody>
      </p:sp>
      <p:sp>
        <p:nvSpPr>
          <p:cNvPr id="20493" name="Text Box 13"/>
          <p:cNvSpPr txBox="1">
            <a:spLocks noChangeArrowheads="1"/>
          </p:cNvSpPr>
          <p:nvPr/>
        </p:nvSpPr>
        <p:spPr bwMode="auto">
          <a:xfrm>
            <a:off x="4700693" y="2041092"/>
            <a:ext cx="7974471" cy="14314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spcBef>
                <a:spcPct val="0"/>
              </a:spcBef>
              <a:spcAft>
                <a:spcPct val="0"/>
              </a:spcAft>
            </a:pPr>
            <a:r>
              <a:rPr lang="en-US" sz="2100" kern="1200">
                <a:solidFill>
                  <a:prstClr val="black"/>
                </a:solidFill>
                <a:latin typeface="Arial" charset="0"/>
                <a:ea typeface="ＭＳ Ｐゴシック" charset="0"/>
                <a:cs typeface="Arial" charset="0"/>
              </a:rPr>
              <a:t>Cloudant</a:t>
            </a:r>
            <a:r>
              <a:rPr lang="ja-JP" altLang="en-US" sz="2100" kern="1200">
                <a:solidFill>
                  <a:prstClr val="black"/>
                </a:solidFill>
                <a:latin typeface="Arial" charset="0"/>
                <a:ea typeface="ＭＳ Ｐゴシック" charset="0"/>
                <a:cs typeface="Arial" charset="0"/>
              </a:rPr>
              <a:t>’</a:t>
            </a:r>
            <a:r>
              <a:rPr lang="en-US" sz="2100" kern="1200">
                <a:solidFill>
                  <a:prstClr val="black"/>
                </a:solidFill>
                <a:latin typeface="Arial" charset="0"/>
                <a:ea typeface="ＭＳ Ｐゴシック" charset="0"/>
                <a:cs typeface="Arial" charset="0"/>
              </a:rPr>
              <a:t>s distributed database as a service (DBaaS) allows developers of fast-growing web and mobile apps to focus on building and improving their products, instead of worrying about scaling and managing databases on their own. </a:t>
            </a:r>
          </a:p>
        </p:txBody>
      </p:sp>
    </p:spTree>
    <p:extLst>
      <p:ext uri="{BB962C8B-B14F-4D97-AF65-F5344CB8AC3E}">
        <p14:creationId xmlns:p14="http://schemas.microsoft.com/office/powerpoint/2010/main" val="3367660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en-US">
                <a:latin typeface="Arial" charset="0"/>
              </a:rPr>
              <a:t>Cloudant</a:t>
            </a:r>
          </a:p>
        </p:txBody>
      </p:sp>
      <p:sp>
        <p:nvSpPr>
          <p:cNvPr id="5" name="Content Placeholder 2"/>
          <p:cNvSpPr txBox="1">
            <a:spLocks noChangeArrowheads="1"/>
          </p:cNvSpPr>
          <p:nvPr/>
        </p:nvSpPr>
        <p:spPr bwMode="auto">
          <a:xfrm>
            <a:off x="948327" y="1855893"/>
            <a:ext cx="10941191" cy="6956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public  class </a:t>
            </a:r>
            <a:r>
              <a:rPr lang="en-US" altLang="zh-CN" sz="2300" kern="1200">
                <a:solidFill>
                  <a:prstClr val="black"/>
                </a:solidFill>
                <a:ea typeface="SimHei" charset="0"/>
                <a:cs typeface="Calibri" charset="0"/>
              </a:rPr>
              <a:t>TestServlet</a:t>
            </a:r>
            <a:r>
              <a:rPr lang="en-US" altLang="zh-CN" sz="2300" kern="1200">
                <a:solidFill>
                  <a:srgbClr val="660066"/>
                </a:solidFill>
                <a:latin typeface="Calibri" charset="0"/>
                <a:ea typeface="SimHei" charset="0"/>
                <a:cs typeface="Calibri" charset="0"/>
              </a:rPr>
              <a:t> </a:t>
            </a:r>
            <a:r>
              <a:rPr lang="en-US" altLang="zh-CN" sz="2300" kern="1200">
                <a:solidFill>
                  <a:srgbClr val="990099"/>
                </a:solidFill>
                <a:latin typeface="Calibri" charset="0"/>
                <a:ea typeface="SimHei" charset="0"/>
                <a:cs typeface="Calibri" charset="0"/>
              </a:rPr>
              <a:t>extends</a:t>
            </a:r>
            <a:r>
              <a:rPr lang="en-US" altLang="zh-CN" sz="2300" kern="1200">
                <a:solidFill>
                  <a:prstClr val="black"/>
                </a:solidFill>
                <a:ea typeface="SimHei" charset="0"/>
                <a:cs typeface="Calibri" charset="0"/>
              </a:rPr>
              <a:t> HttpServlet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@Resource (name = “cloudant/mycloudantdb")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private </a:t>
            </a:r>
            <a:r>
              <a:rPr lang="en-US" altLang="zh-CN" sz="2300" kern="1200">
                <a:solidFill>
                  <a:prstClr val="black"/>
                </a:solidFill>
                <a:ea typeface="SimHei" charset="0"/>
                <a:cs typeface="Calibri" charset="0"/>
              </a:rPr>
              <a:t>CouchDbInstasnce db;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protected</a:t>
            </a: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void</a:t>
            </a:r>
            <a:r>
              <a:rPr lang="en-US" altLang="zh-CN" sz="2300" kern="1200">
                <a:solidFill>
                  <a:prstClr val="black"/>
                </a:solidFill>
                <a:ea typeface="SimHei" charset="0"/>
                <a:cs typeface="Calibri" charset="0"/>
              </a:rPr>
              <a:t> doGet(HttpServletRequest request, HttpServletResponse response) </a:t>
            </a:r>
            <a:r>
              <a:rPr lang="en-US" altLang="zh-CN" sz="2300" kern="1200">
                <a:solidFill>
                  <a:srgbClr val="990099"/>
                </a:solidFill>
                <a:latin typeface="Calibri" charset="0"/>
                <a:ea typeface="SimHei" charset="0"/>
                <a:cs typeface="Calibri" charset="0"/>
              </a:rPr>
              <a:t>throws</a:t>
            </a:r>
            <a:r>
              <a:rPr lang="en-US" altLang="zh-CN" sz="2300" kern="1200">
                <a:solidFill>
                  <a:prstClr val="black"/>
                </a:solidFill>
                <a:ea typeface="SimHei" charset="0"/>
                <a:cs typeface="Calibri" charset="0"/>
              </a:rPr>
              <a:t> ServletException, IOException { </a:t>
            </a:r>
          </a:p>
          <a:p>
            <a:pPr algn="l" defTabSz="648816" rtl="0" eaLnBrk="1" fontAlgn="base" hangingPunct="1">
              <a:spcBef>
                <a:spcPct val="20000"/>
              </a:spcBef>
              <a:spcAft>
                <a:spcPct val="0"/>
              </a:spcAft>
              <a:buSzPct val="100000"/>
            </a:pPr>
            <a:r>
              <a:rPr lang="en-US" altLang="zh-CN" sz="2300" i="1" kern="1200">
                <a:solidFill>
                  <a:prstClr val="black"/>
                </a:solidFill>
                <a:ea typeface="SimHei" charset="0"/>
                <a:cs typeface="Calibri" charset="0"/>
              </a:rPr>
              <a:t>     </a:t>
            </a:r>
            <a:r>
              <a:rPr lang="en-US" altLang="zh-CN" sz="2300" i="1" kern="1200">
                <a:solidFill>
                  <a:srgbClr val="17AF4B"/>
                </a:solidFill>
                <a:ea typeface="SimHei" charset="0"/>
                <a:cs typeface="Calibri" charset="0"/>
              </a:rPr>
              <a:t>   </a:t>
            </a:r>
            <a:r>
              <a:rPr lang="en-US" altLang="zh-CN" sz="2300" kern="1200">
                <a:solidFill>
                  <a:srgbClr val="17AF4B"/>
                </a:solidFill>
                <a:ea typeface="SimHei" charset="0"/>
                <a:cs typeface="Calibri" charset="0"/>
              </a:rPr>
              <a:t>// Alternatively use InitialContext lookup </a:t>
            </a:r>
            <a:r>
              <a:rPr lang="en-US" altLang="zh-CN" sz="2300" kern="1200">
                <a:solidFill>
                  <a:srgbClr val="33CC33"/>
                </a:solidFill>
                <a:ea typeface="SimHei" charset="0"/>
                <a:cs typeface="Calibri" charset="0"/>
              </a:rPr>
              <a:t/>
            </a:r>
            <a:br>
              <a:rPr lang="en-US" altLang="zh-CN" sz="2300" kern="1200">
                <a:solidFill>
                  <a:srgbClr val="33CC33"/>
                </a:solidFill>
                <a:ea typeface="SimHei" charset="0"/>
                <a:cs typeface="Calibri" charset="0"/>
              </a:rPr>
            </a:br>
            <a:r>
              <a:rPr lang="en-US" altLang="zh-CN" sz="2300" kern="1200">
                <a:solidFill>
                  <a:srgbClr val="33CC33"/>
                </a:solidFill>
                <a:ea typeface="SimHei" charset="0"/>
                <a:cs typeface="Calibri" charset="0"/>
              </a:rPr>
              <a:t>    </a:t>
            </a:r>
            <a:r>
              <a:rPr lang="en-US" altLang="zh-CN" sz="2300" kern="1200">
                <a:solidFill>
                  <a:prstClr val="black"/>
                </a:solidFill>
                <a:ea typeface="SimHei" charset="0"/>
                <a:cs typeface="Calibri" charset="0"/>
              </a:rPr>
              <a:t>    CouchDbInstance db = (CouchDbInstance) new 				InitialContext().lookup("java:comp/env/cloudant/mycloudantdb");</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CouchDbConnector dbc = _db.createConnector(DATABASE, true);</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CouchDocument dbentry = new CouchDocument();</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dbentry.setContent("testEntry");</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dbc.create(dbentry);</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a:t>
            </a:r>
          </a:p>
        </p:txBody>
      </p:sp>
      <p:sp>
        <p:nvSpPr>
          <p:cNvPr id="54276" name="TextBox 9"/>
          <p:cNvSpPr txBox="1">
            <a:spLocks noChangeArrowheads="1"/>
          </p:cNvSpPr>
          <p:nvPr/>
        </p:nvSpPr>
        <p:spPr bwMode="auto">
          <a:xfrm>
            <a:off x="7951895" y="1467558"/>
            <a:ext cx="4621672" cy="746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ja-JP" altLang="en-US" sz="1700" kern="1200">
                <a:solidFill>
                  <a:prstClr val="black"/>
                </a:solidFill>
              </a:rPr>
              <a:t>“</a:t>
            </a:r>
            <a:r>
              <a:rPr lang="en-US" sz="2000" kern="1200">
                <a:solidFill>
                  <a:prstClr val="black"/>
                </a:solidFill>
              </a:rPr>
              <a:t>mycloudantdb</a:t>
            </a:r>
            <a:r>
              <a:rPr lang="ja-JP" altLang="en-US" sz="2000" kern="1200">
                <a:solidFill>
                  <a:prstClr val="black"/>
                </a:solidFill>
              </a:rPr>
              <a:t>”</a:t>
            </a:r>
            <a:r>
              <a:rPr lang="en-US" sz="2000" kern="1200">
                <a:solidFill>
                  <a:prstClr val="black"/>
                </a:solidFill>
              </a:rPr>
              <a:t> is the name of the service instance you create in Bluemix</a:t>
            </a:r>
          </a:p>
        </p:txBody>
      </p:sp>
      <p:sp>
        <p:nvSpPr>
          <p:cNvPr id="54278" name="Line 6"/>
          <p:cNvSpPr>
            <a:spLocks noChangeShapeType="1"/>
          </p:cNvSpPr>
          <p:nvPr/>
        </p:nvSpPr>
        <p:spPr bwMode="auto">
          <a:xfrm flipH="1">
            <a:off x="6780107" y="1855893"/>
            <a:ext cx="1171786" cy="796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2423773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p:txBody>
          <a:bodyPr/>
          <a:lstStyle/>
          <a:p>
            <a:r>
              <a:rPr lang="en-US">
                <a:latin typeface="Arial" charset="0"/>
              </a:rPr>
              <a:t>DataCache</a:t>
            </a:r>
          </a:p>
        </p:txBody>
      </p:sp>
      <p:sp>
        <p:nvSpPr>
          <p:cNvPr id="5" name="Content Placeholder 2"/>
          <p:cNvSpPr txBox="1">
            <a:spLocks noChangeArrowheads="1"/>
          </p:cNvSpPr>
          <p:nvPr/>
        </p:nvSpPr>
        <p:spPr bwMode="auto">
          <a:xfrm>
            <a:off x="948327" y="1855893"/>
            <a:ext cx="10941191" cy="6956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public  class </a:t>
            </a:r>
            <a:r>
              <a:rPr lang="en-US" altLang="zh-CN" sz="2300" kern="1200">
                <a:solidFill>
                  <a:prstClr val="black"/>
                </a:solidFill>
                <a:ea typeface="SimHei" charset="0"/>
                <a:cs typeface="Calibri" charset="0"/>
              </a:rPr>
              <a:t>TestServlet</a:t>
            </a:r>
            <a:r>
              <a:rPr lang="en-US" altLang="zh-CN" sz="2300" kern="1200">
                <a:solidFill>
                  <a:srgbClr val="660066"/>
                </a:solidFill>
                <a:latin typeface="Calibri" charset="0"/>
                <a:ea typeface="SimHei" charset="0"/>
                <a:cs typeface="Calibri" charset="0"/>
              </a:rPr>
              <a:t> </a:t>
            </a:r>
            <a:r>
              <a:rPr lang="en-US" altLang="zh-CN" sz="2300" kern="1200">
                <a:solidFill>
                  <a:srgbClr val="990099"/>
                </a:solidFill>
                <a:latin typeface="Calibri" charset="0"/>
                <a:ea typeface="SimHei" charset="0"/>
                <a:cs typeface="Calibri" charset="0"/>
              </a:rPr>
              <a:t>extends</a:t>
            </a:r>
            <a:r>
              <a:rPr lang="en-US" altLang="zh-CN" sz="2300" kern="1200">
                <a:solidFill>
                  <a:prstClr val="black"/>
                </a:solidFill>
                <a:ea typeface="SimHei" charset="0"/>
                <a:cs typeface="Calibri" charset="0"/>
              </a:rPr>
              <a:t> HttpServlet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@Resource (name = “wxs/myGrid")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private </a:t>
            </a:r>
            <a:r>
              <a:rPr lang="en-US" altLang="zh-CN" sz="2300" kern="1200">
                <a:solidFill>
                  <a:prstClr val="black"/>
                </a:solidFill>
                <a:ea typeface="SimHei" charset="0"/>
                <a:cs typeface="Calibri" charset="0"/>
              </a:rPr>
              <a:t>ObjectGrid og;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protected</a:t>
            </a: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void</a:t>
            </a:r>
            <a:r>
              <a:rPr lang="en-US" altLang="zh-CN" sz="2300" kern="1200">
                <a:solidFill>
                  <a:prstClr val="black"/>
                </a:solidFill>
                <a:ea typeface="SimHei" charset="0"/>
                <a:cs typeface="Calibri" charset="0"/>
              </a:rPr>
              <a:t> doGet(HttpServletRequest request, HttpServletResponse response) </a:t>
            </a:r>
            <a:r>
              <a:rPr lang="en-US" altLang="zh-CN" sz="2300" kern="1200">
                <a:solidFill>
                  <a:srgbClr val="990099"/>
                </a:solidFill>
                <a:latin typeface="Calibri" charset="0"/>
                <a:ea typeface="SimHei" charset="0"/>
                <a:cs typeface="Calibri" charset="0"/>
              </a:rPr>
              <a:t>throws</a:t>
            </a:r>
            <a:r>
              <a:rPr lang="en-US" altLang="zh-CN" sz="2300" kern="1200">
                <a:solidFill>
                  <a:prstClr val="black"/>
                </a:solidFill>
                <a:ea typeface="SimHei" charset="0"/>
                <a:cs typeface="Calibri" charset="0"/>
              </a:rPr>
              <a:t> ServletException, IOException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17AF4B"/>
                </a:solidFill>
                <a:ea typeface="SimHei" charset="0"/>
                <a:cs typeface="Calibri" charset="0"/>
              </a:rPr>
              <a:t>   // Alternatively use InitialContext lookup </a:t>
            </a:r>
            <a:r>
              <a:rPr lang="en-US" altLang="zh-CN" sz="2300" kern="1200">
                <a:solidFill>
                  <a:srgbClr val="33CC33"/>
                </a:solidFill>
                <a:ea typeface="SimHei" charset="0"/>
                <a:cs typeface="Calibri" charset="0"/>
              </a:rPr>
              <a:t/>
            </a:r>
            <a:br>
              <a:rPr lang="en-US" altLang="zh-CN" sz="2300" kern="1200">
                <a:solidFill>
                  <a:srgbClr val="33CC33"/>
                </a:solidFill>
                <a:ea typeface="SimHei" charset="0"/>
                <a:cs typeface="Calibri" charset="0"/>
              </a:rPr>
            </a:br>
            <a:r>
              <a:rPr lang="en-US" altLang="zh-CN" sz="2300" kern="1200">
                <a:solidFill>
                  <a:srgbClr val="33CC33"/>
                </a:solidFill>
                <a:ea typeface="SimHei" charset="0"/>
                <a:cs typeface="Calibri" charset="0"/>
              </a:rPr>
              <a:t>    </a:t>
            </a:r>
            <a:r>
              <a:rPr lang="en-US" altLang="zh-CN" sz="2300" kern="1200">
                <a:solidFill>
                  <a:prstClr val="black"/>
                </a:solidFill>
                <a:ea typeface="SimHei" charset="0"/>
                <a:cs typeface="Calibri" charset="0"/>
              </a:rPr>
              <a:t>    ObjectGrid og = (ObjectGrid) new 				InitialContext().lookup(“wxs/myGrid");</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a:t>
            </a:r>
          </a:p>
        </p:txBody>
      </p:sp>
      <p:sp>
        <p:nvSpPr>
          <p:cNvPr id="53255" name="TextBox 9"/>
          <p:cNvSpPr txBox="1">
            <a:spLocks noChangeArrowheads="1"/>
          </p:cNvSpPr>
          <p:nvPr/>
        </p:nvSpPr>
        <p:spPr bwMode="auto">
          <a:xfrm>
            <a:off x="7951895" y="1467558"/>
            <a:ext cx="4621672" cy="746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ja-JP" altLang="en-US" sz="1700" kern="1200">
                <a:solidFill>
                  <a:prstClr val="black"/>
                </a:solidFill>
              </a:rPr>
              <a:t>“</a:t>
            </a:r>
            <a:r>
              <a:rPr lang="en-US" sz="2000" kern="1200">
                <a:solidFill>
                  <a:prstClr val="black"/>
                </a:solidFill>
              </a:rPr>
              <a:t>myGrid</a:t>
            </a:r>
            <a:r>
              <a:rPr lang="ja-JP" altLang="en-US" sz="2000" kern="1200">
                <a:solidFill>
                  <a:prstClr val="black"/>
                </a:solidFill>
              </a:rPr>
              <a:t>”</a:t>
            </a:r>
            <a:r>
              <a:rPr lang="en-US" sz="2000" kern="1200">
                <a:solidFill>
                  <a:prstClr val="black"/>
                </a:solidFill>
              </a:rPr>
              <a:t> is the name of the service instance you create in Bluemix</a:t>
            </a:r>
          </a:p>
        </p:txBody>
      </p:sp>
      <p:sp>
        <p:nvSpPr>
          <p:cNvPr id="53256" name="Line 8"/>
          <p:cNvSpPr>
            <a:spLocks noChangeShapeType="1"/>
          </p:cNvSpPr>
          <p:nvPr/>
        </p:nvSpPr>
        <p:spPr bwMode="auto">
          <a:xfrm flipH="1">
            <a:off x="6780107" y="1855893"/>
            <a:ext cx="1171786" cy="796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374127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atin typeface="Arial" charset="0"/>
              </a:rPr>
              <a:t>Mongo</a:t>
            </a:r>
          </a:p>
        </p:txBody>
      </p:sp>
      <p:sp>
        <p:nvSpPr>
          <p:cNvPr id="5" name="Content Placeholder 2"/>
          <p:cNvSpPr txBox="1">
            <a:spLocks noChangeArrowheads="1"/>
          </p:cNvSpPr>
          <p:nvPr/>
        </p:nvSpPr>
        <p:spPr bwMode="auto">
          <a:xfrm>
            <a:off x="948327" y="1855893"/>
            <a:ext cx="10941191" cy="6956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import com.mongodb.DB;</a:t>
            </a:r>
          </a:p>
          <a:p>
            <a:pPr algn="l" defTabSz="648816" rtl="0" eaLnBrk="1" fontAlgn="base" hangingPunct="1">
              <a:spcBef>
                <a:spcPct val="20000"/>
              </a:spcBef>
              <a:spcAft>
                <a:spcPct val="0"/>
              </a:spcAft>
              <a:buSzPct val="100000"/>
            </a:pPr>
            <a:endParaRPr lang="en-US" altLang="zh-CN" sz="2300" kern="1200">
              <a:solidFill>
                <a:srgbClr val="990099"/>
              </a:solidFill>
              <a:latin typeface="Calibri" charset="0"/>
              <a:ea typeface="SimHei" charset="0"/>
              <a:cs typeface="Calibri" charset="0"/>
            </a:endParaRPr>
          </a:p>
          <a:p>
            <a:pPr algn="l" defTabSz="648816" rtl="0" eaLnBrk="1" fontAlgn="base" hangingPunct="1">
              <a:spcBef>
                <a:spcPct val="20000"/>
              </a:spcBef>
              <a:spcAft>
                <a:spcPct val="0"/>
              </a:spcAft>
              <a:buSzPct val="100000"/>
            </a:pPr>
            <a:r>
              <a:rPr lang="en-US" altLang="zh-CN" sz="2300" kern="1200">
                <a:solidFill>
                  <a:srgbClr val="990099"/>
                </a:solidFill>
                <a:latin typeface="Calibri" charset="0"/>
                <a:ea typeface="SimHei" charset="0"/>
                <a:cs typeface="Calibri" charset="0"/>
              </a:rPr>
              <a:t>public  class </a:t>
            </a:r>
            <a:r>
              <a:rPr lang="en-US" altLang="zh-CN" sz="2300" kern="1200">
                <a:solidFill>
                  <a:prstClr val="black"/>
                </a:solidFill>
                <a:ea typeface="SimHei" charset="0"/>
                <a:cs typeface="Calibri" charset="0"/>
              </a:rPr>
              <a:t>TestServlet</a:t>
            </a:r>
            <a:r>
              <a:rPr lang="en-US" altLang="zh-CN" sz="2300" kern="1200">
                <a:solidFill>
                  <a:srgbClr val="660066"/>
                </a:solidFill>
                <a:latin typeface="Calibri" charset="0"/>
                <a:ea typeface="SimHei" charset="0"/>
                <a:cs typeface="Calibri" charset="0"/>
              </a:rPr>
              <a:t> </a:t>
            </a:r>
            <a:r>
              <a:rPr lang="en-US" altLang="zh-CN" sz="2300" kern="1200">
                <a:solidFill>
                  <a:srgbClr val="990099"/>
                </a:solidFill>
                <a:latin typeface="Calibri" charset="0"/>
                <a:ea typeface="SimHei" charset="0"/>
                <a:cs typeface="Calibri" charset="0"/>
              </a:rPr>
              <a:t>extends</a:t>
            </a:r>
            <a:r>
              <a:rPr lang="en-US" altLang="zh-CN" sz="2300" kern="1200">
                <a:solidFill>
                  <a:prstClr val="black"/>
                </a:solidFill>
                <a:ea typeface="SimHei" charset="0"/>
                <a:cs typeface="Calibri" charset="0"/>
              </a:rPr>
              <a:t> HttpServlet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@Resource (name = “cloudant/mymongo") </a:t>
            </a:r>
            <a:br>
              <a:rPr lang="en-US" altLang="zh-CN" sz="2300" kern="1200">
                <a:solidFill>
                  <a:prstClr val="black"/>
                </a:solidFill>
                <a:ea typeface="SimHei" charset="0"/>
                <a:cs typeface="Calibri" charset="0"/>
              </a:rPr>
            </a:b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private </a:t>
            </a:r>
            <a:r>
              <a:rPr lang="en-US" altLang="zh-CN" sz="2300" kern="1200">
                <a:solidFill>
                  <a:prstClr val="black"/>
                </a:solidFill>
                <a:ea typeface="SimHei" charset="0"/>
                <a:cs typeface="Calibri" charset="0"/>
              </a:rPr>
              <a:t>DB db;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protected</a:t>
            </a:r>
            <a:r>
              <a:rPr lang="en-US" altLang="zh-CN" sz="2300" kern="1200">
                <a:solidFill>
                  <a:prstClr val="black"/>
                </a:solidFill>
                <a:ea typeface="SimHei" charset="0"/>
                <a:cs typeface="Calibri" charset="0"/>
              </a:rPr>
              <a:t> </a:t>
            </a:r>
            <a:r>
              <a:rPr lang="en-US" altLang="zh-CN" sz="2300" kern="1200">
                <a:solidFill>
                  <a:srgbClr val="990099"/>
                </a:solidFill>
                <a:latin typeface="Calibri" charset="0"/>
                <a:ea typeface="SimHei" charset="0"/>
                <a:cs typeface="Calibri" charset="0"/>
              </a:rPr>
              <a:t>void</a:t>
            </a:r>
            <a:r>
              <a:rPr lang="en-US" altLang="zh-CN" sz="2300" kern="1200">
                <a:solidFill>
                  <a:prstClr val="black"/>
                </a:solidFill>
                <a:ea typeface="SimHei" charset="0"/>
                <a:cs typeface="Calibri" charset="0"/>
              </a:rPr>
              <a:t> doGet(HttpServletRequest request, HttpServletResponse response) </a:t>
            </a:r>
            <a:r>
              <a:rPr lang="en-US" altLang="zh-CN" sz="2300" kern="1200">
                <a:solidFill>
                  <a:srgbClr val="990099"/>
                </a:solidFill>
                <a:latin typeface="Calibri" charset="0"/>
                <a:ea typeface="SimHei" charset="0"/>
                <a:cs typeface="Calibri" charset="0"/>
              </a:rPr>
              <a:t>throws</a:t>
            </a:r>
            <a:r>
              <a:rPr lang="en-US" altLang="zh-CN" sz="2300" kern="1200">
                <a:solidFill>
                  <a:prstClr val="black"/>
                </a:solidFill>
                <a:ea typeface="SimHei" charset="0"/>
                <a:cs typeface="Calibri" charset="0"/>
              </a:rPr>
              <a:t> ServletException, IOException {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r>
              <a:rPr lang="en-US" altLang="zh-CN" sz="2300" kern="1200">
                <a:solidFill>
                  <a:srgbClr val="17AF4B"/>
                </a:solidFill>
                <a:ea typeface="SimHei" charset="0"/>
                <a:cs typeface="Calibri" charset="0"/>
              </a:rPr>
              <a:t>   // Alternatively use InitialContext lookup </a:t>
            </a:r>
            <a:r>
              <a:rPr lang="en-US" altLang="zh-CN" sz="2300" kern="1200">
                <a:solidFill>
                  <a:srgbClr val="33CC33"/>
                </a:solidFill>
                <a:ea typeface="SimHei" charset="0"/>
                <a:cs typeface="Calibri" charset="0"/>
              </a:rPr>
              <a:t/>
            </a:r>
            <a:br>
              <a:rPr lang="en-US" altLang="zh-CN" sz="2300" kern="1200">
                <a:solidFill>
                  <a:srgbClr val="33CC33"/>
                </a:solidFill>
                <a:ea typeface="SimHei" charset="0"/>
                <a:cs typeface="Calibri" charset="0"/>
              </a:rPr>
            </a:br>
            <a:r>
              <a:rPr lang="en-US" altLang="zh-CN" sz="2300" kern="1200">
                <a:solidFill>
                  <a:srgbClr val="33CC33"/>
                </a:solidFill>
                <a:ea typeface="SimHei" charset="0"/>
                <a:cs typeface="Calibri" charset="0"/>
              </a:rPr>
              <a:t>    </a:t>
            </a:r>
            <a:r>
              <a:rPr lang="en-US" altLang="zh-CN" sz="2300" kern="1200">
                <a:solidFill>
                  <a:prstClr val="black"/>
                </a:solidFill>
                <a:ea typeface="SimHei" charset="0"/>
                <a:cs typeface="Calibri" charset="0"/>
              </a:rPr>
              <a:t>    db = (DB) new 				InitialContext().lookup("java:comp/env/cloudant/mymongo");</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        ...</a:t>
            </a:r>
          </a:p>
          <a:p>
            <a:pPr algn="l" defTabSz="648816" rtl="0" eaLnBrk="1" fontAlgn="base" hangingPunct="1">
              <a:spcBef>
                <a:spcPct val="20000"/>
              </a:spcBef>
              <a:spcAft>
                <a:spcPct val="0"/>
              </a:spcAft>
              <a:buSzPct val="100000"/>
            </a:pPr>
            <a:r>
              <a:rPr lang="en-US" altLang="zh-CN" sz="2300" kern="1200">
                <a:solidFill>
                  <a:prstClr val="black"/>
                </a:solidFill>
                <a:ea typeface="SimHei" charset="0"/>
                <a:cs typeface="Calibri" charset="0"/>
              </a:rPr>
              <a:t>}</a:t>
            </a:r>
          </a:p>
        </p:txBody>
      </p:sp>
      <p:sp>
        <p:nvSpPr>
          <p:cNvPr id="55301" name="Line 5"/>
          <p:cNvSpPr>
            <a:spLocks noChangeShapeType="1"/>
          </p:cNvSpPr>
          <p:nvPr/>
        </p:nvSpPr>
        <p:spPr bwMode="auto">
          <a:xfrm flipH="1">
            <a:off x="6450472" y="1855954"/>
            <a:ext cx="1501422" cy="15939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
        <p:nvSpPr>
          <p:cNvPr id="55304" name="TextBox 9"/>
          <p:cNvSpPr txBox="1">
            <a:spLocks noChangeArrowheads="1"/>
          </p:cNvSpPr>
          <p:nvPr/>
        </p:nvSpPr>
        <p:spPr bwMode="auto">
          <a:xfrm>
            <a:off x="7951895" y="1492393"/>
            <a:ext cx="4621672" cy="746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l" defTabSz="648816" rtl="0" eaLnBrk="1" fontAlgn="base" hangingPunct="1">
              <a:spcBef>
                <a:spcPct val="0"/>
              </a:spcBef>
              <a:spcAft>
                <a:spcPct val="0"/>
              </a:spcAft>
            </a:pPr>
            <a:r>
              <a:rPr lang="ja-JP" altLang="en-US" sz="1700" kern="1200">
                <a:solidFill>
                  <a:prstClr val="black"/>
                </a:solidFill>
              </a:rPr>
              <a:t>“</a:t>
            </a:r>
            <a:r>
              <a:rPr lang="en-US" sz="2000" kern="1200">
                <a:solidFill>
                  <a:prstClr val="black"/>
                </a:solidFill>
              </a:rPr>
              <a:t>mymongo</a:t>
            </a:r>
            <a:r>
              <a:rPr lang="ja-JP" altLang="en-US" sz="2000" kern="1200">
                <a:solidFill>
                  <a:prstClr val="black"/>
                </a:solidFill>
              </a:rPr>
              <a:t>”</a:t>
            </a:r>
            <a:r>
              <a:rPr lang="en-US" sz="2000" kern="1200">
                <a:solidFill>
                  <a:prstClr val="black"/>
                </a:solidFill>
              </a:rPr>
              <a:t> is the name of the service instance you create in Bluemix</a:t>
            </a:r>
          </a:p>
        </p:txBody>
      </p:sp>
    </p:spTree>
    <p:extLst>
      <p:ext uri="{BB962C8B-B14F-4D97-AF65-F5344CB8AC3E}">
        <p14:creationId xmlns:p14="http://schemas.microsoft.com/office/powerpoint/2010/main" val="4112217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Using Operational Services</a:t>
            </a:r>
            <a:endParaRPr lang="en-US" dirty="0"/>
          </a:p>
        </p:txBody>
      </p:sp>
      <p:sp>
        <p:nvSpPr>
          <p:cNvPr id="4" name="Slide Number Placeholder 3"/>
          <p:cNvSpPr>
            <a:spLocks noGrp="1"/>
          </p:cNvSpPr>
          <p:nvPr>
            <p:ph type="sldNum" sz="quarter" idx="12"/>
          </p:nvPr>
        </p:nvSpPr>
        <p:spPr/>
        <p:txBody>
          <a:bodyPr/>
          <a:lstStyle/>
          <a:p>
            <a:fld id="{53F00100-FE77-6747-A146-83DEDFFD6B1E}" type="slidenum">
              <a:rPr lang="en-US" smtClean="0"/>
              <a:pPr/>
              <a:t>35</a:t>
            </a:fld>
            <a:endParaRPr lang="en-US"/>
          </a:p>
        </p:txBody>
      </p:sp>
    </p:spTree>
    <p:extLst>
      <p:ext uri="{BB962C8B-B14F-4D97-AF65-F5344CB8AC3E}">
        <p14:creationId xmlns:p14="http://schemas.microsoft.com/office/powerpoint/2010/main" val="312344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p:txBody>
          <a:bodyPr/>
          <a:lstStyle/>
          <a:p>
            <a:pPr eaLnBrk="1" hangingPunct="1"/>
            <a:r>
              <a:rPr lang="en-US">
                <a:latin typeface="Arial" charset="0"/>
              </a:rPr>
              <a:t>Using operational services</a:t>
            </a:r>
          </a:p>
        </p:txBody>
      </p:sp>
      <p:sp>
        <p:nvSpPr>
          <p:cNvPr id="43011" name="Content Placeholder 2"/>
          <p:cNvSpPr>
            <a:spLocks noGrp="1"/>
          </p:cNvSpPr>
          <p:nvPr>
            <p:ph idx="4294967295"/>
          </p:nvPr>
        </p:nvSpPr>
        <p:spPr/>
        <p:txBody>
          <a:bodyPr/>
          <a:lstStyle/>
          <a:p>
            <a:pPr marL="515893" indent="-515893" eaLnBrk="1" hangingPunct="1"/>
            <a:r>
              <a:rPr lang="en-US">
                <a:latin typeface="Arial" charset="0"/>
              </a:rPr>
              <a:t>Session Cache (demo)</a:t>
            </a:r>
          </a:p>
          <a:p>
            <a:pPr marL="515893" indent="-515893" eaLnBrk="1" hangingPunct="1"/>
            <a:r>
              <a:rPr lang="en-US">
                <a:latin typeface="Arial" charset="0"/>
              </a:rPr>
              <a:t>Application Auto-Scaling (demo)</a:t>
            </a:r>
          </a:p>
          <a:p>
            <a:pPr marL="515893" indent="-515893" eaLnBrk="1" hangingPunct="1"/>
            <a:r>
              <a:rPr lang="en-US">
                <a:latin typeface="Arial" charset="0"/>
              </a:rPr>
              <a:t>Log Analysis</a:t>
            </a:r>
          </a:p>
          <a:p>
            <a:pPr marL="515893" indent="-515893" eaLnBrk="1" hangingPunct="1"/>
            <a:r>
              <a:rPr lang="en-US">
                <a:latin typeface="Arial" charset="0"/>
              </a:rPr>
              <a:t>Monitoring</a:t>
            </a:r>
          </a:p>
          <a:p>
            <a:pPr marL="515893" indent="-515893" eaLnBrk="1" hangingPunct="1"/>
            <a:endParaRPr lang="en-US">
              <a:latin typeface="Arial" charset="0"/>
            </a:endParaRPr>
          </a:p>
        </p:txBody>
      </p:sp>
      <p:sp>
        <p:nvSpPr>
          <p:cNvPr id="21508"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C103CA40-34A5-2F47-9E27-3ED2D8C9E2BF}" type="slidenum">
              <a:rPr lang="en-US" sz="1300" kern="1200">
                <a:solidFill>
                  <a:srgbClr val="A6A6A6"/>
                </a:solidFill>
              </a:rPr>
              <a:pPr defTabSz="648816" rtl="0" eaLnBrk="1" fontAlgn="base" hangingPunct="1">
                <a:spcBef>
                  <a:spcPct val="0"/>
                </a:spcBef>
                <a:spcAft>
                  <a:spcPct val="0"/>
                </a:spcAft>
              </a:pPr>
              <a:t>36</a:t>
            </a:fld>
            <a:endParaRPr lang="en-US" sz="1300" kern="1200">
              <a:solidFill>
                <a:srgbClr val="A6A6A6"/>
              </a:solidFill>
            </a:endParaRPr>
          </a:p>
        </p:txBody>
      </p:sp>
    </p:spTree>
    <p:extLst>
      <p:ext uri="{BB962C8B-B14F-4D97-AF65-F5344CB8AC3E}">
        <p14:creationId xmlns:p14="http://schemas.microsoft.com/office/powerpoint/2010/main" val="358330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p:txBody>
          <a:bodyPr/>
          <a:lstStyle/>
          <a:p>
            <a:pPr eaLnBrk="1" hangingPunct="1"/>
            <a:r>
              <a:rPr lang="en-US">
                <a:latin typeface="Arial" charset="0"/>
              </a:rPr>
              <a:t>Session Cache</a:t>
            </a:r>
          </a:p>
        </p:txBody>
      </p:sp>
      <p:sp>
        <p:nvSpPr>
          <p:cNvPr id="43011" name="Content Placeholder 2"/>
          <p:cNvSpPr>
            <a:spLocks noGrp="1"/>
          </p:cNvSpPr>
          <p:nvPr>
            <p:ph idx="4294967295"/>
          </p:nvPr>
        </p:nvSpPr>
        <p:spPr/>
        <p:txBody>
          <a:bodyPr/>
          <a:lstStyle/>
          <a:p>
            <a:pPr marL="515893" indent="-515893" eaLnBrk="1" hangingPunct="1">
              <a:buNone/>
            </a:pPr>
            <a:r>
              <a:rPr lang="en-US" sz="2600">
                <a:latin typeface="Arial" charset="0"/>
              </a:rPr>
              <a:t>Improve application resiliency by storing session state information across many HTTP requests. </a:t>
            </a:r>
          </a:p>
          <a:p>
            <a:pPr marL="515893" indent="-515893" eaLnBrk="1" hangingPunct="1">
              <a:buNone/>
            </a:pPr>
            <a:r>
              <a:rPr lang="en-US" sz="2600">
                <a:latin typeface="Arial" charset="0"/>
              </a:rPr>
              <a:t>Enable persistence HTTP sessions for your application &amp; seamless session recovery in event of an application failure. </a:t>
            </a:r>
          </a:p>
        </p:txBody>
      </p:sp>
      <p:sp>
        <p:nvSpPr>
          <p:cNvPr id="56324"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210F392B-6CFB-F54E-99BE-B43144E874D1}" type="slidenum">
              <a:rPr lang="en-US" sz="1300" kern="1200">
                <a:solidFill>
                  <a:srgbClr val="A6A6A6"/>
                </a:solidFill>
              </a:rPr>
              <a:pPr defTabSz="648816" rtl="0" eaLnBrk="1" fontAlgn="base" hangingPunct="1">
                <a:spcBef>
                  <a:spcPct val="0"/>
                </a:spcBef>
                <a:spcAft>
                  <a:spcPct val="0"/>
                </a:spcAft>
              </a:pPr>
              <a:t>37</a:t>
            </a:fld>
            <a:endParaRPr lang="en-US" sz="1300" kern="1200">
              <a:solidFill>
                <a:srgbClr val="A6A6A6"/>
              </a:solidFill>
            </a:endParaRPr>
          </a:p>
        </p:txBody>
      </p:sp>
      <p:pic>
        <p:nvPicPr>
          <p:cNvPr id="563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2898" y="4246941"/>
            <a:ext cx="1869440" cy="1774613"/>
          </a:xfrm>
          <a:prstGeom prst="rect">
            <a:avLst/>
          </a:prstGeom>
          <a:noFill/>
          <a:extLst>
            <a:ext uri="{909E8E84-426E-40dd-AFC4-6F175D3DCCD1}">
              <a14:hiddenFill xmlns:a14="http://schemas.microsoft.com/office/drawing/2010/main" xmlns="">
                <a:solidFill>
                  <a:srgbClr val="FFFFFF"/>
                </a:solidFill>
              </a14:hiddenFill>
            </a:ext>
          </a:extLst>
        </p:spPr>
      </p:pic>
      <p:pic>
        <p:nvPicPr>
          <p:cNvPr id="56327" name="Picture 7"/>
          <p:cNvPicPr>
            <a:picLocks noChangeAspect="1" noChangeArrowheads="1"/>
          </p:cNvPicPr>
          <p:nvPr/>
        </p:nvPicPr>
        <p:blipFill>
          <a:blip r:embed="rId4">
            <a:extLst>
              <a:ext uri="{28A0092B-C50C-407E-A947-70E740481C1C}">
                <a14:useLocalDpi xmlns:a14="http://schemas.microsoft.com/office/drawing/2010/main" val="0"/>
              </a:ext>
            </a:extLst>
          </a:blip>
          <a:srcRect l="20476" r="7996"/>
          <a:stretch>
            <a:fillRect/>
          </a:stretch>
        </p:blipFill>
        <p:spPr bwMode="auto">
          <a:xfrm>
            <a:off x="2616765" y="3239913"/>
            <a:ext cx="6445955" cy="5633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11342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a:lstStyle/>
          <a:p>
            <a:pPr eaLnBrk="1" hangingPunct="1"/>
            <a:r>
              <a:rPr lang="en-US">
                <a:latin typeface="Arial" charset="0"/>
              </a:rPr>
              <a:t>Behind the scene – Auto-Configuration</a:t>
            </a:r>
          </a:p>
        </p:txBody>
      </p:sp>
      <p:sp>
        <p:nvSpPr>
          <p:cNvPr id="22532"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15780FD6-6F14-2149-8521-491A07ED11FA}" type="slidenum">
              <a:rPr lang="en-US" sz="1300" kern="1200">
                <a:solidFill>
                  <a:srgbClr val="A6A6A6"/>
                </a:solidFill>
              </a:rPr>
              <a:pPr defTabSz="648816" rtl="0" eaLnBrk="1" fontAlgn="base" hangingPunct="1">
                <a:spcBef>
                  <a:spcPct val="0"/>
                </a:spcBef>
                <a:spcAft>
                  <a:spcPct val="0"/>
                </a:spcAft>
              </a:pPr>
              <a:t>38</a:t>
            </a:fld>
            <a:endParaRPr lang="en-US" sz="1300" kern="1200">
              <a:solidFill>
                <a:srgbClr val="A6A6A6"/>
              </a:solidFill>
            </a:endParaRPr>
          </a:p>
        </p:txBody>
      </p:sp>
      <p:sp>
        <p:nvSpPr>
          <p:cNvPr id="22534" name="Rectangle 7"/>
          <p:cNvSpPr>
            <a:spLocks noChangeArrowheads="1"/>
          </p:cNvSpPr>
          <p:nvPr/>
        </p:nvSpPr>
        <p:spPr bwMode="auto">
          <a:xfrm>
            <a:off x="338727" y="3605732"/>
            <a:ext cx="6145671" cy="522223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r>
              <a:rPr lang="en-US" sz="2000" kern="1200">
                <a:solidFill>
                  <a:srgbClr val="7F1C7D"/>
                </a:solidFill>
                <a:latin typeface="Calibri" charset="0"/>
                <a:ea typeface="Times New Roman" charset="0"/>
                <a:cs typeface="Courier New" charset="0"/>
              </a:rPr>
              <a:t>&lt;server&gt;</a:t>
            </a:r>
          </a:p>
          <a:p>
            <a:pPr algn="l" defTabSz="648816" rtl="0" fontAlgn="base">
              <a:spcBef>
                <a:spcPct val="0"/>
              </a:spcBef>
              <a:spcAft>
                <a:spcPct val="0"/>
              </a:spcAft>
            </a:pPr>
            <a:r>
              <a:rPr lang="en-US" sz="2000" kern="1200">
                <a:solidFill>
                  <a:srgbClr val="7F1C7D"/>
                </a:solidFill>
                <a:latin typeface="Calibri"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&lt;feature&gt;webProfile-6.0&lt;/feature&gt;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&lt;/server&gt;</a:t>
            </a:r>
            <a:endParaRPr lang="en-US" sz="2000" kern="1200">
              <a:solidFill>
                <a:srgbClr val="7F1C7D"/>
              </a:solidFill>
              <a:latin typeface="Calibri" charset="0"/>
              <a:ea typeface="Times New Roman" charset="0"/>
              <a:cs typeface="Courier New" charset="0"/>
            </a:endParaRPr>
          </a:p>
        </p:txBody>
      </p:sp>
      <p:sp>
        <p:nvSpPr>
          <p:cNvPr id="22535" name="Rectangle 8"/>
          <p:cNvSpPr>
            <a:spLocks noChangeArrowheads="1"/>
          </p:cNvSpPr>
          <p:nvPr/>
        </p:nvSpPr>
        <p:spPr bwMode="auto">
          <a:xfrm>
            <a:off x="6502461" y="3601217"/>
            <a:ext cx="6145671" cy="522223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r>
              <a:rPr lang="en-US" sz="2000" kern="1200">
                <a:solidFill>
                  <a:srgbClr val="7F1C7D"/>
                </a:solidFill>
                <a:latin typeface="Calibri" charset="0"/>
                <a:ea typeface="Times New Roman" charset="0"/>
                <a:cs typeface="Courier New" charset="0"/>
              </a:rPr>
              <a:t>&lt;server&gt;</a:t>
            </a:r>
          </a:p>
          <a:p>
            <a:pPr algn="l" defTabSz="648816" rtl="0" fontAlgn="base">
              <a:spcBef>
                <a:spcPct val="0"/>
              </a:spcBef>
              <a:spcAft>
                <a:spcPct val="0"/>
              </a:spcAft>
            </a:pPr>
            <a:r>
              <a:rPr lang="en-US" sz="2000" kern="1200">
                <a:solidFill>
                  <a:srgbClr val="7F1C7D"/>
                </a:solidFill>
                <a:latin typeface="Calibri"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&lt;feature&gt;webProfile-6.0&lt;/feature&gt;</a:t>
            </a:r>
          </a:p>
          <a:p>
            <a:pPr algn="l" defTabSz="648816" rtl="0" fontAlgn="base">
              <a:spcBef>
                <a:spcPct val="0"/>
              </a:spcBef>
              <a:spcAft>
                <a:spcPct val="0"/>
              </a:spcAft>
            </a:pPr>
            <a:r>
              <a:rPr lang="en-GB" sz="2000" b="1" kern="1200">
                <a:solidFill>
                  <a:srgbClr val="7F1C7D"/>
                </a:solidFill>
                <a:latin typeface="Calibri" charset="0"/>
                <a:ea typeface="Times New Roman" charset="0"/>
                <a:cs typeface="Courier New" charset="0"/>
              </a:rPr>
              <a:t>    &lt;feature&gt;eXtremeScale.webapp-1.1&lt;/feature&gt;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  …</a:t>
            </a:r>
          </a:p>
          <a:p>
            <a:pPr algn="l" defTabSz="648816" rtl="0" fontAlgn="base">
              <a:spcBef>
                <a:spcPct val="0"/>
              </a:spcBef>
              <a:spcAft>
                <a:spcPct val="0"/>
              </a:spcAft>
            </a:pPr>
            <a:r>
              <a:rPr lang="en-GB" sz="2000" b="1" kern="1200">
                <a:solidFill>
                  <a:srgbClr val="7F1C7D"/>
                </a:solidFill>
                <a:latin typeface="Calibri" charset="0"/>
                <a:ea typeface="Times New Roman" charset="0"/>
                <a:cs typeface="Courier New" charset="0"/>
              </a:rPr>
              <a:t>  &lt;xsWebApp</a:t>
            </a:r>
          </a:p>
          <a:p>
            <a:pPr algn="l" defTabSz="648816" rtl="0" fontAlgn="base">
              <a:spcBef>
                <a:spcPct val="0"/>
              </a:spcBef>
              <a:spcAft>
                <a:spcPct val="0"/>
              </a:spcAft>
            </a:pPr>
            <a:r>
              <a:rPr lang="en-GB" sz="2000" b="1" kern="1200">
                <a:solidFill>
                  <a:srgbClr val="7F1C7D"/>
                </a:solidFill>
                <a:latin typeface="Calibri" charset="0"/>
                <a:ea typeface="Times New Roman" charset="0"/>
                <a:cs typeface="Courier New" charset="0"/>
              </a:rPr>
              <a:t>    objectGridName=“${cloud…}“</a:t>
            </a:r>
          </a:p>
          <a:p>
            <a:pPr algn="l" defTabSz="648816" rtl="0" fontAlgn="base">
              <a:spcBef>
                <a:spcPct val="0"/>
              </a:spcBef>
              <a:spcAft>
                <a:spcPct val="0"/>
              </a:spcAft>
            </a:pPr>
            <a:r>
              <a:rPr lang="en-GB" sz="2000" b="1" kern="1200">
                <a:solidFill>
                  <a:srgbClr val="7F1C7D"/>
                </a:solidFill>
                <a:latin typeface="Calibri" charset="0"/>
                <a:ea typeface="Times New Roman" charset="0"/>
                <a:cs typeface="Courier New" charset="0"/>
              </a:rPr>
              <a:t>    catalogHostPort=“${cloud…}" 		 </a:t>
            </a:r>
          </a:p>
          <a:p>
            <a:pPr algn="l" defTabSz="648816" rtl="0" fontAlgn="base">
              <a:spcBef>
                <a:spcPct val="0"/>
              </a:spcBef>
              <a:spcAft>
                <a:spcPct val="0"/>
              </a:spcAft>
            </a:pPr>
            <a:r>
              <a:rPr lang="en-GB" sz="2000" b="1" kern="1200">
                <a:solidFill>
                  <a:srgbClr val="7F1C7D"/>
                </a:solidFill>
                <a:latin typeface="Calibri" charset="0"/>
                <a:ea typeface="Times New Roman" charset="0"/>
                <a:cs typeface="Courier New" charset="0"/>
              </a:rPr>
              <a:t>    securityEnabled=“${cloud…}" /&gt;</a:t>
            </a:r>
          </a:p>
          <a:p>
            <a:pPr algn="l" defTabSz="648816" rtl="0" fontAlgn="base">
              <a:spcBef>
                <a:spcPct val="0"/>
              </a:spcBef>
              <a:spcAft>
                <a:spcPct val="0"/>
              </a:spcAft>
            </a:pPr>
            <a:r>
              <a:rPr lang="en-GB" sz="2000" kern="1200">
                <a:solidFill>
                  <a:srgbClr val="7F1C7D"/>
                </a:solidFill>
                <a:latin typeface="Calibri" charset="0"/>
                <a:ea typeface="Times New Roman" charset="0"/>
                <a:cs typeface="Courier New" charset="0"/>
              </a:rPr>
              <a:t>&lt;/server&gt;</a:t>
            </a:r>
            <a:endParaRPr lang="en-US" sz="2000" kern="1200">
              <a:solidFill>
                <a:srgbClr val="7F1C7D"/>
              </a:solidFill>
              <a:latin typeface="Calibri" charset="0"/>
              <a:ea typeface="Times New Roman" charset="0"/>
              <a:cs typeface="Courier New" charset="0"/>
            </a:endParaRPr>
          </a:p>
        </p:txBody>
      </p:sp>
      <p:sp>
        <p:nvSpPr>
          <p:cNvPr id="22536" name="Text Box 10"/>
          <p:cNvSpPr txBox="1">
            <a:spLocks noChangeArrowheads="1"/>
          </p:cNvSpPr>
          <p:nvPr/>
        </p:nvSpPr>
        <p:spPr bwMode="auto">
          <a:xfrm>
            <a:off x="460587" y="3088642"/>
            <a:ext cx="2149404" cy="455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lnSpc>
                <a:spcPct val="90000"/>
              </a:lnSpc>
              <a:spcBef>
                <a:spcPct val="50000"/>
              </a:spcBef>
              <a:spcAft>
                <a:spcPct val="0"/>
              </a:spcAft>
            </a:pPr>
            <a:r>
              <a:rPr lang="en-GB" sz="2300" kern="1200">
                <a:solidFill>
                  <a:prstClr val="black"/>
                </a:solidFill>
                <a:latin typeface="Arial" charset="0"/>
                <a:ea typeface="MS Gothic" charset="0"/>
                <a:cs typeface="MS Gothic" charset="0"/>
              </a:rPr>
              <a:t>Before</a:t>
            </a:r>
            <a:endParaRPr lang="en-US" sz="2300" kern="1200">
              <a:solidFill>
                <a:prstClr val="black"/>
              </a:solidFill>
              <a:latin typeface="Arial" charset="0"/>
              <a:ea typeface="MS Gothic" charset="0"/>
              <a:cs typeface="MS Gothic" charset="0"/>
            </a:endParaRPr>
          </a:p>
        </p:txBody>
      </p:sp>
      <p:sp>
        <p:nvSpPr>
          <p:cNvPr id="22537" name="Text Box 11"/>
          <p:cNvSpPr txBox="1">
            <a:spLocks noChangeArrowheads="1"/>
          </p:cNvSpPr>
          <p:nvPr/>
        </p:nvSpPr>
        <p:spPr bwMode="auto">
          <a:xfrm>
            <a:off x="6811716" y="3088642"/>
            <a:ext cx="2149404" cy="455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lnSpc>
                <a:spcPct val="90000"/>
              </a:lnSpc>
              <a:spcBef>
                <a:spcPct val="50000"/>
              </a:spcBef>
              <a:spcAft>
                <a:spcPct val="0"/>
              </a:spcAft>
            </a:pPr>
            <a:r>
              <a:rPr lang="en-GB" sz="2300" kern="1200">
                <a:solidFill>
                  <a:prstClr val="black"/>
                </a:solidFill>
                <a:latin typeface="Arial" charset="0"/>
                <a:ea typeface="MS Gothic" charset="0"/>
                <a:cs typeface="MS Gothic" charset="0"/>
              </a:rPr>
              <a:t>After</a:t>
            </a:r>
            <a:endParaRPr lang="en-US" sz="2300" kern="1200">
              <a:solidFill>
                <a:prstClr val="black"/>
              </a:solidFill>
              <a:latin typeface="Arial" charset="0"/>
              <a:ea typeface="MS Gothic" charset="0"/>
              <a:cs typeface="MS Gothic" charset="0"/>
            </a:endParaRPr>
          </a:p>
        </p:txBody>
      </p:sp>
      <p:sp>
        <p:nvSpPr>
          <p:cNvPr id="22538" name="Rectangle 1"/>
          <p:cNvSpPr>
            <a:spLocks noChangeArrowheads="1"/>
          </p:cNvSpPr>
          <p:nvPr/>
        </p:nvSpPr>
        <p:spPr bwMode="auto">
          <a:xfrm>
            <a:off x="480907" y="1598508"/>
            <a:ext cx="12063306" cy="1193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p>
            <a:pPr algn="just" defTabSz="648816" rtl="0" eaLnBrk="0" fontAlgn="base" hangingPunct="0">
              <a:spcBef>
                <a:spcPct val="0"/>
              </a:spcBef>
              <a:spcAft>
                <a:spcPct val="0"/>
              </a:spcAft>
            </a:pPr>
            <a:r>
              <a:rPr lang="en-US" sz="2300" kern="1200">
                <a:solidFill>
                  <a:srgbClr val="000000"/>
                </a:solidFill>
                <a:latin typeface="Helv" charset="0"/>
                <a:ea typeface="MS Gothic" charset="0"/>
                <a:cs typeface="MS Gothic" charset="0"/>
              </a:rPr>
              <a:t>When an application is staged, the buildpack examines the bound service information (VCAP_SERVICES) &amp; generates the corresponding server.xml snippets for the bound services</a:t>
            </a:r>
            <a:endParaRPr lang="en-US" sz="2300" kern="1200">
              <a:solidFill>
                <a:srgbClr val="FF3300"/>
              </a:solidFill>
              <a:latin typeface="Arial" charset="0"/>
              <a:ea typeface="MS Gothic" charset="0"/>
              <a:cs typeface="MS Gothic" charset="0"/>
            </a:endParaRPr>
          </a:p>
        </p:txBody>
      </p:sp>
      <p:sp>
        <p:nvSpPr>
          <p:cNvPr id="22539" name="Slide Number Placeholder 2"/>
          <p:cNvSpPr txBox="1">
            <a:spLocks noGrp="1"/>
          </p:cNvSpPr>
          <p:nvPr/>
        </p:nvSpPr>
        <p:spPr bwMode="auto">
          <a:xfrm>
            <a:off x="340927" y="8904677"/>
            <a:ext cx="934720" cy="39736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1600">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algn="r" defTabSz="648816" rtl="0" fontAlgn="base" hangingPunct="0">
              <a:spcBef>
                <a:spcPct val="0"/>
              </a:spcBef>
              <a:spcAft>
                <a:spcPct val="0"/>
              </a:spcAft>
              <a:buClr>
                <a:srgbClr val="000000"/>
              </a:buClr>
              <a:buSzPct val="100000"/>
            </a:pPr>
            <a:fld id="{6E475486-35FE-894D-984D-699578415A97}" type="slidenum">
              <a:rPr lang="en-US" sz="1700" kern="1200">
                <a:solidFill>
                  <a:srgbClr val="000000"/>
                </a:solidFill>
                <a:latin typeface="Times New Roman" charset="0"/>
                <a:ea typeface="MS Gothic" charset="0"/>
                <a:cs typeface="MS Gothic" charset="0"/>
              </a:rPr>
              <a:pPr algn="r" defTabSz="648816" rtl="0" fontAlgn="base" hangingPunct="0">
                <a:spcBef>
                  <a:spcPct val="0"/>
                </a:spcBef>
                <a:spcAft>
                  <a:spcPct val="0"/>
                </a:spcAft>
                <a:buClr>
                  <a:srgbClr val="000000"/>
                </a:buClr>
                <a:buSzPct val="100000"/>
              </a:pPr>
              <a:t>38</a:t>
            </a:fld>
            <a:endParaRPr lang="en-US" sz="1700" kern="1200">
              <a:solidFill>
                <a:srgbClr val="000000"/>
              </a:solidFill>
              <a:latin typeface="Times New Roman" charset="0"/>
              <a:ea typeface="MS Gothic" charset="0"/>
              <a:cs typeface="MS Gothic" charset="0"/>
            </a:endParaRPr>
          </a:p>
        </p:txBody>
      </p:sp>
    </p:spTree>
    <p:extLst>
      <p:ext uri="{BB962C8B-B14F-4D97-AF65-F5344CB8AC3E}">
        <p14:creationId xmlns:p14="http://schemas.microsoft.com/office/powerpoint/2010/main" val="3974982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p:txBody>
          <a:bodyPr/>
          <a:lstStyle/>
          <a:p>
            <a:pPr eaLnBrk="1" hangingPunct="1"/>
            <a:r>
              <a:rPr lang="en-US">
                <a:latin typeface="Arial" charset="0"/>
              </a:rPr>
              <a:t>DataCache and SessionCache</a:t>
            </a:r>
          </a:p>
        </p:txBody>
      </p:sp>
      <p:sp>
        <p:nvSpPr>
          <p:cNvPr id="65539"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10BFAFCF-91D1-6D41-91A0-66013B4C2491}" type="slidenum">
              <a:rPr lang="en-US" sz="1300" kern="1200">
                <a:solidFill>
                  <a:srgbClr val="A6A6A6"/>
                </a:solidFill>
              </a:rPr>
              <a:pPr defTabSz="648816" rtl="0" eaLnBrk="1" fontAlgn="base" hangingPunct="1">
                <a:spcBef>
                  <a:spcPct val="0"/>
                </a:spcBef>
                <a:spcAft>
                  <a:spcPct val="0"/>
                </a:spcAft>
              </a:pPr>
              <a:t>39</a:t>
            </a:fld>
            <a:endParaRPr lang="en-US" sz="1300" kern="1200">
              <a:solidFill>
                <a:srgbClr val="A6A6A6"/>
              </a:solidFill>
            </a:endParaRPr>
          </a:p>
        </p:txBody>
      </p:sp>
      <p:sp>
        <p:nvSpPr>
          <p:cNvPr id="65546" name="Rectangle 8"/>
          <p:cNvSpPr>
            <a:spLocks noChangeArrowheads="1"/>
          </p:cNvSpPr>
          <p:nvPr/>
        </p:nvSpPr>
        <p:spPr bwMode="auto">
          <a:xfrm>
            <a:off x="0" y="3648570"/>
            <a:ext cx="6502400" cy="522224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r>
              <a:rPr lang="en-US" sz="2000" kern="1200">
                <a:solidFill>
                  <a:srgbClr val="7F1C7D"/>
                </a:solidFill>
                <a:latin typeface="Courier New" charset="0"/>
                <a:ea typeface="Times New Roman" charset="0"/>
                <a:cs typeface="Courier New" charset="0"/>
              </a:rPr>
              <a:t>&lt;server&gt;</a:t>
            </a:r>
          </a:p>
          <a:p>
            <a:pPr algn="l" defTabSz="648816" rtl="0" fontAlgn="base">
              <a:spcBef>
                <a:spcPct val="0"/>
              </a:spcBef>
              <a:spcAft>
                <a:spcPct val="0"/>
              </a:spcAft>
            </a:pPr>
            <a:r>
              <a:rPr lang="en-US" sz="2000" kern="1200">
                <a:solidFill>
                  <a:srgbClr val="7F1C7D"/>
                </a:solidFill>
                <a:latin typeface="Courier New"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&lt;feature&gt;webProfile-6.0&lt;/feature&gt;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&lt;feature&gt;</a:t>
            </a:r>
            <a:r>
              <a:rPr lang="en-GB" sz="2000" b="1" kern="1200">
                <a:solidFill>
                  <a:srgbClr val="7F1C7D"/>
                </a:solidFill>
                <a:latin typeface="Courier New" charset="0"/>
                <a:ea typeface="Times New Roman" charset="0"/>
                <a:cs typeface="Courier New" charset="0"/>
              </a:rPr>
              <a:t>eXtremeScale.webapp-1.1  </a:t>
            </a:r>
          </a:p>
          <a:p>
            <a:pPr algn="r"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a:t>
            </a:r>
            <a:r>
              <a:rPr lang="en-GB" sz="2000" kern="1200">
                <a:solidFill>
                  <a:srgbClr val="7F1C7D"/>
                </a:solidFill>
                <a:latin typeface="Courier New" charset="0"/>
                <a:ea typeface="Times New Roman" charset="0"/>
                <a:cs typeface="Courier New" charset="0"/>
              </a:rPr>
              <a:t>&lt;/feature&gt;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&lt;xsWebApp</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objectGridName=“${cloud…}“</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catalogHostPort=“${cloud…}" 		 </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securityEnabled=“${cloud…}" /&gt;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&lt;/server&gt;</a:t>
            </a:r>
            <a:endParaRPr lang="en-US" sz="2000" kern="1200">
              <a:solidFill>
                <a:srgbClr val="7F1C7D"/>
              </a:solidFill>
              <a:latin typeface="Courier New" charset="0"/>
              <a:ea typeface="Times New Roman" charset="0"/>
              <a:cs typeface="Courier New" charset="0"/>
            </a:endParaRPr>
          </a:p>
        </p:txBody>
      </p:sp>
      <p:sp>
        <p:nvSpPr>
          <p:cNvPr id="65547" name="Rectangle 9"/>
          <p:cNvSpPr>
            <a:spLocks noChangeArrowheads="1"/>
          </p:cNvSpPr>
          <p:nvPr/>
        </p:nvSpPr>
        <p:spPr bwMode="auto">
          <a:xfrm>
            <a:off x="6502400" y="3648570"/>
            <a:ext cx="6502400" cy="5222241"/>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r>
              <a:rPr lang="en-US" sz="2000" kern="1200">
                <a:solidFill>
                  <a:srgbClr val="7F1C7D"/>
                </a:solidFill>
                <a:latin typeface="Courier New" charset="0"/>
                <a:ea typeface="Times New Roman" charset="0"/>
                <a:cs typeface="Courier New" charset="0"/>
              </a:rPr>
              <a:t>&lt;server&gt;</a:t>
            </a:r>
          </a:p>
          <a:p>
            <a:pPr algn="l" defTabSz="648816" rtl="0" fontAlgn="base">
              <a:spcBef>
                <a:spcPct val="0"/>
              </a:spcBef>
              <a:spcAft>
                <a:spcPct val="0"/>
              </a:spcAft>
            </a:pPr>
            <a:r>
              <a:rPr lang="en-US" sz="2000" kern="1200">
                <a:solidFill>
                  <a:srgbClr val="7F1C7D"/>
                </a:solidFill>
                <a:latin typeface="Courier New"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&lt;feature&gt;webProfile-6.0&lt;/feature&gt;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a:t>
            </a:r>
            <a:r>
              <a:rPr lang="en-GB" sz="2000" b="1" kern="1200">
                <a:solidFill>
                  <a:srgbClr val="7F1C7D"/>
                </a:solidFill>
                <a:latin typeface="Courier New" charset="0"/>
                <a:ea typeface="Times New Roman" charset="0"/>
                <a:cs typeface="Courier New" charset="0"/>
              </a:rPr>
              <a:t>&gt;eXtremeScale.client-1.1</a:t>
            </a:r>
          </a:p>
          <a:p>
            <a:pPr algn="r"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a:t>
            </a:r>
            <a:r>
              <a:rPr lang="en-GB" sz="2000" kern="1200">
                <a:solidFill>
                  <a:srgbClr val="7F1C7D"/>
                </a:solidFill>
                <a:latin typeface="Courier New" charset="0"/>
                <a:ea typeface="Times New Roman" charset="0"/>
                <a:cs typeface="Courier New" charset="0"/>
              </a:rPr>
              <a:t>&lt;/feature&gt;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&lt;/featureManager&gt;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  </a:t>
            </a:r>
            <a:r>
              <a:rPr lang="en-GB" sz="2000" b="1" kern="1200">
                <a:solidFill>
                  <a:srgbClr val="7F1C7D"/>
                </a:solidFill>
                <a:latin typeface="Courier New" charset="0"/>
                <a:ea typeface="Times New Roman" charset="0"/>
                <a:cs typeface="Courier New" charset="0"/>
              </a:rPr>
              <a:t>&lt;xsGrid</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gridName=“${cloud…}“</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clientDomain=“${cloud…}" 		 </a:t>
            </a:r>
          </a:p>
          <a:p>
            <a:pPr algn="l" defTabSz="648816" rtl="0" fontAlgn="base">
              <a:spcBef>
                <a:spcPct val="0"/>
              </a:spcBef>
              <a:spcAft>
                <a:spcPct val="0"/>
              </a:spcAft>
            </a:pPr>
            <a:r>
              <a:rPr lang="en-GB" sz="2000" b="1" kern="1200">
                <a:solidFill>
                  <a:srgbClr val="7F1C7D"/>
                </a:solidFill>
                <a:latin typeface="Courier New" charset="0"/>
                <a:ea typeface="Times New Roman" charset="0"/>
                <a:cs typeface="Courier New" charset="0"/>
              </a:rPr>
              <a:t>    … /&gt;</a:t>
            </a:r>
          </a:p>
          <a:p>
            <a:pPr algn="l" defTabSz="648816" rtl="0" fontAlgn="base">
              <a:spcBef>
                <a:spcPct val="0"/>
              </a:spcBef>
              <a:spcAft>
                <a:spcPct val="0"/>
              </a:spcAft>
            </a:pPr>
            <a:r>
              <a:rPr lang="en-GB" sz="2000" kern="1200">
                <a:solidFill>
                  <a:srgbClr val="7F1C7D"/>
                </a:solidFill>
                <a:latin typeface="Courier New" charset="0"/>
                <a:ea typeface="Times New Roman" charset="0"/>
                <a:cs typeface="Courier New" charset="0"/>
              </a:rPr>
              <a:t>&lt;/server&gt;</a:t>
            </a:r>
            <a:endParaRPr lang="en-US" sz="2000" kern="1200">
              <a:solidFill>
                <a:srgbClr val="7F1C7D"/>
              </a:solidFill>
              <a:latin typeface="Courier New" charset="0"/>
              <a:ea typeface="Times New Roman" charset="0"/>
              <a:cs typeface="Courier New" charset="0"/>
            </a:endParaRPr>
          </a:p>
        </p:txBody>
      </p:sp>
      <p:sp>
        <p:nvSpPr>
          <p:cNvPr id="65548" name="Text Box 10"/>
          <p:cNvSpPr txBox="1">
            <a:spLocks noChangeArrowheads="1"/>
          </p:cNvSpPr>
          <p:nvPr/>
        </p:nvSpPr>
        <p:spPr bwMode="auto">
          <a:xfrm>
            <a:off x="460647" y="3136056"/>
            <a:ext cx="2661921" cy="455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lnSpc>
                <a:spcPct val="90000"/>
              </a:lnSpc>
              <a:spcBef>
                <a:spcPct val="50000"/>
              </a:spcBef>
              <a:spcAft>
                <a:spcPct val="0"/>
              </a:spcAft>
            </a:pPr>
            <a:r>
              <a:rPr lang="en-GB" sz="2300" kern="1200">
                <a:solidFill>
                  <a:prstClr val="black"/>
                </a:solidFill>
                <a:latin typeface="Arial" charset="0"/>
                <a:ea typeface="MS Gothic" charset="0"/>
                <a:cs typeface="MS Gothic" charset="0"/>
              </a:rPr>
              <a:t>Session Caching</a:t>
            </a:r>
            <a:endParaRPr lang="en-US" sz="2300" kern="1200">
              <a:solidFill>
                <a:prstClr val="black"/>
              </a:solidFill>
              <a:latin typeface="Arial" charset="0"/>
              <a:ea typeface="MS Gothic" charset="0"/>
              <a:cs typeface="MS Gothic" charset="0"/>
            </a:endParaRPr>
          </a:p>
        </p:txBody>
      </p:sp>
      <p:sp>
        <p:nvSpPr>
          <p:cNvPr id="65549" name="Text Box 11"/>
          <p:cNvSpPr txBox="1">
            <a:spLocks noChangeArrowheads="1"/>
          </p:cNvSpPr>
          <p:nvPr/>
        </p:nvSpPr>
        <p:spPr bwMode="auto">
          <a:xfrm>
            <a:off x="6811716" y="3136056"/>
            <a:ext cx="2149404" cy="455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spAutoFit/>
          </a:bodyPr>
          <a:lstStyle/>
          <a:p>
            <a:pPr algn="l" defTabSz="648816" rtl="0" fontAlgn="base">
              <a:lnSpc>
                <a:spcPct val="90000"/>
              </a:lnSpc>
              <a:spcBef>
                <a:spcPct val="50000"/>
              </a:spcBef>
              <a:spcAft>
                <a:spcPct val="0"/>
              </a:spcAft>
            </a:pPr>
            <a:r>
              <a:rPr lang="en-GB" sz="2300" kern="1200">
                <a:solidFill>
                  <a:prstClr val="black"/>
                </a:solidFill>
                <a:latin typeface="Arial" charset="0"/>
                <a:ea typeface="MS Gothic" charset="0"/>
                <a:cs typeface="MS Gothic" charset="0"/>
              </a:rPr>
              <a:t>Data Caching</a:t>
            </a:r>
            <a:endParaRPr lang="en-US" sz="2300" kern="1200">
              <a:solidFill>
                <a:prstClr val="black"/>
              </a:solidFill>
              <a:latin typeface="Arial" charset="0"/>
              <a:ea typeface="MS Gothic" charset="0"/>
              <a:cs typeface="MS Gothic" charset="0"/>
            </a:endParaRPr>
          </a:p>
        </p:txBody>
      </p:sp>
      <p:sp>
        <p:nvSpPr>
          <p:cNvPr id="65550" name="Rectangle 1"/>
          <p:cNvSpPr>
            <a:spLocks noChangeArrowheads="1"/>
          </p:cNvSpPr>
          <p:nvPr/>
        </p:nvSpPr>
        <p:spPr bwMode="auto">
          <a:xfrm>
            <a:off x="480907" y="1851379"/>
            <a:ext cx="12063306" cy="1193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spAutoFit/>
          </a:bodyPr>
          <a:lstStyle/>
          <a:p>
            <a:pPr algn="just" defTabSz="648816" rtl="0" eaLnBrk="0" fontAlgn="base" hangingPunct="0">
              <a:spcBef>
                <a:spcPct val="0"/>
              </a:spcBef>
              <a:spcAft>
                <a:spcPct val="0"/>
              </a:spcAft>
            </a:pPr>
            <a:r>
              <a:rPr lang="en-US" sz="2300" kern="1200">
                <a:solidFill>
                  <a:srgbClr val="000000"/>
                </a:solidFill>
                <a:latin typeface="Helv" charset="0"/>
                <a:ea typeface="MS Gothic" charset="0"/>
                <a:cs typeface="MS Gothic" charset="0"/>
              </a:rPr>
              <a:t>Sometimes the same resource can be configured in different ways depending on how the resource will be used. The service provider can offer different services in order to allow the user to convey their intent by binding to the appropriate service. </a:t>
            </a:r>
            <a:endParaRPr lang="en-US" sz="2300" kern="1200">
              <a:solidFill>
                <a:srgbClr val="FF3300"/>
              </a:solidFill>
              <a:latin typeface="Arial" charset="0"/>
              <a:ea typeface="MS Gothic" charset="0"/>
              <a:cs typeface="MS Gothic" charset="0"/>
            </a:endParaRPr>
          </a:p>
        </p:txBody>
      </p:sp>
    </p:spTree>
    <p:extLst>
      <p:ext uri="{BB962C8B-B14F-4D97-AF65-F5344CB8AC3E}">
        <p14:creationId xmlns:p14="http://schemas.microsoft.com/office/powerpoint/2010/main" val="1087069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idx="4294967295"/>
          </p:nvPr>
        </p:nvSpPr>
        <p:spPr>
          <a:xfrm>
            <a:off x="1767843" y="164819"/>
            <a:ext cx="11038275" cy="837635"/>
          </a:xfrm>
        </p:spPr>
        <p:txBody>
          <a:bodyPr lIns="129972" tIns="64985" rIns="129972" bIns="64985" anchor="t"/>
          <a:lstStyle/>
          <a:p>
            <a:pPr eaLnBrk="1" hangingPunct="1"/>
            <a:r>
              <a:rPr lang="en-US" sz="2800" dirty="0" err="1"/>
              <a:t>Bluemix</a:t>
            </a:r>
            <a:r>
              <a:rPr lang="en-US" sz="2800" dirty="0"/>
              <a:t> </a:t>
            </a:r>
            <a:r>
              <a:rPr lang="en-US" sz="2800" dirty="0" smtClean="0"/>
              <a:t>Platform </a:t>
            </a:r>
            <a:r>
              <a:rPr lang="en-US" sz="2800" dirty="0"/>
              <a:t>Architecture</a:t>
            </a:r>
          </a:p>
        </p:txBody>
      </p:sp>
      <p:sp>
        <p:nvSpPr>
          <p:cNvPr id="242" name="AutoShape 3"/>
          <p:cNvSpPr>
            <a:spLocks/>
          </p:cNvSpPr>
          <p:nvPr/>
        </p:nvSpPr>
        <p:spPr bwMode="auto">
          <a:xfrm>
            <a:off x="3210561" y="2192305"/>
            <a:ext cx="7999307" cy="4953565"/>
          </a:xfrm>
          <a:prstGeom prst="roundRect">
            <a:avLst>
              <a:gd name="adj" fmla="val 1843"/>
            </a:avLst>
          </a:prstGeom>
          <a:solidFill>
            <a:srgbClr val="9E95A9">
              <a:alpha val="55000"/>
            </a:srgbClr>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a:latin typeface="Palatino" charset="0"/>
              <a:cs typeface="Palatino" charset="0"/>
              <a:sym typeface="Palatino" charset="0"/>
            </a:endParaRPr>
          </a:p>
        </p:txBody>
      </p:sp>
      <p:grpSp>
        <p:nvGrpSpPr>
          <p:cNvPr id="243" name="Group 4"/>
          <p:cNvGrpSpPr>
            <a:grpSpLocks/>
          </p:cNvGrpSpPr>
          <p:nvPr/>
        </p:nvGrpSpPr>
        <p:grpSpPr bwMode="auto">
          <a:xfrm>
            <a:off x="1609232" y="8258703"/>
            <a:ext cx="9499600" cy="314325"/>
            <a:chOff x="0" y="0"/>
            <a:chExt cx="9499601" cy="313254"/>
          </a:xfrm>
          <a:solidFill>
            <a:srgbClr val="008000"/>
          </a:solidFill>
        </p:grpSpPr>
        <p:sp>
          <p:nvSpPr>
            <p:cNvPr id="244" name="AutoShape 5"/>
            <p:cNvSpPr>
              <a:spLocks/>
            </p:cNvSpPr>
            <p:nvPr/>
          </p:nvSpPr>
          <p:spPr bwMode="auto">
            <a:xfrm>
              <a:off x="0" y="0"/>
              <a:ext cx="9499601" cy="313254"/>
            </a:xfrm>
            <a:prstGeom prst="roundRect">
              <a:avLst>
                <a:gd name="adj" fmla="val 15333"/>
              </a:avLst>
            </a:prstGeom>
            <a:grp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200">
                <a:solidFill>
                  <a:srgbClr val="414141"/>
                </a:solidFill>
                <a:latin typeface="Palatino" charset="0"/>
                <a:cs typeface="Palatino" charset="0"/>
                <a:sym typeface="Palatino" charset="0"/>
              </a:endParaRPr>
            </a:p>
          </p:txBody>
        </p:sp>
        <p:sp>
          <p:nvSpPr>
            <p:cNvPr id="245" name="AutoShape 6"/>
            <p:cNvSpPr>
              <a:spLocks/>
            </p:cNvSpPr>
            <p:nvPr/>
          </p:nvSpPr>
          <p:spPr bwMode="auto">
            <a:xfrm>
              <a:off x="14288" y="68029"/>
              <a:ext cx="9471026" cy="1771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grp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a:solidFill>
                    <a:srgbClr val="FFFFFF"/>
                  </a:solidFill>
                  <a:latin typeface="Palatino" charset="0"/>
                  <a:cs typeface="Palatino" charset="0"/>
                  <a:sym typeface="Palatino" charset="0"/>
                </a:rPr>
                <a:t>VLAN 1</a:t>
              </a:r>
              <a:endParaRPr lang="en-US" sz="1200">
                <a:solidFill>
                  <a:srgbClr val="414141"/>
                </a:solidFill>
                <a:latin typeface="Palatino" charset="0"/>
                <a:sym typeface="Palatino" charset="0"/>
              </a:endParaRPr>
            </a:p>
          </p:txBody>
        </p:sp>
      </p:grpSp>
      <p:sp>
        <p:nvSpPr>
          <p:cNvPr id="246" name="AutoShape 7"/>
          <p:cNvSpPr>
            <a:spLocks/>
          </p:cNvSpPr>
          <p:nvPr/>
        </p:nvSpPr>
        <p:spPr bwMode="auto">
          <a:xfrm>
            <a:off x="8669867" y="2269070"/>
            <a:ext cx="1946205" cy="1067928"/>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247" name="AutoShape 8"/>
          <p:cNvSpPr>
            <a:spLocks/>
          </p:cNvSpPr>
          <p:nvPr/>
        </p:nvSpPr>
        <p:spPr bwMode="auto">
          <a:xfrm>
            <a:off x="8541176" y="2370668"/>
            <a:ext cx="1946205" cy="1065672"/>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248" name="AutoShape 9"/>
          <p:cNvSpPr>
            <a:spLocks/>
          </p:cNvSpPr>
          <p:nvPr/>
        </p:nvSpPr>
        <p:spPr bwMode="auto">
          <a:xfrm>
            <a:off x="8412482" y="2472270"/>
            <a:ext cx="1946205" cy="1067928"/>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249" name="AutoShape 10"/>
          <p:cNvSpPr>
            <a:spLocks/>
          </p:cNvSpPr>
          <p:nvPr/>
        </p:nvSpPr>
        <p:spPr bwMode="auto">
          <a:xfrm>
            <a:off x="8283788" y="2573868"/>
            <a:ext cx="1946205" cy="1065672"/>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250" name="AutoShape 11"/>
          <p:cNvSpPr>
            <a:spLocks/>
          </p:cNvSpPr>
          <p:nvPr/>
        </p:nvSpPr>
        <p:spPr bwMode="auto">
          <a:xfrm>
            <a:off x="8155093" y="2675470"/>
            <a:ext cx="1946205" cy="1067928"/>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77834" name="AutoShape 12"/>
          <p:cNvSpPr>
            <a:spLocks/>
          </p:cNvSpPr>
          <p:nvPr/>
        </p:nvSpPr>
        <p:spPr bwMode="auto">
          <a:xfrm>
            <a:off x="4048199" y="7547752"/>
            <a:ext cx="1460781" cy="410915"/>
          </a:xfrm>
          <a:prstGeom prst="roundRect">
            <a:avLst>
              <a:gd name="adj" fmla="val 28241"/>
            </a:avLst>
          </a:prstGeom>
          <a:solidFill>
            <a:srgbClr val="E7CA7C"/>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900">
              <a:solidFill>
                <a:srgbClr val="333130"/>
              </a:solidFill>
              <a:latin typeface="Palatino"/>
              <a:ea typeface="Palatino"/>
              <a:cs typeface="Palatino"/>
              <a:sym typeface="Palatino"/>
            </a:endParaRPr>
          </a:p>
        </p:txBody>
      </p:sp>
      <p:sp>
        <p:nvSpPr>
          <p:cNvPr id="77835" name="AutoShape 13"/>
          <p:cNvSpPr>
            <a:spLocks/>
          </p:cNvSpPr>
          <p:nvPr/>
        </p:nvSpPr>
        <p:spPr bwMode="auto">
          <a:xfrm>
            <a:off x="4088839" y="6723665"/>
            <a:ext cx="1447235" cy="532835"/>
          </a:xfrm>
          <a:prstGeom prst="roundRect">
            <a:avLst>
              <a:gd name="adj" fmla="val 15333"/>
            </a:avLst>
          </a:prstGeom>
          <a:solidFill>
            <a:srgbClr val="9E95A9"/>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900" b="1">
              <a:solidFill>
                <a:srgbClr val="FFFFFF"/>
              </a:solidFill>
              <a:latin typeface="Palatino"/>
              <a:ea typeface="Palatino"/>
              <a:cs typeface="Palatino"/>
              <a:sym typeface="Palatino"/>
            </a:endParaRPr>
          </a:p>
        </p:txBody>
      </p:sp>
      <p:sp>
        <p:nvSpPr>
          <p:cNvPr id="77836" name="AutoShape 14"/>
          <p:cNvSpPr>
            <a:spLocks/>
          </p:cNvSpPr>
          <p:nvPr/>
        </p:nvSpPr>
        <p:spPr bwMode="auto">
          <a:xfrm>
            <a:off x="4199467" y="3183467"/>
            <a:ext cx="3684693" cy="2865121"/>
          </a:xfrm>
          <a:prstGeom prst="roundRect">
            <a:avLst>
              <a:gd name="adj" fmla="val 8440"/>
            </a:avLst>
          </a:prstGeom>
          <a:solidFill>
            <a:srgbClr val="9E95A9"/>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400" b="1">
              <a:solidFill>
                <a:srgbClr val="FFFFFF"/>
              </a:solidFill>
              <a:latin typeface="Palatino"/>
              <a:ea typeface="Palatino"/>
              <a:cs typeface="Palatino"/>
              <a:sym typeface="Palatino"/>
            </a:endParaRPr>
          </a:p>
        </p:txBody>
      </p:sp>
      <p:sp>
        <p:nvSpPr>
          <p:cNvPr id="77837" name="AutoShape 15"/>
          <p:cNvSpPr>
            <a:spLocks/>
          </p:cNvSpPr>
          <p:nvPr/>
        </p:nvSpPr>
        <p:spPr bwMode="auto">
          <a:xfrm>
            <a:off x="2524196" y="1562382"/>
            <a:ext cx="304800" cy="6468534"/>
          </a:xfrm>
          <a:prstGeom prst="roundRect">
            <a:avLst>
              <a:gd name="adj" fmla="val 15333"/>
            </a:avLst>
          </a:prstGeom>
          <a:solidFill>
            <a:srgbClr val="4B8C93"/>
          </a:solidFill>
          <a:ln w="9525">
            <a:solidFill>
              <a:srgbClr val="D93E2B"/>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800">
              <a:solidFill>
                <a:srgbClr val="FFFFFF"/>
              </a:solidFill>
              <a:latin typeface="Palatino"/>
              <a:ea typeface="Palatino"/>
              <a:cs typeface="Palatino"/>
              <a:sym typeface="Palatino"/>
            </a:endParaRPr>
          </a:p>
        </p:txBody>
      </p:sp>
      <p:sp>
        <p:nvSpPr>
          <p:cNvPr id="77838" name="AutoShape 16"/>
          <p:cNvSpPr>
            <a:spLocks/>
          </p:cNvSpPr>
          <p:nvPr/>
        </p:nvSpPr>
        <p:spPr bwMode="auto">
          <a:xfrm>
            <a:off x="3361832" y="1562382"/>
            <a:ext cx="302543" cy="6468534"/>
          </a:xfrm>
          <a:prstGeom prst="roundRect">
            <a:avLst>
              <a:gd name="adj" fmla="val 15333"/>
            </a:avLst>
          </a:prstGeom>
          <a:solidFill>
            <a:srgbClr val="9E95A9"/>
          </a:solidFill>
          <a:ln w="9525">
            <a:solidFill>
              <a:srgbClr val="738FAF"/>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800" b="1">
              <a:solidFill>
                <a:srgbClr val="FFFFFF"/>
              </a:solidFill>
              <a:latin typeface="Palatino"/>
              <a:ea typeface="Palatino"/>
              <a:cs typeface="Palatino"/>
              <a:sym typeface="Palatino"/>
            </a:endParaRPr>
          </a:p>
        </p:txBody>
      </p:sp>
      <p:sp>
        <p:nvSpPr>
          <p:cNvPr id="77839" name="AutoShape 18"/>
          <p:cNvSpPr>
            <a:spLocks/>
          </p:cNvSpPr>
          <p:nvPr/>
        </p:nvSpPr>
        <p:spPr bwMode="auto">
          <a:xfrm>
            <a:off x="3953370" y="3411503"/>
            <a:ext cx="3826932" cy="2790613"/>
          </a:xfrm>
          <a:prstGeom prst="roundRect">
            <a:avLst>
              <a:gd name="adj" fmla="val 7981"/>
            </a:avLst>
          </a:prstGeom>
          <a:solidFill>
            <a:srgbClr val="9E95A9"/>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400" b="1">
              <a:solidFill>
                <a:srgbClr val="FFFFFF"/>
              </a:solidFill>
              <a:latin typeface="Palatino"/>
              <a:ea typeface="Palatino"/>
              <a:cs typeface="Palatino"/>
              <a:sym typeface="Palatino"/>
            </a:endParaRPr>
          </a:p>
        </p:txBody>
      </p:sp>
      <p:sp>
        <p:nvSpPr>
          <p:cNvPr id="257" name="AutoShape 19"/>
          <p:cNvSpPr>
            <a:spLocks/>
          </p:cNvSpPr>
          <p:nvPr/>
        </p:nvSpPr>
        <p:spPr bwMode="auto">
          <a:xfrm>
            <a:off x="4199467" y="3641797"/>
            <a:ext cx="3657600" cy="3047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400" b="1" dirty="0">
                <a:solidFill>
                  <a:srgbClr val="FFFFFF"/>
                </a:solidFill>
                <a:latin typeface="Palatino" charset="0"/>
                <a:cs typeface="Palatino" charset="0"/>
                <a:sym typeface="Palatino" charset="0"/>
              </a:rPr>
              <a:t>Cloud Foundry Control Elements</a:t>
            </a: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dirty="0">
              <a:solidFill>
                <a:srgbClr val="FFFFFF"/>
              </a:solidFill>
              <a:latin typeface="Palatino" charset="0"/>
              <a:cs typeface="Palatino" charset="0"/>
              <a:sym typeface="Palatino" charset="0"/>
            </a:endParaRPr>
          </a:p>
        </p:txBody>
      </p:sp>
      <p:grpSp>
        <p:nvGrpSpPr>
          <p:cNvPr id="258" name="Group 20"/>
          <p:cNvGrpSpPr>
            <a:grpSpLocks/>
          </p:cNvGrpSpPr>
          <p:nvPr/>
        </p:nvGrpSpPr>
        <p:grpSpPr bwMode="auto">
          <a:xfrm>
            <a:off x="1685441" y="1638835"/>
            <a:ext cx="304800" cy="6467475"/>
            <a:chOff x="0" y="0"/>
            <a:chExt cx="304797" cy="6468520"/>
          </a:xfrm>
          <a:solidFill>
            <a:srgbClr val="008000"/>
          </a:solidFill>
        </p:grpSpPr>
        <p:sp>
          <p:nvSpPr>
            <p:cNvPr id="259" name="AutoShape 21"/>
            <p:cNvSpPr>
              <a:spLocks/>
            </p:cNvSpPr>
            <p:nvPr/>
          </p:nvSpPr>
          <p:spPr bwMode="auto">
            <a:xfrm>
              <a:off x="0" y="0"/>
              <a:ext cx="304797" cy="6468520"/>
            </a:xfrm>
            <a:prstGeom prst="roundRect">
              <a:avLst>
                <a:gd name="adj" fmla="val 15333"/>
              </a:avLst>
            </a:prstGeom>
            <a:grp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200">
                <a:solidFill>
                  <a:srgbClr val="414141"/>
                </a:solidFill>
                <a:latin typeface="Palatino" charset="0"/>
                <a:cs typeface="Palatino" charset="0"/>
                <a:sym typeface="Palatino" charset="0"/>
              </a:endParaRPr>
            </a:p>
          </p:txBody>
        </p:sp>
        <p:sp>
          <p:nvSpPr>
            <p:cNvPr id="260" name="AutoShape 22"/>
            <p:cNvSpPr>
              <a:spLocks/>
            </p:cNvSpPr>
            <p:nvPr/>
          </p:nvSpPr>
          <p:spPr bwMode="auto">
            <a:xfrm>
              <a:off x="14288" y="2522945"/>
              <a:ext cx="276222" cy="14226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grp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F</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I</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R</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E</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W</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A</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L</a:t>
              </a:r>
              <a:endParaRPr lang="en-US" sz="1200" dirty="0">
                <a:solidFill>
                  <a:srgbClr val="414141"/>
                </a:solidFill>
                <a:latin typeface="Palatino" charset="0"/>
                <a:cs typeface="Palatino" charset="0"/>
                <a:sym typeface="Palatino" charset="0"/>
              </a:endParaRP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800" dirty="0">
                  <a:solidFill>
                    <a:srgbClr val="FFFFFF"/>
                  </a:solidFill>
                  <a:latin typeface="Palatino" charset="0"/>
                  <a:cs typeface="Palatino" charset="0"/>
                  <a:sym typeface="Palatino" charset="0"/>
                </a:rPr>
                <a:t>L</a:t>
              </a:r>
              <a:endParaRPr lang="en-US" sz="1200" dirty="0">
                <a:solidFill>
                  <a:srgbClr val="414141"/>
                </a:solidFill>
                <a:latin typeface="Palatino" charset="0"/>
                <a:sym typeface="Palatino" charset="0"/>
              </a:endParaRPr>
            </a:p>
          </p:txBody>
        </p:sp>
      </p:grpSp>
      <p:grpSp>
        <p:nvGrpSpPr>
          <p:cNvPr id="77842" name="Group 23"/>
          <p:cNvGrpSpPr>
            <a:grpSpLocks/>
          </p:cNvGrpSpPr>
          <p:nvPr/>
        </p:nvGrpSpPr>
        <p:grpSpPr bwMode="auto">
          <a:xfrm>
            <a:off x="11392749" y="2192306"/>
            <a:ext cx="1377245" cy="609600"/>
            <a:chOff x="0" y="0"/>
            <a:chExt cx="1379008" cy="609600"/>
          </a:xfrm>
        </p:grpSpPr>
        <p:sp>
          <p:nvSpPr>
            <p:cNvPr id="77843" name="AutoShape 24"/>
            <p:cNvSpPr>
              <a:spLocks/>
            </p:cNvSpPr>
            <p:nvPr/>
          </p:nvSpPr>
          <p:spPr bwMode="auto">
            <a:xfrm>
              <a:off x="0" y="0"/>
              <a:ext cx="1379008" cy="609600"/>
            </a:xfrm>
            <a:prstGeom prst="roundRect">
              <a:avLst>
                <a:gd name="adj" fmla="val 15333"/>
              </a:avLst>
            </a:prstGeom>
            <a:solidFill>
              <a:srgbClr val="738FAF"/>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44" name="AutoShape 25"/>
            <p:cNvSpPr>
              <a:spLocks/>
            </p:cNvSpPr>
            <p:nvPr/>
          </p:nvSpPr>
          <p:spPr bwMode="auto">
            <a:xfrm>
              <a:off x="27008" y="177800"/>
              <a:ext cx="1324992"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Services</a:t>
              </a:r>
              <a:endParaRPr lang="en-US" sz="1200">
                <a:solidFill>
                  <a:srgbClr val="414141"/>
                </a:solidFill>
                <a:latin typeface="Palatino"/>
                <a:ea typeface="Helvetica"/>
                <a:cs typeface="Helvetica"/>
                <a:sym typeface="Palatino"/>
              </a:endParaRPr>
            </a:p>
          </p:txBody>
        </p:sp>
      </p:grpSp>
      <p:grpSp>
        <p:nvGrpSpPr>
          <p:cNvPr id="77845" name="Group 26"/>
          <p:cNvGrpSpPr>
            <a:grpSpLocks/>
          </p:cNvGrpSpPr>
          <p:nvPr/>
        </p:nvGrpSpPr>
        <p:grpSpPr bwMode="auto">
          <a:xfrm>
            <a:off x="2447434" y="1639147"/>
            <a:ext cx="304800" cy="6466275"/>
            <a:chOff x="0" y="0"/>
            <a:chExt cx="304797" cy="6468520"/>
          </a:xfrm>
        </p:grpSpPr>
        <p:sp>
          <p:nvSpPr>
            <p:cNvPr id="77846" name="AutoShape 27"/>
            <p:cNvSpPr>
              <a:spLocks/>
            </p:cNvSpPr>
            <p:nvPr/>
          </p:nvSpPr>
          <p:spPr bwMode="auto">
            <a:xfrm>
              <a:off x="0" y="0"/>
              <a:ext cx="304797" cy="6468520"/>
            </a:xfrm>
            <a:prstGeom prst="roundRect">
              <a:avLst>
                <a:gd name="adj" fmla="val 15333"/>
              </a:avLst>
            </a:prstGeom>
            <a:solidFill>
              <a:srgbClr val="4B8C93"/>
            </a:solidFill>
            <a:ln w="9525">
              <a:solidFill>
                <a:srgbClr val="D93E2B"/>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47" name="AutoShape 28"/>
            <p:cNvSpPr>
              <a:spLocks/>
            </p:cNvSpPr>
            <p:nvPr/>
          </p:nvSpPr>
          <p:spPr bwMode="auto">
            <a:xfrm>
              <a:off x="14288" y="2434030"/>
              <a:ext cx="276222" cy="160045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D</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A</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T</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A</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P</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O</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W</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E</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R</a:t>
              </a:r>
              <a:endParaRPr lang="en-US" sz="1200">
                <a:solidFill>
                  <a:srgbClr val="414141"/>
                </a:solidFill>
                <a:latin typeface="Palatino"/>
                <a:ea typeface="Helvetica"/>
                <a:cs typeface="Helvetica"/>
                <a:sym typeface="Palatino"/>
              </a:endParaRPr>
            </a:p>
          </p:txBody>
        </p:sp>
      </p:grpSp>
      <p:grpSp>
        <p:nvGrpSpPr>
          <p:cNvPr id="77848" name="Group 29"/>
          <p:cNvGrpSpPr>
            <a:grpSpLocks/>
          </p:cNvGrpSpPr>
          <p:nvPr/>
        </p:nvGrpSpPr>
        <p:grpSpPr bwMode="auto">
          <a:xfrm>
            <a:off x="3285068" y="1639147"/>
            <a:ext cx="304799" cy="6466275"/>
            <a:chOff x="0" y="0"/>
            <a:chExt cx="304797" cy="6468520"/>
          </a:xfrm>
        </p:grpSpPr>
        <p:sp>
          <p:nvSpPr>
            <p:cNvPr id="77849" name="AutoShape 30"/>
            <p:cNvSpPr>
              <a:spLocks/>
            </p:cNvSpPr>
            <p:nvPr/>
          </p:nvSpPr>
          <p:spPr bwMode="auto">
            <a:xfrm>
              <a:off x="0" y="0"/>
              <a:ext cx="304797" cy="6468520"/>
            </a:xfrm>
            <a:prstGeom prst="roundRect">
              <a:avLst>
                <a:gd name="adj" fmla="val 15333"/>
              </a:avLst>
            </a:prstGeom>
            <a:solidFill>
              <a:srgbClr val="9E95A9"/>
            </a:solidFill>
            <a:ln w="9525">
              <a:solidFill>
                <a:srgbClr val="738FAF"/>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50" name="AutoShape 31"/>
            <p:cNvSpPr>
              <a:spLocks/>
            </p:cNvSpPr>
            <p:nvPr/>
          </p:nvSpPr>
          <p:spPr bwMode="auto">
            <a:xfrm>
              <a:off x="14288" y="2700773"/>
              <a:ext cx="276222" cy="10669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R</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O</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U</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T</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E</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R</a:t>
              </a:r>
              <a:endParaRPr lang="en-US" sz="1200">
                <a:solidFill>
                  <a:srgbClr val="414141"/>
                </a:solidFill>
                <a:latin typeface="Palatino"/>
                <a:ea typeface="Helvetica"/>
                <a:cs typeface="Helvetica"/>
                <a:sym typeface="Palatino"/>
              </a:endParaRPr>
            </a:p>
          </p:txBody>
        </p:sp>
      </p:grpSp>
      <p:sp>
        <p:nvSpPr>
          <p:cNvPr id="77851" name="Line 32" descr="image57.png"/>
          <p:cNvSpPr>
            <a:spLocks noChangeShapeType="1"/>
          </p:cNvSpPr>
          <p:nvPr/>
        </p:nvSpPr>
        <p:spPr bwMode="auto">
          <a:xfrm flipH="1">
            <a:off x="12047502" y="3793067"/>
            <a:ext cx="0" cy="2178756"/>
          </a:xfrm>
          <a:prstGeom prst="line">
            <a:avLst/>
          </a:prstGeom>
          <a:noFill/>
          <a:ln w="25400">
            <a:solidFill>
              <a:srgbClr val="414141"/>
            </a:solidFill>
            <a:prstDash val="dash"/>
            <a:round/>
            <a:headEnd/>
            <a:tailEnd/>
          </a:ln>
        </p:spPr>
        <p:txBody>
          <a:bodyPr lIns="0" tIns="0" rIns="0" bIns="0" anchor="ctr"/>
          <a:lstStyle/>
          <a:p>
            <a:pPr defTabSz="650086"/>
            <a:endParaRPr lang="en-US" sz="1400">
              <a:solidFill>
                <a:srgbClr val="FFFFFF"/>
              </a:solidFill>
              <a:latin typeface="Arial" charset="0"/>
              <a:ea typeface="MS PGothic" pitchFamily="34" charset="-128"/>
              <a:cs typeface="Arial" charset="0"/>
            </a:endParaRPr>
          </a:p>
        </p:txBody>
      </p:sp>
      <p:grpSp>
        <p:nvGrpSpPr>
          <p:cNvPr id="77852" name="Group 33"/>
          <p:cNvGrpSpPr>
            <a:grpSpLocks/>
          </p:cNvGrpSpPr>
          <p:nvPr/>
        </p:nvGrpSpPr>
        <p:grpSpPr bwMode="auto">
          <a:xfrm>
            <a:off x="3971434" y="6841067"/>
            <a:ext cx="1447235" cy="532835"/>
            <a:chOff x="0" y="0"/>
            <a:chExt cx="1447800" cy="533399"/>
          </a:xfrm>
        </p:grpSpPr>
        <p:sp>
          <p:nvSpPr>
            <p:cNvPr id="77853" name="AutoShape 34"/>
            <p:cNvSpPr>
              <a:spLocks/>
            </p:cNvSpPr>
            <p:nvPr/>
          </p:nvSpPr>
          <p:spPr bwMode="auto">
            <a:xfrm>
              <a:off x="0" y="0"/>
              <a:ext cx="1447800" cy="533399"/>
            </a:xfrm>
            <a:prstGeom prst="roundRect">
              <a:avLst>
                <a:gd name="adj" fmla="val 15333"/>
              </a:avLst>
            </a:prstGeom>
            <a:solidFill>
              <a:srgbClr val="9E95A9"/>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54" name="AutoShape 35"/>
            <p:cNvSpPr>
              <a:spLocks/>
            </p:cNvSpPr>
            <p:nvPr/>
          </p:nvSpPr>
          <p:spPr bwMode="auto">
            <a:xfrm>
              <a:off x="23839" y="25400"/>
              <a:ext cx="1400122" cy="48259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900" b="1">
                  <a:solidFill>
                    <a:srgbClr val="FFFFFF"/>
                  </a:solidFill>
                  <a:latin typeface="Palatino"/>
                  <a:ea typeface="Palatino"/>
                  <a:cs typeface="Palatino"/>
                  <a:sym typeface="Palatino"/>
                </a:rPr>
                <a:t>UAA/</a:t>
              </a: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900" b="1">
                  <a:solidFill>
                    <a:srgbClr val="FFFFFF"/>
                  </a:solidFill>
                  <a:latin typeface="Palatino"/>
                  <a:ea typeface="Palatino"/>
                  <a:cs typeface="Palatino"/>
                  <a:sym typeface="Palatino"/>
                </a:rPr>
                <a:t>Login Server</a:t>
              </a:r>
              <a:endParaRPr lang="en-US" sz="1200">
                <a:solidFill>
                  <a:srgbClr val="414141"/>
                </a:solidFill>
                <a:latin typeface="Palatino"/>
                <a:ea typeface="Palatino"/>
                <a:cs typeface="Palatino"/>
                <a:sym typeface="Palatino"/>
              </a:endParaRPr>
            </a:p>
          </p:txBody>
        </p:sp>
      </p:grpSp>
      <p:grpSp>
        <p:nvGrpSpPr>
          <p:cNvPr id="77855" name="Group 36"/>
          <p:cNvGrpSpPr>
            <a:grpSpLocks/>
          </p:cNvGrpSpPr>
          <p:nvPr/>
        </p:nvGrpSpPr>
        <p:grpSpPr bwMode="auto">
          <a:xfrm>
            <a:off x="3962401" y="7649352"/>
            <a:ext cx="1460781" cy="410915"/>
            <a:chOff x="0" y="0"/>
            <a:chExt cx="1461560" cy="410104"/>
          </a:xfrm>
        </p:grpSpPr>
        <p:sp>
          <p:nvSpPr>
            <p:cNvPr id="77856" name="AutoShape 37"/>
            <p:cNvSpPr>
              <a:spLocks/>
            </p:cNvSpPr>
            <p:nvPr/>
          </p:nvSpPr>
          <p:spPr bwMode="auto">
            <a:xfrm>
              <a:off x="0" y="0"/>
              <a:ext cx="1461560" cy="410104"/>
            </a:xfrm>
            <a:prstGeom prst="roundRect">
              <a:avLst>
                <a:gd name="adj" fmla="val 28241"/>
              </a:avLst>
            </a:prstGeom>
            <a:solidFill>
              <a:srgbClr val="E7CA7C"/>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900">
                <a:solidFill>
                  <a:srgbClr val="333130"/>
                </a:solidFill>
                <a:latin typeface="Palatino"/>
                <a:ea typeface="Palatino"/>
                <a:cs typeface="Palatino"/>
                <a:sym typeface="Palatino"/>
              </a:endParaRPr>
            </a:p>
          </p:txBody>
        </p:sp>
        <p:sp>
          <p:nvSpPr>
            <p:cNvPr id="77857" name="AutoShape 38"/>
            <p:cNvSpPr>
              <a:spLocks/>
            </p:cNvSpPr>
            <p:nvPr/>
          </p:nvSpPr>
          <p:spPr bwMode="auto">
            <a:xfrm>
              <a:off x="33326" y="83920"/>
              <a:ext cx="1394908" cy="2422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414141"/>
                  </a:solidFill>
                  <a:latin typeface="Palatino"/>
                  <a:ea typeface="Helvetica"/>
                  <a:cs typeface="Helvetica"/>
                  <a:sym typeface="Palatino"/>
                </a:rPr>
                <a:t>Single Sign On Service</a:t>
              </a:r>
            </a:p>
          </p:txBody>
        </p:sp>
      </p:grpSp>
      <p:grpSp>
        <p:nvGrpSpPr>
          <p:cNvPr id="77858" name="Group 39"/>
          <p:cNvGrpSpPr>
            <a:grpSpLocks/>
          </p:cNvGrpSpPr>
          <p:nvPr/>
        </p:nvGrpSpPr>
        <p:grpSpPr bwMode="auto">
          <a:xfrm>
            <a:off x="3036714" y="8631486"/>
            <a:ext cx="1460781" cy="410915"/>
            <a:chOff x="0" y="0"/>
            <a:chExt cx="1461560" cy="410104"/>
          </a:xfrm>
        </p:grpSpPr>
        <p:sp>
          <p:nvSpPr>
            <p:cNvPr id="77859" name="AutoShape 40"/>
            <p:cNvSpPr>
              <a:spLocks/>
            </p:cNvSpPr>
            <p:nvPr/>
          </p:nvSpPr>
          <p:spPr bwMode="auto">
            <a:xfrm>
              <a:off x="0" y="0"/>
              <a:ext cx="1461560" cy="410104"/>
            </a:xfrm>
            <a:prstGeom prst="roundRect">
              <a:avLst>
                <a:gd name="adj" fmla="val 28241"/>
              </a:avLst>
            </a:prstGeom>
            <a:solidFill>
              <a:srgbClr val="0000FF"/>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900">
                <a:solidFill>
                  <a:srgbClr val="FFFF00"/>
                </a:solidFill>
                <a:latin typeface="Palatino"/>
                <a:ea typeface="Palatino"/>
                <a:cs typeface="Palatino"/>
                <a:sym typeface="Palatino"/>
              </a:endParaRPr>
            </a:p>
          </p:txBody>
        </p:sp>
        <p:sp>
          <p:nvSpPr>
            <p:cNvPr id="77860" name="AutoShape 41"/>
            <p:cNvSpPr>
              <a:spLocks/>
            </p:cNvSpPr>
            <p:nvPr/>
          </p:nvSpPr>
          <p:spPr bwMode="auto">
            <a:xfrm>
              <a:off x="33362" y="83920"/>
              <a:ext cx="1394837" cy="2422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900">
                  <a:solidFill>
                    <a:srgbClr val="FFFF00"/>
                  </a:solidFill>
                  <a:latin typeface="Palatino"/>
                  <a:ea typeface="Palatino"/>
                  <a:cs typeface="Palatino"/>
                  <a:sym typeface="Palatino"/>
                </a:rPr>
                <a:t>IBM Web ID</a:t>
              </a:r>
              <a:endParaRPr lang="en-US" sz="1200">
                <a:solidFill>
                  <a:srgbClr val="414141"/>
                </a:solidFill>
                <a:latin typeface="Palatino"/>
                <a:ea typeface="Helvetica"/>
                <a:cs typeface="Helvetica"/>
                <a:sym typeface="Palatino"/>
              </a:endParaRPr>
            </a:p>
          </p:txBody>
        </p:sp>
      </p:grpSp>
      <p:grpSp>
        <p:nvGrpSpPr>
          <p:cNvPr id="77861" name="Group 42"/>
          <p:cNvGrpSpPr>
            <a:grpSpLocks/>
          </p:cNvGrpSpPr>
          <p:nvPr/>
        </p:nvGrpSpPr>
        <p:grpSpPr bwMode="auto">
          <a:xfrm>
            <a:off x="8026403" y="2777068"/>
            <a:ext cx="1946205" cy="1065672"/>
            <a:chOff x="0" y="0"/>
            <a:chExt cx="1946276" cy="1066800"/>
          </a:xfrm>
        </p:grpSpPr>
        <p:sp>
          <p:nvSpPr>
            <p:cNvPr id="281" name="AutoShape 43"/>
            <p:cNvSpPr>
              <a:spLocks/>
            </p:cNvSpPr>
            <p:nvPr/>
          </p:nvSpPr>
          <p:spPr bwMode="auto">
            <a:xfrm>
              <a:off x="0" y="0"/>
              <a:ext cx="1946276" cy="1066800"/>
            </a:xfrm>
            <a:prstGeom prst="roundRect">
              <a:avLst>
                <a:gd name="adj" fmla="val 15333"/>
              </a:avLst>
            </a:pr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1400" b="1">
                <a:solidFill>
                  <a:srgbClr val="FFFFFF"/>
                </a:solidFill>
                <a:latin typeface="Palatino" charset="0"/>
                <a:cs typeface="Palatino" charset="0"/>
                <a:sym typeface="Palatino" charset="0"/>
              </a:endParaRPr>
            </a:p>
          </p:txBody>
        </p:sp>
        <p:sp>
          <p:nvSpPr>
            <p:cNvPr id="282" name="AutoShape 44"/>
            <p:cNvSpPr>
              <a:spLocks/>
            </p:cNvSpPr>
            <p:nvPr/>
          </p:nvSpPr>
          <p:spPr bwMode="auto">
            <a:xfrm>
              <a:off x="47414" y="151432"/>
              <a:ext cx="1851446" cy="7639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9E95A9"/>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400" b="1">
                  <a:solidFill>
                    <a:srgbClr val="FFFFFF"/>
                  </a:solidFill>
                  <a:latin typeface="Palatino" charset="0"/>
                  <a:cs typeface="Palatino" charset="0"/>
                  <a:sym typeface="Palatino" charset="0"/>
                </a:rPr>
                <a:t>Application</a:t>
              </a: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400" b="1">
                  <a:solidFill>
                    <a:srgbClr val="FFFFFF"/>
                  </a:solidFill>
                  <a:latin typeface="Palatino" charset="0"/>
                  <a:cs typeface="Palatino" charset="0"/>
                  <a:sym typeface="Palatino" charset="0"/>
                </a:rPr>
                <a:t>Runtimes</a:t>
              </a:r>
            </a:p>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1400" b="1">
                  <a:solidFill>
                    <a:srgbClr val="FFFFFF"/>
                  </a:solidFill>
                  <a:latin typeface="Palatino" charset="0"/>
                  <a:cs typeface="Palatino" charset="0"/>
                  <a:sym typeface="Palatino" charset="0"/>
                </a:rPr>
                <a:t>(DEA)</a:t>
              </a:r>
            </a:p>
          </p:txBody>
        </p:sp>
      </p:grpSp>
      <p:grpSp>
        <p:nvGrpSpPr>
          <p:cNvPr id="77864" name="Group 45"/>
          <p:cNvGrpSpPr>
            <a:grpSpLocks/>
          </p:cNvGrpSpPr>
          <p:nvPr/>
        </p:nvGrpSpPr>
        <p:grpSpPr bwMode="auto">
          <a:xfrm>
            <a:off x="11392749" y="2955434"/>
            <a:ext cx="1377245" cy="609600"/>
            <a:chOff x="0" y="0"/>
            <a:chExt cx="1379008" cy="609600"/>
          </a:xfrm>
        </p:grpSpPr>
        <p:sp>
          <p:nvSpPr>
            <p:cNvPr id="77865" name="AutoShape 46"/>
            <p:cNvSpPr>
              <a:spLocks/>
            </p:cNvSpPr>
            <p:nvPr/>
          </p:nvSpPr>
          <p:spPr bwMode="auto">
            <a:xfrm>
              <a:off x="0" y="0"/>
              <a:ext cx="1379008" cy="609600"/>
            </a:xfrm>
            <a:prstGeom prst="roundRect">
              <a:avLst>
                <a:gd name="adj" fmla="val 15333"/>
              </a:avLst>
            </a:prstGeom>
            <a:solidFill>
              <a:srgbClr val="738FAF"/>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66" name="AutoShape 47"/>
            <p:cNvSpPr>
              <a:spLocks/>
            </p:cNvSpPr>
            <p:nvPr/>
          </p:nvSpPr>
          <p:spPr bwMode="auto">
            <a:xfrm>
              <a:off x="27008" y="177800"/>
              <a:ext cx="1324992"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Services</a:t>
              </a:r>
              <a:endParaRPr lang="en-US" sz="1200">
                <a:solidFill>
                  <a:srgbClr val="414141"/>
                </a:solidFill>
                <a:latin typeface="Palatino"/>
                <a:ea typeface="Helvetica"/>
                <a:cs typeface="Helvetica"/>
                <a:sym typeface="Palatino"/>
              </a:endParaRPr>
            </a:p>
          </p:txBody>
        </p:sp>
      </p:grpSp>
      <p:grpSp>
        <p:nvGrpSpPr>
          <p:cNvPr id="77867" name="Group 48"/>
          <p:cNvGrpSpPr>
            <a:grpSpLocks/>
          </p:cNvGrpSpPr>
          <p:nvPr/>
        </p:nvGrpSpPr>
        <p:grpSpPr bwMode="auto">
          <a:xfrm>
            <a:off x="11363399" y="6125354"/>
            <a:ext cx="1377245" cy="609600"/>
            <a:chOff x="0" y="0"/>
            <a:chExt cx="1379008" cy="609600"/>
          </a:xfrm>
        </p:grpSpPr>
        <p:sp>
          <p:nvSpPr>
            <p:cNvPr id="77868" name="AutoShape 49"/>
            <p:cNvSpPr>
              <a:spLocks/>
            </p:cNvSpPr>
            <p:nvPr/>
          </p:nvSpPr>
          <p:spPr bwMode="auto">
            <a:xfrm>
              <a:off x="0" y="0"/>
              <a:ext cx="1379008" cy="609600"/>
            </a:xfrm>
            <a:prstGeom prst="roundRect">
              <a:avLst>
                <a:gd name="adj" fmla="val 15333"/>
              </a:avLst>
            </a:prstGeom>
            <a:solidFill>
              <a:srgbClr val="738FAF"/>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69" name="AutoShape 50"/>
            <p:cNvSpPr>
              <a:spLocks/>
            </p:cNvSpPr>
            <p:nvPr/>
          </p:nvSpPr>
          <p:spPr bwMode="auto">
            <a:xfrm>
              <a:off x="27009" y="177800"/>
              <a:ext cx="1324992"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Services</a:t>
              </a:r>
              <a:endParaRPr lang="en-US" sz="1200">
                <a:solidFill>
                  <a:srgbClr val="414141"/>
                </a:solidFill>
                <a:latin typeface="Palatino"/>
                <a:ea typeface="Helvetica"/>
                <a:cs typeface="Helvetica"/>
                <a:sym typeface="Palatino"/>
              </a:endParaRPr>
            </a:p>
          </p:txBody>
        </p:sp>
      </p:grpSp>
      <p:sp>
        <p:nvSpPr>
          <p:cNvPr id="77870" name="AutoShape 52"/>
          <p:cNvSpPr>
            <a:spLocks/>
          </p:cNvSpPr>
          <p:nvPr/>
        </p:nvSpPr>
        <p:spPr bwMode="auto">
          <a:xfrm>
            <a:off x="69992" y="7484537"/>
            <a:ext cx="991163" cy="573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45688" tIns="45688" rIns="45688" bIns="45688"/>
          <a:lstStyle/>
          <a:p>
            <a:pPr defTabSz="580113"/>
            <a:r>
              <a:rPr lang="en-US" sz="900" b="1">
                <a:solidFill>
                  <a:srgbClr val="414141"/>
                </a:solidFill>
                <a:latin typeface="Palatino"/>
                <a:ea typeface="Palatino"/>
                <a:cs typeface="Palatino"/>
                <a:sym typeface="Palatino"/>
              </a:rPr>
              <a:t>Login</a:t>
            </a:r>
            <a:endParaRPr lang="en-US" sz="1200">
              <a:solidFill>
                <a:srgbClr val="414141"/>
              </a:solidFill>
              <a:latin typeface="Palatino"/>
              <a:ea typeface="Palatino"/>
              <a:cs typeface="Palatino"/>
              <a:sym typeface="Palatino"/>
            </a:endParaRPr>
          </a:p>
          <a:p>
            <a:pPr defTabSz="580113"/>
            <a:r>
              <a:rPr lang="en-US" sz="900" b="1">
                <a:solidFill>
                  <a:srgbClr val="414141"/>
                </a:solidFill>
                <a:latin typeface="Palatino"/>
                <a:ea typeface="Palatino"/>
                <a:cs typeface="Palatino"/>
                <a:sym typeface="Palatino"/>
              </a:rPr>
              <a:t>Flow</a:t>
            </a:r>
            <a:endParaRPr lang="en-US" sz="1200">
              <a:solidFill>
                <a:srgbClr val="414141"/>
              </a:solidFill>
              <a:latin typeface="Palatino"/>
              <a:ea typeface="Helvetica"/>
              <a:cs typeface="Helvetica"/>
              <a:sym typeface="Palatino"/>
            </a:endParaRPr>
          </a:p>
        </p:txBody>
      </p:sp>
      <p:sp>
        <p:nvSpPr>
          <p:cNvPr id="77871" name="AutoShape 54"/>
          <p:cNvSpPr>
            <a:spLocks/>
          </p:cNvSpPr>
          <p:nvPr/>
        </p:nvSpPr>
        <p:spPr bwMode="auto">
          <a:xfrm>
            <a:off x="88054" y="3892408"/>
            <a:ext cx="1496906" cy="81505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45688" tIns="45688" rIns="45688" bIns="45688"/>
          <a:lstStyle/>
          <a:p>
            <a:pPr defTabSz="580113"/>
            <a:r>
              <a:rPr lang="en-US" sz="900" b="1">
                <a:solidFill>
                  <a:srgbClr val="414141"/>
                </a:solidFill>
                <a:latin typeface="Palatino"/>
                <a:ea typeface="Palatino"/>
                <a:cs typeface="Palatino"/>
                <a:sym typeface="Palatino"/>
              </a:rPr>
              <a:t>Developer Provisioning &amp; DevOps Flow</a:t>
            </a:r>
            <a:endParaRPr lang="en-US" sz="1200">
              <a:solidFill>
                <a:srgbClr val="414141"/>
              </a:solidFill>
              <a:latin typeface="Palatino"/>
              <a:ea typeface="Helvetica"/>
              <a:cs typeface="Helvetica"/>
              <a:sym typeface="Palatino"/>
            </a:endParaRPr>
          </a:p>
        </p:txBody>
      </p:sp>
      <p:sp>
        <p:nvSpPr>
          <p:cNvPr id="77872" name="AutoShape 56"/>
          <p:cNvSpPr>
            <a:spLocks/>
          </p:cNvSpPr>
          <p:nvPr/>
        </p:nvSpPr>
        <p:spPr bwMode="auto">
          <a:xfrm>
            <a:off x="54186" y="2686756"/>
            <a:ext cx="1494650" cy="573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45688" tIns="45688" rIns="45688" bIns="45688"/>
          <a:lstStyle/>
          <a:p>
            <a:pPr defTabSz="580113"/>
            <a:r>
              <a:rPr lang="en-US" sz="900" b="1">
                <a:solidFill>
                  <a:srgbClr val="414141"/>
                </a:solidFill>
                <a:latin typeface="Palatino"/>
                <a:ea typeface="Palatino"/>
                <a:cs typeface="Palatino"/>
                <a:sym typeface="Palatino"/>
              </a:rPr>
              <a:t>Application User Flow</a:t>
            </a:r>
            <a:endParaRPr lang="en-US" sz="1200">
              <a:solidFill>
                <a:srgbClr val="414141"/>
              </a:solidFill>
              <a:latin typeface="Palatino"/>
              <a:ea typeface="Helvetica"/>
              <a:cs typeface="Helvetica"/>
              <a:sym typeface="Palatino"/>
            </a:endParaRPr>
          </a:p>
        </p:txBody>
      </p:sp>
      <p:grpSp>
        <p:nvGrpSpPr>
          <p:cNvPr id="77873" name="Group 57"/>
          <p:cNvGrpSpPr>
            <a:grpSpLocks/>
          </p:cNvGrpSpPr>
          <p:nvPr/>
        </p:nvGrpSpPr>
        <p:grpSpPr bwMode="auto">
          <a:xfrm>
            <a:off x="11268569" y="8182189"/>
            <a:ext cx="1625600" cy="329635"/>
            <a:chOff x="0" y="0"/>
            <a:chExt cx="1625600" cy="330187"/>
          </a:xfrm>
        </p:grpSpPr>
        <p:sp>
          <p:nvSpPr>
            <p:cNvPr id="77874" name="AutoShape 58"/>
            <p:cNvSpPr>
              <a:spLocks/>
            </p:cNvSpPr>
            <p:nvPr/>
          </p:nvSpPr>
          <p:spPr bwMode="auto">
            <a:xfrm>
              <a:off x="0" y="0"/>
              <a:ext cx="1625600" cy="330187"/>
            </a:xfrm>
            <a:prstGeom prst="roundRect">
              <a:avLst>
                <a:gd name="adj" fmla="val 15333"/>
              </a:avLst>
            </a:prstGeom>
            <a:solidFill>
              <a:srgbClr val="74B6A8"/>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75" name="AutoShape 59"/>
            <p:cNvSpPr>
              <a:spLocks/>
            </p:cNvSpPr>
            <p:nvPr/>
          </p:nvSpPr>
          <p:spPr bwMode="auto">
            <a:xfrm>
              <a:off x="14287" y="76197"/>
              <a:ext cx="1597025" cy="17779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FFFFFF"/>
                  </a:solidFill>
                  <a:latin typeface="Palatino"/>
                  <a:ea typeface="Palatino"/>
                  <a:cs typeface="Palatino"/>
                  <a:sym typeface="Palatino"/>
                </a:rPr>
                <a:t>VLAN 2</a:t>
              </a:r>
              <a:endParaRPr lang="en-US" sz="1200">
                <a:solidFill>
                  <a:srgbClr val="414141"/>
                </a:solidFill>
                <a:latin typeface="Palatino"/>
                <a:ea typeface="Helvetica"/>
                <a:cs typeface="Helvetica"/>
                <a:sym typeface="Palatino"/>
              </a:endParaRPr>
            </a:p>
          </p:txBody>
        </p:sp>
      </p:grpSp>
      <p:grpSp>
        <p:nvGrpSpPr>
          <p:cNvPr id="77876" name="Group 60"/>
          <p:cNvGrpSpPr>
            <a:grpSpLocks/>
          </p:cNvGrpSpPr>
          <p:nvPr/>
        </p:nvGrpSpPr>
        <p:grpSpPr bwMode="auto">
          <a:xfrm>
            <a:off x="10753797" y="1476590"/>
            <a:ext cx="304799" cy="6554329"/>
            <a:chOff x="0" y="0"/>
            <a:chExt cx="304801" cy="6553200"/>
          </a:xfrm>
        </p:grpSpPr>
        <p:sp>
          <p:nvSpPr>
            <p:cNvPr id="77877" name="AutoShape 61"/>
            <p:cNvSpPr>
              <a:spLocks/>
            </p:cNvSpPr>
            <p:nvPr/>
          </p:nvSpPr>
          <p:spPr bwMode="auto">
            <a:xfrm>
              <a:off x="0" y="0"/>
              <a:ext cx="304801" cy="6553200"/>
            </a:xfrm>
            <a:prstGeom prst="roundRect">
              <a:avLst>
                <a:gd name="adj" fmla="val 15333"/>
              </a:avLst>
            </a:prstGeom>
            <a:solidFill>
              <a:srgbClr val="9E95A9"/>
            </a:solidFill>
            <a:ln w="9525">
              <a:solidFill>
                <a:srgbClr val="738FAF"/>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78" name="AutoShape 62"/>
            <p:cNvSpPr>
              <a:spLocks/>
            </p:cNvSpPr>
            <p:nvPr/>
          </p:nvSpPr>
          <p:spPr bwMode="auto">
            <a:xfrm>
              <a:off x="14288" y="1943100"/>
              <a:ext cx="276226" cy="2667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S</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E</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R</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V</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I</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C</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E</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800" b="1">
                <a:solidFill>
                  <a:srgbClr val="FFFFFF"/>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G</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A</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T</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E</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W</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A</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b="1">
                  <a:solidFill>
                    <a:srgbClr val="FFFFFF"/>
                  </a:solidFill>
                  <a:latin typeface="Palatino"/>
                  <a:ea typeface="Palatino"/>
                  <a:cs typeface="Palatino"/>
                  <a:sym typeface="Palatino"/>
                </a:rPr>
                <a:t>Y</a:t>
              </a:r>
              <a:endParaRPr lang="en-US" sz="1200">
                <a:solidFill>
                  <a:srgbClr val="414141"/>
                </a:solidFill>
                <a:latin typeface="Palatino"/>
                <a:ea typeface="Helvetica"/>
                <a:cs typeface="Helvetica"/>
                <a:sym typeface="Palatino"/>
              </a:endParaRPr>
            </a:p>
          </p:txBody>
        </p:sp>
      </p:grpSp>
      <p:grpSp>
        <p:nvGrpSpPr>
          <p:cNvPr id="77879" name="Group 66"/>
          <p:cNvGrpSpPr>
            <a:grpSpLocks/>
          </p:cNvGrpSpPr>
          <p:nvPr/>
        </p:nvGrpSpPr>
        <p:grpSpPr bwMode="auto">
          <a:xfrm>
            <a:off x="4504268" y="5165798"/>
            <a:ext cx="991163" cy="837636"/>
            <a:chOff x="-2" y="-1"/>
            <a:chExt cx="990605" cy="838201"/>
          </a:xfrm>
        </p:grpSpPr>
        <p:sp>
          <p:nvSpPr>
            <p:cNvPr id="77880" name="AutoShape 67"/>
            <p:cNvSpPr>
              <a:spLocks/>
            </p:cNvSpPr>
            <p:nvPr/>
          </p:nvSpPr>
          <p:spPr bwMode="auto">
            <a:xfrm>
              <a:off x="-2" y="-1"/>
              <a:ext cx="990605" cy="8382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2700"/>
                  </a:moveTo>
                  <a:cubicBezTo>
                    <a:pt x="0" y="1208"/>
                    <a:pt x="4835" y="0"/>
                    <a:pt x="10800" y="0"/>
                  </a:cubicBezTo>
                  <a:cubicBezTo>
                    <a:pt x="16764" y="0"/>
                    <a:pt x="21600" y="1208"/>
                    <a:pt x="21600" y="2700"/>
                  </a:cubicBezTo>
                  <a:lnTo>
                    <a:pt x="21599" y="18899"/>
                  </a:lnTo>
                  <a:cubicBezTo>
                    <a:pt x="21599" y="20391"/>
                    <a:pt x="16764" y="21599"/>
                    <a:pt x="10799" y="21599"/>
                  </a:cubicBezTo>
                  <a:cubicBezTo>
                    <a:pt x="4835" y="21599"/>
                    <a:pt x="0" y="20391"/>
                    <a:pt x="0" y="18899"/>
                  </a:cubicBezTo>
                  <a:close/>
                </a:path>
              </a:pathLst>
            </a:custGeom>
            <a:solidFill>
              <a:srgbClr val="738FAF"/>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81" name="AutoShape 68"/>
            <p:cNvSpPr>
              <a:spLocks/>
            </p:cNvSpPr>
            <p:nvPr/>
          </p:nvSpPr>
          <p:spPr bwMode="auto">
            <a:xfrm>
              <a:off x="-2" y="-1"/>
              <a:ext cx="990605" cy="209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10800"/>
                  </a:move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solidFill>
              <a:srgbClr val="FFFFFF">
                <a:alpha val="39999"/>
              </a:srgbClr>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82" name="AutoShape 69"/>
            <p:cNvSpPr>
              <a:spLocks/>
            </p:cNvSpPr>
            <p:nvPr/>
          </p:nvSpPr>
          <p:spPr bwMode="auto">
            <a:xfrm>
              <a:off x="-2" y="-1"/>
              <a:ext cx="990605" cy="8382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2700"/>
                  </a:moveTo>
                  <a:cubicBezTo>
                    <a:pt x="21600" y="4191"/>
                    <a:pt x="16764" y="5400"/>
                    <a:pt x="10800" y="5400"/>
                  </a:cubicBezTo>
                  <a:cubicBezTo>
                    <a:pt x="4835" y="5400"/>
                    <a:pt x="0" y="4191"/>
                    <a:pt x="0" y="2700"/>
                  </a:cubicBezTo>
                  <a:cubicBezTo>
                    <a:pt x="0" y="1208"/>
                    <a:pt x="4835" y="0"/>
                    <a:pt x="10800" y="0"/>
                  </a:cubicBezTo>
                  <a:cubicBezTo>
                    <a:pt x="16764" y="0"/>
                    <a:pt x="21600" y="1208"/>
                    <a:pt x="21600" y="2700"/>
                  </a:cubicBezTo>
                  <a:lnTo>
                    <a:pt x="21600" y="18899"/>
                  </a:lnTo>
                  <a:cubicBezTo>
                    <a:pt x="21600" y="20391"/>
                    <a:pt x="16764" y="21599"/>
                    <a:pt x="10800" y="21599"/>
                  </a:cubicBezTo>
                  <a:cubicBezTo>
                    <a:pt x="4835" y="21599"/>
                    <a:pt x="0" y="20391"/>
                    <a:pt x="0" y="18899"/>
                  </a:cubicBezTo>
                  <a:lnTo>
                    <a:pt x="0" y="2700"/>
                  </a:lnTo>
                </a:path>
              </a:pathLst>
            </a:custGeom>
            <a:no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83" name="AutoShape 70"/>
            <p:cNvSpPr>
              <a:spLocks/>
            </p:cNvSpPr>
            <p:nvPr/>
          </p:nvSpPr>
          <p:spPr bwMode="auto">
            <a:xfrm>
              <a:off x="-2" y="344486"/>
              <a:ext cx="990605" cy="254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CCDB</a:t>
              </a:r>
              <a:endParaRPr lang="en-US" sz="1200">
                <a:solidFill>
                  <a:srgbClr val="414141"/>
                </a:solidFill>
                <a:latin typeface="Palatino"/>
                <a:ea typeface="Helvetica"/>
                <a:cs typeface="Helvetica"/>
                <a:sym typeface="Palatino"/>
              </a:endParaRPr>
            </a:p>
          </p:txBody>
        </p:sp>
      </p:grpSp>
      <p:sp>
        <p:nvSpPr>
          <p:cNvPr id="77884" name="AutoShape 71"/>
          <p:cNvSpPr>
            <a:spLocks/>
          </p:cNvSpPr>
          <p:nvPr/>
        </p:nvSpPr>
        <p:spPr bwMode="auto">
          <a:xfrm>
            <a:off x="4504267" y="4174634"/>
            <a:ext cx="1379501" cy="609600"/>
          </a:xfrm>
          <a:prstGeom prst="roundRect">
            <a:avLst>
              <a:gd name="adj" fmla="val 15333"/>
            </a:avLst>
          </a:prstGeom>
          <a:solidFill>
            <a:srgbClr val="738FAF"/>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000">
              <a:solidFill>
                <a:srgbClr val="FFFFFF"/>
              </a:solidFill>
              <a:latin typeface="Palatino"/>
              <a:ea typeface="Palatino"/>
              <a:cs typeface="Palatino"/>
              <a:sym typeface="Palatino"/>
            </a:endParaRPr>
          </a:p>
        </p:txBody>
      </p:sp>
      <p:grpSp>
        <p:nvGrpSpPr>
          <p:cNvPr id="77885" name="Group 72"/>
          <p:cNvGrpSpPr>
            <a:grpSpLocks/>
          </p:cNvGrpSpPr>
          <p:nvPr/>
        </p:nvGrpSpPr>
        <p:grpSpPr bwMode="auto">
          <a:xfrm>
            <a:off x="4352998" y="4249140"/>
            <a:ext cx="1377245" cy="609600"/>
            <a:chOff x="0" y="0"/>
            <a:chExt cx="1379008" cy="609600"/>
          </a:xfrm>
        </p:grpSpPr>
        <p:sp>
          <p:nvSpPr>
            <p:cNvPr id="77886" name="AutoShape 73"/>
            <p:cNvSpPr>
              <a:spLocks/>
            </p:cNvSpPr>
            <p:nvPr/>
          </p:nvSpPr>
          <p:spPr bwMode="auto">
            <a:xfrm>
              <a:off x="0" y="0"/>
              <a:ext cx="1379008" cy="609600"/>
            </a:xfrm>
            <a:prstGeom prst="roundRect">
              <a:avLst>
                <a:gd name="adj" fmla="val 15333"/>
              </a:avLst>
            </a:prstGeom>
            <a:solidFill>
              <a:srgbClr val="738FAF"/>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87" name="AutoShape 74"/>
            <p:cNvSpPr>
              <a:spLocks/>
            </p:cNvSpPr>
            <p:nvPr/>
          </p:nvSpPr>
          <p:spPr bwMode="auto">
            <a:xfrm>
              <a:off x="27009" y="50800"/>
              <a:ext cx="1324992" cy="508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Cloud</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Controller</a:t>
              </a:r>
              <a:endParaRPr lang="en-US" sz="1200">
                <a:solidFill>
                  <a:srgbClr val="414141"/>
                </a:solidFill>
                <a:latin typeface="Palatino"/>
                <a:ea typeface="Helvetica"/>
                <a:cs typeface="Helvetica"/>
                <a:sym typeface="Palatino"/>
              </a:endParaRPr>
            </a:p>
          </p:txBody>
        </p:sp>
      </p:grpSp>
      <p:grpSp>
        <p:nvGrpSpPr>
          <p:cNvPr id="77888" name="Group 75"/>
          <p:cNvGrpSpPr>
            <a:grpSpLocks/>
          </p:cNvGrpSpPr>
          <p:nvPr/>
        </p:nvGrpSpPr>
        <p:grpSpPr bwMode="auto">
          <a:xfrm>
            <a:off x="6181798" y="4829390"/>
            <a:ext cx="1377245" cy="609600"/>
            <a:chOff x="0" y="0"/>
            <a:chExt cx="1379008" cy="609600"/>
          </a:xfrm>
        </p:grpSpPr>
        <p:sp>
          <p:nvSpPr>
            <p:cNvPr id="77889" name="AutoShape 76"/>
            <p:cNvSpPr>
              <a:spLocks/>
            </p:cNvSpPr>
            <p:nvPr/>
          </p:nvSpPr>
          <p:spPr bwMode="auto">
            <a:xfrm>
              <a:off x="0" y="0"/>
              <a:ext cx="1379008" cy="609600"/>
            </a:xfrm>
            <a:prstGeom prst="roundRect">
              <a:avLst>
                <a:gd name="adj" fmla="val 15333"/>
              </a:avLst>
            </a:prstGeom>
            <a:solidFill>
              <a:srgbClr val="738FAF"/>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90" name="AutoShape 77"/>
            <p:cNvSpPr>
              <a:spLocks/>
            </p:cNvSpPr>
            <p:nvPr/>
          </p:nvSpPr>
          <p:spPr bwMode="auto">
            <a:xfrm>
              <a:off x="27009" y="50800"/>
              <a:ext cx="1324992" cy="508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Health</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Manager</a:t>
              </a:r>
              <a:endParaRPr lang="en-US" sz="1200">
                <a:solidFill>
                  <a:srgbClr val="414141"/>
                </a:solidFill>
                <a:latin typeface="Palatino"/>
                <a:ea typeface="Helvetica"/>
                <a:cs typeface="Helvetica"/>
                <a:sym typeface="Palatino"/>
              </a:endParaRPr>
            </a:p>
          </p:txBody>
        </p:sp>
      </p:grpSp>
      <p:grpSp>
        <p:nvGrpSpPr>
          <p:cNvPr id="77891" name="Group 78"/>
          <p:cNvGrpSpPr>
            <a:grpSpLocks/>
          </p:cNvGrpSpPr>
          <p:nvPr/>
        </p:nvGrpSpPr>
        <p:grpSpPr bwMode="auto">
          <a:xfrm>
            <a:off x="6333068" y="3869835"/>
            <a:ext cx="993422" cy="837636"/>
            <a:chOff x="-2" y="-1"/>
            <a:chExt cx="990605" cy="838201"/>
          </a:xfrm>
        </p:grpSpPr>
        <p:sp>
          <p:nvSpPr>
            <p:cNvPr id="77892" name="AutoShape 79"/>
            <p:cNvSpPr>
              <a:spLocks/>
            </p:cNvSpPr>
            <p:nvPr/>
          </p:nvSpPr>
          <p:spPr bwMode="auto">
            <a:xfrm>
              <a:off x="-2" y="-1"/>
              <a:ext cx="990605" cy="8382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2700"/>
                  </a:moveTo>
                  <a:cubicBezTo>
                    <a:pt x="0" y="1208"/>
                    <a:pt x="4835" y="0"/>
                    <a:pt x="10800" y="0"/>
                  </a:cubicBezTo>
                  <a:cubicBezTo>
                    <a:pt x="16764" y="0"/>
                    <a:pt x="21600" y="1208"/>
                    <a:pt x="21600" y="2700"/>
                  </a:cubicBezTo>
                  <a:lnTo>
                    <a:pt x="21599" y="18899"/>
                  </a:lnTo>
                  <a:cubicBezTo>
                    <a:pt x="21599" y="20391"/>
                    <a:pt x="16764" y="21599"/>
                    <a:pt x="10799" y="21599"/>
                  </a:cubicBezTo>
                  <a:cubicBezTo>
                    <a:pt x="4835" y="21599"/>
                    <a:pt x="0" y="20391"/>
                    <a:pt x="0" y="18899"/>
                  </a:cubicBezTo>
                  <a:close/>
                </a:path>
              </a:pathLst>
            </a:custGeom>
            <a:solidFill>
              <a:srgbClr val="738FAF"/>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93" name="AutoShape 80"/>
            <p:cNvSpPr>
              <a:spLocks/>
            </p:cNvSpPr>
            <p:nvPr/>
          </p:nvSpPr>
          <p:spPr bwMode="auto">
            <a:xfrm>
              <a:off x="-2" y="-1"/>
              <a:ext cx="990605" cy="209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10800"/>
                  </a:moveTo>
                  <a:cubicBezTo>
                    <a:pt x="0" y="4835"/>
                    <a:pt x="4835" y="0"/>
                    <a:pt x="10800" y="0"/>
                  </a:cubicBezTo>
                  <a:cubicBezTo>
                    <a:pt x="16764" y="0"/>
                    <a:pt x="21600" y="4835"/>
                    <a:pt x="21600" y="10800"/>
                  </a:cubicBezTo>
                  <a:cubicBezTo>
                    <a:pt x="21600" y="16764"/>
                    <a:pt x="16764" y="21600"/>
                    <a:pt x="10800" y="21600"/>
                  </a:cubicBezTo>
                  <a:cubicBezTo>
                    <a:pt x="4835" y="21600"/>
                    <a:pt x="0" y="16764"/>
                    <a:pt x="0" y="10800"/>
                  </a:cubicBezTo>
                  <a:close/>
                </a:path>
              </a:pathLst>
            </a:custGeom>
            <a:solidFill>
              <a:srgbClr val="FFFFFF">
                <a:alpha val="39999"/>
              </a:srgbClr>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94" name="AutoShape 81"/>
            <p:cNvSpPr>
              <a:spLocks/>
            </p:cNvSpPr>
            <p:nvPr/>
          </p:nvSpPr>
          <p:spPr bwMode="auto">
            <a:xfrm>
              <a:off x="-2" y="-1"/>
              <a:ext cx="990605" cy="8382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2700"/>
                  </a:moveTo>
                  <a:cubicBezTo>
                    <a:pt x="21600" y="4191"/>
                    <a:pt x="16764" y="5400"/>
                    <a:pt x="10800" y="5400"/>
                  </a:cubicBezTo>
                  <a:cubicBezTo>
                    <a:pt x="4835" y="5400"/>
                    <a:pt x="0" y="4191"/>
                    <a:pt x="0" y="2700"/>
                  </a:cubicBezTo>
                  <a:cubicBezTo>
                    <a:pt x="0" y="1208"/>
                    <a:pt x="4835" y="0"/>
                    <a:pt x="10800" y="0"/>
                  </a:cubicBezTo>
                  <a:cubicBezTo>
                    <a:pt x="16764" y="0"/>
                    <a:pt x="21600" y="1208"/>
                    <a:pt x="21600" y="2700"/>
                  </a:cubicBezTo>
                  <a:lnTo>
                    <a:pt x="21600" y="18899"/>
                  </a:lnTo>
                  <a:cubicBezTo>
                    <a:pt x="21600" y="20391"/>
                    <a:pt x="16764" y="21599"/>
                    <a:pt x="10800" y="21599"/>
                  </a:cubicBezTo>
                  <a:cubicBezTo>
                    <a:pt x="4835" y="21599"/>
                    <a:pt x="0" y="20391"/>
                    <a:pt x="0" y="18899"/>
                  </a:cubicBezTo>
                  <a:lnTo>
                    <a:pt x="0" y="2700"/>
                  </a:lnTo>
                </a:path>
              </a:pathLst>
            </a:custGeom>
            <a:no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95" name="AutoShape 82"/>
            <p:cNvSpPr>
              <a:spLocks/>
            </p:cNvSpPr>
            <p:nvPr/>
          </p:nvSpPr>
          <p:spPr bwMode="auto">
            <a:xfrm>
              <a:off x="-2" y="217486"/>
              <a:ext cx="990605" cy="50800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Blob</a:t>
              </a:r>
              <a:endParaRPr lang="en-US" sz="1200">
                <a:solidFill>
                  <a:srgbClr val="414141"/>
                </a:solidFill>
                <a:latin typeface="Palatino"/>
                <a:ea typeface="Palatino"/>
                <a:cs typeface="Palatino"/>
                <a:sym typeface="Palatino"/>
              </a:endParaRPr>
            </a:p>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Store</a:t>
              </a:r>
              <a:endParaRPr lang="en-US" sz="1200">
                <a:solidFill>
                  <a:srgbClr val="414141"/>
                </a:solidFill>
                <a:latin typeface="Palatino"/>
                <a:ea typeface="Helvetica"/>
                <a:cs typeface="Helvetica"/>
                <a:sym typeface="Palatino"/>
              </a:endParaRPr>
            </a:p>
          </p:txBody>
        </p:sp>
      </p:grpSp>
      <p:sp>
        <p:nvSpPr>
          <p:cNvPr id="77896" name="AutoShape 86"/>
          <p:cNvSpPr>
            <a:spLocks/>
          </p:cNvSpPr>
          <p:nvPr/>
        </p:nvSpPr>
        <p:spPr bwMode="auto">
          <a:xfrm>
            <a:off x="6493369" y="5165798"/>
            <a:ext cx="3612444" cy="53283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close/>
              </a:path>
            </a:pathLst>
          </a:custGeom>
          <a:noFill/>
          <a:ln w="9525">
            <a:noFill/>
            <a:miter lim="800000"/>
            <a:headEnd/>
            <a:tailEnd/>
          </a:ln>
        </p:spPr>
        <p:txBody>
          <a:bodyPr lIns="50766" tIns="50766" rIns="50766" bIns="50766" anchor="ctr"/>
          <a:lstStyle/>
          <a:p>
            <a:pPr marL="2738040" lvl="4" algn="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333230"/>
                </a:solidFill>
                <a:latin typeface="Palatino"/>
                <a:ea typeface="Palatino"/>
                <a:cs typeface="Palatino"/>
                <a:sym typeface="Palatino"/>
              </a:rPr>
              <a:t>NATS</a:t>
            </a:r>
            <a:endParaRPr lang="en-US" sz="1200">
              <a:solidFill>
                <a:srgbClr val="414141"/>
              </a:solidFill>
              <a:latin typeface="Palatino"/>
              <a:ea typeface="Palatino"/>
              <a:cs typeface="Palatino"/>
              <a:sym typeface="Palatino"/>
            </a:endParaRPr>
          </a:p>
          <a:p>
            <a:pPr marL="2738040" lvl="4" algn="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800">
                <a:solidFill>
                  <a:srgbClr val="333230"/>
                </a:solidFill>
                <a:latin typeface="Palatino"/>
                <a:ea typeface="Palatino"/>
                <a:cs typeface="Palatino"/>
                <a:sym typeface="Palatino"/>
              </a:rPr>
              <a:t>(Messaging)</a:t>
            </a:r>
            <a:endParaRPr lang="en-US" sz="1200">
              <a:solidFill>
                <a:srgbClr val="414141"/>
              </a:solidFill>
              <a:latin typeface="Palatino"/>
              <a:ea typeface="Helvetica"/>
              <a:cs typeface="Helvetica"/>
              <a:sym typeface="Palatino"/>
            </a:endParaRPr>
          </a:p>
        </p:txBody>
      </p:sp>
      <p:grpSp>
        <p:nvGrpSpPr>
          <p:cNvPr id="77897" name="Group 75"/>
          <p:cNvGrpSpPr>
            <a:grpSpLocks/>
          </p:cNvGrpSpPr>
          <p:nvPr/>
        </p:nvGrpSpPr>
        <p:grpSpPr bwMode="auto">
          <a:xfrm>
            <a:off x="6181798" y="5545105"/>
            <a:ext cx="1377245" cy="532835"/>
            <a:chOff x="0" y="0"/>
            <a:chExt cx="1379008" cy="609600"/>
          </a:xfrm>
        </p:grpSpPr>
        <p:sp>
          <p:nvSpPr>
            <p:cNvPr id="77898" name="AutoShape 76"/>
            <p:cNvSpPr>
              <a:spLocks/>
            </p:cNvSpPr>
            <p:nvPr/>
          </p:nvSpPr>
          <p:spPr bwMode="auto">
            <a:xfrm>
              <a:off x="0" y="0"/>
              <a:ext cx="1379008" cy="609600"/>
            </a:xfrm>
            <a:prstGeom prst="roundRect">
              <a:avLst>
                <a:gd name="adj" fmla="val 15333"/>
              </a:avLst>
            </a:prstGeom>
            <a:solidFill>
              <a:srgbClr val="738FAF"/>
            </a:solidFill>
            <a:ln w="9525">
              <a:no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899" name="AutoShape 77"/>
            <p:cNvSpPr>
              <a:spLocks/>
            </p:cNvSpPr>
            <p:nvPr/>
          </p:nvSpPr>
          <p:spPr bwMode="auto">
            <a:xfrm>
              <a:off x="27009" y="50800"/>
              <a:ext cx="1324992" cy="508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00">
                  <a:solidFill>
                    <a:srgbClr val="FFFFFF"/>
                  </a:solidFill>
                  <a:latin typeface="Palatino"/>
                  <a:ea typeface="Palatino"/>
                  <a:cs typeface="Palatino"/>
                  <a:sym typeface="Palatino"/>
                </a:rPr>
                <a:t>Metering</a:t>
              </a:r>
              <a:endParaRPr lang="en-US" sz="1200">
                <a:solidFill>
                  <a:srgbClr val="414141"/>
                </a:solidFill>
                <a:latin typeface="Palatino"/>
                <a:ea typeface="Helvetica"/>
                <a:cs typeface="Helvetica"/>
                <a:sym typeface="Palatino"/>
              </a:endParaRPr>
            </a:p>
          </p:txBody>
        </p:sp>
      </p:grpSp>
      <p:cxnSp>
        <p:nvCxnSpPr>
          <p:cNvPr id="77900" name="Curved Connector 326"/>
          <p:cNvCxnSpPr>
            <a:cxnSpLocks noChangeShapeType="1"/>
          </p:cNvCxnSpPr>
          <p:nvPr/>
        </p:nvCxnSpPr>
        <p:spPr bwMode="auto">
          <a:xfrm flipV="1">
            <a:off x="1101796" y="2456464"/>
            <a:ext cx="10288694" cy="1524001"/>
          </a:xfrm>
          <a:prstGeom prst="curvedConnector3">
            <a:avLst>
              <a:gd name="adj1" fmla="val 54444"/>
            </a:avLst>
          </a:prstGeom>
          <a:noFill/>
          <a:ln w="38100" algn="ctr">
            <a:solidFill>
              <a:srgbClr val="D93E2B"/>
            </a:solidFill>
            <a:miter lim="0"/>
            <a:headEnd/>
            <a:tailEnd type="arrow" w="med" len="med"/>
          </a:ln>
        </p:spPr>
      </p:cxnSp>
      <p:grpSp>
        <p:nvGrpSpPr>
          <p:cNvPr id="77901" name="Group 39"/>
          <p:cNvGrpSpPr>
            <a:grpSpLocks/>
          </p:cNvGrpSpPr>
          <p:nvPr/>
        </p:nvGrpSpPr>
        <p:grpSpPr bwMode="auto">
          <a:xfrm>
            <a:off x="3666633" y="898598"/>
            <a:ext cx="2133601" cy="532835"/>
            <a:chOff x="0" y="0"/>
            <a:chExt cx="1461560" cy="410104"/>
          </a:xfrm>
        </p:grpSpPr>
        <p:sp>
          <p:nvSpPr>
            <p:cNvPr id="77902" name="AutoShape 40"/>
            <p:cNvSpPr>
              <a:spLocks/>
            </p:cNvSpPr>
            <p:nvPr/>
          </p:nvSpPr>
          <p:spPr bwMode="auto">
            <a:xfrm>
              <a:off x="0" y="0"/>
              <a:ext cx="1461560" cy="410104"/>
            </a:xfrm>
            <a:prstGeom prst="roundRect">
              <a:avLst>
                <a:gd name="adj" fmla="val 28241"/>
              </a:avLst>
            </a:prstGeom>
            <a:solidFill>
              <a:srgbClr val="0000FF"/>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900">
                <a:solidFill>
                  <a:srgbClr val="FFFF00"/>
                </a:solidFill>
                <a:latin typeface="Palatino"/>
                <a:ea typeface="Palatino"/>
                <a:cs typeface="Palatino"/>
                <a:sym typeface="Palatino"/>
              </a:endParaRPr>
            </a:p>
          </p:txBody>
        </p:sp>
        <p:sp>
          <p:nvSpPr>
            <p:cNvPr id="77903" name="AutoShape 41"/>
            <p:cNvSpPr>
              <a:spLocks/>
            </p:cNvSpPr>
            <p:nvPr/>
          </p:nvSpPr>
          <p:spPr bwMode="auto">
            <a:xfrm>
              <a:off x="33362" y="83920"/>
              <a:ext cx="1394837" cy="2422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900">
                  <a:solidFill>
                    <a:srgbClr val="FFFF00"/>
                  </a:solidFill>
                  <a:latin typeface="Palatino"/>
                  <a:ea typeface="Palatino"/>
                  <a:cs typeface="Palatino"/>
                  <a:sym typeface="Palatino"/>
                </a:rPr>
                <a:t>DevOps/BOSH</a:t>
              </a:r>
              <a:endParaRPr lang="en-US" sz="1200">
                <a:solidFill>
                  <a:srgbClr val="414141"/>
                </a:solidFill>
                <a:latin typeface="Palatino"/>
                <a:ea typeface="Helvetica"/>
                <a:cs typeface="Helvetica"/>
                <a:sym typeface="Palatino"/>
              </a:endParaRPr>
            </a:p>
          </p:txBody>
        </p:sp>
      </p:grpSp>
      <p:cxnSp>
        <p:nvCxnSpPr>
          <p:cNvPr id="77904" name="Straight Arrow Connector 334"/>
          <p:cNvCxnSpPr>
            <a:cxnSpLocks noChangeShapeType="1"/>
          </p:cNvCxnSpPr>
          <p:nvPr/>
        </p:nvCxnSpPr>
        <p:spPr bwMode="auto">
          <a:xfrm>
            <a:off x="5723468" y="1201140"/>
            <a:ext cx="1905564" cy="991165"/>
          </a:xfrm>
          <a:prstGeom prst="straightConnector1">
            <a:avLst/>
          </a:prstGeom>
          <a:noFill/>
          <a:ln w="38100" algn="ctr">
            <a:solidFill>
              <a:srgbClr val="3366FF"/>
            </a:solidFill>
            <a:prstDash val="dash"/>
            <a:miter lim="0"/>
            <a:headEnd/>
            <a:tailEnd type="arrow" w="med" len="med"/>
          </a:ln>
        </p:spPr>
      </p:cxnSp>
      <p:cxnSp>
        <p:nvCxnSpPr>
          <p:cNvPr id="77905" name="Curved Connector 349"/>
          <p:cNvCxnSpPr>
            <a:cxnSpLocks noChangeShapeType="1"/>
          </p:cNvCxnSpPr>
          <p:nvPr/>
        </p:nvCxnSpPr>
        <p:spPr bwMode="auto">
          <a:xfrm flipV="1">
            <a:off x="1151469" y="2228427"/>
            <a:ext cx="10286436" cy="991164"/>
          </a:xfrm>
          <a:prstGeom prst="curvedConnector3">
            <a:avLst>
              <a:gd name="adj1" fmla="val 50000"/>
            </a:avLst>
          </a:prstGeom>
          <a:noFill/>
          <a:ln w="38100" algn="ctr">
            <a:solidFill>
              <a:srgbClr val="D93E2B"/>
            </a:solidFill>
            <a:miter lim="0"/>
            <a:headEnd/>
            <a:tailEnd type="arrow" w="med" len="med"/>
          </a:ln>
        </p:spPr>
      </p:cxnSp>
      <p:grpSp>
        <p:nvGrpSpPr>
          <p:cNvPr id="77906" name="Group 39"/>
          <p:cNvGrpSpPr>
            <a:grpSpLocks/>
          </p:cNvGrpSpPr>
          <p:nvPr/>
        </p:nvGrpSpPr>
        <p:grpSpPr bwMode="auto">
          <a:xfrm>
            <a:off x="8780501" y="6520465"/>
            <a:ext cx="1460781" cy="641208"/>
            <a:chOff x="0" y="0"/>
            <a:chExt cx="1461560" cy="410104"/>
          </a:xfrm>
        </p:grpSpPr>
        <p:sp>
          <p:nvSpPr>
            <p:cNvPr id="2" name="AutoShape 40"/>
            <p:cNvSpPr>
              <a:spLocks/>
            </p:cNvSpPr>
            <p:nvPr/>
          </p:nvSpPr>
          <p:spPr bwMode="auto">
            <a:xfrm>
              <a:off x="0" y="0"/>
              <a:ext cx="1461560" cy="410104"/>
            </a:xfrm>
            <a:prstGeom prst="roundRect">
              <a:avLst>
                <a:gd name="adj" fmla="val 28241"/>
              </a:avLst>
            </a:prstGeom>
            <a:solidFill>
              <a:srgbClr val="0000FF"/>
            </a:solidFill>
            <a:ln w="9525" cap="flat" cmpd="sng">
              <a:solidFill>
                <a:srgbClr val="808080"/>
              </a:solidFill>
              <a:prstDash val="solid"/>
              <a:round/>
              <a:headEnd/>
              <a:tailEnd/>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3" name="AutoShape 41"/>
            <p:cNvSpPr>
              <a:spLocks/>
            </p:cNvSpPr>
            <p:nvPr/>
          </p:nvSpPr>
          <p:spPr bwMode="auto">
            <a:xfrm>
              <a:off x="33884" y="83754"/>
              <a:ext cx="1393792" cy="2425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r>
                <a:rPr lang="en-US" sz="900" dirty="0">
                  <a:solidFill>
                    <a:srgbClr val="FFFF00"/>
                  </a:solidFill>
                  <a:latin typeface="Palatino" charset="0"/>
                  <a:cs typeface="Palatino" charset="0"/>
                  <a:sym typeface="Palatino" charset="0"/>
                </a:rPr>
                <a:t>BSS</a:t>
              </a:r>
              <a:endParaRPr lang="en-US" sz="1400" dirty="0">
                <a:latin typeface="Palatino" charset="0"/>
                <a:sym typeface="Palatino" charset="0"/>
              </a:endParaRPr>
            </a:p>
          </p:txBody>
        </p:sp>
      </p:grpSp>
      <p:cxnSp>
        <p:nvCxnSpPr>
          <p:cNvPr id="77909" name="Straight Arrow Connector 360"/>
          <p:cNvCxnSpPr>
            <a:cxnSpLocks noChangeShapeType="1"/>
            <a:endCxn id="2" idx="0"/>
          </p:cNvCxnSpPr>
          <p:nvPr/>
        </p:nvCxnSpPr>
        <p:spPr bwMode="auto">
          <a:xfrm>
            <a:off x="7283594" y="5764107"/>
            <a:ext cx="2228427" cy="756355"/>
          </a:xfrm>
          <a:prstGeom prst="straightConnector1">
            <a:avLst/>
          </a:prstGeom>
          <a:noFill/>
          <a:ln w="38100" algn="ctr">
            <a:solidFill>
              <a:srgbClr val="3366FF"/>
            </a:solidFill>
            <a:prstDash val="dash"/>
            <a:miter lim="0"/>
            <a:headEnd/>
            <a:tailEnd type="arrow" w="med" len="med"/>
          </a:ln>
        </p:spPr>
      </p:cxnSp>
      <p:grpSp>
        <p:nvGrpSpPr>
          <p:cNvPr id="77910" name="Group 33"/>
          <p:cNvGrpSpPr>
            <a:grpSpLocks/>
          </p:cNvGrpSpPr>
          <p:nvPr/>
        </p:nvGrpSpPr>
        <p:grpSpPr bwMode="auto">
          <a:xfrm>
            <a:off x="4088839" y="6283399"/>
            <a:ext cx="1447235" cy="532835"/>
            <a:chOff x="0" y="0"/>
            <a:chExt cx="1447800" cy="533399"/>
          </a:xfrm>
        </p:grpSpPr>
        <p:sp>
          <p:nvSpPr>
            <p:cNvPr id="77911" name="AutoShape 34"/>
            <p:cNvSpPr>
              <a:spLocks/>
            </p:cNvSpPr>
            <p:nvPr/>
          </p:nvSpPr>
          <p:spPr bwMode="auto">
            <a:xfrm>
              <a:off x="0" y="0"/>
              <a:ext cx="1447800" cy="533399"/>
            </a:xfrm>
            <a:prstGeom prst="roundRect">
              <a:avLst>
                <a:gd name="adj" fmla="val 15333"/>
              </a:avLst>
            </a:prstGeom>
            <a:solidFill>
              <a:srgbClr val="9E95A9"/>
            </a:solidFill>
            <a:ln w="9525">
              <a:solidFill>
                <a:srgbClr val="808080"/>
              </a:solidFill>
              <a:round/>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endParaRPr lang="en-US" sz="1200">
                <a:solidFill>
                  <a:srgbClr val="414141"/>
                </a:solidFill>
                <a:latin typeface="Palatino"/>
                <a:ea typeface="Palatino"/>
                <a:cs typeface="Palatino"/>
                <a:sym typeface="Palatino"/>
              </a:endParaRPr>
            </a:p>
          </p:txBody>
        </p:sp>
        <p:sp>
          <p:nvSpPr>
            <p:cNvPr id="77912" name="AutoShape 35"/>
            <p:cNvSpPr>
              <a:spLocks/>
            </p:cNvSpPr>
            <p:nvPr/>
          </p:nvSpPr>
          <p:spPr bwMode="auto">
            <a:xfrm>
              <a:off x="23839" y="25400"/>
              <a:ext cx="1400122" cy="48259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900">
                  <a:solidFill>
                    <a:srgbClr val="FFFFFF"/>
                  </a:solidFill>
                  <a:latin typeface="Palatino"/>
                  <a:ea typeface="Palatino"/>
                  <a:cs typeface="Palatino"/>
                  <a:sym typeface="Palatino"/>
                </a:rPr>
                <a:t>ACE Dashboard</a:t>
              </a:r>
            </a:p>
          </p:txBody>
        </p:sp>
      </p:grpSp>
      <p:grpSp>
        <p:nvGrpSpPr>
          <p:cNvPr id="77913" name="Group 39"/>
          <p:cNvGrpSpPr>
            <a:grpSpLocks/>
          </p:cNvGrpSpPr>
          <p:nvPr/>
        </p:nvGrpSpPr>
        <p:grpSpPr bwMode="auto">
          <a:xfrm>
            <a:off x="1169528" y="9175611"/>
            <a:ext cx="6856872" cy="512516"/>
            <a:chOff x="0" y="0"/>
            <a:chExt cx="1461560" cy="410104"/>
          </a:xfrm>
        </p:grpSpPr>
        <p:sp>
          <p:nvSpPr>
            <p:cNvPr id="4"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15"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Operational Security Services (IBM Endpoint Manager, QRadar, Nessus, User Access Management)</a:t>
              </a:r>
            </a:p>
          </p:txBody>
        </p:sp>
      </p:grpSp>
      <p:sp>
        <p:nvSpPr>
          <p:cNvPr id="77916" name="AutoShape 51"/>
          <p:cNvSpPr>
            <a:spLocks/>
          </p:cNvSpPr>
          <p:nvPr/>
        </p:nvSpPr>
        <p:spPr bwMode="auto">
          <a:xfrm>
            <a:off x="415431" y="6495628"/>
            <a:ext cx="3937564" cy="2174239"/>
          </a:xfrm>
          <a:custGeom>
            <a:avLst/>
            <a:gdLst>
              <a:gd name="T0" fmla="*/ 2147483647 w 21600"/>
              <a:gd name="T1" fmla="*/ 2147483647 h 20921"/>
              <a:gd name="T2" fmla="*/ 2147483647 w 21600"/>
              <a:gd name="T3" fmla="*/ 2147483647 h 20921"/>
              <a:gd name="T4" fmla="*/ 2147483647 w 21600"/>
              <a:gd name="T5" fmla="*/ 2147483647 h 20921"/>
              <a:gd name="T6" fmla="*/ 2147483647 w 21600"/>
              <a:gd name="T7" fmla="*/ 2147483647 h 20921"/>
              <a:gd name="T8" fmla="*/ 0 60000 65536"/>
              <a:gd name="T9" fmla="*/ 0 60000 65536"/>
              <a:gd name="T10" fmla="*/ 0 60000 65536"/>
              <a:gd name="T11" fmla="*/ 0 60000 65536"/>
              <a:gd name="T12" fmla="*/ 0 w 21600"/>
              <a:gd name="T13" fmla="*/ 0 h 20921"/>
              <a:gd name="T14" fmla="*/ 21600 w 21600"/>
              <a:gd name="T15" fmla="*/ 20921 h 20921"/>
            </a:gdLst>
            <a:ahLst/>
            <a:cxnLst>
              <a:cxn ang="T8">
                <a:pos x="T0" y="T1"/>
              </a:cxn>
              <a:cxn ang="T9">
                <a:pos x="T2" y="T3"/>
              </a:cxn>
              <a:cxn ang="T10">
                <a:pos x="T4" y="T5"/>
              </a:cxn>
              <a:cxn ang="T11">
                <a:pos x="T6" y="T7"/>
              </a:cxn>
            </a:cxnLst>
            <a:rect l="T12" t="T13" r="T14" b="T15"/>
            <a:pathLst>
              <a:path w="21600" h="20921">
                <a:moveTo>
                  <a:pt x="0" y="8712"/>
                </a:moveTo>
                <a:lnTo>
                  <a:pt x="1494" y="8527"/>
                </a:lnTo>
                <a:cubicBezTo>
                  <a:pt x="1769" y="8483"/>
                  <a:pt x="2042" y="8397"/>
                  <a:pt x="2316" y="8342"/>
                </a:cubicBezTo>
                <a:lnTo>
                  <a:pt x="3363" y="8157"/>
                </a:lnTo>
                <a:cubicBezTo>
                  <a:pt x="3562" y="8034"/>
                  <a:pt x="3766" y="7948"/>
                  <a:pt x="3961" y="7787"/>
                </a:cubicBezTo>
                <a:cubicBezTo>
                  <a:pt x="5335" y="6654"/>
                  <a:pt x="3390" y="8240"/>
                  <a:pt x="4932" y="7047"/>
                </a:cubicBezTo>
                <a:cubicBezTo>
                  <a:pt x="5158" y="6873"/>
                  <a:pt x="5379" y="6667"/>
                  <a:pt x="5605" y="6493"/>
                </a:cubicBezTo>
                <a:cubicBezTo>
                  <a:pt x="6107" y="6105"/>
                  <a:pt x="6826" y="5722"/>
                  <a:pt x="7249" y="5198"/>
                </a:cubicBezTo>
                <a:cubicBezTo>
                  <a:pt x="7460" y="4937"/>
                  <a:pt x="8054" y="4138"/>
                  <a:pt x="8370" y="3903"/>
                </a:cubicBezTo>
                <a:cubicBezTo>
                  <a:pt x="8492" y="3813"/>
                  <a:pt x="8620" y="3780"/>
                  <a:pt x="8744" y="3718"/>
                </a:cubicBezTo>
                <a:cubicBezTo>
                  <a:pt x="9564" y="2907"/>
                  <a:pt x="8719" y="3694"/>
                  <a:pt x="9417" y="3163"/>
                </a:cubicBezTo>
                <a:cubicBezTo>
                  <a:pt x="9643" y="2991"/>
                  <a:pt x="9855" y="2673"/>
                  <a:pt x="10089" y="2608"/>
                </a:cubicBezTo>
                <a:lnTo>
                  <a:pt x="10762" y="2423"/>
                </a:lnTo>
                <a:cubicBezTo>
                  <a:pt x="10862" y="2300"/>
                  <a:pt x="10955" y="2141"/>
                  <a:pt x="11061" y="2053"/>
                </a:cubicBezTo>
                <a:cubicBezTo>
                  <a:pt x="11247" y="1900"/>
                  <a:pt x="11809" y="1750"/>
                  <a:pt x="11958" y="1683"/>
                </a:cubicBezTo>
                <a:cubicBezTo>
                  <a:pt x="12059" y="1638"/>
                  <a:pt x="12156" y="1540"/>
                  <a:pt x="12257" y="1498"/>
                </a:cubicBezTo>
                <a:cubicBezTo>
                  <a:pt x="12455" y="1417"/>
                  <a:pt x="12656" y="1375"/>
                  <a:pt x="12855" y="1314"/>
                </a:cubicBezTo>
                <a:cubicBezTo>
                  <a:pt x="13372" y="887"/>
                  <a:pt x="12889" y="1238"/>
                  <a:pt x="13901" y="944"/>
                </a:cubicBezTo>
                <a:cubicBezTo>
                  <a:pt x="15209" y="563"/>
                  <a:pt x="13252" y="955"/>
                  <a:pt x="15022" y="574"/>
                </a:cubicBezTo>
                <a:cubicBezTo>
                  <a:pt x="16173" y="326"/>
                  <a:pt x="16724" y="326"/>
                  <a:pt x="18012" y="204"/>
                </a:cubicBezTo>
                <a:cubicBezTo>
                  <a:pt x="18372" y="236"/>
                  <a:pt x="19878" y="-618"/>
                  <a:pt x="20404" y="944"/>
                </a:cubicBezTo>
                <a:cubicBezTo>
                  <a:pt x="20454" y="1093"/>
                  <a:pt x="20435" y="1336"/>
                  <a:pt x="20478" y="1498"/>
                </a:cubicBezTo>
                <a:cubicBezTo>
                  <a:pt x="20537" y="1716"/>
                  <a:pt x="20628" y="1868"/>
                  <a:pt x="20703" y="2053"/>
                </a:cubicBezTo>
                <a:cubicBezTo>
                  <a:pt x="20723" y="2305"/>
                  <a:pt x="20807" y="3420"/>
                  <a:pt x="20852" y="3718"/>
                </a:cubicBezTo>
                <a:cubicBezTo>
                  <a:pt x="20891" y="3976"/>
                  <a:pt x="20952" y="4211"/>
                  <a:pt x="21002" y="4458"/>
                </a:cubicBezTo>
                <a:cubicBezTo>
                  <a:pt x="21030" y="5788"/>
                  <a:pt x="21110" y="9695"/>
                  <a:pt x="21151" y="11117"/>
                </a:cubicBezTo>
                <a:cubicBezTo>
                  <a:pt x="21171" y="11796"/>
                  <a:pt x="21205" y="12472"/>
                  <a:pt x="21226" y="13151"/>
                </a:cubicBezTo>
                <a:cubicBezTo>
                  <a:pt x="21255" y="14076"/>
                  <a:pt x="21261" y="15004"/>
                  <a:pt x="21301" y="15926"/>
                </a:cubicBezTo>
                <a:cubicBezTo>
                  <a:pt x="21335" y="16732"/>
                  <a:pt x="21400" y="17529"/>
                  <a:pt x="21450" y="18330"/>
                </a:cubicBezTo>
                <a:cubicBezTo>
                  <a:pt x="21527" y="20982"/>
                  <a:pt x="21175" y="20920"/>
                  <a:pt x="21600" y="20920"/>
                </a:cubicBezTo>
              </a:path>
            </a:pathLst>
          </a:custGeom>
          <a:noFill/>
          <a:ln w="38100">
            <a:solidFill>
              <a:srgbClr val="D93E2B"/>
            </a:solidFill>
            <a:round/>
            <a:headEnd/>
            <a:tailEnd type="triangle" w="med" len="med"/>
          </a:ln>
        </p:spPr>
        <p:txBody>
          <a:bodyPr lIns="0" tIns="0" rIns="0" bIns="0" anchor="ctr"/>
          <a:lstStyle/>
          <a:p>
            <a:pPr defTabSz="580113"/>
            <a:endParaRPr lang="en-US" sz="1200">
              <a:solidFill>
                <a:srgbClr val="414141"/>
              </a:solidFill>
              <a:latin typeface="Palatino"/>
              <a:ea typeface="Palatino"/>
              <a:cs typeface="Palatino"/>
              <a:sym typeface="Palatino"/>
            </a:endParaRPr>
          </a:p>
        </p:txBody>
      </p:sp>
      <p:grpSp>
        <p:nvGrpSpPr>
          <p:cNvPr id="77917" name="Group 39"/>
          <p:cNvGrpSpPr>
            <a:grpSpLocks/>
          </p:cNvGrpSpPr>
          <p:nvPr/>
        </p:nvGrpSpPr>
        <p:grpSpPr bwMode="auto">
          <a:xfrm>
            <a:off x="1106310" y="1679787"/>
            <a:ext cx="1137920" cy="589281"/>
            <a:chOff x="0" y="0"/>
            <a:chExt cx="1461560" cy="410104"/>
          </a:xfrm>
        </p:grpSpPr>
        <p:sp>
          <p:nvSpPr>
            <p:cNvPr id="5"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19"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IPS</a:t>
              </a:r>
            </a:p>
          </p:txBody>
        </p:sp>
      </p:grpSp>
      <p:grpSp>
        <p:nvGrpSpPr>
          <p:cNvPr id="77920" name="Group 39"/>
          <p:cNvGrpSpPr>
            <a:grpSpLocks/>
          </p:cNvGrpSpPr>
          <p:nvPr/>
        </p:nvGrpSpPr>
        <p:grpSpPr bwMode="auto">
          <a:xfrm>
            <a:off x="2004909" y="2327769"/>
            <a:ext cx="1356925" cy="801511"/>
            <a:chOff x="0" y="0"/>
            <a:chExt cx="1461560" cy="410104"/>
          </a:xfrm>
        </p:grpSpPr>
        <p:sp>
          <p:nvSpPr>
            <p:cNvPr id="6"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22"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Reverse Proxy, SSL termination</a:t>
              </a:r>
            </a:p>
          </p:txBody>
        </p:sp>
      </p:grpSp>
      <p:grpSp>
        <p:nvGrpSpPr>
          <p:cNvPr id="77923" name="Group 39"/>
          <p:cNvGrpSpPr>
            <a:grpSpLocks/>
          </p:cNvGrpSpPr>
          <p:nvPr/>
        </p:nvGrpSpPr>
        <p:grpSpPr bwMode="auto">
          <a:xfrm rot="16200000">
            <a:off x="2894472" y="7464216"/>
            <a:ext cx="1641404" cy="589280"/>
            <a:chOff x="0" y="0"/>
            <a:chExt cx="1461560" cy="410104"/>
          </a:xfrm>
        </p:grpSpPr>
        <p:sp>
          <p:nvSpPr>
            <p:cNvPr id="7"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vert="eaVert"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25"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Authentication </a:t>
              </a:r>
            </a:p>
          </p:txBody>
        </p:sp>
      </p:grpSp>
      <p:grpSp>
        <p:nvGrpSpPr>
          <p:cNvPr id="77926" name="Group 39"/>
          <p:cNvGrpSpPr>
            <a:grpSpLocks/>
          </p:cNvGrpSpPr>
          <p:nvPr/>
        </p:nvGrpSpPr>
        <p:grpSpPr bwMode="auto">
          <a:xfrm>
            <a:off x="5100321" y="2659662"/>
            <a:ext cx="1641403" cy="589281"/>
            <a:chOff x="0" y="0"/>
            <a:chExt cx="1461560" cy="410104"/>
          </a:xfrm>
        </p:grpSpPr>
        <p:sp>
          <p:nvSpPr>
            <p:cNvPr id="8"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28"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Authorization </a:t>
              </a:r>
            </a:p>
          </p:txBody>
        </p:sp>
      </p:grpSp>
      <p:grpSp>
        <p:nvGrpSpPr>
          <p:cNvPr id="77929" name="Group 39"/>
          <p:cNvGrpSpPr>
            <a:grpSpLocks/>
          </p:cNvGrpSpPr>
          <p:nvPr/>
        </p:nvGrpSpPr>
        <p:grpSpPr bwMode="auto">
          <a:xfrm>
            <a:off x="8541176" y="3892412"/>
            <a:ext cx="1700106" cy="749582"/>
            <a:chOff x="0" y="0"/>
            <a:chExt cx="1461560" cy="410104"/>
          </a:xfrm>
        </p:grpSpPr>
        <p:sp>
          <p:nvSpPr>
            <p:cNvPr id="9"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31"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Application container isolation</a:t>
              </a:r>
            </a:p>
          </p:txBody>
        </p:sp>
      </p:grpSp>
      <p:sp>
        <p:nvSpPr>
          <p:cNvPr id="77932" name="Oval 108"/>
          <p:cNvSpPr>
            <a:spLocks noChangeArrowheads="1"/>
          </p:cNvSpPr>
          <p:nvPr/>
        </p:nvSpPr>
        <p:spPr bwMode="auto">
          <a:xfrm>
            <a:off x="5750564" y="7256500"/>
            <a:ext cx="1203395" cy="476392"/>
          </a:xfrm>
          <a:prstGeom prst="ellipse">
            <a:avLst/>
          </a:prstGeom>
          <a:solidFill>
            <a:srgbClr val="FFFFCC"/>
          </a:solidFill>
          <a:ln w="9525">
            <a:noFill/>
            <a:round/>
            <a:headEnd/>
            <a:tailEnd/>
          </a:ln>
          <a:effectLst>
            <a:prstShdw prst="shdw17" dist="17961" dir="2700000">
              <a:srgbClr val="FFFFCC">
                <a:gamma/>
                <a:shade val="60000"/>
                <a:invGamma/>
              </a:srgbClr>
            </a:prstShdw>
          </a:effectLst>
        </p:spPr>
        <p:txBody>
          <a:bodyPr wrap="none" lIns="130017" tIns="65008" rIns="130017" bIns="65008" anchor="ctr"/>
          <a:lstStyle/>
          <a:p>
            <a:pPr defTabSz="1300173"/>
            <a:r>
              <a:rPr lang="en-US" sz="1400">
                <a:latin typeface="Arial" charset="0"/>
                <a:ea typeface="MS PGothic" pitchFamily="34" charset="-128"/>
                <a:cs typeface="Arial" charset="0"/>
              </a:rPr>
              <a:t>Node</a:t>
            </a:r>
          </a:p>
        </p:txBody>
      </p:sp>
      <p:sp>
        <p:nvSpPr>
          <p:cNvPr id="77934" name="Oval 110"/>
          <p:cNvSpPr>
            <a:spLocks noChangeArrowheads="1"/>
          </p:cNvSpPr>
          <p:nvPr/>
        </p:nvSpPr>
        <p:spPr bwMode="auto">
          <a:xfrm>
            <a:off x="7466475" y="7256500"/>
            <a:ext cx="1203395" cy="476392"/>
          </a:xfrm>
          <a:prstGeom prst="ellipse">
            <a:avLst/>
          </a:prstGeom>
          <a:solidFill>
            <a:srgbClr val="FFFFCC"/>
          </a:solidFill>
          <a:ln w="9525">
            <a:noFill/>
            <a:round/>
            <a:headEnd/>
            <a:tailEnd/>
          </a:ln>
          <a:effectLst>
            <a:prstShdw prst="shdw17" dist="17961" dir="2700000">
              <a:srgbClr val="FFFFCC">
                <a:gamma/>
                <a:shade val="60000"/>
                <a:invGamma/>
              </a:srgbClr>
            </a:prstShdw>
          </a:effectLst>
        </p:spPr>
        <p:txBody>
          <a:bodyPr wrap="none" lIns="130017" tIns="65008" rIns="130017" bIns="65008" anchor="ctr"/>
          <a:lstStyle/>
          <a:p>
            <a:pPr defTabSz="650086"/>
            <a:r>
              <a:rPr lang="en-US" sz="1400">
                <a:latin typeface="Arial" charset="0"/>
                <a:ea typeface="MS PGothic" pitchFamily="34" charset="-128"/>
                <a:cs typeface="Arial" charset="0"/>
              </a:rPr>
              <a:t>Node</a:t>
            </a:r>
          </a:p>
        </p:txBody>
      </p:sp>
      <p:sp>
        <p:nvSpPr>
          <p:cNvPr id="77935" name="Oval 111"/>
          <p:cNvSpPr>
            <a:spLocks noChangeArrowheads="1"/>
          </p:cNvSpPr>
          <p:nvPr/>
        </p:nvSpPr>
        <p:spPr bwMode="auto">
          <a:xfrm>
            <a:off x="9369777" y="7256500"/>
            <a:ext cx="1203397" cy="476392"/>
          </a:xfrm>
          <a:prstGeom prst="ellipse">
            <a:avLst/>
          </a:prstGeom>
          <a:solidFill>
            <a:srgbClr val="FFFFCC"/>
          </a:solidFill>
          <a:ln w="9525">
            <a:noFill/>
            <a:round/>
            <a:headEnd/>
            <a:tailEnd/>
          </a:ln>
          <a:effectLst>
            <a:prstShdw prst="shdw17" dist="17961" dir="2700000">
              <a:srgbClr val="FFFFCC">
                <a:gamma/>
                <a:shade val="60000"/>
                <a:invGamma/>
              </a:srgbClr>
            </a:prstShdw>
          </a:effectLst>
        </p:spPr>
        <p:txBody>
          <a:bodyPr wrap="none" lIns="130017" tIns="65008" rIns="130017" bIns="65008" anchor="ctr"/>
          <a:lstStyle/>
          <a:p>
            <a:pPr defTabSz="650086"/>
            <a:r>
              <a:rPr lang="en-US" sz="1400">
                <a:latin typeface="Arial" charset="0"/>
                <a:ea typeface="MS PGothic" pitchFamily="34" charset="-128"/>
                <a:cs typeface="Arial" charset="0"/>
              </a:rPr>
              <a:t>Node</a:t>
            </a:r>
          </a:p>
        </p:txBody>
      </p:sp>
      <p:grpSp>
        <p:nvGrpSpPr>
          <p:cNvPr id="77936" name="Group 39"/>
          <p:cNvGrpSpPr>
            <a:grpSpLocks/>
          </p:cNvGrpSpPr>
          <p:nvPr/>
        </p:nvGrpSpPr>
        <p:grpSpPr bwMode="auto">
          <a:xfrm>
            <a:off x="6384998" y="7649353"/>
            <a:ext cx="2027485" cy="589281"/>
            <a:chOff x="0" y="0"/>
            <a:chExt cx="1461560" cy="410104"/>
          </a:xfrm>
        </p:grpSpPr>
        <p:sp>
          <p:nvSpPr>
            <p:cNvPr id="10"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38"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Operating System security hardening </a:t>
              </a:r>
            </a:p>
          </p:txBody>
        </p:sp>
      </p:grpSp>
      <p:grpSp>
        <p:nvGrpSpPr>
          <p:cNvPr id="77939" name="Group 39"/>
          <p:cNvGrpSpPr>
            <a:grpSpLocks/>
          </p:cNvGrpSpPr>
          <p:nvPr/>
        </p:nvGrpSpPr>
        <p:grpSpPr bwMode="auto">
          <a:xfrm>
            <a:off x="661532" y="7922545"/>
            <a:ext cx="2027485" cy="589279"/>
            <a:chOff x="0" y="0"/>
            <a:chExt cx="1461560" cy="410104"/>
          </a:xfrm>
        </p:grpSpPr>
        <p:sp>
          <p:nvSpPr>
            <p:cNvPr id="359" name="AutoShape 40"/>
            <p:cNvSpPr>
              <a:spLocks/>
            </p:cNvSpPr>
            <p:nvPr/>
          </p:nvSpPr>
          <p:spPr bwMode="auto">
            <a:xfrm>
              <a:off x="0" y="0"/>
              <a:ext cx="1461560" cy="410104"/>
            </a:xfrm>
            <a:prstGeom prst="roundRect">
              <a:avLst>
                <a:gd name="adj" fmla="val 28241"/>
              </a:avLst>
            </a:prstGeom>
            <a:solidFill>
              <a:srgbClr val="CCFFCC"/>
            </a:solidFill>
            <a:ln w="9525">
              <a:solidFill>
                <a:srgbClr val="808080"/>
              </a:solidFill>
              <a:round/>
              <a:headEnd/>
              <a:tailEnd/>
            </a:ln>
          </p:spPr>
          <p:txBody>
            <a:bodyPr lIns="0" tIns="0" rIns="0" bIns="0" anchor="ctr"/>
            <a:lstStyle/>
            <a:p>
              <a:pPr defTabSz="582247">
                <a:tabLst>
                  <a:tab pos="571138" algn="l"/>
                  <a:tab pos="1154974" algn="l"/>
                  <a:tab pos="1738807" algn="l"/>
                  <a:tab pos="2322639" algn="l"/>
                  <a:tab pos="2906472" algn="l"/>
                  <a:tab pos="3490305" algn="l"/>
                  <a:tab pos="4074135" algn="l"/>
                  <a:tab pos="4657964" algn="l"/>
                  <a:tab pos="5241799" algn="l"/>
                  <a:tab pos="5825633" algn="l"/>
                  <a:tab pos="6409462" algn="l"/>
                  <a:tab pos="6993294" algn="l"/>
                  <a:tab pos="7577129" algn="l"/>
                  <a:tab pos="8160961" algn="l"/>
                  <a:tab pos="8744793" algn="l"/>
                  <a:tab pos="9328625" algn="l"/>
                  <a:tab pos="9912459" algn="l"/>
                  <a:tab pos="10496290" algn="l"/>
                </a:tabLst>
                <a:defRPr/>
              </a:pPr>
              <a:endParaRPr lang="en-US" sz="900">
                <a:solidFill>
                  <a:srgbClr val="FFFF00"/>
                </a:solidFill>
                <a:latin typeface="Palatino" charset="0"/>
                <a:cs typeface="Palatino" charset="0"/>
                <a:sym typeface="Palatino" charset="0"/>
              </a:endParaRPr>
            </a:p>
          </p:txBody>
        </p:sp>
        <p:sp>
          <p:nvSpPr>
            <p:cNvPr id="77941" name="AutoShape 41"/>
            <p:cNvSpPr>
              <a:spLocks/>
            </p:cNvSpPr>
            <p:nvPr/>
          </p:nvSpPr>
          <p:spPr bwMode="auto">
            <a:xfrm>
              <a:off x="33885" y="83754"/>
              <a:ext cx="1393789" cy="242597"/>
            </a:xfrm>
            <a:custGeom>
              <a:avLst/>
              <a:gdLst>
                <a:gd name="T0" fmla="*/ 44968731 w 21600"/>
                <a:gd name="T1" fmla="*/ 1362350 h 21600"/>
                <a:gd name="T2" fmla="*/ 44968731 w 21600"/>
                <a:gd name="T3" fmla="*/ 1362350 h 21600"/>
                <a:gd name="T4" fmla="*/ 44968731 w 21600"/>
                <a:gd name="T5" fmla="*/ 1362350 h 21600"/>
                <a:gd name="T6" fmla="*/ 44968731 w 21600"/>
                <a:gd name="T7" fmla="*/ 136235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close/>
                </a:path>
              </a:pathLst>
            </a:custGeom>
            <a:solidFill>
              <a:srgbClr val="CCFFCC"/>
            </a:solidFill>
            <a:ln w="9525">
              <a:noFill/>
              <a:miter lim="800000"/>
              <a:headEnd/>
              <a:tailEnd/>
            </a:ln>
          </p:spPr>
          <p:txBody>
            <a:bodyPr lIns="0" tIns="0" rIns="0" bIns="0" anchor="ctr"/>
            <a:lstStyle/>
            <a:p>
              <a:pPr defTabSz="580113">
                <a:tabLst>
                  <a:tab pos="571084" algn="l"/>
                  <a:tab pos="1153455" algn="l"/>
                  <a:tab pos="1738079" algn="l"/>
                  <a:tab pos="2320449" algn="l"/>
                  <a:tab pos="2905077" algn="l"/>
                  <a:tab pos="3489702" algn="l"/>
                  <a:tab pos="4072071" algn="l"/>
                  <a:tab pos="4656699" algn="l"/>
                  <a:tab pos="5241325" algn="l"/>
                  <a:tab pos="5823694" algn="l"/>
                  <a:tab pos="6408321" algn="l"/>
                  <a:tab pos="6992949" algn="l"/>
                  <a:tab pos="7575317" algn="l"/>
                  <a:tab pos="8159945" algn="l"/>
                  <a:tab pos="8744571" algn="l"/>
                  <a:tab pos="9326940" algn="l"/>
                  <a:tab pos="9911567" algn="l"/>
                  <a:tab pos="10496194" algn="l"/>
                </a:tabLst>
              </a:pPr>
              <a:r>
                <a:rPr lang="en-US" sz="1050">
                  <a:latin typeface="Palatino"/>
                  <a:ea typeface="Helvetica"/>
                  <a:cs typeface="Helvetica"/>
                  <a:sym typeface="Palatino"/>
                </a:rPr>
                <a:t>Network security</a:t>
              </a:r>
            </a:p>
          </p:txBody>
        </p:sp>
      </p:grpSp>
    </p:spTree>
    <p:extLst>
      <p:ext uri="{BB962C8B-B14F-4D97-AF65-F5344CB8AC3E}">
        <p14:creationId xmlns:p14="http://schemas.microsoft.com/office/powerpoint/2010/main" val="307776639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Backup</a:t>
            </a:r>
            <a:endParaRPr lang="en-US" dirty="0"/>
          </a:p>
        </p:txBody>
      </p:sp>
      <p:sp>
        <p:nvSpPr>
          <p:cNvPr id="4" name="Slide Number Placeholder 3"/>
          <p:cNvSpPr>
            <a:spLocks noGrp="1"/>
          </p:cNvSpPr>
          <p:nvPr>
            <p:ph type="sldNum" sz="quarter" idx="12"/>
          </p:nvPr>
        </p:nvSpPr>
        <p:spPr/>
        <p:txBody>
          <a:bodyPr/>
          <a:lstStyle/>
          <a:p>
            <a:fld id="{53F00100-FE77-6747-A146-83DEDFFD6B1E}" type="slidenum">
              <a:rPr lang="en-US" smtClean="0"/>
              <a:pPr/>
              <a:t>40</a:t>
            </a:fld>
            <a:endParaRPr lang="en-US"/>
          </a:p>
        </p:txBody>
      </p:sp>
    </p:spTree>
    <p:extLst>
      <p:ext uri="{BB962C8B-B14F-4D97-AF65-F5344CB8AC3E}">
        <p14:creationId xmlns:p14="http://schemas.microsoft.com/office/powerpoint/2010/main" val="4160294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r>
              <a:rPr lang="en-US">
                <a:latin typeface="Calibri" charset="0"/>
              </a:rPr>
              <a:t>Liberty server dir/package</a:t>
            </a:r>
          </a:p>
        </p:txBody>
      </p:sp>
      <p:sp>
        <p:nvSpPr>
          <p:cNvPr id="6147" name="Content Placeholder 2"/>
          <p:cNvSpPr>
            <a:spLocks noGrp="1"/>
          </p:cNvSpPr>
          <p:nvPr>
            <p:ph idx="1"/>
          </p:nvPr>
        </p:nvSpPr>
        <p:spPr>
          <a:xfrm>
            <a:off x="541867" y="2275901"/>
            <a:ext cx="11704320" cy="6436925"/>
          </a:xfrm>
        </p:spPr>
        <p:txBody>
          <a:bodyPr/>
          <a:lstStyle/>
          <a:p>
            <a:r>
              <a:rPr lang="en-US" sz="3400">
                <a:latin typeface="Calibri" charset="0"/>
              </a:rPr>
              <a:t>A server package</a:t>
            </a:r>
          </a:p>
          <a:p>
            <a:pPr lvl="1"/>
            <a:r>
              <a:rPr lang="en-US" sz="2800">
                <a:latin typeface="Calibri" charset="0"/>
              </a:rPr>
              <a:t>Use </a:t>
            </a:r>
            <a:r>
              <a:rPr lang="ja-JP" altLang="en-US" sz="2800">
                <a:latin typeface="Calibri" charset="0"/>
              </a:rPr>
              <a:t>“</a:t>
            </a:r>
            <a:r>
              <a:rPr lang="en-US" sz="2800">
                <a:latin typeface="Calibri" charset="0"/>
              </a:rPr>
              <a:t>./bin/server package myServer --include=usr</a:t>
            </a:r>
            <a:r>
              <a:rPr lang="ja-JP" altLang="en-US" sz="2800">
                <a:latin typeface="Calibri" charset="0"/>
              </a:rPr>
              <a:t>”</a:t>
            </a:r>
            <a:r>
              <a:rPr lang="en-US" sz="2800">
                <a:latin typeface="Calibri" charset="0"/>
              </a:rPr>
              <a:t> to create it</a:t>
            </a:r>
          </a:p>
          <a:p>
            <a:pPr lvl="1"/>
            <a:endParaRPr lang="en-US" sz="2800">
              <a:latin typeface="Calibri" charset="0"/>
            </a:endParaRPr>
          </a:p>
          <a:p>
            <a:r>
              <a:rPr lang="en-US" sz="3400">
                <a:latin typeface="Calibri" charset="0"/>
              </a:rPr>
              <a:t>Or, simply a server directory</a:t>
            </a:r>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62" y="4885833"/>
            <a:ext cx="282223" cy="3025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49" name="TextBox 23"/>
          <p:cNvSpPr txBox="1">
            <a:spLocks noChangeArrowheads="1"/>
          </p:cNvSpPr>
          <p:nvPr/>
        </p:nvSpPr>
        <p:spPr bwMode="auto">
          <a:xfrm>
            <a:off x="1612054" y="4804612"/>
            <a:ext cx="1099538" cy="392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l" defTabSz="1297728" rtl="0" eaLnBrk="1" fontAlgn="base" hangingPunct="1">
              <a:spcBef>
                <a:spcPct val="0"/>
              </a:spcBef>
              <a:spcAft>
                <a:spcPct val="0"/>
              </a:spcAft>
            </a:pPr>
            <a:r>
              <a:rPr lang="en-US" sz="1700" kern="1200">
                <a:solidFill>
                  <a:prstClr val="black"/>
                </a:solidFill>
              </a:rPr>
              <a:t>myServer</a:t>
            </a:r>
          </a:p>
        </p:txBody>
      </p:sp>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757" y="5626383"/>
            <a:ext cx="282223" cy="3025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51" name="TextBox 23"/>
          <p:cNvSpPr txBox="1">
            <a:spLocks noChangeArrowheads="1"/>
          </p:cNvSpPr>
          <p:nvPr/>
        </p:nvSpPr>
        <p:spPr bwMode="auto">
          <a:xfrm>
            <a:off x="1842407" y="5545163"/>
            <a:ext cx="681849" cy="392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l" defTabSz="1297728" rtl="0" eaLnBrk="1" fontAlgn="base" hangingPunct="1">
              <a:spcBef>
                <a:spcPct val="0"/>
              </a:spcBef>
              <a:spcAft>
                <a:spcPct val="0"/>
              </a:spcAft>
            </a:pPr>
            <a:r>
              <a:rPr lang="en-US" sz="1700" kern="1200">
                <a:solidFill>
                  <a:prstClr val="black"/>
                </a:solidFill>
              </a:rPr>
              <a:t>apps</a:t>
            </a:r>
          </a:p>
        </p:txBody>
      </p:sp>
      <p:pic>
        <p:nvPicPr>
          <p:cNvPr id="6152"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658" y="5944730"/>
            <a:ext cx="270933" cy="313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53" name="TextBox 8"/>
          <p:cNvSpPr txBox="1">
            <a:spLocks noChangeArrowheads="1"/>
          </p:cNvSpPr>
          <p:nvPr/>
        </p:nvSpPr>
        <p:spPr bwMode="auto">
          <a:xfrm>
            <a:off x="2203591" y="5870227"/>
            <a:ext cx="2277916" cy="393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l" defTabSz="1297728" rtl="0" eaLnBrk="1" fontAlgn="base" hangingPunct="1">
              <a:spcBef>
                <a:spcPct val="0"/>
              </a:spcBef>
              <a:spcAft>
                <a:spcPct val="0"/>
              </a:spcAft>
            </a:pPr>
            <a:r>
              <a:rPr lang="en-US" sz="1700" kern="1200">
                <a:solidFill>
                  <a:prstClr val="black"/>
                </a:solidFill>
              </a:rPr>
              <a:t>myWondefulApp1.war</a:t>
            </a:r>
          </a:p>
        </p:txBody>
      </p:sp>
      <p:pic>
        <p:nvPicPr>
          <p:cNvPr id="6154"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87" y="5258365"/>
            <a:ext cx="270933" cy="313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55" name="TextBox 8"/>
          <p:cNvSpPr txBox="1">
            <a:spLocks noChangeArrowheads="1"/>
          </p:cNvSpPr>
          <p:nvPr/>
        </p:nvSpPr>
        <p:spPr bwMode="auto">
          <a:xfrm>
            <a:off x="1950721" y="5183859"/>
            <a:ext cx="1188955" cy="392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l" defTabSz="1297728" rtl="0" eaLnBrk="1" fontAlgn="base" hangingPunct="1">
              <a:spcBef>
                <a:spcPct val="0"/>
              </a:spcBef>
              <a:spcAft>
                <a:spcPct val="0"/>
              </a:spcAft>
            </a:pPr>
            <a:r>
              <a:rPr lang="en-US" sz="1700" kern="1200">
                <a:solidFill>
                  <a:prstClr val="black"/>
                </a:solidFill>
              </a:rPr>
              <a:t>server.xml</a:t>
            </a:r>
          </a:p>
        </p:txBody>
      </p:sp>
      <p:pic>
        <p:nvPicPr>
          <p:cNvPr id="6156"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237" y="6269850"/>
            <a:ext cx="270933" cy="313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157" name="TextBox 8"/>
          <p:cNvSpPr txBox="1">
            <a:spLocks noChangeArrowheads="1"/>
          </p:cNvSpPr>
          <p:nvPr/>
        </p:nvSpPr>
        <p:spPr bwMode="auto">
          <a:xfrm>
            <a:off x="2226170" y="6195403"/>
            <a:ext cx="2248747" cy="392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9763" tIns="64882" rIns="129763" bIns="64882">
            <a:spAutoFit/>
          </a:bodyPr>
          <a:lstStyle>
            <a:lvl1pPr eaLnBrk="0" hangingPunct="0">
              <a:defRPr>
                <a:solidFill>
                  <a:schemeClr val="tx1"/>
                </a:solidFill>
                <a:latin typeface="Calibri" charset="0"/>
                <a:ea typeface="ＭＳ Ｐゴシック"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l" defTabSz="1297728" rtl="0" eaLnBrk="1" fontAlgn="base" hangingPunct="1">
              <a:spcBef>
                <a:spcPct val="0"/>
              </a:spcBef>
              <a:spcAft>
                <a:spcPct val="0"/>
              </a:spcAft>
            </a:pPr>
            <a:r>
              <a:rPr lang="en-US" sz="1700" kern="1200">
                <a:solidFill>
                  <a:prstClr val="black"/>
                </a:solidFill>
              </a:rPr>
              <a:t>myWondefulApp2.ear</a:t>
            </a:r>
          </a:p>
        </p:txBody>
      </p:sp>
      <p:sp>
        <p:nvSpPr>
          <p:cNvPr id="16" name="Right Arrow 15"/>
          <p:cNvSpPr/>
          <p:nvPr/>
        </p:nvSpPr>
        <p:spPr>
          <a:xfrm>
            <a:off x="3328025" y="5262941"/>
            <a:ext cx="1657209" cy="164817"/>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9763" tIns="64882" rIns="129763" bIns="64882" anchor="ctr"/>
          <a:lstStyle/>
          <a:p>
            <a:pPr defTabSz="1297728" rtl="0" fontAlgn="base">
              <a:spcBef>
                <a:spcPct val="0"/>
              </a:spcBef>
              <a:spcAft>
                <a:spcPct val="0"/>
              </a:spcAft>
            </a:pPr>
            <a:endParaRPr lang="en-US" sz="2600" kern="1200">
              <a:solidFill>
                <a:srgbClr val="FFFFFF"/>
              </a:solidFill>
              <a:latin typeface="Calibri" charset="0"/>
              <a:ea typeface="ＭＳ Ｐゴシック" charset="0"/>
              <a:cs typeface="Arial" charset="0"/>
            </a:endParaRPr>
          </a:p>
        </p:txBody>
      </p:sp>
      <p:sp>
        <p:nvSpPr>
          <p:cNvPr id="18" name="Rectangle 17"/>
          <p:cNvSpPr/>
          <p:nvPr/>
        </p:nvSpPr>
        <p:spPr>
          <a:xfrm>
            <a:off x="1379713" y="7787277"/>
            <a:ext cx="9040801" cy="1100811"/>
          </a:xfrm>
          <a:prstGeom prst="rect">
            <a:avLst/>
          </a:prstGeom>
          <a:noFill/>
        </p:spPr>
        <p:txBody>
          <a:bodyPr wrap="none" lIns="129763" tIns="64882" rIns="129763" bIns="64882">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1297728" rtl="0" fontAlgn="base">
              <a:spcBef>
                <a:spcPct val="0"/>
              </a:spcBef>
              <a:spcAft>
                <a:spcPct val="0"/>
              </a:spcAft>
              <a:defRPr/>
            </a:pPr>
            <a:r>
              <a:rPr lang="en-US" sz="6300" b="1" kern="1200" dirty="0">
                <a:ln/>
                <a:solidFill>
                  <a:srgbClr val="9BBB59"/>
                </a:solidFill>
                <a:latin typeface="Calibri" pitchFamily="34" charset="0"/>
                <a:ea typeface="ＭＳ Ｐゴシック" charset="0"/>
                <a:cs typeface="Arial" charset="0"/>
              </a:rPr>
              <a:t>Now you take full control!</a:t>
            </a:r>
          </a:p>
        </p:txBody>
      </p:sp>
      <p:pic>
        <p:nvPicPr>
          <p:cNvPr id="61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920" y="4599094"/>
            <a:ext cx="7297138" cy="30163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2363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p:txBody>
          <a:bodyPr/>
          <a:lstStyle/>
          <a:p>
            <a:pPr eaLnBrk="1" hangingPunct="1"/>
            <a:r>
              <a:rPr lang="en-US" sz="3400">
                <a:latin typeface="Arial" charset="0"/>
              </a:rPr>
              <a:t>You can also turn off Auto-Configuration and get the control</a:t>
            </a:r>
          </a:p>
        </p:txBody>
      </p:sp>
      <p:sp>
        <p:nvSpPr>
          <p:cNvPr id="66564"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01BF904C-39D0-4645-BA50-EE11EC109074}" type="slidenum">
              <a:rPr lang="en-US" sz="1300" kern="1200">
                <a:solidFill>
                  <a:srgbClr val="A6A6A6"/>
                </a:solidFill>
              </a:rPr>
              <a:pPr defTabSz="648816" rtl="0" eaLnBrk="1" fontAlgn="base" hangingPunct="1">
                <a:spcBef>
                  <a:spcPct val="0"/>
                </a:spcBef>
                <a:spcAft>
                  <a:spcPct val="0"/>
                </a:spcAft>
              </a:pPr>
              <a:t>42</a:t>
            </a:fld>
            <a:endParaRPr lang="en-US" sz="1300" kern="1200">
              <a:solidFill>
                <a:srgbClr val="A6A6A6"/>
              </a:solidFill>
            </a:endParaRPr>
          </a:p>
        </p:txBody>
      </p:sp>
      <p:sp>
        <p:nvSpPr>
          <p:cNvPr id="43011" name="Content Placeholder 2"/>
          <p:cNvSpPr>
            <a:spLocks/>
          </p:cNvSpPr>
          <p:nvPr/>
        </p:nvSpPr>
        <p:spPr bwMode="auto">
          <a:xfrm>
            <a:off x="476452" y="1499165"/>
            <a:ext cx="12097173" cy="719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p>
            <a:pPr marL="515893" indent="-515893" algn="l" defTabSz="648816" rtl="0" fontAlgn="base">
              <a:spcBef>
                <a:spcPct val="20000"/>
              </a:spcBef>
              <a:spcAft>
                <a:spcPct val="0"/>
              </a:spcAft>
              <a:buSzPct val="100000"/>
              <a:buBlip>
                <a:blip r:embed="rId2"/>
              </a:buBlip>
            </a:pPr>
            <a:endParaRPr lang="en-US" sz="3100" kern="1200">
              <a:solidFill>
                <a:prstClr val="black"/>
              </a:solidFill>
              <a:latin typeface="Arial" charset="0"/>
              <a:ea typeface="ＭＳ Ｐゴシック" charset="0"/>
              <a:cs typeface="Arial" charset="0"/>
            </a:endParaRPr>
          </a:p>
          <a:p>
            <a:pPr marL="515893" indent="-515893" algn="l" defTabSz="648816" rtl="0" fontAlgn="base">
              <a:spcBef>
                <a:spcPct val="20000"/>
              </a:spcBef>
              <a:spcAft>
                <a:spcPct val="0"/>
              </a:spcAft>
              <a:buSzPct val="100000"/>
              <a:buBlip>
                <a:blip r:embed="rId2"/>
              </a:buBlip>
            </a:pPr>
            <a:r>
              <a:rPr lang="en-US" sz="3100" kern="1200">
                <a:solidFill>
                  <a:prstClr val="black"/>
                </a:solidFill>
                <a:latin typeface="Arial" charset="0"/>
                <a:ea typeface="ＭＳ Ｐゴシック" charset="0"/>
                <a:cs typeface="Arial" charset="0"/>
              </a:rPr>
              <a:t>Connection info in runtime-vars.xml as variables</a:t>
            </a:r>
          </a:p>
          <a:p>
            <a:pPr marL="515893" indent="-515893" algn="l" defTabSz="648816" rtl="0" fontAlgn="base">
              <a:spcBef>
                <a:spcPct val="20000"/>
              </a:spcBef>
              <a:spcAft>
                <a:spcPct val="0"/>
              </a:spcAft>
              <a:buSzPct val="100000"/>
              <a:buBlip>
                <a:blip r:embed="rId2"/>
              </a:buBlip>
            </a:pPr>
            <a:r>
              <a:rPr lang="en-US" sz="3100" kern="1200">
                <a:solidFill>
                  <a:prstClr val="black"/>
                </a:solidFill>
                <a:latin typeface="Arial" charset="0"/>
                <a:ea typeface="ＭＳ Ｐゴシック" charset="0"/>
                <a:cs typeface="Arial" charset="0"/>
              </a:rPr>
              <a:t>Provide a server.xml that reads these variables</a:t>
            </a:r>
          </a:p>
          <a:p>
            <a:pPr marL="515893" indent="-515893" algn="l" defTabSz="648816" rtl="0" fontAlgn="base">
              <a:spcBef>
                <a:spcPct val="20000"/>
              </a:spcBef>
              <a:spcAft>
                <a:spcPct val="0"/>
              </a:spcAft>
              <a:buSzPct val="100000"/>
              <a:buBlip>
                <a:blip r:embed="rId2"/>
              </a:buBlip>
            </a:pPr>
            <a:r>
              <a:rPr lang="en-US" sz="3100" kern="1200">
                <a:solidFill>
                  <a:prstClr val="black"/>
                </a:solidFill>
                <a:latin typeface="Arial" charset="0"/>
                <a:ea typeface="ＭＳ Ｐゴシック" charset="0"/>
                <a:cs typeface="Arial" charset="0"/>
              </a:rPr>
              <a:t>Push server package</a:t>
            </a:r>
          </a:p>
          <a:p>
            <a:pPr marL="515893" indent="-515893" algn="l" defTabSz="648816" rtl="0" fontAlgn="base">
              <a:spcBef>
                <a:spcPct val="20000"/>
              </a:spcBef>
              <a:spcAft>
                <a:spcPct val="0"/>
              </a:spcAft>
              <a:buSzPct val="100000"/>
              <a:buBlip>
                <a:blip r:embed="rId2"/>
              </a:buBlip>
            </a:pPr>
            <a:endParaRPr lang="en-US" sz="3100" kern="1200">
              <a:solidFill>
                <a:prstClr val="black"/>
              </a:solidFill>
              <a:latin typeface="Arial" charset="0"/>
              <a:ea typeface="ＭＳ Ｐゴシック" charset="0"/>
              <a:cs typeface="Arial" charset="0"/>
            </a:endParaRPr>
          </a:p>
          <a:p>
            <a:pPr marL="515893" indent="-515893" algn="l" defTabSz="648816" rtl="0" fontAlgn="base">
              <a:spcBef>
                <a:spcPct val="20000"/>
              </a:spcBef>
              <a:spcAft>
                <a:spcPct val="0"/>
              </a:spcAft>
              <a:buSzPct val="100000"/>
            </a:pPr>
            <a:endParaRPr lang="en-US" sz="3100" kern="1200">
              <a:solidFill>
                <a:prstClr val="black"/>
              </a:solidFill>
              <a:latin typeface="Arial" charset="0"/>
              <a:ea typeface="ＭＳ Ｐゴシック" charset="0"/>
              <a:cs typeface="Arial" charset="0"/>
            </a:endParaRPr>
          </a:p>
        </p:txBody>
      </p:sp>
      <p:sp>
        <p:nvSpPr>
          <p:cNvPr id="66567" name="Text Box 7"/>
          <p:cNvSpPr txBox="1">
            <a:spLocks noChangeArrowheads="1"/>
          </p:cNvSpPr>
          <p:nvPr/>
        </p:nvSpPr>
        <p:spPr bwMode="auto">
          <a:xfrm>
            <a:off x="2375182" y="4330419"/>
            <a:ext cx="3691617" cy="3732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spAutoFit/>
          </a:bodyPr>
          <a:lstStyle>
            <a:lvl1pPr eaLnBrk="0" hangingPunct="0">
              <a:defRPr>
                <a:solidFill>
                  <a:schemeClr val="tx1"/>
                </a:solidFill>
                <a:latin typeface="Arial" charset="0"/>
                <a:ea typeface="ＭＳ Ｐゴシック" charset="0"/>
                <a:cs typeface="Arial" charset="0"/>
              </a:defRPr>
            </a:lvl1pPr>
            <a:lvl2pPr eaLnBrk="0" hangingPunct="0">
              <a:defRPr>
                <a:solidFill>
                  <a:schemeClr val="tx1"/>
                </a:solidFill>
                <a:latin typeface="Arial" charset="0"/>
                <a:ea typeface="Arial" charset="0"/>
                <a:cs typeface="Arial" charset="0"/>
              </a:defRPr>
            </a:lvl2pPr>
            <a:lvl3pPr eaLnBrk="0" hangingPunct="0">
              <a:defRPr>
                <a:solidFill>
                  <a:schemeClr val="tx1"/>
                </a:solidFill>
                <a:latin typeface="Arial" charset="0"/>
                <a:ea typeface="Arial" charset="0"/>
                <a:cs typeface="Arial" charset="0"/>
              </a:defRPr>
            </a:lvl3pPr>
            <a:lvl4pPr eaLnBrk="0" hangingPunct="0">
              <a:defRPr>
                <a:solidFill>
                  <a:schemeClr val="tx1"/>
                </a:solidFill>
                <a:latin typeface="Arial" charset="0"/>
                <a:ea typeface="Arial" charset="0"/>
                <a:cs typeface="Arial" charset="0"/>
              </a:defRPr>
            </a:lvl4pPr>
            <a:lvl5pPr eaLnBrk="0" hangingPunct="0">
              <a:defRPr>
                <a:solidFill>
                  <a:schemeClr val="tx1"/>
                </a:solidFill>
                <a:latin typeface="Arial" charset="0"/>
                <a:ea typeface="Arial" charset="0"/>
                <a:cs typeface="Arial" charset="0"/>
              </a:defRPr>
            </a:lvl5pPr>
            <a:lvl6pPr eaLnBrk="0" fontAlgn="base" hangingPunct="0">
              <a:spcBef>
                <a:spcPct val="0"/>
              </a:spcBef>
              <a:spcAft>
                <a:spcPct val="0"/>
              </a:spcAft>
              <a:defRPr>
                <a:solidFill>
                  <a:schemeClr val="tx1"/>
                </a:solidFill>
                <a:latin typeface="Arial" charset="0"/>
                <a:ea typeface="Arial" charset="0"/>
                <a:cs typeface="Arial" charset="0"/>
              </a:defRPr>
            </a:lvl6pPr>
            <a:lvl7pPr eaLnBrk="0" fontAlgn="base" hangingPunct="0">
              <a:spcBef>
                <a:spcPct val="0"/>
              </a:spcBef>
              <a:spcAft>
                <a:spcPct val="0"/>
              </a:spcAft>
              <a:defRPr>
                <a:solidFill>
                  <a:schemeClr val="tx1"/>
                </a:solidFill>
                <a:latin typeface="Arial" charset="0"/>
                <a:ea typeface="Arial" charset="0"/>
                <a:cs typeface="Arial" charset="0"/>
              </a:defRPr>
            </a:lvl7pPr>
            <a:lvl8pPr eaLnBrk="0" fontAlgn="base" hangingPunct="0">
              <a:spcBef>
                <a:spcPct val="0"/>
              </a:spcBef>
              <a:spcAft>
                <a:spcPct val="0"/>
              </a:spcAft>
              <a:defRPr>
                <a:solidFill>
                  <a:schemeClr val="tx1"/>
                </a:solidFill>
                <a:latin typeface="Arial" charset="0"/>
                <a:ea typeface="Arial" charset="0"/>
                <a:cs typeface="Arial" charset="0"/>
              </a:defRPr>
            </a:lvl8pPr>
            <a:lvl9pPr eaLnBrk="0" fontAlgn="base" hangingPunct="0">
              <a:spcBef>
                <a:spcPct val="0"/>
              </a:spcBef>
              <a:spcAft>
                <a:spcPct val="0"/>
              </a:spcAft>
              <a:defRPr>
                <a:solidFill>
                  <a:schemeClr val="tx1"/>
                </a:solidFill>
                <a:latin typeface="Arial" charset="0"/>
                <a:ea typeface="Arial" charset="0"/>
                <a:cs typeface="Arial" charset="0"/>
              </a:defRPr>
            </a:lvl9pPr>
          </a:lstStyle>
          <a:p>
            <a:pPr algn="l" defTabSz="1297662" rtl="0" eaLnBrk="1" fontAlgn="base" hangingPunct="1">
              <a:spcBef>
                <a:spcPct val="0"/>
              </a:spcBef>
              <a:spcAft>
                <a:spcPct val="0"/>
              </a:spcAft>
            </a:pPr>
            <a:r>
              <a:rPr lang="en-US" sz="2600" b="1" kern="1200">
                <a:solidFill>
                  <a:prstClr val="black"/>
                </a:solidFill>
              </a:rPr>
              <a:t>myServerPackage.zip</a:t>
            </a:r>
          </a:p>
          <a:p>
            <a:pPr algn="l" defTabSz="1297662" rtl="0" eaLnBrk="1" fontAlgn="base" hangingPunct="1">
              <a:spcBef>
                <a:spcPct val="0"/>
              </a:spcBef>
              <a:spcAft>
                <a:spcPct val="0"/>
              </a:spcAft>
            </a:pPr>
            <a:r>
              <a:rPr lang="en-US" sz="2600" kern="1200">
                <a:solidFill>
                  <a:prstClr val="black"/>
                </a:solidFill>
              </a:rPr>
              <a:t> wlp</a:t>
            </a:r>
          </a:p>
          <a:p>
            <a:pPr algn="l" defTabSz="1297662" rtl="0" eaLnBrk="1" fontAlgn="base" hangingPunct="1">
              <a:spcBef>
                <a:spcPct val="0"/>
              </a:spcBef>
              <a:spcAft>
                <a:spcPct val="0"/>
              </a:spcAft>
            </a:pPr>
            <a:r>
              <a:rPr lang="en-US" sz="2600" kern="1200">
                <a:solidFill>
                  <a:prstClr val="black"/>
                </a:solidFill>
              </a:rPr>
              <a:t>    usr</a:t>
            </a:r>
          </a:p>
          <a:p>
            <a:pPr algn="l" defTabSz="1297662" rtl="0" eaLnBrk="1" fontAlgn="base" hangingPunct="1">
              <a:spcBef>
                <a:spcPct val="0"/>
              </a:spcBef>
              <a:spcAft>
                <a:spcPct val="0"/>
              </a:spcAft>
            </a:pPr>
            <a:r>
              <a:rPr lang="en-US" sz="2600" kern="1200">
                <a:solidFill>
                  <a:prstClr val="black"/>
                </a:solidFill>
              </a:rPr>
              <a:t>       servers</a:t>
            </a:r>
          </a:p>
          <a:p>
            <a:pPr algn="l" defTabSz="1297662" rtl="0" eaLnBrk="1" fontAlgn="base" hangingPunct="1">
              <a:spcBef>
                <a:spcPct val="0"/>
              </a:spcBef>
              <a:spcAft>
                <a:spcPct val="0"/>
              </a:spcAft>
            </a:pPr>
            <a:r>
              <a:rPr lang="en-US" sz="2600" kern="1200">
                <a:solidFill>
                  <a:prstClr val="black"/>
                </a:solidFill>
              </a:rPr>
              <a:t>          defaultServer</a:t>
            </a:r>
          </a:p>
          <a:p>
            <a:pPr algn="l" defTabSz="1297662" rtl="0" eaLnBrk="1" fontAlgn="base" hangingPunct="1">
              <a:spcBef>
                <a:spcPct val="0"/>
              </a:spcBef>
              <a:spcAft>
                <a:spcPct val="0"/>
              </a:spcAft>
            </a:pPr>
            <a:r>
              <a:rPr lang="en-US" sz="2600" kern="1200">
                <a:solidFill>
                  <a:prstClr val="black"/>
                </a:solidFill>
              </a:rPr>
              <a:t>            </a:t>
            </a:r>
            <a:r>
              <a:rPr lang="en-US" sz="2600" b="1" kern="1200">
                <a:solidFill>
                  <a:prstClr val="black"/>
                </a:solidFill>
              </a:rPr>
              <a:t> server.xml</a:t>
            </a:r>
          </a:p>
          <a:p>
            <a:pPr algn="l" defTabSz="1297662" rtl="0" eaLnBrk="1" fontAlgn="base" hangingPunct="1">
              <a:spcBef>
                <a:spcPct val="0"/>
              </a:spcBef>
              <a:spcAft>
                <a:spcPct val="0"/>
              </a:spcAft>
            </a:pPr>
            <a:r>
              <a:rPr lang="en-US" sz="2600" kern="1200">
                <a:solidFill>
                  <a:prstClr val="black"/>
                </a:solidFill>
              </a:rPr>
              <a:t>             apps</a:t>
            </a:r>
          </a:p>
          <a:p>
            <a:pPr algn="l" defTabSz="1297662" rtl="0" eaLnBrk="1" fontAlgn="base" hangingPunct="1">
              <a:spcBef>
                <a:spcPct val="0"/>
              </a:spcBef>
              <a:spcAft>
                <a:spcPct val="0"/>
              </a:spcAft>
            </a:pPr>
            <a:r>
              <a:rPr lang="en-US" sz="2600" kern="1200">
                <a:solidFill>
                  <a:prstClr val="black"/>
                </a:solidFill>
              </a:rPr>
              <a:t>               </a:t>
            </a:r>
            <a:r>
              <a:rPr lang="en-US" sz="2600" b="1" kern="1200">
                <a:solidFill>
                  <a:prstClr val="black"/>
                </a:solidFill>
              </a:rPr>
              <a:t>  myapp.war</a:t>
            </a:r>
          </a:p>
          <a:p>
            <a:pPr algn="l" defTabSz="1297662" rtl="0" eaLnBrk="1" fontAlgn="base" hangingPunct="1">
              <a:spcBef>
                <a:spcPct val="0"/>
              </a:spcBef>
              <a:spcAft>
                <a:spcPct val="0"/>
              </a:spcAft>
            </a:pPr>
            <a:endParaRPr lang="en-US" sz="2600" kern="1200">
              <a:solidFill>
                <a:prstClr val="black"/>
              </a:solidFill>
            </a:endParaRPr>
          </a:p>
        </p:txBody>
      </p:sp>
      <p:sp>
        <p:nvSpPr>
          <p:cNvPr id="66568" name="Rectangle 8"/>
          <p:cNvSpPr>
            <a:spLocks noChangeArrowheads="1"/>
          </p:cNvSpPr>
          <p:nvPr/>
        </p:nvSpPr>
        <p:spPr bwMode="auto">
          <a:xfrm>
            <a:off x="2485875" y="4833906"/>
            <a:ext cx="4032391" cy="278609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nchor="ctr"/>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4177983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3" y="7213601"/>
            <a:ext cx="10839590" cy="1490133"/>
          </a:xfrm>
          <a:prstGeom prst="rect">
            <a:avLst/>
          </a:prstGeom>
          <a:noFill/>
          <a:extLst>
            <a:ext uri="{909E8E84-426E-40dd-AFC4-6F175D3DCCD1}">
              <a14:hiddenFill xmlns:a14="http://schemas.microsoft.com/office/drawing/2010/main" xmlns="">
                <a:solidFill>
                  <a:srgbClr val="FFFFFF"/>
                </a:solidFill>
              </a14:hiddenFill>
            </a:ext>
          </a:extLst>
        </p:spPr>
      </p:pic>
      <p:sp>
        <p:nvSpPr>
          <p:cNvPr id="23554" name="Title 1"/>
          <p:cNvSpPr>
            <a:spLocks noGrp="1"/>
          </p:cNvSpPr>
          <p:nvPr>
            <p:ph type="title" idx="4294967295"/>
          </p:nvPr>
        </p:nvSpPr>
        <p:spPr/>
        <p:txBody>
          <a:bodyPr/>
          <a:lstStyle/>
          <a:p>
            <a:pPr eaLnBrk="1" hangingPunct="1"/>
            <a:r>
              <a:rPr lang="en-US" sz="3400">
                <a:latin typeface="Arial" charset="0"/>
              </a:rPr>
              <a:t>You can also turn off Auto-Configuration and get the control</a:t>
            </a:r>
          </a:p>
        </p:txBody>
      </p:sp>
      <p:sp>
        <p:nvSpPr>
          <p:cNvPr id="23555" name="Content Placeholder 2"/>
          <p:cNvSpPr>
            <a:spLocks noGrp="1"/>
          </p:cNvSpPr>
          <p:nvPr>
            <p:ph idx="4294967295"/>
          </p:nvPr>
        </p:nvSpPr>
        <p:spPr>
          <a:xfrm>
            <a:off x="476452" y="1483361"/>
            <a:ext cx="12097173" cy="510258"/>
          </a:xfrm>
        </p:spPr>
        <p:txBody>
          <a:bodyPr/>
          <a:lstStyle/>
          <a:p>
            <a:pPr marL="515893" indent="-515893" eaLnBrk="1" hangingPunct="1">
              <a:buNone/>
            </a:pPr>
            <a:r>
              <a:rPr lang="en-US">
                <a:latin typeface="Arial" charset="0"/>
              </a:rPr>
              <a:t>variables available via runtime-vars.xml (provided)</a:t>
            </a:r>
          </a:p>
        </p:txBody>
      </p:sp>
      <p:sp>
        <p:nvSpPr>
          <p:cNvPr id="23556" name="Slide Number Placeholder 3"/>
          <p:cNvSpPr txBox="1">
            <a:spLocks noGrp="1"/>
          </p:cNvSpPr>
          <p:nvPr/>
        </p:nvSpPr>
        <p:spPr bwMode="auto">
          <a:xfrm>
            <a:off x="5222241" y="9177928"/>
            <a:ext cx="2555804" cy="519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648816" rtl="0" eaLnBrk="1" fontAlgn="base" hangingPunct="1">
              <a:spcBef>
                <a:spcPct val="0"/>
              </a:spcBef>
              <a:spcAft>
                <a:spcPct val="0"/>
              </a:spcAft>
            </a:pPr>
            <a:fld id="{B7298209-9720-7A44-AEAD-8B1696086FDB}" type="slidenum">
              <a:rPr lang="en-US" sz="1300" kern="1200">
                <a:solidFill>
                  <a:srgbClr val="A6A6A6"/>
                </a:solidFill>
              </a:rPr>
              <a:pPr defTabSz="648816" rtl="0" eaLnBrk="1" fontAlgn="base" hangingPunct="1">
                <a:spcBef>
                  <a:spcPct val="0"/>
                </a:spcBef>
                <a:spcAft>
                  <a:spcPct val="0"/>
                </a:spcAft>
              </a:pPr>
              <a:t>43</a:t>
            </a:fld>
            <a:endParaRPr lang="en-US" sz="1300" kern="1200">
              <a:solidFill>
                <a:srgbClr val="A6A6A6"/>
              </a:solidFill>
            </a:endParaRPr>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b="29248"/>
          <a:stretch>
            <a:fillRect/>
          </a:stretch>
        </p:blipFill>
        <p:spPr bwMode="auto">
          <a:xfrm>
            <a:off x="1099539" y="2009423"/>
            <a:ext cx="8586328" cy="4332676"/>
          </a:xfrm>
          <a:prstGeom prst="rect">
            <a:avLst/>
          </a:prstGeom>
          <a:noFill/>
          <a:extLst>
            <a:ext uri="{909E8E84-426E-40dd-AFC4-6F175D3DCCD1}">
              <a14:hiddenFill xmlns:a14="http://schemas.microsoft.com/office/drawing/2010/main" xmlns="">
                <a:solidFill>
                  <a:srgbClr val="FFFFFF"/>
                </a:solidFill>
              </a14:hiddenFill>
            </a:ext>
          </a:extLst>
        </p:spPr>
      </p:pic>
      <p:sp>
        <p:nvSpPr>
          <p:cNvPr id="23560" name="Content Placeholder 2"/>
          <p:cNvSpPr>
            <a:spLocks/>
          </p:cNvSpPr>
          <p:nvPr/>
        </p:nvSpPr>
        <p:spPr bwMode="auto">
          <a:xfrm>
            <a:off x="487741" y="6425636"/>
            <a:ext cx="12097173" cy="510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9763" tIns="64882" rIns="129763" bIns="64882"/>
          <a:lstStyle/>
          <a:p>
            <a:pPr marL="515893" indent="-515893" algn="l" defTabSz="648816" rtl="0" fontAlgn="base">
              <a:spcBef>
                <a:spcPct val="20000"/>
              </a:spcBef>
              <a:spcAft>
                <a:spcPct val="0"/>
              </a:spcAft>
              <a:buSzPct val="100000"/>
            </a:pPr>
            <a:r>
              <a:rPr lang="en-US" sz="3100" kern="1200">
                <a:solidFill>
                  <a:prstClr val="black"/>
                </a:solidFill>
                <a:latin typeface="Arial" charset="0"/>
                <a:ea typeface="ＭＳ Ｐゴシック" charset="0"/>
                <a:cs typeface="Arial" charset="0"/>
              </a:rPr>
              <a:t>server.xml (you provide)</a:t>
            </a:r>
          </a:p>
        </p:txBody>
      </p:sp>
      <p:sp>
        <p:nvSpPr>
          <p:cNvPr id="23561" name="Rectangle 9"/>
          <p:cNvSpPr>
            <a:spLocks noChangeArrowheads="1"/>
          </p:cNvSpPr>
          <p:nvPr/>
        </p:nvSpPr>
        <p:spPr bwMode="auto">
          <a:xfrm>
            <a:off x="2998331" y="4007556"/>
            <a:ext cx="4023360" cy="322862"/>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nchor="ctr"/>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
        <p:nvSpPr>
          <p:cNvPr id="23562" name="Rectangle 10"/>
          <p:cNvSpPr>
            <a:spLocks noChangeArrowheads="1"/>
          </p:cNvSpPr>
          <p:nvPr/>
        </p:nvSpPr>
        <p:spPr bwMode="auto">
          <a:xfrm>
            <a:off x="6719147" y="8170898"/>
            <a:ext cx="4023360" cy="322862"/>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29763" tIns="64882" rIns="129763" bIns="64882" anchor="ctr"/>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
        <p:nvSpPr>
          <p:cNvPr id="23563" name="Line 11"/>
          <p:cNvSpPr>
            <a:spLocks noChangeShapeType="1"/>
          </p:cNvSpPr>
          <p:nvPr/>
        </p:nvSpPr>
        <p:spPr bwMode="auto">
          <a:xfrm>
            <a:off x="5222241" y="4330419"/>
            <a:ext cx="3513102" cy="3840481"/>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29763" tIns="64882" rIns="129763" bIns="64882"/>
          <a:lstStyle/>
          <a:p>
            <a:pPr algn="l" defTabSz="648816" rtl="0" fontAlgn="base">
              <a:spcBef>
                <a:spcPct val="0"/>
              </a:spcBef>
              <a:spcAft>
                <a:spcPct val="0"/>
              </a:spcAft>
            </a:pPr>
            <a:endParaRPr lang="en-US" sz="2600" kern="1200">
              <a:solidFill>
                <a:prstClr val="black"/>
              </a:solidFill>
              <a:latin typeface="Arial" charset="0"/>
              <a:ea typeface="ＭＳ Ｐゴシック" charset="0"/>
              <a:cs typeface="Arial" charset="0"/>
            </a:endParaRPr>
          </a:p>
        </p:txBody>
      </p:sp>
    </p:spTree>
    <p:extLst>
      <p:ext uri="{BB962C8B-B14F-4D97-AF65-F5344CB8AC3E}">
        <p14:creationId xmlns:p14="http://schemas.microsoft.com/office/powerpoint/2010/main" val="506087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Liberty applications to Bluemix</a:t>
            </a:r>
            <a:endParaRPr lang="en-US" dirty="0"/>
          </a:p>
        </p:txBody>
      </p:sp>
      <p:sp>
        <p:nvSpPr>
          <p:cNvPr id="3" name="Content Placeholder 2"/>
          <p:cNvSpPr>
            <a:spLocks noGrp="1"/>
          </p:cNvSpPr>
          <p:nvPr>
            <p:ph idx="1"/>
          </p:nvPr>
        </p:nvSpPr>
        <p:spPr>
          <a:xfrm>
            <a:off x="476450" y="1514405"/>
            <a:ext cx="12097173" cy="7195538"/>
          </a:xfrm>
        </p:spPr>
        <p:txBody>
          <a:bodyPr/>
          <a:lstStyle/>
          <a:p>
            <a:r>
              <a:rPr lang="en-US" dirty="0" smtClean="0"/>
              <a:t>Server centric paradigm</a:t>
            </a:r>
          </a:p>
          <a:p>
            <a:pPr lvl="1" eaLnBrk="1">
              <a:spcAft>
                <a:spcPct val="50000"/>
              </a:spcAft>
            </a:pPr>
            <a:r>
              <a:rPr lang="en-GB" dirty="0">
                <a:cs typeface="Arial" panose="020B0604020202020204" pitchFamily="34" charset="0"/>
              </a:rPr>
              <a:t>Focus on runtime infrastructure available in the cloud</a:t>
            </a:r>
          </a:p>
          <a:p>
            <a:pPr lvl="1" eaLnBrk="1">
              <a:spcAft>
                <a:spcPct val="50000"/>
              </a:spcAft>
            </a:pPr>
            <a:r>
              <a:rPr lang="en-GB" dirty="0">
                <a:cs typeface="Arial" panose="020B0604020202020204" pitchFamily="34" charset="0"/>
              </a:rPr>
              <a:t>server.xml provided along with the application</a:t>
            </a:r>
          </a:p>
          <a:p>
            <a:pPr lvl="1" eaLnBrk="1">
              <a:spcAft>
                <a:spcPct val="50000"/>
              </a:spcAft>
            </a:pPr>
            <a:r>
              <a:rPr lang="en-GB" dirty="0">
                <a:cs typeface="Arial" panose="020B0604020202020204" pitchFamily="34" charset="0"/>
              </a:rPr>
              <a:t>User understands how to configure Liberty for their application</a:t>
            </a:r>
          </a:p>
          <a:p>
            <a:pPr lvl="1" eaLnBrk="1">
              <a:spcAft>
                <a:spcPct val="50000"/>
              </a:spcAft>
            </a:pPr>
            <a:r>
              <a:rPr lang="en-GB" dirty="0">
                <a:cs typeface="Arial" panose="020B0604020202020204" pitchFamily="34" charset="0"/>
              </a:rPr>
              <a:t>User wants that configuration reflected in the cloud deployment  </a:t>
            </a:r>
            <a:endParaRPr lang="en-US" dirty="0">
              <a:cs typeface="Arial" panose="020B0604020202020204" pitchFamily="34" charset="0"/>
            </a:endParaRPr>
          </a:p>
          <a:p>
            <a:r>
              <a:rPr lang="en-US" dirty="0" smtClean="0"/>
              <a:t>Cloud centric paradigm</a:t>
            </a:r>
          </a:p>
          <a:p>
            <a:pPr lvl="1" eaLnBrk="1">
              <a:spcAft>
                <a:spcPct val="50000"/>
              </a:spcAft>
            </a:pPr>
            <a:r>
              <a:rPr lang="en-GB" sz="2600" dirty="0">
                <a:cs typeface="Arial" panose="020B0604020202020204" pitchFamily="34" charset="0"/>
              </a:rPr>
              <a:t>Focus on the application, not on the runtime infrastructure</a:t>
            </a:r>
          </a:p>
          <a:p>
            <a:pPr lvl="1" eaLnBrk="1">
              <a:spcAft>
                <a:spcPct val="50000"/>
              </a:spcAft>
            </a:pPr>
            <a:r>
              <a:rPr lang="en-GB" sz="2600" dirty="0">
                <a:cs typeface="Arial" panose="020B0604020202020204" pitchFamily="34" charset="0"/>
              </a:rPr>
              <a:t>server.xml is generated by the </a:t>
            </a:r>
            <a:r>
              <a:rPr lang="en-GB" sz="2600" dirty="0" err="1">
                <a:cs typeface="Arial" panose="020B0604020202020204" pitchFamily="34" charset="0"/>
              </a:rPr>
              <a:t>buildpack</a:t>
            </a:r>
            <a:endParaRPr lang="en-GB" sz="2600" dirty="0">
              <a:cs typeface="Arial" panose="020B0604020202020204" pitchFamily="34" charset="0"/>
            </a:endParaRPr>
          </a:p>
          <a:p>
            <a:pPr lvl="1" eaLnBrk="1">
              <a:spcAft>
                <a:spcPct val="50000"/>
              </a:spcAft>
            </a:pPr>
            <a:r>
              <a:rPr lang="en-GB" sz="2600" dirty="0">
                <a:cs typeface="Arial" panose="020B0604020202020204" pitchFamily="34" charset="0"/>
              </a:rPr>
              <a:t>User does not have to configure the Liberty server instance</a:t>
            </a:r>
          </a:p>
          <a:p>
            <a:pPr lvl="1" eaLnBrk="1">
              <a:spcAft>
                <a:spcPct val="50000"/>
              </a:spcAft>
            </a:pPr>
            <a:r>
              <a:rPr lang="en-GB" sz="2600" dirty="0">
                <a:cs typeface="Arial" panose="020B0604020202020204" pitchFamily="34" charset="0"/>
              </a:rPr>
              <a:t>User expects the environment to just do the right thing in order for their application to run</a:t>
            </a:r>
            <a:endParaRPr lang="en-US" sz="2600" dirty="0">
              <a:cs typeface="Arial" panose="020B0604020202020204" pitchFamily="34" charset="0"/>
            </a:endParaRPr>
          </a:p>
          <a:p>
            <a:endParaRPr lang="en-US" dirty="0"/>
          </a:p>
        </p:txBody>
      </p:sp>
    </p:spTree>
    <p:extLst>
      <p:ext uri="{BB962C8B-B14F-4D97-AF65-F5344CB8AC3E}">
        <p14:creationId xmlns:p14="http://schemas.microsoft.com/office/powerpoint/2010/main" val="1017916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Application Types	</a:t>
            </a:r>
            <a:endParaRPr lang="en-US" dirty="0"/>
          </a:p>
        </p:txBody>
      </p:sp>
      <p:sp>
        <p:nvSpPr>
          <p:cNvPr id="3" name="Content Placeholder 2"/>
          <p:cNvSpPr>
            <a:spLocks noGrp="1"/>
          </p:cNvSpPr>
          <p:nvPr>
            <p:ph idx="1"/>
          </p:nvPr>
        </p:nvSpPr>
        <p:spPr/>
        <p:txBody>
          <a:bodyPr/>
          <a:lstStyle/>
          <a:p>
            <a:r>
              <a:rPr lang="en-US" dirty="0" smtClean="0"/>
              <a:t>cf </a:t>
            </a:r>
            <a:r>
              <a:rPr lang="en-US" dirty="0"/>
              <a:t>push </a:t>
            </a:r>
            <a:r>
              <a:rPr lang="en-US" dirty="0" smtClean="0"/>
              <a:t>- Push </a:t>
            </a:r>
            <a:r>
              <a:rPr lang="en-US" dirty="0"/>
              <a:t>a single app (with or without a manifest): </a:t>
            </a:r>
          </a:p>
          <a:p>
            <a:pPr marL="865166" lvl="2" indent="-515920">
              <a:buSzPct val="100000"/>
              <a:buBlip>
                <a:blip r:embed="rId2"/>
              </a:buBlip>
            </a:pPr>
            <a:r>
              <a:rPr lang="en-US" dirty="0">
                <a:latin typeface="Inconsolata" panose="020B0609030003000000" pitchFamily="49" charset="0"/>
              </a:rPr>
              <a:t>cf push APP [-b BUILDPACK_NAME] [-c COMMAND] [-d DOMAIN] [-f MANIFEST_PATH]   [-</a:t>
            </a:r>
            <a:r>
              <a:rPr lang="en-US" dirty="0" err="1">
                <a:latin typeface="Inconsolata" panose="020B0609030003000000" pitchFamily="49" charset="0"/>
              </a:rPr>
              <a:t>i</a:t>
            </a:r>
            <a:r>
              <a:rPr lang="en-US" dirty="0">
                <a:latin typeface="Inconsolata" panose="020B0609030003000000" pitchFamily="49" charset="0"/>
              </a:rPr>
              <a:t> NUM_INSTANCES] [-m MEMORY] [-n HOST] [-p PATH] [-s STACK] [-t TIMEOUT]   [--no-hostname] [--no-manifest] [--no-route] [--no-start]</a:t>
            </a:r>
          </a:p>
          <a:p>
            <a:r>
              <a:rPr lang="en-US" dirty="0" smtClean="0"/>
              <a:t>Standalone jar files (*.jar)</a:t>
            </a:r>
          </a:p>
          <a:p>
            <a:r>
              <a:rPr lang="en-US" dirty="0" smtClean="0"/>
              <a:t>Web Applications (*.war)</a:t>
            </a:r>
          </a:p>
          <a:p>
            <a:r>
              <a:rPr lang="en-US" dirty="0" smtClean="0"/>
              <a:t>Enterprise Applications (*.ear)</a:t>
            </a:r>
          </a:p>
          <a:p>
            <a:r>
              <a:rPr lang="en-US" dirty="0"/>
              <a:t>L</a:t>
            </a:r>
            <a:r>
              <a:rPr lang="en-US" dirty="0" smtClean="0"/>
              <a:t>iberty profile server package (*.zi</a:t>
            </a:r>
            <a:r>
              <a:rPr lang="en-US" dirty="0"/>
              <a:t>p</a:t>
            </a:r>
            <a:r>
              <a:rPr lang="en-US" dirty="0" smtClean="0"/>
              <a:t>)</a:t>
            </a:r>
          </a:p>
          <a:p>
            <a:r>
              <a:rPr lang="en-US" dirty="0" smtClean="0"/>
              <a:t>Liberty profile server directory (dir.)</a:t>
            </a:r>
          </a:p>
          <a:p>
            <a:r>
              <a:rPr lang="en-US" dirty="0">
                <a:hlinkClick r:id="rId3"/>
              </a:rPr>
              <a:t>https://www.ng.bluemix.net/docs/Liberty/LibertyApp.html</a:t>
            </a:r>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45</a:t>
            </a:fld>
            <a:endParaRPr lang="en-US"/>
          </a:p>
        </p:txBody>
      </p:sp>
    </p:spTree>
    <p:extLst>
      <p:ext uri="{BB962C8B-B14F-4D97-AF65-F5344CB8AC3E}">
        <p14:creationId xmlns:p14="http://schemas.microsoft.com/office/powerpoint/2010/main" val="1368523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 Statement for Java apps deployed to Bluemix</a:t>
            </a:r>
            <a:endParaRPr lang="en-US" dirty="0"/>
          </a:p>
        </p:txBody>
      </p:sp>
      <p:sp>
        <p:nvSpPr>
          <p:cNvPr id="3" name="Content Placeholder 2"/>
          <p:cNvSpPr>
            <a:spLocks noGrp="1"/>
          </p:cNvSpPr>
          <p:nvPr>
            <p:ph idx="1"/>
          </p:nvPr>
        </p:nvSpPr>
        <p:spPr>
          <a:xfrm>
            <a:off x="451615" y="1595121"/>
            <a:ext cx="12097173" cy="7195538"/>
          </a:xfrm>
        </p:spPr>
        <p:txBody>
          <a:bodyPr>
            <a:normAutofit/>
          </a:bodyPr>
          <a:lstStyle/>
          <a:p>
            <a:r>
              <a:rPr lang="en-US" dirty="0" smtClean="0"/>
              <a:t>We will keep two Liberty buildpacks in </a:t>
            </a:r>
            <a:r>
              <a:rPr lang="en-US" dirty="0" err="1" smtClean="0"/>
              <a:t>bluemix</a:t>
            </a:r>
            <a:r>
              <a:rPr lang="en-US" dirty="0" smtClean="0"/>
              <a:t> </a:t>
            </a:r>
          </a:p>
          <a:p>
            <a:pPr lvl="1"/>
            <a:r>
              <a:rPr lang="en-US" dirty="0" smtClean="0"/>
              <a:t>Latest and one back</a:t>
            </a:r>
          </a:p>
          <a:p>
            <a:r>
              <a:rPr lang="en-US" dirty="0" smtClean="0"/>
              <a:t>Buildpacks can be explicitly targeted with the –b option</a:t>
            </a:r>
          </a:p>
          <a:p>
            <a:r>
              <a:rPr lang="en-US" dirty="0" smtClean="0"/>
              <a:t>Default Liberty Buildpack will always be the latest valid service level</a:t>
            </a:r>
          </a:p>
          <a:p>
            <a:r>
              <a:rPr lang="en-US" dirty="0" smtClean="0"/>
              <a:t>Cumulative service will only be provided on the latest Buildpack level</a:t>
            </a:r>
          </a:p>
          <a:p>
            <a:pPr marL="515920" lvl="1" indent="-515920">
              <a:buSzPct val="100000"/>
              <a:buBlip>
                <a:blip r:embed="rId2"/>
              </a:buBlip>
            </a:pPr>
            <a:r>
              <a:rPr lang="en-US" dirty="0" smtClean="0"/>
              <a:t>We </a:t>
            </a:r>
            <a:r>
              <a:rPr lang="en-US" dirty="0"/>
              <a:t>will retire any level of the buildpack as we see </a:t>
            </a:r>
            <a:r>
              <a:rPr lang="en-US" dirty="0" smtClean="0"/>
              <a:t>fit</a:t>
            </a:r>
            <a:endParaRPr lang="en-US" dirty="0"/>
          </a:p>
          <a:p>
            <a:r>
              <a:rPr lang="en-US" dirty="0" smtClean="0"/>
              <a:t>Provide </a:t>
            </a:r>
            <a:r>
              <a:rPr lang="en-US" dirty="0"/>
              <a:t>scripts &amp;</a:t>
            </a:r>
            <a:r>
              <a:rPr lang="en-US" dirty="0" smtClean="0"/>
              <a:t> </a:t>
            </a:r>
            <a:r>
              <a:rPr lang="en-US" dirty="0"/>
              <a:t>documentation to perform the </a:t>
            </a:r>
            <a:r>
              <a:rPr lang="en-US" altLang="en-US" dirty="0"/>
              <a:t>“</a:t>
            </a:r>
            <a:r>
              <a:rPr lang="en-US" dirty="0"/>
              <a:t>blue-green</a:t>
            </a:r>
            <a:r>
              <a:rPr lang="en-US" altLang="en-US" dirty="0"/>
              <a:t>”</a:t>
            </a:r>
            <a:r>
              <a:rPr lang="en-US" dirty="0"/>
              <a:t> application </a:t>
            </a:r>
            <a:r>
              <a:rPr lang="en-US" dirty="0" smtClean="0"/>
              <a:t>update</a:t>
            </a:r>
            <a:r>
              <a:rPr lang="en-US" dirty="0"/>
              <a:t> </a:t>
            </a:r>
            <a:r>
              <a:rPr lang="en-US" dirty="0" smtClean="0"/>
              <a:t>at eGA</a:t>
            </a:r>
          </a:p>
          <a:p>
            <a:pPr marL="515920" lvl="1" indent="-515920">
              <a:buSzPct val="100000"/>
              <a:buBlip>
                <a:blip r:embed="rId2"/>
              </a:buBlip>
            </a:pPr>
            <a:r>
              <a:rPr lang="en-US" b="1" i="1" dirty="0"/>
              <a:t>IBM reserves the right to restart and in very rare situations restage applications </a:t>
            </a:r>
            <a:r>
              <a:rPr lang="en-US" dirty="0"/>
              <a:t>due to operational processes or maintenance </a:t>
            </a:r>
            <a:r>
              <a:rPr lang="en-US" dirty="0" smtClean="0"/>
              <a:t>requirements</a:t>
            </a:r>
            <a:endParaRPr lang="en-US" dirty="0"/>
          </a:p>
          <a:p>
            <a:pPr marL="515920" lvl="1" indent="-515920">
              <a:buSzPct val="100000"/>
              <a:buBlip>
                <a:blip r:embed="rId2"/>
              </a:buBlip>
            </a:pPr>
            <a:endParaRPr lang="en-US" dirty="0"/>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46</a:t>
            </a:fld>
            <a:endParaRPr lang="en-US"/>
          </a:p>
        </p:txBody>
      </p:sp>
    </p:spTree>
    <p:extLst>
      <p:ext uri="{BB962C8B-B14F-4D97-AF65-F5344CB8AC3E}">
        <p14:creationId xmlns:p14="http://schemas.microsoft.com/office/powerpoint/2010/main" val="3308241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Debugging and Troubleshooting apps pushed with Liberty buildpack</a:t>
            </a:r>
            <a:endParaRPr lang="en-US" dirty="0"/>
          </a:p>
        </p:txBody>
      </p:sp>
      <p:sp>
        <p:nvSpPr>
          <p:cNvPr id="6" name="Content Placeholder 5"/>
          <p:cNvSpPr>
            <a:spLocks noGrp="1"/>
          </p:cNvSpPr>
          <p:nvPr>
            <p:ph idx="1"/>
          </p:nvPr>
        </p:nvSpPr>
        <p:spPr>
          <a:xfrm>
            <a:off x="476451" y="1499165"/>
            <a:ext cx="12097173" cy="7195538"/>
          </a:xfrm>
        </p:spPr>
        <p:txBody>
          <a:bodyPr>
            <a:normAutofit fontScale="77500" lnSpcReduction="20000"/>
          </a:bodyPr>
          <a:lstStyle/>
          <a:p>
            <a:r>
              <a:rPr lang="en-US" dirty="0" smtClean="0"/>
              <a:t>cf push with the latest production client explicitly specifying location with the –p</a:t>
            </a:r>
          </a:p>
          <a:p>
            <a:r>
              <a:rPr lang="en-US" dirty="0" smtClean="0"/>
              <a:t>If you see timeouts during push increase environment variable values</a:t>
            </a:r>
          </a:p>
          <a:p>
            <a:pPr lvl="1"/>
            <a:r>
              <a:rPr lang="en-US" dirty="0">
                <a:latin typeface="Inconsolata" panose="020B0609030003000000" pitchFamily="49" charset="0"/>
              </a:rPr>
              <a:t>CF_STAGING_TIMEOUT=1</a:t>
            </a:r>
            <a:r>
              <a:rPr lang="en-US" dirty="0"/>
              <a:t>5 </a:t>
            </a:r>
            <a:r>
              <a:rPr lang="en-US" dirty="0" smtClean="0"/>
              <a:t>Max </a:t>
            </a:r>
            <a:r>
              <a:rPr lang="en-US" dirty="0"/>
              <a:t>wait time for buildpack staging, in minutes</a:t>
            </a:r>
          </a:p>
          <a:p>
            <a:pPr lvl="1"/>
            <a:r>
              <a:rPr lang="en-US" dirty="0">
                <a:latin typeface="Inconsolata" panose="020B0609030003000000" pitchFamily="49" charset="0"/>
              </a:rPr>
              <a:t>CF_STARTUP_TIMEOUT=5</a:t>
            </a:r>
            <a:r>
              <a:rPr lang="en-US" dirty="0"/>
              <a:t>   </a:t>
            </a:r>
            <a:r>
              <a:rPr lang="en-US" dirty="0" smtClean="0"/>
              <a:t>Max </a:t>
            </a:r>
            <a:r>
              <a:rPr lang="en-US" dirty="0"/>
              <a:t>wait time for app instance startup, </a:t>
            </a:r>
            <a:r>
              <a:rPr lang="en-US" dirty="0" smtClean="0"/>
              <a:t>in </a:t>
            </a:r>
            <a:r>
              <a:rPr lang="en-US" dirty="0" err="1" smtClean="0"/>
              <a:t>inutes</a:t>
            </a:r>
            <a:r>
              <a:rPr lang="en-US" dirty="0" smtClean="0"/>
              <a:t> </a:t>
            </a:r>
          </a:p>
          <a:p>
            <a:r>
              <a:rPr lang="en-US" dirty="0" smtClean="0"/>
              <a:t>Check </a:t>
            </a:r>
            <a:r>
              <a:rPr lang="en-US" dirty="0"/>
              <a:t>to see if you are inadvertently pushing with a manifest </a:t>
            </a:r>
            <a:r>
              <a:rPr lang="en-US" dirty="0" smtClean="0"/>
              <a:t>file</a:t>
            </a:r>
            <a:endParaRPr lang="en-US" dirty="0"/>
          </a:p>
          <a:p>
            <a:r>
              <a:rPr lang="en-US" dirty="0"/>
              <a:t>Liberty logs can be viewed and downloaded </a:t>
            </a:r>
            <a:r>
              <a:rPr lang="en-US" dirty="0" smtClean="0">
                <a:latin typeface="Inconsolata" panose="020B0609030003000000" pitchFamily="49" charset="0"/>
              </a:rPr>
              <a:t>using cf commands </a:t>
            </a:r>
          </a:p>
          <a:p>
            <a:pPr lvl="1"/>
            <a:r>
              <a:rPr lang="en-US" dirty="0">
                <a:latin typeface="Inconsolata" panose="020B0609030003000000" pitchFamily="49" charset="0"/>
              </a:rPr>
              <a:t>c</a:t>
            </a:r>
            <a:r>
              <a:rPr lang="en-US" dirty="0" smtClean="0">
                <a:latin typeface="Inconsolata" panose="020B0609030003000000" pitchFamily="49" charset="0"/>
              </a:rPr>
              <a:t>f files, cf logs, cf logs --recent, cf events </a:t>
            </a:r>
          </a:p>
          <a:p>
            <a:r>
              <a:rPr lang="en-US" dirty="0"/>
              <a:t>Logs and Files can also be looked at from </a:t>
            </a:r>
            <a:r>
              <a:rPr lang="en-US" dirty="0" smtClean="0"/>
              <a:t>ACE</a:t>
            </a:r>
          </a:p>
          <a:p>
            <a:pPr lvl="1"/>
            <a:r>
              <a:rPr lang="en-US" dirty="0" smtClean="0"/>
              <a:t>Liberty logs: messages.log, stderr.log, stdout.log, FFDCs </a:t>
            </a:r>
          </a:p>
          <a:p>
            <a:pPr lvl="1"/>
            <a:r>
              <a:rPr lang="en-US" dirty="0" smtClean="0"/>
              <a:t>env.log</a:t>
            </a:r>
            <a:r>
              <a:rPr lang="en-US" dirty="0"/>
              <a:t>: environment variables of the application </a:t>
            </a:r>
            <a:r>
              <a:rPr lang="en-US" dirty="0" smtClean="0"/>
              <a:t>process</a:t>
            </a:r>
          </a:p>
          <a:p>
            <a:pPr lvl="1"/>
            <a:r>
              <a:rPr lang="en-US" dirty="0" smtClean="0"/>
              <a:t>staging_task.log</a:t>
            </a:r>
            <a:r>
              <a:rPr lang="en-US" dirty="0"/>
              <a:t>: staging logs </a:t>
            </a:r>
            <a:r>
              <a:rPr lang="en-US" dirty="0" smtClean="0"/>
              <a:t>from </a:t>
            </a:r>
            <a:r>
              <a:rPr lang="en-US" dirty="0"/>
              <a:t>the </a:t>
            </a:r>
            <a:r>
              <a:rPr lang="en-US" dirty="0" smtClean="0"/>
              <a:t>app </a:t>
            </a:r>
            <a:r>
              <a:rPr lang="en-US" dirty="0"/>
              <a:t>staging process</a:t>
            </a:r>
          </a:p>
          <a:p>
            <a:r>
              <a:rPr lang="en-US" dirty="0" smtClean="0"/>
              <a:t>Set CF_TRACE=true and then use application guid to drive cf curl commands</a:t>
            </a:r>
          </a:p>
          <a:p>
            <a:r>
              <a:rPr lang="en-US" dirty="0" smtClean="0"/>
              <a:t>Bind to the Configuration service to dynamically enable trace</a:t>
            </a:r>
          </a:p>
          <a:p>
            <a:r>
              <a:rPr lang="en-US" dirty="0" smtClean="0"/>
              <a:t>Set trace specification in server.xml and push the server package again</a:t>
            </a:r>
          </a:p>
          <a:p>
            <a:r>
              <a:rPr lang="en-US" dirty="0" smtClean="0"/>
              <a:t>Buildpack logging enabled if you push after setting </a:t>
            </a:r>
            <a:r>
              <a:rPr lang="en-US" dirty="0"/>
              <a:t>the JBP_LOG_LEVEL environment variable in </a:t>
            </a:r>
            <a:r>
              <a:rPr lang="en-US" dirty="0" smtClean="0"/>
              <a:t>manifest.yml </a:t>
            </a:r>
            <a:r>
              <a:rPr lang="en-US" dirty="0"/>
              <a:t>or using the cf set-</a:t>
            </a:r>
            <a:r>
              <a:rPr lang="en-US" dirty="0" err="1"/>
              <a:t>env</a:t>
            </a:r>
            <a:r>
              <a:rPr lang="en-US" dirty="0"/>
              <a:t> </a:t>
            </a:r>
            <a:r>
              <a:rPr lang="en-US" dirty="0" smtClean="0"/>
              <a:t>command – logs available in the diagnostics directory</a:t>
            </a:r>
          </a:p>
          <a:p>
            <a:r>
              <a:rPr lang="en-US" dirty="0" smtClean="0"/>
              <a:t>Explicitly set the liberty buildpack start command with </a:t>
            </a:r>
            <a:r>
              <a:rPr lang="en-US" dirty="0" smtClean="0">
                <a:latin typeface="Inconsolata" panose="020B0609030003000000" pitchFamily="49" charset="0"/>
              </a:rPr>
              <a:t>–</a:t>
            </a:r>
            <a:r>
              <a:rPr lang="en-US" dirty="0" smtClean="0"/>
              <a:t>command </a:t>
            </a:r>
          </a:p>
          <a:p>
            <a:r>
              <a:rPr lang="en-US" dirty="0" smtClean="0"/>
              <a:t>Inspect the VCAP_SERVICES environment variable and connect directly to the service from the service console</a:t>
            </a:r>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47</a:t>
            </a:fld>
            <a:endParaRPr lang="en-US"/>
          </a:p>
        </p:txBody>
      </p:sp>
    </p:spTree>
    <p:extLst>
      <p:ext uri="{BB962C8B-B14F-4D97-AF65-F5344CB8AC3E}">
        <p14:creationId xmlns:p14="http://schemas.microsoft.com/office/powerpoint/2010/main" val="3798848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hape 58"/>
          <p:cNvSpPr>
            <a:spLocks noChangeArrowheads="1"/>
          </p:cNvSpPr>
          <p:nvPr/>
        </p:nvSpPr>
        <p:spPr bwMode="auto">
          <a:xfrm>
            <a:off x="386081" y="8667611"/>
            <a:ext cx="12243928" cy="600568"/>
          </a:xfrm>
          <a:prstGeom prst="rect">
            <a:avLst/>
          </a:prstGeom>
          <a:solidFill>
            <a:srgbClr val="597C96">
              <a:alpha val="10196"/>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3400">
              <a:latin typeface="Arial" charset="0"/>
              <a:cs typeface="Arial" charset="0"/>
              <a:sym typeface="Arial" charset="0"/>
            </a:endParaRPr>
          </a:p>
        </p:txBody>
      </p:sp>
      <p:sp>
        <p:nvSpPr>
          <p:cNvPr id="21507" name="Shape 60"/>
          <p:cNvSpPr>
            <a:spLocks noChangeArrowheads="1"/>
          </p:cNvSpPr>
          <p:nvPr/>
        </p:nvSpPr>
        <p:spPr bwMode="auto">
          <a:xfrm>
            <a:off x="379307" y="8055751"/>
            <a:ext cx="4039165" cy="623147"/>
          </a:xfrm>
          <a:prstGeom prst="rect">
            <a:avLst/>
          </a:prstGeom>
          <a:solidFill>
            <a:srgbClr val="597C96"/>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3400">
              <a:latin typeface="Arial" charset="0"/>
              <a:cs typeface="Arial" charset="0"/>
              <a:sym typeface="Arial" charset="0"/>
            </a:endParaRPr>
          </a:p>
        </p:txBody>
      </p:sp>
      <p:pic>
        <p:nvPicPr>
          <p:cNvPr id="21508" name="Picture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5" y="2138121"/>
            <a:ext cx="12751929" cy="565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9" name="Rectangle 2"/>
          <p:cNvSpPr>
            <a:spLocks noGrp="1" noChangeArrowheads="1"/>
          </p:cNvSpPr>
          <p:nvPr>
            <p:ph type="title" idx="4294967295"/>
          </p:nvPr>
        </p:nvSpPr>
        <p:spPr>
          <a:noFill/>
          <a:ln>
            <a:noFill/>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algn="l"/>
            <a:r>
              <a:rPr lang="en-US" sz="4100" dirty="0">
                <a:cs typeface="Helvetica Neue Medium"/>
              </a:rPr>
              <a:t>Evolving the </a:t>
            </a:r>
            <a:r>
              <a:rPr lang="en-US" sz="4100" dirty="0" err="1">
                <a:cs typeface="Helvetica Neue Medium"/>
              </a:rPr>
              <a:t>Bluemix</a:t>
            </a:r>
            <a:r>
              <a:rPr lang="en-US" sz="4100" dirty="0">
                <a:cs typeface="Helvetica Neue Medium"/>
              </a:rPr>
              <a:t> Platform </a:t>
            </a:r>
            <a:br>
              <a:rPr lang="en-US" sz="4100" dirty="0">
                <a:cs typeface="Helvetica Neue Medium"/>
              </a:rPr>
            </a:br>
            <a:r>
              <a:rPr lang="en-US" sz="2300" dirty="0">
                <a:latin typeface="Helvetica Neue Thin"/>
                <a:cs typeface="Helvetica Neue Thin"/>
              </a:rPr>
              <a:t>Our next steps are to bring a full range of developer services into </a:t>
            </a:r>
            <a:r>
              <a:rPr lang="en-US" sz="2300" dirty="0" err="1">
                <a:latin typeface="Helvetica Neue Thin"/>
                <a:cs typeface="Helvetica Neue Thin"/>
              </a:rPr>
              <a:t>Bluemix</a:t>
            </a:r>
            <a:endParaRPr lang="en-US" sz="2300" dirty="0">
              <a:latin typeface="Helvetica Neue Thin"/>
              <a:cs typeface="Helvetica Neue Thin"/>
            </a:endParaRPr>
          </a:p>
        </p:txBody>
      </p:sp>
      <p:sp>
        <p:nvSpPr>
          <p:cNvPr id="21510" name="Shape 58"/>
          <p:cNvSpPr>
            <a:spLocks noChangeArrowheads="1"/>
          </p:cNvSpPr>
          <p:nvPr/>
        </p:nvSpPr>
        <p:spPr bwMode="auto">
          <a:xfrm>
            <a:off x="379313" y="8060272"/>
            <a:ext cx="12243929" cy="600568"/>
          </a:xfrm>
          <a:prstGeom prst="rect">
            <a:avLst/>
          </a:prstGeom>
          <a:solidFill>
            <a:srgbClr val="597C96">
              <a:alpha val="10196"/>
            </a:srgbClr>
          </a:solidFill>
          <a:ln>
            <a:noFill/>
          </a:ln>
          <a:extLst>
            <a:ext uri="{91240B29-F687-4f45-9708-019B960494DF}">
              <a14:hiddenLine xmlns:a14="http://schemas.microsoft.com/office/drawing/2010/main" xmlns="" w="12700">
                <a:solidFill>
                  <a:srgbClr val="000000"/>
                </a:solidFill>
                <a:miter lim="400000"/>
                <a:headEnd/>
                <a:tailEnd/>
              </a14:hiddenLine>
            </a:ext>
          </a:extLst>
        </p:spPr>
        <p:txBody>
          <a:bodyPr lIns="0" tIns="0" rIns="0" bIns="0"/>
          <a:lstStyle/>
          <a:p>
            <a:pPr eaLnBrk="1" hangingPunct="1"/>
            <a:endParaRPr lang="en-US" sz="3400">
              <a:latin typeface="Arial" charset="0"/>
              <a:cs typeface="Arial" charset="0"/>
              <a:sym typeface="Arial" charset="0"/>
            </a:endParaRPr>
          </a:p>
        </p:txBody>
      </p:sp>
      <p:graphicFrame>
        <p:nvGraphicFramePr>
          <p:cNvPr id="105542" name="Group 70"/>
          <p:cNvGraphicFramePr>
            <a:graphicFrameLocks noGrp="1"/>
          </p:cNvGraphicFramePr>
          <p:nvPr>
            <p:ph idx="4294967295"/>
          </p:nvPr>
        </p:nvGraphicFramePr>
        <p:xfrm>
          <a:off x="291254" y="8042205"/>
          <a:ext cx="12354561" cy="1246293"/>
        </p:xfrm>
        <a:graphic>
          <a:graphicData uri="http://schemas.openxmlformats.org/drawingml/2006/table">
            <a:tbl>
              <a:tblPr/>
              <a:tblGrid>
                <a:gridCol w="4118187"/>
                <a:gridCol w="4118187"/>
                <a:gridCol w="4118187"/>
              </a:tblGrid>
              <a:tr h="625404">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2900" b="1" i="0" u="none" strike="noStrike" cap="none" normalizeH="0" baseline="0" smtClean="0">
                          <a:ln>
                            <a:noFill/>
                          </a:ln>
                          <a:solidFill>
                            <a:schemeClr val="bg1"/>
                          </a:solidFill>
                          <a:effectLst/>
                          <a:latin typeface="Arial" pitchFamily="34" charset="0"/>
                          <a:ea typeface="MS PGothic" pitchFamily="34" charset="-128"/>
                        </a:rPr>
                        <a:t>Services</a:t>
                      </a:r>
                    </a:p>
                  </a:txBody>
                  <a:tcPr marL="130048" marR="130048" marT="65024" marB="650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2900" b="0" i="0" u="none" strike="noStrike" cap="none" normalizeH="0" baseline="0" smtClean="0">
                          <a:ln>
                            <a:noFill/>
                          </a:ln>
                          <a:solidFill>
                            <a:srgbClr val="B2B2B2"/>
                          </a:solidFill>
                          <a:effectLst/>
                          <a:latin typeface="Arial" pitchFamily="34" charset="0"/>
                          <a:ea typeface="MS PGothic" pitchFamily="34" charset="-128"/>
                        </a:rPr>
                        <a:t>Integration</a:t>
                      </a:r>
                    </a:p>
                  </a:txBody>
                  <a:tcPr marL="130048" marR="130048" marT="65024" marB="650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2900" b="0" i="0" u="none" strike="noStrike" cap="none" normalizeH="0" baseline="0" smtClean="0">
                          <a:ln>
                            <a:noFill/>
                          </a:ln>
                          <a:solidFill>
                            <a:srgbClr val="B2B2B2"/>
                          </a:solidFill>
                          <a:effectLst/>
                          <a:latin typeface="Arial" pitchFamily="34" charset="0"/>
                          <a:ea typeface="MS PGothic" pitchFamily="34" charset="-128"/>
                        </a:rPr>
                        <a:t>Portability </a:t>
                      </a:r>
                    </a:p>
                  </a:txBody>
                  <a:tcPr marL="130048" marR="130048" marT="65024" marB="650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r>
              <a:tr h="620889">
                <a:tc gridSpan="3">
                  <a:txBody>
                    <a:bodyPr/>
                    <a:lstStyle/>
                    <a:p>
                      <a:pPr marL="0" marR="0" lvl="0" indent="0" algn="ctr" defTabSz="914400" rtl="0" eaLnBrk="0" fontAlgn="base" latinLnBrk="0" hangingPunct="0">
                        <a:lnSpc>
                          <a:spcPct val="100000"/>
                        </a:lnSpc>
                        <a:spcBef>
                          <a:spcPct val="50000"/>
                        </a:spcBef>
                        <a:spcAft>
                          <a:spcPct val="0"/>
                        </a:spcAft>
                        <a:buClr>
                          <a:schemeClr val="tx1"/>
                        </a:buClr>
                        <a:buSzTx/>
                        <a:buFont typeface="Wingdings" pitchFamily="2" charset="2"/>
                        <a:buNone/>
                        <a:tabLst/>
                      </a:pPr>
                      <a:r>
                        <a:rPr kumimoji="0" lang="en-US" sz="2900" b="0" i="0" u="none" strike="noStrike" cap="none" normalizeH="0" baseline="0" smtClean="0">
                          <a:ln>
                            <a:noFill/>
                          </a:ln>
                          <a:solidFill>
                            <a:srgbClr val="B2B2B2"/>
                          </a:solidFill>
                          <a:effectLst/>
                          <a:latin typeface="Arial" pitchFamily="34" charset="0"/>
                          <a:ea typeface="MS PGothic" pitchFamily="34" charset="-128"/>
                        </a:rPr>
                        <a:t>Flexible Deployment Models</a:t>
                      </a:r>
                    </a:p>
                  </a:txBody>
                  <a:tcPr marL="130048" marR="130048" marT="65024" marB="65024"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21523" name="Slide Number Placeholder 3"/>
          <p:cNvSpPr txBox="1">
            <a:spLocks noGrp="1"/>
          </p:cNvSpPr>
          <p:nvPr/>
        </p:nvSpPr>
        <p:spPr bwMode="black">
          <a:xfrm>
            <a:off x="259645" y="9297535"/>
            <a:ext cx="521546" cy="2619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30844" tIns="65422" rIns="130844" bIns="65422"/>
          <a:lstStyle>
            <a:lvl1pPr>
              <a:defRPr sz="2200">
                <a:solidFill>
                  <a:schemeClr val="hlink"/>
                </a:solidFill>
                <a:latin typeface="Helvetica" charset="0"/>
                <a:ea typeface="ＭＳ Ｐゴシック" charset="0"/>
                <a:cs typeface="MS PGothic" charset="0"/>
              </a:defRPr>
            </a:lvl1pPr>
            <a:lvl2pPr marL="742950" indent="-285750">
              <a:defRPr sz="2200">
                <a:solidFill>
                  <a:schemeClr val="hlink"/>
                </a:solidFill>
                <a:latin typeface="Helvetica" charset="0"/>
                <a:ea typeface="MS PGothic" charset="0"/>
                <a:cs typeface="MS PGothic" charset="0"/>
              </a:defRPr>
            </a:lvl2pPr>
            <a:lvl3pPr marL="1143000" indent="-228600">
              <a:defRPr sz="2200">
                <a:solidFill>
                  <a:schemeClr val="hlink"/>
                </a:solidFill>
                <a:latin typeface="Helvetica" charset="0"/>
                <a:ea typeface="MS PGothic" charset="0"/>
                <a:cs typeface="MS PGothic" charset="0"/>
              </a:defRPr>
            </a:lvl3pPr>
            <a:lvl4pPr marL="1600200" indent="-228600">
              <a:defRPr sz="2200">
                <a:solidFill>
                  <a:schemeClr val="hlink"/>
                </a:solidFill>
                <a:latin typeface="Helvetica" charset="0"/>
                <a:ea typeface="MS PGothic" charset="0"/>
                <a:cs typeface="MS PGothic" charset="0"/>
              </a:defRPr>
            </a:lvl4pPr>
            <a:lvl5pPr marL="2057400" indent="-228600">
              <a:defRPr sz="2200">
                <a:solidFill>
                  <a:schemeClr val="hlink"/>
                </a:solidFill>
                <a:latin typeface="Helvetica" charset="0"/>
                <a:ea typeface="MS PGothic" charset="0"/>
                <a:cs typeface="MS PGothic" charset="0"/>
              </a:defRPr>
            </a:lvl5pPr>
            <a:lvl6pPr marL="2514600" indent="-228600" eaLnBrk="0" fontAlgn="base" hangingPunct="0">
              <a:spcBef>
                <a:spcPct val="0"/>
              </a:spcBef>
              <a:spcAft>
                <a:spcPct val="0"/>
              </a:spcAft>
              <a:defRPr sz="2200">
                <a:solidFill>
                  <a:schemeClr val="hlink"/>
                </a:solidFill>
                <a:latin typeface="Helvetica" charset="0"/>
                <a:ea typeface="MS PGothic" charset="0"/>
                <a:cs typeface="MS PGothic" charset="0"/>
              </a:defRPr>
            </a:lvl6pPr>
            <a:lvl7pPr marL="2971800" indent="-228600" eaLnBrk="0" fontAlgn="base" hangingPunct="0">
              <a:spcBef>
                <a:spcPct val="0"/>
              </a:spcBef>
              <a:spcAft>
                <a:spcPct val="0"/>
              </a:spcAft>
              <a:defRPr sz="2200">
                <a:solidFill>
                  <a:schemeClr val="hlink"/>
                </a:solidFill>
                <a:latin typeface="Helvetica" charset="0"/>
                <a:ea typeface="MS PGothic" charset="0"/>
                <a:cs typeface="MS PGothic" charset="0"/>
              </a:defRPr>
            </a:lvl7pPr>
            <a:lvl8pPr marL="3429000" indent="-228600" eaLnBrk="0" fontAlgn="base" hangingPunct="0">
              <a:spcBef>
                <a:spcPct val="0"/>
              </a:spcBef>
              <a:spcAft>
                <a:spcPct val="0"/>
              </a:spcAft>
              <a:defRPr sz="2200">
                <a:solidFill>
                  <a:schemeClr val="hlink"/>
                </a:solidFill>
                <a:latin typeface="Helvetica" charset="0"/>
                <a:ea typeface="MS PGothic" charset="0"/>
                <a:cs typeface="MS PGothic" charset="0"/>
              </a:defRPr>
            </a:lvl8pPr>
            <a:lvl9pPr marL="3886200" indent="-228600" eaLnBrk="0" fontAlgn="base" hangingPunct="0">
              <a:spcBef>
                <a:spcPct val="0"/>
              </a:spcBef>
              <a:spcAft>
                <a:spcPct val="0"/>
              </a:spcAft>
              <a:defRPr sz="2200">
                <a:solidFill>
                  <a:schemeClr val="hlink"/>
                </a:solidFill>
                <a:latin typeface="Helvetica" charset="0"/>
                <a:ea typeface="MS PGothic" charset="0"/>
                <a:cs typeface="MS PGothic" charset="0"/>
              </a:defRPr>
            </a:lvl9pPr>
          </a:lstStyle>
          <a:p>
            <a:pPr eaLnBrk="1" hangingPunct="1"/>
            <a:fld id="{A214D422-0C97-FE44-B064-6AE99E76B82C}" type="slidenum">
              <a:rPr lang="en-US" sz="1100">
                <a:solidFill>
                  <a:schemeClr val="tx1"/>
                </a:solidFill>
                <a:latin typeface="Arial" charset="0"/>
                <a:cs typeface="Arial" charset="0"/>
              </a:rPr>
              <a:pPr eaLnBrk="1" hangingPunct="1"/>
              <a:t>5</a:t>
            </a:fld>
            <a:endParaRPr lang="en-US" sz="1100">
              <a:solidFill>
                <a:schemeClr val="tx1"/>
              </a:solidFill>
              <a:latin typeface="Arial" charset="0"/>
              <a:cs typeface="Arial" charset="0"/>
            </a:endParaRPr>
          </a:p>
        </p:txBody>
      </p:sp>
    </p:spTree>
    <p:extLst>
      <p:ext uri="{BB962C8B-B14F-4D97-AF65-F5344CB8AC3E}">
        <p14:creationId xmlns:p14="http://schemas.microsoft.com/office/powerpoint/2010/main" val="2429954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a:t>
            </a:r>
            <a:r>
              <a:rPr lang="en-US" dirty="0" err="1" smtClean="0"/>
              <a:t>Buildpacks</a:t>
            </a:r>
            <a:endParaRPr lang="en-US" dirty="0"/>
          </a:p>
        </p:txBody>
      </p:sp>
      <p:sp>
        <p:nvSpPr>
          <p:cNvPr id="3" name="Subtitle 2"/>
          <p:cNvSpPr>
            <a:spLocks noGrp="1"/>
          </p:cNvSpPr>
          <p:nvPr>
            <p:ph type="subTitle" idx="1"/>
          </p:nvPr>
        </p:nvSpPr>
        <p:spPr/>
        <p:txBody>
          <a:bodyPr/>
          <a:lstStyle/>
          <a:p>
            <a:r>
              <a:rPr lang="en-US" dirty="0" smtClean="0"/>
              <a:t>Intro to Liberty </a:t>
            </a:r>
            <a:r>
              <a:rPr lang="en-US" dirty="0" err="1" smtClean="0"/>
              <a:t>Buildpack</a:t>
            </a:r>
            <a:endParaRPr lang="en-US" dirty="0"/>
          </a:p>
        </p:txBody>
      </p:sp>
    </p:spTree>
    <p:extLst>
      <p:ext uri="{BB962C8B-B14F-4D97-AF65-F5344CB8AC3E}">
        <p14:creationId xmlns:p14="http://schemas.microsoft.com/office/powerpoint/2010/main" val="1221395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Responsibility of the Liberty Buildpack</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buildpack will convert VCAP_SERVICES and VCAP_APPLICATION environment variables provided by CF into configuration variables for the Liberty server. </a:t>
            </a:r>
          </a:p>
          <a:p>
            <a:r>
              <a:rPr lang="en-US" dirty="0" smtClean="0"/>
              <a:t>The variables end up in runtime-vars.xml, and are therefore  </a:t>
            </a:r>
            <a:r>
              <a:rPr lang="en-US" dirty="0" err="1" smtClean="0"/>
              <a:t>referenceable</a:t>
            </a:r>
            <a:r>
              <a:rPr lang="en-US" dirty="0" smtClean="0"/>
              <a:t> from a pushed server.xml</a:t>
            </a:r>
          </a:p>
          <a:p>
            <a:pPr lvl="1"/>
            <a:r>
              <a:rPr lang="en-US" dirty="0" smtClean="0"/>
              <a:t>For example ${</a:t>
            </a:r>
            <a:r>
              <a:rPr lang="en-US" dirty="0" err="1" smtClean="0"/>
              <a:t>vcap_app_port</a:t>
            </a:r>
            <a:r>
              <a:rPr lang="en-US" dirty="0" smtClean="0"/>
              <a:t>}: The port where the app server is listening (usually the same as ${port})</a:t>
            </a:r>
          </a:p>
          <a:p>
            <a:r>
              <a:rPr lang="en-US" dirty="0" smtClean="0"/>
              <a:t>The buildpack will auto generate configuration for the bound services</a:t>
            </a:r>
          </a:p>
          <a:p>
            <a:r>
              <a:rPr lang="en-US" dirty="0" smtClean="0"/>
              <a:t>The buildpack will auto wire multiple resources references to the appropriate cloud service resource</a:t>
            </a:r>
          </a:p>
          <a:p>
            <a:r>
              <a:rPr lang="en-US" dirty="0" smtClean="0"/>
              <a:t>The buildpack will be responsible for starting and stopping the Liberty server and controlling the process environment</a:t>
            </a:r>
          </a:p>
          <a:p>
            <a:r>
              <a:rPr lang="en-US" dirty="0" smtClean="0"/>
              <a:t>Generate the Liberty server configuration when war/ear files are pushed</a:t>
            </a:r>
          </a:p>
          <a:p>
            <a:r>
              <a:rPr lang="en-US" dirty="0" smtClean="0"/>
              <a:t>Pull in additional Liberty runtime packages when the pushed applications need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E2CB537-72F3-4124-A641-8576F860ABBD}" type="slidenum">
              <a:rPr lang="en-US" smtClean="0"/>
              <a:pPr/>
              <a:t>7</a:t>
            </a:fld>
            <a:endParaRPr lang="en-US"/>
          </a:p>
        </p:txBody>
      </p:sp>
    </p:spTree>
    <p:extLst>
      <p:ext uri="{BB962C8B-B14F-4D97-AF65-F5344CB8AC3E}">
        <p14:creationId xmlns:p14="http://schemas.microsoft.com/office/powerpoint/2010/main" val="3984533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800" dirty="0">
                <a:latin typeface="Helvetica Light"/>
                <a:cs typeface="Helvetica Light"/>
              </a:rPr>
              <a:t>Liberty </a:t>
            </a:r>
            <a:r>
              <a:rPr lang="en-US" sz="4800" dirty="0" err="1">
                <a:latin typeface="Helvetica Light"/>
                <a:cs typeface="Helvetica Light"/>
              </a:rPr>
              <a:t>Buildpack</a:t>
            </a:r>
            <a:r>
              <a:rPr lang="en-US" sz="4800" dirty="0">
                <a:latin typeface="Helvetica Light"/>
                <a:cs typeface="Helvetica Light"/>
              </a:rPr>
              <a:t> </a:t>
            </a:r>
            <a:r>
              <a:rPr lang="en-US" sz="4800" dirty="0" err="1">
                <a:solidFill>
                  <a:schemeClr val="bg1">
                    <a:lumMod val="50000"/>
                  </a:schemeClr>
                </a:solidFill>
                <a:latin typeface="Helvetica Light"/>
                <a:cs typeface="Helvetica Light"/>
              </a:rPr>
              <a:t>vs</a:t>
            </a:r>
            <a:r>
              <a:rPr lang="en-US" sz="4800" dirty="0">
                <a:latin typeface="Helvetica Light"/>
                <a:cs typeface="Helvetica Light"/>
              </a:rPr>
              <a:t> Java </a:t>
            </a:r>
            <a:r>
              <a:rPr lang="en-US" sz="4800" dirty="0" err="1">
                <a:latin typeface="Helvetica Light"/>
                <a:cs typeface="Helvetica Light"/>
              </a:rPr>
              <a:t>Buildpack</a:t>
            </a:r>
            <a:endParaRPr lang="en-US" sz="4800" dirty="0">
              <a:latin typeface="Helvetica Light"/>
              <a:cs typeface="Helvetica Light"/>
            </a:endParaRPr>
          </a:p>
        </p:txBody>
      </p:sp>
      <p:graphicFrame>
        <p:nvGraphicFramePr>
          <p:cNvPr id="4" name="Content Placeholder 3"/>
          <p:cNvGraphicFramePr>
            <a:graphicFrameLocks noGrp="1"/>
          </p:cNvGraphicFramePr>
          <p:nvPr>
            <p:ph idx="1"/>
          </p:nvPr>
        </p:nvGraphicFramePr>
        <p:xfrm>
          <a:off x="541867" y="2059095"/>
          <a:ext cx="12029440" cy="6415170"/>
        </p:xfrm>
        <a:graphic>
          <a:graphicData uri="http://schemas.openxmlformats.org/drawingml/2006/table">
            <a:tbl>
              <a:tblPr/>
              <a:tblGrid>
                <a:gridCol w="2275840"/>
                <a:gridCol w="4942276"/>
                <a:gridCol w="4811324"/>
              </a:tblGrid>
              <a:tr h="528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1" i="0" u="none" strike="noStrike" cap="none" normalizeH="0" baseline="0">
                        <a:ln>
                          <a:noFill/>
                        </a:ln>
                        <a:solidFill>
                          <a:srgbClr val="FFFFFF"/>
                        </a:solidFill>
                        <a:effectLst/>
                        <a:latin typeface="Calibri" charset="0"/>
                        <a:ea typeface="ＭＳ Ｐゴシック" charset="0"/>
                        <a:cs typeface="Arial" charset="0"/>
                      </a:endParaRP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a:ln>
                            <a:noFill/>
                          </a:ln>
                          <a:solidFill>
                            <a:srgbClr val="FFFFFF"/>
                          </a:solidFill>
                          <a:effectLst/>
                          <a:latin typeface="Calibri" charset="0"/>
                          <a:ea typeface="ＭＳ Ｐゴシック" charset="0"/>
                          <a:cs typeface="Arial" charset="0"/>
                        </a:rPr>
                        <a:t>Liberty buildpack</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a:ln>
                            <a:noFill/>
                          </a:ln>
                          <a:solidFill>
                            <a:srgbClr val="FFFFFF"/>
                          </a:solidFill>
                          <a:effectLst/>
                          <a:latin typeface="Calibri" charset="0"/>
                          <a:ea typeface="ＭＳ Ｐゴシック" charset="0"/>
                          <a:cs typeface="Arial" charset="0"/>
                        </a:rPr>
                        <a:t>Java buidlpack</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3433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Application server</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WebSphere Liberty profile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 Java EE 6/7 Web Profile &amp; Beyond</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Apache Tomcat 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 Servlet 3.1, JSP 2.3, EL 3.0, WebSocket 1.1</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28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Java runtime</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IBM JRE or OpenJDK</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OpenJDK</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9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Supported Java Web applications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WAR, EAR, server directory or package</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WAR</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9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Configuration</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Configuration can be provided with application or via environment variables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Must fork to customize configurations for many scenarios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28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Service integration</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Auto-configuration for 14 services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Auto-configuration for 5 services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28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Support statement</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IBM supported</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Community supported</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9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Performance</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Better performance (push time, memory footprint, throughput, scaling time)</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000000"/>
                        </a:solidFill>
                        <a:effectLst/>
                        <a:latin typeface="Calibri" charset="0"/>
                        <a:ea typeface="ＭＳ Ｐゴシック" charset="0"/>
                        <a:cs typeface="Arial" charset="0"/>
                      </a:endParaRP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9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Calibri" charset="0"/>
                          <a:ea typeface="ＭＳ Ｐゴシック" charset="0"/>
                          <a:cs typeface="Arial" charset="0"/>
                        </a:rPr>
                        <a:t>Developer aids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charset="0"/>
                          <a:ea typeface="ＭＳ Ｐゴシック" charset="0"/>
                          <a:cs typeface="Arial" charset="0"/>
                        </a:rPr>
                        <a:t>Remote debugging &amp; incremental update support, health center access, shell access</a:t>
                      </a: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000000"/>
                        </a:solidFill>
                        <a:effectLst/>
                        <a:latin typeface="Calibri" charset="0"/>
                        <a:ea typeface="ＭＳ Ｐゴシック" charset="0"/>
                        <a:cs typeface="Arial" charset="0"/>
                      </a:endParaRPr>
                    </a:p>
                  </a:txBody>
                  <a:tcPr marL="130048" marR="130048" marT="65014" marB="650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53349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atin typeface="Calibri" charset="0"/>
              </a:rPr>
              <a:t>Easier configuration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30600881"/>
              </p:ext>
            </p:extLst>
          </p:nvPr>
        </p:nvGraphicFramePr>
        <p:xfrm>
          <a:off x="1300480" y="4064003"/>
          <a:ext cx="10620587" cy="3335494"/>
        </p:xfrm>
        <a:graphic>
          <a:graphicData uri="http://schemas.openxmlformats.org/drawingml/2006/table">
            <a:tbl>
              <a:tblPr firstRow="1" bandRow="1">
                <a:tableStyleId>{5C22544A-7EE6-4342-B048-85BDC9FD1C3A}</a:tableStyleId>
              </a:tblPr>
              <a:tblGrid>
                <a:gridCol w="3251200"/>
                <a:gridCol w="4443307"/>
                <a:gridCol w="2926080"/>
              </a:tblGrid>
              <a:tr h="922502">
                <a:tc>
                  <a:txBody>
                    <a:bodyPr/>
                    <a:lstStyle/>
                    <a:p>
                      <a:r>
                        <a:rPr lang="en-US" sz="2600" dirty="0" smtClean="0"/>
                        <a:t>Configuration</a:t>
                      </a:r>
                      <a:endParaRPr lang="en-US" sz="2600" dirty="0"/>
                    </a:p>
                  </a:txBody>
                  <a:tcPr marL="130048" marR="130048" marT="65011" marB="65011"/>
                </a:tc>
                <a:tc>
                  <a:txBody>
                    <a:bodyPr/>
                    <a:lstStyle/>
                    <a:p>
                      <a:r>
                        <a:rPr lang="en-US" sz="2600" dirty="0" smtClean="0"/>
                        <a:t>with Liberty </a:t>
                      </a:r>
                      <a:r>
                        <a:rPr lang="en-US" sz="2600" dirty="0" err="1" smtClean="0"/>
                        <a:t>buildpack</a:t>
                      </a:r>
                      <a:endParaRPr lang="en-US" sz="2600" dirty="0"/>
                    </a:p>
                  </a:txBody>
                  <a:tcPr marL="130048" marR="130048" marT="65011" marB="65011"/>
                </a:tc>
                <a:tc>
                  <a:txBody>
                    <a:bodyPr/>
                    <a:lstStyle/>
                    <a:p>
                      <a:r>
                        <a:rPr lang="en-US" sz="2600" dirty="0" smtClean="0"/>
                        <a:t>with Java </a:t>
                      </a:r>
                      <a:r>
                        <a:rPr lang="en-US" sz="2600" dirty="0" err="1" smtClean="0"/>
                        <a:t>buildpack</a:t>
                      </a:r>
                      <a:endParaRPr lang="en-US" sz="2600" dirty="0"/>
                    </a:p>
                  </a:txBody>
                  <a:tcPr marL="130048" marR="130048" marT="65011" marB="65011"/>
                </a:tc>
              </a:tr>
              <a:tr h="527310">
                <a:tc>
                  <a:txBody>
                    <a:bodyPr/>
                    <a:lstStyle/>
                    <a:p>
                      <a:r>
                        <a:rPr lang="en-US" sz="2300" dirty="0" smtClean="0"/>
                        <a:t>JRE</a:t>
                      </a:r>
                      <a:r>
                        <a:rPr lang="en-US" sz="2300" baseline="0" dirty="0" smtClean="0"/>
                        <a:t> choice</a:t>
                      </a:r>
                      <a:endParaRPr lang="en-US" sz="2300" dirty="0"/>
                    </a:p>
                  </a:txBody>
                  <a:tcPr marL="130048" marR="130048" marT="65011" marB="65011"/>
                </a:tc>
                <a:tc>
                  <a:txBody>
                    <a:bodyPr/>
                    <a:lstStyle/>
                    <a:p>
                      <a:r>
                        <a:rPr lang="en-US" sz="2300" dirty="0" err="1" smtClean="0"/>
                        <a:t>Repush</a:t>
                      </a:r>
                      <a:r>
                        <a:rPr lang="en-US" sz="2300" dirty="0" smtClean="0"/>
                        <a:t>:</a:t>
                      </a:r>
                      <a:r>
                        <a:rPr lang="en-US" sz="2300" baseline="0" dirty="0" smtClean="0"/>
                        <a:t> IBM JRE or </a:t>
                      </a:r>
                      <a:r>
                        <a:rPr lang="en-US" sz="2300" baseline="0" dirty="0" err="1" smtClean="0"/>
                        <a:t>OpenJDK</a:t>
                      </a:r>
                      <a:endParaRPr lang="en-US" sz="2300" dirty="0"/>
                    </a:p>
                  </a:txBody>
                  <a:tcPr marL="130048" marR="130048" marT="65011" marB="65011"/>
                </a:tc>
                <a:tc>
                  <a:txBody>
                    <a:bodyPr/>
                    <a:lstStyle/>
                    <a:p>
                      <a:r>
                        <a:rPr lang="en-US" sz="2300" dirty="0" smtClean="0"/>
                        <a:t>Fork the </a:t>
                      </a:r>
                      <a:r>
                        <a:rPr lang="en-US" sz="2300" dirty="0" err="1" smtClean="0"/>
                        <a:t>buildpack</a:t>
                      </a:r>
                      <a:endParaRPr lang="en-US" sz="2300" dirty="0"/>
                    </a:p>
                  </a:txBody>
                  <a:tcPr marL="130048" marR="130048" marT="65011" marB="65011"/>
                </a:tc>
              </a:tr>
              <a:tr h="831061">
                <a:tc>
                  <a:txBody>
                    <a:bodyPr/>
                    <a:lstStyle/>
                    <a:p>
                      <a:r>
                        <a:rPr lang="en-US" sz="2300" dirty="0" smtClean="0"/>
                        <a:t>JRE overlay</a:t>
                      </a:r>
                      <a:endParaRPr lang="en-US" sz="2300" dirty="0"/>
                    </a:p>
                  </a:txBody>
                  <a:tcPr marL="130048" marR="130048" marT="65011" marB="65011"/>
                </a:tc>
                <a:tc>
                  <a:txBody>
                    <a:bodyPr/>
                    <a:lstStyle/>
                    <a:p>
                      <a:r>
                        <a:rPr lang="en-US" sz="2300" dirty="0" err="1" smtClean="0"/>
                        <a:t>Repush</a:t>
                      </a:r>
                      <a:r>
                        <a:rPr lang="en-US" sz="2300" dirty="0" smtClean="0"/>
                        <a:t>: include</a:t>
                      </a:r>
                      <a:r>
                        <a:rPr lang="en-US" sz="2300" baseline="0" dirty="0" smtClean="0"/>
                        <a:t> the overlay files in your app package</a:t>
                      </a:r>
                      <a:endParaRPr lang="en-US" sz="2300" dirty="0"/>
                    </a:p>
                  </a:txBody>
                  <a:tcPr marL="130048" marR="130048" marT="65011" marB="65011"/>
                </a:tc>
                <a:tc>
                  <a:txBody>
                    <a:bodyPr/>
                    <a:lstStyle/>
                    <a:p>
                      <a:r>
                        <a:rPr lang="en-US" sz="2300" dirty="0" smtClean="0"/>
                        <a:t>Fork the </a:t>
                      </a:r>
                      <a:r>
                        <a:rPr lang="en-US" sz="2300" dirty="0" err="1" smtClean="0"/>
                        <a:t>buildpack</a:t>
                      </a:r>
                      <a:endParaRPr lang="en-US" sz="2300" dirty="0"/>
                    </a:p>
                  </a:txBody>
                  <a:tcPr marL="130048" marR="130048" marT="65011" marB="65011"/>
                </a:tc>
              </a:tr>
              <a:tr h="527310">
                <a:tc>
                  <a:txBody>
                    <a:bodyPr/>
                    <a:lstStyle/>
                    <a:p>
                      <a:r>
                        <a:rPr lang="en-US" sz="2300" dirty="0" smtClean="0"/>
                        <a:t>Server customization</a:t>
                      </a:r>
                      <a:endParaRPr lang="en-US" sz="2300" dirty="0"/>
                    </a:p>
                  </a:txBody>
                  <a:tcPr marL="130048" marR="130048" marT="65011" marB="65011"/>
                </a:tc>
                <a:tc>
                  <a:txBody>
                    <a:bodyPr/>
                    <a:lstStyle/>
                    <a:p>
                      <a:r>
                        <a:rPr lang="en-US" sz="2300" dirty="0" err="1" smtClean="0"/>
                        <a:t>Repush</a:t>
                      </a:r>
                      <a:r>
                        <a:rPr lang="en-US" sz="2300" dirty="0" smtClean="0"/>
                        <a:t>: use the server package</a:t>
                      </a:r>
                      <a:endParaRPr lang="en-US" sz="2300" dirty="0"/>
                    </a:p>
                  </a:txBody>
                  <a:tcPr marL="130048" marR="130048" marT="65011" marB="65011"/>
                </a:tc>
                <a:tc>
                  <a:txBody>
                    <a:bodyPr/>
                    <a:lstStyle/>
                    <a:p>
                      <a:r>
                        <a:rPr lang="en-US" sz="2300" dirty="0" smtClean="0"/>
                        <a:t>Fork the </a:t>
                      </a:r>
                      <a:r>
                        <a:rPr lang="en-US" sz="2300" dirty="0" err="1" smtClean="0"/>
                        <a:t>buildpack</a:t>
                      </a:r>
                      <a:endParaRPr lang="en-US" sz="2300" dirty="0"/>
                    </a:p>
                  </a:txBody>
                  <a:tcPr marL="130048" marR="130048" marT="65011" marB="65011"/>
                </a:tc>
              </a:tr>
              <a:tr h="527310">
                <a:tc>
                  <a:txBody>
                    <a:bodyPr/>
                    <a:lstStyle/>
                    <a:p>
                      <a:r>
                        <a:rPr lang="en-US" sz="2300" dirty="0" smtClean="0"/>
                        <a:t>JVM options</a:t>
                      </a:r>
                      <a:endParaRPr lang="en-US" sz="2300" dirty="0"/>
                    </a:p>
                  </a:txBody>
                  <a:tcPr marL="130048" marR="130048" marT="65011" marB="65011"/>
                </a:tc>
                <a:tc>
                  <a:txBody>
                    <a:bodyPr/>
                    <a:lstStyle/>
                    <a:p>
                      <a:r>
                        <a:rPr lang="en-US" sz="2300" dirty="0" err="1" smtClean="0"/>
                        <a:t>Repush</a:t>
                      </a:r>
                      <a:r>
                        <a:rPr lang="en-US" sz="2300" baseline="0" dirty="0" smtClean="0"/>
                        <a:t> or Restart</a:t>
                      </a:r>
                      <a:endParaRPr lang="en-US" sz="2300" dirty="0"/>
                    </a:p>
                  </a:txBody>
                  <a:tcPr marL="130048" marR="130048" marT="65011" marB="65011"/>
                </a:tc>
                <a:tc>
                  <a:txBody>
                    <a:bodyPr/>
                    <a:lstStyle/>
                    <a:p>
                      <a:r>
                        <a:rPr lang="en-US" sz="2300" dirty="0" err="1" smtClean="0"/>
                        <a:t>Repush</a:t>
                      </a:r>
                      <a:endParaRPr lang="en-US" sz="2300" dirty="0"/>
                    </a:p>
                  </a:txBody>
                  <a:tcPr marL="130048" marR="130048" marT="65011" marB="65011"/>
                </a:tc>
              </a:tr>
            </a:tbl>
          </a:graphicData>
        </a:graphic>
      </p:graphicFrame>
      <p:sp>
        <p:nvSpPr>
          <p:cNvPr id="7" name="Rectangle 6"/>
          <p:cNvSpPr/>
          <p:nvPr/>
        </p:nvSpPr>
        <p:spPr>
          <a:xfrm>
            <a:off x="1300480" y="2059095"/>
            <a:ext cx="10884432" cy="1239306"/>
          </a:xfrm>
          <a:prstGeom prst="rect">
            <a:avLst/>
          </a:prstGeom>
          <a:noFill/>
        </p:spPr>
        <p:txBody>
          <a:bodyPr wrap="square" lIns="129763" tIns="64882" rIns="129763" bIns="64882">
            <a:spAutoFit/>
          </a:bodyPr>
          <a:lstStyle/>
          <a:p>
            <a:pPr algn="l" defTabSz="1297728" rtl="0" fontAlgn="base">
              <a:spcBef>
                <a:spcPct val="0"/>
              </a:spcBef>
              <a:spcAft>
                <a:spcPct val="0"/>
              </a:spcAft>
              <a:defRPr/>
            </a:pPr>
            <a:r>
              <a:rPr lang="en-US" kern="1200" dirty="0">
                <a:ln w="0"/>
                <a:effectLst>
                  <a:outerShdw blurRad="38100" dist="19050" dir="2700000" algn="tl" rotWithShape="0">
                    <a:schemeClr val="dk1">
                      <a:alpha val="40000"/>
                    </a:schemeClr>
                  </a:outerShdw>
                </a:effectLst>
                <a:latin typeface="Calibri" pitchFamily="34" charset="0"/>
                <a:ea typeface="ＭＳ Ｐゴシック" charset="0"/>
                <a:cs typeface="Arial" charset="0"/>
              </a:rPr>
              <a:t>What it takes to make the following configuration change:</a:t>
            </a:r>
          </a:p>
        </p:txBody>
      </p:sp>
    </p:spTree>
    <p:extLst>
      <p:ext uri="{BB962C8B-B14F-4D97-AF65-F5344CB8AC3E}">
        <p14:creationId xmlns:p14="http://schemas.microsoft.com/office/powerpoint/2010/main" val="60220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Impact2014-4x3-Presentation Template">
  <a:themeElements>
    <a:clrScheme name="Custom 1">
      <a:dk1>
        <a:sysClr val="windowText" lastClr="000000"/>
      </a:dk1>
      <a:lt1>
        <a:sysClr val="window" lastClr="FFFFFF"/>
      </a:lt1>
      <a:dk2>
        <a:srgbClr val="004266"/>
      </a:dk2>
      <a:lt2>
        <a:srgbClr val="EEECE1"/>
      </a:lt2>
      <a:accent1>
        <a:srgbClr val="00B2EF"/>
      </a:accent1>
      <a:accent2>
        <a:srgbClr val="7F1C7D"/>
      </a:accent2>
      <a:accent3>
        <a:srgbClr val="008A52"/>
      </a:accent3>
      <a:accent4>
        <a:srgbClr val="EE3E96"/>
      </a:accent4>
      <a:accent5>
        <a:srgbClr val="17AF4B"/>
      </a:accent5>
      <a:accent6>
        <a:srgbClr val="83D1F5"/>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1">
      <a:dk1>
        <a:sysClr val="windowText" lastClr="000000"/>
      </a:dk1>
      <a:lt1>
        <a:sysClr val="window" lastClr="FFFFFF"/>
      </a:lt1>
      <a:dk2>
        <a:srgbClr val="004266"/>
      </a:dk2>
      <a:lt2>
        <a:srgbClr val="EEECE1"/>
      </a:lt2>
      <a:accent1>
        <a:srgbClr val="00B2EF"/>
      </a:accent1>
      <a:accent2>
        <a:srgbClr val="7F1C7D"/>
      </a:accent2>
      <a:accent3>
        <a:srgbClr val="008A52"/>
      </a:accent3>
      <a:accent4>
        <a:srgbClr val="EE3E96"/>
      </a:accent4>
      <a:accent5>
        <a:srgbClr val="17AF4B"/>
      </a:accent5>
      <a:accent6>
        <a:srgbClr val="83D1F5"/>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365C0"/>
          </a:solidFill>
          <a:prstDash val="solid"/>
          <a:bevel/>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2977</Words>
  <Application>Microsoft Office PowerPoint</Application>
  <PresentationFormat>Custom</PresentationFormat>
  <Paragraphs>634</Paragraphs>
  <Slides>47</Slides>
  <Notes>17</Notes>
  <HiddenSlides>0</HiddenSlides>
  <MMClips>0</MMClips>
  <ScaleCrop>false</ScaleCrop>
  <HeadingPairs>
    <vt:vector size="6" baseType="variant">
      <vt:variant>
        <vt:lpstr>Fonts Used</vt:lpstr>
      </vt:variant>
      <vt:variant>
        <vt:i4>22</vt:i4>
      </vt:variant>
      <vt:variant>
        <vt:lpstr>Theme</vt:lpstr>
      </vt:variant>
      <vt:variant>
        <vt:i4>3</vt:i4>
      </vt:variant>
      <vt:variant>
        <vt:lpstr>Slide Titles</vt:lpstr>
      </vt:variant>
      <vt:variant>
        <vt:i4>47</vt:i4>
      </vt:variant>
    </vt:vector>
  </HeadingPairs>
  <TitlesOfParts>
    <vt:vector size="72" baseType="lpstr">
      <vt:lpstr>MS Gothic</vt:lpstr>
      <vt:lpstr>MS PGothic</vt:lpstr>
      <vt:lpstr>MS PGothic</vt:lpstr>
      <vt:lpstr>SimHei</vt:lpstr>
      <vt:lpstr>Arial</vt:lpstr>
      <vt:lpstr>Calibri</vt:lpstr>
      <vt:lpstr>Courier New</vt:lpstr>
      <vt:lpstr>Gill Sans</vt:lpstr>
      <vt:lpstr>Helv</vt:lpstr>
      <vt:lpstr>Helvetica</vt:lpstr>
      <vt:lpstr>Helvetica Light</vt:lpstr>
      <vt:lpstr>Helvetica Neue</vt:lpstr>
      <vt:lpstr>Helvetica Neue Bold for IBM</vt:lpstr>
      <vt:lpstr>Helvetica Neue Light</vt:lpstr>
      <vt:lpstr>Helvetica Neue Medium</vt:lpstr>
      <vt:lpstr>Helvetica Neue Medium for IBM</vt:lpstr>
      <vt:lpstr>Helvetica Neue Thin</vt:lpstr>
      <vt:lpstr>Inconsolata</vt:lpstr>
      <vt:lpstr>Lucida Grande</vt:lpstr>
      <vt:lpstr>Palatino</vt:lpstr>
      <vt:lpstr>Times New Roman</vt:lpstr>
      <vt:lpstr>Wingdings</vt:lpstr>
      <vt:lpstr>Impact2014-4x3-Presentation Template</vt:lpstr>
      <vt:lpstr>Office Theme</vt:lpstr>
      <vt:lpstr>1_Office Theme</vt:lpstr>
      <vt:lpstr>IBM Bluemix PaaS</vt:lpstr>
      <vt:lpstr>Bluemix: IBM’s Cloud Platform</vt:lpstr>
      <vt:lpstr>PowerPoint Presentation</vt:lpstr>
      <vt:lpstr>Bluemix Platform Architecture</vt:lpstr>
      <vt:lpstr>Evolving the Bluemix Platform  Our next steps are to bring a full range of developer services into Bluemix</vt:lpstr>
      <vt:lpstr>Java Buildpacks</vt:lpstr>
      <vt:lpstr>Responsibility of the Liberty Buildpack</vt:lpstr>
      <vt:lpstr>Liberty Buildpack vs Java Buildpack</vt:lpstr>
      <vt:lpstr>Easier configuration</vt:lpstr>
      <vt:lpstr>Performance comparison</vt:lpstr>
      <vt:lpstr>A Java Developer Perspective</vt:lpstr>
      <vt:lpstr>Bluemix Tools at a glance</vt:lpstr>
      <vt:lpstr>IBM Eclipse Tools for Bluemix</vt:lpstr>
      <vt:lpstr>IBM Eclipse Tools for Bluemix Powerful &amp; Versatile DevOps tools</vt:lpstr>
      <vt:lpstr>Development Mode - Demo</vt:lpstr>
      <vt:lpstr>Remotely Debug Applications in Bluemix</vt:lpstr>
      <vt:lpstr>Incremental Publish of Applications in Bluemix</vt:lpstr>
      <vt:lpstr>3 Basic Labs</vt:lpstr>
      <vt:lpstr>Consuming the Services</vt:lpstr>
      <vt:lpstr>The plain way to use a service in Bluemix</vt:lpstr>
      <vt:lpstr>Sample code to connect to a SQL service</vt:lpstr>
      <vt:lpstr>Sample code to connect to a SQL service</vt:lpstr>
      <vt:lpstr>Java EE Resource Auto-wiring for IBM created BlueMix services</vt:lpstr>
      <vt:lpstr>Service Integration with the Liberty buildpack</vt:lpstr>
      <vt:lpstr>Auto configuration of Liberty server</vt:lpstr>
      <vt:lpstr>Auto Configuration &amp; Auto-Wiring of services </vt:lpstr>
      <vt:lpstr>These services are made easier to consume</vt:lpstr>
      <vt:lpstr>Using SQLDB service</vt:lpstr>
      <vt:lpstr>The Java EE way – Sample code for using SQLDB</vt:lpstr>
      <vt:lpstr>Using the ElasticMQ service – your familiar way again!</vt:lpstr>
      <vt:lpstr>More “resource” services accessible in the same way</vt:lpstr>
      <vt:lpstr>Cloudant</vt:lpstr>
      <vt:lpstr>DataCache</vt:lpstr>
      <vt:lpstr>Mongo</vt:lpstr>
      <vt:lpstr>Using Operational Services</vt:lpstr>
      <vt:lpstr>Using operational services</vt:lpstr>
      <vt:lpstr>Session Cache</vt:lpstr>
      <vt:lpstr>Behind the scene – Auto-Configuration</vt:lpstr>
      <vt:lpstr>DataCache and SessionCache</vt:lpstr>
      <vt:lpstr>Backup</vt:lpstr>
      <vt:lpstr>Liberty server dir/package</vt:lpstr>
      <vt:lpstr>You can also turn off Auto-Configuration and get the control</vt:lpstr>
      <vt:lpstr>You can also turn off Auto-Configuration and get the control</vt:lpstr>
      <vt:lpstr>Deploying Liberty applications to Bluemix</vt:lpstr>
      <vt:lpstr>Supported Application Types </vt:lpstr>
      <vt:lpstr>Support Statement for Java apps deployed to Bluemix</vt:lpstr>
      <vt:lpstr>Debugging and Troubleshooting apps pushed with Liberty buildpack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Bluemix</dc:title>
  <dc:creator>dbsawyer</dc:creator>
  <cp:lastModifiedBy>kapoor</cp:lastModifiedBy>
  <cp:revision>25</cp:revision>
  <dcterms:modified xsi:type="dcterms:W3CDTF">2015-09-23T14:04:23Z</dcterms:modified>
</cp:coreProperties>
</file>