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713" r:id="rId3"/>
    <p:sldMasterId id="2147483715" r:id="rId4"/>
  </p:sldMasterIdLst>
  <p:notesMasterIdLst>
    <p:notesMasterId r:id="rId23"/>
  </p:notesMasterIdLst>
  <p:sldIdLst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28" r:id="rId22"/>
  </p:sldIdLst>
  <p:sldSz cx="12193588" cy="6858000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rgbClr val="000000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rgbClr val="000000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rgbClr val="000000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rgbClr val="000000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54"/>
    <p:restoredTop sz="94643"/>
  </p:normalViewPr>
  <p:slideViewPr>
    <p:cSldViewPr>
      <p:cViewPr>
        <p:scale>
          <a:sx n="100" d="100"/>
          <a:sy n="100" d="100"/>
        </p:scale>
        <p:origin x="-1528" y="5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695325"/>
            <a:ext cx="484505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endParaRPr lang="en-AU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endParaRPr lang="en-AU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endParaRPr lang="en-AU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fld id="{561DD4A8-B4B1-9C40-BF87-075183763A1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45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1238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fld id="{D4E8B117-14B1-B74E-86D2-240C92325615}" type="slidenum">
              <a:rPr lang="en-US" altLang="en-US">
                <a:ea typeface="Lucida Sans Unicode" charset="0"/>
                <a:cs typeface="Lucida Sans Unicode" charset="0"/>
              </a:rPr>
              <a:pPr/>
              <a:t>1</a:t>
            </a:fld>
            <a:endParaRPr lang="en-US" altLang="en-US"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89650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ED2D-1DAA-4080-AAF8-4DE96A14DE5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2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89650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ED2D-1DAA-4080-AAF8-4DE96A14DE5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89650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ED2D-1DAA-4080-AAF8-4DE96A14DE5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D30050-91B6-A545-8148-EFF2F62D047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14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15AADB-EC33-3E4B-BBEA-A2D21830589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6174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613" y="273050"/>
            <a:ext cx="2741612" cy="585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5613" cy="585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200A4B-9F71-1742-9172-71F7611CEA0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AA5F9F-5D5C-444B-89B0-410C4F1AE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8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9E54AC-CC24-BF48-997D-A0C78503D3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9CD428-CF57-4446-80BB-701F279B9D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873250"/>
            <a:ext cx="5626100" cy="4491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7750" y="1873250"/>
            <a:ext cx="5627688" cy="4491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BE5E01-09E8-F94A-A6C6-8EA2658711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786406F-86E1-204B-8A5D-BC70DD2178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E60B26-23F8-1F4B-B092-50AD6F7D1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04EEDC4-7C8D-574B-8477-E9AF4A436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777109-14E8-3B4E-A410-1EEBF5AFE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B24F0D2-23BF-924E-84E7-92899B5FE87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7337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CD0CE5-0469-DA4F-8F76-7466FC2FA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A964C60-2F16-634E-B807-AD383786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4288" y="419100"/>
            <a:ext cx="2851150" cy="5945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663" y="419100"/>
            <a:ext cx="8404225" cy="5945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B459E6-1541-834F-9D0B-C0BB05241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48305" y="419695"/>
            <a:ext cx="8225314" cy="38946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22"/>
          <p:cNvSpPr>
            <a:spLocks noGrp="1"/>
          </p:cNvSpPr>
          <p:nvPr>
            <p:ph type="sldNum" sz="quarter" idx="10"/>
          </p:nvPr>
        </p:nvSpPr>
        <p:spPr>
          <a:xfrm>
            <a:off x="242919" y="6537325"/>
            <a:ext cx="489014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/>
            </a:lvl1pPr>
          </a:lstStyle>
          <a:p>
            <a:fld id="{9D43B4CE-F091-3D41-B908-C3A47AD5C8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21054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35512" y="0"/>
            <a:ext cx="365807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7" name="Picture 6" descr="Cloud_wo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624" y="6456363"/>
            <a:ext cx="1208244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60" y="1433513"/>
            <a:ext cx="3889882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8840352" y="4937125"/>
            <a:ext cx="2316465" cy="274638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kern="0" spc="-30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363" y="3886200"/>
            <a:ext cx="6706473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840351" y="5212080"/>
            <a:ext cx="3170333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40351" y="5486400"/>
            <a:ext cx="3170333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66239" y="1050925"/>
            <a:ext cx="114611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Arial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black">
          <a:xfrm>
            <a:off x="10121102" y="6537325"/>
            <a:ext cx="182903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51" tIns="46026" rIns="92051" bIns="46026"/>
          <a:lstStyle/>
          <a:p>
            <a:pPr algn="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dirty="0">
                <a:latin typeface="Arial"/>
                <a:cs typeface="Arial" pitchFamily="34" charset="0"/>
              </a:rPr>
              <a:t>© 2013 IBM Corporation</a:t>
            </a:r>
            <a:endParaRPr lang="en-US" dirty="0">
              <a:latin typeface="Arial"/>
              <a:cs typeface="Arial" pitchFamily="34" charset="0"/>
            </a:endParaRPr>
          </a:p>
        </p:txBody>
      </p:sp>
      <p:pic>
        <p:nvPicPr>
          <p:cNvPr id="6" name="Picture 6" descr="R120_G137_B251-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1973" y="684215"/>
            <a:ext cx="785386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94256" y="4202113"/>
            <a:ext cx="11516166" cy="2311400"/>
            <a:chOff x="102" y="2503"/>
            <a:chExt cx="5440" cy="1456"/>
          </a:xfrm>
        </p:grpSpPr>
        <p:grpSp>
          <p:nvGrpSpPr>
            <p:cNvPr id="8" name="Group 9"/>
            <p:cNvGrpSpPr>
              <a:grpSpLocks/>
            </p:cNvGrpSpPr>
            <p:nvPr userDrawn="1"/>
          </p:nvGrpSpPr>
          <p:grpSpPr bwMode="auto">
            <a:xfrm>
              <a:off x="102" y="2503"/>
              <a:ext cx="5440" cy="1456"/>
              <a:chOff x="109" y="2359"/>
              <a:chExt cx="5440" cy="1456"/>
            </a:xfrm>
          </p:grpSpPr>
          <p:grpSp>
            <p:nvGrpSpPr>
              <p:cNvPr id="10" name="Group 10"/>
              <p:cNvGrpSpPr>
                <a:grpSpLocks/>
              </p:cNvGrpSpPr>
              <p:nvPr userDrawn="1"/>
            </p:nvGrpSpPr>
            <p:grpSpPr bwMode="auto">
              <a:xfrm>
                <a:off x="109" y="2359"/>
                <a:ext cx="5435" cy="1411"/>
                <a:chOff x="150" y="2309"/>
                <a:chExt cx="5435" cy="1418"/>
              </a:xfrm>
            </p:grpSpPr>
            <p:pic>
              <p:nvPicPr>
                <p:cNvPr id="12" name="Picture 11" descr="IICgraphic_CS5v-ppttitle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397" r="427"/>
                <a:stretch>
                  <a:fillRect/>
                </a:stretch>
              </p:blipFill>
              <p:spPr bwMode="auto">
                <a:xfrm>
                  <a:off x="172" y="2309"/>
                  <a:ext cx="5413" cy="1405"/>
                </a:xfrm>
                <a:prstGeom prst="rect">
                  <a:avLst/>
                </a:prstGeom>
                <a:solidFill>
                  <a:srgbClr val="FFFFFF"/>
                </a:solidFill>
                <a:ln w="21600">
                  <a:noFill/>
                  <a:round/>
                  <a:headEnd/>
                  <a:tailEnd/>
                </a:ln>
              </p:spPr>
            </p:pic>
            <p:grpSp>
              <p:nvGrpSpPr>
                <p:cNvPr id="13" name="Group 12"/>
                <p:cNvGrpSpPr>
                  <a:grpSpLocks/>
                </p:cNvGrpSpPr>
                <p:nvPr/>
              </p:nvGrpSpPr>
              <p:grpSpPr bwMode="auto">
                <a:xfrm>
                  <a:off x="150" y="2317"/>
                  <a:ext cx="5432" cy="1410"/>
                  <a:chOff x="172" y="2313"/>
                  <a:chExt cx="5413" cy="1390"/>
                </a:xfrm>
              </p:grpSpPr>
              <p:sp>
                <p:nvSpPr>
                  <p:cNvPr id="1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72" y="2313"/>
                    <a:ext cx="853" cy="285"/>
                  </a:xfrm>
                  <a:prstGeom prst="rect">
                    <a:avLst/>
                  </a:prstGeom>
                  <a:solidFill>
                    <a:srgbClr val="FEFFFE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dirty="0"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72" y="2864"/>
                    <a:ext cx="853" cy="286"/>
                  </a:xfrm>
                  <a:prstGeom prst="rect">
                    <a:avLst/>
                  </a:prstGeom>
                  <a:solidFill>
                    <a:srgbClr val="FEFFFE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dirty="0"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72" y="3418"/>
                    <a:ext cx="267" cy="285"/>
                  </a:xfrm>
                  <a:prstGeom prst="rect">
                    <a:avLst/>
                  </a:prstGeom>
                  <a:solidFill>
                    <a:srgbClr val="FEFFFE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dirty="0"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732" y="2313"/>
                    <a:ext cx="853" cy="285"/>
                  </a:xfrm>
                  <a:prstGeom prst="rect">
                    <a:avLst/>
                  </a:prstGeom>
                  <a:solidFill>
                    <a:srgbClr val="FEFFFE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dirty="0"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732" y="2864"/>
                    <a:ext cx="853" cy="286"/>
                  </a:xfrm>
                  <a:prstGeom prst="rect">
                    <a:avLst/>
                  </a:prstGeom>
                  <a:solidFill>
                    <a:srgbClr val="FEFFFE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dirty="0"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318" y="3418"/>
                    <a:ext cx="267" cy="285"/>
                  </a:xfrm>
                  <a:prstGeom prst="rect">
                    <a:avLst/>
                  </a:prstGeom>
                  <a:solidFill>
                    <a:srgbClr val="FEFFFE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dirty="0"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20" name="Freeform 19"/>
                  <p:cNvSpPr>
                    <a:spLocks noChangeArrowheads="1"/>
                  </p:cNvSpPr>
                  <p:nvPr/>
                </p:nvSpPr>
                <p:spPr bwMode="auto">
                  <a:xfrm>
                    <a:off x="1312" y="2313"/>
                    <a:ext cx="2849" cy="285"/>
                  </a:xfrm>
                  <a:custGeom>
                    <a:avLst/>
                    <a:gdLst>
                      <a:gd name="T0" fmla="*/ 0 w 2880"/>
                      <a:gd name="T1" fmla="*/ 0 h 288"/>
                      <a:gd name="T2" fmla="*/ 2880 w 2880"/>
                      <a:gd name="T3" fmla="*/ 288 h 288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2880" y="288"/>
                      </a:cxn>
                      <a:cxn ang="0">
                        <a:pos x="2838" y="256"/>
                      </a:cxn>
                      <a:cxn ang="0">
                        <a:pos x="2660" y="134"/>
                      </a:cxn>
                      <a:cxn ang="0">
                        <a:pos x="2430" y="46"/>
                      </a:cxn>
                      <a:cxn ang="0">
                        <a:pos x="2230" y="10"/>
                      </a:cxn>
                      <a:cxn ang="0">
                        <a:pos x="2112" y="0"/>
                      </a:cxn>
                      <a:cxn ang="0">
                        <a:pos x="0" y="0"/>
                      </a:cxn>
                    </a:cxnLst>
                    <a:rect l="T0" t="T1" r="T2" b="T3"/>
                    <a:pathLst>
                      <a:path w="2880" h="288">
                        <a:moveTo>
                          <a:pt x="0" y="0"/>
                        </a:moveTo>
                        <a:lnTo>
                          <a:pt x="0" y="288"/>
                        </a:lnTo>
                        <a:lnTo>
                          <a:pt x="2880" y="288"/>
                        </a:lnTo>
                        <a:lnTo>
                          <a:pt x="2838" y="256"/>
                        </a:lnTo>
                        <a:cubicBezTo>
                          <a:pt x="2838" y="256"/>
                          <a:pt x="2728" y="169"/>
                          <a:pt x="2660" y="134"/>
                        </a:cubicBezTo>
                        <a:cubicBezTo>
                          <a:pt x="2592" y="99"/>
                          <a:pt x="2502" y="67"/>
                          <a:pt x="2430" y="46"/>
                        </a:cubicBezTo>
                        <a:cubicBezTo>
                          <a:pt x="2358" y="25"/>
                          <a:pt x="2283" y="18"/>
                          <a:pt x="2230" y="10"/>
                        </a:cubicBezTo>
                        <a:lnTo>
                          <a:pt x="211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EFFFE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dirty="0"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21" name="Freeform 20"/>
                  <p:cNvSpPr>
                    <a:spLocks noChangeArrowheads="1"/>
                  </p:cNvSpPr>
                  <p:nvPr/>
                </p:nvSpPr>
                <p:spPr bwMode="auto">
                  <a:xfrm>
                    <a:off x="1312" y="2864"/>
                    <a:ext cx="3160" cy="288"/>
                  </a:xfrm>
                  <a:custGeom>
                    <a:avLst/>
                    <a:gdLst>
                      <a:gd name="T0" fmla="*/ 0 w 3194"/>
                      <a:gd name="T1" fmla="*/ 0 h 290"/>
                      <a:gd name="T2" fmla="*/ 3194 w 3194"/>
                      <a:gd name="T3" fmla="*/ 290 h 29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3194" y="290"/>
                      </a:cxn>
                      <a:cxn ang="0">
                        <a:pos x="3188" y="256"/>
                      </a:cxn>
                      <a:cxn ang="0">
                        <a:pos x="3160" y="146"/>
                      </a:cxn>
                      <a:cxn ang="0">
                        <a:pos x="3118" y="34"/>
                      </a:cxn>
                      <a:cxn ang="0">
                        <a:pos x="3102" y="2"/>
                      </a:cxn>
                      <a:cxn ang="0">
                        <a:pos x="0" y="0"/>
                      </a:cxn>
                    </a:cxnLst>
                    <a:rect l="T0" t="T1" r="T2" b="T3"/>
                    <a:pathLst>
                      <a:path w="3194" h="290">
                        <a:moveTo>
                          <a:pt x="0" y="0"/>
                        </a:moveTo>
                        <a:lnTo>
                          <a:pt x="0" y="288"/>
                        </a:lnTo>
                        <a:lnTo>
                          <a:pt x="3194" y="290"/>
                        </a:lnTo>
                        <a:lnTo>
                          <a:pt x="3188" y="256"/>
                        </a:lnTo>
                        <a:cubicBezTo>
                          <a:pt x="3182" y="232"/>
                          <a:pt x="3172" y="183"/>
                          <a:pt x="3160" y="146"/>
                        </a:cubicBezTo>
                        <a:cubicBezTo>
                          <a:pt x="3146" y="103"/>
                          <a:pt x="3128" y="58"/>
                          <a:pt x="3118" y="34"/>
                        </a:cubicBezTo>
                        <a:lnTo>
                          <a:pt x="3102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EFFFE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dirty="0"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22" name="Freeform 21"/>
                  <p:cNvSpPr>
                    <a:spLocks noChangeArrowheads="1"/>
                  </p:cNvSpPr>
                  <p:nvPr/>
                </p:nvSpPr>
                <p:spPr bwMode="auto">
                  <a:xfrm>
                    <a:off x="3592" y="3416"/>
                    <a:ext cx="911" cy="287"/>
                  </a:xfrm>
                  <a:custGeom>
                    <a:avLst/>
                    <a:gdLst>
                      <a:gd name="T0" fmla="*/ 0 w 3194"/>
                      <a:gd name="T1" fmla="*/ 0 h 290"/>
                      <a:gd name="T2" fmla="*/ 3194 w 3194"/>
                      <a:gd name="T3" fmla="*/ 290 h 290"/>
                    </a:gdLst>
                    <a:ahLst/>
                    <a:cxnLst>
                      <a:cxn ang="0">
                        <a:pos x="0" y="290"/>
                      </a:cxn>
                      <a:cxn ang="0">
                        <a:pos x="0" y="2"/>
                      </a:cxn>
                      <a:cxn ang="0">
                        <a:pos x="3194" y="0"/>
                      </a:cxn>
                      <a:cxn ang="0">
                        <a:pos x="3176" y="156"/>
                      </a:cxn>
                      <a:cxn ang="0">
                        <a:pos x="3150" y="254"/>
                      </a:cxn>
                      <a:cxn ang="0">
                        <a:pos x="3140" y="290"/>
                      </a:cxn>
                      <a:cxn ang="0">
                        <a:pos x="0" y="290"/>
                      </a:cxn>
                    </a:cxnLst>
                    <a:rect l="T0" t="T1" r="T2" b="T3"/>
                    <a:pathLst>
                      <a:path w="3194" h="290">
                        <a:moveTo>
                          <a:pt x="0" y="290"/>
                        </a:moveTo>
                        <a:lnTo>
                          <a:pt x="0" y="2"/>
                        </a:lnTo>
                        <a:lnTo>
                          <a:pt x="3194" y="0"/>
                        </a:lnTo>
                        <a:lnTo>
                          <a:pt x="3176" y="156"/>
                        </a:lnTo>
                        <a:cubicBezTo>
                          <a:pt x="3169" y="198"/>
                          <a:pt x="3162" y="232"/>
                          <a:pt x="3150" y="254"/>
                        </a:cubicBezTo>
                        <a:lnTo>
                          <a:pt x="3140" y="290"/>
                        </a:lnTo>
                        <a:lnTo>
                          <a:pt x="0" y="290"/>
                        </a:lnTo>
                        <a:close/>
                      </a:path>
                    </a:pathLst>
                  </a:custGeom>
                  <a:solidFill>
                    <a:srgbClr val="FEFFFE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dirty="0"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2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3418"/>
                    <a:ext cx="853" cy="285"/>
                  </a:xfrm>
                  <a:prstGeom prst="rect">
                    <a:avLst/>
                  </a:prstGeom>
                  <a:solidFill>
                    <a:srgbClr val="FEFFFE">
                      <a:alpha val="48999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n-US" dirty="0"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128" y="2360"/>
                <a:ext cx="5421" cy="1455"/>
              </a:xfrm>
              <a:prstGeom prst="rect">
                <a:avLst/>
              </a:prstGeom>
              <a:solidFill>
                <a:srgbClr val="FFFFFF">
                  <a:alpha val="43999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dirty="0">
                  <a:latin typeface="Arial"/>
                  <a:cs typeface="Arial" pitchFamily="34" charset="0"/>
                </a:endParaRPr>
              </a:p>
            </p:txBody>
          </p:sp>
        </p:grpSp>
        <p:pic>
          <p:nvPicPr>
            <p:cNvPr id="9" name="Picture 24" descr="isv_image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0" y="2808"/>
              <a:ext cx="2100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76" y="2996334"/>
            <a:ext cx="11641067" cy="627935"/>
          </a:xfrm>
        </p:spPr>
        <p:txBody>
          <a:bodyPr lIns="91416" tIns="45709" rIns="91416" bIns="45709" anchor="b"/>
          <a:lstStyle>
            <a:lvl1pPr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450" y="528639"/>
            <a:ext cx="10360316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6" y="609600"/>
            <a:ext cx="11393384" cy="304800"/>
          </a:xfrm>
        </p:spPr>
        <p:txBody>
          <a:bodyPr/>
          <a:lstStyle>
            <a:lvl1pPr>
              <a:defRPr sz="2200" b="1">
                <a:solidFill>
                  <a:srgbClr val="0070C0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A0AC5-FED5-4117-B8FD-7564507BF3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47B41-87AA-41F1-A09F-33B10F7752EA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09" y="4406901"/>
            <a:ext cx="10364550" cy="55399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09" y="2906719"/>
            <a:ext cx="103645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34C7B-42B1-4A7D-B808-EA69EE9848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4F33E-9228-44B0-BB19-A85C62AE6464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6385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53" y="1524000"/>
            <a:ext cx="5791954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1634" y="1524000"/>
            <a:ext cx="5791954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2CBB-9026-4E5F-8171-CEF422C33D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DFBD5-B710-4D63-A84A-88528053E50D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4229" cy="3311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79" y="2174875"/>
            <a:ext cx="53876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75" y="1535113"/>
            <a:ext cx="538973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75" y="2174875"/>
            <a:ext cx="538973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966DA-AD5D-49A7-92DF-3BD2A8A13F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435E3-7FFC-4EC4-BBE4-C4DCDEC2321C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726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7F05B4-F493-004F-BCF7-CB33952FF3B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8752E-F6AE-42C0-878F-29C484E572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498EE-F2FF-49A4-8DC4-4AB91268D470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DF00B-56AC-4CF9-9F6D-23E613FE0F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D49CF-A47F-4718-A96E-E10A90222E5C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1307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3" y="1158101"/>
            <a:ext cx="4011606" cy="276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54" y="273056"/>
            <a:ext cx="68165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83" y="1435102"/>
            <a:ext cx="40116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90CF1-2806-4F8C-8694-5F74E0E93D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E0C9B-411A-4D7B-B625-B06D44CC6EA2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28" y="5090340"/>
            <a:ext cx="7316153" cy="276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028" y="612775"/>
            <a:ext cx="73161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028" y="5367338"/>
            <a:ext cx="73161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2E203-2F1C-4AFF-91A5-A843897B71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9397-2860-41ED-8E22-850DBFAFC0A6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4925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310-E1DE-4D37-B910-512D5724CC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28B4D-8BFE-48D6-982D-3D1B3AC6FA43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61191" y="596900"/>
            <a:ext cx="332399" cy="52705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54" y="596900"/>
            <a:ext cx="8637125" cy="52705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D6391-2968-4409-9312-32C4C4EC73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7ED97-4873-4E04-B0E8-37116DBBAF63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3900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7" y="596900"/>
            <a:ext cx="11698223" cy="3311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53" y="1524000"/>
            <a:ext cx="5791954" cy="43434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01634" y="1524001"/>
            <a:ext cx="5791954" cy="2095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01634" y="3771900"/>
            <a:ext cx="5791954" cy="2095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243EB-7F2D-4151-A05C-B43AFFE2F7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9D273-67EE-41E4-A0F2-ECD1E7D59965}" type="datetime1">
              <a:rPr lang="en-US">
                <a:solidFill>
                  <a:srgbClr val="000000"/>
                </a:solidFill>
              </a:rPr>
              <a:pPr>
                <a:defRPr/>
              </a:pPr>
              <a:t>8/26/15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4522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08612" cy="4522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83E9D4-7C68-4A40-95E0-4301EB345F0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933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90A074-0B7E-6E4D-86FC-F47E4C79AA5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D3E7AE1-4FB4-1848-940F-722C140B30B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454332-0943-814A-9D7D-A129E853ED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796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00C581-E2B3-9440-8C64-84ACC15BCCF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376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2FD108-B563-FC45-88C7-AD9F501BB3B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06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6962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9625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6813"/>
            <a:ext cx="28368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endParaRPr lang="en-AU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8775" y="6246813"/>
            <a:ext cx="38608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endParaRPr lang="en-AU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40775" y="6246813"/>
            <a:ext cx="28368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fld id="{2DA202B3-57A4-AB4A-A513-E55FEC6CBBE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9pPr>
    </p:titleStyle>
    <p:bodyStyle>
      <a:lvl1pPr marL="430213" indent="-32385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2013" indent="-322263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3813" indent="-28575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5613" indent="-214313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7413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/>
          <p:cNvSpPr>
            <a:spLocks noChangeShapeType="1"/>
          </p:cNvSpPr>
          <p:nvPr/>
        </p:nvSpPr>
        <p:spPr bwMode="auto">
          <a:xfrm>
            <a:off x="347663" y="549275"/>
            <a:ext cx="114935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888288" y="6481763"/>
            <a:ext cx="407352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6876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900">
                <a:ea typeface="ＭＳ Ｐゴシック" charset="-128"/>
                <a:cs typeface="ＭＳ Ｐゴシック" charset="-128"/>
              </a:rPr>
              <a:t>© 2015 IBM Corporation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6456363"/>
            <a:ext cx="736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338138"/>
            <a:ext cx="141446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63" y="263525"/>
            <a:ext cx="1231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419100"/>
            <a:ext cx="82184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873250"/>
            <a:ext cx="11406188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17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242888" y="6537325"/>
            <a:ext cx="4841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87000"/>
              </a:lnSpc>
              <a:buClrTx/>
              <a:buFontTx/>
              <a:buNone/>
              <a:defRPr>
                <a:ea typeface="Lucida Sans Unicode" charset="0"/>
                <a:cs typeface="Lucida Sans Unicode" charset="0"/>
              </a:defRPr>
            </a:lvl1pPr>
          </a:lstStyle>
          <a:p>
            <a:fld id="{FD4AFBDF-3033-D94E-89E2-C0108085FE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712" r:id="rId12"/>
  </p:sldLayoutIdLst>
  <p:txStyles>
    <p:titleStyle>
      <a:lvl1pPr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2pPr>
      <a:lvl3pPr marL="11430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3pPr>
      <a:lvl4pPr marL="16002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4pPr>
      <a:lvl5pPr marL="20574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5pPr>
      <a:lvl6pPr marL="25146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6pPr>
      <a:lvl7pPr marL="29718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7pPr>
      <a:lvl8pPr marL="34290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8pPr>
      <a:lvl9pPr marL="38862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9pPr>
    </p:titleStyle>
    <p:bodyStyle>
      <a:lvl1pPr marL="430213" indent="-323850" algn="l" defTabSz="449263" rtl="0" fontAlgn="base" hangingPunct="0">
        <a:lnSpc>
          <a:spcPct val="87000"/>
        </a:lnSpc>
        <a:spcBef>
          <a:spcPts val="325"/>
        </a:spcBef>
        <a:spcAft>
          <a:spcPct val="0"/>
        </a:spcAft>
        <a:buClr>
          <a:srgbClr val="000000"/>
        </a:buClr>
        <a:buSzPct val="45000"/>
        <a:buFont typeface="Wingdings" charset="2"/>
        <a:buChar char="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862013" indent="-322263" algn="l" defTabSz="449263" rtl="0" fontAlgn="base" hangingPunct="0">
        <a:lnSpc>
          <a:spcPct val="87000"/>
        </a:lnSpc>
        <a:spcBef>
          <a:spcPts val="325"/>
        </a:spcBef>
        <a:spcAft>
          <a:spcPct val="0"/>
        </a:spcAft>
        <a:buClr>
          <a:srgbClr val="000000"/>
        </a:buClr>
        <a:buSzPct val="75000"/>
        <a:buFont typeface="Symbol" charset="2"/>
        <a:buChar char="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3813" indent="-285750" algn="l" defTabSz="449263" rtl="0" fontAlgn="base" hangingPunct="0">
        <a:lnSpc>
          <a:spcPct val="87000"/>
        </a:lnSpc>
        <a:spcBef>
          <a:spcPts val="325"/>
        </a:spcBef>
        <a:spcAft>
          <a:spcPct val="0"/>
        </a:spcAft>
        <a:buClr>
          <a:srgbClr val="000000"/>
        </a:buClr>
        <a:buSzPct val="45000"/>
        <a:buFont typeface="Wingdings" charset="2"/>
        <a:buChar char="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5613" indent="-214313" algn="l" defTabSz="449263" rtl="0" fontAlgn="base" hangingPunct="0">
        <a:lnSpc>
          <a:spcPct val="87000"/>
        </a:lnSpc>
        <a:spcBef>
          <a:spcPts val="275"/>
        </a:spcBef>
        <a:spcAft>
          <a:spcPct val="0"/>
        </a:spcAft>
        <a:buClr>
          <a:srgbClr val="000000"/>
        </a:buClr>
        <a:buSzPct val="75000"/>
        <a:buFont typeface="Symbol" charset="2"/>
        <a:buChar char="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7413" indent="-215900" algn="l" defTabSz="449263" rtl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4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6143" y="6492876"/>
            <a:ext cx="386130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000">
                <a:solidFill>
                  <a:srgbClr val="898989"/>
                </a:solidFill>
              </a:defRPr>
            </a:lvl1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mtClean="0"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65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2400" b="1" spc="-3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spc="-3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400" spc="-3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200" spc="-3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100" spc="-3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100" spc="-3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53" y="1524000"/>
            <a:ext cx="1178713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2"/>
            <a:endParaRPr lang="en-US" smtClean="0"/>
          </a:p>
          <a:p>
            <a:pPr lvl="3"/>
            <a:endParaRPr lang="en-US" smtClean="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 flipV="1">
            <a:off x="508066" y="533400"/>
            <a:ext cx="112790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Arial"/>
              <a:cs typeface="Arial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10121102" y="6537325"/>
            <a:ext cx="182903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51" tIns="46026" rIns="92051" bIns="46026"/>
          <a:lstStyle/>
          <a:p>
            <a:pPr algn="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00" dirty="0">
                <a:latin typeface="Arial"/>
                <a:cs typeface="Arial" pitchFamily="34" charset="0"/>
              </a:rPr>
              <a:t>© 2013 IBM Corporation</a:t>
            </a:r>
            <a:endParaRPr lang="en-US" sz="1600" dirty="0">
              <a:latin typeface="Arial"/>
              <a:cs typeface="Arial" pitchFamily="34" charset="0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43449" y="6537325"/>
            <a:ext cx="4890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1" tIns="46026" rIns="92051" bIns="46026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defRPr/>
            </a:pPr>
            <a:fld id="{7FE13F30-BB43-4622-A8D6-29EBC791068A}" type="slidenum">
              <a:rPr lang="en-US" smtClean="0"/>
              <a:pPr defTabSz="914400">
                <a:lnSpc>
                  <a:spcPct val="100000"/>
                </a:lnSpc>
                <a:buClrTx/>
                <a:buSzTx/>
                <a:defRPr/>
              </a:pPr>
              <a:t>‹#›</a:t>
            </a:fld>
            <a:endParaRPr lang="en-US" dirty="0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3012" y="6537325"/>
            <a:ext cx="792583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1" tIns="46026" rIns="92051" bIns="46026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defRPr/>
            </a:pPr>
            <a:endParaRPr lang="en-US" dirty="0"/>
          </a:p>
        </p:txBody>
      </p:sp>
      <p:pic>
        <p:nvPicPr>
          <p:cNvPr id="1031" name="Picture 7" descr="R120_G137_B251-20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001751" y="227015"/>
            <a:ext cx="78538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95367" y="596900"/>
            <a:ext cx="1169822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410689" y="136531"/>
            <a:ext cx="10360316" cy="366713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89976" tIns="0" rIns="89976" bIns="0" anchor="b"/>
          <a:lstStyle/>
          <a:p>
            <a:pPr defTabSz="457082" fontAlgn="auto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FontTx/>
              <a:buNone/>
              <a:tabLst>
                <a:tab pos="0" algn="l"/>
                <a:tab pos="914165" algn="l"/>
                <a:tab pos="1828332" algn="l"/>
                <a:tab pos="2742500" algn="l"/>
                <a:tab pos="3656665" algn="l"/>
                <a:tab pos="4570830" algn="l"/>
                <a:tab pos="5484996" algn="l"/>
                <a:tab pos="6399165" algn="l"/>
                <a:tab pos="7313328" algn="l"/>
                <a:tab pos="8227495" algn="l"/>
                <a:tab pos="9141660" algn="l"/>
                <a:tab pos="10055828" algn="l"/>
              </a:tabLst>
              <a:defRPr/>
            </a:pPr>
            <a:r>
              <a:rPr lang="en-US" sz="1000" dirty="0">
                <a:latin typeface="Arial"/>
                <a:cs typeface="Arial" pitchFamily="34" charset="0"/>
              </a:rPr>
              <a:t>Empowering the IBM ecosystem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873792" y="6182686"/>
            <a:ext cx="1014956" cy="372102"/>
          </a:xfrm>
          <a:prstGeom prst="rect">
            <a:avLst/>
          </a:prstGeom>
          <a:noFill/>
          <a:ln w="21600">
            <a:noFill/>
            <a:round/>
            <a:headEnd/>
            <a:tailEnd/>
          </a:ln>
        </p:spPr>
      </p:pic>
      <p:sp>
        <p:nvSpPr>
          <p:cNvPr id="757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93" y="6535738"/>
            <a:ext cx="13400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1" tIns="46026" rIns="92051" bIns="46026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defRPr/>
            </a:pPr>
            <a:fld id="{A4B93955-AEFC-44F2-9197-05112B3B12E0}" type="datetime1">
              <a:rPr lang="en-US" smtClean="0"/>
              <a:pPr defTabSz="914400">
                <a:lnSpc>
                  <a:spcPct val="100000"/>
                </a:lnSpc>
                <a:buClrTx/>
                <a:buSzTx/>
                <a:defRPr/>
              </a:pPr>
              <a:t>8/26/15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</a:defRPr>
      </a:lvl5pPr>
      <a:lvl6pPr marL="45708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6pPr>
      <a:lvl7pPr marL="91416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7pPr>
      <a:lvl8pPr marL="13712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8pPr>
      <a:lvl9pPr marL="18283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9pPr>
    </p:titleStyle>
    <p:bodyStyle>
      <a:lvl1pPr marL="172993" indent="-172993" algn="l" rtl="0" eaLnBrk="1" fontAlgn="base" hangingPunct="1"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458" indent="-163469" algn="l" rtl="0" eaLnBrk="1" fontAlgn="base" hangingPunct="1">
        <a:spcBef>
          <a:spcPct val="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5443" indent="-172993" algn="l" rtl="0" eaLnBrk="1" fontAlgn="base" hangingPunct="1">
        <a:spcBef>
          <a:spcPct val="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3pPr>
      <a:lvl4pPr marL="1203017" indent="-172993" algn="l" rtl="0" eaLnBrk="1" fontAlgn="base" hangingPunct="1">
        <a:spcBef>
          <a:spcPct val="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539481" indent="-16346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6565" indent="-16346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3647" indent="-16346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0730" indent="-16346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7812" indent="-16346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hub.jazz.net/git/ecosysdevcnc/javaplays-microservic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21533" y="3878263"/>
            <a:ext cx="61118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Java Plays – </a:t>
            </a:r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839995" y="5349875"/>
            <a:ext cx="2514599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IBM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Source: </a:t>
            </a:r>
            <a:r>
              <a:rPr lang="en-US" dirty="0" smtClean="0"/>
              <a:t> Interconnect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49" y="685901"/>
            <a:ext cx="8543925" cy="304699"/>
          </a:xfrm>
        </p:spPr>
        <p:txBody>
          <a:bodyPr/>
          <a:lstStyle/>
          <a:p>
            <a:r>
              <a:rPr lang="en-US" dirty="0" smtClean="0"/>
              <a:t>Reducing Operational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55" y="1143000"/>
            <a:ext cx="8839200" cy="4572000"/>
          </a:xfrm>
        </p:spPr>
        <p:txBody>
          <a:bodyPr/>
          <a:lstStyle/>
          <a:p>
            <a:r>
              <a:rPr lang="en-US" dirty="0" smtClean="0"/>
              <a:t>Platform-as-a-Service </a:t>
            </a:r>
            <a:r>
              <a:rPr lang="en-US" dirty="0"/>
              <a:t>exists to remove the complexity of deploying applications – the PaaS provider also handles the complexity of managing and monitoring the infrastructure </a:t>
            </a:r>
          </a:p>
          <a:p>
            <a:r>
              <a:rPr lang="en-US" dirty="0" smtClean="0"/>
              <a:t>Cloud </a:t>
            </a:r>
            <a:r>
              <a:rPr lang="en-US" dirty="0"/>
              <a:t>Foundry provides a consistent deployment mechanism regardless of programming language </a:t>
            </a:r>
          </a:p>
          <a:p>
            <a:r>
              <a:rPr lang="en-US" dirty="0" smtClean="0"/>
              <a:t>Buildpacks </a:t>
            </a:r>
            <a:r>
              <a:rPr lang="en-US" dirty="0"/>
              <a:t>ensure that applications are kept up-to-date with new versions of the runtime and libraries </a:t>
            </a:r>
          </a:p>
          <a:p>
            <a:r>
              <a:rPr lang="en-US" dirty="0" smtClean="0"/>
              <a:t>Routing </a:t>
            </a:r>
            <a:r>
              <a:rPr lang="en-US" dirty="0"/>
              <a:t>and load balancing handled by Cloud Foundry router </a:t>
            </a:r>
          </a:p>
          <a:p>
            <a:r>
              <a:rPr lang="en-US" dirty="0" smtClean="0"/>
              <a:t>Service </a:t>
            </a:r>
            <a:r>
              <a:rPr lang="en-US" dirty="0"/>
              <a:t>dependencies are resolved at deployment time </a:t>
            </a:r>
          </a:p>
          <a:p>
            <a:r>
              <a:rPr lang="en-US" dirty="0" smtClean="0"/>
              <a:t>Repeatable </a:t>
            </a:r>
            <a:r>
              <a:rPr lang="en-US" dirty="0"/>
              <a:t>deployment through IBM DevOps Services or CLI, Maven/</a:t>
            </a:r>
            <a:r>
              <a:rPr lang="en-US" dirty="0" err="1"/>
              <a:t>Gradle</a:t>
            </a:r>
            <a:r>
              <a:rPr lang="en-US" dirty="0"/>
              <a:t>/Travis/Jenkins plugins (you can even run Jenkins on Cloud Foundry!) </a:t>
            </a:r>
          </a:p>
          <a:p>
            <a:r>
              <a:rPr lang="en-US" dirty="0" smtClean="0"/>
              <a:t>Cloud </a:t>
            </a:r>
            <a:r>
              <a:rPr lang="en-US" dirty="0"/>
              <a:t>Foundry V3 API to allow multiple processes per app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27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60" y="1143000"/>
            <a:ext cx="8839200" cy="4648200"/>
          </a:xfrm>
        </p:spPr>
        <p:txBody>
          <a:bodyPr/>
          <a:lstStyle/>
          <a:p>
            <a:r>
              <a:rPr lang="en-US" dirty="0" smtClean="0"/>
              <a:t>Within </a:t>
            </a:r>
            <a:r>
              <a:rPr lang="en-US" dirty="0"/>
              <a:t>a Cloud Foundry environment, routes and the CF router provide all that is needed to locate a service instance Cloud Controller manages distribution and availability of application instances </a:t>
            </a:r>
          </a:p>
          <a:p>
            <a:r>
              <a:rPr lang="en-US" dirty="0"/>
              <a:t>Blue-green deployments supported by binding multiple application versions to the same route </a:t>
            </a:r>
          </a:p>
          <a:p>
            <a:r>
              <a:rPr lang="en-US" dirty="0" smtClean="0"/>
              <a:t>cf </a:t>
            </a:r>
            <a:r>
              <a:rPr lang="en-US" dirty="0"/>
              <a:t>cups (create user provided service) provides a convenient mechanism to inform one </a:t>
            </a:r>
            <a:r>
              <a:rPr lang="en-US" dirty="0" err="1"/>
              <a:t>microservice</a:t>
            </a:r>
            <a:r>
              <a:rPr lang="en-US" dirty="0"/>
              <a:t> of the route for a </a:t>
            </a:r>
            <a:r>
              <a:rPr lang="en-US" dirty="0" err="1"/>
              <a:t>microservice</a:t>
            </a:r>
            <a:r>
              <a:rPr lang="en-US" dirty="0"/>
              <a:t> on which it is dependent </a:t>
            </a:r>
          </a:p>
          <a:p>
            <a:r>
              <a:rPr lang="en-US" dirty="0" smtClean="0"/>
              <a:t>Where </a:t>
            </a:r>
            <a:r>
              <a:rPr lang="en-US" dirty="0"/>
              <a:t>instances of a </a:t>
            </a:r>
            <a:r>
              <a:rPr lang="en-US" dirty="0" err="1"/>
              <a:t>microservice</a:t>
            </a:r>
            <a:r>
              <a:rPr lang="en-US" dirty="0"/>
              <a:t> are deployed to multiple Cloud Foundry environments, consider using a runtime registry e.g. Eureka or highly-available data store e.g. </a:t>
            </a:r>
            <a:r>
              <a:rPr lang="en-US" dirty="0" err="1"/>
              <a:t>etcd</a:t>
            </a:r>
            <a:r>
              <a:rPr lang="en-US" dirty="0"/>
              <a:t> or Zookeeper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66" y="1219200"/>
            <a:ext cx="8839200" cy="4724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application should be deployable in to multiple environments – don’t build configuration in to the application </a:t>
            </a:r>
          </a:p>
          <a:p>
            <a:r>
              <a:rPr lang="en-US" dirty="0" smtClean="0"/>
              <a:t>Environment </a:t>
            </a:r>
            <a:r>
              <a:rPr lang="en-US" dirty="0"/>
              <a:t>variables are a simple mechanism portable across most runtimes and cloud and non-cloud environments Cloud Foundry provides the ability to set environment variables in the manifest at push time or subsequently via cf set-</a:t>
            </a:r>
            <a:r>
              <a:rPr lang="en-US" dirty="0" err="1"/>
              <a:t>env</a:t>
            </a:r>
            <a:r>
              <a:rPr lang="en-US" dirty="0"/>
              <a:t> </a:t>
            </a:r>
          </a:p>
          <a:p>
            <a:r>
              <a:rPr lang="en-US" dirty="0" smtClean="0"/>
              <a:t>Netflix </a:t>
            </a:r>
            <a:r>
              <a:rPr lang="en-US" dirty="0" err="1"/>
              <a:t>Archaius</a:t>
            </a:r>
            <a:r>
              <a:rPr lang="en-US" dirty="0"/>
              <a:t> provides a mechanism to poll a hierarchy of configuration sources Property files and URLs out of the box but other configuration sources are pluggable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33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66" y="1236662"/>
            <a:ext cx="8839200" cy="4876800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service call could fail where failure could be anything from an immediate error code to never returning – need to handle that gracefully </a:t>
            </a:r>
          </a:p>
          <a:p>
            <a:r>
              <a:rPr lang="en-US" dirty="0" smtClean="0"/>
              <a:t>Emphasis </a:t>
            </a:r>
            <a:r>
              <a:rPr lang="en-US" dirty="0"/>
              <a:t>on real-time monitoring of technical and business </a:t>
            </a:r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monitoring through Monitoring and Analytics service or third-party service e.g. New Relic </a:t>
            </a:r>
          </a:p>
          <a:p>
            <a:pPr lvl="1"/>
            <a:r>
              <a:rPr lang="en-US" dirty="0"/>
              <a:t>Gives insights which might not be uncovered in a monolithic application </a:t>
            </a:r>
          </a:p>
          <a:p>
            <a:r>
              <a:rPr lang="en-US" dirty="0" smtClean="0"/>
              <a:t>Implement </a:t>
            </a:r>
            <a:r>
              <a:rPr lang="en-US" dirty="0"/>
              <a:t>patterns from ‘Release It!’ e.g. via Netflix </a:t>
            </a:r>
            <a:r>
              <a:rPr lang="en-US" dirty="0" err="1"/>
              <a:t>Hystrix</a:t>
            </a:r>
            <a:r>
              <a:rPr lang="en-US" dirty="0"/>
              <a:t> Circuit </a:t>
            </a:r>
            <a:r>
              <a:rPr lang="en-US" dirty="0" smtClean="0"/>
              <a:t>Breaker</a:t>
            </a:r>
          </a:p>
          <a:p>
            <a:pPr lvl="1"/>
            <a:r>
              <a:rPr lang="en-US" dirty="0" smtClean="0"/>
              <a:t>protect </a:t>
            </a:r>
            <a:r>
              <a:rPr lang="en-US" dirty="0"/>
              <a:t>from downstream failures </a:t>
            </a:r>
            <a:endParaRPr lang="en-US" dirty="0" smtClean="0"/>
          </a:p>
          <a:p>
            <a:pPr lvl="1"/>
            <a:r>
              <a:rPr lang="en-US" dirty="0" smtClean="0"/>
              <a:t>Bulkhead </a:t>
            </a:r>
            <a:r>
              <a:rPr lang="en-US" dirty="0"/>
              <a:t>– limit resources that can be consumed </a:t>
            </a:r>
            <a:endParaRPr lang="en-US" dirty="0" smtClean="0"/>
          </a:p>
          <a:p>
            <a:pPr lvl="1"/>
            <a:r>
              <a:rPr lang="en-US" dirty="0" smtClean="0"/>
              <a:t>Timeout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60" y="1143000"/>
            <a:ext cx="8839200" cy="4343400"/>
          </a:xfrm>
        </p:spPr>
        <p:txBody>
          <a:bodyPr/>
          <a:lstStyle/>
          <a:p>
            <a:r>
              <a:rPr lang="en-US" dirty="0" smtClean="0"/>
              <a:t>Cloud </a:t>
            </a:r>
            <a:r>
              <a:rPr lang="en-US" dirty="0"/>
              <a:t>Foundry currently only supports inbound HTTP Web sockets is an option in preference to long polling </a:t>
            </a:r>
          </a:p>
          <a:p>
            <a:r>
              <a:rPr lang="en-US" dirty="0"/>
              <a:t>JSON may be the best fit for client facing services but consider other options such as Apache Thrift or Google Protocol Buffers where serialization efficiency is important </a:t>
            </a:r>
          </a:p>
          <a:p>
            <a:r>
              <a:rPr lang="en-US" dirty="0" smtClean="0"/>
              <a:t>Typically </a:t>
            </a:r>
            <a:r>
              <a:rPr lang="en-US" dirty="0"/>
              <a:t>start with synchronous protocols and add asynchronous (e.g. via MQ Light) where needed to support the interaction style or performance goals </a:t>
            </a:r>
          </a:p>
          <a:p>
            <a:r>
              <a:rPr lang="en-US" dirty="0" smtClean="0"/>
              <a:t>Parallel </a:t>
            </a:r>
            <a:r>
              <a:rPr lang="en-US" dirty="0"/>
              <a:t>invocation of downstream services may be required to ensure responsiveness is maintained </a:t>
            </a:r>
            <a:endParaRPr lang="en-US" dirty="0" smtClean="0"/>
          </a:p>
          <a:p>
            <a:pPr lvl="1"/>
            <a:r>
              <a:rPr lang="en-US" dirty="0" smtClean="0"/>
              <a:t>Consider </a:t>
            </a:r>
            <a:r>
              <a:rPr lang="en-US" dirty="0"/>
              <a:t>using a reactive programming model (e.g. </a:t>
            </a:r>
            <a:r>
              <a:rPr lang="en-US" dirty="0" err="1"/>
              <a:t>RxJava</a:t>
            </a:r>
            <a:r>
              <a:rPr lang="en-US" dirty="0"/>
              <a:t>) or Java 8’s </a:t>
            </a:r>
            <a:r>
              <a:rPr lang="en-US" dirty="0" err="1"/>
              <a:t>CompletableFuture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60" y="1295400"/>
            <a:ext cx="8839200" cy="4343400"/>
          </a:xfrm>
        </p:spPr>
        <p:txBody>
          <a:bodyPr/>
          <a:lstStyle/>
          <a:p>
            <a:r>
              <a:rPr lang="en-US" dirty="0" smtClean="0"/>
              <a:t>Cloud </a:t>
            </a:r>
            <a:r>
              <a:rPr lang="en-US" dirty="0"/>
              <a:t>Foundry applications are all public facing (Application Security Groups introduced in the CF 1.3 release relate to outbound traffic) </a:t>
            </a:r>
          </a:p>
          <a:p>
            <a:r>
              <a:rPr lang="en-US" dirty="0" smtClean="0"/>
              <a:t>Normal </a:t>
            </a:r>
            <a:r>
              <a:rPr lang="en-US" dirty="0"/>
              <a:t>rules apply e.g. basic authentication and </a:t>
            </a:r>
            <a:r>
              <a:rPr lang="en-US" dirty="0" err="1"/>
              <a:t>authorisation</a:t>
            </a:r>
            <a:r>
              <a:rPr lang="en-US" dirty="0"/>
              <a:t> as a starting point </a:t>
            </a:r>
          </a:p>
          <a:p>
            <a:r>
              <a:rPr lang="en-US" dirty="0" smtClean="0"/>
              <a:t>Bluemix </a:t>
            </a:r>
            <a:r>
              <a:rPr lang="en-US" dirty="0"/>
              <a:t>Single Sign On service provides a simple mechanism to use an existing identity source or Bluemix based user registry for SSO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Hexagon 8"/>
          <p:cNvSpPr/>
          <p:nvPr/>
        </p:nvSpPr>
        <p:spPr bwMode="auto">
          <a:xfrm>
            <a:off x="3417160" y="1638300"/>
            <a:ext cx="1524000" cy="1143000"/>
          </a:xfrm>
          <a:prstGeom prst="hexagon">
            <a:avLst/>
          </a:prstGeom>
          <a:solidFill>
            <a:srgbClr val="002060"/>
          </a:solidFill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MQLight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54357" y="1524000"/>
            <a:ext cx="1752600" cy="1371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Find Author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Microservice</a:t>
            </a:r>
            <a:endParaRPr lang="en-US" dirty="0" smtClean="0">
              <a:solidFill>
                <a:schemeClr val="tx1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09666" y="1524000"/>
            <a:ext cx="1752600" cy="1371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Find Author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of the Article Application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Java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UI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stCxn id="12" idx="3"/>
            <a:endCxn id="9" idx="3"/>
          </p:cNvCxnSpPr>
          <p:nvPr/>
        </p:nvCxnSpPr>
        <p:spPr bwMode="auto">
          <a:xfrm>
            <a:off x="2362266" y="2209800"/>
            <a:ext cx="105489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A6A6A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Straight Arrow Connector 14"/>
          <p:cNvCxnSpPr>
            <a:endCxn id="11" idx="1"/>
          </p:cNvCxnSpPr>
          <p:nvPr/>
        </p:nvCxnSpPr>
        <p:spPr bwMode="auto">
          <a:xfrm>
            <a:off x="4941160" y="2209800"/>
            <a:ext cx="81319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A6A6A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7011194" y="1181100"/>
            <a:ext cx="1447800" cy="7620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Alchemy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API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06400" y="3375025"/>
            <a:ext cx="12193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521560" y="3238500"/>
            <a:ext cx="8839200" cy="2400300"/>
          </a:xfrm>
        </p:spPr>
        <p:txBody>
          <a:bodyPr/>
          <a:lstStyle/>
          <a:p>
            <a:r>
              <a:rPr lang="en-US" dirty="0" err="1" smtClean="0"/>
              <a:t>Jazzhub</a:t>
            </a:r>
            <a:r>
              <a:rPr lang="en-US" dirty="0" smtClean="0"/>
              <a:t> link </a:t>
            </a:r>
            <a:r>
              <a:rPr lang="en-US" dirty="0" smtClean="0">
                <a:sym typeface="Wingdings"/>
              </a:rPr>
              <a:t></a:t>
            </a:r>
          </a:p>
          <a:p>
            <a:pPr lvl="1"/>
            <a:r>
              <a:rPr lang="en-US" dirty="0">
                <a:sym typeface="Wingdings"/>
              </a:rPr>
              <a:t> </a:t>
            </a:r>
            <a:r>
              <a:rPr lang="en-US" dirty="0">
                <a:sym typeface="Wingdings"/>
                <a:hlinkClick r:id="rId2"/>
              </a:rPr>
              <a:t>https://hub.jazz.net/git/ecosysdevcnc/javaplays-microservice</a:t>
            </a:r>
            <a:r>
              <a:rPr lang="en-US" dirty="0" smtClean="0">
                <a:sym typeface="Wingdings"/>
                <a:hlinkClick r:id="rId2"/>
              </a:rPr>
              <a:t>/</a:t>
            </a:r>
            <a:endParaRPr lang="en-US" dirty="0" smtClean="0">
              <a:sym typeface="Wingdings"/>
            </a:endParaRPr>
          </a:p>
          <a:p>
            <a:pPr marL="345989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5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5" y="1143000"/>
            <a:ext cx="775529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056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994" y="2895600"/>
            <a:ext cx="8224838" cy="388938"/>
          </a:xfrm>
        </p:spPr>
        <p:txBody>
          <a:bodyPr/>
          <a:lstStyle/>
          <a:p>
            <a:pPr algn="ctr"/>
            <a:r>
              <a:rPr lang="en-US" altLang="en-US" sz="32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Questions?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7511489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architected as a suite of small services, each running in its own process, and communicating with lightweight mechanisms e.g. REST/HTTP </a:t>
            </a:r>
          </a:p>
          <a:p>
            <a:r>
              <a:rPr lang="en-US" dirty="0" smtClean="0"/>
              <a:t>Services </a:t>
            </a:r>
            <a:r>
              <a:rPr lang="en-US" dirty="0"/>
              <a:t>built around business capabilities </a:t>
            </a:r>
          </a:p>
          <a:p>
            <a:r>
              <a:rPr lang="en-US" dirty="0" smtClean="0"/>
              <a:t>Each </a:t>
            </a:r>
            <a:r>
              <a:rPr lang="en-US" dirty="0"/>
              <a:t>service independently deployable via automation </a:t>
            </a:r>
          </a:p>
          <a:p>
            <a:pPr lvl="1"/>
            <a:r>
              <a:rPr lang="en-US" dirty="0" smtClean="0"/>
              <a:t>Minimal </a:t>
            </a:r>
            <a:r>
              <a:rPr lang="en-US" dirty="0" err="1"/>
              <a:t>centralised</a:t>
            </a:r>
            <a:r>
              <a:rPr lang="en-US" dirty="0"/>
              <a:t> governance May be written in different languages </a:t>
            </a:r>
          </a:p>
          <a:p>
            <a:pPr lvl="1"/>
            <a:r>
              <a:rPr lang="en-US" dirty="0"/>
              <a:t>May use different data storage technologies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vs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594" y="990600"/>
            <a:ext cx="8839200" cy="5410200"/>
          </a:xfrm>
        </p:spPr>
        <p:txBody>
          <a:bodyPr/>
          <a:lstStyle/>
          <a:p>
            <a:pPr marL="9524" indent="0">
              <a:buNone/>
            </a:pPr>
            <a:endParaRPr lang="en-US" dirty="0"/>
          </a:p>
          <a:p>
            <a:pPr marL="9524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0" y="1371600"/>
            <a:ext cx="82296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Componentization Via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160" y="1219200"/>
            <a:ext cx="8458200" cy="4343400"/>
          </a:xfrm>
        </p:spPr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is a unit of software that is independently replaceable and upgradeable </a:t>
            </a:r>
          </a:p>
          <a:p>
            <a:r>
              <a:rPr lang="en-US" dirty="0" smtClean="0"/>
              <a:t>Libraries </a:t>
            </a:r>
            <a:r>
              <a:rPr lang="en-US" dirty="0"/>
              <a:t>are components that are linked in to a program and called used in-memory function calls </a:t>
            </a:r>
          </a:p>
          <a:p>
            <a:r>
              <a:rPr lang="en-US" dirty="0" smtClean="0"/>
              <a:t>Services </a:t>
            </a:r>
            <a:r>
              <a:rPr lang="en-US" dirty="0"/>
              <a:t>are out-of-process components who communicate, for example, via web service requests or RPC </a:t>
            </a:r>
          </a:p>
          <a:p>
            <a:r>
              <a:rPr lang="en-US" dirty="0" smtClean="0"/>
              <a:t>Unlike </a:t>
            </a:r>
            <a:r>
              <a:rPr lang="en-US" dirty="0"/>
              <a:t>libraries, services can be independently redeployed </a:t>
            </a:r>
          </a:p>
          <a:p>
            <a:r>
              <a:rPr lang="en-US" dirty="0" smtClean="0"/>
              <a:t>Using </a:t>
            </a:r>
            <a:r>
              <a:rPr lang="en-US" dirty="0"/>
              <a:t>a service results in an explicit published interface </a:t>
            </a:r>
          </a:p>
          <a:p>
            <a:r>
              <a:rPr lang="en-US" dirty="0" smtClean="0"/>
              <a:t>Remote </a:t>
            </a:r>
            <a:r>
              <a:rPr lang="en-US" dirty="0"/>
              <a:t>calls are more expense leading to coarser-grained </a:t>
            </a:r>
            <a:r>
              <a:rPr lang="en-US" dirty="0" smtClean="0"/>
              <a:t>APIs </a:t>
            </a:r>
          </a:p>
          <a:p>
            <a:r>
              <a:rPr lang="en-US" dirty="0" smtClean="0"/>
              <a:t>A service may consist of multiple processes e.g. the application process, cache, and associated database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55" y="609600"/>
            <a:ext cx="8543925" cy="304699"/>
          </a:xfrm>
        </p:spPr>
        <p:txBody>
          <a:bodyPr/>
          <a:lstStyle/>
          <a:p>
            <a:r>
              <a:rPr lang="en-US" dirty="0"/>
              <a:t>Organized around Business </a:t>
            </a:r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49" y="1219200"/>
            <a:ext cx="8839200" cy="4648200"/>
          </a:xfrm>
        </p:spPr>
        <p:txBody>
          <a:bodyPr/>
          <a:lstStyle/>
          <a:p>
            <a:r>
              <a:rPr lang="en-US" dirty="0" smtClean="0"/>
              <a:t>Monolithic </a:t>
            </a:r>
            <a:r>
              <a:rPr lang="en-US" dirty="0"/>
              <a:t>project teams are often aligned around technology layers meaning even simple changes involve multiple teams </a:t>
            </a:r>
            <a:endParaRPr lang="en-US" dirty="0" smtClean="0"/>
          </a:p>
          <a:p>
            <a:pPr marL="336465" lvl="1" indent="0">
              <a:buNone/>
            </a:pPr>
            <a:endParaRPr lang="en-US" i="1" dirty="0" smtClean="0"/>
          </a:p>
          <a:p>
            <a:pPr marL="336465" lvl="1" indent="0">
              <a:buNone/>
            </a:pPr>
            <a:r>
              <a:rPr lang="en-US" i="1" dirty="0" smtClean="0"/>
              <a:t>Any </a:t>
            </a:r>
            <a:r>
              <a:rPr lang="en-US" i="1" dirty="0"/>
              <a:t>organization that designs a system (defined broadly) will produce a design whose structure is a copy of the organization's communication structure – Melvyn Conway, 1967 </a:t>
            </a:r>
            <a:endParaRPr lang="en-US" dirty="0"/>
          </a:p>
          <a:p>
            <a:r>
              <a:rPr lang="en-US" dirty="0" smtClean="0"/>
              <a:t>Organize </a:t>
            </a:r>
            <a:r>
              <a:rPr lang="en-US" dirty="0"/>
              <a:t>services around business capabilities results in cross-functional teams </a:t>
            </a:r>
          </a:p>
          <a:p>
            <a:r>
              <a:rPr lang="en-US" dirty="0" smtClean="0"/>
              <a:t>Typically </a:t>
            </a:r>
            <a:r>
              <a:rPr lang="en-US" dirty="0"/>
              <a:t>those teams are small (Amazon “Two pizza team”) but don’t get hung up on the ‘micro’ </a:t>
            </a:r>
          </a:p>
          <a:p>
            <a:r>
              <a:rPr lang="en-US" dirty="0" smtClean="0"/>
              <a:t>Strong </a:t>
            </a:r>
            <a:r>
              <a:rPr lang="en-US" dirty="0"/>
              <a:t>tie-in to DevOps: each team is responsible for the entire lifecycle of its service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8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</a:t>
            </a:r>
            <a:r>
              <a:rPr lang="en-US" dirty="0"/>
              <a:t>there has been an emphasis on putting intelligence (e.g. routing, transformation and even choreography) in to the communications channel e.g. Enterprise Service Bus </a:t>
            </a:r>
          </a:p>
          <a:p>
            <a:r>
              <a:rPr lang="en-US" dirty="0" smtClean="0"/>
              <a:t>Microservices </a:t>
            </a:r>
            <a:r>
              <a:rPr lang="en-US" dirty="0"/>
              <a:t>communicate directly using simple protocols such as REST/HTTP and AMQP </a:t>
            </a:r>
          </a:p>
          <a:p>
            <a:r>
              <a:rPr lang="en-US" dirty="0" smtClean="0"/>
              <a:t>Significant </a:t>
            </a:r>
            <a:r>
              <a:rPr lang="en-US" dirty="0"/>
              <a:t>differentiator from what we traditional think of in a SOA architecture </a:t>
            </a:r>
          </a:p>
          <a:p>
            <a:r>
              <a:rPr lang="en-US" dirty="0" smtClean="0"/>
              <a:t>Try </a:t>
            </a:r>
            <a:r>
              <a:rPr lang="en-US" dirty="0"/>
              <a:t>to avoid versioning by making services and clients tolerant to changes </a:t>
            </a:r>
          </a:p>
          <a:p>
            <a:r>
              <a:rPr lang="en-US" dirty="0" smtClean="0"/>
              <a:t>API </a:t>
            </a:r>
            <a:r>
              <a:rPr lang="en-US" dirty="0"/>
              <a:t>Gateway (used to consolidate multiple client calls) somewhat contrary to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9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/>
              <a:t>governance </a:t>
            </a:r>
            <a:endParaRPr lang="en-US" dirty="0" smtClean="0"/>
          </a:p>
          <a:p>
            <a:pPr lvl="1"/>
            <a:r>
              <a:rPr lang="en-US" dirty="0" smtClean="0"/>
              <a:t>Monoliths </a:t>
            </a:r>
            <a:r>
              <a:rPr lang="en-US" dirty="0"/>
              <a:t>tend to </a:t>
            </a:r>
            <a:r>
              <a:rPr lang="en-US" dirty="0" err="1"/>
              <a:t>standardise</a:t>
            </a:r>
            <a:r>
              <a:rPr lang="en-US" dirty="0"/>
              <a:t> on a single technology platform whereas it may be appropriate to use different tools (e.g. languages or databases) for different parts of an application 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microservices</a:t>
            </a:r>
            <a:r>
              <a:rPr lang="en-US" dirty="0"/>
              <a:t>, ‘</a:t>
            </a:r>
            <a:r>
              <a:rPr lang="en-US" dirty="0" err="1"/>
              <a:t>standardisation</a:t>
            </a:r>
            <a:r>
              <a:rPr lang="en-US" dirty="0"/>
              <a:t>’ is through sharing of common code/tools </a:t>
            </a:r>
          </a:p>
          <a:p>
            <a:r>
              <a:rPr lang="en-US" dirty="0" smtClean="0"/>
              <a:t>Decentralized </a:t>
            </a:r>
            <a:r>
              <a:rPr lang="en-US" dirty="0"/>
              <a:t>data management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service owns its own data model and data </a:t>
            </a:r>
          </a:p>
          <a:p>
            <a:pPr lvl="1"/>
            <a:r>
              <a:rPr lang="en-US" dirty="0"/>
              <a:t>Coordination between services must be transaction-less (use eventual consistency and compensation)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60" y="1143000"/>
            <a:ext cx="8839200" cy="4343400"/>
          </a:xfrm>
        </p:spPr>
        <p:txBody>
          <a:bodyPr/>
          <a:lstStyle/>
          <a:p>
            <a:r>
              <a:rPr lang="en-US" dirty="0" smtClean="0"/>
              <a:t>Greater </a:t>
            </a:r>
            <a:r>
              <a:rPr lang="en-US" dirty="0"/>
              <a:t>operational complexity – more moving parts </a:t>
            </a:r>
          </a:p>
          <a:p>
            <a:r>
              <a:rPr lang="en-US" dirty="0" err="1" smtClean="0"/>
              <a:t>Devs</a:t>
            </a:r>
            <a:r>
              <a:rPr lang="en-US" dirty="0" smtClean="0"/>
              <a:t> </a:t>
            </a:r>
            <a:r>
              <a:rPr lang="en-US" dirty="0"/>
              <a:t>need significant ops skills </a:t>
            </a:r>
          </a:p>
          <a:p>
            <a:r>
              <a:rPr lang="en-US" dirty="0" smtClean="0"/>
              <a:t>Service </a:t>
            </a:r>
            <a:r>
              <a:rPr lang="en-US" dirty="0"/>
              <a:t>interfaces and versioning </a:t>
            </a:r>
          </a:p>
          <a:p>
            <a:r>
              <a:rPr lang="en-US" dirty="0" smtClean="0"/>
              <a:t>Duplication </a:t>
            </a:r>
            <a:r>
              <a:rPr lang="en-US" dirty="0"/>
              <a:t>of effort across service implementations </a:t>
            </a:r>
          </a:p>
          <a:p>
            <a:r>
              <a:rPr lang="en-US" dirty="0" smtClean="0"/>
              <a:t>Additional </a:t>
            </a:r>
            <a:r>
              <a:rPr lang="en-US" dirty="0"/>
              <a:t>complexity of creating a distributed system – network latency, fault tolerance, serialization, … </a:t>
            </a:r>
          </a:p>
          <a:p>
            <a:r>
              <a:rPr lang="en-US" dirty="0" smtClean="0"/>
              <a:t>Designing </a:t>
            </a:r>
            <a:r>
              <a:rPr lang="en-US" dirty="0"/>
              <a:t>decoupled non-transactional systems is hard </a:t>
            </a:r>
          </a:p>
          <a:p>
            <a:r>
              <a:rPr lang="en-US" dirty="0" smtClean="0"/>
              <a:t>Avoiding </a:t>
            </a:r>
            <a:r>
              <a:rPr lang="en-US" dirty="0"/>
              <a:t>latency overhead of large numbers of small service invocations </a:t>
            </a:r>
          </a:p>
          <a:p>
            <a:r>
              <a:rPr lang="en-US" dirty="0" smtClean="0"/>
              <a:t>Locating </a:t>
            </a:r>
            <a:r>
              <a:rPr lang="en-US" dirty="0"/>
              <a:t>service instances </a:t>
            </a:r>
          </a:p>
          <a:p>
            <a:r>
              <a:rPr lang="en-US" dirty="0" smtClean="0"/>
              <a:t>Maintaining </a:t>
            </a:r>
            <a:r>
              <a:rPr lang="en-US" dirty="0"/>
              <a:t>availability and consistency with partitioned data </a:t>
            </a:r>
          </a:p>
          <a:p>
            <a:r>
              <a:rPr lang="en-US" dirty="0" smtClean="0"/>
              <a:t>End-to-end </a:t>
            </a:r>
            <a:r>
              <a:rPr lang="en-US" dirty="0"/>
              <a:t>testing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595" y="2209800"/>
            <a:ext cx="8543925" cy="3046988"/>
          </a:xfrm>
        </p:spPr>
        <p:txBody>
          <a:bodyPr/>
          <a:lstStyle/>
          <a:p>
            <a:pPr algn="ctr"/>
            <a:r>
              <a:rPr lang="en-US" sz="4400" dirty="0"/>
              <a:t>Developing and Deploying Microservices using Bluemix/CloudFoundry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A0AC5-FED5-4117-B8FD-7564507BF3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39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 Cloud 2015">
  <a:themeElements>
    <a:clrScheme name="IBM Cloud 2105">
      <a:dk1>
        <a:sysClr val="windowText" lastClr="000000"/>
      </a:dk1>
      <a:lt1>
        <a:sysClr val="window" lastClr="FFFFFF"/>
      </a:lt1>
      <a:dk2>
        <a:srgbClr val="085571"/>
      </a:dk2>
      <a:lt2>
        <a:srgbClr val="81CDF2"/>
      </a:lt2>
      <a:accent1>
        <a:srgbClr val="009EE2"/>
      </a:accent1>
      <a:accent2>
        <a:srgbClr val="1174B9"/>
      </a:accent2>
      <a:accent3>
        <a:srgbClr val="00A39C"/>
      </a:accent3>
      <a:accent4>
        <a:srgbClr val="00706E"/>
      </a:accent4>
      <a:accent5>
        <a:srgbClr val="611773"/>
      </a:accent5>
      <a:accent6>
        <a:srgbClr val="340F51"/>
      </a:accent6>
      <a:hlink>
        <a:srgbClr val="0000FF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8444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kern="0" spc="-30" dirty="0" smtClean="0">
            <a:solidFill>
              <a:srgbClr val="FFFFFF"/>
            </a:solidFill>
            <a:latin typeface="Arial"/>
            <a:cs typeface="Arial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IC Transformation - Service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8003E"/>
      </a:accent1>
      <a:accent2>
        <a:srgbClr val="00B2EF"/>
      </a:accent2>
      <a:accent3>
        <a:srgbClr val="008ABF"/>
      </a:accent3>
      <a:accent4>
        <a:srgbClr val="007670"/>
      </a:accent4>
      <a:accent5>
        <a:srgbClr val="17AF4B"/>
      </a:accent5>
      <a:accent6>
        <a:srgbClr val="8CC63F"/>
      </a:accent6>
      <a:hlink>
        <a:srgbClr val="0070C0"/>
      </a:hlink>
      <a:folHlink>
        <a:srgbClr val="9900CC"/>
      </a:folHlink>
    </a:clrScheme>
    <a:fontScheme name="ISV_template_2013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A6A6A6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A6A6A6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  <a:cs typeface="Arial" pitchFamily="34" charset="0"/>
          </a:defRPr>
        </a:defPPr>
      </a:lstStyle>
    </a:lnDef>
  </a:objectDefaults>
  <a:extraClrSchemeLst>
    <a:extraClrScheme>
      <a:clrScheme name="ISV_template_2013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1055</Words>
  <Application>Microsoft Macintosh PowerPoint</Application>
  <PresentationFormat>Custom</PresentationFormat>
  <Paragraphs>118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Lucida Sans Unicode</vt:lpstr>
      <vt:lpstr>MS Gothic</vt:lpstr>
      <vt:lpstr>MS PGothic</vt:lpstr>
      <vt:lpstr>ＭＳ Ｐゴシック</vt:lpstr>
      <vt:lpstr>Symbol</vt:lpstr>
      <vt:lpstr>Wingdings</vt:lpstr>
      <vt:lpstr>Arial</vt:lpstr>
      <vt:lpstr>Times New Roman</vt:lpstr>
      <vt:lpstr>Office Theme</vt:lpstr>
      <vt:lpstr>Office Theme</vt:lpstr>
      <vt:lpstr>IBM Cloud 2015</vt:lpstr>
      <vt:lpstr>IIC Transformation - Services</vt:lpstr>
      <vt:lpstr>Java Plays – Microservices  </vt:lpstr>
      <vt:lpstr>What are Microservices?</vt:lpstr>
      <vt:lpstr>Monolithic vs Microservices</vt:lpstr>
      <vt:lpstr>Componentization Via Services</vt:lpstr>
      <vt:lpstr>Organized around Business Capabilities</vt:lpstr>
      <vt:lpstr>Smart Endpoints and Dumb Pipes</vt:lpstr>
      <vt:lpstr>Decentralization</vt:lpstr>
      <vt:lpstr>Microservice Challenges</vt:lpstr>
      <vt:lpstr>Developing and Deploying Microservices using Bluemix/CloudFoundry  </vt:lpstr>
      <vt:lpstr>Reducing Operational Complexity</vt:lpstr>
      <vt:lpstr>Service Discovery</vt:lpstr>
      <vt:lpstr>Configuration</vt:lpstr>
      <vt:lpstr>Design For Failure</vt:lpstr>
      <vt:lpstr>Communication Protocols</vt:lpstr>
      <vt:lpstr>Securing Microservices</vt:lpstr>
      <vt:lpstr>Microservices Example</vt:lpstr>
      <vt:lpstr>Microservices Example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cp:lastPrinted>1601-01-01T00:00:00Z</cp:lastPrinted>
  <dcterms:created xsi:type="dcterms:W3CDTF">2015-08-25T13:50:46Z</dcterms:created>
  <dcterms:modified xsi:type="dcterms:W3CDTF">2015-08-27T00:40:52Z</dcterms:modified>
</cp:coreProperties>
</file>