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2" r:id="rId4"/>
    <p:sldId id="271" r:id="rId5"/>
    <p:sldId id="265" r:id="rId6"/>
    <p:sldId id="266" r:id="rId7"/>
    <p:sldId id="267" r:id="rId8"/>
    <p:sldId id="269" r:id="rId9"/>
    <p:sldId id="270" r:id="rId10"/>
  </p:sldIdLst>
  <p:sldSz cx="12192000" cy="6858000"/>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891" autoAdjust="0"/>
    <p:restoredTop sz="94660"/>
  </p:normalViewPr>
  <p:slideViewPr>
    <p:cSldViewPr snapToGrid="0">
      <p:cViewPr>
        <p:scale>
          <a:sx n="75" d="100"/>
          <a:sy n="75" d="100"/>
        </p:scale>
        <p:origin x="979" y="3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id-ID"/>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id-ID"/>
          </a:p>
        </p:txBody>
      </p:sp>
      <p:sp>
        <p:nvSpPr>
          <p:cNvPr id="4" name="Date Placeholder 3"/>
          <p:cNvSpPr>
            <a:spLocks noGrp="1"/>
          </p:cNvSpPr>
          <p:nvPr>
            <p:ph type="dt" sz="half" idx="10"/>
          </p:nvPr>
        </p:nvSpPr>
        <p:spPr/>
        <p:txBody>
          <a:bodyPr/>
          <a:lstStyle/>
          <a:p>
            <a:fld id="{AB92BC6E-E551-4550-BD7D-B2247582B6DB}" type="datetimeFigureOut">
              <a:rPr lang="id-ID" smtClean="0"/>
              <a:t>29/05/2020</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417D785A-CAB4-4A7F-A722-E4F52B90DDF9}" type="slidenum">
              <a:rPr lang="id-ID" smtClean="0"/>
              <a:t>‹#›</a:t>
            </a:fld>
            <a:endParaRPr lang="id-ID"/>
          </a:p>
        </p:txBody>
      </p:sp>
    </p:spTree>
    <p:extLst>
      <p:ext uri="{BB962C8B-B14F-4D97-AF65-F5344CB8AC3E}">
        <p14:creationId xmlns:p14="http://schemas.microsoft.com/office/powerpoint/2010/main" val="11410305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p:cNvSpPr>
            <a:spLocks noGrp="1"/>
          </p:cNvSpPr>
          <p:nvPr>
            <p:ph type="dt" sz="half" idx="10"/>
          </p:nvPr>
        </p:nvSpPr>
        <p:spPr/>
        <p:txBody>
          <a:bodyPr/>
          <a:lstStyle/>
          <a:p>
            <a:fld id="{AB92BC6E-E551-4550-BD7D-B2247582B6DB}" type="datetimeFigureOut">
              <a:rPr lang="id-ID" smtClean="0"/>
              <a:t>29/05/2020</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417D785A-CAB4-4A7F-A722-E4F52B90DDF9}" type="slidenum">
              <a:rPr lang="id-ID" smtClean="0"/>
              <a:t>‹#›</a:t>
            </a:fld>
            <a:endParaRPr lang="id-ID"/>
          </a:p>
        </p:txBody>
      </p:sp>
    </p:spTree>
    <p:extLst>
      <p:ext uri="{BB962C8B-B14F-4D97-AF65-F5344CB8AC3E}">
        <p14:creationId xmlns:p14="http://schemas.microsoft.com/office/powerpoint/2010/main" val="20000926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id-ID"/>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p:cNvSpPr>
            <a:spLocks noGrp="1"/>
          </p:cNvSpPr>
          <p:nvPr>
            <p:ph type="dt" sz="half" idx="10"/>
          </p:nvPr>
        </p:nvSpPr>
        <p:spPr/>
        <p:txBody>
          <a:bodyPr/>
          <a:lstStyle/>
          <a:p>
            <a:fld id="{AB92BC6E-E551-4550-BD7D-B2247582B6DB}" type="datetimeFigureOut">
              <a:rPr lang="id-ID" smtClean="0"/>
              <a:t>29/05/2020</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417D785A-CAB4-4A7F-A722-E4F52B90DDF9}" type="slidenum">
              <a:rPr lang="id-ID" smtClean="0"/>
              <a:t>‹#›</a:t>
            </a:fld>
            <a:endParaRPr lang="id-ID"/>
          </a:p>
        </p:txBody>
      </p:sp>
    </p:spTree>
    <p:extLst>
      <p:ext uri="{BB962C8B-B14F-4D97-AF65-F5344CB8AC3E}">
        <p14:creationId xmlns:p14="http://schemas.microsoft.com/office/powerpoint/2010/main" val="2023998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p:cNvSpPr>
            <a:spLocks noGrp="1"/>
          </p:cNvSpPr>
          <p:nvPr>
            <p:ph type="dt" sz="half" idx="10"/>
          </p:nvPr>
        </p:nvSpPr>
        <p:spPr/>
        <p:txBody>
          <a:bodyPr/>
          <a:lstStyle/>
          <a:p>
            <a:fld id="{AB92BC6E-E551-4550-BD7D-B2247582B6DB}" type="datetimeFigureOut">
              <a:rPr lang="id-ID" smtClean="0"/>
              <a:t>29/05/2020</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417D785A-CAB4-4A7F-A722-E4F52B90DDF9}" type="slidenum">
              <a:rPr lang="id-ID" smtClean="0"/>
              <a:t>‹#›</a:t>
            </a:fld>
            <a:endParaRPr lang="id-ID"/>
          </a:p>
        </p:txBody>
      </p:sp>
    </p:spTree>
    <p:extLst>
      <p:ext uri="{BB962C8B-B14F-4D97-AF65-F5344CB8AC3E}">
        <p14:creationId xmlns:p14="http://schemas.microsoft.com/office/powerpoint/2010/main" val="21279750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id-ID"/>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B92BC6E-E551-4550-BD7D-B2247582B6DB}" type="datetimeFigureOut">
              <a:rPr lang="id-ID" smtClean="0"/>
              <a:t>29/05/2020</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417D785A-CAB4-4A7F-A722-E4F52B90DDF9}" type="slidenum">
              <a:rPr lang="id-ID" smtClean="0"/>
              <a:t>‹#›</a:t>
            </a:fld>
            <a:endParaRPr lang="id-ID"/>
          </a:p>
        </p:txBody>
      </p:sp>
    </p:spTree>
    <p:extLst>
      <p:ext uri="{BB962C8B-B14F-4D97-AF65-F5344CB8AC3E}">
        <p14:creationId xmlns:p14="http://schemas.microsoft.com/office/powerpoint/2010/main" val="10619135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5" name="Date Placeholder 4"/>
          <p:cNvSpPr>
            <a:spLocks noGrp="1"/>
          </p:cNvSpPr>
          <p:nvPr>
            <p:ph type="dt" sz="half" idx="10"/>
          </p:nvPr>
        </p:nvSpPr>
        <p:spPr/>
        <p:txBody>
          <a:bodyPr/>
          <a:lstStyle/>
          <a:p>
            <a:fld id="{AB92BC6E-E551-4550-BD7D-B2247582B6DB}" type="datetimeFigureOut">
              <a:rPr lang="id-ID" smtClean="0"/>
              <a:t>29/05/2020</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417D785A-CAB4-4A7F-A722-E4F52B90DDF9}" type="slidenum">
              <a:rPr lang="id-ID" smtClean="0"/>
              <a:t>‹#›</a:t>
            </a:fld>
            <a:endParaRPr lang="id-ID"/>
          </a:p>
        </p:txBody>
      </p:sp>
    </p:spTree>
    <p:extLst>
      <p:ext uri="{BB962C8B-B14F-4D97-AF65-F5344CB8AC3E}">
        <p14:creationId xmlns:p14="http://schemas.microsoft.com/office/powerpoint/2010/main" val="7984200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id-ID"/>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7" name="Date Placeholder 6"/>
          <p:cNvSpPr>
            <a:spLocks noGrp="1"/>
          </p:cNvSpPr>
          <p:nvPr>
            <p:ph type="dt" sz="half" idx="10"/>
          </p:nvPr>
        </p:nvSpPr>
        <p:spPr/>
        <p:txBody>
          <a:bodyPr/>
          <a:lstStyle/>
          <a:p>
            <a:fld id="{AB92BC6E-E551-4550-BD7D-B2247582B6DB}" type="datetimeFigureOut">
              <a:rPr lang="id-ID" smtClean="0"/>
              <a:t>29/05/2020</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417D785A-CAB4-4A7F-A722-E4F52B90DDF9}" type="slidenum">
              <a:rPr lang="id-ID" smtClean="0"/>
              <a:t>‹#›</a:t>
            </a:fld>
            <a:endParaRPr lang="id-ID"/>
          </a:p>
        </p:txBody>
      </p:sp>
    </p:spTree>
    <p:extLst>
      <p:ext uri="{BB962C8B-B14F-4D97-AF65-F5344CB8AC3E}">
        <p14:creationId xmlns:p14="http://schemas.microsoft.com/office/powerpoint/2010/main" val="3377446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Date Placeholder 2"/>
          <p:cNvSpPr>
            <a:spLocks noGrp="1"/>
          </p:cNvSpPr>
          <p:nvPr>
            <p:ph type="dt" sz="half" idx="10"/>
          </p:nvPr>
        </p:nvSpPr>
        <p:spPr/>
        <p:txBody>
          <a:bodyPr/>
          <a:lstStyle/>
          <a:p>
            <a:fld id="{AB92BC6E-E551-4550-BD7D-B2247582B6DB}" type="datetimeFigureOut">
              <a:rPr lang="id-ID" smtClean="0"/>
              <a:t>29/05/2020</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417D785A-CAB4-4A7F-A722-E4F52B90DDF9}" type="slidenum">
              <a:rPr lang="id-ID" smtClean="0"/>
              <a:t>‹#›</a:t>
            </a:fld>
            <a:endParaRPr lang="id-ID"/>
          </a:p>
        </p:txBody>
      </p:sp>
    </p:spTree>
    <p:extLst>
      <p:ext uri="{BB962C8B-B14F-4D97-AF65-F5344CB8AC3E}">
        <p14:creationId xmlns:p14="http://schemas.microsoft.com/office/powerpoint/2010/main" val="5093787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B92BC6E-E551-4550-BD7D-B2247582B6DB}" type="datetimeFigureOut">
              <a:rPr lang="id-ID" smtClean="0"/>
              <a:t>29/05/2020</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417D785A-CAB4-4A7F-A722-E4F52B90DDF9}" type="slidenum">
              <a:rPr lang="id-ID" smtClean="0"/>
              <a:t>‹#›</a:t>
            </a:fld>
            <a:endParaRPr lang="id-ID"/>
          </a:p>
        </p:txBody>
      </p:sp>
    </p:spTree>
    <p:extLst>
      <p:ext uri="{BB962C8B-B14F-4D97-AF65-F5344CB8AC3E}">
        <p14:creationId xmlns:p14="http://schemas.microsoft.com/office/powerpoint/2010/main" val="28844469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d-ID"/>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B92BC6E-E551-4550-BD7D-B2247582B6DB}" type="datetimeFigureOut">
              <a:rPr lang="id-ID" smtClean="0"/>
              <a:t>29/05/2020</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417D785A-CAB4-4A7F-A722-E4F52B90DDF9}" type="slidenum">
              <a:rPr lang="id-ID" smtClean="0"/>
              <a:t>‹#›</a:t>
            </a:fld>
            <a:endParaRPr lang="id-ID"/>
          </a:p>
        </p:txBody>
      </p:sp>
    </p:spTree>
    <p:extLst>
      <p:ext uri="{BB962C8B-B14F-4D97-AF65-F5344CB8AC3E}">
        <p14:creationId xmlns:p14="http://schemas.microsoft.com/office/powerpoint/2010/main" val="19822335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d-ID"/>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d-ID"/>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B92BC6E-E551-4550-BD7D-B2247582B6DB}" type="datetimeFigureOut">
              <a:rPr lang="id-ID" smtClean="0"/>
              <a:t>29/05/2020</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417D785A-CAB4-4A7F-A722-E4F52B90DDF9}" type="slidenum">
              <a:rPr lang="id-ID" smtClean="0"/>
              <a:t>‹#›</a:t>
            </a:fld>
            <a:endParaRPr lang="id-ID"/>
          </a:p>
        </p:txBody>
      </p:sp>
    </p:spTree>
    <p:extLst>
      <p:ext uri="{BB962C8B-B14F-4D97-AF65-F5344CB8AC3E}">
        <p14:creationId xmlns:p14="http://schemas.microsoft.com/office/powerpoint/2010/main" val="24217283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id-ID"/>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92BC6E-E551-4550-BD7D-B2247582B6DB}" type="datetimeFigureOut">
              <a:rPr lang="id-ID" smtClean="0"/>
              <a:t>29/05/2020</a:t>
            </a:fld>
            <a:endParaRPr lang="id-ID"/>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d-ID"/>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7D785A-CAB4-4A7F-A722-E4F52B90DDF9}" type="slidenum">
              <a:rPr lang="id-ID" smtClean="0"/>
              <a:t>‹#›</a:t>
            </a:fld>
            <a:endParaRPr lang="id-ID"/>
          </a:p>
        </p:txBody>
      </p:sp>
    </p:spTree>
    <p:extLst>
      <p:ext uri="{BB962C8B-B14F-4D97-AF65-F5344CB8AC3E}">
        <p14:creationId xmlns:p14="http://schemas.microsoft.com/office/powerpoint/2010/main" val="41217726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Layout" Target="../slideLayouts/slideLayout4.xml"/><Relationship Id="rId5" Type="http://schemas.openxmlformats.org/officeDocument/2006/relationships/image" Target="../media/image11.png"/><Relationship Id="rId4" Type="http://schemas.openxmlformats.org/officeDocument/2006/relationships/image" Target="../media/image10.jpg"/></Relationships>
</file>

<file path=ppt/slides/_rels/slide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Rectangle 39"/>
          <p:cNvSpPr>
            <a:spLocks noChangeAspect="1"/>
          </p:cNvSpPr>
          <p:nvPr/>
        </p:nvSpPr>
        <p:spPr>
          <a:xfrm>
            <a:off x="0" y="-19875"/>
            <a:ext cx="12192000" cy="6877876"/>
          </a:xfrm>
          <a:prstGeom prst="rect">
            <a:avLst/>
          </a:prstGeom>
          <a:gradFill>
            <a:gsLst>
              <a:gs pos="14000">
                <a:schemeClr val="accent1">
                  <a:lumMod val="75000"/>
                </a:schemeClr>
              </a:gs>
              <a:gs pos="65000">
                <a:schemeClr val="accent1">
                  <a:lumMod val="60000"/>
                  <a:lumOff val="40000"/>
                </a:schemeClr>
              </a:gs>
              <a:gs pos="90000">
                <a:schemeClr val="accent1">
                  <a:lumMod val="40000"/>
                  <a:lumOff val="60000"/>
                </a:schemeClr>
              </a:gs>
            </a:gsLst>
            <a:lin ang="5400000" scaled="1"/>
          </a:gra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 name="Title 3"/>
          <p:cNvSpPr>
            <a:spLocks noGrp="1"/>
          </p:cNvSpPr>
          <p:nvPr>
            <p:ph type="ctrTitle"/>
          </p:nvPr>
        </p:nvSpPr>
        <p:spPr>
          <a:xfrm>
            <a:off x="-83787" y="6345936"/>
            <a:ext cx="6733587" cy="535763"/>
          </a:xfrm>
          <a:noFill/>
          <a:ln>
            <a:noFill/>
          </a:ln>
        </p:spPr>
        <p:style>
          <a:lnRef idx="2">
            <a:schemeClr val="accent6"/>
          </a:lnRef>
          <a:fillRef idx="1">
            <a:schemeClr val="lt1"/>
          </a:fillRef>
          <a:effectRef idx="0">
            <a:schemeClr val="accent6"/>
          </a:effectRef>
          <a:fontRef idx="minor">
            <a:schemeClr val="dk1"/>
          </a:fontRef>
        </p:style>
        <p:txBody>
          <a:bodyPr>
            <a:noAutofit/>
          </a:bodyPr>
          <a:lstStyle/>
          <a:p>
            <a:pPr>
              <a:lnSpc>
                <a:spcPct val="80000"/>
              </a:lnSpc>
            </a:pPr>
            <a:r>
              <a:rPr lang="id-ID" sz="7200" b="1" dirty="0">
                <a:latin typeface="Agency FB" panose="020B0503020202020204" pitchFamily="34" charset="0"/>
              </a:rPr>
              <a:t>FINAL PROJECT PRAKTIKUM PBW</a:t>
            </a:r>
            <a:r>
              <a:rPr lang="id-ID" sz="7200" dirty="0">
                <a:latin typeface="Agency FB" panose="020B0503020202020204" pitchFamily="34" charset="0"/>
              </a:rPr>
              <a:t> </a:t>
            </a:r>
            <a:br>
              <a:rPr lang="id-ID" sz="7200" dirty="0">
                <a:latin typeface="Agency FB" panose="020B0503020202020204" pitchFamily="34" charset="0"/>
              </a:rPr>
            </a:br>
            <a:br>
              <a:rPr lang="id-ID" sz="7200" dirty="0"/>
            </a:br>
            <a:endParaRPr lang="id-ID" sz="7200" dirty="0"/>
          </a:p>
        </p:txBody>
      </p:sp>
      <p:sp>
        <p:nvSpPr>
          <p:cNvPr id="42" name="Subtitle 41"/>
          <p:cNvSpPr>
            <a:spLocks noGrp="1"/>
          </p:cNvSpPr>
          <p:nvPr>
            <p:ph type="subTitle" idx="1"/>
          </p:nvPr>
        </p:nvSpPr>
        <p:spPr>
          <a:xfrm>
            <a:off x="658318" y="4926711"/>
            <a:ext cx="1702956" cy="337378"/>
          </a:xfrm>
          <a:noFill/>
        </p:spPr>
        <p:txBody>
          <a:bodyPr vert="wordArtVert">
            <a:noAutofit/>
          </a:bodyPr>
          <a:lstStyle/>
          <a:p>
            <a:r>
              <a:rPr lang="id-ID" sz="1200" b="1" spc="300" dirty="0">
                <a:latin typeface="Agency FB" panose="020B0503020202020204" pitchFamily="34" charset="0"/>
              </a:rPr>
              <a:t>SISTEM</a:t>
            </a:r>
          </a:p>
        </p:txBody>
      </p:sp>
      <p:sp>
        <p:nvSpPr>
          <p:cNvPr id="26" name="Rectangle 25"/>
          <p:cNvSpPr/>
          <p:nvPr/>
        </p:nvSpPr>
        <p:spPr>
          <a:xfrm rot="8325977">
            <a:off x="441542" y="-462149"/>
            <a:ext cx="930172" cy="3021728"/>
          </a:xfrm>
          <a:prstGeom prst="rect">
            <a:avLst/>
          </a:prstGeom>
          <a:effectLst>
            <a:outerShdw blurRad="165100" dist="215900" dir="21540000" sx="109000" sy="109000" algn="ctr" rotWithShape="0">
              <a:schemeClr val="tx1">
                <a:alpha val="23000"/>
              </a:schemeClr>
            </a:outerShdw>
          </a:effectLst>
        </p:spPr>
        <p:style>
          <a:lnRef idx="0">
            <a:schemeClr val="accent4"/>
          </a:lnRef>
          <a:fillRef idx="3">
            <a:schemeClr val="accent4"/>
          </a:fillRef>
          <a:effectRef idx="3">
            <a:schemeClr val="accent4"/>
          </a:effectRef>
          <a:fontRef idx="minor">
            <a:schemeClr val="lt1"/>
          </a:fontRef>
        </p:style>
        <p:txBody>
          <a:bodyPr rtlCol="0" anchor="ctr"/>
          <a:lstStyle/>
          <a:p>
            <a:pPr algn="ctr"/>
            <a:endParaRPr lang="id-ID"/>
          </a:p>
        </p:txBody>
      </p:sp>
      <p:sp>
        <p:nvSpPr>
          <p:cNvPr id="27" name="Rectangle 26"/>
          <p:cNvSpPr/>
          <p:nvPr/>
        </p:nvSpPr>
        <p:spPr>
          <a:xfrm rot="9172659">
            <a:off x="10621560" y="4086579"/>
            <a:ext cx="987729" cy="4684343"/>
          </a:xfrm>
          <a:prstGeom prst="rect">
            <a:avLst/>
          </a:prstGeom>
          <a:ln>
            <a:noFill/>
          </a:ln>
          <a:effectLst>
            <a:outerShdw blurRad="165100" dist="342900" dir="6660000" sx="109000" sy="109000" algn="ctr" rotWithShape="0">
              <a:srgbClr val="000000">
                <a:alpha val="23000"/>
              </a:srgb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id-ID"/>
          </a:p>
        </p:txBody>
      </p:sp>
      <p:sp>
        <p:nvSpPr>
          <p:cNvPr id="28" name="Rectangle 27"/>
          <p:cNvSpPr/>
          <p:nvPr/>
        </p:nvSpPr>
        <p:spPr>
          <a:xfrm rot="8325977">
            <a:off x="2446680" y="-997918"/>
            <a:ext cx="459690" cy="2474704"/>
          </a:xfrm>
          <a:prstGeom prst="rect">
            <a:avLst/>
          </a:prstGeom>
          <a:effectLst>
            <a:outerShdw blurRad="165100" dist="215900" dir="21540000" sx="109000" sy="109000" algn="ctr" rotWithShape="0">
              <a:srgbClr val="000000">
                <a:alpha val="2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9" name="Rectangle 28"/>
          <p:cNvSpPr/>
          <p:nvPr/>
        </p:nvSpPr>
        <p:spPr>
          <a:xfrm rot="8325977">
            <a:off x="-302052" y="-43069"/>
            <a:ext cx="436530" cy="2729046"/>
          </a:xfrm>
          <a:prstGeom prst="rect">
            <a:avLst/>
          </a:prstGeom>
          <a:ln>
            <a:noFill/>
          </a:ln>
          <a:effectLst>
            <a:outerShdw blurRad="165100" dist="215900" dir="21540000" sx="109000" sy="109000" algn="ctr" rotWithShape="0">
              <a:srgbClr val="000000">
                <a:alpha val="23000"/>
              </a:srgbClr>
            </a:outerShdw>
          </a:effectLst>
        </p:spPr>
        <p:style>
          <a:lnRef idx="0">
            <a:schemeClr val="accent3"/>
          </a:lnRef>
          <a:fillRef idx="3">
            <a:schemeClr val="accent3"/>
          </a:fillRef>
          <a:effectRef idx="3">
            <a:schemeClr val="accent3"/>
          </a:effectRef>
          <a:fontRef idx="minor">
            <a:schemeClr val="lt1"/>
          </a:fontRef>
        </p:style>
        <p:txBody>
          <a:bodyPr rtlCol="0" anchor="ctr"/>
          <a:lstStyle/>
          <a:p>
            <a:pPr algn="ctr"/>
            <a:endParaRPr lang="id-ID"/>
          </a:p>
        </p:txBody>
      </p:sp>
      <p:sp>
        <p:nvSpPr>
          <p:cNvPr id="30" name="Rectangle 29"/>
          <p:cNvSpPr/>
          <p:nvPr/>
        </p:nvSpPr>
        <p:spPr>
          <a:xfrm rot="9080474">
            <a:off x="9847178" y="5110741"/>
            <a:ext cx="459690" cy="3269259"/>
          </a:xfrm>
          <a:prstGeom prst="rect">
            <a:avLst/>
          </a:prstGeom>
          <a:ln>
            <a:noFill/>
          </a:ln>
          <a:effectLst>
            <a:outerShdw blurRad="165100" dist="342900" dir="6660000" sx="109000" sy="109000" algn="ctr" rotWithShape="0">
              <a:srgbClr val="000000">
                <a:alpha val="2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1" name="Rectangle 30"/>
          <p:cNvSpPr/>
          <p:nvPr/>
        </p:nvSpPr>
        <p:spPr>
          <a:xfrm rot="9078132">
            <a:off x="11962155" y="4960681"/>
            <a:ext cx="459690" cy="2474704"/>
          </a:xfrm>
          <a:prstGeom prst="rect">
            <a:avLst/>
          </a:prstGeom>
          <a:ln>
            <a:noFill/>
          </a:ln>
          <a:effectLst>
            <a:outerShdw blurRad="165100" dist="342900" dir="6660000" sx="109000" sy="109000" algn="ctr" rotWithShape="0">
              <a:srgbClr val="000000">
                <a:alpha val="23000"/>
              </a:srgbClr>
            </a:outerShdw>
          </a:effectLst>
        </p:spPr>
        <p:style>
          <a:lnRef idx="1">
            <a:schemeClr val="accent4"/>
          </a:lnRef>
          <a:fillRef idx="3">
            <a:schemeClr val="accent4"/>
          </a:fillRef>
          <a:effectRef idx="2">
            <a:schemeClr val="accent4"/>
          </a:effectRef>
          <a:fontRef idx="minor">
            <a:schemeClr val="lt1"/>
          </a:fontRef>
        </p:style>
        <p:txBody>
          <a:bodyPr rtlCol="0" anchor="ctr"/>
          <a:lstStyle/>
          <a:p>
            <a:pPr algn="ctr"/>
            <a:endParaRPr lang="id-ID"/>
          </a:p>
        </p:txBody>
      </p:sp>
      <p:sp>
        <p:nvSpPr>
          <p:cNvPr id="32" name="Rectangle 31"/>
          <p:cNvSpPr>
            <a:spLocks/>
          </p:cNvSpPr>
          <p:nvPr/>
        </p:nvSpPr>
        <p:spPr>
          <a:xfrm rot="8325977">
            <a:off x="1124878" y="-1294800"/>
            <a:ext cx="459690" cy="2474704"/>
          </a:xfrm>
          <a:prstGeom prst="rect">
            <a:avLst/>
          </a:prstGeom>
          <a:effectLst>
            <a:outerShdw blurRad="165100" dist="215900" dir="21540000" sx="109000" sy="109000" algn="ctr" rotWithShape="0">
              <a:srgbClr val="000000">
                <a:alpha val="23000"/>
              </a:srgb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id-ID"/>
          </a:p>
        </p:txBody>
      </p:sp>
      <p:cxnSp>
        <p:nvCxnSpPr>
          <p:cNvPr id="34" name="Straight Connector 33"/>
          <p:cNvCxnSpPr/>
          <p:nvPr/>
        </p:nvCxnSpPr>
        <p:spPr>
          <a:xfrm>
            <a:off x="366294" y="3271964"/>
            <a:ext cx="0" cy="1654747"/>
          </a:xfrm>
          <a:prstGeom prst="line">
            <a:avLst/>
          </a:prstGeom>
          <a:ln w="95250">
            <a:gradFill>
              <a:gsLst>
                <a:gs pos="23000">
                  <a:srgbClr val="FF0000"/>
                </a:gs>
                <a:gs pos="73000">
                  <a:srgbClr val="FFC000"/>
                </a:gs>
                <a:gs pos="90000">
                  <a:srgbClr val="FFFF00"/>
                </a:gs>
              </a:gsLst>
              <a:lin ang="5400000" scaled="1"/>
            </a:gradFill>
          </a:ln>
          <a:effectLst>
            <a:outerShdw blurRad="101600" dist="38100" sx="97000" sy="97000" algn="ctr" rotWithShape="0">
              <a:srgbClr val="000000">
                <a:alpha val="73000"/>
              </a:srgbClr>
            </a:outerShdw>
          </a:effectLst>
        </p:spPr>
        <p:style>
          <a:lnRef idx="1">
            <a:schemeClr val="accent1"/>
          </a:lnRef>
          <a:fillRef idx="0">
            <a:schemeClr val="accent1"/>
          </a:fillRef>
          <a:effectRef idx="0">
            <a:schemeClr val="accent1"/>
          </a:effectRef>
          <a:fontRef idx="minor">
            <a:schemeClr val="tx1"/>
          </a:fontRef>
        </p:style>
      </p:cxnSp>
      <p:sp>
        <p:nvSpPr>
          <p:cNvPr id="13" name="Subtitle 41">
            <a:extLst>
              <a:ext uri="{FF2B5EF4-FFF2-40B4-BE49-F238E27FC236}">
                <a16:creationId xmlns:a16="http://schemas.microsoft.com/office/drawing/2014/main" id="{5558DFA3-EAB1-4AE4-AD2D-AB3CC19235AF}"/>
              </a:ext>
            </a:extLst>
          </p:cNvPr>
          <p:cNvSpPr txBox="1">
            <a:spLocks/>
          </p:cNvSpPr>
          <p:nvPr/>
        </p:nvSpPr>
        <p:spPr>
          <a:xfrm>
            <a:off x="2056663" y="4930902"/>
            <a:ext cx="1702956" cy="337378"/>
          </a:xfrm>
          <a:prstGeom prst="rect">
            <a:avLst/>
          </a:prstGeom>
          <a:noFill/>
        </p:spPr>
        <p:txBody>
          <a:bodyPr vert="wordArtVert"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id-ID" sz="1200" b="1" spc="300" dirty="0">
                <a:latin typeface="Agency FB" panose="020B0503020202020204" pitchFamily="34" charset="0"/>
              </a:rPr>
              <a:t>INFORMASI</a:t>
            </a:r>
          </a:p>
        </p:txBody>
      </p:sp>
      <p:sp>
        <p:nvSpPr>
          <p:cNvPr id="14" name="Subtitle 41">
            <a:extLst>
              <a:ext uri="{FF2B5EF4-FFF2-40B4-BE49-F238E27FC236}">
                <a16:creationId xmlns:a16="http://schemas.microsoft.com/office/drawing/2014/main" id="{F70582BC-0FE9-44BA-B00B-75EA5432862F}"/>
              </a:ext>
            </a:extLst>
          </p:cNvPr>
          <p:cNvSpPr txBox="1">
            <a:spLocks/>
          </p:cNvSpPr>
          <p:nvPr/>
        </p:nvSpPr>
        <p:spPr>
          <a:xfrm>
            <a:off x="3951376" y="4926711"/>
            <a:ext cx="1702956" cy="337378"/>
          </a:xfrm>
          <a:prstGeom prst="rect">
            <a:avLst/>
          </a:prstGeom>
          <a:noFill/>
        </p:spPr>
        <p:txBody>
          <a:bodyPr vert="wordArtVert"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id-ID" sz="1200" b="1" spc="300" dirty="0">
                <a:latin typeface="Agency FB" panose="020B0503020202020204" pitchFamily="34" charset="0"/>
              </a:rPr>
              <a:t>MAHASISWA</a:t>
            </a:r>
          </a:p>
        </p:txBody>
      </p:sp>
      <p:sp>
        <p:nvSpPr>
          <p:cNvPr id="2" name="Rectangle 1">
            <a:extLst>
              <a:ext uri="{FF2B5EF4-FFF2-40B4-BE49-F238E27FC236}">
                <a16:creationId xmlns:a16="http://schemas.microsoft.com/office/drawing/2014/main" id="{A7013F62-0EAD-49CD-8EA6-838752E88998}"/>
              </a:ext>
            </a:extLst>
          </p:cNvPr>
          <p:cNvSpPr/>
          <p:nvPr/>
        </p:nvSpPr>
        <p:spPr>
          <a:xfrm>
            <a:off x="245632" y="5757374"/>
            <a:ext cx="6096000" cy="646331"/>
          </a:xfrm>
          <a:prstGeom prst="rect">
            <a:avLst/>
          </a:prstGeom>
        </p:spPr>
        <p:txBody>
          <a:bodyPr>
            <a:spAutoFit/>
          </a:bodyPr>
          <a:lstStyle/>
          <a:p>
            <a:r>
              <a:rPr lang="id-ID" b="1" dirty="0">
                <a:latin typeface="Agency FB" panose="020B0503020202020204" pitchFamily="34" charset="0"/>
              </a:rPr>
              <a:t>NAMA : IDA BAGUS MAHENDRA</a:t>
            </a:r>
          </a:p>
          <a:p>
            <a:r>
              <a:rPr lang="id-ID" b="1" dirty="0">
                <a:latin typeface="Agency FB" panose="020B0503020202020204" pitchFamily="34" charset="0"/>
              </a:rPr>
              <a:t>NIM    : 1708561065</a:t>
            </a:r>
            <a:endParaRPr lang="id-ID" dirty="0"/>
          </a:p>
        </p:txBody>
      </p:sp>
    </p:spTree>
    <p:extLst>
      <p:ext uri="{BB962C8B-B14F-4D97-AF65-F5344CB8AC3E}">
        <p14:creationId xmlns:p14="http://schemas.microsoft.com/office/powerpoint/2010/main" val="21950623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EC8FC728-E089-4D9B-80C1-2B4682E456E7}"/>
              </a:ext>
            </a:extLst>
          </p:cNvPr>
          <p:cNvPicPr>
            <a:picLocks noChangeAspect="1"/>
          </p:cNvPicPr>
          <p:nvPr/>
        </p:nvPicPr>
        <p:blipFill rotWithShape="1">
          <a:blip r:embed="rId2">
            <a:extLst>
              <a:ext uri="{28A0092B-C50C-407E-A947-70E740481C1C}">
                <a14:useLocalDpi xmlns:a14="http://schemas.microsoft.com/office/drawing/2010/main" val="0"/>
              </a:ext>
            </a:extLst>
          </a:blip>
          <a:srcRect t="8561" b="3891"/>
          <a:stretch/>
        </p:blipFill>
        <p:spPr>
          <a:xfrm>
            <a:off x="0" y="0"/>
            <a:ext cx="12192000" cy="6858000"/>
          </a:xfrm>
          <a:prstGeom prst="rect">
            <a:avLst/>
          </a:prstGeom>
        </p:spPr>
      </p:pic>
      <p:sp>
        <p:nvSpPr>
          <p:cNvPr id="11" name="Rectangle 10"/>
          <p:cNvSpPr>
            <a:spLocks noChangeAspect="1"/>
          </p:cNvSpPr>
          <p:nvPr/>
        </p:nvSpPr>
        <p:spPr>
          <a:xfrm>
            <a:off x="0" y="0"/>
            <a:ext cx="2866081" cy="6858000"/>
          </a:xfrm>
          <a:prstGeom prst="rect">
            <a:avLst/>
          </a:prstGeom>
          <a:gradFill flip="none" rotWithShape="1">
            <a:gsLst>
              <a:gs pos="5000">
                <a:schemeClr val="accent1">
                  <a:lumMod val="75000"/>
                </a:schemeClr>
              </a:gs>
              <a:gs pos="100000">
                <a:schemeClr val="accent1">
                  <a:lumMod val="60000"/>
                  <a:lumOff val="40000"/>
                </a:schemeClr>
              </a:gs>
            </a:gsLst>
            <a:lin ang="0" scaled="1"/>
            <a:tileRect/>
          </a:gra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id-ID"/>
          </a:p>
        </p:txBody>
      </p:sp>
      <p:sp>
        <p:nvSpPr>
          <p:cNvPr id="12" name="Rectangle 11"/>
          <p:cNvSpPr>
            <a:spLocks noChangeAspect="1"/>
          </p:cNvSpPr>
          <p:nvPr/>
        </p:nvSpPr>
        <p:spPr>
          <a:xfrm>
            <a:off x="2852619" y="0"/>
            <a:ext cx="4192525" cy="6858000"/>
          </a:xfrm>
          <a:prstGeom prst="rect">
            <a:avLst/>
          </a:prstGeom>
          <a:gradFill flip="none" rotWithShape="1">
            <a:gsLst>
              <a:gs pos="0">
                <a:schemeClr val="accent1">
                  <a:lumMod val="60000"/>
                  <a:lumOff val="40000"/>
                </a:schemeClr>
              </a:gs>
              <a:gs pos="100000">
                <a:schemeClr val="accent1">
                  <a:lumMod val="20000"/>
                  <a:lumOff val="80000"/>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 name="Title 1"/>
          <p:cNvSpPr>
            <a:spLocks noGrp="1"/>
          </p:cNvSpPr>
          <p:nvPr>
            <p:ph type="title"/>
          </p:nvPr>
        </p:nvSpPr>
        <p:spPr>
          <a:xfrm>
            <a:off x="272742" y="125479"/>
            <a:ext cx="8026400" cy="1325563"/>
          </a:xfrm>
          <a:noFill/>
          <a:ln>
            <a:noFill/>
          </a:ln>
          <a:effectLst>
            <a:outerShdw blurRad="50800" dist="38100" dir="13500000" algn="br" rotWithShape="0">
              <a:prstClr val="black">
                <a:alpha val="0"/>
              </a:prstClr>
            </a:outerShdw>
          </a:effectLst>
        </p:spPr>
        <p:txBody>
          <a:bodyPr>
            <a:normAutofit/>
          </a:bodyPr>
          <a:lstStyle/>
          <a:p>
            <a:r>
              <a:rPr lang="id-ID" sz="6600" dirty="0">
                <a:ln w="0"/>
                <a:solidFill>
                  <a:schemeClr val="bg1"/>
                </a:solidFill>
                <a:effectLst>
                  <a:outerShdw blurRad="38100" dist="19050" dir="2700000" algn="tl" rotWithShape="0">
                    <a:schemeClr val="dk1">
                      <a:alpha val="40000"/>
                    </a:schemeClr>
                  </a:outerShdw>
                </a:effectLst>
                <a:latin typeface="Agency FB" panose="020B0503020202020204" pitchFamily="34" charset="0"/>
              </a:rPr>
              <a:t>TEKNOLOGI YANG DIGUNAKAN</a:t>
            </a:r>
          </a:p>
        </p:txBody>
      </p:sp>
      <p:sp>
        <p:nvSpPr>
          <p:cNvPr id="3" name="Content Placeholder 2"/>
          <p:cNvSpPr>
            <a:spLocks noGrp="1"/>
          </p:cNvSpPr>
          <p:nvPr>
            <p:ph sz="half" idx="1"/>
          </p:nvPr>
        </p:nvSpPr>
        <p:spPr>
          <a:xfrm>
            <a:off x="425142" y="1554363"/>
            <a:ext cx="3979944" cy="4351338"/>
          </a:xfrm>
        </p:spPr>
        <p:txBody>
          <a:bodyPr>
            <a:normAutofit/>
          </a:bodyPr>
          <a:lstStyle/>
          <a:p>
            <a:r>
              <a:rPr lang="id-ID" sz="3600" dirty="0">
                <a:solidFill>
                  <a:schemeClr val="bg1"/>
                </a:solidFill>
                <a:latin typeface="Agency FB" panose="020B0503020202020204" pitchFamily="34" charset="0"/>
              </a:rPr>
              <a:t>HTML</a:t>
            </a:r>
          </a:p>
          <a:p>
            <a:r>
              <a:rPr lang="id-ID" sz="3600" dirty="0">
                <a:solidFill>
                  <a:schemeClr val="bg1"/>
                </a:solidFill>
                <a:latin typeface="Agency FB" panose="020B0503020202020204" pitchFamily="34" charset="0"/>
              </a:rPr>
              <a:t>CSS</a:t>
            </a:r>
          </a:p>
          <a:p>
            <a:r>
              <a:rPr lang="id-ID" sz="3600" dirty="0">
                <a:solidFill>
                  <a:schemeClr val="bg1"/>
                </a:solidFill>
                <a:latin typeface="Agency FB" panose="020B0503020202020204" pitchFamily="34" charset="0"/>
              </a:rPr>
              <a:t>NATIVE PHP</a:t>
            </a:r>
          </a:p>
          <a:p>
            <a:r>
              <a:rPr lang="id-ID" sz="3600" dirty="0">
                <a:solidFill>
                  <a:schemeClr val="bg1"/>
                </a:solidFill>
                <a:latin typeface="Agency FB" panose="020B0503020202020204" pitchFamily="34" charset="0"/>
              </a:rPr>
              <a:t>NATIVE JAVASCRIPT</a:t>
            </a:r>
          </a:p>
          <a:p>
            <a:r>
              <a:rPr lang="id-ID" sz="3600" dirty="0">
                <a:solidFill>
                  <a:schemeClr val="bg1"/>
                </a:solidFill>
                <a:latin typeface="Agency FB" panose="020B0503020202020204" pitchFamily="34" charset="0"/>
              </a:rPr>
              <a:t>SINGLE PAGE APPLICATION</a:t>
            </a:r>
          </a:p>
        </p:txBody>
      </p:sp>
    </p:spTree>
    <p:extLst>
      <p:ext uri="{BB962C8B-B14F-4D97-AF65-F5344CB8AC3E}">
        <p14:creationId xmlns:p14="http://schemas.microsoft.com/office/powerpoint/2010/main" val="33391766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Content Placeholder 24">
            <a:extLst>
              <a:ext uri="{FF2B5EF4-FFF2-40B4-BE49-F238E27FC236}">
                <a16:creationId xmlns:a16="http://schemas.microsoft.com/office/drawing/2014/main" id="{77488A4C-B158-4474-A937-6260C9E99986}"/>
              </a:ext>
            </a:extLst>
          </p:cNvPr>
          <p:cNvPicPr>
            <a:picLocks noGrp="1" noChangeAspect="1"/>
          </p:cNvPicPr>
          <p:nvPr>
            <p:ph sz="half" idx="1"/>
          </p:nvPr>
        </p:nvPicPr>
        <p:blipFill rotWithShape="1">
          <a:blip r:embed="rId2">
            <a:extLst>
              <a:ext uri="{28A0092B-C50C-407E-A947-70E740481C1C}">
                <a14:useLocalDpi xmlns:a14="http://schemas.microsoft.com/office/drawing/2010/main" val="0"/>
              </a:ext>
            </a:extLst>
          </a:blip>
          <a:srcRect r="22222"/>
          <a:stretch/>
        </p:blipFill>
        <p:spPr>
          <a:xfrm>
            <a:off x="-1" y="0"/>
            <a:ext cx="12192001" cy="6858000"/>
          </a:xfrm>
        </p:spPr>
      </p:pic>
      <p:sp>
        <p:nvSpPr>
          <p:cNvPr id="18" name="Title 1">
            <a:extLst>
              <a:ext uri="{FF2B5EF4-FFF2-40B4-BE49-F238E27FC236}">
                <a16:creationId xmlns:a16="http://schemas.microsoft.com/office/drawing/2014/main" id="{17C47575-D9BA-4921-B661-A0D68EC74E27}"/>
              </a:ext>
            </a:extLst>
          </p:cNvPr>
          <p:cNvSpPr>
            <a:spLocks noGrp="1"/>
          </p:cNvSpPr>
          <p:nvPr>
            <p:ph type="title"/>
          </p:nvPr>
        </p:nvSpPr>
        <p:spPr>
          <a:xfrm>
            <a:off x="272742" y="267719"/>
            <a:ext cx="5269143" cy="870201"/>
          </a:xfrm>
          <a:noFill/>
          <a:ln>
            <a:noFill/>
          </a:ln>
          <a:effectLst>
            <a:outerShdw blurRad="50800" dist="38100" dir="13500000" algn="br" rotWithShape="0">
              <a:prstClr val="black">
                <a:alpha val="0"/>
              </a:prstClr>
            </a:outerShdw>
          </a:effectLst>
        </p:spPr>
        <p:txBody>
          <a:bodyPr>
            <a:normAutofit fontScale="90000"/>
          </a:bodyPr>
          <a:lstStyle/>
          <a:p>
            <a:r>
              <a:rPr lang="id-ID" sz="6600" dirty="0">
                <a:ln w="0"/>
                <a:solidFill>
                  <a:schemeClr val="bg1"/>
                </a:solidFill>
                <a:effectLst>
                  <a:outerShdw blurRad="38100" dist="19050" dir="2700000" algn="tl" rotWithShape="0">
                    <a:schemeClr val="dk1">
                      <a:alpha val="40000"/>
                    </a:schemeClr>
                  </a:outerShdw>
                </a:effectLst>
                <a:latin typeface="Agency FB" panose="020B0503020202020204" pitchFamily="34" charset="0"/>
              </a:rPr>
              <a:t>USER ROLES</a:t>
            </a:r>
          </a:p>
        </p:txBody>
      </p:sp>
      <p:sp>
        <p:nvSpPr>
          <p:cNvPr id="19" name="Rectangle 18">
            <a:extLst>
              <a:ext uri="{FF2B5EF4-FFF2-40B4-BE49-F238E27FC236}">
                <a16:creationId xmlns:a16="http://schemas.microsoft.com/office/drawing/2014/main" id="{01FB39FF-A865-47BB-B10D-B4E56CE9F373}"/>
              </a:ext>
            </a:extLst>
          </p:cNvPr>
          <p:cNvSpPr/>
          <p:nvPr/>
        </p:nvSpPr>
        <p:spPr>
          <a:xfrm>
            <a:off x="272742" y="1320800"/>
            <a:ext cx="3831898" cy="3416320"/>
          </a:xfrm>
          <a:prstGeom prst="rect">
            <a:avLst/>
          </a:prstGeom>
        </p:spPr>
        <p:txBody>
          <a:bodyPr wrap="square">
            <a:spAutoFit/>
          </a:bodyPr>
          <a:lstStyle/>
          <a:p>
            <a:pPr marL="285750" indent="-285750">
              <a:buFont typeface="Arial" panose="020B0604020202020204" pitchFamily="34" charset="0"/>
              <a:buChar char="•"/>
            </a:pPr>
            <a:r>
              <a:rPr lang="id-ID" sz="2400" dirty="0">
                <a:solidFill>
                  <a:schemeClr val="bg1"/>
                </a:solidFill>
                <a:latin typeface="Agency FB" panose="020B0503020202020204" pitchFamily="34" charset="0"/>
              </a:rPr>
              <a:t>ADMIN</a:t>
            </a:r>
          </a:p>
          <a:p>
            <a:r>
              <a:rPr lang="id-ID" sz="2400" dirty="0">
                <a:solidFill>
                  <a:schemeClr val="bg1"/>
                </a:solidFill>
                <a:latin typeface="Agency FB" panose="020B0503020202020204" pitchFamily="34" charset="0"/>
              </a:rPr>
              <a:t>ADMIN PENGELOLA WEBSITE</a:t>
            </a:r>
          </a:p>
          <a:p>
            <a:pPr marL="285750" indent="-285750">
              <a:buFont typeface="Arial" panose="020B0604020202020204" pitchFamily="34" charset="0"/>
              <a:buChar char="•"/>
            </a:pPr>
            <a:endParaRPr lang="id-ID" sz="2400" dirty="0">
              <a:solidFill>
                <a:schemeClr val="bg1"/>
              </a:solidFill>
              <a:latin typeface="Agency FB" panose="020B0503020202020204" pitchFamily="34" charset="0"/>
            </a:endParaRPr>
          </a:p>
          <a:p>
            <a:pPr marL="285750" indent="-285750">
              <a:buFont typeface="Arial" panose="020B0604020202020204" pitchFamily="34" charset="0"/>
              <a:buChar char="•"/>
            </a:pPr>
            <a:r>
              <a:rPr lang="id-ID" sz="2400" dirty="0">
                <a:solidFill>
                  <a:schemeClr val="bg1"/>
                </a:solidFill>
                <a:latin typeface="Agency FB" panose="020B0503020202020204" pitchFamily="34" charset="0"/>
              </a:rPr>
              <a:t>MAHASISWA</a:t>
            </a:r>
          </a:p>
          <a:p>
            <a:r>
              <a:rPr lang="id-ID" sz="2400" dirty="0">
                <a:solidFill>
                  <a:schemeClr val="bg1"/>
                </a:solidFill>
                <a:latin typeface="Agency FB" panose="020B0503020202020204" pitchFamily="34" charset="0"/>
              </a:rPr>
              <a:t>PENGGUNA UMUM MAHASISWA UNIVERSITAS UDAYANA</a:t>
            </a:r>
          </a:p>
          <a:p>
            <a:endParaRPr lang="id-ID" sz="2400" dirty="0">
              <a:solidFill>
                <a:schemeClr val="bg1"/>
              </a:solidFill>
              <a:latin typeface="Agency FB" panose="020B0503020202020204" pitchFamily="34" charset="0"/>
            </a:endParaRPr>
          </a:p>
          <a:p>
            <a:pPr marL="285750" indent="-285750">
              <a:buFont typeface="Arial" panose="020B0604020202020204" pitchFamily="34" charset="0"/>
              <a:buChar char="•"/>
            </a:pPr>
            <a:r>
              <a:rPr lang="id-ID" sz="2400" dirty="0">
                <a:solidFill>
                  <a:schemeClr val="bg1"/>
                </a:solidFill>
                <a:latin typeface="Agency FB" panose="020B0503020202020204" pitchFamily="34" charset="0"/>
              </a:rPr>
              <a:t>DOSEN</a:t>
            </a:r>
          </a:p>
          <a:p>
            <a:r>
              <a:rPr lang="id-ID" sz="2400" dirty="0">
                <a:solidFill>
                  <a:schemeClr val="bg1"/>
                </a:solidFill>
                <a:latin typeface="Agency FB" panose="020B0503020202020204" pitchFamily="34" charset="0"/>
              </a:rPr>
              <a:t>DOSEN RESMI UNIVERSITAS UDAYANA</a:t>
            </a:r>
          </a:p>
        </p:txBody>
      </p:sp>
    </p:spTree>
    <p:extLst>
      <p:ext uri="{BB962C8B-B14F-4D97-AF65-F5344CB8AC3E}">
        <p14:creationId xmlns:p14="http://schemas.microsoft.com/office/powerpoint/2010/main" val="33807876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FBB73680-3B19-4F85-B066-EDC66EFECA2E}"/>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3454400" y="514866"/>
            <a:ext cx="8737600" cy="5828267"/>
          </a:xfrm>
        </p:spPr>
      </p:pic>
      <p:sp>
        <p:nvSpPr>
          <p:cNvPr id="9" name="Rectangle 8">
            <a:extLst>
              <a:ext uri="{FF2B5EF4-FFF2-40B4-BE49-F238E27FC236}">
                <a16:creationId xmlns:a16="http://schemas.microsoft.com/office/drawing/2014/main" id="{651E5165-0026-4019-8FCF-77B3B720841C}"/>
              </a:ext>
            </a:extLst>
          </p:cNvPr>
          <p:cNvSpPr>
            <a:spLocks noChangeAspect="1"/>
          </p:cNvSpPr>
          <p:nvPr/>
        </p:nvSpPr>
        <p:spPr>
          <a:xfrm>
            <a:off x="0" y="0"/>
            <a:ext cx="2866081" cy="6858000"/>
          </a:xfrm>
          <a:prstGeom prst="rect">
            <a:avLst/>
          </a:prstGeom>
          <a:gradFill flip="none" rotWithShape="1">
            <a:gsLst>
              <a:gs pos="5000">
                <a:schemeClr val="accent1">
                  <a:lumMod val="75000"/>
                </a:schemeClr>
              </a:gs>
              <a:gs pos="100000">
                <a:schemeClr val="accent1">
                  <a:lumMod val="60000"/>
                  <a:lumOff val="40000"/>
                </a:schemeClr>
              </a:gs>
            </a:gsLst>
            <a:lin ang="0" scaled="1"/>
            <a:tileRect/>
          </a:gradFill>
          <a:ln>
            <a:solidFill>
              <a:schemeClr val="accent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id-ID"/>
          </a:p>
        </p:txBody>
      </p:sp>
      <p:sp>
        <p:nvSpPr>
          <p:cNvPr id="10" name="Rectangle 9">
            <a:extLst>
              <a:ext uri="{FF2B5EF4-FFF2-40B4-BE49-F238E27FC236}">
                <a16:creationId xmlns:a16="http://schemas.microsoft.com/office/drawing/2014/main" id="{0707A126-A01E-4C2B-96D8-5EAB0514344B}"/>
              </a:ext>
            </a:extLst>
          </p:cNvPr>
          <p:cNvSpPr>
            <a:spLocks noChangeAspect="1"/>
          </p:cNvSpPr>
          <p:nvPr/>
        </p:nvSpPr>
        <p:spPr>
          <a:xfrm>
            <a:off x="2852619" y="0"/>
            <a:ext cx="4192525" cy="6858000"/>
          </a:xfrm>
          <a:prstGeom prst="rect">
            <a:avLst/>
          </a:prstGeom>
          <a:gradFill flip="none" rotWithShape="1">
            <a:gsLst>
              <a:gs pos="0">
                <a:schemeClr val="accent1">
                  <a:lumMod val="60000"/>
                  <a:lumOff val="40000"/>
                </a:schemeClr>
              </a:gs>
              <a:gs pos="100000">
                <a:schemeClr val="accent1">
                  <a:lumMod val="20000"/>
                  <a:lumOff val="80000"/>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8" name="Title 1">
            <a:extLst>
              <a:ext uri="{FF2B5EF4-FFF2-40B4-BE49-F238E27FC236}">
                <a16:creationId xmlns:a16="http://schemas.microsoft.com/office/drawing/2014/main" id="{17C47575-D9BA-4921-B661-A0D68EC74E27}"/>
              </a:ext>
            </a:extLst>
          </p:cNvPr>
          <p:cNvSpPr>
            <a:spLocks noGrp="1"/>
          </p:cNvSpPr>
          <p:nvPr>
            <p:ph type="title"/>
          </p:nvPr>
        </p:nvSpPr>
        <p:spPr>
          <a:xfrm>
            <a:off x="272742" y="370832"/>
            <a:ext cx="5269143" cy="870201"/>
          </a:xfrm>
          <a:noFill/>
          <a:ln>
            <a:noFill/>
          </a:ln>
          <a:effectLst>
            <a:outerShdw blurRad="50800" dist="38100" dir="13500000" algn="br" rotWithShape="0">
              <a:prstClr val="black">
                <a:alpha val="0"/>
              </a:prstClr>
            </a:outerShdw>
          </a:effectLst>
        </p:spPr>
        <p:txBody>
          <a:bodyPr>
            <a:normAutofit fontScale="90000"/>
          </a:bodyPr>
          <a:lstStyle/>
          <a:p>
            <a:r>
              <a:rPr lang="id-ID" sz="6600" dirty="0">
                <a:ln w="0"/>
                <a:solidFill>
                  <a:schemeClr val="bg1"/>
                </a:solidFill>
                <a:effectLst>
                  <a:outerShdw blurRad="38100" dist="19050" dir="2700000" algn="tl" rotWithShape="0">
                    <a:schemeClr val="dk1">
                      <a:alpha val="40000"/>
                    </a:schemeClr>
                  </a:outerShdw>
                </a:effectLst>
                <a:latin typeface="Agency FB" panose="020B0503020202020204" pitchFamily="34" charset="0"/>
              </a:rPr>
              <a:t>FITUR ADMIN</a:t>
            </a:r>
          </a:p>
        </p:txBody>
      </p:sp>
      <p:sp>
        <p:nvSpPr>
          <p:cNvPr id="19" name="Rectangle 18">
            <a:extLst>
              <a:ext uri="{FF2B5EF4-FFF2-40B4-BE49-F238E27FC236}">
                <a16:creationId xmlns:a16="http://schemas.microsoft.com/office/drawing/2014/main" id="{01FB39FF-A865-47BB-B10D-B4E56CE9F373}"/>
              </a:ext>
            </a:extLst>
          </p:cNvPr>
          <p:cNvSpPr/>
          <p:nvPr/>
        </p:nvSpPr>
        <p:spPr>
          <a:xfrm>
            <a:off x="272742" y="1320800"/>
            <a:ext cx="4360218" cy="5262979"/>
          </a:xfrm>
          <a:prstGeom prst="rect">
            <a:avLst/>
          </a:prstGeom>
        </p:spPr>
        <p:txBody>
          <a:bodyPr wrap="square">
            <a:spAutoFit/>
          </a:bodyPr>
          <a:lstStyle/>
          <a:p>
            <a:pPr marL="285750" indent="-285750">
              <a:buFont typeface="Arial" panose="020B0604020202020204" pitchFamily="34" charset="0"/>
              <a:buChar char="•"/>
            </a:pPr>
            <a:r>
              <a:rPr lang="id-ID" sz="2400" dirty="0">
                <a:solidFill>
                  <a:schemeClr val="bg1"/>
                </a:solidFill>
                <a:latin typeface="Agency FB" panose="020B0503020202020204" pitchFamily="34" charset="0"/>
              </a:rPr>
              <a:t>MELIHAT INFORMASI ADMIN</a:t>
            </a:r>
          </a:p>
          <a:p>
            <a:pPr marL="285750" indent="-285750">
              <a:buFont typeface="Arial" panose="020B0604020202020204" pitchFamily="34" charset="0"/>
              <a:buChar char="•"/>
            </a:pPr>
            <a:r>
              <a:rPr lang="id-ID" sz="2400" dirty="0">
                <a:solidFill>
                  <a:schemeClr val="bg1"/>
                </a:solidFill>
                <a:latin typeface="Agency FB" panose="020B0503020202020204" pitchFamily="34" charset="0"/>
              </a:rPr>
              <a:t>MEMVERIFIKASI </a:t>
            </a:r>
            <a:r>
              <a:rPr lang="id-ID" sz="2400">
                <a:solidFill>
                  <a:schemeClr val="bg1"/>
                </a:solidFill>
                <a:latin typeface="Agency FB" panose="020B0503020202020204" pitchFamily="34" charset="0"/>
              </a:rPr>
              <a:t>STATUS MAHASISWA</a:t>
            </a:r>
            <a:endParaRPr lang="id-ID" sz="2400" dirty="0">
              <a:solidFill>
                <a:schemeClr val="bg1"/>
              </a:solidFill>
              <a:latin typeface="Agency FB" panose="020B0503020202020204" pitchFamily="34" charset="0"/>
            </a:endParaRPr>
          </a:p>
          <a:p>
            <a:pPr marL="285750" indent="-285750">
              <a:buFont typeface="Arial" panose="020B0604020202020204" pitchFamily="34" charset="0"/>
              <a:buChar char="•"/>
            </a:pPr>
            <a:r>
              <a:rPr lang="id-ID" sz="2400" dirty="0">
                <a:solidFill>
                  <a:schemeClr val="bg1"/>
                </a:solidFill>
                <a:latin typeface="Agency FB" panose="020B0503020202020204" pitchFamily="34" charset="0"/>
              </a:rPr>
              <a:t>MENDAFTAR/REGISTRASI DOSEN</a:t>
            </a:r>
          </a:p>
          <a:p>
            <a:pPr marL="285750" indent="-285750">
              <a:buFont typeface="Arial" panose="020B0604020202020204" pitchFamily="34" charset="0"/>
              <a:buChar char="•"/>
            </a:pPr>
            <a:r>
              <a:rPr lang="id-ID" sz="2400" dirty="0">
                <a:solidFill>
                  <a:schemeClr val="bg1"/>
                </a:solidFill>
                <a:latin typeface="Agency FB" panose="020B0503020202020204" pitchFamily="34" charset="0"/>
              </a:rPr>
              <a:t>MEMBERI LABEL/STATUS TERTENTU PADA MAHASISWA</a:t>
            </a:r>
          </a:p>
          <a:p>
            <a:pPr marL="285750" indent="-285750">
              <a:buFont typeface="Arial" panose="020B0604020202020204" pitchFamily="34" charset="0"/>
              <a:buChar char="•"/>
            </a:pPr>
            <a:r>
              <a:rPr lang="id-ID" sz="2400" dirty="0">
                <a:solidFill>
                  <a:schemeClr val="bg1"/>
                </a:solidFill>
                <a:latin typeface="Agency FB" panose="020B0503020202020204" pitchFamily="34" charset="0"/>
              </a:rPr>
              <a:t> MEMBERI LABEL/STATUS TERTENTU PADA DOSEN</a:t>
            </a:r>
          </a:p>
          <a:p>
            <a:pPr marL="285750" indent="-285750">
              <a:buFont typeface="Arial" panose="020B0604020202020204" pitchFamily="34" charset="0"/>
              <a:buChar char="•"/>
            </a:pPr>
            <a:endParaRPr lang="id-ID" sz="2400" dirty="0">
              <a:solidFill>
                <a:schemeClr val="bg1"/>
              </a:solidFill>
              <a:latin typeface="Agency FB" panose="020B0503020202020204" pitchFamily="34" charset="0"/>
            </a:endParaRPr>
          </a:p>
          <a:p>
            <a:pPr marL="285750" indent="-285750">
              <a:buFont typeface="Arial" panose="020B0604020202020204" pitchFamily="34" charset="0"/>
              <a:buChar char="•"/>
            </a:pPr>
            <a:r>
              <a:rPr lang="id-ID" sz="2400" dirty="0">
                <a:solidFill>
                  <a:schemeClr val="bg1"/>
                </a:solidFill>
                <a:latin typeface="Agency FB" panose="020B0503020202020204" pitchFamily="34" charset="0"/>
              </a:rPr>
              <a:t>MAHASISWA</a:t>
            </a:r>
          </a:p>
          <a:p>
            <a:r>
              <a:rPr lang="id-ID" sz="2400" dirty="0">
                <a:solidFill>
                  <a:schemeClr val="bg1"/>
                </a:solidFill>
                <a:latin typeface="Agency FB" panose="020B0503020202020204" pitchFamily="34" charset="0"/>
              </a:rPr>
              <a:t>PENGGUNA UMUM MAHASISWA UNIVERSITAS UDAYANA</a:t>
            </a:r>
          </a:p>
          <a:p>
            <a:endParaRPr lang="id-ID" sz="2400" dirty="0">
              <a:solidFill>
                <a:schemeClr val="bg1"/>
              </a:solidFill>
              <a:latin typeface="Agency FB" panose="020B0503020202020204" pitchFamily="34" charset="0"/>
            </a:endParaRPr>
          </a:p>
          <a:p>
            <a:pPr marL="285750" indent="-285750">
              <a:buFont typeface="Arial" panose="020B0604020202020204" pitchFamily="34" charset="0"/>
              <a:buChar char="•"/>
            </a:pPr>
            <a:r>
              <a:rPr lang="id-ID" sz="2400" dirty="0">
                <a:solidFill>
                  <a:schemeClr val="bg1"/>
                </a:solidFill>
                <a:latin typeface="Agency FB" panose="020B0503020202020204" pitchFamily="34" charset="0"/>
              </a:rPr>
              <a:t>DOSEN</a:t>
            </a:r>
          </a:p>
          <a:p>
            <a:r>
              <a:rPr lang="id-ID" sz="2400" dirty="0">
                <a:solidFill>
                  <a:schemeClr val="bg1"/>
                </a:solidFill>
                <a:latin typeface="Agency FB" panose="020B0503020202020204" pitchFamily="34" charset="0"/>
              </a:rPr>
              <a:t>DOSEN RESMI UNIVERSITAS UDAYANA</a:t>
            </a:r>
          </a:p>
        </p:txBody>
      </p:sp>
    </p:spTree>
    <p:extLst>
      <p:ext uri="{BB962C8B-B14F-4D97-AF65-F5344CB8AC3E}">
        <p14:creationId xmlns:p14="http://schemas.microsoft.com/office/powerpoint/2010/main" val="23633440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6800" y="0"/>
            <a:ext cx="10058400" cy="6858000"/>
          </a:xfrm>
          <a:prstGeom prst="rect">
            <a:avLst/>
          </a:prstGeom>
        </p:spPr>
      </p:pic>
      <p:sp>
        <p:nvSpPr>
          <p:cNvPr id="12" name="Rectangle 11"/>
          <p:cNvSpPr>
            <a:spLocks noChangeAspect="1"/>
          </p:cNvSpPr>
          <p:nvPr/>
        </p:nvSpPr>
        <p:spPr>
          <a:xfrm>
            <a:off x="0" y="0"/>
            <a:ext cx="4192525" cy="6858000"/>
          </a:xfrm>
          <a:prstGeom prst="rect">
            <a:avLst/>
          </a:prstGeom>
          <a:gradFill flip="none" rotWithShape="1">
            <a:gsLst>
              <a:gs pos="37000">
                <a:schemeClr val="accent1">
                  <a:lumMod val="40000"/>
                  <a:lumOff val="60000"/>
                </a:schemeClr>
              </a:gs>
              <a:gs pos="100000">
                <a:schemeClr val="accent1">
                  <a:lumMod val="20000"/>
                  <a:lumOff val="80000"/>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 name="Title 1"/>
          <p:cNvSpPr>
            <a:spLocks noGrp="1"/>
          </p:cNvSpPr>
          <p:nvPr>
            <p:ph type="title"/>
          </p:nvPr>
        </p:nvSpPr>
        <p:spPr>
          <a:xfrm>
            <a:off x="2562225" y="4733925"/>
            <a:ext cx="7067550" cy="1325563"/>
          </a:xfrm>
          <a:noFill/>
          <a:ln>
            <a:noFill/>
          </a:ln>
        </p:spPr>
        <p:txBody>
          <a:bodyPr/>
          <a:lstStyle/>
          <a:p>
            <a:r>
              <a:rPr lang="id-ID" dirty="0">
                <a:ln>
                  <a:solidFill>
                    <a:schemeClr val="tx1"/>
                  </a:solidFill>
                </a:ln>
                <a:solidFill>
                  <a:schemeClr val="bg1"/>
                </a:solidFill>
                <a:latin typeface="Bernard MT Condensed" panose="02050806060905020404" pitchFamily="18" charset="0"/>
              </a:rPr>
              <a:t>Solusi untuk maraknya  hoax ?</a:t>
            </a:r>
          </a:p>
        </p:txBody>
      </p:sp>
      <p:sp>
        <p:nvSpPr>
          <p:cNvPr id="10" name="Rectangle 9"/>
          <p:cNvSpPr>
            <a:spLocks noChangeAspect="1"/>
          </p:cNvSpPr>
          <p:nvPr/>
        </p:nvSpPr>
        <p:spPr>
          <a:xfrm flipH="1">
            <a:off x="7999475" y="0"/>
            <a:ext cx="4192525" cy="6858000"/>
          </a:xfrm>
          <a:prstGeom prst="rect">
            <a:avLst/>
          </a:prstGeom>
          <a:gradFill flip="none" rotWithShape="1">
            <a:gsLst>
              <a:gs pos="37000">
                <a:schemeClr val="accent1">
                  <a:lumMod val="40000"/>
                  <a:lumOff val="60000"/>
                </a:schemeClr>
              </a:gs>
              <a:gs pos="100000">
                <a:schemeClr val="accent1">
                  <a:lumMod val="20000"/>
                  <a:lumOff val="80000"/>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Tree>
    <p:extLst>
      <p:ext uri="{BB962C8B-B14F-4D97-AF65-F5344CB8AC3E}">
        <p14:creationId xmlns:p14="http://schemas.microsoft.com/office/powerpoint/2010/main" val="23942176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38475" y="0"/>
            <a:ext cx="9153525" cy="6834121"/>
          </a:xfrm>
          <a:prstGeom prst="rect">
            <a:avLst/>
          </a:prstGeom>
        </p:spPr>
      </p:pic>
      <p:sp>
        <p:nvSpPr>
          <p:cNvPr id="11" name="Rectangle 10"/>
          <p:cNvSpPr>
            <a:spLocks noChangeAspect="1"/>
          </p:cNvSpPr>
          <p:nvPr/>
        </p:nvSpPr>
        <p:spPr>
          <a:xfrm>
            <a:off x="0" y="0"/>
            <a:ext cx="2866081" cy="6858000"/>
          </a:xfrm>
          <a:prstGeom prst="rect">
            <a:avLst/>
          </a:prstGeom>
          <a:gradFill flip="none" rotWithShape="1">
            <a:gsLst>
              <a:gs pos="5000">
                <a:schemeClr val="accent1">
                  <a:lumMod val="75000"/>
                </a:schemeClr>
              </a:gs>
              <a:gs pos="100000">
                <a:schemeClr val="accent1">
                  <a:lumMod val="60000"/>
                  <a:lumOff val="40000"/>
                </a:schemeClr>
              </a:gs>
            </a:gsLst>
            <a:lin ang="0" scaled="1"/>
            <a:tileRect/>
          </a:gra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id-ID"/>
          </a:p>
        </p:txBody>
      </p:sp>
      <p:sp>
        <p:nvSpPr>
          <p:cNvPr id="12" name="Rectangle 11"/>
          <p:cNvSpPr>
            <a:spLocks noChangeAspect="1"/>
          </p:cNvSpPr>
          <p:nvPr/>
        </p:nvSpPr>
        <p:spPr>
          <a:xfrm>
            <a:off x="2852619" y="0"/>
            <a:ext cx="4192525" cy="6858000"/>
          </a:xfrm>
          <a:prstGeom prst="rect">
            <a:avLst/>
          </a:prstGeom>
          <a:gradFill flip="none" rotWithShape="1">
            <a:gsLst>
              <a:gs pos="0">
                <a:schemeClr val="accent1">
                  <a:lumMod val="60000"/>
                  <a:lumOff val="40000"/>
                </a:schemeClr>
              </a:gs>
              <a:gs pos="100000">
                <a:schemeClr val="accent1">
                  <a:lumMod val="20000"/>
                  <a:lumOff val="80000"/>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 name="Title 1"/>
          <p:cNvSpPr>
            <a:spLocks noGrp="1"/>
          </p:cNvSpPr>
          <p:nvPr>
            <p:ph type="title"/>
          </p:nvPr>
        </p:nvSpPr>
        <p:spPr>
          <a:xfrm>
            <a:off x="-1" y="23879"/>
            <a:ext cx="5391151" cy="1325563"/>
          </a:xfrm>
          <a:noFill/>
          <a:ln>
            <a:noFill/>
          </a:ln>
        </p:spPr>
        <p:txBody>
          <a:bodyPr/>
          <a:lstStyle/>
          <a:p>
            <a:r>
              <a:rPr lang="id-ID" dirty="0">
                <a:ln>
                  <a:solidFill>
                    <a:schemeClr val="tx1"/>
                  </a:solidFill>
                </a:ln>
                <a:solidFill>
                  <a:schemeClr val="bg1"/>
                </a:solidFill>
                <a:latin typeface="Bernard MT Condensed" panose="02050806060905020404" pitchFamily="18" charset="0"/>
              </a:rPr>
              <a:t>Apa yang dimaksud Extensi Pada Browser ?</a:t>
            </a:r>
          </a:p>
        </p:txBody>
      </p:sp>
      <p:sp>
        <p:nvSpPr>
          <p:cNvPr id="3" name="Content Placeholder 2"/>
          <p:cNvSpPr>
            <a:spLocks noGrp="1"/>
          </p:cNvSpPr>
          <p:nvPr>
            <p:ph sz="half" idx="1"/>
          </p:nvPr>
        </p:nvSpPr>
        <p:spPr>
          <a:xfrm>
            <a:off x="18579" y="1464537"/>
            <a:ext cx="4611043" cy="5310252"/>
          </a:xfrm>
        </p:spPr>
        <p:txBody>
          <a:bodyPr>
            <a:normAutofit fontScale="92500" lnSpcReduction="10000"/>
          </a:bodyPr>
          <a:lstStyle/>
          <a:p>
            <a:r>
              <a:rPr lang="id-ID" dirty="0">
                <a:latin typeface="Agency FB" panose="020B0503020202020204" pitchFamily="34" charset="0"/>
              </a:rPr>
              <a:t>Ekstensi browser adalah plug-in yang dipergunakan untuk memperluas fungsionalitas browser web. Beberapa ekstensi ditulis menggunakan teknologi web seperti HTML, JavaScript, CSS dan yang lainnya dikembangkan menggunakan kode mesin dan antarmuka pemrograman aplikasi (API) yang disediakan oleh browser web, seperti NPAPI dan PPAPI. </a:t>
            </a:r>
          </a:p>
          <a:p>
            <a:r>
              <a:rPr lang="id-ID" dirty="0">
                <a:latin typeface="Agency FB" panose="020B0503020202020204" pitchFamily="34" charset="0"/>
              </a:rPr>
              <a:t>Ekstensi peramban dapat mengubah antarmuka pengguna dari peramban web tanpa secara langsung memengaruhi konten laman web yang dapat dilihat misalnya, dengan menambahkan bilah alat browser.</a:t>
            </a:r>
          </a:p>
          <a:p>
            <a:endParaRPr lang="id-ID" dirty="0">
              <a:latin typeface="Agency FB" panose="020B0503020202020204" pitchFamily="34" charset="0"/>
            </a:endParaRPr>
          </a:p>
        </p:txBody>
      </p:sp>
    </p:spTree>
    <p:extLst>
      <p:ext uri="{BB962C8B-B14F-4D97-AF65-F5344CB8AC3E}">
        <p14:creationId xmlns:p14="http://schemas.microsoft.com/office/powerpoint/2010/main" val="38763574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7207" y="0"/>
            <a:ext cx="6834121" cy="6834121"/>
          </a:xfrm>
          <a:prstGeom prst="rect">
            <a:avLst/>
          </a:prstGeom>
        </p:spPr>
      </p:pic>
      <p:sp>
        <p:nvSpPr>
          <p:cNvPr id="11" name="Rectangle 10"/>
          <p:cNvSpPr>
            <a:spLocks noChangeAspect="1"/>
          </p:cNvSpPr>
          <p:nvPr/>
        </p:nvSpPr>
        <p:spPr>
          <a:xfrm>
            <a:off x="0" y="0"/>
            <a:ext cx="2866081" cy="6858000"/>
          </a:xfrm>
          <a:prstGeom prst="rect">
            <a:avLst/>
          </a:prstGeom>
          <a:gradFill flip="none" rotWithShape="1">
            <a:gsLst>
              <a:gs pos="5000">
                <a:schemeClr val="accent1">
                  <a:lumMod val="75000"/>
                </a:schemeClr>
              </a:gs>
              <a:gs pos="100000">
                <a:schemeClr val="accent1">
                  <a:lumMod val="60000"/>
                  <a:lumOff val="40000"/>
                </a:schemeClr>
              </a:gs>
            </a:gsLst>
            <a:lin ang="0" scaled="1"/>
            <a:tileRect/>
          </a:gra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id-ID"/>
          </a:p>
        </p:txBody>
      </p:sp>
      <p:sp>
        <p:nvSpPr>
          <p:cNvPr id="12" name="Rectangle 11"/>
          <p:cNvSpPr>
            <a:spLocks noChangeAspect="1"/>
          </p:cNvSpPr>
          <p:nvPr/>
        </p:nvSpPr>
        <p:spPr>
          <a:xfrm>
            <a:off x="2866081" y="0"/>
            <a:ext cx="4192525" cy="6858000"/>
          </a:xfrm>
          <a:prstGeom prst="rect">
            <a:avLst/>
          </a:prstGeom>
          <a:gradFill flip="none" rotWithShape="1">
            <a:gsLst>
              <a:gs pos="0">
                <a:schemeClr val="accent1">
                  <a:lumMod val="60000"/>
                  <a:lumOff val="40000"/>
                </a:schemeClr>
              </a:gs>
              <a:gs pos="100000">
                <a:schemeClr val="accent1">
                  <a:lumMod val="20000"/>
                  <a:lumOff val="80000"/>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 name="Title 1"/>
          <p:cNvSpPr>
            <a:spLocks noGrp="1"/>
          </p:cNvSpPr>
          <p:nvPr>
            <p:ph type="title"/>
          </p:nvPr>
        </p:nvSpPr>
        <p:spPr>
          <a:xfrm>
            <a:off x="-1" y="23879"/>
            <a:ext cx="6069875" cy="1325563"/>
          </a:xfrm>
          <a:noFill/>
          <a:ln>
            <a:noFill/>
          </a:ln>
        </p:spPr>
        <p:txBody>
          <a:bodyPr/>
          <a:lstStyle/>
          <a:p>
            <a:r>
              <a:rPr lang="id-ID" dirty="0">
                <a:ln>
                  <a:solidFill>
                    <a:schemeClr val="tx1"/>
                  </a:solidFill>
                </a:ln>
                <a:solidFill>
                  <a:schemeClr val="bg1"/>
                </a:solidFill>
                <a:latin typeface="Bernard MT Condensed" panose="02050806060905020404" pitchFamily="18" charset="0"/>
              </a:rPr>
              <a:t>Bagaimana Pemindai Hoax Bekerja ?</a:t>
            </a:r>
          </a:p>
        </p:txBody>
      </p:sp>
      <p:sp>
        <p:nvSpPr>
          <p:cNvPr id="3" name="Content Placeholder 2"/>
          <p:cNvSpPr>
            <a:spLocks noGrp="1"/>
          </p:cNvSpPr>
          <p:nvPr>
            <p:ph sz="half" idx="1"/>
          </p:nvPr>
        </p:nvSpPr>
        <p:spPr>
          <a:xfrm>
            <a:off x="0" y="1340347"/>
            <a:ext cx="5128187" cy="5310252"/>
          </a:xfrm>
        </p:spPr>
        <p:txBody>
          <a:bodyPr>
            <a:noAutofit/>
          </a:bodyPr>
          <a:lstStyle/>
          <a:p>
            <a:pPr marL="0" indent="0">
              <a:lnSpc>
                <a:spcPct val="100000"/>
              </a:lnSpc>
              <a:buNone/>
            </a:pPr>
            <a:r>
              <a:rPr lang="id-ID" sz="1800" dirty="0">
                <a:latin typeface="Agency FB" panose="020B0503020202020204" pitchFamily="34" charset="0"/>
              </a:rPr>
              <a:t>Layaknya fitur ekstensi lainnya sistem pemindai ini bekerja dibackground. Tentu sebelum dapat digunakan, user diharuskan untuk mendownload dulu dan mengaktifkannya di pengaturan browser. Setelah aktif nantinya akan terdapat fitur yang otomatis akan memindai tiap website yang dikunjungi layaknya ad block. Adapun cara mengetahui suatu pernyataan orang itu hoax atau tidak, nantinya akan disediakan box seperti search box, disana dapat dimasukan informasi berupa pernyataan apapun. Dengan bekerja seperti search engine, informasi yang didapat nantinya merupakan hasil dari pemindaian mesin pencari ini untuk mecocokan tiap kalimat yang ada di dalamnya dengan tiap website yang membahas akan pernyataan yang dimasukan. Dari sana nantinya akan diperoleh informasi mengenai tiap komentar seseorang yang membahas akan pernyataan yang dimasukan dan nantinya akan dipindai dari keselurah yang mana lebih banyak membahas tentang kebenaran atau kesalahan dari informasi tersebut. Dari hasil yang ditayangkan sistem dapat menyimpulkan dan memberi data berupa persentase kebenaran dari kalimat tersebut.</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58358" y="2313937"/>
            <a:ext cx="1271818" cy="1271818"/>
          </a:xfrm>
          <a:prstGeom prst="rect">
            <a:avLst/>
          </a:prstGeom>
        </p:spPr>
      </p:pic>
    </p:spTree>
    <p:extLst>
      <p:ext uri="{BB962C8B-B14F-4D97-AF65-F5344CB8AC3E}">
        <p14:creationId xmlns:p14="http://schemas.microsoft.com/office/powerpoint/2010/main" val="31772401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p:spPr>
      </p:pic>
      <p:sp>
        <p:nvSpPr>
          <p:cNvPr id="12" name="Rectangle 11"/>
          <p:cNvSpPr/>
          <p:nvPr/>
        </p:nvSpPr>
        <p:spPr>
          <a:xfrm>
            <a:off x="651353" y="2830363"/>
            <a:ext cx="5286375" cy="2906019"/>
          </a:xfrm>
          <a:prstGeom prst="rect">
            <a:avLst/>
          </a:prstGeom>
          <a:solidFill>
            <a:schemeClr val="bg1"/>
          </a:solidFill>
          <a:ln w="44450" cmpd="thickThin">
            <a:solidFill>
              <a:schemeClr val="tx1"/>
            </a:solidFill>
            <a:prstDash val="solid"/>
          </a:ln>
          <a:effectLst>
            <a:glow rad="38100">
              <a:schemeClr val="bg1">
                <a:alpha val="58000"/>
              </a:schemeClr>
            </a:glow>
            <a:outerShdw blurRad="127000" dist="723900" dir="2640000" sx="99000" sy="99000" algn="ctr" rotWithShape="0">
              <a:srgbClr val="000000">
                <a:alpha val="54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n>
                <a:solidFill>
                  <a:schemeClr val="tx1"/>
                </a:solidFill>
              </a:ln>
            </a:endParaRPr>
          </a:p>
        </p:txBody>
      </p:sp>
      <p:sp>
        <p:nvSpPr>
          <p:cNvPr id="16" name="TextBox 15"/>
          <p:cNvSpPr txBox="1"/>
          <p:nvPr/>
        </p:nvSpPr>
        <p:spPr>
          <a:xfrm rot="19829541">
            <a:off x="6764976" y="1986918"/>
            <a:ext cx="5686425" cy="584775"/>
          </a:xfrm>
          <a:prstGeom prst="rect">
            <a:avLst/>
          </a:prstGeom>
          <a:noFill/>
        </p:spPr>
        <p:txBody>
          <a:bodyPr wrap="square" rtlCol="0">
            <a:spAutoFit/>
          </a:bodyPr>
          <a:lstStyle/>
          <a:p>
            <a:endParaRPr lang="id-ID" sz="3200" dirty="0">
              <a:ln>
                <a:solidFill>
                  <a:schemeClr val="tx1"/>
                </a:solidFill>
              </a:ln>
              <a:solidFill>
                <a:schemeClr val="bg1"/>
              </a:solidFill>
              <a:latin typeface="Bernard MT Condensed" panose="02050806060905020404" pitchFamily="18" charset="0"/>
            </a:endParaRPr>
          </a:p>
        </p:txBody>
      </p:sp>
      <p:sp>
        <p:nvSpPr>
          <p:cNvPr id="17" name="TextBox 16"/>
          <p:cNvSpPr txBox="1"/>
          <p:nvPr/>
        </p:nvSpPr>
        <p:spPr>
          <a:xfrm rot="572720">
            <a:off x="7110336" y="5015240"/>
            <a:ext cx="5106973" cy="523220"/>
          </a:xfrm>
          <a:prstGeom prst="rect">
            <a:avLst/>
          </a:prstGeom>
          <a:noFill/>
        </p:spPr>
        <p:txBody>
          <a:bodyPr wrap="square" rtlCol="0">
            <a:spAutoFit/>
          </a:bodyPr>
          <a:lstStyle/>
          <a:p>
            <a:endParaRPr lang="id-ID" sz="2800" dirty="0">
              <a:ln>
                <a:solidFill>
                  <a:schemeClr val="tx1"/>
                </a:solidFill>
              </a:ln>
              <a:solidFill>
                <a:schemeClr val="bg1"/>
              </a:solidFill>
              <a:latin typeface="Bernard MT Condensed" panose="02050806060905020404" pitchFamily="18" charset="0"/>
            </a:endParaRPr>
          </a:p>
        </p:txBody>
      </p:sp>
      <p:sp>
        <p:nvSpPr>
          <p:cNvPr id="3" name="Title 2"/>
          <p:cNvSpPr>
            <a:spLocks noGrp="1"/>
          </p:cNvSpPr>
          <p:nvPr>
            <p:ph type="title"/>
          </p:nvPr>
        </p:nvSpPr>
        <p:spPr>
          <a:xfrm>
            <a:off x="921454" y="752400"/>
            <a:ext cx="4746171" cy="1325563"/>
          </a:xfrm>
        </p:spPr>
        <p:txBody>
          <a:bodyPr>
            <a:normAutofit/>
          </a:bodyPr>
          <a:lstStyle/>
          <a:p>
            <a:r>
              <a:rPr lang="id-ID" sz="4800" dirty="0">
                <a:ln>
                  <a:solidFill>
                    <a:schemeClr val="tx1"/>
                  </a:solidFill>
                </a:ln>
                <a:solidFill>
                  <a:schemeClr val="bg1"/>
                </a:solidFill>
                <a:latin typeface="Bernard MT Condensed" panose="02050806060905020404" pitchFamily="18" charset="0"/>
              </a:rPr>
              <a:t>Target Pemasaran</a:t>
            </a:r>
            <a:endParaRPr lang="id-ID" sz="4800" dirty="0"/>
          </a:p>
        </p:txBody>
      </p:sp>
      <p:sp>
        <p:nvSpPr>
          <p:cNvPr id="10" name="Rectangle 9"/>
          <p:cNvSpPr/>
          <p:nvPr/>
        </p:nvSpPr>
        <p:spPr>
          <a:xfrm>
            <a:off x="6574700" y="329759"/>
            <a:ext cx="3614330" cy="1630845"/>
          </a:xfrm>
          <a:prstGeom prst="rect">
            <a:avLst/>
          </a:prstGeom>
          <a:solidFill>
            <a:schemeClr val="bg1"/>
          </a:solidFill>
          <a:ln w="44450" cmpd="thickThin">
            <a:solidFill>
              <a:schemeClr val="tx1"/>
            </a:solidFill>
            <a:prstDash val="solid"/>
          </a:ln>
          <a:effectLst>
            <a:glow rad="38100">
              <a:schemeClr val="bg1">
                <a:alpha val="58000"/>
              </a:schemeClr>
            </a:glow>
            <a:outerShdw blurRad="127000" dist="723900" dir="2640000" sx="99000" sy="99000" algn="ctr" rotWithShape="0">
              <a:srgbClr val="000000">
                <a:alpha val="54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n>
                <a:solidFill>
                  <a:schemeClr val="tx1"/>
                </a:solidFill>
              </a:ln>
            </a:endParaRPr>
          </a:p>
        </p:txBody>
      </p:sp>
      <p:sp>
        <p:nvSpPr>
          <p:cNvPr id="11" name="Rectangle 10"/>
          <p:cNvSpPr/>
          <p:nvPr/>
        </p:nvSpPr>
        <p:spPr>
          <a:xfrm>
            <a:off x="7102307" y="2931015"/>
            <a:ext cx="4132490" cy="2906019"/>
          </a:xfrm>
          <a:prstGeom prst="rect">
            <a:avLst/>
          </a:prstGeom>
          <a:solidFill>
            <a:schemeClr val="bg1"/>
          </a:solidFill>
          <a:ln w="44450" cmpd="thickThin">
            <a:solidFill>
              <a:schemeClr val="tx1"/>
            </a:solidFill>
            <a:prstDash val="solid"/>
          </a:ln>
          <a:effectLst>
            <a:glow rad="38100">
              <a:schemeClr val="bg1">
                <a:alpha val="58000"/>
              </a:schemeClr>
            </a:glow>
            <a:outerShdw blurRad="127000" dist="723900" dir="2640000" sx="99000" sy="99000" algn="ctr" rotWithShape="0">
              <a:srgbClr val="000000">
                <a:alpha val="54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n>
                <a:solidFill>
                  <a:schemeClr val="tx1"/>
                </a:solidFill>
              </a:ln>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90430" y="2931015"/>
            <a:ext cx="3844367" cy="3055615"/>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1354" y="2830363"/>
            <a:ext cx="5286375" cy="2906019"/>
          </a:xfrm>
          <a:prstGeom prst="rect">
            <a:avLst/>
          </a:prstGeom>
        </p:spPr>
      </p:pic>
      <p:pic>
        <p:nvPicPr>
          <p:cNvPr id="8" name="Picture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622733" y="365189"/>
            <a:ext cx="3518264" cy="1551301"/>
          </a:xfrm>
          <a:prstGeom prst="rect">
            <a:avLst/>
          </a:prstGeom>
        </p:spPr>
      </p:pic>
    </p:spTree>
    <p:extLst>
      <p:ext uri="{BB962C8B-B14F-4D97-AF65-F5344CB8AC3E}">
        <p14:creationId xmlns:p14="http://schemas.microsoft.com/office/powerpoint/2010/main" val="21890875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58240" y="0"/>
            <a:ext cx="9875520" cy="6858000"/>
          </a:xfrm>
          <a:prstGeom prst="rect">
            <a:avLst/>
          </a:prstGeom>
        </p:spPr>
      </p:pic>
      <p:sp>
        <p:nvSpPr>
          <p:cNvPr id="12" name="Rectangle 11"/>
          <p:cNvSpPr>
            <a:spLocks noChangeAspect="1"/>
          </p:cNvSpPr>
          <p:nvPr/>
        </p:nvSpPr>
        <p:spPr>
          <a:xfrm>
            <a:off x="0" y="0"/>
            <a:ext cx="4192525" cy="6858000"/>
          </a:xfrm>
          <a:prstGeom prst="rect">
            <a:avLst/>
          </a:prstGeom>
          <a:gradFill flip="none" rotWithShape="1">
            <a:gsLst>
              <a:gs pos="0">
                <a:schemeClr val="accent1">
                  <a:lumMod val="40000"/>
                  <a:lumOff val="60000"/>
                </a:schemeClr>
              </a:gs>
              <a:gs pos="18000">
                <a:schemeClr val="accent1">
                  <a:lumMod val="20000"/>
                  <a:lumOff val="80000"/>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0" name="Rectangle 9"/>
          <p:cNvSpPr>
            <a:spLocks noChangeAspect="1"/>
          </p:cNvSpPr>
          <p:nvPr/>
        </p:nvSpPr>
        <p:spPr>
          <a:xfrm flipH="1">
            <a:off x="7999475" y="0"/>
            <a:ext cx="4192525" cy="6858000"/>
          </a:xfrm>
          <a:prstGeom prst="rect">
            <a:avLst/>
          </a:prstGeom>
          <a:gradFill flip="none" rotWithShape="1">
            <a:gsLst>
              <a:gs pos="0">
                <a:schemeClr val="accent1">
                  <a:lumMod val="40000"/>
                  <a:lumOff val="60000"/>
                </a:schemeClr>
              </a:gs>
              <a:gs pos="18000">
                <a:schemeClr val="accent1">
                  <a:lumMod val="20000"/>
                  <a:lumOff val="80000"/>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Tree>
    <p:extLst>
      <p:ext uri="{BB962C8B-B14F-4D97-AF65-F5344CB8AC3E}">
        <p14:creationId xmlns:p14="http://schemas.microsoft.com/office/powerpoint/2010/main" val="16011752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491</TotalTime>
  <Words>337</Words>
  <Application>Microsoft Office PowerPoint</Application>
  <PresentationFormat>Widescreen</PresentationFormat>
  <Paragraphs>40</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Agency FB</vt:lpstr>
      <vt:lpstr>Arial</vt:lpstr>
      <vt:lpstr>Bernard MT Condensed</vt:lpstr>
      <vt:lpstr>Calibri</vt:lpstr>
      <vt:lpstr>Calibri Light</vt:lpstr>
      <vt:lpstr>Office Theme</vt:lpstr>
      <vt:lpstr>FINAL PROJECT PRAKTIKUM PBW   </vt:lpstr>
      <vt:lpstr>TEKNOLOGI YANG DIGUNAKAN</vt:lpstr>
      <vt:lpstr>USER ROLES</vt:lpstr>
      <vt:lpstr>FITUR ADMIN</vt:lpstr>
      <vt:lpstr>Solusi untuk maraknya  hoax ?</vt:lpstr>
      <vt:lpstr>Apa yang dimaksud Extensi Pada Browser ?</vt:lpstr>
      <vt:lpstr>Bagaimana Pemindai Hoax Bekerja ?</vt:lpstr>
      <vt:lpstr>Target Pemasaran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SISTEM PEMINDAI INFORMASI HOAX BERBASIS EXTENSI PADA BROWSER</dc:title>
  <dc:creator>Mahendra Ida Bagus</dc:creator>
  <cp:lastModifiedBy>Mahendra Ida Bagus</cp:lastModifiedBy>
  <cp:revision>43</cp:revision>
  <dcterms:created xsi:type="dcterms:W3CDTF">2018-04-04T17:16:24Z</dcterms:created>
  <dcterms:modified xsi:type="dcterms:W3CDTF">2020-05-29T11:01:44Z</dcterms:modified>
</cp:coreProperties>
</file>