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5" r:id="rId5"/>
    <p:sldId id="266" r:id="rId6"/>
    <p:sldId id="267" r:id="rId7"/>
    <p:sldId id="269" r:id="rId8"/>
    <p:sldId id="270"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1" autoAdjust="0"/>
    <p:restoredTop sz="94660"/>
  </p:normalViewPr>
  <p:slideViewPr>
    <p:cSldViewPr snapToGrid="0">
      <p:cViewPr varScale="1">
        <p:scale>
          <a:sx n="84" d="100"/>
          <a:sy n="84" d="100"/>
        </p:scale>
        <p:origin x="6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28/05/2020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114103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28/05/2020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00009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28/05/2020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02399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28/05/2020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12797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92BC6E-E551-4550-BD7D-B2247582B6DB}" type="datetimeFigureOut">
              <a:rPr lang="id-ID" smtClean="0"/>
              <a:t>28/05/2020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106191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AB92BC6E-E551-4550-BD7D-B2247582B6DB}" type="datetimeFigureOut">
              <a:rPr lang="id-ID" smtClean="0"/>
              <a:t>28/05/2020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79842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AB92BC6E-E551-4550-BD7D-B2247582B6DB}" type="datetimeFigureOut">
              <a:rPr lang="id-ID" smtClean="0"/>
              <a:t>28/05/2020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33774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AB92BC6E-E551-4550-BD7D-B2247582B6DB}" type="datetimeFigureOut">
              <a:rPr lang="id-ID" smtClean="0"/>
              <a:t>28/05/2020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50937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2BC6E-E551-4550-BD7D-B2247582B6DB}" type="datetimeFigureOut">
              <a:rPr lang="id-ID" smtClean="0"/>
              <a:t>28/05/2020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88444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92BC6E-E551-4550-BD7D-B2247582B6DB}" type="datetimeFigureOut">
              <a:rPr lang="id-ID" smtClean="0"/>
              <a:t>28/05/2020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198223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92BC6E-E551-4550-BD7D-B2247582B6DB}" type="datetimeFigureOut">
              <a:rPr lang="id-ID" smtClean="0"/>
              <a:t>28/05/2020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4217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2BC6E-E551-4550-BD7D-B2247582B6DB}" type="datetimeFigureOut">
              <a:rPr lang="id-ID" smtClean="0"/>
              <a:t>28/05/2020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D785A-CAB4-4A7F-A722-E4F52B90DDF9}" type="slidenum">
              <a:rPr lang="id-ID" smtClean="0"/>
              <a:t>‹#›</a:t>
            </a:fld>
            <a:endParaRPr lang="id-ID"/>
          </a:p>
        </p:txBody>
      </p:sp>
    </p:spTree>
    <p:extLst>
      <p:ext uri="{BB962C8B-B14F-4D97-AF65-F5344CB8AC3E}">
        <p14:creationId xmlns:p14="http://schemas.microsoft.com/office/powerpoint/2010/main" val="412177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spect="1"/>
          </p:cNvSpPr>
          <p:nvPr/>
        </p:nvSpPr>
        <p:spPr>
          <a:xfrm>
            <a:off x="0" y="-57448"/>
            <a:ext cx="12192000" cy="8010823"/>
          </a:xfrm>
          <a:prstGeom prst="rect">
            <a:avLst/>
          </a:prstGeom>
          <a:gradFill>
            <a:gsLst>
              <a:gs pos="14000">
                <a:schemeClr val="accent1">
                  <a:lumMod val="75000"/>
                </a:schemeClr>
              </a:gs>
              <a:gs pos="65000">
                <a:schemeClr val="accent1">
                  <a:lumMod val="60000"/>
                  <a:lumOff val="40000"/>
                </a:schemeClr>
              </a:gs>
              <a:gs pos="90000">
                <a:schemeClr val="accent1">
                  <a:lumMod val="40000"/>
                  <a:lumOff val="60000"/>
                </a:schemeClr>
              </a:gs>
            </a:gsLst>
            <a:lin ang="5400000" scaled="1"/>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3"/>
          <p:cNvSpPr>
            <a:spLocks noGrp="1"/>
          </p:cNvSpPr>
          <p:nvPr>
            <p:ph type="ctrTitle"/>
          </p:nvPr>
        </p:nvSpPr>
        <p:spPr>
          <a:xfrm>
            <a:off x="-83787" y="6858000"/>
            <a:ext cx="6733587" cy="535763"/>
          </a:xfrm>
          <a:noFill/>
          <a:ln>
            <a:noFill/>
          </a:ln>
        </p:spPr>
        <p:style>
          <a:lnRef idx="2">
            <a:schemeClr val="accent6"/>
          </a:lnRef>
          <a:fillRef idx="1">
            <a:schemeClr val="lt1"/>
          </a:fillRef>
          <a:effectRef idx="0">
            <a:schemeClr val="accent6"/>
          </a:effectRef>
          <a:fontRef idx="minor">
            <a:schemeClr val="dk1"/>
          </a:fontRef>
        </p:style>
        <p:txBody>
          <a:bodyPr>
            <a:noAutofit/>
          </a:bodyPr>
          <a:lstStyle/>
          <a:p>
            <a:pPr>
              <a:lnSpc>
                <a:spcPct val="80000"/>
              </a:lnSpc>
            </a:pPr>
            <a:r>
              <a:rPr lang="id-ID" sz="7200" b="1" dirty="0">
                <a:latin typeface="Agency FB" panose="020B0503020202020204" pitchFamily="34" charset="0"/>
              </a:rPr>
              <a:t>FINAL PROJECT PRAKTIKUM PBW</a:t>
            </a:r>
            <a:r>
              <a:rPr lang="id-ID" sz="7200" dirty="0">
                <a:latin typeface="Agency FB" panose="020B0503020202020204" pitchFamily="34" charset="0"/>
              </a:rPr>
              <a:t> </a:t>
            </a:r>
            <a:br>
              <a:rPr lang="id-ID" sz="7200" dirty="0">
                <a:latin typeface="Agency FB" panose="020B0503020202020204" pitchFamily="34" charset="0"/>
              </a:rPr>
            </a:br>
            <a:br>
              <a:rPr lang="id-ID" sz="7200" dirty="0"/>
            </a:br>
            <a:endParaRPr lang="id-ID" sz="7200" dirty="0"/>
          </a:p>
        </p:txBody>
      </p:sp>
      <p:sp>
        <p:nvSpPr>
          <p:cNvPr id="42" name="Subtitle 41"/>
          <p:cNvSpPr>
            <a:spLocks noGrp="1"/>
          </p:cNvSpPr>
          <p:nvPr>
            <p:ph type="subTitle" idx="1"/>
          </p:nvPr>
        </p:nvSpPr>
        <p:spPr>
          <a:xfrm>
            <a:off x="658318" y="5438775"/>
            <a:ext cx="1702956" cy="337378"/>
          </a:xfrm>
          <a:noFill/>
        </p:spPr>
        <p:txBody>
          <a:bodyPr vert="wordArtVert">
            <a:noAutofit/>
          </a:bodyPr>
          <a:lstStyle/>
          <a:p>
            <a:r>
              <a:rPr lang="id-ID" sz="1200" b="1" spc="300" dirty="0">
                <a:latin typeface="Agency FB" panose="020B0503020202020204" pitchFamily="34" charset="0"/>
              </a:rPr>
              <a:t>SISTEM</a:t>
            </a:r>
          </a:p>
        </p:txBody>
      </p:sp>
      <p:sp>
        <p:nvSpPr>
          <p:cNvPr id="26" name="Rectangle 25"/>
          <p:cNvSpPr/>
          <p:nvPr/>
        </p:nvSpPr>
        <p:spPr>
          <a:xfrm rot="8325977">
            <a:off x="441542" y="-462149"/>
            <a:ext cx="930172" cy="3021728"/>
          </a:xfrm>
          <a:prstGeom prst="rect">
            <a:avLst/>
          </a:prstGeom>
          <a:effectLst>
            <a:outerShdw blurRad="165100" dist="215900" dir="21540000" sx="109000" sy="109000" algn="ctr" rotWithShape="0">
              <a:schemeClr val="tx1">
                <a:alpha val="23000"/>
              </a:scheme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id-ID"/>
          </a:p>
        </p:txBody>
      </p:sp>
      <p:sp>
        <p:nvSpPr>
          <p:cNvPr id="27" name="Rectangle 26"/>
          <p:cNvSpPr/>
          <p:nvPr/>
        </p:nvSpPr>
        <p:spPr>
          <a:xfrm rot="9172659">
            <a:off x="10621560" y="4086579"/>
            <a:ext cx="987729" cy="4684343"/>
          </a:xfrm>
          <a:prstGeom prst="rect">
            <a:avLst/>
          </a:prstGeom>
          <a:ln>
            <a:noFill/>
          </a:ln>
          <a:effectLst>
            <a:outerShdw blurRad="165100" dist="342900" dir="6660000" sx="109000" sy="109000" algn="ctr" rotWithShape="0">
              <a:srgbClr val="000000">
                <a:alpha val="23000"/>
              </a:srgb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28" name="Rectangle 27"/>
          <p:cNvSpPr/>
          <p:nvPr/>
        </p:nvSpPr>
        <p:spPr>
          <a:xfrm rot="8325977">
            <a:off x="2446680" y="-997918"/>
            <a:ext cx="459690" cy="2474704"/>
          </a:xfrm>
          <a:prstGeom prst="rect">
            <a:avLst/>
          </a:prstGeom>
          <a:effectLst>
            <a:outerShdw blurRad="165100" dist="215900" dir="21540000" sx="109000" sy="109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rot="8325977">
            <a:off x="-302052" y="-43069"/>
            <a:ext cx="436530" cy="2729046"/>
          </a:xfrm>
          <a:prstGeom prst="rect">
            <a:avLst/>
          </a:prstGeom>
          <a:ln>
            <a:noFill/>
          </a:ln>
          <a:effectLst>
            <a:outerShdw blurRad="165100" dist="215900" dir="21540000" sx="109000" sy="109000" algn="ctr" rotWithShape="0">
              <a:srgbClr val="000000">
                <a:alpha val="23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id-ID"/>
          </a:p>
        </p:txBody>
      </p:sp>
      <p:sp>
        <p:nvSpPr>
          <p:cNvPr id="30" name="Rectangle 29"/>
          <p:cNvSpPr/>
          <p:nvPr/>
        </p:nvSpPr>
        <p:spPr>
          <a:xfrm rot="9080474">
            <a:off x="9847178" y="5110741"/>
            <a:ext cx="459690" cy="3269259"/>
          </a:xfrm>
          <a:prstGeom prst="rect">
            <a:avLst/>
          </a:prstGeom>
          <a:ln>
            <a:noFill/>
          </a:ln>
          <a:effectLst>
            <a:outerShdw blurRad="165100" dist="342900" dir="6660000" sx="109000" sy="109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rot="9078132">
            <a:off x="11962155" y="4960681"/>
            <a:ext cx="459690" cy="2474704"/>
          </a:xfrm>
          <a:prstGeom prst="rect">
            <a:avLst/>
          </a:prstGeom>
          <a:ln>
            <a:noFill/>
          </a:ln>
          <a:effectLst>
            <a:outerShdw blurRad="165100" dist="342900" dir="6660000" sx="109000" sy="109000" algn="ctr" rotWithShape="0">
              <a:srgbClr val="000000">
                <a:alpha val="23000"/>
              </a:srgb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p>
        </p:txBody>
      </p:sp>
      <p:sp>
        <p:nvSpPr>
          <p:cNvPr id="32" name="Rectangle 31"/>
          <p:cNvSpPr>
            <a:spLocks/>
          </p:cNvSpPr>
          <p:nvPr/>
        </p:nvSpPr>
        <p:spPr>
          <a:xfrm rot="8325977">
            <a:off x="1124878" y="-1294800"/>
            <a:ext cx="459690" cy="2474704"/>
          </a:xfrm>
          <a:prstGeom prst="rect">
            <a:avLst/>
          </a:prstGeom>
          <a:effectLst>
            <a:outerShdw blurRad="165100" dist="215900" dir="21540000" sx="109000" sy="109000" algn="ctr" rotWithShape="0">
              <a:srgbClr val="000000">
                <a:alpha val="2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d-ID"/>
          </a:p>
        </p:txBody>
      </p:sp>
      <p:cxnSp>
        <p:nvCxnSpPr>
          <p:cNvPr id="34" name="Straight Connector 33"/>
          <p:cNvCxnSpPr/>
          <p:nvPr/>
        </p:nvCxnSpPr>
        <p:spPr>
          <a:xfrm>
            <a:off x="366294" y="3784028"/>
            <a:ext cx="0" cy="1654747"/>
          </a:xfrm>
          <a:prstGeom prst="line">
            <a:avLst/>
          </a:prstGeom>
          <a:ln w="95250">
            <a:gradFill>
              <a:gsLst>
                <a:gs pos="23000">
                  <a:srgbClr val="FF0000"/>
                </a:gs>
                <a:gs pos="73000">
                  <a:srgbClr val="FFC000"/>
                </a:gs>
                <a:gs pos="90000">
                  <a:srgbClr val="FFFF00"/>
                </a:gs>
              </a:gsLst>
              <a:lin ang="5400000" scaled="1"/>
            </a:gradFill>
          </a:ln>
          <a:effectLst>
            <a:outerShdw blurRad="101600" dist="38100" sx="97000" sy="97000" algn="ctr" rotWithShape="0">
              <a:srgbClr val="000000">
                <a:alpha val="73000"/>
              </a:srgbClr>
            </a:outerShdw>
          </a:effectLst>
        </p:spPr>
        <p:style>
          <a:lnRef idx="1">
            <a:schemeClr val="accent1"/>
          </a:lnRef>
          <a:fillRef idx="0">
            <a:schemeClr val="accent1"/>
          </a:fillRef>
          <a:effectRef idx="0">
            <a:schemeClr val="accent1"/>
          </a:effectRef>
          <a:fontRef idx="minor">
            <a:schemeClr val="tx1"/>
          </a:fontRef>
        </p:style>
      </p:cxnSp>
      <p:sp>
        <p:nvSpPr>
          <p:cNvPr id="13" name="Subtitle 41">
            <a:extLst>
              <a:ext uri="{FF2B5EF4-FFF2-40B4-BE49-F238E27FC236}">
                <a16:creationId xmlns:a16="http://schemas.microsoft.com/office/drawing/2014/main" id="{5558DFA3-EAB1-4AE4-AD2D-AB3CC19235AF}"/>
              </a:ext>
            </a:extLst>
          </p:cNvPr>
          <p:cNvSpPr txBox="1">
            <a:spLocks/>
          </p:cNvSpPr>
          <p:nvPr/>
        </p:nvSpPr>
        <p:spPr>
          <a:xfrm>
            <a:off x="2056663" y="5442966"/>
            <a:ext cx="1702956" cy="337378"/>
          </a:xfrm>
          <a:prstGeom prst="rect">
            <a:avLst/>
          </a:prstGeom>
          <a:noFill/>
        </p:spPr>
        <p:txBody>
          <a:bodyPr vert="wordArtVert"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1200" b="1" spc="300" dirty="0">
                <a:latin typeface="Agency FB" panose="020B0503020202020204" pitchFamily="34" charset="0"/>
              </a:rPr>
              <a:t>INFORMASI</a:t>
            </a:r>
          </a:p>
        </p:txBody>
      </p:sp>
      <p:sp>
        <p:nvSpPr>
          <p:cNvPr id="14" name="Subtitle 41">
            <a:extLst>
              <a:ext uri="{FF2B5EF4-FFF2-40B4-BE49-F238E27FC236}">
                <a16:creationId xmlns:a16="http://schemas.microsoft.com/office/drawing/2014/main" id="{F70582BC-0FE9-44BA-B00B-75EA5432862F}"/>
              </a:ext>
            </a:extLst>
          </p:cNvPr>
          <p:cNvSpPr txBox="1">
            <a:spLocks/>
          </p:cNvSpPr>
          <p:nvPr/>
        </p:nvSpPr>
        <p:spPr>
          <a:xfrm>
            <a:off x="3951376" y="5438775"/>
            <a:ext cx="1702956" cy="337378"/>
          </a:xfrm>
          <a:prstGeom prst="rect">
            <a:avLst/>
          </a:prstGeom>
          <a:noFill/>
        </p:spPr>
        <p:txBody>
          <a:bodyPr vert="wordArtVert"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1200" b="1" spc="300" dirty="0">
                <a:latin typeface="Agency FB" panose="020B0503020202020204" pitchFamily="34" charset="0"/>
              </a:rPr>
              <a:t>MAHASISWA</a:t>
            </a:r>
          </a:p>
        </p:txBody>
      </p:sp>
    </p:spTree>
    <p:extLst>
      <p:ext uri="{BB962C8B-B14F-4D97-AF65-F5344CB8AC3E}">
        <p14:creationId xmlns:p14="http://schemas.microsoft.com/office/powerpoint/2010/main" val="219506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1" y="1"/>
            <a:ext cx="986790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790">
            <a:off x="8597925" y="5162267"/>
            <a:ext cx="3842385" cy="1842239"/>
          </a:xfrm>
          <a:prstGeom prst="rect">
            <a:avLst/>
          </a:prstGeom>
        </p:spPr>
      </p:pic>
      <p:sp>
        <p:nvSpPr>
          <p:cNvPr id="11" name="Rectangle 10"/>
          <p:cNvSpPr>
            <a:spLocks noChangeAspect="1"/>
          </p:cNvSpPr>
          <p:nvPr/>
        </p:nvSpPr>
        <p:spPr>
          <a:xfrm>
            <a:off x="0" y="0"/>
            <a:ext cx="2866081" cy="6858000"/>
          </a:xfrm>
          <a:prstGeom prst="rect">
            <a:avLst/>
          </a:prstGeom>
          <a:gradFill flip="none" rotWithShape="1">
            <a:gsLst>
              <a:gs pos="5000">
                <a:schemeClr val="accent1">
                  <a:lumMod val="75000"/>
                </a:schemeClr>
              </a:gs>
              <a:gs pos="100000">
                <a:schemeClr val="accent1">
                  <a:lumMod val="60000"/>
                  <a:lumOff val="4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 name="Rectangle 11"/>
          <p:cNvSpPr>
            <a:spLocks noChangeAspect="1"/>
          </p:cNvSpPr>
          <p:nvPr/>
        </p:nvSpPr>
        <p:spPr>
          <a:xfrm>
            <a:off x="2852619" y="0"/>
            <a:ext cx="4192525" cy="6858000"/>
          </a:xfrm>
          <a:prstGeom prst="rect">
            <a:avLst/>
          </a:prstGeom>
          <a:gradFill flip="none" rotWithShape="1">
            <a:gsLst>
              <a:gs pos="0">
                <a:schemeClr val="accent1">
                  <a:lumMod val="60000"/>
                  <a:lumOff val="4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0" y="23879"/>
            <a:ext cx="8026400" cy="1325563"/>
          </a:xfrm>
          <a:noFill/>
          <a:ln>
            <a:noFill/>
          </a:ln>
        </p:spPr>
        <p:txBody>
          <a:bodyPr>
            <a:normAutofit/>
          </a:bodyPr>
          <a:lstStyle/>
          <a:p>
            <a:r>
              <a:rPr lang="id-ID" sz="4800" dirty="0">
                <a:ln>
                  <a:solidFill>
                    <a:schemeClr val="tx1"/>
                  </a:solidFill>
                </a:ln>
                <a:solidFill>
                  <a:schemeClr val="bg1"/>
                </a:solidFill>
                <a:latin typeface="Bernard MT Condensed" panose="02050806060905020404" pitchFamily="18" charset="0"/>
              </a:rPr>
              <a:t>Apa itu Hoax ?</a:t>
            </a:r>
          </a:p>
        </p:txBody>
      </p:sp>
      <p:sp>
        <p:nvSpPr>
          <p:cNvPr id="3" name="Content Placeholder 2"/>
          <p:cNvSpPr>
            <a:spLocks noGrp="1"/>
          </p:cNvSpPr>
          <p:nvPr>
            <p:ph sz="half" idx="1"/>
          </p:nvPr>
        </p:nvSpPr>
        <p:spPr>
          <a:xfrm>
            <a:off x="8582" y="1253331"/>
            <a:ext cx="3979944" cy="4351338"/>
          </a:xfrm>
        </p:spPr>
        <p:txBody>
          <a:bodyPr>
            <a:normAutofit/>
          </a:bodyPr>
          <a:lstStyle/>
          <a:p>
            <a:r>
              <a:rPr lang="id-ID" sz="3600" dirty="0">
                <a:latin typeface="Agency FB" panose="020B0503020202020204" pitchFamily="34" charset="0"/>
              </a:rPr>
              <a:t>Hoax merupakan Pemberitaan palsu atau informasi yang sesungguhnya tidak benar, tetapi dibuat seolah-olah benar adanya.</a:t>
            </a:r>
          </a:p>
        </p:txBody>
      </p:sp>
    </p:spTree>
    <p:extLst>
      <p:ext uri="{BB962C8B-B14F-4D97-AF65-F5344CB8AC3E}">
        <p14:creationId xmlns:p14="http://schemas.microsoft.com/office/powerpoint/2010/main" val="333917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noChangeAspect="1"/>
          </p:cNvSpPr>
          <p:nvPr>
            <p:ph type="title"/>
          </p:nvPr>
        </p:nvSpPr>
        <p:spPr>
          <a:xfrm>
            <a:off x="0" y="256965"/>
            <a:ext cx="7877175" cy="1039906"/>
          </a:xfrm>
          <a:gradFill flip="none" rotWithShape="1">
            <a:gsLst>
              <a:gs pos="0">
                <a:schemeClr val="accent5">
                  <a:lumMod val="0"/>
                  <a:lumOff val="100000"/>
                </a:schemeClr>
              </a:gs>
              <a:gs pos="0">
                <a:schemeClr val="accent5">
                  <a:lumMod val="0"/>
                  <a:lumOff val="100000"/>
                </a:schemeClr>
              </a:gs>
              <a:gs pos="100000">
                <a:schemeClr val="accent5">
                  <a:lumMod val="100000"/>
                </a:schemeClr>
              </a:gs>
            </a:gsLst>
            <a:path path="rect">
              <a:fillToRect l="100000" t="100000"/>
            </a:path>
            <a:tileRect r="-100000" b="-100000"/>
          </a:gradFill>
          <a:effectLst>
            <a:glow>
              <a:schemeClr val="accent1">
                <a:alpha val="62000"/>
              </a:schemeClr>
            </a:glow>
            <a:outerShdw blurRad="76200" dist="381000" dir="20340000" sx="1000" sy="1000" algn="ctr" rotWithShape="0">
              <a:srgbClr val="000000"/>
            </a:outerShdw>
            <a:softEdge rad="482600"/>
          </a:effectLst>
        </p:spPr>
        <p:txBody>
          <a:bodyPr>
            <a:noAutofit/>
          </a:bodyPr>
          <a:lstStyle/>
          <a:p>
            <a:r>
              <a:rPr lang="id-ID" sz="4000" dirty="0">
                <a:ln>
                  <a:solidFill>
                    <a:schemeClr val="tx1"/>
                  </a:solidFill>
                </a:ln>
                <a:solidFill>
                  <a:schemeClr val="bg1"/>
                </a:solidFill>
                <a:latin typeface="Bernard MT Condensed" panose="02050806060905020404" pitchFamily="18" charset="0"/>
              </a:rPr>
              <a:t>Dampak yang ditimbulkan dari Hoax </a:t>
            </a:r>
          </a:p>
        </p:txBody>
      </p:sp>
      <p:sp>
        <p:nvSpPr>
          <p:cNvPr id="12" name="Rectangle 11"/>
          <p:cNvSpPr/>
          <p:nvPr/>
        </p:nvSpPr>
        <p:spPr>
          <a:xfrm>
            <a:off x="1114425" y="2462501"/>
            <a:ext cx="5286375" cy="2906019"/>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90625" y="2523185"/>
            <a:ext cx="5143499" cy="2753666"/>
          </a:xfrm>
        </p:spPr>
      </p:pic>
      <p:sp>
        <p:nvSpPr>
          <p:cNvPr id="16" name="TextBox 15"/>
          <p:cNvSpPr txBox="1"/>
          <p:nvPr/>
        </p:nvSpPr>
        <p:spPr>
          <a:xfrm rot="19829541">
            <a:off x="6764976" y="1740697"/>
            <a:ext cx="5686425" cy="1077218"/>
          </a:xfrm>
          <a:prstGeom prst="rect">
            <a:avLst/>
          </a:prstGeom>
          <a:noFill/>
        </p:spPr>
        <p:txBody>
          <a:bodyPr wrap="square" rtlCol="0">
            <a:spAutoFit/>
          </a:bodyPr>
          <a:lstStyle/>
          <a:p>
            <a:r>
              <a:rPr lang="id-ID" sz="3200" dirty="0">
                <a:ln>
                  <a:solidFill>
                    <a:schemeClr val="tx1"/>
                  </a:solidFill>
                </a:ln>
                <a:solidFill>
                  <a:schemeClr val="bg1"/>
                </a:solidFill>
                <a:latin typeface="Bernard MT Condensed" panose="02050806060905020404" pitchFamily="18" charset="0"/>
              </a:rPr>
              <a:t>Tingginya Gangguan Hoax Dimasyarakat ?</a:t>
            </a:r>
          </a:p>
        </p:txBody>
      </p:sp>
      <p:sp>
        <p:nvSpPr>
          <p:cNvPr id="17" name="TextBox 16"/>
          <p:cNvSpPr txBox="1"/>
          <p:nvPr/>
        </p:nvSpPr>
        <p:spPr>
          <a:xfrm rot="572720">
            <a:off x="7110336" y="5015240"/>
            <a:ext cx="5106973" cy="523220"/>
          </a:xfrm>
          <a:prstGeom prst="rect">
            <a:avLst/>
          </a:prstGeom>
          <a:noFill/>
        </p:spPr>
        <p:txBody>
          <a:bodyPr wrap="square" rtlCol="0">
            <a:spAutoFit/>
          </a:bodyPr>
          <a:lstStyle/>
          <a:p>
            <a:r>
              <a:rPr lang="id-ID" sz="2800" dirty="0">
                <a:ln>
                  <a:solidFill>
                    <a:schemeClr val="tx1"/>
                  </a:solidFill>
                </a:ln>
                <a:solidFill>
                  <a:schemeClr val="bg1"/>
                </a:solidFill>
                <a:latin typeface="Bernard MT Condensed" panose="02050806060905020404" pitchFamily="18" charset="0"/>
              </a:rPr>
              <a:t>Rusaknya Kerukunan Masyarakat ?</a:t>
            </a:r>
          </a:p>
        </p:txBody>
      </p:sp>
    </p:spTree>
    <p:extLst>
      <p:ext uri="{BB962C8B-B14F-4D97-AF65-F5344CB8AC3E}">
        <p14:creationId xmlns:p14="http://schemas.microsoft.com/office/powerpoint/2010/main" val="338078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0"/>
            <a:ext cx="10058400" cy="6858000"/>
          </a:xfrm>
          <a:prstGeom prst="rect">
            <a:avLst/>
          </a:prstGeom>
        </p:spPr>
      </p:pic>
      <p:sp>
        <p:nvSpPr>
          <p:cNvPr id="12" name="Rectangle 11"/>
          <p:cNvSpPr>
            <a:spLocks noChangeAspect="1"/>
          </p:cNvSpPr>
          <p:nvPr/>
        </p:nvSpPr>
        <p:spPr>
          <a:xfrm>
            <a:off x="0" y="0"/>
            <a:ext cx="4192525" cy="6858000"/>
          </a:xfrm>
          <a:prstGeom prst="rect">
            <a:avLst/>
          </a:prstGeom>
          <a:gradFill flip="none" rotWithShape="1">
            <a:gsLst>
              <a:gs pos="37000">
                <a:schemeClr val="accent1">
                  <a:lumMod val="40000"/>
                  <a:lumOff val="6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2562225" y="4733925"/>
            <a:ext cx="7067550" cy="1325563"/>
          </a:xfrm>
          <a:noFill/>
          <a:ln>
            <a:noFill/>
          </a:ln>
        </p:spPr>
        <p:txBody>
          <a:bodyPr/>
          <a:lstStyle/>
          <a:p>
            <a:r>
              <a:rPr lang="id-ID" dirty="0">
                <a:ln>
                  <a:solidFill>
                    <a:schemeClr val="tx1"/>
                  </a:solidFill>
                </a:ln>
                <a:solidFill>
                  <a:schemeClr val="bg1"/>
                </a:solidFill>
                <a:latin typeface="Bernard MT Condensed" panose="02050806060905020404" pitchFamily="18" charset="0"/>
              </a:rPr>
              <a:t>Solusi untuk maraknya  hoax ?</a:t>
            </a:r>
          </a:p>
        </p:txBody>
      </p:sp>
      <p:sp>
        <p:nvSpPr>
          <p:cNvPr id="10" name="Rectangle 9"/>
          <p:cNvSpPr>
            <a:spLocks noChangeAspect="1"/>
          </p:cNvSpPr>
          <p:nvPr/>
        </p:nvSpPr>
        <p:spPr>
          <a:xfrm flipH="1">
            <a:off x="7999475" y="0"/>
            <a:ext cx="4192525" cy="6858000"/>
          </a:xfrm>
          <a:prstGeom prst="rect">
            <a:avLst/>
          </a:prstGeom>
          <a:gradFill flip="none" rotWithShape="1">
            <a:gsLst>
              <a:gs pos="37000">
                <a:schemeClr val="accent1">
                  <a:lumMod val="40000"/>
                  <a:lumOff val="6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39421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475" y="0"/>
            <a:ext cx="9153525" cy="6834121"/>
          </a:xfrm>
          <a:prstGeom prst="rect">
            <a:avLst/>
          </a:prstGeom>
        </p:spPr>
      </p:pic>
      <p:sp>
        <p:nvSpPr>
          <p:cNvPr id="11" name="Rectangle 10"/>
          <p:cNvSpPr>
            <a:spLocks noChangeAspect="1"/>
          </p:cNvSpPr>
          <p:nvPr/>
        </p:nvSpPr>
        <p:spPr>
          <a:xfrm>
            <a:off x="0" y="0"/>
            <a:ext cx="2866081" cy="6858000"/>
          </a:xfrm>
          <a:prstGeom prst="rect">
            <a:avLst/>
          </a:prstGeom>
          <a:gradFill flip="none" rotWithShape="1">
            <a:gsLst>
              <a:gs pos="5000">
                <a:schemeClr val="accent1">
                  <a:lumMod val="75000"/>
                </a:schemeClr>
              </a:gs>
              <a:gs pos="100000">
                <a:schemeClr val="accent1">
                  <a:lumMod val="60000"/>
                  <a:lumOff val="4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 name="Rectangle 11"/>
          <p:cNvSpPr>
            <a:spLocks noChangeAspect="1"/>
          </p:cNvSpPr>
          <p:nvPr/>
        </p:nvSpPr>
        <p:spPr>
          <a:xfrm>
            <a:off x="2852619" y="0"/>
            <a:ext cx="4192525" cy="6858000"/>
          </a:xfrm>
          <a:prstGeom prst="rect">
            <a:avLst/>
          </a:prstGeom>
          <a:gradFill flip="none" rotWithShape="1">
            <a:gsLst>
              <a:gs pos="0">
                <a:schemeClr val="accent1">
                  <a:lumMod val="60000"/>
                  <a:lumOff val="4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 y="23879"/>
            <a:ext cx="5391151" cy="1325563"/>
          </a:xfrm>
          <a:noFill/>
          <a:ln>
            <a:noFill/>
          </a:ln>
        </p:spPr>
        <p:txBody>
          <a:bodyPr/>
          <a:lstStyle/>
          <a:p>
            <a:r>
              <a:rPr lang="id-ID" dirty="0">
                <a:ln>
                  <a:solidFill>
                    <a:schemeClr val="tx1"/>
                  </a:solidFill>
                </a:ln>
                <a:solidFill>
                  <a:schemeClr val="bg1"/>
                </a:solidFill>
                <a:latin typeface="Bernard MT Condensed" panose="02050806060905020404" pitchFamily="18" charset="0"/>
              </a:rPr>
              <a:t>Apa yang dimaksud Extensi Pada Browser ?</a:t>
            </a:r>
          </a:p>
        </p:txBody>
      </p:sp>
      <p:sp>
        <p:nvSpPr>
          <p:cNvPr id="3" name="Content Placeholder 2"/>
          <p:cNvSpPr>
            <a:spLocks noGrp="1"/>
          </p:cNvSpPr>
          <p:nvPr>
            <p:ph sz="half" idx="1"/>
          </p:nvPr>
        </p:nvSpPr>
        <p:spPr>
          <a:xfrm>
            <a:off x="18579" y="1464537"/>
            <a:ext cx="4611043" cy="5310252"/>
          </a:xfrm>
        </p:spPr>
        <p:txBody>
          <a:bodyPr>
            <a:normAutofit fontScale="92500" lnSpcReduction="10000"/>
          </a:bodyPr>
          <a:lstStyle/>
          <a:p>
            <a:r>
              <a:rPr lang="id-ID" dirty="0">
                <a:latin typeface="Agency FB" panose="020B0503020202020204" pitchFamily="34" charset="0"/>
              </a:rPr>
              <a:t>Ekstensi browser adalah plug-in yang dipergunakan untuk memperluas fungsionalitas browser web. Beberapa ekstensi ditulis menggunakan teknologi web seperti HTML, JavaScript, CSS dan yang lainnya dikembangkan menggunakan kode mesin dan antarmuka pemrograman aplikasi (API) yang disediakan oleh browser web, seperti NPAPI dan PPAPI. </a:t>
            </a:r>
          </a:p>
          <a:p>
            <a:r>
              <a:rPr lang="id-ID" dirty="0">
                <a:latin typeface="Agency FB" panose="020B0503020202020204" pitchFamily="34" charset="0"/>
              </a:rPr>
              <a:t>Ekstensi peramban dapat mengubah antarmuka pengguna dari peramban web tanpa secara langsung memengaruhi konten laman web yang dapat dilihat misalnya, dengan menambahkan bilah alat browser.</a:t>
            </a:r>
          </a:p>
          <a:p>
            <a:endParaRPr lang="id-ID" dirty="0">
              <a:latin typeface="Agency FB" panose="020B0503020202020204" pitchFamily="34" charset="0"/>
            </a:endParaRPr>
          </a:p>
        </p:txBody>
      </p:sp>
    </p:spTree>
    <p:extLst>
      <p:ext uri="{BB962C8B-B14F-4D97-AF65-F5344CB8AC3E}">
        <p14:creationId xmlns:p14="http://schemas.microsoft.com/office/powerpoint/2010/main" val="387635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207" y="0"/>
            <a:ext cx="6834121" cy="6834121"/>
          </a:xfrm>
          <a:prstGeom prst="rect">
            <a:avLst/>
          </a:prstGeom>
        </p:spPr>
      </p:pic>
      <p:sp>
        <p:nvSpPr>
          <p:cNvPr id="11" name="Rectangle 10"/>
          <p:cNvSpPr>
            <a:spLocks noChangeAspect="1"/>
          </p:cNvSpPr>
          <p:nvPr/>
        </p:nvSpPr>
        <p:spPr>
          <a:xfrm>
            <a:off x="0" y="0"/>
            <a:ext cx="2866081" cy="6858000"/>
          </a:xfrm>
          <a:prstGeom prst="rect">
            <a:avLst/>
          </a:prstGeom>
          <a:gradFill flip="none" rotWithShape="1">
            <a:gsLst>
              <a:gs pos="5000">
                <a:schemeClr val="accent1">
                  <a:lumMod val="75000"/>
                </a:schemeClr>
              </a:gs>
              <a:gs pos="100000">
                <a:schemeClr val="accent1">
                  <a:lumMod val="60000"/>
                  <a:lumOff val="4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 name="Rectangle 11"/>
          <p:cNvSpPr>
            <a:spLocks noChangeAspect="1"/>
          </p:cNvSpPr>
          <p:nvPr/>
        </p:nvSpPr>
        <p:spPr>
          <a:xfrm>
            <a:off x="2866081" y="0"/>
            <a:ext cx="4192525" cy="6858000"/>
          </a:xfrm>
          <a:prstGeom prst="rect">
            <a:avLst/>
          </a:prstGeom>
          <a:gradFill flip="none" rotWithShape="1">
            <a:gsLst>
              <a:gs pos="0">
                <a:schemeClr val="accent1">
                  <a:lumMod val="60000"/>
                  <a:lumOff val="4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 y="23879"/>
            <a:ext cx="6069875" cy="1325563"/>
          </a:xfrm>
          <a:noFill/>
          <a:ln>
            <a:noFill/>
          </a:ln>
        </p:spPr>
        <p:txBody>
          <a:bodyPr/>
          <a:lstStyle/>
          <a:p>
            <a:r>
              <a:rPr lang="id-ID" dirty="0">
                <a:ln>
                  <a:solidFill>
                    <a:schemeClr val="tx1"/>
                  </a:solidFill>
                </a:ln>
                <a:solidFill>
                  <a:schemeClr val="bg1"/>
                </a:solidFill>
                <a:latin typeface="Bernard MT Condensed" panose="02050806060905020404" pitchFamily="18" charset="0"/>
              </a:rPr>
              <a:t>Bagaimana Pemindai Hoax Bekerja ?</a:t>
            </a:r>
          </a:p>
        </p:txBody>
      </p:sp>
      <p:sp>
        <p:nvSpPr>
          <p:cNvPr id="3" name="Content Placeholder 2"/>
          <p:cNvSpPr>
            <a:spLocks noGrp="1"/>
          </p:cNvSpPr>
          <p:nvPr>
            <p:ph sz="half" idx="1"/>
          </p:nvPr>
        </p:nvSpPr>
        <p:spPr>
          <a:xfrm>
            <a:off x="0" y="1340347"/>
            <a:ext cx="5128187" cy="5310252"/>
          </a:xfrm>
        </p:spPr>
        <p:txBody>
          <a:bodyPr>
            <a:noAutofit/>
          </a:bodyPr>
          <a:lstStyle/>
          <a:p>
            <a:pPr marL="0" indent="0">
              <a:lnSpc>
                <a:spcPct val="100000"/>
              </a:lnSpc>
              <a:buNone/>
            </a:pPr>
            <a:r>
              <a:rPr lang="id-ID" sz="1800" dirty="0">
                <a:latin typeface="Agency FB" panose="020B0503020202020204" pitchFamily="34" charset="0"/>
              </a:rPr>
              <a:t>Layaknya fitur ekstensi lainnya sistem pemindai ini bekerja dibackground. Tentu sebelum dapat digunakan, user diharuskan untuk mendownload dulu dan mengaktifkannya di pengaturan browser. Setelah aktif nantinya akan terdapat fitur yang otomatis akan memindai tiap website yang dikunjungi layaknya ad block. Adapun cara mengetahui suatu pernyataan orang itu hoax atau tidak, nantinya akan disediakan box seperti search box, disana dapat dimasukan informasi berupa pernyataan apapun. Dengan bekerja seperti search engine, informasi yang didapat nantinya merupakan hasil dari pemindaian mesin pencari ini untuk mecocokan tiap kalimat yang ada di dalamnya dengan tiap website yang membahas akan pernyataan yang dimasukan. Dari sana nantinya akan diperoleh informasi mengenai tiap komentar seseorang yang membahas akan pernyataan yang dimasukan dan nantinya akan dipindai dari keselurah yang mana lebih banyak membahas tentang kebenaran atau kesalahan dari informasi tersebut. Dari hasil yang ditayangkan sistem dapat menyimpulkan dan memberi data berupa persentase kebenaran dari kalimat tersebut.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358" y="2313937"/>
            <a:ext cx="1271818" cy="1271818"/>
          </a:xfrm>
          <a:prstGeom prst="rect">
            <a:avLst/>
          </a:prstGeom>
        </p:spPr>
      </p:pic>
    </p:spTree>
    <p:extLst>
      <p:ext uri="{BB962C8B-B14F-4D97-AF65-F5344CB8AC3E}">
        <p14:creationId xmlns:p14="http://schemas.microsoft.com/office/powerpoint/2010/main" val="3177240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12" name="Rectangle 11"/>
          <p:cNvSpPr/>
          <p:nvPr/>
        </p:nvSpPr>
        <p:spPr>
          <a:xfrm>
            <a:off x="651353" y="2830363"/>
            <a:ext cx="5286375" cy="2906019"/>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sp>
        <p:nvSpPr>
          <p:cNvPr id="16" name="TextBox 15"/>
          <p:cNvSpPr txBox="1"/>
          <p:nvPr/>
        </p:nvSpPr>
        <p:spPr>
          <a:xfrm rot="19829541">
            <a:off x="6764976" y="1986918"/>
            <a:ext cx="5686425" cy="584775"/>
          </a:xfrm>
          <a:prstGeom prst="rect">
            <a:avLst/>
          </a:prstGeom>
          <a:noFill/>
        </p:spPr>
        <p:txBody>
          <a:bodyPr wrap="square" rtlCol="0">
            <a:spAutoFit/>
          </a:bodyPr>
          <a:lstStyle/>
          <a:p>
            <a:endParaRPr lang="id-ID" sz="3200" dirty="0">
              <a:ln>
                <a:solidFill>
                  <a:schemeClr val="tx1"/>
                </a:solidFill>
              </a:ln>
              <a:solidFill>
                <a:schemeClr val="bg1"/>
              </a:solidFill>
              <a:latin typeface="Bernard MT Condensed" panose="02050806060905020404" pitchFamily="18" charset="0"/>
            </a:endParaRPr>
          </a:p>
        </p:txBody>
      </p:sp>
      <p:sp>
        <p:nvSpPr>
          <p:cNvPr id="17" name="TextBox 16"/>
          <p:cNvSpPr txBox="1"/>
          <p:nvPr/>
        </p:nvSpPr>
        <p:spPr>
          <a:xfrm rot="572720">
            <a:off x="7110336" y="5015240"/>
            <a:ext cx="5106973" cy="523220"/>
          </a:xfrm>
          <a:prstGeom prst="rect">
            <a:avLst/>
          </a:prstGeom>
          <a:noFill/>
        </p:spPr>
        <p:txBody>
          <a:bodyPr wrap="square" rtlCol="0">
            <a:spAutoFit/>
          </a:bodyPr>
          <a:lstStyle/>
          <a:p>
            <a:endParaRPr lang="id-ID" sz="2800" dirty="0">
              <a:ln>
                <a:solidFill>
                  <a:schemeClr val="tx1"/>
                </a:solidFill>
              </a:ln>
              <a:solidFill>
                <a:schemeClr val="bg1"/>
              </a:solidFill>
              <a:latin typeface="Bernard MT Condensed" panose="02050806060905020404" pitchFamily="18" charset="0"/>
            </a:endParaRPr>
          </a:p>
        </p:txBody>
      </p:sp>
      <p:sp>
        <p:nvSpPr>
          <p:cNvPr id="3" name="Title 2"/>
          <p:cNvSpPr>
            <a:spLocks noGrp="1"/>
          </p:cNvSpPr>
          <p:nvPr>
            <p:ph type="title"/>
          </p:nvPr>
        </p:nvSpPr>
        <p:spPr>
          <a:xfrm>
            <a:off x="921454" y="752400"/>
            <a:ext cx="4746171" cy="1325563"/>
          </a:xfrm>
        </p:spPr>
        <p:txBody>
          <a:bodyPr>
            <a:normAutofit/>
          </a:bodyPr>
          <a:lstStyle/>
          <a:p>
            <a:r>
              <a:rPr lang="id-ID" sz="4800" dirty="0">
                <a:ln>
                  <a:solidFill>
                    <a:schemeClr val="tx1"/>
                  </a:solidFill>
                </a:ln>
                <a:solidFill>
                  <a:schemeClr val="bg1"/>
                </a:solidFill>
                <a:latin typeface="Bernard MT Condensed" panose="02050806060905020404" pitchFamily="18" charset="0"/>
              </a:rPr>
              <a:t>Target Pemasaran</a:t>
            </a:r>
            <a:endParaRPr lang="id-ID" sz="4800" dirty="0"/>
          </a:p>
        </p:txBody>
      </p:sp>
      <p:sp>
        <p:nvSpPr>
          <p:cNvPr id="10" name="Rectangle 9"/>
          <p:cNvSpPr/>
          <p:nvPr/>
        </p:nvSpPr>
        <p:spPr>
          <a:xfrm>
            <a:off x="6574700" y="329759"/>
            <a:ext cx="3614330" cy="1630845"/>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sp>
        <p:nvSpPr>
          <p:cNvPr id="11" name="Rectangle 10"/>
          <p:cNvSpPr/>
          <p:nvPr/>
        </p:nvSpPr>
        <p:spPr>
          <a:xfrm>
            <a:off x="7102307" y="2931015"/>
            <a:ext cx="4132490" cy="2906019"/>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0430" y="2931015"/>
            <a:ext cx="3844367" cy="305561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54" y="2830363"/>
            <a:ext cx="5286375" cy="29060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2733" y="365189"/>
            <a:ext cx="3518264" cy="1551301"/>
          </a:xfrm>
          <a:prstGeom prst="rect">
            <a:avLst/>
          </a:prstGeom>
        </p:spPr>
      </p:pic>
    </p:spTree>
    <p:extLst>
      <p:ext uri="{BB962C8B-B14F-4D97-AF65-F5344CB8AC3E}">
        <p14:creationId xmlns:p14="http://schemas.microsoft.com/office/powerpoint/2010/main" val="218908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0"/>
            <a:ext cx="9875520" cy="6858000"/>
          </a:xfrm>
          <a:prstGeom prst="rect">
            <a:avLst/>
          </a:prstGeom>
        </p:spPr>
      </p:pic>
      <p:sp>
        <p:nvSpPr>
          <p:cNvPr id="12" name="Rectangle 11"/>
          <p:cNvSpPr>
            <a:spLocks noChangeAspect="1"/>
          </p:cNvSpPr>
          <p:nvPr/>
        </p:nvSpPr>
        <p:spPr>
          <a:xfrm>
            <a:off x="0" y="0"/>
            <a:ext cx="4192525" cy="6858000"/>
          </a:xfrm>
          <a:prstGeom prst="rect">
            <a:avLst/>
          </a:prstGeom>
          <a:gradFill flip="none" rotWithShape="1">
            <a:gsLst>
              <a:gs pos="0">
                <a:schemeClr val="accent1">
                  <a:lumMod val="40000"/>
                  <a:lumOff val="60000"/>
                </a:schemeClr>
              </a:gs>
              <a:gs pos="18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a:spLocks noChangeAspect="1"/>
          </p:cNvSpPr>
          <p:nvPr/>
        </p:nvSpPr>
        <p:spPr>
          <a:xfrm flipH="1">
            <a:off x="7999475" y="0"/>
            <a:ext cx="4192525" cy="6858000"/>
          </a:xfrm>
          <a:prstGeom prst="rect">
            <a:avLst/>
          </a:prstGeom>
          <a:gradFill flip="none" rotWithShape="1">
            <a:gsLst>
              <a:gs pos="0">
                <a:schemeClr val="accent1">
                  <a:lumMod val="40000"/>
                  <a:lumOff val="60000"/>
                </a:schemeClr>
              </a:gs>
              <a:gs pos="18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0117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297</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Bernard MT Condensed</vt:lpstr>
      <vt:lpstr>Calibri</vt:lpstr>
      <vt:lpstr>Calibri Light</vt:lpstr>
      <vt:lpstr>Office Theme</vt:lpstr>
      <vt:lpstr>FINAL PROJECT PRAKTIKUM PBW   </vt:lpstr>
      <vt:lpstr>Apa itu Hoax ?</vt:lpstr>
      <vt:lpstr>Dampak yang ditimbulkan dari Hoax </vt:lpstr>
      <vt:lpstr>Solusi untuk maraknya  hoax ?</vt:lpstr>
      <vt:lpstr>Apa yang dimaksud Extensi Pada Browser ?</vt:lpstr>
      <vt:lpstr>Bagaimana Pemindai Hoax Bekerja ?</vt:lpstr>
      <vt:lpstr>Target Pemasaran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PEMINDAI INFORMASI HOAX BERBASIS EXTENSI PADA BROWSER</dc:title>
  <dc:creator>Mahendra Ida Bagus</dc:creator>
  <cp:lastModifiedBy>Mahendra Ida Bagus</cp:lastModifiedBy>
  <cp:revision>27</cp:revision>
  <dcterms:created xsi:type="dcterms:W3CDTF">2018-04-04T17:16:24Z</dcterms:created>
  <dcterms:modified xsi:type="dcterms:W3CDTF">2020-05-28T10:54:18Z</dcterms:modified>
</cp:coreProperties>
</file>