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1" r:id="rId5"/>
    <p:sldId id="272" r:id="rId6"/>
    <p:sldId id="273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>
        <p:scale>
          <a:sx n="75" d="100"/>
          <a:sy n="75" d="100"/>
        </p:scale>
        <p:origin x="97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0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009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9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97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9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42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37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44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2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7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BC6E-E551-4550-BD7D-B2247582B6D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785A-CAB4-4A7F-A722-E4F52B90DD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7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ChangeAspect="1"/>
          </p:cNvSpPr>
          <p:nvPr/>
        </p:nvSpPr>
        <p:spPr>
          <a:xfrm>
            <a:off x="0" y="-19875"/>
            <a:ext cx="12192000" cy="6877876"/>
          </a:xfrm>
          <a:prstGeom prst="rect">
            <a:avLst/>
          </a:prstGeom>
          <a:gradFill>
            <a:gsLst>
              <a:gs pos="14000">
                <a:schemeClr val="accent1">
                  <a:lumMod val="75000"/>
                </a:schemeClr>
              </a:gs>
              <a:gs pos="65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3787" y="6345936"/>
            <a:ext cx="6733587" cy="53576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d-ID" sz="7200" b="1" dirty="0">
                <a:latin typeface="Agency FB" panose="020B0503020202020204" pitchFamily="34" charset="0"/>
              </a:rPr>
              <a:t>FINAL PROJECT PRAKTIKUM PBW</a:t>
            </a:r>
            <a:r>
              <a:rPr lang="id-ID" sz="7200" dirty="0">
                <a:latin typeface="Agency FB" panose="020B0503020202020204" pitchFamily="34" charset="0"/>
              </a:rPr>
              <a:t> </a:t>
            </a:r>
            <a:br>
              <a:rPr lang="id-ID" sz="7200" dirty="0">
                <a:latin typeface="Agency FB" panose="020B0503020202020204" pitchFamily="34" charset="0"/>
              </a:rPr>
            </a:br>
            <a:br>
              <a:rPr lang="id-ID" sz="7200" dirty="0"/>
            </a:br>
            <a:endParaRPr lang="id-ID" sz="7200" dirty="0"/>
          </a:p>
        </p:txBody>
      </p:sp>
      <p:sp>
        <p:nvSpPr>
          <p:cNvPr id="42" name="Subtitle 41"/>
          <p:cNvSpPr>
            <a:spLocks noGrp="1"/>
          </p:cNvSpPr>
          <p:nvPr>
            <p:ph type="subTitle" idx="1"/>
          </p:nvPr>
        </p:nvSpPr>
        <p:spPr>
          <a:xfrm>
            <a:off x="658318" y="4926711"/>
            <a:ext cx="1702956" cy="337378"/>
          </a:xfrm>
          <a:noFill/>
        </p:spPr>
        <p:txBody>
          <a:bodyPr vert="wordArtVert">
            <a:noAutofit/>
          </a:bodyPr>
          <a:lstStyle/>
          <a:p>
            <a:r>
              <a:rPr lang="id-ID" sz="1200" b="1" spc="300" dirty="0">
                <a:latin typeface="Agency FB" panose="020B0503020202020204" pitchFamily="34" charset="0"/>
              </a:rPr>
              <a:t>SISTEM</a:t>
            </a:r>
          </a:p>
        </p:txBody>
      </p:sp>
      <p:sp>
        <p:nvSpPr>
          <p:cNvPr id="26" name="Rectangle 25"/>
          <p:cNvSpPr/>
          <p:nvPr/>
        </p:nvSpPr>
        <p:spPr>
          <a:xfrm rot="8325977">
            <a:off x="441542" y="-462149"/>
            <a:ext cx="930172" cy="3021728"/>
          </a:xfrm>
          <a:prstGeom prst="rect">
            <a:avLst/>
          </a:prstGeom>
          <a:effectLst>
            <a:outerShdw blurRad="165100" dist="215900" dir="21540000" sx="109000" sy="109000" algn="ctr" rotWithShape="0">
              <a:schemeClr val="tx1">
                <a:alpha val="23000"/>
              </a:scheme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 rot="9172659">
            <a:off x="10621560" y="4086579"/>
            <a:ext cx="987729" cy="4684343"/>
          </a:xfrm>
          <a:prstGeom prst="rect">
            <a:avLst/>
          </a:prstGeom>
          <a:ln>
            <a:noFill/>
          </a:ln>
          <a:effectLst>
            <a:outerShdw blurRad="165100" dist="342900" dir="6660000" sx="109000" sy="109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 rot="8325977">
            <a:off x="2446680" y="-997918"/>
            <a:ext cx="459690" cy="2474704"/>
          </a:xfrm>
          <a:prstGeom prst="rect">
            <a:avLst/>
          </a:prstGeom>
          <a:effectLst>
            <a:outerShdw blurRad="165100" dist="215900" dir="21540000" sx="109000" sy="109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 rot="8325977">
            <a:off x="-302052" y="-43069"/>
            <a:ext cx="436530" cy="2729046"/>
          </a:xfrm>
          <a:prstGeom prst="rect">
            <a:avLst/>
          </a:prstGeom>
          <a:ln>
            <a:noFill/>
          </a:ln>
          <a:effectLst>
            <a:outerShdw blurRad="165100" dist="215900" dir="21540000" sx="109000" sy="109000" algn="ctr" rotWithShape="0">
              <a:srgbClr val="000000">
                <a:alpha val="2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 rot="9080474">
            <a:off x="9847178" y="5110741"/>
            <a:ext cx="459690" cy="3269259"/>
          </a:xfrm>
          <a:prstGeom prst="rect">
            <a:avLst/>
          </a:prstGeom>
          <a:ln>
            <a:noFill/>
          </a:ln>
          <a:effectLst>
            <a:outerShdw blurRad="165100" dist="342900" dir="6660000" sx="109000" sy="109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 rot="9078132">
            <a:off x="11962155" y="4960681"/>
            <a:ext cx="459690" cy="2474704"/>
          </a:xfrm>
          <a:prstGeom prst="rect">
            <a:avLst/>
          </a:prstGeom>
          <a:ln>
            <a:noFill/>
          </a:ln>
          <a:effectLst>
            <a:outerShdw blurRad="165100" dist="342900" dir="6660000" sx="109000" sy="109000" algn="ctr" rotWithShape="0">
              <a:srgbClr val="000000">
                <a:alpha val="23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>
            <a:spLocks/>
          </p:cNvSpPr>
          <p:nvPr/>
        </p:nvSpPr>
        <p:spPr>
          <a:xfrm rot="8325977">
            <a:off x="1124878" y="-1294800"/>
            <a:ext cx="459690" cy="2474704"/>
          </a:xfrm>
          <a:prstGeom prst="rect">
            <a:avLst/>
          </a:prstGeom>
          <a:effectLst>
            <a:outerShdw blurRad="165100" dist="215900" dir="21540000" sx="109000" sy="109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6294" y="3271964"/>
            <a:ext cx="0" cy="1654747"/>
          </a:xfrm>
          <a:prstGeom prst="line">
            <a:avLst/>
          </a:prstGeom>
          <a:ln w="95250">
            <a:gradFill>
              <a:gsLst>
                <a:gs pos="23000">
                  <a:srgbClr val="FF0000"/>
                </a:gs>
                <a:gs pos="73000">
                  <a:srgbClr val="FFC000"/>
                </a:gs>
                <a:gs pos="90000">
                  <a:srgbClr val="FFFF00"/>
                </a:gs>
              </a:gsLst>
              <a:lin ang="5400000" scaled="1"/>
            </a:gradFill>
          </a:ln>
          <a:effectLst>
            <a:outerShdw blurRad="101600" dist="38100" sx="97000" sy="97000" algn="ctr" rotWithShape="0">
              <a:srgbClr val="000000">
                <a:alpha val="7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1">
            <a:extLst>
              <a:ext uri="{FF2B5EF4-FFF2-40B4-BE49-F238E27FC236}">
                <a16:creationId xmlns:a16="http://schemas.microsoft.com/office/drawing/2014/main" id="{5558DFA3-EAB1-4AE4-AD2D-AB3CC19235AF}"/>
              </a:ext>
            </a:extLst>
          </p:cNvPr>
          <p:cNvSpPr txBox="1">
            <a:spLocks/>
          </p:cNvSpPr>
          <p:nvPr/>
        </p:nvSpPr>
        <p:spPr>
          <a:xfrm>
            <a:off x="2056663" y="4930902"/>
            <a:ext cx="1702956" cy="337378"/>
          </a:xfrm>
          <a:prstGeom prst="rect">
            <a:avLst/>
          </a:prstGeom>
          <a:noFill/>
        </p:spPr>
        <p:txBody>
          <a:bodyPr vert="wordArt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b="1" spc="300" dirty="0">
                <a:latin typeface="Agency FB" panose="020B0503020202020204" pitchFamily="34" charset="0"/>
              </a:rPr>
              <a:t>INFORMASI</a:t>
            </a:r>
          </a:p>
        </p:txBody>
      </p:sp>
      <p:sp>
        <p:nvSpPr>
          <p:cNvPr id="14" name="Subtitle 41">
            <a:extLst>
              <a:ext uri="{FF2B5EF4-FFF2-40B4-BE49-F238E27FC236}">
                <a16:creationId xmlns:a16="http://schemas.microsoft.com/office/drawing/2014/main" id="{F70582BC-0FE9-44BA-B00B-75EA5432862F}"/>
              </a:ext>
            </a:extLst>
          </p:cNvPr>
          <p:cNvSpPr txBox="1">
            <a:spLocks/>
          </p:cNvSpPr>
          <p:nvPr/>
        </p:nvSpPr>
        <p:spPr>
          <a:xfrm>
            <a:off x="3951376" y="4926711"/>
            <a:ext cx="1702956" cy="337378"/>
          </a:xfrm>
          <a:prstGeom prst="rect">
            <a:avLst/>
          </a:prstGeom>
          <a:noFill/>
        </p:spPr>
        <p:txBody>
          <a:bodyPr vert="wordArt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b="1" spc="300" dirty="0">
                <a:latin typeface="Agency FB" panose="020B0503020202020204" pitchFamily="34" charset="0"/>
              </a:rPr>
              <a:t>MAHASISWA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13F62-0EAD-49CD-8EA6-838752E88998}"/>
              </a:ext>
            </a:extLst>
          </p:cNvPr>
          <p:cNvSpPr/>
          <p:nvPr/>
        </p:nvSpPr>
        <p:spPr>
          <a:xfrm>
            <a:off x="245632" y="57573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>
                <a:latin typeface="Agency FB" panose="020B0503020202020204" pitchFamily="34" charset="0"/>
              </a:rPr>
              <a:t>NAMA : IDA BAGUS MAHENDRA</a:t>
            </a:r>
          </a:p>
          <a:p>
            <a:r>
              <a:rPr lang="id-ID" b="1" dirty="0">
                <a:latin typeface="Agency FB" panose="020B0503020202020204" pitchFamily="34" charset="0"/>
              </a:rPr>
              <a:t>NIM    : 1708561065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506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607D1C-D543-4371-B398-AAC17071F5EE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A93CB-4EFF-4FA2-93AA-3E6ACEAD99C8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" y="738243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DAFTAR MATA KULIAH</a:t>
            </a:r>
            <a:b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</a:b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82141" y="1635999"/>
            <a:ext cx="4360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Merupakan halaman yang hanya dapat diakses apabila user login sebagai mahasiswa.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Pada Halaman ini user dapat memilih untuk mengikuti beberapa pilihan mata kuliah.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Batas maksimal matakuliah yang dapat dipilih adalah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B866D-3479-4318-A199-84624C47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24" y="1722238"/>
            <a:ext cx="6870535" cy="3029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67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607D1C-D543-4371-B398-AAC17071F5EE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A93CB-4EFF-4FA2-93AA-3E6ACEAD99C8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3" y="461187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DAFTAR KELAS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82141" y="1635999"/>
            <a:ext cx="43602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Merupakan halaman yang dapat diakses pada user dosen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ini menginformasikan daftar kelas yang diampu oleh dosen beserta daftar mahasiswa yang mengambil suatu kelas.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BFAD9-5656-4C1E-8B70-8506AE01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6" y="559426"/>
            <a:ext cx="6876104" cy="3179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8C613-9D62-4B26-9096-99609FC1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93" y="4190446"/>
            <a:ext cx="7560806" cy="2215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70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607D1C-D543-4371-B398-AAC17071F5EE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A93CB-4EFF-4FA2-93AA-3E6ACEAD99C8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" y="464620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VALIDASI MAHASISWA &amp; REGISTRASI DOSEN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82141" y="1635999"/>
            <a:ext cx="4360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Merupakan halaman yang hanya dapat diakses oleh user admin.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validasi mahasiswa ditujukan untuk memvalidasi data mahasiswa yang mendaftar.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registrasi dosen ditujukan untuk mendaftarkan dosen baru.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38B30-7C70-4F72-A805-1A149985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46" y="1054499"/>
            <a:ext cx="7101782" cy="1883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AAF350-DEC1-4C5B-A80B-906B9041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61" y="3344159"/>
            <a:ext cx="6521218" cy="3038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31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607D1C-D543-4371-B398-AAC17071F5EE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A93CB-4EFF-4FA2-93AA-3E6ACEAD99C8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3" y="461187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EDIT STATUS MAHASISWA &amp; DOSEN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82141" y="1635999"/>
            <a:ext cx="43602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Merupakan halaman yang hanya daoat diakses oleh user 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ini ditujukan untuk memberi  label atau mengubah status pada mahasiswa maupun dosen.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E5D2B-47CE-4A3A-BAC4-818CE812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76" y="312498"/>
            <a:ext cx="5937674" cy="2896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DC266-D6B3-4F84-978D-92B34315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27" y="3521180"/>
            <a:ext cx="5825683" cy="2806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26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ChangeAspect="1"/>
          </p:cNvSpPr>
          <p:nvPr/>
        </p:nvSpPr>
        <p:spPr>
          <a:xfrm>
            <a:off x="0" y="-19875"/>
            <a:ext cx="12192000" cy="6877876"/>
          </a:xfrm>
          <a:prstGeom prst="rect">
            <a:avLst/>
          </a:prstGeom>
          <a:gradFill>
            <a:gsLst>
              <a:gs pos="14000">
                <a:schemeClr val="accent1">
                  <a:lumMod val="75000"/>
                </a:schemeClr>
              </a:gs>
              <a:gs pos="65000">
                <a:schemeClr val="accent1">
                  <a:lumMod val="60000"/>
                  <a:lumOff val="40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29207" y="4996207"/>
            <a:ext cx="6733587" cy="53576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d-ID" sz="13800" b="1" dirty="0">
                <a:latin typeface="Agency FB" panose="020B0503020202020204" pitchFamily="34" charset="0"/>
              </a:rPr>
              <a:t>TERIMA</a:t>
            </a:r>
            <a:br>
              <a:rPr lang="id-ID" sz="13800" b="1" dirty="0">
                <a:latin typeface="Agency FB" panose="020B0503020202020204" pitchFamily="34" charset="0"/>
              </a:rPr>
            </a:br>
            <a:r>
              <a:rPr lang="id-ID" sz="13800" b="1" dirty="0">
                <a:latin typeface="Agency FB" panose="020B0503020202020204" pitchFamily="34" charset="0"/>
              </a:rPr>
              <a:t>KASIH</a:t>
            </a:r>
            <a:endParaRPr lang="id-ID" sz="13800" dirty="0"/>
          </a:p>
        </p:txBody>
      </p:sp>
      <p:sp>
        <p:nvSpPr>
          <p:cNvPr id="14" name="Subtitle 41">
            <a:extLst>
              <a:ext uri="{FF2B5EF4-FFF2-40B4-BE49-F238E27FC236}">
                <a16:creationId xmlns:a16="http://schemas.microsoft.com/office/drawing/2014/main" id="{F70582BC-0FE9-44BA-B00B-75EA5432862F}"/>
              </a:ext>
            </a:extLst>
          </p:cNvPr>
          <p:cNvSpPr txBox="1">
            <a:spLocks/>
          </p:cNvSpPr>
          <p:nvPr/>
        </p:nvSpPr>
        <p:spPr>
          <a:xfrm>
            <a:off x="6366383" y="5278762"/>
            <a:ext cx="1702956" cy="337378"/>
          </a:xfrm>
          <a:prstGeom prst="rect">
            <a:avLst/>
          </a:prstGeom>
          <a:noFill/>
        </p:spPr>
        <p:txBody>
          <a:bodyPr vert="wordArt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b="1" spc="300" dirty="0">
                <a:latin typeface="Agency FB" panose="020B0503020202020204" pitchFamily="34" charset="0"/>
              </a:rPr>
              <a:t>YOU</a:t>
            </a:r>
          </a:p>
        </p:txBody>
      </p:sp>
      <p:sp>
        <p:nvSpPr>
          <p:cNvPr id="16" name="Subtitle 41">
            <a:extLst>
              <a:ext uri="{FF2B5EF4-FFF2-40B4-BE49-F238E27FC236}">
                <a16:creationId xmlns:a16="http://schemas.microsoft.com/office/drawing/2014/main" id="{182FCEBD-A357-4619-98B1-201ED238B776}"/>
              </a:ext>
            </a:extLst>
          </p:cNvPr>
          <p:cNvSpPr txBox="1">
            <a:spLocks/>
          </p:cNvSpPr>
          <p:nvPr/>
        </p:nvSpPr>
        <p:spPr>
          <a:xfrm>
            <a:off x="5083060" y="5278762"/>
            <a:ext cx="1702956" cy="337378"/>
          </a:xfrm>
          <a:prstGeom prst="rect">
            <a:avLst/>
          </a:prstGeom>
          <a:noFill/>
        </p:spPr>
        <p:txBody>
          <a:bodyPr vert="wordArt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b="1" spc="300" dirty="0">
                <a:latin typeface="Agency FB" panose="020B0503020202020204" pitchFamily="34" charset="0"/>
              </a:rPr>
              <a:t>THANK </a:t>
            </a:r>
          </a:p>
        </p:txBody>
      </p:sp>
    </p:spTree>
    <p:extLst>
      <p:ext uri="{BB962C8B-B14F-4D97-AF65-F5344CB8AC3E}">
        <p14:creationId xmlns:p14="http://schemas.microsoft.com/office/powerpoint/2010/main" val="21757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8FC728-E089-4D9B-80C1-2B4682E45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" b="38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0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852619" y="0"/>
            <a:ext cx="41925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2" y="125479"/>
            <a:ext cx="8026400" cy="1325563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rmAutofit/>
          </a:bodyPr>
          <a:lstStyle/>
          <a:p>
            <a:r>
              <a:rPr lang="id-ID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TEKNOLOGI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142" y="1554363"/>
            <a:ext cx="3979944" cy="4351338"/>
          </a:xfrm>
        </p:spPr>
        <p:txBody>
          <a:bodyPr>
            <a:norm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</a:p>
          <a:p>
            <a:r>
              <a:rPr lang="id-ID" sz="3600" dirty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</a:p>
          <a:p>
            <a:r>
              <a:rPr lang="id-ID" sz="3600" dirty="0">
                <a:solidFill>
                  <a:schemeClr val="bg1"/>
                </a:solidFill>
                <a:latin typeface="Agency FB" panose="020B0503020202020204" pitchFamily="34" charset="0"/>
              </a:rPr>
              <a:t>NATIVE PHP</a:t>
            </a:r>
          </a:p>
          <a:p>
            <a:r>
              <a:rPr lang="id-ID" sz="3600" dirty="0">
                <a:solidFill>
                  <a:schemeClr val="bg1"/>
                </a:solidFill>
                <a:latin typeface="Agency FB" panose="020B0503020202020204" pitchFamily="34" charset="0"/>
              </a:rPr>
              <a:t>NATIVE JAVASCRIPT</a:t>
            </a:r>
          </a:p>
          <a:p>
            <a:r>
              <a:rPr lang="id-ID" sz="3600" dirty="0">
                <a:solidFill>
                  <a:schemeClr val="bg1"/>
                </a:solidFill>
                <a:latin typeface="Agency FB" panose="020B0503020202020204" pitchFamily="34" charset="0"/>
              </a:rPr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391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7488A4C-B158-4474-A937-6260C9E999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2"/>
          <a:stretch/>
        </p:blipFill>
        <p:spPr>
          <a:xfrm>
            <a:off x="-1" y="0"/>
            <a:ext cx="12192001" cy="6858000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26B281-C628-4BF9-A96C-E9C6DEDE8316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3D8D6C-49E3-4E9C-A0A2-6F6A4A9E84AE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41925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C47575-D9BA-4921-B661-A0D68EC7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2" y="267719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d-ID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USER ROLES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B39FF-A865-47BB-B10D-B4E56CE9F373}"/>
              </a:ext>
            </a:extLst>
          </p:cNvPr>
          <p:cNvSpPr/>
          <p:nvPr/>
        </p:nvSpPr>
        <p:spPr>
          <a:xfrm>
            <a:off x="272742" y="1320800"/>
            <a:ext cx="38318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ADMIN</a:t>
            </a:r>
          </a:p>
          <a:p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ADMIN PENGELOLA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MAHASISWA</a:t>
            </a:r>
          </a:p>
          <a:p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PENGGUNA UMUM MAHASISWA UNIVERSITAS UDAYANA</a:t>
            </a:r>
          </a:p>
          <a:p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DOSEN</a:t>
            </a:r>
          </a:p>
          <a:p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DOSEN RESMI UNIVERSITAS UDAYANA</a:t>
            </a:r>
          </a:p>
        </p:txBody>
      </p:sp>
    </p:spTree>
    <p:extLst>
      <p:ext uri="{BB962C8B-B14F-4D97-AF65-F5344CB8AC3E}">
        <p14:creationId xmlns:p14="http://schemas.microsoft.com/office/powerpoint/2010/main" val="33807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0BC1CAA-8CC5-426C-B5F3-61521FF41E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1E5165-0026-4019-8FCF-77B3B720841C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7A126-A01E-4C2B-96D8-5EAB0514344B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C47575-D9BA-4921-B661-A0D68EC7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2" y="370832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d-ID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FITUR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B39FF-A865-47BB-B10D-B4E56CE9F373}"/>
              </a:ext>
            </a:extLst>
          </p:cNvPr>
          <p:cNvSpPr/>
          <p:nvPr/>
        </p:nvSpPr>
        <p:spPr>
          <a:xfrm>
            <a:off x="272742" y="1320800"/>
            <a:ext cx="43602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LOGIN SEBAGAI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INFORMASI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MEMVERIFIKASI STATUS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MENDAFTAR/REGISTRASI DOSEN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MEMBERI LABEL/STATUS TERTENTU PADA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 MEMBERI LABEL/STATUS TERTENTU PADA DOSEN</a:t>
            </a:r>
          </a:p>
        </p:txBody>
      </p:sp>
    </p:spTree>
    <p:extLst>
      <p:ext uri="{BB962C8B-B14F-4D97-AF65-F5344CB8AC3E}">
        <p14:creationId xmlns:p14="http://schemas.microsoft.com/office/powerpoint/2010/main" val="236334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5B440-2EF1-436A-84D4-10851310AF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0" y="8991"/>
            <a:ext cx="9133840" cy="684900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F7C902-73C4-4CEC-8B22-ABEDE8671F38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63167-55A4-4288-B842-84B4C14BB651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C47575-D9BA-4921-B661-A0D68EC7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2" y="370832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d-ID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FITUR MAHASISWA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B39FF-A865-47BB-B10D-B4E56CE9F373}"/>
              </a:ext>
            </a:extLst>
          </p:cNvPr>
          <p:cNvSpPr/>
          <p:nvPr/>
        </p:nvSpPr>
        <p:spPr>
          <a:xfrm>
            <a:off x="272742" y="1330960"/>
            <a:ext cx="4360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LOGIN SEBAGAI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MENDAFTAR SEBAGAI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INFORMASI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MENGEDIT INFORMASI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DOSEN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SORTING DATA DOSEN/MAHASISWA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KELAS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PEMBIMBING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MENDAFTAR MATA KULIAH</a:t>
            </a:r>
          </a:p>
        </p:txBody>
      </p:sp>
    </p:spTree>
    <p:extLst>
      <p:ext uri="{BB962C8B-B14F-4D97-AF65-F5344CB8AC3E}">
        <p14:creationId xmlns:p14="http://schemas.microsoft.com/office/powerpoint/2010/main" val="25106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73680-3B19-4F85-B066-EDC66EFECA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514866"/>
            <a:ext cx="8737600" cy="582826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1FFE29-F09C-4449-8AF2-30A1F9DFA475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54C3C-C308-4EA5-871C-8CACCEACEF3D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C47575-D9BA-4921-B661-A0D68EC7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2" y="370832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d-ID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FITUR DOSEN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B39FF-A865-47BB-B10D-B4E56CE9F373}"/>
              </a:ext>
            </a:extLst>
          </p:cNvPr>
          <p:cNvSpPr/>
          <p:nvPr/>
        </p:nvSpPr>
        <p:spPr>
          <a:xfrm>
            <a:off x="272742" y="1320800"/>
            <a:ext cx="43602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LOGIN SEBAGAI DOSEN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INFORMASI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DOSEN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SORTING DATA DOSEN/MAHASISWA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MEMBUAT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MENGEDIT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MENONAKTIFKAN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DATA MAHASISWA YANG MENDAFTAR DI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MELIHAT DAFTAR PEMBIMBING</a:t>
            </a:r>
          </a:p>
        </p:txBody>
      </p:sp>
    </p:spTree>
    <p:extLst>
      <p:ext uri="{BB962C8B-B14F-4D97-AF65-F5344CB8AC3E}">
        <p14:creationId xmlns:p14="http://schemas.microsoft.com/office/powerpoint/2010/main" val="36644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19E03-0268-4FA6-B4BE-C7F2C0D7D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49" t="689" r="17096" b="-1"/>
          <a:stretch/>
        </p:blipFill>
        <p:spPr>
          <a:xfrm>
            <a:off x="5526554" y="207888"/>
            <a:ext cx="3989328" cy="2946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0BF76-9A03-42A1-AD48-8E6C9BCE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92" y="3340397"/>
            <a:ext cx="4173939" cy="3309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BDFEF-7BFC-49FB-B968-111AD58827A3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0E694-B6AD-4E10-ADB8-047A7ABCFFF4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2" y="347399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LOGIN &amp; REGISTRASI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72742" y="1403977"/>
            <a:ext cx="43602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login &amp; registrasi merupakan halaman utama atau index dalam fitur SIMAK Universitas Udayana. </a:t>
            </a:r>
          </a:p>
          <a:p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Pada halaman ini user dapat melakukan pendaftaran sebagai mahasiswa maupun login sebagai admin, mahasiswa dan dosen.</a:t>
            </a:r>
          </a:p>
        </p:txBody>
      </p:sp>
    </p:spTree>
    <p:extLst>
      <p:ext uri="{BB962C8B-B14F-4D97-AF65-F5344CB8AC3E}">
        <p14:creationId xmlns:p14="http://schemas.microsoft.com/office/powerpoint/2010/main" val="218908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A9035CC-4767-42C6-A1CB-15B36C91193E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E2466-CDD3-40EE-AB3A-CA625559EA13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7" y="266888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HOME &amp; DATA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292264" y="1166842"/>
            <a:ext cx="39850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Home menu merupakan halaman index saat user login. Halaman ini secara otomatis mengenali dan merubah informasi sesuai user yang login.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data user merupakan halaman yang terdapat pada ketiga user role baik mahasiwa, admin dan dosen. Pada Halaman ini user dapat melihat dan memperbaharui informasi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337D0-E5D8-41F6-9FD0-4F42A7B2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02" y="798267"/>
            <a:ext cx="7041225" cy="156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F60CF-9009-4E26-B475-CAC1D895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45" y="3343147"/>
            <a:ext cx="6486617" cy="2615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560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1756FB-B96B-48AA-AC26-D0ACD114DE4A}"/>
              </a:ext>
            </a:extLst>
          </p:cNvPr>
          <p:cNvSpPr>
            <a:spLocks noChangeAspect="1"/>
          </p:cNvSpPr>
          <p:nvPr/>
        </p:nvSpPr>
        <p:spPr>
          <a:xfrm>
            <a:off x="-13462" y="0"/>
            <a:ext cx="2866081" cy="68580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99B92-35A6-4007-BB36-2F9C62FB93C3}"/>
              </a:ext>
            </a:extLst>
          </p:cNvPr>
          <p:cNvSpPr>
            <a:spLocks noChangeAspect="1"/>
          </p:cNvSpPr>
          <p:nvPr/>
        </p:nvSpPr>
        <p:spPr>
          <a:xfrm>
            <a:off x="2852619" y="0"/>
            <a:ext cx="734802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 rot="19829541">
            <a:off x="6764976" y="1986918"/>
            <a:ext cx="568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72720">
            <a:off x="7110336" y="5015240"/>
            <a:ext cx="510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0402A-14A0-48A0-8DF5-E7B3A47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3" y="801373"/>
            <a:ext cx="5269143" cy="870201"/>
          </a:xfrm>
          <a:noFill/>
          <a:ln>
            <a:noFill/>
          </a:ln>
          <a:effectLst>
            <a:outerShdw blurRad="50800" dist="38100" dir="13500000" algn="b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DAFTAR DOSEN </a:t>
            </a:r>
            <a:b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</a:br>
            <a: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&amp; DAFTAR MAHASISWA</a:t>
            </a:r>
            <a:br>
              <a:rPr lang="id-ID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</a:b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6B32D-9645-43B3-9522-DD75AFF3B172}"/>
              </a:ext>
            </a:extLst>
          </p:cNvPr>
          <p:cNvSpPr/>
          <p:nvPr/>
        </p:nvSpPr>
        <p:spPr>
          <a:xfrm>
            <a:off x="339553" y="1625839"/>
            <a:ext cx="4360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Kedua halaman ini dapat diakses baik jika user login sebagai mahasiswa maupun dosen</a:t>
            </a:r>
          </a:p>
          <a:p>
            <a:endParaRPr lang="id-ID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1"/>
                </a:solidFill>
                <a:latin typeface="Agency FB" panose="020B0503020202020204" pitchFamily="34" charset="0"/>
              </a:rPr>
              <a:t>Halaman ini berisikan informasi dari keseluruhan mahasiwa dan dosen.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F5727-C19E-42AA-8D7B-9B2949E5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24" y="181259"/>
            <a:ext cx="6483638" cy="2980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C1C94-C900-4E39-94CC-FBE7A5A8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20" y="3428777"/>
            <a:ext cx="6308846" cy="2906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034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400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Bernard MT Condensed</vt:lpstr>
      <vt:lpstr>Calibri</vt:lpstr>
      <vt:lpstr>Calibri Light</vt:lpstr>
      <vt:lpstr>Office Theme</vt:lpstr>
      <vt:lpstr>FINAL PROJECT PRAKTIKUM PBW   </vt:lpstr>
      <vt:lpstr>TEKNOLOGI YANG DIGUNAKAN</vt:lpstr>
      <vt:lpstr>USER ROLES</vt:lpstr>
      <vt:lpstr>FITUR ADMIN</vt:lpstr>
      <vt:lpstr>FITUR MAHASISWA</vt:lpstr>
      <vt:lpstr>FITUR DOSEN</vt:lpstr>
      <vt:lpstr>LOGIN &amp; REGISTRASI</vt:lpstr>
      <vt:lpstr>HOME &amp; DATA USER</vt:lpstr>
      <vt:lpstr>DAFTAR DOSEN  &amp; DAFTAR MAHASISWA </vt:lpstr>
      <vt:lpstr>DAFTAR MATA KULIAH </vt:lpstr>
      <vt:lpstr>DAFTAR KELAS</vt:lpstr>
      <vt:lpstr>VALIDASI MAHASISWA &amp; REGISTRASI DOSEN</vt:lpstr>
      <vt:lpstr>EDIT STATUS MAHASISWA &amp; DOSEN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PEMINDAI INFORMASI HOAX BERBASIS EXTENSI PADA BROWSER</dc:title>
  <dc:creator>Mahendra Ida Bagus</dc:creator>
  <cp:lastModifiedBy>Mahendra Ida Bagus</cp:lastModifiedBy>
  <cp:revision>59</cp:revision>
  <dcterms:created xsi:type="dcterms:W3CDTF">2018-04-04T17:16:24Z</dcterms:created>
  <dcterms:modified xsi:type="dcterms:W3CDTF">2020-05-29T12:00:32Z</dcterms:modified>
</cp:coreProperties>
</file>