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58" r:id="rId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73" d="100"/>
          <a:sy n="73" d="100"/>
        </p:scale>
        <p:origin x="-193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8" name="Titr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fr-FR" smtClean="0"/>
              <a:t>Cliquez pour modifier le style du titre</a:t>
            </a:r>
            <a:endParaRPr kumimoji="0" lang="en-US"/>
          </a:p>
        </p:txBody>
      </p:sp>
      <p:sp>
        <p:nvSpPr>
          <p:cNvPr id="28" name="Espace réservé de la date 27"/>
          <p:cNvSpPr>
            <a:spLocks noGrp="1"/>
          </p:cNvSpPr>
          <p:nvPr>
            <p:ph type="dt" sz="half" idx="10"/>
          </p:nvPr>
        </p:nvSpPr>
        <p:spPr/>
        <p:txBody>
          <a:bodyPr/>
          <a:lstStyle/>
          <a:p>
            <a:fld id="{AA309A6D-C09C-4548-B29A-6CF363A7E532}" type="datetimeFigureOut">
              <a:rPr lang="fr-FR" smtClean="0"/>
              <a:pPr/>
              <a:t>31/03/2021</a:t>
            </a:fld>
            <a:endParaRPr lang="fr-BE"/>
          </a:p>
        </p:txBody>
      </p:sp>
      <p:sp>
        <p:nvSpPr>
          <p:cNvPr id="17" name="Espace réservé du pied de page 16"/>
          <p:cNvSpPr>
            <a:spLocks noGrp="1"/>
          </p:cNvSpPr>
          <p:nvPr>
            <p:ph type="ftr" sz="quarter" idx="11"/>
          </p:nvPr>
        </p:nvSpPr>
        <p:spPr/>
        <p:txBody>
          <a:bodyPr/>
          <a:lstStyle/>
          <a:p>
            <a:endParaRPr lang="fr-BE"/>
          </a:p>
        </p:txBody>
      </p:sp>
      <p:sp>
        <p:nvSpPr>
          <p:cNvPr id="29" name="Espace réservé du numéro de diapositive 28"/>
          <p:cNvSpPr>
            <a:spLocks noGrp="1"/>
          </p:cNvSpPr>
          <p:nvPr>
            <p:ph type="sldNum" sz="quarter" idx="12"/>
          </p:nvPr>
        </p:nvSpPr>
        <p:spPr/>
        <p:txBody>
          <a:bodyPr/>
          <a:lstStyle/>
          <a:p>
            <a:fld id="{CF4668DC-857F-487D-BFFA-8C0CA5037977}" type="slidenum">
              <a:rPr lang="fr-BE" smtClean="0"/>
              <a:pPr/>
              <a:t>‹N°›</a:t>
            </a:fld>
            <a:endParaRPr lang="fr-BE"/>
          </a:p>
        </p:txBody>
      </p:sp>
      <p:sp>
        <p:nvSpPr>
          <p:cNvPr id="9" name="Sous-titr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31/03/2021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31/03/2021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31/03/2021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3">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31/03/2021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a:xfrm>
            <a:off x="7924800" y="6416675"/>
            <a:ext cx="762000" cy="365125"/>
          </a:xfrm>
        </p:spPr>
        <p:txBody>
          <a:body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pPr/>
              <a:t>31/03/2021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AA309A6D-C09C-4548-B29A-6CF363A7E532}" type="datetimeFigureOut">
              <a:rPr lang="fr-FR" smtClean="0"/>
              <a:pPr/>
              <a:t>31/03/2021</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AA309A6D-C09C-4548-B29A-6CF363A7E532}" type="datetimeFigureOut">
              <a:rPr lang="fr-FR" smtClean="0"/>
              <a:pPr/>
              <a:t>31/03/2021</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31/03/2021</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pPr/>
              <a:t>31/03/2021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fr-FR" smtClean="0">
                <a:solidFill>
                  <a:schemeClr val="lt1"/>
                </a:solidFill>
                <a:latin typeface="+mn-lt"/>
                <a:ea typeface="+mn-ea"/>
                <a:cs typeface="+mn-cs"/>
              </a:rPr>
              <a:t>Cliquez sur l'icône pour ajouter une image</a:t>
            </a:r>
            <a:endParaRPr kumimoji="0" lang="en-US" dirty="0">
              <a:solidFill>
                <a:schemeClr val="lt1"/>
              </a:solidFill>
              <a:latin typeface="+mn-lt"/>
              <a:ea typeface="+mn-ea"/>
              <a:cs typeface="+mn-cs"/>
            </a:endParaRPr>
          </a:p>
        </p:txBody>
      </p:sp>
      <p:sp>
        <p:nvSpPr>
          <p:cNvPr id="4" name="Espace réservé du texte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31/03/2021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A309A6D-C09C-4548-B29A-6CF363A7E532}" type="datetimeFigureOut">
              <a:rPr lang="fr-FR" smtClean="0"/>
              <a:pPr/>
              <a:t>31/03/2021</a:t>
            </a:fld>
            <a:endParaRPr lang="fr-BE"/>
          </a:p>
        </p:txBody>
      </p:sp>
      <p:sp>
        <p:nvSpPr>
          <p:cNvPr id="3" name="Espace réservé du pied de page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fr-BE"/>
          </a:p>
        </p:txBody>
      </p:sp>
      <p:sp>
        <p:nvSpPr>
          <p:cNvPr id="23" name="Espace réservé du numéro de diapositive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F4668DC-857F-487D-BFFA-8C0CA5037977}" type="slidenum">
              <a:rPr lang="fr-BE" smtClean="0"/>
              <a:pPr/>
              <a:t>‹N°›</a:t>
            </a:fld>
            <a:endParaRPr lang="fr-BE"/>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571472" y="214290"/>
            <a:ext cx="8215370" cy="523220"/>
          </a:xfrm>
          <a:prstGeom prst="rect">
            <a:avLst/>
          </a:prstGeom>
          <a:noFill/>
        </p:spPr>
        <p:txBody>
          <a:bodyPr wrap="square" rtlCol="0">
            <a:spAutoFit/>
          </a:bodyPr>
          <a:lstStyle/>
          <a:p>
            <a:r>
              <a:rPr lang="fr-FR" sz="2800" b="1" dirty="0" smtClean="0"/>
              <a:t>1. MySQL</a:t>
            </a:r>
            <a:endParaRPr lang="en-CA" sz="2800" b="1" dirty="0"/>
          </a:p>
        </p:txBody>
      </p:sp>
      <p:sp>
        <p:nvSpPr>
          <p:cNvPr id="6" name="Rectangle 5"/>
          <p:cNvSpPr/>
          <p:nvPr/>
        </p:nvSpPr>
        <p:spPr>
          <a:xfrm>
            <a:off x="642910" y="1214423"/>
            <a:ext cx="8072494" cy="6186309"/>
          </a:xfrm>
          <a:prstGeom prst="rect">
            <a:avLst/>
          </a:prstGeom>
        </p:spPr>
        <p:txBody>
          <a:bodyPr wrap="square">
            <a:spAutoFit/>
          </a:bodyPr>
          <a:lstStyle/>
          <a:p>
            <a:pPr>
              <a:lnSpc>
                <a:spcPct val="200000"/>
              </a:lnSpc>
              <a:buFont typeface="Wingdings" pitchFamily="2" charset="2"/>
              <a:buChar char="v"/>
            </a:pPr>
            <a:r>
              <a:rPr lang="en-US" b="1" dirty="0" smtClean="0">
                <a:solidFill>
                  <a:srgbClr val="FFFF00"/>
                </a:solidFill>
              </a:rPr>
              <a:t> </a:t>
            </a:r>
            <a:r>
              <a:rPr lang="en-US" b="1" dirty="0" smtClean="0">
                <a:solidFill>
                  <a:srgbClr val="FFFF00"/>
                </a:solidFill>
              </a:rPr>
              <a:t>MySQL ,is an open-source relational database management system (RDBMS). ... A relational database organizes data into one or more data tables in which data types may be related to each other, these relations help structure the data.</a:t>
            </a:r>
          </a:p>
          <a:p>
            <a:pPr>
              <a:lnSpc>
                <a:spcPct val="200000"/>
              </a:lnSpc>
              <a:buFont typeface="Wingdings" pitchFamily="2" charset="2"/>
              <a:buChar char="v"/>
            </a:pPr>
            <a:r>
              <a:rPr lang="en-US" b="1" dirty="0" smtClean="0">
                <a:solidFill>
                  <a:srgbClr val="FFFF00"/>
                </a:solidFill>
              </a:rPr>
              <a:t>In other words ,</a:t>
            </a:r>
            <a:r>
              <a:rPr lang="en-US" b="1" dirty="0" smtClean="0"/>
              <a:t> </a:t>
            </a:r>
            <a:r>
              <a:rPr lang="en-US" b="1" dirty="0" smtClean="0">
                <a:solidFill>
                  <a:srgbClr val="FFFF00"/>
                </a:solidFill>
              </a:rPr>
              <a:t>MySQL Relational Database is an assemblage of relational data that is structured or organized in the form of tables, columns, and rows, where tables represent the objects, columns represent the fields and rows represent the records</a:t>
            </a:r>
            <a:r>
              <a:rPr lang="en-US" b="1" dirty="0" smtClean="0">
                <a:solidFill>
                  <a:srgbClr val="FFFF00"/>
                </a:solidFill>
              </a:rPr>
              <a:t>.</a:t>
            </a:r>
          </a:p>
          <a:p>
            <a:pPr>
              <a:lnSpc>
                <a:spcPct val="150000"/>
              </a:lnSpc>
            </a:pPr>
            <a:endParaRPr lang="en-US" b="1" dirty="0" smtClean="0">
              <a:solidFill>
                <a:srgbClr val="FFFF00"/>
              </a:solidFill>
            </a:endParaRPr>
          </a:p>
          <a:p>
            <a:pPr>
              <a:lnSpc>
                <a:spcPct val="150000"/>
              </a:lnSpc>
            </a:pPr>
            <a:endParaRPr lang="en-US" b="1" dirty="0" smtClean="0">
              <a:solidFill>
                <a:srgbClr val="FFFF00"/>
              </a:solidFill>
            </a:endParaRPr>
          </a:p>
          <a:p>
            <a:pPr>
              <a:lnSpc>
                <a:spcPct val="150000"/>
              </a:lnSpc>
            </a:pPr>
            <a:endParaRPr lang="en-US" b="1" dirty="0" smtClean="0">
              <a:solidFill>
                <a:srgbClr val="FFFF00"/>
              </a:solidFill>
            </a:endParaRPr>
          </a:p>
          <a:p>
            <a:pPr>
              <a:lnSpc>
                <a:spcPct val="150000"/>
              </a:lnSpc>
            </a:pPr>
            <a:endParaRPr lang="en-CA" b="1" dirty="0">
              <a:solidFill>
                <a:srgbClr val="FFFF00"/>
              </a:solidFill>
            </a:endParaRPr>
          </a:p>
        </p:txBody>
      </p:sp>
      <p:sp>
        <p:nvSpPr>
          <p:cNvPr id="7" name="ZoneTexte 6"/>
          <p:cNvSpPr txBox="1"/>
          <p:nvPr/>
        </p:nvSpPr>
        <p:spPr>
          <a:xfrm>
            <a:off x="8715404" y="6429396"/>
            <a:ext cx="428596" cy="369332"/>
          </a:xfrm>
          <a:prstGeom prst="rect">
            <a:avLst/>
          </a:prstGeom>
          <a:noFill/>
        </p:spPr>
        <p:txBody>
          <a:bodyPr wrap="square" rtlCol="0">
            <a:spAutoFit/>
          </a:bodyPr>
          <a:lstStyle/>
          <a:p>
            <a:r>
              <a:rPr lang="en-CA" dirty="0" smtClean="0"/>
              <a:t>1</a:t>
            </a:r>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571472" y="214290"/>
            <a:ext cx="8215370" cy="523220"/>
          </a:xfrm>
          <a:prstGeom prst="rect">
            <a:avLst/>
          </a:prstGeom>
          <a:noFill/>
        </p:spPr>
        <p:txBody>
          <a:bodyPr wrap="square" rtlCol="0">
            <a:spAutoFit/>
          </a:bodyPr>
          <a:lstStyle/>
          <a:p>
            <a:r>
              <a:rPr lang="fr-FR" sz="2800" b="1" dirty="0" smtClean="0"/>
              <a:t>2</a:t>
            </a:r>
            <a:r>
              <a:rPr lang="fr-FR" sz="2800" b="1" dirty="0" smtClean="0"/>
              <a:t>. PostgreSQL</a:t>
            </a:r>
            <a:endParaRPr lang="en-CA" sz="2800" b="1" dirty="0"/>
          </a:p>
        </p:txBody>
      </p:sp>
      <p:sp>
        <p:nvSpPr>
          <p:cNvPr id="5" name="Rectangle 4"/>
          <p:cNvSpPr/>
          <p:nvPr/>
        </p:nvSpPr>
        <p:spPr>
          <a:xfrm>
            <a:off x="642910" y="714356"/>
            <a:ext cx="8072494" cy="5078313"/>
          </a:xfrm>
          <a:prstGeom prst="rect">
            <a:avLst/>
          </a:prstGeom>
        </p:spPr>
        <p:txBody>
          <a:bodyPr wrap="square">
            <a:spAutoFit/>
          </a:bodyPr>
          <a:lstStyle/>
          <a:p>
            <a:pPr>
              <a:lnSpc>
                <a:spcPct val="200000"/>
              </a:lnSpc>
              <a:buFont typeface="Wingdings" pitchFamily="2" charset="2"/>
              <a:buChar char="v"/>
            </a:pPr>
            <a:r>
              <a:rPr lang="en-US" b="1" dirty="0" smtClean="0">
                <a:solidFill>
                  <a:srgbClr val="FFFF00"/>
                </a:solidFill>
              </a:rPr>
              <a:t> </a:t>
            </a:r>
            <a:r>
              <a:rPr lang="fr-FR" b="1" dirty="0" smtClean="0">
                <a:solidFill>
                  <a:srgbClr val="FFFF00"/>
                </a:solidFill>
              </a:rPr>
              <a:t>PostgreSQL ,</a:t>
            </a:r>
            <a:r>
              <a:rPr lang="fr-FR" b="1" dirty="0" err="1" smtClean="0">
                <a:solidFill>
                  <a:srgbClr val="FFFF00"/>
                </a:solidFill>
              </a:rPr>
              <a:t>also</a:t>
            </a:r>
            <a:r>
              <a:rPr lang="fr-FR" b="1" dirty="0" smtClean="0">
                <a:solidFill>
                  <a:srgbClr val="FFFF00"/>
                </a:solidFill>
              </a:rPr>
              <a:t> </a:t>
            </a:r>
            <a:r>
              <a:rPr lang="fr-FR" b="1" dirty="0" smtClean="0">
                <a:solidFill>
                  <a:srgbClr val="FFFF00"/>
                </a:solidFill>
              </a:rPr>
              <a:t>known as Postgres, </a:t>
            </a:r>
            <a:r>
              <a:rPr lang="fr-FR" b="1" dirty="0" err="1" smtClean="0">
                <a:solidFill>
                  <a:srgbClr val="FFFF00"/>
                </a:solidFill>
              </a:rPr>
              <a:t>is</a:t>
            </a:r>
            <a:r>
              <a:rPr lang="fr-FR" b="1" dirty="0" smtClean="0">
                <a:solidFill>
                  <a:srgbClr val="FFFF00"/>
                </a:solidFill>
              </a:rPr>
              <a:t> a free and open-source </a:t>
            </a:r>
            <a:r>
              <a:rPr lang="fr-FR" b="1" dirty="0" err="1" smtClean="0">
                <a:solidFill>
                  <a:srgbClr val="FFFF00"/>
                </a:solidFill>
              </a:rPr>
              <a:t>object</a:t>
            </a:r>
            <a:r>
              <a:rPr lang="fr-FR" b="1" dirty="0" smtClean="0">
                <a:solidFill>
                  <a:srgbClr val="FFFF00"/>
                </a:solidFill>
              </a:rPr>
              <a:t> </a:t>
            </a:r>
            <a:r>
              <a:rPr lang="fr-FR" b="1" dirty="0" err="1" smtClean="0">
                <a:solidFill>
                  <a:srgbClr val="FFFF00"/>
                </a:solidFill>
              </a:rPr>
              <a:t>relational</a:t>
            </a:r>
            <a:r>
              <a:rPr lang="fr-FR" b="1" dirty="0" smtClean="0">
                <a:solidFill>
                  <a:srgbClr val="FFFF00"/>
                </a:solidFill>
              </a:rPr>
              <a:t> </a:t>
            </a:r>
            <a:r>
              <a:rPr lang="fr-FR" b="1" dirty="0" smtClean="0">
                <a:solidFill>
                  <a:srgbClr val="FFFF00"/>
                </a:solidFill>
              </a:rPr>
              <a:t>database management system (RDBMS) </a:t>
            </a:r>
            <a:r>
              <a:rPr lang="fr-FR" b="1" dirty="0" err="1" smtClean="0">
                <a:solidFill>
                  <a:srgbClr val="FFFF00"/>
                </a:solidFill>
              </a:rPr>
              <a:t>emphasizing</a:t>
            </a:r>
            <a:r>
              <a:rPr lang="fr-FR" b="1" dirty="0" smtClean="0">
                <a:solidFill>
                  <a:srgbClr val="FFFF00"/>
                </a:solidFill>
              </a:rPr>
              <a:t> </a:t>
            </a:r>
            <a:r>
              <a:rPr lang="fr-FR" b="1" dirty="0" err="1" smtClean="0">
                <a:solidFill>
                  <a:srgbClr val="FFFF00"/>
                </a:solidFill>
              </a:rPr>
              <a:t>extensibility</a:t>
            </a:r>
            <a:r>
              <a:rPr lang="fr-FR" b="1" dirty="0" smtClean="0">
                <a:solidFill>
                  <a:srgbClr val="FFFF00"/>
                </a:solidFill>
              </a:rPr>
              <a:t> and SQL </a:t>
            </a:r>
            <a:r>
              <a:rPr lang="fr-FR" b="1" dirty="0" err="1" smtClean="0">
                <a:solidFill>
                  <a:srgbClr val="FFFF00"/>
                </a:solidFill>
              </a:rPr>
              <a:t>compliance</a:t>
            </a:r>
            <a:r>
              <a:rPr lang="fr-FR" b="1" dirty="0" smtClean="0">
                <a:solidFill>
                  <a:srgbClr val="FFFF00"/>
                </a:solidFill>
              </a:rPr>
              <a:t>. ... It </a:t>
            </a:r>
            <a:r>
              <a:rPr lang="fr-FR" b="1" dirty="0" err="1" smtClean="0">
                <a:solidFill>
                  <a:srgbClr val="FFFF00"/>
                </a:solidFill>
              </a:rPr>
              <a:t>is</a:t>
            </a:r>
            <a:r>
              <a:rPr lang="fr-FR" b="1" dirty="0" smtClean="0">
                <a:solidFill>
                  <a:srgbClr val="FFFF00"/>
                </a:solidFill>
              </a:rPr>
              <a:t> the default database for </a:t>
            </a:r>
            <a:r>
              <a:rPr lang="fr-FR" b="1" dirty="0" err="1" smtClean="0">
                <a:solidFill>
                  <a:srgbClr val="FFFF00"/>
                </a:solidFill>
              </a:rPr>
              <a:t>macOS</a:t>
            </a:r>
            <a:r>
              <a:rPr lang="fr-FR" b="1" dirty="0" smtClean="0">
                <a:solidFill>
                  <a:srgbClr val="FFFF00"/>
                </a:solidFill>
              </a:rPr>
              <a:t> Server and </a:t>
            </a:r>
            <a:r>
              <a:rPr lang="fr-FR" b="1" dirty="0" err="1" smtClean="0">
                <a:solidFill>
                  <a:srgbClr val="FFFF00"/>
                </a:solidFill>
              </a:rPr>
              <a:t>is</a:t>
            </a:r>
            <a:r>
              <a:rPr lang="fr-FR" b="1" dirty="0" smtClean="0">
                <a:solidFill>
                  <a:srgbClr val="FFFF00"/>
                </a:solidFill>
              </a:rPr>
              <a:t> </a:t>
            </a:r>
            <a:r>
              <a:rPr lang="fr-FR" b="1" dirty="0" err="1" smtClean="0">
                <a:solidFill>
                  <a:srgbClr val="FFFF00"/>
                </a:solidFill>
              </a:rPr>
              <a:t>also</a:t>
            </a:r>
            <a:r>
              <a:rPr lang="fr-FR" b="1" dirty="0" smtClean="0">
                <a:solidFill>
                  <a:srgbClr val="FFFF00"/>
                </a:solidFill>
              </a:rPr>
              <a:t> </a:t>
            </a:r>
            <a:r>
              <a:rPr lang="fr-FR" b="1" dirty="0" err="1" smtClean="0">
                <a:solidFill>
                  <a:srgbClr val="FFFF00"/>
                </a:solidFill>
              </a:rPr>
              <a:t>available</a:t>
            </a:r>
            <a:r>
              <a:rPr lang="fr-FR" b="1" dirty="0" smtClean="0">
                <a:solidFill>
                  <a:srgbClr val="FFFF00"/>
                </a:solidFill>
              </a:rPr>
              <a:t> for Windows, Linux, </a:t>
            </a:r>
            <a:r>
              <a:rPr lang="fr-FR" b="1" dirty="0" err="1" smtClean="0">
                <a:solidFill>
                  <a:srgbClr val="FFFF00"/>
                </a:solidFill>
              </a:rPr>
              <a:t>FreeBSD</a:t>
            </a:r>
            <a:r>
              <a:rPr lang="fr-FR" b="1" dirty="0" smtClean="0">
                <a:solidFill>
                  <a:srgbClr val="FFFF00"/>
                </a:solidFill>
              </a:rPr>
              <a:t>, and </a:t>
            </a:r>
            <a:r>
              <a:rPr lang="fr-FR" b="1" dirty="0" err="1" smtClean="0">
                <a:solidFill>
                  <a:srgbClr val="FFFF00"/>
                </a:solidFill>
              </a:rPr>
              <a:t>OpenBSD</a:t>
            </a:r>
            <a:r>
              <a:rPr lang="en-US" b="1" dirty="0" smtClean="0">
                <a:solidFill>
                  <a:srgbClr val="FFFF00"/>
                </a:solidFill>
              </a:rPr>
              <a:t>.</a:t>
            </a:r>
          </a:p>
          <a:p>
            <a:pPr>
              <a:lnSpc>
                <a:spcPct val="200000"/>
              </a:lnSpc>
              <a:buFont typeface="Wingdings" pitchFamily="2" charset="2"/>
              <a:buChar char="v"/>
            </a:pPr>
            <a:endParaRPr lang="en-US" b="1" dirty="0" smtClean="0">
              <a:solidFill>
                <a:srgbClr val="FFFF00"/>
              </a:solidFill>
            </a:endParaRPr>
          </a:p>
          <a:p>
            <a:pPr>
              <a:lnSpc>
                <a:spcPct val="200000"/>
              </a:lnSpc>
              <a:buFont typeface="Wingdings" pitchFamily="2" charset="2"/>
              <a:buChar char="v"/>
            </a:pPr>
            <a:r>
              <a:rPr lang="en-US" b="1" dirty="0" smtClean="0">
                <a:solidFill>
                  <a:srgbClr val="FFFF00"/>
                </a:solidFill>
              </a:rPr>
              <a:t>In other words, </a:t>
            </a:r>
            <a:r>
              <a:rPr lang="en-US" b="1" dirty="0" err="1" smtClean="0">
                <a:solidFill>
                  <a:srgbClr val="FFFF00"/>
                </a:solidFill>
              </a:rPr>
              <a:t>PostgreSQL</a:t>
            </a:r>
            <a:r>
              <a:rPr lang="en-US" b="1" dirty="0" smtClean="0">
                <a:solidFill>
                  <a:srgbClr val="FFFF00"/>
                </a:solidFill>
              </a:rPr>
              <a:t> is a powerful, open source object-relational database system that uses and extends the SQL language combined with many features that safely store and scale the most complicated data workloads.</a:t>
            </a:r>
          </a:p>
        </p:txBody>
      </p:sp>
      <p:sp>
        <p:nvSpPr>
          <p:cNvPr id="8" name="ZoneTexte 7"/>
          <p:cNvSpPr txBox="1"/>
          <p:nvPr/>
        </p:nvSpPr>
        <p:spPr>
          <a:xfrm>
            <a:off x="8715404" y="6429396"/>
            <a:ext cx="428596" cy="369332"/>
          </a:xfrm>
          <a:prstGeom prst="rect">
            <a:avLst/>
          </a:prstGeom>
          <a:noFill/>
        </p:spPr>
        <p:txBody>
          <a:bodyPr wrap="square" rtlCol="0">
            <a:spAutoFit/>
          </a:bodyPr>
          <a:lstStyle/>
          <a:p>
            <a:r>
              <a:rPr lang="en-CA" dirty="0" smtClean="0"/>
              <a:t>2</a:t>
            </a:r>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42910" y="280926"/>
            <a:ext cx="8215370" cy="523220"/>
          </a:xfrm>
          <a:prstGeom prst="rect">
            <a:avLst/>
          </a:prstGeom>
          <a:noFill/>
        </p:spPr>
        <p:txBody>
          <a:bodyPr wrap="square" rtlCol="0">
            <a:spAutoFit/>
          </a:bodyPr>
          <a:lstStyle/>
          <a:p>
            <a:r>
              <a:rPr lang="fr-FR" sz="2800" b="1" dirty="0" smtClean="0"/>
              <a:t>3</a:t>
            </a:r>
            <a:r>
              <a:rPr lang="fr-FR" sz="2800" b="1" dirty="0" smtClean="0"/>
              <a:t>. SQL server </a:t>
            </a:r>
            <a:endParaRPr lang="en-CA" sz="2800" b="1" dirty="0"/>
          </a:p>
        </p:txBody>
      </p:sp>
      <p:sp>
        <p:nvSpPr>
          <p:cNvPr id="5" name="Rectangle 4"/>
          <p:cNvSpPr/>
          <p:nvPr/>
        </p:nvSpPr>
        <p:spPr>
          <a:xfrm>
            <a:off x="714348" y="780992"/>
            <a:ext cx="8072494" cy="5632311"/>
          </a:xfrm>
          <a:prstGeom prst="rect">
            <a:avLst/>
          </a:prstGeom>
        </p:spPr>
        <p:txBody>
          <a:bodyPr wrap="square">
            <a:spAutoFit/>
          </a:bodyPr>
          <a:lstStyle/>
          <a:p>
            <a:pPr>
              <a:lnSpc>
                <a:spcPct val="200000"/>
              </a:lnSpc>
              <a:buFont typeface="Wingdings" pitchFamily="2" charset="2"/>
              <a:buChar char="v"/>
            </a:pPr>
            <a:r>
              <a:rPr lang="en-US" b="1" dirty="0" smtClean="0">
                <a:solidFill>
                  <a:srgbClr val="FFFF00"/>
                </a:solidFill>
              </a:rPr>
              <a:t> </a:t>
            </a:r>
            <a:r>
              <a:rPr lang="en-US" b="1" dirty="0" smtClean="0">
                <a:solidFill>
                  <a:srgbClr val="FFFF00"/>
                </a:solidFill>
              </a:rPr>
              <a:t>SQL Server is a database server by Microsoft. The Microsoft relational database management system is a software product which primarily stores and retrieves data requested by other applications. ... </a:t>
            </a:r>
            <a:r>
              <a:rPr lang="en-US" b="1" dirty="0" smtClean="0">
                <a:solidFill>
                  <a:srgbClr val="FFFF00"/>
                </a:solidFill>
              </a:rPr>
              <a:t>Therefore, a SQL Server is a database server that implements the Structured Query Language (SQL</a:t>
            </a:r>
            <a:r>
              <a:rPr lang="en-US" b="1" dirty="0" smtClean="0">
                <a:solidFill>
                  <a:srgbClr val="FFFF00"/>
                </a:solidFill>
              </a:rPr>
              <a:t>).</a:t>
            </a:r>
            <a:endParaRPr lang="en-US" b="1" dirty="0" smtClean="0">
              <a:solidFill>
                <a:srgbClr val="FFFF00"/>
              </a:solidFill>
            </a:endParaRPr>
          </a:p>
          <a:p>
            <a:pPr>
              <a:lnSpc>
                <a:spcPct val="200000"/>
              </a:lnSpc>
              <a:buFont typeface="Wingdings" pitchFamily="2" charset="2"/>
              <a:buChar char="v"/>
            </a:pPr>
            <a:r>
              <a:rPr lang="en-US" b="1" dirty="0" smtClean="0">
                <a:solidFill>
                  <a:srgbClr val="FFFF00"/>
                </a:solidFill>
              </a:rPr>
              <a:t>SQL Server is a process, viewed from an operating system perspective. Memory allocated from the operating system is owned by the process and so are files that are opened, and the process has a number of threads that the operating system can schedule for execution. SQL Server was started as a service.</a:t>
            </a:r>
          </a:p>
        </p:txBody>
      </p:sp>
      <p:sp>
        <p:nvSpPr>
          <p:cNvPr id="7" name="ZoneTexte 6"/>
          <p:cNvSpPr txBox="1"/>
          <p:nvPr/>
        </p:nvSpPr>
        <p:spPr>
          <a:xfrm>
            <a:off x="8715404" y="6429396"/>
            <a:ext cx="428596" cy="369332"/>
          </a:xfrm>
          <a:prstGeom prst="rect">
            <a:avLst/>
          </a:prstGeom>
          <a:noFill/>
        </p:spPr>
        <p:txBody>
          <a:bodyPr wrap="square" rtlCol="0">
            <a:spAutoFit/>
          </a:bodyPr>
          <a:lstStyle/>
          <a:p>
            <a:r>
              <a:rPr lang="en-CA" dirty="0" smtClean="0"/>
              <a:t>3</a:t>
            </a:r>
            <a:endParaRPr lang="en-C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42910" y="71414"/>
            <a:ext cx="8215370" cy="523220"/>
          </a:xfrm>
          <a:prstGeom prst="rect">
            <a:avLst/>
          </a:prstGeom>
          <a:noFill/>
        </p:spPr>
        <p:txBody>
          <a:bodyPr wrap="square" rtlCol="0">
            <a:spAutoFit/>
          </a:bodyPr>
          <a:lstStyle/>
          <a:p>
            <a:r>
              <a:rPr lang="fr-FR" sz="2800" b="1" dirty="0" smtClean="0"/>
              <a:t>4</a:t>
            </a:r>
            <a:r>
              <a:rPr lang="fr-FR" sz="2800" b="1" dirty="0" smtClean="0"/>
              <a:t>. </a:t>
            </a:r>
            <a:r>
              <a:rPr lang="fr-FR" sz="2000" b="1" dirty="0" err="1" smtClean="0"/>
              <a:t>Comparison</a:t>
            </a:r>
            <a:r>
              <a:rPr lang="fr-FR" sz="2000" b="1" dirty="0" smtClean="0"/>
              <a:t> </a:t>
            </a:r>
            <a:r>
              <a:rPr lang="fr-FR" sz="2000" b="1" dirty="0" err="1" smtClean="0"/>
              <a:t>between</a:t>
            </a:r>
            <a:r>
              <a:rPr lang="fr-FR" sz="2000" b="1" dirty="0" smtClean="0"/>
              <a:t> </a:t>
            </a:r>
            <a:r>
              <a:rPr lang="fr-FR" sz="2000" b="1" dirty="0" err="1" smtClean="0"/>
              <a:t>MySQL,PostgreSQL</a:t>
            </a:r>
            <a:r>
              <a:rPr lang="fr-FR" sz="2000" b="1" dirty="0" smtClean="0"/>
              <a:t> &amp;SQL server </a:t>
            </a:r>
            <a:endParaRPr lang="en-CA" sz="2800" b="1" dirty="0"/>
          </a:p>
        </p:txBody>
      </p:sp>
      <p:pic>
        <p:nvPicPr>
          <p:cNvPr id="1026" name="Picture 2" descr="C:\Users\detatec\Desktop\10810537-screen-shot-2018-12-03-at-53258-pm.png"/>
          <p:cNvPicPr>
            <a:picLocks noChangeAspect="1" noChangeArrowheads="1"/>
          </p:cNvPicPr>
          <p:nvPr/>
        </p:nvPicPr>
        <p:blipFill>
          <a:blip r:embed="rId2"/>
          <a:srcRect l="990" r="990"/>
          <a:stretch>
            <a:fillRect/>
          </a:stretch>
        </p:blipFill>
        <p:spPr bwMode="auto">
          <a:xfrm>
            <a:off x="857224" y="571480"/>
            <a:ext cx="7072362" cy="6072230"/>
          </a:xfrm>
          <a:prstGeom prst="rect">
            <a:avLst/>
          </a:prstGeom>
          <a:noFill/>
        </p:spPr>
      </p:pic>
      <p:sp>
        <p:nvSpPr>
          <p:cNvPr id="6" name="ZoneTexte 5"/>
          <p:cNvSpPr txBox="1"/>
          <p:nvPr/>
        </p:nvSpPr>
        <p:spPr>
          <a:xfrm>
            <a:off x="8715404" y="6429396"/>
            <a:ext cx="428596" cy="369332"/>
          </a:xfrm>
          <a:prstGeom prst="rect">
            <a:avLst/>
          </a:prstGeom>
          <a:noFill/>
        </p:spPr>
        <p:txBody>
          <a:bodyPr wrap="square" rtlCol="0">
            <a:spAutoFit/>
          </a:bodyPr>
          <a:lstStyle/>
          <a:p>
            <a:r>
              <a:rPr lang="en-CA" dirty="0" smtClean="0"/>
              <a:t>4</a:t>
            </a:r>
            <a:endParaRPr lang="en-CA"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63</TotalTime>
  <Words>29</Words>
  <PresentationFormat>Affichage à l'écran (4:3)</PresentationFormat>
  <Paragraphs>17</Paragraphs>
  <Slides>4</Slides>
  <Notes>0</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Apex</vt:lpstr>
      <vt:lpstr>Diapositive 1</vt:lpstr>
      <vt:lpstr>Diapositive 2</vt:lpstr>
      <vt:lpstr>Diapositive 3</vt:lpstr>
      <vt:lpstr>Diapositive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detatec</dc:creator>
  <cp:lastModifiedBy>Windows User</cp:lastModifiedBy>
  <cp:revision>11</cp:revision>
  <dcterms:created xsi:type="dcterms:W3CDTF">2021-03-31T08:40:11Z</dcterms:created>
  <dcterms:modified xsi:type="dcterms:W3CDTF">2021-03-31T09:55:03Z</dcterms:modified>
</cp:coreProperties>
</file>