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387" autoAdjust="0"/>
  </p:normalViewPr>
  <p:slideViewPr>
    <p:cSldViewPr snapToGrid="0">
      <p:cViewPr>
        <p:scale>
          <a:sx n="110" d="100"/>
          <a:sy n="110" d="100"/>
        </p:scale>
        <p:origin x="1260" y="-3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14B19-B385-4B2E-A693-6E71AC5C811C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A461A-C3E4-4939-881D-25BD36ACB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903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72D69-A45B-437F-B060-0F899D40EF81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F16C8-3A3D-496E-8583-0FB535E0A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7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16C8-3A3D-496E-8583-0FB535E0AEA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51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37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93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07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8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50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9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62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99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6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02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roup 370"/>
          <p:cNvGrpSpPr/>
          <p:nvPr/>
        </p:nvGrpSpPr>
        <p:grpSpPr>
          <a:xfrm>
            <a:off x="-1715589" y="-1132114"/>
            <a:ext cx="13167359" cy="9883090"/>
            <a:chOff x="-814742" y="19445"/>
            <a:chExt cx="12051484" cy="8731530"/>
          </a:xfrm>
        </p:grpSpPr>
        <p:grpSp>
          <p:nvGrpSpPr>
            <p:cNvPr id="4" name="Group 3"/>
            <p:cNvGrpSpPr/>
            <p:nvPr/>
          </p:nvGrpSpPr>
          <p:grpSpPr>
            <a:xfrm>
              <a:off x="-725870" y="968388"/>
              <a:ext cx="1021037" cy="965015"/>
              <a:chOff x="896163" y="1461646"/>
              <a:chExt cx="1021037" cy="35362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85773" y="1461646"/>
                <a:ext cx="251999" cy="282532"/>
                <a:chOff x="1294086" y="1353577"/>
                <a:chExt cx="251999" cy="2825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369694" y="1353577"/>
                  <a:ext cx="106256" cy="516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b="1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414650" y="1408281"/>
                  <a:ext cx="0" cy="145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1294086" y="1440275"/>
                  <a:ext cx="25199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414509" y="1553379"/>
                  <a:ext cx="107999" cy="791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1307941" y="1556956"/>
                  <a:ext cx="108000" cy="791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896163" y="1736326"/>
                <a:ext cx="1021037" cy="78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 dirty="0" smtClean="0"/>
                  <a:t>System Manager</a:t>
                </a:r>
                <a:endParaRPr lang="en-GB" sz="800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-714048" y="2252369"/>
              <a:ext cx="1021037" cy="965015"/>
              <a:chOff x="896163" y="1461646"/>
              <a:chExt cx="1021037" cy="35362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285773" y="1461646"/>
                <a:ext cx="251999" cy="282532"/>
                <a:chOff x="1294086" y="1353577"/>
                <a:chExt cx="251999" cy="282532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1369694" y="1353577"/>
                  <a:ext cx="106256" cy="516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b="1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414650" y="1408281"/>
                  <a:ext cx="0" cy="145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1294086" y="1440275"/>
                  <a:ext cx="25199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414509" y="1553379"/>
                  <a:ext cx="107999" cy="791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307941" y="1556956"/>
                  <a:ext cx="108000" cy="791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896163" y="1736326"/>
                <a:ext cx="1021037" cy="78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 dirty="0" smtClean="0"/>
                  <a:t>Coordinator</a:t>
                </a:r>
                <a:endParaRPr lang="en-GB" sz="8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-814742" y="3536350"/>
              <a:ext cx="1021037" cy="965015"/>
              <a:chOff x="819046" y="1461646"/>
              <a:chExt cx="1021037" cy="35362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285773" y="1461646"/>
                <a:ext cx="251999" cy="282532"/>
                <a:chOff x="1294086" y="1353577"/>
                <a:chExt cx="251999" cy="28253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369694" y="1353577"/>
                  <a:ext cx="106256" cy="516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b="1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414650" y="1408281"/>
                  <a:ext cx="0" cy="145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1294086" y="1440275"/>
                  <a:ext cx="25199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414509" y="1553379"/>
                  <a:ext cx="107999" cy="791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1307941" y="1556956"/>
                  <a:ext cx="108000" cy="791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819046" y="1736326"/>
                <a:ext cx="1021037" cy="78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 dirty="0" smtClean="0"/>
                  <a:t>Exams and Records</a:t>
                </a:r>
                <a:endParaRPr lang="en-GB" sz="800" b="1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-723639" y="4820329"/>
              <a:ext cx="1021037" cy="994754"/>
              <a:chOff x="915745" y="1461646"/>
              <a:chExt cx="1021037" cy="364527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285773" y="1461646"/>
                <a:ext cx="251999" cy="282532"/>
                <a:chOff x="1294086" y="1353577"/>
                <a:chExt cx="251999" cy="282532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1369694" y="1353577"/>
                  <a:ext cx="106256" cy="516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b="1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414650" y="1408281"/>
                  <a:ext cx="0" cy="145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1294086" y="1440275"/>
                  <a:ext cx="25199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414509" y="1553379"/>
                  <a:ext cx="107999" cy="791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1307941" y="1556956"/>
                  <a:ext cx="108000" cy="791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915745" y="1747224"/>
                <a:ext cx="1021037" cy="78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 dirty="0" smtClean="0"/>
                  <a:t>Teaching Staff</a:t>
                </a:r>
                <a:endParaRPr lang="en-GB" sz="800" b="1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-714393" y="6104311"/>
              <a:ext cx="1021037" cy="961650"/>
              <a:chOff x="907640" y="1461646"/>
              <a:chExt cx="1021037" cy="352396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285773" y="1461646"/>
                <a:ext cx="251999" cy="282532"/>
                <a:chOff x="1294086" y="1353577"/>
                <a:chExt cx="251999" cy="282532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369694" y="1353577"/>
                  <a:ext cx="106256" cy="516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b="1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414650" y="1408281"/>
                  <a:ext cx="0" cy="145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1294086" y="1440275"/>
                  <a:ext cx="25199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414509" y="1553379"/>
                  <a:ext cx="107999" cy="791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1307941" y="1556956"/>
                  <a:ext cx="108000" cy="791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907640" y="1735093"/>
                <a:ext cx="1021037" cy="78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 dirty="0" smtClean="0"/>
                  <a:t>Students</a:t>
                </a:r>
                <a:endParaRPr lang="en-GB" sz="800" b="1" dirty="0"/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2416326" y="580041"/>
              <a:ext cx="12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Manage Users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416326" y="1771403"/>
              <a:ext cx="12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Manage Courses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2298482" y="6408606"/>
              <a:ext cx="12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Change password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352972" y="5834423"/>
              <a:ext cx="12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Authentication and Authorisation 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2352972" y="6984610"/>
              <a:ext cx="12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View scores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416966" y="4078356"/>
              <a:ext cx="12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View Broad </a:t>
              </a:r>
              <a:r>
                <a:rPr lang="en-GB" sz="800" b="1" dirty="0" smtClean="0">
                  <a:solidFill>
                    <a:schemeClr val="tx1"/>
                  </a:solidFill>
                </a:rPr>
                <a:t>sheets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2422702" y="4696356"/>
              <a:ext cx="12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Manage </a:t>
              </a:r>
              <a:r>
                <a:rPr lang="en-GB" sz="800" b="1" dirty="0" smtClean="0">
                  <a:solidFill>
                    <a:schemeClr val="tx1"/>
                  </a:solidFill>
                </a:rPr>
                <a:t>scores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2403151" y="5255532"/>
              <a:ext cx="12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Allocate Course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2416326" y="2370125"/>
              <a:ext cx="12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View User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408767" y="3546683"/>
              <a:ext cx="12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View Courses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416326" y="2968847"/>
              <a:ext cx="12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View Student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416326" y="1174349"/>
              <a:ext cx="12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Manage </a:t>
              </a:r>
              <a:r>
                <a:rPr lang="en-GB" sz="800" b="1" dirty="0" smtClean="0">
                  <a:solidFill>
                    <a:schemeClr val="tx1"/>
                  </a:solidFill>
                </a:rPr>
                <a:t>Student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-122708" y="760042"/>
              <a:ext cx="2539034" cy="555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-107838" y="1322261"/>
              <a:ext cx="2524164" cy="24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-122708" y="1325033"/>
              <a:ext cx="2539034" cy="5996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-101992" y="1334623"/>
              <a:ext cx="2525753" cy="12032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-96016" y="1346986"/>
              <a:ext cx="2560359" cy="17255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-66593" y="1348397"/>
              <a:ext cx="2526250" cy="2328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-156475" y="2549100"/>
              <a:ext cx="2629808" cy="16202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-147766" y="2556030"/>
              <a:ext cx="2635440" cy="22278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-153733" y="2553731"/>
              <a:ext cx="2570449" cy="28441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-72439" y="6118091"/>
              <a:ext cx="2552266" cy="5037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-125189" y="5310227"/>
              <a:ext cx="2510070" cy="755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-119593" y="5308948"/>
              <a:ext cx="2514572" cy="1736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48" idx="2"/>
            </p:cNvCxnSpPr>
            <p:nvPr/>
          </p:nvCxnSpPr>
          <p:spPr>
            <a:xfrm>
              <a:off x="-72439" y="6621889"/>
              <a:ext cx="2425411" cy="54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46" idx="2"/>
            </p:cNvCxnSpPr>
            <p:nvPr/>
          </p:nvCxnSpPr>
          <p:spPr>
            <a:xfrm flipV="1">
              <a:off x="-122708" y="6588606"/>
              <a:ext cx="2421190" cy="3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-165251" y="2564739"/>
              <a:ext cx="2606223" cy="3350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-87541" y="4908241"/>
              <a:ext cx="2527661" cy="4076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-161838" y="4068276"/>
              <a:ext cx="2582743" cy="2685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-111118" y="2641020"/>
              <a:ext cx="2585414" cy="38203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-161949" y="4058492"/>
              <a:ext cx="2523067" cy="24192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-142574" y="4068276"/>
              <a:ext cx="2524897" cy="188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-101992" y="5319976"/>
              <a:ext cx="2438921" cy="12287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10405177" y="6145675"/>
              <a:ext cx="779218" cy="637849"/>
              <a:chOff x="2256539" y="5425971"/>
              <a:chExt cx="3668179" cy="1520489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3815454" y="5425971"/>
                <a:ext cx="573815" cy="957340"/>
                <a:chOff x="1305802" y="1333801"/>
                <a:chExt cx="216706" cy="354337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1365416" y="1333801"/>
                  <a:ext cx="106256" cy="516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700" b="1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1414650" y="1387732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V="1">
                  <a:off x="1313884" y="1442170"/>
                  <a:ext cx="1916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414509" y="1562471"/>
                  <a:ext cx="107999" cy="1242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H="1">
                  <a:off x="1305802" y="1561502"/>
                  <a:ext cx="108000" cy="126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TextBox 149"/>
              <p:cNvSpPr txBox="1"/>
              <p:nvPr/>
            </p:nvSpPr>
            <p:spPr>
              <a:xfrm>
                <a:off x="2256539" y="6364473"/>
                <a:ext cx="3668179" cy="581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700" b="1" dirty="0" smtClean="0"/>
                  <a:t>Hacker / Malicious User</a:t>
                </a:r>
                <a:endParaRPr lang="en-GB" sz="700" b="1" dirty="0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0407471" y="1387563"/>
              <a:ext cx="779218" cy="593759"/>
              <a:chOff x="2256539" y="5425971"/>
              <a:chExt cx="3668179" cy="1415388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3815454" y="5425971"/>
                <a:ext cx="573815" cy="957340"/>
                <a:chOff x="1305802" y="1333801"/>
                <a:chExt cx="216706" cy="354337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365416" y="1333801"/>
                  <a:ext cx="106256" cy="516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700" b="1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1414650" y="1387732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1313884" y="1442170"/>
                  <a:ext cx="1916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1414509" y="1562471"/>
                  <a:ext cx="107999" cy="1242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flipH="1">
                  <a:off x="1305802" y="1561502"/>
                  <a:ext cx="108000" cy="126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TextBox 165"/>
              <p:cNvSpPr txBox="1"/>
              <p:nvPr/>
            </p:nvSpPr>
            <p:spPr>
              <a:xfrm>
                <a:off x="2256539" y="6364473"/>
                <a:ext cx="3668179" cy="476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700" b="1" dirty="0" smtClean="0"/>
                  <a:t>Rouge Manager</a:t>
                </a:r>
                <a:endParaRPr lang="en-GB" sz="700" b="1" dirty="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10405177" y="2501199"/>
              <a:ext cx="779218" cy="701481"/>
              <a:chOff x="2256539" y="5425971"/>
              <a:chExt cx="3668179" cy="1672173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3815454" y="5425971"/>
                <a:ext cx="573815" cy="957340"/>
                <a:chOff x="1305802" y="1333801"/>
                <a:chExt cx="216706" cy="354337"/>
              </a:xfrm>
            </p:grpSpPr>
            <p:sp>
              <p:nvSpPr>
                <p:cNvPr id="175" name="Oval 174"/>
                <p:cNvSpPr/>
                <p:nvPr/>
              </p:nvSpPr>
              <p:spPr>
                <a:xfrm>
                  <a:off x="1365416" y="1333801"/>
                  <a:ext cx="106256" cy="516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700" b="1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1414650" y="1387732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V="1">
                  <a:off x="1313884" y="1442170"/>
                  <a:ext cx="1916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1414509" y="1562471"/>
                  <a:ext cx="107999" cy="1242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H="1">
                  <a:off x="1305802" y="1561502"/>
                  <a:ext cx="108000" cy="126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" name="TextBox 173"/>
              <p:cNvSpPr txBox="1"/>
              <p:nvPr/>
            </p:nvSpPr>
            <p:spPr>
              <a:xfrm>
                <a:off x="2256539" y="6364473"/>
                <a:ext cx="3668179" cy="733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700" b="1" dirty="0" smtClean="0"/>
                  <a:t>Rouge Coordinator</a:t>
                </a:r>
                <a:endParaRPr lang="en-GB" sz="700" b="1" dirty="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10429444" y="3408477"/>
              <a:ext cx="779218" cy="593759"/>
              <a:chOff x="2256539" y="5425971"/>
              <a:chExt cx="3668179" cy="1415388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3815454" y="5425971"/>
                <a:ext cx="573815" cy="957340"/>
                <a:chOff x="1305802" y="1333801"/>
                <a:chExt cx="216706" cy="354337"/>
              </a:xfrm>
            </p:grpSpPr>
            <p:sp>
              <p:nvSpPr>
                <p:cNvPr id="183" name="Oval 182"/>
                <p:cNvSpPr/>
                <p:nvPr/>
              </p:nvSpPr>
              <p:spPr>
                <a:xfrm>
                  <a:off x="1365416" y="1333801"/>
                  <a:ext cx="106256" cy="516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700" b="1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1414650" y="1387732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1313884" y="1442170"/>
                  <a:ext cx="1916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1414509" y="1562471"/>
                  <a:ext cx="107999" cy="1242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H="1">
                  <a:off x="1305802" y="1561502"/>
                  <a:ext cx="108000" cy="126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TextBox 181"/>
              <p:cNvSpPr txBox="1"/>
              <p:nvPr/>
            </p:nvSpPr>
            <p:spPr>
              <a:xfrm>
                <a:off x="2256539" y="6364473"/>
                <a:ext cx="3668179" cy="476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700" b="1" dirty="0" smtClean="0"/>
                  <a:t>Rouge staff</a:t>
                </a:r>
                <a:endParaRPr lang="en-GB" sz="700" b="1" dirty="0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10457524" y="4512737"/>
              <a:ext cx="779218" cy="593759"/>
              <a:chOff x="2256539" y="5425971"/>
              <a:chExt cx="3668179" cy="1415388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3815454" y="5425971"/>
                <a:ext cx="573815" cy="957340"/>
                <a:chOff x="1305802" y="1333801"/>
                <a:chExt cx="216706" cy="354337"/>
              </a:xfrm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1365416" y="1333801"/>
                  <a:ext cx="106256" cy="516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700" b="1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1414650" y="1387732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1313884" y="1442170"/>
                  <a:ext cx="1916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1414509" y="1562471"/>
                  <a:ext cx="107999" cy="1242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1305802" y="1561502"/>
                  <a:ext cx="108000" cy="126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/>
              <p:cNvSpPr txBox="1"/>
              <p:nvPr/>
            </p:nvSpPr>
            <p:spPr>
              <a:xfrm>
                <a:off x="2256539" y="6364473"/>
                <a:ext cx="3668179" cy="476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700" b="1" dirty="0" smtClean="0"/>
                  <a:t>Rouge Student</a:t>
                </a:r>
                <a:endParaRPr lang="en-GB" sz="700" b="1" dirty="0"/>
              </a:p>
            </p:txBody>
          </p:sp>
        </p:grpSp>
        <p:sp>
          <p:nvSpPr>
            <p:cNvPr id="196" name="Oval 195"/>
            <p:cNvSpPr/>
            <p:nvPr/>
          </p:nvSpPr>
          <p:spPr>
            <a:xfrm>
              <a:off x="7257552" y="4325389"/>
              <a:ext cx="144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solidFill>
                    <a:schemeClr val="bg1"/>
                  </a:solidFill>
                </a:rPr>
                <a:t>Inject query</a:t>
              </a:r>
              <a:endParaRPr lang="en-GB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7205219" y="5011211"/>
              <a:ext cx="1447955" cy="1737235"/>
              <a:chOff x="4250046" y="5033188"/>
              <a:chExt cx="1447955" cy="1737235"/>
            </a:xfrm>
          </p:grpSpPr>
          <p:sp>
            <p:nvSpPr>
              <p:cNvPr id="198" name="Oval 197"/>
              <p:cNvSpPr/>
              <p:nvPr/>
            </p:nvSpPr>
            <p:spPr>
              <a:xfrm>
                <a:off x="4250537" y="5033188"/>
                <a:ext cx="144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 smtClean="0">
                    <a:solidFill>
                      <a:schemeClr val="bg1"/>
                    </a:solidFill>
                  </a:rPr>
                  <a:t>Brute force authentication </a:t>
                </a:r>
                <a:endParaRPr lang="en-GB" sz="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4258001" y="5714274"/>
                <a:ext cx="144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 smtClean="0">
                    <a:solidFill>
                      <a:schemeClr val="bg1"/>
                    </a:solidFill>
                  </a:rPr>
                  <a:t>Guess valid user accounts</a:t>
                </a:r>
                <a:endParaRPr lang="en-GB" sz="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4250046" y="6410423"/>
                <a:ext cx="144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 smtClean="0">
                    <a:solidFill>
                      <a:schemeClr val="bg1"/>
                    </a:solidFill>
                  </a:rPr>
                  <a:t>Dictionary attacks</a:t>
                </a:r>
                <a:endParaRPr lang="en-GB" sz="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1" name="Straight Arrow Connector 200"/>
              <p:cNvCxnSpPr/>
              <p:nvPr/>
            </p:nvCxnSpPr>
            <p:spPr>
              <a:xfrm flipH="1">
                <a:off x="4972118" y="5403470"/>
                <a:ext cx="6675" cy="3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Rectangle 201"/>
              <p:cNvSpPr/>
              <p:nvPr/>
            </p:nvSpPr>
            <p:spPr>
              <a:xfrm>
                <a:off x="4670994" y="5474222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03" name="Straight Arrow Connector 202"/>
              <p:cNvCxnSpPr/>
              <p:nvPr/>
            </p:nvCxnSpPr>
            <p:spPr>
              <a:xfrm flipH="1">
                <a:off x="4970621" y="6084968"/>
                <a:ext cx="6675" cy="3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Rectangle 203"/>
              <p:cNvSpPr/>
              <p:nvPr/>
            </p:nvSpPr>
            <p:spPr>
              <a:xfrm>
                <a:off x="4669497" y="6155720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206" name="Straight Arrow Connector 205"/>
            <p:cNvCxnSpPr>
              <a:endCxn id="47" idx="6"/>
            </p:cNvCxnSpPr>
            <p:nvPr/>
          </p:nvCxnSpPr>
          <p:spPr>
            <a:xfrm flipH="1">
              <a:off x="3612972" y="5236356"/>
              <a:ext cx="3592247" cy="7780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/>
            <p:cNvSpPr/>
            <p:nvPr/>
          </p:nvSpPr>
          <p:spPr>
            <a:xfrm>
              <a:off x="7318851" y="3153089"/>
              <a:ext cx="144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solidFill>
                    <a:schemeClr val="bg1"/>
                  </a:solidFill>
                </a:rPr>
                <a:t>CSRF</a:t>
              </a:r>
              <a:endParaRPr lang="en-GB" sz="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Straight Arrow Connector 207"/>
            <p:cNvCxnSpPr>
              <a:endCxn id="207" idx="1"/>
            </p:cNvCxnSpPr>
            <p:nvPr/>
          </p:nvCxnSpPr>
          <p:spPr>
            <a:xfrm>
              <a:off x="5204390" y="642936"/>
              <a:ext cx="2325344" cy="256287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/>
            <p:cNvSpPr/>
            <p:nvPr/>
          </p:nvSpPr>
          <p:spPr>
            <a:xfrm>
              <a:off x="7266399" y="3661706"/>
              <a:ext cx="144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solidFill>
                    <a:schemeClr val="bg1"/>
                  </a:solidFill>
                </a:rPr>
                <a:t>Un authorised access</a:t>
              </a:r>
              <a:endParaRPr lang="en-GB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211" name="Oval 210"/>
            <p:cNvSpPr/>
            <p:nvPr/>
          </p:nvSpPr>
          <p:spPr>
            <a:xfrm>
              <a:off x="7322317" y="2511146"/>
              <a:ext cx="144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solidFill>
                    <a:schemeClr val="bg1"/>
                  </a:solidFill>
                </a:rPr>
                <a:t>cheat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2" name="Straight Arrow Connector 211"/>
            <p:cNvCxnSpPr>
              <a:endCxn id="209" idx="6"/>
            </p:cNvCxnSpPr>
            <p:nvPr/>
          </p:nvCxnSpPr>
          <p:spPr>
            <a:xfrm flipH="1" flipV="1">
              <a:off x="8706399" y="3841706"/>
              <a:ext cx="2077390" cy="880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endCxn id="211" idx="6"/>
            </p:cNvCxnSpPr>
            <p:nvPr/>
          </p:nvCxnSpPr>
          <p:spPr>
            <a:xfrm flipH="1">
              <a:off x="8762317" y="2691146"/>
              <a:ext cx="19740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 flipH="1" flipV="1">
              <a:off x="8673214" y="3411220"/>
              <a:ext cx="2048639" cy="29344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5985904" y="200899"/>
              <a:ext cx="1751939" cy="45616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Validate user Input,</a:t>
              </a:r>
            </a:p>
            <a:p>
              <a:pPr algn="ctr"/>
              <a:r>
                <a:rPr lang="en-GB" sz="700" b="1" dirty="0">
                  <a:solidFill>
                    <a:schemeClr val="tx1"/>
                  </a:solidFill>
                </a:rPr>
                <a:t>Strip unwanted </a:t>
              </a:r>
              <a:r>
                <a:rPr lang="en-GB" sz="700" b="1" dirty="0" smtClean="0">
                  <a:solidFill>
                    <a:schemeClr val="tx1"/>
                  </a:solidFill>
                </a:rPr>
                <a:t>characters, Use prepared statements </a:t>
              </a:r>
              <a:endParaRPr lang="en-GB" sz="700" b="1" dirty="0">
                <a:solidFill>
                  <a:schemeClr val="tx1"/>
                </a:solidFill>
              </a:endParaRPr>
            </a:p>
            <a:p>
              <a:pPr algn="ctr"/>
              <a:endParaRPr lang="en-GB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4058042" y="208350"/>
              <a:ext cx="1542015" cy="453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Validate one-time token Posted/associated with session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7" name="Straight Arrow Connector 236"/>
            <p:cNvCxnSpPr/>
            <p:nvPr/>
          </p:nvCxnSpPr>
          <p:spPr>
            <a:xfrm>
              <a:off x="3529088" y="6102347"/>
              <a:ext cx="1368349" cy="1074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46" idx="6"/>
            </p:cNvCxnSpPr>
            <p:nvPr/>
          </p:nvCxnSpPr>
          <p:spPr>
            <a:xfrm flipV="1">
              <a:off x="3558482" y="642196"/>
              <a:ext cx="1492400" cy="59464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44" idx="6"/>
              <a:endCxn id="226" idx="2"/>
            </p:cNvCxnSpPr>
            <p:nvPr/>
          </p:nvCxnSpPr>
          <p:spPr>
            <a:xfrm flipV="1">
              <a:off x="3676326" y="435258"/>
              <a:ext cx="381716" cy="324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stCxn id="47" idx="6"/>
              <a:endCxn id="226" idx="4"/>
            </p:cNvCxnSpPr>
            <p:nvPr/>
          </p:nvCxnSpPr>
          <p:spPr>
            <a:xfrm flipV="1">
              <a:off x="3612972" y="662166"/>
              <a:ext cx="1216078" cy="535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5598961" y="433247"/>
              <a:ext cx="382812" cy="14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5574606" y="405917"/>
              <a:ext cx="4814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 smtClean="0"/>
                <a:t>include</a:t>
              </a:r>
              <a:endParaRPr lang="en-GB" sz="700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4447406" y="8390975"/>
              <a:ext cx="12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Validate password minimum length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4506649" y="7151548"/>
              <a:ext cx="12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Show generic error message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4495004" y="7778164"/>
              <a:ext cx="12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Lock account after N failed attempts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4904120" y="7498706"/>
              <a:ext cx="441768" cy="271461"/>
              <a:chOff x="610173" y="3432008"/>
              <a:chExt cx="639466" cy="324000"/>
            </a:xfrm>
          </p:grpSpPr>
          <p:cxnSp>
            <p:nvCxnSpPr>
              <p:cNvPr id="231" name="Straight Arrow Connector 230"/>
              <p:cNvCxnSpPr/>
              <p:nvPr/>
            </p:nvCxnSpPr>
            <p:spPr>
              <a:xfrm flipH="1">
                <a:off x="911297" y="3432008"/>
                <a:ext cx="6675" cy="3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610173" y="3502760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4889026" y="8128839"/>
              <a:ext cx="441768" cy="271461"/>
              <a:chOff x="610173" y="3432008"/>
              <a:chExt cx="639466" cy="324000"/>
            </a:xfrm>
          </p:grpSpPr>
          <p:cxnSp>
            <p:nvCxnSpPr>
              <p:cNvPr id="234" name="Straight Arrow Connector 233"/>
              <p:cNvCxnSpPr/>
              <p:nvPr/>
            </p:nvCxnSpPr>
            <p:spPr>
              <a:xfrm flipH="1">
                <a:off x="911297" y="3432008"/>
                <a:ext cx="6675" cy="3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0173" y="3502760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58" name="Oval 257"/>
            <p:cNvSpPr/>
            <p:nvPr/>
          </p:nvSpPr>
          <p:spPr>
            <a:xfrm>
              <a:off x="4894217" y="6592763"/>
              <a:ext cx="12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Keep logs of Input/Changes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4501840" y="6427713"/>
              <a:ext cx="536261" cy="86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64" name="Straight Arrow Connector 263"/>
            <p:cNvCxnSpPr/>
            <p:nvPr/>
          </p:nvCxnSpPr>
          <p:spPr>
            <a:xfrm flipH="1" flipV="1">
              <a:off x="8622076" y="3950012"/>
              <a:ext cx="2090341" cy="2387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endCxn id="209" idx="6"/>
            </p:cNvCxnSpPr>
            <p:nvPr/>
          </p:nvCxnSpPr>
          <p:spPr>
            <a:xfrm flipH="1">
              <a:off x="8706399" y="1550695"/>
              <a:ext cx="2068679" cy="22910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endCxn id="198" idx="6"/>
            </p:cNvCxnSpPr>
            <p:nvPr/>
          </p:nvCxnSpPr>
          <p:spPr>
            <a:xfrm flipH="1" flipV="1">
              <a:off x="8645710" y="5191211"/>
              <a:ext cx="2076034" cy="11752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/>
            <p:nvPr/>
          </p:nvCxnSpPr>
          <p:spPr>
            <a:xfrm flipH="1">
              <a:off x="8786585" y="2691146"/>
              <a:ext cx="1925832" cy="115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 flipH="1">
              <a:off x="8690199" y="3615401"/>
              <a:ext cx="2098480" cy="3304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>
              <a:stCxn id="51" idx="6"/>
              <a:endCxn id="258" idx="2"/>
            </p:cNvCxnSpPr>
            <p:nvPr/>
          </p:nvCxnSpPr>
          <p:spPr>
            <a:xfrm>
              <a:off x="3682702" y="4876356"/>
              <a:ext cx="1211515" cy="18964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Oval 301"/>
            <p:cNvSpPr/>
            <p:nvPr/>
          </p:nvSpPr>
          <p:spPr>
            <a:xfrm>
              <a:off x="2455736" y="19445"/>
              <a:ext cx="12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View Input/changes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3" name="Straight Arrow Connector 302"/>
            <p:cNvCxnSpPr/>
            <p:nvPr/>
          </p:nvCxnSpPr>
          <p:spPr>
            <a:xfrm flipV="1">
              <a:off x="-101992" y="258524"/>
              <a:ext cx="2598113" cy="1057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>
              <a:endCxn id="51" idx="6"/>
            </p:cNvCxnSpPr>
            <p:nvPr/>
          </p:nvCxnSpPr>
          <p:spPr>
            <a:xfrm flipH="1">
              <a:off x="3682702" y="2681233"/>
              <a:ext cx="3642715" cy="21951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 flipH="1">
              <a:off x="7999998" y="4685756"/>
              <a:ext cx="6675" cy="3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Rectangle 307"/>
            <p:cNvSpPr/>
            <p:nvPr/>
          </p:nvSpPr>
          <p:spPr>
            <a:xfrm>
              <a:off x="7698874" y="4718090"/>
              <a:ext cx="639466" cy="184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10" name="Straight Arrow Connector 309"/>
            <p:cNvCxnSpPr/>
            <p:nvPr/>
          </p:nvCxnSpPr>
          <p:spPr>
            <a:xfrm flipH="1">
              <a:off x="7994918" y="4011235"/>
              <a:ext cx="6675" cy="3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Rectangle 310"/>
            <p:cNvSpPr/>
            <p:nvPr/>
          </p:nvSpPr>
          <p:spPr>
            <a:xfrm>
              <a:off x="7693794" y="4121950"/>
              <a:ext cx="639466" cy="90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13" name="Straight Arrow Connector 312"/>
            <p:cNvCxnSpPr/>
            <p:nvPr/>
          </p:nvCxnSpPr>
          <p:spPr>
            <a:xfrm flipH="1">
              <a:off x="3515522" y="3860247"/>
              <a:ext cx="3766246" cy="20260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/>
            <p:nvPr/>
          </p:nvCxnSpPr>
          <p:spPr>
            <a:xfrm flipH="1">
              <a:off x="3485954" y="3966354"/>
              <a:ext cx="3910512" cy="30663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/>
            <p:cNvSpPr/>
            <p:nvPr/>
          </p:nvSpPr>
          <p:spPr>
            <a:xfrm>
              <a:off x="4325738" y="6829334"/>
              <a:ext cx="441768" cy="90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22" name="Straight Arrow Connector 321"/>
            <p:cNvCxnSpPr/>
            <p:nvPr/>
          </p:nvCxnSpPr>
          <p:spPr>
            <a:xfrm flipH="1" flipV="1">
              <a:off x="8618465" y="4580539"/>
              <a:ext cx="2090340" cy="1785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>
              <a:stCxn id="56" idx="6"/>
            </p:cNvCxnSpPr>
            <p:nvPr/>
          </p:nvCxnSpPr>
          <p:spPr>
            <a:xfrm flipV="1">
              <a:off x="3676326" y="513640"/>
              <a:ext cx="433970" cy="8407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>
              <a:stCxn id="45" idx="6"/>
            </p:cNvCxnSpPr>
            <p:nvPr/>
          </p:nvCxnSpPr>
          <p:spPr>
            <a:xfrm flipV="1">
              <a:off x="3676326" y="546460"/>
              <a:ext cx="525112" cy="14049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stCxn id="51" idx="6"/>
            </p:cNvCxnSpPr>
            <p:nvPr/>
          </p:nvCxnSpPr>
          <p:spPr>
            <a:xfrm flipV="1">
              <a:off x="3682702" y="610502"/>
              <a:ext cx="689146" cy="42658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Rectangle 335"/>
            <p:cNvSpPr/>
            <p:nvPr/>
          </p:nvSpPr>
          <p:spPr>
            <a:xfrm>
              <a:off x="3924821" y="1962614"/>
              <a:ext cx="441768" cy="90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623991" y="1566610"/>
              <a:ext cx="441768" cy="90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515151" y="1085753"/>
              <a:ext cx="441768" cy="90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564020" y="557780"/>
              <a:ext cx="441768" cy="90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090642" y="2408448"/>
              <a:ext cx="441768" cy="90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4599819" y="1917370"/>
              <a:ext cx="441768" cy="90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43" name="Straight Arrow Connector 342"/>
            <p:cNvCxnSpPr>
              <a:endCxn id="196" idx="2"/>
            </p:cNvCxnSpPr>
            <p:nvPr/>
          </p:nvCxnSpPr>
          <p:spPr>
            <a:xfrm>
              <a:off x="6635001" y="638779"/>
              <a:ext cx="622551" cy="386661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223" idx="6"/>
              <a:endCxn id="200" idx="2"/>
            </p:cNvCxnSpPr>
            <p:nvPr/>
          </p:nvCxnSpPr>
          <p:spPr>
            <a:xfrm flipV="1">
              <a:off x="5755004" y="6568446"/>
              <a:ext cx="1450215" cy="138971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221" idx="6"/>
              <a:endCxn id="198" idx="3"/>
            </p:cNvCxnSpPr>
            <p:nvPr/>
          </p:nvCxnSpPr>
          <p:spPr>
            <a:xfrm flipV="1">
              <a:off x="5707406" y="5318490"/>
              <a:ext cx="1709187" cy="325248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222" idx="6"/>
            </p:cNvCxnSpPr>
            <p:nvPr/>
          </p:nvCxnSpPr>
          <p:spPr>
            <a:xfrm flipV="1">
              <a:off x="5766649" y="5981858"/>
              <a:ext cx="1653451" cy="134969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 flipV="1">
              <a:off x="5418355" y="2790306"/>
              <a:ext cx="1976213" cy="37703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Rectangle 359"/>
            <p:cNvSpPr/>
            <p:nvPr/>
          </p:nvSpPr>
          <p:spPr>
            <a:xfrm>
              <a:off x="4649419" y="3985329"/>
              <a:ext cx="633770" cy="1304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Threaten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4452916" y="5164343"/>
              <a:ext cx="633770" cy="1304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Threaten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6104404" y="5308948"/>
              <a:ext cx="633770" cy="1304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Threaten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664623" y="5871055"/>
              <a:ext cx="633770" cy="1304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Threaten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5348638" y="5178865"/>
              <a:ext cx="633770" cy="1304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Threaten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394759" y="1073224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6503012" y="1843403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6421289" y="3859402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6556497" y="5996423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744864" y="6880669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698370" y="7049340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1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6725" y="2816462"/>
            <a:ext cx="734796" cy="39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</a:rPr>
              <a:t>C</a:t>
            </a:r>
            <a:r>
              <a:rPr lang="en-GB" sz="700" b="1" dirty="0">
                <a:solidFill>
                  <a:schemeClr val="tx1"/>
                </a:solidFill>
              </a:rPr>
              <a:t>hange p</a:t>
            </a:r>
            <a:r>
              <a:rPr lang="en-GB" sz="600" b="1" dirty="0">
                <a:solidFill>
                  <a:schemeClr val="tx1"/>
                </a:solidFill>
              </a:rPr>
              <a:t>a</a:t>
            </a:r>
            <a:r>
              <a:rPr lang="en-GB" sz="700" b="1" dirty="0">
                <a:solidFill>
                  <a:schemeClr val="tx1"/>
                </a:solidFill>
              </a:rPr>
              <a:t>ssw</a:t>
            </a:r>
            <a:r>
              <a:rPr lang="en-GB" sz="600" b="1" dirty="0">
                <a:solidFill>
                  <a:schemeClr val="tx1"/>
                </a:solidFill>
              </a:rPr>
              <a:t>ord</a:t>
            </a:r>
            <a:endParaRPr lang="en-GB" sz="7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63638" y="3289237"/>
            <a:ext cx="1276829" cy="50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tx1"/>
                </a:solidFill>
              </a:rPr>
              <a:t>Enter username and Password </a:t>
            </a:r>
            <a:endParaRPr lang="en-GB" sz="900" b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48146" y="69325"/>
            <a:ext cx="3640019" cy="3575441"/>
            <a:chOff x="5150993" y="419221"/>
            <a:chExt cx="3640019" cy="3575441"/>
          </a:xfrm>
        </p:grpSpPr>
        <p:grpSp>
          <p:nvGrpSpPr>
            <p:cNvPr id="7" name="Group 6"/>
            <p:cNvGrpSpPr/>
            <p:nvPr/>
          </p:nvGrpSpPr>
          <p:grpSpPr>
            <a:xfrm>
              <a:off x="6102638" y="419221"/>
              <a:ext cx="2667809" cy="3019540"/>
              <a:chOff x="5279678" y="483222"/>
              <a:chExt cx="2667809" cy="301954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29521" y="483222"/>
                <a:ext cx="917966" cy="966355"/>
                <a:chOff x="966259" y="2238892"/>
                <a:chExt cx="917966" cy="424165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262238" y="2238892"/>
                  <a:ext cx="251999" cy="313419"/>
                  <a:chOff x="1294086" y="1338347"/>
                  <a:chExt cx="251999" cy="313419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1361381" y="1338347"/>
                    <a:ext cx="106256" cy="5165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b="1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1414650" y="1390005"/>
                    <a:ext cx="0" cy="17381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1294086" y="1440275"/>
                    <a:ext cx="25199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1414509" y="1553379"/>
                    <a:ext cx="107999" cy="948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H="1">
                    <a:off x="1307941" y="1556956"/>
                    <a:ext cx="108000" cy="948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966259" y="2568492"/>
                  <a:ext cx="917966" cy="94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b="1" dirty="0"/>
                    <a:t>Student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279678" y="935326"/>
                <a:ext cx="2617619" cy="2567436"/>
                <a:chOff x="5296304" y="935326"/>
                <a:chExt cx="2617619" cy="2567436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7499051" y="935326"/>
                  <a:ext cx="41487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5296304" y="945791"/>
                  <a:ext cx="2614389" cy="2556971"/>
                  <a:chOff x="3637239" y="367434"/>
                  <a:chExt cx="1906468" cy="2665789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 flipH="1" flipV="1">
                    <a:off x="3637239" y="3033223"/>
                    <a:ext cx="1904754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H="1">
                    <a:off x="5543707" y="367434"/>
                    <a:ext cx="0" cy="266238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Oval 16"/>
                <p:cNvSpPr/>
                <p:nvPr/>
              </p:nvSpPr>
              <p:spPr>
                <a:xfrm>
                  <a:off x="7158963" y="2429165"/>
                  <a:ext cx="723600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b="1" dirty="0">
                      <a:solidFill>
                        <a:schemeClr val="tx1"/>
                      </a:solidFill>
                    </a:rPr>
                    <a:t>View scores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 flipH="1">
                  <a:off x="7445923" y="1383323"/>
                  <a:ext cx="0" cy="10292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7"/>
            <p:cNvGrpSpPr/>
            <p:nvPr/>
          </p:nvGrpSpPr>
          <p:grpSpPr>
            <a:xfrm>
              <a:off x="5150993" y="810821"/>
              <a:ext cx="3640019" cy="3183841"/>
              <a:chOff x="5924744" y="935408"/>
              <a:chExt cx="1989179" cy="2564086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7639455" y="935408"/>
                <a:ext cx="2744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924744" y="945791"/>
                <a:ext cx="1985954" cy="2553703"/>
                <a:chOff x="4095508" y="367434"/>
                <a:chExt cx="1448199" cy="2662382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095508" y="3027309"/>
                  <a:ext cx="1445539" cy="250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5543707" y="367434"/>
                  <a:ext cx="0" cy="26623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Group 27"/>
          <p:cNvGrpSpPr/>
          <p:nvPr/>
        </p:nvGrpSpPr>
        <p:grpSpPr>
          <a:xfrm>
            <a:off x="5665077" y="0"/>
            <a:ext cx="1184746" cy="3477872"/>
            <a:chOff x="5991293" y="402428"/>
            <a:chExt cx="1184746" cy="3477872"/>
          </a:xfrm>
        </p:grpSpPr>
        <p:grpSp>
          <p:nvGrpSpPr>
            <p:cNvPr id="29" name="Group 28"/>
            <p:cNvGrpSpPr/>
            <p:nvPr/>
          </p:nvGrpSpPr>
          <p:grpSpPr>
            <a:xfrm>
              <a:off x="6093183" y="402428"/>
              <a:ext cx="1054119" cy="2949580"/>
              <a:chOff x="5353353" y="483055"/>
              <a:chExt cx="1054119" cy="294958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472814" y="2487543"/>
                <a:ext cx="723600" cy="396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Broad sheets</a:t>
                </a:r>
                <a:endParaRPr lang="en-GB" sz="9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5398705" y="483055"/>
                <a:ext cx="1008767" cy="1089467"/>
                <a:chOff x="966258" y="2238892"/>
                <a:chExt cx="1008767" cy="47820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262238" y="2238892"/>
                  <a:ext cx="251999" cy="313419"/>
                  <a:chOff x="1294086" y="1338347"/>
                  <a:chExt cx="251999" cy="313419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1361381" y="1338347"/>
                    <a:ext cx="106256" cy="5165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b="1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414650" y="1390005"/>
                    <a:ext cx="0" cy="17381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V="1">
                    <a:off x="1294086" y="1440275"/>
                    <a:ext cx="25199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1414509" y="1553379"/>
                    <a:ext cx="107999" cy="948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1307941" y="1556956"/>
                    <a:ext cx="108000" cy="948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TextBox 43"/>
                <p:cNvSpPr txBox="1"/>
                <p:nvPr/>
              </p:nvSpPr>
              <p:spPr>
                <a:xfrm>
                  <a:off x="966258" y="2568492"/>
                  <a:ext cx="1008767" cy="1486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b="1" dirty="0"/>
                    <a:t>Exams and Records</a:t>
                  </a:r>
                </a:p>
                <a:p>
                  <a:pPr algn="ctr"/>
                  <a:endParaRPr lang="en-GB" sz="800" b="1" dirty="0"/>
                </a:p>
              </p:txBody>
            </p:sp>
          </p:grpSp>
          <p:cxnSp>
            <p:nvCxnSpPr>
              <p:cNvPr id="37" name="Straight Arrow Connector 36"/>
              <p:cNvCxnSpPr/>
              <p:nvPr/>
            </p:nvCxnSpPr>
            <p:spPr>
              <a:xfrm flipH="1">
                <a:off x="5825348" y="1424888"/>
                <a:ext cx="0" cy="10292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/>
              <p:nvPr/>
            </p:nvGrpSpPr>
            <p:grpSpPr>
              <a:xfrm>
                <a:off x="5353353" y="935326"/>
                <a:ext cx="408627" cy="2497309"/>
                <a:chOff x="5353353" y="935326"/>
                <a:chExt cx="408627" cy="2497309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5353353" y="935326"/>
                  <a:ext cx="144000" cy="2497309"/>
                  <a:chOff x="2873702" y="711584"/>
                  <a:chExt cx="132477" cy="1406179"/>
                </a:xfrm>
              </p:grpSpPr>
              <p:cxnSp>
                <p:nvCxnSpPr>
                  <p:cNvPr id="41" name="Straight Arrow Connector 40"/>
                  <p:cNvCxnSpPr/>
                  <p:nvPr/>
                </p:nvCxnSpPr>
                <p:spPr>
                  <a:xfrm flipV="1">
                    <a:off x="2873702" y="2117763"/>
                    <a:ext cx="13247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2873708" y="711584"/>
                    <a:ext cx="0" cy="1404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361677" y="935326"/>
                  <a:ext cx="400303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5991293" y="899254"/>
              <a:ext cx="1184746" cy="2981046"/>
              <a:chOff x="5991293" y="899254"/>
              <a:chExt cx="1184746" cy="2981046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991293" y="908844"/>
                <a:ext cx="1183467" cy="2971456"/>
                <a:chOff x="6727741" y="956311"/>
                <a:chExt cx="776066" cy="2500296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H="1">
                  <a:off x="6727741" y="3454768"/>
                  <a:ext cx="77498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7502344" y="956311"/>
                  <a:ext cx="1463" cy="2500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775736" y="899254"/>
                <a:ext cx="40030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5640627" y="58844"/>
            <a:ext cx="2556791" cy="3508829"/>
            <a:chOff x="5890639" y="461272"/>
            <a:chExt cx="2556791" cy="3508829"/>
          </a:xfrm>
        </p:grpSpPr>
        <p:grpSp>
          <p:nvGrpSpPr>
            <p:cNvPr id="51" name="Group 50"/>
            <p:cNvGrpSpPr/>
            <p:nvPr/>
          </p:nvGrpSpPr>
          <p:grpSpPr>
            <a:xfrm>
              <a:off x="6866738" y="461272"/>
              <a:ext cx="1580692" cy="2950514"/>
              <a:chOff x="5609807" y="485108"/>
              <a:chExt cx="1580692" cy="295051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7000457" y="972953"/>
                <a:ext cx="130649" cy="2128565"/>
                <a:chOff x="5335699" y="595290"/>
                <a:chExt cx="208008" cy="2529861"/>
              </a:xfrm>
            </p:grpSpPr>
            <p:cxnSp>
              <p:nvCxnSpPr>
                <p:cNvPr id="74" name="Straight Arrow Connector 73"/>
                <p:cNvCxnSpPr/>
                <p:nvPr/>
              </p:nvCxnSpPr>
              <p:spPr>
                <a:xfrm flipH="1" flipV="1">
                  <a:off x="5335699" y="3113730"/>
                  <a:ext cx="206292" cy="923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541991" y="595290"/>
                  <a:ext cx="1716" cy="25298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6214586" y="485108"/>
                <a:ext cx="917966" cy="966355"/>
                <a:chOff x="966259" y="2238892"/>
                <a:chExt cx="917966" cy="424165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262238" y="2238892"/>
                  <a:ext cx="251999" cy="313419"/>
                  <a:chOff x="1294086" y="1338347"/>
                  <a:chExt cx="251999" cy="313419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1361381" y="1338347"/>
                    <a:ext cx="106256" cy="5165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b="1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1414650" y="1390005"/>
                    <a:ext cx="0" cy="17381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1294086" y="1440275"/>
                    <a:ext cx="25199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1414509" y="1553379"/>
                    <a:ext cx="107999" cy="948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>
                    <a:off x="1307941" y="1556956"/>
                    <a:ext cx="108000" cy="948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TextBox 67"/>
                <p:cNvSpPr txBox="1"/>
                <p:nvPr/>
              </p:nvSpPr>
              <p:spPr>
                <a:xfrm>
                  <a:off x="966259" y="2568492"/>
                  <a:ext cx="917966" cy="94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b="1" dirty="0"/>
                    <a:t>Teaching Staff</a:t>
                  </a:r>
                </a:p>
              </p:txBody>
            </p:sp>
          </p:grpSp>
          <p:sp>
            <p:nvSpPr>
              <p:cNvPr id="59" name="Oval 58"/>
              <p:cNvSpPr/>
              <p:nvPr/>
            </p:nvSpPr>
            <p:spPr>
              <a:xfrm>
                <a:off x="6280395" y="2487543"/>
                <a:ext cx="723600" cy="396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Enter scores</a:t>
                </a:r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H="1">
                <a:off x="6630988" y="1387856"/>
                <a:ext cx="0" cy="10292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269188" y="2914865"/>
                <a:ext cx="723600" cy="396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View scores</a:t>
                </a:r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5609807" y="935326"/>
                <a:ext cx="1573461" cy="2500296"/>
                <a:chOff x="3038580" y="153477"/>
                <a:chExt cx="2505127" cy="2971674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 flipH="1" flipV="1">
                  <a:off x="3038580" y="3119004"/>
                  <a:ext cx="2502801" cy="57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541378" y="153477"/>
                  <a:ext cx="2329" cy="29716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/>
              <p:cNvCxnSpPr/>
              <p:nvPr/>
            </p:nvCxnSpPr>
            <p:spPr>
              <a:xfrm flipH="1" flipV="1">
                <a:off x="6673569" y="935326"/>
                <a:ext cx="516930" cy="6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6698096" y="980147"/>
                <a:ext cx="4316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5890639" y="876974"/>
              <a:ext cx="1927275" cy="3093127"/>
              <a:chOff x="5890639" y="876974"/>
              <a:chExt cx="1927275" cy="3093127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5890639" y="876974"/>
                <a:ext cx="1597004" cy="3093127"/>
                <a:chOff x="6727741" y="956311"/>
                <a:chExt cx="776066" cy="2500296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H="1">
                  <a:off x="6727741" y="3454768"/>
                  <a:ext cx="77498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7502344" y="956311"/>
                  <a:ext cx="1463" cy="2500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 flipH="1">
                <a:off x="7483546" y="883859"/>
                <a:ext cx="3343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3855392" y="1"/>
            <a:ext cx="2050662" cy="3308681"/>
            <a:chOff x="4080004" y="402429"/>
            <a:chExt cx="2050662" cy="3308681"/>
          </a:xfrm>
        </p:grpSpPr>
        <p:grpSp>
          <p:nvGrpSpPr>
            <p:cNvPr id="77" name="Group 76"/>
            <p:cNvGrpSpPr/>
            <p:nvPr/>
          </p:nvGrpSpPr>
          <p:grpSpPr>
            <a:xfrm>
              <a:off x="4080004" y="402429"/>
              <a:ext cx="2050662" cy="3308681"/>
              <a:chOff x="3464864" y="483056"/>
              <a:chExt cx="2050662" cy="330868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3729455" y="483056"/>
                <a:ext cx="846619" cy="966353"/>
                <a:chOff x="1032438" y="2238892"/>
                <a:chExt cx="846619" cy="424164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1262238" y="2238892"/>
                  <a:ext cx="251999" cy="313419"/>
                  <a:chOff x="1294086" y="1338347"/>
                  <a:chExt cx="251999" cy="313419"/>
                </a:xfrm>
              </p:grpSpPr>
              <p:sp>
                <p:nvSpPr>
                  <p:cNvPr id="101" name="Oval 100"/>
                  <p:cNvSpPr/>
                  <p:nvPr/>
                </p:nvSpPr>
                <p:spPr>
                  <a:xfrm>
                    <a:off x="1361381" y="1338347"/>
                    <a:ext cx="106256" cy="5165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b="1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1414650" y="1390005"/>
                    <a:ext cx="0" cy="17381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 flipV="1">
                    <a:off x="1294086" y="1440275"/>
                    <a:ext cx="25199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1414509" y="1553379"/>
                    <a:ext cx="107999" cy="948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flipH="1">
                    <a:off x="1307941" y="1556956"/>
                    <a:ext cx="108000" cy="948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0" name="TextBox 99"/>
                <p:cNvSpPr txBox="1"/>
                <p:nvPr/>
              </p:nvSpPr>
              <p:spPr>
                <a:xfrm>
                  <a:off x="1032438" y="2568491"/>
                  <a:ext cx="846619" cy="94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b="1" dirty="0"/>
                    <a:t>Coordinator</a:t>
                  </a:r>
                  <a:endParaRPr lang="en-GB" sz="800" b="1" dirty="0"/>
                </a:p>
              </p:txBody>
            </p:sp>
          </p:grpSp>
          <p:sp>
            <p:nvSpPr>
              <p:cNvPr id="80" name="Oval 79"/>
              <p:cNvSpPr/>
              <p:nvPr/>
            </p:nvSpPr>
            <p:spPr>
              <a:xfrm>
                <a:off x="3600612" y="2487543"/>
                <a:ext cx="723600" cy="396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Enter scores</a:t>
                </a:r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642861" y="2939804"/>
                <a:ext cx="676794" cy="396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Edit scores</a:t>
                </a:r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>
                <a:off x="4696686" y="936866"/>
                <a:ext cx="0" cy="15304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/>
              <p:cNvGrpSpPr/>
              <p:nvPr/>
            </p:nvGrpSpPr>
            <p:grpSpPr>
              <a:xfrm>
                <a:off x="5263526" y="891448"/>
                <a:ext cx="252000" cy="2651313"/>
                <a:chOff x="2873702" y="711584"/>
                <a:chExt cx="340141" cy="1406179"/>
              </a:xfrm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2873702" y="2117763"/>
                  <a:ext cx="34014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V="1">
                  <a:off x="2873708" y="711584"/>
                  <a:ext cx="0" cy="140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/>
              <p:cNvCxnSpPr/>
              <p:nvPr/>
            </p:nvCxnSpPr>
            <p:spPr>
              <a:xfrm flipH="1">
                <a:off x="4132461" y="885085"/>
                <a:ext cx="11275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 84"/>
              <p:cNvGrpSpPr/>
              <p:nvPr/>
            </p:nvGrpSpPr>
            <p:grpSpPr>
              <a:xfrm>
                <a:off x="3534383" y="935326"/>
                <a:ext cx="128893" cy="2232000"/>
                <a:chOff x="2801655" y="597976"/>
                <a:chExt cx="180000" cy="1872000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2801655" y="2461357"/>
                  <a:ext cx="18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2801661" y="597976"/>
                  <a:ext cx="0" cy="187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Oval 85"/>
              <p:cNvSpPr/>
              <p:nvPr/>
            </p:nvSpPr>
            <p:spPr>
              <a:xfrm>
                <a:off x="3646399" y="3395737"/>
                <a:ext cx="643058" cy="396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Board Result</a:t>
                </a:r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flipH="1">
                <a:off x="3473177" y="893399"/>
                <a:ext cx="57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oup 87"/>
              <p:cNvGrpSpPr/>
              <p:nvPr/>
            </p:nvGrpSpPr>
            <p:grpSpPr>
              <a:xfrm>
                <a:off x="3464864" y="893399"/>
                <a:ext cx="180000" cy="2719728"/>
                <a:chOff x="2801655" y="597976"/>
                <a:chExt cx="180000" cy="1872000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flipV="1">
                  <a:off x="2801655" y="2461357"/>
                  <a:ext cx="18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2801661" y="597976"/>
                  <a:ext cx="0" cy="187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" name="Straight Connector 88"/>
              <p:cNvCxnSpPr/>
              <p:nvPr/>
            </p:nvCxnSpPr>
            <p:spPr>
              <a:xfrm flipH="1">
                <a:off x="3537210" y="937439"/>
                <a:ext cx="468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H="1">
                <a:off x="3980947" y="1438102"/>
                <a:ext cx="0" cy="10292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4132461" y="935326"/>
                <a:ext cx="5642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>
                <a:off x="4432222" y="2479043"/>
                <a:ext cx="723600" cy="396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Allo</a:t>
                </a:r>
                <a:r>
                  <a:rPr lang="en-GB" sz="700" b="1" dirty="0">
                    <a:solidFill>
                      <a:schemeClr val="tx1"/>
                    </a:solidFill>
                  </a:rPr>
                  <a:t>cate</a:t>
                </a:r>
                <a:r>
                  <a:rPr lang="en-GB" sz="900" b="1" dirty="0">
                    <a:solidFill>
                      <a:schemeClr val="tx1"/>
                    </a:solidFill>
                  </a:rPr>
                  <a:t> </a:t>
                </a:r>
                <a:r>
                  <a:rPr lang="en-GB" sz="800" b="1" dirty="0">
                    <a:solidFill>
                      <a:schemeClr val="tx1"/>
                    </a:solidFill>
                  </a:rPr>
                  <a:t>Course</a:t>
                </a:r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5004312" y="1304449"/>
              <a:ext cx="0" cy="23985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1718207" y="1033749"/>
            <a:ext cx="2700000" cy="2376000"/>
            <a:chOff x="1959753" y="1258375"/>
            <a:chExt cx="2700000" cy="2376000"/>
          </a:xfrm>
        </p:grpSpPr>
        <p:cxnSp>
          <p:nvCxnSpPr>
            <p:cNvPr id="107" name="Straight Connector 106"/>
            <p:cNvCxnSpPr/>
            <p:nvPr/>
          </p:nvCxnSpPr>
          <p:spPr>
            <a:xfrm flipH="1">
              <a:off x="1959753" y="1258375"/>
              <a:ext cx="0" cy="237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1959753" y="3629237"/>
              <a:ext cx="270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28446" y="69334"/>
            <a:ext cx="1021037" cy="965015"/>
            <a:chOff x="1015431" y="1461646"/>
            <a:chExt cx="1021037" cy="353629"/>
          </a:xfrm>
        </p:grpSpPr>
        <p:grpSp>
          <p:nvGrpSpPr>
            <p:cNvPr id="110" name="Group 109"/>
            <p:cNvGrpSpPr/>
            <p:nvPr/>
          </p:nvGrpSpPr>
          <p:grpSpPr>
            <a:xfrm>
              <a:off x="1285773" y="1461646"/>
              <a:ext cx="251999" cy="282532"/>
              <a:chOff x="1294086" y="1353577"/>
              <a:chExt cx="251999" cy="282532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1369694" y="1353577"/>
                <a:ext cx="106256" cy="5165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1414650" y="1408281"/>
                <a:ext cx="0" cy="1451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1294086" y="1440275"/>
                <a:ext cx="2519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1414509" y="1553379"/>
                <a:ext cx="107999" cy="791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>
                <a:off x="1307941" y="1556956"/>
                <a:ext cx="108000" cy="791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1015431" y="1736326"/>
              <a:ext cx="1021037" cy="78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 dirty="0"/>
                <a:t>System Manager</a:t>
              </a:r>
              <a:endParaRPr lang="en-GB" sz="800" b="1" dirty="0"/>
            </a:p>
          </p:txBody>
        </p:sp>
      </p:grpSp>
      <p:sp>
        <p:nvSpPr>
          <p:cNvPr id="117" name="Oval 116"/>
          <p:cNvSpPr/>
          <p:nvPr/>
        </p:nvSpPr>
        <p:spPr>
          <a:xfrm>
            <a:off x="2751266" y="2887903"/>
            <a:ext cx="723600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View Student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2751266" y="1946110"/>
            <a:ext cx="723600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Add Student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751266" y="2431810"/>
            <a:ext cx="723600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Edit Student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979069" y="1929485"/>
            <a:ext cx="723600" cy="396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Add User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979069" y="2431810"/>
            <a:ext cx="723600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Edit User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800597" y="1929485"/>
            <a:ext cx="723600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Add Courses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794803" y="2420463"/>
            <a:ext cx="723600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Edit Courses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1002613" y="2914697"/>
            <a:ext cx="674613" cy="396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tx1"/>
                </a:solidFill>
              </a:rPr>
              <a:t>View User</a:t>
            </a:r>
            <a:endParaRPr lang="en-GB" sz="700" b="1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1298788" y="1061078"/>
            <a:ext cx="0" cy="85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1470869" y="578517"/>
            <a:ext cx="12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1796399" y="2903136"/>
            <a:ext cx="723600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View Courses</a:t>
            </a:r>
            <a:endParaRPr lang="en-GB" sz="800" b="1" dirty="0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874345" y="628395"/>
            <a:ext cx="469057" cy="2016000"/>
            <a:chOff x="515389" y="498107"/>
            <a:chExt cx="469057" cy="2124000"/>
          </a:xfrm>
        </p:grpSpPr>
        <p:cxnSp>
          <p:nvCxnSpPr>
            <p:cNvPr id="129" name="Straight Connector 128"/>
            <p:cNvCxnSpPr/>
            <p:nvPr/>
          </p:nvCxnSpPr>
          <p:spPr>
            <a:xfrm flipH="1">
              <a:off x="516446" y="498107"/>
              <a:ext cx="46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515389" y="498107"/>
              <a:ext cx="0" cy="21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Straight Connector 130"/>
          <p:cNvCxnSpPr/>
          <p:nvPr/>
        </p:nvCxnSpPr>
        <p:spPr>
          <a:xfrm flipH="1">
            <a:off x="808898" y="569751"/>
            <a:ext cx="0" cy="25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808898" y="569751"/>
            <a:ext cx="5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487459" y="628395"/>
            <a:ext cx="1161158" cy="2016000"/>
            <a:chOff x="1178382" y="547985"/>
            <a:chExt cx="1161158" cy="2016000"/>
          </a:xfrm>
        </p:grpSpPr>
        <p:cxnSp>
          <p:nvCxnSpPr>
            <p:cNvPr id="134" name="Straight Connector 133"/>
            <p:cNvCxnSpPr/>
            <p:nvPr/>
          </p:nvCxnSpPr>
          <p:spPr>
            <a:xfrm flipH="1">
              <a:off x="1178382" y="550908"/>
              <a:ext cx="11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H="1" flipV="1">
              <a:off x="2195540" y="2542747"/>
              <a:ext cx="144000" cy="69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2334935" y="547985"/>
              <a:ext cx="0" cy="201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/>
          <p:nvPr/>
        </p:nvCxnSpPr>
        <p:spPr>
          <a:xfrm flipH="1">
            <a:off x="2684617" y="582832"/>
            <a:ext cx="0" cy="25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2" idx="0"/>
          </p:cNvCxnSpPr>
          <p:nvPr/>
        </p:nvCxnSpPr>
        <p:spPr>
          <a:xfrm flipH="1">
            <a:off x="2162397" y="680181"/>
            <a:ext cx="0" cy="124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872490" y="2637017"/>
            <a:ext cx="1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14299" y="3085903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 flipV="1">
            <a:off x="2504617" y="3100888"/>
            <a:ext cx="180000" cy="6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1488268" y="410344"/>
            <a:ext cx="2179805" cy="2662382"/>
            <a:chOff x="813343" y="547985"/>
            <a:chExt cx="1521592" cy="2016000"/>
          </a:xfrm>
        </p:grpSpPr>
        <p:cxnSp>
          <p:nvCxnSpPr>
            <p:cNvPr id="143" name="Straight Connector 142"/>
            <p:cNvCxnSpPr/>
            <p:nvPr/>
          </p:nvCxnSpPr>
          <p:spPr>
            <a:xfrm flipH="1" flipV="1">
              <a:off x="813343" y="547985"/>
              <a:ext cx="15209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 flipV="1">
              <a:off x="2189737" y="2555337"/>
              <a:ext cx="144000" cy="69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2334935" y="547985"/>
              <a:ext cx="0" cy="201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1487459" y="470437"/>
            <a:ext cx="2142378" cy="2199737"/>
            <a:chOff x="287154" y="547985"/>
            <a:chExt cx="2047386" cy="2016000"/>
          </a:xfrm>
        </p:grpSpPr>
        <p:cxnSp>
          <p:nvCxnSpPr>
            <p:cNvPr id="147" name="Straight Connector 146"/>
            <p:cNvCxnSpPr/>
            <p:nvPr/>
          </p:nvCxnSpPr>
          <p:spPr>
            <a:xfrm flipH="1" flipV="1">
              <a:off x="287154" y="547985"/>
              <a:ext cx="2043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H="1" flipV="1">
              <a:off x="2190540" y="2550365"/>
              <a:ext cx="144000" cy="69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2329935" y="547985"/>
              <a:ext cx="0" cy="201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1498543" y="514768"/>
            <a:ext cx="1620000" cy="1404000"/>
            <a:chOff x="1181153" y="1007934"/>
            <a:chExt cx="1620000" cy="1404000"/>
          </a:xfrm>
        </p:grpSpPr>
        <p:cxnSp>
          <p:nvCxnSpPr>
            <p:cNvPr id="151" name="Straight Connector 150"/>
            <p:cNvCxnSpPr/>
            <p:nvPr/>
          </p:nvCxnSpPr>
          <p:spPr>
            <a:xfrm flipH="1" flipV="1">
              <a:off x="1181153" y="1007934"/>
              <a:ext cx="16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2801153" y="1007934"/>
              <a:ext cx="0" cy="140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Oval 152"/>
          <p:cNvSpPr/>
          <p:nvPr/>
        </p:nvSpPr>
        <p:spPr>
          <a:xfrm>
            <a:off x="2751260" y="2890106"/>
            <a:ext cx="723600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View Student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751260" y="1948313"/>
            <a:ext cx="723600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Add Student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2751260" y="2434013"/>
            <a:ext cx="723600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Edit Student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1800591" y="1931688"/>
            <a:ext cx="723600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Add Courses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1794797" y="2422666"/>
            <a:ext cx="723600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Edit Courses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796581" y="2902887"/>
            <a:ext cx="723600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View Courses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2751442" y="2889857"/>
            <a:ext cx="723600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View Student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2751442" y="1948064"/>
            <a:ext cx="723600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Add Student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751442" y="2433764"/>
            <a:ext cx="723600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Edit Student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1800773" y="1931439"/>
            <a:ext cx="723600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Add Courses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1794979" y="2422417"/>
            <a:ext cx="723600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Edit Courses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978166" y="2432324"/>
            <a:ext cx="723600" cy="396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Edit User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757439" y="2903401"/>
            <a:ext cx="770306" cy="396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View Courses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2720617" y="2890371"/>
            <a:ext cx="753522" cy="396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View Student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2750539" y="1948578"/>
            <a:ext cx="778686" cy="396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Add Student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710707" y="2433357"/>
            <a:ext cx="764459" cy="396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Edit Student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799870" y="1931953"/>
            <a:ext cx="763344" cy="396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Add Courses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1781624" y="2422931"/>
            <a:ext cx="736053" cy="396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Edit Courses</a:t>
            </a:r>
            <a:endParaRPr lang="en-GB" sz="800" b="1" dirty="0">
              <a:solidFill>
                <a:schemeClr val="tx1"/>
              </a:solidFill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H="1">
            <a:off x="1529794" y="673361"/>
            <a:ext cx="648000" cy="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3565093" y="3582803"/>
            <a:ext cx="798545" cy="1518501"/>
            <a:chOff x="3789704" y="3985230"/>
            <a:chExt cx="798545" cy="1518501"/>
          </a:xfrm>
        </p:grpSpPr>
        <p:cxnSp>
          <p:nvCxnSpPr>
            <p:cNvPr id="173" name="Straight Arrow Connector 172"/>
            <p:cNvCxnSpPr/>
            <p:nvPr/>
          </p:nvCxnSpPr>
          <p:spPr>
            <a:xfrm flipH="1">
              <a:off x="3789704" y="3993851"/>
              <a:ext cx="0" cy="150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3802912" y="3985230"/>
              <a:ext cx="7853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Oval 174"/>
          <p:cNvSpPr/>
          <p:nvPr/>
        </p:nvSpPr>
        <p:spPr>
          <a:xfrm>
            <a:off x="5329230" y="5111713"/>
            <a:ext cx="144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Inject query</a:t>
            </a:r>
            <a:endParaRPr lang="en-GB" sz="900" b="1" dirty="0">
              <a:solidFill>
                <a:schemeClr val="bg1"/>
              </a:solidFill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-459364" y="4488889"/>
            <a:ext cx="1332809" cy="1983641"/>
            <a:chOff x="3114827" y="5099991"/>
            <a:chExt cx="2043474" cy="1410732"/>
          </a:xfrm>
        </p:grpSpPr>
        <p:grpSp>
          <p:nvGrpSpPr>
            <p:cNvPr id="177" name="Group 176"/>
            <p:cNvGrpSpPr/>
            <p:nvPr/>
          </p:nvGrpSpPr>
          <p:grpSpPr>
            <a:xfrm>
              <a:off x="3821124" y="5099991"/>
              <a:ext cx="568152" cy="1271045"/>
              <a:chOff x="1307941" y="1213145"/>
              <a:chExt cx="214567" cy="470447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1373942" y="1213145"/>
                <a:ext cx="106256" cy="51658"/>
              </a:xfrm>
              <a:prstGeom prst="ellipse">
                <a:avLst/>
              </a:prstGeom>
              <a:solidFill>
                <a:srgbClr val="A47D00"/>
              </a:solidFill>
              <a:ln>
                <a:solidFill>
                  <a:srgbClr val="A47D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 flipH="1">
                <a:off x="1414650" y="1257706"/>
                <a:ext cx="5435" cy="312299"/>
              </a:xfrm>
              <a:prstGeom prst="line">
                <a:avLst/>
              </a:prstGeom>
              <a:ln>
                <a:solidFill>
                  <a:srgbClr val="A47D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324823" y="1322809"/>
                <a:ext cx="195156" cy="2818"/>
              </a:xfrm>
              <a:prstGeom prst="line">
                <a:avLst/>
              </a:prstGeom>
              <a:ln>
                <a:solidFill>
                  <a:srgbClr val="A47D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414509" y="1553379"/>
                <a:ext cx="107999" cy="124286"/>
              </a:xfrm>
              <a:prstGeom prst="line">
                <a:avLst/>
              </a:prstGeom>
              <a:ln>
                <a:solidFill>
                  <a:srgbClr val="A47D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H="1">
                <a:off x="1307941" y="1556956"/>
                <a:ext cx="108000" cy="126636"/>
              </a:xfrm>
              <a:prstGeom prst="line">
                <a:avLst/>
              </a:prstGeom>
              <a:ln>
                <a:solidFill>
                  <a:srgbClr val="A47D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3114827" y="6330142"/>
              <a:ext cx="2043474" cy="1805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b="1" dirty="0"/>
                <a:t>Application/Server</a:t>
              </a:r>
              <a:endParaRPr lang="en-GB" sz="1050" b="1" dirty="0"/>
            </a:p>
          </p:txBody>
        </p:sp>
      </p:grpSp>
      <p:cxnSp>
        <p:nvCxnSpPr>
          <p:cNvPr id="184" name="Straight Arrow Connector 183"/>
          <p:cNvCxnSpPr>
            <a:endCxn id="217" idx="3"/>
          </p:cNvCxnSpPr>
          <p:nvPr/>
        </p:nvCxnSpPr>
        <p:spPr>
          <a:xfrm flipV="1">
            <a:off x="241226" y="3838223"/>
            <a:ext cx="1345323" cy="1405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199" idx="2"/>
          </p:cNvCxnSpPr>
          <p:nvPr/>
        </p:nvCxnSpPr>
        <p:spPr>
          <a:xfrm flipV="1">
            <a:off x="258183" y="5292643"/>
            <a:ext cx="2517622" cy="58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97" idx="2"/>
          </p:cNvCxnSpPr>
          <p:nvPr/>
        </p:nvCxnSpPr>
        <p:spPr>
          <a:xfrm>
            <a:off x="248717" y="5361137"/>
            <a:ext cx="2532610" cy="59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200070" y="5454567"/>
            <a:ext cx="2625440" cy="1064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388028" y="5410441"/>
            <a:ext cx="3610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89" name="Rectangle 188"/>
          <p:cNvSpPr/>
          <p:nvPr/>
        </p:nvSpPr>
        <p:spPr>
          <a:xfrm>
            <a:off x="3377028" y="5390527"/>
            <a:ext cx="3610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3493176" y="5488119"/>
            <a:ext cx="6675" cy="3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3507926" y="6132430"/>
            <a:ext cx="6675" cy="295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H="1">
            <a:off x="3500084" y="6852700"/>
            <a:ext cx="6675" cy="295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3208677" y="5583807"/>
            <a:ext cx="639466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Include</a:t>
            </a:r>
            <a:endParaRPr lang="en-GB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3211096" y="6924777"/>
            <a:ext cx="639466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Include</a:t>
            </a:r>
            <a:endParaRPr lang="en-GB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3208442" y="6197408"/>
            <a:ext cx="639466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Include</a:t>
            </a:r>
            <a:endParaRPr lang="en-GB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2729228" y="7158774"/>
            <a:ext cx="1556508" cy="4009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tx1"/>
                </a:solidFill>
              </a:rPr>
              <a:t>Validate password minimum length</a:t>
            </a:r>
            <a:endParaRPr lang="en-GB" sz="700" b="1" dirty="0">
              <a:solidFill>
                <a:schemeClr val="tx1"/>
              </a:solidFill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2781328" y="5794243"/>
            <a:ext cx="1437511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tx1"/>
                </a:solidFill>
              </a:rPr>
              <a:t>Show generic error message</a:t>
            </a:r>
            <a:endParaRPr lang="en-GB" sz="700" b="1" dirty="0">
              <a:solidFill>
                <a:schemeClr val="tx1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2790377" y="6435420"/>
            <a:ext cx="1528020" cy="4170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tx1"/>
                </a:solidFill>
              </a:rPr>
              <a:t>Lock account after N failed attempts</a:t>
            </a:r>
            <a:endParaRPr lang="en-GB" sz="700" b="1" dirty="0">
              <a:solidFill>
                <a:schemeClr val="tx1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775806" y="5101304"/>
            <a:ext cx="1495443" cy="3826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tx1"/>
                </a:solidFill>
              </a:rPr>
              <a:t>Username Authentication</a:t>
            </a:r>
            <a:endParaRPr lang="en-GB" sz="700" b="1" dirty="0">
              <a:solidFill>
                <a:schemeClr val="tx1"/>
              </a:solidFill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5505828" y="5770437"/>
            <a:ext cx="1447955" cy="1737235"/>
            <a:chOff x="4250046" y="5033188"/>
            <a:chExt cx="1447955" cy="1737235"/>
          </a:xfrm>
        </p:grpSpPr>
        <p:sp>
          <p:nvSpPr>
            <p:cNvPr id="201" name="Oval 200"/>
            <p:cNvSpPr/>
            <p:nvPr/>
          </p:nvSpPr>
          <p:spPr>
            <a:xfrm>
              <a:off x="4250537" y="5033188"/>
              <a:ext cx="144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>
                  <a:solidFill>
                    <a:schemeClr val="bg1"/>
                  </a:solidFill>
                </a:rPr>
                <a:t>Brute force authentication 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>
              <a:off x="4258001" y="5714274"/>
              <a:ext cx="144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>
                  <a:solidFill>
                    <a:schemeClr val="bg1"/>
                  </a:solidFill>
                </a:rPr>
                <a:t>Guess valid user accounts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4250046" y="6410423"/>
              <a:ext cx="144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>
                  <a:solidFill>
                    <a:schemeClr val="bg1"/>
                  </a:solidFill>
                </a:rPr>
                <a:t>Dictionary attacks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H="1">
              <a:off x="4972118" y="5403470"/>
              <a:ext cx="6675" cy="3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4670994" y="5474222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06" name="Straight Arrow Connector 205"/>
            <p:cNvCxnSpPr/>
            <p:nvPr/>
          </p:nvCxnSpPr>
          <p:spPr>
            <a:xfrm flipH="1">
              <a:off x="4970621" y="6084968"/>
              <a:ext cx="6675" cy="3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4669497" y="6155720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08" name="Straight Arrow Connector 207"/>
          <p:cNvCxnSpPr>
            <a:stCxn id="201" idx="2"/>
            <a:endCxn id="199" idx="5"/>
          </p:cNvCxnSpPr>
          <p:nvPr/>
        </p:nvCxnSpPr>
        <p:spPr>
          <a:xfrm flipH="1" flipV="1">
            <a:off x="4052246" y="5427938"/>
            <a:ext cx="1454073" cy="522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97" idx="6"/>
            <a:endCxn id="202" idx="2"/>
          </p:cNvCxnSpPr>
          <p:nvPr/>
        </p:nvCxnSpPr>
        <p:spPr>
          <a:xfrm>
            <a:off x="4218838" y="5956244"/>
            <a:ext cx="1294944" cy="6752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98" idx="6"/>
            <a:endCxn id="203" idx="2"/>
          </p:cNvCxnSpPr>
          <p:nvPr/>
        </p:nvCxnSpPr>
        <p:spPr>
          <a:xfrm>
            <a:off x="4318397" y="6643935"/>
            <a:ext cx="1187430" cy="683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96" idx="6"/>
            <a:endCxn id="201" idx="3"/>
          </p:cNvCxnSpPr>
          <p:nvPr/>
        </p:nvCxnSpPr>
        <p:spPr>
          <a:xfrm flipV="1">
            <a:off x="4285737" y="6077716"/>
            <a:ext cx="1431465" cy="12815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4359125" y="5560680"/>
            <a:ext cx="639466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Threaten</a:t>
            </a:r>
            <a:endParaRPr lang="en-GB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4237008" y="6103470"/>
            <a:ext cx="639466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Mitigate</a:t>
            </a:r>
            <a:endParaRPr lang="en-GB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664742" y="6624156"/>
            <a:ext cx="639466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Mitigate</a:t>
            </a:r>
            <a:endParaRPr lang="en-GB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788970" y="7069963"/>
            <a:ext cx="639466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Mitigate</a:t>
            </a:r>
            <a:endParaRPr lang="en-GB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1627746" y="4170865"/>
            <a:ext cx="1559745" cy="752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tx1"/>
                </a:solidFill>
              </a:rPr>
              <a:t>Validate user Input,</a:t>
            </a:r>
          </a:p>
          <a:p>
            <a:pPr algn="ctr"/>
            <a:r>
              <a:rPr lang="en-GB" sz="700" b="1" dirty="0">
                <a:solidFill>
                  <a:schemeClr val="tx1"/>
                </a:solidFill>
              </a:rPr>
              <a:t>Strip unwanted </a:t>
            </a:r>
            <a:r>
              <a:rPr lang="en-GB" sz="700" b="1" dirty="0">
                <a:solidFill>
                  <a:schemeClr val="tx1"/>
                </a:solidFill>
              </a:rPr>
              <a:t>characters, Use prepared statements </a:t>
            </a:r>
            <a:endParaRPr lang="en-GB" sz="700" b="1" dirty="0">
              <a:solidFill>
                <a:schemeClr val="tx1"/>
              </a:solidFill>
            </a:endParaRPr>
          </a:p>
          <a:p>
            <a:pPr algn="ctr"/>
            <a:endParaRPr lang="en-GB" sz="700" b="1" dirty="0">
              <a:solidFill>
                <a:schemeClr val="tx1"/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1360726" y="3450866"/>
            <a:ext cx="1542015" cy="4538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tx1"/>
                </a:solidFill>
              </a:rPr>
              <a:t>Validate one-time token Posted/associated with session</a:t>
            </a:r>
            <a:endParaRPr lang="en-GB" sz="900" b="1" dirty="0">
              <a:solidFill>
                <a:schemeClr val="tx1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1886069" y="3905340"/>
            <a:ext cx="675241" cy="278410"/>
            <a:chOff x="610173" y="3432008"/>
            <a:chExt cx="639466" cy="324000"/>
          </a:xfrm>
        </p:grpSpPr>
        <p:cxnSp>
          <p:nvCxnSpPr>
            <p:cNvPr id="219" name="Straight Arrow Connector 218"/>
            <p:cNvCxnSpPr/>
            <p:nvPr/>
          </p:nvCxnSpPr>
          <p:spPr>
            <a:xfrm flipH="1">
              <a:off x="911297" y="3432008"/>
              <a:ext cx="6675" cy="3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/>
            <p:cNvSpPr/>
            <p:nvPr/>
          </p:nvSpPr>
          <p:spPr>
            <a:xfrm>
              <a:off x="610173" y="3502760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21" name="Straight Arrow Connector 220"/>
          <p:cNvCxnSpPr>
            <a:endCxn id="216" idx="2"/>
          </p:cNvCxnSpPr>
          <p:nvPr/>
        </p:nvCxnSpPr>
        <p:spPr>
          <a:xfrm flipV="1">
            <a:off x="248717" y="4547308"/>
            <a:ext cx="1379028" cy="684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16" idx="6"/>
          </p:cNvCxnSpPr>
          <p:nvPr/>
        </p:nvCxnSpPr>
        <p:spPr>
          <a:xfrm>
            <a:off x="3187490" y="4547308"/>
            <a:ext cx="2231818" cy="6632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3759000" y="3853560"/>
            <a:ext cx="639466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Mitigate</a:t>
            </a:r>
            <a:endParaRPr lang="en-GB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3669624" y="4753715"/>
            <a:ext cx="639466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Mitigate</a:t>
            </a:r>
            <a:endParaRPr lang="en-GB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5" name="Straight Arrow Connector 224"/>
          <p:cNvCxnSpPr/>
          <p:nvPr/>
        </p:nvCxnSpPr>
        <p:spPr>
          <a:xfrm flipH="1" flipV="1">
            <a:off x="5082518" y="3830101"/>
            <a:ext cx="345919" cy="696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8220059" y="4908855"/>
            <a:ext cx="1614399" cy="1506548"/>
            <a:chOff x="3584284" y="5425971"/>
            <a:chExt cx="1080059" cy="1092651"/>
          </a:xfrm>
        </p:grpSpPr>
        <p:grpSp>
          <p:nvGrpSpPr>
            <p:cNvPr id="227" name="Group 226"/>
            <p:cNvGrpSpPr/>
            <p:nvPr/>
          </p:nvGrpSpPr>
          <p:grpSpPr>
            <a:xfrm>
              <a:off x="3815454" y="5425971"/>
              <a:ext cx="573815" cy="957340"/>
              <a:chOff x="1305802" y="1333801"/>
              <a:chExt cx="216706" cy="354337"/>
            </a:xfrm>
          </p:grpSpPr>
          <p:sp>
            <p:nvSpPr>
              <p:cNvPr id="229" name="Oval 228"/>
              <p:cNvSpPr/>
              <p:nvPr/>
            </p:nvSpPr>
            <p:spPr>
              <a:xfrm>
                <a:off x="1365416" y="1333801"/>
                <a:ext cx="106256" cy="516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0" name="Straight Connector 229"/>
              <p:cNvCxnSpPr/>
              <p:nvPr/>
            </p:nvCxnSpPr>
            <p:spPr>
              <a:xfrm>
                <a:off x="1414650" y="1387732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V="1">
                <a:off x="1313884" y="1442170"/>
                <a:ext cx="1916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1414509" y="1562471"/>
                <a:ext cx="107999" cy="1242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H="1">
                <a:off x="1305802" y="1561502"/>
                <a:ext cx="108000" cy="126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8" name="TextBox 227"/>
            <p:cNvSpPr txBox="1"/>
            <p:nvPr/>
          </p:nvSpPr>
          <p:spPr>
            <a:xfrm>
              <a:off x="3584284" y="6334465"/>
              <a:ext cx="1080059" cy="1841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b="1" dirty="0"/>
                <a:t>Hacker / Malicious User</a:t>
              </a:r>
              <a:endParaRPr lang="en-GB" sz="1050" b="1" dirty="0"/>
            </a:p>
          </p:txBody>
        </p:sp>
      </p:grpSp>
      <p:cxnSp>
        <p:nvCxnSpPr>
          <p:cNvPr id="234" name="Straight Arrow Connector 233"/>
          <p:cNvCxnSpPr>
            <a:endCxn id="203" idx="6"/>
          </p:cNvCxnSpPr>
          <p:nvPr/>
        </p:nvCxnSpPr>
        <p:spPr>
          <a:xfrm flipH="1">
            <a:off x="6945827" y="5721431"/>
            <a:ext cx="1951784" cy="1606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1">
            <a:off x="6925281" y="5721431"/>
            <a:ext cx="1972331" cy="894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endCxn id="201" idx="6"/>
          </p:cNvCxnSpPr>
          <p:nvPr/>
        </p:nvCxnSpPr>
        <p:spPr>
          <a:xfrm flipH="1">
            <a:off x="6946319" y="5697168"/>
            <a:ext cx="1915505" cy="253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endCxn id="238" idx="5"/>
          </p:cNvCxnSpPr>
          <p:nvPr/>
        </p:nvCxnSpPr>
        <p:spPr>
          <a:xfrm flipH="1" flipV="1">
            <a:off x="7135171" y="4366537"/>
            <a:ext cx="1711478" cy="1157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Oval 237"/>
          <p:cNvSpPr/>
          <p:nvPr/>
        </p:nvSpPr>
        <p:spPr>
          <a:xfrm>
            <a:off x="5906054" y="4059257"/>
            <a:ext cx="144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CSRF</a:t>
            </a:r>
            <a:endParaRPr lang="en-GB" sz="900" b="1" dirty="0">
              <a:solidFill>
                <a:schemeClr val="bg1"/>
              </a:solidFill>
            </a:endParaRPr>
          </a:p>
        </p:txBody>
      </p:sp>
      <p:cxnSp>
        <p:nvCxnSpPr>
          <p:cNvPr id="239" name="Straight Arrow Connector 238"/>
          <p:cNvCxnSpPr>
            <a:endCxn id="175" idx="6"/>
          </p:cNvCxnSpPr>
          <p:nvPr/>
        </p:nvCxnSpPr>
        <p:spPr>
          <a:xfrm flipH="1" flipV="1">
            <a:off x="6769231" y="5291714"/>
            <a:ext cx="2091031" cy="297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endCxn id="196" idx="2"/>
          </p:cNvCxnSpPr>
          <p:nvPr/>
        </p:nvCxnSpPr>
        <p:spPr>
          <a:xfrm>
            <a:off x="189482" y="5459386"/>
            <a:ext cx="2539746" cy="1899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217" idx="6"/>
            <a:endCxn id="238" idx="2"/>
          </p:cNvCxnSpPr>
          <p:nvPr/>
        </p:nvCxnSpPr>
        <p:spPr>
          <a:xfrm>
            <a:off x="2902740" y="3677775"/>
            <a:ext cx="3003314" cy="5614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5126902" y="4514783"/>
            <a:ext cx="144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Un authorised access</a:t>
            </a:r>
            <a:endParaRPr lang="en-GB" sz="900" b="1" dirty="0">
              <a:solidFill>
                <a:schemeClr val="bg1"/>
              </a:solidFill>
            </a:endParaRPr>
          </a:p>
        </p:txBody>
      </p:sp>
      <p:cxnSp>
        <p:nvCxnSpPr>
          <p:cNvPr id="243" name="Straight Arrow Connector 242"/>
          <p:cNvCxnSpPr>
            <a:endCxn id="242" idx="6"/>
          </p:cNvCxnSpPr>
          <p:nvPr/>
        </p:nvCxnSpPr>
        <p:spPr>
          <a:xfrm flipH="1" flipV="1">
            <a:off x="6566903" y="4694783"/>
            <a:ext cx="2279747" cy="815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99" idx="6"/>
            <a:endCxn id="242" idx="2"/>
          </p:cNvCxnSpPr>
          <p:nvPr/>
        </p:nvCxnSpPr>
        <p:spPr>
          <a:xfrm flipV="1">
            <a:off x="4271248" y="4694784"/>
            <a:ext cx="855654" cy="5978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4943084" y="4234630"/>
            <a:ext cx="633770" cy="130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Threaten</a:t>
            </a:r>
            <a:endParaRPr lang="en-GB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46" name="Group 245"/>
          <p:cNvGrpSpPr/>
          <p:nvPr/>
        </p:nvGrpSpPr>
        <p:grpSpPr>
          <a:xfrm>
            <a:off x="5644936" y="4846194"/>
            <a:ext cx="675241" cy="278410"/>
            <a:chOff x="610173" y="3432008"/>
            <a:chExt cx="639466" cy="324000"/>
          </a:xfrm>
        </p:grpSpPr>
        <p:cxnSp>
          <p:nvCxnSpPr>
            <p:cNvPr id="247" name="Straight Arrow Connector 246"/>
            <p:cNvCxnSpPr/>
            <p:nvPr/>
          </p:nvCxnSpPr>
          <p:spPr>
            <a:xfrm flipH="1">
              <a:off x="911297" y="3432008"/>
              <a:ext cx="6675" cy="3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ectangle 247"/>
            <p:cNvSpPr/>
            <p:nvPr/>
          </p:nvSpPr>
          <p:spPr>
            <a:xfrm>
              <a:off x="610173" y="3502760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5855213" y="5480057"/>
            <a:ext cx="675241" cy="278410"/>
            <a:chOff x="610173" y="3432008"/>
            <a:chExt cx="639466" cy="324000"/>
          </a:xfrm>
        </p:grpSpPr>
        <p:cxnSp>
          <p:nvCxnSpPr>
            <p:cNvPr id="250" name="Straight Arrow Connector 249"/>
            <p:cNvCxnSpPr/>
            <p:nvPr/>
          </p:nvCxnSpPr>
          <p:spPr>
            <a:xfrm flipH="1">
              <a:off x="911297" y="3432008"/>
              <a:ext cx="6675" cy="3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tangle 250"/>
            <p:cNvSpPr/>
            <p:nvPr/>
          </p:nvSpPr>
          <p:spPr>
            <a:xfrm>
              <a:off x="610173" y="3502760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52" name="Rectangle 251"/>
          <p:cNvSpPr/>
          <p:nvPr/>
        </p:nvSpPr>
        <p:spPr>
          <a:xfrm>
            <a:off x="4503286" y="4821447"/>
            <a:ext cx="639466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Mitigate</a:t>
            </a:r>
            <a:endParaRPr lang="en-GB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35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4246</TotalTime>
  <Words>281</Words>
  <Application>Microsoft Office PowerPoint</Application>
  <PresentationFormat>A4 Paper (210x297 mm)</PresentationFormat>
  <Paragraphs>137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</dc:creator>
  <cp:lastModifiedBy>Ibrahim</cp:lastModifiedBy>
  <cp:revision>131</cp:revision>
  <dcterms:created xsi:type="dcterms:W3CDTF">2019-06-30T17:06:59Z</dcterms:created>
  <dcterms:modified xsi:type="dcterms:W3CDTF">2019-07-04T22:35:42Z</dcterms:modified>
</cp:coreProperties>
</file>