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7556500" cy="10693400"/>
  <p:notesSz cx="7556500" cy="10693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JEKFQ+Arial-BoldMT" panose="02000500000000000000" pitchFamily="2"/>
      <p:regular r:id="rId12"/>
    </p:embeddedFont>
    <p:embeddedFont>
      <p:font typeface="ILLCWU+ArialMT" panose="02000500000000000000" pitchFamily="2"/>
      <p:regular r:id="rId13"/>
    </p:embeddedFont>
    <p:embeddedFont>
      <p:font typeface="SPTDPL+TimesNewRomanPSMT" panose="02000500000000000000" pitchFamily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/>
    <p:restoredTop sz="94706"/>
  </p:normalViewPr>
  <p:slideViewPr>
    <p:cSldViewPr>
      <p:cViewPr>
        <p:scale>
          <a:sx n="141" d="100"/>
          <a:sy n="141" d="100"/>
        </p:scale>
        <p:origin x="-296" y="14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bmrcruicks/RBSL2L2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9966" y="6611290"/>
            <a:ext cx="2136648" cy="184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200">
              <a:latin typeface="IBM Plex Sans" panose="020B0503050203000203" pitchFamily="34" charset="7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84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200">
              <a:latin typeface="IBM Plex Sans" panose="020B0503050203000203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176" y="580061"/>
            <a:ext cx="5762394" cy="536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IBM Plex Sans" panose="020B0503050203000203" pitchFamily="34" charset="77"/>
                <a:cs typeface="Calibri"/>
              </a:rPr>
              <a:t>Developer Challenge:</a:t>
            </a:r>
            <a:endParaRPr lang="en-GB" sz="2400" b="1" dirty="0">
              <a:solidFill>
                <a:srgbClr val="000000"/>
              </a:solidFill>
              <a:latin typeface="IBM Plex Sans" panose="020B0503050203000203" pitchFamily="34" charset="77"/>
              <a:cs typeface="Calibri"/>
            </a:endParaRPr>
          </a:p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endParaRPr lang="en-GB" sz="2400" b="1" dirty="0">
              <a:solidFill>
                <a:srgbClr val="000000"/>
              </a:solidFill>
              <a:latin typeface="IBM Plex Sans" panose="020B0503050203000203" pitchFamily="34" charset="77"/>
              <a:cs typeface="Calibri"/>
            </a:endParaRPr>
          </a:p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IBM Plex Sans" panose="020B0503050203000203" pitchFamily="34" charset="77"/>
                <a:cs typeface="Calibri"/>
              </a:rPr>
              <a:t>Machine</a:t>
            </a:r>
            <a:r>
              <a:rPr sz="2400" b="1" spc="-10" dirty="0">
                <a:solidFill>
                  <a:srgbClr val="000000"/>
                </a:solidFill>
                <a:latin typeface="IBM Plex Sans" panose="020B0503050203000203" pitchFamily="34" charset="77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BM Plex Sans" panose="020B0503050203000203" pitchFamily="34" charset="77"/>
                <a:cs typeface="Calibri"/>
              </a:rPr>
              <a:t>Learning using Watson Studio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9" y="1387322"/>
            <a:ext cx="6052507" cy="2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“Feature</a:t>
            </a:r>
            <a:r>
              <a:rPr sz="2000" spc="18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Prediction –</a:t>
            </a:r>
            <a:r>
              <a:rPr sz="2000" spc="2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Loan</a:t>
            </a:r>
            <a:r>
              <a:rPr sz="2000" spc="15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credit</a:t>
            </a:r>
            <a:r>
              <a:rPr sz="2000" spc="18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default</a:t>
            </a:r>
            <a:r>
              <a:rPr sz="2000" spc="15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dirty="0">
                <a:solidFill>
                  <a:srgbClr val="000000"/>
                </a:solidFill>
                <a:highlight>
                  <a:srgbClr val="FFFF00"/>
                </a:highlight>
                <a:latin typeface="IBM Plex Sans" panose="020B0503050203000203" pitchFamily="34" charset="77"/>
                <a:cs typeface="PSSNOB+TrebuchetMS"/>
              </a:rPr>
              <a:t>risk”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2152316"/>
            <a:ext cx="3367906" cy="228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dirty="0">
                <a:solidFill>
                  <a:srgbClr val="000000"/>
                </a:solidFill>
                <a:latin typeface="IBM Plex Sans" panose="020B0503050203000203" pitchFamily="34" charset="77"/>
                <a:cs typeface="PSSNOB+TrebuchetMS"/>
              </a:rPr>
              <a:t>Problem</a:t>
            </a:r>
            <a:r>
              <a:rPr sz="2000" u="sng" spc="96" dirty="0">
                <a:solidFill>
                  <a:srgbClr val="000000"/>
                </a:solidFill>
                <a:latin typeface="IBM Plex Sans" panose="020B0503050203000203" pitchFamily="34" charset="77"/>
                <a:cs typeface="PSSNOB+TrebuchetMS"/>
              </a:rPr>
              <a:t> </a:t>
            </a:r>
            <a:r>
              <a:rPr sz="2000" u="sng" dirty="0">
                <a:solidFill>
                  <a:srgbClr val="000000"/>
                </a:solidFill>
                <a:latin typeface="IBM Plex Sans" panose="020B0503050203000203" pitchFamily="34" charset="77"/>
                <a:cs typeface="PSSNOB+TrebuchetMS"/>
              </a:rPr>
              <a:t>statement: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2695825"/>
            <a:ext cx="4727395" cy="154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Can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you predict</a:t>
            </a:r>
            <a:r>
              <a:rPr sz="1200" spc="-12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how</a:t>
            </a:r>
            <a:r>
              <a:rPr sz="1200" spc="-3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capable each applicant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is</a:t>
            </a:r>
            <a:r>
              <a:rPr sz="1200" spc="-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of</a:t>
            </a:r>
            <a:r>
              <a:rPr sz="1200" spc="-23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repaying a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loan?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3161180"/>
            <a:ext cx="6052506" cy="285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Bank</a:t>
            </a:r>
            <a:r>
              <a:rPr sz="1200" spc="-34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“ABC” is challenged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with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loan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defaulters. It is struggling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with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taking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a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decision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on</a:t>
            </a:r>
            <a:r>
              <a:rPr sz="1200" spc="-2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whether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the client is capable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to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repay the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loan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or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not.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0" y="3621428"/>
            <a:ext cx="6052506" cy="285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Bank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-17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is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using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basic statistical models </a:t>
            </a:r>
            <a:r>
              <a:rPr sz="1200" spc="-2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to</a:t>
            </a:r>
            <a:r>
              <a:rPr sz="1200" spc="4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understand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the</a:t>
            </a:r>
            <a:r>
              <a:rPr sz="1200" spc="-1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pattern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-17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in</a:t>
            </a:r>
            <a:r>
              <a:rPr sz="1200" spc="2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the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data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collected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in the last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few years.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401" y="4081677"/>
            <a:ext cx="6052506" cy="426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Bank</a:t>
            </a:r>
            <a:r>
              <a:rPr sz="1200" spc="-34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needs help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-17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in</a:t>
            </a:r>
            <a:r>
              <a:rPr sz="1200" spc="2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exploring the data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to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the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fullest potential.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Doing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so</a:t>
            </a:r>
            <a:r>
              <a:rPr sz="1200" spc="33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will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ensure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that clients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capable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of</a:t>
            </a:r>
            <a:r>
              <a:rPr sz="1200" spc="-23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repayment</a:t>
            </a:r>
            <a:r>
              <a:rPr sz="1200" spc="-33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are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not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rejected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and that loans will</a:t>
            </a:r>
            <a:r>
              <a:rPr sz="1200" spc="-28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empower their clients to 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be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ILLCWU+ArialMT"/>
              </a:rPr>
              <a:t> successful.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2786" y="4698863"/>
            <a:ext cx="6052506" cy="285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In</a:t>
            </a:r>
            <a:r>
              <a:rPr sz="1200" spc="15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this challenge, you</a:t>
            </a:r>
            <a:r>
              <a:rPr sz="1200" spc="15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will</a:t>
            </a:r>
            <a:r>
              <a:rPr sz="1200" spc="-2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help this</a:t>
            </a:r>
            <a:r>
              <a:rPr sz="1200" spc="-23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bank</a:t>
            </a:r>
            <a:r>
              <a:rPr sz="1200" spc="-33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spc="15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by</a:t>
            </a:r>
            <a:r>
              <a:rPr sz="1200" spc="-15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predicting</a:t>
            </a:r>
            <a:r>
              <a:rPr sz="1200" spc="12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the</a:t>
            </a:r>
            <a:r>
              <a:rPr sz="1200" spc="18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probability that</a:t>
            </a:r>
            <a:r>
              <a:rPr sz="1200" spc="-31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a</a:t>
            </a:r>
            <a:r>
              <a:rPr sz="1200" spc="11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member will</a:t>
            </a:r>
            <a:r>
              <a:rPr sz="1200" spc="-2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 </a:t>
            </a:r>
            <a:r>
              <a:rPr sz="1200" dirty="0">
                <a:solidFill>
                  <a:srgbClr val="252C33"/>
                </a:solidFill>
                <a:latin typeface="IBM Plex Sans" panose="020B0503050203000203" pitchFamily="34" charset="77"/>
                <a:cs typeface="ILLCWU+ArialMT"/>
              </a:rPr>
              <a:t>default.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517" y="5706439"/>
            <a:ext cx="5544195" cy="14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Two files will be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provided:</a:t>
            </a:r>
            <a:r>
              <a:rPr sz="1200" spc="26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(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through</a:t>
            </a:r>
            <a:r>
              <a:rPr sz="1200" spc="-18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git repository 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or</a:t>
            </a:r>
            <a:r>
              <a:rPr sz="1200" spc="3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Kaggle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1118" y="6011239"/>
            <a:ext cx="2635250" cy="298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1)</a:t>
            </a:r>
            <a:r>
              <a:rPr sz="1200" spc="657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Credit_history_train.csv</a:t>
            </a:r>
          </a:p>
          <a:p>
            <a:pPr marL="0" marR="0">
              <a:lnSpc>
                <a:spcPts val="1100"/>
              </a:lnSpc>
              <a:spcBef>
                <a:spcPts val="12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2)</a:t>
            </a:r>
            <a:r>
              <a:rPr sz="1200" spc="657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Credit_history_test.csv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2517" y="6491836"/>
            <a:ext cx="3511923" cy="285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Github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link - </a:t>
            </a:r>
            <a:r>
              <a:rPr lang="en-GB" sz="1200" dirty="0">
                <a:latin typeface="IBM Plex Sans" panose="020B0503050203000203" pitchFamily="34" charset="77"/>
                <a:hlinkClick r:id="rId4"/>
              </a:rPr>
              <a:t>https://github.com/ibmrcruicks/RBSL2L2019</a:t>
            </a:r>
            <a:endParaRPr sz="1200" dirty="0">
              <a:solidFill>
                <a:srgbClr val="0563C1"/>
              </a:solidFill>
              <a:latin typeface="IBM Plex Sans" panose="020B0503050203000203" pitchFamily="34" charset="77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92629-F514-BD43-90F9-B88C747F1916}"/>
              </a:ext>
            </a:extLst>
          </p:cNvPr>
          <p:cNvSpPr txBox="1"/>
          <p:nvPr/>
        </p:nvSpPr>
        <p:spPr>
          <a:xfrm>
            <a:off x="841854" y="534670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Data Information: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-3042" y="3064148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04269" y="3230938"/>
            <a:ext cx="5727191" cy="291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0045" y="4025239"/>
            <a:ext cx="23401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 collection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 ever</a:t>
            </a:r>
            <a:r>
              <a:rPr sz="1050" spc="-2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owed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9374" y="3984103"/>
            <a:ext cx="92349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tot_coll_amt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9374" y="4566271"/>
            <a:ext cx="863578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tot_cur_bal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66293" y="4566271"/>
            <a:ext cx="2415124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 current</a:t>
            </a:r>
            <a:r>
              <a:rPr sz="1050" spc="-3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balance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7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5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all</a:t>
            </a:r>
            <a:r>
              <a:rPr sz="1050" spc="-3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accounts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</a:t>
            </a:r>
            <a:r>
              <a:rPr sz="1050" spc="-2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revolving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credit limit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2636" y="5121127"/>
            <a:ext cx="1139267" cy="92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total_rev_hi_lim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loan_status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60045" y="5777945"/>
            <a:ext cx="3807135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status</a:t>
            </a:r>
            <a:r>
              <a:rPr sz="1050" spc="-3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amount, 1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=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Defaulter, 0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=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Non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Defaulters</a:t>
            </a:r>
          </a:p>
        </p:txBody>
      </p:sp>
      <p:sp>
        <p:nvSpPr>
          <p:cNvPr id="23" name="object 1">
            <a:extLst>
              <a:ext uri="{FF2B5EF4-FFF2-40B4-BE49-F238E27FC236}">
                <a16:creationId xmlns:a16="http://schemas.microsoft.com/office/drawing/2014/main" id="{EDE394C3-93B4-1E4C-85C7-4C3E890C2F70}"/>
              </a:ext>
            </a:extLst>
          </p:cNvPr>
          <p:cNvSpPr/>
          <p:nvPr/>
        </p:nvSpPr>
        <p:spPr>
          <a:xfrm>
            <a:off x="905110" y="1470116"/>
            <a:ext cx="5727191" cy="2337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4498F485-EC40-A44B-9F29-073295210B37}"/>
              </a:ext>
            </a:extLst>
          </p:cNvPr>
          <p:cNvSpPr txBox="1"/>
          <p:nvPr/>
        </p:nvSpPr>
        <p:spPr>
          <a:xfrm>
            <a:off x="905110" y="1132111"/>
            <a:ext cx="2585108" cy="185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PTDPL+TimesNewRomanPSMT"/>
                <a:cs typeface="SPTDPL+TimesNewRomanPSMT"/>
              </a:rPr>
              <a:t>Sample data parameters</a:t>
            </a: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E0DBC9CC-F064-B643-B1CC-C0FB5307D688}"/>
              </a:ext>
            </a:extLst>
          </p:cNvPr>
          <p:cNvSpPr txBox="1"/>
          <p:nvPr/>
        </p:nvSpPr>
        <p:spPr>
          <a:xfrm>
            <a:off x="1664061" y="1702169"/>
            <a:ext cx="721869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Variable</a:t>
            </a: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BEC18505-F805-EE40-B618-E6A0FD538A0B}"/>
              </a:ext>
            </a:extLst>
          </p:cNvPr>
          <p:cNvSpPr txBox="1"/>
          <p:nvPr/>
        </p:nvSpPr>
        <p:spPr>
          <a:xfrm>
            <a:off x="3060045" y="1702169"/>
            <a:ext cx="2696226" cy="208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3311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Description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unique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ID assigned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to</a:t>
            </a:r>
            <a:r>
              <a:rPr sz="1050" spc="4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each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($) applied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($) sanctioned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by 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bank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C8D3B3FF-473D-8542-8192-677886F23605}"/>
              </a:ext>
            </a:extLst>
          </p:cNvPr>
          <p:cNvSpPr txBox="1"/>
          <p:nvPr/>
        </p:nvSpPr>
        <p:spPr>
          <a:xfrm>
            <a:off x="1033126" y="2284337"/>
            <a:ext cx="87084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member_id</a:t>
            </a: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8A293B35-A688-6049-9220-0653BDF0121B}"/>
              </a:ext>
            </a:extLst>
          </p:cNvPr>
          <p:cNvSpPr txBox="1"/>
          <p:nvPr/>
        </p:nvSpPr>
        <p:spPr>
          <a:xfrm>
            <a:off x="1033126" y="2866505"/>
            <a:ext cx="826317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loan_amnt</a:t>
            </a: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364DB22C-B9AB-EA46-83D3-589A27DD70E4}"/>
              </a:ext>
            </a:extLst>
          </p:cNvPr>
          <p:cNvSpPr txBox="1"/>
          <p:nvPr/>
        </p:nvSpPr>
        <p:spPr>
          <a:xfrm>
            <a:off x="1033126" y="3448673"/>
            <a:ext cx="98295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funded_amnt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914400"/>
            <a:ext cx="5727191" cy="830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2416" y="1146452"/>
            <a:ext cx="1350625" cy="150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0935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Variable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funded_amnt_inv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term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9335" y="1146452"/>
            <a:ext cx="2979852" cy="150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3311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Description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($) sanctioned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by 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investors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term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(in months)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2416" y="2892956"/>
            <a:ext cx="1079873" cy="92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batch_enrolled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int_rate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69335" y="2892956"/>
            <a:ext cx="2408281" cy="92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batch</a:t>
            </a:r>
            <a:r>
              <a:rPr sz="1050" spc="-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numbers allotted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to</a:t>
            </a:r>
            <a:r>
              <a:rPr sz="1050" spc="4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interest rate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(%)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on</a:t>
            </a:r>
            <a:r>
              <a:rPr sz="1050" spc="2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2416" y="4057293"/>
            <a:ext cx="543032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grade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69335" y="4057293"/>
            <a:ext cx="188652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grade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assigned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by 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2416" y="4636413"/>
            <a:ext cx="833848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sub_grade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emp_title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69335" y="4636413"/>
            <a:ext cx="188652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grade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assigned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by 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bank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69335" y="5218581"/>
            <a:ext cx="2038810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job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/ Employer title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9335" y="5800749"/>
            <a:ext cx="3726166" cy="495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employment length,</a:t>
            </a:r>
            <a:r>
              <a:rPr sz="1050" spc="-3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where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0</a:t>
            </a:r>
            <a:r>
              <a:rPr sz="1050" spc="-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means less than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one</a:t>
            </a:r>
            <a:r>
              <a:rPr sz="1050" spc="2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year</a:t>
            </a:r>
          </a:p>
          <a:p>
            <a:pPr marL="0" marR="0">
              <a:lnSpc>
                <a:spcPts val="1100"/>
              </a:lnSpc>
              <a:spcBef>
                <a:spcPts val="12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and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10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means ten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or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more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years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2416" y="5876949"/>
            <a:ext cx="900904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emp_length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42416" y="6538365"/>
            <a:ext cx="1221384" cy="92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home_ownership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annual_inc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69335" y="6538365"/>
            <a:ext cx="1747588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status</a:t>
            </a:r>
            <a:r>
              <a:rPr sz="1050" spc="-3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home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ownership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69335" y="7120532"/>
            <a:ext cx="3647840" cy="2083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annual income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($) reported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 member</a:t>
            </a:r>
          </a:p>
          <a:p>
            <a:pPr marL="0" marR="0">
              <a:lnSpc>
                <a:spcPts val="1100"/>
              </a:lnSpc>
              <a:spcBef>
                <a:spcPts val="345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status</a:t>
            </a:r>
            <a:r>
              <a:rPr sz="1050" spc="-3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income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verified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 bank</a:t>
            </a:r>
          </a:p>
          <a:p>
            <a:pPr marL="0" marR="0">
              <a:lnSpc>
                <a:spcPts val="1100"/>
              </a:lnSpc>
              <a:spcBef>
                <a:spcPts val="343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indicates if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any payment plan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has started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against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loan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description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provided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4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42416" y="7699652"/>
            <a:ext cx="1273444" cy="1504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verification_status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pymnt_plan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desc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914400"/>
            <a:ext cx="5727191" cy="830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3351" y="1146452"/>
            <a:ext cx="721869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2647" y="1146452"/>
            <a:ext cx="937772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2416" y="1728621"/>
            <a:ext cx="684674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purpose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69335" y="1728621"/>
            <a:ext cx="1121635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purpose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9335" y="2310789"/>
            <a:ext cx="2908908" cy="1504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 title provided</a:t>
            </a:r>
            <a:r>
              <a:rPr sz="1050" spc="-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first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three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digits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area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zipcode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living state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2416" y="2892956"/>
            <a:ext cx="833782" cy="92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zip_code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addr_state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9335" y="4057293"/>
            <a:ext cx="3893218" cy="4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ratio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46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member's total monthly</a:t>
            </a:r>
            <a:r>
              <a:rPr sz="1050" spc="-2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debt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repayment</a:t>
            </a:r>
            <a:r>
              <a:rPr sz="1050" spc="-3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excluding</a:t>
            </a:r>
          </a:p>
          <a:p>
            <a:pPr marL="0" marR="0">
              <a:lnSpc>
                <a:spcPts val="1100"/>
              </a:lnSpc>
              <a:spcBef>
                <a:spcPts val="9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mortgage</a:t>
            </a:r>
            <a:r>
              <a:rPr sz="1050" spc="-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divided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self reported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monthly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2416" y="4133493"/>
            <a:ext cx="342528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dti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2416" y="4791861"/>
            <a:ext cx="885908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delinq_2yrs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9335" y="4791861"/>
            <a:ext cx="3263941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46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30+ days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delinquency in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past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2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years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inquiries 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in</a:t>
            </a:r>
            <a:r>
              <a:rPr sz="1050" spc="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last 6 months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2416" y="5374028"/>
            <a:ext cx="1628740" cy="208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inq_last_6mths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mths_since_last_delinq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mths_since_last_record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open_acc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69335" y="5956196"/>
            <a:ext cx="2372061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months since</a:t>
            </a:r>
            <a:r>
              <a:rPr sz="1050" spc="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last delinq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69335" y="6538365"/>
            <a:ext cx="3346477" cy="150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months since</a:t>
            </a:r>
            <a:r>
              <a:rPr sz="1050" spc="1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last public record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46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open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credit line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in</a:t>
            </a:r>
            <a:r>
              <a:rPr sz="1050" spc="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member's credit line</a:t>
            </a:r>
          </a:p>
          <a:p>
            <a:pPr marL="0" marR="0">
              <a:lnSpc>
                <a:spcPts val="1100"/>
              </a:lnSpc>
              <a:spcBef>
                <a:spcPts val="340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46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derogatory public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records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2416" y="7699652"/>
            <a:ext cx="684674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pub_rec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42416" y="8281820"/>
            <a:ext cx="744837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revol_bal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69335" y="8281820"/>
            <a:ext cx="1943572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 credit revolving balance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42416" y="8863989"/>
            <a:ext cx="736734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revol_util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69335" y="8863989"/>
            <a:ext cx="3768602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amount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credit</a:t>
            </a:r>
            <a:r>
              <a:rPr sz="1050" spc="-3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 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is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using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relative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revol_bal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914400"/>
            <a:ext cx="5727191" cy="834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3351" y="1146452"/>
            <a:ext cx="721869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2647" y="1146452"/>
            <a:ext cx="937772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FJEKFQ+Arial-BoldMT"/>
                <a:cs typeface="FJEKFQ+Arial-BoldMT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9335" y="1728621"/>
            <a:ext cx="3710409" cy="4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</a:t>
            </a:r>
            <a:r>
              <a:rPr sz="1050" spc="-27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credit lines available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-17" dirty="0">
                <a:solidFill>
                  <a:srgbClr val="242B32"/>
                </a:solidFill>
                <a:latin typeface="ILLCWU+ArialMT"/>
                <a:cs typeface="ILLCWU+ArialMT"/>
              </a:rPr>
              <a:t>in</a:t>
            </a:r>
            <a:r>
              <a:rPr sz="1050" spc="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members credit</a:t>
            </a:r>
          </a:p>
          <a:p>
            <a:pPr marL="0" marR="0">
              <a:lnSpc>
                <a:spcPts val="1100"/>
              </a:lnSpc>
              <a:spcBef>
                <a:spcPts val="9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416" y="1804821"/>
            <a:ext cx="736800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total_acc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9335" y="2463188"/>
            <a:ext cx="3046833" cy="4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unique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listing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status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loan</a:t>
            </a:r>
            <a:r>
              <a:rPr sz="1050" spc="-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- W(Waiting),</a:t>
            </a:r>
          </a:p>
          <a:p>
            <a:pPr marL="0" marR="0">
              <a:lnSpc>
                <a:spcPts val="1100"/>
              </a:lnSpc>
              <a:spcBef>
                <a:spcPts val="9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F(Forwarded)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2416" y="2539388"/>
            <a:ext cx="1176527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initial_list_status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2416" y="3197756"/>
            <a:ext cx="930634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total_rec_int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69335" y="3197756"/>
            <a:ext cx="1656748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interest received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till date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2416" y="3779925"/>
            <a:ext cx="1266241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total_rec_late_fee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recoveries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9335" y="3779925"/>
            <a:ext cx="2065121" cy="1504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Late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fee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received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till date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post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charge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off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gross recovery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post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charge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off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collection</a:t>
            </a:r>
            <a:r>
              <a:rPr sz="1050" spc="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fee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2416" y="4944261"/>
            <a:ext cx="162030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collection_recovery_fee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69335" y="5526428"/>
            <a:ext cx="3915011" cy="4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23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collections in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last</a:t>
            </a:r>
            <a:r>
              <a:rPr sz="1050" spc="-4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12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months excluding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medical</a:t>
            </a:r>
          </a:p>
          <a:p>
            <a:pPr marL="0" marR="0">
              <a:lnSpc>
                <a:spcPts val="1100"/>
              </a:lnSpc>
              <a:spcBef>
                <a:spcPts val="9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collections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42416" y="5602628"/>
            <a:ext cx="2031859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collections_12_mths_ex_med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2416" y="6260996"/>
            <a:ext cx="2057463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mths_since_last_major_derog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application_type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69335" y="6260996"/>
            <a:ext cx="3429558" cy="921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months since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0" dirty="0">
                <a:solidFill>
                  <a:srgbClr val="242B32"/>
                </a:solidFill>
                <a:latin typeface="ILLCWU+ArialMT"/>
                <a:cs typeface="ILLCWU+ArialMT"/>
              </a:rPr>
              <a:t>most</a:t>
            </a:r>
            <a:r>
              <a:rPr sz="1050" spc="-4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recent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90</a:t>
            </a:r>
            <a:r>
              <a:rPr sz="1050" spc="2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day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or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worse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rating</a:t>
            </a:r>
          </a:p>
          <a:p>
            <a:pPr marL="0" marR="0">
              <a:lnSpc>
                <a:spcPts val="1100"/>
              </a:lnSpc>
              <a:spcBef>
                <a:spcPts val="34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indicates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when</a:t>
            </a:r>
            <a:r>
              <a:rPr sz="1050" spc="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 is</a:t>
            </a:r>
            <a:r>
              <a:rPr sz="1050" spc="-3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an</a:t>
            </a:r>
            <a:r>
              <a:rPr sz="1050" spc="2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individual</a:t>
            </a:r>
            <a:r>
              <a:rPr sz="1050" spc="-2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or</a:t>
            </a:r>
            <a:r>
              <a:rPr sz="1050" spc="-1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joint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69335" y="7425332"/>
            <a:ext cx="3836169" cy="4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indicates if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joint members income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2" dirty="0">
                <a:solidFill>
                  <a:srgbClr val="242B32"/>
                </a:solidFill>
                <a:latin typeface="ILLCWU+ArialMT"/>
                <a:cs typeface="ILLCWU+ArialMT"/>
              </a:rPr>
              <a:t>was</a:t>
            </a:r>
            <a:r>
              <a:rPr sz="1050" spc="-12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verified</a:t>
            </a:r>
            <a:r>
              <a:rPr sz="1050" spc="-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by</a:t>
            </a:r>
            <a:r>
              <a:rPr sz="1050" spc="-4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</a:p>
          <a:p>
            <a:pPr marL="0" marR="0">
              <a:lnSpc>
                <a:spcPts val="1100"/>
              </a:lnSpc>
              <a:spcBef>
                <a:spcPts val="99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bank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42416" y="7501532"/>
            <a:ext cx="160313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verification_status_joint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69335" y="8159900"/>
            <a:ext cx="3674626" cy="495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indicates</a:t>
            </a:r>
            <a:r>
              <a:rPr sz="1050" spc="-2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how long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(in weeks) a</a:t>
            </a:r>
            <a:r>
              <a:rPr sz="1050" spc="-11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 has paid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EMI</a:t>
            </a:r>
          </a:p>
          <a:p>
            <a:pPr marL="0" marR="0">
              <a:lnSpc>
                <a:spcPts val="1100"/>
              </a:lnSpc>
              <a:spcBef>
                <a:spcPts val="12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after</a:t>
            </a:r>
            <a:r>
              <a:rPr sz="1050" spc="-2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batch</a:t>
            </a:r>
            <a:r>
              <a:rPr sz="1050" spc="-14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enrolled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42416" y="8239148"/>
            <a:ext cx="1161859" cy="99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last_week_pay</a:t>
            </a:r>
          </a:p>
          <a:p>
            <a:pPr marL="0" marR="0">
              <a:lnSpc>
                <a:spcPts val="1100"/>
              </a:lnSpc>
              <a:spcBef>
                <a:spcPts val="4083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acc_now_delinq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69335" y="8897516"/>
            <a:ext cx="3762846" cy="33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number 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of</a:t>
            </a:r>
            <a:r>
              <a:rPr sz="1050" spc="-46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accounts on</a:t>
            </a:r>
            <a:r>
              <a:rPr sz="1050" spc="20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which</a:t>
            </a:r>
            <a:r>
              <a:rPr sz="1050" spc="15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the</a:t>
            </a:r>
            <a:r>
              <a:rPr sz="1050" spc="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member</a:t>
            </a:r>
            <a:r>
              <a:rPr sz="1050" spc="-18" dirty="0">
                <a:solidFill>
                  <a:srgbClr val="242B32"/>
                </a:solidFill>
                <a:latin typeface="ILLCWU+ArialMT"/>
                <a:cs typeface="ILLCWU+ArialMT"/>
              </a:rPr>
              <a:t> </a:t>
            </a:r>
            <a:r>
              <a:rPr sz="1050" dirty="0">
                <a:solidFill>
                  <a:srgbClr val="242B32"/>
                </a:solidFill>
                <a:latin typeface="ILLCWU+ArialMT"/>
                <a:cs typeface="ILLCWU+ArialMT"/>
              </a:rPr>
              <a:t>is delinquent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97608" y="260816"/>
            <a:ext cx="127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latin typeface="IBM Plex Sans" panose="020B0503050203000203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6211" y="5902637"/>
            <a:ext cx="243611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EMDOMR+SymbolMT"/>
              </a:rPr>
              <a:t>•</a:t>
            </a:r>
            <a:r>
              <a:rPr sz="1200" spc="947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Slack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channel</a:t>
            </a:r>
            <a:r>
              <a:rPr sz="1200" spc="17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will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be</a:t>
            </a:r>
            <a:r>
              <a:rPr sz="1200" spc="-17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provided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3736" y="6302812"/>
            <a:ext cx="83932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IBM Plex Sans" panose="020B0503050203000203" pitchFamily="34" charset="77"/>
                <a:cs typeface="Calibri"/>
              </a:rPr>
              <a:t>Resources: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3737" y="6620118"/>
            <a:ext cx="4037026" cy="14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562C0"/>
                </a:solidFill>
                <a:latin typeface="IBM Plex Sans" panose="020B0503050203000203" pitchFamily="34" charset="77"/>
                <a:cs typeface="Calibri"/>
              </a:rPr>
              <a:t>https://developer.ibm.com/code/patterns/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3736" y="6805628"/>
            <a:ext cx="7493410" cy="14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6"/>
              </a:lnSpc>
            </a:pPr>
            <a:r>
              <a:rPr sz="1200" u="sng" dirty="0">
                <a:solidFill>
                  <a:srgbClr val="0562C0"/>
                </a:solidFill>
                <a:latin typeface="IBM Plex Sans" panose="020B0503050203000203" pitchFamily="34" charset="77"/>
                <a:cs typeface="Calibri"/>
              </a:rPr>
              <a:t>https://dataplatform.ibm.com/exchange/public/entry/view/fe3f5db21152f9e668009cb2f40</a:t>
            </a:r>
            <a:r>
              <a:rPr lang="en-GB" sz="1200" u="sng" dirty="0">
                <a:solidFill>
                  <a:srgbClr val="0562C0"/>
                </a:solidFill>
                <a:latin typeface="IBM Plex Sans" panose="020B0503050203000203" pitchFamily="34" charset="77"/>
                <a:cs typeface="Calibri"/>
              </a:rPr>
              <a:t>cb096</a:t>
            </a:r>
            <a:endParaRPr sz="1200" u="sng" dirty="0">
              <a:solidFill>
                <a:srgbClr val="0562C0"/>
              </a:solidFill>
              <a:latin typeface="IBM Plex Sans" panose="020B0503050203000203" pitchFamily="34" charset="77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736" y="7006984"/>
            <a:ext cx="5764124" cy="14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6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562C0"/>
                </a:solidFill>
                <a:latin typeface="IBM Plex Sans" panose="020B0503050203000203" pitchFamily="34" charset="77"/>
                <a:cs typeface="Calibri"/>
              </a:rPr>
              <a:t>https://dataplatform.ibm.com/community?context=analytics&amp;format=notebook</a:t>
            </a: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8F47B98-8DF8-D543-AA9D-1F3E7262C382}"/>
              </a:ext>
            </a:extLst>
          </p:cNvPr>
          <p:cNvSpPr txBox="1"/>
          <p:nvPr/>
        </p:nvSpPr>
        <p:spPr>
          <a:xfrm>
            <a:off x="969938" y="450156"/>
            <a:ext cx="19778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Evaluation:</a:t>
            </a: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8E34F71D-ECFD-D242-9B7D-5C8CC26BC2B4}"/>
              </a:ext>
            </a:extLst>
          </p:cNvPr>
          <p:cNvSpPr txBox="1"/>
          <p:nvPr/>
        </p:nvSpPr>
        <p:spPr>
          <a:xfrm>
            <a:off x="1198539" y="711861"/>
            <a:ext cx="822798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0" indent="-17145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Based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on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AUC-ROC score</a:t>
            </a:r>
          </a:p>
          <a:p>
            <a:pPr marL="171450" marR="0" indent="-171450">
              <a:lnSpc>
                <a:spcPts val="1250"/>
              </a:lnSpc>
              <a:spcBef>
                <a:spcPts val="16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Based</a:t>
            </a:r>
            <a:r>
              <a:rPr sz="1200" spc="18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on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approach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spc="-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-&gt;</a:t>
            </a:r>
            <a:r>
              <a:rPr sz="1200" spc="23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Feature engineering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, Tools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used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8A3372FF-2582-F942-9616-98C764C2D3E5}"/>
              </a:ext>
            </a:extLst>
          </p:cNvPr>
          <p:cNvSpPr txBox="1"/>
          <p:nvPr/>
        </p:nvSpPr>
        <p:spPr>
          <a:xfrm>
            <a:off x="969938" y="1248309"/>
            <a:ext cx="24698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Files to</a:t>
            </a:r>
            <a:r>
              <a:rPr sz="1200" u="sng" spc="-20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upload:</a:t>
            </a:r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65D59632-120F-2A40-A093-F419211555F4}"/>
              </a:ext>
            </a:extLst>
          </p:cNvPr>
          <p:cNvSpPr txBox="1"/>
          <p:nvPr/>
        </p:nvSpPr>
        <p:spPr>
          <a:xfrm>
            <a:off x="1198538" y="1542369"/>
            <a:ext cx="5439009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0" indent="-17145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Predicted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value –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csv file</a:t>
            </a:r>
          </a:p>
          <a:p>
            <a:pPr marL="171450" marR="0" indent="-171450">
              <a:lnSpc>
                <a:spcPts val="1250"/>
              </a:lnSpc>
              <a:spcBef>
                <a:spcPts val="6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Source file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–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file(s)</a:t>
            </a:r>
            <a:r>
              <a:rPr sz="1200" spc="23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describing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the approach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, feature engineering, tools and</a:t>
            </a:r>
            <a:r>
              <a:rPr lang="en-GB"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sourc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e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code.</a:t>
            </a:r>
            <a:r>
              <a:rPr sz="1200" spc="2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Files to</a:t>
            </a:r>
            <a:r>
              <a:rPr sz="1200" spc="-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be compressed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and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uploaded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to</a:t>
            </a:r>
            <a:r>
              <a:rPr sz="1200" spc="-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the 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git</a:t>
            </a:r>
            <a:r>
              <a:rPr sz="1200" spc="2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repository</a:t>
            </a: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F8E761FF-6E8A-AB45-BA75-5FD0CC1F1B9E}"/>
              </a:ext>
            </a:extLst>
          </p:cNvPr>
          <p:cNvSpPr txBox="1"/>
          <p:nvPr/>
        </p:nvSpPr>
        <p:spPr>
          <a:xfrm>
            <a:off x="969938" y="2299869"/>
            <a:ext cx="224512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Pre-requisite:</a:t>
            </a: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D8D8EAED-642B-804D-A847-C8CAABACA7E6}"/>
              </a:ext>
            </a:extLst>
          </p:cNvPr>
          <p:cNvSpPr txBox="1"/>
          <p:nvPr/>
        </p:nvSpPr>
        <p:spPr>
          <a:xfrm>
            <a:off x="1177405" y="2519214"/>
            <a:ext cx="546014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0" indent="-17145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Registration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to IBM cloud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(</a:t>
            </a:r>
            <a:r>
              <a:rPr sz="1200" u="sng" dirty="0">
                <a:solidFill>
                  <a:srgbClr val="0562C0"/>
                </a:solidFill>
                <a:latin typeface="IBM Plex Sans" panose="020B0503050203000203" pitchFamily="34" charset="77"/>
                <a:cs typeface="SPTDPL+TimesNewRomanPSMT"/>
              </a:rPr>
              <a:t>https://</a:t>
            </a:r>
            <a:r>
              <a:rPr lang="en-GB" sz="1200" u="sng" dirty="0" err="1">
                <a:solidFill>
                  <a:srgbClr val="0562C0"/>
                </a:solidFill>
                <a:latin typeface="IBM Plex Sans" panose="020B0503050203000203" pitchFamily="34" charset="77"/>
                <a:cs typeface="SPTDPL+TimesNewRomanPSMT"/>
              </a:rPr>
              <a:t>cloud.ibm.com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)</a:t>
            </a:r>
          </a:p>
          <a:p>
            <a:pPr marL="171450" marR="0" indent="-171450">
              <a:lnSpc>
                <a:spcPts val="1250"/>
              </a:lnSpc>
              <a:spcBef>
                <a:spcPts val="16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Individual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github</a:t>
            </a:r>
            <a:r>
              <a:rPr sz="1200" spc="-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repository</a:t>
            </a:r>
            <a:r>
              <a:rPr sz="1200" spc="-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from</a:t>
            </a:r>
            <a:r>
              <a:rPr sz="1200" spc="-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the participants </a:t>
            </a:r>
            <a:r>
              <a:rPr sz="1200" spc="-2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to</a:t>
            </a:r>
            <a:r>
              <a:rPr sz="1200" spc="33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upload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their source files</a:t>
            </a:r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6B590F12-BEA2-9342-BCE9-D886FE55F631}"/>
              </a:ext>
            </a:extLst>
          </p:cNvPr>
          <p:cNvSpPr txBox="1"/>
          <p:nvPr/>
        </p:nvSpPr>
        <p:spPr>
          <a:xfrm>
            <a:off x="969939" y="3199029"/>
            <a:ext cx="126727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Skills:</a:t>
            </a:r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80BDD67A-220E-4747-8C16-B05DD51887A4}"/>
              </a:ext>
            </a:extLst>
          </p:cNvPr>
          <p:cNvSpPr txBox="1"/>
          <p:nvPr/>
        </p:nvSpPr>
        <p:spPr>
          <a:xfrm>
            <a:off x="1177404" y="3447225"/>
            <a:ext cx="546014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" marR="0" indent="-171450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Statistical</a:t>
            </a:r>
            <a:r>
              <a:rPr sz="1200" spc="1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programming</a:t>
            </a:r>
            <a:r>
              <a:rPr sz="1200" spc="-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and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basic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ML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concepts</a:t>
            </a:r>
          </a:p>
          <a:p>
            <a:pPr marL="171450" marR="0" indent="-171450">
              <a:lnSpc>
                <a:spcPts val="1250"/>
              </a:lnSpc>
              <a:spcBef>
                <a:spcPts val="16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Awareness of</a:t>
            </a:r>
            <a:r>
              <a:rPr sz="1200" spc="2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various 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ML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libraries , frameworks </a:t>
            </a:r>
            <a:r>
              <a:rPr sz="1200" spc="-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and</a:t>
            </a:r>
            <a:r>
              <a:rPr sz="1200" spc="25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tools</a:t>
            </a:r>
            <a:endParaRPr lang="en-GB" sz="1200" dirty="0">
              <a:solidFill>
                <a:srgbClr val="000000"/>
              </a:solidFill>
              <a:latin typeface="IBM Plex Sans" panose="020B0503050203000203" pitchFamily="34" charset="77"/>
              <a:cs typeface="SPTDPL+TimesNewRomanPSMT"/>
            </a:endParaRPr>
          </a:p>
          <a:p>
            <a:pPr marL="171450" marR="0" indent="-171450">
              <a:lnSpc>
                <a:spcPts val="1250"/>
              </a:lnSpc>
              <a:spcBef>
                <a:spcPts val="16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Language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awareness –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python</a:t>
            </a: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BD2D33AD-A9B1-FB4F-B46E-0562D6F61CE8}"/>
              </a:ext>
            </a:extLst>
          </p:cNvPr>
          <p:cNvSpPr txBox="1"/>
          <p:nvPr/>
        </p:nvSpPr>
        <p:spPr>
          <a:xfrm>
            <a:off x="969938" y="4281069"/>
            <a:ext cx="314403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Timeline:</a:t>
            </a:r>
            <a:r>
              <a:rPr sz="1200" u="sng" spc="20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( 3</a:t>
            </a:r>
            <a:r>
              <a:rPr sz="1200" u="sng" spc="11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weeks )</a:t>
            </a: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828F98A4-D38E-BA42-894B-48C8640A08F6}"/>
              </a:ext>
            </a:extLst>
          </p:cNvPr>
          <p:cNvSpPr txBox="1"/>
          <p:nvPr/>
        </p:nvSpPr>
        <p:spPr>
          <a:xfrm>
            <a:off x="1198539" y="4512943"/>
            <a:ext cx="54390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EMDOMR+SymbolMT"/>
              </a:rPr>
              <a:t>•</a:t>
            </a:r>
            <a:r>
              <a:rPr sz="1200" spc="947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spc="-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ML</a:t>
            </a:r>
            <a:r>
              <a:rPr sz="1200" spc="1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hands on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workshop</a:t>
            </a:r>
            <a:r>
              <a:rPr sz="1200" spc="12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and</a:t>
            </a:r>
            <a:r>
              <a:rPr sz="1200" spc="14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challenge announcement</a:t>
            </a: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62C6084D-A0CC-D243-9230-93AA16374CB1}"/>
              </a:ext>
            </a:extLst>
          </p:cNvPr>
          <p:cNvSpPr txBox="1"/>
          <p:nvPr/>
        </p:nvSpPr>
        <p:spPr>
          <a:xfrm>
            <a:off x="1187971" y="4715043"/>
            <a:ext cx="5439008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RPDLSI+CourierNewPSMT"/>
              </a:rPr>
              <a:t>o</a:t>
            </a:r>
            <a:r>
              <a:rPr sz="1200" spc="780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One day</a:t>
            </a:r>
          </a:p>
          <a:p>
            <a:pPr marL="0" marR="0">
              <a:lnSpc>
                <a:spcPts val="1250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EMDOMR+SymbolMT"/>
              </a:rPr>
              <a:t>•</a:t>
            </a:r>
            <a:r>
              <a:rPr sz="1200" spc="947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Challenge</a:t>
            </a:r>
          </a:p>
          <a:p>
            <a:pPr marL="457200" marR="0">
              <a:lnSpc>
                <a:spcPts val="1250"/>
              </a:lnSpc>
              <a:spcBef>
                <a:spcPts val="11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RPDLSI+CourierNewPSMT"/>
              </a:rPr>
              <a:t>o</a:t>
            </a:r>
            <a:r>
              <a:rPr sz="1200" spc="780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3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weeks</a:t>
            </a:r>
          </a:p>
          <a:p>
            <a:pPr marL="0" marR="0">
              <a:lnSpc>
                <a:spcPts val="125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EMDOMR+SymbolMT"/>
              </a:rPr>
              <a:t>•</a:t>
            </a:r>
            <a:r>
              <a:rPr sz="1200" spc="947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Evaluation</a:t>
            </a:r>
          </a:p>
          <a:p>
            <a:pPr marL="457200" marR="0">
              <a:lnSpc>
                <a:spcPts val="1250"/>
              </a:lnSpc>
              <a:spcBef>
                <a:spcPts val="14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RPDLSI+CourierNewPSMT"/>
              </a:rPr>
              <a:t>o</a:t>
            </a:r>
            <a:r>
              <a:rPr sz="1200" spc="780" dirty="0">
                <a:solidFill>
                  <a:srgbClr val="000000"/>
                </a:solidFill>
                <a:latin typeface="IBM Plex Sans" panose="020B0503050203000203" pitchFamily="34" charset="77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1</a:t>
            </a:r>
            <a:r>
              <a:rPr sz="1200" spc="11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IBM Plex Sans" panose="020B0503050203000203" pitchFamily="34" charset="77"/>
                <a:cs typeface="SPTDPL+TimesNewRomanPSMT"/>
              </a:rPr>
              <a:t>day</a:t>
            </a:r>
            <a:endParaRPr sz="1200" dirty="0">
              <a:solidFill>
                <a:srgbClr val="000000"/>
              </a:solidFill>
              <a:latin typeface="IBM Plex Sans" panose="020B0503050203000203" pitchFamily="34" charset="77"/>
              <a:cs typeface="SPTDPL+TimesNewRomanPSMT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256AB96F-50B9-844C-A570-6F1E715BCD04}"/>
              </a:ext>
            </a:extLst>
          </p:cNvPr>
          <p:cNvSpPr txBox="1"/>
          <p:nvPr/>
        </p:nvSpPr>
        <p:spPr>
          <a:xfrm>
            <a:off x="952336" y="5693070"/>
            <a:ext cx="34537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Collaboration</a:t>
            </a:r>
            <a:r>
              <a:rPr sz="1200" u="sng" spc="15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 </a:t>
            </a:r>
            <a:r>
              <a:rPr sz="1200" u="sng" dirty="0">
                <a:solidFill>
                  <a:srgbClr val="000000"/>
                </a:solidFill>
                <a:latin typeface="IBM Plex Sans" panose="020B0503050203000203" pitchFamily="34" charset="77"/>
                <a:cs typeface="BLRILV+TimesNewRomanPS-BoldMT"/>
              </a:rPr>
              <a:t>channel: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888</Words>
  <Application>Microsoft Macintosh PowerPoint</Application>
  <PresentationFormat>Custom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FJEKFQ+Arial-BoldMT</vt:lpstr>
      <vt:lpstr>Arial</vt:lpstr>
      <vt:lpstr>SPTDPL+TimesNewRomanPSMT</vt:lpstr>
      <vt:lpstr>IBM Plex Sans</vt:lpstr>
      <vt:lpstr>ILLCWU+ArialMT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ROSS Cruickshank</cp:lastModifiedBy>
  <cp:revision>8</cp:revision>
  <dcterms:modified xsi:type="dcterms:W3CDTF">2019-04-30T08:05:24Z</dcterms:modified>
</cp:coreProperties>
</file>