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6" r:id="rId64"/>
    <p:sldId id="317" r:id="rId65"/>
    <p:sldId id="318" r:id="rId66"/>
    <p:sldId id="319" r:id="rId67"/>
    <p:sldId id="320" r:id="rId68"/>
    <p:sldId id="321" r:id="rId69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3"/>
    <p:restoredTop sz="94706"/>
  </p:normalViewPr>
  <p:slideViewPr>
    <p:cSldViewPr>
      <p:cViewPr>
        <p:scale>
          <a:sx n="92" d="100"/>
          <a:sy n="92" d="100"/>
        </p:scale>
        <p:origin x="10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A804F-919E-4AA1-8B13-D1EF6A03AA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92E675-8531-4DFE-B921-114192B95E23}">
      <dgm:prSet/>
      <dgm:spPr/>
      <dgm:t>
        <a:bodyPr/>
        <a:lstStyle/>
        <a:p>
          <a:pPr>
            <a:defRPr cap="all"/>
          </a:pPr>
          <a:r>
            <a:rPr lang="en-US"/>
            <a:t>Everything in ML revolves around the data</a:t>
          </a:r>
        </a:p>
      </dgm:t>
    </dgm:pt>
    <dgm:pt modelId="{333DB7F3-46A8-4EBC-9D62-7B534ECF60CF}" type="parTrans" cxnId="{8CB71BC1-1F33-4D88-9CE1-AC269F3B5803}">
      <dgm:prSet/>
      <dgm:spPr/>
      <dgm:t>
        <a:bodyPr/>
        <a:lstStyle/>
        <a:p>
          <a:endParaRPr lang="en-US"/>
        </a:p>
      </dgm:t>
    </dgm:pt>
    <dgm:pt modelId="{B54250B7-7692-4945-BF14-1D0BF6BB7974}" type="sibTrans" cxnId="{8CB71BC1-1F33-4D88-9CE1-AC269F3B5803}">
      <dgm:prSet/>
      <dgm:spPr/>
      <dgm:t>
        <a:bodyPr/>
        <a:lstStyle/>
        <a:p>
          <a:endParaRPr lang="en-US"/>
        </a:p>
      </dgm:t>
    </dgm:pt>
    <dgm:pt modelId="{105E26E2-3718-4746-A154-0C20330BBAE3}">
      <dgm:prSet/>
      <dgm:spPr/>
      <dgm:t>
        <a:bodyPr/>
        <a:lstStyle/>
        <a:p>
          <a:pPr>
            <a:defRPr cap="all"/>
          </a:pPr>
          <a:r>
            <a:rPr lang="en-US"/>
            <a:t>First step of creating a model: Explore the data (EDA)</a:t>
          </a:r>
        </a:p>
      </dgm:t>
    </dgm:pt>
    <dgm:pt modelId="{318865A0-8C75-4D30-82C5-3B9ADD2D54AA}" type="parTrans" cxnId="{8F8C5777-B5AA-4CCF-B386-B14F563C3DB9}">
      <dgm:prSet/>
      <dgm:spPr/>
      <dgm:t>
        <a:bodyPr/>
        <a:lstStyle/>
        <a:p>
          <a:endParaRPr lang="en-US"/>
        </a:p>
      </dgm:t>
    </dgm:pt>
    <dgm:pt modelId="{8473BE8D-ECE0-40A4-B7C1-31BDE2EAC480}" type="sibTrans" cxnId="{8F8C5777-B5AA-4CCF-B386-B14F563C3DB9}">
      <dgm:prSet/>
      <dgm:spPr/>
      <dgm:t>
        <a:bodyPr/>
        <a:lstStyle/>
        <a:p>
          <a:endParaRPr lang="en-US"/>
        </a:p>
      </dgm:t>
    </dgm:pt>
    <dgm:pt modelId="{C8470AE0-88F8-4559-A751-F542693642A8}">
      <dgm:prSet/>
      <dgm:spPr/>
      <dgm:t>
        <a:bodyPr/>
        <a:lstStyle/>
        <a:p>
          <a:pPr>
            <a:defRPr cap="all"/>
          </a:pPr>
          <a:r>
            <a:rPr lang="en-US"/>
            <a:t>Various plots and visualizations</a:t>
          </a:r>
        </a:p>
      </dgm:t>
    </dgm:pt>
    <dgm:pt modelId="{60D93F02-7240-43B2-8E82-E4D54E9E1C42}" type="parTrans" cxnId="{C5AB1867-ACEA-4906-8F4A-4537F1446959}">
      <dgm:prSet/>
      <dgm:spPr/>
      <dgm:t>
        <a:bodyPr/>
        <a:lstStyle/>
        <a:p>
          <a:endParaRPr lang="en-US"/>
        </a:p>
      </dgm:t>
    </dgm:pt>
    <dgm:pt modelId="{6A0B224A-DE46-42B7-8DA9-03224CFB4334}" type="sibTrans" cxnId="{C5AB1867-ACEA-4906-8F4A-4537F1446959}">
      <dgm:prSet/>
      <dgm:spPr/>
      <dgm:t>
        <a:bodyPr/>
        <a:lstStyle/>
        <a:p>
          <a:endParaRPr lang="en-US"/>
        </a:p>
      </dgm:t>
    </dgm:pt>
    <dgm:pt modelId="{DA39E5AF-9419-422B-9ECF-ABE636CB58B2}">
      <dgm:prSet/>
      <dgm:spPr/>
      <dgm:t>
        <a:bodyPr/>
        <a:lstStyle/>
        <a:p>
          <a:pPr>
            <a:defRPr cap="all"/>
          </a:pPr>
          <a:r>
            <a:rPr lang="en-US"/>
            <a:t>Determine preprocessing steps required for the data</a:t>
          </a:r>
        </a:p>
      </dgm:t>
    </dgm:pt>
    <dgm:pt modelId="{0E4A81B6-2B12-4DB0-B7FC-2C6B77B2B22D}" type="parTrans" cxnId="{A9DE2601-8499-4526-A5B8-08D0470DF721}">
      <dgm:prSet/>
      <dgm:spPr/>
      <dgm:t>
        <a:bodyPr/>
        <a:lstStyle/>
        <a:p>
          <a:endParaRPr lang="en-US"/>
        </a:p>
      </dgm:t>
    </dgm:pt>
    <dgm:pt modelId="{F3872238-2181-48D3-8C27-E8D6D217F965}" type="sibTrans" cxnId="{A9DE2601-8499-4526-A5B8-08D0470DF721}">
      <dgm:prSet/>
      <dgm:spPr/>
      <dgm:t>
        <a:bodyPr/>
        <a:lstStyle/>
        <a:p>
          <a:endParaRPr lang="en-US"/>
        </a:p>
      </dgm:t>
    </dgm:pt>
    <dgm:pt modelId="{AFDC6AC3-BC34-4C91-808E-3071A91B7900}">
      <dgm:prSet/>
      <dgm:spPr/>
      <dgm:t>
        <a:bodyPr/>
        <a:lstStyle/>
        <a:p>
          <a:pPr>
            <a:defRPr cap="all"/>
          </a:pPr>
          <a:r>
            <a:rPr lang="en-US"/>
            <a:t>Custom build the initial pipeline based on the data</a:t>
          </a:r>
        </a:p>
      </dgm:t>
    </dgm:pt>
    <dgm:pt modelId="{9C894BCC-64B9-4182-B086-AE0AB89E0C4D}" type="parTrans" cxnId="{FC9C5F5F-E88D-4C06-AE44-AFC42E72DEB8}">
      <dgm:prSet/>
      <dgm:spPr/>
      <dgm:t>
        <a:bodyPr/>
        <a:lstStyle/>
        <a:p>
          <a:endParaRPr lang="en-US"/>
        </a:p>
      </dgm:t>
    </dgm:pt>
    <dgm:pt modelId="{442D1D21-281A-42E8-8F19-496EC5099031}" type="sibTrans" cxnId="{FC9C5F5F-E88D-4C06-AE44-AFC42E72DEB8}">
      <dgm:prSet/>
      <dgm:spPr/>
      <dgm:t>
        <a:bodyPr/>
        <a:lstStyle/>
        <a:p>
          <a:endParaRPr lang="en-US"/>
        </a:p>
      </dgm:t>
    </dgm:pt>
    <dgm:pt modelId="{8C2C60AB-2899-4535-901F-2C0BB3A2730F}" type="pres">
      <dgm:prSet presAssocID="{769A804F-919E-4AA1-8B13-D1EF6A03AA02}" presName="root" presStyleCnt="0">
        <dgm:presLayoutVars>
          <dgm:dir/>
          <dgm:resizeHandles val="exact"/>
        </dgm:presLayoutVars>
      </dgm:prSet>
      <dgm:spPr/>
    </dgm:pt>
    <dgm:pt modelId="{88E53155-D401-4BA3-A555-B1D9687FE774}" type="pres">
      <dgm:prSet presAssocID="{2092E675-8531-4DFE-B921-114192B95E23}" presName="compNode" presStyleCnt="0"/>
      <dgm:spPr/>
    </dgm:pt>
    <dgm:pt modelId="{E1896B24-9FFC-43BD-8C7B-2A6B08C178F7}" type="pres">
      <dgm:prSet presAssocID="{2092E675-8531-4DFE-B921-114192B95E23}" presName="iconBgRect" presStyleLbl="bgShp" presStyleIdx="0" presStyleCnt="5"/>
      <dgm:spPr/>
    </dgm:pt>
    <dgm:pt modelId="{CABAB2C1-9064-4C3F-AB54-F683696AD1F4}" type="pres">
      <dgm:prSet presAssocID="{2092E675-8531-4DFE-B921-114192B95E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94E115E2-3359-47BA-B4B3-9E36BF488C2A}" type="pres">
      <dgm:prSet presAssocID="{2092E675-8531-4DFE-B921-114192B95E23}" presName="spaceRect" presStyleCnt="0"/>
      <dgm:spPr/>
    </dgm:pt>
    <dgm:pt modelId="{4C2B4824-F112-44BD-BE95-25389A7DC552}" type="pres">
      <dgm:prSet presAssocID="{2092E675-8531-4DFE-B921-114192B95E23}" presName="textRect" presStyleLbl="revTx" presStyleIdx="0" presStyleCnt="5">
        <dgm:presLayoutVars>
          <dgm:chMax val="1"/>
          <dgm:chPref val="1"/>
        </dgm:presLayoutVars>
      </dgm:prSet>
      <dgm:spPr/>
    </dgm:pt>
    <dgm:pt modelId="{8856F2DF-8E0E-43A7-BC7B-E46E54555111}" type="pres">
      <dgm:prSet presAssocID="{B54250B7-7692-4945-BF14-1D0BF6BB7974}" presName="sibTrans" presStyleCnt="0"/>
      <dgm:spPr/>
    </dgm:pt>
    <dgm:pt modelId="{FE6F7985-A6D1-46F9-92DC-483A55DE5D59}" type="pres">
      <dgm:prSet presAssocID="{105E26E2-3718-4746-A154-0C20330BBAE3}" presName="compNode" presStyleCnt="0"/>
      <dgm:spPr/>
    </dgm:pt>
    <dgm:pt modelId="{2ECE5E66-04FD-408D-B8C2-15788F8F425F}" type="pres">
      <dgm:prSet presAssocID="{105E26E2-3718-4746-A154-0C20330BBAE3}" presName="iconBgRect" presStyleLbl="bgShp" presStyleIdx="1" presStyleCnt="5"/>
      <dgm:spPr/>
    </dgm:pt>
    <dgm:pt modelId="{FA98A2AB-6E61-43EB-BC70-FD0A5CD2369A}" type="pres">
      <dgm:prSet presAssocID="{105E26E2-3718-4746-A154-0C20330BBA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75DE9F-E95D-4EDD-90D2-F2B8671D5583}" type="pres">
      <dgm:prSet presAssocID="{105E26E2-3718-4746-A154-0C20330BBAE3}" presName="spaceRect" presStyleCnt="0"/>
      <dgm:spPr/>
    </dgm:pt>
    <dgm:pt modelId="{936F13EB-0789-4463-A080-BC21C512DE66}" type="pres">
      <dgm:prSet presAssocID="{105E26E2-3718-4746-A154-0C20330BBAE3}" presName="textRect" presStyleLbl="revTx" presStyleIdx="1" presStyleCnt="5">
        <dgm:presLayoutVars>
          <dgm:chMax val="1"/>
          <dgm:chPref val="1"/>
        </dgm:presLayoutVars>
      </dgm:prSet>
      <dgm:spPr/>
    </dgm:pt>
    <dgm:pt modelId="{B4AFB0D6-4239-48B2-9D1C-2BC1FBE7D8C5}" type="pres">
      <dgm:prSet presAssocID="{8473BE8D-ECE0-40A4-B7C1-31BDE2EAC480}" presName="sibTrans" presStyleCnt="0"/>
      <dgm:spPr/>
    </dgm:pt>
    <dgm:pt modelId="{B463CD9F-5C2D-49C2-88C2-CC6D2E27D139}" type="pres">
      <dgm:prSet presAssocID="{C8470AE0-88F8-4559-A751-F542693642A8}" presName="compNode" presStyleCnt="0"/>
      <dgm:spPr/>
    </dgm:pt>
    <dgm:pt modelId="{4486C9BE-5330-4B5F-A345-AE09D8C869EC}" type="pres">
      <dgm:prSet presAssocID="{C8470AE0-88F8-4559-A751-F542693642A8}" presName="iconBgRect" presStyleLbl="bgShp" presStyleIdx="2" presStyleCnt="5"/>
      <dgm:spPr/>
    </dgm:pt>
    <dgm:pt modelId="{F9A87566-39E1-436B-9DC5-E7F18638932B}" type="pres">
      <dgm:prSet presAssocID="{C8470AE0-88F8-4559-A751-F542693642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6440EE8-9319-4AB0-8E4A-34155015F150}" type="pres">
      <dgm:prSet presAssocID="{C8470AE0-88F8-4559-A751-F542693642A8}" presName="spaceRect" presStyleCnt="0"/>
      <dgm:spPr/>
    </dgm:pt>
    <dgm:pt modelId="{E8E92F1E-B716-4583-9DC2-226430881CB6}" type="pres">
      <dgm:prSet presAssocID="{C8470AE0-88F8-4559-A751-F542693642A8}" presName="textRect" presStyleLbl="revTx" presStyleIdx="2" presStyleCnt="5">
        <dgm:presLayoutVars>
          <dgm:chMax val="1"/>
          <dgm:chPref val="1"/>
        </dgm:presLayoutVars>
      </dgm:prSet>
      <dgm:spPr/>
    </dgm:pt>
    <dgm:pt modelId="{86C1D4DC-C8E3-4851-913A-037D8BB786BA}" type="pres">
      <dgm:prSet presAssocID="{6A0B224A-DE46-42B7-8DA9-03224CFB4334}" presName="sibTrans" presStyleCnt="0"/>
      <dgm:spPr/>
    </dgm:pt>
    <dgm:pt modelId="{D79E12E3-79B2-49BB-A08A-F6DB8664C684}" type="pres">
      <dgm:prSet presAssocID="{DA39E5AF-9419-422B-9ECF-ABE636CB58B2}" presName="compNode" presStyleCnt="0"/>
      <dgm:spPr/>
    </dgm:pt>
    <dgm:pt modelId="{5AA7A040-9578-4DCD-B297-6A331FC9D9BF}" type="pres">
      <dgm:prSet presAssocID="{DA39E5AF-9419-422B-9ECF-ABE636CB58B2}" presName="iconBgRect" presStyleLbl="bgShp" presStyleIdx="3" presStyleCnt="5"/>
      <dgm:spPr/>
    </dgm:pt>
    <dgm:pt modelId="{643CF560-D566-49E7-8498-8043A4E0A4D7}" type="pres">
      <dgm:prSet presAssocID="{DA39E5AF-9419-422B-9ECF-ABE636CB58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0DD97C0-A3FD-4D1C-AA2E-C0EA27F666FA}" type="pres">
      <dgm:prSet presAssocID="{DA39E5AF-9419-422B-9ECF-ABE636CB58B2}" presName="spaceRect" presStyleCnt="0"/>
      <dgm:spPr/>
    </dgm:pt>
    <dgm:pt modelId="{4A4664B0-37EB-4298-8B6D-1A38CA7D82C5}" type="pres">
      <dgm:prSet presAssocID="{DA39E5AF-9419-422B-9ECF-ABE636CB58B2}" presName="textRect" presStyleLbl="revTx" presStyleIdx="3" presStyleCnt="5">
        <dgm:presLayoutVars>
          <dgm:chMax val="1"/>
          <dgm:chPref val="1"/>
        </dgm:presLayoutVars>
      </dgm:prSet>
      <dgm:spPr/>
    </dgm:pt>
    <dgm:pt modelId="{F194B63A-8B2F-4409-A619-4947FE46E20B}" type="pres">
      <dgm:prSet presAssocID="{F3872238-2181-48D3-8C27-E8D6D217F965}" presName="sibTrans" presStyleCnt="0"/>
      <dgm:spPr/>
    </dgm:pt>
    <dgm:pt modelId="{8D703E57-846B-463D-92B3-E656E4BFA6D2}" type="pres">
      <dgm:prSet presAssocID="{AFDC6AC3-BC34-4C91-808E-3071A91B7900}" presName="compNode" presStyleCnt="0"/>
      <dgm:spPr/>
    </dgm:pt>
    <dgm:pt modelId="{F15ECA4A-E165-464A-AE42-42DBD240EE3C}" type="pres">
      <dgm:prSet presAssocID="{AFDC6AC3-BC34-4C91-808E-3071A91B7900}" presName="iconBgRect" presStyleLbl="bgShp" presStyleIdx="4" presStyleCnt="5"/>
      <dgm:spPr/>
    </dgm:pt>
    <dgm:pt modelId="{123FBED1-11AD-4549-8E3B-EBFF5F3F4EA9}" type="pres">
      <dgm:prSet presAssocID="{AFDC6AC3-BC34-4C91-808E-3071A91B79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79E91A1-3FB2-40AC-97A0-D795C18440C4}" type="pres">
      <dgm:prSet presAssocID="{AFDC6AC3-BC34-4C91-808E-3071A91B7900}" presName="spaceRect" presStyleCnt="0"/>
      <dgm:spPr/>
    </dgm:pt>
    <dgm:pt modelId="{65777A88-9E8D-4B5A-B885-3D688DE32718}" type="pres">
      <dgm:prSet presAssocID="{AFDC6AC3-BC34-4C91-808E-3071A91B790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9DE2601-8499-4526-A5B8-08D0470DF721}" srcId="{769A804F-919E-4AA1-8B13-D1EF6A03AA02}" destId="{DA39E5AF-9419-422B-9ECF-ABE636CB58B2}" srcOrd="3" destOrd="0" parTransId="{0E4A81B6-2B12-4DB0-B7FC-2C6B77B2B22D}" sibTransId="{F3872238-2181-48D3-8C27-E8D6D217F965}"/>
    <dgm:cxn modelId="{188B5704-6870-4C01-9069-1FACD9F8572A}" type="presOf" srcId="{AFDC6AC3-BC34-4C91-808E-3071A91B7900}" destId="{65777A88-9E8D-4B5A-B885-3D688DE32718}" srcOrd="0" destOrd="0" presId="urn:microsoft.com/office/officeart/2018/5/layout/IconCircleLabelList"/>
    <dgm:cxn modelId="{FE3D9809-2421-48D9-A56E-3C23016A2AB5}" type="presOf" srcId="{769A804F-919E-4AA1-8B13-D1EF6A03AA02}" destId="{8C2C60AB-2899-4535-901F-2C0BB3A2730F}" srcOrd="0" destOrd="0" presId="urn:microsoft.com/office/officeart/2018/5/layout/IconCircleLabelList"/>
    <dgm:cxn modelId="{FC9C5F5F-E88D-4C06-AE44-AFC42E72DEB8}" srcId="{769A804F-919E-4AA1-8B13-D1EF6A03AA02}" destId="{AFDC6AC3-BC34-4C91-808E-3071A91B7900}" srcOrd="4" destOrd="0" parTransId="{9C894BCC-64B9-4182-B086-AE0AB89E0C4D}" sibTransId="{442D1D21-281A-42E8-8F19-496EC5099031}"/>
    <dgm:cxn modelId="{C5AB1867-ACEA-4906-8F4A-4537F1446959}" srcId="{769A804F-919E-4AA1-8B13-D1EF6A03AA02}" destId="{C8470AE0-88F8-4559-A751-F542693642A8}" srcOrd="2" destOrd="0" parTransId="{60D93F02-7240-43B2-8E82-E4D54E9E1C42}" sibTransId="{6A0B224A-DE46-42B7-8DA9-03224CFB4334}"/>
    <dgm:cxn modelId="{8F8C5777-B5AA-4CCF-B386-B14F563C3DB9}" srcId="{769A804F-919E-4AA1-8B13-D1EF6A03AA02}" destId="{105E26E2-3718-4746-A154-0C20330BBAE3}" srcOrd="1" destOrd="0" parTransId="{318865A0-8C75-4D30-82C5-3B9ADD2D54AA}" sibTransId="{8473BE8D-ECE0-40A4-B7C1-31BDE2EAC480}"/>
    <dgm:cxn modelId="{F7854BB7-474C-48B5-8398-516E6B923B89}" type="presOf" srcId="{C8470AE0-88F8-4559-A751-F542693642A8}" destId="{E8E92F1E-B716-4583-9DC2-226430881CB6}" srcOrd="0" destOrd="0" presId="urn:microsoft.com/office/officeart/2018/5/layout/IconCircleLabelList"/>
    <dgm:cxn modelId="{8CB71BC1-1F33-4D88-9CE1-AC269F3B5803}" srcId="{769A804F-919E-4AA1-8B13-D1EF6A03AA02}" destId="{2092E675-8531-4DFE-B921-114192B95E23}" srcOrd="0" destOrd="0" parTransId="{333DB7F3-46A8-4EBC-9D62-7B534ECF60CF}" sibTransId="{B54250B7-7692-4945-BF14-1D0BF6BB7974}"/>
    <dgm:cxn modelId="{0B20CAC9-0195-47C9-B3CA-74FE591DB95B}" type="presOf" srcId="{105E26E2-3718-4746-A154-0C20330BBAE3}" destId="{936F13EB-0789-4463-A080-BC21C512DE66}" srcOrd="0" destOrd="0" presId="urn:microsoft.com/office/officeart/2018/5/layout/IconCircleLabelList"/>
    <dgm:cxn modelId="{34DD50DD-AD40-401E-AE0D-7DAE0CC68E2A}" type="presOf" srcId="{DA39E5AF-9419-422B-9ECF-ABE636CB58B2}" destId="{4A4664B0-37EB-4298-8B6D-1A38CA7D82C5}" srcOrd="0" destOrd="0" presId="urn:microsoft.com/office/officeart/2018/5/layout/IconCircleLabelList"/>
    <dgm:cxn modelId="{18DD2EE9-90EC-4C7F-8FBC-C04014020700}" type="presOf" srcId="{2092E675-8531-4DFE-B921-114192B95E23}" destId="{4C2B4824-F112-44BD-BE95-25389A7DC552}" srcOrd="0" destOrd="0" presId="urn:microsoft.com/office/officeart/2018/5/layout/IconCircleLabelList"/>
    <dgm:cxn modelId="{6F16C2F4-8CD2-46AF-9345-05BACD5E75DB}" type="presParOf" srcId="{8C2C60AB-2899-4535-901F-2C0BB3A2730F}" destId="{88E53155-D401-4BA3-A555-B1D9687FE774}" srcOrd="0" destOrd="0" presId="urn:microsoft.com/office/officeart/2018/5/layout/IconCircleLabelList"/>
    <dgm:cxn modelId="{9A3AB33C-23E9-4AF9-8015-F977AE58CCFD}" type="presParOf" srcId="{88E53155-D401-4BA3-A555-B1D9687FE774}" destId="{E1896B24-9FFC-43BD-8C7B-2A6B08C178F7}" srcOrd="0" destOrd="0" presId="urn:microsoft.com/office/officeart/2018/5/layout/IconCircleLabelList"/>
    <dgm:cxn modelId="{4F4EFA16-0B91-41D2-8687-00237668BE29}" type="presParOf" srcId="{88E53155-D401-4BA3-A555-B1D9687FE774}" destId="{CABAB2C1-9064-4C3F-AB54-F683696AD1F4}" srcOrd="1" destOrd="0" presId="urn:microsoft.com/office/officeart/2018/5/layout/IconCircleLabelList"/>
    <dgm:cxn modelId="{469C4979-A36F-45B9-B1C3-5DE141825545}" type="presParOf" srcId="{88E53155-D401-4BA3-A555-B1D9687FE774}" destId="{94E115E2-3359-47BA-B4B3-9E36BF488C2A}" srcOrd="2" destOrd="0" presId="urn:microsoft.com/office/officeart/2018/5/layout/IconCircleLabelList"/>
    <dgm:cxn modelId="{6507F872-DD48-4112-8EC0-5C1BC1C3FB02}" type="presParOf" srcId="{88E53155-D401-4BA3-A555-B1D9687FE774}" destId="{4C2B4824-F112-44BD-BE95-25389A7DC552}" srcOrd="3" destOrd="0" presId="urn:microsoft.com/office/officeart/2018/5/layout/IconCircleLabelList"/>
    <dgm:cxn modelId="{CC4CD307-41EB-4138-939C-8B1CAD499D8E}" type="presParOf" srcId="{8C2C60AB-2899-4535-901F-2C0BB3A2730F}" destId="{8856F2DF-8E0E-43A7-BC7B-E46E54555111}" srcOrd="1" destOrd="0" presId="urn:microsoft.com/office/officeart/2018/5/layout/IconCircleLabelList"/>
    <dgm:cxn modelId="{E1A4DFD7-C690-4387-A38C-8245446644E4}" type="presParOf" srcId="{8C2C60AB-2899-4535-901F-2C0BB3A2730F}" destId="{FE6F7985-A6D1-46F9-92DC-483A55DE5D59}" srcOrd="2" destOrd="0" presId="urn:microsoft.com/office/officeart/2018/5/layout/IconCircleLabelList"/>
    <dgm:cxn modelId="{1698D72C-468F-4F75-982D-A3ECE358BCD9}" type="presParOf" srcId="{FE6F7985-A6D1-46F9-92DC-483A55DE5D59}" destId="{2ECE5E66-04FD-408D-B8C2-15788F8F425F}" srcOrd="0" destOrd="0" presId="urn:microsoft.com/office/officeart/2018/5/layout/IconCircleLabelList"/>
    <dgm:cxn modelId="{9AA38484-3AA8-49D3-AE51-B6BA11848729}" type="presParOf" srcId="{FE6F7985-A6D1-46F9-92DC-483A55DE5D59}" destId="{FA98A2AB-6E61-43EB-BC70-FD0A5CD2369A}" srcOrd="1" destOrd="0" presId="urn:microsoft.com/office/officeart/2018/5/layout/IconCircleLabelList"/>
    <dgm:cxn modelId="{509427F7-7C8D-4F00-9B3D-F2AA4EB12824}" type="presParOf" srcId="{FE6F7985-A6D1-46F9-92DC-483A55DE5D59}" destId="{5675DE9F-E95D-4EDD-90D2-F2B8671D5583}" srcOrd="2" destOrd="0" presId="urn:microsoft.com/office/officeart/2018/5/layout/IconCircleLabelList"/>
    <dgm:cxn modelId="{74CB428C-AA03-4DAA-AF2A-D45822D33D09}" type="presParOf" srcId="{FE6F7985-A6D1-46F9-92DC-483A55DE5D59}" destId="{936F13EB-0789-4463-A080-BC21C512DE66}" srcOrd="3" destOrd="0" presId="urn:microsoft.com/office/officeart/2018/5/layout/IconCircleLabelList"/>
    <dgm:cxn modelId="{F699D6F0-3728-464D-BE88-0624103C6F50}" type="presParOf" srcId="{8C2C60AB-2899-4535-901F-2C0BB3A2730F}" destId="{B4AFB0D6-4239-48B2-9D1C-2BC1FBE7D8C5}" srcOrd="3" destOrd="0" presId="urn:microsoft.com/office/officeart/2018/5/layout/IconCircleLabelList"/>
    <dgm:cxn modelId="{7B36127A-E42A-42C1-9412-64647C99EA2D}" type="presParOf" srcId="{8C2C60AB-2899-4535-901F-2C0BB3A2730F}" destId="{B463CD9F-5C2D-49C2-88C2-CC6D2E27D139}" srcOrd="4" destOrd="0" presId="urn:microsoft.com/office/officeart/2018/5/layout/IconCircleLabelList"/>
    <dgm:cxn modelId="{B0EF23F7-2184-48E7-BCE8-D0D852CC1164}" type="presParOf" srcId="{B463CD9F-5C2D-49C2-88C2-CC6D2E27D139}" destId="{4486C9BE-5330-4B5F-A345-AE09D8C869EC}" srcOrd="0" destOrd="0" presId="urn:microsoft.com/office/officeart/2018/5/layout/IconCircleLabelList"/>
    <dgm:cxn modelId="{17725530-08F7-4291-933D-9729C394163B}" type="presParOf" srcId="{B463CD9F-5C2D-49C2-88C2-CC6D2E27D139}" destId="{F9A87566-39E1-436B-9DC5-E7F18638932B}" srcOrd="1" destOrd="0" presId="urn:microsoft.com/office/officeart/2018/5/layout/IconCircleLabelList"/>
    <dgm:cxn modelId="{D5D3B425-75EB-4C27-8B1F-4EE67857B26B}" type="presParOf" srcId="{B463CD9F-5C2D-49C2-88C2-CC6D2E27D139}" destId="{A6440EE8-9319-4AB0-8E4A-34155015F150}" srcOrd="2" destOrd="0" presId="urn:microsoft.com/office/officeart/2018/5/layout/IconCircleLabelList"/>
    <dgm:cxn modelId="{0CF690D3-F0D0-4DE8-B7C2-3E9592F0715C}" type="presParOf" srcId="{B463CD9F-5C2D-49C2-88C2-CC6D2E27D139}" destId="{E8E92F1E-B716-4583-9DC2-226430881CB6}" srcOrd="3" destOrd="0" presId="urn:microsoft.com/office/officeart/2018/5/layout/IconCircleLabelList"/>
    <dgm:cxn modelId="{E9577B08-C182-452D-8E0D-C200494594C9}" type="presParOf" srcId="{8C2C60AB-2899-4535-901F-2C0BB3A2730F}" destId="{86C1D4DC-C8E3-4851-913A-037D8BB786BA}" srcOrd="5" destOrd="0" presId="urn:microsoft.com/office/officeart/2018/5/layout/IconCircleLabelList"/>
    <dgm:cxn modelId="{7E725023-2AD7-4A6B-8EC6-AAD4EAA35037}" type="presParOf" srcId="{8C2C60AB-2899-4535-901F-2C0BB3A2730F}" destId="{D79E12E3-79B2-49BB-A08A-F6DB8664C684}" srcOrd="6" destOrd="0" presId="urn:microsoft.com/office/officeart/2018/5/layout/IconCircleLabelList"/>
    <dgm:cxn modelId="{014A5C5E-CC5D-4507-B538-A2636D233BA5}" type="presParOf" srcId="{D79E12E3-79B2-49BB-A08A-F6DB8664C684}" destId="{5AA7A040-9578-4DCD-B297-6A331FC9D9BF}" srcOrd="0" destOrd="0" presId="urn:microsoft.com/office/officeart/2018/5/layout/IconCircleLabelList"/>
    <dgm:cxn modelId="{E7F630FE-48BB-4A86-9BB9-CBFE3D26E05D}" type="presParOf" srcId="{D79E12E3-79B2-49BB-A08A-F6DB8664C684}" destId="{643CF560-D566-49E7-8498-8043A4E0A4D7}" srcOrd="1" destOrd="0" presId="urn:microsoft.com/office/officeart/2018/5/layout/IconCircleLabelList"/>
    <dgm:cxn modelId="{109E6F21-E63D-419D-A0FF-55D01CB91CEA}" type="presParOf" srcId="{D79E12E3-79B2-49BB-A08A-F6DB8664C684}" destId="{70DD97C0-A3FD-4D1C-AA2E-C0EA27F666FA}" srcOrd="2" destOrd="0" presId="urn:microsoft.com/office/officeart/2018/5/layout/IconCircleLabelList"/>
    <dgm:cxn modelId="{A95FCFBA-EE1A-47ED-9327-9EF75EF2A7B1}" type="presParOf" srcId="{D79E12E3-79B2-49BB-A08A-F6DB8664C684}" destId="{4A4664B0-37EB-4298-8B6D-1A38CA7D82C5}" srcOrd="3" destOrd="0" presId="urn:microsoft.com/office/officeart/2018/5/layout/IconCircleLabelList"/>
    <dgm:cxn modelId="{07E4CEA4-CC77-4F96-8C9A-736EC1DD283D}" type="presParOf" srcId="{8C2C60AB-2899-4535-901F-2C0BB3A2730F}" destId="{F194B63A-8B2F-4409-A619-4947FE46E20B}" srcOrd="7" destOrd="0" presId="urn:microsoft.com/office/officeart/2018/5/layout/IconCircleLabelList"/>
    <dgm:cxn modelId="{608C054C-9008-4808-B67A-2E0E03FC47D8}" type="presParOf" srcId="{8C2C60AB-2899-4535-901F-2C0BB3A2730F}" destId="{8D703E57-846B-463D-92B3-E656E4BFA6D2}" srcOrd="8" destOrd="0" presId="urn:microsoft.com/office/officeart/2018/5/layout/IconCircleLabelList"/>
    <dgm:cxn modelId="{89E4B351-16EE-4E47-A4E3-DCAB63C28B21}" type="presParOf" srcId="{8D703E57-846B-463D-92B3-E656E4BFA6D2}" destId="{F15ECA4A-E165-464A-AE42-42DBD240EE3C}" srcOrd="0" destOrd="0" presId="urn:microsoft.com/office/officeart/2018/5/layout/IconCircleLabelList"/>
    <dgm:cxn modelId="{04A5E157-E305-4597-B01A-A6CDBB377C4E}" type="presParOf" srcId="{8D703E57-846B-463D-92B3-E656E4BFA6D2}" destId="{123FBED1-11AD-4549-8E3B-EBFF5F3F4EA9}" srcOrd="1" destOrd="0" presId="urn:microsoft.com/office/officeart/2018/5/layout/IconCircleLabelList"/>
    <dgm:cxn modelId="{95435CC1-C590-4549-B2CB-FEBE5A99B471}" type="presParOf" srcId="{8D703E57-846B-463D-92B3-E656E4BFA6D2}" destId="{C79E91A1-3FB2-40AC-97A0-D795C18440C4}" srcOrd="2" destOrd="0" presId="urn:microsoft.com/office/officeart/2018/5/layout/IconCircleLabelList"/>
    <dgm:cxn modelId="{DCB90954-4295-4DC4-BD82-EF9B9DC5AB40}" type="presParOf" srcId="{8D703E57-846B-463D-92B3-E656E4BFA6D2}" destId="{65777A88-9E8D-4B5A-B885-3D688DE327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96B24-9FFC-43BD-8C7B-2A6B08C178F7}">
      <dsp:nvSpPr>
        <dsp:cNvPr id="0" name=""/>
        <dsp:cNvSpPr/>
      </dsp:nvSpPr>
      <dsp:spPr>
        <a:xfrm>
          <a:off x="890028" y="1226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AB2C1-9064-4C3F-AB54-F683696AD1F4}">
      <dsp:nvSpPr>
        <dsp:cNvPr id="0" name=""/>
        <dsp:cNvSpPr/>
      </dsp:nvSpPr>
      <dsp:spPr>
        <a:xfrm>
          <a:off x="1124028" y="24626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B4824-F112-44BD-BE95-25389A7DC552}">
      <dsp:nvSpPr>
        <dsp:cNvPr id="0" name=""/>
        <dsp:cNvSpPr/>
      </dsp:nvSpPr>
      <dsp:spPr>
        <a:xfrm>
          <a:off x="539028" y="14522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Everything in ML revolves around the data</a:t>
          </a:r>
        </a:p>
      </dsp:txBody>
      <dsp:txXfrm>
        <a:off x="539028" y="1452265"/>
        <a:ext cx="1800000" cy="720000"/>
      </dsp:txXfrm>
    </dsp:sp>
    <dsp:sp modelId="{2ECE5E66-04FD-408D-B8C2-15788F8F425F}">
      <dsp:nvSpPr>
        <dsp:cNvPr id="0" name=""/>
        <dsp:cNvSpPr/>
      </dsp:nvSpPr>
      <dsp:spPr>
        <a:xfrm>
          <a:off x="3005028" y="1226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8A2AB-6E61-43EB-BC70-FD0A5CD2369A}">
      <dsp:nvSpPr>
        <dsp:cNvPr id="0" name=""/>
        <dsp:cNvSpPr/>
      </dsp:nvSpPr>
      <dsp:spPr>
        <a:xfrm>
          <a:off x="3239028" y="24626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13EB-0789-4463-A080-BC21C512DE66}">
      <dsp:nvSpPr>
        <dsp:cNvPr id="0" name=""/>
        <dsp:cNvSpPr/>
      </dsp:nvSpPr>
      <dsp:spPr>
        <a:xfrm>
          <a:off x="2654028" y="14522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First step of creating a model: Explore the data (EDA)</a:t>
          </a:r>
        </a:p>
      </dsp:txBody>
      <dsp:txXfrm>
        <a:off x="2654028" y="1452265"/>
        <a:ext cx="1800000" cy="720000"/>
      </dsp:txXfrm>
    </dsp:sp>
    <dsp:sp modelId="{4486C9BE-5330-4B5F-A345-AE09D8C869EC}">
      <dsp:nvSpPr>
        <dsp:cNvPr id="0" name=""/>
        <dsp:cNvSpPr/>
      </dsp:nvSpPr>
      <dsp:spPr>
        <a:xfrm>
          <a:off x="5120028" y="1226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87566-39E1-436B-9DC5-E7F18638932B}">
      <dsp:nvSpPr>
        <dsp:cNvPr id="0" name=""/>
        <dsp:cNvSpPr/>
      </dsp:nvSpPr>
      <dsp:spPr>
        <a:xfrm>
          <a:off x="5354028" y="24626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92F1E-B716-4583-9DC2-226430881CB6}">
      <dsp:nvSpPr>
        <dsp:cNvPr id="0" name=""/>
        <dsp:cNvSpPr/>
      </dsp:nvSpPr>
      <dsp:spPr>
        <a:xfrm>
          <a:off x="4769028" y="14522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Various plots and visualizations</a:t>
          </a:r>
        </a:p>
      </dsp:txBody>
      <dsp:txXfrm>
        <a:off x="4769028" y="1452265"/>
        <a:ext cx="1800000" cy="720000"/>
      </dsp:txXfrm>
    </dsp:sp>
    <dsp:sp modelId="{5AA7A040-9578-4DCD-B297-6A331FC9D9BF}">
      <dsp:nvSpPr>
        <dsp:cNvPr id="0" name=""/>
        <dsp:cNvSpPr/>
      </dsp:nvSpPr>
      <dsp:spPr>
        <a:xfrm>
          <a:off x="7235028" y="12264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CF560-D566-49E7-8498-8043A4E0A4D7}">
      <dsp:nvSpPr>
        <dsp:cNvPr id="0" name=""/>
        <dsp:cNvSpPr/>
      </dsp:nvSpPr>
      <dsp:spPr>
        <a:xfrm>
          <a:off x="7469028" y="24626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664B0-37EB-4298-8B6D-1A38CA7D82C5}">
      <dsp:nvSpPr>
        <dsp:cNvPr id="0" name=""/>
        <dsp:cNvSpPr/>
      </dsp:nvSpPr>
      <dsp:spPr>
        <a:xfrm>
          <a:off x="6884028" y="14522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Determine preprocessing steps required for the data</a:t>
          </a:r>
        </a:p>
      </dsp:txBody>
      <dsp:txXfrm>
        <a:off x="6884028" y="1452265"/>
        <a:ext cx="1800000" cy="720000"/>
      </dsp:txXfrm>
    </dsp:sp>
    <dsp:sp modelId="{F15ECA4A-E165-464A-AE42-42DBD240EE3C}">
      <dsp:nvSpPr>
        <dsp:cNvPr id="0" name=""/>
        <dsp:cNvSpPr/>
      </dsp:nvSpPr>
      <dsp:spPr>
        <a:xfrm>
          <a:off x="4062528" y="2622264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FBED1-11AD-4549-8E3B-EBFF5F3F4EA9}">
      <dsp:nvSpPr>
        <dsp:cNvPr id="0" name=""/>
        <dsp:cNvSpPr/>
      </dsp:nvSpPr>
      <dsp:spPr>
        <a:xfrm>
          <a:off x="4296528" y="285626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77A88-9E8D-4B5A-B885-3D688DE32718}">
      <dsp:nvSpPr>
        <dsp:cNvPr id="0" name=""/>
        <dsp:cNvSpPr/>
      </dsp:nvSpPr>
      <dsp:spPr>
        <a:xfrm>
          <a:off x="3711528" y="40622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Custom build the initial pipeline based on the data</a:t>
          </a:r>
        </a:p>
      </dsp:txBody>
      <dsp:txXfrm>
        <a:off x="3711528" y="406226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4700" y="654050"/>
            <a:ext cx="8829738" cy="59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700" y="654050"/>
            <a:ext cx="3618865" cy="596900"/>
          </a:xfrm>
        </p:spPr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4700" y="1835150"/>
            <a:ext cx="4758690" cy="3886200"/>
          </a:xfrm>
        </p:spPr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700" y="532765"/>
            <a:ext cx="3618865" cy="596900"/>
          </a:xfrm>
        </p:spPr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700" y="654050"/>
            <a:ext cx="3618865" cy="596900"/>
          </a:xfrm>
        </p:spPr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6F6004-75ED-7746-927E-1277E0AC28DE}"/>
              </a:ext>
            </a:extLst>
          </p:cNvPr>
          <p:cNvSpPr/>
          <p:nvPr userDrawn="1"/>
        </p:nvSpPr>
        <p:spPr>
          <a:xfrm>
            <a:off x="0" y="0"/>
            <a:ext cx="10693400" cy="1568450"/>
          </a:xfrm>
          <a:prstGeom prst="rect">
            <a:avLst/>
          </a:prstGeom>
          <a:solidFill>
            <a:srgbClr val="026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700" y="654050"/>
            <a:ext cx="3618865" cy="59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835" y="1835150"/>
            <a:ext cx="4758690" cy="388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gnitiveclass.ai/learn/data-science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63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4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jpg"/><Relationship Id="rId18" Type="http://schemas.openxmlformats.org/officeDocument/2006/relationships/image" Target="../media/image82.jpg"/><Relationship Id="rId3" Type="http://schemas.openxmlformats.org/officeDocument/2006/relationships/image" Target="../media/image67.png"/><Relationship Id="rId21" Type="http://schemas.openxmlformats.org/officeDocument/2006/relationships/image" Target="../media/image85.jpg"/><Relationship Id="rId7" Type="http://schemas.openxmlformats.org/officeDocument/2006/relationships/image" Target="../media/image71.png"/><Relationship Id="rId12" Type="http://schemas.openxmlformats.org/officeDocument/2006/relationships/image" Target="../media/image76.jpg"/><Relationship Id="rId17" Type="http://schemas.openxmlformats.org/officeDocument/2006/relationships/image" Target="../media/image81.jpg"/><Relationship Id="rId25" Type="http://schemas.openxmlformats.org/officeDocument/2006/relationships/image" Target="../media/image89.png"/><Relationship Id="rId2" Type="http://schemas.openxmlformats.org/officeDocument/2006/relationships/image" Target="../media/image66.png"/><Relationship Id="rId16" Type="http://schemas.openxmlformats.org/officeDocument/2006/relationships/image" Target="../media/image80.jpg"/><Relationship Id="rId20" Type="http://schemas.openxmlformats.org/officeDocument/2006/relationships/image" Target="../media/image8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jpg"/><Relationship Id="rId23" Type="http://schemas.openxmlformats.org/officeDocument/2006/relationships/image" Target="../media/image87.png"/><Relationship Id="rId10" Type="http://schemas.openxmlformats.org/officeDocument/2006/relationships/image" Target="../media/image74.png"/><Relationship Id="rId19" Type="http://schemas.openxmlformats.org/officeDocument/2006/relationships/image" Target="../media/image83.jp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jpg"/><Relationship Id="rId22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93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90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91.png"/><Relationship Id="rId5" Type="http://schemas.openxmlformats.org/officeDocument/2006/relationships/image" Target="../media/image69.png"/><Relationship Id="rId15" Type="http://schemas.openxmlformats.org/officeDocument/2006/relationships/image" Target="../media/image95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0.png"/><Relationship Id="rId7" Type="http://schemas.openxmlformats.org/officeDocument/2006/relationships/image" Target="../media/image10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gnitiveclass.ai/learn/data-science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gnitiveclass.ai/learn/data-science/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3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3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jp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995" y="1339850"/>
            <a:ext cx="6709409" cy="44977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 indent="635" algn="ctr">
              <a:lnSpc>
                <a:spcPts val="5000"/>
              </a:lnSpc>
              <a:spcBef>
                <a:spcPts val="680"/>
              </a:spcBef>
            </a:pPr>
            <a:r>
              <a:rPr sz="4550" spc="-260" dirty="0"/>
              <a:t>Creating, </a:t>
            </a:r>
            <a:r>
              <a:rPr sz="4550" spc="-235" dirty="0"/>
              <a:t>Evaluating </a:t>
            </a:r>
            <a:r>
              <a:rPr sz="4550" spc="-165" dirty="0"/>
              <a:t>and  </a:t>
            </a:r>
            <a:r>
              <a:rPr sz="4550" spc="-170" dirty="0"/>
              <a:t>Improving </a:t>
            </a:r>
            <a:r>
              <a:rPr sz="4550" spc="-85" dirty="0"/>
              <a:t>Machine</a:t>
            </a:r>
            <a:r>
              <a:rPr sz="4550" spc="-509" dirty="0"/>
              <a:t> </a:t>
            </a:r>
            <a:r>
              <a:rPr sz="4550" spc="-210" dirty="0"/>
              <a:t>Learning  </a:t>
            </a:r>
            <a:r>
              <a:rPr sz="4550" spc="-30" dirty="0"/>
              <a:t>Models</a:t>
            </a:r>
            <a:endParaRPr sz="4550" dirty="0"/>
          </a:p>
          <a:p>
            <a:pPr marL="2465070" marR="2454275" algn="ctr">
              <a:lnSpc>
                <a:spcPct val="134100"/>
              </a:lnSpc>
              <a:spcBef>
                <a:spcPts val="210"/>
              </a:spcBef>
            </a:pPr>
            <a:r>
              <a:rPr sz="2050" spc="-95" dirty="0"/>
              <a:t>Gaurav</a:t>
            </a:r>
            <a:r>
              <a:rPr sz="2050" spc="-254" dirty="0"/>
              <a:t> </a:t>
            </a:r>
            <a:r>
              <a:rPr sz="2050" spc="-80" dirty="0"/>
              <a:t>Goswami  </a:t>
            </a:r>
            <a:r>
              <a:rPr sz="2050" spc="-50" dirty="0"/>
              <a:t>AI/ML</a:t>
            </a:r>
            <a:r>
              <a:rPr sz="2050" spc="-195" dirty="0"/>
              <a:t> </a:t>
            </a:r>
            <a:r>
              <a:rPr sz="2050" spc="-105" dirty="0"/>
              <a:t>Expert</a:t>
            </a:r>
            <a:br>
              <a:rPr lang="en-GB" sz="2050" spc="-105" dirty="0"/>
            </a:br>
            <a:br>
              <a:rPr lang="en-GB" sz="2050" spc="-105" dirty="0"/>
            </a:br>
            <a:r>
              <a:rPr lang="en-GB" sz="2000" i="1" spc="-105" dirty="0"/>
              <a:t>with modifications by Ross Cruickshank</a:t>
            </a:r>
            <a:endParaRPr sz="2050" i="1" dirty="0"/>
          </a:p>
        </p:txBody>
      </p:sp>
      <p:sp>
        <p:nvSpPr>
          <p:cNvPr id="3" name="object 3"/>
          <p:cNvSpPr txBox="1"/>
          <p:nvPr/>
        </p:nvSpPr>
        <p:spPr>
          <a:xfrm>
            <a:off x="4811534" y="6227305"/>
            <a:ext cx="4690110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105" dirty="0">
                <a:latin typeface="Trebuchet MS"/>
                <a:cs typeface="Trebuchet MS"/>
              </a:rPr>
              <a:t>Slides</a:t>
            </a:r>
            <a:r>
              <a:rPr sz="1650" spc="-200" dirty="0">
                <a:latin typeface="Trebuchet MS"/>
                <a:cs typeface="Trebuchet MS"/>
              </a:rPr>
              <a:t> </a:t>
            </a:r>
            <a:r>
              <a:rPr sz="1650" spc="-120" dirty="0">
                <a:latin typeface="Trebuchet MS"/>
                <a:cs typeface="Trebuchet MS"/>
              </a:rPr>
              <a:t>prepared</a:t>
            </a:r>
            <a:r>
              <a:rPr sz="1650" spc="-210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and</a:t>
            </a:r>
            <a:r>
              <a:rPr sz="1650" spc="-210" dirty="0">
                <a:latin typeface="Trebuchet MS"/>
                <a:cs typeface="Trebuchet MS"/>
              </a:rPr>
              <a:t> </a:t>
            </a:r>
            <a:r>
              <a:rPr sz="1650" spc="-125" dirty="0">
                <a:latin typeface="Trebuchet MS"/>
                <a:cs typeface="Trebuchet MS"/>
              </a:rPr>
              <a:t>compiled</a:t>
            </a:r>
            <a:r>
              <a:rPr sz="1650" spc="-21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using</a:t>
            </a:r>
            <a:r>
              <a:rPr sz="1650" spc="-200" dirty="0">
                <a:latin typeface="Trebuchet MS"/>
                <a:cs typeface="Trebuchet MS"/>
              </a:rPr>
              <a:t> </a:t>
            </a:r>
            <a:r>
              <a:rPr sz="1650" spc="-100" dirty="0">
                <a:latin typeface="Trebuchet MS"/>
                <a:cs typeface="Trebuchet MS"/>
              </a:rPr>
              <a:t>various</a:t>
            </a:r>
            <a:r>
              <a:rPr sz="1650" spc="-200" dirty="0">
                <a:latin typeface="Trebuchet MS"/>
                <a:cs typeface="Trebuchet MS"/>
              </a:rPr>
              <a:t> </a:t>
            </a:r>
            <a:r>
              <a:rPr sz="1650" spc="-105" dirty="0">
                <a:latin typeface="Trebuchet MS"/>
                <a:cs typeface="Trebuchet MS"/>
              </a:rPr>
              <a:t>online</a:t>
            </a:r>
            <a:r>
              <a:rPr sz="1650" spc="-204" dirty="0">
                <a:latin typeface="Trebuchet MS"/>
                <a:cs typeface="Trebuchet MS"/>
              </a:rPr>
              <a:t> </a:t>
            </a:r>
            <a:r>
              <a:rPr sz="1650" spc="-120" dirty="0">
                <a:latin typeface="Trebuchet MS"/>
                <a:cs typeface="Trebuchet MS"/>
              </a:rPr>
              <a:t>sources.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Preprocessing: </a:t>
            </a:r>
            <a:r>
              <a:rPr spc="-170" dirty="0"/>
              <a:t>Handling </a:t>
            </a:r>
            <a:r>
              <a:rPr spc="-55" dirty="0"/>
              <a:t>Missing</a:t>
            </a:r>
            <a:r>
              <a:rPr spc="-480" dirty="0"/>
              <a:t> </a:t>
            </a:r>
            <a:r>
              <a:rPr spc="-19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857500" y="2362200"/>
            <a:ext cx="5067300" cy="391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49"/>
            <a:ext cx="7176592" cy="58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Preprocessing: </a:t>
            </a:r>
            <a:r>
              <a:rPr spc="-204" dirty="0"/>
              <a:t>Data</a:t>
            </a:r>
            <a:r>
              <a:rPr spc="-425" dirty="0"/>
              <a:t> </a:t>
            </a:r>
            <a:r>
              <a:rPr spc="-220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6216" y="1974856"/>
            <a:ext cx="6707505" cy="45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50" spc="20" dirty="0">
                <a:latin typeface="Arial"/>
                <a:cs typeface="Arial"/>
              </a:rPr>
              <a:t>Some </a:t>
            </a:r>
            <a:r>
              <a:rPr sz="1250" spc="15" dirty="0">
                <a:latin typeface="Arial"/>
                <a:cs typeface="Arial"/>
              </a:rPr>
              <a:t>data mining </a:t>
            </a:r>
            <a:r>
              <a:rPr sz="1250" spc="10" dirty="0">
                <a:latin typeface="Arial"/>
                <a:cs typeface="Arial"/>
              </a:rPr>
              <a:t>tools </a:t>
            </a:r>
            <a:r>
              <a:rPr sz="1250" spc="15" dirty="0">
                <a:latin typeface="Arial"/>
                <a:cs typeface="Arial"/>
              </a:rPr>
              <a:t>tends </a:t>
            </a:r>
            <a:r>
              <a:rPr sz="1250" spc="5" dirty="0">
                <a:latin typeface="Arial"/>
                <a:cs typeface="Arial"/>
              </a:rPr>
              <a:t>to give </a:t>
            </a:r>
            <a:r>
              <a:rPr sz="1250" spc="15" dirty="0">
                <a:latin typeface="Arial"/>
                <a:cs typeface="Arial"/>
              </a:rPr>
              <a:t>variables </a:t>
            </a:r>
            <a:r>
              <a:rPr sz="1250" spc="10" dirty="0">
                <a:latin typeface="Arial"/>
                <a:cs typeface="Arial"/>
              </a:rPr>
              <a:t>with </a:t>
            </a:r>
            <a:r>
              <a:rPr sz="1250" dirty="0">
                <a:latin typeface="Arial"/>
                <a:cs typeface="Arial"/>
              </a:rPr>
              <a:t>a </a:t>
            </a:r>
            <a:r>
              <a:rPr sz="1250" spc="15" dirty="0">
                <a:latin typeface="Arial"/>
                <a:cs typeface="Arial"/>
              </a:rPr>
              <a:t>large range </a:t>
            </a:r>
            <a:r>
              <a:rPr sz="1250" dirty="0">
                <a:latin typeface="Arial"/>
                <a:cs typeface="Arial"/>
              </a:rPr>
              <a:t>a </a:t>
            </a:r>
            <a:r>
              <a:rPr sz="1250" spc="15" dirty="0">
                <a:latin typeface="Arial"/>
                <a:cs typeface="Arial"/>
              </a:rPr>
              <a:t>higher significance </a:t>
            </a:r>
            <a:r>
              <a:rPr sz="1250" spc="20" dirty="0">
                <a:latin typeface="Arial"/>
                <a:cs typeface="Arial"/>
              </a:rPr>
              <a:t>than  </a:t>
            </a:r>
            <a:r>
              <a:rPr sz="1250" spc="15" dirty="0">
                <a:latin typeface="Arial"/>
                <a:cs typeface="Arial"/>
              </a:rPr>
              <a:t>variables </a:t>
            </a:r>
            <a:r>
              <a:rPr sz="1250" spc="10" dirty="0">
                <a:latin typeface="Arial"/>
                <a:cs typeface="Arial"/>
              </a:rPr>
              <a:t>with </a:t>
            </a:r>
            <a:r>
              <a:rPr sz="1250" dirty="0">
                <a:latin typeface="Arial"/>
                <a:cs typeface="Arial"/>
              </a:rPr>
              <a:t>a </a:t>
            </a:r>
            <a:r>
              <a:rPr sz="1250" spc="15" dirty="0">
                <a:latin typeface="Arial"/>
                <a:cs typeface="Arial"/>
              </a:rPr>
              <a:t>smaller range. </a:t>
            </a:r>
            <a:r>
              <a:rPr sz="1250" spc="10" dirty="0">
                <a:latin typeface="Arial"/>
                <a:cs typeface="Arial"/>
              </a:rPr>
              <a:t>For</a:t>
            </a:r>
            <a:r>
              <a:rPr sz="1250" spc="13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example,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5553" y="2609907"/>
            <a:ext cx="126364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350" dirty="0">
                <a:latin typeface="Arial"/>
                <a:cs typeface="Arial"/>
              </a:rPr>
              <a:t>•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5687" y="2648007"/>
            <a:ext cx="146050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5" dirty="0">
                <a:latin typeface="Arial"/>
                <a:cs typeface="Arial"/>
              </a:rPr>
              <a:t>Age versus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income.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6216" y="2927407"/>
            <a:ext cx="3630929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0" dirty="0">
                <a:latin typeface="Arial"/>
                <a:cs typeface="Arial"/>
              </a:rPr>
              <a:t>The </a:t>
            </a:r>
            <a:r>
              <a:rPr sz="1250" spc="15" dirty="0">
                <a:latin typeface="Arial"/>
                <a:cs typeface="Arial"/>
              </a:rPr>
              <a:t>typical </a:t>
            </a:r>
            <a:r>
              <a:rPr sz="1250" spc="20" dirty="0">
                <a:latin typeface="Arial"/>
                <a:cs typeface="Arial"/>
              </a:rPr>
              <a:t>approach </a:t>
            </a:r>
            <a:r>
              <a:rPr sz="1250" dirty="0">
                <a:latin typeface="Arial"/>
                <a:cs typeface="Arial"/>
              </a:rPr>
              <a:t>is </a:t>
            </a:r>
            <a:r>
              <a:rPr sz="1250" spc="5" dirty="0">
                <a:latin typeface="Arial"/>
                <a:cs typeface="Arial"/>
              </a:rPr>
              <a:t>to </a:t>
            </a:r>
            <a:r>
              <a:rPr sz="1250" spc="15" dirty="0">
                <a:latin typeface="Arial"/>
                <a:cs typeface="Arial"/>
              </a:rPr>
              <a:t>standardize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114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scales: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6216" y="3524307"/>
            <a:ext cx="17557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0" dirty="0">
                <a:solidFill>
                  <a:srgbClr val="E56565"/>
                </a:solidFill>
                <a:latin typeface="Arial"/>
                <a:cs typeface="Arial"/>
              </a:rPr>
              <a:t>Min-Max</a:t>
            </a:r>
            <a:r>
              <a:rPr sz="1250" spc="-10" dirty="0">
                <a:solidFill>
                  <a:srgbClr val="E5656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E56565"/>
                </a:solidFill>
                <a:latin typeface="Arial"/>
                <a:cs typeface="Arial"/>
              </a:rPr>
              <a:t>Normalization: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1927" y="4045007"/>
            <a:ext cx="43751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spc="-15" dirty="0">
                <a:latin typeface="Georgia"/>
                <a:cs typeface="Georgia"/>
              </a:rPr>
              <a:t>X</a:t>
            </a:r>
            <a:r>
              <a:rPr sz="1250" i="1" spc="30" dirty="0">
                <a:latin typeface="Georgia"/>
                <a:cs typeface="Georgia"/>
              </a:rPr>
              <a:t> </a:t>
            </a:r>
            <a:r>
              <a:rPr sz="1200" spc="-405" baseline="41666" dirty="0">
                <a:latin typeface="DejaVu Sans"/>
                <a:cs typeface="DejaVu Sans"/>
              </a:rPr>
              <a:t>∗</a:t>
            </a:r>
            <a:r>
              <a:rPr sz="1200" spc="247" baseline="41666" dirty="0">
                <a:latin typeface="DejaVu Sans"/>
                <a:cs typeface="DejaVu Sans"/>
              </a:rPr>
              <a:t> </a:t>
            </a:r>
            <a:r>
              <a:rPr sz="1250" spc="-5" dirty="0">
                <a:latin typeface="Tahoma"/>
                <a:cs typeface="Tahoma"/>
              </a:rPr>
              <a:t>=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8500" y="4165600"/>
            <a:ext cx="1282700" cy="2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29178" y="3803656"/>
            <a:ext cx="1274445" cy="558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5880" algn="ctr">
              <a:lnSpc>
                <a:spcPct val="100000"/>
              </a:lnSpc>
              <a:spcBef>
                <a:spcPts val="700"/>
              </a:spcBef>
            </a:pPr>
            <a:r>
              <a:rPr sz="1250" i="1" spc="-15" dirty="0">
                <a:latin typeface="Georgia"/>
                <a:cs typeface="Georgia"/>
              </a:rPr>
              <a:t>X </a:t>
            </a:r>
            <a:r>
              <a:rPr sz="1250" spc="260" dirty="0">
                <a:latin typeface="Arial"/>
                <a:cs typeface="Arial"/>
              </a:rPr>
              <a:t>−</a:t>
            </a:r>
            <a:r>
              <a:rPr sz="1250" spc="140" dirty="0">
                <a:latin typeface="Arial"/>
                <a:cs typeface="Arial"/>
              </a:rPr>
              <a:t> </a:t>
            </a:r>
            <a:r>
              <a:rPr sz="1250" i="1" spc="5" dirty="0">
                <a:latin typeface="Arial"/>
                <a:cs typeface="Arial"/>
              </a:rPr>
              <a:t>min</a:t>
            </a:r>
            <a:r>
              <a:rPr sz="1250" spc="5" dirty="0">
                <a:latin typeface="Tahoma"/>
                <a:cs typeface="Tahoma"/>
              </a:rPr>
              <a:t>(</a:t>
            </a:r>
            <a:r>
              <a:rPr sz="1250" i="1" spc="5" dirty="0">
                <a:latin typeface="Georgia"/>
                <a:cs typeface="Georgia"/>
              </a:rPr>
              <a:t>X</a:t>
            </a:r>
            <a:r>
              <a:rPr sz="1250" spc="5" dirty="0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250" i="1" spc="-5" dirty="0">
                <a:latin typeface="Arial"/>
                <a:cs typeface="Arial"/>
              </a:rPr>
              <a:t>max</a:t>
            </a:r>
            <a:r>
              <a:rPr sz="1250" spc="-5" dirty="0">
                <a:latin typeface="Tahoma"/>
                <a:cs typeface="Tahoma"/>
              </a:rPr>
              <a:t>(</a:t>
            </a:r>
            <a:r>
              <a:rPr sz="1250" i="1" spc="-5" dirty="0">
                <a:latin typeface="Georgia"/>
                <a:cs typeface="Georgia"/>
              </a:rPr>
              <a:t>X</a:t>
            </a:r>
            <a:r>
              <a:rPr sz="1250" spc="-5" dirty="0">
                <a:latin typeface="Tahoma"/>
                <a:cs typeface="Tahoma"/>
              </a:rPr>
              <a:t>) </a:t>
            </a:r>
            <a:r>
              <a:rPr sz="1250" spc="260" dirty="0">
                <a:latin typeface="Arial"/>
                <a:cs typeface="Arial"/>
              </a:rPr>
              <a:t>−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i="1" spc="5" dirty="0">
                <a:latin typeface="Arial"/>
                <a:cs typeface="Arial"/>
              </a:rPr>
              <a:t>min</a:t>
            </a:r>
            <a:r>
              <a:rPr sz="1250" spc="5" dirty="0">
                <a:latin typeface="Tahoma"/>
                <a:cs typeface="Tahoma"/>
              </a:rPr>
              <a:t>(</a:t>
            </a:r>
            <a:r>
              <a:rPr sz="1250" i="1" spc="5" dirty="0">
                <a:latin typeface="Georgia"/>
                <a:cs typeface="Georgia"/>
              </a:rPr>
              <a:t>X</a:t>
            </a:r>
            <a:r>
              <a:rPr sz="1250" spc="5" dirty="0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1436" y="4045007"/>
            <a:ext cx="7302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spc="35" dirty="0">
                <a:latin typeface="Georgia"/>
                <a:cs typeface="Georgia"/>
              </a:rPr>
              <a:t>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2495" y="465994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1292" y="465994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0" y="-26458"/>
                </a:moveTo>
                <a:lnTo>
                  <a:pt x="16340" y="26458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07545" y="46080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2495" y="441356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1292" y="441356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0" y="-26458"/>
                </a:moveTo>
                <a:lnTo>
                  <a:pt x="16340" y="26458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55627" y="4354012"/>
            <a:ext cx="10604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40" dirty="0">
                <a:latin typeface="Arial"/>
                <a:cs typeface="Arial"/>
              </a:rPr>
              <a:t>0</a:t>
            </a:r>
            <a:r>
              <a:rPr sz="400" spc="15" dirty="0">
                <a:latin typeface="Arial"/>
                <a:cs typeface="Arial"/>
              </a:rPr>
              <a:t>.</a:t>
            </a:r>
            <a:r>
              <a:rPr sz="400" spc="5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92495" y="416720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51292" y="416720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0" y="-26458"/>
                </a:moveTo>
                <a:lnTo>
                  <a:pt x="16340" y="26458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55627" y="4112712"/>
            <a:ext cx="10604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40" dirty="0">
                <a:latin typeface="Arial"/>
                <a:cs typeface="Arial"/>
              </a:rPr>
              <a:t>0</a:t>
            </a:r>
            <a:r>
              <a:rPr sz="400" spc="15" dirty="0">
                <a:latin typeface="Arial"/>
                <a:cs typeface="Arial"/>
              </a:rPr>
              <a:t>.</a:t>
            </a:r>
            <a:r>
              <a:rPr sz="400" spc="5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92495" y="392031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51292" y="392031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0" y="-26458"/>
                </a:moveTo>
                <a:lnTo>
                  <a:pt x="16340" y="26458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55627" y="3871412"/>
            <a:ext cx="10604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40" dirty="0">
                <a:latin typeface="Arial"/>
                <a:cs typeface="Arial"/>
              </a:rPr>
              <a:t>0</a:t>
            </a:r>
            <a:r>
              <a:rPr sz="400" spc="15" dirty="0">
                <a:latin typeface="Arial"/>
                <a:cs typeface="Arial"/>
              </a:rPr>
              <a:t>.</a:t>
            </a:r>
            <a:r>
              <a:rPr sz="400" spc="5" dirty="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92495" y="367393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51292" y="367393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0" y="-26458"/>
                </a:moveTo>
                <a:lnTo>
                  <a:pt x="16340" y="26458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55627" y="3617412"/>
            <a:ext cx="10604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40" dirty="0">
                <a:latin typeface="Arial"/>
                <a:cs typeface="Arial"/>
              </a:rPr>
              <a:t>0</a:t>
            </a:r>
            <a:r>
              <a:rPr sz="400" spc="15" dirty="0">
                <a:latin typeface="Arial"/>
                <a:cs typeface="Arial"/>
              </a:rPr>
              <a:t>.</a:t>
            </a:r>
            <a:r>
              <a:rPr sz="400" spc="5" dirty="0">
                <a:latin typeface="Arial"/>
                <a:cs typeface="Arial"/>
              </a:rPr>
              <a:t>8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92495" y="342757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51292" y="342757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0" y="-26458"/>
                </a:moveTo>
                <a:lnTo>
                  <a:pt x="16340" y="26458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07545" y="33761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92495" y="462725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40"/>
                </a:moveTo>
                <a:lnTo>
                  <a:pt x="26465" y="16340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2495" y="34275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35"/>
                </a:moveTo>
                <a:lnTo>
                  <a:pt x="26465" y="16335"/>
                </a:lnTo>
              </a:path>
            </a:pathLst>
          </a:custGeom>
          <a:ln w="32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34545" y="4671512"/>
            <a:ext cx="115570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25" dirty="0">
                <a:latin typeface="Arial"/>
                <a:cs typeface="Arial"/>
              </a:rPr>
              <a:t>-20</a:t>
            </a:r>
            <a:r>
              <a:rPr sz="400" spc="-75" dirty="0">
                <a:latin typeface="Arial"/>
                <a:cs typeface="Arial"/>
              </a:rPr>
              <a:t> 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78881" y="4627257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5347" y="34275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35"/>
                </a:moveTo>
                <a:lnTo>
                  <a:pt x="26465" y="16335"/>
                </a:lnTo>
              </a:path>
            </a:pathLst>
          </a:custGeom>
          <a:ln w="32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83706" y="46715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18707" y="462725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40"/>
                </a:moveTo>
                <a:lnTo>
                  <a:pt x="26465" y="16340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18707" y="34275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35"/>
                </a:moveTo>
                <a:lnTo>
                  <a:pt x="26465" y="16335"/>
                </a:lnTo>
              </a:path>
            </a:pathLst>
          </a:custGeom>
          <a:ln w="32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379768" y="4671512"/>
            <a:ext cx="9461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25" dirty="0">
                <a:latin typeface="Arial"/>
                <a:cs typeface="Arial"/>
              </a:rPr>
              <a:t>20</a:t>
            </a:r>
            <a:r>
              <a:rPr sz="400" spc="-75" dirty="0">
                <a:latin typeface="Arial"/>
                <a:cs typeface="Arial"/>
              </a:rPr>
              <a:t> 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31558" y="462725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40"/>
                </a:moveTo>
                <a:lnTo>
                  <a:pt x="26465" y="16340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31558" y="34275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35"/>
                </a:moveTo>
                <a:lnTo>
                  <a:pt x="26465" y="16335"/>
                </a:lnTo>
              </a:path>
            </a:pathLst>
          </a:custGeom>
          <a:ln w="32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44918" y="462725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40"/>
                </a:moveTo>
                <a:lnTo>
                  <a:pt x="26465" y="16340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44918" y="34275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35"/>
                </a:moveTo>
                <a:lnTo>
                  <a:pt x="26465" y="16335"/>
                </a:lnTo>
              </a:path>
            </a:pathLst>
          </a:custGeom>
          <a:ln w="32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57770" y="462725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40"/>
                </a:moveTo>
                <a:lnTo>
                  <a:pt x="26465" y="16340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57770" y="34275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35"/>
                </a:moveTo>
                <a:lnTo>
                  <a:pt x="26465" y="16335"/>
                </a:lnTo>
              </a:path>
            </a:pathLst>
          </a:custGeom>
          <a:ln w="32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318832" y="4671512"/>
            <a:ext cx="9461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25" dirty="0">
                <a:latin typeface="Arial"/>
                <a:cs typeface="Arial"/>
              </a:rPr>
              <a:t>80</a:t>
            </a:r>
            <a:r>
              <a:rPr sz="400" spc="-75" dirty="0">
                <a:latin typeface="Arial"/>
                <a:cs typeface="Arial"/>
              </a:rPr>
              <a:t> </a:t>
            </a:r>
            <a:endParaRPr sz="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71142" y="462725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40"/>
                </a:moveTo>
                <a:lnTo>
                  <a:pt x="26465" y="16340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71142" y="34275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35"/>
                </a:moveTo>
                <a:lnTo>
                  <a:pt x="26465" y="16335"/>
                </a:lnTo>
              </a:path>
            </a:pathLst>
          </a:custGeom>
          <a:ln w="32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614894" y="4671512"/>
            <a:ext cx="12890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30" dirty="0">
                <a:latin typeface="Arial"/>
                <a:cs typeface="Arial"/>
              </a:rPr>
              <a:t>100</a:t>
            </a:r>
            <a:r>
              <a:rPr sz="400" spc="-75" dirty="0">
                <a:latin typeface="Arial"/>
                <a:cs typeface="Arial"/>
              </a:rPr>
              <a:t> </a:t>
            </a:r>
            <a:endParaRPr sz="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983981" y="462725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40"/>
                </a:moveTo>
                <a:lnTo>
                  <a:pt x="26465" y="16340"/>
                </a:lnTo>
              </a:path>
            </a:pathLst>
          </a:custGeom>
          <a:ln w="32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83981" y="34275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35"/>
                </a:moveTo>
                <a:lnTo>
                  <a:pt x="26465" y="16335"/>
                </a:lnTo>
              </a:path>
            </a:pathLst>
          </a:custGeom>
          <a:ln w="32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927746" y="4671512"/>
            <a:ext cx="12890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30" dirty="0">
                <a:latin typeface="Arial"/>
                <a:cs typeface="Arial"/>
              </a:rPr>
              <a:t>120</a:t>
            </a:r>
            <a:r>
              <a:rPr sz="400" spc="-75" dirty="0">
                <a:latin typeface="Arial"/>
                <a:cs typeface="Arial"/>
              </a:rPr>
              <a:t> </a:t>
            </a:r>
            <a:endParaRPr sz="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792495" y="3427577"/>
            <a:ext cx="2192020" cy="1232535"/>
          </a:xfrm>
          <a:custGeom>
            <a:avLst/>
            <a:gdLst/>
            <a:ahLst/>
            <a:cxnLst/>
            <a:rect l="l" t="t" r="r" b="b"/>
            <a:pathLst>
              <a:path w="2192020" h="1232535">
                <a:moveTo>
                  <a:pt x="0" y="1232373"/>
                </a:moveTo>
                <a:lnTo>
                  <a:pt x="2191482" y="1232373"/>
                </a:lnTo>
                <a:lnTo>
                  <a:pt x="2191482" y="0"/>
                </a:lnTo>
                <a:lnTo>
                  <a:pt x="0" y="0"/>
                </a:lnTo>
                <a:lnTo>
                  <a:pt x="0" y="1232373"/>
                </a:lnTo>
              </a:path>
            </a:pathLst>
          </a:custGeom>
          <a:ln w="52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82966" y="3792054"/>
            <a:ext cx="85090" cy="51371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400" spc="30" dirty="0">
                <a:latin typeface="Arial"/>
                <a:cs typeface="Arial"/>
              </a:rPr>
              <a:t>normalized</a:t>
            </a:r>
            <a:r>
              <a:rPr sz="400" spc="15" dirty="0">
                <a:latin typeface="Arial"/>
                <a:cs typeface="Arial"/>
              </a:rPr>
              <a:t> </a:t>
            </a:r>
            <a:r>
              <a:rPr sz="400" spc="30" dirty="0">
                <a:latin typeface="Arial"/>
                <a:cs typeface="Arial"/>
              </a:rPr>
              <a:t>values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76326" y="4671512"/>
            <a:ext cx="424180" cy="190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14"/>
              </a:spcBef>
              <a:tabLst>
                <a:tab pos="341630" algn="l"/>
              </a:tabLst>
            </a:pPr>
            <a:r>
              <a:rPr sz="400" spc="25" dirty="0">
                <a:latin typeface="Arial"/>
                <a:cs typeface="Arial"/>
              </a:rPr>
              <a:t>40	60</a:t>
            </a:r>
            <a:r>
              <a:rPr sz="400" spc="-75" dirty="0">
                <a:latin typeface="Arial"/>
                <a:cs typeface="Arial"/>
              </a:rPr>
              <a:t> 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400" spc="35" dirty="0">
                <a:latin typeface="Arial"/>
                <a:cs typeface="Arial"/>
              </a:rPr>
              <a:t>o</a:t>
            </a:r>
            <a:r>
              <a:rPr sz="400" spc="25" dirty="0">
                <a:latin typeface="Arial"/>
                <a:cs typeface="Arial"/>
              </a:rPr>
              <a:t>r</a:t>
            </a:r>
            <a:r>
              <a:rPr sz="400" spc="10" dirty="0">
                <a:latin typeface="Arial"/>
                <a:cs typeface="Arial"/>
              </a:rPr>
              <a:t>i</a:t>
            </a:r>
            <a:r>
              <a:rPr sz="400" spc="35" dirty="0">
                <a:latin typeface="Arial"/>
                <a:cs typeface="Arial"/>
              </a:rPr>
              <a:t>g</a:t>
            </a:r>
            <a:r>
              <a:rPr sz="400" spc="10" dirty="0">
                <a:latin typeface="Arial"/>
                <a:cs typeface="Arial"/>
              </a:rPr>
              <a:t>i</a:t>
            </a:r>
            <a:r>
              <a:rPr sz="400" spc="35" dirty="0">
                <a:latin typeface="Arial"/>
                <a:cs typeface="Arial"/>
              </a:rPr>
              <a:t>na</a:t>
            </a:r>
            <a:r>
              <a:rPr sz="400" dirty="0">
                <a:latin typeface="Arial"/>
                <a:cs typeface="Arial"/>
              </a:rPr>
              <a:t>l</a:t>
            </a:r>
            <a:r>
              <a:rPr sz="400" spc="-20" dirty="0">
                <a:latin typeface="Arial"/>
                <a:cs typeface="Arial"/>
              </a:rPr>
              <a:t> </a:t>
            </a:r>
            <a:r>
              <a:rPr sz="400" spc="35" dirty="0">
                <a:latin typeface="Arial"/>
                <a:cs typeface="Arial"/>
              </a:rPr>
              <a:t>v</a:t>
            </a:r>
            <a:r>
              <a:rPr sz="400" spc="40" dirty="0">
                <a:latin typeface="Arial"/>
                <a:cs typeface="Arial"/>
              </a:rPr>
              <a:t>a</a:t>
            </a:r>
            <a:r>
              <a:rPr sz="400" spc="15" dirty="0">
                <a:latin typeface="Arial"/>
                <a:cs typeface="Arial"/>
              </a:rPr>
              <a:t>l</a:t>
            </a:r>
            <a:r>
              <a:rPr sz="400" spc="40" dirty="0">
                <a:latin typeface="Arial"/>
                <a:cs typeface="Arial"/>
              </a:rPr>
              <a:t>ue</a:t>
            </a:r>
            <a:r>
              <a:rPr sz="400" spc="5" dirty="0">
                <a:latin typeface="Arial"/>
                <a:cs typeface="Arial"/>
              </a:rPr>
              <a:t>s</a:t>
            </a:r>
            <a:endParaRPr sz="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102744" y="4076700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12865" y="4066573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81993" y="4397235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2113" y="441356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67985" y="4618710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78105" y="463504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35434" y="3559047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45555" y="357538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29719" y="3650335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39840" y="366666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19864" y="380542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29985" y="382176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98071" y="4148264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08191" y="416460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72658" y="4545050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82766" y="4534937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5625" y="4340694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95746" y="4330568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01703" y="409380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11824" y="4083693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16752" y="3852621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26873" y="3842507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70575" y="457928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80696" y="459563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36463" y="3546602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46596" y="356293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20385" y="3793502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30506" y="380983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24525" y="3729177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34658" y="374550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01183" y="410157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11303" y="4091465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85625" y="4340694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095746" y="4330568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04814" y="404244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14935" y="405879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66423" y="4643602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76543" y="465994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71234" y="3411232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40"/>
                </a:moveTo>
                <a:lnTo>
                  <a:pt x="26465" y="16340"/>
                </a:lnTo>
              </a:path>
            </a:pathLst>
          </a:custGeom>
          <a:ln w="326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54889" y="342757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99633" y="412597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9754" y="4115849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74207" y="452015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84328" y="4536503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18302" y="3830320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28423" y="384665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00154" y="411610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10261" y="4105994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09488" y="3968292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119609" y="3958166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17273" y="384743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27394" y="3837313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110009" y="3958437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120129" y="3948311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85625" y="4340694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95746" y="4330568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72658" y="4545050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82766" y="4534937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12079" y="392885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22199" y="3918745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07418" y="400251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17526" y="401886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91848" y="4244225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01969" y="426057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83021" y="438478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93142" y="440112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15191" y="387959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25311" y="3869470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02744" y="407202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12865" y="4061900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22975" y="375406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33096" y="3743955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99633" y="412597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09754" y="4115849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93918" y="420998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04039" y="422633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06377" y="402015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16497" y="4010033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9488" y="3968292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19609" y="3958166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15191" y="387959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125311" y="3869470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127649" y="3682491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137770" y="369883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166561" y="348540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35"/>
                </a:moveTo>
                <a:lnTo>
                  <a:pt x="26465" y="16335"/>
                </a:lnTo>
              </a:path>
            </a:pathLst>
          </a:custGeom>
          <a:ln w="326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50216" y="350173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117273" y="3842765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127394" y="3832652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106377" y="401756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116497" y="4007442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112079" y="392885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22199" y="3918745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122975" y="375613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33096" y="3746038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817967" y="451756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40"/>
                </a:moveTo>
                <a:lnTo>
                  <a:pt x="26465" y="16340"/>
                </a:lnTo>
              </a:path>
            </a:pathLst>
          </a:custGeom>
          <a:ln w="326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01609" y="453390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7600708" y="4493712"/>
            <a:ext cx="102235" cy="1397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400"/>
              </a:lnSpc>
              <a:spcBef>
                <a:spcPts val="195"/>
              </a:spcBef>
            </a:pPr>
            <a:r>
              <a:rPr sz="400" spc="55" dirty="0">
                <a:latin typeface="Arial"/>
                <a:cs typeface="Arial"/>
              </a:rPr>
              <a:t>A</a:t>
            </a:r>
            <a:r>
              <a:rPr sz="400" spc="5" dirty="0">
                <a:latin typeface="Arial"/>
                <a:cs typeface="Arial"/>
              </a:rPr>
              <a:t>1 </a:t>
            </a:r>
            <a:r>
              <a:rPr sz="400" spc="-70" dirty="0">
                <a:latin typeface="Arial"/>
                <a:cs typeface="Arial"/>
              </a:rPr>
              <a:t> </a:t>
            </a:r>
            <a:r>
              <a:rPr sz="400" spc="55" dirty="0">
                <a:latin typeface="Arial"/>
                <a:cs typeface="Arial"/>
              </a:rPr>
              <a:t>A</a:t>
            </a:r>
            <a:r>
              <a:rPr sz="400" spc="5" dirty="0">
                <a:latin typeface="Arial"/>
                <a:cs typeface="Arial"/>
              </a:rPr>
              <a:t>2</a:t>
            </a:r>
            <a:r>
              <a:rPr sz="400" spc="-70" dirty="0">
                <a:latin typeface="Arial"/>
                <a:cs typeface="Arial"/>
              </a:rPr>
              <a:t> </a:t>
            </a:r>
            <a:endParaRPr sz="4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490563" y="435418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90563" y="435418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76440" y="412545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776440" y="412545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241299" y="37540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241299" y="37540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552818" y="430439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52818" y="430439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344536" y="367160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344536" y="367160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119899" y="385107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119899" y="385107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670355" y="341123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670355" y="341123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49187" y="430697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549187" y="430697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718325" y="417212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718325" y="417212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399528" y="362751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399528" y="362751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098627" y="386765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098613" y="386765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688759" y="419545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688759" y="419545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245959" y="375043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245959" y="375043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245959" y="375043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245959" y="375043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90968" y="379402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190968" y="379402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016127" y="393405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016127" y="393405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073722" y="388788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073722" y="388788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97978" y="362907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397978" y="362907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776440" y="412545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776440" y="412545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387081" y="363788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387081" y="363788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771767" y="412959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771767" y="412959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774878" y="412700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774878" y="412700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532067" y="432098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532067" y="432098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59447" y="405956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9447" y="405956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128423" y="464360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28423" y="464360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802894" y="410418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802894" y="410418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970471" y="397036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970471" y="397036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984479" y="395946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984479" y="395946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864108" y="405542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864108" y="405542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898347" y="402793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898347" y="402793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984479" y="395946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984479" y="395946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033259" y="392056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033259" y="392056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834543" y="407929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834543" y="407929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931558" y="400199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931558" y="400199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917029" y="401289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917029" y="401289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984479" y="395946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984479" y="395946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953339" y="398435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953339" y="398435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933120" y="400044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933120" y="400044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901471" y="402534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901471" y="402534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875005" y="404660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875005" y="404660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000049" y="394649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000049" y="394649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984479" y="395946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984479" y="395946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933120" y="400044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933120" y="400044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003160" y="39444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03160" y="39444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948678" y="398799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948678" y="398799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933120" y="400044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933120" y="400044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928446" y="400408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928446" y="400408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801609" y="45798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801609" y="457981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792495" y="3427577"/>
            <a:ext cx="2192020" cy="1232535"/>
          </a:xfrm>
          <a:custGeom>
            <a:avLst/>
            <a:gdLst/>
            <a:ahLst/>
            <a:cxnLst/>
            <a:rect l="l" t="t" r="r" b="b"/>
            <a:pathLst>
              <a:path w="2192020" h="1232535">
                <a:moveTo>
                  <a:pt x="0" y="1232373"/>
                </a:moveTo>
                <a:lnTo>
                  <a:pt x="2191482" y="1232373"/>
                </a:lnTo>
                <a:lnTo>
                  <a:pt x="2191482" y="0"/>
                </a:lnTo>
                <a:lnTo>
                  <a:pt x="0" y="0"/>
                </a:lnTo>
                <a:lnTo>
                  <a:pt x="0" y="1232373"/>
                </a:lnTo>
              </a:path>
            </a:pathLst>
          </a:custGeom>
          <a:ln w="52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 txBox="1"/>
          <p:nvPr/>
        </p:nvSpPr>
        <p:spPr>
          <a:xfrm>
            <a:off x="1886216" y="5073707"/>
            <a:ext cx="179260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0" dirty="0">
                <a:solidFill>
                  <a:srgbClr val="E56565"/>
                </a:solidFill>
                <a:latin typeface="Arial"/>
                <a:cs typeface="Arial"/>
              </a:rPr>
              <a:t>Z-score</a:t>
            </a:r>
            <a:r>
              <a:rPr sz="1250" spc="-40" dirty="0">
                <a:solidFill>
                  <a:srgbClr val="E5656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E56565"/>
                </a:solidFill>
                <a:latin typeface="Arial"/>
                <a:cs typeface="Arial"/>
              </a:rPr>
              <a:t>standardization: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3314700" y="5715000"/>
            <a:ext cx="1130300" cy="2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 txBox="1"/>
          <p:nvPr/>
        </p:nvSpPr>
        <p:spPr>
          <a:xfrm>
            <a:off x="2808376" y="5391155"/>
            <a:ext cx="1711325" cy="558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75" i="1" spc="-22" baseline="-40000" dirty="0">
                <a:latin typeface="Georgia"/>
                <a:cs typeface="Georgia"/>
              </a:rPr>
              <a:t>X </a:t>
            </a:r>
            <a:r>
              <a:rPr sz="1200" spc="-405" baseline="-20833" dirty="0">
                <a:latin typeface="DejaVu Sans"/>
                <a:cs typeface="DejaVu Sans"/>
              </a:rPr>
              <a:t>∗</a:t>
            </a:r>
            <a:r>
              <a:rPr sz="1200" spc="277" baseline="-20833" dirty="0">
                <a:latin typeface="DejaVu Sans"/>
                <a:cs typeface="DejaVu Sans"/>
              </a:rPr>
              <a:t> </a:t>
            </a:r>
            <a:r>
              <a:rPr sz="1875" spc="-7" baseline="-40000" dirty="0">
                <a:latin typeface="Tahoma"/>
                <a:cs typeface="Tahoma"/>
              </a:rPr>
              <a:t>= </a:t>
            </a:r>
            <a:r>
              <a:rPr sz="1250" i="1" spc="-15" dirty="0">
                <a:latin typeface="Georgia"/>
                <a:cs typeface="Georgia"/>
              </a:rPr>
              <a:t>X </a:t>
            </a:r>
            <a:r>
              <a:rPr sz="1250" spc="260" dirty="0">
                <a:latin typeface="Arial"/>
                <a:cs typeface="Arial"/>
              </a:rPr>
              <a:t>− </a:t>
            </a:r>
            <a:r>
              <a:rPr sz="1250" i="1" spc="100" dirty="0">
                <a:latin typeface="Arial"/>
                <a:cs typeface="Arial"/>
              </a:rPr>
              <a:t>m</a:t>
            </a:r>
            <a:r>
              <a:rPr sz="1250" i="1" spc="100" dirty="0">
                <a:latin typeface="Georgia"/>
                <a:cs typeface="Georgia"/>
              </a:rPr>
              <a:t>ean</a:t>
            </a:r>
            <a:r>
              <a:rPr sz="1250" spc="100" dirty="0">
                <a:latin typeface="Tahoma"/>
                <a:cs typeface="Tahoma"/>
              </a:rPr>
              <a:t>(</a:t>
            </a:r>
            <a:r>
              <a:rPr sz="1250" i="1" spc="100" dirty="0">
                <a:latin typeface="Georgia"/>
                <a:cs typeface="Georgia"/>
              </a:rPr>
              <a:t>X</a:t>
            </a:r>
            <a:r>
              <a:rPr sz="1250" spc="100" dirty="0">
                <a:latin typeface="Tahoma"/>
                <a:cs typeface="Tahoma"/>
              </a:rPr>
              <a:t>)</a:t>
            </a:r>
            <a:r>
              <a:rPr sz="1250" spc="-190" dirty="0">
                <a:latin typeface="Tahoma"/>
                <a:cs typeface="Tahoma"/>
              </a:rPr>
              <a:t> </a:t>
            </a:r>
            <a:r>
              <a:rPr sz="1875" i="1" spc="52" baseline="-40000" dirty="0">
                <a:latin typeface="Georgia"/>
                <a:cs typeface="Georgia"/>
              </a:rPr>
              <a:t>.</a:t>
            </a:r>
            <a:endParaRPr sz="1875" baseline="-40000">
              <a:latin typeface="Georgia"/>
              <a:cs typeface="Georgia"/>
            </a:endParaRPr>
          </a:p>
          <a:p>
            <a:pPr marL="793115">
              <a:lnSpc>
                <a:spcPct val="100000"/>
              </a:lnSpc>
              <a:spcBef>
                <a:spcPts val="600"/>
              </a:spcBef>
            </a:pPr>
            <a:r>
              <a:rPr sz="1250" i="1" spc="125" dirty="0">
                <a:latin typeface="Georgia"/>
                <a:cs typeface="Georgia"/>
              </a:rPr>
              <a:t>SD</a:t>
            </a:r>
            <a:r>
              <a:rPr sz="1250" i="1" spc="-135" dirty="0">
                <a:latin typeface="Georgia"/>
                <a:cs typeface="Georgia"/>
              </a:rPr>
              <a:t> </a:t>
            </a:r>
            <a:r>
              <a:rPr sz="1250" dirty="0">
                <a:latin typeface="Tahoma"/>
                <a:cs typeface="Tahoma"/>
              </a:rPr>
              <a:t>(</a:t>
            </a:r>
            <a:r>
              <a:rPr sz="1250" spc="-235" dirty="0">
                <a:latin typeface="Tahoma"/>
                <a:cs typeface="Tahoma"/>
              </a:rPr>
              <a:t> </a:t>
            </a:r>
            <a:r>
              <a:rPr sz="1250" i="1" spc="-15" dirty="0">
                <a:latin typeface="Georgia"/>
                <a:cs typeface="Georgia"/>
              </a:rPr>
              <a:t>X</a:t>
            </a:r>
            <a:r>
              <a:rPr sz="1250" i="1" spc="-140" dirty="0">
                <a:latin typeface="Georgia"/>
                <a:cs typeface="Georgia"/>
              </a:rPr>
              <a:t> </a:t>
            </a:r>
            <a:r>
              <a:rPr sz="1250" dirty="0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5612117" y="6144712"/>
            <a:ext cx="7556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25" dirty="0">
                <a:latin typeface="Arial"/>
                <a:cs typeface="Arial"/>
              </a:rPr>
              <a:t>-</a:t>
            </a:r>
            <a:r>
              <a:rPr sz="400" spc="5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5612117" y="5979612"/>
            <a:ext cx="7556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25" dirty="0">
                <a:latin typeface="Arial"/>
                <a:cs typeface="Arial"/>
              </a:rPr>
              <a:t>-</a:t>
            </a:r>
            <a:r>
              <a:rPr sz="400" spc="5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5612117" y="5801812"/>
            <a:ext cx="7556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25" dirty="0">
                <a:latin typeface="Arial"/>
                <a:cs typeface="Arial"/>
              </a:rPr>
              <a:t>-</a:t>
            </a:r>
            <a:r>
              <a:rPr sz="400" spc="5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5612117" y="5624012"/>
            <a:ext cx="7556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25" dirty="0">
                <a:latin typeface="Arial"/>
                <a:cs typeface="Arial"/>
              </a:rPr>
              <a:t>-</a:t>
            </a:r>
            <a:r>
              <a:rPr sz="400" spc="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5632843" y="54462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5632843" y="52684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5632843" y="50906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5632843" y="49128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7927746" y="6208212"/>
            <a:ext cx="12890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30" dirty="0">
                <a:latin typeface="Arial"/>
                <a:cs typeface="Arial"/>
              </a:rPr>
              <a:t>120</a:t>
            </a:r>
            <a:r>
              <a:rPr sz="400" spc="-75" dirty="0">
                <a:latin typeface="Arial"/>
                <a:cs typeface="Arial"/>
              </a:rPr>
              <a:t> </a:t>
            </a:r>
            <a:endParaRPr sz="40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5482966" y="5321148"/>
            <a:ext cx="85090" cy="55943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400" spc="30" dirty="0">
                <a:latin typeface="Arial"/>
                <a:cs typeface="Arial"/>
              </a:rPr>
              <a:t>standardized</a:t>
            </a:r>
            <a:r>
              <a:rPr sz="400" spc="10" dirty="0">
                <a:latin typeface="Arial"/>
                <a:cs typeface="Arial"/>
              </a:rPr>
              <a:t> </a:t>
            </a:r>
            <a:r>
              <a:rPr sz="400" spc="25" dirty="0">
                <a:latin typeface="Arial"/>
                <a:cs typeface="Arial"/>
              </a:rPr>
              <a:t>values</a:t>
            </a:r>
            <a:endParaRPr sz="400">
              <a:latin typeface="Arial"/>
              <a:cs typeface="Arial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5659844" y="6208212"/>
            <a:ext cx="2072639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2110" algn="l"/>
                <a:tab pos="678815" algn="l"/>
                <a:tab pos="1002665" algn="l"/>
                <a:tab pos="1326515" algn="l"/>
                <a:tab pos="1649730" algn="l"/>
                <a:tab pos="1956435" algn="l"/>
              </a:tabLst>
            </a:pPr>
            <a:r>
              <a:rPr sz="400" spc="25" dirty="0">
                <a:latin typeface="Arial"/>
                <a:cs typeface="Arial"/>
              </a:rPr>
              <a:t>-20	</a:t>
            </a:r>
            <a:r>
              <a:rPr sz="400" spc="5" dirty="0">
                <a:latin typeface="Arial"/>
                <a:cs typeface="Arial"/>
              </a:rPr>
              <a:t>0	</a:t>
            </a:r>
            <a:r>
              <a:rPr sz="400" spc="25" dirty="0">
                <a:latin typeface="Arial"/>
                <a:cs typeface="Arial"/>
              </a:rPr>
              <a:t>20	40	60	80	</a:t>
            </a:r>
            <a:r>
              <a:rPr sz="400" spc="30" dirty="0">
                <a:latin typeface="Arial"/>
                <a:cs typeface="Arial"/>
              </a:rPr>
              <a:t>100</a:t>
            </a:r>
            <a:r>
              <a:rPr sz="400" spc="-75" dirty="0">
                <a:latin typeface="Arial"/>
                <a:cs typeface="Arial"/>
              </a:rPr>
              <a:t> 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Times New Roman"/>
              <a:cs typeface="Times New Roman"/>
            </a:endParaRPr>
          </a:p>
          <a:p>
            <a:pPr marL="290830" algn="ctr">
              <a:lnSpc>
                <a:spcPct val="100000"/>
              </a:lnSpc>
              <a:spcBef>
                <a:spcPts val="5"/>
              </a:spcBef>
            </a:pPr>
            <a:r>
              <a:rPr sz="400" spc="25" dirty="0">
                <a:latin typeface="Arial"/>
                <a:cs typeface="Arial"/>
              </a:rPr>
              <a:t>original</a:t>
            </a:r>
            <a:r>
              <a:rPr sz="400" spc="-25" dirty="0">
                <a:latin typeface="Arial"/>
                <a:cs typeface="Arial"/>
              </a:rPr>
              <a:t> </a:t>
            </a:r>
            <a:r>
              <a:rPr sz="400" spc="30" dirty="0">
                <a:latin typeface="Arial"/>
                <a:cs typeface="Arial"/>
              </a:rPr>
              <a:t>values</a:t>
            </a:r>
            <a:endParaRPr sz="40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6039448" y="550699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049568" y="5496873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018175" y="5688533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028296" y="5678406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003659" y="5814567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013767" y="583090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073166" y="521394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083287" y="5203820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067464" y="5265801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077584" y="528214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057088" y="535345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067209" y="5343342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034787" y="554744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044895" y="556378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008840" y="577255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018961" y="5762430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021808" y="5656364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031928" y="5646250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038406" y="5516841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048527" y="5506728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053976" y="5379910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064097" y="5369797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006250" y="579226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016358" y="5808598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074207" y="5207190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084328" y="5197076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058129" y="5346712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068250" y="5336599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062282" y="5310403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072390" y="5326748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037886" y="5520994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048006" y="5510881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021808" y="5656364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031928" y="5646250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041518" y="548779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051638" y="550412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002097" y="582857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012218" y="5844908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109487" y="5130431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35"/>
                </a:moveTo>
                <a:lnTo>
                  <a:pt x="26465" y="16335"/>
                </a:lnTo>
              </a:path>
            </a:pathLst>
          </a:custGeom>
          <a:ln w="326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093142" y="5146776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036336" y="5535002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046457" y="5524876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010390" y="575854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020511" y="577488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055526" y="5367464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065646" y="5357350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036857" y="552928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046978" y="5519174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046712" y="544579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056833" y="5435672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054497" y="537731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064618" y="5367206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047233" y="5440083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057341" y="5429969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021808" y="5656364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031928" y="5646250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008840" y="577255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018961" y="5762430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049303" y="5423484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059423" y="5413357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044121" y="5465495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054242" y="5455382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028551" y="560190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038672" y="5618238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019217" y="5681789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029337" y="5671663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052414" y="5395480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062535" y="5385354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039448" y="550440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049568" y="5494282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060720" y="5324411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070841" y="5314298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036336" y="5535002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046457" y="5524876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030634" y="5582716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040742" y="559906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043080" y="5475351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053201" y="5465224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046712" y="544579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056833" y="5435672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052414" y="5395480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062535" y="5385354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065394" y="5283961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075502" y="5300306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078360" y="5171935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088481" y="518826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39" y="-26458"/>
                </a:moveTo>
                <a:lnTo>
                  <a:pt x="16339" y="26458"/>
                </a:lnTo>
              </a:path>
            </a:pathLst>
          </a:custGeom>
          <a:ln w="326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054497" y="537472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064618" y="5364602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043080" y="5473788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053201" y="5463675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049303" y="5423484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70"/>
                </a:moveTo>
                <a:lnTo>
                  <a:pt x="52931" y="32670"/>
                </a:lnTo>
                <a:lnTo>
                  <a:pt x="52931" y="0"/>
                </a:lnTo>
                <a:lnTo>
                  <a:pt x="0" y="0"/>
                </a:lnTo>
                <a:lnTo>
                  <a:pt x="0" y="32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059423" y="5413357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89" y="52916"/>
                </a:lnTo>
                <a:lnTo>
                  <a:pt x="3268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060199" y="5325973"/>
            <a:ext cx="53340" cy="33020"/>
          </a:xfrm>
          <a:custGeom>
            <a:avLst/>
            <a:gdLst/>
            <a:ahLst/>
            <a:cxnLst/>
            <a:rect l="l" t="t" r="r" b="b"/>
            <a:pathLst>
              <a:path w="53339" h="33020">
                <a:moveTo>
                  <a:pt x="0" y="32680"/>
                </a:moveTo>
                <a:lnTo>
                  <a:pt x="52931" y="32680"/>
                </a:lnTo>
                <a:lnTo>
                  <a:pt x="52931" y="0"/>
                </a:lnTo>
                <a:lnTo>
                  <a:pt x="0" y="0"/>
                </a:lnTo>
                <a:lnTo>
                  <a:pt x="0" y="32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070320" y="5315860"/>
            <a:ext cx="33020" cy="53340"/>
          </a:xfrm>
          <a:custGeom>
            <a:avLst/>
            <a:gdLst/>
            <a:ahLst/>
            <a:cxnLst/>
            <a:rect l="l" t="t" r="r" b="b"/>
            <a:pathLst>
              <a:path w="33020" h="53339">
                <a:moveTo>
                  <a:pt x="0" y="52916"/>
                </a:moveTo>
                <a:lnTo>
                  <a:pt x="32679" y="52916"/>
                </a:lnTo>
                <a:lnTo>
                  <a:pt x="32679" y="0"/>
                </a:lnTo>
                <a:lnTo>
                  <a:pt x="0" y="0"/>
                </a:lnTo>
                <a:lnTo>
                  <a:pt x="0" y="52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817967" y="606249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-26465" y="16340"/>
                </a:moveTo>
                <a:lnTo>
                  <a:pt x="26465" y="16340"/>
                </a:lnTo>
              </a:path>
            </a:pathLst>
          </a:custGeom>
          <a:ln w="326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801609" y="6078829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16344" y="-26458"/>
                </a:moveTo>
                <a:lnTo>
                  <a:pt x="16344" y="26458"/>
                </a:lnTo>
              </a:path>
            </a:pathLst>
          </a:custGeom>
          <a:ln w="326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 txBox="1"/>
          <p:nvPr/>
        </p:nvSpPr>
        <p:spPr>
          <a:xfrm>
            <a:off x="5717781" y="4972494"/>
            <a:ext cx="2266315" cy="1232535"/>
          </a:xfrm>
          <a:prstGeom prst="rect">
            <a:avLst/>
          </a:prstGeom>
          <a:ln w="591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">
              <a:latin typeface="Times New Roman"/>
              <a:cs typeface="Times New Roman"/>
            </a:endParaRPr>
          </a:p>
          <a:p>
            <a:pPr marL="1895475" marR="286385" algn="r">
              <a:lnSpc>
                <a:spcPct val="104200"/>
              </a:lnSpc>
            </a:pPr>
            <a:r>
              <a:rPr sz="400" spc="55" dirty="0">
                <a:latin typeface="Arial"/>
                <a:cs typeface="Arial"/>
              </a:rPr>
              <a:t>A</a:t>
            </a:r>
            <a:r>
              <a:rPr sz="400" spc="5" dirty="0">
                <a:latin typeface="Arial"/>
                <a:cs typeface="Arial"/>
              </a:rPr>
              <a:t>1 </a:t>
            </a:r>
            <a:r>
              <a:rPr sz="400" spc="-70" dirty="0">
                <a:latin typeface="Arial"/>
                <a:cs typeface="Arial"/>
              </a:rPr>
              <a:t> </a:t>
            </a:r>
            <a:r>
              <a:rPr sz="400" spc="55" dirty="0">
                <a:latin typeface="Arial"/>
                <a:cs typeface="Arial"/>
              </a:rPr>
              <a:t>A</a:t>
            </a:r>
            <a:r>
              <a:rPr sz="400" spc="5" dirty="0">
                <a:latin typeface="Arial"/>
                <a:cs typeface="Arial"/>
              </a:rPr>
              <a:t>2</a:t>
            </a:r>
            <a:r>
              <a:rPr sz="400" spc="-70" dirty="0">
                <a:latin typeface="Arial"/>
                <a:cs typeface="Arial"/>
              </a:rPr>
              <a:t> </a:t>
            </a:r>
            <a:endParaRPr sz="400">
              <a:latin typeface="Arial"/>
              <a:cs typeface="Arial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6440246" y="578345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440246" y="578345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735965" y="559723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735965" y="559723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216393" y="529484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216393" y="529484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504571" y="574299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504571" y="574299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23277" y="52274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323277" y="52274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090841" y="537368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090841" y="537368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59979" y="501528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659979" y="501528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500952" y="57450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7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500952" y="57450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7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675780" y="563510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675780" y="563510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379817" y="519163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379817" y="519163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069048" y="538717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069048" y="538717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645173" y="565429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645173" y="565429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221575" y="529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21575" y="529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221575" y="529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221575" y="529173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164514" y="53270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164514" y="532701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983450" y="544164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983450" y="544164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043115" y="540377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043115" y="540377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378268" y="51926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378268" y="51926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735965" y="559723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735965" y="559723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366851" y="519993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366851" y="519993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730783" y="560035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730783" y="560035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734416" y="55982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734416" y="559827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483312" y="575646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7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483312" y="575646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7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821563" y="554329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821563" y="554329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065646" y="601944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1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065646" y="601944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1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763461" y="558012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763461" y="558012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936740" y="547119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936740" y="547119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951268" y="546186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951268" y="546186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826237" y="554018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826237" y="554018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862038" y="55178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862038" y="551788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951268" y="546186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951268" y="546186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001091" y="543022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001091" y="543022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795630" y="555989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795630" y="555989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896277" y="549662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896277" y="549662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881228" y="55054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881228" y="550543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951268" y="546186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951268" y="546186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918591" y="548209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918591" y="548209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897840" y="549558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897840" y="549558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865149" y="551581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865149" y="551581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837654" y="553292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837654" y="553292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967359" y="54515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967359" y="545150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951268" y="546186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951268" y="546186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897840" y="549558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897840" y="549558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970471" y="544943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7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970471" y="544943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7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913918" y="548520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913918" y="548520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897840" y="549558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0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897840" y="549558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0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892645" y="549869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892645" y="549869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01609" y="612474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0"/>
                </a:moveTo>
                <a:lnTo>
                  <a:pt x="32689" y="3268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01609" y="612474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680"/>
                </a:moveTo>
                <a:lnTo>
                  <a:pt x="32689" y="0"/>
                </a:lnTo>
              </a:path>
            </a:pathLst>
          </a:custGeom>
          <a:ln w="5292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 txBox="1"/>
          <p:nvPr/>
        </p:nvSpPr>
        <p:spPr>
          <a:xfrm>
            <a:off x="8383409" y="6282309"/>
            <a:ext cx="7131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80" dirty="0">
                <a:latin typeface="Arial"/>
                <a:cs typeface="Arial"/>
              </a:rPr>
              <a:t>ITEV, </a:t>
            </a:r>
            <a:r>
              <a:rPr sz="800" spc="-60" dirty="0">
                <a:latin typeface="Arial"/>
                <a:cs typeface="Arial"/>
              </a:rPr>
              <a:t>F-2008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6/12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59436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Preprocessing:</a:t>
            </a:r>
            <a:r>
              <a:rPr spc="-375" dirty="0"/>
              <a:t> </a:t>
            </a:r>
            <a:r>
              <a:rPr spc="-190" dirty="0"/>
              <a:t>Outliers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6216" y="2013007"/>
            <a:ext cx="352806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5" dirty="0">
                <a:latin typeface="Arial"/>
                <a:cs typeface="Arial"/>
              </a:rPr>
              <a:t>Data:</a:t>
            </a:r>
            <a:r>
              <a:rPr sz="1250" spc="100" dirty="0">
                <a:latin typeface="Arial"/>
                <a:cs typeface="Arial"/>
              </a:rPr>
              <a:t> </a:t>
            </a:r>
            <a:r>
              <a:rPr sz="1250" spc="25" dirty="0">
                <a:latin typeface="Tahoma"/>
                <a:cs typeface="Tahoma"/>
              </a:rPr>
              <a:t>1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5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2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70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3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5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3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0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4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70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4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5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5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5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5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5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6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5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6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5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6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70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6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0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7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5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7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5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8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70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8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5" dirty="0">
                <a:latin typeface="Georgia"/>
                <a:cs typeface="Georgia"/>
              </a:rPr>
              <a:t> </a:t>
            </a:r>
            <a:r>
              <a:rPr sz="1250" spc="25" dirty="0">
                <a:latin typeface="Tahoma"/>
                <a:cs typeface="Tahoma"/>
              </a:rPr>
              <a:t>8</a:t>
            </a:r>
            <a:r>
              <a:rPr sz="1250" i="1" spc="25" dirty="0">
                <a:latin typeface="Georgia"/>
                <a:cs typeface="Georgia"/>
              </a:rPr>
              <a:t>,</a:t>
            </a:r>
            <a:r>
              <a:rPr sz="1250" i="1" spc="-60" dirty="0">
                <a:latin typeface="Georgia"/>
                <a:cs typeface="Georgia"/>
              </a:rPr>
              <a:t> </a:t>
            </a:r>
            <a:r>
              <a:rPr sz="1250" spc="10" dirty="0">
                <a:latin typeface="Tahoma"/>
                <a:cs typeface="Tahoma"/>
              </a:rPr>
              <a:t>20</a:t>
            </a:r>
            <a:r>
              <a:rPr sz="1250" spc="10" dirty="0"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507" y="41635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101" y="3947612"/>
            <a:ext cx="9715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Arial"/>
                <a:cs typeface="Arial"/>
              </a:rPr>
              <a:t>0.</a:t>
            </a:r>
            <a:r>
              <a:rPr sz="400" spc="5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1507" y="37444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9101" y="3528512"/>
            <a:ext cx="9715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Arial"/>
                <a:cs typeface="Arial"/>
              </a:rPr>
              <a:t>1.</a:t>
            </a:r>
            <a:r>
              <a:rPr sz="400" spc="5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1507" y="33253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9101" y="3122112"/>
            <a:ext cx="9715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Arial"/>
                <a:cs typeface="Arial"/>
              </a:rPr>
              <a:t>2.</a:t>
            </a:r>
            <a:r>
              <a:rPr sz="400" spc="5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1507" y="29062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9101" y="2703012"/>
            <a:ext cx="9715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Arial"/>
                <a:cs typeface="Arial"/>
              </a:rPr>
              <a:t>3.</a:t>
            </a:r>
            <a:r>
              <a:rPr sz="400" spc="5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1507" y="24871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3221" y="42143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0538" y="4214312"/>
            <a:ext cx="55244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5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3732" y="4214312"/>
            <a:ext cx="82550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0693" y="4214312"/>
            <a:ext cx="82550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Arial"/>
                <a:cs typeface="Arial"/>
              </a:rPr>
              <a:t>15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8023" y="4214312"/>
            <a:ext cx="82550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-5" dirty="0">
                <a:latin typeface="Arial"/>
                <a:cs typeface="Arial"/>
              </a:rPr>
              <a:t>20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83180" y="3789210"/>
            <a:ext cx="90805" cy="417195"/>
          </a:xfrm>
          <a:custGeom>
            <a:avLst/>
            <a:gdLst/>
            <a:ahLst/>
            <a:cxnLst/>
            <a:rect l="l" t="t" r="r" b="b"/>
            <a:pathLst>
              <a:path w="90805" h="417195">
                <a:moveTo>
                  <a:pt x="0" y="0"/>
                </a:moveTo>
                <a:lnTo>
                  <a:pt x="0" y="416813"/>
                </a:lnTo>
                <a:lnTo>
                  <a:pt x="90792" y="416813"/>
                </a:lnTo>
                <a:lnTo>
                  <a:pt x="90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8857" y="3789210"/>
            <a:ext cx="90805" cy="417195"/>
          </a:xfrm>
          <a:custGeom>
            <a:avLst/>
            <a:gdLst/>
            <a:ahLst/>
            <a:cxnLst/>
            <a:rect l="l" t="t" r="r" b="b"/>
            <a:pathLst>
              <a:path w="90805" h="417195">
                <a:moveTo>
                  <a:pt x="0" y="0"/>
                </a:moveTo>
                <a:lnTo>
                  <a:pt x="0" y="416813"/>
                </a:lnTo>
                <a:lnTo>
                  <a:pt x="90805" y="416813"/>
                </a:lnTo>
                <a:lnTo>
                  <a:pt x="908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94178" y="3372408"/>
            <a:ext cx="90805" cy="833755"/>
          </a:xfrm>
          <a:custGeom>
            <a:avLst/>
            <a:gdLst/>
            <a:ahLst/>
            <a:cxnLst/>
            <a:rect l="l" t="t" r="r" b="b"/>
            <a:pathLst>
              <a:path w="90805" h="833754">
                <a:moveTo>
                  <a:pt x="0" y="0"/>
                </a:moveTo>
                <a:lnTo>
                  <a:pt x="0" y="833615"/>
                </a:lnTo>
                <a:lnTo>
                  <a:pt x="90792" y="833615"/>
                </a:lnTo>
                <a:lnTo>
                  <a:pt x="90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9499" y="3372408"/>
            <a:ext cx="90805" cy="833755"/>
          </a:xfrm>
          <a:custGeom>
            <a:avLst/>
            <a:gdLst/>
            <a:ahLst/>
            <a:cxnLst/>
            <a:rect l="l" t="t" r="r" b="b"/>
            <a:pathLst>
              <a:path w="90805" h="833754">
                <a:moveTo>
                  <a:pt x="0" y="0"/>
                </a:moveTo>
                <a:lnTo>
                  <a:pt x="0" y="833615"/>
                </a:lnTo>
                <a:lnTo>
                  <a:pt x="90792" y="833615"/>
                </a:lnTo>
                <a:lnTo>
                  <a:pt x="90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5189" y="3372408"/>
            <a:ext cx="90805" cy="833755"/>
          </a:xfrm>
          <a:custGeom>
            <a:avLst/>
            <a:gdLst/>
            <a:ahLst/>
            <a:cxnLst/>
            <a:rect l="l" t="t" r="r" b="b"/>
            <a:pathLst>
              <a:path w="90805" h="833754">
                <a:moveTo>
                  <a:pt x="0" y="0"/>
                </a:moveTo>
                <a:lnTo>
                  <a:pt x="0" y="833615"/>
                </a:lnTo>
                <a:lnTo>
                  <a:pt x="90792" y="833615"/>
                </a:lnTo>
                <a:lnTo>
                  <a:pt x="90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10497" y="2955594"/>
            <a:ext cx="90805" cy="1250950"/>
          </a:xfrm>
          <a:custGeom>
            <a:avLst/>
            <a:gdLst/>
            <a:ahLst/>
            <a:cxnLst/>
            <a:rect l="l" t="t" r="r" b="b"/>
            <a:pathLst>
              <a:path w="90805" h="1250950">
                <a:moveTo>
                  <a:pt x="0" y="0"/>
                </a:moveTo>
                <a:lnTo>
                  <a:pt x="0" y="1250429"/>
                </a:lnTo>
                <a:lnTo>
                  <a:pt x="90792" y="1250429"/>
                </a:lnTo>
                <a:lnTo>
                  <a:pt x="90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86" y="3372408"/>
            <a:ext cx="90805" cy="833755"/>
          </a:xfrm>
          <a:custGeom>
            <a:avLst/>
            <a:gdLst/>
            <a:ahLst/>
            <a:cxnLst/>
            <a:rect l="l" t="t" r="r" b="b"/>
            <a:pathLst>
              <a:path w="90805" h="833754">
                <a:moveTo>
                  <a:pt x="0" y="0"/>
                </a:moveTo>
                <a:lnTo>
                  <a:pt x="0" y="833615"/>
                </a:lnTo>
                <a:lnTo>
                  <a:pt x="90792" y="833615"/>
                </a:lnTo>
                <a:lnTo>
                  <a:pt x="90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21507" y="2955594"/>
            <a:ext cx="90805" cy="1250950"/>
          </a:xfrm>
          <a:custGeom>
            <a:avLst/>
            <a:gdLst/>
            <a:ahLst/>
            <a:cxnLst/>
            <a:rect l="l" t="t" r="r" b="b"/>
            <a:pathLst>
              <a:path w="90805" h="1250950">
                <a:moveTo>
                  <a:pt x="0" y="0"/>
                </a:moveTo>
                <a:lnTo>
                  <a:pt x="0" y="1250429"/>
                </a:lnTo>
                <a:lnTo>
                  <a:pt x="90792" y="1250429"/>
                </a:lnTo>
                <a:lnTo>
                  <a:pt x="90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6796" y="3789210"/>
            <a:ext cx="90805" cy="417195"/>
          </a:xfrm>
          <a:custGeom>
            <a:avLst/>
            <a:gdLst/>
            <a:ahLst/>
            <a:cxnLst/>
            <a:rect l="l" t="t" r="r" b="b"/>
            <a:pathLst>
              <a:path w="90804" h="417195">
                <a:moveTo>
                  <a:pt x="0" y="0"/>
                </a:moveTo>
                <a:lnTo>
                  <a:pt x="0" y="416813"/>
                </a:lnTo>
                <a:lnTo>
                  <a:pt x="90792" y="416813"/>
                </a:lnTo>
                <a:lnTo>
                  <a:pt x="90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096788" y="2512332"/>
          <a:ext cx="2319653" cy="1666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559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5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4579467" y="2698807"/>
            <a:ext cx="145034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5" dirty="0">
                <a:latin typeface="Arial"/>
                <a:cs typeface="Arial"/>
              </a:rPr>
              <a:t>Summary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statistics: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83396" y="6282309"/>
            <a:ext cx="7131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80" dirty="0">
                <a:latin typeface="Arial"/>
                <a:cs typeface="Arial"/>
              </a:rPr>
              <a:t>ITEV, </a:t>
            </a:r>
            <a:r>
              <a:rPr sz="800" spc="-60" dirty="0">
                <a:latin typeface="Arial"/>
                <a:cs typeface="Arial"/>
              </a:rPr>
              <a:t>F-2008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7/12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08804" y="2863856"/>
            <a:ext cx="126364" cy="812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50" spc="350" dirty="0">
                <a:latin typeface="Arial"/>
                <a:cs typeface="Arial"/>
              </a:rPr>
              <a:t>•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50" spc="350" dirty="0">
                <a:latin typeface="Arial"/>
                <a:cs typeface="Arial"/>
              </a:rPr>
              <a:t>•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50" spc="350" dirty="0">
                <a:latin typeface="Arial"/>
                <a:cs typeface="Arial"/>
              </a:rPr>
              <a:t>•</a:t>
            </a:r>
            <a:endParaRPr sz="12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8938" y="2876556"/>
            <a:ext cx="316674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250" spc="15" dirty="0">
                <a:latin typeface="Arial"/>
                <a:cs typeface="Arial"/>
              </a:rPr>
              <a:t>First quartile </a:t>
            </a:r>
            <a:r>
              <a:rPr sz="1250" spc="35" dirty="0">
                <a:latin typeface="Arial"/>
                <a:cs typeface="Arial"/>
              </a:rPr>
              <a:t>(</a:t>
            </a:r>
            <a:r>
              <a:rPr sz="1250" spc="35" dirty="0">
                <a:latin typeface="Tahoma"/>
                <a:cs typeface="Tahoma"/>
              </a:rPr>
              <a:t>1</a:t>
            </a:r>
            <a:r>
              <a:rPr sz="1250" i="1" spc="35" dirty="0">
                <a:latin typeface="Georgia"/>
                <a:cs typeface="Georgia"/>
              </a:rPr>
              <a:t>Q</a:t>
            </a:r>
            <a:r>
              <a:rPr sz="1250" spc="35" dirty="0">
                <a:latin typeface="Arial"/>
                <a:cs typeface="Arial"/>
              </a:rPr>
              <a:t>): </a:t>
            </a:r>
            <a:r>
              <a:rPr sz="1250" spc="15" dirty="0">
                <a:latin typeface="Arial"/>
                <a:cs typeface="Arial"/>
              </a:rPr>
              <a:t>25% </a:t>
            </a:r>
            <a:r>
              <a:rPr sz="1250" spc="10" dirty="0">
                <a:latin typeface="Arial"/>
                <a:cs typeface="Arial"/>
              </a:rPr>
              <a:t>of the </a:t>
            </a:r>
            <a:r>
              <a:rPr sz="1250" spc="15" dirty="0">
                <a:latin typeface="Arial"/>
                <a:cs typeface="Arial"/>
              </a:rPr>
              <a:t>data </a:t>
            </a:r>
            <a:r>
              <a:rPr sz="1250" spc="-5" dirty="0">
                <a:latin typeface="Tahoma"/>
                <a:cs typeface="Tahoma"/>
              </a:rPr>
              <a:t>= </a:t>
            </a:r>
            <a:r>
              <a:rPr sz="1250" dirty="0">
                <a:latin typeface="Tahoma"/>
                <a:cs typeface="Tahoma"/>
              </a:rPr>
              <a:t>4 </a:t>
            </a:r>
            <a:r>
              <a:rPr sz="1250" dirty="0">
                <a:latin typeface="Arial"/>
                <a:cs typeface="Arial"/>
              </a:rPr>
              <a:t>.  </a:t>
            </a:r>
            <a:r>
              <a:rPr sz="1250" spc="20" dirty="0">
                <a:latin typeface="Arial"/>
                <a:cs typeface="Arial"/>
              </a:rPr>
              <a:t>Second </a:t>
            </a:r>
            <a:r>
              <a:rPr sz="1250" spc="15" dirty="0">
                <a:latin typeface="Arial"/>
                <a:cs typeface="Arial"/>
              </a:rPr>
              <a:t>quartile </a:t>
            </a:r>
            <a:r>
              <a:rPr sz="1250" spc="35" dirty="0">
                <a:latin typeface="Arial"/>
                <a:cs typeface="Arial"/>
              </a:rPr>
              <a:t>(</a:t>
            </a:r>
            <a:r>
              <a:rPr sz="1250" spc="35" dirty="0">
                <a:latin typeface="Tahoma"/>
                <a:cs typeface="Tahoma"/>
              </a:rPr>
              <a:t>2</a:t>
            </a:r>
            <a:r>
              <a:rPr sz="1250" i="1" spc="35" dirty="0">
                <a:latin typeface="Georgia"/>
                <a:cs typeface="Georgia"/>
              </a:rPr>
              <a:t>Q</a:t>
            </a:r>
            <a:r>
              <a:rPr sz="1250" spc="35" dirty="0">
                <a:latin typeface="Arial"/>
                <a:cs typeface="Arial"/>
              </a:rPr>
              <a:t>): </a:t>
            </a:r>
            <a:r>
              <a:rPr sz="1250" spc="15" dirty="0">
                <a:latin typeface="Arial"/>
                <a:cs typeface="Arial"/>
              </a:rPr>
              <a:t>50% </a:t>
            </a:r>
            <a:r>
              <a:rPr sz="1250" spc="10" dirty="0">
                <a:latin typeface="Arial"/>
                <a:cs typeface="Arial"/>
              </a:rPr>
              <a:t>of the </a:t>
            </a:r>
            <a:r>
              <a:rPr sz="1250" spc="15" dirty="0">
                <a:latin typeface="Arial"/>
                <a:cs typeface="Arial"/>
              </a:rPr>
              <a:t>data </a:t>
            </a:r>
            <a:r>
              <a:rPr sz="1250" spc="-5" dirty="0">
                <a:latin typeface="Tahoma"/>
                <a:cs typeface="Tahoma"/>
              </a:rPr>
              <a:t>=</a:t>
            </a:r>
            <a:r>
              <a:rPr sz="1250" spc="254" dirty="0">
                <a:latin typeface="Tahoma"/>
                <a:cs typeface="Tahoma"/>
              </a:rPr>
              <a:t> </a:t>
            </a:r>
            <a:r>
              <a:rPr sz="1250" spc="5" dirty="0">
                <a:latin typeface="Tahoma"/>
                <a:cs typeface="Tahoma"/>
              </a:rPr>
              <a:t>6</a:t>
            </a:r>
            <a:r>
              <a:rPr sz="1250" spc="5" dirty="0"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50" spc="15" dirty="0">
                <a:latin typeface="Arial"/>
                <a:cs typeface="Arial"/>
              </a:rPr>
              <a:t>Third quartile </a:t>
            </a:r>
            <a:r>
              <a:rPr sz="1250" spc="35" dirty="0">
                <a:latin typeface="Arial"/>
                <a:cs typeface="Arial"/>
              </a:rPr>
              <a:t>(</a:t>
            </a:r>
            <a:r>
              <a:rPr sz="1250" spc="35" dirty="0">
                <a:latin typeface="Tahoma"/>
                <a:cs typeface="Tahoma"/>
              </a:rPr>
              <a:t>3</a:t>
            </a:r>
            <a:r>
              <a:rPr sz="1250" i="1" spc="35" dirty="0">
                <a:latin typeface="Georgia"/>
                <a:cs typeface="Georgia"/>
              </a:rPr>
              <a:t>Q</a:t>
            </a:r>
            <a:r>
              <a:rPr sz="1250" spc="35" dirty="0">
                <a:latin typeface="Arial"/>
                <a:cs typeface="Arial"/>
              </a:rPr>
              <a:t>): </a:t>
            </a:r>
            <a:r>
              <a:rPr sz="1250" spc="15" dirty="0">
                <a:latin typeface="Arial"/>
                <a:cs typeface="Arial"/>
              </a:rPr>
              <a:t>75% </a:t>
            </a:r>
            <a:r>
              <a:rPr sz="1250" spc="10" dirty="0">
                <a:latin typeface="Arial"/>
                <a:cs typeface="Arial"/>
              </a:rPr>
              <a:t>of the </a:t>
            </a:r>
            <a:r>
              <a:rPr sz="1250" spc="15" dirty="0">
                <a:latin typeface="Arial"/>
                <a:cs typeface="Arial"/>
              </a:rPr>
              <a:t>data </a:t>
            </a:r>
            <a:r>
              <a:rPr sz="1250" spc="-5" dirty="0">
                <a:latin typeface="Tahoma"/>
                <a:cs typeface="Tahoma"/>
              </a:rPr>
              <a:t>=</a:t>
            </a:r>
            <a:r>
              <a:rPr sz="1250" spc="295" dirty="0">
                <a:latin typeface="Tahoma"/>
                <a:cs typeface="Tahoma"/>
              </a:rPr>
              <a:t> </a:t>
            </a:r>
            <a:r>
              <a:rPr sz="1250" spc="5" dirty="0">
                <a:latin typeface="Tahoma"/>
                <a:cs typeface="Tahoma"/>
              </a:rPr>
              <a:t>7</a:t>
            </a:r>
            <a:r>
              <a:rPr sz="1250" spc="5" dirty="0"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79454" y="3803707"/>
            <a:ext cx="302387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5" dirty="0">
                <a:latin typeface="Arial"/>
                <a:cs typeface="Arial"/>
              </a:rPr>
              <a:t>Interquartile range </a:t>
            </a:r>
            <a:r>
              <a:rPr sz="1250" i="1" spc="70" dirty="0">
                <a:latin typeface="Georgia"/>
                <a:cs typeface="Georgia"/>
              </a:rPr>
              <a:t>IQ </a:t>
            </a:r>
            <a:r>
              <a:rPr sz="1250" i="1" spc="-5" dirty="0">
                <a:latin typeface="Georgia"/>
                <a:cs typeface="Georgia"/>
              </a:rPr>
              <a:t>R </a:t>
            </a:r>
            <a:r>
              <a:rPr sz="1250" spc="-5" dirty="0">
                <a:latin typeface="Tahoma"/>
                <a:cs typeface="Tahoma"/>
              </a:rPr>
              <a:t>= </a:t>
            </a:r>
            <a:r>
              <a:rPr sz="1250" spc="55" dirty="0">
                <a:latin typeface="Tahoma"/>
                <a:cs typeface="Tahoma"/>
              </a:rPr>
              <a:t>3</a:t>
            </a:r>
            <a:r>
              <a:rPr sz="1250" i="1" spc="55" dirty="0">
                <a:latin typeface="Georgia"/>
                <a:cs typeface="Georgia"/>
              </a:rPr>
              <a:t>Q </a:t>
            </a:r>
            <a:r>
              <a:rPr sz="1250" spc="260" dirty="0">
                <a:latin typeface="Arial"/>
                <a:cs typeface="Arial"/>
              </a:rPr>
              <a:t>− </a:t>
            </a:r>
            <a:r>
              <a:rPr sz="1250" spc="55" dirty="0">
                <a:latin typeface="Tahoma"/>
                <a:cs typeface="Tahoma"/>
              </a:rPr>
              <a:t>1</a:t>
            </a:r>
            <a:r>
              <a:rPr sz="1250" i="1" spc="55" dirty="0">
                <a:latin typeface="Georgia"/>
                <a:cs typeface="Georgia"/>
              </a:rPr>
              <a:t>Q </a:t>
            </a:r>
            <a:r>
              <a:rPr sz="1250" spc="-5" dirty="0">
                <a:latin typeface="Tahoma"/>
                <a:cs typeface="Tahoma"/>
              </a:rPr>
              <a:t>=</a:t>
            </a:r>
            <a:r>
              <a:rPr sz="1250" spc="-95" dirty="0">
                <a:latin typeface="Tahoma"/>
                <a:cs typeface="Tahoma"/>
              </a:rPr>
              <a:t> </a:t>
            </a:r>
            <a:r>
              <a:rPr sz="1250" spc="5" dirty="0">
                <a:latin typeface="Tahoma"/>
                <a:cs typeface="Tahoma"/>
              </a:rPr>
              <a:t>3</a:t>
            </a:r>
            <a:r>
              <a:rPr sz="1250" spc="5" dirty="0"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86216" y="4514907"/>
            <a:ext cx="236855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Arial"/>
                <a:cs typeface="Arial"/>
              </a:rPr>
              <a:t>A </a:t>
            </a:r>
            <a:r>
              <a:rPr sz="1250" spc="15" dirty="0">
                <a:latin typeface="Arial"/>
                <a:cs typeface="Arial"/>
              </a:rPr>
              <a:t>data point may </a:t>
            </a:r>
            <a:r>
              <a:rPr sz="1250" spc="10" dirty="0">
                <a:latin typeface="Arial"/>
                <a:cs typeface="Arial"/>
              </a:rPr>
              <a:t>be an </a:t>
            </a:r>
            <a:r>
              <a:rPr sz="1250" spc="15" dirty="0">
                <a:latin typeface="Arial"/>
                <a:cs typeface="Arial"/>
              </a:rPr>
              <a:t>outlier</a:t>
            </a:r>
            <a:r>
              <a:rPr sz="1250" spc="-60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if:</a:t>
            </a:r>
            <a:endParaRPr sz="12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15553" y="4667255"/>
            <a:ext cx="126364" cy="558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50" spc="350" dirty="0">
                <a:latin typeface="Arial"/>
                <a:cs typeface="Arial"/>
              </a:rPr>
              <a:t>•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50" spc="350" dirty="0">
                <a:latin typeface="Arial"/>
                <a:cs typeface="Arial"/>
              </a:rPr>
              <a:t>•</a:t>
            </a:r>
            <a:endParaRPr sz="12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25674" y="4705355"/>
            <a:ext cx="390271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250" spc="5" dirty="0">
                <a:latin typeface="Arial"/>
                <a:cs typeface="Arial"/>
              </a:rPr>
              <a:t>It</a:t>
            </a:r>
            <a:r>
              <a:rPr sz="1250" spc="2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is</a:t>
            </a:r>
            <a:r>
              <a:rPr sz="1250" spc="3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lower </a:t>
            </a:r>
            <a:r>
              <a:rPr sz="1250" spc="15" dirty="0">
                <a:latin typeface="Arial"/>
                <a:cs typeface="Arial"/>
              </a:rPr>
              <a:t>than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55" dirty="0">
                <a:latin typeface="Tahoma"/>
                <a:cs typeface="Tahoma"/>
              </a:rPr>
              <a:t>1</a:t>
            </a:r>
            <a:r>
              <a:rPr sz="1250" i="1" spc="55" dirty="0">
                <a:latin typeface="Georgia"/>
                <a:cs typeface="Georgia"/>
              </a:rPr>
              <a:t>Q </a:t>
            </a:r>
            <a:r>
              <a:rPr sz="1250" spc="260" dirty="0">
                <a:latin typeface="Arial"/>
                <a:cs typeface="Arial"/>
              </a:rPr>
              <a:t>−</a:t>
            </a:r>
            <a:r>
              <a:rPr sz="1250" spc="30" dirty="0">
                <a:latin typeface="Arial"/>
                <a:cs typeface="Arial"/>
              </a:rPr>
              <a:t> </a:t>
            </a:r>
            <a:r>
              <a:rPr sz="1250" spc="15" dirty="0">
                <a:latin typeface="Tahoma"/>
                <a:cs typeface="Tahoma"/>
              </a:rPr>
              <a:t>1</a:t>
            </a:r>
            <a:r>
              <a:rPr sz="1250" i="1" spc="15" dirty="0">
                <a:latin typeface="Georgia"/>
                <a:cs typeface="Georgia"/>
              </a:rPr>
              <a:t>.</a:t>
            </a:r>
            <a:r>
              <a:rPr sz="1250" spc="15" dirty="0">
                <a:latin typeface="Tahoma"/>
                <a:cs typeface="Tahoma"/>
              </a:rPr>
              <a:t>5</a:t>
            </a:r>
            <a:r>
              <a:rPr sz="1250" spc="-75" dirty="0">
                <a:latin typeface="Tahoma"/>
                <a:cs typeface="Tahoma"/>
              </a:rPr>
              <a:t> </a:t>
            </a:r>
            <a:r>
              <a:rPr sz="1250" spc="155" dirty="0">
                <a:latin typeface="Arial"/>
                <a:cs typeface="Arial"/>
              </a:rPr>
              <a:t>·</a:t>
            </a:r>
            <a:r>
              <a:rPr sz="1250" i="1" spc="155" dirty="0">
                <a:latin typeface="Georgia"/>
                <a:cs typeface="Georgia"/>
              </a:rPr>
              <a:t>IQ</a:t>
            </a:r>
            <a:r>
              <a:rPr sz="1250" i="1" spc="-110" dirty="0">
                <a:latin typeface="Georgia"/>
                <a:cs typeface="Georgia"/>
              </a:rPr>
              <a:t> </a:t>
            </a:r>
            <a:r>
              <a:rPr sz="1250" i="1" spc="-5" dirty="0">
                <a:latin typeface="Georgia"/>
                <a:cs typeface="Georgia"/>
              </a:rPr>
              <a:t>R</a:t>
            </a:r>
            <a:r>
              <a:rPr sz="1250" i="1" spc="275" dirty="0">
                <a:latin typeface="Georgia"/>
                <a:cs typeface="Georgia"/>
              </a:rPr>
              <a:t> </a:t>
            </a:r>
            <a:r>
              <a:rPr sz="1250" spc="-5" dirty="0">
                <a:latin typeface="Tahoma"/>
                <a:cs typeface="Tahoma"/>
              </a:rPr>
              <a:t>=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4</a:t>
            </a:r>
            <a:r>
              <a:rPr sz="1250" spc="-85" dirty="0">
                <a:latin typeface="Tahoma"/>
                <a:cs typeface="Tahoma"/>
              </a:rPr>
              <a:t> </a:t>
            </a:r>
            <a:r>
              <a:rPr sz="1250" spc="260" dirty="0">
                <a:latin typeface="Arial"/>
                <a:cs typeface="Arial"/>
              </a:rPr>
              <a:t>−</a:t>
            </a:r>
            <a:r>
              <a:rPr sz="1250" spc="40" dirty="0">
                <a:latin typeface="Arial"/>
                <a:cs typeface="Arial"/>
              </a:rPr>
              <a:t> </a:t>
            </a:r>
            <a:r>
              <a:rPr sz="1250" spc="15" dirty="0">
                <a:latin typeface="Tahoma"/>
                <a:cs typeface="Tahoma"/>
              </a:rPr>
              <a:t>1</a:t>
            </a:r>
            <a:r>
              <a:rPr sz="1250" i="1" spc="15" dirty="0">
                <a:latin typeface="Georgia"/>
                <a:cs typeface="Georgia"/>
              </a:rPr>
              <a:t>.</a:t>
            </a:r>
            <a:r>
              <a:rPr sz="1250" spc="15" dirty="0">
                <a:latin typeface="Tahoma"/>
                <a:cs typeface="Tahoma"/>
              </a:rPr>
              <a:t>5</a:t>
            </a:r>
            <a:r>
              <a:rPr sz="1250" spc="-80" dirty="0">
                <a:latin typeface="Tahoma"/>
                <a:cs typeface="Tahoma"/>
              </a:rPr>
              <a:t> </a:t>
            </a:r>
            <a:r>
              <a:rPr sz="1250" spc="165" dirty="0">
                <a:latin typeface="Arial"/>
                <a:cs typeface="Arial"/>
              </a:rPr>
              <a:t>·</a:t>
            </a:r>
            <a:r>
              <a:rPr sz="1250" spc="165" dirty="0">
                <a:latin typeface="Tahoma"/>
                <a:cs typeface="Tahoma"/>
              </a:rPr>
              <a:t>3</a:t>
            </a:r>
            <a:r>
              <a:rPr sz="1250" spc="-10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=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spc="80" dirty="0">
                <a:latin typeface="Arial"/>
                <a:cs typeface="Arial"/>
              </a:rPr>
              <a:t>−</a:t>
            </a:r>
            <a:r>
              <a:rPr sz="1250" spc="80" dirty="0">
                <a:latin typeface="Tahoma"/>
                <a:cs typeface="Tahoma"/>
              </a:rPr>
              <a:t>0</a:t>
            </a:r>
            <a:r>
              <a:rPr sz="1250" i="1" spc="80" dirty="0">
                <a:latin typeface="Georgia"/>
                <a:cs typeface="Georgia"/>
              </a:rPr>
              <a:t>.</a:t>
            </a:r>
            <a:r>
              <a:rPr sz="1250" spc="80" dirty="0">
                <a:latin typeface="Tahoma"/>
                <a:cs typeface="Tahoma"/>
              </a:rPr>
              <a:t>5</a:t>
            </a:r>
            <a:r>
              <a:rPr sz="1250" spc="80" dirty="0">
                <a:latin typeface="Arial"/>
                <a:cs typeface="Arial"/>
              </a:rPr>
              <a:t>.  </a:t>
            </a:r>
            <a:r>
              <a:rPr sz="1250" spc="5" dirty="0">
                <a:latin typeface="Arial"/>
                <a:cs typeface="Arial"/>
              </a:rPr>
              <a:t>It </a:t>
            </a:r>
            <a:r>
              <a:rPr sz="1250" dirty="0">
                <a:latin typeface="Arial"/>
                <a:cs typeface="Arial"/>
              </a:rPr>
              <a:t>is </a:t>
            </a:r>
            <a:r>
              <a:rPr sz="1250" spc="15" dirty="0">
                <a:latin typeface="Arial"/>
                <a:cs typeface="Arial"/>
              </a:rPr>
              <a:t>higher than </a:t>
            </a:r>
            <a:r>
              <a:rPr sz="1250" spc="55" dirty="0">
                <a:latin typeface="Tahoma"/>
                <a:cs typeface="Tahoma"/>
              </a:rPr>
              <a:t>3</a:t>
            </a:r>
            <a:r>
              <a:rPr sz="1250" i="1" spc="55" dirty="0">
                <a:latin typeface="Georgia"/>
                <a:cs typeface="Georgia"/>
              </a:rPr>
              <a:t>Q </a:t>
            </a:r>
            <a:r>
              <a:rPr sz="1250" spc="-5" dirty="0">
                <a:latin typeface="Tahoma"/>
                <a:cs typeface="Tahoma"/>
              </a:rPr>
              <a:t>+ </a:t>
            </a:r>
            <a:r>
              <a:rPr sz="1250" spc="15" dirty="0">
                <a:latin typeface="Tahoma"/>
                <a:cs typeface="Tahoma"/>
              </a:rPr>
              <a:t>1</a:t>
            </a:r>
            <a:r>
              <a:rPr sz="1250" i="1" spc="15" dirty="0">
                <a:latin typeface="Georgia"/>
                <a:cs typeface="Georgia"/>
              </a:rPr>
              <a:t>.</a:t>
            </a:r>
            <a:r>
              <a:rPr sz="1250" spc="15" dirty="0">
                <a:latin typeface="Tahoma"/>
                <a:cs typeface="Tahoma"/>
              </a:rPr>
              <a:t>5 </a:t>
            </a:r>
            <a:r>
              <a:rPr sz="1250" spc="155" dirty="0">
                <a:latin typeface="Arial"/>
                <a:cs typeface="Arial"/>
              </a:rPr>
              <a:t>·</a:t>
            </a:r>
            <a:r>
              <a:rPr sz="1250" i="1" spc="155" dirty="0">
                <a:latin typeface="Georgia"/>
                <a:cs typeface="Georgia"/>
              </a:rPr>
              <a:t>IQ </a:t>
            </a:r>
            <a:r>
              <a:rPr sz="1250" i="1" spc="-5" dirty="0">
                <a:latin typeface="Georgia"/>
                <a:cs typeface="Georgia"/>
              </a:rPr>
              <a:t>R </a:t>
            </a:r>
            <a:r>
              <a:rPr sz="1250" spc="-5" dirty="0">
                <a:latin typeface="Tahoma"/>
                <a:cs typeface="Tahoma"/>
              </a:rPr>
              <a:t>= </a:t>
            </a:r>
            <a:r>
              <a:rPr sz="1250" dirty="0">
                <a:latin typeface="Tahoma"/>
                <a:cs typeface="Tahoma"/>
              </a:rPr>
              <a:t>7 </a:t>
            </a:r>
            <a:r>
              <a:rPr sz="1250" spc="-5" dirty="0">
                <a:latin typeface="Tahoma"/>
                <a:cs typeface="Tahoma"/>
              </a:rPr>
              <a:t>+ </a:t>
            </a:r>
            <a:r>
              <a:rPr sz="1250" spc="15" dirty="0">
                <a:latin typeface="Tahoma"/>
                <a:cs typeface="Tahoma"/>
              </a:rPr>
              <a:t>1</a:t>
            </a:r>
            <a:r>
              <a:rPr sz="1250" i="1" spc="15" dirty="0">
                <a:latin typeface="Georgia"/>
                <a:cs typeface="Georgia"/>
              </a:rPr>
              <a:t>.</a:t>
            </a:r>
            <a:r>
              <a:rPr sz="1250" spc="15" dirty="0">
                <a:latin typeface="Tahoma"/>
                <a:cs typeface="Tahoma"/>
              </a:rPr>
              <a:t>5 </a:t>
            </a:r>
            <a:r>
              <a:rPr sz="1250" spc="165" dirty="0">
                <a:latin typeface="Arial"/>
                <a:cs typeface="Arial"/>
              </a:rPr>
              <a:t>·</a:t>
            </a:r>
            <a:r>
              <a:rPr sz="1250" spc="165" dirty="0">
                <a:latin typeface="Tahoma"/>
                <a:cs typeface="Tahoma"/>
              </a:rPr>
              <a:t>3 </a:t>
            </a:r>
            <a:r>
              <a:rPr sz="1250" spc="-5" dirty="0">
                <a:latin typeface="Tahoma"/>
                <a:cs typeface="Tahoma"/>
              </a:rPr>
              <a:t>=</a:t>
            </a:r>
            <a:r>
              <a:rPr sz="1250" spc="-215" dirty="0">
                <a:latin typeface="Tahoma"/>
                <a:cs typeface="Tahoma"/>
              </a:rPr>
              <a:t> </a:t>
            </a:r>
            <a:r>
              <a:rPr sz="1250" spc="15" dirty="0">
                <a:latin typeface="Tahoma"/>
                <a:cs typeface="Tahoma"/>
              </a:rPr>
              <a:t>11</a:t>
            </a:r>
            <a:r>
              <a:rPr sz="1250" i="1" spc="15" dirty="0">
                <a:latin typeface="Georgia"/>
                <a:cs typeface="Georgia"/>
              </a:rPr>
              <a:t>.</a:t>
            </a:r>
            <a:r>
              <a:rPr sz="1250" spc="15" dirty="0">
                <a:latin typeface="Tahoma"/>
                <a:cs typeface="Tahoma"/>
              </a:rPr>
              <a:t>5</a:t>
            </a:r>
            <a:r>
              <a:rPr sz="1250" spc="15" dirty="0"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30908" y="5423000"/>
            <a:ext cx="49796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04" dirty="0">
                <a:latin typeface="Trebuchet MS"/>
                <a:cs typeface="Trebuchet MS"/>
              </a:rPr>
              <a:t>This </a:t>
            </a:r>
            <a:r>
              <a:rPr sz="2500" b="1" spc="-185" dirty="0">
                <a:latin typeface="Trebuchet MS"/>
                <a:cs typeface="Trebuchet MS"/>
              </a:rPr>
              <a:t>approach </a:t>
            </a:r>
            <a:r>
              <a:rPr sz="2500" b="1" spc="-125" dirty="0">
                <a:latin typeface="Trebuchet MS"/>
                <a:cs typeface="Trebuchet MS"/>
              </a:rPr>
              <a:t>is </a:t>
            </a:r>
            <a:r>
              <a:rPr sz="2500" b="1" spc="-229" dirty="0">
                <a:latin typeface="Trebuchet MS"/>
                <a:cs typeface="Trebuchet MS"/>
              </a:rPr>
              <a:t>extreme </a:t>
            </a:r>
            <a:r>
              <a:rPr sz="2500" b="1" spc="-185" dirty="0">
                <a:latin typeface="Trebuchet MS"/>
                <a:cs typeface="Trebuchet MS"/>
              </a:rPr>
              <a:t>value</a:t>
            </a:r>
            <a:r>
              <a:rPr sz="2500" b="1" spc="-600" dirty="0">
                <a:latin typeface="Trebuchet MS"/>
                <a:cs typeface="Trebuchet MS"/>
              </a:rPr>
              <a:t> </a:t>
            </a:r>
            <a:r>
              <a:rPr sz="2500" b="1" spc="-160" dirty="0">
                <a:latin typeface="Trebuchet MS"/>
                <a:cs typeface="Trebuchet MS"/>
              </a:rPr>
              <a:t>analysis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5638800" cy="58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Preprocessing:Outliers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830" y="2375001"/>
            <a:ext cx="13398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20" dirty="0">
                <a:latin typeface="Trebuchet MS"/>
                <a:cs typeface="Trebuchet MS"/>
              </a:rPr>
              <a:t>What </a:t>
            </a:r>
            <a:r>
              <a:rPr sz="2500" spc="-165" dirty="0">
                <a:latin typeface="Trebuchet MS"/>
                <a:cs typeface="Trebuchet MS"/>
              </a:rPr>
              <a:t>if</a:t>
            </a:r>
            <a:r>
              <a:rPr sz="2500" spc="-465" dirty="0">
                <a:latin typeface="Trebuchet MS"/>
                <a:cs typeface="Trebuchet MS"/>
              </a:rPr>
              <a:t> </a:t>
            </a:r>
            <a:r>
              <a:rPr sz="2500" spc="240" dirty="0">
                <a:latin typeface="Trebuchet MS"/>
                <a:cs typeface="Trebuchet MS"/>
              </a:rPr>
              <a:t>?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6716" y="2358586"/>
            <a:ext cx="5787020" cy="3432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4952" y="5689701"/>
            <a:ext cx="4799330" cy="7747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280"/>
              </a:spcBef>
            </a:pPr>
            <a:r>
              <a:rPr sz="2500" b="1" spc="-90" dirty="0">
                <a:latin typeface="Trebuchet MS"/>
                <a:cs typeface="Trebuchet MS"/>
              </a:rPr>
              <a:t>Multi </a:t>
            </a:r>
            <a:r>
              <a:rPr sz="2500" b="1" spc="-195" dirty="0">
                <a:latin typeface="Trebuchet MS"/>
                <a:cs typeface="Trebuchet MS"/>
              </a:rPr>
              <a:t>Variate </a:t>
            </a:r>
            <a:r>
              <a:rPr sz="2500" b="1" spc="-180" dirty="0">
                <a:latin typeface="Trebuchet MS"/>
                <a:cs typeface="Trebuchet MS"/>
              </a:rPr>
              <a:t>Outlier </a:t>
            </a:r>
            <a:r>
              <a:rPr sz="2500" b="1" spc="-90" dirty="0">
                <a:latin typeface="Trebuchet MS"/>
                <a:cs typeface="Trebuchet MS"/>
              </a:rPr>
              <a:t>(MVO)</a:t>
            </a:r>
            <a:r>
              <a:rPr sz="2500" b="1" spc="-565" dirty="0">
                <a:latin typeface="Trebuchet MS"/>
                <a:cs typeface="Trebuchet MS"/>
              </a:rPr>
              <a:t> </a:t>
            </a:r>
            <a:r>
              <a:rPr sz="2500" b="1" spc="-195" dirty="0">
                <a:latin typeface="Trebuchet MS"/>
                <a:cs typeface="Trebuchet MS"/>
              </a:rPr>
              <a:t>detection  </a:t>
            </a:r>
            <a:r>
              <a:rPr sz="2500" b="1" spc="-185" dirty="0">
                <a:latin typeface="Trebuchet MS"/>
                <a:cs typeface="Trebuchet MS"/>
              </a:rPr>
              <a:t>approach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5257800" cy="58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Preprocessing:Outliers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356" y="2375001"/>
            <a:ext cx="8569960" cy="424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indent="-68580">
              <a:lnSpc>
                <a:spcPts val="2975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60" dirty="0">
                <a:latin typeface="Trebuchet MS"/>
                <a:cs typeface="Trebuchet MS"/>
              </a:rPr>
              <a:t>Univariate</a:t>
            </a:r>
            <a:r>
              <a:rPr sz="2500" spc="-280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Example: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Age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and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height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295" dirty="0">
                <a:latin typeface="Trebuchet MS"/>
                <a:cs typeface="Trebuchet MS"/>
              </a:rPr>
              <a:t>,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but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either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only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age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or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height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is</a:t>
            </a:r>
            <a:endParaRPr sz="2500">
              <a:latin typeface="Trebuchet MS"/>
              <a:cs typeface="Trebuchet MS"/>
            </a:endParaRPr>
          </a:p>
          <a:p>
            <a:pPr marL="401955">
              <a:lnSpc>
                <a:spcPts val="2435"/>
              </a:lnSpc>
            </a:pPr>
            <a:r>
              <a:rPr sz="2050" spc="-95" dirty="0">
                <a:latin typeface="Trebuchet MS"/>
                <a:cs typeface="Trebuchet MS"/>
              </a:rPr>
              <a:t>Analysed. (bar </a:t>
            </a:r>
            <a:r>
              <a:rPr sz="2050" spc="-100" dirty="0">
                <a:latin typeface="Trebuchet MS"/>
                <a:cs typeface="Trebuchet MS"/>
              </a:rPr>
              <a:t>chart </a:t>
            </a:r>
            <a:r>
              <a:rPr sz="2050" spc="-235" dirty="0">
                <a:latin typeface="Trebuchet MS"/>
                <a:cs typeface="Trebuchet MS"/>
              </a:rPr>
              <a:t>,</a:t>
            </a:r>
            <a:r>
              <a:rPr sz="2050" spc="-420" dirty="0">
                <a:latin typeface="Trebuchet MS"/>
                <a:cs typeface="Trebuchet MS"/>
              </a:rPr>
              <a:t> </a:t>
            </a:r>
            <a:r>
              <a:rPr sz="2050" spc="-90" dirty="0">
                <a:latin typeface="Trebuchet MS"/>
                <a:cs typeface="Trebuchet MS"/>
              </a:rPr>
              <a:t>histogram)</a:t>
            </a:r>
            <a:endParaRPr sz="2050">
              <a:latin typeface="Trebuchet MS"/>
              <a:cs typeface="Trebuchet MS"/>
            </a:endParaRPr>
          </a:p>
          <a:p>
            <a:pPr marL="81280" marR="2760980" indent="-68580">
              <a:lnSpc>
                <a:spcPct val="110000"/>
              </a:lnSpc>
              <a:spcBef>
                <a:spcPts val="489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70" dirty="0">
                <a:latin typeface="Trebuchet MS"/>
                <a:cs typeface="Trebuchet MS"/>
              </a:rPr>
              <a:t>Bivariate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Example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250" dirty="0">
                <a:latin typeface="Trebuchet MS"/>
                <a:cs typeface="Trebuchet MS"/>
              </a:rPr>
              <a:t>:</a:t>
            </a:r>
            <a:r>
              <a:rPr sz="2500" spc="-235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Analyzing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caloric</a:t>
            </a:r>
            <a:r>
              <a:rPr sz="2500" spc="-254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intake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vs  </a:t>
            </a:r>
            <a:r>
              <a:rPr sz="2500" spc="-160" dirty="0">
                <a:latin typeface="Trebuchet MS"/>
                <a:cs typeface="Trebuchet MS"/>
              </a:rPr>
              <a:t>weight</a:t>
            </a:r>
            <a:r>
              <a:rPr sz="2500" spc="-254" dirty="0">
                <a:latin typeface="Trebuchet MS"/>
                <a:cs typeface="Trebuchet MS"/>
              </a:rPr>
              <a:t> </a:t>
            </a:r>
            <a:r>
              <a:rPr sz="2500" spc="-295" dirty="0">
                <a:latin typeface="Trebuchet MS"/>
                <a:cs typeface="Trebuchet MS"/>
              </a:rPr>
              <a:t>,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temp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vs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ice</a:t>
            </a:r>
            <a:r>
              <a:rPr sz="2500" spc="-280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cream</a:t>
            </a:r>
            <a:r>
              <a:rPr sz="2500" spc="-30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sale</a:t>
            </a:r>
            <a:r>
              <a:rPr sz="2500" spc="-260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(Scatterplot)</a:t>
            </a:r>
            <a:endParaRPr sz="2500">
              <a:latin typeface="Trebuchet MS"/>
              <a:cs typeface="Trebuchet MS"/>
            </a:endParaRPr>
          </a:p>
          <a:p>
            <a:pPr marL="81280" indent="-6858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07645" algn="l"/>
              </a:tabLst>
            </a:pPr>
            <a:r>
              <a:rPr sz="2050" spc="-30" dirty="0">
                <a:latin typeface="Trebuchet MS"/>
                <a:cs typeface="Trebuchet MS"/>
              </a:rPr>
              <a:t>Multi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variate</a:t>
            </a:r>
            <a:r>
              <a:rPr sz="2050" spc="-185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Example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125" dirty="0">
                <a:latin typeface="Trebuchet MS"/>
                <a:cs typeface="Trebuchet MS"/>
              </a:rPr>
              <a:t>(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05" dirty="0">
                <a:latin typeface="Trebuchet MS"/>
                <a:cs typeface="Trebuchet MS"/>
              </a:rPr>
              <a:t>cluster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05" dirty="0">
                <a:latin typeface="Trebuchet MS"/>
                <a:cs typeface="Trebuchet MS"/>
              </a:rPr>
              <a:t>/Discrimant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Analysis</a:t>
            </a:r>
            <a:endParaRPr sz="2050">
              <a:latin typeface="Trebuchet MS"/>
              <a:cs typeface="Trebuchet MS"/>
            </a:endParaRPr>
          </a:p>
          <a:p>
            <a:pPr marL="81280" indent="-6858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207645" algn="l"/>
              </a:tabLst>
            </a:pPr>
            <a:r>
              <a:rPr sz="2050" spc="-275" dirty="0">
                <a:latin typeface="Trebuchet MS"/>
                <a:cs typeface="Trebuchet MS"/>
              </a:rPr>
              <a:t>/</a:t>
            </a:r>
            <a:r>
              <a:rPr sz="2050" spc="-185" dirty="0">
                <a:latin typeface="Trebuchet MS"/>
                <a:cs typeface="Trebuchet MS"/>
              </a:rPr>
              <a:t> </a:t>
            </a:r>
            <a:r>
              <a:rPr sz="2050" spc="-170" dirty="0">
                <a:latin typeface="Trebuchet MS"/>
                <a:cs typeface="Trebuchet MS"/>
              </a:rPr>
              <a:t>PCA/..)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105" dirty="0">
                <a:latin typeface="Trebuchet MS"/>
                <a:cs typeface="Trebuchet MS"/>
              </a:rPr>
              <a:t>Proximity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method</a:t>
            </a:r>
            <a:endParaRPr sz="2050">
              <a:latin typeface="Trebuchet MS"/>
              <a:cs typeface="Trebuchet MS"/>
            </a:endParaRPr>
          </a:p>
          <a:p>
            <a:pPr marL="986155" lvl="2" indent="-19431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986790" algn="l"/>
              </a:tabLst>
            </a:pPr>
            <a:r>
              <a:rPr sz="1650" spc="-55" dirty="0">
                <a:latin typeface="Trebuchet MS"/>
                <a:cs typeface="Trebuchet MS"/>
              </a:rPr>
              <a:t>Identify the </a:t>
            </a:r>
            <a:r>
              <a:rPr sz="1650" spc="-60" dirty="0">
                <a:latin typeface="Trebuchet MS"/>
                <a:cs typeface="Trebuchet MS"/>
              </a:rPr>
              <a:t>natural </a:t>
            </a:r>
            <a:r>
              <a:rPr sz="1650" spc="-65" dirty="0">
                <a:latin typeface="Trebuchet MS"/>
                <a:cs typeface="Trebuchet MS"/>
              </a:rPr>
              <a:t>cluster </a:t>
            </a:r>
            <a:r>
              <a:rPr sz="1650" spc="-55" dirty="0">
                <a:latin typeface="Trebuchet MS"/>
                <a:cs typeface="Trebuchet MS"/>
              </a:rPr>
              <a:t>in the </a:t>
            </a:r>
            <a:r>
              <a:rPr sz="1650" spc="-70" dirty="0">
                <a:latin typeface="Trebuchet MS"/>
                <a:cs typeface="Trebuchet MS"/>
              </a:rPr>
              <a:t>data</a:t>
            </a:r>
            <a:r>
              <a:rPr sz="1650" spc="-355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(k-means)</a:t>
            </a:r>
            <a:endParaRPr sz="1650">
              <a:latin typeface="Trebuchet MS"/>
              <a:cs typeface="Trebuchet MS"/>
            </a:endParaRPr>
          </a:p>
          <a:p>
            <a:pPr marL="986155" lvl="2" indent="-19431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986790" algn="l"/>
              </a:tabLst>
            </a:pPr>
            <a:r>
              <a:rPr sz="1650" spc="-55" dirty="0">
                <a:latin typeface="Trebuchet MS"/>
                <a:cs typeface="Trebuchet MS"/>
              </a:rPr>
              <a:t>Identify </a:t>
            </a:r>
            <a:r>
              <a:rPr sz="1650" spc="-65" dirty="0">
                <a:latin typeface="Trebuchet MS"/>
                <a:cs typeface="Trebuchet MS"/>
              </a:rPr>
              <a:t>cluster</a:t>
            </a:r>
            <a:r>
              <a:rPr sz="1650" spc="-155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centroids</a:t>
            </a:r>
            <a:endParaRPr sz="1650">
              <a:latin typeface="Trebuchet MS"/>
              <a:cs typeface="Trebuchet MS"/>
            </a:endParaRPr>
          </a:p>
          <a:p>
            <a:pPr marL="986155" lvl="2" indent="-19431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986790" algn="l"/>
              </a:tabLst>
            </a:pPr>
            <a:r>
              <a:rPr sz="1650" spc="-55" dirty="0">
                <a:latin typeface="Trebuchet MS"/>
                <a:cs typeface="Trebuchet MS"/>
              </a:rPr>
              <a:t>Identify </a:t>
            </a:r>
            <a:r>
              <a:rPr sz="1650" spc="-70" dirty="0">
                <a:latin typeface="Trebuchet MS"/>
                <a:cs typeface="Trebuchet MS"/>
              </a:rPr>
              <a:t>data </a:t>
            </a:r>
            <a:r>
              <a:rPr sz="1650" spc="-50" dirty="0">
                <a:latin typeface="Trebuchet MS"/>
                <a:cs typeface="Trebuchet MS"/>
              </a:rPr>
              <a:t>instances </a:t>
            </a:r>
            <a:r>
              <a:rPr sz="1650" spc="-65" dirty="0">
                <a:latin typeface="Trebuchet MS"/>
                <a:cs typeface="Trebuchet MS"/>
              </a:rPr>
              <a:t>that are </a:t>
            </a:r>
            <a:r>
              <a:rPr sz="1650" spc="-85" dirty="0">
                <a:latin typeface="Trebuchet MS"/>
                <a:cs typeface="Trebuchet MS"/>
              </a:rPr>
              <a:t>fixed</a:t>
            </a:r>
            <a:r>
              <a:rPr sz="1650" spc="-295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distance</a:t>
            </a:r>
            <a:endParaRPr sz="1650">
              <a:latin typeface="Trebuchet MS"/>
              <a:cs typeface="Trebuchet MS"/>
            </a:endParaRPr>
          </a:p>
          <a:p>
            <a:pPr marL="840105">
              <a:lnSpc>
                <a:spcPct val="100000"/>
              </a:lnSpc>
              <a:spcBef>
                <a:spcPts val="520"/>
              </a:spcBef>
            </a:pPr>
            <a:r>
              <a:rPr sz="1650" spc="-50" dirty="0">
                <a:latin typeface="Trebuchet MS"/>
                <a:cs typeface="Trebuchet MS"/>
              </a:rPr>
              <a:t>from</a:t>
            </a:r>
            <a:r>
              <a:rPr sz="1650" spc="-90" dirty="0">
                <a:latin typeface="Trebuchet MS"/>
                <a:cs typeface="Trebuchet MS"/>
              </a:rPr>
              <a:t> </a:t>
            </a:r>
            <a:r>
              <a:rPr sz="1650" spc="-55" dirty="0">
                <a:latin typeface="Trebuchet MS"/>
                <a:cs typeface="Trebuchet MS"/>
              </a:rPr>
              <a:t>centroid</a:t>
            </a:r>
            <a:endParaRPr sz="1650">
              <a:latin typeface="Trebuchet MS"/>
              <a:cs typeface="Trebuchet MS"/>
            </a:endParaRPr>
          </a:p>
          <a:p>
            <a:pPr marL="986155" lvl="2" indent="-19431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986790" algn="l"/>
              </a:tabLst>
            </a:pPr>
            <a:r>
              <a:rPr sz="1650" spc="-80" dirty="0">
                <a:latin typeface="Trebuchet MS"/>
                <a:cs typeface="Trebuchet MS"/>
              </a:rPr>
              <a:t>Filter </a:t>
            </a:r>
            <a:r>
              <a:rPr sz="1650" spc="-35" dirty="0">
                <a:latin typeface="Trebuchet MS"/>
                <a:cs typeface="Trebuchet MS"/>
              </a:rPr>
              <a:t>out </a:t>
            </a:r>
            <a:r>
              <a:rPr sz="1650" spc="-50" dirty="0">
                <a:latin typeface="Trebuchet MS"/>
                <a:cs typeface="Trebuchet MS"/>
              </a:rPr>
              <a:t>outliers </a:t>
            </a:r>
            <a:r>
              <a:rPr sz="1650" spc="-60" dirty="0">
                <a:latin typeface="Trebuchet MS"/>
                <a:cs typeface="Trebuchet MS"/>
              </a:rPr>
              <a:t>candidate </a:t>
            </a:r>
            <a:r>
              <a:rPr sz="1650" spc="-50" dirty="0">
                <a:latin typeface="Trebuchet MS"/>
                <a:cs typeface="Trebuchet MS"/>
              </a:rPr>
              <a:t>from</a:t>
            </a:r>
            <a:r>
              <a:rPr sz="1650" spc="-254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dataset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6900" y="3403600"/>
            <a:ext cx="3327400" cy="314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Outlier </a:t>
            </a:r>
            <a:r>
              <a:rPr spc="-229" dirty="0"/>
              <a:t>-</a:t>
            </a:r>
            <a:r>
              <a:rPr spc="-420" dirty="0"/>
              <a:t> </a:t>
            </a:r>
            <a:r>
              <a:rPr spc="-22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104900" y="2286000"/>
            <a:ext cx="7975600" cy="375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6858000" cy="58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Preprocessing: </a:t>
            </a:r>
            <a:r>
              <a:rPr spc="-215" dirty="0"/>
              <a:t>Categorical</a:t>
            </a:r>
            <a:r>
              <a:rPr spc="-425" dirty="0"/>
              <a:t> </a:t>
            </a:r>
            <a:r>
              <a:rPr spc="-19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526616" y="4110992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39">
                <a:moveTo>
                  <a:pt x="0" y="0"/>
                </a:moveTo>
                <a:lnTo>
                  <a:pt x="1640420" y="0"/>
                </a:lnTo>
              </a:path>
            </a:pathLst>
          </a:custGeom>
          <a:ln w="529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6616" y="5909681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500" y="0"/>
                </a:lnTo>
              </a:path>
            </a:pathLst>
          </a:custGeom>
          <a:ln w="529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1830" y="2375001"/>
            <a:ext cx="8367395" cy="357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ts val="2975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90" dirty="0">
                <a:latin typeface="Trebuchet MS"/>
                <a:cs typeface="Trebuchet MS"/>
              </a:rPr>
              <a:t>Label</a:t>
            </a:r>
            <a:r>
              <a:rPr sz="2500" spc="-245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encoding:</a:t>
            </a:r>
            <a:endParaRPr sz="2500">
              <a:latin typeface="Trebuchet MS"/>
              <a:cs typeface="Trebuchet MS"/>
            </a:endParaRPr>
          </a:p>
          <a:p>
            <a:pPr marL="596900" lvl="1" indent="-194945">
              <a:lnSpc>
                <a:spcPts val="2435"/>
              </a:lnSpc>
              <a:buFont typeface="Arial"/>
              <a:buChar char="•"/>
              <a:tabLst>
                <a:tab pos="597535" algn="l"/>
              </a:tabLst>
            </a:pPr>
            <a:r>
              <a:rPr sz="2050" spc="-55" dirty="0">
                <a:latin typeface="Trebuchet MS"/>
                <a:cs typeface="Trebuchet MS"/>
              </a:rPr>
              <a:t>Assign</a:t>
            </a:r>
            <a:r>
              <a:rPr sz="2050" spc="-185" dirty="0">
                <a:latin typeface="Trebuchet MS"/>
                <a:cs typeface="Trebuchet MS"/>
              </a:rPr>
              <a:t> </a:t>
            </a:r>
            <a:r>
              <a:rPr sz="2050" spc="-65" dirty="0">
                <a:latin typeface="Trebuchet MS"/>
                <a:cs typeface="Trebuchet MS"/>
              </a:rPr>
              <a:t>an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ID</a:t>
            </a:r>
            <a:r>
              <a:rPr sz="2050" spc="-19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to</a:t>
            </a:r>
            <a:r>
              <a:rPr sz="2050" spc="-185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each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unique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value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70" dirty="0">
                <a:latin typeface="Trebuchet MS"/>
                <a:cs typeface="Trebuchet MS"/>
              </a:rPr>
              <a:t>Days</a:t>
            </a:r>
            <a:r>
              <a:rPr sz="2050" spc="-185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=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30" dirty="0">
                <a:latin typeface="Trebuchet MS"/>
                <a:cs typeface="Trebuchet MS"/>
              </a:rPr>
              <a:t>[Mon,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50" dirty="0">
                <a:latin typeface="Trebuchet MS"/>
                <a:cs typeface="Trebuchet MS"/>
              </a:rPr>
              <a:t>Tues,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05" dirty="0">
                <a:latin typeface="Trebuchet MS"/>
                <a:cs typeface="Trebuchet MS"/>
              </a:rPr>
              <a:t>Wed,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14" dirty="0">
                <a:latin typeface="Trebuchet MS"/>
                <a:cs typeface="Trebuchet MS"/>
              </a:rPr>
              <a:t>Thurs,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45" dirty="0">
                <a:latin typeface="Trebuchet MS"/>
                <a:cs typeface="Trebuchet MS"/>
              </a:rPr>
              <a:t>Fri,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35" dirty="0">
                <a:latin typeface="Trebuchet MS"/>
                <a:cs typeface="Trebuchet MS"/>
              </a:rPr>
              <a:t>Sat,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65" dirty="0">
                <a:latin typeface="Trebuchet MS"/>
                <a:cs typeface="Trebuchet MS"/>
              </a:rPr>
              <a:t>Sun]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85" dirty="0">
                <a:latin typeface="Trebuchet MS"/>
                <a:cs typeface="Trebuchet MS"/>
              </a:rPr>
              <a:t>Days_transformed </a:t>
            </a:r>
            <a:r>
              <a:rPr sz="2050" spc="-40" dirty="0">
                <a:latin typeface="Trebuchet MS"/>
                <a:cs typeface="Trebuchet MS"/>
              </a:rPr>
              <a:t>=</a:t>
            </a:r>
            <a:r>
              <a:rPr sz="2050" spc="-275" dirty="0">
                <a:latin typeface="Trebuchet MS"/>
                <a:cs typeface="Trebuchet MS"/>
              </a:rPr>
              <a:t> </a:t>
            </a:r>
            <a:r>
              <a:rPr sz="2050" spc="-135" dirty="0">
                <a:latin typeface="Trebuchet MS"/>
                <a:cs typeface="Trebuchet MS"/>
              </a:rPr>
              <a:t>[0,1,2,3,4,5,6]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95" dirty="0">
                <a:latin typeface="Trebuchet MS"/>
                <a:cs typeface="Trebuchet MS"/>
              </a:rPr>
              <a:t>Consideration: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Possible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implications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90" dirty="0">
                <a:latin typeface="Trebuchet MS"/>
                <a:cs typeface="Trebuchet MS"/>
              </a:rPr>
              <a:t>for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55" dirty="0">
                <a:latin typeface="Trebuchet MS"/>
                <a:cs typeface="Trebuchet MS"/>
              </a:rPr>
              <a:t>some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60" dirty="0">
                <a:latin typeface="Trebuchet MS"/>
                <a:cs typeface="Trebuchet MS"/>
              </a:rPr>
              <a:t>ML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models</a:t>
            </a:r>
            <a:endParaRPr sz="205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40" dirty="0">
                <a:latin typeface="Trebuchet MS"/>
                <a:cs typeface="Trebuchet MS"/>
              </a:rPr>
              <a:t>One-hot</a:t>
            </a:r>
            <a:r>
              <a:rPr sz="2500" spc="-254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encoding:</a:t>
            </a:r>
            <a:endParaRPr sz="250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120" dirty="0">
                <a:latin typeface="Trebuchet MS"/>
                <a:cs typeface="Trebuchet MS"/>
              </a:rPr>
              <a:t>Create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as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85" dirty="0">
                <a:latin typeface="Trebuchet MS"/>
                <a:cs typeface="Trebuchet MS"/>
              </a:rPr>
              <a:t>many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65" dirty="0">
                <a:latin typeface="Trebuchet MS"/>
                <a:cs typeface="Trebuchet MS"/>
              </a:rPr>
              <a:t>new</a:t>
            </a:r>
            <a:r>
              <a:rPr sz="2050" spc="-18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columns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as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there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are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05" dirty="0">
                <a:latin typeface="Trebuchet MS"/>
                <a:cs typeface="Trebuchet MS"/>
              </a:rPr>
              <a:t>distinct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85" dirty="0">
                <a:latin typeface="Trebuchet MS"/>
                <a:cs typeface="Trebuchet MS"/>
              </a:rPr>
              <a:t>values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in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90" dirty="0">
                <a:latin typeface="Trebuchet MS"/>
                <a:cs typeface="Trebuchet MS"/>
              </a:rPr>
              <a:t>the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feature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85" dirty="0">
                <a:latin typeface="Trebuchet MS"/>
                <a:cs typeface="Trebuchet MS"/>
              </a:rPr>
              <a:t>From</a:t>
            </a:r>
            <a:r>
              <a:rPr sz="2050" spc="-190" dirty="0">
                <a:latin typeface="Trebuchet MS"/>
                <a:cs typeface="Trebuchet MS"/>
              </a:rPr>
              <a:t> </a:t>
            </a:r>
            <a:r>
              <a:rPr sz="2050" spc="-55" dirty="0">
                <a:latin typeface="Trebuchet MS"/>
                <a:cs typeface="Trebuchet MS"/>
              </a:rPr>
              <a:t>one</a:t>
            </a:r>
            <a:r>
              <a:rPr sz="2050" spc="-165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Days</a:t>
            </a:r>
            <a:r>
              <a:rPr sz="2050" spc="-165" dirty="0">
                <a:latin typeface="Trebuchet MS"/>
                <a:cs typeface="Trebuchet MS"/>
              </a:rPr>
              <a:t> </a:t>
            </a:r>
            <a:r>
              <a:rPr sz="2050" spc="-85" dirty="0">
                <a:latin typeface="Trebuchet MS"/>
                <a:cs typeface="Trebuchet MS"/>
              </a:rPr>
              <a:t>column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30" dirty="0">
                <a:latin typeface="Trebuchet MS"/>
                <a:cs typeface="Trebuchet MS"/>
              </a:rPr>
              <a:t>to:</a:t>
            </a:r>
            <a:r>
              <a:rPr sz="2050" spc="-165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IsMon,</a:t>
            </a:r>
            <a:r>
              <a:rPr sz="2050" spc="-160" dirty="0">
                <a:latin typeface="Trebuchet MS"/>
                <a:cs typeface="Trebuchet MS"/>
              </a:rPr>
              <a:t> </a:t>
            </a:r>
            <a:r>
              <a:rPr sz="2050" spc="-120" dirty="0">
                <a:latin typeface="Trebuchet MS"/>
                <a:cs typeface="Trebuchet MS"/>
              </a:rPr>
              <a:t>IsTues,</a:t>
            </a:r>
            <a:r>
              <a:rPr sz="2050" spc="-165" dirty="0">
                <a:latin typeface="Trebuchet MS"/>
                <a:cs typeface="Trebuchet MS"/>
              </a:rPr>
              <a:t> </a:t>
            </a:r>
            <a:r>
              <a:rPr sz="2050" spc="-85" dirty="0">
                <a:latin typeface="Trebuchet MS"/>
                <a:cs typeface="Trebuchet MS"/>
              </a:rPr>
              <a:t>IsWed,</a:t>
            </a:r>
            <a:r>
              <a:rPr sz="2050" spc="-160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IsThurs,</a:t>
            </a:r>
            <a:r>
              <a:rPr sz="2050" spc="-160" dirty="0">
                <a:latin typeface="Trebuchet MS"/>
                <a:cs typeface="Trebuchet MS"/>
              </a:rPr>
              <a:t> </a:t>
            </a:r>
            <a:r>
              <a:rPr sz="2050" spc="-114" dirty="0">
                <a:latin typeface="Trebuchet MS"/>
                <a:cs typeface="Trebuchet MS"/>
              </a:rPr>
              <a:t>IsFri,</a:t>
            </a:r>
            <a:r>
              <a:rPr sz="2050" spc="-160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IsSat,</a:t>
            </a:r>
            <a:r>
              <a:rPr sz="2050" spc="-160" dirty="0">
                <a:latin typeface="Trebuchet MS"/>
                <a:cs typeface="Trebuchet MS"/>
              </a:rPr>
              <a:t> </a:t>
            </a:r>
            <a:r>
              <a:rPr sz="2050" spc="-45" dirty="0">
                <a:latin typeface="Trebuchet MS"/>
                <a:cs typeface="Trebuchet MS"/>
              </a:rPr>
              <a:t>IsSun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20" dirty="0">
                <a:latin typeface="Trebuchet MS"/>
                <a:cs typeface="Trebuchet MS"/>
              </a:rPr>
              <a:t>1</a:t>
            </a:r>
            <a:r>
              <a:rPr sz="2050" spc="-190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for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90" dirty="0">
                <a:latin typeface="Trebuchet MS"/>
                <a:cs typeface="Trebuchet MS"/>
              </a:rPr>
              <a:t>the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feature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20" dirty="0">
                <a:latin typeface="Trebuchet MS"/>
                <a:cs typeface="Trebuchet MS"/>
              </a:rPr>
              <a:t>value,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0</a:t>
            </a:r>
            <a:r>
              <a:rPr sz="2050" spc="-190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for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other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columns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95" dirty="0">
                <a:latin typeface="Trebuchet MS"/>
                <a:cs typeface="Trebuchet MS"/>
              </a:rPr>
              <a:t>Consideration:</a:t>
            </a:r>
            <a:r>
              <a:rPr sz="2050" spc="-185" dirty="0">
                <a:latin typeface="Trebuchet MS"/>
                <a:cs typeface="Trebuchet MS"/>
              </a:rPr>
              <a:t> </a:t>
            </a:r>
            <a:r>
              <a:rPr sz="2050" spc="-85" dirty="0">
                <a:latin typeface="Trebuchet MS"/>
                <a:cs typeface="Trebuchet MS"/>
              </a:rPr>
              <a:t>dimensionality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of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90" dirty="0">
                <a:latin typeface="Trebuchet MS"/>
                <a:cs typeface="Trebuchet MS"/>
              </a:rPr>
              <a:t>the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114" dirty="0">
                <a:latin typeface="Trebuchet MS"/>
                <a:cs typeface="Trebuchet MS"/>
              </a:rPr>
              <a:t>feature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matrix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52578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Label </a:t>
            </a:r>
            <a:r>
              <a:rPr spc="-185" dirty="0"/>
              <a:t>Vs </a:t>
            </a:r>
            <a:r>
              <a:rPr spc="-155" dirty="0"/>
              <a:t>One-Hot</a:t>
            </a:r>
            <a:r>
              <a:rPr spc="-420" dirty="0"/>
              <a:t> </a:t>
            </a:r>
            <a:r>
              <a:rPr spc="-160" dirty="0"/>
              <a:t>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444500" y="2235200"/>
            <a:ext cx="3619500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2500" y="1409700"/>
            <a:ext cx="33274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3900" y="3581400"/>
            <a:ext cx="4140200" cy="260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F</a:t>
            </a:r>
            <a:r>
              <a:rPr spc="-225" dirty="0"/>
              <a:t>e</a:t>
            </a:r>
            <a:r>
              <a:rPr spc="-245" dirty="0"/>
              <a:t>a</a:t>
            </a:r>
            <a:r>
              <a:rPr spc="-254" dirty="0"/>
              <a:t>t</a:t>
            </a:r>
            <a:r>
              <a:rPr spc="-110" dirty="0"/>
              <a:t>u</a:t>
            </a:r>
            <a:r>
              <a:rPr spc="-229" dirty="0"/>
              <a:t>r</a:t>
            </a:r>
            <a:r>
              <a:rPr spc="-195" dirty="0"/>
              <a:t>e</a:t>
            </a:r>
            <a:r>
              <a:rPr spc="-7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830" y="2326216"/>
            <a:ext cx="7884795" cy="35585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spc="-65" dirty="0">
                <a:latin typeface="Trebuchet MS"/>
                <a:cs typeface="Trebuchet MS"/>
              </a:rPr>
              <a:t>Extract </a:t>
            </a:r>
            <a:r>
              <a:rPr sz="2050" spc="-20" dirty="0">
                <a:latin typeface="Trebuchet MS"/>
                <a:cs typeface="Trebuchet MS"/>
              </a:rPr>
              <a:t>representations </a:t>
            </a:r>
            <a:r>
              <a:rPr sz="2050" spc="-45" dirty="0">
                <a:latin typeface="Trebuchet MS"/>
                <a:cs typeface="Trebuchet MS"/>
              </a:rPr>
              <a:t>that </a:t>
            </a:r>
            <a:r>
              <a:rPr sz="2050" spc="-40" dirty="0">
                <a:latin typeface="Trebuchet MS"/>
                <a:cs typeface="Trebuchet MS"/>
              </a:rPr>
              <a:t>capture the </a:t>
            </a:r>
            <a:r>
              <a:rPr sz="2050" spc="-55" dirty="0">
                <a:latin typeface="Trebuchet MS"/>
                <a:cs typeface="Trebuchet MS"/>
              </a:rPr>
              <a:t>“essence” </a:t>
            </a:r>
            <a:r>
              <a:rPr sz="2050" spc="-30" dirty="0">
                <a:latin typeface="Trebuchet MS"/>
                <a:cs typeface="Trebuchet MS"/>
              </a:rPr>
              <a:t>of</a:t>
            </a:r>
            <a:r>
              <a:rPr sz="2050" spc="-225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data</a:t>
            </a:r>
            <a:endParaRPr sz="2050">
              <a:latin typeface="Trebuchet MS"/>
              <a:cs typeface="Trebuchet MS"/>
            </a:endParaRPr>
          </a:p>
          <a:p>
            <a:pPr marL="255904" marR="5080" indent="-243204">
              <a:lnSpc>
                <a:spcPts val="2100"/>
              </a:lnSpc>
              <a:spcBef>
                <a:spcPts val="81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spc="-30" dirty="0">
                <a:latin typeface="Trebuchet MS"/>
                <a:cs typeface="Trebuchet MS"/>
              </a:rPr>
              <a:t>For </a:t>
            </a:r>
            <a:r>
              <a:rPr sz="2050" spc="-50" dirty="0">
                <a:latin typeface="Trebuchet MS"/>
                <a:cs typeface="Trebuchet MS"/>
              </a:rPr>
              <a:t>classification: </a:t>
            </a:r>
            <a:r>
              <a:rPr sz="2050" dirty="0">
                <a:latin typeface="Trebuchet MS"/>
                <a:cs typeface="Trebuchet MS"/>
              </a:rPr>
              <a:t>Maximize </a:t>
            </a:r>
            <a:r>
              <a:rPr sz="2050" spc="-40" dirty="0">
                <a:latin typeface="Trebuchet MS"/>
                <a:cs typeface="Trebuchet MS"/>
              </a:rPr>
              <a:t>the </a:t>
            </a:r>
            <a:r>
              <a:rPr sz="2050" spc="-45" dirty="0">
                <a:latin typeface="Trebuchet MS"/>
                <a:cs typeface="Trebuchet MS"/>
              </a:rPr>
              <a:t>intra-class similarity </a:t>
            </a:r>
            <a:r>
              <a:rPr sz="2050" spc="-10" dirty="0">
                <a:latin typeface="Trebuchet MS"/>
                <a:cs typeface="Trebuchet MS"/>
              </a:rPr>
              <a:t>and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inter-class  </a:t>
            </a:r>
            <a:r>
              <a:rPr sz="2050" spc="-40" dirty="0">
                <a:latin typeface="Trebuchet MS"/>
                <a:cs typeface="Trebuchet MS"/>
              </a:rPr>
              <a:t>distance</a:t>
            </a:r>
            <a:endParaRPr sz="2050">
              <a:latin typeface="Trebuchet MS"/>
              <a:cs typeface="Trebuchet MS"/>
            </a:endParaRPr>
          </a:p>
          <a:p>
            <a:pPr marL="255904" indent="-243204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spc="-30" dirty="0">
                <a:latin typeface="Trebuchet MS"/>
                <a:cs typeface="Trebuchet MS"/>
              </a:rPr>
              <a:t>For </a:t>
            </a:r>
            <a:r>
              <a:rPr sz="2050" spc="-25" dirty="0">
                <a:latin typeface="Trebuchet MS"/>
                <a:cs typeface="Trebuchet MS"/>
              </a:rPr>
              <a:t>regression: </a:t>
            </a:r>
            <a:r>
              <a:rPr sz="2050" dirty="0">
                <a:latin typeface="Trebuchet MS"/>
                <a:cs typeface="Trebuchet MS"/>
              </a:rPr>
              <a:t>Maximize </a:t>
            </a:r>
            <a:r>
              <a:rPr sz="2050" spc="-40" dirty="0">
                <a:latin typeface="Trebuchet MS"/>
                <a:cs typeface="Trebuchet MS"/>
              </a:rPr>
              <a:t>the </a:t>
            </a:r>
            <a:r>
              <a:rPr sz="2050" spc="-30" dirty="0">
                <a:latin typeface="Trebuchet MS"/>
                <a:cs typeface="Trebuchet MS"/>
              </a:rPr>
              <a:t>explanation</a:t>
            </a:r>
            <a:r>
              <a:rPr sz="2050" spc="-235" dirty="0">
                <a:latin typeface="Trebuchet MS"/>
                <a:cs typeface="Trebuchet MS"/>
              </a:rPr>
              <a:t> </a:t>
            </a:r>
            <a:r>
              <a:rPr sz="2050" dirty="0">
                <a:latin typeface="Trebuchet MS"/>
                <a:cs typeface="Trebuchet MS"/>
              </a:rPr>
              <a:t>power</a:t>
            </a:r>
            <a:endParaRPr sz="2050">
              <a:latin typeface="Trebuchet MS"/>
              <a:cs typeface="Trebuchet MS"/>
            </a:endParaRPr>
          </a:p>
          <a:p>
            <a:pPr marL="255904" indent="-243204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spc="5" dirty="0">
                <a:latin typeface="Trebuchet MS"/>
                <a:cs typeface="Trebuchet MS"/>
              </a:rPr>
              <a:t>Multiple</a:t>
            </a:r>
            <a:r>
              <a:rPr sz="2050" spc="-65" dirty="0">
                <a:latin typeface="Trebuchet MS"/>
                <a:cs typeface="Trebuchet MS"/>
              </a:rPr>
              <a:t> </a:t>
            </a:r>
            <a:r>
              <a:rPr sz="2050" spc="5" dirty="0">
                <a:latin typeface="Trebuchet MS"/>
                <a:cs typeface="Trebuchet MS"/>
              </a:rPr>
              <a:t>methods</a:t>
            </a:r>
            <a:endParaRPr sz="2050">
              <a:latin typeface="Trebuchet MS"/>
              <a:cs typeface="Trebuchet MS"/>
            </a:endParaRPr>
          </a:p>
          <a:p>
            <a:pPr marL="255904" indent="-243204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spc="55" dirty="0">
                <a:latin typeface="Trebuchet MS"/>
                <a:cs typeface="Trebuchet MS"/>
              </a:rPr>
              <a:t>No </a:t>
            </a:r>
            <a:r>
              <a:rPr sz="2050" spc="-60" dirty="0">
                <a:latin typeface="Trebuchet MS"/>
                <a:cs typeface="Trebuchet MS"/>
              </a:rPr>
              <a:t>clear “right” </a:t>
            </a:r>
            <a:r>
              <a:rPr sz="2050" spc="-5" dirty="0">
                <a:latin typeface="Trebuchet MS"/>
                <a:cs typeface="Trebuchet MS"/>
              </a:rPr>
              <a:t>or </a:t>
            </a:r>
            <a:r>
              <a:rPr sz="2050" spc="-20" dirty="0">
                <a:latin typeface="Trebuchet MS"/>
                <a:cs typeface="Trebuchet MS"/>
              </a:rPr>
              <a:t>“wrong”</a:t>
            </a:r>
            <a:r>
              <a:rPr sz="2050" spc="-250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answers</a:t>
            </a: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b="1" spc="-40" dirty="0">
                <a:latin typeface="Trebuchet MS"/>
                <a:cs typeface="Trebuchet MS"/>
              </a:rPr>
              <a:t>Question: </a:t>
            </a:r>
            <a:r>
              <a:rPr sz="2050" spc="25" dirty="0">
                <a:latin typeface="Trebuchet MS"/>
                <a:cs typeface="Trebuchet MS"/>
              </a:rPr>
              <a:t>What </a:t>
            </a:r>
            <a:r>
              <a:rPr sz="2050" spc="-50" dirty="0">
                <a:latin typeface="Trebuchet MS"/>
                <a:cs typeface="Trebuchet MS"/>
              </a:rPr>
              <a:t>are </a:t>
            </a:r>
            <a:r>
              <a:rPr sz="2050" spc="-40" dirty="0">
                <a:latin typeface="Trebuchet MS"/>
                <a:cs typeface="Trebuchet MS"/>
              </a:rPr>
              <a:t>the </a:t>
            </a:r>
            <a:r>
              <a:rPr sz="2050" spc="-35" dirty="0">
                <a:latin typeface="Trebuchet MS"/>
                <a:cs typeface="Trebuchet MS"/>
              </a:rPr>
              <a:t>potential </a:t>
            </a:r>
            <a:r>
              <a:rPr sz="2050" spc="-65" dirty="0">
                <a:latin typeface="Trebuchet MS"/>
                <a:cs typeface="Trebuchet MS"/>
              </a:rPr>
              <a:t>“features”</a:t>
            </a:r>
            <a:r>
              <a:rPr sz="2050" spc="-290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for:</a:t>
            </a:r>
            <a:endParaRPr sz="2050">
              <a:latin typeface="Trebuchet MS"/>
              <a:cs typeface="Trebuchet MS"/>
            </a:endParaRPr>
          </a:p>
          <a:p>
            <a:pPr marL="645160" lvl="1" indent="-243204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1650" spc="40" dirty="0">
                <a:latin typeface="Trebuchet MS"/>
                <a:cs typeface="Trebuchet MS"/>
              </a:rPr>
              <a:t>Assessing </a:t>
            </a:r>
            <a:r>
              <a:rPr sz="1650" spc="-10" dirty="0">
                <a:latin typeface="Trebuchet MS"/>
                <a:cs typeface="Trebuchet MS"/>
              </a:rPr>
              <a:t>the </a:t>
            </a:r>
            <a:r>
              <a:rPr sz="1650" spc="-20" dirty="0">
                <a:latin typeface="Trebuchet MS"/>
                <a:cs typeface="Trebuchet MS"/>
              </a:rPr>
              <a:t>credit </a:t>
            </a:r>
            <a:r>
              <a:rPr sz="1650" spc="-15" dirty="0">
                <a:latin typeface="Trebuchet MS"/>
                <a:cs typeface="Trebuchet MS"/>
              </a:rPr>
              <a:t>risk </a:t>
            </a:r>
            <a:r>
              <a:rPr sz="1650" dirty="0">
                <a:latin typeface="Trebuchet MS"/>
                <a:cs typeface="Trebuchet MS"/>
              </a:rPr>
              <a:t>of an</a:t>
            </a:r>
            <a:r>
              <a:rPr sz="1650" spc="100" dirty="0">
                <a:latin typeface="Trebuchet MS"/>
                <a:cs typeface="Trebuchet MS"/>
              </a:rPr>
              <a:t> </a:t>
            </a:r>
            <a:r>
              <a:rPr sz="1650" spc="5" dirty="0">
                <a:latin typeface="Trebuchet MS"/>
                <a:cs typeface="Trebuchet MS"/>
              </a:rPr>
              <a:t>individual</a:t>
            </a:r>
            <a:endParaRPr sz="1650">
              <a:latin typeface="Trebuchet MS"/>
              <a:cs typeface="Trebuchet MS"/>
            </a:endParaRPr>
          </a:p>
          <a:p>
            <a:pPr marL="645160" lvl="1" indent="-243204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1650" spc="-5" dirty="0">
                <a:latin typeface="Trebuchet MS"/>
                <a:cs typeface="Trebuchet MS"/>
              </a:rPr>
              <a:t>Predicting </a:t>
            </a:r>
            <a:r>
              <a:rPr sz="1650" spc="-10" dirty="0">
                <a:latin typeface="Trebuchet MS"/>
                <a:cs typeface="Trebuchet MS"/>
              </a:rPr>
              <a:t>the </a:t>
            </a:r>
            <a:r>
              <a:rPr sz="1650" spc="-5" dirty="0">
                <a:latin typeface="Trebuchet MS"/>
                <a:cs typeface="Trebuchet MS"/>
              </a:rPr>
              <a:t>type </a:t>
            </a:r>
            <a:r>
              <a:rPr sz="1650" dirty="0">
                <a:latin typeface="Trebuchet MS"/>
                <a:cs typeface="Trebuchet MS"/>
              </a:rPr>
              <a:t>of </a:t>
            </a:r>
            <a:r>
              <a:rPr sz="1650" spc="10" dirty="0">
                <a:latin typeface="Trebuchet MS"/>
                <a:cs typeface="Trebuchet MS"/>
              </a:rPr>
              <a:t>loan </a:t>
            </a:r>
            <a:r>
              <a:rPr sz="1650" spc="-70" dirty="0">
                <a:latin typeface="Trebuchet MS"/>
                <a:cs typeface="Trebuchet MS"/>
              </a:rPr>
              <a:t>a </a:t>
            </a:r>
            <a:r>
              <a:rPr sz="1650" spc="30" dirty="0">
                <a:latin typeface="Trebuchet MS"/>
                <a:cs typeface="Trebuchet MS"/>
              </a:rPr>
              <a:t>customer </a:t>
            </a:r>
            <a:r>
              <a:rPr sz="1650" spc="-35" dirty="0">
                <a:latin typeface="Trebuchet MS"/>
                <a:cs typeface="Trebuchet MS"/>
              </a:rPr>
              <a:t>is </a:t>
            </a:r>
            <a:r>
              <a:rPr sz="1650" spc="45" dirty="0">
                <a:latin typeface="Trebuchet MS"/>
                <a:cs typeface="Trebuchet MS"/>
              </a:rPr>
              <a:t>most </a:t>
            </a:r>
            <a:r>
              <a:rPr sz="1650" spc="-45" dirty="0">
                <a:latin typeface="Trebuchet MS"/>
                <a:cs typeface="Trebuchet MS"/>
              </a:rPr>
              <a:t>likely </a:t>
            </a:r>
            <a:r>
              <a:rPr sz="1650" spc="-30" dirty="0">
                <a:latin typeface="Trebuchet MS"/>
                <a:cs typeface="Trebuchet MS"/>
              </a:rPr>
              <a:t>to</a:t>
            </a:r>
            <a:r>
              <a:rPr sz="1650" spc="29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accept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81788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Features: Representing natural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3270" y="2872403"/>
            <a:ext cx="2163445" cy="660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2050" i="1" spc="-114" dirty="0">
                <a:latin typeface="Trebuchet MS"/>
                <a:cs typeface="Trebuchet MS"/>
              </a:rPr>
              <a:t>It</a:t>
            </a:r>
            <a:r>
              <a:rPr sz="2050" i="1" spc="-195" dirty="0">
                <a:latin typeface="Trebuchet MS"/>
                <a:cs typeface="Trebuchet MS"/>
              </a:rPr>
              <a:t> </a:t>
            </a:r>
            <a:r>
              <a:rPr sz="2050" i="1" spc="-90" dirty="0">
                <a:latin typeface="Trebuchet MS"/>
                <a:cs typeface="Trebuchet MS"/>
              </a:rPr>
              <a:t>is</a:t>
            </a:r>
            <a:r>
              <a:rPr sz="2050" i="1" spc="-190" dirty="0">
                <a:latin typeface="Trebuchet MS"/>
                <a:cs typeface="Trebuchet MS"/>
              </a:rPr>
              <a:t> </a:t>
            </a:r>
            <a:r>
              <a:rPr sz="2050" i="1" spc="-10" dirty="0">
                <a:latin typeface="Trebuchet MS"/>
                <a:cs typeface="Trebuchet MS"/>
              </a:rPr>
              <a:t>a</a:t>
            </a:r>
            <a:r>
              <a:rPr sz="2050" i="1" spc="-190" dirty="0">
                <a:latin typeface="Trebuchet MS"/>
                <a:cs typeface="Trebuchet MS"/>
              </a:rPr>
              <a:t> </a:t>
            </a:r>
            <a:r>
              <a:rPr sz="2050" i="1" spc="-95" dirty="0">
                <a:latin typeface="Trebuchet MS"/>
                <a:cs typeface="Trebuchet MS"/>
              </a:rPr>
              <a:t>puppy</a:t>
            </a:r>
            <a:r>
              <a:rPr sz="2050" i="1" spc="-200" dirty="0">
                <a:latin typeface="Trebuchet MS"/>
                <a:cs typeface="Trebuchet MS"/>
              </a:rPr>
              <a:t> </a:t>
            </a:r>
            <a:r>
              <a:rPr sz="2050" i="1" spc="-60" dirty="0">
                <a:latin typeface="Trebuchet MS"/>
                <a:cs typeface="Trebuchet MS"/>
              </a:rPr>
              <a:t>and</a:t>
            </a:r>
            <a:r>
              <a:rPr sz="2050" i="1" spc="-200" dirty="0">
                <a:latin typeface="Trebuchet MS"/>
                <a:cs typeface="Trebuchet MS"/>
              </a:rPr>
              <a:t> </a:t>
            </a:r>
            <a:r>
              <a:rPr sz="2050" i="1" spc="-165" dirty="0">
                <a:latin typeface="Trebuchet MS"/>
                <a:cs typeface="Trebuchet MS"/>
              </a:rPr>
              <a:t>it</a:t>
            </a:r>
            <a:r>
              <a:rPr sz="2050" i="1" spc="-285" dirty="0">
                <a:latin typeface="Trebuchet MS"/>
                <a:cs typeface="Trebuchet MS"/>
              </a:rPr>
              <a:t> </a:t>
            </a:r>
            <a:r>
              <a:rPr sz="2050" i="1" spc="-95" dirty="0">
                <a:latin typeface="Trebuchet MS"/>
                <a:cs typeface="Trebuchet MS"/>
              </a:rPr>
              <a:t>is  </a:t>
            </a:r>
            <a:r>
              <a:rPr sz="2050" i="1" spc="-145" dirty="0">
                <a:latin typeface="Trebuchet MS"/>
                <a:cs typeface="Trebuchet MS"/>
              </a:rPr>
              <a:t>extremely</a:t>
            </a:r>
            <a:r>
              <a:rPr sz="2050" i="1" spc="-229" dirty="0">
                <a:latin typeface="Trebuchet MS"/>
                <a:cs typeface="Trebuchet MS"/>
              </a:rPr>
              <a:t> </a:t>
            </a:r>
            <a:r>
              <a:rPr sz="2050" i="1" spc="-155" dirty="0">
                <a:latin typeface="Trebuchet MS"/>
                <a:cs typeface="Trebuchet MS"/>
              </a:rPr>
              <a:t>cute.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300" y="3505200"/>
            <a:ext cx="34798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7600" y="4191000"/>
            <a:ext cx="22479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400" y="4152900"/>
            <a:ext cx="34036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3860800"/>
            <a:ext cx="2413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727" y="4160863"/>
            <a:ext cx="3388360" cy="1341755"/>
          </a:xfrm>
          <a:custGeom>
            <a:avLst/>
            <a:gdLst/>
            <a:ahLst/>
            <a:cxnLst/>
            <a:rect l="l" t="t" r="r" b="b"/>
            <a:pathLst>
              <a:path w="3388360" h="1341754">
                <a:moveTo>
                  <a:pt x="307911" y="441354"/>
                </a:moveTo>
                <a:lnTo>
                  <a:pt x="303328" y="412255"/>
                </a:lnTo>
                <a:lnTo>
                  <a:pt x="304191" y="383605"/>
                </a:lnTo>
                <a:lnTo>
                  <a:pt x="310273" y="355569"/>
                </a:lnTo>
                <a:lnTo>
                  <a:pt x="337188" y="301977"/>
                </a:lnTo>
                <a:lnTo>
                  <a:pt x="382248" y="252771"/>
                </a:lnTo>
                <a:lnTo>
                  <a:pt x="443636" y="209243"/>
                </a:lnTo>
                <a:lnTo>
                  <a:pt x="479883" y="190013"/>
                </a:lnTo>
                <a:lnTo>
                  <a:pt x="519529" y="172685"/>
                </a:lnTo>
                <a:lnTo>
                  <a:pt x="562345" y="157423"/>
                </a:lnTo>
                <a:lnTo>
                  <a:pt x="608104" y="144389"/>
                </a:lnTo>
                <a:lnTo>
                  <a:pt x="656580" y="133743"/>
                </a:lnTo>
                <a:lnTo>
                  <a:pt x="707544" y="125646"/>
                </a:lnTo>
                <a:lnTo>
                  <a:pt x="760768" y="120260"/>
                </a:lnTo>
                <a:lnTo>
                  <a:pt x="804811" y="118020"/>
                </a:lnTo>
                <a:lnTo>
                  <a:pt x="848814" y="117774"/>
                </a:lnTo>
                <a:lnTo>
                  <a:pt x="892557" y="119498"/>
                </a:lnTo>
                <a:lnTo>
                  <a:pt x="935809" y="123168"/>
                </a:lnTo>
                <a:lnTo>
                  <a:pt x="978345" y="128760"/>
                </a:lnTo>
                <a:lnTo>
                  <a:pt x="1019952" y="136250"/>
                </a:lnTo>
                <a:lnTo>
                  <a:pt x="1060409" y="145613"/>
                </a:lnTo>
                <a:lnTo>
                  <a:pt x="1099477" y="156827"/>
                </a:lnTo>
                <a:lnTo>
                  <a:pt x="1124818" y="134305"/>
                </a:lnTo>
                <a:lnTo>
                  <a:pt x="1187080" y="95802"/>
                </a:lnTo>
                <a:lnTo>
                  <a:pt x="1223166" y="79961"/>
                </a:lnTo>
                <a:lnTo>
                  <a:pt x="1261986" y="66488"/>
                </a:lnTo>
                <a:lnTo>
                  <a:pt x="1303125" y="55452"/>
                </a:lnTo>
                <a:lnTo>
                  <a:pt x="1346138" y="46925"/>
                </a:lnTo>
                <a:lnTo>
                  <a:pt x="1390626" y="40975"/>
                </a:lnTo>
                <a:lnTo>
                  <a:pt x="1436144" y="37673"/>
                </a:lnTo>
                <a:lnTo>
                  <a:pt x="1482276" y="37092"/>
                </a:lnTo>
                <a:lnTo>
                  <a:pt x="1528603" y="39298"/>
                </a:lnTo>
                <a:lnTo>
                  <a:pt x="1574693" y="44364"/>
                </a:lnTo>
                <a:lnTo>
                  <a:pt x="1620117" y="52359"/>
                </a:lnTo>
                <a:lnTo>
                  <a:pt x="1664468" y="63355"/>
                </a:lnTo>
                <a:lnTo>
                  <a:pt x="1715559" y="80746"/>
                </a:lnTo>
                <a:lnTo>
                  <a:pt x="1761538" y="101869"/>
                </a:lnTo>
                <a:lnTo>
                  <a:pt x="1785038" y="80212"/>
                </a:lnTo>
                <a:lnTo>
                  <a:pt x="1844991" y="44057"/>
                </a:lnTo>
                <a:lnTo>
                  <a:pt x="1880344" y="29757"/>
                </a:lnTo>
                <a:lnTo>
                  <a:pt x="1918551" y="18108"/>
                </a:lnTo>
                <a:lnTo>
                  <a:pt x="1959068" y="9208"/>
                </a:lnTo>
                <a:lnTo>
                  <a:pt x="2001356" y="3157"/>
                </a:lnTo>
                <a:lnTo>
                  <a:pt x="2044855" y="55"/>
                </a:lnTo>
                <a:lnTo>
                  <a:pt x="2089036" y="0"/>
                </a:lnTo>
                <a:lnTo>
                  <a:pt x="2133344" y="3090"/>
                </a:lnTo>
                <a:lnTo>
                  <a:pt x="2177227" y="9426"/>
                </a:lnTo>
                <a:lnTo>
                  <a:pt x="2220146" y="19107"/>
                </a:lnTo>
                <a:lnTo>
                  <a:pt x="2285416" y="42029"/>
                </a:lnTo>
                <a:lnTo>
                  <a:pt x="2339404" y="72334"/>
                </a:lnTo>
                <a:lnTo>
                  <a:pt x="2372516" y="53781"/>
                </a:lnTo>
                <a:lnTo>
                  <a:pt x="2408823" y="37931"/>
                </a:lnTo>
                <a:lnTo>
                  <a:pt x="2447831" y="24808"/>
                </a:lnTo>
                <a:lnTo>
                  <a:pt x="2489029" y="14433"/>
                </a:lnTo>
                <a:lnTo>
                  <a:pt x="2531923" y="6831"/>
                </a:lnTo>
                <a:lnTo>
                  <a:pt x="2576002" y="2023"/>
                </a:lnTo>
                <a:lnTo>
                  <a:pt x="2620770" y="34"/>
                </a:lnTo>
                <a:lnTo>
                  <a:pt x="2665718" y="884"/>
                </a:lnTo>
                <a:lnTo>
                  <a:pt x="2710350" y="4597"/>
                </a:lnTo>
                <a:lnTo>
                  <a:pt x="2754155" y="11195"/>
                </a:lnTo>
                <a:lnTo>
                  <a:pt x="2796640" y="20703"/>
                </a:lnTo>
                <a:lnTo>
                  <a:pt x="2837285" y="33142"/>
                </a:lnTo>
                <a:lnTo>
                  <a:pt x="2875603" y="48534"/>
                </a:lnTo>
                <a:lnTo>
                  <a:pt x="2921914" y="73653"/>
                </a:lnTo>
                <a:lnTo>
                  <a:pt x="2959226" y="102464"/>
                </a:lnTo>
                <a:lnTo>
                  <a:pt x="2986851" y="134277"/>
                </a:lnTo>
                <a:lnTo>
                  <a:pt x="3004054" y="168403"/>
                </a:lnTo>
                <a:lnTo>
                  <a:pt x="3057744" y="178445"/>
                </a:lnTo>
                <a:lnTo>
                  <a:pt x="3107284" y="191962"/>
                </a:lnTo>
                <a:lnTo>
                  <a:pt x="3152325" y="208622"/>
                </a:lnTo>
                <a:lnTo>
                  <a:pt x="3192518" y="228097"/>
                </a:lnTo>
                <a:lnTo>
                  <a:pt x="3227505" y="250055"/>
                </a:lnTo>
                <a:lnTo>
                  <a:pt x="3280479" y="300102"/>
                </a:lnTo>
                <a:lnTo>
                  <a:pt x="3308453" y="356123"/>
                </a:lnTo>
                <a:lnTo>
                  <a:pt x="3312193" y="385547"/>
                </a:lnTo>
                <a:lnTo>
                  <a:pt x="3308640" y="415474"/>
                </a:lnTo>
                <a:lnTo>
                  <a:pt x="3293354" y="453095"/>
                </a:lnTo>
                <a:lnTo>
                  <a:pt x="3278272" y="475216"/>
                </a:lnTo>
                <a:lnTo>
                  <a:pt x="3311026" y="500977"/>
                </a:lnTo>
                <a:lnTo>
                  <a:pt x="3337918" y="527940"/>
                </a:lnTo>
                <a:lnTo>
                  <a:pt x="3358998" y="555863"/>
                </a:lnTo>
                <a:lnTo>
                  <a:pt x="3374336" y="584499"/>
                </a:lnTo>
                <a:lnTo>
                  <a:pt x="3387995" y="642933"/>
                </a:lnTo>
                <a:lnTo>
                  <a:pt x="3386444" y="672242"/>
                </a:lnTo>
                <a:lnTo>
                  <a:pt x="3366863" y="729818"/>
                </a:lnTo>
                <a:lnTo>
                  <a:pt x="3325724" y="784372"/>
                </a:lnTo>
                <a:lnTo>
                  <a:pt x="3297214" y="809904"/>
                </a:lnTo>
                <a:lnTo>
                  <a:pt x="3263497" y="833947"/>
                </a:lnTo>
                <a:lnTo>
                  <a:pt x="3224625" y="856255"/>
                </a:lnTo>
                <a:lnTo>
                  <a:pt x="3180666" y="876580"/>
                </a:lnTo>
                <a:lnTo>
                  <a:pt x="3143413" y="890678"/>
                </a:lnTo>
                <a:lnTo>
                  <a:pt x="3104208" y="902953"/>
                </a:lnTo>
                <a:lnTo>
                  <a:pt x="3063291" y="913363"/>
                </a:lnTo>
                <a:lnTo>
                  <a:pt x="3020883" y="921864"/>
                </a:lnTo>
                <a:lnTo>
                  <a:pt x="2977214" y="928407"/>
                </a:lnTo>
                <a:lnTo>
                  <a:pt x="2932530" y="932947"/>
                </a:lnTo>
                <a:lnTo>
                  <a:pt x="2929045" y="961399"/>
                </a:lnTo>
                <a:lnTo>
                  <a:pt x="2904855" y="1015159"/>
                </a:lnTo>
                <a:lnTo>
                  <a:pt x="2859984" y="1063519"/>
                </a:lnTo>
                <a:lnTo>
                  <a:pt x="2797177" y="1105012"/>
                </a:lnTo>
                <a:lnTo>
                  <a:pt x="2759898" y="1122731"/>
                </a:lnTo>
                <a:lnTo>
                  <a:pt x="2719169" y="1138192"/>
                </a:lnTo>
                <a:lnTo>
                  <a:pt x="2675321" y="1151208"/>
                </a:lnTo>
                <a:lnTo>
                  <a:pt x="2628703" y="1161592"/>
                </a:lnTo>
                <a:lnTo>
                  <a:pt x="2579657" y="1169174"/>
                </a:lnTo>
                <a:lnTo>
                  <a:pt x="2528524" y="1173757"/>
                </a:lnTo>
                <a:lnTo>
                  <a:pt x="2475643" y="1175171"/>
                </a:lnTo>
                <a:lnTo>
                  <a:pt x="2434062" y="1173936"/>
                </a:lnTo>
                <a:lnTo>
                  <a:pt x="2393017" y="1170673"/>
                </a:lnTo>
                <a:lnTo>
                  <a:pt x="2352764" y="1165426"/>
                </a:lnTo>
                <a:lnTo>
                  <a:pt x="2313560" y="1158219"/>
                </a:lnTo>
                <a:lnTo>
                  <a:pt x="2275659" y="1149087"/>
                </a:lnTo>
                <a:lnTo>
                  <a:pt x="2239301" y="1138064"/>
                </a:lnTo>
                <a:lnTo>
                  <a:pt x="2223290" y="1162649"/>
                </a:lnTo>
                <a:lnTo>
                  <a:pt x="2180490" y="1207899"/>
                </a:lnTo>
                <a:lnTo>
                  <a:pt x="2124883" y="1247476"/>
                </a:lnTo>
                <a:lnTo>
                  <a:pt x="2058335" y="1280826"/>
                </a:lnTo>
                <a:lnTo>
                  <a:pt x="2021534" y="1295001"/>
                </a:lnTo>
                <a:lnTo>
                  <a:pt x="1982696" y="1307412"/>
                </a:lnTo>
                <a:lnTo>
                  <a:pt x="1942060" y="1318009"/>
                </a:lnTo>
                <a:lnTo>
                  <a:pt x="1899839" y="1326715"/>
                </a:lnTo>
                <a:lnTo>
                  <a:pt x="1856289" y="1333453"/>
                </a:lnTo>
                <a:lnTo>
                  <a:pt x="1811623" y="1338173"/>
                </a:lnTo>
                <a:lnTo>
                  <a:pt x="1766088" y="1340796"/>
                </a:lnTo>
                <a:lnTo>
                  <a:pt x="1719905" y="1341265"/>
                </a:lnTo>
                <a:lnTo>
                  <a:pt x="1673321" y="1339493"/>
                </a:lnTo>
                <a:lnTo>
                  <a:pt x="1626550" y="1335438"/>
                </a:lnTo>
                <a:lnTo>
                  <a:pt x="1579848" y="1329015"/>
                </a:lnTo>
                <a:lnTo>
                  <a:pt x="1530648" y="1319474"/>
                </a:lnTo>
                <a:lnTo>
                  <a:pt x="1483707" y="1307446"/>
                </a:lnTo>
                <a:lnTo>
                  <a:pt x="1439331" y="1293059"/>
                </a:lnTo>
                <a:lnTo>
                  <a:pt x="1397817" y="1276413"/>
                </a:lnTo>
                <a:lnTo>
                  <a:pt x="1359456" y="1257647"/>
                </a:lnTo>
                <a:lnTo>
                  <a:pt x="1324546" y="1236879"/>
                </a:lnTo>
                <a:lnTo>
                  <a:pt x="1293403" y="1214228"/>
                </a:lnTo>
                <a:lnTo>
                  <a:pt x="1251957" y="1226546"/>
                </a:lnTo>
                <a:lnTo>
                  <a:pt x="1209541" y="1236947"/>
                </a:lnTo>
                <a:lnTo>
                  <a:pt x="1166332" y="1245449"/>
                </a:lnTo>
                <a:lnTo>
                  <a:pt x="1122517" y="1252076"/>
                </a:lnTo>
                <a:lnTo>
                  <a:pt x="1078277" y="1256863"/>
                </a:lnTo>
                <a:lnTo>
                  <a:pt x="1033798" y="1259819"/>
                </a:lnTo>
                <a:lnTo>
                  <a:pt x="989269" y="1260978"/>
                </a:lnTo>
                <a:lnTo>
                  <a:pt x="944867" y="1260364"/>
                </a:lnTo>
                <a:lnTo>
                  <a:pt x="900780" y="1257996"/>
                </a:lnTo>
                <a:lnTo>
                  <a:pt x="857187" y="1253907"/>
                </a:lnTo>
                <a:lnTo>
                  <a:pt x="814287" y="1248123"/>
                </a:lnTo>
                <a:lnTo>
                  <a:pt x="772254" y="1240661"/>
                </a:lnTo>
                <a:lnTo>
                  <a:pt x="731275" y="1231546"/>
                </a:lnTo>
                <a:lnTo>
                  <a:pt x="691533" y="1220813"/>
                </a:lnTo>
                <a:lnTo>
                  <a:pt x="653214" y="1208478"/>
                </a:lnTo>
                <a:lnTo>
                  <a:pt x="616503" y="1194568"/>
                </a:lnTo>
                <a:lnTo>
                  <a:pt x="581585" y="1179106"/>
                </a:lnTo>
                <a:lnTo>
                  <a:pt x="517863" y="1143635"/>
                </a:lnTo>
                <a:lnTo>
                  <a:pt x="463524" y="1102261"/>
                </a:lnTo>
                <a:lnTo>
                  <a:pt x="457129" y="1096417"/>
                </a:lnTo>
                <a:lnTo>
                  <a:pt x="406571" y="1097593"/>
                </a:lnTo>
                <a:lnTo>
                  <a:pt x="357474" y="1094858"/>
                </a:lnTo>
                <a:lnTo>
                  <a:pt x="310426" y="1088469"/>
                </a:lnTo>
                <a:lnTo>
                  <a:pt x="266011" y="1078665"/>
                </a:lnTo>
                <a:lnTo>
                  <a:pt x="224817" y="1065699"/>
                </a:lnTo>
                <a:lnTo>
                  <a:pt x="187429" y="1049812"/>
                </a:lnTo>
                <a:lnTo>
                  <a:pt x="126418" y="1010287"/>
                </a:lnTo>
                <a:lnTo>
                  <a:pt x="87668" y="962072"/>
                </a:lnTo>
                <a:lnTo>
                  <a:pt x="76356" y="903234"/>
                </a:lnTo>
                <a:lnTo>
                  <a:pt x="84888" y="871801"/>
                </a:lnTo>
                <a:lnTo>
                  <a:pt x="103281" y="841731"/>
                </a:lnTo>
                <a:lnTo>
                  <a:pt x="131115" y="813702"/>
                </a:lnTo>
                <a:lnTo>
                  <a:pt x="167968" y="788412"/>
                </a:lnTo>
                <a:lnTo>
                  <a:pt x="122578" y="771203"/>
                </a:lnTo>
                <a:lnTo>
                  <a:pt x="83902" y="750820"/>
                </a:lnTo>
                <a:lnTo>
                  <a:pt x="52190" y="727785"/>
                </a:lnTo>
                <a:lnTo>
                  <a:pt x="1347" y="647954"/>
                </a:lnTo>
                <a:lnTo>
                  <a:pt x="0" y="619503"/>
                </a:lnTo>
                <a:lnTo>
                  <a:pt x="6868" y="590999"/>
                </a:lnTo>
                <a:lnTo>
                  <a:pt x="46259" y="535908"/>
                </a:lnTo>
                <a:lnTo>
                  <a:pt x="102661" y="496869"/>
                </a:lnTo>
                <a:lnTo>
                  <a:pt x="175165" y="467695"/>
                </a:lnTo>
                <a:lnTo>
                  <a:pt x="216161" y="457255"/>
                </a:lnTo>
                <a:lnTo>
                  <a:pt x="259630" y="449822"/>
                </a:lnTo>
                <a:lnTo>
                  <a:pt x="305055" y="445573"/>
                </a:lnTo>
                <a:lnTo>
                  <a:pt x="307911" y="441354"/>
                </a:lnTo>
                <a:close/>
              </a:path>
            </a:pathLst>
          </a:custGeom>
          <a:ln w="52918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1900" y="3517900"/>
            <a:ext cx="889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00" y="3657600"/>
            <a:ext cx="165100" cy="165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4480" y="3873487"/>
            <a:ext cx="224154" cy="223520"/>
          </a:xfrm>
          <a:custGeom>
            <a:avLst/>
            <a:gdLst/>
            <a:ahLst/>
            <a:cxnLst/>
            <a:rect l="l" t="t" r="r" b="b"/>
            <a:pathLst>
              <a:path w="224155" h="223520">
                <a:moveTo>
                  <a:pt x="223571" y="111755"/>
                </a:moveTo>
                <a:lnTo>
                  <a:pt x="214794" y="155277"/>
                </a:lnTo>
                <a:lnTo>
                  <a:pt x="190850" y="190798"/>
                </a:lnTo>
                <a:lnTo>
                  <a:pt x="155320" y="214736"/>
                </a:lnTo>
                <a:lnTo>
                  <a:pt x="111785" y="223511"/>
                </a:lnTo>
                <a:lnTo>
                  <a:pt x="68296" y="214736"/>
                </a:lnTo>
                <a:lnTo>
                  <a:pt x="32761" y="190798"/>
                </a:lnTo>
                <a:lnTo>
                  <a:pt x="8791" y="155277"/>
                </a:lnTo>
                <a:lnTo>
                  <a:pt x="0" y="111755"/>
                </a:lnTo>
                <a:lnTo>
                  <a:pt x="8791" y="68277"/>
                </a:lnTo>
                <a:lnTo>
                  <a:pt x="32761" y="32752"/>
                </a:lnTo>
                <a:lnTo>
                  <a:pt x="68296" y="8789"/>
                </a:lnTo>
                <a:lnTo>
                  <a:pt x="111785" y="0"/>
                </a:lnTo>
                <a:lnTo>
                  <a:pt x="155320" y="8789"/>
                </a:lnTo>
                <a:lnTo>
                  <a:pt x="190850" y="32752"/>
                </a:lnTo>
                <a:lnTo>
                  <a:pt x="214794" y="68277"/>
                </a:lnTo>
                <a:lnTo>
                  <a:pt x="223571" y="111755"/>
                </a:lnTo>
                <a:close/>
              </a:path>
            </a:pathLst>
          </a:custGeom>
          <a:ln w="52923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2321" y="4944084"/>
            <a:ext cx="198755" cy="25400"/>
          </a:xfrm>
          <a:custGeom>
            <a:avLst/>
            <a:gdLst/>
            <a:ahLst/>
            <a:cxnLst/>
            <a:rect l="l" t="t" r="r" b="b"/>
            <a:pathLst>
              <a:path w="198755" h="25400">
                <a:moveTo>
                  <a:pt x="198433" y="24665"/>
                </a:moveTo>
                <a:lnTo>
                  <a:pt x="156959" y="25050"/>
                </a:lnTo>
                <a:lnTo>
                  <a:pt x="115933" y="22729"/>
                </a:lnTo>
                <a:lnTo>
                  <a:pt x="75799" y="17749"/>
                </a:lnTo>
                <a:lnTo>
                  <a:pt x="37006" y="10156"/>
                </a:lnTo>
                <a:lnTo>
                  <a:pt x="0" y="0"/>
                </a:lnTo>
              </a:path>
            </a:pathLst>
          </a:custGeom>
          <a:ln w="52916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9014" y="5239537"/>
            <a:ext cx="86995" cy="12065"/>
          </a:xfrm>
          <a:custGeom>
            <a:avLst/>
            <a:gdLst/>
            <a:ahLst/>
            <a:cxnLst/>
            <a:rect l="l" t="t" r="r" b="b"/>
            <a:pathLst>
              <a:path w="86994" h="12064">
                <a:moveTo>
                  <a:pt x="86821" y="0"/>
                </a:moveTo>
                <a:lnTo>
                  <a:pt x="65696" y="4095"/>
                </a:lnTo>
                <a:lnTo>
                  <a:pt x="44136" y="7451"/>
                </a:lnTo>
                <a:lnTo>
                  <a:pt x="22214" y="10056"/>
                </a:lnTo>
                <a:lnTo>
                  <a:pt x="0" y="11900"/>
                </a:lnTo>
              </a:path>
            </a:pathLst>
          </a:custGeom>
          <a:ln w="52916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1642" y="5315597"/>
            <a:ext cx="52705" cy="54610"/>
          </a:xfrm>
          <a:custGeom>
            <a:avLst/>
            <a:gdLst/>
            <a:ahLst/>
            <a:cxnLst/>
            <a:rect l="l" t="t" r="r" b="b"/>
            <a:pathLst>
              <a:path w="52705" h="54610">
                <a:moveTo>
                  <a:pt x="52267" y="54092"/>
                </a:moveTo>
                <a:lnTo>
                  <a:pt x="37236" y="41152"/>
                </a:lnTo>
                <a:lnTo>
                  <a:pt x="23495" y="27816"/>
                </a:lnTo>
                <a:lnTo>
                  <a:pt x="11072" y="14095"/>
                </a:lnTo>
                <a:lnTo>
                  <a:pt x="0" y="0"/>
                </a:lnTo>
              </a:path>
            </a:pathLst>
          </a:custGeom>
          <a:ln w="52924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0458" y="5234990"/>
            <a:ext cx="20955" cy="59690"/>
          </a:xfrm>
          <a:custGeom>
            <a:avLst/>
            <a:gdLst/>
            <a:ahLst/>
            <a:cxnLst/>
            <a:rect l="l" t="t" r="r" b="b"/>
            <a:pathLst>
              <a:path w="20955" h="59689">
                <a:moveTo>
                  <a:pt x="20886" y="0"/>
                </a:moveTo>
                <a:lnTo>
                  <a:pt x="17804" y="14981"/>
                </a:lnTo>
                <a:lnTo>
                  <a:pt x="13283" y="29871"/>
                </a:lnTo>
                <a:lnTo>
                  <a:pt x="7341" y="44620"/>
                </a:lnTo>
                <a:lnTo>
                  <a:pt x="0" y="59176"/>
                </a:lnTo>
              </a:path>
            </a:pathLst>
          </a:custGeom>
          <a:ln w="52929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6678" y="4868786"/>
            <a:ext cx="254635" cy="221615"/>
          </a:xfrm>
          <a:custGeom>
            <a:avLst/>
            <a:gdLst/>
            <a:ahLst/>
            <a:cxnLst/>
            <a:rect l="l" t="t" r="r" b="b"/>
            <a:pathLst>
              <a:path w="254635" h="221614">
                <a:moveTo>
                  <a:pt x="0" y="0"/>
                </a:moveTo>
                <a:lnTo>
                  <a:pt x="50133" y="15351"/>
                </a:lnTo>
                <a:lnTo>
                  <a:pt x="95620" y="33724"/>
                </a:lnTo>
                <a:lnTo>
                  <a:pt x="136113" y="54817"/>
                </a:lnTo>
                <a:lnTo>
                  <a:pt x="171262" y="78324"/>
                </a:lnTo>
                <a:lnTo>
                  <a:pt x="200718" y="103942"/>
                </a:lnTo>
                <a:lnTo>
                  <a:pt x="241154" y="160297"/>
                </a:lnTo>
                <a:lnTo>
                  <a:pt x="251436" y="190427"/>
                </a:lnTo>
                <a:lnTo>
                  <a:pt x="254628" y="221454"/>
                </a:lnTo>
              </a:path>
            </a:pathLst>
          </a:custGeom>
          <a:ln w="52922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3964" y="4632833"/>
            <a:ext cx="113664" cy="83185"/>
          </a:xfrm>
          <a:custGeom>
            <a:avLst/>
            <a:gdLst/>
            <a:ahLst/>
            <a:cxnLst/>
            <a:rect l="l" t="t" r="r" b="b"/>
            <a:pathLst>
              <a:path w="113664" h="83185">
                <a:moveTo>
                  <a:pt x="113408" y="0"/>
                </a:moveTo>
                <a:lnTo>
                  <a:pt x="91869" y="23312"/>
                </a:lnTo>
                <a:lnTo>
                  <a:pt x="65590" y="45072"/>
                </a:lnTo>
                <a:lnTo>
                  <a:pt x="34869" y="65068"/>
                </a:lnTo>
                <a:lnTo>
                  <a:pt x="0" y="83086"/>
                </a:lnTo>
              </a:path>
            </a:pathLst>
          </a:custGeom>
          <a:ln w="52921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5214" y="4324616"/>
            <a:ext cx="6350" cy="39370"/>
          </a:xfrm>
          <a:custGeom>
            <a:avLst/>
            <a:gdLst/>
            <a:ahLst/>
            <a:cxnLst/>
            <a:rect l="l" t="t" r="r" b="b"/>
            <a:pathLst>
              <a:path w="6350" h="39370">
                <a:moveTo>
                  <a:pt x="0" y="0"/>
                </a:moveTo>
                <a:lnTo>
                  <a:pt x="2817" y="9756"/>
                </a:lnTo>
                <a:lnTo>
                  <a:pt x="4774" y="19554"/>
                </a:lnTo>
                <a:lnTo>
                  <a:pt x="5858" y="29392"/>
                </a:lnTo>
                <a:lnTo>
                  <a:pt x="6060" y="39271"/>
                </a:lnTo>
              </a:path>
            </a:pathLst>
          </a:custGeom>
          <a:ln w="52930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0933" y="4228871"/>
            <a:ext cx="58419" cy="50165"/>
          </a:xfrm>
          <a:custGeom>
            <a:avLst/>
            <a:gdLst/>
            <a:ahLst/>
            <a:cxnLst/>
            <a:rect l="l" t="t" r="r" b="b"/>
            <a:pathLst>
              <a:path w="58419" h="50164">
                <a:moveTo>
                  <a:pt x="0" y="49982"/>
                </a:moveTo>
                <a:lnTo>
                  <a:pt x="12001" y="36665"/>
                </a:lnTo>
                <a:lnTo>
                  <a:pt x="25728" y="23854"/>
                </a:lnTo>
                <a:lnTo>
                  <a:pt x="41118" y="11612"/>
                </a:lnTo>
                <a:lnTo>
                  <a:pt x="58112" y="0"/>
                </a:lnTo>
              </a:path>
            </a:pathLst>
          </a:custGeom>
          <a:ln w="52922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07589" y="4259592"/>
            <a:ext cx="28575" cy="43180"/>
          </a:xfrm>
          <a:custGeom>
            <a:avLst/>
            <a:gdLst/>
            <a:ahLst/>
            <a:cxnLst/>
            <a:rect l="l" t="t" r="r" b="b"/>
            <a:pathLst>
              <a:path w="28575" h="43179">
                <a:moveTo>
                  <a:pt x="0" y="43056"/>
                </a:moveTo>
                <a:lnTo>
                  <a:pt x="5126" y="31947"/>
                </a:lnTo>
                <a:lnTo>
                  <a:pt x="11552" y="21041"/>
                </a:lnTo>
                <a:lnTo>
                  <a:pt x="19235" y="10378"/>
                </a:lnTo>
                <a:lnTo>
                  <a:pt x="28135" y="0"/>
                </a:lnTo>
              </a:path>
            </a:pathLst>
          </a:custGeom>
          <a:ln w="52926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9770" y="4317365"/>
            <a:ext cx="102235" cy="41910"/>
          </a:xfrm>
          <a:custGeom>
            <a:avLst/>
            <a:gdLst/>
            <a:ahLst/>
            <a:cxnLst/>
            <a:rect l="l" t="t" r="r" b="b"/>
            <a:pathLst>
              <a:path w="102235" h="41910">
                <a:moveTo>
                  <a:pt x="0" y="0"/>
                </a:moveTo>
                <a:lnTo>
                  <a:pt x="27217" y="9203"/>
                </a:lnTo>
                <a:lnTo>
                  <a:pt x="53308" y="19270"/>
                </a:lnTo>
                <a:lnTo>
                  <a:pt x="78203" y="30168"/>
                </a:lnTo>
                <a:lnTo>
                  <a:pt x="101829" y="41868"/>
                </a:lnTo>
              </a:path>
            </a:pathLst>
          </a:custGeom>
          <a:ln w="52918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8650" y="4602226"/>
            <a:ext cx="17780" cy="44450"/>
          </a:xfrm>
          <a:custGeom>
            <a:avLst/>
            <a:gdLst/>
            <a:ahLst/>
            <a:cxnLst/>
            <a:rect l="l" t="t" r="r" b="b"/>
            <a:pathLst>
              <a:path w="17780" h="44450">
                <a:moveTo>
                  <a:pt x="17768" y="44138"/>
                </a:moveTo>
                <a:lnTo>
                  <a:pt x="12114" y="33224"/>
                </a:lnTo>
                <a:lnTo>
                  <a:pt x="7264" y="22231"/>
                </a:lnTo>
                <a:lnTo>
                  <a:pt x="3225" y="11155"/>
                </a:lnTo>
                <a:lnTo>
                  <a:pt x="0" y="0"/>
                </a:lnTo>
              </a:path>
            </a:pathLst>
          </a:custGeom>
          <a:ln w="52929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89215" y="4233336"/>
            <a:ext cx="1909445" cy="1079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 marR="132080" algn="ctr">
              <a:lnSpc>
                <a:spcPct val="106100"/>
              </a:lnSpc>
              <a:spcBef>
                <a:spcPts val="95"/>
              </a:spcBef>
            </a:pP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What’s</a:t>
            </a:r>
            <a:r>
              <a:rPr sz="165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important?  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Phrases?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Specific  </a:t>
            </a:r>
            <a:r>
              <a:rPr sz="1650" spc="-5" dirty="0">
                <a:solidFill>
                  <a:srgbClr val="FFFFFF"/>
                </a:solidFill>
                <a:latin typeface="Trebuchet MS"/>
                <a:cs typeface="Trebuchet MS"/>
              </a:rPr>
              <a:t>words?</a:t>
            </a:r>
            <a:r>
              <a:rPr sz="165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Ordering?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Subject,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object,</a:t>
            </a:r>
            <a:r>
              <a:rPr sz="165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verb?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96000" y="2336800"/>
            <a:ext cx="1244600" cy="279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92746" y="2410828"/>
            <a:ext cx="100850" cy="1024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78700" y="2959100"/>
            <a:ext cx="1295400" cy="142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50100" y="2120900"/>
            <a:ext cx="1752600" cy="812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73900" y="2095500"/>
            <a:ext cx="1879600" cy="939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93267" y="2156917"/>
            <a:ext cx="1661160" cy="708025"/>
          </a:xfrm>
          <a:prstGeom prst="rect">
            <a:avLst/>
          </a:prstGeom>
          <a:ln w="52918">
            <a:solidFill>
              <a:srgbClr val="0C89C4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78105" marR="102235">
              <a:lnSpc>
                <a:spcPct val="101600"/>
              </a:lnSpc>
              <a:spcBef>
                <a:spcPts val="125"/>
              </a:spcBef>
            </a:pPr>
            <a:r>
              <a:rPr sz="2050" spc="-114" dirty="0">
                <a:latin typeface="Trebuchet MS"/>
                <a:cs typeface="Trebuchet MS"/>
              </a:rPr>
              <a:t>Classify:  </a:t>
            </a:r>
            <a:r>
              <a:rPr sz="2050" spc="-75" dirty="0">
                <a:latin typeface="Trebuchet MS"/>
                <a:cs typeface="Trebuchet MS"/>
              </a:rPr>
              <a:t>puppy </a:t>
            </a:r>
            <a:r>
              <a:rPr sz="2050" spc="-55" dirty="0">
                <a:latin typeface="Trebuchet MS"/>
                <a:cs typeface="Trebuchet MS"/>
              </a:rPr>
              <a:t>or</a:t>
            </a:r>
            <a:r>
              <a:rPr sz="2050" spc="-425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not?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5452" y="2821603"/>
            <a:ext cx="1602105" cy="2247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160" dirty="0">
                <a:latin typeface="Trebuchet MS"/>
                <a:cs typeface="Trebuchet MS"/>
              </a:rPr>
              <a:t>{“it”:2,</a:t>
            </a:r>
            <a:endParaRPr sz="2050">
              <a:latin typeface="Trebuchet MS"/>
              <a:cs typeface="Trebuchet MS"/>
            </a:endParaRPr>
          </a:p>
          <a:p>
            <a:pPr marL="65405">
              <a:lnSpc>
                <a:spcPct val="100000"/>
              </a:lnSpc>
              <a:spcBef>
                <a:spcPts val="40"/>
              </a:spcBef>
            </a:pPr>
            <a:r>
              <a:rPr sz="2050" spc="-160" dirty="0">
                <a:latin typeface="Trebuchet MS"/>
                <a:cs typeface="Trebuchet MS"/>
              </a:rPr>
              <a:t>“is”:2,</a:t>
            </a:r>
            <a:endParaRPr sz="2050">
              <a:latin typeface="Trebuchet MS"/>
              <a:cs typeface="Trebuchet MS"/>
            </a:endParaRPr>
          </a:p>
          <a:p>
            <a:pPr marL="65405">
              <a:lnSpc>
                <a:spcPct val="100000"/>
              </a:lnSpc>
              <a:spcBef>
                <a:spcPts val="40"/>
              </a:spcBef>
            </a:pPr>
            <a:r>
              <a:rPr sz="2050" spc="-190" dirty="0">
                <a:latin typeface="Trebuchet MS"/>
                <a:cs typeface="Trebuchet MS"/>
              </a:rPr>
              <a:t>“a”:1,</a:t>
            </a:r>
            <a:endParaRPr sz="2050">
              <a:latin typeface="Trebuchet MS"/>
              <a:cs typeface="Trebuchet MS"/>
            </a:endParaRPr>
          </a:p>
          <a:p>
            <a:pPr marL="65405">
              <a:lnSpc>
                <a:spcPct val="100000"/>
              </a:lnSpc>
              <a:spcBef>
                <a:spcPts val="40"/>
              </a:spcBef>
            </a:pPr>
            <a:r>
              <a:rPr sz="2050" spc="-125" dirty="0">
                <a:latin typeface="Trebuchet MS"/>
                <a:cs typeface="Trebuchet MS"/>
              </a:rPr>
              <a:t>“puppy”:1,</a:t>
            </a:r>
            <a:endParaRPr sz="2050">
              <a:latin typeface="Trebuchet MS"/>
              <a:cs typeface="Trebuchet MS"/>
            </a:endParaRPr>
          </a:p>
          <a:p>
            <a:pPr marL="65405" marR="5080">
              <a:lnSpc>
                <a:spcPct val="101600"/>
              </a:lnSpc>
            </a:pPr>
            <a:r>
              <a:rPr sz="2050" spc="-160" dirty="0">
                <a:latin typeface="Trebuchet MS"/>
                <a:cs typeface="Trebuchet MS"/>
              </a:rPr>
              <a:t>“and”:1,  </a:t>
            </a:r>
            <a:r>
              <a:rPr sz="2050" spc="-395" dirty="0">
                <a:latin typeface="Trebuchet MS"/>
                <a:cs typeface="Trebuchet MS"/>
              </a:rPr>
              <a:t>“</a:t>
            </a:r>
            <a:r>
              <a:rPr sz="2050" spc="-165" dirty="0">
                <a:latin typeface="Trebuchet MS"/>
                <a:cs typeface="Trebuchet MS"/>
              </a:rPr>
              <a:t>e</a:t>
            </a:r>
            <a:r>
              <a:rPr sz="2050" spc="-135" dirty="0">
                <a:latin typeface="Trebuchet MS"/>
                <a:cs typeface="Trebuchet MS"/>
              </a:rPr>
              <a:t>xt</a:t>
            </a:r>
            <a:r>
              <a:rPr sz="2050" spc="-145" dirty="0">
                <a:latin typeface="Trebuchet MS"/>
                <a:cs typeface="Trebuchet MS"/>
              </a:rPr>
              <a:t>r</a:t>
            </a:r>
            <a:r>
              <a:rPr sz="2050" spc="-65" dirty="0">
                <a:latin typeface="Trebuchet MS"/>
                <a:cs typeface="Trebuchet MS"/>
              </a:rPr>
              <a:t>e</a:t>
            </a:r>
            <a:r>
              <a:rPr sz="2050" spc="-110" dirty="0">
                <a:latin typeface="Trebuchet MS"/>
                <a:cs typeface="Trebuchet MS"/>
              </a:rPr>
              <a:t>m</a:t>
            </a:r>
            <a:r>
              <a:rPr sz="2050" spc="-95" dirty="0">
                <a:latin typeface="Trebuchet MS"/>
                <a:cs typeface="Trebuchet MS"/>
              </a:rPr>
              <a:t>e</a:t>
            </a:r>
            <a:r>
              <a:rPr sz="2050" spc="-140" dirty="0">
                <a:latin typeface="Trebuchet MS"/>
                <a:cs typeface="Trebuchet MS"/>
              </a:rPr>
              <a:t>l</a:t>
            </a:r>
            <a:r>
              <a:rPr sz="2050" spc="20" dirty="0">
                <a:latin typeface="Trebuchet MS"/>
                <a:cs typeface="Trebuchet MS"/>
              </a:rPr>
              <a:t>y</a:t>
            </a:r>
            <a:r>
              <a:rPr sz="2050" spc="-260" dirty="0">
                <a:latin typeface="Trebuchet MS"/>
                <a:cs typeface="Trebuchet MS"/>
              </a:rPr>
              <a:t>”</a:t>
            </a:r>
            <a:r>
              <a:rPr sz="2050" spc="-185" dirty="0">
                <a:latin typeface="Trebuchet MS"/>
                <a:cs typeface="Trebuchet MS"/>
              </a:rPr>
              <a:t>:</a:t>
            </a:r>
            <a:r>
              <a:rPr sz="2050" spc="-55" dirty="0">
                <a:latin typeface="Trebuchet MS"/>
                <a:cs typeface="Trebuchet MS"/>
              </a:rPr>
              <a:t>1</a:t>
            </a:r>
            <a:r>
              <a:rPr sz="2050" spc="-204" dirty="0">
                <a:latin typeface="Trebuchet MS"/>
                <a:cs typeface="Trebuchet MS"/>
              </a:rPr>
              <a:t>,  </a:t>
            </a:r>
            <a:r>
              <a:rPr sz="2050" spc="-175" dirty="0">
                <a:latin typeface="Trebuchet MS"/>
                <a:cs typeface="Trebuchet MS"/>
              </a:rPr>
              <a:t>“cute”:1</a:t>
            </a:r>
            <a:r>
              <a:rPr sz="2050" spc="-250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}</a:t>
            </a:r>
            <a:endParaRPr sz="2050">
              <a:latin typeface="Trebuchet MS"/>
              <a:cs typeface="Trebuchet MS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812793" y="2207051"/>
          <a:ext cx="5331458" cy="445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790">
                <a:tc rowSpan="2">
                  <a:txBody>
                    <a:bodyPr/>
                    <a:lstStyle/>
                    <a:p>
                      <a:pPr marL="104139">
                        <a:lnSpc>
                          <a:spcPts val="2715"/>
                        </a:lnSpc>
                      </a:pPr>
                      <a:r>
                        <a:rPr sz="2500" spc="-150" dirty="0">
                          <a:latin typeface="Trebuchet MS"/>
                          <a:cs typeface="Trebuchet MS"/>
                        </a:rPr>
                        <a:t>Raw</a:t>
                      </a:r>
                      <a:r>
                        <a:rPr sz="25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-325" dirty="0">
                          <a:latin typeface="Trebuchet MS"/>
                          <a:cs typeface="Trebuchet MS"/>
                        </a:rPr>
                        <a:t>Text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B5100"/>
                      </a:solidFill>
                      <a:prstDash val="solid"/>
                    </a:lnL>
                    <a:lnR w="53975">
                      <a:solidFill>
                        <a:srgbClr val="FB5100"/>
                      </a:solidFill>
                      <a:prstDash val="solid"/>
                    </a:lnR>
                    <a:lnT w="53975">
                      <a:solidFill>
                        <a:srgbClr val="FB5100"/>
                      </a:solidFill>
                      <a:prstDash val="solid"/>
                    </a:lnT>
                    <a:lnB w="53975">
                      <a:solidFill>
                        <a:srgbClr val="FB51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B5100"/>
                      </a:solidFill>
                      <a:prstDash val="solid"/>
                    </a:lnL>
                    <a:lnR w="53975">
                      <a:solidFill>
                        <a:srgbClr val="84BC00"/>
                      </a:solidFill>
                      <a:prstDash val="solid"/>
                    </a:lnR>
                    <a:lnB w="28575">
                      <a:solidFill>
                        <a:srgbClr val="2B27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4139">
                        <a:lnSpc>
                          <a:spcPts val="2715"/>
                        </a:lnSpc>
                      </a:pPr>
                      <a:r>
                        <a:rPr sz="2500" spc="-130" dirty="0">
                          <a:latin typeface="Trebuchet MS"/>
                          <a:cs typeface="Trebuchet MS"/>
                        </a:rPr>
                        <a:t>Bag of</a:t>
                      </a:r>
                      <a:r>
                        <a:rPr sz="2500" spc="-4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-140" dirty="0">
                          <a:latin typeface="Trebuchet MS"/>
                          <a:cs typeface="Trebuchet MS"/>
                        </a:rPr>
                        <a:t>Words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84BC00"/>
                      </a:solidFill>
                      <a:prstDash val="solid"/>
                    </a:lnL>
                    <a:lnR w="53975">
                      <a:solidFill>
                        <a:srgbClr val="84BC00"/>
                      </a:solidFill>
                      <a:prstDash val="solid"/>
                    </a:lnR>
                    <a:lnT w="53975">
                      <a:solidFill>
                        <a:srgbClr val="84BC00"/>
                      </a:solidFill>
                      <a:prstDash val="solid"/>
                    </a:lnT>
                    <a:lnB w="53975">
                      <a:solidFill>
                        <a:srgbClr val="84B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84BC00"/>
                      </a:solidFill>
                      <a:prstDash val="solid"/>
                    </a:lnL>
                    <a:lnB w="28575">
                      <a:solidFill>
                        <a:srgbClr val="2B272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B5100"/>
                      </a:solidFill>
                      <a:prstDash val="solid"/>
                    </a:lnL>
                    <a:lnR w="53975">
                      <a:solidFill>
                        <a:srgbClr val="FB5100"/>
                      </a:solidFill>
                      <a:prstDash val="solid"/>
                    </a:lnR>
                    <a:lnT w="53975">
                      <a:solidFill>
                        <a:srgbClr val="FB5100"/>
                      </a:solidFill>
                      <a:prstDash val="solid"/>
                    </a:lnT>
                    <a:lnB w="53975">
                      <a:solidFill>
                        <a:srgbClr val="FB51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B5100"/>
                      </a:solidFill>
                      <a:prstDash val="solid"/>
                    </a:lnL>
                    <a:lnR w="53975">
                      <a:solidFill>
                        <a:srgbClr val="84BC00"/>
                      </a:solidFill>
                      <a:prstDash val="solid"/>
                    </a:lnR>
                    <a:lnT w="28575">
                      <a:solidFill>
                        <a:srgbClr val="2B272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84BC00"/>
                      </a:solidFill>
                      <a:prstDash val="solid"/>
                    </a:lnL>
                    <a:lnR w="53975">
                      <a:solidFill>
                        <a:srgbClr val="84BC00"/>
                      </a:solidFill>
                      <a:prstDash val="solid"/>
                    </a:lnR>
                    <a:lnT w="53975">
                      <a:solidFill>
                        <a:srgbClr val="84BC00"/>
                      </a:solidFill>
                      <a:prstDash val="solid"/>
                    </a:lnT>
                    <a:lnB w="53975">
                      <a:solidFill>
                        <a:srgbClr val="84B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84BC00"/>
                      </a:solidFill>
                      <a:prstDash val="solid"/>
                    </a:lnL>
                    <a:lnT w="28575">
                      <a:solidFill>
                        <a:srgbClr val="2B272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7188200" y="2146300"/>
            <a:ext cx="16764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0700" y="2209800"/>
            <a:ext cx="1384300" cy="533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89100" y="2159000"/>
            <a:ext cx="15494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8800" y="2222500"/>
            <a:ext cx="1308100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8800" y="2336800"/>
            <a:ext cx="1346200" cy="279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08068" y="2457450"/>
            <a:ext cx="81915" cy="51435"/>
          </a:xfrm>
          <a:custGeom>
            <a:avLst/>
            <a:gdLst/>
            <a:ahLst/>
            <a:cxnLst/>
            <a:rect l="l" t="t" r="r" b="b"/>
            <a:pathLst>
              <a:path w="81914" h="51435">
                <a:moveTo>
                  <a:pt x="56934" y="0"/>
                </a:moveTo>
                <a:lnTo>
                  <a:pt x="7035" y="29108"/>
                </a:lnTo>
                <a:lnTo>
                  <a:pt x="1727" y="32130"/>
                </a:lnTo>
                <a:lnTo>
                  <a:pt x="0" y="38950"/>
                </a:lnTo>
                <a:lnTo>
                  <a:pt x="3022" y="44145"/>
                </a:lnTo>
                <a:lnTo>
                  <a:pt x="6057" y="49441"/>
                </a:lnTo>
                <a:lnTo>
                  <a:pt x="12877" y="51168"/>
                </a:lnTo>
                <a:lnTo>
                  <a:pt x="81800" y="11036"/>
                </a:lnTo>
                <a:lnTo>
                  <a:pt x="78778" y="11036"/>
                </a:lnTo>
                <a:lnTo>
                  <a:pt x="78778" y="9525"/>
                </a:lnTo>
                <a:lnTo>
                  <a:pt x="73253" y="9525"/>
                </a:lnTo>
                <a:lnTo>
                  <a:pt x="56934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08068" y="2406281"/>
            <a:ext cx="81915" cy="51435"/>
          </a:xfrm>
          <a:custGeom>
            <a:avLst/>
            <a:gdLst/>
            <a:ahLst/>
            <a:cxnLst/>
            <a:rect l="l" t="t" r="r" b="b"/>
            <a:pathLst>
              <a:path w="81914" h="51435">
                <a:moveTo>
                  <a:pt x="12877" y="0"/>
                </a:moveTo>
                <a:lnTo>
                  <a:pt x="6057" y="1727"/>
                </a:lnTo>
                <a:lnTo>
                  <a:pt x="3022" y="7023"/>
                </a:lnTo>
                <a:lnTo>
                  <a:pt x="0" y="12217"/>
                </a:lnTo>
                <a:lnTo>
                  <a:pt x="1727" y="19037"/>
                </a:lnTo>
                <a:lnTo>
                  <a:pt x="7035" y="22072"/>
                </a:lnTo>
                <a:lnTo>
                  <a:pt x="56934" y="51168"/>
                </a:lnTo>
                <a:lnTo>
                  <a:pt x="73253" y="41643"/>
                </a:lnTo>
                <a:lnTo>
                  <a:pt x="78778" y="41643"/>
                </a:lnTo>
                <a:lnTo>
                  <a:pt x="78778" y="40131"/>
                </a:lnTo>
                <a:lnTo>
                  <a:pt x="81787" y="40131"/>
                </a:lnTo>
                <a:lnTo>
                  <a:pt x="12877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67200" y="2209800"/>
            <a:ext cx="1917700" cy="5334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5600" y="2159000"/>
            <a:ext cx="2082800" cy="7239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5300" y="2222500"/>
            <a:ext cx="1841500" cy="457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867" y="6536310"/>
            <a:ext cx="15748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50" dirty="0">
                <a:solidFill>
                  <a:srgbClr val="898989"/>
                </a:solidFill>
                <a:latin typeface="Trebuchet MS"/>
                <a:cs typeface="Trebuchet MS"/>
              </a:rPr>
              <a:t>16</a:t>
            </a:r>
            <a:r>
              <a:rPr sz="800" spc="-15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B86F-CAA5-6A4F-940C-0CAA459E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654050"/>
            <a:ext cx="3618865" cy="615553"/>
          </a:xfrm>
        </p:spPr>
        <p:txBody>
          <a:bodyPr/>
          <a:lstStyle/>
          <a:p>
            <a:r>
              <a:rPr lang="en-US" sz="4000" dirty="0">
                <a:latin typeface="IBM Plex Sans" panose="020B0503050203000203" pitchFamily="34" charset="77"/>
              </a:rPr>
              <a:t>The full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1EDF2-69D0-8E4E-901D-7FB901E30308}"/>
              </a:ext>
            </a:extLst>
          </p:cNvPr>
          <p:cNvSpPr txBox="1"/>
          <p:nvPr/>
        </p:nvSpPr>
        <p:spPr>
          <a:xfrm>
            <a:off x="1079500" y="202565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https://cognitiveclass.ai/learn/data-science/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2F745-6FD3-2B4B-BE37-123C41CDB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711450"/>
            <a:ext cx="8915400" cy="382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C4594-AB4A-3645-B171-46D0D3F84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700" y="577850"/>
            <a:ext cx="204565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9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7899400" cy="58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Features: Representing natural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3270" y="2872403"/>
            <a:ext cx="2163445" cy="660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2050" i="1" spc="-114" dirty="0">
                <a:latin typeface="Trebuchet MS"/>
                <a:cs typeface="Trebuchet MS"/>
              </a:rPr>
              <a:t>It</a:t>
            </a:r>
            <a:r>
              <a:rPr sz="2050" i="1" spc="-195" dirty="0">
                <a:latin typeface="Trebuchet MS"/>
                <a:cs typeface="Trebuchet MS"/>
              </a:rPr>
              <a:t> </a:t>
            </a:r>
            <a:r>
              <a:rPr sz="2050" i="1" spc="-90" dirty="0">
                <a:latin typeface="Trebuchet MS"/>
                <a:cs typeface="Trebuchet MS"/>
              </a:rPr>
              <a:t>is</a:t>
            </a:r>
            <a:r>
              <a:rPr sz="2050" i="1" spc="-190" dirty="0">
                <a:latin typeface="Trebuchet MS"/>
                <a:cs typeface="Trebuchet MS"/>
              </a:rPr>
              <a:t> </a:t>
            </a:r>
            <a:r>
              <a:rPr sz="2050" i="1" spc="-10" dirty="0">
                <a:latin typeface="Trebuchet MS"/>
                <a:cs typeface="Trebuchet MS"/>
              </a:rPr>
              <a:t>a</a:t>
            </a:r>
            <a:r>
              <a:rPr sz="2050" i="1" spc="-190" dirty="0">
                <a:latin typeface="Trebuchet MS"/>
                <a:cs typeface="Trebuchet MS"/>
              </a:rPr>
              <a:t> </a:t>
            </a:r>
            <a:r>
              <a:rPr sz="2050" i="1" spc="-95" dirty="0">
                <a:latin typeface="Trebuchet MS"/>
                <a:cs typeface="Trebuchet MS"/>
              </a:rPr>
              <a:t>puppy</a:t>
            </a:r>
            <a:r>
              <a:rPr sz="2050" i="1" spc="-200" dirty="0">
                <a:latin typeface="Trebuchet MS"/>
                <a:cs typeface="Trebuchet MS"/>
              </a:rPr>
              <a:t> </a:t>
            </a:r>
            <a:r>
              <a:rPr sz="2050" i="1" spc="-60" dirty="0">
                <a:latin typeface="Trebuchet MS"/>
                <a:cs typeface="Trebuchet MS"/>
              </a:rPr>
              <a:t>and</a:t>
            </a:r>
            <a:r>
              <a:rPr sz="2050" i="1" spc="-200" dirty="0">
                <a:latin typeface="Trebuchet MS"/>
                <a:cs typeface="Trebuchet MS"/>
              </a:rPr>
              <a:t> </a:t>
            </a:r>
            <a:r>
              <a:rPr sz="2050" i="1" spc="-165" dirty="0">
                <a:latin typeface="Trebuchet MS"/>
                <a:cs typeface="Trebuchet MS"/>
              </a:rPr>
              <a:t>it</a:t>
            </a:r>
            <a:r>
              <a:rPr sz="2050" i="1" spc="-285" dirty="0">
                <a:latin typeface="Trebuchet MS"/>
                <a:cs typeface="Trebuchet MS"/>
              </a:rPr>
              <a:t> </a:t>
            </a:r>
            <a:r>
              <a:rPr sz="2050" i="1" spc="-95" dirty="0">
                <a:latin typeface="Trebuchet MS"/>
                <a:cs typeface="Trebuchet MS"/>
              </a:rPr>
              <a:t>is  </a:t>
            </a:r>
            <a:r>
              <a:rPr sz="2050" i="1" spc="-145" dirty="0">
                <a:latin typeface="Trebuchet MS"/>
                <a:cs typeface="Trebuchet MS"/>
              </a:rPr>
              <a:t>extremely</a:t>
            </a:r>
            <a:r>
              <a:rPr sz="2050" i="1" spc="-229" dirty="0">
                <a:latin typeface="Trebuchet MS"/>
                <a:cs typeface="Trebuchet MS"/>
              </a:rPr>
              <a:t> </a:t>
            </a:r>
            <a:r>
              <a:rPr sz="2050" i="1" spc="-155" dirty="0">
                <a:latin typeface="Trebuchet MS"/>
                <a:cs typeface="Trebuchet MS"/>
              </a:rPr>
              <a:t>cute.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2336800"/>
            <a:ext cx="12446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92746" y="2410828"/>
            <a:ext cx="100850" cy="10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8700" y="2959100"/>
            <a:ext cx="1295400" cy="142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50100" y="2120900"/>
            <a:ext cx="1752600" cy="81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3900" y="2095500"/>
            <a:ext cx="1879600" cy="939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93267" y="2156917"/>
            <a:ext cx="1661160" cy="708025"/>
          </a:xfrm>
          <a:prstGeom prst="rect">
            <a:avLst/>
          </a:prstGeom>
          <a:ln w="52918">
            <a:solidFill>
              <a:srgbClr val="0C89C4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78105" marR="102235">
              <a:lnSpc>
                <a:spcPct val="101600"/>
              </a:lnSpc>
              <a:spcBef>
                <a:spcPts val="125"/>
              </a:spcBef>
            </a:pPr>
            <a:r>
              <a:rPr sz="2050" spc="-114" dirty="0">
                <a:latin typeface="Trebuchet MS"/>
                <a:cs typeface="Trebuchet MS"/>
              </a:rPr>
              <a:t>Classify:  </a:t>
            </a:r>
            <a:r>
              <a:rPr sz="2050" spc="-75" dirty="0">
                <a:latin typeface="Trebuchet MS"/>
                <a:cs typeface="Trebuchet MS"/>
              </a:rPr>
              <a:t>puppy </a:t>
            </a:r>
            <a:r>
              <a:rPr sz="2050" spc="-55" dirty="0">
                <a:latin typeface="Trebuchet MS"/>
                <a:cs typeface="Trebuchet MS"/>
              </a:rPr>
              <a:t>or</a:t>
            </a:r>
            <a:r>
              <a:rPr sz="2050" spc="-425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not?</a:t>
            </a:r>
            <a:endParaRPr sz="205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12793" y="2207051"/>
          <a:ext cx="5331458" cy="445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790">
                <a:tc rowSpan="2">
                  <a:txBody>
                    <a:bodyPr/>
                    <a:lstStyle/>
                    <a:p>
                      <a:pPr marL="104139">
                        <a:lnSpc>
                          <a:spcPts val="2715"/>
                        </a:lnSpc>
                      </a:pPr>
                      <a:r>
                        <a:rPr sz="2500" spc="-150" dirty="0">
                          <a:latin typeface="Trebuchet MS"/>
                          <a:cs typeface="Trebuchet MS"/>
                        </a:rPr>
                        <a:t>Raw</a:t>
                      </a:r>
                      <a:r>
                        <a:rPr sz="25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-325" dirty="0">
                          <a:latin typeface="Trebuchet MS"/>
                          <a:cs typeface="Trebuchet MS"/>
                        </a:rPr>
                        <a:t>Text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B5100"/>
                      </a:solidFill>
                      <a:prstDash val="solid"/>
                    </a:lnL>
                    <a:lnR w="53975">
                      <a:solidFill>
                        <a:srgbClr val="FB5100"/>
                      </a:solidFill>
                      <a:prstDash val="solid"/>
                    </a:lnR>
                    <a:lnT w="53975">
                      <a:solidFill>
                        <a:srgbClr val="FB5100"/>
                      </a:solidFill>
                      <a:prstDash val="solid"/>
                    </a:lnT>
                    <a:lnB w="53975">
                      <a:solidFill>
                        <a:srgbClr val="FB51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B5100"/>
                      </a:solidFill>
                      <a:prstDash val="solid"/>
                    </a:lnL>
                    <a:lnR w="53975">
                      <a:solidFill>
                        <a:srgbClr val="84BC00"/>
                      </a:solidFill>
                      <a:prstDash val="solid"/>
                    </a:lnR>
                    <a:lnB w="28575">
                      <a:solidFill>
                        <a:srgbClr val="2B27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4139">
                        <a:lnSpc>
                          <a:spcPts val="2715"/>
                        </a:lnSpc>
                      </a:pPr>
                      <a:r>
                        <a:rPr sz="2500" spc="-130" dirty="0">
                          <a:latin typeface="Trebuchet MS"/>
                          <a:cs typeface="Trebuchet MS"/>
                        </a:rPr>
                        <a:t>Bag of</a:t>
                      </a:r>
                      <a:r>
                        <a:rPr sz="2500" spc="-4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-140" dirty="0">
                          <a:latin typeface="Trebuchet MS"/>
                          <a:cs typeface="Trebuchet MS"/>
                        </a:rPr>
                        <a:t>Words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84BC00"/>
                      </a:solidFill>
                      <a:prstDash val="solid"/>
                    </a:lnL>
                    <a:lnR w="53975">
                      <a:solidFill>
                        <a:srgbClr val="84BC00"/>
                      </a:solidFill>
                      <a:prstDash val="solid"/>
                    </a:lnR>
                    <a:lnT w="53975">
                      <a:solidFill>
                        <a:srgbClr val="84BC00"/>
                      </a:solidFill>
                      <a:prstDash val="solid"/>
                    </a:lnT>
                    <a:lnB w="53975">
                      <a:solidFill>
                        <a:srgbClr val="84B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84BC00"/>
                      </a:solidFill>
                      <a:prstDash val="solid"/>
                    </a:lnL>
                    <a:lnB w="28575">
                      <a:solidFill>
                        <a:srgbClr val="2B272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B5100"/>
                      </a:solidFill>
                      <a:prstDash val="solid"/>
                    </a:lnL>
                    <a:lnR w="53975">
                      <a:solidFill>
                        <a:srgbClr val="FB5100"/>
                      </a:solidFill>
                      <a:prstDash val="solid"/>
                    </a:lnR>
                    <a:lnT w="53975">
                      <a:solidFill>
                        <a:srgbClr val="FB5100"/>
                      </a:solidFill>
                      <a:prstDash val="solid"/>
                    </a:lnT>
                    <a:lnB w="53975">
                      <a:solidFill>
                        <a:srgbClr val="FB51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B5100"/>
                      </a:solidFill>
                      <a:prstDash val="solid"/>
                    </a:lnL>
                    <a:lnR w="53975">
                      <a:solidFill>
                        <a:srgbClr val="84BC00"/>
                      </a:solidFill>
                      <a:prstDash val="solid"/>
                    </a:lnR>
                    <a:lnT w="28575">
                      <a:solidFill>
                        <a:srgbClr val="2B272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84BC00"/>
                      </a:solidFill>
                      <a:prstDash val="solid"/>
                    </a:lnL>
                    <a:lnR w="53975">
                      <a:solidFill>
                        <a:srgbClr val="84BC00"/>
                      </a:solidFill>
                      <a:prstDash val="solid"/>
                    </a:lnR>
                    <a:lnT w="53975">
                      <a:solidFill>
                        <a:srgbClr val="84BC00"/>
                      </a:solidFill>
                      <a:prstDash val="solid"/>
                    </a:lnT>
                    <a:lnB w="53975">
                      <a:solidFill>
                        <a:srgbClr val="84B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84BC00"/>
                      </a:solidFill>
                      <a:prstDash val="solid"/>
                    </a:lnL>
                    <a:lnT w="28575">
                      <a:solidFill>
                        <a:srgbClr val="2B272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188200" y="2146300"/>
            <a:ext cx="16764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0700" y="2209800"/>
            <a:ext cx="13843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9100" y="2159000"/>
            <a:ext cx="15494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8800" y="2222500"/>
            <a:ext cx="130810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8800" y="2336800"/>
            <a:ext cx="1346200" cy="279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8068" y="2457450"/>
            <a:ext cx="81915" cy="51435"/>
          </a:xfrm>
          <a:custGeom>
            <a:avLst/>
            <a:gdLst/>
            <a:ahLst/>
            <a:cxnLst/>
            <a:rect l="l" t="t" r="r" b="b"/>
            <a:pathLst>
              <a:path w="81914" h="51435">
                <a:moveTo>
                  <a:pt x="56934" y="0"/>
                </a:moveTo>
                <a:lnTo>
                  <a:pt x="7035" y="29108"/>
                </a:lnTo>
                <a:lnTo>
                  <a:pt x="1727" y="32130"/>
                </a:lnTo>
                <a:lnTo>
                  <a:pt x="0" y="38950"/>
                </a:lnTo>
                <a:lnTo>
                  <a:pt x="3022" y="44145"/>
                </a:lnTo>
                <a:lnTo>
                  <a:pt x="6057" y="49441"/>
                </a:lnTo>
                <a:lnTo>
                  <a:pt x="12877" y="51168"/>
                </a:lnTo>
                <a:lnTo>
                  <a:pt x="81800" y="11036"/>
                </a:lnTo>
                <a:lnTo>
                  <a:pt x="78778" y="11036"/>
                </a:lnTo>
                <a:lnTo>
                  <a:pt x="78778" y="9525"/>
                </a:lnTo>
                <a:lnTo>
                  <a:pt x="73253" y="9525"/>
                </a:lnTo>
                <a:lnTo>
                  <a:pt x="56934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8068" y="2406281"/>
            <a:ext cx="81915" cy="51435"/>
          </a:xfrm>
          <a:custGeom>
            <a:avLst/>
            <a:gdLst/>
            <a:ahLst/>
            <a:cxnLst/>
            <a:rect l="l" t="t" r="r" b="b"/>
            <a:pathLst>
              <a:path w="81914" h="51435">
                <a:moveTo>
                  <a:pt x="12877" y="0"/>
                </a:moveTo>
                <a:lnTo>
                  <a:pt x="6057" y="1727"/>
                </a:lnTo>
                <a:lnTo>
                  <a:pt x="3022" y="7023"/>
                </a:lnTo>
                <a:lnTo>
                  <a:pt x="0" y="12217"/>
                </a:lnTo>
                <a:lnTo>
                  <a:pt x="1727" y="19037"/>
                </a:lnTo>
                <a:lnTo>
                  <a:pt x="7035" y="22072"/>
                </a:lnTo>
                <a:lnTo>
                  <a:pt x="56934" y="51168"/>
                </a:lnTo>
                <a:lnTo>
                  <a:pt x="73253" y="41643"/>
                </a:lnTo>
                <a:lnTo>
                  <a:pt x="78778" y="41643"/>
                </a:lnTo>
                <a:lnTo>
                  <a:pt x="78778" y="40131"/>
                </a:lnTo>
                <a:lnTo>
                  <a:pt x="81787" y="40131"/>
                </a:lnTo>
                <a:lnTo>
                  <a:pt x="12877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67200" y="2209800"/>
            <a:ext cx="1917700" cy="533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5600" y="2159000"/>
            <a:ext cx="20828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5300" y="2222500"/>
            <a:ext cx="1841500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45000" y="2806700"/>
            <a:ext cx="1549400" cy="38481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83100" y="2832100"/>
            <a:ext cx="1460500" cy="3759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480007" y="2833821"/>
          <a:ext cx="1452878" cy="373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spc="-40" dirty="0">
                          <a:latin typeface="Trebuchet MS"/>
                          <a:cs typeface="Trebuchet MS"/>
                        </a:rPr>
                        <a:t>it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  <a:solidFill>
                      <a:srgbClr val="85BC0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2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  <a:solidFill>
                      <a:srgbClr val="85BC04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50" spc="-5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50" spc="-7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650" spc="-7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50" dirty="0">
                          <a:latin typeface="Trebuchet MS"/>
                          <a:cs typeface="Trebuchet MS"/>
                        </a:rPr>
                        <a:t>y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0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I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  <a:solidFill>
                      <a:srgbClr val="85BC0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1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  <a:solidFill>
                      <a:srgbClr val="85BC04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spc="-65" dirty="0">
                          <a:latin typeface="Trebuchet MS"/>
                          <a:cs typeface="Trebuchet MS"/>
                        </a:rPr>
                        <a:t>am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0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7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650" spc="-9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650" dirty="0">
                          <a:latin typeface="Trebuchet MS"/>
                          <a:cs typeface="Trebuchet MS"/>
                        </a:rPr>
                        <a:t>w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  <a:solidFill>
                      <a:srgbClr val="85BC0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0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  <a:solidFill>
                      <a:srgbClr val="85BC04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spc="-7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650" spc="-7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650" spc="-7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650" spc="-8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650" dirty="0">
                          <a:latin typeface="Trebuchet MS"/>
                          <a:cs typeface="Trebuchet MS"/>
                        </a:rPr>
                        <a:t>y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1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50" spc="-6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50" spc="-7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50" dirty="0">
                          <a:latin typeface="Trebuchet MS"/>
                          <a:cs typeface="Trebuchet MS"/>
                        </a:rPr>
                        <a:t>d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  <a:solidFill>
                      <a:srgbClr val="85BC0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1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  <a:solidFill>
                      <a:srgbClr val="85BC04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spc="-8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50" spc="-9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50" dirty="0">
                          <a:latin typeface="Trebuchet MS"/>
                          <a:cs typeface="Trebuchet MS"/>
                        </a:rPr>
                        <a:t>t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0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50" spc="-65" dirty="0">
                          <a:latin typeface="Trebuchet MS"/>
                          <a:cs typeface="Trebuchet MS"/>
                        </a:rPr>
                        <a:t>aa</a:t>
                      </a:r>
                      <a:r>
                        <a:rPr sz="1650" spc="-9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650" spc="-7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650" spc="-105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650" spc="-6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50" spc="-5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650" dirty="0">
                          <a:latin typeface="Trebuchet MS"/>
                          <a:cs typeface="Trebuchet MS"/>
                        </a:rPr>
                        <a:t>k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  <a:solidFill>
                      <a:srgbClr val="85BC0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0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  <a:solidFill>
                      <a:srgbClr val="85BC04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50" spc="-6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50" spc="-7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650" spc="-8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50" dirty="0">
                          <a:latin typeface="Trebuchet MS"/>
                          <a:cs typeface="Trebuchet MS"/>
                        </a:rPr>
                        <a:t>e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1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spc="-11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50" spc="-65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650" spc="-5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50" spc="-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650" spc="-6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50" spc="-11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650" spc="-6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50" spc="-3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650" dirty="0">
                          <a:latin typeface="Trebuchet MS"/>
                          <a:cs typeface="Trebuchet MS"/>
                        </a:rPr>
                        <a:t>y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  <a:solidFill>
                      <a:srgbClr val="85BC04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1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  <a:solidFill>
                      <a:srgbClr val="85BC04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…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…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84BC00"/>
                      </a:solidFill>
                      <a:prstDash val="solid"/>
                    </a:lnL>
                    <a:lnR w="9525">
                      <a:solidFill>
                        <a:srgbClr val="84BC00"/>
                      </a:solidFill>
                      <a:prstDash val="solid"/>
                    </a:lnR>
                    <a:lnT w="9525">
                      <a:solidFill>
                        <a:srgbClr val="84BC00"/>
                      </a:solidFill>
                      <a:prstDash val="solid"/>
                    </a:lnT>
                    <a:lnB w="9525">
                      <a:solidFill>
                        <a:srgbClr val="84BC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6351142" y="4877333"/>
            <a:ext cx="2503805" cy="1183005"/>
          </a:xfrm>
          <a:custGeom>
            <a:avLst/>
            <a:gdLst/>
            <a:ahLst/>
            <a:cxnLst/>
            <a:rect l="l" t="t" r="r" b="b"/>
            <a:pathLst>
              <a:path w="2503804" h="1183004">
                <a:moveTo>
                  <a:pt x="1251826" y="0"/>
                </a:moveTo>
                <a:lnTo>
                  <a:pt x="1197521" y="546"/>
                </a:lnTo>
                <a:lnTo>
                  <a:pt x="1143812" y="2171"/>
                </a:lnTo>
                <a:lnTo>
                  <a:pt x="1090739" y="4851"/>
                </a:lnTo>
                <a:lnTo>
                  <a:pt x="1038352" y="8559"/>
                </a:lnTo>
                <a:lnTo>
                  <a:pt x="986701" y="13284"/>
                </a:lnTo>
                <a:lnTo>
                  <a:pt x="935812" y="18999"/>
                </a:lnTo>
                <a:lnTo>
                  <a:pt x="885761" y="25679"/>
                </a:lnTo>
                <a:lnTo>
                  <a:pt x="836587" y="33312"/>
                </a:lnTo>
                <a:lnTo>
                  <a:pt x="788327" y="41859"/>
                </a:lnTo>
                <a:lnTo>
                  <a:pt x="741032" y="51307"/>
                </a:lnTo>
                <a:lnTo>
                  <a:pt x="694753" y="61633"/>
                </a:lnTo>
                <a:lnTo>
                  <a:pt x="649528" y="72809"/>
                </a:lnTo>
                <a:lnTo>
                  <a:pt x="605421" y="84823"/>
                </a:lnTo>
                <a:lnTo>
                  <a:pt x="562470" y="97650"/>
                </a:lnTo>
                <a:lnTo>
                  <a:pt x="520712" y="111277"/>
                </a:lnTo>
                <a:lnTo>
                  <a:pt x="480199" y="125653"/>
                </a:lnTo>
                <a:lnTo>
                  <a:pt x="440994" y="140792"/>
                </a:lnTo>
                <a:lnTo>
                  <a:pt x="403123" y="156641"/>
                </a:lnTo>
                <a:lnTo>
                  <a:pt x="366649" y="173189"/>
                </a:lnTo>
                <a:lnTo>
                  <a:pt x="331609" y="190423"/>
                </a:lnTo>
                <a:lnTo>
                  <a:pt x="266014" y="226834"/>
                </a:lnTo>
                <a:lnTo>
                  <a:pt x="206743" y="265696"/>
                </a:lnTo>
                <a:lnTo>
                  <a:pt x="154139" y="306819"/>
                </a:lnTo>
                <a:lnTo>
                  <a:pt x="108610" y="350037"/>
                </a:lnTo>
                <a:lnTo>
                  <a:pt x="70510" y="395185"/>
                </a:lnTo>
                <a:lnTo>
                  <a:pt x="40233" y="442061"/>
                </a:lnTo>
                <a:lnTo>
                  <a:pt x="18135" y="490499"/>
                </a:lnTo>
                <a:lnTo>
                  <a:pt x="4597" y="540321"/>
                </a:lnTo>
                <a:lnTo>
                  <a:pt x="0" y="591337"/>
                </a:lnTo>
                <a:lnTo>
                  <a:pt x="1155" y="616991"/>
                </a:lnTo>
                <a:lnTo>
                  <a:pt x="10274" y="667435"/>
                </a:lnTo>
                <a:lnTo>
                  <a:pt x="28130" y="716584"/>
                </a:lnTo>
                <a:lnTo>
                  <a:pt x="54368" y="764260"/>
                </a:lnTo>
                <a:lnTo>
                  <a:pt x="88607" y="810285"/>
                </a:lnTo>
                <a:lnTo>
                  <a:pt x="130467" y="854494"/>
                </a:lnTo>
                <a:lnTo>
                  <a:pt x="179590" y="896683"/>
                </a:lnTo>
                <a:lnTo>
                  <a:pt x="235572" y="936701"/>
                </a:lnTo>
                <a:lnTo>
                  <a:pt x="298043" y="974356"/>
                </a:lnTo>
                <a:lnTo>
                  <a:pt x="366649" y="1009484"/>
                </a:lnTo>
                <a:lnTo>
                  <a:pt x="403123" y="1026032"/>
                </a:lnTo>
                <a:lnTo>
                  <a:pt x="440994" y="1041895"/>
                </a:lnTo>
                <a:lnTo>
                  <a:pt x="480199" y="1057020"/>
                </a:lnTo>
                <a:lnTo>
                  <a:pt x="520712" y="1071410"/>
                </a:lnTo>
                <a:lnTo>
                  <a:pt x="562470" y="1085024"/>
                </a:lnTo>
                <a:lnTo>
                  <a:pt x="605421" y="1097851"/>
                </a:lnTo>
                <a:lnTo>
                  <a:pt x="649528" y="1109865"/>
                </a:lnTo>
                <a:lnTo>
                  <a:pt x="694753" y="1121054"/>
                </a:lnTo>
                <a:lnTo>
                  <a:pt x="741032" y="1131379"/>
                </a:lnTo>
                <a:lnTo>
                  <a:pt x="788327" y="1140828"/>
                </a:lnTo>
                <a:lnTo>
                  <a:pt x="836587" y="1149375"/>
                </a:lnTo>
                <a:lnTo>
                  <a:pt x="885761" y="1156995"/>
                </a:lnTo>
                <a:lnTo>
                  <a:pt x="935812" y="1163675"/>
                </a:lnTo>
                <a:lnTo>
                  <a:pt x="986701" y="1169390"/>
                </a:lnTo>
                <a:lnTo>
                  <a:pt x="1038352" y="1174114"/>
                </a:lnTo>
                <a:lnTo>
                  <a:pt x="1090739" y="1177836"/>
                </a:lnTo>
                <a:lnTo>
                  <a:pt x="1143812" y="1180515"/>
                </a:lnTo>
                <a:lnTo>
                  <a:pt x="1197521" y="1182141"/>
                </a:lnTo>
                <a:lnTo>
                  <a:pt x="1251826" y="1182687"/>
                </a:lnTo>
                <a:lnTo>
                  <a:pt x="1306131" y="1182141"/>
                </a:lnTo>
                <a:lnTo>
                  <a:pt x="1359839" y="1180515"/>
                </a:lnTo>
                <a:lnTo>
                  <a:pt x="1412925" y="1177836"/>
                </a:lnTo>
                <a:lnTo>
                  <a:pt x="1465313" y="1174114"/>
                </a:lnTo>
                <a:lnTo>
                  <a:pt x="1516964" y="1169390"/>
                </a:lnTo>
                <a:lnTo>
                  <a:pt x="1567840" y="1163675"/>
                </a:lnTo>
                <a:lnTo>
                  <a:pt x="1617891" y="1156995"/>
                </a:lnTo>
                <a:lnTo>
                  <a:pt x="1667078" y="1149375"/>
                </a:lnTo>
                <a:lnTo>
                  <a:pt x="1715338" y="1140828"/>
                </a:lnTo>
                <a:lnTo>
                  <a:pt x="1762633" y="1131379"/>
                </a:lnTo>
                <a:lnTo>
                  <a:pt x="1808911" y="1121054"/>
                </a:lnTo>
                <a:lnTo>
                  <a:pt x="1854123" y="1109865"/>
                </a:lnTo>
                <a:lnTo>
                  <a:pt x="1898230" y="1097851"/>
                </a:lnTo>
                <a:lnTo>
                  <a:pt x="1941195" y="1085024"/>
                </a:lnTo>
                <a:lnTo>
                  <a:pt x="1982952" y="1071410"/>
                </a:lnTo>
                <a:lnTo>
                  <a:pt x="2023452" y="1057020"/>
                </a:lnTo>
                <a:lnTo>
                  <a:pt x="2062670" y="1041895"/>
                </a:lnTo>
                <a:lnTo>
                  <a:pt x="2100529" y="1026032"/>
                </a:lnTo>
                <a:lnTo>
                  <a:pt x="2137016" y="1009484"/>
                </a:lnTo>
                <a:lnTo>
                  <a:pt x="2172055" y="992250"/>
                </a:lnTo>
                <a:lnTo>
                  <a:pt x="2237638" y="955840"/>
                </a:lnTo>
                <a:lnTo>
                  <a:pt x="2296922" y="916978"/>
                </a:lnTo>
                <a:lnTo>
                  <a:pt x="2349512" y="875855"/>
                </a:lnTo>
                <a:lnTo>
                  <a:pt x="2395054" y="832624"/>
                </a:lnTo>
                <a:lnTo>
                  <a:pt x="2433142" y="787488"/>
                </a:lnTo>
                <a:lnTo>
                  <a:pt x="2463431" y="740613"/>
                </a:lnTo>
                <a:lnTo>
                  <a:pt x="2485529" y="692188"/>
                </a:lnTo>
                <a:lnTo>
                  <a:pt x="2499067" y="642365"/>
                </a:lnTo>
                <a:lnTo>
                  <a:pt x="2503652" y="591337"/>
                </a:lnTo>
                <a:lnTo>
                  <a:pt x="2502496" y="565683"/>
                </a:lnTo>
                <a:lnTo>
                  <a:pt x="2493391" y="515238"/>
                </a:lnTo>
                <a:lnTo>
                  <a:pt x="2475522" y="466089"/>
                </a:lnTo>
                <a:lnTo>
                  <a:pt x="2449283" y="418414"/>
                </a:lnTo>
                <a:lnTo>
                  <a:pt x="2415044" y="372389"/>
                </a:lnTo>
                <a:lnTo>
                  <a:pt x="2373185" y="328180"/>
                </a:lnTo>
                <a:lnTo>
                  <a:pt x="2324074" y="285991"/>
                </a:lnTo>
                <a:lnTo>
                  <a:pt x="2268092" y="245973"/>
                </a:lnTo>
                <a:lnTo>
                  <a:pt x="2205609" y="208305"/>
                </a:lnTo>
                <a:lnTo>
                  <a:pt x="2137016" y="173189"/>
                </a:lnTo>
                <a:lnTo>
                  <a:pt x="2100529" y="156641"/>
                </a:lnTo>
                <a:lnTo>
                  <a:pt x="2062670" y="140792"/>
                </a:lnTo>
                <a:lnTo>
                  <a:pt x="2023452" y="125653"/>
                </a:lnTo>
                <a:lnTo>
                  <a:pt x="1982952" y="111277"/>
                </a:lnTo>
                <a:lnTo>
                  <a:pt x="1941195" y="97650"/>
                </a:lnTo>
                <a:lnTo>
                  <a:pt x="1898230" y="84823"/>
                </a:lnTo>
                <a:lnTo>
                  <a:pt x="1854123" y="72809"/>
                </a:lnTo>
                <a:lnTo>
                  <a:pt x="1808911" y="61633"/>
                </a:lnTo>
                <a:lnTo>
                  <a:pt x="1762633" y="51307"/>
                </a:lnTo>
                <a:lnTo>
                  <a:pt x="1715338" y="41859"/>
                </a:lnTo>
                <a:lnTo>
                  <a:pt x="1667078" y="33312"/>
                </a:lnTo>
                <a:lnTo>
                  <a:pt x="1617891" y="25679"/>
                </a:lnTo>
                <a:lnTo>
                  <a:pt x="1567840" y="18999"/>
                </a:lnTo>
                <a:lnTo>
                  <a:pt x="1516964" y="13284"/>
                </a:lnTo>
                <a:lnTo>
                  <a:pt x="1465313" y="8559"/>
                </a:lnTo>
                <a:lnTo>
                  <a:pt x="1412925" y="4851"/>
                </a:lnTo>
                <a:lnTo>
                  <a:pt x="1359839" y="2171"/>
                </a:lnTo>
                <a:lnTo>
                  <a:pt x="1306131" y="546"/>
                </a:lnTo>
                <a:lnTo>
                  <a:pt x="1251826" y="0"/>
                </a:lnTo>
                <a:close/>
              </a:path>
            </a:pathLst>
          </a:custGeom>
          <a:solidFill>
            <a:srgbClr val="85BC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51142" y="4877333"/>
            <a:ext cx="2503805" cy="1183005"/>
          </a:xfrm>
          <a:custGeom>
            <a:avLst/>
            <a:gdLst/>
            <a:ahLst/>
            <a:cxnLst/>
            <a:rect l="l" t="t" r="r" b="b"/>
            <a:pathLst>
              <a:path w="2503804" h="1183004">
                <a:moveTo>
                  <a:pt x="0" y="591339"/>
                </a:moveTo>
                <a:lnTo>
                  <a:pt x="4594" y="540313"/>
                </a:lnTo>
                <a:lnTo>
                  <a:pt x="18128" y="490492"/>
                </a:lnTo>
                <a:lnTo>
                  <a:pt x="40226" y="442055"/>
                </a:lnTo>
                <a:lnTo>
                  <a:pt x="70510" y="395179"/>
                </a:lnTo>
                <a:lnTo>
                  <a:pt x="108607" y="350041"/>
                </a:lnTo>
                <a:lnTo>
                  <a:pt x="154141" y="306819"/>
                </a:lnTo>
                <a:lnTo>
                  <a:pt x="206735" y="265690"/>
                </a:lnTo>
                <a:lnTo>
                  <a:pt x="266013" y="226832"/>
                </a:lnTo>
                <a:lnTo>
                  <a:pt x="331601" y="190421"/>
                </a:lnTo>
                <a:lnTo>
                  <a:pt x="366643" y="173190"/>
                </a:lnTo>
                <a:lnTo>
                  <a:pt x="403123" y="156637"/>
                </a:lnTo>
                <a:lnTo>
                  <a:pt x="440991" y="140784"/>
                </a:lnTo>
                <a:lnTo>
                  <a:pt x="480201" y="125655"/>
                </a:lnTo>
                <a:lnTo>
                  <a:pt x="520708" y="111271"/>
                </a:lnTo>
                <a:lnTo>
                  <a:pt x="562462" y="97653"/>
                </a:lnTo>
                <a:lnTo>
                  <a:pt x="605419" y="84826"/>
                </a:lnTo>
                <a:lnTo>
                  <a:pt x="649530" y="72810"/>
                </a:lnTo>
                <a:lnTo>
                  <a:pt x="694748" y="61628"/>
                </a:lnTo>
                <a:lnTo>
                  <a:pt x="741028" y="51301"/>
                </a:lnTo>
                <a:lnTo>
                  <a:pt x="788321" y="41854"/>
                </a:lnTo>
                <a:lnTo>
                  <a:pt x="836580" y="33306"/>
                </a:lnTo>
                <a:lnTo>
                  <a:pt x="885757" y="25680"/>
                </a:lnTo>
                <a:lnTo>
                  <a:pt x="935809" y="19000"/>
                </a:lnTo>
                <a:lnTo>
                  <a:pt x="986695" y="13287"/>
                </a:lnTo>
                <a:lnTo>
                  <a:pt x="1038349" y="8562"/>
                </a:lnTo>
                <a:lnTo>
                  <a:pt x="1090735" y="4849"/>
                </a:lnTo>
                <a:lnTo>
                  <a:pt x="1143811" y="2169"/>
                </a:lnTo>
                <a:lnTo>
                  <a:pt x="1197526" y="546"/>
                </a:lnTo>
                <a:lnTo>
                  <a:pt x="1251830" y="0"/>
                </a:lnTo>
                <a:lnTo>
                  <a:pt x="1306124" y="546"/>
                </a:lnTo>
                <a:lnTo>
                  <a:pt x="1359840" y="2169"/>
                </a:lnTo>
                <a:lnTo>
                  <a:pt x="1412916" y="4849"/>
                </a:lnTo>
                <a:lnTo>
                  <a:pt x="1465302" y="8562"/>
                </a:lnTo>
                <a:lnTo>
                  <a:pt x="1516964" y="13287"/>
                </a:lnTo>
                <a:lnTo>
                  <a:pt x="1567842" y="19000"/>
                </a:lnTo>
                <a:lnTo>
                  <a:pt x="1617893" y="25680"/>
                </a:lnTo>
                <a:lnTo>
                  <a:pt x="1667076" y="33306"/>
                </a:lnTo>
                <a:lnTo>
                  <a:pt x="1715329" y="41854"/>
                </a:lnTo>
                <a:lnTo>
                  <a:pt x="1762628" y="51301"/>
                </a:lnTo>
                <a:lnTo>
                  <a:pt x="1808905" y="61628"/>
                </a:lnTo>
                <a:lnTo>
                  <a:pt x="1854125" y="72810"/>
                </a:lnTo>
                <a:lnTo>
                  <a:pt x="1898229" y="84826"/>
                </a:lnTo>
                <a:lnTo>
                  <a:pt x="1941191" y="97653"/>
                </a:lnTo>
                <a:lnTo>
                  <a:pt x="1982943" y="111271"/>
                </a:lnTo>
                <a:lnTo>
                  <a:pt x="2023451" y="125655"/>
                </a:lnTo>
                <a:lnTo>
                  <a:pt x="2062664" y="140784"/>
                </a:lnTo>
                <a:lnTo>
                  <a:pt x="2100530" y="156637"/>
                </a:lnTo>
                <a:lnTo>
                  <a:pt x="2137008" y="173190"/>
                </a:lnTo>
                <a:lnTo>
                  <a:pt x="2172054" y="190421"/>
                </a:lnTo>
                <a:lnTo>
                  <a:pt x="2237639" y="226832"/>
                </a:lnTo>
                <a:lnTo>
                  <a:pt x="2296919" y="265690"/>
                </a:lnTo>
                <a:lnTo>
                  <a:pt x="2349509" y="306819"/>
                </a:lnTo>
                <a:lnTo>
                  <a:pt x="2395045" y="350041"/>
                </a:lnTo>
                <a:lnTo>
                  <a:pt x="2433141" y="395179"/>
                </a:lnTo>
                <a:lnTo>
                  <a:pt x="2463424" y="442055"/>
                </a:lnTo>
                <a:lnTo>
                  <a:pt x="2485527" y="490492"/>
                </a:lnTo>
                <a:lnTo>
                  <a:pt x="2499059" y="540313"/>
                </a:lnTo>
                <a:lnTo>
                  <a:pt x="2503651" y="591339"/>
                </a:lnTo>
                <a:lnTo>
                  <a:pt x="2502492" y="616990"/>
                </a:lnTo>
                <a:lnTo>
                  <a:pt x="2493384" y="667433"/>
                </a:lnTo>
                <a:lnTo>
                  <a:pt x="2475524" y="716582"/>
                </a:lnTo>
                <a:lnTo>
                  <a:pt x="2449288" y="764259"/>
                </a:lnTo>
                <a:lnTo>
                  <a:pt x="2415043" y="810287"/>
                </a:lnTo>
                <a:lnTo>
                  <a:pt x="2373180" y="854491"/>
                </a:lnTo>
                <a:lnTo>
                  <a:pt x="2324075" y="896684"/>
                </a:lnTo>
                <a:lnTo>
                  <a:pt x="2268093" y="936704"/>
                </a:lnTo>
                <a:lnTo>
                  <a:pt x="2205609" y="974355"/>
                </a:lnTo>
                <a:lnTo>
                  <a:pt x="2137008" y="1009477"/>
                </a:lnTo>
                <a:lnTo>
                  <a:pt x="2100530" y="1026029"/>
                </a:lnTo>
                <a:lnTo>
                  <a:pt x="2062664" y="1041890"/>
                </a:lnTo>
                <a:lnTo>
                  <a:pt x="2023451" y="1057019"/>
                </a:lnTo>
                <a:lnTo>
                  <a:pt x="1982943" y="1071398"/>
                </a:lnTo>
                <a:lnTo>
                  <a:pt x="1941191" y="1085019"/>
                </a:lnTo>
                <a:lnTo>
                  <a:pt x="1898229" y="1097848"/>
                </a:lnTo>
                <a:lnTo>
                  <a:pt x="1854125" y="1109868"/>
                </a:lnTo>
                <a:lnTo>
                  <a:pt x="1808905" y="1121044"/>
                </a:lnTo>
                <a:lnTo>
                  <a:pt x="1762628" y="1131377"/>
                </a:lnTo>
                <a:lnTo>
                  <a:pt x="1715329" y="1140824"/>
                </a:lnTo>
                <a:lnTo>
                  <a:pt x="1667076" y="1149368"/>
                </a:lnTo>
                <a:lnTo>
                  <a:pt x="1617893" y="1156992"/>
                </a:lnTo>
                <a:lnTo>
                  <a:pt x="1567842" y="1163679"/>
                </a:lnTo>
                <a:lnTo>
                  <a:pt x="1516964" y="1169387"/>
                </a:lnTo>
                <a:lnTo>
                  <a:pt x="1465302" y="1174115"/>
                </a:lnTo>
                <a:lnTo>
                  <a:pt x="1412916" y="1177829"/>
                </a:lnTo>
                <a:lnTo>
                  <a:pt x="1359840" y="1180512"/>
                </a:lnTo>
                <a:lnTo>
                  <a:pt x="1306124" y="1182130"/>
                </a:lnTo>
                <a:lnTo>
                  <a:pt x="1251830" y="1182676"/>
                </a:lnTo>
                <a:lnTo>
                  <a:pt x="1197526" y="1182130"/>
                </a:lnTo>
                <a:lnTo>
                  <a:pt x="1143811" y="1180512"/>
                </a:lnTo>
                <a:lnTo>
                  <a:pt x="1090735" y="1177829"/>
                </a:lnTo>
                <a:lnTo>
                  <a:pt x="1038349" y="1174115"/>
                </a:lnTo>
                <a:lnTo>
                  <a:pt x="986695" y="1169387"/>
                </a:lnTo>
                <a:lnTo>
                  <a:pt x="935809" y="1163679"/>
                </a:lnTo>
                <a:lnTo>
                  <a:pt x="885757" y="1156992"/>
                </a:lnTo>
                <a:lnTo>
                  <a:pt x="836580" y="1149368"/>
                </a:lnTo>
                <a:lnTo>
                  <a:pt x="788321" y="1140824"/>
                </a:lnTo>
                <a:lnTo>
                  <a:pt x="741028" y="1131377"/>
                </a:lnTo>
                <a:lnTo>
                  <a:pt x="694748" y="1121044"/>
                </a:lnTo>
                <a:lnTo>
                  <a:pt x="649530" y="1109868"/>
                </a:lnTo>
                <a:lnTo>
                  <a:pt x="605419" y="1097848"/>
                </a:lnTo>
                <a:lnTo>
                  <a:pt x="562462" y="1085019"/>
                </a:lnTo>
                <a:lnTo>
                  <a:pt x="520708" y="1071398"/>
                </a:lnTo>
                <a:lnTo>
                  <a:pt x="480201" y="1057019"/>
                </a:lnTo>
                <a:lnTo>
                  <a:pt x="440991" y="1041890"/>
                </a:lnTo>
                <a:lnTo>
                  <a:pt x="403123" y="1026029"/>
                </a:lnTo>
                <a:lnTo>
                  <a:pt x="366643" y="1009477"/>
                </a:lnTo>
                <a:lnTo>
                  <a:pt x="331601" y="992244"/>
                </a:lnTo>
                <a:lnTo>
                  <a:pt x="266013" y="955836"/>
                </a:lnTo>
                <a:lnTo>
                  <a:pt x="206735" y="916975"/>
                </a:lnTo>
                <a:lnTo>
                  <a:pt x="154141" y="875847"/>
                </a:lnTo>
                <a:lnTo>
                  <a:pt x="108607" y="832627"/>
                </a:lnTo>
                <a:lnTo>
                  <a:pt x="70510" y="787490"/>
                </a:lnTo>
                <a:lnTo>
                  <a:pt x="40226" y="740615"/>
                </a:lnTo>
                <a:lnTo>
                  <a:pt x="18128" y="692180"/>
                </a:lnTo>
                <a:lnTo>
                  <a:pt x="4594" y="642362"/>
                </a:lnTo>
                <a:lnTo>
                  <a:pt x="0" y="591339"/>
                </a:lnTo>
                <a:close/>
              </a:path>
            </a:pathLst>
          </a:custGeom>
          <a:ln w="52919">
            <a:solidFill>
              <a:srgbClr val="5F8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09396" y="5120303"/>
            <a:ext cx="1574165" cy="660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9215">
              <a:lnSpc>
                <a:spcPct val="101600"/>
              </a:lnSpc>
              <a:spcBef>
                <a:spcPts val="90"/>
              </a:spcBef>
            </a:pPr>
            <a:r>
              <a:rPr sz="2050" spc="-85" dirty="0">
                <a:solidFill>
                  <a:srgbClr val="FFFFFF"/>
                </a:solidFill>
                <a:latin typeface="Trebuchet MS"/>
                <a:cs typeface="Trebuchet MS"/>
              </a:rPr>
              <a:t>Sparse </a:t>
            </a:r>
            <a:r>
              <a:rPr sz="2050" spc="-114" dirty="0">
                <a:solidFill>
                  <a:srgbClr val="FFFFFF"/>
                </a:solidFill>
                <a:latin typeface="Trebuchet MS"/>
                <a:cs typeface="Trebuchet MS"/>
              </a:rPr>
              <a:t>vector  </a:t>
            </a:r>
            <a:r>
              <a:rPr sz="2050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50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50" spc="-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50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5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5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5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50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50" spc="-10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9867" y="6536310"/>
            <a:ext cx="15748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50" dirty="0">
                <a:solidFill>
                  <a:srgbClr val="898989"/>
                </a:solidFill>
                <a:latin typeface="Trebuchet MS"/>
                <a:cs typeface="Trebuchet MS"/>
              </a:rPr>
              <a:t>17</a:t>
            </a:r>
            <a:r>
              <a:rPr sz="800" spc="-15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72390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Features: Representing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0154" y="6076955"/>
            <a:ext cx="414337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sz="1250" spc="-15" dirty="0">
                <a:latin typeface="Trebuchet MS"/>
                <a:cs typeface="Trebuchet MS"/>
              </a:rPr>
              <a:t>Image </a:t>
            </a:r>
            <a:r>
              <a:rPr sz="1250" spc="-25" dirty="0">
                <a:latin typeface="Trebuchet MS"/>
                <a:cs typeface="Trebuchet MS"/>
              </a:rPr>
              <a:t>source: </a:t>
            </a:r>
            <a:r>
              <a:rPr sz="1250" spc="-30" dirty="0">
                <a:latin typeface="Trebuchet MS"/>
                <a:cs typeface="Trebuchet MS"/>
              </a:rPr>
              <a:t>“Recognizing </a:t>
            </a:r>
            <a:r>
              <a:rPr sz="1250" spc="-10" dirty="0">
                <a:latin typeface="Trebuchet MS"/>
                <a:cs typeface="Trebuchet MS"/>
              </a:rPr>
              <a:t>and </a:t>
            </a:r>
            <a:r>
              <a:rPr sz="1250" spc="-20" dirty="0">
                <a:latin typeface="Trebuchet MS"/>
                <a:cs typeface="Trebuchet MS"/>
              </a:rPr>
              <a:t>learning </a:t>
            </a:r>
            <a:r>
              <a:rPr sz="1250" spc="-40" dirty="0">
                <a:latin typeface="Trebuchet MS"/>
                <a:cs typeface="Trebuchet MS"/>
              </a:rPr>
              <a:t>object </a:t>
            </a:r>
            <a:r>
              <a:rPr sz="1250" spc="-55" dirty="0">
                <a:latin typeface="Trebuchet MS"/>
                <a:cs typeface="Trebuchet MS"/>
              </a:rPr>
              <a:t>categories,”  </a:t>
            </a:r>
            <a:r>
              <a:rPr sz="1250" spc="-70" dirty="0">
                <a:latin typeface="Trebuchet MS"/>
                <a:cs typeface="Trebuchet MS"/>
              </a:rPr>
              <a:t>Li </a:t>
            </a:r>
            <a:r>
              <a:rPr sz="1250" spc="-60" dirty="0">
                <a:latin typeface="Trebuchet MS"/>
                <a:cs typeface="Trebuchet MS"/>
              </a:rPr>
              <a:t>Fei-Fei, </a:t>
            </a:r>
            <a:r>
              <a:rPr sz="1250" spc="-15" dirty="0">
                <a:latin typeface="Trebuchet MS"/>
                <a:cs typeface="Trebuchet MS"/>
              </a:rPr>
              <a:t>Rob </a:t>
            </a:r>
            <a:r>
              <a:rPr sz="1250" spc="-35" dirty="0">
                <a:latin typeface="Trebuchet MS"/>
                <a:cs typeface="Trebuchet MS"/>
              </a:rPr>
              <a:t>Fergus, </a:t>
            </a:r>
            <a:r>
              <a:rPr sz="1250" dirty="0">
                <a:latin typeface="Trebuchet MS"/>
                <a:cs typeface="Trebuchet MS"/>
              </a:rPr>
              <a:t>Anthony </a:t>
            </a:r>
            <a:r>
              <a:rPr sz="1250" spc="-65" dirty="0">
                <a:latin typeface="Trebuchet MS"/>
                <a:cs typeface="Trebuchet MS"/>
              </a:rPr>
              <a:t>Torralba, </a:t>
            </a:r>
            <a:r>
              <a:rPr sz="1250" spc="-25" dirty="0">
                <a:latin typeface="Trebuchet MS"/>
                <a:cs typeface="Trebuchet MS"/>
              </a:rPr>
              <a:t>ICCV</a:t>
            </a:r>
            <a:r>
              <a:rPr sz="1250" spc="35" dirty="0">
                <a:latin typeface="Trebuchet MS"/>
                <a:cs typeface="Trebuchet MS"/>
              </a:rPr>
              <a:t> </a:t>
            </a:r>
            <a:r>
              <a:rPr sz="1250" spc="40" dirty="0">
                <a:latin typeface="Trebuchet MS"/>
                <a:cs typeface="Trebuchet MS"/>
              </a:rPr>
              <a:t>2005—2009.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1368" y="5427205"/>
            <a:ext cx="1869439" cy="749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789"/>
              </a:lnSpc>
              <a:spcBef>
                <a:spcPts val="114"/>
              </a:spcBef>
            </a:pPr>
            <a:r>
              <a:rPr sz="1650" spc="-114" dirty="0">
                <a:latin typeface="Trebuchet MS"/>
                <a:cs typeface="Trebuchet MS"/>
              </a:rPr>
              <a:t>Raw</a:t>
            </a:r>
            <a:r>
              <a:rPr sz="1650" spc="-254" dirty="0">
                <a:latin typeface="Trebuchet MS"/>
                <a:cs typeface="Trebuchet MS"/>
              </a:rPr>
              <a:t> </a:t>
            </a:r>
            <a:r>
              <a:rPr sz="1650" spc="-145" dirty="0">
                <a:latin typeface="Trebuchet MS"/>
                <a:cs typeface="Trebuchet MS"/>
              </a:rPr>
              <a:t>image: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ts val="1789"/>
              </a:lnSpc>
            </a:pPr>
            <a:r>
              <a:rPr sz="1650" spc="-114" dirty="0">
                <a:latin typeface="Trebuchet MS"/>
                <a:cs typeface="Trebuchet MS"/>
              </a:rPr>
              <a:t>millions</a:t>
            </a:r>
            <a:r>
              <a:rPr sz="1650" spc="-215" dirty="0">
                <a:latin typeface="Trebuchet MS"/>
                <a:cs typeface="Trebuchet MS"/>
              </a:rPr>
              <a:t> </a:t>
            </a:r>
            <a:r>
              <a:rPr sz="1650" spc="-95" dirty="0">
                <a:latin typeface="Trebuchet MS"/>
                <a:cs typeface="Trebuchet MS"/>
              </a:rPr>
              <a:t>of</a:t>
            </a:r>
            <a:r>
              <a:rPr sz="1650" spc="-204" dirty="0">
                <a:latin typeface="Trebuchet MS"/>
                <a:cs typeface="Trebuchet MS"/>
              </a:rPr>
              <a:t> </a:t>
            </a:r>
            <a:r>
              <a:rPr sz="1650" spc="-114" dirty="0">
                <a:latin typeface="Trebuchet MS"/>
                <a:cs typeface="Trebuchet MS"/>
              </a:rPr>
              <a:t>RGB</a:t>
            </a:r>
            <a:r>
              <a:rPr sz="1650" spc="-245" dirty="0">
                <a:latin typeface="Trebuchet MS"/>
                <a:cs typeface="Trebuchet MS"/>
              </a:rPr>
              <a:t> </a:t>
            </a:r>
            <a:r>
              <a:rPr sz="1650" spc="-140" dirty="0">
                <a:latin typeface="Trebuchet MS"/>
                <a:cs typeface="Trebuchet MS"/>
              </a:rPr>
              <a:t>triplets,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85" dirty="0">
                <a:latin typeface="Trebuchet MS"/>
                <a:cs typeface="Trebuchet MS"/>
              </a:rPr>
              <a:t>one</a:t>
            </a:r>
            <a:r>
              <a:rPr sz="1650" spc="-225" dirty="0">
                <a:latin typeface="Trebuchet MS"/>
                <a:cs typeface="Trebuchet MS"/>
              </a:rPr>
              <a:t> </a:t>
            </a:r>
            <a:r>
              <a:rPr sz="1650" spc="-114" dirty="0">
                <a:latin typeface="Trebuchet MS"/>
                <a:cs typeface="Trebuchet MS"/>
              </a:rPr>
              <a:t>for</a:t>
            </a:r>
            <a:r>
              <a:rPr sz="1650" spc="-229" dirty="0">
                <a:latin typeface="Trebuchet MS"/>
                <a:cs typeface="Trebuchet MS"/>
              </a:rPr>
              <a:t> </a:t>
            </a:r>
            <a:r>
              <a:rPr sz="1650" spc="-120" dirty="0">
                <a:latin typeface="Trebuchet MS"/>
                <a:cs typeface="Trebuchet MS"/>
              </a:rPr>
              <a:t>each</a:t>
            </a:r>
            <a:r>
              <a:rPr sz="1650" spc="-215" dirty="0">
                <a:latin typeface="Trebuchet MS"/>
                <a:cs typeface="Trebuchet MS"/>
              </a:rPr>
              <a:t> </a:t>
            </a:r>
            <a:r>
              <a:rPr sz="1650" spc="-150" dirty="0">
                <a:latin typeface="Trebuchet MS"/>
                <a:cs typeface="Trebuchet MS"/>
              </a:rPr>
              <a:t>pixel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5400" y="2324100"/>
            <a:ext cx="10033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3970" y="2437549"/>
            <a:ext cx="100330" cy="63500"/>
          </a:xfrm>
          <a:custGeom>
            <a:avLst/>
            <a:gdLst/>
            <a:ahLst/>
            <a:cxnLst/>
            <a:rect l="l" t="t" r="r" b="b"/>
            <a:pathLst>
              <a:path w="100329" h="63500">
                <a:moveTo>
                  <a:pt x="81305" y="0"/>
                </a:moveTo>
                <a:lnTo>
                  <a:pt x="78244" y="0"/>
                </a:lnTo>
                <a:lnTo>
                  <a:pt x="78460" y="22059"/>
                </a:lnTo>
                <a:lnTo>
                  <a:pt x="37731" y="22504"/>
                </a:lnTo>
                <a:lnTo>
                  <a:pt x="1625" y="44030"/>
                </a:lnTo>
                <a:lnTo>
                  <a:pt x="0" y="50838"/>
                </a:lnTo>
                <a:lnTo>
                  <a:pt x="3035" y="56032"/>
                </a:lnTo>
                <a:lnTo>
                  <a:pt x="6172" y="61226"/>
                </a:lnTo>
                <a:lnTo>
                  <a:pt x="12992" y="62953"/>
                </a:lnTo>
                <a:lnTo>
                  <a:pt x="100317" y="10807"/>
                </a:lnTo>
                <a:lnTo>
                  <a:pt x="81305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3107" y="2398052"/>
            <a:ext cx="82550" cy="40005"/>
          </a:xfrm>
          <a:custGeom>
            <a:avLst/>
            <a:gdLst/>
            <a:ahLst/>
            <a:cxnLst/>
            <a:rect l="l" t="t" r="r" b="b"/>
            <a:pathLst>
              <a:path w="82550" h="40005">
                <a:moveTo>
                  <a:pt x="12763" y="0"/>
                </a:moveTo>
                <a:lnTo>
                  <a:pt x="6057" y="1841"/>
                </a:lnTo>
                <a:lnTo>
                  <a:pt x="0" y="12446"/>
                </a:lnTo>
                <a:lnTo>
                  <a:pt x="1841" y="19265"/>
                </a:lnTo>
                <a:lnTo>
                  <a:pt x="7137" y="22186"/>
                </a:lnTo>
                <a:lnTo>
                  <a:pt x="38303" y="39928"/>
                </a:lnTo>
                <a:lnTo>
                  <a:pt x="79108" y="39497"/>
                </a:lnTo>
                <a:lnTo>
                  <a:pt x="82168" y="39497"/>
                </a:lnTo>
                <a:lnTo>
                  <a:pt x="12763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3800" y="2984500"/>
            <a:ext cx="15748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88200" y="2006600"/>
            <a:ext cx="25019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1968500"/>
            <a:ext cx="2667000" cy="1079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33525" y="2041372"/>
            <a:ext cx="2407285" cy="813435"/>
          </a:xfrm>
          <a:prstGeom prst="rect">
            <a:avLst/>
          </a:prstGeom>
          <a:ln w="52918">
            <a:solidFill>
              <a:srgbClr val="0C89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2675"/>
              </a:lnSpc>
            </a:pPr>
            <a:r>
              <a:rPr sz="2500" spc="-180" dirty="0">
                <a:latin typeface="Trebuchet MS"/>
                <a:cs typeface="Trebuchet MS"/>
              </a:rPr>
              <a:t>Classify:</a:t>
            </a:r>
            <a:endParaRPr sz="2500">
              <a:latin typeface="Trebuchet MS"/>
              <a:cs typeface="Trebuchet MS"/>
            </a:endParaRPr>
          </a:p>
          <a:p>
            <a:pPr marL="78105">
              <a:lnSpc>
                <a:spcPts val="2950"/>
              </a:lnSpc>
            </a:pPr>
            <a:r>
              <a:rPr sz="2500" spc="-135" dirty="0">
                <a:latin typeface="Trebuchet MS"/>
                <a:cs typeface="Trebuchet MS"/>
              </a:rPr>
              <a:t>person </a:t>
            </a:r>
            <a:r>
              <a:rPr sz="2500" spc="-100" dirty="0">
                <a:latin typeface="Trebuchet MS"/>
                <a:cs typeface="Trebuchet MS"/>
              </a:rPr>
              <a:t>or</a:t>
            </a:r>
            <a:r>
              <a:rPr sz="2500" spc="-44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animal?</a:t>
            </a:r>
            <a:endParaRPr sz="25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98531" y="2207051"/>
          <a:ext cx="5687694" cy="445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 rowSpan="2">
                  <a:txBody>
                    <a:bodyPr/>
                    <a:lstStyle/>
                    <a:p>
                      <a:pPr marL="103505">
                        <a:lnSpc>
                          <a:spcPts val="2715"/>
                        </a:lnSpc>
                      </a:pPr>
                      <a:r>
                        <a:rPr sz="2500" spc="-150" dirty="0">
                          <a:latin typeface="Trebuchet MS"/>
                          <a:cs typeface="Trebuchet MS"/>
                        </a:rPr>
                        <a:t>Raw</a:t>
                      </a:r>
                      <a:r>
                        <a:rPr sz="2500" spc="-3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-150" dirty="0">
                          <a:latin typeface="Trebuchet MS"/>
                          <a:cs typeface="Trebuchet MS"/>
                        </a:rPr>
                        <a:t>Image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FB5100"/>
                      </a:solidFill>
                      <a:prstDash val="solid"/>
                    </a:lnL>
                    <a:lnR w="53975">
                      <a:solidFill>
                        <a:srgbClr val="FB5100"/>
                      </a:solidFill>
                      <a:prstDash val="solid"/>
                    </a:lnR>
                    <a:lnT w="53975">
                      <a:solidFill>
                        <a:srgbClr val="FB5100"/>
                      </a:solidFill>
                      <a:prstDash val="solid"/>
                    </a:lnT>
                    <a:lnB w="53975">
                      <a:solidFill>
                        <a:srgbClr val="FB51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B5100"/>
                      </a:solidFill>
                      <a:prstDash val="solid"/>
                    </a:lnL>
                    <a:lnR w="53975">
                      <a:solidFill>
                        <a:srgbClr val="84BC00"/>
                      </a:solidFill>
                      <a:prstDash val="solid"/>
                    </a:lnR>
                    <a:lnB w="28575">
                      <a:solidFill>
                        <a:srgbClr val="2B27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3505">
                        <a:lnSpc>
                          <a:spcPts val="2715"/>
                        </a:lnSpc>
                      </a:pPr>
                      <a:r>
                        <a:rPr sz="2500" spc="-130" dirty="0">
                          <a:latin typeface="Trebuchet MS"/>
                          <a:cs typeface="Trebuchet MS"/>
                        </a:rPr>
                        <a:t>Bag of </a:t>
                      </a:r>
                      <a:r>
                        <a:rPr sz="2500" spc="-145" dirty="0">
                          <a:latin typeface="Trebuchet MS"/>
                          <a:cs typeface="Trebuchet MS"/>
                        </a:rPr>
                        <a:t>Visual</a:t>
                      </a:r>
                      <a:r>
                        <a:rPr sz="2500" spc="-5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-140" dirty="0">
                          <a:latin typeface="Trebuchet MS"/>
                          <a:cs typeface="Trebuchet MS"/>
                        </a:rPr>
                        <a:t>Words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84BC00"/>
                      </a:solidFill>
                      <a:prstDash val="solid"/>
                    </a:lnL>
                    <a:lnR w="53975">
                      <a:solidFill>
                        <a:srgbClr val="84BC00"/>
                      </a:solidFill>
                      <a:prstDash val="solid"/>
                    </a:lnR>
                    <a:lnT w="53975">
                      <a:solidFill>
                        <a:srgbClr val="84BC00"/>
                      </a:solidFill>
                      <a:prstDash val="solid"/>
                    </a:lnT>
                    <a:lnB w="53975">
                      <a:solidFill>
                        <a:srgbClr val="84B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84BC00"/>
                      </a:solidFill>
                      <a:prstDash val="solid"/>
                    </a:lnL>
                    <a:lnB w="38100">
                      <a:solidFill>
                        <a:srgbClr val="2B272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FB5100"/>
                      </a:solidFill>
                      <a:prstDash val="solid"/>
                    </a:lnL>
                    <a:lnR w="53975">
                      <a:solidFill>
                        <a:srgbClr val="FB5100"/>
                      </a:solidFill>
                      <a:prstDash val="solid"/>
                    </a:lnR>
                    <a:lnT w="53975">
                      <a:solidFill>
                        <a:srgbClr val="FB5100"/>
                      </a:solidFill>
                      <a:prstDash val="solid"/>
                    </a:lnT>
                    <a:lnB w="53975">
                      <a:solidFill>
                        <a:srgbClr val="FB51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B5100"/>
                      </a:solidFill>
                      <a:prstDash val="solid"/>
                    </a:lnL>
                    <a:lnR w="53975">
                      <a:solidFill>
                        <a:srgbClr val="84BC00"/>
                      </a:solidFill>
                      <a:prstDash val="solid"/>
                    </a:lnR>
                    <a:lnT w="28575">
                      <a:solidFill>
                        <a:srgbClr val="2B272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84BC00"/>
                      </a:solidFill>
                      <a:prstDash val="solid"/>
                    </a:lnL>
                    <a:lnR w="53975">
                      <a:solidFill>
                        <a:srgbClr val="84BC00"/>
                      </a:solidFill>
                      <a:prstDash val="solid"/>
                    </a:lnR>
                    <a:lnT w="53975">
                      <a:solidFill>
                        <a:srgbClr val="84BC00"/>
                      </a:solidFill>
                      <a:prstDash val="solid"/>
                    </a:lnT>
                    <a:lnB w="53975">
                      <a:solidFill>
                        <a:srgbClr val="84B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84BC00"/>
                      </a:solidFill>
                      <a:prstDash val="solid"/>
                    </a:lnL>
                    <a:lnT w="38100">
                      <a:solidFill>
                        <a:srgbClr val="2B272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226300" y="2032000"/>
            <a:ext cx="2425700" cy="825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0" y="3022600"/>
            <a:ext cx="1816100" cy="2247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2209800"/>
            <a:ext cx="162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84300" y="2159000"/>
            <a:ext cx="17907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00" y="2222500"/>
            <a:ext cx="152400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76700" y="2844800"/>
            <a:ext cx="2108200" cy="2933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58371" y="4750761"/>
            <a:ext cx="442813" cy="3115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48021" y="3421386"/>
            <a:ext cx="398661" cy="2895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9394" y="4796199"/>
            <a:ext cx="398661" cy="2895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4627" y="4219784"/>
            <a:ext cx="354510" cy="2661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92205" y="4263922"/>
            <a:ext cx="355808" cy="3102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80469" y="5238896"/>
            <a:ext cx="444111" cy="26613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2930" y="3819937"/>
            <a:ext cx="355808" cy="2661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70106" y="4706613"/>
            <a:ext cx="310358" cy="2661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48060" y="3465515"/>
            <a:ext cx="266207" cy="66469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5599" y="5194757"/>
            <a:ext cx="442813" cy="31027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22600" y="2336800"/>
            <a:ext cx="901700" cy="2794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80409" y="2457450"/>
            <a:ext cx="81915" cy="51435"/>
          </a:xfrm>
          <a:custGeom>
            <a:avLst/>
            <a:gdLst/>
            <a:ahLst/>
            <a:cxnLst/>
            <a:rect l="l" t="t" r="r" b="b"/>
            <a:pathLst>
              <a:path w="81914" h="51435">
                <a:moveTo>
                  <a:pt x="56934" y="0"/>
                </a:moveTo>
                <a:lnTo>
                  <a:pt x="1841" y="32130"/>
                </a:lnTo>
                <a:lnTo>
                  <a:pt x="0" y="38950"/>
                </a:lnTo>
                <a:lnTo>
                  <a:pt x="3136" y="44145"/>
                </a:lnTo>
                <a:lnTo>
                  <a:pt x="6172" y="49441"/>
                </a:lnTo>
                <a:lnTo>
                  <a:pt x="12877" y="51168"/>
                </a:lnTo>
                <a:lnTo>
                  <a:pt x="18173" y="48145"/>
                </a:lnTo>
                <a:lnTo>
                  <a:pt x="81826" y="11036"/>
                </a:lnTo>
                <a:lnTo>
                  <a:pt x="78892" y="11036"/>
                </a:lnTo>
                <a:lnTo>
                  <a:pt x="78892" y="9525"/>
                </a:lnTo>
                <a:lnTo>
                  <a:pt x="73266" y="9525"/>
                </a:lnTo>
                <a:lnTo>
                  <a:pt x="56934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0409" y="2406281"/>
            <a:ext cx="81915" cy="51435"/>
          </a:xfrm>
          <a:custGeom>
            <a:avLst/>
            <a:gdLst/>
            <a:ahLst/>
            <a:cxnLst/>
            <a:rect l="l" t="t" r="r" b="b"/>
            <a:pathLst>
              <a:path w="81914" h="51435">
                <a:moveTo>
                  <a:pt x="12877" y="0"/>
                </a:moveTo>
                <a:lnTo>
                  <a:pt x="6172" y="1727"/>
                </a:lnTo>
                <a:lnTo>
                  <a:pt x="3136" y="7023"/>
                </a:lnTo>
                <a:lnTo>
                  <a:pt x="0" y="12217"/>
                </a:lnTo>
                <a:lnTo>
                  <a:pt x="1841" y="19037"/>
                </a:lnTo>
                <a:lnTo>
                  <a:pt x="56934" y="51168"/>
                </a:lnTo>
                <a:lnTo>
                  <a:pt x="73266" y="41643"/>
                </a:lnTo>
                <a:lnTo>
                  <a:pt x="78892" y="41643"/>
                </a:lnTo>
                <a:lnTo>
                  <a:pt x="78892" y="40131"/>
                </a:lnTo>
                <a:lnTo>
                  <a:pt x="81826" y="40131"/>
                </a:lnTo>
                <a:lnTo>
                  <a:pt x="18173" y="3022"/>
                </a:lnTo>
                <a:lnTo>
                  <a:pt x="12877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33800" y="2209800"/>
            <a:ext cx="2730500" cy="5334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32200" y="2159000"/>
            <a:ext cx="2882900" cy="7239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1900" y="2222500"/>
            <a:ext cx="2654300" cy="4572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9867" y="6536310"/>
            <a:ext cx="15748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50" dirty="0">
                <a:solidFill>
                  <a:srgbClr val="898989"/>
                </a:solidFill>
                <a:latin typeface="Trebuchet MS"/>
                <a:cs typeface="Trebuchet MS"/>
              </a:rPr>
              <a:t>18</a:t>
            </a:r>
            <a:r>
              <a:rPr sz="800" spc="-15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76200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Features: Representing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images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0" y="2324100"/>
            <a:ext cx="7747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34732" y="2437650"/>
            <a:ext cx="100330" cy="63500"/>
          </a:xfrm>
          <a:custGeom>
            <a:avLst/>
            <a:gdLst/>
            <a:ahLst/>
            <a:cxnLst/>
            <a:rect l="l" t="t" r="r" b="b"/>
            <a:pathLst>
              <a:path w="100329" h="63500">
                <a:moveTo>
                  <a:pt x="81191" y="0"/>
                </a:moveTo>
                <a:lnTo>
                  <a:pt x="78130" y="0"/>
                </a:lnTo>
                <a:lnTo>
                  <a:pt x="78447" y="22072"/>
                </a:lnTo>
                <a:lnTo>
                  <a:pt x="37680" y="22682"/>
                </a:lnTo>
                <a:lnTo>
                  <a:pt x="1727" y="44361"/>
                </a:lnTo>
                <a:lnTo>
                  <a:pt x="0" y="51168"/>
                </a:lnTo>
                <a:lnTo>
                  <a:pt x="3136" y="56362"/>
                </a:lnTo>
                <a:lnTo>
                  <a:pt x="6375" y="61556"/>
                </a:lnTo>
                <a:lnTo>
                  <a:pt x="13093" y="63284"/>
                </a:lnTo>
                <a:lnTo>
                  <a:pt x="18389" y="60147"/>
                </a:lnTo>
                <a:lnTo>
                  <a:pt x="100202" y="10706"/>
                </a:lnTo>
                <a:lnTo>
                  <a:pt x="81191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49605" y="2453208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515" y="0"/>
                </a:lnTo>
              </a:path>
            </a:pathLst>
          </a:custGeom>
          <a:ln w="29895">
            <a:solidFill>
              <a:srgbClr val="2B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72414" y="2449055"/>
            <a:ext cx="41275" cy="11430"/>
          </a:xfrm>
          <a:custGeom>
            <a:avLst/>
            <a:gdLst/>
            <a:ahLst/>
            <a:cxnLst/>
            <a:rect l="l" t="t" r="r" b="b"/>
            <a:pathLst>
              <a:path w="41275" h="11430">
                <a:moveTo>
                  <a:pt x="18707" y="0"/>
                </a:moveTo>
                <a:lnTo>
                  <a:pt x="0" y="11277"/>
                </a:lnTo>
                <a:lnTo>
                  <a:pt x="40767" y="10667"/>
                </a:lnTo>
                <a:lnTo>
                  <a:pt x="40754" y="9258"/>
                </a:lnTo>
                <a:lnTo>
                  <a:pt x="35140" y="9258"/>
                </a:lnTo>
                <a:lnTo>
                  <a:pt x="18707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1120" y="2439276"/>
            <a:ext cx="16510" cy="19050"/>
          </a:xfrm>
          <a:custGeom>
            <a:avLst/>
            <a:gdLst/>
            <a:ahLst/>
            <a:cxnLst/>
            <a:rect l="l" t="t" r="r" b="b"/>
            <a:pathLst>
              <a:path w="16509" h="19050">
                <a:moveTo>
                  <a:pt x="16217" y="0"/>
                </a:moveTo>
                <a:lnTo>
                  <a:pt x="0" y="9778"/>
                </a:lnTo>
                <a:lnTo>
                  <a:pt x="16433" y="19037"/>
                </a:lnTo>
                <a:lnTo>
                  <a:pt x="16217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7339" y="2439276"/>
            <a:ext cx="6350" cy="19050"/>
          </a:xfrm>
          <a:custGeom>
            <a:avLst/>
            <a:gdLst/>
            <a:ahLst/>
            <a:cxnLst/>
            <a:rect l="l" t="t" r="r" b="b"/>
            <a:pathLst>
              <a:path w="6350" h="19050">
                <a:moveTo>
                  <a:pt x="5549" y="0"/>
                </a:moveTo>
                <a:lnTo>
                  <a:pt x="0" y="0"/>
                </a:lnTo>
                <a:lnTo>
                  <a:pt x="215" y="19037"/>
                </a:lnTo>
                <a:lnTo>
                  <a:pt x="5829" y="19037"/>
                </a:lnTo>
                <a:lnTo>
                  <a:pt x="5549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1994" y="2437650"/>
            <a:ext cx="41275" cy="11430"/>
          </a:xfrm>
          <a:custGeom>
            <a:avLst/>
            <a:gdLst/>
            <a:ahLst/>
            <a:cxnLst/>
            <a:rect l="l" t="t" r="r" b="b"/>
            <a:pathLst>
              <a:path w="41275" h="11430">
                <a:moveTo>
                  <a:pt x="40868" y="0"/>
                </a:moveTo>
                <a:lnTo>
                  <a:pt x="0" y="609"/>
                </a:lnTo>
                <a:lnTo>
                  <a:pt x="19126" y="11404"/>
                </a:lnTo>
                <a:lnTo>
                  <a:pt x="35344" y="1625"/>
                </a:lnTo>
                <a:lnTo>
                  <a:pt x="40893" y="1625"/>
                </a:lnTo>
                <a:lnTo>
                  <a:pt x="40868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33653" y="2398483"/>
            <a:ext cx="82550" cy="40005"/>
          </a:xfrm>
          <a:custGeom>
            <a:avLst/>
            <a:gdLst/>
            <a:ahLst/>
            <a:cxnLst/>
            <a:rect l="l" t="t" r="r" b="b"/>
            <a:pathLst>
              <a:path w="82550" h="40005">
                <a:moveTo>
                  <a:pt x="12649" y="0"/>
                </a:moveTo>
                <a:lnTo>
                  <a:pt x="5943" y="1841"/>
                </a:lnTo>
                <a:lnTo>
                  <a:pt x="2920" y="7150"/>
                </a:lnTo>
                <a:lnTo>
                  <a:pt x="0" y="12445"/>
                </a:lnTo>
                <a:lnTo>
                  <a:pt x="1828" y="19151"/>
                </a:lnTo>
                <a:lnTo>
                  <a:pt x="38341" y="39776"/>
                </a:lnTo>
                <a:lnTo>
                  <a:pt x="79209" y="39166"/>
                </a:lnTo>
                <a:lnTo>
                  <a:pt x="82270" y="39166"/>
                </a:lnTo>
                <a:lnTo>
                  <a:pt x="17957" y="2920"/>
                </a:lnTo>
                <a:lnTo>
                  <a:pt x="12649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3800" y="2984500"/>
            <a:ext cx="15748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88200" y="2006600"/>
            <a:ext cx="25019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00" y="1968500"/>
            <a:ext cx="2667000" cy="1079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6300" y="2032000"/>
            <a:ext cx="2425700" cy="825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33525" y="2041372"/>
            <a:ext cx="2407285" cy="813435"/>
          </a:xfrm>
          <a:prstGeom prst="rect">
            <a:avLst/>
          </a:prstGeom>
          <a:ln w="52918">
            <a:solidFill>
              <a:srgbClr val="0C89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2675"/>
              </a:lnSpc>
            </a:pPr>
            <a:r>
              <a:rPr sz="2500" spc="-180" dirty="0">
                <a:latin typeface="Trebuchet MS"/>
                <a:cs typeface="Trebuchet MS"/>
              </a:rPr>
              <a:t>Classify:</a:t>
            </a:r>
            <a:endParaRPr sz="2500">
              <a:latin typeface="Trebuchet MS"/>
              <a:cs typeface="Trebuchet MS"/>
            </a:endParaRPr>
          </a:p>
          <a:p>
            <a:pPr marL="78105">
              <a:lnSpc>
                <a:spcPts val="2950"/>
              </a:lnSpc>
            </a:pPr>
            <a:r>
              <a:rPr sz="2500" spc="-135" dirty="0">
                <a:latin typeface="Trebuchet MS"/>
                <a:cs typeface="Trebuchet MS"/>
              </a:rPr>
              <a:t>person </a:t>
            </a:r>
            <a:r>
              <a:rPr sz="2500" spc="-100" dirty="0">
                <a:latin typeface="Trebuchet MS"/>
                <a:cs typeface="Trebuchet MS"/>
              </a:rPr>
              <a:t>or</a:t>
            </a:r>
            <a:r>
              <a:rPr sz="2500" spc="-44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animal?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4000" y="3022600"/>
            <a:ext cx="1816100" cy="2247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73200" y="2209800"/>
            <a:ext cx="162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4300" y="2159000"/>
            <a:ext cx="17907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4000" y="2222500"/>
            <a:ext cx="152400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4990" y="2233510"/>
            <a:ext cx="1522095" cy="445770"/>
          </a:xfrm>
          <a:custGeom>
            <a:avLst/>
            <a:gdLst/>
            <a:ahLst/>
            <a:cxnLst/>
            <a:rect l="l" t="t" r="r" b="b"/>
            <a:pathLst>
              <a:path w="1522095" h="445769">
                <a:moveTo>
                  <a:pt x="0" y="445290"/>
                </a:moveTo>
                <a:lnTo>
                  <a:pt x="1521932" y="445290"/>
                </a:lnTo>
                <a:lnTo>
                  <a:pt x="1521932" y="0"/>
                </a:lnTo>
                <a:lnTo>
                  <a:pt x="0" y="0"/>
                </a:lnTo>
                <a:lnTo>
                  <a:pt x="0" y="445290"/>
                </a:lnTo>
                <a:close/>
              </a:path>
            </a:pathLst>
          </a:custGeom>
          <a:ln w="52917">
            <a:solidFill>
              <a:srgbClr val="FB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9900" y="2336800"/>
            <a:ext cx="787400" cy="279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4234" y="2457450"/>
            <a:ext cx="81915" cy="51435"/>
          </a:xfrm>
          <a:custGeom>
            <a:avLst/>
            <a:gdLst/>
            <a:ahLst/>
            <a:cxnLst/>
            <a:rect l="l" t="t" r="r" b="b"/>
            <a:pathLst>
              <a:path w="81914" h="51435">
                <a:moveTo>
                  <a:pt x="56934" y="0"/>
                </a:moveTo>
                <a:lnTo>
                  <a:pt x="7035" y="29108"/>
                </a:lnTo>
                <a:lnTo>
                  <a:pt x="1727" y="32130"/>
                </a:lnTo>
                <a:lnTo>
                  <a:pt x="0" y="38950"/>
                </a:lnTo>
                <a:lnTo>
                  <a:pt x="3022" y="44145"/>
                </a:lnTo>
                <a:lnTo>
                  <a:pt x="6057" y="49441"/>
                </a:lnTo>
                <a:lnTo>
                  <a:pt x="12877" y="51168"/>
                </a:lnTo>
                <a:lnTo>
                  <a:pt x="81800" y="11036"/>
                </a:lnTo>
                <a:lnTo>
                  <a:pt x="78778" y="11036"/>
                </a:lnTo>
                <a:lnTo>
                  <a:pt x="78778" y="9525"/>
                </a:lnTo>
                <a:lnTo>
                  <a:pt x="73266" y="9525"/>
                </a:lnTo>
                <a:lnTo>
                  <a:pt x="56934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7568" y="2457450"/>
            <a:ext cx="563880" cy="0"/>
          </a:xfrm>
          <a:custGeom>
            <a:avLst/>
            <a:gdLst/>
            <a:ahLst/>
            <a:cxnLst/>
            <a:rect l="l" t="t" r="r" b="b"/>
            <a:pathLst>
              <a:path w="563879">
                <a:moveTo>
                  <a:pt x="0" y="0"/>
                </a:moveTo>
                <a:lnTo>
                  <a:pt x="563600" y="0"/>
                </a:lnTo>
              </a:path>
            </a:pathLst>
          </a:custGeom>
          <a:ln w="22072">
            <a:solidFill>
              <a:srgbClr val="2B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33012" y="244641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3022" y="0"/>
                </a:moveTo>
                <a:lnTo>
                  <a:pt x="0" y="0"/>
                </a:lnTo>
                <a:lnTo>
                  <a:pt x="0" y="22072"/>
                </a:lnTo>
                <a:lnTo>
                  <a:pt x="3022" y="22072"/>
                </a:lnTo>
                <a:lnTo>
                  <a:pt x="21970" y="11036"/>
                </a:lnTo>
                <a:lnTo>
                  <a:pt x="3022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11168" y="2447925"/>
            <a:ext cx="16510" cy="19050"/>
          </a:xfrm>
          <a:custGeom>
            <a:avLst/>
            <a:gdLst/>
            <a:ahLst/>
            <a:cxnLst/>
            <a:rect l="l" t="t" r="r" b="b"/>
            <a:pathLst>
              <a:path w="16510" h="19050">
                <a:moveTo>
                  <a:pt x="16332" y="0"/>
                </a:moveTo>
                <a:lnTo>
                  <a:pt x="0" y="9525"/>
                </a:lnTo>
                <a:lnTo>
                  <a:pt x="16332" y="19050"/>
                </a:lnTo>
                <a:lnTo>
                  <a:pt x="16332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27501" y="2447925"/>
            <a:ext cx="5715" cy="19050"/>
          </a:xfrm>
          <a:custGeom>
            <a:avLst/>
            <a:gdLst/>
            <a:ahLst/>
            <a:cxnLst/>
            <a:rect l="l" t="t" r="r" b="b"/>
            <a:pathLst>
              <a:path w="5714" h="19050">
                <a:moveTo>
                  <a:pt x="5511" y="0"/>
                </a:moveTo>
                <a:lnTo>
                  <a:pt x="0" y="0"/>
                </a:lnTo>
                <a:lnTo>
                  <a:pt x="0" y="19050"/>
                </a:lnTo>
                <a:lnTo>
                  <a:pt x="5511" y="19050"/>
                </a:lnTo>
                <a:lnTo>
                  <a:pt x="5511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4234" y="2406281"/>
            <a:ext cx="81915" cy="51435"/>
          </a:xfrm>
          <a:custGeom>
            <a:avLst/>
            <a:gdLst/>
            <a:ahLst/>
            <a:cxnLst/>
            <a:rect l="l" t="t" r="r" b="b"/>
            <a:pathLst>
              <a:path w="81914" h="51435">
                <a:moveTo>
                  <a:pt x="12877" y="0"/>
                </a:moveTo>
                <a:lnTo>
                  <a:pt x="6057" y="1727"/>
                </a:lnTo>
                <a:lnTo>
                  <a:pt x="3022" y="7023"/>
                </a:lnTo>
                <a:lnTo>
                  <a:pt x="0" y="12217"/>
                </a:lnTo>
                <a:lnTo>
                  <a:pt x="1727" y="19037"/>
                </a:lnTo>
                <a:lnTo>
                  <a:pt x="7035" y="22072"/>
                </a:lnTo>
                <a:lnTo>
                  <a:pt x="56934" y="51168"/>
                </a:lnTo>
                <a:lnTo>
                  <a:pt x="73266" y="41643"/>
                </a:lnTo>
                <a:lnTo>
                  <a:pt x="78778" y="41643"/>
                </a:lnTo>
                <a:lnTo>
                  <a:pt x="78778" y="40131"/>
                </a:lnTo>
                <a:lnTo>
                  <a:pt x="81800" y="40131"/>
                </a:lnTo>
                <a:lnTo>
                  <a:pt x="12877" y="0"/>
                </a:lnTo>
                <a:close/>
              </a:path>
            </a:pathLst>
          </a:custGeom>
          <a:solidFill>
            <a:srgbClr val="2B2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6800" y="2209800"/>
            <a:ext cx="3086100" cy="533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5200" y="2159000"/>
            <a:ext cx="32385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4900" y="2222500"/>
            <a:ext cx="3009900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24990" y="2184501"/>
            <a:ext cx="4990465" cy="494665"/>
          </a:xfrm>
          <a:prstGeom prst="rect">
            <a:avLst/>
          </a:prstGeom>
          <a:ln w="52917">
            <a:solidFill>
              <a:srgbClr val="FB51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  <a:tabLst>
                <a:tab pos="2207260" algn="l"/>
              </a:tabLst>
            </a:pPr>
            <a:r>
              <a:rPr sz="2500" spc="-150" dirty="0">
                <a:latin typeface="Trebuchet MS"/>
                <a:cs typeface="Trebuchet MS"/>
              </a:rPr>
              <a:t>Raw</a:t>
            </a:r>
            <a:r>
              <a:rPr sz="2500" spc="-30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Image	</a:t>
            </a:r>
            <a:r>
              <a:rPr sz="2500" spc="-140" dirty="0">
                <a:latin typeface="Trebuchet MS"/>
                <a:cs typeface="Trebuchet MS"/>
              </a:rPr>
              <a:t>Deep </a:t>
            </a:r>
            <a:r>
              <a:rPr sz="2500" spc="-155" dirty="0">
                <a:latin typeface="Trebuchet MS"/>
                <a:cs typeface="Trebuchet MS"/>
              </a:rPr>
              <a:t>learning</a:t>
            </a:r>
            <a:r>
              <a:rPr sz="2500" spc="-459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features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11700" y="2755900"/>
            <a:ext cx="660400" cy="3517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6300" y="2667000"/>
            <a:ext cx="723900" cy="3759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49800" y="2781300"/>
            <a:ext cx="584200" cy="3429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61039" y="2791739"/>
            <a:ext cx="566420" cy="3416935"/>
          </a:xfrm>
          <a:custGeom>
            <a:avLst/>
            <a:gdLst/>
            <a:ahLst/>
            <a:cxnLst/>
            <a:rect l="l" t="t" r="r" b="b"/>
            <a:pathLst>
              <a:path w="566420" h="3416935">
                <a:moveTo>
                  <a:pt x="0" y="3416920"/>
                </a:moveTo>
                <a:lnTo>
                  <a:pt x="566178" y="3416920"/>
                </a:lnTo>
                <a:lnTo>
                  <a:pt x="566178" y="0"/>
                </a:lnTo>
                <a:lnTo>
                  <a:pt x="0" y="0"/>
                </a:lnTo>
                <a:lnTo>
                  <a:pt x="0" y="3416920"/>
                </a:lnTo>
                <a:close/>
              </a:path>
            </a:pathLst>
          </a:custGeom>
          <a:ln w="52930">
            <a:solidFill>
              <a:srgbClr val="84B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59020" y="2722105"/>
            <a:ext cx="370840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195" dirty="0">
                <a:latin typeface="Trebuchet MS"/>
                <a:cs typeface="Trebuchet MS"/>
              </a:rPr>
              <a:t>3</a:t>
            </a:r>
            <a:r>
              <a:rPr sz="1650" spc="-125" dirty="0">
                <a:latin typeface="Trebuchet MS"/>
                <a:cs typeface="Trebuchet MS"/>
              </a:rPr>
              <a:t>.</a:t>
            </a:r>
            <a:r>
              <a:rPr sz="1650" spc="-95" dirty="0">
                <a:latin typeface="Trebuchet MS"/>
                <a:cs typeface="Trebuchet MS"/>
              </a:rPr>
              <a:t>29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29263" y="2912536"/>
            <a:ext cx="430530" cy="34163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650" spc="-114" dirty="0">
                <a:latin typeface="Trebuchet MS"/>
                <a:cs typeface="Trebuchet MS"/>
              </a:rPr>
              <a:t>-15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ts val="1839"/>
              </a:lnSpc>
              <a:spcBef>
                <a:spcPts val="120"/>
              </a:spcBef>
            </a:pPr>
            <a:r>
              <a:rPr sz="1650" spc="-145" dirty="0">
                <a:latin typeface="Trebuchet MS"/>
                <a:cs typeface="Trebuchet MS"/>
              </a:rPr>
              <a:t>-</a:t>
            </a:r>
            <a:r>
              <a:rPr sz="1650" spc="-195" dirty="0">
                <a:latin typeface="Trebuchet MS"/>
                <a:cs typeface="Trebuchet MS"/>
              </a:rPr>
              <a:t>5</a:t>
            </a:r>
            <a:r>
              <a:rPr sz="1650" spc="-125" dirty="0">
                <a:latin typeface="Trebuchet MS"/>
                <a:cs typeface="Trebuchet MS"/>
              </a:rPr>
              <a:t>.</a:t>
            </a:r>
            <a:r>
              <a:rPr sz="1650" spc="-95" dirty="0">
                <a:latin typeface="Trebuchet MS"/>
                <a:cs typeface="Trebuchet MS"/>
              </a:rPr>
              <a:t>24</a:t>
            </a:r>
            <a:endParaRPr sz="1650">
              <a:latin typeface="Trebuchet MS"/>
              <a:cs typeface="Trebuchet MS"/>
            </a:endParaRPr>
          </a:p>
          <a:p>
            <a:pPr marL="8255" algn="ctr">
              <a:lnSpc>
                <a:spcPts val="1839"/>
              </a:lnSpc>
            </a:pPr>
            <a:r>
              <a:rPr sz="1650" spc="-110" dirty="0">
                <a:latin typeface="Trebuchet MS"/>
                <a:cs typeface="Trebuchet MS"/>
              </a:rPr>
              <a:t>48.3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ts val="1789"/>
              </a:lnSpc>
              <a:spcBef>
                <a:spcPts val="120"/>
              </a:spcBef>
            </a:pPr>
            <a:r>
              <a:rPr sz="1650" spc="-125" dirty="0">
                <a:latin typeface="Trebuchet MS"/>
                <a:cs typeface="Trebuchet MS"/>
              </a:rPr>
              <a:t>1.36</a:t>
            </a:r>
            <a:endParaRPr sz="1650">
              <a:latin typeface="Trebuchet MS"/>
              <a:cs typeface="Trebuchet MS"/>
            </a:endParaRPr>
          </a:p>
          <a:p>
            <a:pPr marL="8255" algn="ctr">
              <a:lnSpc>
                <a:spcPts val="1789"/>
              </a:lnSpc>
            </a:pPr>
            <a:r>
              <a:rPr sz="1650" spc="-110" dirty="0">
                <a:latin typeface="Trebuchet MS"/>
                <a:cs typeface="Trebuchet MS"/>
              </a:rPr>
              <a:t>47.1</a:t>
            </a:r>
            <a:endParaRPr sz="1650">
              <a:latin typeface="Trebuchet MS"/>
              <a:cs typeface="Trebuchet MS"/>
            </a:endParaRPr>
          </a:p>
          <a:p>
            <a:pPr marL="45085" marR="31115" indent="4445" algn="ctr">
              <a:lnSpc>
                <a:spcPts val="1700"/>
              </a:lnSpc>
              <a:spcBef>
                <a:spcPts val="409"/>
              </a:spcBef>
            </a:pPr>
            <a:r>
              <a:rPr sz="1650" spc="-100" dirty="0">
                <a:latin typeface="Trebuchet MS"/>
                <a:cs typeface="Trebuchet MS"/>
              </a:rPr>
              <a:t>-   </a:t>
            </a:r>
            <a:r>
              <a:rPr sz="1650" spc="-195" dirty="0">
                <a:latin typeface="Trebuchet MS"/>
                <a:cs typeface="Trebuchet MS"/>
              </a:rPr>
              <a:t>1</a:t>
            </a:r>
            <a:r>
              <a:rPr sz="1650" spc="-125" dirty="0">
                <a:latin typeface="Trebuchet MS"/>
                <a:cs typeface="Trebuchet MS"/>
              </a:rPr>
              <a:t>.</a:t>
            </a:r>
            <a:r>
              <a:rPr sz="1650" spc="-95" dirty="0">
                <a:latin typeface="Trebuchet MS"/>
                <a:cs typeface="Trebuchet MS"/>
              </a:rPr>
              <a:t>92</a:t>
            </a:r>
            <a:endParaRPr sz="1650">
              <a:latin typeface="Trebuchet MS"/>
              <a:cs typeface="Trebuchet MS"/>
            </a:endParaRPr>
          </a:p>
          <a:p>
            <a:pPr marL="8255" algn="ctr">
              <a:lnSpc>
                <a:spcPts val="1789"/>
              </a:lnSpc>
              <a:spcBef>
                <a:spcPts val="110"/>
              </a:spcBef>
            </a:pPr>
            <a:r>
              <a:rPr sz="1650" spc="-110" dirty="0">
                <a:latin typeface="Trebuchet MS"/>
                <a:cs typeface="Trebuchet MS"/>
              </a:rPr>
              <a:t>36.5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ts val="1789"/>
              </a:lnSpc>
            </a:pPr>
            <a:r>
              <a:rPr sz="1650" spc="-125" dirty="0">
                <a:latin typeface="Trebuchet MS"/>
                <a:cs typeface="Trebuchet MS"/>
              </a:rPr>
              <a:t>2.83</a:t>
            </a:r>
            <a:endParaRPr sz="1650">
              <a:latin typeface="Trebuchet MS"/>
              <a:cs typeface="Trebuchet MS"/>
            </a:endParaRPr>
          </a:p>
          <a:p>
            <a:pPr marL="8255" algn="ctr">
              <a:lnSpc>
                <a:spcPts val="1839"/>
              </a:lnSpc>
              <a:spcBef>
                <a:spcPts val="120"/>
              </a:spcBef>
            </a:pPr>
            <a:r>
              <a:rPr sz="1650" spc="-110" dirty="0">
                <a:latin typeface="Trebuchet MS"/>
                <a:cs typeface="Trebuchet MS"/>
              </a:rPr>
              <a:t>95.4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ts val="1839"/>
              </a:lnSpc>
            </a:pPr>
            <a:r>
              <a:rPr sz="1650" spc="-114" dirty="0">
                <a:latin typeface="Trebuchet MS"/>
                <a:cs typeface="Trebuchet MS"/>
              </a:rPr>
              <a:t>-19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ts val="1789"/>
              </a:lnSpc>
              <a:spcBef>
                <a:spcPts val="120"/>
              </a:spcBef>
            </a:pPr>
            <a:r>
              <a:rPr sz="1650" spc="-114" dirty="0">
                <a:latin typeface="Trebuchet MS"/>
                <a:cs typeface="Trebuchet MS"/>
              </a:rPr>
              <a:t>-89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ts val="1789"/>
              </a:lnSpc>
            </a:pPr>
            <a:r>
              <a:rPr sz="1650" spc="-125" dirty="0">
                <a:latin typeface="Trebuchet MS"/>
                <a:cs typeface="Trebuchet MS"/>
              </a:rPr>
              <a:t>5.09</a:t>
            </a:r>
            <a:endParaRPr sz="1650">
              <a:latin typeface="Trebuchet MS"/>
              <a:cs typeface="Trebuchet MS"/>
            </a:endParaRPr>
          </a:p>
          <a:p>
            <a:pPr marL="8255" algn="ctr">
              <a:lnSpc>
                <a:spcPct val="100000"/>
              </a:lnSpc>
              <a:spcBef>
                <a:spcPts val="120"/>
              </a:spcBef>
            </a:pPr>
            <a:r>
              <a:rPr sz="1650" spc="-110" dirty="0">
                <a:latin typeface="Trebuchet MS"/>
                <a:cs typeface="Trebuchet MS"/>
              </a:rPr>
              <a:t>37.8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33034" y="4877333"/>
            <a:ext cx="2505075" cy="1183005"/>
          </a:xfrm>
          <a:custGeom>
            <a:avLst/>
            <a:gdLst/>
            <a:ahLst/>
            <a:cxnLst/>
            <a:rect l="l" t="t" r="r" b="b"/>
            <a:pathLst>
              <a:path w="2505075" h="1183004">
                <a:moveTo>
                  <a:pt x="1252474" y="0"/>
                </a:moveTo>
                <a:lnTo>
                  <a:pt x="1198143" y="546"/>
                </a:lnTo>
                <a:lnTo>
                  <a:pt x="1144409" y="2171"/>
                </a:lnTo>
                <a:lnTo>
                  <a:pt x="1091311" y="4851"/>
                </a:lnTo>
                <a:lnTo>
                  <a:pt x="1038898" y="8559"/>
                </a:lnTo>
                <a:lnTo>
                  <a:pt x="987209" y="13284"/>
                </a:lnTo>
                <a:lnTo>
                  <a:pt x="936307" y="18999"/>
                </a:lnTo>
                <a:lnTo>
                  <a:pt x="886231" y="25679"/>
                </a:lnTo>
                <a:lnTo>
                  <a:pt x="837031" y="33312"/>
                </a:lnTo>
                <a:lnTo>
                  <a:pt x="788746" y="41859"/>
                </a:lnTo>
                <a:lnTo>
                  <a:pt x="741426" y="51307"/>
                </a:lnTo>
                <a:lnTo>
                  <a:pt x="695121" y="61633"/>
                </a:lnTo>
                <a:lnTo>
                  <a:pt x="649884" y="72809"/>
                </a:lnTo>
                <a:lnTo>
                  <a:pt x="605751" y="84823"/>
                </a:lnTo>
                <a:lnTo>
                  <a:pt x="562775" y="97650"/>
                </a:lnTo>
                <a:lnTo>
                  <a:pt x="520992" y="111277"/>
                </a:lnTo>
                <a:lnTo>
                  <a:pt x="480466" y="125653"/>
                </a:lnTo>
                <a:lnTo>
                  <a:pt x="441236" y="140792"/>
                </a:lnTo>
                <a:lnTo>
                  <a:pt x="403339" y="156641"/>
                </a:lnTo>
                <a:lnTo>
                  <a:pt x="366852" y="173189"/>
                </a:lnTo>
                <a:lnTo>
                  <a:pt x="331787" y="190423"/>
                </a:lnTo>
                <a:lnTo>
                  <a:pt x="266166" y="226834"/>
                </a:lnTo>
                <a:lnTo>
                  <a:pt x="206844" y="265696"/>
                </a:lnTo>
                <a:lnTo>
                  <a:pt x="154228" y="306819"/>
                </a:lnTo>
                <a:lnTo>
                  <a:pt x="108673" y="350037"/>
                </a:lnTo>
                <a:lnTo>
                  <a:pt x="70548" y="395185"/>
                </a:lnTo>
                <a:lnTo>
                  <a:pt x="40246" y="442061"/>
                </a:lnTo>
                <a:lnTo>
                  <a:pt x="18135" y="490499"/>
                </a:lnTo>
                <a:lnTo>
                  <a:pt x="4597" y="540321"/>
                </a:lnTo>
                <a:lnTo>
                  <a:pt x="0" y="591337"/>
                </a:lnTo>
                <a:lnTo>
                  <a:pt x="1155" y="616991"/>
                </a:lnTo>
                <a:lnTo>
                  <a:pt x="10274" y="667435"/>
                </a:lnTo>
                <a:lnTo>
                  <a:pt x="28143" y="716584"/>
                </a:lnTo>
                <a:lnTo>
                  <a:pt x="54394" y="764260"/>
                </a:lnTo>
                <a:lnTo>
                  <a:pt x="88658" y="810285"/>
                </a:lnTo>
                <a:lnTo>
                  <a:pt x="130543" y="854494"/>
                </a:lnTo>
                <a:lnTo>
                  <a:pt x="179679" y="896683"/>
                </a:lnTo>
                <a:lnTo>
                  <a:pt x="235699" y="936701"/>
                </a:lnTo>
                <a:lnTo>
                  <a:pt x="298208" y="974356"/>
                </a:lnTo>
                <a:lnTo>
                  <a:pt x="366852" y="1009484"/>
                </a:lnTo>
                <a:lnTo>
                  <a:pt x="403339" y="1026032"/>
                </a:lnTo>
                <a:lnTo>
                  <a:pt x="441236" y="1041895"/>
                </a:lnTo>
                <a:lnTo>
                  <a:pt x="480466" y="1057020"/>
                </a:lnTo>
                <a:lnTo>
                  <a:pt x="520992" y="1071410"/>
                </a:lnTo>
                <a:lnTo>
                  <a:pt x="562775" y="1085024"/>
                </a:lnTo>
                <a:lnTo>
                  <a:pt x="605751" y="1097851"/>
                </a:lnTo>
                <a:lnTo>
                  <a:pt x="649884" y="1109865"/>
                </a:lnTo>
                <a:lnTo>
                  <a:pt x="695121" y="1121054"/>
                </a:lnTo>
                <a:lnTo>
                  <a:pt x="741426" y="1131379"/>
                </a:lnTo>
                <a:lnTo>
                  <a:pt x="788746" y="1140828"/>
                </a:lnTo>
                <a:lnTo>
                  <a:pt x="837031" y="1149375"/>
                </a:lnTo>
                <a:lnTo>
                  <a:pt x="886231" y="1156995"/>
                </a:lnTo>
                <a:lnTo>
                  <a:pt x="936307" y="1163675"/>
                </a:lnTo>
                <a:lnTo>
                  <a:pt x="987209" y="1169390"/>
                </a:lnTo>
                <a:lnTo>
                  <a:pt x="1038898" y="1174114"/>
                </a:lnTo>
                <a:lnTo>
                  <a:pt x="1091311" y="1177836"/>
                </a:lnTo>
                <a:lnTo>
                  <a:pt x="1144409" y="1180515"/>
                </a:lnTo>
                <a:lnTo>
                  <a:pt x="1198143" y="1182141"/>
                </a:lnTo>
                <a:lnTo>
                  <a:pt x="1252474" y="1182687"/>
                </a:lnTo>
                <a:lnTo>
                  <a:pt x="1306804" y="1182141"/>
                </a:lnTo>
                <a:lnTo>
                  <a:pt x="1360538" y="1180515"/>
                </a:lnTo>
                <a:lnTo>
                  <a:pt x="1413637" y="1177836"/>
                </a:lnTo>
                <a:lnTo>
                  <a:pt x="1466062" y="1174114"/>
                </a:lnTo>
                <a:lnTo>
                  <a:pt x="1517738" y="1169390"/>
                </a:lnTo>
                <a:lnTo>
                  <a:pt x="1568640" y="1163675"/>
                </a:lnTo>
                <a:lnTo>
                  <a:pt x="1618716" y="1156995"/>
                </a:lnTo>
                <a:lnTo>
                  <a:pt x="1667929" y="1149375"/>
                </a:lnTo>
                <a:lnTo>
                  <a:pt x="1716201" y="1140828"/>
                </a:lnTo>
                <a:lnTo>
                  <a:pt x="1763521" y="1131379"/>
                </a:lnTo>
                <a:lnTo>
                  <a:pt x="1809826" y="1121054"/>
                </a:lnTo>
                <a:lnTo>
                  <a:pt x="1855063" y="1109865"/>
                </a:lnTo>
                <a:lnTo>
                  <a:pt x="1899208" y="1097851"/>
                </a:lnTo>
                <a:lnTo>
                  <a:pt x="1942185" y="1085024"/>
                </a:lnTo>
                <a:lnTo>
                  <a:pt x="1983955" y="1071410"/>
                </a:lnTo>
                <a:lnTo>
                  <a:pt x="2024481" y="1057020"/>
                </a:lnTo>
                <a:lnTo>
                  <a:pt x="2063711" y="1041895"/>
                </a:lnTo>
                <a:lnTo>
                  <a:pt x="2101608" y="1026032"/>
                </a:lnTo>
                <a:lnTo>
                  <a:pt x="2138108" y="1009484"/>
                </a:lnTo>
                <a:lnTo>
                  <a:pt x="2173160" y="992250"/>
                </a:lnTo>
                <a:lnTo>
                  <a:pt x="2238794" y="955840"/>
                </a:lnTo>
                <a:lnTo>
                  <a:pt x="2298103" y="916978"/>
                </a:lnTo>
                <a:lnTo>
                  <a:pt x="2350719" y="875855"/>
                </a:lnTo>
                <a:lnTo>
                  <a:pt x="2396286" y="832624"/>
                </a:lnTo>
                <a:lnTo>
                  <a:pt x="2434399" y="787488"/>
                </a:lnTo>
                <a:lnTo>
                  <a:pt x="2464701" y="740613"/>
                </a:lnTo>
                <a:lnTo>
                  <a:pt x="2486812" y="692188"/>
                </a:lnTo>
                <a:lnTo>
                  <a:pt x="2500350" y="642365"/>
                </a:lnTo>
                <a:lnTo>
                  <a:pt x="2504947" y="591337"/>
                </a:lnTo>
                <a:lnTo>
                  <a:pt x="2503792" y="565683"/>
                </a:lnTo>
                <a:lnTo>
                  <a:pt x="2494673" y="515238"/>
                </a:lnTo>
                <a:lnTo>
                  <a:pt x="2476804" y="466089"/>
                </a:lnTo>
                <a:lnTo>
                  <a:pt x="2450553" y="418414"/>
                </a:lnTo>
                <a:lnTo>
                  <a:pt x="2416289" y="372389"/>
                </a:lnTo>
                <a:lnTo>
                  <a:pt x="2374404" y="328180"/>
                </a:lnTo>
                <a:lnTo>
                  <a:pt x="2325268" y="285991"/>
                </a:lnTo>
                <a:lnTo>
                  <a:pt x="2269261" y="245973"/>
                </a:lnTo>
                <a:lnTo>
                  <a:pt x="2206739" y="208305"/>
                </a:lnTo>
                <a:lnTo>
                  <a:pt x="2138108" y="173189"/>
                </a:lnTo>
                <a:lnTo>
                  <a:pt x="2101608" y="156641"/>
                </a:lnTo>
                <a:lnTo>
                  <a:pt x="2063711" y="140792"/>
                </a:lnTo>
                <a:lnTo>
                  <a:pt x="2024481" y="125653"/>
                </a:lnTo>
                <a:lnTo>
                  <a:pt x="1983955" y="111277"/>
                </a:lnTo>
                <a:lnTo>
                  <a:pt x="1942185" y="97650"/>
                </a:lnTo>
                <a:lnTo>
                  <a:pt x="1899208" y="84823"/>
                </a:lnTo>
                <a:lnTo>
                  <a:pt x="1855063" y="72809"/>
                </a:lnTo>
                <a:lnTo>
                  <a:pt x="1809826" y="61633"/>
                </a:lnTo>
                <a:lnTo>
                  <a:pt x="1763521" y="51307"/>
                </a:lnTo>
                <a:lnTo>
                  <a:pt x="1716201" y="41859"/>
                </a:lnTo>
                <a:lnTo>
                  <a:pt x="1667929" y="33312"/>
                </a:lnTo>
                <a:lnTo>
                  <a:pt x="1618716" y="25679"/>
                </a:lnTo>
                <a:lnTo>
                  <a:pt x="1568640" y="18999"/>
                </a:lnTo>
                <a:lnTo>
                  <a:pt x="1517738" y="13284"/>
                </a:lnTo>
                <a:lnTo>
                  <a:pt x="1466062" y="8559"/>
                </a:lnTo>
                <a:lnTo>
                  <a:pt x="1413637" y="4851"/>
                </a:lnTo>
                <a:lnTo>
                  <a:pt x="1360538" y="2171"/>
                </a:lnTo>
                <a:lnTo>
                  <a:pt x="1306804" y="546"/>
                </a:lnTo>
                <a:lnTo>
                  <a:pt x="1252474" y="0"/>
                </a:lnTo>
                <a:close/>
              </a:path>
            </a:pathLst>
          </a:custGeom>
          <a:solidFill>
            <a:srgbClr val="85BC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3034" y="4877333"/>
            <a:ext cx="2505075" cy="1183005"/>
          </a:xfrm>
          <a:custGeom>
            <a:avLst/>
            <a:gdLst/>
            <a:ahLst/>
            <a:cxnLst/>
            <a:rect l="l" t="t" r="r" b="b"/>
            <a:pathLst>
              <a:path w="2505075" h="1183004">
                <a:moveTo>
                  <a:pt x="0" y="591339"/>
                </a:moveTo>
                <a:lnTo>
                  <a:pt x="4596" y="540313"/>
                </a:lnTo>
                <a:lnTo>
                  <a:pt x="18139" y="490492"/>
                </a:lnTo>
                <a:lnTo>
                  <a:pt x="40249" y="442055"/>
                </a:lnTo>
                <a:lnTo>
                  <a:pt x="70550" y="395179"/>
                </a:lnTo>
                <a:lnTo>
                  <a:pt x="108669" y="350041"/>
                </a:lnTo>
                <a:lnTo>
                  <a:pt x="154227" y="306819"/>
                </a:lnTo>
                <a:lnTo>
                  <a:pt x="206850" y="265690"/>
                </a:lnTo>
                <a:lnTo>
                  <a:pt x="266161" y="226832"/>
                </a:lnTo>
                <a:lnTo>
                  <a:pt x="331786" y="190421"/>
                </a:lnTo>
                <a:lnTo>
                  <a:pt x="366846" y="173190"/>
                </a:lnTo>
                <a:lnTo>
                  <a:pt x="403345" y="156637"/>
                </a:lnTo>
                <a:lnTo>
                  <a:pt x="441233" y="140784"/>
                </a:lnTo>
                <a:lnTo>
                  <a:pt x="480465" y="125655"/>
                </a:lnTo>
                <a:lnTo>
                  <a:pt x="520992" y="111271"/>
                </a:lnTo>
                <a:lnTo>
                  <a:pt x="562769" y="97653"/>
                </a:lnTo>
                <a:lnTo>
                  <a:pt x="605748" y="84826"/>
                </a:lnTo>
                <a:lnTo>
                  <a:pt x="649882" y="72810"/>
                </a:lnTo>
                <a:lnTo>
                  <a:pt x="695124" y="61628"/>
                </a:lnTo>
                <a:lnTo>
                  <a:pt x="741426" y="51301"/>
                </a:lnTo>
                <a:lnTo>
                  <a:pt x="788743" y="41854"/>
                </a:lnTo>
                <a:lnTo>
                  <a:pt x="837028" y="33306"/>
                </a:lnTo>
                <a:lnTo>
                  <a:pt x="886235" y="25680"/>
                </a:lnTo>
                <a:lnTo>
                  <a:pt x="936312" y="19000"/>
                </a:lnTo>
                <a:lnTo>
                  <a:pt x="987215" y="13287"/>
                </a:lnTo>
                <a:lnTo>
                  <a:pt x="1038894" y="8562"/>
                </a:lnTo>
                <a:lnTo>
                  <a:pt x="1091306" y="4849"/>
                </a:lnTo>
                <a:lnTo>
                  <a:pt x="1144407" y="2169"/>
                </a:lnTo>
                <a:lnTo>
                  <a:pt x="1198148" y="546"/>
                </a:lnTo>
                <a:lnTo>
                  <a:pt x="1252477" y="0"/>
                </a:lnTo>
                <a:lnTo>
                  <a:pt x="1306806" y="546"/>
                </a:lnTo>
                <a:lnTo>
                  <a:pt x="1360538" y="2169"/>
                </a:lnTo>
                <a:lnTo>
                  <a:pt x="1413640" y="4849"/>
                </a:lnTo>
                <a:lnTo>
                  <a:pt x="1466052" y="8562"/>
                </a:lnTo>
                <a:lnTo>
                  <a:pt x="1517739" y="13287"/>
                </a:lnTo>
                <a:lnTo>
                  <a:pt x="1568643" y="19000"/>
                </a:lnTo>
                <a:lnTo>
                  <a:pt x="1618720" y="25680"/>
                </a:lnTo>
                <a:lnTo>
                  <a:pt x="1667919" y="33306"/>
                </a:lnTo>
                <a:lnTo>
                  <a:pt x="1716207" y="41854"/>
                </a:lnTo>
                <a:lnTo>
                  <a:pt x="1763523" y="51301"/>
                </a:lnTo>
                <a:lnTo>
                  <a:pt x="1809825" y="61628"/>
                </a:lnTo>
                <a:lnTo>
                  <a:pt x="1855071" y="72810"/>
                </a:lnTo>
                <a:lnTo>
                  <a:pt x="1899200" y="84826"/>
                </a:lnTo>
                <a:lnTo>
                  <a:pt x="1942179" y="97653"/>
                </a:lnTo>
                <a:lnTo>
                  <a:pt x="1983957" y="111271"/>
                </a:lnTo>
                <a:lnTo>
                  <a:pt x="2024482" y="125655"/>
                </a:lnTo>
                <a:lnTo>
                  <a:pt x="2063720" y="140784"/>
                </a:lnTo>
                <a:lnTo>
                  <a:pt x="2101604" y="156637"/>
                </a:lnTo>
                <a:lnTo>
                  <a:pt x="2138107" y="173190"/>
                </a:lnTo>
                <a:lnTo>
                  <a:pt x="2173162" y="190421"/>
                </a:lnTo>
                <a:lnTo>
                  <a:pt x="2238790" y="226832"/>
                </a:lnTo>
                <a:lnTo>
                  <a:pt x="2298103" y="265690"/>
                </a:lnTo>
                <a:lnTo>
                  <a:pt x="2350719" y="306819"/>
                </a:lnTo>
                <a:lnTo>
                  <a:pt x="2396280" y="350041"/>
                </a:lnTo>
                <a:lnTo>
                  <a:pt x="2434402" y="395179"/>
                </a:lnTo>
                <a:lnTo>
                  <a:pt x="2464703" y="442055"/>
                </a:lnTo>
                <a:lnTo>
                  <a:pt x="2486814" y="490492"/>
                </a:lnTo>
                <a:lnTo>
                  <a:pt x="2500354" y="540313"/>
                </a:lnTo>
                <a:lnTo>
                  <a:pt x="2504955" y="591339"/>
                </a:lnTo>
                <a:lnTo>
                  <a:pt x="2503796" y="616990"/>
                </a:lnTo>
                <a:lnTo>
                  <a:pt x="2494679" y="667433"/>
                </a:lnTo>
                <a:lnTo>
                  <a:pt x="2476802" y="716582"/>
                </a:lnTo>
                <a:lnTo>
                  <a:pt x="2450549" y="764259"/>
                </a:lnTo>
                <a:lnTo>
                  <a:pt x="2416296" y="810287"/>
                </a:lnTo>
                <a:lnTo>
                  <a:pt x="2374407" y="854491"/>
                </a:lnTo>
                <a:lnTo>
                  <a:pt x="2325268" y="896684"/>
                </a:lnTo>
                <a:lnTo>
                  <a:pt x="2269260" y="936704"/>
                </a:lnTo>
                <a:lnTo>
                  <a:pt x="2206743" y="974355"/>
                </a:lnTo>
                <a:lnTo>
                  <a:pt x="2138107" y="1009477"/>
                </a:lnTo>
                <a:lnTo>
                  <a:pt x="2101604" y="1026029"/>
                </a:lnTo>
                <a:lnTo>
                  <a:pt x="2063720" y="1041890"/>
                </a:lnTo>
                <a:lnTo>
                  <a:pt x="2024482" y="1057019"/>
                </a:lnTo>
                <a:lnTo>
                  <a:pt x="1983957" y="1071398"/>
                </a:lnTo>
                <a:lnTo>
                  <a:pt x="1942179" y="1085019"/>
                </a:lnTo>
                <a:lnTo>
                  <a:pt x="1899200" y="1097848"/>
                </a:lnTo>
                <a:lnTo>
                  <a:pt x="1855071" y="1109868"/>
                </a:lnTo>
                <a:lnTo>
                  <a:pt x="1809825" y="1121044"/>
                </a:lnTo>
                <a:lnTo>
                  <a:pt x="1763523" y="1131377"/>
                </a:lnTo>
                <a:lnTo>
                  <a:pt x="1716207" y="1140824"/>
                </a:lnTo>
                <a:lnTo>
                  <a:pt x="1667919" y="1149368"/>
                </a:lnTo>
                <a:lnTo>
                  <a:pt x="1618720" y="1156992"/>
                </a:lnTo>
                <a:lnTo>
                  <a:pt x="1568643" y="1163679"/>
                </a:lnTo>
                <a:lnTo>
                  <a:pt x="1517739" y="1169387"/>
                </a:lnTo>
                <a:lnTo>
                  <a:pt x="1466052" y="1174115"/>
                </a:lnTo>
                <a:lnTo>
                  <a:pt x="1413640" y="1177829"/>
                </a:lnTo>
                <a:lnTo>
                  <a:pt x="1360538" y="1180512"/>
                </a:lnTo>
                <a:lnTo>
                  <a:pt x="1306806" y="1182130"/>
                </a:lnTo>
                <a:lnTo>
                  <a:pt x="1252477" y="1182676"/>
                </a:lnTo>
                <a:lnTo>
                  <a:pt x="1198148" y="1182130"/>
                </a:lnTo>
                <a:lnTo>
                  <a:pt x="1144407" y="1180512"/>
                </a:lnTo>
                <a:lnTo>
                  <a:pt x="1091306" y="1177829"/>
                </a:lnTo>
                <a:lnTo>
                  <a:pt x="1038894" y="1174115"/>
                </a:lnTo>
                <a:lnTo>
                  <a:pt x="987215" y="1169387"/>
                </a:lnTo>
                <a:lnTo>
                  <a:pt x="936312" y="1163679"/>
                </a:lnTo>
                <a:lnTo>
                  <a:pt x="886235" y="1156992"/>
                </a:lnTo>
                <a:lnTo>
                  <a:pt x="837028" y="1149368"/>
                </a:lnTo>
                <a:lnTo>
                  <a:pt x="788743" y="1140824"/>
                </a:lnTo>
                <a:lnTo>
                  <a:pt x="741426" y="1131377"/>
                </a:lnTo>
                <a:lnTo>
                  <a:pt x="695124" y="1121044"/>
                </a:lnTo>
                <a:lnTo>
                  <a:pt x="649882" y="1109868"/>
                </a:lnTo>
                <a:lnTo>
                  <a:pt x="605748" y="1097848"/>
                </a:lnTo>
                <a:lnTo>
                  <a:pt x="562769" y="1085019"/>
                </a:lnTo>
                <a:lnTo>
                  <a:pt x="520992" y="1071398"/>
                </a:lnTo>
                <a:lnTo>
                  <a:pt x="480465" y="1057019"/>
                </a:lnTo>
                <a:lnTo>
                  <a:pt x="441233" y="1041890"/>
                </a:lnTo>
                <a:lnTo>
                  <a:pt x="403345" y="1026029"/>
                </a:lnTo>
                <a:lnTo>
                  <a:pt x="366847" y="1009477"/>
                </a:lnTo>
                <a:lnTo>
                  <a:pt x="331786" y="992244"/>
                </a:lnTo>
                <a:lnTo>
                  <a:pt x="266161" y="955836"/>
                </a:lnTo>
                <a:lnTo>
                  <a:pt x="206850" y="916975"/>
                </a:lnTo>
                <a:lnTo>
                  <a:pt x="154227" y="875847"/>
                </a:lnTo>
                <a:lnTo>
                  <a:pt x="108669" y="832627"/>
                </a:lnTo>
                <a:lnTo>
                  <a:pt x="70550" y="787490"/>
                </a:lnTo>
                <a:lnTo>
                  <a:pt x="40249" y="740615"/>
                </a:lnTo>
                <a:lnTo>
                  <a:pt x="18139" y="692180"/>
                </a:lnTo>
                <a:lnTo>
                  <a:pt x="4596" y="642362"/>
                </a:lnTo>
                <a:lnTo>
                  <a:pt x="0" y="591339"/>
                </a:lnTo>
                <a:close/>
              </a:path>
            </a:pathLst>
          </a:custGeom>
          <a:ln w="52919">
            <a:solidFill>
              <a:srgbClr val="5F8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92151" y="5120303"/>
            <a:ext cx="1574165" cy="660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88900">
              <a:lnSpc>
                <a:spcPct val="101600"/>
              </a:lnSpc>
              <a:spcBef>
                <a:spcPts val="90"/>
              </a:spcBef>
            </a:pPr>
            <a:r>
              <a:rPr sz="2050" spc="-60" dirty="0">
                <a:solidFill>
                  <a:srgbClr val="FFFFFF"/>
                </a:solidFill>
                <a:latin typeface="Trebuchet MS"/>
                <a:cs typeface="Trebuchet MS"/>
              </a:rPr>
              <a:t>Dense </a:t>
            </a:r>
            <a:r>
              <a:rPr sz="2050" spc="-114" dirty="0">
                <a:solidFill>
                  <a:srgbClr val="FFFFFF"/>
                </a:solidFill>
                <a:latin typeface="Trebuchet MS"/>
                <a:cs typeface="Trebuchet MS"/>
              </a:rPr>
              <a:t>vector  </a:t>
            </a:r>
            <a:r>
              <a:rPr sz="2050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50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50" spc="-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50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5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5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5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50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50" spc="-10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50" spc="-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9867" y="6536310"/>
            <a:ext cx="15748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50" dirty="0">
                <a:solidFill>
                  <a:srgbClr val="898989"/>
                </a:solidFill>
                <a:latin typeface="Trebuchet MS"/>
                <a:cs typeface="Trebuchet MS"/>
              </a:rPr>
              <a:t>19</a:t>
            </a:r>
            <a:r>
              <a:rPr sz="800" spc="-15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2120900"/>
            <a:ext cx="9309100" cy="406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CA260-5F2B-0349-8F44-7CFDC6C3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73914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Features: </a:t>
            </a:r>
            <a:r>
              <a:rPr spc="-170" dirty="0"/>
              <a:t>Dimensionality</a:t>
            </a:r>
            <a:r>
              <a:rPr spc="-395" dirty="0"/>
              <a:t> </a:t>
            </a:r>
            <a:r>
              <a:rPr spc="-185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830" y="2336797"/>
            <a:ext cx="8734425" cy="2082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50" dirty="0">
                <a:latin typeface="Trebuchet MS"/>
                <a:cs typeface="Trebuchet MS"/>
              </a:rPr>
              <a:t>Preserve </a:t>
            </a:r>
            <a:r>
              <a:rPr sz="2500" spc="-145" dirty="0">
                <a:latin typeface="Trebuchet MS"/>
                <a:cs typeface="Trebuchet MS"/>
              </a:rPr>
              <a:t>the </a:t>
            </a:r>
            <a:r>
              <a:rPr sz="2500" spc="-130" dirty="0">
                <a:latin typeface="Trebuchet MS"/>
                <a:cs typeface="Trebuchet MS"/>
              </a:rPr>
              <a:t>most</a:t>
            </a:r>
            <a:r>
              <a:rPr sz="2500" spc="-58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relevant </a:t>
            </a:r>
            <a:r>
              <a:rPr sz="2500" spc="-170" dirty="0">
                <a:latin typeface="Trebuchet MS"/>
                <a:cs typeface="Trebuchet MS"/>
              </a:rPr>
              <a:t>features</a:t>
            </a:r>
            <a:endParaRPr sz="250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65" dirty="0">
                <a:latin typeface="Trebuchet MS"/>
                <a:cs typeface="Trebuchet MS"/>
              </a:rPr>
              <a:t>Converge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to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a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good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model</a:t>
            </a:r>
            <a:r>
              <a:rPr sz="2500" spc="-24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in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lesser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number</a:t>
            </a:r>
            <a:r>
              <a:rPr sz="2500" spc="-254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of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iterations</a:t>
            </a:r>
            <a:endParaRPr sz="250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65" dirty="0">
                <a:latin typeface="Trebuchet MS"/>
                <a:cs typeface="Trebuchet MS"/>
              </a:rPr>
              <a:t>Reduce</a:t>
            </a:r>
            <a:r>
              <a:rPr sz="2500" spc="-28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computational</a:t>
            </a:r>
            <a:r>
              <a:rPr sz="2500" spc="-24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complexity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of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training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and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testing</a:t>
            </a:r>
            <a:endParaRPr sz="2500">
              <a:latin typeface="Trebuchet MS"/>
              <a:cs typeface="Trebuchet MS"/>
            </a:endParaRPr>
          </a:p>
          <a:p>
            <a:pPr marL="207010" marR="5080" indent="-194310">
              <a:lnSpc>
                <a:spcPts val="2500"/>
              </a:lnSpc>
              <a:spcBef>
                <a:spcPts val="8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40" dirty="0">
                <a:latin typeface="Trebuchet MS"/>
                <a:cs typeface="Trebuchet MS"/>
              </a:rPr>
              <a:t>Various </a:t>
            </a:r>
            <a:r>
              <a:rPr sz="2500" spc="-155" dirty="0">
                <a:latin typeface="Trebuchet MS"/>
                <a:cs typeface="Trebuchet MS"/>
              </a:rPr>
              <a:t>techniques </a:t>
            </a:r>
            <a:r>
              <a:rPr sz="2500" spc="-160" dirty="0">
                <a:latin typeface="Trebuchet MS"/>
                <a:cs typeface="Trebuchet MS"/>
              </a:rPr>
              <a:t>are </a:t>
            </a:r>
            <a:r>
              <a:rPr sz="2500" spc="-190" dirty="0">
                <a:latin typeface="Trebuchet MS"/>
                <a:cs typeface="Trebuchet MS"/>
              </a:rPr>
              <a:t>available: </a:t>
            </a:r>
            <a:r>
              <a:rPr sz="2500" spc="-195" dirty="0">
                <a:latin typeface="Trebuchet MS"/>
                <a:cs typeface="Trebuchet MS"/>
              </a:rPr>
              <a:t>PCA, </a:t>
            </a:r>
            <a:r>
              <a:rPr sz="2500" spc="-85" dirty="0">
                <a:latin typeface="Trebuchet MS"/>
                <a:cs typeface="Trebuchet MS"/>
              </a:rPr>
              <a:t>Mutual </a:t>
            </a:r>
            <a:r>
              <a:rPr sz="2500" spc="-165" dirty="0">
                <a:latin typeface="Trebuchet MS"/>
                <a:cs typeface="Trebuchet MS"/>
              </a:rPr>
              <a:t>Information,  </a:t>
            </a:r>
            <a:r>
              <a:rPr sz="2500" spc="-160" dirty="0">
                <a:latin typeface="Trebuchet MS"/>
                <a:cs typeface="Trebuchet MS"/>
              </a:rPr>
              <a:t>Correlation </a:t>
            </a:r>
            <a:r>
              <a:rPr sz="2500" spc="-165" dirty="0">
                <a:latin typeface="Trebuchet MS"/>
                <a:cs typeface="Trebuchet MS"/>
              </a:rPr>
              <a:t>analysis, </a:t>
            </a:r>
            <a:r>
              <a:rPr sz="2500" spc="-180" dirty="0">
                <a:latin typeface="Trebuchet MS"/>
                <a:cs typeface="Trebuchet MS"/>
              </a:rPr>
              <a:t>Feature </a:t>
            </a:r>
            <a:r>
              <a:rPr sz="2500" spc="-170" dirty="0">
                <a:latin typeface="Trebuchet MS"/>
                <a:cs typeface="Trebuchet MS"/>
              </a:rPr>
              <a:t>Importance, </a:t>
            </a:r>
            <a:r>
              <a:rPr sz="2500" spc="-200" dirty="0">
                <a:latin typeface="Trebuchet MS"/>
                <a:cs typeface="Trebuchet MS"/>
              </a:rPr>
              <a:t>Quality, </a:t>
            </a:r>
            <a:r>
              <a:rPr sz="2500" spc="-140" dirty="0">
                <a:latin typeface="Trebuchet MS"/>
                <a:cs typeface="Trebuchet MS"/>
              </a:rPr>
              <a:t>Visual</a:t>
            </a:r>
            <a:r>
              <a:rPr sz="2500" spc="-580" dirty="0">
                <a:latin typeface="Trebuchet MS"/>
                <a:cs typeface="Trebuchet MS"/>
              </a:rPr>
              <a:t> </a:t>
            </a:r>
            <a:r>
              <a:rPr sz="2500" spc="-204" dirty="0">
                <a:latin typeface="Trebuchet MS"/>
                <a:cs typeface="Trebuchet MS"/>
              </a:rPr>
              <a:t>Saliency, </a:t>
            </a:r>
            <a:r>
              <a:rPr sz="2500" spc="-235" dirty="0">
                <a:latin typeface="Trebuchet MS"/>
                <a:cs typeface="Trebuchet MS"/>
              </a:rPr>
              <a:t>etc.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4433" y="2289786"/>
            <a:ext cx="5018216" cy="3807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66558" y="4282097"/>
            <a:ext cx="2913380" cy="0"/>
          </a:xfrm>
          <a:custGeom>
            <a:avLst/>
            <a:gdLst/>
            <a:ahLst/>
            <a:cxnLst/>
            <a:rect l="l" t="t" r="r" b="b"/>
            <a:pathLst>
              <a:path w="2913379">
                <a:moveTo>
                  <a:pt x="0" y="0"/>
                </a:moveTo>
                <a:lnTo>
                  <a:pt x="2912955" y="0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9977" y="4282097"/>
            <a:ext cx="2884170" cy="0"/>
          </a:xfrm>
          <a:custGeom>
            <a:avLst/>
            <a:gdLst/>
            <a:ahLst/>
            <a:cxnLst/>
            <a:rect l="l" t="t" r="r" b="b"/>
            <a:pathLst>
              <a:path w="2884170">
                <a:moveTo>
                  <a:pt x="0" y="0"/>
                </a:moveTo>
                <a:lnTo>
                  <a:pt x="2883650" y="0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093" y="2153018"/>
            <a:ext cx="0" cy="4266565"/>
          </a:xfrm>
          <a:custGeom>
            <a:avLst/>
            <a:gdLst/>
            <a:ahLst/>
            <a:cxnLst/>
            <a:rect l="l" t="t" r="r" b="b"/>
            <a:pathLst>
              <a:path h="4266565">
                <a:moveTo>
                  <a:pt x="0" y="4266147"/>
                </a:moveTo>
                <a:lnTo>
                  <a:pt x="0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8610598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685" algn="l"/>
              </a:tabLst>
            </a:pPr>
            <a:r>
              <a:rPr spc="-5" dirty="0">
                <a:latin typeface="Arial"/>
                <a:cs typeface="Arial"/>
              </a:rPr>
              <a:t>PCA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Principal	Component</a:t>
            </a:r>
            <a:r>
              <a:rPr spc="-705" dirty="0">
                <a:latin typeface="Arial"/>
                <a:cs typeface="Arial"/>
              </a:rPr>
              <a:t> </a:t>
            </a:r>
            <a:r>
              <a:rPr lang="en-GB" spc="-70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Analysis</a:t>
            </a:r>
          </a:p>
        </p:txBody>
      </p:sp>
      <p:sp>
        <p:nvSpPr>
          <p:cNvPr id="7" name="object 7"/>
          <p:cNvSpPr/>
          <p:nvPr/>
        </p:nvSpPr>
        <p:spPr>
          <a:xfrm>
            <a:off x="4368800" y="2374900"/>
            <a:ext cx="4343400" cy="393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4057" y="2413304"/>
            <a:ext cx="4227830" cy="3832860"/>
          </a:xfrm>
          <a:custGeom>
            <a:avLst/>
            <a:gdLst/>
            <a:ahLst/>
            <a:cxnLst/>
            <a:rect l="l" t="t" r="r" b="b"/>
            <a:pathLst>
              <a:path w="4227830" h="3832860">
                <a:moveTo>
                  <a:pt x="0" y="3832827"/>
                </a:moveTo>
                <a:lnTo>
                  <a:pt x="4227621" y="0"/>
                </a:lnTo>
              </a:path>
            </a:pathLst>
          </a:custGeom>
          <a:ln w="52923">
            <a:solidFill>
              <a:srgbClr val="AF0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2603500"/>
            <a:ext cx="1168400" cy="1193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47269" y="2637904"/>
            <a:ext cx="1061720" cy="1098550"/>
          </a:xfrm>
          <a:custGeom>
            <a:avLst/>
            <a:gdLst/>
            <a:ahLst/>
            <a:cxnLst/>
            <a:rect l="l" t="t" r="r" b="b"/>
            <a:pathLst>
              <a:path w="1061720" h="1098550">
                <a:moveTo>
                  <a:pt x="1061696" y="1097968"/>
                </a:moveTo>
                <a:lnTo>
                  <a:pt x="0" y="0"/>
                </a:lnTo>
              </a:path>
            </a:pathLst>
          </a:custGeom>
          <a:ln w="52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5900" y="3111500"/>
            <a:ext cx="711200" cy="7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87360" y="3145510"/>
            <a:ext cx="606425" cy="610870"/>
          </a:xfrm>
          <a:custGeom>
            <a:avLst/>
            <a:gdLst/>
            <a:ahLst/>
            <a:cxnLst/>
            <a:rect l="l" t="t" r="r" b="b"/>
            <a:pathLst>
              <a:path w="606425" h="610870">
                <a:moveTo>
                  <a:pt x="606001" y="610488"/>
                </a:moveTo>
                <a:lnTo>
                  <a:pt x="0" y="0"/>
                </a:lnTo>
              </a:path>
            </a:pathLst>
          </a:custGeom>
          <a:ln w="5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8500" y="3784600"/>
            <a:ext cx="965200" cy="939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08215" y="3823182"/>
            <a:ext cx="851535" cy="835660"/>
          </a:xfrm>
          <a:custGeom>
            <a:avLst/>
            <a:gdLst/>
            <a:ahLst/>
            <a:cxnLst/>
            <a:rect l="l" t="t" r="r" b="b"/>
            <a:pathLst>
              <a:path w="851534" h="835660">
                <a:moveTo>
                  <a:pt x="851324" y="835512"/>
                </a:moveTo>
                <a:lnTo>
                  <a:pt x="0" y="0"/>
                </a:lnTo>
              </a:path>
            </a:pathLst>
          </a:custGeom>
          <a:ln w="5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72" y="2362301"/>
            <a:ext cx="2825115" cy="277511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280"/>
              </a:spcBef>
            </a:pPr>
            <a:r>
              <a:rPr sz="2500" spc="-155" dirty="0">
                <a:latin typeface="Trebuchet MS"/>
                <a:cs typeface="Trebuchet MS"/>
              </a:rPr>
              <a:t>Find </a:t>
            </a:r>
            <a:r>
              <a:rPr sz="2500" spc="-120" dirty="0">
                <a:latin typeface="Trebuchet MS"/>
                <a:cs typeface="Trebuchet MS"/>
              </a:rPr>
              <a:t>a </a:t>
            </a:r>
            <a:r>
              <a:rPr sz="2500" spc="-200" dirty="0">
                <a:latin typeface="Trebuchet MS"/>
                <a:cs typeface="Trebuchet MS"/>
              </a:rPr>
              <a:t>line, </a:t>
            </a:r>
            <a:r>
              <a:rPr sz="2500" spc="-120" dirty="0">
                <a:latin typeface="Trebuchet MS"/>
                <a:cs typeface="Trebuchet MS"/>
              </a:rPr>
              <a:t>such </a:t>
            </a:r>
            <a:r>
              <a:rPr sz="2500" spc="-170" dirty="0">
                <a:latin typeface="Trebuchet MS"/>
                <a:cs typeface="Trebuchet MS"/>
              </a:rPr>
              <a:t>that 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600" dirty="0">
                <a:latin typeface="Trebuchet MS"/>
                <a:cs typeface="Trebuchet MS"/>
              </a:rPr>
              <a:t> </a:t>
            </a:r>
            <a:r>
              <a:rPr lang="en-GB" sz="2500" spc="-600" dirty="0">
                <a:latin typeface="Trebuchet MS"/>
                <a:cs typeface="Trebuchet MS"/>
              </a:rPr>
              <a:t> </a:t>
            </a:r>
            <a:r>
              <a:rPr sz="2500" spc="-200" dirty="0">
                <a:latin typeface="Trebuchet MS"/>
                <a:cs typeface="Trebuchet MS"/>
              </a:rPr>
              <a:t>average </a:t>
            </a:r>
            <a:r>
              <a:rPr sz="2500" spc="-175" dirty="0">
                <a:latin typeface="Trebuchet MS"/>
                <a:cs typeface="Trebuchet MS"/>
              </a:rPr>
              <a:t>distance </a:t>
            </a:r>
            <a:r>
              <a:rPr sz="2500" spc="-170" dirty="0">
                <a:latin typeface="Trebuchet MS"/>
                <a:cs typeface="Trebuchet MS"/>
              </a:rPr>
              <a:t>of  </a:t>
            </a:r>
            <a:r>
              <a:rPr sz="2500" spc="-165" dirty="0">
                <a:latin typeface="Trebuchet MS"/>
                <a:cs typeface="Trebuchet MS"/>
              </a:rPr>
              <a:t>every</a:t>
            </a:r>
            <a:r>
              <a:rPr sz="2500" spc="-305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data</a:t>
            </a:r>
            <a:r>
              <a:rPr sz="2500" spc="-31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point</a:t>
            </a:r>
            <a:r>
              <a:rPr sz="2500" spc="-285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to</a:t>
            </a:r>
            <a:r>
              <a:rPr sz="2500" spc="-32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  </a:t>
            </a:r>
            <a:r>
              <a:rPr sz="2500" spc="-160" dirty="0">
                <a:latin typeface="Trebuchet MS"/>
                <a:cs typeface="Trebuchet MS"/>
              </a:rPr>
              <a:t>line </a:t>
            </a:r>
            <a:r>
              <a:rPr sz="2500" spc="-105" dirty="0">
                <a:latin typeface="Trebuchet MS"/>
                <a:cs typeface="Trebuchet MS"/>
              </a:rPr>
              <a:t>is</a:t>
            </a:r>
            <a:r>
              <a:rPr sz="2500" spc="-400" dirty="0">
                <a:latin typeface="Trebuchet MS"/>
                <a:cs typeface="Trebuchet MS"/>
              </a:rPr>
              <a:t> </a:t>
            </a:r>
            <a:r>
              <a:rPr sz="2500" spc="-200" dirty="0">
                <a:latin typeface="Trebuchet MS"/>
                <a:cs typeface="Trebuchet MS"/>
              </a:rPr>
              <a:t>minimized.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24765" marR="38735">
              <a:lnSpc>
                <a:spcPts val="2900"/>
              </a:lnSpc>
              <a:spcBef>
                <a:spcPts val="5"/>
              </a:spcBef>
            </a:pPr>
            <a:r>
              <a:rPr sz="2500" b="1" spc="-210" dirty="0">
                <a:latin typeface="Trebuchet MS"/>
                <a:cs typeface="Trebuchet MS"/>
              </a:rPr>
              <a:t>This</a:t>
            </a:r>
            <a:r>
              <a:rPr sz="2500" b="1" spc="-290" dirty="0">
                <a:latin typeface="Trebuchet MS"/>
                <a:cs typeface="Trebuchet MS"/>
              </a:rPr>
              <a:t> </a:t>
            </a:r>
            <a:r>
              <a:rPr sz="2500" b="1" spc="-125" dirty="0">
                <a:latin typeface="Trebuchet MS"/>
                <a:cs typeface="Trebuchet MS"/>
              </a:rPr>
              <a:t>is</a:t>
            </a:r>
            <a:r>
              <a:rPr sz="2500" b="1" spc="-285" dirty="0">
                <a:latin typeface="Trebuchet MS"/>
                <a:cs typeface="Trebuchet MS"/>
              </a:rPr>
              <a:t> </a:t>
            </a:r>
            <a:r>
              <a:rPr sz="2500" b="1" spc="-190" dirty="0">
                <a:latin typeface="Trebuchet MS"/>
                <a:cs typeface="Trebuchet MS"/>
              </a:rPr>
              <a:t>the</a:t>
            </a:r>
            <a:r>
              <a:rPr sz="2500" b="1" spc="-285" dirty="0">
                <a:latin typeface="Trebuchet MS"/>
                <a:cs typeface="Trebuchet MS"/>
              </a:rPr>
              <a:t> </a:t>
            </a:r>
            <a:r>
              <a:rPr sz="2500" b="1" spc="-150" dirty="0">
                <a:latin typeface="Trebuchet MS"/>
                <a:cs typeface="Trebuchet MS"/>
              </a:rPr>
              <a:t>1</a:t>
            </a:r>
            <a:r>
              <a:rPr sz="2475" b="1" spc="-225" baseline="13468" dirty="0">
                <a:latin typeface="Trebuchet MS"/>
                <a:cs typeface="Trebuchet MS"/>
              </a:rPr>
              <a:t>st</a:t>
            </a:r>
            <a:r>
              <a:rPr sz="2475" b="1" spc="-480" baseline="13468" dirty="0">
                <a:latin typeface="Trebuchet MS"/>
                <a:cs typeface="Trebuchet MS"/>
              </a:rPr>
              <a:t> </a:t>
            </a:r>
            <a:r>
              <a:rPr sz="2500" b="1" spc="-195" dirty="0">
                <a:latin typeface="Trebuchet MS"/>
                <a:cs typeface="Trebuchet MS"/>
              </a:rPr>
              <a:t>Principal  </a:t>
            </a:r>
            <a:r>
              <a:rPr sz="2500" b="1" spc="-200" dirty="0">
                <a:latin typeface="Trebuchet MS"/>
                <a:cs typeface="Trebuchet MS"/>
              </a:rPr>
              <a:t>Component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13300" y="4749800"/>
            <a:ext cx="622300" cy="698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1686" y="4786464"/>
            <a:ext cx="529590" cy="594995"/>
          </a:xfrm>
          <a:custGeom>
            <a:avLst/>
            <a:gdLst/>
            <a:ahLst/>
            <a:cxnLst/>
            <a:rect l="l" t="t" r="r" b="b"/>
            <a:pathLst>
              <a:path w="529589" h="594995">
                <a:moveTo>
                  <a:pt x="529061" y="594369"/>
                </a:moveTo>
                <a:lnTo>
                  <a:pt x="0" y="0"/>
                </a:lnTo>
              </a:path>
            </a:pathLst>
          </a:custGeom>
          <a:ln w="52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9867" y="6536310"/>
            <a:ext cx="15748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50" dirty="0">
                <a:solidFill>
                  <a:srgbClr val="898989"/>
                </a:solidFill>
                <a:latin typeface="Trebuchet MS"/>
                <a:cs typeface="Trebuchet MS"/>
              </a:rPr>
              <a:t>23</a:t>
            </a:r>
            <a:r>
              <a:rPr sz="800" spc="-15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4433" y="2289786"/>
            <a:ext cx="5018216" cy="3807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66558" y="4282097"/>
            <a:ext cx="2913380" cy="0"/>
          </a:xfrm>
          <a:custGeom>
            <a:avLst/>
            <a:gdLst/>
            <a:ahLst/>
            <a:cxnLst/>
            <a:rect l="l" t="t" r="r" b="b"/>
            <a:pathLst>
              <a:path w="2913379">
                <a:moveTo>
                  <a:pt x="0" y="0"/>
                </a:moveTo>
                <a:lnTo>
                  <a:pt x="2912955" y="0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9977" y="4282097"/>
            <a:ext cx="2884170" cy="0"/>
          </a:xfrm>
          <a:custGeom>
            <a:avLst/>
            <a:gdLst/>
            <a:ahLst/>
            <a:cxnLst/>
            <a:rect l="l" t="t" r="r" b="b"/>
            <a:pathLst>
              <a:path w="2884170">
                <a:moveTo>
                  <a:pt x="0" y="0"/>
                </a:moveTo>
                <a:lnTo>
                  <a:pt x="2883650" y="0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0093" y="2153018"/>
            <a:ext cx="0" cy="4266565"/>
          </a:xfrm>
          <a:custGeom>
            <a:avLst/>
            <a:gdLst/>
            <a:ahLst/>
            <a:cxnLst/>
            <a:rect l="l" t="t" r="r" b="b"/>
            <a:pathLst>
              <a:path h="4266565">
                <a:moveTo>
                  <a:pt x="0" y="4266147"/>
                </a:moveTo>
                <a:lnTo>
                  <a:pt x="0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9067797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685" algn="l"/>
              </a:tabLst>
            </a:pPr>
            <a:r>
              <a:rPr spc="-5" dirty="0">
                <a:latin typeface="Arial"/>
                <a:cs typeface="Arial"/>
              </a:rPr>
              <a:t>PCA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Principal	Component</a:t>
            </a:r>
            <a:r>
              <a:rPr spc="-705" dirty="0">
                <a:latin typeface="Arial"/>
                <a:cs typeface="Arial"/>
              </a:rPr>
              <a:t> </a:t>
            </a:r>
            <a:r>
              <a:rPr lang="en-GB" spc="-70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Analysis</a:t>
            </a:r>
          </a:p>
        </p:txBody>
      </p:sp>
      <p:sp>
        <p:nvSpPr>
          <p:cNvPr id="7" name="object 7"/>
          <p:cNvSpPr/>
          <p:nvPr/>
        </p:nvSpPr>
        <p:spPr>
          <a:xfrm>
            <a:off x="4368800" y="2374900"/>
            <a:ext cx="4343400" cy="393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4057" y="2413304"/>
            <a:ext cx="4227830" cy="3832860"/>
          </a:xfrm>
          <a:custGeom>
            <a:avLst/>
            <a:gdLst/>
            <a:ahLst/>
            <a:cxnLst/>
            <a:rect l="l" t="t" r="r" b="b"/>
            <a:pathLst>
              <a:path w="4227830" h="3832860">
                <a:moveTo>
                  <a:pt x="0" y="3832827"/>
                </a:moveTo>
                <a:lnTo>
                  <a:pt x="4227621" y="0"/>
                </a:lnTo>
              </a:path>
            </a:pathLst>
          </a:custGeom>
          <a:ln w="52923">
            <a:solidFill>
              <a:srgbClr val="AF0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5600" y="2616200"/>
            <a:ext cx="762000" cy="66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1492" y="2653487"/>
            <a:ext cx="655320" cy="549910"/>
          </a:xfrm>
          <a:custGeom>
            <a:avLst/>
            <a:gdLst/>
            <a:ahLst/>
            <a:cxnLst/>
            <a:rect l="l" t="t" r="r" b="b"/>
            <a:pathLst>
              <a:path w="655320" h="549910">
                <a:moveTo>
                  <a:pt x="0" y="549689"/>
                </a:moveTo>
                <a:lnTo>
                  <a:pt x="655239" y="0"/>
                </a:lnTo>
              </a:path>
            </a:pathLst>
          </a:custGeom>
          <a:ln w="529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50100" y="3746500"/>
            <a:ext cx="1397000" cy="128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8202" y="3784231"/>
            <a:ext cx="1284605" cy="1178560"/>
          </a:xfrm>
          <a:custGeom>
            <a:avLst/>
            <a:gdLst/>
            <a:ahLst/>
            <a:cxnLst/>
            <a:rect l="l" t="t" r="r" b="b"/>
            <a:pathLst>
              <a:path w="1284604" h="1178560">
                <a:moveTo>
                  <a:pt x="1284183" y="0"/>
                </a:moveTo>
                <a:lnTo>
                  <a:pt x="0" y="1178246"/>
                </a:lnTo>
              </a:path>
            </a:pathLst>
          </a:custGeom>
          <a:ln w="5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00" y="4292600"/>
            <a:ext cx="685800" cy="622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36777" y="4324299"/>
            <a:ext cx="586740" cy="523875"/>
          </a:xfrm>
          <a:custGeom>
            <a:avLst/>
            <a:gdLst/>
            <a:ahLst/>
            <a:cxnLst/>
            <a:rect l="l" t="t" r="r" b="b"/>
            <a:pathLst>
              <a:path w="586740" h="523875">
                <a:moveTo>
                  <a:pt x="586415" y="0"/>
                </a:moveTo>
                <a:lnTo>
                  <a:pt x="0" y="523400"/>
                </a:lnTo>
              </a:path>
            </a:pathLst>
          </a:custGeom>
          <a:ln w="5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72" y="2362301"/>
            <a:ext cx="3000375" cy="3467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50"/>
              </a:lnSpc>
              <a:spcBef>
                <a:spcPts val="100"/>
              </a:spcBef>
            </a:pPr>
            <a:r>
              <a:rPr sz="2500" spc="-155" dirty="0">
                <a:latin typeface="Trebuchet MS"/>
                <a:cs typeface="Trebuchet MS"/>
              </a:rPr>
              <a:t>Find </a:t>
            </a:r>
            <a:r>
              <a:rPr sz="2500" spc="-120" dirty="0">
                <a:latin typeface="Trebuchet MS"/>
                <a:cs typeface="Trebuchet MS"/>
              </a:rPr>
              <a:t>a</a:t>
            </a:r>
            <a:r>
              <a:rPr sz="2500" spc="-54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2</a:t>
            </a:r>
            <a:r>
              <a:rPr sz="2475" spc="-112" baseline="13468" dirty="0">
                <a:latin typeface="Trebuchet MS"/>
                <a:cs typeface="Trebuchet MS"/>
              </a:rPr>
              <a:t>nd </a:t>
            </a:r>
            <a:r>
              <a:rPr sz="2500" spc="-200" dirty="0">
                <a:latin typeface="Trebuchet MS"/>
                <a:cs typeface="Trebuchet MS"/>
              </a:rPr>
              <a:t>line,</a:t>
            </a:r>
            <a:endParaRPr sz="2500" dirty="0">
              <a:latin typeface="Trebuchet MS"/>
              <a:cs typeface="Trebuchet MS"/>
            </a:endParaRPr>
          </a:p>
          <a:p>
            <a:pPr marL="12700">
              <a:lnSpc>
                <a:spcPts val="2900"/>
              </a:lnSpc>
            </a:pPr>
            <a:r>
              <a:rPr sz="2500" spc="-185" dirty="0">
                <a:latin typeface="Trebuchet MS"/>
                <a:cs typeface="Trebuchet MS"/>
              </a:rPr>
              <a:t>-at</a:t>
            </a:r>
            <a:r>
              <a:rPr sz="2500" spc="-29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right</a:t>
            </a:r>
            <a:r>
              <a:rPr sz="2500" spc="-28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angles</a:t>
            </a:r>
            <a:r>
              <a:rPr sz="2500" spc="-285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to</a:t>
            </a:r>
            <a:r>
              <a:rPr sz="2500" spc="-32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1</a:t>
            </a:r>
            <a:r>
              <a:rPr sz="2475" spc="-179" baseline="13468" dirty="0">
                <a:latin typeface="Trebuchet MS"/>
                <a:cs typeface="Trebuchet MS"/>
              </a:rPr>
              <a:t>st</a:t>
            </a:r>
            <a:endParaRPr sz="2475" baseline="13468" dirty="0">
              <a:latin typeface="Trebuchet MS"/>
              <a:cs typeface="Trebuchet MS"/>
            </a:endParaRPr>
          </a:p>
          <a:p>
            <a:pPr marL="12700" marR="264160">
              <a:lnSpc>
                <a:spcPct val="97800"/>
              </a:lnSpc>
              <a:spcBef>
                <a:spcPts val="15"/>
              </a:spcBef>
            </a:pPr>
            <a:r>
              <a:rPr sz="2500" spc="-140" dirty="0">
                <a:latin typeface="Trebuchet MS"/>
                <a:cs typeface="Trebuchet MS"/>
              </a:rPr>
              <a:t>-such </a:t>
            </a:r>
            <a:r>
              <a:rPr sz="2500" spc="-170" dirty="0">
                <a:latin typeface="Trebuchet MS"/>
                <a:cs typeface="Trebuchet MS"/>
              </a:rPr>
              <a:t>that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575" dirty="0">
                <a:latin typeface="Trebuchet MS"/>
                <a:cs typeface="Trebuchet MS"/>
              </a:rPr>
              <a:t> </a:t>
            </a:r>
            <a:r>
              <a:rPr lang="en-GB" sz="2500" spc="-575" dirty="0">
                <a:latin typeface="Trebuchet MS"/>
                <a:cs typeface="Trebuchet MS"/>
              </a:rPr>
              <a:t> </a:t>
            </a:r>
            <a:r>
              <a:rPr sz="2500" spc="-200" dirty="0">
                <a:latin typeface="Trebuchet MS"/>
                <a:cs typeface="Trebuchet MS"/>
              </a:rPr>
              <a:t>average  </a:t>
            </a:r>
            <a:r>
              <a:rPr sz="2500" spc="-175" dirty="0">
                <a:latin typeface="Trebuchet MS"/>
                <a:cs typeface="Trebuchet MS"/>
              </a:rPr>
              <a:t>distance </a:t>
            </a:r>
            <a:r>
              <a:rPr sz="2500" spc="-130" dirty="0">
                <a:latin typeface="Trebuchet MS"/>
                <a:cs typeface="Trebuchet MS"/>
              </a:rPr>
              <a:t>of </a:t>
            </a:r>
            <a:r>
              <a:rPr sz="2500" spc="-165" dirty="0">
                <a:latin typeface="Trebuchet MS"/>
                <a:cs typeface="Trebuchet MS"/>
              </a:rPr>
              <a:t>every</a:t>
            </a:r>
            <a:r>
              <a:rPr sz="2500" spc="-610" dirty="0">
                <a:latin typeface="Trebuchet MS"/>
                <a:cs typeface="Trebuchet MS"/>
              </a:rPr>
              <a:t> </a:t>
            </a:r>
            <a:r>
              <a:rPr lang="en-GB" sz="2500" spc="-61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data  </a:t>
            </a:r>
            <a:r>
              <a:rPr sz="2500" spc="-150" dirty="0">
                <a:latin typeface="Trebuchet MS"/>
                <a:cs typeface="Trebuchet MS"/>
              </a:rPr>
              <a:t>point </a:t>
            </a:r>
            <a:r>
              <a:rPr sz="2500" spc="-130" dirty="0">
                <a:latin typeface="Trebuchet MS"/>
                <a:cs typeface="Trebuchet MS"/>
              </a:rPr>
              <a:t>to </a:t>
            </a:r>
            <a:r>
              <a:rPr sz="2500" spc="-145" dirty="0">
                <a:latin typeface="Trebuchet MS"/>
                <a:cs typeface="Trebuchet MS"/>
              </a:rPr>
              <a:t>the </a:t>
            </a:r>
            <a:r>
              <a:rPr sz="2500" spc="-160" dirty="0">
                <a:latin typeface="Trebuchet MS"/>
                <a:cs typeface="Trebuchet MS"/>
              </a:rPr>
              <a:t>line </a:t>
            </a:r>
            <a:r>
              <a:rPr sz="2500" spc="-125" dirty="0">
                <a:latin typeface="Trebuchet MS"/>
                <a:cs typeface="Trebuchet MS"/>
              </a:rPr>
              <a:t>is  </a:t>
            </a:r>
            <a:r>
              <a:rPr sz="2500" spc="-200" dirty="0">
                <a:latin typeface="Trebuchet MS"/>
                <a:cs typeface="Trebuchet MS"/>
              </a:rPr>
              <a:t>minimized.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157480">
              <a:lnSpc>
                <a:spcPts val="2900"/>
              </a:lnSpc>
            </a:pPr>
            <a:r>
              <a:rPr sz="2500" b="1" spc="-210" dirty="0">
                <a:latin typeface="Trebuchet MS"/>
                <a:cs typeface="Trebuchet MS"/>
              </a:rPr>
              <a:t>This</a:t>
            </a:r>
            <a:r>
              <a:rPr sz="2500" b="1" spc="-290" dirty="0">
                <a:latin typeface="Trebuchet MS"/>
                <a:cs typeface="Trebuchet MS"/>
              </a:rPr>
              <a:t> </a:t>
            </a:r>
            <a:r>
              <a:rPr sz="2500" b="1" spc="-125" dirty="0">
                <a:latin typeface="Trebuchet MS"/>
                <a:cs typeface="Trebuchet MS"/>
              </a:rPr>
              <a:t>is</a:t>
            </a:r>
            <a:r>
              <a:rPr sz="2500" b="1" spc="-280" dirty="0">
                <a:latin typeface="Trebuchet MS"/>
                <a:cs typeface="Trebuchet MS"/>
              </a:rPr>
              <a:t> </a:t>
            </a:r>
            <a:r>
              <a:rPr sz="2500" b="1" spc="-190" dirty="0">
                <a:latin typeface="Trebuchet MS"/>
                <a:cs typeface="Trebuchet MS"/>
              </a:rPr>
              <a:t>the</a:t>
            </a:r>
            <a:r>
              <a:rPr sz="2500" b="1" spc="-290" dirty="0">
                <a:latin typeface="Trebuchet MS"/>
                <a:cs typeface="Trebuchet MS"/>
              </a:rPr>
              <a:t> </a:t>
            </a:r>
            <a:r>
              <a:rPr sz="2500" b="1" spc="-155" dirty="0">
                <a:latin typeface="Trebuchet MS"/>
                <a:cs typeface="Trebuchet MS"/>
              </a:rPr>
              <a:t>2</a:t>
            </a:r>
            <a:r>
              <a:rPr sz="2475" b="1" spc="-232" baseline="13468" dirty="0">
                <a:latin typeface="Trebuchet MS"/>
                <a:cs typeface="Trebuchet MS"/>
              </a:rPr>
              <a:t>nd</a:t>
            </a:r>
            <a:r>
              <a:rPr sz="2475" b="1" spc="-487" baseline="13468" dirty="0">
                <a:latin typeface="Trebuchet MS"/>
                <a:cs typeface="Trebuchet MS"/>
              </a:rPr>
              <a:t> </a:t>
            </a:r>
            <a:r>
              <a:rPr sz="2500" b="1" spc="-195" dirty="0">
                <a:latin typeface="Trebuchet MS"/>
                <a:cs typeface="Trebuchet MS"/>
              </a:rPr>
              <a:t>Principal  </a:t>
            </a:r>
            <a:r>
              <a:rPr sz="2500" b="1" spc="-200" dirty="0">
                <a:latin typeface="Trebuchet MS"/>
                <a:cs typeface="Trebuchet MS"/>
              </a:rPr>
              <a:t>Component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70500" y="3009900"/>
            <a:ext cx="2425700" cy="2463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8785" y="3048139"/>
            <a:ext cx="2327910" cy="2357755"/>
          </a:xfrm>
          <a:custGeom>
            <a:avLst/>
            <a:gdLst/>
            <a:ahLst/>
            <a:cxnLst/>
            <a:rect l="l" t="t" r="r" b="b"/>
            <a:pathLst>
              <a:path w="2327909" h="2357754">
                <a:moveTo>
                  <a:pt x="2327585" y="2357140"/>
                </a:moveTo>
                <a:lnTo>
                  <a:pt x="0" y="0"/>
                </a:lnTo>
              </a:path>
            </a:pathLst>
          </a:custGeom>
          <a:ln w="52923">
            <a:solidFill>
              <a:srgbClr val="AF0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6000" y="3733800"/>
            <a:ext cx="1257300" cy="1143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5961" y="3764762"/>
            <a:ext cx="1163955" cy="1035685"/>
          </a:xfrm>
          <a:custGeom>
            <a:avLst/>
            <a:gdLst/>
            <a:ahLst/>
            <a:cxnLst/>
            <a:rect l="l" t="t" r="r" b="b"/>
            <a:pathLst>
              <a:path w="1163954" h="1035685">
                <a:moveTo>
                  <a:pt x="1163954" y="0"/>
                </a:moveTo>
                <a:lnTo>
                  <a:pt x="0" y="1035544"/>
                </a:lnTo>
              </a:path>
            </a:pathLst>
          </a:custGeom>
          <a:ln w="5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9867" y="6536310"/>
            <a:ext cx="15748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50" dirty="0">
                <a:solidFill>
                  <a:srgbClr val="898989"/>
                </a:solidFill>
                <a:latin typeface="Trebuchet MS"/>
                <a:cs typeface="Trebuchet MS"/>
              </a:rPr>
              <a:t>24</a:t>
            </a:r>
            <a:r>
              <a:rPr sz="800" spc="-15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7937498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685" algn="l"/>
              </a:tabLst>
            </a:pPr>
            <a:r>
              <a:rPr spc="-5" dirty="0">
                <a:latin typeface="Arial"/>
                <a:cs typeface="Arial"/>
              </a:rPr>
              <a:t>PCA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Principal	Component</a:t>
            </a:r>
            <a:r>
              <a:rPr spc="-70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3924433" y="2289786"/>
            <a:ext cx="5018216" cy="3807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6558" y="4282097"/>
            <a:ext cx="2913380" cy="0"/>
          </a:xfrm>
          <a:custGeom>
            <a:avLst/>
            <a:gdLst/>
            <a:ahLst/>
            <a:cxnLst/>
            <a:rect l="l" t="t" r="r" b="b"/>
            <a:pathLst>
              <a:path w="2913379">
                <a:moveTo>
                  <a:pt x="0" y="0"/>
                </a:moveTo>
                <a:lnTo>
                  <a:pt x="2912955" y="0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9977" y="4282097"/>
            <a:ext cx="2884170" cy="0"/>
          </a:xfrm>
          <a:custGeom>
            <a:avLst/>
            <a:gdLst/>
            <a:ahLst/>
            <a:cxnLst/>
            <a:rect l="l" t="t" r="r" b="b"/>
            <a:pathLst>
              <a:path w="2884170">
                <a:moveTo>
                  <a:pt x="0" y="0"/>
                </a:moveTo>
                <a:lnTo>
                  <a:pt x="2883650" y="0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0093" y="2153018"/>
            <a:ext cx="0" cy="4266565"/>
          </a:xfrm>
          <a:custGeom>
            <a:avLst/>
            <a:gdLst/>
            <a:ahLst/>
            <a:cxnLst/>
            <a:rect l="l" t="t" r="r" b="b"/>
            <a:pathLst>
              <a:path h="4266565">
                <a:moveTo>
                  <a:pt x="0" y="4266147"/>
                </a:moveTo>
                <a:lnTo>
                  <a:pt x="0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8800" y="2374900"/>
            <a:ext cx="4343400" cy="393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4057" y="2413304"/>
            <a:ext cx="4227830" cy="3832860"/>
          </a:xfrm>
          <a:custGeom>
            <a:avLst/>
            <a:gdLst/>
            <a:ahLst/>
            <a:cxnLst/>
            <a:rect l="l" t="t" r="r" b="b"/>
            <a:pathLst>
              <a:path w="4227830" h="3832860">
                <a:moveTo>
                  <a:pt x="0" y="3832827"/>
                </a:moveTo>
                <a:lnTo>
                  <a:pt x="4227621" y="0"/>
                </a:lnTo>
              </a:path>
            </a:pathLst>
          </a:custGeom>
          <a:ln w="52923">
            <a:solidFill>
              <a:srgbClr val="AF0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0500" y="3009900"/>
            <a:ext cx="2425700" cy="2463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8785" y="3048139"/>
            <a:ext cx="2327910" cy="2357755"/>
          </a:xfrm>
          <a:custGeom>
            <a:avLst/>
            <a:gdLst/>
            <a:ahLst/>
            <a:cxnLst/>
            <a:rect l="l" t="t" r="r" b="b"/>
            <a:pathLst>
              <a:path w="2327909" h="2357754">
                <a:moveTo>
                  <a:pt x="2327585" y="2357140"/>
                </a:moveTo>
                <a:lnTo>
                  <a:pt x="0" y="0"/>
                </a:lnTo>
              </a:path>
            </a:pathLst>
          </a:custGeom>
          <a:ln w="52923">
            <a:solidFill>
              <a:srgbClr val="AF0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5872" y="2121001"/>
            <a:ext cx="2741295" cy="224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50"/>
              </a:lnSpc>
              <a:spcBef>
                <a:spcPts val="100"/>
              </a:spcBef>
            </a:pPr>
            <a:r>
              <a:rPr sz="2500" spc="-155" dirty="0">
                <a:latin typeface="Trebuchet MS"/>
                <a:cs typeface="Trebuchet MS"/>
              </a:rPr>
              <a:t>Find </a:t>
            </a:r>
            <a:r>
              <a:rPr sz="2500" spc="-120" dirty="0">
                <a:latin typeface="Trebuchet MS"/>
                <a:cs typeface="Trebuchet MS"/>
              </a:rPr>
              <a:t>a</a:t>
            </a:r>
            <a:r>
              <a:rPr sz="2500" spc="-525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3</a:t>
            </a:r>
            <a:r>
              <a:rPr sz="2475" spc="-135" baseline="16835" dirty="0">
                <a:latin typeface="Trebuchet MS"/>
                <a:cs typeface="Trebuchet MS"/>
              </a:rPr>
              <a:t>rd </a:t>
            </a:r>
            <a:r>
              <a:rPr sz="2500" spc="-160" dirty="0">
                <a:latin typeface="Trebuchet MS"/>
                <a:cs typeface="Trebuchet MS"/>
              </a:rPr>
              <a:t>line</a:t>
            </a:r>
            <a:endParaRPr sz="2500">
              <a:latin typeface="Trebuchet MS"/>
              <a:cs typeface="Trebuchet MS"/>
            </a:endParaRPr>
          </a:p>
          <a:p>
            <a:pPr marL="12700" marR="97790">
              <a:lnSpc>
                <a:spcPts val="2900"/>
              </a:lnSpc>
              <a:spcBef>
                <a:spcPts val="130"/>
              </a:spcBef>
            </a:pPr>
            <a:r>
              <a:rPr sz="2500" spc="-185" dirty="0">
                <a:latin typeface="Trebuchet MS"/>
                <a:cs typeface="Trebuchet MS"/>
              </a:rPr>
              <a:t>-at</a:t>
            </a:r>
            <a:r>
              <a:rPr sz="2500" spc="-295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right</a:t>
            </a:r>
            <a:r>
              <a:rPr sz="2500" spc="-29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angles</a:t>
            </a:r>
            <a:r>
              <a:rPr sz="2500" spc="-29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to</a:t>
            </a:r>
            <a:r>
              <a:rPr sz="2500" spc="-33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  previous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lines</a:t>
            </a:r>
            <a:endParaRPr sz="2500">
              <a:latin typeface="Trebuchet MS"/>
              <a:cs typeface="Trebuchet MS"/>
            </a:endParaRPr>
          </a:p>
          <a:p>
            <a:pPr marL="12700" marR="5080" algn="just">
              <a:lnSpc>
                <a:spcPts val="2900"/>
              </a:lnSpc>
            </a:pPr>
            <a:r>
              <a:rPr sz="2500" spc="-140" dirty="0">
                <a:latin typeface="Trebuchet MS"/>
                <a:cs typeface="Trebuchet MS"/>
              </a:rPr>
              <a:t>-such </a:t>
            </a:r>
            <a:r>
              <a:rPr sz="2500" spc="-170" dirty="0">
                <a:latin typeface="Trebuchet MS"/>
                <a:cs typeface="Trebuchet MS"/>
              </a:rPr>
              <a:t>that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575" dirty="0">
                <a:latin typeface="Trebuchet MS"/>
                <a:cs typeface="Trebuchet MS"/>
              </a:rPr>
              <a:t> </a:t>
            </a:r>
            <a:r>
              <a:rPr sz="2500" spc="-200" dirty="0">
                <a:latin typeface="Trebuchet MS"/>
                <a:cs typeface="Trebuchet MS"/>
              </a:rPr>
              <a:t>average  </a:t>
            </a:r>
            <a:r>
              <a:rPr sz="2500" spc="-175" dirty="0">
                <a:latin typeface="Trebuchet MS"/>
                <a:cs typeface="Trebuchet MS"/>
              </a:rPr>
              <a:t>distance </a:t>
            </a:r>
            <a:r>
              <a:rPr sz="2500" spc="-130" dirty="0">
                <a:latin typeface="Trebuchet MS"/>
                <a:cs typeface="Trebuchet MS"/>
              </a:rPr>
              <a:t>of </a:t>
            </a:r>
            <a:r>
              <a:rPr sz="2500" spc="-165" dirty="0">
                <a:latin typeface="Trebuchet MS"/>
                <a:cs typeface="Trebuchet MS"/>
              </a:rPr>
              <a:t>every</a:t>
            </a:r>
            <a:r>
              <a:rPr sz="2500" spc="-61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data  </a:t>
            </a:r>
            <a:r>
              <a:rPr sz="2500" spc="-150" dirty="0">
                <a:latin typeface="Trebuchet MS"/>
                <a:cs typeface="Trebuchet MS"/>
              </a:rPr>
              <a:t>point</a:t>
            </a:r>
            <a:r>
              <a:rPr sz="2500" spc="-28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to</a:t>
            </a:r>
            <a:r>
              <a:rPr sz="2500" spc="-31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29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line</a:t>
            </a:r>
            <a:r>
              <a:rPr sz="2500" spc="-24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is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872" y="4292700"/>
            <a:ext cx="13646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70" dirty="0">
                <a:latin typeface="Trebuchet MS"/>
                <a:cs typeface="Trebuchet MS"/>
              </a:rPr>
              <a:t>m</a:t>
            </a:r>
            <a:r>
              <a:rPr sz="2500" spc="-105" dirty="0">
                <a:latin typeface="Trebuchet MS"/>
                <a:cs typeface="Trebuchet MS"/>
              </a:rPr>
              <a:t>i</a:t>
            </a:r>
            <a:r>
              <a:rPr sz="2500" spc="-125" dirty="0">
                <a:latin typeface="Trebuchet MS"/>
                <a:cs typeface="Trebuchet MS"/>
              </a:rPr>
              <a:t>n</a:t>
            </a:r>
            <a:r>
              <a:rPr sz="2500" spc="-185" dirty="0">
                <a:latin typeface="Trebuchet MS"/>
                <a:cs typeface="Trebuchet MS"/>
              </a:rPr>
              <a:t>i</a:t>
            </a:r>
            <a:r>
              <a:rPr sz="2500" spc="-270" dirty="0">
                <a:latin typeface="Trebuchet MS"/>
                <a:cs typeface="Trebuchet MS"/>
              </a:rPr>
              <a:t>m</a:t>
            </a:r>
            <a:r>
              <a:rPr sz="2500" spc="-105" dirty="0">
                <a:latin typeface="Trebuchet MS"/>
                <a:cs typeface="Trebuchet MS"/>
              </a:rPr>
              <a:t>i</a:t>
            </a:r>
            <a:r>
              <a:rPr sz="2500" spc="-320" dirty="0">
                <a:latin typeface="Trebuchet MS"/>
                <a:cs typeface="Trebuchet MS"/>
              </a:rPr>
              <a:t>z</a:t>
            </a:r>
            <a:r>
              <a:rPr sz="2500" spc="-200" dirty="0">
                <a:latin typeface="Trebuchet MS"/>
                <a:cs typeface="Trebuchet MS"/>
              </a:rPr>
              <a:t>e</a:t>
            </a:r>
            <a:r>
              <a:rPr sz="2500" spc="-150" dirty="0">
                <a:latin typeface="Trebuchet MS"/>
                <a:cs typeface="Trebuchet MS"/>
              </a:rPr>
              <a:t>d</a:t>
            </a:r>
            <a:r>
              <a:rPr sz="2500" spc="-290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197" y="4406897"/>
            <a:ext cx="3338195" cy="22821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409700">
              <a:lnSpc>
                <a:spcPct val="100000"/>
              </a:lnSpc>
              <a:spcBef>
                <a:spcPts val="800"/>
              </a:spcBef>
            </a:pPr>
            <a:r>
              <a:rPr sz="2500" b="1" spc="-60" dirty="0">
                <a:latin typeface="Trebuchet MS"/>
                <a:cs typeface="Trebuchet MS"/>
              </a:rPr>
              <a:t>…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97800"/>
              </a:lnSpc>
              <a:spcBef>
                <a:spcPts val="765"/>
              </a:spcBef>
            </a:pPr>
            <a:r>
              <a:rPr sz="2500" b="1" spc="-254" dirty="0">
                <a:latin typeface="Trebuchet MS"/>
                <a:cs typeface="Trebuchet MS"/>
              </a:rPr>
              <a:t>There</a:t>
            </a:r>
            <a:r>
              <a:rPr sz="2500" b="1" spc="-310" dirty="0">
                <a:latin typeface="Trebuchet MS"/>
                <a:cs typeface="Trebuchet MS"/>
              </a:rPr>
              <a:t> </a:t>
            </a:r>
            <a:r>
              <a:rPr sz="2500" b="1" spc="-200" dirty="0">
                <a:latin typeface="Trebuchet MS"/>
                <a:cs typeface="Trebuchet MS"/>
              </a:rPr>
              <a:t>can</a:t>
            </a:r>
            <a:r>
              <a:rPr sz="2500" b="1" spc="-305" dirty="0">
                <a:latin typeface="Trebuchet MS"/>
                <a:cs typeface="Trebuchet MS"/>
              </a:rPr>
              <a:t> </a:t>
            </a:r>
            <a:r>
              <a:rPr sz="2500" b="1" spc="-165" dirty="0">
                <a:latin typeface="Trebuchet MS"/>
                <a:cs typeface="Trebuchet MS"/>
              </a:rPr>
              <a:t>only</a:t>
            </a:r>
            <a:r>
              <a:rPr sz="2500" b="1" spc="-290" dirty="0">
                <a:latin typeface="Trebuchet MS"/>
                <a:cs typeface="Trebuchet MS"/>
              </a:rPr>
              <a:t> </a:t>
            </a:r>
            <a:r>
              <a:rPr sz="2500" b="1" spc="-180" dirty="0">
                <a:latin typeface="Trebuchet MS"/>
                <a:cs typeface="Trebuchet MS"/>
              </a:rPr>
              <a:t>be</a:t>
            </a:r>
            <a:r>
              <a:rPr sz="2500" b="1" spc="-290" dirty="0">
                <a:latin typeface="Trebuchet MS"/>
                <a:cs typeface="Trebuchet MS"/>
              </a:rPr>
              <a:t> </a:t>
            </a:r>
            <a:r>
              <a:rPr sz="2500" b="1" spc="-120" dirty="0">
                <a:latin typeface="Trebuchet MS"/>
                <a:cs typeface="Trebuchet MS"/>
              </a:rPr>
              <a:t>as</a:t>
            </a:r>
            <a:r>
              <a:rPr sz="2500" b="1" spc="-285" dirty="0">
                <a:latin typeface="Trebuchet MS"/>
                <a:cs typeface="Trebuchet MS"/>
              </a:rPr>
              <a:t> </a:t>
            </a:r>
            <a:r>
              <a:rPr sz="2500" b="1" spc="-200" dirty="0">
                <a:latin typeface="Trebuchet MS"/>
                <a:cs typeface="Trebuchet MS"/>
              </a:rPr>
              <a:t>many  </a:t>
            </a:r>
            <a:r>
              <a:rPr sz="2500" b="1" spc="-195" dirty="0">
                <a:latin typeface="Trebuchet MS"/>
                <a:cs typeface="Trebuchet MS"/>
              </a:rPr>
              <a:t>principle components </a:t>
            </a:r>
            <a:r>
              <a:rPr sz="2500" b="1" spc="-150" dirty="0">
                <a:latin typeface="Trebuchet MS"/>
                <a:cs typeface="Trebuchet MS"/>
              </a:rPr>
              <a:t>as  </a:t>
            </a:r>
            <a:r>
              <a:rPr sz="2500" b="1" spc="-190" dirty="0">
                <a:latin typeface="Trebuchet MS"/>
                <a:cs typeface="Trebuchet MS"/>
              </a:rPr>
              <a:t>the </a:t>
            </a:r>
            <a:r>
              <a:rPr sz="2500" b="1" spc="-175" dirty="0">
                <a:latin typeface="Trebuchet MS"/>
                <a:cs typeface="Trebuchet MS"/>
              </a:rPr>
              <a:t>dimensionality </a:t>
            </a:r>
            <a:r>
              <a:rPr sz="2500" b="1" spc="-140" dirty="0">
                <a:latin typeface="Trebuchet MS"/>
                <a:cs typeface="Trebuchet MS"/>
              </a:rPr>
              <a:t>of </a:t>
            </a:r>
            <a:r>
              <a:rPr sz="2500" b="1" spc="-190" dirty="0">
                <a:latin typeface="Trebuchet MS"/>
                <a:cs typeface="Trebuchet MS"/>
              </a:rPr>
              <a:t>the  </a:t>
            </a:r>
            <a:r>
              <a:rPr sz="2500" b="1" spc="-200" dirty="0">
                <a:latin typeface="Trebuchet MS"/>
                <a:cs typeface="Trebuchet MS"/>
              </a:rPr>
              <a:t>data.</a:t>
            </a:r>
            <a:endParaRPr sz="2500">
              <a:latin typeface="Trebuchet MS"/>
              <a:cs typeface="Trebuchet MS"/>
            </a:endParaRPr>
          </a:p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sz="800" spc="50" dirty="0">
                <a:solidFill>
                  <a:srgbClr val="898989"/>
                </a:solidFill>
                <a:latin typeface="Trebuchet MS"/>
                <a:cs typeface="Trebuchet MS"/>
              </a:rPr>
              <a:t>25</a:t>
            </a:r>
            <a:r>
              <a:rPr sz="800" spc="-15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Model</a:t>
            </a:r>
            <a:r>
              <a:rPr spc="-320" dirty="0"/>
              <a:t> </a:t>
            </a:r>
            <a:r>
              <a:rPr spc="-240" dirty="0"/>
              <a:t>Training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044" y="2440603"/>
            <a:ext cx="4232910" cy="39370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5904" marR="213360" indent="-243204">
              <a:lnSpc>
                <a:spcPts val="2100"/>
              </a:lnSpc>
              <a:spcBef>
                <a:spcPts val="50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spc="-40" dirty="0">
                <a:latin typeface="Trebuchet MS"/>
                <a:cs typeface="Trebuchet MS"/>
              </a:rPr>
              <a:t>Learn the </a:t>
            </a:r>
            <a:r>
              <a:rPr sz="2050" spc="-5" dirty="0">
                <a:latin typeface="Trebuchet MS"/>
                <a:cs typeface="Trebuchet MS"/>
              </a:rPr>
              <a:t>mapping </a:t>
            </a:r>
            <a:r>
              <a:rPr sz="2050" spc="-35" dirty="0">
                <a:latin typeface="Trebuchet MS"/>
                <a:cs typeface="Trebuchet MS"/>
              </a:rPr>
              <a:t>from</a:t>
            </a:r>
            <a:r>
              <a:rPr sz="2050" spc="-140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features  </a:t>
            </a:r>
            <a:r>
              <a:rPr sz="2050" spc="-50" dirty="0">
                <a:latin typeface="Trebuchet MS"/>
                <a:cs typeface="Trebuchet MS"/>
              </a:rPr>
              <a:t>to </a:t>
            </a:r>
            <a:r>
              <a:rPr sz="2050" spc="-5" dirty="0">
                <a:latin typeface="Trebuchet MS"/>
                <a:cs typeface="Trebuchet MS"/>
              </a:rPr>
              <a:t>output</a:t>
            </a:r>
            <a:endParaRPr sz="2050">
              <a:latin typeface="Trebuchet MS"/>
              <a:cs typeface="Trebuchet MS"/>
            </a:endParaRPr>
          </a:p>
          <a:p>
            <a:pPr marL="255904" marR="5080" indent="-243204">
              <a:lnSpc>
                <a:spcPct val="93500"/>
              </a:lnSpc>
              <a:spcBef>
                <a:spcPts val="59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spc="-60" dirty="0">
                <a:latin typeface="Trebuchet MS"/>
                <a:cs typeface="Trebuchet MS"/>
              </a:rPr>
              <a:t>Ideal: </a:t>
            </a:r>
            <a:r>
              <a:rPr sz="2050" spc="95" dirty="0">
                <a:latin typeface="Trebuchet MS"/>
                <a:cs typeface="Trebuchet MS"/>
              </a:rPr>
              <a:t>100% </a:t>
            </a:r>
            <a:r>
              <a:rPr sz="2050" spc="-50" dirty="0">
                <a:latin typeface="Trebuchet MS"/>
                <a:cs typeface="Trebuchet MS"/>
              </a:rPr>
              <a:t>accuracy </a:t>
            </a:r>
            <a:r>
              <a:rPr sz="2050" spc="-55" dirty="0">
                <a:latin typeface="Trebuchet MS"/>
                <a:cs typeface="Trebuchet MS"/>
              </a:rPr>
              <a:t>in  </a:t>
            </a:r>
            <a:r>
              <a:rPr sz="2050" spc="-50" dirty="0">
                <a:latin typeface="Trebuchet MS"/>
                <a:cs typeface="Trebuchet MS"/>
              </a:rPr>
              <a:t>differentiating </a:t>
            </a:r>
            <a:r>
              <a:rPr sz="2050" spc="-45" dirty="0">
                <a:latin typeface="Trebuchet MS"/>
                <a:cs typeface="Trebuchet MS"/>
              </a:rPr>
              <a:t>features </a:t>
            </a:r>
            <a:r>
              <a:rPr sz="2050" spc="-30" dirty="0">
                <a:latin typeface="Trebuchet MS"/>
                <a:cs typeface="Trebuchet MS"/>
              </a:rPr>
              <a:t>of</a:t>
            </a:r>
            <a:r>
              <a:rPr sz="2050" spc="-145" dirty="0"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different  </a:t>
            </a:r>
            <a:r>
              <a:rPr sz="2050" spc="-25" dirty="0">
                <a:latin typeface="Trebuchet MS"/>
                <a:cs typeface="Trebuchet MS"/>
              </a:rPr>
              <a:t>classes</a:t>
            </a:r>
            <a:endParaRPr sz="2050">
              <a:latin typeface="Trebuchet MS"/>
              <a:cs typeface="Trebuchet MS"/>
            </a:endParaRPr>
          </a:p>
          <a:p>
            <a:pPr marL="255904" marR="35560" indent="-243204">
              <a:lnSpc>
                <a:spcPts val="2100"/>
              </a:lnSpc>
              <a:spcBef>
                <a:spcPts val="81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spc="-75" dirty="0">
                <a:latin typeface="Trebuchet MS"/>
                <a:cs typeface="Trebuchet MS"/>
              </a:rPr>
              <a:t>Practical: </a:t>
            </a:r>
            <a:r>
              <a:rPr sz="2050" dirty="0">
                <a:latin typeface="Trebuchet MS"/>
                <a:cs typeface="Trebuchet MS"/>
              </a:rPr>
              <a:t>Maximize </a:t>
            </a:r>
            <a:r>
              <a:rPr sz="2050" spc="-50" dirty="0">
                <a:latin typeface="Trebuchet MS"/>
                <a:cs typeface="Trebuchet MS"/>
              </a:rPr>
              <a:t>accuracy</a:t>
            </a:r>
            <a:r>
              <a:rPr sz="2050" spc="-135" dirty="0">
                <a:latin typeface="Trebuchet MS"/>
                <a:cs typeface="Trebuchet MS"/>
              </a:rPr>
              <a:t> </a:t>
            </a:r>
            <a:r>
              <a:rPr sz="2050" spc="-35" dirty="0">
                <a:latin typeface="Trebuchet MS"/>
                <a:cs typeface="Trebuchet MS"/>
              </a:rPr>
              <a:t>while  </a:t>
            </a:r>
            <a:r>
              <a:rPr sz="2050" spc="-25" dirty="0">
                <a:latin typeface="Trebuchet MS"/>
                <a:cs typeface="Trebuchet MS"/>
              </a:rPr>
              <a:t>maintaining</a:t>
            </a:r>
            <a:r>
              <a:rPr sz="2050" spc="-55" dirty="0">
                <a:latin typeface="Trebuchet MS"/>
                <a:cs typeface="Trebuchet MS"/>
              </a:rPr>
              <a:t> </a:t>
            </a:r>
            <a:r>
              <a:rPr sz="2050" spc="-65" dirty="0">
                <a:latin typeface="Trebuchet MS"/>
                <a:cs typeface="Trebuchet MS"/>
              </a:rPr>
              <a:t>“generalizability”</a:t>
            </a:r>
            <a:endParaRPr sz="2050">
              <a:latin typeface="Trebuchet MS"/>
              <a:cs typeface="Trebuchet MS"/>
            </a:endParaRPr>
          </a:p>
          <a:p>
            <a:pPr marL="255904" marR="535940" indent="-243204">
              <a:lnSpc>
                <a:spcPts val="2100"/>
              </a:lnSpc>
              <a:spcBef>
                <a:spcPts val="120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spc="-30" dirty="0">
                <a:latin typeface="Trebuchet MS"/>
                <a:cs typeface="Trebuchet MS"/>
              </a:rPr>
              <a:t>Quality </a:t>
            </a:r>
            <a:r>
              <a:rPr sz="2050" spc="-10" dirty="0">
                <a:latin typeface="Trebuchet MS"/>
                <a:cs typeface="Trebuchet MS"/>
              </a:rPr>
              <a:t>dependent </a:t>
            </a:r>
            <a:r>
              <a:rPr sz="2050" spc="20" dirty="0">
                <a:latin typeface="Trebuchet MS"/>
                <a:cs typeface="Trebuchet MS"/>
              </a:rPr>
              <a:t>on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35" dirty="0">
                <a:latin typeface="Trebuchet MS"/>
                <a:cs typeface="Trebuchet MS"/>
              </a:rPr>
              <a:t>training  </a:t>
            </a:r>
            <a:r>
              <a:rPr sz="2050" spc="-50" dirty="0">
                <a:latin typeface="Trebuchet MS"/>
                <a:cs typeface="Trebuchet MS"/>
              </a:rPr>
              <a:t>data</a:t>
            </a:r>
            <a:r>
              <a:rPr sz="2050" spc="-55" dirty="0">
                <a:latin typeface="Trebuchet MS"/>
                <a:cs typeface="Trebuchet MS"/>
              </a:rPr>
              <a:t> </a:t>
            </a:r>
            <a:r>
              <a:rPr sz="2050" spc="-45" dirty="0">
                <a:latin typeface="Trebuchet MS"/>
                <a:cs typeface="Trebuchet MS"/>
              </a:rPr>
              <a:t>quality/quantity</a:t>
            </a:r>
            <a:endParaRPr sz="2050">
              <a:latin typeface="Trebuchet MS"/>
              <a:cs typeface="Trebuchet MS"/>
            </a:endParaRPr>
          </a:p>
          <a:p>
            <a:pPr marL="255904" marR="148590" indent="-243204">
              <a:lnSpc>
                <a:spcPts val="2100"/>
              </a:lnSpc>
              <a:spcBef>
                <a:spcPts val="80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spc="5" dirty="0">
                <a:latin typeface="Trebuchet MS"/>
                <a:cs typeface="Trebuchet MS"/>
              </a:rPr>
              <a:t>Choosing </a:t>
            </a:r>
            <a:r>
              <a:rPr sz="2050" spc="-20" dirty="0">
                <a:latin typeface="Trebuchet MS"/>
                <a:cs typeface="Trebuchet MS"/>
              </a:rPr>
              <a:t>an </a:t>
            </a:r>
            <a:r>
              <a:rPr sz="2050" spc="135" dirty="0">
                <a:latin typeface="Trebuchet MS"/>
                <a:cs typeface="Trebuchet MS"/>
              </a:rPr>
              <a:t>ML </a:t>
            </a:r>
            <a:r>
              <a:rPr sz="2050" spc="-25" dirty="0">
                <a:latin typeface="Trebuchet MS"/>
                <a:cs typeface="Trebuchet MS"/>
              </a:rPr>
              <a:t>algorithm </a:t>
            </a:r>
            <a:r>
              <a:rPr sz="2050" spc="-50" dirty="0">
                <a:latin typeface="Trebuchet MS"/>
                <a:cs typeface="Trebuchet MS"/>
              </a:rPr>
              <a:t>for</a:t>
            </a:r>
            <a:r>
              <a:rPr sz="2050" spc="-370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the  </a:t>
            </a:r>
            <a:r>
              <a:rPr sz="2050" spc="-45" dirty="0">
                <a:latin typeface="Trebuchet MS"/>
                <a:cs typeface="Trebuchet MS"/>
              </a:rPr>
              <a:t>task</a:t>
            </a:r>
            <a:endParaRPr sz="2050">
              <a:latin typeface="Trebuchet MS"/>
              <a:cs typeface="Trebuchet MS"/>
            </a:endParaRPr>
          </a:p>
          <a:p>
            <a:pPr marL="255904" indent="-243204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spc="5" dirty="0">
                <a:latin typeface="Trebuchet MS"/>
                <a:cs typeface="Trebuchet MS"/>
              </a:rPr>
              <a:t>Choosing </a:t>
            </a:r>
            <a:r>
              <a:rPr sz="2050" spc="-40" dirty="0">
                <a:latin typeface="Trebuchet MS"/>
                <a:cs typeface="Trebuchet MS"/>
              </a:rPr>
              <a:t>the</a:t>
            </a:r>
            <a:r>
              <a:rPr sz="2050" spc="-125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labels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8100" y="2349500"/>
            <a:ext cx="5181600" cy="370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Linear</a:t>
            </a:r>
            <a:r>
              <a:rPr spc="-325" dirty="0"/>
              <a:t> </a:t>
            </a:r>
            <a:r>
              <a:rPr spc="-160" dirty="0"/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4044" y="1422290"/>
            <a:ext cx="4912656" cy="6108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5904" indent="-243204">
              <a:lnSpc>
                <a:spcPts val="2100"/>
              </a:lnSpc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lang="en-GB" sz="2400" spc="-125" dirty="0">
                <a:latin typeface="Trebuchet MS"/>
                <a:cs typeface="Trebuchet MS"/>
              </a:rPr>
              <a:t>Fit</a:t>
            </a:r>
            <a:r>
              <a:rPr lang="en-GB" sz="2400" spc="-190" dirty="0">
                <a:latin typeface="Trebuchet MS"/>
                <a:cs typeface="Trebuchet MS"/>
              </a:rPr>
              <a:t> </a:t>
            </a:r>
            <a:r>
              <a:rPr lang="en-GB" sz="2400" spc="-80" dirty="0">
                <a:latin typeface="Trebuchet MS"/>
                <a:cs typeface="Trebuchet MS"/>
              </a:rPr>
              <a:t>a</a:t>
            </a:r>
            <a:r>
              <a:rPr lang="en-GB" sz="2400" spc="-190" dirty="0">
                <a:latin typeface="Trebuchet MS"/>
                <a:cs typeface="Trebuchet MS"/>
              </a:rPr>
              <a:t> </a:t>
            </a:r>
            <a:r>
              <a:rPr lang="en-GB" sz="2400" spc="-80" dirty="0">
                <a:latin typeface="Trebuchet MS"/>
                <a:cs typeface="Trebuchet MS"/>
              </a:rPr>
              <a:t>model</a:t>
            </a:r>
            <a:r>
              <a:rPr lang="en-GB" sz="2400" spc="-175" dirty="0">
                <a:latin typeface="Trebuchet MS"/>
                <a:cs typeface="Trebuchet MS"/>
              </a:rPr>
              <a:t> </a:t>
            </a:r>
            <a:r>
              <a:rPr lang="en-GB" sz="2400" spc="-80" dirty="0">
                <a:latin typeface="Trebuchet MS"/>
                <a:cs typeface="Trebuchet MS"/>
              </a:rPr>
              <a:t>to</a:t>
            </a:r>
            <a:r>
              <a:rPr lang="en-GB" sz="2400" spc="-195" dirty="0">
                <a:latin typeface="Trebuchet MS"/>
                <a:cs typeface="Trebuchet MS"/>
              </a:rPr>
              <a:t> </a:t>
            </a:r>
            <a:r>
              <a:rPr lang="en-GB" sz="2400" spc="-90" dirty="0">
                <a:latin typeface="Trebuchet MS"/>
                <a:cs typeface="Trebuchet MS"/>
              </a:rPr>
              <a:t>compute</a:t>
            </a:r>
            <a:r>
              <a:rPr lang="en-GB" sz="2400" spc="-185" dirty="0">
                <a:latin typeface="Trebuchet MS"/>
                <a:cs typeface="Trebuchet MS"/>
              </a:rPr>
              <a:t> </a:t>
            </a:r>
            <a:r>
              <a:rPr lang="en-GB" sz="2400" spc="-90" dirty="0">
                <a:latin typeface="Trebuchet MS"/>
                <a:cs typeface="Trebuchet MS"/>
              </a:rPr>
              <a:t>the</a:t>
            </a:r>
            <a:r>
              <a:rPr lang="en-GB" sz="2400" spc="-180" dirty="0">
                <a:latin typeface="Trebuchet MS"/>
                <a:cs typeface="Trebuchet MS"/>
              </a:rPr>
              <a:t> </a:t>
            </a:r>
            <a:r>
              <a:rPr lang="en-GB" sz="2400" spc="-95" dirty="0">
                <a:latin typeface="Trebuchet MS"/>
                <a:cs typeface="Trebuchet MS"/>
              </a:rPr>
              <a:t>value</a:t>
            </a:r>
            <a:r>
              <a:rPr lang="en-GB" sz="2400" spc="-185" dirty="0">
                <a:latin typeface="Trebuchet MS"/>
                <a:cs typeface="Trebuchet MS"/>
              </a:rPr>
              <a:t> </a:t>
            </a:r>
            <a:r>
              <a:rPr lang="en-GB" sz="2400" spc="-75" dirty="0">
                <a:latin typeface="Trebuchet MS"/>
                <a:cs typeface="Trebuchet MS"/>
              </a:rPr>
              <a:t>of</a:t>
            </a:r>
            <a:r>
              <a:rPr lang="en-GB" sz="2400" spc="-175" dirty="0">
                <a:latin typeface="Trebuchet MS"/>
                <a:cs typeface="Trebuchet MS"/>
              </a:rPr>
              <a:t> </a:t>
            </a:r>
            <a:r>
              <a:rPr lang="en-GB" sz="2400" spc="-80" dirty="0">
                <a:latin typeface="Trebuchet MS"/>
                <a:cs typeface="Trebuchet MS"/>
              </a:rPr>
              <a:t>a </a:t>
            </a:r>
            <a:r>
              <a:rPr lang="en-GB" sz="2400" spc="-85" dirty="0">
                <a:latin typeface="Trebuchet MS"/>
                <a:cs typeface="Trebuchet MS"/>
              </a:rPr>
              <a:t>dependent</a:t>
            </a:r>
            <a:r>
              <a:rPr lang="en-GB" sz="2400" spc="-185" dirty="0">
                <a:latin typeface="Trebuchet MS"/>
                <a:cs typeface="Trebuchet MS"/>
              </a:rPr>
              <a:t> </a:t>
            </a:r>
            <a:r>
              <a:rPr lang="en-GB" sz="2400" spc="-105" dirty="0">
                <a:latin typeface="Trebuchet MS"/>
                <a:cs typeface="Trebuchet MS"/>
              </a:rPr>
              <a:t>scalar</a:t>
            </a:r>
            <a:r>
              <a:rPr lang="en-GB" sz="2400" spc="-180" dirty="0">
                <a:latin typeface="Trebuchet MS"/>
                <a:cs typeface="Trebuchet MS"/>
              </a:rPr>
              <a:t> </a:t>
            </a:r>
            <a:r>
              <a:rPr lang="en-GB" sz="2400" spc="-100" dirty="0">
                <a:latin typeface="Trebuchet MS"/>
                <a:cs typeface="Trebuchet MS"/>
              </a:rPr>
              <a:t>variable</a:t>
            </a:r>
            <a:r>
              <a:rPr lang="en-GB" sz="2400" spc="-180" dirty="0">
                <a:latin typeface="Trebuchet MS"/>
                <a:cs typeface="Trebuchet MS"/>
              </a:rPr>
              <a:t> </a:t>
            </a:r>
            <a:r>
              <a:rPr lang="en-GB" sz="2400" spc="-70" dirty="0">
                <a:latin typeface="Trebuchet MS"/>
                <a:cs typeface="Trebuchet MS"/>
              </a:rPr>
              <a:t>based</a:t>
            </a:r>
            <a:r>
              <a:rPr lang="en-GB" sz="2400" spc="-190" dirty="0">
                <a:latin typeface="Trebuchet MS"/>
                <a:cs typeface="Trebuchet MS"/>
              </a:rPr>
              <a:t> </a:t>
            </a:r>
            <a:r>
              <a:rPr lang="en-GB" sz="2400" spc="-30" dirty="0">
                <a:latin typeface="Trebuchet MS"/>
                <a:cs typeface="Trebuchet MS"/>
              </a:rPr>
              <a:t>on</a:t>
            </a:r>
            <a:r>
              <a:rPr lang="en-GB" sz="2400" spc="-185" dirty="0">
                <a:latin typeface="Trebuchet MS"/>
                <a:cs typeface="Trebuchet MS"/>
              </a:rPr>
              <a:t> </a:t>
            </a:r>
            <a:r>
              <a:rPr lang="en-GB" sz="2400" spc="-55" dirty="0">
                <a:latin typeface="Trebuchet MS"/>
                <a:cs typeface="Trebuchet MS"/>
              </a:rPr>
              <a:t>one</a:t>
            </a:r>
            <a:r>
              <a:rPr lang="en-GB" sz="2400" spc="-185" dirty="0">
                <a:latin typeface="Trebuchet MS"/>
                <a:cs typeface="Trebuchet MS"/>
              </a:rPr>
              <a:t> </a:t>
            </a:r>
            <a:r>
              <a:rPr lang="en-GB" sz="2400" spc="-50" dirty="0">
                <a:latin typeface="Trebuchet MS"/>
                <a:cs typeface="Trebuchet MS"/>
              </a:rPr>
              <a:t>or </a:t>
            </a:r>
            <a:r>
              <a:rPr lang="en-GB" sz="2400" spc="-75" dirty="0">
                <a:latin typeface="Trebuchet MS"/>
                <a:cs typeface="Trebuchet MS"/>
              </a:rPr>
              <a:t>more</a:t>
            </a:r>
            <a:r>
              <a:rPr lang="en-GB" sz="2400" spc="-180" dirty="0">
                <a:latin typeface="Trebuchet MS"/>
                <a:cs typeface="Trebuchet MS"/>
              </a:rPr>
              <a:t> </a:t>
            </a:r>
            <a:r>
              <a:rPr lang="en-GB" sz="2400" spc="-95" dirty="0">
                <a:latin typeface="Trebuchet MS"/>
                <a:cs typeface="Trebuchet MS"/>
              </a:rPr>
              <a:t>predictors</a:t>
            </a:r>
          </a:p>
          <a:p>
            <a:pPr marL="255904" indent="-243204">
              <a:lnSpc>
                <a:spcPts val="2100"/>
              </a:lnSpc>
              <a:buFont typeface="Arial"/>
              <a:buChar char="•"/>
              <a:tabLst>
                <a:tab pos="255904" algn="l"/>
                <a:tab pos="256540" algn="l"/>
              </a:tabLst>
            </a:pPr>
            <a:endParaRPr lang="en-GB" sz="2400" dirty="0">
              <a:latin typeface="Trebuchet MS"/>
              <a:cs typeface="Trebuchet MS"/>
            </a:endParaRPr>
          </a:p>
          <a:p>
            <a:pPr marL="255904" indent="-243204">
              <a:lnSpc>
                <a:spcPts val="2100"/>
              </a:lnSpc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400" spc="-85" dirty="0">
                <a:latin typeface="Trebuchet MS"/>
                <a:cs typeface="Trebuchet MS"/>
              </a:rPr>
              <a:t>Single </a:t>
            </a:r>
            <a:r>
              <a:rPr sz="2400" spc="-110" dirty="0">
                <a:latin typeface="Trebuchet MS"/>
                <a:cs typeface="Trebuchet MS"/>
              </a:rPr>
              <a:t>predictor: </a:t>
            </a:r>
            <a:r>
              <a:rPr sz="2400" spc="-90" dirty="0">
                <a:latin typeface="Trebuchet MS"/>
                <a:cs typeface="Trebuchet MS"/>
              </a:rPr>
              <a:t>Simple </a:t>
            </a:r>
            <a:r>
              <a:rPr sz="2400" spc="-95" dirty="0">
                <a:latin typeface="Trebuchet MS"/>
                <a:cs typeface="Trebuchet MS"/>
              </a:rPr>
              <a:t>linear</a:t>
            </a:r>
            <a:r>
              <a:rPr sz="2400" spc="-43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regression</a:t>
            </a:r>
            <a:endParaRPr sz="2400" dirty="0">
              <a:latin typeface="Trebuchet MS"/>
              <a:cs typeface="Trebuchet MS"/>
            </a:endParaRPr>
          </a:p>
          <a:p>
            <a:pPr marL="255904" indent="-243204">
              <a:lnSpc>
                <a:spcPts val="2050"/>
              </a:lnSpc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400" spc="-70" dirty="0">
                <a:latin typeface="Trebuchet MS"/>
                <a:cs typeface="Trebuchet MS"/>
              </a:rPr>
              <a:t>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=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B0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+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B1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280" dirty="0">
                <a:latin typeface="Trebuchet MS"/>
                <a:cs typeface="Trebuchet MS"/>
              </a:rPr>
              <a:t>*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x1</a:t>
            </a:r>
            <a:endParaRPr sz="2400" dirty="0">
              <a:latin typeface="Trebuchet MS"/>
              <a:cs typeface="Trebuchet MS"/>
            </a:endParaRPr>
          </a:p>
          <a:p>
            <a:pPr marL="645160" lvl="1" indent="-243204">
              <a:lnSpc>
                <a:spcPts val="1610"/>
              </a:lnSpc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400" spc="-15" dirty="0">
                <a:latin typeface="Trebuchet MS"/>
                <a:cs typeface="Trebuchet MS"/>
              </a:rPr>
              <a:t>B0 </a:t>
            </a:r>
            <a:r>
              <a:rPr sz="2400" spc="220" dirty="0">
                <a:latin typeface="Trebuchet MS"/>
                <a:cs typeface="Trebuchet MS"/>
              </a:rPr>
              <a:t>– </a:t>
            </a:r>
            <a:r>
              <a:rPr sz="2400" spc="-45" dirty="0">
                <a:latin typeface="Trebuchet MS"/>
                <a:cs typeface="Trebuchet MS"/>
              </a:rPr>
              <a:t>bias</a:t>
            </a:r>
            <a:r>
              <a:rPr sz="2400" spc="-380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/ </a:t>
            </a:r>
            <a:r>
              <a:rPr sz="2400" spc="-45" dirty="0">
                <a:latin typeface="Trebuchet MS"/>
                <a:cs typeface="Trebuchet MS"/>
              </a:rPr>
              <a:t>error</a:t>
            </a:r>
            <a:endParaRPr sz="2400" dirty="0">
              <a:latin typeface="Trebuchet MS"/>
              <a:cs typeface="Trebuchet MS"/>
            </a:endParaRPr>
          </a:p>
          <a:p>
            <a:pPr marL="645160" lvl="1" indent="-243204">
              <a:lnSpc>
                <a:spcPts val="1839"/>
              </a:lnSpc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400" spc="-40" dirty="0">
                <a:latin typeface="Trebuchet MS"/>
                <a:cs typeface="Trebuchet MS"/>
              </a:rPr>
              <a:t>B1-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coefficient/weights</a:t>
            </a:r>
            <a:endParaRPr sz="2400" dirty="0">
              <a:latin typeface="Trebuchet MS"/>
              <a:cs typeface="Trebuchet MS"/>
            </a:endParaRPr>
          </a:p>
          <a:p>
            <a:pPr marL="713104" lvl="1" indent="-243204">
              <a:lnSpc>
                <a:spcPts val="2280"/>
              </a:lnSpc>
              <a:spcBef>
                <a:spcPts val="132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400" spc="-80" dirty="0">
                <a:latin typeface="Trebuchet MS"/>
                <a:cs typeface="Trebuchet MS"/>
              </a:rPr>
              <a:t>Weight </a:t>
            </a:r>
            <a:r>
              <a:rPr sz="2400" spc="-40" dirty="0">
                <a:latin typeface="Trebuchet MS"/>
                <a:cs typeface="Trebuchet MS"/>
              </a:rPr>
              <a:t>= B0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+B1*Height</a:t>
            </a:r>
            <a:endParaRPr lang="en-GB" sz="2400" spc="-45" dirty="0">
              <a:latin typeface="Trebuchet MS"/>
              <a:cs typeface="Trebuchet MS"/>
            </a:endParaRPr>
          </a:p>
          <a:p>
            <a:pPr marL="713104" lvl="1" indent="-243204">
              <a:lnSpc>
                <a:spcPts val="2280"/>
              </a:lnSpc>
              <a:spcBef>
                <a:spcPts val="132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endParaRPr sz="2400" dirty="0">
              <a:latin typeface="Trebuchet MS"/>
              <a:cs typeface="Trebuchet MS"/>
            </a:endParaRPr>
          </a:p>
          <a:p>
            <a:pPr marL="645160" lvl="1" indent="-243204">
              <a:lnSpc>
                <a:spcPts val="1800"/>
              </a:lnSpc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400" spc="-55" dirty="0">
                <a:latin typeface="Trebuchet MS"/>
                <a:cs typeface="Trebuchet MS"/>
              </a:rPr>
              <a:t>For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example,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lets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use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B0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=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0.1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and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B1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=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0.5</a:t>
            </a:r>
            <a:endParaRPr lang="en-GB" sz="2400" spc="-70" dirty="0">
              <a:latin typeface="Trebuchet MS"/>
              <a:cs typeface="Trebuchet MS"/>
            </a:endParaRPr>
          </a:p>
          <a:p>
            <a:pPr marL="713104" marR="524510" lvl="1" indent="-243204">
              <a:lnSpc>
                <a:spcPts val="2100"/>
              </a:lnSpc>
              <a:spcBef>
                <a:spcPts val="50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lang="en-GB" sz="2400" spc="-30" dirty="0">
                <a:latin typeface="Trebuchet MS"/>
                <a:cs typeface="Trebuchet MS"/>
              </a:rPr>
              <a:t>Weight=91 </a:t>
            </a:r>
            <a:r>
              <a:rPr lang="en-GB" sz="2400" spc="-40" dirty="0">
                <a:latin typeface="Trebuchet MS"/>
                <a:cs typeface="Trebuchet MS"/>
              </a:rPr>
              <a:t>= </a:t>
            </a:r>
            <a:r>
              <a:rPr lang="en-GB" sz="2400" spc="-70" dirty="0">
                <a:latin typeface="Trebuchet MS"/>
                <a:cs typeface="Trebuchet MS"/>
              </a:rPr>
              <a:t>0.1</a:t>
            </a:r>
            <a:r>
              <a:rPr lang="en-GB" sz="2400" spc="-290" dirty="0">
                <a:latin typeface="Trebuchet MS"/>
                <a:cs typeface="Trebuchet MS"/>
              </a:rPr>
              <a:t> </a:t>
            </a:r>
            <a:r>
              <a:rPr lang="en-GB" sz="2400" dirty="0">
                <a:latin typeface="Trebuchet MS"/>
                <a:cs typeface="Trebuchet MS"/>
              </a:rPr>
              <a:t>+0.5*182</a:t>
            </a:r>
          </a:p>
          <a:p>
            <a:pPr marL="255904" marR="524510" indent="-243204">
              <a:lnSpc>
                <a:spcPts val="2100"/>
              </a:lnSpc>
              <a:spcBef>
                <a:spcPts val="50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endParaRPr lang="en-GB" sz="2400" dirty="0">
              <a:latin typeface="Trebuchet MS"/>
              <a:cs typeface="Trebuchet MS"/>
            </a:endParaRPr>
          </a:p>
          <a:p>
            <a:pPr marL="255904" marR="524510" indent="-243204">
              <a:lnSpc>
                <a:spcPts val="2100"/>
              </a:lnSpc>
              <a:spcBef>
                <a:spcPts val="50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lang="en-GB" sz="2400" spc="-55" dirty="0">
                <a:latin typeface="Trebuchet MS"/>
                <a:cs typeface="Trebuchet MS"/>
              </a:rPr>
              <a:t>Multiple </a:t>
            </a:r>
            <a:r>
              <a:rPr lang="en-GB" sz="2400" spc="-105" dirty="0">
                <a:latin typeface="Trebuchet MS"/>
                <a:cs typeface="Trebuchet MS"/>
              </a:rPr>
              <a:t>predictors: </a:t>
            </a:r>
            <a:r>
              <a:rPr lang="en-GB" sz="2400" spc="-55" dirty="0">
                <a:latin typeface="Trebuchet MS"/>
                <a:cs typeface="Trebuchet MS"/>
              </a:rPr>
              <a:t>Multiple</a:t>
            </a:r>
            <a:r>
              <a:rPr lang="en-GB" sz="2400" spc="-440" dirty="0">
                <a:latin typeface="Trebuchet MS"/>
                <a:cs typeface="Trebuchet MS"/>
              </a:rPr>
              <a:t> </a:t>
            </a:r>
            <a:r>
              <a:rPr lang="en-GB" sz="2400" spc="-95" dirty="0">
                <a:latin typeface="Trebuchet MS"/>
                <a:cs typeface="Trebuchet MS"/>
              </a:rPr>
              <a:t>linear  </a:t>
            </a:r>
            <a:r>
              <a:rPr lang="en-GB" sz="2400" spc="-75" dirty="0">
                <a:latin typeface="Trebuchet MS"/>
                <a:cs typeface="Trebuchet MS"/>
              </a:rPr>
              <a:t>regression</a:t>
            </a:r>
          </a:p>
          <a:p>
            <a:pPr marL="255904" marR="524510" indent="-243204">
              <a:lnSpc>
                <a:spcPts val="2100"/>
              </a:lnSpc>
              <a:spcBef>
                <a:spcPts val="50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endParaRPr lang="en-GB" sz="2400" dirty="0">
              <a:latin typeface="Trebuchet MS"/>
              <a:cs typeface="Trebuchet MS"/>
            </a:endParaRPr>
          </a:p>
          <a:p>
            <a:pPr marL="255904" marR="5080" indent="-243204">
              <a:lnSpc>
                <a:spcPts val="2100"/>
              </a:lnSpc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lang="en-GB" sz="2400" spc="-110" dirty="0">
                <a:latin typeface="Trebuchet MS"/>
                <a:cs typeface="Trebuchet MS"/>
              </a:rPr>
              <a:t>Vector </a:t>
            </a:r>
            <a:r>
              <a:rPr lang="en-GB" sz="2400" spc="-80" dirty="0">
                <a:latin typeface="Trebuchet MS"/>
                <a:cs typeface="Trebuchet MS"/>
              </a:rPr>
              <a:t>dependent </a:t>
            </a:r>
            <a:r>
              <a:rPr lang="en-GB" sz="2400" spc="-114" dirty="0">
                <a:latin typeface="Trebuchet MS"/>
                <a:cs typeface="Trebuchet MS"/>
              </a:rPr>
              <a:t>variable:</a:t>
            </a:r>
            <a:r>
              <a:rPr lang="en-GB" sz="2400" spc="-355" dirty="0">
                <a:latin typeface="Trebuchet MS"/>
                <a:cs typeface="Trebuchet MS"/>
              </a:rPr>
              <a:t> </a:t>
            </a:r>
            <a:r>
              <a:rPr lang="en-GB" sz="2400" spc="-80" dirty="0">
                <a:latin typeface="Trebuchet MS"/>
                <a:cs typeface="Trebuchet MS"/>
              </a:rPr>
              <a:t>Multivariate  </a:t>
            </a:r>
            <a:r>
              <a:rPr lang="en-GB" sz="2400" spc="-95" dirty="0">
                <a:latin typeface="Trebuchet MS"/>
                <a:cs typeface="Trebuchet MS"/>
              </a:rPr>
              <a:t>linear</a:t>
            </a:r>
            <a:r>
              <a:rPr lang="en-GB" sz="2400" spc="-180" dirty="0">
                <a:latin typeface="Trebuchet MS"/>
                <a:cs typeface="Trebuchet MS"/>
              </a:rPr>
              <a:t> </a:t>
            </a:r>
            <a:r>
              <a:rPr lang="en-GB" sz="2400" spc="-75" dirty="0">
                <a:latin typeface="Trebuchet MS"/>
                <a:cs typeface="Trebuchet MS"/>
              </a:rPr>
              <a:t>regression</a:t>
            </a:r>
            <a:endParaRPr lang="en-GB" sz="2400" dirty="0">
              <a:latin typeface="Trebuchet MS"/>
              <a:cs typeface="Trebuchet MS"/>
            </a:endParaRPr>
          </a:p>
          <a:p>
            <a:pPr marL="401956" lvl="1">
              <a:lnSpc>
                <a:spcPts val="1800"/>
              </a:lnSpc>
              <a:tabLst>
                <a:tab pos="645160" algn="l"/>
                <a:tab pos="645795" algn="l"/>
              </a:tabLst>
            </a:pPr>
            <a:endParaRPr lang="en-GB" sz="2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67300" y="2222500"/>
            <a:ext cx="5029200" cy="402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B86F-CAA5-6A4F-940C-0CAA459E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654050"/>
            <a:ext cx="3618865" cy="615553"/>
          </a:xfrm>
        </p:spPr>
        <p:txBody>
          <a:bodyPr/>
          <a:lstStyle/>
          <a:p>
            <a:r>
              <a:rPr lang="en-US" sz="4000" dirty="0">
                <a:latin typeface="IBM Plex Sans" panose="020B0503050203000203" pitchFamily="34" charset="77"/>
              </a:rPr>
              <a:t>The full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1EDF2-69D0-8E4E-901D-7FB901E30308}"/>
              </a:ext>
            </a:extLst>
          </p:cNvPr>
          <p:cNvSpPr txBox="1"/>
          <p:nvPr/>
        </p:nvSpPr>
        <p:spPr>
          <a:xfrm>
            <a:off x="1079500" y="202565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https://cognitiveclass.ai/learn/data-science/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C0FC9-660B-3E49-A75F-8484F5863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711450"/>
            <a:ext cx="9042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51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Logistic</a:t>
            </a:r>
            <a:r>
              <a:rPr spc="-320" dirty="0"/>
              <a:t> </a:t>
            </a:r>
            <a:r>
              <a:rPr spc="-160" dirty="0"/>
              <a:t>Regression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317500" y="1574459"/>
            <a:ext cx="5638800" cy="50933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5904" marR="7620" indent="-243204">
              <a:lnSpc>
                <a:spcPct val="101600"/>
              </a:lnSpc>
              <a:spcBef>
                <a:spcPts val="9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400" spc="-5" dirty="0"/>
              <a:t>sigmoid </a:t>
            </a:r>
            <a:r>
              <a:rPr sz="2400" spc="-25" dirty="0"/>
              <a:t>function </a:t>
            </a:r>
            <a:r>
              <a:rPr sz="2400" spc="-50" dirty="0"/>
              <a:t>to </a:t>
            </a:r>
            <a:r>
              <a:rPr sz="2400" spc="-30" dirty="0"/>
              <a:t>describe</a:t>
            </a:r>
            <a:r>
              <a:rPr sz="2400" spc="-160" dirty="0"/>
              <a:t> </a:t>
            </a:r>
            <a:r>
              <a:rPr sz="2400" spc="-20" dirty="0"/>
              <a:t>properties  </a:t>
            </a:r>
            <a:r>
              <a:rPr sz="2400" spc="-30" dirty="0"/>
              <a:t>of </a:t>
            </a:r>
            <a:r>
              <a:rPr sz="2400" spc="-10" dirty="0"/>
              <a:t>population </a:t>
            </a:r>
            <a:r>
              <a:rPr sz="2400" spc="-5" dirty="0"/>
              <a:t>growth </a:t>
            </a:r>
            <a:r>
              <a:rPr sz="2400" spc="-55" dirty="0"/>
              <a:t>in</a:t>
            </a:r>
            <a:r>
              <a:rPr sz="2400" spc="-215" dirty="0"/>
              <a:t> </a:t>
            </a:r>
            <a:r>
              <a:rPr sz="2400" spc="-20" dirty="0"/>
              <a:t>ecology</a:t>
            </a:r>
          </a:p>
          <a:p>
            <a:pPr marL="255904" marR="5080" indent="-243204">
              <a:lnSpc>
                <a:spcPct val="101600"/>
              </a:lnSpc>
              <a:spcBef>
                <a:spcPts val="5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400" spc="-95" dirty="0"/>
              <a:t>It’s </a:t>
            </a:r>
            <a:r>
              <a:rPr sz="2400" spc="-20" dirty="0"/>
              <a:t>an </a:t>
            </a:r>
            <a:r>
              <a:rPr sz="2400" spc="-10" dirty="0"/>
              <a:t>S-shaped </a:t>
            </a:r>
            <a:r>
              <a:rPr sz="2400" spc="-30" dirty="0"/>
              <a:t>curve </a:t>
            </a:r>
            <a:r>
              <a:rPr sz="2400" spc="-45" dirty="0"/>
              <a:t>that </a:t>
            </a:r>
            <a:r>
              <a:rPr sz="2400" spc="-50" dirty="0"/>
              <a:t>can </a:t>
            </a:r>
            <a:r>
              <a:rPr sz="2400" spc="-75" dirty="0"/>
              <a:t>take</a:t>
            </a:r>
            <a:r>
              <a:rPr sz="2400" spc="-204" dirty="0"/>
              <a:t> </a:t>
            </a:r>
            <a:r>
              <a:rPr sz="2400" spc="-30" dirty="0"/>
              <a:t>any  </a:t>
            </a:r>
            <a:r>
              <a:rPr sz="2400" spc="-45" dirty="0"/>
              <a:t>real-valued </a:t>
            </a:r>
            <a:r>
              <a:rPr sz="2400" spc="10" dirty="0"/>
              <a:t>number </a:t>
            </a:r>
            <a:r>
              <a:rPr sz="2400" spc="-10" dirty="0"/>
              <a:t>and </a:t>
            </a:r>
            <a:r>
              <a:rPr sz="2400" dirty="0"/>
              <a:t>map </a:t>
            </a:r>
            <a:r>
              <a:rPr sz="2400" spc="-100" dirty="0"/>
              <a:t>it </a:t>
            </a:r>
            <a:r>
              <a:rPr sz="2400" spc="-40" dirty="0"/>
              <a:t>into </a:t>
            </a:r>
            <a:r>
              <a:rPr sz="2400" spc="-80" dirty="0"/>
              <a:t>a  </a:t>
            </a:r>
            <a:r>
              <a:rPr sz="2400" spc="-40" dirty="0"/>
              <a:t>value </a:t>
            </a:r>
            <a:r>
              <a:rPr sz="2400" spc="-20" dirty="0"/>
              <a:t>between 0 </a:t>
            </a:r>
            <a:r>
              <a:rPr sz="2400" spc="-10" dirty="0"/>
              <a:t>and</a:t>
            </a:r>
            <a:r>
              <a:rPr sz="2400" spc="-155" dirty="0"/>
              <a:t> </a:t>
            </a:r>
            <a:r>
              <a:rPr sz="2400" spc="-100" dirty="0"/>
              <a:t>1,</a:t>
            </a:r>
          </a:p>
          <a:p>
            <a:pPr marL="255904" indent="-243204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400" spc="-70" dirty="0"/>
              <a:t>y </a:t>
            </a:r>
            <a:r>
              <a:rPr sz="2400" spc="-40" dirty="0"/>
              <a:t>= </a:t>
            </a:r>
            <a:r>
              <a:rPr sz="2400" spc="-20" dirty="0"/>
              <a:t>e^(b0 </a:t>
            </a:r>
            <a:r>
              <a:rPr sz="2400" spc="-40" dirty="0"/>
              <a:t>+ </a:t>
            </a:r>
            <a:r>
              <a:rPr sz="2400" spc="40" dirty="0"/>
              <a:t>b1*x) </a:t>
            </a:r>
            <a:r>
              <a:rPr sz="2400" spc="-275" dirty="0"/>
              <a:t>/ </a:t>
            </a:r>
            <a:r>
              <a:rPr sz="2400" spc="-55" dirty="0"/>
              <a:t>(1 </a:t>
            </a:r>
            <a:r>
              <a:rPr sz="2400" spc="-40" dirty="0"/>
              <a:t>+ </a:t>
            </a:r>
            <a:r>
              <a:rPr sz="2400" spc="-20" dirty="0"/>
              <a:t>e^(b0 </a:t>
            </a:r>
            <a:r>
              <a:rPr sz="2400" spc="-40" dirty="0"/>
              <a:t>+</a:t>
            </a:r>
            <a:r>
              <a:rPr sz="2400" spc="-409" dirty="0"/>
              <a:t> </a:t>
            </a:r>
            <a:r>
              <a:rPr sz="2400" spc="20" dirty="0"/>
              <a:t>b1*x))</a:t>
            </a:r>
          </a:p>
          <a:p>
            <a:pPr marL="645160" lvl="1" indent="-243204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400" spc="-130" dirty="0">
                <a:latin typeface="Trebuchet MS"/>
                <a:cs typeface="Trebuchet MS"/>
              </a:rPr>
              <a:t>Y </a:t>
            </a:r>
            <a:r>
              <a:rPr sz="2400" spc="-40" dirty="0">
                <a:latin typeface="Trebuchet MS"/>
                <a:cs typeface="Trebuchet MS"/>
              </a:rPr>
              <a:t>-&gt; </a:t>
            </a:r>
            <a:r>
              <a:rPr sz="2400" spc="-5" dirty="0">
                <a:latin typeface="Trebuchet MS"/>
                <a:cs typeface="Trebuchet MS"/>
              </a:rPr>
              <a:t>predicted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output</a:t>
            </a:r>
            <a:endParaRPr sz="2400" dirty="0">
              <a:latin typeface="Trebuchet MS"/>
              <a:cs typeface="Trebuchet MS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400" spc="-45" dirty="0">
                <a:latin typeface="Trebuchet MS"/>
                <a:cs typeface="Trebuchet MS"/>
              </a:rPr>
              <a:t>b </a:t>
            </a:r>
            <a:r>
              <a:rPr sz="2400" spc="220" dirty="0">
                <a:latin typeface="Trebuchet MS"/>
                <a:cs typeface="Trebuchet MS"/>
              </a:rPr>
              <a:t>– </a:t>
            </a:r>
            <a:r>
              <a:rPr sz="2400" dirty="0">
                <a:latin typeface="Trebuchet MS"/>
                <a:cs typeface="Trebuchet MS"/>
              </a:rPr>
              <a:t>bias </a:t>
            </a:r>
            <a:r>
              <a:rPr sz="2400" spc="-5" dirty="0">
                <a:latin typeface="Trebuchet MS"/>
                <a:cs typeface="Trebuchet MS"/>
              </a:rPr>
              <a:t>(error) </a:t>
            </a:r>
            <a:r>
              <a:rPr sz="2400" spc="-225" dirty="0">
                <a:latin typeface="Trebuchet MS"/>
                <a:cs typeface="Trebuchet MS"/>
              </a:rPr>
              <a:t>/ </a:t>
            </a:r>
            <a:r>
              <a:rPr sz="2400" spc="-20" dirty="0">
                <a:latin typeface="Trebuchet MS"/>
                <a:cs typeface="Trebuchet MS"/>
              </a:rPr>
              <a:t>co-efficient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(weights)</a:t>
            </a:r>
            <a:endParaRPr sz="2400" dirty="0">
              <a:latin typeface="Trebuchet MS"/>
              <a:cs typeface="Trebuchet MS"/>
            </a:endParaRPr>
          </a:p>
          <a:p>
            <a:pPr marL="270510" indent="-25781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70510" algn="l"/>
                <a:tab pos="271145" algn="l"/>
              </a:tabLst>
            </a:pPr>
            <a:r>
              <a:rPr sz="2400" spc="-55" dirty="0"/>
              <a:t>P(X) </a:t>
            </a:r>
            <a:r>
              <a:rPr sz="2400" spc="-40" dirty="0"/>
              <a:t>=</a:t>
            </a:r>
            <a:r>
              <a:rPr sz="2400" spc="-80" dirty="0"/>
              <a:t> </a:t>
            </a:r>
            <a:r>
              <a:rPr sz="2400" spc="-40" dirty="0"/>
              <a:t>P(Y=1|X)</a:t>
            </a:r>
          </a:p>
          <a:p>
            <a:pPr marL="596900" lvl="1" indent="-194945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597535" algn="l"/>
              </a:tabLst>
            </a:pPr>
            <a:r>
              <a:rPr sz="2400" spc="5" dirty="0">
                <a:latin typeface="Trebuchet MS"/>
                <a:cs typeface="Trebuchet MS"/>
              </a:rPr>
              <a:t>Given Y=1 </a:t>
            </a:r>
            <a:r>
              <a:rPr sz="2400" spc="-15" dirty="0">
                <a:latin typeface="Trebuchet MS"/>
                <a:cs typeface="Trebuchet MS"/>
              </a:rPr>
              <a:t>(diabetic)/given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age)</a:t>
            </a:r>
            <a:endParaRPr sz="2400" dirty="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75" dirty="0"/>
              <a:t>Model </a:t>
            </a:r>
            <a:r>
              <a:rPr sz="2400" spc="280" dirty="0"/>
              <a:t>–</a:t>
            </a:r>
            <a:r>
              <a:rPr sz="2400" spc="-260" dirty="0"/>
              <a:t> </a:t>
            </a:r>
            <a:r>
              <a:rPr sz="2400" spc="-40" dirty="0"/>
              <a:t>Learn the </a:t>
            </a:r>
            <a:r>
              <a:rPr sz="2400" spc="-55" dirty="0"/>
              <a:t>co-efficients </a:t>
            </a:r>
            <a:r>
              <a:rPr sz="2400" spc="-50" dirty="0"/>
              <a:t>(b0/b1)</a:t>
            </a:r>
          </a:p>
          <a:p>
            <a:pPr marL="207010" indent="-19431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10" dirty="0"/>
              <a:t>Remove </a:t>
            </a:r>
            <a:r>
              <a:rPr sz="2400" spc="-30" dirty="0"/>
              <a:t>highly </a:t>
            </a:r>
            <a:r>
              <a:rPr sz="2400" spc="-50" dirty="0"/>
              <a:t>co-related</a:t>
            </a:r>
            <a:r>
              <a:rPr sz="2400" spc="-140" dirty="0"/>
              <a:t> </a:t>
            </a:r>
            <a:r>
              <a:rPr sz="2400" spc="-40" dirty="0"/>
              <a:t>features</a:t>
            </a:r>
          </a:p>
        </p:txBody>
      </p:sp>
      <p:sp>
        <p:nvSpPr>
          <p:cNvPr id="4" name="object 4"/>
          <p:cNvSpPr/>
          <p:nvPr/>
        </p:nvSpPr>
        <p:spPr>
          <a:xfrm>
            <a:off x="6210300" y="2806700"/>
            <a:ext cx="3505200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Decision</a:t>
            </a:r>
            <a:r>
              <a:rPr spc="-365" dirty="0"/>
              <a:t> </a:t>
            </a:r>
            <a:r>
              <a:rPr spc="-310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5956300" y="1881396"/>
            <a:ext cx="3634654" cy="3793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096" y="2258598"/>
            <a:ext cx="4437380" cy="34290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55904" marR="586740" indent="-243204">
              <a:lnSpc>
                <a:spcPts val="3300"/>
              </a:lnSpc>
              <a:spcBef>
                <a:spcPts val="375"/>
              </a:spcBef>
              <a:buFont typeface="Arial"/>
              <a:buChar char="•"/>
              <a:tabLst>
                <a:tab pos="256540" algn="l"/>
              </a:tabLst>
            </a:pPr>
            <a:r>
              <a:rPr sz="2900" spc="-195" dirty="0">
                <a:latin typeface="Trebuchet MS"/>
                <a:cs typeface="Trebuchet MS"/>
              </a:rPr>
              <a:t>Performs </a:t>
            </a:r>
            <a:r>
              <a:rPr sz="2900" spc="-185" dirty="0">
                <a:latin typeface="Trebuchet MS"/>
                <a:cs typeface="Trebuchet MS"/>
              </a:rPr>
              <a:t>intrinsic</a:t>
            </a:r>
            <a:r>
              <a:rPr sz="2900" spc="-530" dirty="0">
                <a:latin typeface="Trebuchet MS"/>
                <a:cs typeface="Trebuchet MS"/>
              </a:rPr>
              <a:t> </a:t>
            </a:r>
            <a:r>
              <a:rPr sz="2900" spc="-220" dirty="0">
                <a:latin typeface="Trebuchet MS"/>
                <a:cs typeface="Trebuchet MS"/>
              </a:rPr>
              <a:t>feature  </a:t>
            </a:r>
            <a:r>
              <a:rPr sz="2900" spc="-180" dirty="0">
                <a:latin typeface="Trebuchet MS"/>
                <a:cs typeface="Trebuchet MS"/>
              </a:rPr>
              <a:t>ranking</a:t>
            </a:r>
            <a:endParaRPr sz="2900">
              <a:latin typeface="Trebuchet MS"/>
              <a:cs typeface="Trebuchet MS"/>
            </a:endParaRPr>
          </a:p>
          <a:p>
            <a:pPr marL="255904" marR="5080" indent="-243204">
              <a:lnSpc>
                <a:spcPts val="3300"/>
              </a:lnSpc>
              <a:spcBef>
                <a:spcPts val="100"/>
              </a:spcBef>
              <a:buFont typeface="Arial"/>
              <a:buChar char="•"/>
              <a:tabLst>
                <a:tab pos="256540" algn="l"/>
              </a:tabLst>
            </a:pPr>
            <a:r>
              <a:rPr sz="2900" spc="-185" dirty="0">
                <a:latin typeface="Trebuchet MS"/>
                <a:cs typeface="Trebuchet MS"/>
              </a:rPr>
              <a:t>Branches </a:t>
            </a:r>
            <a:r>
              <a:rPr sz="2900" spc="-150" dirty="0">
                <a:latin typeface="Trebuchet MS"/>
                <a:cs typeface="Trebuchet MS"/>
              </a:rPr>
              <a:t>out </a:t>
            </a:r>
            <a:r>
              <a:rPr sz="2900" spc="-210" dirty="0">
                <a:latin typeface="Trebuchet MS"/>
                <a:cs typeface="Trebuchet MS"/>
              </a:rPr>
              <a:t>at </a:t>
            </a:r>
            <a:r>
              <a:rPr sz="2900" spc="-200" dirty="0">
                <a:latin typeface="Trebuchet MS"/>
                <a:cs typeface="Trebuchet MS"/>
              </a:rPr>
              <a:t>each </a:t>
            </a:r>
            <a:r>
              <a:rPr sz="2900" spc="-225" dirty="0">
                <a:latin typeface="Trebuchet MS"/>
                <a:cs typeface="Trebuchet MS"/>
              </a:rPr>
              <a:t>level  </a:t>
            </a:r>
            <a:r>
              <a:rPr sz="2900" spc="-165" dirty="0">
                <a:latin typeface="Trebuchet MS"/>
                <a:cs typeface="Trebuchet MS"/>
              </a:rPr>
              <a:t>based</a:t>
            </a:r>
            <a:r>
              <a:rPr sz="2900" spc="-370" dirty="0">
                <a:latin typeface="Trebuchet MS"/>
                <a:cs typeface="Trebuchet MS"/>
              </a:rPr>
              <a:t> </a:t>
            </a:r>
            <a:r>
              <a:rPr sz="2900" spc="-90" dirty="0">
                <a:latin typeface="Trebuchet MS"/>
                <a:cs typeface="Trebuchet MS"/>
              </a:rPr>
              <a:t>on</a:t>
            </a:r>
            <a:r>
              <a:rPr sz="2900" spc="-365" dirty="0">
                <a:latin typeface="Trebuchet MS"/>
                <a:cs typeface="Trebuchet MS"/>
              </a:rPr>
              <a:t> </a:t>
            </a:r>
            <a:r>
              <a:rPr sz="2900" spc="-175" dirty="0">
                <a:latin typeface="Trebuchet MS"/>
                <a:cs typeface="Trebuchet MS"/>
              </a:rPr>
              <a:t>the</a:t>
            </a:r>
            <a:r>
              <a:rPr sz="2900" spc="-370" dirty="0">
                <a:latin typeface="Trebuchet MS"/>
                <a:cs typeface="Trebuchet MS"/>
              </a:rPr>
              <a:t> </a:t>
            </a:r>
            <a:r>
              <a:rPr sz="2900" spc="-220" dirty="0">
                <a:latin typeface="Trebuchet MS"/>
                <a:cs typeface="Trebuchet MS"/>
              </a:rPr>
              <a:t>feature</a:t>
            </a:r>
            <a:r>
              <a:rPr sz="2900" spc="-365" dirty="0">
                <a:latin typeface="Trebuchet MS"/>
                <a:cs typeface="Trebuchet MS"/>
              </a:rPr>
              <a:t> </a:t>
            </a:r>
            <a:r>
              <a:rPr sz="2900" spc="-200" dirty="0">
                <a:latin typeface="Trebuchet MS"/>
                <a:cs typeface="Trebuchet MS"/>
              </a:rPr>
              <a:t>that</a:t>
            </a:r>
            <a:r>
              <a:rPr sz="2900" spc="-330" dirty="0">
                <a:latin typeface="Trebuchet MS"/>
                <a:cs typeface="Trebuchet MS"/>
              </a:rPr>
              <a:t> </a:t>
            </a:r>
            <a:r>
              <a:rPr sz="2900" spc="-195" dirty="0">
                <a:latin typeface="Trebuchet MS"/>
                <a:cs typeface="Trebuchet MS"/>
              </a:rPr>
              <a:t>can  </a:t>
            </a:r>
            <a:r>
              <a:rPr sz="2900" spc="-180" dirty="0">
                <a:latin typeface="Trebuchet MS"/>
                <a:cs typeface="Trebuchet MS"/>
              </a:rPr>
              <a:t>provide </a:t>
            </a:r>
            <a:r>
              <a:rPr sz="2900" spc="-175" dirty="0">
                <a:latin typeface="Trebuchet MS"/>
                <a:cs typeface="Trebuchet MS"/>
              </a:rPr>
              <a:t>the </a:t>
            </a:r>
            <a:r>
              <a:rPr sz="2900" spc="-185" dirty="0">
                <a:latin typeface="Trebuchet MS"/>
                <a:cs typeface="Trebuchet MS"/>
              </a:rPr>
              <a:t>best</a:t>
            </a:r>
            <a:r>
              <a:rPr sz="2900" spc="-700" dirty="0">
                <a:latin typeface="Trebuchet MS"/>
                <a:cs typeface="Trebuchet MS"/>
              </a:rPr>
              <a:t> </a:t>
            </a:r>
            <a:r>
              <a:rPr sz="2900" spc="-185" dirty="0">
                <a:latin typeface="Trebuchet MS"/>
                <a:cs typeface="Trebuchet MS"/>
              </a:rPr>
              <a:t>separation</a:t>
            </a:r>
            <a:endParaRPr sz="2900">
              <a:latin typeface="Trebuchet MS"/>
              <a:cs typeface="Trebuchet MS"/>
            </a:endParaRPr>
          </a:p>
          <a:p>
            <a:pPr marL="255904" marR="57150" indent="-243204">
              <a:lnSpc>
                <a:spcPts val="3300"/>
              </a:lnSpc>
              <a:spcBef>
                <a:spcPts val="100"/>
              </a:spcBef>
              <a:buFont typeface="Arial"/>
              <a:buChar char="•"/>
              <a:tabLst>
                <a:tab pos="256540" algn="l"/>
              </a:tabLst>
            </a:pPr>
            <a:r>
              <a:rPr sz="2900" spc="-180" dirty="0">
                <a:latin typeface="Trebuchet MS"/>
                <a:cs typeface="Trebuchet MS"/>
              </a:rPr>
              <a:t>Decides</a:t>
            </a:r>
            <a:r>
              <a:rPr sz="2900" spc="-350" dirty="0">
                <a:latin typeface="Trebuchet MS"/>
                <a:cs typeface="Trebuchet MS"/>
              </a:rPr>
              <a:t> </a:t>
            </a:r>
            <a:r>
              <a:rPr sz="2900" spc="-165" dirty="0">
                <a:latin typeface="Trebuchet MS"/>
                <a:cs typeface="Trebuchet MS"/>
              </a:rPr>
              <a:t>based</a:t>
            </a:r>
            <a:r>
              <a:rPr sz="2900" spc="-365" dirty="0">
                <a:latin typeface="Trebuchet MS"/>
                <a:cs typeface="Trebuchet MS"/>
              </a:rPr>
              <a:t> </a:t>
            </a:r>
            <a:r>
              <a:rPr sz="2900" spc="-90" dirty="0">
                <a:latin typeface="Trebuchet MS"/>
                <a:cs typeface="Trebuchet MS"/>
              </a:rPr>
              <a:t>on</a:t>
            </a:r>
            <a:r>
              <a:rPr sz="2900" spc="-365" dirty="0">
                <a:latin typeface="Trebuchet MS"/>
                <a:cs typeface="Trebuchet MS"/>
              </a:rPr>
              <a:t> </a:t>
            </a:r>
            <a:r>
              <a:rPr sz="2900" spc="-195" dirty="0">
                <a:latin typeface="Trebuchet MS"/>
                <a:cs typeface="Trebuchet MS"/>
              </a:rPr>
              <a:t>intervals</a:t>
            </a:r>
            <a:r>
              <a:rPr sz="2900" spc="-350" dirty="0">
                <a:latin typeface="Trebuchet MS"/>
                <a:cs typeface="Trebuchet MS"/>
              </a:rPr>
              <a:t> </a:t>
            </a:r>
            <a:r>
              <a:rPr sz="2900" spc="-155" dirty="0">
                <a:latin typeface="Trebuchet MS"/>
                <a:cs typeface="Trebuchet MS"/>
              </a:rPr>
              <a:t>of  </a:t>
            </a:r>
            <a:r>
              <a:rPr sz="2900" spc="-175" dirty="0">
                <a:latin typeface="Trebuchet MS"/>
                <a:cs typeface="Trebuchet MS"/>
              </a:rPr>
              <a:t>the</a:t>
            </a:r>
            <a:r>
              <a:rPr sz="2900" spc="-360" dirty="0">
                <a:latin typeface="Trebuchet MS"/>
                <a:cs typeface="Trebuchet MS"/>
              </a:rPr>
              <a:t> </a:t>
            </a:r>
            <a:r>
              <a:rPr sz="2900" spc="-210" dirty="0">
                <a:latin typeface="Trebuchet MS"/>
                <a:cs typeface="Trebuchet MS"/>
              </a:rPr>
              <a:t>features</a:t>
            </a:r>
            <a:endParaRPr sz="2900">
              <a:latin typeface="Trebuchet MS"/>
              <a:cs typeface="Trebuchet MS"/>
            </a:endParaRPr>
          </a:p>
          <a:p>
            <a:pPr marL="255904" indent="-243204">
              <a:lnSpc>
                <a:spcPts val="3220"/>
              </a:lnSpc>
              <a:buFont typeface="Arial"/>
              <a:buChar char="•"/>
              <a:tabLst>
                <a:tab pos="256540" algn="l"/>
              </a:tabLst>
            </a:pPr>
            <a:r>
              <a:rPr sz="2900" spc="-215" dirty="0">
                <a:latin typeface="Trebuchet MS"/>
                <a:cs typeface="Trebuchet MS"/>
              </a:rPr>
              <a:t>Different </a:t>
            </a:r>
            <a:r>
              <a:rPr sz="2900" spc="-175" dirty="0">
                <a:latin typeface="Trebuchet MS"/>
                <a:cs typeface="Trebuchet MS"/>
              </a:rPr>
              <a:t>types </a:t>
            </a:r>
            <a:r>
              <a:rPr sz="2900" spc="-155" dirty="0">
                <a:latin typeface="Trebuchet MS"/>
                <a:cs typeface="Trebuchet MS"/>
              </a:rPr>
              <a:t>of</a:t>
            </a:r>
            <a:r>
              <a:rPr sz="2900" spc="-610" dirty="0">
                <a:latin typeface="Trebuchet MS"/>
                <a:cs typeface="Trebuchet MS"/>
              </a:rPr>
              <a:t> </a:t>
            </a:r>
            <a:r>
              <a:rPr sz="2900" spc="-180" dirty="0">
                <a:latin typeface="Trebuchet MS"/>
                <a:cs typeface="Trebuchet MS"/>
              </a:rPr>
              <a:t>algorithms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Decision</a:t>
            </a:r>
            <a:r>
              <a:rPr spc="-365" dirty="0"/>
              <a:t> </a:t>
            </a:r>
            <a:r>
              <a:rPr spc="-31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01" y="1517007"/>
            <a:ext cx="4538317" cy="370133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55904" marR="395605" indent="-243204">
              <a:lnSpc>
                <a:spcPts val="3300"/>
              </a:lnSpc>
              <a:spcBef>
                <a:spcPts val="375"/>
              </a:spcBef>
              <a:buFont typeface="Arial"/>
              <a:buChar char="•"/>
              <a:tabLst>
                <a:tab pos="256540" algn="l"/>
              </a:tabLst>
            </a:pPr>
            <a:r>
              <a:rPr sz="2800" spc="-130" dirty="0">
                <a:latin typeface="Trebuchet MS"/>
                <a:cs typeface="Trebuchet MS"/>
              </a:rPr>
              <a:t>Not</a:t>
            </a:r>
            <a:r>
              <a:rPr sz="2800" spc="-33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210" dirty="0">
                <a:latin typeface="Trebuchet MS"/>
                <a:cs typeface="Trebuchet MS"/>
              </a:rPr>
              <a:t>black</a:t>
            </a:r>
            <a:r>
              <a:rPr sz="2800" spc="-36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box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Algo</a:t>
            </a:r>
            <a:r>
              <a:rPr sz="2800" spc="-370" dirty="0">
                <a:latin typeface="Trebuchet MS"/>
                <a:cs typeface="Trebuchet MS"/>
              </a:rPr>
              <a:t> </a:t>
            </a:r>
            <a:r>
              <a:rPr sz="2800" spc="385" dirty="0">
                <a:latin typeface="Trebuchet MS"/>
                <a:cs typeface="Trebuchet MS"/>
              </a:rPr>
              <a:t>–</a:t>
            </a:r>
            <a:r>
              <a:rPr sz="2800" spc="-360" dirty="0">
                <a:latin typeface="Trebuchet MS"/>
                <a:cs typeface="Trebuchet MS"/>
              </a:rPr>
              <a:t> </a:t>
            </a:r>
            <a:r>
              <a:rPr sz="2800" spc="-195" dirty="0">
                <a:latin typeface="Trebuchet MS"/>
                <a:cs typeface="Trebuchet MS"/>
              </a:rPr>
              <a:t>can  </a:t>
            </a:r>
            <a:r>
              <a:rPr sz="2800" spc="-200" dirty="0">
                <a:latin typeface="Trebuchet MS"/>
                <a:cs typeface="Trebuchet MS"/>
              </a:rPr>
              <a:t>visualize </a:t>
            </a:r>
            <a:r>
              <a:rPr sz="2800" spc="-175" dirty="0">
                <a:latin typeface="Trebuchet MS"/>
                <a:cs typeface="Trebuchet MS"/>
              </a:rPr>
              <a:t>the</a:t>
            </a:r>
            <a:r>
              <a:rPr sz="2800" spc="-530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logic</a:t>
            </a:r>
            <a:endParaRPr sz="2800" dirty="0">
              <a:latin typeface="Trebuchet MS"/>
              <a:cs typeface="Trebuchet MS"/>
            </a:endParaRPr>
          </a:p>
          <a:p>
            <a:pPr marL="255904" marR="510540" indent="-243204">
              <a:lnSpc>
                <a:spcPts val="3300"/>
              </a:lnSpc>
              <a:spcBef>
                <a:spcPts val="100"/>
              </a:spcBef>
              <a:buFont typeface="Arial"/>
              <a:buChar char="•"/>
              <a:tabLst>
                <a:tab pos="256540" algn="l"/>
              </a:tabLst>
            </a:pPr>
            <a:r>
              <a:rPr sz="2800" spc="-195" dirty="0">
                <a:latin typeface="Trebuchet MS"/>
                <a:cs typeface="Trebuchet MS"/>
              </a:rPr>
              <a:t>Performs </a:t>
            </a:r>
            <a:r>
              <a:rPr sz="2800" spc="-185" dirty="0">
                <a:latin typeface="Trebuchet MS"/>
                <a:cs typeface="Trebuchet MS"/>
              </a:rPr>
              <a:t>intrinsic</a:t>
            </a:r>
            <a:r>
              <a:rPr sz="2800" spc="-530" dirty="0">
                <a:latin typeface="Trebuchet MS"/>
                <a:cs typeface="Trebuchet MS"/>
              </a:rPr>
              <a:t> </a:t>
            </a:r>
            <a:r>
              <a:rPr sz="2800" spc="-220" dirty="0">
                <a:latin typeface="Trebuchet MS"/>
                <a:cs typeface="Trebuchet MS"/>
              </a:rPr>
              <a:t>feature  </a:t>
            </a:r>
            <a:r>
              <a:rPr sz="2800" spc="-180" dirty="0">
                <a:latin typeface="Trebuchet MS"/>
                <a:cs typeface="Trebuchet MS"/>
              </a:rPr>
              <a:t>ranking</a:t>
            </a:r>
            <a:endParaRPr sz="2800" dirty="0">
              <a:latin typeface="Trebuchet MS"/>
              <a:cs typeface="Trebuchet MS"/>
            </a:endParaRPr>
          </a:p>
          <a:p>
            <a:pPr marL="645160" marR="5080" lvl="1" indent="-243204">
              <a:lnSpc>
                <a:spcPct val="106100"/>
              </a:lnSpc>
              <a:spcBef>
                <a:spcPts val="7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000" spc="-65" dirty="0">
                <a:latin typeface="Trebuchet MS"/>
                <a:cs typeface="Trebuchet MS"/>
              </a:rPr>
              <a:t>Each </a:t>
            </a:r>
            <a:r>
              <a:rPr sz="2000" spc="-30" dirty="0">
                <a:latin typeface="Trebuchet MS"/>
                <a:cs typeface="Trebuchet MS"/>
              </a:rPr>
              <a:t>node </a:t>
            </a:r>
            <a:r>
              <a:rPr sz="2000" spc="-45" dirty="0">
                <a:latin typeface="Trebuchet MS"/>
                <a:cs typeface="Trebuchet MS"/>
              </a:rPr>
              <a:t>represents </a:t>
            </a:r>
            <a:r>
              <a:rPr sz="2000" spc="-70" dirty="0">
                <a:latin typeface="Trebuchet MS"/>
                <a:cs typeface="Trebuchet MS"/>
              </a:rPr>
              <a:t>a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feature(attribute),  </a:t>
            </a:r>
            <a:r>
              <a:rPr sz="2000" spc="-60" dirty="0">
                <a:latin typeface="Trebuchet MS"/>
                <a:cs typeface="Trebuchet MS"/>
              </a:rPr>
              <a:t>each link(branch) </a:t>
            </a:r>
            <a:r>
              <a:rPr sz="2000" spc="-45" dirty="0">
                <a:latin typeface="Trebuchet MS"/>
                <a:cs typeface="Trebuchet MS"/>
              </a:rPr>
              <a:t>represents </a:t>
            </a:r>
            <a:r>
              <a:rPr sz="2000" spc="-70" dirty="0">
                <a:latin typeface="Trebuchet MS"/>
                <a:cs typeface="Trebuchet MS"/>
              </a:rPr>
              <a:t>a  </a:t>
            </a:r>
            <a:r>
              <a:rPr sz="2000" spc="-55" dirty="0">
                <a:latin typeface="Trebuchet MS"/>
                <a:cs typeface="Trebuchet MS"/>
              </a:rPr>
              <a:t>decision(rule) </a:t>
            </a:r>
            <a:r>
              <a:rPr sz="2000" spc="-35" dirty="0">
                <a:latin typeface="Trebuchet MS"/>
                <a:cs typeface="Trebuchet MS"/>
              </a:rPr>
              <a:t>and </a:t>
            </a:r>
            <a:r>
              <a:rPr sz="2000" spc="-55" dirty="0">
                <a:latin typeface="Trebuchet MS"/>
                <a:cs typeface="Trebuchet MS"/>
              </a:rPr>
              <a:t>each </a:t>
            </a:r>
            <a:r>
              <a:rPr sz="2000" spc="-80" dirty="0">
                <a:latin typeface="Trebuchet MS"/>
                <a:cs typeface="Trebuchet MS"/>
              </a:rPr>
              <a:t>leaf </a:t>
            </a:r>
            <a:r>
              <a:rPr sz="2000" spc="-45" dirty="0">
                <a:latin typeface="Trebuchet MS"/>
                <a:cs typeface="Trebuchet MS"/>
              </a:rPr>
              <a:t>represents </a:t>
            </a:r>
            <a:r>
              <a:rPr sz="2000" spc="-40" dirty="0">
                <a:latin typeface="Trebuchet MS"/>
                <a:cs typeface="Trebuchet MS"/>
              </a:rPr>
              <a:t>an  </a:t>
            </a:r>
            <a:r>
              <a:rPr sz="2000" spc="-60" dirty="0">
                <a:latin typeface="Trebuchet MS"/>
                <a:cs typeface="Trebuchet MS"/>
              </a:rPr>
              <a:t>outcome(categorical </a:t>
            </a:r>
            <a:r>
              <a:rPr sz="2000" spc="-30" dirty="0">
                <a:latin typeface="Trebuchet MS"/>
                <a:cs typeface="Trebuchet MS"/>
              </a:rPr>
              <a:t>or </a:t>
            </a:r>
            <a:r>
              <a:rPr sz="2000" spc="-45" dirty="0">
                <a:latin typeface="Trebuchet MS"/>
                <a:cs typeface="Trebuchet MS"/>
              </a:rPr>
              <a:t>continues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value)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521" y="5484398"/>
            <a:ext cx="4316095" cy="889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5904" indent="-243204">
              <a:lnSpc>
                <a:spcPts val="3390"/>
              </a:lnSpc>
              <a:spcBef>
                <a:spcPts val="114"/>
              </a:spcBef>
              <a:buFont typeface="Arial"/>
              <a:buChar char="•"/>
              <a:tabLst>
                <a:tab pos="256540" algn="l"/>
              </a:tabLst>
            </a:pPr>
            <a:r>
              <a:rPr sz="2900" spc="-215" dirty="0">
                <a:latin typeface="Trebuchet MS"/>
                <a:cs typeface="Trebuchet MS"/>
              </a:rPr>
              <a:t>Different </a:t>
            </a:r>
            <a:r>
              <a:rPr sz="2900" spc="-175" dirty="0">
                <a:latin typeface="Trebuchet MS"/>
                <a:cs typeface="Trebuchet MS"/>
              </a:rPr>
              <a:t>types </a:t>
            </a:r>
            <a:r>
              <a:rPr sz="2900" spc="-155" dirty="0">
                <a:latin typeface="Trebuchet MS"/>
                <a:cs typeface="Trebuchet MS"/>
              </a:rPr>
              <a:t>of</a:t>
            </a:r>
            <a:r>
              <a:rPr sz="2900" spc="-620" dirty="0">
                <a:latin typeface="Trebuchet MS"/>
                <a:cs typeface="Trebuchet MS"/>
              </a:rPr>
              <a:t> </a:t>
            </a:r>
            <a:r>
              <a:rPr sz="2900" spc="-180" dirty="0">
                <a:latin typeface="Trebuchet MS"/>
                <a:cs typeface="Trebuchet MS"/>
              </a:rPr>
              <a:t>algorithms</a:t>
            </a:r>
            <a:endParaRPr sz="2900" dirty="0">
              <a:latin typeface="Trebuchet MS"/>
              <a:cs typeface="Trebuchet MS"/>
            </a:endParaRPr>
          </a:p>
          <a:p>
            <a:pPr marL="645160" lvl="1" indent="-243204">
              <a:lnSpc>
                <a:spcPts val="3390"/>
              </a:lnSpc>
              <a:buFont typeface="Arial"/>
              <a:buChar char="•"/>
              <a:tabLst>
                <a:tab pos="645795" algn="l"/>
              </a:tabLst>
            </a:pPr>
            <a:r>
              <a:rPr sz="2900" spc="-229" dirty="0">
                <a:latin typeface="Trebuchet MS"/>
                <a:cs typeface="Trebuchet MS"/>
              </a:rPr>
              <a:t>CART</a:t>
            </a:r>
            <a:endParaRPr sz="2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0838" y="1974850"/>
            <a:ext cx="5537200" cy="360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80011" y="4461896"/>
            <a:ext cx="407034" cy="2647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650" b="1" spc="-185" dirty="0">
                <a:latin typeface="Trebuchet MS"/>
                <a:cs typeface="Trebuchet MS"/>
              </a:rPr>
              <a:t>L</a:t>
            </a:r>
            <a:r>
              <a:rPr sz="1650" b="1" spc="-204" dirty="0">
                <a:latin typeface="Trebuchet MS"/>
                <a:cs typeface="Trebuchet MS"/>
              </a:rPr>
              <a:t>o</a:t>
            </a:r>
            <a:r>
              <a:rPr sz="1650" b="1" spc="-130" dirty="0">
                <a:latin typeface="Trebuchet MS"/>
                <a:cs typeface="Trebuchet MS"/>
              </a:rPr>
              <a:t>a</a:t>
            </a:r>
            <a:r>
              <a:rPr sz="1650" b="1" spc="-80" dirty="0">
                <a:latin typeface="Trebuchet MS"/>
                <a:cs typeface="Trebuchet MS"/>
              </a:rPr>
              <a:t>n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6263" y="4459515"/>
            <a:ext cx="499109" cy="2120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250" b="1" spc="-45" dirty="0">
                <a:latin typeface="Trebuchet MS"/>
                <a:cs typeface="Trebuchet MS"/>
              </a:rPr>
              <a:t>No</a:t>
            </a:r>
            <a:r>
              <a:rPr sz="1250" b="1" spc="-220" dirty="0">
                <a:latin typeface="Trebuchet MS"/>
                <a:cs typeface="Trebuchet MS"/>
              </a:rPr>
              <a:t> </a:t>
            </a:r>
            <a:r>
              <a:rPr sz="1250" b="1" spc="-75" dirty="0">
                <a:latin typeface="Trebuchet MS"/>
                <a:cs typeface="Trebuchet MS"/>
              </a:rPr>
              <a:t>loan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898900" y="1263770"/>
            <a:ext cx="6406299" cy="4238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70104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Random </a:t>
            </a:r>
            <a:r>
              <a:rPr spc="-150" dirty="0"/>
              <a:t>Decision</a:t>
            </a:r>
            <a:r>
              <a:rPr spc="-459" dirty="0"/>
              <a:t> </a:t>
            </a:r>
            <a:r>
              <a:rPr spc="-195" dirty="0"/>
              <a:t>Forest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300" y="3016250"/>
            <a:ext cx="3618864" cy="188641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07010" marR="702945" indent="-194310">
              <a:lnSpc>
                <a:spcPts val="2500"/>
              </a:lnSpc>
              <a:spcBef>
                <a:spcPts val="6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185" dirty="0">
                <a:latin typeface="Trebuchet MS"/>
                <a:cs typeface="Trebuchet MS"/>
              </a:rPr>
              <a:t>“Ensemble”</a:t>
            </a:r>
            <a:r>
              <a:rPr sz="2400" spc="-32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of  </a:t>
            </a:r>
            <a:r>
              <a:rPr sz="2400" spc="-140" dirty="0">
                <a:latin typeface="Trebuchet MS"/>
                <a:cs typeface="Trebuchet MS"/>
              </a:rPr>
              <a:t>decision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trees</a:t>
            </a:r>
            <a:endParaRPr sz="2400" dirty="0">
              <a:latin typeface="Trebuchet MS"/>
              <a:cs typeface="Trebuchet MS"/>
            </a:endParaRPr>
          </a:p>
          <a:p>
            <a:pPr marL="207010" marR="5080" indent="-194310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210" dirty="0">
                <a:latin typeface="Trebuchet MS"/>
                <a:cs typeface="Trebuchet MS"/>
              </a:rPr>
              <a:t>Train </a:t>
            </a:r>
            <a:r>
              <a:rPr sz="2400" spc="-155" dirty="0">
                <a:latin typeface="Trebuchet MS"/>
                <a:cs typeface="Trebuchet MS"/>
              </a:rPr>
              <a:t>many  classifiers </a:t>
            </a:r>
            <a:r>
              <a:rPr sz="2400" spc="-70" dirty="0">
                <a:latin typeface="Trebuchet MS"/>
                <a:cs typeface="Trebuchet MS"/>
              </a:rPr>
              <a:t>on</a:t>
            </a:r>
            <a:r>
              <a:rPr sz="2400" spc="-54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part </a:t>
            </a:r>
            <a:r>
              <a:rPr sz="2400" spc="-125" dirty="0">
                <a:latin typeface="Trebuchet MS"/>
                <a:cs typeface="Trebuchet MS"/>
              </a:rPr>
              <a:t>of 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data</a:t>
            </a:r>
            <a:endParaRPr sz="2400" dirty="0">
              <a:latin typeface="Trebuchet MS"/>
              <a:cs typeface="Trebuchet MS"/>
            </a:endParaRPr>
          </a:p>
          <a:p>
            <a:pPr marL="207010" marR="100965" indent="-194310">
              <a:lnSpc>
                <a:spcPts val="2900"/>
              </a:lnSpc>
              <a:spcBef>
                <a:spcPts val="580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204" dirty="0">
                <a:latin typeface="Trebuchet MS"/>
                <a:cs typeface="Trebuchet MS"/>
              </a:rPr>
              <a:t>“Vote”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-4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right  </a:t>
            </a:r>
            <a:r>
              <a:rPr sz="2400" spc="-140" dirty="0">
                <a:latin typeface="Trebuchet MS"/>
                <a:cs typeface="Trebuchet MS"/>
              </a:rPr>
              <a:t>answer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66294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Support </a:t>
            </a:r>
            <a:r>
              <a:rPr spc="-215" dirty="0"/>
              <a:t>Vector</a:t>
            </a:r>
            <a:r>
              <a:rPr spc="-475" dirty="0"/>
              <a:t> </a:t>
            </a:r>
            <a:r>
              <a:rPr spc="-90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830" y="2375001"/>
            <a:ext cx="3667125" cy="26289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07010" marR="5080" indent="-194310">
              <a:lnSpc>
                <a:spcPts val="2500"/>
              </a:lnSpc>
              <a:spcBef>
                <a:spcPts val="6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60" dirty="0">
                <a:latin typeface="Trebuchet MS"/>
                <a:cs typeface="Trebuchet MS"/>
              </a:rPr>
              <a:t>Perform </a:t>
            </a:r>
            <a:r>
              <a:rPr sz="2500" spc="-165" dirty="0">
                <a:latin typeface="Trebuchet MS"/>
                <a:cs typeface="Trebuchet MS"/>
              </a:rPr>
              <a:t>classification</a:t>
            </a:r>
            <a:r>
              <a:rPr sz="2500" spc="-40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based  </a:t>
            </a:r>
            <a:r>
              <a:rPr sz="2500" spc="-70" dirty="0">
                <a:latin typeface="Trebuchet MS"/>
                <a:cs typeface="Trebuchet MS"/>
              </a:rPr>
              <a:t>on </a:t>
            </a:r>
            <a:r>
              <a:rPr sz="2500" spc="-145" dirty="0">
                <a:latin typeface="Trebuchet MS"/>
                <a:cs typeface="Trebuchet MS"/>
              </a:rPr>
              <a:t>the </a:t>
            </a:r>
            <a:r>
              <a:rPr sz="2500" spc="-170" dirty="0">
                <a:latin typeface="Trebuchet MS"/>
                <a:cs typeface="Trebuchet MS"/>
              </a:rPr>
              <a:t>features </a:t>
            </a:r>
            <a:r>
              <a:rPr sz="2500" spc="-150" dirty="0">
                <a:latin typeface="Trebuchet MS"/>
                <a:cs typeface="Trebuchet MS"/>
              </a:rPr>
              <a:t>closest </a:t>
            </a:r>
            <a:r>
              <a:rPr sz="2500" spc="-125" dirty="0">
                <a:latin typeface="Trebuchet MS"/>
                <a:cs typeface="Trebuchet MS"/>
              </a:rPr>
              <a:t>to  </a:t>
            </a:r>
            <a:r>
              <a:rPr sz="2500" spc="-145" dirty="0">
                <a:latin typeface="Trebuchet MS"/>
                <a:cs typeface="Trebuchet MS"/>
              </a:rPr>
              <a:t>the </a:t>
            </a:r>
            <a:r>
              <a:rPr sz="2500" spc="-140" dirty="0">
                <a:latin typeface="Trebuchet MS"/>
                <a:cs typeface="Trebuchet MS"/>
              </a:rPr>
              <a:t>decision</a:t>
            </a:r>
            <a:r>
              <a:rPr sz="2500" spc="-409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boundary</a:t>
            </a:r>
            <a:endParaRPr sz="2500" dirty="0">
              <a:latin typeface="Trebuchet MS"/>
              <a:cs typeface="Trebuchet MS"/>
            </a:endParaRPr>
          </a:p>
          <a:p>
            <a:pPr marL="207010" marR="100330" indent="-194310">
              <a:lnSpc>
                <a:spcPts val="2500"/>
              </a:lnSpc>
              <a:spcBef>
                <a:spcPts val="12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40" dirty="0">
                <a:latin typeface="Trebuchet MS"/>
                <a:cs typeface="Trebuchet MS"/>
              </a:rPr>
              <a:t>Maximize </a:t>
            </a:r>
            <a:r>
              <a:rPr sz="2500" spc="-145" dirty="0">
                <a:latin typeface="Trebuchet MS"/>
                <a:cs typeface="Trebuchet MS"/>
              </a:rPr>
              <a:t>the </a:t>
            </a:r>
            <a:r>
              <a:rPr sz="2500" spc="-160" dirty="0">
                <a:latin typeface="Trebuchet MS"/>
                <a:cs typeface="Trebuchet MS"/>
              </a:rPr>
              <a:t>distance  </a:t>
            </a:r>
            <a:r>
              <a:rPr sz="2500" spc="-165" dirty="0">
                <a:latin typeface="Trebuchet MS"/>
                <a:cs typeface="Trebuchet MS"/>
              </a:rPr>
              <a:t>between </a:t>
            </a:r>
            <a:r>
              <a:rPr sz="2500" spc="-145" dirty="0">
                <a:latin typeface="Trebuchet MS"/>
                <a:cs typeface="Trebuchet MS"/>
              </a:rPr>
              <a:t>the </a:t>
            </a:r>
            <a:r>
              <a:rPr sz="2500" spc="-125" dirty="0">
                <a:latin typeface="Trebuchet MS"/>
                <a:cs typeface="Trebuchet MS"/>
              </a:rPr>
              <a:t>boundary</a:t>
            </a:r>
            <a:r>
              <a:rPr sz="2500" spc="-55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and  the </a:t>
            </a:r>
            <a:r>
              <a:rPr sz="2500" spc="-155" dirty="0">
                <a:latin typeface="Trebuchet MS"/>
                <a:cs typeface="Trebuchet MS"/>
              </a:rPr>
              <a:t>“support</a:t>
            </a:r>
            <a:r>
              <a:rPr sz="2500" spc="-390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vectors”</a:t>
            </a:r>
            <a:endParaRPr sz="2500" dirty="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45" dirty="0">
                <a:latin typeface="Trebuchet MS"/>
                <a:cs typeface="Trebuchet MS"/>
              </a:rPr>
              <a:t>Many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variants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8356" y="2661804"/>
            <a:ext cx="5042803" cy="3656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HyperParameters </a:t>
            </a:r>
            <a:r>
              <a:rPr spc="490" dirty="0"/>
              <a:t>–</a:t>
            </a:r>
            <a:r>
              <a:rPr spc="-600" dirty="0"/>
              <a:t> </a:t>
            </a:r>
            <a:r>
              <a:rPr spc="-145" dirty="0"/>
              <a:t>Knobs </a:t>
            </a:r>
            <a:r>
              <a:rPr spc="-175" dirty="0"/>
              <a:t>to </a:t>
            </a:r>
            <a:r>
              <a:rPr spc="-265" dirty="0"/>
              <a:t>tune..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000" y="2082901"/>
            <a:ext cx="9160510" cy="44729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07010" marR="579755" indent="-194310">
              <a:lnSpc>
                <a:spcPts val="2600"/>
              </a:lnSpc>
              <a:spcBef>
                <a:spcPts val="52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50" dirty="0">
                <a:latin typeface="Trebuchet MS"/>
                <a:cs typeface="Trebuchet MS"/>
              </a:rPr>
              <a:t>Define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higher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level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concepts</a:t>
            </a:r>
            <a:r>
              <a:rPr sz="2500" spc="-254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about</a:t>
            </a:r>
            <a:r>
              <a:rPr sz="2500" spc="-24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model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such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as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210" dirty="0">
                <a:latin typeface="Trebuchet MS"/>
                <a:cs typeface="Trebuchet MS"/>
              </a:rPr>
              <a:t>complexity,</a:t>
            </a:r>
            <a:r>
              <a:rPr sz="2500" spc="-23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or  </a:t>
            </a:r>
            <a:r>
              <a:rPr sz="2500" spc="-180" dirty="0">
                <a:latin typeface="Trebuchet MS"/>
                <a:cs typeface="Trebuchet MS"/>
              </a:rPr>
              <a:t>capacity </a:t>
            </a:r>
            <a:r>
              <a:rPr sz="2500" spc="-125" dirty="0">
                <a:latin typeface="Trebuchet MS"/>
                <a:cs typeface="Trebuchet MS"/>
              </a:rPr>
              <a:t>to</a:t>
            </a:r>
            <a:r>
              <a:rPr sz="2500" spc="-37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learn.</a:t>
            </a:r>
            <a:endParaRPr sz="2500">
              <a:latin typeface="Trebuchet MS"/>
              <a:cs typeface="Trebuchet MS"/>
            </a:endParaRPr>
          </a:p>
          <a:p>
            <a:pPr marL="207010" marR="128905" indent="-194310">
              <a:lnSpc>
                <a:spcPts val="2500"/>
              </a:lnSpc>
              <a:spcBef>
                <a:spcPts val="118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50" dirty="0">
                <a:latin typeface="Trebuchet MS"/>
                <a:cs typeface="Trebuchet MS"/>
              </a:rPr>
              <a:t>Cannot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be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learned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directly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from</a:t>
            </a:r>
            <a:r>
              <a:rPr sz="2500" spc="-30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data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in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standard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model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training  </a:t>
            </a:r>
            <a:r>
              <a:rPr sz="2500" spc="-135" dirty="0">
                <a:latin typeface="Trebuchet MS"/>
                <a:cs typeface="Trebuchet MS"/>
              </a:rPr>
              <a:t>process</a:t>
            </a:r>
            <a:r>
              <a:rPr sz="2500" spc="-254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and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need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to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be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predefined.</a:t>
            </a:r>
            <a:endParaRPr sz="2500">
              <a:latin typeface="Trebuchet MS"/>
              <a:cs typeface="Trebuchet MS"/>
            </a:endParaRPr>
          </a:p>
          <a:p>
            <a:pPr marL="207010" marR="5080" indent="-194310">
              <a:lnSpc>
                <a:spcPts val="2500"/>
              </a:lnSpc>
              <a:spcBef>
                <a:spcPts val="12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55" dirty="0">
                <a:latin typeface="Trebuchet MS"/>
                <a:cs typeface="Trebuchet MS"/>
              </a:rPr>
              <a:t>Can</a:t>
            </a:r>
            <a:r>
              <a:rPr sz="2500" spc="-26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be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decided</a:t>
            </a:r>
            <a:r>
              <a:rPr sz="2500" spc="-26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by</a:t>
            </a:r>
            <a:r>
              <a:rPr sz="2500" spc="-26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setting</a:t>
            </a:r>
            <a:r>
              <a:rPr sz="2500" spc="-26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different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values,</a:t>
            </a:r>
            <a:r>
              <a:rPr sz="2500" spc="-229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training</a:t>
            </a:r>
            <a:r>
              <a:rPr sz="2500" spc="-26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different</a:t>
            </a:r>
            <a:r>
              <a:rPr sz="2500" spc="-235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models,</a:t>
            </a:r>
            <a:r>
              <a:rPr sz="2500" spc="-229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and  </a:t>
            </a:r>
            <a:r>
              <a:rPr sz="2500" spc="-120" dirty="0">
                <a:latin typeface="Trebuchet MS"/>
                <a:cs typeface="Trebuchet MS"/>
              </a:rPr>
              <a:t>choosing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values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that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test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better</a:t>
            </a:r>
            <a:endParaRPr sz="250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25" dirty="0">
                <a:latin typeface="Trebuchet MS"/>
                <a:cs typeface="Trebuchet MS"/>
              </a:rPr>
              <a:t>Some </a:t>
            </a:r>
            <a:r>
              <a:rPr sz="2500" spc="-175" dirty="0">
                <a:latin typeface="Trebuchet MS"/>
                <a:cs typeface="Trebuchet MS"/>
              </a:rPr>
              <a:t>examples </a:t>
            </a:r>
            <a:r>
              <a:rPr sz="2500" spc="-125" dirty="0">
                <a:latin typeface="Trebuchet MS"/>
                <a:cs typeface="Trebuchet MS"/>
              </a:rPr>
              <a:t>of</a:t>
            </a:r>
            <a:r>
              <a:rPr sz="2500" spc="-48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hyperparameters:</a:t>
            </a:r>
            <a:endParaRPr sz="250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60" dirty="0">
                <a:latin typeface="Trebuchet MS"/>
                <a:cs typeface="Trebuchet MS"/>
              </a:rPr>
              <a:t>Number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of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leaves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or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85" dirty="0">
                <a:latin typeface="Trebuchet MS"/>
                <a:cs typeface="Trebuchet MS"/>
              </a:rPr>
              <a:t>depth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of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a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tree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60" dirty="0">
                <a:latin typeface="Trebuchet MS"/>
                <a:cs typeface="Trebuchet MS"/>
              </a:rPr>
              <a:t>Number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of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14" dirty="0">
                <a:latin typeface="Trebuchet MS"/>
                <a:cs typeface="Trebuchet MS"/>
              </a:rPr>
              <a:t>latent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factors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in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a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matrix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114" dirty="0">
                <a:latin typeface="Trebuchet MS"/>
                <a:cs typeface="Trebuchet MS"/>
              </a:rPr>
              <a:t>factorization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90" dirty="0">
                <a:latin typeface="Trebuchet MS"/>
                <a:cs typeface="Trebuchet MS"/>
              </a:rPr>
              <a:t>Learning </a:t>
            </a:r>
            <a:r>
              <a:rPr sz="2050" spc="-125" dirty="0">
                <a:latin typeface="Trebuchet MS"/>
                <a:cs typeface="Trebuchet MS"/>
              </a:rPr>
              <a:t>rate </a:t>
            </a:r>
            <a:r>
              <a:rPr sz="2050" spc="-95" dirty="0">
                <a:latin typeface="Trebuchet MS"/>
                <a:cs typeface="Trebuchet MS"/>
              </a:rPr>
              <a:t>(in </a:t>
            </a:r>
            <a:r>
              <a:rPr sz="2050" spc="-85" dirty="0">
                <a:latin typeface="Trebuchet MS"/>
                <a:cs typeface="Trebuchet MS"/>
              </a:rPr>
              <a:t>many</a:t>
            </a:r>
            <a:r>
              <a:rPr sz="2050" spc="-409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models)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60" dirty="0">
                <a:latin typeface="Trebuchet MS"/>
                <a:cs typeface="Trebuchet MS"/>
              </a:rPr>
              <a:t>Number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of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hidden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105" dirty="0">
                <a:latin typeface="Trebuchet MS"/>
                <a:cs typeface="Trebuchet MS"/>
              </a:rPr>
              <a:t>layers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in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a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deep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90" dirty="0">
                <a:latin typeface="Trebuchet MS"/>
                <a:cs typeface="Trebuchet MS"/>
              </a:rPr>
              <a:t>neural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85" dirty="0">
                <a:latin typeface="Trebuchet MS"/>
                <a:cs typeface="Trebuchet MS"/>
              </a:rPr>
              <a:t>network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60" dirty="0">
                <a:latin typeface="Trebuchet MS"/>
                <a:cs typeface="Trebuchet MS"/>
              </a:rPr>
              <a:t>Number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of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clusters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in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a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k-means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clustering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Random </a:t>
            </a:r>
            <a:r>
              <a:rPr spc="-195" dirty="0"/>
              <a:t>Forest </a:t>
            </a:r>
            <a:r>
              <a:rPr spc="490" dirty="0"/>
              <a:t>–</a:t>
            </a:r>
            <a:r>
              <a:rPr spc="-630" dirty="0"/>
              <a:t> </a:t>
            </a:r>
            <a:r>
              <a:rPr spc="-170" dirty="0"/>
              <a:t>Hyper </a:t>
            </a:r>
            <a:r>
              <a:rPr spc="-204" dirty="0"/>
              <a:t>parameter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628" y="1970703"/>
            <a:ext cx="8094980" cy="2247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SzPct val="95121"/>
              <a:buFont typeface="Arial"/>
              <a:buChar char="•"/>
              <a:tabLst>
                <a:tab pos="106045" algn="l"/>
              </a:tabLst>
            </a:pPr>
            <a:r>
              <a:rPr sz="2050" spc="-85" dirty="0">
                <a:latin typeface="Trebuchet MS"/>
                <a:cs typeface="Trebuchet MS"/>
              </a:rPr>
              <a:t>n_estimators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=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number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of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trees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in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90" dirty="0">
                <a:latin typeface="Trebuchet MS"/>
                <a:cs typeface="Trebuchet MS"/>
              </a:rPr>
              <a:t>the</a:t>
            </a:r>
            <a:r>
              <a:rPr sz="2050" spc="-185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foreset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buSzPct val="95121"/>
              <a:buFont typeface="Arial"/>
              <a:buChar char="•"/>
              <a:tabLst>
                <a:tab pos="106045" algn="l"/>
              </a:tabLst>
            </a:pPr>
            <a:r>
              <a:rPr sz="2050" spc="-100" dirty="0">
                <a:latin typeface="Trebuchet MS"/>
                <a:cs typeface="Trebuchet MS"/>
              </a:rPr>
              <a:t>max_features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=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max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number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of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features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85" dirty="0">
                <a:latin typeface="Trebuchet MS"/>
                <a:cs typeface="Trebuchet MS"/>
              </a:rPr>
              <a:t>considered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for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splitting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a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node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buSzPct val="95121"/>
              <a:buFont typeface="Arial"/>
              <a:buChar char="•"/>
              <a:tabLst>
                <a:tab pos="106045" algn="l"/>
              </a:tabLst>
            </a:pPr>
            <a:r>
              <a:rPr sz="2050" spc="-90" dirty="0">
                <a:latin typeface="Trebuchet MS"/>
                <a:cs typeface="Trebuchet MS"/>
              </a:rPr>
              <a:t>max_depth</a:t>
            </a:r>
            <a:r>
              <a:rPr sz="2050" spc="-190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=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max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number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of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levels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in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each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decision</a:t>
            </a:r>
            <a:r>
              <a:rPr sz="2050" spc="-185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tree</a:t>
            </a: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ct val="101600"/>
              </a:lnSpc>
              <a:buSzPct val="95121"/>
              <a:buFont typeface="Arial"/>
              <a:buChar char="•"/>
              <a:tabLst>
                <a:tab pos="106045" algn="l"/>
              </a:tabLst>
            </a:pPr>
            <a:r>
              <a:rPr sz="2050" spc="-80" dirty="0">
                <a:latin typeface="Trebuchet MS"/>
                <a:cs typeface="Trebuchet MS"/>
              </a:rPr>
              <a:t>min_samples_split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=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min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number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of</a:t>
            </a:r>
            <a:r>
              <a:rPr sz="2050" spc="-165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data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points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05" dirty="0">
                <a:latin typeface="Trebuchet MS"/>
                <a:cs typeface="Trebuchet MS"/>
              </a:rPr>
              <a:t>placed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in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a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node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before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90" dirty="0">
                <a:latin typeface="Trebuchet MS"/>
                <a:cs typeface="Trebuchet MS"/>
              </a:rPr>
              <a:t>the  </a:t>
            </a:r>
            <a:r>
              <a:rPr sz="2050" spc="-60" dirty="0">
                <a:latin typeface="Trebuchet MS"/>
                <a:cs typeface="Trebuchet MS"/>
              </a:rPr>
              <a:t>node </a:t>
            </a:r>
            <a:r>
              <a:rPr sz="2050" spc="-70" dirty="0">
                <a:latin typeface="Trebuchet MS"/>
                <a:cs typeface="Trebuchet MS"/>
              </a:rPr>
              <a:t>is</a:t>
            </a:r>
            <a:r>
              <a:rPr sz="2050" spc="-305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split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buSzPct val="95121"/>
              <a:buFont typeface="Arial"/>
              <a:buChar char="•"/>
              <a:tabLst>
                <a:tab pos="106045" algn="l"/>
              </a:tabLst>
            </a:pPr>
            <a:r>
              <a:rPr sz="2050" spc="-85" dirty="0">
                <a:latin typeface="Trebuchet MS"/>
                <a:cs typeface="Trebuchet MS"/>
              </a:rPr>
              <a:t>min_samples_leaf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=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min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number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of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data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points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allowed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in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a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120" dirty="0">
                <a:latin typeface="Trebuchet MS"/>
                <a:cs typeface="Trebuchet MS"/>
              </a:rPr>
              <a:t>leaf</a:t>
            </a:r>
            <a:r>
              <a:rPr sz="2050" spc="-165" dirty="0"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node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buSzPct val="95121"/>
              <a:buFont typeface="Arial"/>
              <a:buChar char="•"/>
              <a:tabLst>
                <a:tab pos="106045" algn="l"/>
              </a:tabLst>
            </a:pPr>
            <a:r>
              <a:rPr sz="2050" spc="-80" dirty="0">
                <a:latin typeface="Trebuchet MS"/>
                <a:cs typeface="Trebuchet MS"/>
              </a:rPr>
              <a:t>bootstrap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=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method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90" dirty="0">
                <a:latin typeface="Trebuchet MS"/>
                <a:cs typeface="Trebuchet MS"/>
              </a:rPr>
              <a:t>for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sampling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data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points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(with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or</a:t>
            </a:r>
            <a:r>
              <a:rPr sz="2050" spc="-170" dirty="0">
                <a:latin typeface="Trebuchet MS"/>
                <a:cs typeface="Trebuchet MS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without</a:t>
            </a:r>
            <a:r>
              <a:rPr sz="2050" spc="-175" dirty="0">
                <a:latin typeface="Trebuchet MS"/>
                <a:cs typeface="Trebuchet MS"/>
              </a:rPr>
              <a:t> </a:t>
            </a:r>
            <a:r>
              <a:rPr sz="2050" spc="-110" dirty="0">
                <a:latin typeface="Trebuchet MS"/>
                <a:cs typeface="Trebuchet MS"/>
              </a:rPr>
              <a:t>replacement)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900" y="4229100"/>
            <a:ext cx="9753600" cy="234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5791200" cy="116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How </a:t>
            </a:r>
            <a:r>
              <a:rPr spc="-180" dirty="0"/>
              <a:t>to </a:t>
            </a:r>
            <a:r>
              <a:rPr spc="-210" dirty="0"/>
              <a:t>achieve </a:t>
            </a:r>
            <a:r>
              <a:rPr spc="-204" dirty="0"/>
              <a:t>optimized </a:t>
            </a:r>
            <a:r>
              <a:rPr spc="-175" dirty="0"/>
              <a:t>hyper </a:t>
            </a:r>
            <a:r>
              <a:rPr spc="-204" dirty="0"/>
              <a:t>parameter</a:t>
            </a:r>
            <a:r>
              <a:rPr spc="-819" dirty="0"/>
              <a:t> </a:t>
            </a:r>
            <a:r>
              <a:rPr spc="360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6883400" y="2552700"/>
            <a:ext cx="3657600" cy="359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2286000"/>
            <a:ext cx="6616700" cy="415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1174902"/>
            <a:ext cx="573722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spc="-200" dirty="0">
                <a:latin typeface="Trebuchet MS"/>
                <a:cs typeface="Trebuchet MS"/>
              </a:rPr>
              <a:t>HyperParameter</a:t>
            </a:r>
            <a:r>
              <a:rPr sz="3750" spc="-305" dirty="0">
                <a:latin typeface="Trebuchet MS"/>
                <a:cs typeface="Trebuchet MS"/>
              </a:rPr>
              <a:t> </a:t>
            </a:r>
            <a:r>
              <a:rPr sz="3750" spc="-204" dirty="0">
                <a:latin typeface="Trebuchet MS"/>
                <a:cs typeface="Trebuchet MS"/>
              </a:rPr>
              <a:t>Optimization</a:t>
            </a:r>
            <a:endParaRPr sz="37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8028" y="3226090"/>
            <a:ext cx="7677344" cy="3660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1924" y="2121001"/>
            <a:ext cx="8700770" cy="7747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280"/>
              </a:spcBef>
            </a:pPr>
            <a:r>
              <a:rPr sz="2400" b="1" spc="-145" dirty="0">
                <a:latin typeface="Trebuchet MS"/>
                <a:cs typeface="Trebuchet MS"/>
              </a:rPr>
              <a:t>Objective:</a:t>
            </a:r>
            <a:r>
              <a:rPr sz="2400" b="1" spc="-24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Find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ideal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value(s)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of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parameters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of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your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algorithm</a:t>
            </a:r>
            <a:r>
              <a:rPr sz="2400" spc="-29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to  </a:t>
            </a:r>
            <a:r>
              <a:rPr sz="2400" spc="-195" dirty="0">
                <a:latin typeface="Trebuchet MS"/>
                <a:cs typeface="Trebuchet MS"/>
              </a:rPr>
              <a:t>maximize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60" dirty="0">
                <a:latin typeface="Trebuchet MS"/>
                <a:cs typeface="Trebuchet MS"/>
              </a:rPr>
              <a:t>evaluation</a:t>
            </a:r>
            <a:r>
              <a:rPr sz="2400" spc="-48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criterion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Grid</a:t>
            </a:r>
            <a:r>
              <a:rPr spc="-345" dirty="0"/>
              <a:t> </a:t>
            </a:r>
            <a:r>
              <a:rPr spc="-18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830" y="2336797"/>
            <a:ext cx="7654925" cy="34544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60" dirty="0">
                <a:latin typeface="Trebuchet MS"/>
                <a:cs typeface="Trebuchet MS"/>
              </a:rPr>
              <a:t>Model </a:t>
            </a:r>
            <a:r>
              <a:rPr sz="2500" spc="325" dirty="0">
                <a:latin typeface="Trebuchet MS"/>
                <a:cs typeface="Trebuchet MS"/>
              </a:rPr>
              <a:t>–</a:t>
            </a:r>
            <a:r>
              <a:rPr sz="2500" spc="-45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X</a:t>
            </a:r>
            <a:endParaRPr sz="250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65" dirty="0">
                <a:latin typeface="Trebuchet MS"/>
                <a:cs typeface="Trebuchet MS"/>
              </a:rPr>
              <a:t>Hyperparameters </a:t>
            </a:r>
            <a:r>
              <a:rPr sz="2500" spc="325" dirty="0">
                <a:latin typeface="Trebuchet MS"/>
                <a:cs typeface="Trebuchet MS"/>
              </a:rPr>
              <a:t>–</a:t>
            </a:r>
            <a:r>
              <a:rPr sz="2500" spc="-35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a1,a2,a3</a:t>
            </a:r>
            <a:endParaRPr sz="250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120" dirty="0">
                <a:latin typeface="Trebuchet MS"/>
                <a:cs typeface="Trebuchet MS"/>
              </a:rPr>
              <a:t>a1={0,1,2,3,4,5}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100" dirty="0">
                <a:latin typeface="Trebuchet MS"/>
                <a:cs typeface="Trebuchet MS"/>
              </a:rPr>
              <a:t>a2=[10,20,30,40,50,60]</a:t>
            </a:r>
            <a:endParaRPr sz="2050">
              <a:latin typeface="Trebuchet MS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597535" algn="l"/>
              </a:tabLst>
            </a:pPr>
            <a:r>
              <a:rPr sz="2050" spc="-60" dirty="0">
                <a:latin typeface="Trebuchet MS"/>
                <a:cs typeface="Trebuchet MS"/>
              </a:rPr>
              <a:t>a3</a:t>
            </a:r>
            <a:r>
              <a:rPr sz="2050" spc="-190" dirty="0">
                <a:latin typeface="Trebuchet MS"/>
                <a:cs typeface="Trebuchet MS"/>
              </a:rPr>
              <a:t> </a:t>
            </a:r>
            <a:r>
              <a:rPr sz="2050" spc="-90" dirty="0">
                <a:latin typeface="Trebuchet MS"/>
                <a:cs typeface="Trebuchet MS"/>
              </a:rPr>
              <a:t>=[105,105,110,115,120,125]</a:t>
            </a:r>
            <a:endParaRPr sz="2050">
              <a:latin typeface="Trebuchet MS"/>
              <a:cs typeface="Trebuchet MS"/>
            </a:endParaRPr>
          </a:p>
          <a:p>
            <a:pPr marL="207010" marR="5080" indent="-194310">
              <a:lnSpc>
                <a:spcPts val="2500"/>
              </a:lnSpc>
              <a:spcBef>
                <a:spcPts val="89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65" dirty="0">
                <a:latin typeface="Trebuchet MS"/>
                <a:cs typeface="Trebuchet MS"/>
              </a:rPr>
              <a:t>start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with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combination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of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[0,10,105],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and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it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will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end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with  </a:t>
            </a:r>
            <a:r>
              <a:rPr sz="2500" spc="-180" dirty="0">
                <a:latin typeface="Trebuchet MS"/>
                <a:cs typeface="Trebuchet MS"/>
              </a:rPr>
              <a:t>[5,60,125].</a:t>
            </a:r>
            <a:endParaRPr sz="2500">
              <a:latin typeface="Trebuchet MS"/>
              <a:cs typeface="Trebuchet MS"/>
            </a:endParaRPr>
          </a:p>
          <a:p>
            <a:pPr marL="207010" indent="-194310">
              <a:lnSpc>
                <a:spcPts val="2750"/>
              </a:lnSpc>
              <a:spcBef>
                <a:spcPts val="700"/>
              </a:spcBef>
              <a:buFont typeface="Arial"/>
              <a:buChar char="•"/>
              <a:tabLst>
                <a:tab pos="207645" algn="l"/>
              </a:tabLst>
            </a:pPr>
            <a:r>
              <a:rPr sz="2500" spc="-130" dirty="0">
                <a:latin typeface="Trebuchet MS"/>
                <a:cs typeface="Trebuchet MS"/>
              </a:rPr>
              <a:t>It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will</a:t>
            </a:r>
            <a:r>
              <a:rPr sz="2500" spc="-23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also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go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through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all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intermediate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combinations</a:t>
            </a:r>
            <a:r>
              <a:rPr sz="2500" spc="-254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-</a:t>
            </a:r>
            <a:endParaRPr sz="2500">
              <a:latin typeface="Trebuchet MS"/>
              <a:cs typeface="Trebuchet MS"/>
            </a:endParaRPr>
          </a:p>
          <a:p>
            <a:pPr marR="3307715" algn="ctr">
              <a:lnSpc>
                <a:spcPts val="2750"/>
              </a:lnSpc>
            </a:pPr>
            <a:r>
              <a:rPr sz="2500" i="1" spc="-180" dirty="0">
                <a:solidFill>
                  <a:srgbClr val="C00000"/>
                </a:solidFill>
                <a:latin typeface="Trebuchet MS"/>
                <a:cs typeface="Trebuchet MS"/>
              </a:rPr>
              <a:t>computationally </a:t>
            </a:r>
            <a:r>
              <a:rPr sz="2500" i="1" spc="-175" dirty="0">
                <a:solidFill>
                  <a:srgbClr val="C00000"/>
                </a:solidFill>
                <a:latin typeface="Trebuchet MS"/>
                <a:cs typeface="Trebuchet MS"/>
              </a:rPr>
              <a:t>very</a:t>
            </a:r>
            <a:r>
              <a:rPr sz="2500" i="1" spc="-3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500" i="1" spc="-200" dirty="0">
                <a:solidFill>
                  <a:srgbClr val="C00000"/>
                </a:solidFill>
                <a:latin typeface="Trebuchet MS"/>
                <a:cs typeface="Trebuchet MS"/>
              </a:rPr>
              <a:t>expensive</a:t>
            </a:r>
            <a:r>
              <a:rPr sz="2500" spc="-200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B86F-CAA5-6A4F-940C-0CAA459E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654050"/>
            <a:ext cx="3618865" cy="615553"/>
          </a:xfrm>
        </p:spPr>
        <p:txBody>
          <a:bodyPr/>
          <a:lstStyle/>
          <a:p>
            <a:r>
              <a:rPr lang="en-US" sz="4000" dirty="0">
                <a:latin typeface="IBM Plex Sans" panose="020B0503050203000203" pitchFamily="34" charset="77"/>
              </a:rPr>
              <a:t>The full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1EDF2-69D0-8E4E-901D-7FB901E30308}"/>
              </a:ext>
            </a:extLst>
          </p:cNvPr>
          <p:cNvSpPr txBox="1"/>
          <p:nvPr/>
        </p:nvSpPr>
        <p:spPr>
          <a:xfrm>
            <a:off x="1079500" y="202565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https://cognitiveclass.ai/learn/data-science/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8FB6C-99D6-2245-AB81-288014C85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6" y="2696953"/>
            <a:ext cx="8915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58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856643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Feedback </a:t>
            </a:r>
            <a:r>
              <a:rPr spc="-155" dirty="0"/>
              <a:t>and </a:t>
            </a:r>
            <a:r>
              <a:rPr spc="-35" dirty="0"/>
              <a:t>Model</a:t>
            </a:r>
            <a:r>
              <a:rPr spc="-505" dirty="0"/>
              <a:t> </a:t>
            </a:r>
            <a:r>
              <a:rPr spc="-17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700" y="1797050"/>
            <a:ext cx="9918700" cy="465896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spc="35" dirty="0">
                <a:solidFill>
                  <a:srgbClr val="FF0000"/>
                </a:solidFill>
                <a:latin typeface="Trebuchet MS"/>
                <a:cs typeface="Trebuchet MS"/>
              </a:rPr>
              <a:t>Machine </a:t>
            </a:r>
            <a:r>
              <a:rPr sz="2000" spc="-30" dirty="0">
                <a:solidFill>
                  <a:srgbClr val="FF0000"/>
                </a:solidFill>
                <a:latin typeface="Trebuchet MS"/>
                <a:cs typeface="Trebuchet MS"/>
              </a:rPr>
              <a:t>Learning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000" spc="-20" dirty="0">
                <a:solidFill>
                  <a:srgbClr val="FF0000"/>
                </a:solidFill>
                <a:latin typeface="Trebuchet MS"/>
                <a:cs typeface="Trebuchet MS"/>
              </a:rPr>
              <a:t>an </a:t>
            </a:r>
            <a:r>
              <a:rPr sz="2000" spc="-65" dirty="0">
                <a:solidFill>
                  <a:srgbClr val="FF0000"/>
                </a:solidFill>
                <a:latin typeface="Trebuchet MS"/>
                <a:cs typeface="Trebuchet MS"/>
              </a:rPr>
              <a:t>iterative</a:t>
            </a:r>
            <a:r>
              <a:rPr sz="2000" spc="-2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process</a:t>
            </a:r>
            <a:endParaRPr sz="20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255904" marR="786765" indent="-243204">
              <a:lnSpc>
                <a:spcPts val="2100"/>
              </a:lnSpc>
              <a:spcBef>
                <a:spcPts val="81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endParaRPr lang="en-GB" sz="2000" spc="-55" dirty="0">
              <a:latin typeface="Trebuchet MS"/>
              <a:cs typeface="Trebuchet MS"/>
            </a:endParaRPr>
          </a:p>
          <a:p>
            <a:pPr marL="255904" marR="786765" indent="-243204">
              <a:lnSpc>
                <a:spcPts val="2100"/>
              </a:lnSpc>
              <a:spcBef>
                <a:spcPts val="81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spc="-5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model </a:t>
            </a:r>
            <a:r>
              <a:rPr sz="2000" spc="-50" dirty="0">
                <a:latin typeface="Trebuchet MS"/>
                <a:cs typeface="Trebuchet MS"/>
              </a:rPr>
              <a:t>is </a:t>
            </a:r>
            <a:r>
              <a:rPr sz="2000" spc="-45" dirty="0">
                <a:latin typeface="Trebuchet MS"/>
                <a:cs typeface="Trebuchet MS"/>
              </a:rPr>
              <a:t>re-trained </a:t>
            </a:r>
            <a:r>
              <a:rPr sz="2000" spc="-5" dirty="0">
                <a:latin typeface="Trebuchet MS"/>
                <a:cs typeface="Trebuchet MS"/>
              </a:rPr>
              <a:t>many </a:t>
            </a:r>
            <a:r>
              <a:rPr sz="2000" spc="-25" dirty="0">
                <a:latin typeface="Trebuchet MS"/>
                <a:cs typeface="Trebuchet MS"/>
              </a:rPr>
              <a:t>times </a:t>
            </a:r>
            <a:r>
              <a:rPr lang="en-GB" sz="2000" spc="-95" dirty="0">
                <a:latin typeface="Trebuchet MS"/>
                <a:cs typeface="Trebuchet MS"/>
              </a:rPr>
              <a:t>until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validation </a:t>
            </a:r>
            <a:r>
              <a:rPr sz="2000" spc="-20" dirty="0">
                <a:latin typeface="Trebuchet MS"/>
                <a:cs typeface="Trebuchet MS"/>
              </a:rPr>
              <a:t>performance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is  </a:t>
            </a:r>
            <a:r>
              <a:rPr sz="2000" spc="-40" dirty="0">
                <a:latin typeface="Trebuchet MS"/>
                <a:cs typeface="Trebuchet MS"/>
              </a:rPr>
              <a:t>satisfactory</a:t>
            </a:r>
            <a:endParaRPr sz="2000" dirty="0">
              <a:latin typeface="Trebuchet MS"/>
              <a:cs typeface="Trebuchet MS"/>
            </a:endParaRPr>
          </a:p>
          <a:p>
            <a:pPr marL="255904" indent="-243204">
              <a:lnSpc>
                <a:spcPts val="2430"/>
              </a:lnSpc>
              <a:spcBef>
                <a:spcPts val="3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endParaRPr lang="en-GB" sz="2000" spc="25" dirty="0">
              <a:latin typeface="Trebuchet MS"/>
              <a:cs typeface="Trebuchet MS"/>
            </a:endParaRPr>
          </a:p>
          <a:p>
            <a:pPr marL="255904" indent="-243204">
              <a:lnSpc>
                <a:spcPts val="2430"/>
              </a:lnSpc>
              <a:spcBef>
                <a:spcPts val="3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spc="25" dirty="0">
                <a:latin typeface="Trebuchet MS"/>
                <a:cs typeface="Trebuchet MS"/>
              </a:rPr>
              <a:t>What </a:t>
            </a:r>
            <a:r>
              <a:rPr sz="2000" spc="-10" dirty="0">
                <a:latin typeface="Trebuchet MS"/>
                <a:cs typeface="Trebuchet MS"/>
              </a:rPr>
              <a:t>changes </a:t>
            </a:r>
            <a:r>
              <a:rPr sz="2000" spc="-55" dirty="0">
                <a:latin typeface="Trebuchet MS"/>
                <a:cs typeface="Trebuchet MS"/>
              </a:rPr>
              <a:t>in </a:t>
            </a:r>
            <a:r>
              <a:rPr sz="2000" spc="-40" dirty="0">
                <a:latin typeface="Trebuchet MS"/>
                <a:cs typeface="Trebuchet MS"/>
              </a:rPr>
              <a:t>future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iterations?</a:t>
            </a:r>
            <a:endParaRPr sz="2000" dirty="0">
              <a:latin typeface="Trebuchet MS"/>
              <a:cs typeface="Trebuchet MS"/>
            </a:endParaRPr>
          </a:p>
          <a:p>
            <a:pPr marL="645160" lvl="1" indent="-243204">
              <a:lnSpc>
                <a:spcPts val="1950"/>
              </a:lnSpc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000" spc="20" dirty="0">
                <a:latin typeface="Trebuchet MS"/>
                <a:cs typeface="Trebuchet MS"/>
              </a:rPr>
              <a:t>Preprocessing</a:t>
            </a:r>
            <a:endParaRPr sz="2000" dirty="0">
              <a:latin typeface="Trebuchet MS"/>
              <a:cs typeface="Trebuchet MS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000" spc="5" dirty="0">
                <a:latin typeface="Trebuchet MS"/>
                <a:cs typeface="Trebuchet MS"/>
              </a:rPr>
              <a:t>Features</a:t>
            </a:r>
            <a:endParaRPr sz="2000" dirty="0">
              <a:latin typeface="Trebuchet MS"/>
              <a:cs typeface="Trebuchet MS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000" spc="5" dirty="0">
                <a:latin typeface="Trebuchet MS"/>
                <a:cs typeface="Trebuchet MS"/>
              </a:rPr>
              <a:t>Choice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algorithm</a:t>
            </a:r>
            <a:endParaRPr sz="2000" dirty="0">
              <a:latin typeface="Trebuchet MS"/>
              <a:cs typeface="Trebuchet MS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000" spc="5" dirty="0">
                <a:latin typeface="Trebuchet MS"/>
                <a:cs typeface="Trebuchet MS"/>
              </a:rPr>
              <a:t>Choice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15" dirty="0">
                <a:latin typeface="Trebuchet MS"/>
                <a:cs typeface="Trebuchet MS"/>
              </a:rPr>
              <a:t> parameters</a:t>
            </a:r>
            <a:endParaRPr sz="2000" dirty="0">
              <a:latin typeface="Trebuchet MS"/>
              <a:cs typeface="Trebuchet MS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000" spc="-25" dirty="0">
                <a:latin typeface="Trebuchet MS"/>
                <a:cs typeface="Trebuchet MS"/>
              </a:rPr>
              <a:t>Training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data</a:t>
            </a:r>
            <a:endParaRPr sz="2000" dirty="0">
              <a:latin typeface="Trebuchet MS"/>
              <a:cs typeface="Trebuchet MS"/>
            </a:endParaRPr>
          </a:p>
          <a:p>
            <a:pPr marL="255904" marR="5080" indent="-243204">
              <a:lnSpc>
                <a:spcPts val="2100"/>
              </a:lnSpc>
              <a:spcBef>
                <a:spcPts val="49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endParaRPr lang="en-GB" sz="2000" spc="-75" dirty="0">
              <a:latin typeface="Trebuchet MS"/>
              <a:cs typeface="Trebuchet MS"/>
            </a:endParaRPr>
          </a:p>
          <a:p>
            <a:pPr marL="255904" marR="5080" indent="-243204">
              <a:lnSpc>
                <a:spcPts val="2100"/>
              </a:lnSpc>
              <a:spcBef>
                <a:spcPts val="49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spc="-75" dirty="0">
                <a:latin typeface="Trebuchet MS"/>
                <a:cs typeface="Trebuchet MS"/>
              </a:rPr>
              <a:t>Testing </a:t>
            </a:r>
            <a:r>
              <a:rPr sz="2000" spc="-20" dirty="0">
                <a:latin typeface="Trebuchet MS"/>
                <a:cs typeface="Trebuchet MS"/>
              </a:rPr>
              <a:t>performance </a:t>
            </a:r>
            <a:r>
              <a:rPr sz="2000" spc="-45" dirty="0">
                <a:latin typeface="Trebuchet MS"/>
                <a:cs typeface="Trebuchet MS"/>
              </a:rPr>
              <a:t>indicates </a:t>
            </a:r>
            <a:r>
              <a:rPr sz="2000" spc="-35" dirty="0">
                <a:latin typeface="Trebuchet MS"/>
                <a:cs typeface="Trebuchet MS"/>
              </a:rPr>
              <a:t>estimated real-world </a:t>
            </a:r>
            <a:r>
              <a:rPr sz="2000" spc="-20" dirty="0">
                <a:latin typeface="Trebuchet MS"/>
                <a:cs typeface="Trebuchet MS"/>
              </a:rPr>
              <a:t>performance </a:t>
            </a:r>
            <a:r>
              <a:rPr sz="2000" spc="-30" dirty="0">
                <a:latin typeface="Trebuchet MS"/>
                <a:cs typeface="Trebuchet MS"/>
              </a:rPr>
              <a:t>of </a:t>
            </a:r>
            <a:r>
              <a:rPr sz="2000" spc="-40" dirty="0">
                <a:latin typeface="Trebuchet MS"/>
                <a:cs typeface="Trebuchet MS"/>
              </a:rPr>
              <a:t>the  </a:t>
            </a:r>
            <a:r>
              <a:rPr sz="2000" dirty="0">
                <a:latin typeface="Trebuchet MS"/>
                <a:cs typeface="Trebuchet MS"/>
              </a:rPr>
              <a:t>model</a:t>
            </a:r>
          </a:p>
          <a:p>
            <a:pPr marL="255904" indent="-243204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endParaRPr lang="en-GB" sz="2000" spc="-55" dirty="0">
              <a:latin typeface="Trebuchet MS"/>
              <a:cs typeface="Trebuchet MS"/>
            </a:endParaRPr>
          </a:p>
          <a:p>
            <a:pPr marL="255904" indent="-243204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spc="-55" dirty="0">
                <a:latin typeface="Trebuchet MS"/>
                <a:cs typeface="Trebuchet MS"/>
              </a:rPr>
              <a:t>The </a:t>
            </a:r>
            <a:r>
              <a:rPr sz="2000" spc="-40" dirty="0">
                <a:latin typeface="Trebuchet MS"/>
                <a:cs typeface="Trebuchet MS"/>
              </a:rPr>
              <a:t>testing </a:t>
            </a:r>
            <a:r>
              <a:rPr sz="2000" spc="-20" dirty="0">
                <a:latin typeface="Trebuchet MS"/>
                <a:cs typeface="Trebuchet MS"/>
              </a:rPr>
              <a:t>performance </a:t>
            </a:r>
            <a:r>
              <a:rPr sz="2000" spc="-50" dirty="0">
                <a:latin typeface="Trebuchet MS"/>
                <a:cs typeface="Trebuchet MS"/>
              </a:rPr>
              <a:t>is </a:t>
            </a:r>
            <a:r>
              <a:rPr sz="2000" spc="-40" dirty="0">
                <a:latin typeface="Trebuchet MS"/>
                <a:cs typeface="Trebuchet MS"/>
              </a:rPr>
              <a:t>the </a:t>
            </a:r>
            <a:r>
              <a:rPr sz="2000" spc="-55" dirty="0">
                <a:latin typeface="Trebuchet MS"/>
                <a:cs typeface="Trebuchet MS"/>
              </a:rPr>
              <a:t>final </a:t>
            </a:r>
            <a:r>
              <a:rPr sz="2000" spc="-25" dirty="0">
                <a:latin typeface="Trebuchet MS"/>
                <a:cs typeface="Trebuchet MS"/>
              </a:rPr>
              <a:t>reported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value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8963" y="1082996"/>
            <a:ext cx="666249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85" dirty="0"/>
              <a:t>ML </a:t>
            </a:r>
            <a:r>
              <a:rPr sz="2050" spc="-120" dirty="0"/>
              <a:t>EVALUATION </a:t>
            </a:r>
            <a:r>
              <a:rPr sz="2050" spc="-105" dirty="0"/>
              <a:t>BASICS</a:t>
            </a:r>
            <a:r>
              <a:rPr sz="2500" spc="-105" dirty="0"/>
              <a:t>: </a:t>
            </a:r>
            <a:r>
              <a:rPr sz="2050" spc="-125" dirty="0"/>
              <a:t>THE </a:t>
            </a:r>
            <a:r>
              <a:rPr sz="2050" spc="-75" dirty="0"/>
              <a:t>GOLDEN</a:t>
            </a:r>
            <a:r>
              <a:rPr sz="2050" spc="-265" dirty="0"/>
              <a:t> </a:t>
            </a:r>
            <a:r>
              <a:rPr sz="2050" spc="-105" dirty="0"/>
              <a:t>RULE</a:t>
            </a:r>
            <a:endParaRPr sz="2050" dirty="0"/>
          </a:p>
        </p:txBody>
      </p:sp>
      <p:sp>
        <p:nvSpPr>
          <p:cNvPr id="4" name="object 4"/>
          <p:cNvSpPr txBox="1"/>
          <p:nvPr/>
        </p:nvSpPr>
        <p:spPr>
          <a:xfrm>
            <a:off x="1905761" y="1831003"/>
            <a:ext cx="4362828" cy="3321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30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50" spc="155" dirty="0">
                <a:latin typeface="IBM Plex Sans" panose="020B0503050203000203" pitchFamily="34" charset="77"/>
                <a:cs typeface="Times New Roman"/>
              </a:rPr>
              <a:t>Creating</a:t>
            </a:r>
            <a:r>
              <a:rPr sz="2050" spc="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20" dirty="0">
                <a:latin typeface="IBM Plex Sans" panose="020B0503050203000203" pitchFamily="34" charset="77"/>
                <a:cs typeface="Times New Roman"/>
              </a:rPr>
              <a:t>ML</a:t>
            </a:r>
            <a:r>
              <a:rPr sz="2050" spc="1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10" dirty="0">
                <a:latin typeface="IBM Plex Sans" panose="020B0503050203000203" pitchFamily="34" charset="77"/>
                <a:cs typeface="Times New Roman"/>
              </a:rPr>
              <a:t>models</a:t>
            </a:r>
            <a:r>
              <a:rPr sz="2050" spc="1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14" dirty="0">
                <a:latin typeface="IBM Plex Sans" panose="020B0503050203000203" pitchFamily="34" charset="77"/>
                <a:cs typeface="Times New Roman"/>
              </a:rPr>
              <a:t>is</a:t>
            </a:r>
            <a:r>
              <a:rPr sz="2050" spc="-8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20" dirty="0">
                <a:latin typeface="IBM Plex Sans" panose="020B0503050203000203" pitchFamily="34" charset="77"/>
                <a:cs typeface="Times New Roman"/>
              </a:rPr>
              <a:t>easy.</a:t>
            </a:r>
            <a:endParaRPr sz="205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760" y="3644369"/>
            <a:ext cx="6465697" cy="1745991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655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50" spc="155" dirty="0">
                <a:latin typeface="IBM Plex Sans" panose="020B0503050203000203" pitchFamily="34" charset="77"/>
                <a:cs typeface="Times New Roman"/>
              </a:rPr>
              <a:t>Creating</a:t>
            </a:r>
            <a:r>
              <a:rPr sz="2050" spc="1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b="1" spc="22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good</a:t>
            </a:r>
            <a:r>
              <a:rPr sz="2050" b="1" spc="3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20" dirty="0">
                <a:latin typeface="IBM Plex Sans" panose="020B0503050203000203" pitchFamily="34" charset="77"/>
                <a:cs typeface="Times New Roman"/>
              </a:rPr>
              <a:t>ML</a:t>
            </a:r>
            <a:r>
              <a:rPr sz="2050" spc="2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10" dirty="0">
                <a:latin typeface="IBM Plex Sans" panose="020B0503050203000203" pitchFamily="34" charset="77"/>
                <a:cs typeface="Times New Roman"/>
              </a:rPr>
              <a:t>models</a:t>
            </a:r>
            <a:r>
              <a:rPr sz="2050" spc="1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14" dirty="0">
                <a:latin typeface="IBM Plex Sans" panose="020B0503050203000203" pitchFamily="34" charset="77"/>
                <a:cs typeface="Times New Roman"/>
              </a:rPr>
              <a:t>is</a:t>
            </a:r>
            <a:r>
              <a:rPr sz="2050" spc="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50" dirty="0">
                <a:latin typeface="IBM Plex Sans" panose="020B0503050203000203" pitchFamily="34" charset="77"/>
                <a:cs typeface="Times New Roman"/>
              </a:rPr>
              <a:t>not</a:t>
            </a:r>
            <a:r>
              <a:rPr sz="2050" spc="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220" dirty="0">
                <a:latin typeface="IBM Plex Sans" panose="020B0503050203000203" pitchFamily="34" charset="77"/>
                <a:cs typeface="Times New Roman"/>
              </a:rPr>
              <a:t>that</a:t>
            </a:r>
            <a:r>
              <a:rPr sz="2050" spc="-8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20" dirty="0">
                <a:latin typeface="IBM Plex Sans" panose="020B0503050203000203" pitchFamily="34" charset="77"/>
                <a:cs typeface="Times New Roman"/>
              </a:rPr>
              <a:t>easy.</a:t>
            </a:r>
            <a:endParaRPr sz="2050">
              <a:latin typeface="IBM Plex Sans" panose="020B0503050203000203" pitchFamily="34" charset="77"/>
              <a:cs typeface="Times New Roman"/>
            </a:endParaRPr>
          </a:p>
          <a:p>
            <a:pPr marL="557530" marR="5080" indent="-234315">
              <a:lnSpc>
                <a:spcPts val="2500"/>
              </a:lnSpc>
              <a:spcBef>
                <a:spcPts val="90"/>
              </a:spcBef>
            </a:pPr>
            <a:r>
              <a:rPr sz="1250" dirty="0">
                <a:solidFill>
                  <a:srgbClr val="FD8537"/>
                </a:solidFill>
                <a:latin typeface="IBM Plex Sans" panose="020B0503050203000203" pitchFamily="34" charset="77"/>
                <a:cs typeface="Courier New"/>
              </a:rPr>
              <a:t>o </a:t>
            </a:r>
            <a:r>
              <a:rPr sz="1650" spc="14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Especially </a:t>
            </a:r>
            <a:r>
              <a:rPr sz="1650" spc="5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if </a:t>
            </a:r>
            <a:r>
              <a:rPr sz="1650" spc="15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we </a:t>
            </a:r>
            <a:r>
              <a:rPr sz="1650" spc="19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are </a:t>
            </a:r>
            <a:r>
              <a:rPr sz="1650" spc="17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not </a:t>
            </a:r>
            <a:r>
              <a:rPr sz="1650" spc="16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crystal </a:t>
            </a:r>
            <a:r>
              <a:rPr sz="1650" spc="14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clear </a:t>
            </a:r>
            <a:r>
              <a:rPr sz="1650" spc="18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about </a:t>
            </a:r>
            <a:r>
              <a:rPr sz="1650" spc="19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the  </a:t>
            </a:r>
            <a:r>
              <a:rPr sz="1650" spc="16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criteria </a:t>
            </a:r>
            <a:r>
              <a:rPr sz="1650" spc="114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to </a:t>
            </a:r>
            <a:r>
              <a:rPr sz="1650" spc="13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tell </a:t>
            </a:r>
            <a:r>
              <a:rPr sz="1650" spc="14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how </a:t>
            </a:r>
            <a:r>
              <a:rPr sz="1650" b="1" spc="24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good </a:t>
            </a:r>
            <a:r>
              <a:rPr sz="1650" spc="17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our </a:t>
            </a:r>
            <a:r>
              <a:rPr sz="1650" spc="15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models</a:t>
            </a:r>
            <a:r>
              <a:rPr sz="1650" spc="3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14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are!</a:t>
            </a:r>
            <a:endParaRPr sz="1650">
              <a:latin typeface="IBM Plex Sans" panose="020B0503050203000203" pitchFamily="34" charset="7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IBM Plex Sans" panose="020B0503050203000203" pitchFamily="34" charset="77"/>
              <a:cs typeface="Times New Roman"/>
            </a:endParaRPr>
          </a:p>
          <a:p>
            <a:pPr marL="246379" indent="-233679">
              <a:lnSpc>
                <a:spcPct val="100000"/>
              </a:lnSpc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50" spc="70" dirty="0">
                <a:latin typeface="IBM Plex Sans" panose="020B0503050203000203" pitchFamily="34" charset="77"/>
                <a:cs typeface="Times New Roman"/>
              </a:rPr>
              <a:t>So, </a:t>
            </a:r>
            <a:r>
              <a:rPr sz="2050" spc="5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good </a:t>
            </a:r>
            <a:r>
              <a:rPr sz="2050" spc="70" dirty="0">
                <a:latin typeface="IBM Plex Sans" panose="020B0503050203000203" pitchFamily="34" charset="77"/>
                <a:cs typeface="Times New Roman"/>
              </a:rPr>
              <a:t>for</a:t>
            </a:r>
            <a:r>
              <a:rPr sz="2050" spc="-7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55" dirty="0">
                <a:latin typeface="IBM Plex Sans" panose="020B0503050203000203" pitchFamily="34" charset="77"/>
                <a:cs typeface="Times New Roman"/>
              </a:rPr>
              <a:t>what?</a:t>
            </a:r>
            <a:endParaRPr sz="205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7699" y="5482170"/>
            <a:ext cx="4514605" cy="661270"/>
          </a:xfrm>
          <a:prstGeom prst="rect">
            <a:avLst/>
          </a:prstGeom>
          <a:ln w="52917">
            <a:solidFill>
              <a:srgbClr val="FD8537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346075" marR="270510" indent="-63500">
              <a:lnSpc>
                <a:spcPct val="101600"/>
              </a:lnSpc>
              <a:spcBef>
                <a:spcPts val="244"/>
              </a:spcBef>
            </a:pPr>
            <a:r>
              <a:rPr sz="2050" spc="120" dirty="0">
                <a:latin typeface="IBM Plex Sans" panose="020B0503050203000203" pitchFamily="34" charset="77"/>
                <a:cs typeface="Times New Roman"/>
              </a:rPr>
              <a:t>ML </a:t>
            </a:r>
            <a:r>
              <a:rPr sz="2050" spc="110" dirty="0">
                <a:latin typeface="IBM Plex Sans" panose="020B0503050203000203" pitchFamily="34" charset="77"/>
                <a:cs typeface="Times New Roman"/>
              </a:rPr>
              <a:t>models </a:t>
            </a:r>
            <a:r>
              <a:rPr sz="2050" spc="135" dirty="0">
                <a:latin typeface="IBM Plex Sans" panose="020B0503050203000203" pitchFamily="34" charset="77"/>
                <a:cs typeface="Times New Roman"/>
              </a:rPr>
              <a:t>should</a:t>
            </a:r>
            <a:r>
              <a:rPr sz="2050" spc="-29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30" dirty="0">
                <a:latin typeface="IBM Plex Sans" panose="020B0503050203000203" pitchFamily="34" charset="77"/>
                <a:cs typeface="Times New Roman"/>
              </a:rPr>
              <a:t>perform  </a:t>
            </a:r>
            <a:r>
              <a:rPr sz="2050" spc="90" dirty="0">
                <a:latin typeface="IBM Plex Sans" panose="020B0503050203000203" pitchFamily="34" charset="77"/>
                <a:cs typeface="Times New Roman"/>
              </a:rPr>
              <a:t>well </a:t>
            </a:r>
            <a:r>
              <a:rPr sz="2050" spc="155" dirty="0">
                <a:latin typeface="IBM Plex Sans" panose="020B0503050203000203" pitchFamily="34" charset="77"/>
                <a:cs typeface="Times New Roman"/>
              </a:rPr>
              <a:t>during</a:t>
            </a:r>
            <a:r>
              <a:rPr sz="2050" spc="-14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b="1" spc="204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deployment</a:t>
            </a:r>
            <a:r>
              <a:rPr sz="2050" spc="204" dirty="0">
                <a:latin typeface="IBM Plex Sans" panose="020B0503050203000203" pitchFamily="34" charset="77"/>
                <a:cs typeface="Times New Roman"/>
              </a:rPr>
              <a:t>.</a:t>
            </a:r>
            <a:endParaRPr sz="205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7827" y="2299708"/>
            <a:ext cx="2682748" cy="1254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3726" y="2928061"/>
            <a:ext cx="822631" cy="414655"/>
          </a:xfrm>
          <a:custGeom>
            <a:avLst/>
            <a:gdLst/>
            <a:ahLst/>
            <a:cxnLst/>
            <a:rect l="l" t="t" r="r" b="b"/>
            <a:pathLst>
              <a:path w="688339" h="414654">
                <a:moveTo>
                  <a:pt x="343903" y="0"/>
                </a:moveTo>
                <a:lnTo>
                  <a:pt x="293090" y="2247"/>
                </a:lnTo>
                <a:lnTo>
                  <a:pt x="244589" y="8775"/>
                </a:lnTo>
                <a:lnTo>
                  <a:pt x="198932" y="19265"/>
                </a:lnTo>
                <a:lnTo>
                  <a:pt x="156654" y="33388"/>
                </a:lnTo>
                <a:lnTo>
                  <a:pt x="118287" y="50850"/>
                </a:lnTo>
                <a:lnTo>
                  <a:pt x="84366" y="71297"/>
                </a:lnTo>
                <a:lnTo>
                  <a:pt x="31965" y="119900"/>
                </a:lnTo>
                <a:lnTo>
                  <a:pt x="0" y="207276"/>
                </a:lnTo>
                <a:lnTo>
                  <a:pt x="3733" y="237883"/>
                </a:lnTo>
                <a:lnTo>
                  <a:pt x="31965" y="294589"/>
                </a:lnTo>
                <a:lnTo>
                  <a:pt x="84366" y="343179"/>
                </a:lnTo>
                <a:lnTo>
                  <a:pt x="118287" y="363613"/>
                </a:lnTo>
                <a:lnTo>
                  <a:pt x="156654" y="381063"/>
                </a:lnTo>
                <a:lnTo>
                  <a:pt x="198932" y="395185"/>
                </a:lnTo>
                <a:lnTo>
                  <a:pt x="244589" y="405676"/>
                </a:lnTo>
                <a:lnTo>
                  <a:pt x="293090" y="412203"/>
                </a:lnTo>
                <a:lnTo>
                  <a:pt x="343903" y="414451"/>
                </a:lnTo>
                <a:lnTo>
                  <a:pt x="394715" y="412203"/>
                </a:lnTo>
                <a:lnTo>
                  <a:pt x="443229" y="405676"/>
                </a:lnTo>
                <a:lnTo>
                  <a:pt x="488886" y="395185"/>
                </a:lnTo>
                <a:lnTo>
                  <a:pt x="531152" y="381063"/>
                </a:lnTo>
                <a:lnTo>
                  <a:pt x="569531" y="363613"/>
                </a:lnTo>
                <a:lnTo>
                  <a:pt x="603453" y="343179"/>
                </a:lnTo>
                <a:lnTo>
                  <a:pt x="655840" y="294589"/>
                </a:lnTo>
                <a:lnTo>
                  <a:pt x="687819" y="207276"/>
                </a:lnTo>
                <a:lnTo>
                  <a:pt x="684085" y="176657"/>
                </a:lnTo>
                <a:lnTo>
                  <a:pt x="655840" y="119900"/>
                </a:lnTo>
                <a:lnTo>
                  <a:pt x="603453" y="71297"/>
                </a:lnTo>
                <a:lnTo>
                  <a:pt x="569531" y="50850"/>
                </a:lnTo>
                <a:lnTo>
                  <a:pt x="531152" y="33388"/>
                </a:lnTo>
                <a:lnTo>
                  <a:pt x="488886" y="19265"/>
                </a:lnTo>
                <a:lnTo>
                  <a:pt x="443229" y="8775"/>
                </a:lnTo>
                <a:lnTo>
                  <a:pt x="394715" y="2247"/>
                </a:lnTo>
                <a:lnTo>
                  <a:pt x="343903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3726" y="2928061"/>
            <a:ext cx="822631" cy="414655"/>
          </a:xfrm>
          <a:custGeom>
            <a:avLst/>
            <a:gdLst/>
            <a:ahLst/>
            <a:cxnLst/>
            <a:rect l="l" t="t" r="r" b="b"/>
            <a:pathLst>
              <a:path w="688339" h="414654">
                <a:moveTo>
                  <a:pt x="0" y="207282"/>
                </a:moveTo>
                <a:lnTo>
                  <a:pt x="14561" y="147423"/>
                </a:lnTo>
                <a:lnTo>
                  <a:pt x="55409" y="94423"/>
                </a:lnTo>
                <a:lnTo>
                  <a:pt x="118285" y="50848"/>
                </a:lnTo>
                <a:lnTo>
                  <a:pt x="156653" y="33398"/>
                </a:lnTo>
                <a:lnTo>
                  <a:pt x="198930" y="19268"/>
                </a:lnTo>
                <a:lnTo>
                  <a:pt x="244587" y="8777"/>
                </a:lnTo>
                <a:lnTo>
                  <a:pt x="293089" y="2247"/>
                </a:lnTo>
                <a:lnTo>
                  <a:pt x="343906" y="0"/>
                </a:lnTo>
                <a:lnTo>
                  <a:pt x="394721" y="2247"/>
                </a:lnTo>
                <a:lnTo>
                  <a:pt x="443224" y="8777"/>
                </a:lnTo>
                <a:lnTo>
                  <a:pt x="488880" y="19268"/>
                </a:lnTo>
                <a:lnTo>
                  <a:pt x="531158" y="33398"/>
                </a:lnTo>
                <a:lnTo>
                  <a:pt x="569525" y="50848"/>
                </a:lnTo>
                <a:lnTo>
                  <a:pt x="603451" y="71297"/>
                </a:lnTo>
                <a:lnTo>
                  <a:pt x="655845" y="119905"/>
                </a:lnTo>
                <a:lnTo>
                  <a:pt x="687812" y="207282"/>
                </a:lnTo>
                <a:lnTo>
                  <a:pt x="684082" y="237882"/>
                </a:lnTo>
                <a:lnTo>
                  <a:pt x="655845" y="294593"/>
                </a:lnTo>
                <a:lnTo>
                  <a:pt x="603451" y="343177"/>
                </a:lnTo>
                <a:lnTo>
                  <a:pt x="569525" y="363618"/>
                </a:lnTo>
                <a:lnTo>
                  <a:pt x="531158" y="381063"/>
                </a:lnTo>
                <a:lnTo>
                  <a:pt x="488880" y="395191"/>
                </a:lnTo>
                <a:lnTo>
                  <a:pt x="443224" y="405680"/>
                </a:lnTo>
                <a:lnTo>
                  <a:pt x="394721" y="412209"/>
                </a:lnTo>
                <a:lnTo>
                  <a:pt x="343906" y="414457"/>
                </a:lnTo>
                <a:lnTo>
                  <a:pt x="293089" y="412209"/>
                </a:lnTo>
                <a:lnTo>
                  <a:pt x="244587" y="405680"/>
                </a:lnTo>
                <a:lnTo>
                  <a:pt x="198930" y="395191"/>
                </a:lnTo>
                <a:lnTo>
                  <a:pt x="156653" y="381063"/>
                </a:lnTo>
                <a:lnTo>
                  <a:pt x="118285" y="363618"/>
                </a:lnTo>
                <a:lnTo>
                  <a:pt x="84359" y="343177"/>
                </a:lnTo>
                <a:lnTo>
                  <a:pt x="31965" y="294593"/>
                </a:lnTo>
                <a:lnTo>
                  <a:pt x="0" y="207282"/>
                </a:lnTo>
                <a:close/>
              </a:path>
            </a:pathLst>
          </a:custGeom>
          <a:ln w="52920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21373" y="2353768"/>
            <a:ext cx="1502128" cy="1178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49391" y="2933471"/>
            <a:ext cx="681478" cy="274955"/>
          </a:xfrm>
          <a:custGeom>
            <a:avLst/>
            <a:gdLst/>
            <a:ahLst/>
            <a:cxnLst/>
            <a:rect l="l" t="t" r="r" b="b"/>
            <a:pathLst>
              <a:path w="570229" h="274955">
                <a:moveTo>
                  <a:pt x="432206" y="0"/>
                </a:moveTo>
                <a:lnTo>
                  <a:pt x="432206" y="68694"/>
                </a:lnTo>
                <a:lnTo>
                  <a:pt x="0" y="68694"/>
                </a:lnTo>
                <a:lnTo>
                  <a:pt x="0" y="205981"/>
                </a:lnTo>
                <a:lnTo>
                  <a:pt x="432206" y="205981"/>
                </a:lnTo>
                <a:lnTo>
                  <a:pt x="432206" y="274675"/>
                </a:lnTo>
                <a:lnTo>
                  <a:pt x="569633" y="137274"/>
                </a:lnTo>
                <a:lnTo>
                  <a:pt x="432206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49391" y="2933471"/>
            <a:ext cx="681478" cy="274955"/>
          </a:xfrm>
          <a:custGeom>
            <a:avLst/>
            <a:gdLst/>
            <a:ahLst/>
            <a:cxnLst/>
            <a:rect l="l" t="t" r="r" b="b"/>
            <a:pathLst>
              <a:path w="570229" h="274955">
                <a:moveTo>
                  <a:pt x="0" y="68697"/>
                </a:moveTo>
                <a:lnTo>
                  <a:pt x="432210" y="68697"/>
                </a:lnTo>
                <a:lnTo>
                  <a:pt x="432210" y="0"/>
                </a:lnTo>
                <a:lnTo>
                  <a:pt x="569641" y="137286"/>
                </a:lnTo>
                <a:lnTo>
                  <a:pt x="432210" y="274681"/>
                </a:lnTo>
                <a:lnTo>
                  <a:pt x="432210" y="205984"/>
                </a:lnTo>
                <a:lnTo>
                  <a:pt x="0" y="205984"/>
                </a:lnTo>
                <a:lnTo>
                  <a:pt x="0" y="68697"/>
                </a:lnTo>
                <a:close/>
              </a:path>
            </a:pathLst>
          </a:custGeom>
          <a:ln w="52919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7617" y="2709345"/>
            <a:ext cx="784687" cy="5334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465"/>
              </a:spcBef>
            </a:pPr>
            <a:r>
              <a:rPr sz="800" spc="80" dirty="0">
                <a:latin typeface="IBM Plex Sans" panose="020B0503050203000203" pitchFamily="34" charset="77"/>
                <a:cs typeface="Tahoma"/>
              </a:rPr>
              <a:t>Press</a:t>
            </a:r>
            <a:r>
              <a:rPr sz="800" spc="60" dirty="0">
                <a:latin typeface="IBM Plex Sans" panose="020B0503050203000203" pitchFamily="34" charset="77"/>
                <a:cs typeface="Tahoma"/>
              </a:rPr>
              <a:t> </a:t>
            </a:r>
            <a:r>
              <a:rPr sz="800" spc="85" dirty="0">
                <a:latin typeface="IBM Plex Sans" panose="020B0503050203000203" pitchFamily="34" charset="77"/>
                <a:cs typeface="Tahoma"/>
              </a:rPr>
              <a:t>here:</a:t>
            </a:r>
            <a:endParaRPr sz="800">
              <a:latin typeface="IBM Plex Sans" panose="020B0503050203000203" pitchFamily="34" charset="77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50" b="1" spc="-65" dirty="0">
                <a:solidFill>
                  <a:srgbClr val="FFF39D"/>
                </a:solidFill>
                <a:latin typeface="IBM Plex Sans" panose="020B0503050203000203" pitchFamily="34" charset="77"/>
                <a:cs typeface="Arial"/>
              </a:rPr>
              <a:t>TRAIN</a:t>
            </a:r>
            <a:endParaRPr sz="165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2756" y="3465245"/>
            <a:ext cx="1466924" cy="158750"/>
          </a:xfrm>
          <a:custGeom>
            <a:avLst/>
            <a:gdLst/>
            <a:ahLst/>
            <a:cxnLst/>
            <a:rect l="l" t="t" r="r" b="b"/>
            <a:pathLst>
              <a:path w="1227454" h="158750">
                <a:moveTo>
                  <a:pt x="0" y="158330"/>
                </a:moveTo>
                <a:lnTo>
                  <a:pt x="1227150" y="158330"/>
                </a:lnTo>
                <a:lnTo>
                  <a:pt x="1227150" y="0"/>
                </a:lnTo>
                <a:lnTo>
                  <a:pt x="0" y="0"/>
                </a:lnTo>
                <a:lnTo>
                  <a:pt x="0" y="158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1600" y="5442007"/>
            <a:ext cx="377166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70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T</a:t>
            </a:r>
            <a:r>
              <a:rPr sz="1250" spc="9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I</a:t>
            </a:r>
            <a:r>
              <a:rPr sz="1250" spc="13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P</a:t>
            </a:r>
            <a:endParaRPr sz="1250">
              <a:latin typeface="IBM Plex Sans" panose="020B0503050203000203" pitchFamily="34" charset="77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7192" y="1057838"/>
            <a:ext cx="719150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85" dirty="0"/>
              <a:t>ML </a:t>
            </a:r>
            <a:r>
              <a:rPr sz="2050" spc="-120" dirty="0"/>
              <a:t>EVALUATION </a:t>
            </a:r>
            <a:r>
              <a:rPr sz="2050" spc="-105" dirty="0"/>
              <a:t>BASICS</a:t>
            </a:r>
            <a:r>
              <a:rPr sz="2500" spc="-105" dirty="0"/>
              <a:t>: </a:t>
            </a:r>
            <a:r>
              <a:rPr sz="2050" spc="-125" dirty="0"/>
              <a:t>THE </a:t>
            </a:r>
            <a:r>
              <a:rPr sz="2050" spc="-75" dirty="0"/>
              <a:t>GOLDEN</a:t>
            </a:r>
            <a:r>
              <a:rPr sz="2050" spc="-265" dirty="0"/>
              <a:t> </a:t>
            </a:r>
            <a:r>
              <a:rPr sz="2050" spc="-105" dirty="0"/>
              <a:t>RULE</a:t>
            </a:r>
            <a:endParaRPr sz="2050" dirty="0"/>
          </a:p>
        </p:txBody>
      </p:sp>
      <p:sp>
        <p:nvSpPr>
          <p:cNvPr id="4" name="object 4"/>
          <p:cNvSpPr txBox="1"/>
          <p:nvPr/>
        </p:nvSpPr>
        <p:spPr>
          <a:xfrm>
            <a:off x="1905761" y="1831003"/>
            <a:ext cx="6060440" cy="325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6379" marR="390525" indent="-233679">
              <a:lnSpc>
                <a:spcPct val="101600"/>
              </a:lnSpc>
              <a:spcBef>
                <a:spcPts val="90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50" spc="95" dirty="0">
                <a:latin typeface="IBM Plex Sans" panose="020B0503050203000203" pitchFamily="34" charset="77"/>
                <a:cs typeface="Times New Roman"/>
              </a:rPr>
              <a:t>We</a:t>
            </a:r>
            <a:r>
              <a:rPr sz="2050" spc="2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50" dirty="0">
                <a:latin typeface="IBM Plex Sans" panose="020B0503050203000203" pitchFamily="34" charset="77"/>
                <a:cs typeface="Times New Roman"/>
              </a:rPr>
              <a:t>need</a:t>
            </a:r>
            <a:r>
              <a:rPr sz="2050" spc="1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30" dirty="0">
                <a:latin typeface="IBM Plex Sans" panose="020B0503050203000203" pitchFamily="34" charset="77"/>
                <a:cs typeface="Times New Roman"/>
              </a:rPr>
              <a:t>performance</a:t>
            </a:r>
            <a:r>
              <a:rPr sz="2050" spc="1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40" dirty="0">
                <a:latin typeface="IBM Plex Sans" panose="020B0503050203000203" pitchFamily="34" charset="77"/>
                <a:cs typeface="Times New Roman"/>
              </a:rPr>
              <a:t>metrics</a:t>
            </a:r>
            <a:r>
              <a:rPr sz="2050" spc="1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200" dirty="0">
                <a:latin typeface="IBM Plex Sans" panose="020B0503050203000203" pitchFamily="34" charset="77"/>
                <a:cs typeface="Times New Roman"/>
              </a:rPr>
              <a:t>and</a:t>
            </a:r>
            <a:r>
              <a:rPr sz="2050" spc="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40" dirty="0">
                <a:latin typeface="IBM Plex Sans" panose="020B0503050203000203" pitchFamily="34" charset="77"/>
                <a:cs typeface="Times New Roman"/>
              </a:rPr>
              <a:t>evaluation  </a:t>
            </a:r>
            <a:r>
              <a:rPr sz="2050" spc="125" dirty="0">
                <a:latin typeface="IBM Plex Sans" panose="020B0503050203000203" pitchFamily="34" charset="77"/>
                <a:cs typeface="Times New Roman"/>
              </a:rPr>
              <a:t>procedures </a:t>
            </a:r>
            <a:r>
              <a:rPr sz="2050" spc="220" dirty="0">
                <a:latin typeface="IBM Plex Sans" panose="020B0503050203000203" pitchFamily="34" charset="77"/>
                <a:cs typeface="Times New Roman"/>
              </a:rPr>
              <a:t>that </a:t>
            </a:r>
            <a:r>
              <a:rPr sz="2050" spc="150" dirty="0">
                <a:latin typeface="IBM Plex Sans" panose="020B0503050203000203" pitchFamily="34" charset="77"/>
                <a:cs typeface="Times New Roman"/>
              </a:rPr>
              <a:t>best </a:t>
            </a:r>
            <a:r>
              <a:rPr sz="2050" spc="180" dirty="0">
                <a:latin typeface="IBM Plex Sans" panose="020B0503050203000203" pitchFamily="34" charset="77"/>
                <a:cs typeface="Times New Roman"/>
              </a:rPr>
              <a:t>match </a:t>
            </a:r>
            <a:r>
              <a:rPr sz="2050" spc="185" dirty="0">
                <a:latin typeface="IBM Plex Sans" panose="020B0503050203000203" pitchFamily="34" charset="77"/>
                <a:cs typeface="Times New Roman"/>
              </a:rPr>
              <a:t>the </a:t>
            </a:r>
            <a:r>
              <a:rPr sz="2050" spc="12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deployment </a:t>
            </a:r>
            <a:r>
              <a:rPr sz="2050" spc="1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00" dirty="0">
                <a:latin typeface="IBM Plex Sans" panose="020B0503050203000203" pitchFamily="34" charset="77"/>
                <a:cs typeface="Times New Roman"/>
              </a:rPr>
              <a:t>conditions.</a:t>
            </a:r>
            <a:endParaRPr sz="2050">
              <a:latin typeface="IBM Plex Sans" panose="020B0503050203000203" pitchFamily="34" charset="7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Wingdings"/>
              <a:buChar char=""/>
            </a:pPr>
            <a:endParaRPr sz="3200">
              <a:latin typeface="IBM Plex Sans" panose="020B0503050203000203" pitchFamily="34" charset="77"/>
              <a:cs typeface="Times New Roman"/>
            </a:endParaRPr>
          </a:p>
          <a:p>
            <a:pPr marL="247015" marR="5080" indent="-247015">
              <a:lnSpc>
                <a:spcPct val="101600"/>
              </a:lnSpc>
              <a:spcBef>
                <a:spcPts val="5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50" spc="100" dirty="0">
                <a:latin typeface="IBM Plex Sans" panose="020B0503050203000203" pitchFamily="34" charset="77"/>
                <a:cs typeface="Times New Roman"/>
              </a:rPr>
              <a:t>Classification, </a:t>
            </a:r>
            <a:r>
              <a:rPr sz="2050" spc="125" dirty="0">
                <a:latin typeface="IBM Plex Sans" panose="020B0503050203000203" pitchFamily="34" charset="77"/>
                <a:cs typeface="Times New Roman"/>
              </a:rPr>
              <a:t>regression, clustering,</a:t>
            </a:r>
            <a:r>
              <a:rPr sz="2050" spc="-254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14" dirty="0">
                <a:latin typeface="IBM Plex Sans" panose="020B0503050203000203" pitchFamily="34" charset="77"/>
                <a:cs typeface="Times New Roman"/>
              </a:rPr>
              <a:t>association  </a:t>
            </a:r>
            <a:r>
              <a:rPr sz="2050" spc="135" dirty="0">
                <a:latin typeface="IBM Plex Sans" panose="020B0503050203000203" pitchFamily="34" charset="77"/>
                <a:cs typeface="Times New Roman"/>
              </a:rPr>
              <a:t>rules,</a:t>
            </a:r>
            <a:r>
              <a:rPr sz="2050" spc="30" dirty="0">
                <a:latin typeface="IBM Plex Sans" panose="020B0503050203000203" pitchFamily="34" charset="77"/>
                <a:cs typeface="Times New Roman"/>
              </a:rPr>
              <a:t> …</a:t>
            </a:r>
            <a:r>
              <a:rPr sz="2050" spc="1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65" dirty="0">
                <a:latin typeface="IBM Plex Sans" panose="020B0503050203000203" pitchFamily="34" charset="77"/>
                <a:cs typeface="Times New Roman"/>
              </a:rPr>
              <a:t>use</a:t>
            </a:r>
            <a:r>
              <a:rPr sz="2050" spc="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14" dirty="0">
                <a:latin typeface="IBM Plex Sans" panose="020B0503050203000203" pitchFamily="34" charset="77"/>
                <a:cs typeface="Times New Roman"/>
              </a:rPr>
              <a:t>different</a:t>
            </a:r>
            <a:r>
              <a:rPr sz="2050" spc="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40" dirty="0">
                <a:latin typeface="IBM Plex Sans" panose="020B0503050203000203" pitchFamily="34" charset="77"/>
                <a:cs typeface="Times New Roman"/>
              </a:rPr>
              <a:t>metrics</a:t>
            </a:r>
            <a:r>
              <a:rPr sz="2050" spc="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200" dirty="0">
                <a:latin typeface="IBM Plex Sans" panose="020B0503050203000203" pitchFamily="34" charset="77"/>
                <a:cs typeface="Times New Roman"/>
              </a:rPr>
              <a:t>and</a:t>
            </a:r>
            <a:r>
              <a:rPr sz="2050" spc="-7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20" dirty="0">
                <a:latin typeface="IBM Plex Sans" panose="020B0503050203000203" pitchFamily="34" charset="77"/>
                <a:cs typeface="Times New Roman"/>
              </a:rPr>
              <a:t>procedures.</a:t>
            </a:r>
            <a:endParaRPr sz="2050">
              <a:latin typeface="IBM Plex Sans" panose="020B0503050203000203" pitchFamily="34" charset="7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Wingdings"/>
              <a:buChar char=""/>
            </a:pPr>
            <a:endParaRPr sz="3300">
              <a:latin typeface="IBM Plex Sans" panose="020B0503050203000203" pitchFamily="34" charset="77"/>
              <a:cs typeface="Times New Roman"/>
            </a:endParaRPr>
          </a:p>
          <a:p>
            <a:pPr marL="246379" indent="-233679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50" spc="165" dirty="0">
                <a:latin typeface="IBM Plex Sans" panose="020B0503050203000203" pitchFamily="34" charset="77"/>
                <a:cs typeface="Times New Roman"/>
              </a:rPr>
              <a:t>Estimating</a:t>
            </a:r>
            <a:r>
              <a:rPr sz="2050" spc="1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14" dirty="0">
                <a:latin typeface="IBM Plex Sans" panose="020B0503050203000203" pitchFamily="34" charset="77"/>
                <a:cs typeface="Times New Roman"/>
              </a:rPr>
              <a:t>how</a:t>
            </a:r>
            <a:r>
              <a:rPr sz="2050" spc="1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50" dirty="0">
                <a:latin typeface="IBM Plex Sans" panose="020B0503050203000203" pitchFamily="34" charset="77"/>
                <a:cs typeface="Times New Roman"/>
              </a:rPr>
              <a:t>good</a:t>
            </a:r>
            <a:r>
              <a:rPr sz="2050" spc="2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245" dirty="0">
                <a:latin typeface="IBM Plex Sans" panose="020B0503050203000203" pitchFamily="34" charset="77"/>
                <a:cs typeface="Times New Roman"/>
              </a:rPr>
              <a:t>a</a:t>
            </a:r>
            <a:r>
              <a:rPr sz="2050" spc="3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05" dirty="0">
                <a:latin typeface="IBM Plex Sans" panose="020B0503050203000203" pitchFamily="34" charset="77"/>
                <a:cs typeface="Times New Roman"/>
              </a:rPr>
              <a:t>model</a:t>
            </a:r>
            <a:r>
              <a:rPr sz="2050" spc="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14" dirty="0">
                <a:latin typeface="IBM Plex Sans" panose="020B0503050203000203" pitchFamily="34" charset="77"/>
                <a:cs typeface="Times New Roman"/>
              </a:rPr>
              <a:t>is</a:t>
            </a:r>
            <a:r>
              <a:rPr sz="205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95" dirty="0">
                <a:latin typeface="IBM Plex Sans" panose="020B0503050203000203" pitchFamily="34" charset="77"/>
                <a:cs typeface="Times New Roman"/>
              </a:rPr>
              <a:t>crucial:</a:t>
            </a:r>
            <a:endParaRPr sz="205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496" y="4875974"/>
            <a:ext cx="5890895" cy="1622688"/>
          </a:xfrm>
          <a:prstGeom prst="rect">
            <a:avLst/>
          </a:prstGeom>
          <a:ln w="52917">
            <a:solidFill>
              <a:srgbClr val="FD8537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40335" marR="125095" algn="ctr">
              <a:lnSpc>
                <a:spcPct val="101600"/>
              </a:lnSpc>
              <a:spcBef>
                <a:spcPts val="215"/>
              </a:spcBef>
            </a:pPr>
            <a:r>
              <a:rPr sz="2050" b="1" spc="-75" dirty="0">
                <a:solidFill>
                  <a:srgbClr val="FFC000"/>
                </a:solidFill>
                <a:latin typeface="IBM Plex Sans" panose="020B0503050203000203" pitchFamily="34" charset="77"/>
                <a:cs typeface="Verdana"/>
              </a:rPr>
              <a:t>Golden </a:t>
            </a:r>
            <a:r>
              <a:rPr sz="2050" b="1" spc="-40" dirty="0">
                <a:solidFill>
                  <a:srgbClr val="FFC000"/>
                </a:solidFill>
                <a:latin typeface="IBM Plex Sans" panose="020B0503050203000203" pitchFamily="34" charset="77"/>
                <a:cs typeface="Verdana"/>
              </a:rPr>
              <a:t>rule</a:t>
            </a:r>
            <a:r>
              <a:rPr sz="2050" spc="-40" dirty="0">
                <a:latin typeface="IBM Plex Sans" panose="020B0503050203000203" pitchFamily="34" charset="77"/>
                <a:cs typeface="Times New Roman"/>
              </a:rPr>
              <a:t>: </a:t>
            </a:r>
            <a:r>
              <a:rPr sz="2050" spc="145" dirty="0">
                <a:latin typeface="IBM Plex Sans" panose="020B0503050203000203" pitchFamily="34" charset="77"/>
                <a:cs typeface="Times New Roman"/>
              </a:rPr>
              <a:t>never </a:t>
            </a:r>
            <a:r>
              <a:rPr sz="2050" spc="150" dirty="0">
                <a:latin typeface="IBM Plex Sans" panose="020B0503050203000203" pitchFamily="34" charset="77"/>
                <a:cs typeface="Times New Roman"/>
              </a:rPr>
              <a:t>overstate </a:t>
            </a:r>
            <a:r>
              <a:rPr sz="2050" spc="185" dirty="0">
                <a:latin typeface="IBM Plex Sans" panose="020B0503050203000203" pitchFamily="34" charset="77"/>
                <a:cs typeface="Times New Roman"/>
              </a:rPr>
              <a:t>the</a:t>
            </a:r>
            <a:r>
              <a:rPr sz="2050" spc="-26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30" dirty="0">
                <a:latin typeface="IBM Plex Sans" panose="020B0503050203000203" pitchFamily="34" charset="77"/>
                <a:cs typeface="Times New Roman"/>
              </a:rPr>
              <a:t>performance  </a:t>
            </a:r>
            <a:r>
              <a:rPr sz="2050" spc="220" dirty="0">
                <a:latin typeface="IBM Plex Sans" panose="020B0503050203000203" pitchFamily="34" charset="77"/>
                <a:cs typeface="Times New Roman"/>
              </a:rPr>
              <a:t>that </a:t>
            </a:r>
            <a:r>
              <a:rPr sz="2050" spc="245" dirty="0">
                <a:latin typeface="IBM Plex Sans" panose="020B0503050203000203" pitchFamily="34" charset="77"/>
                <a:cs typeface="Times New Roman"/>
              </a:rPr>
              <a:t>a </a:t>
            </a:r>
            <a:r>
              <a:rPr sz="2050" spc="120" dirty="0">
                <a:latin typeface="IBM Plex Sans" panose="020B0503050203000203" pitchFamily="34" charset="77"/>
                <a:cs typeface="Times New Roman"/>
              </a:rPr>
              <a:t>ML </a:t>
            </a:r>
            <a:r>
              <a:rPr sz="2050" spc="105" dirty="0">
                <a:latin typeface="IBM Plex Sans" panose="020B0503050203000203" pitchFamily="34" charset="77"/>
                <a:cs typeface="Times New Roman"/>
              </a:rPr>
              <a:t>model </a:t>
            </a:r>
            <a:r>
              <a:rPr sz="2050" spc="114" dirty="0">
                <a:latin typeface="IBM Plex Sans" panose="020B0503050203000203" pitchFamily="34" charset="77"/>
                <a:cs typeface="Times New Roman"/>
              </a:rPr>
              <a:t>is expected to </a:t>
            </a:r>
            <a:r>
              <a:rPr sz="2050" spc="155" dirty="0">
                <a:latin typeface="IBM Plex Sans" panose="020B0503050203000203" pitchFamily="34" charset="77"/>
                <a:cs typeface="Times New Roman"/>
              </a:rPr>
              <a:t>have </a:t>
            </a:r>
            <a:r>
              <a:rPr sz="2050" spc="160" dirty="0">
                <a:latin typeface="IBM Plex Sans" panose="020B0503050203000203" pitchFamily="34" charset="77"/>
                <a:cs typeface="Times New Roman"/>
              </a:rPr>
              <a:t>during  </a:t>
            </a:r>
            <a:r>
              <a:rPr sz="2050" spc="125" dirty="0">
                <a:latin typeface="IBM Plex Sans" panose="020B0503050203000203" pitchFamily="34" charset="77"/>
                <a:cs typeface="Times New Roman"/>
              </a:rPr>
              <a:t>deployment </a:t>
            </a:r>
            <a:r>
              <a:rPr sz="2050" spc="130" dirty="0">
                <a:latin typeface="IBM Plex Sans" panose="020B0503050203000203" pitchFamily="34" charset="77"/>
                <a:cs typeface="Times New Roman"/>
              </a:rPr>
              <a:t>because </a:t>
            </a:r>
            <a:r>
              <a:rPr sz="2050" dirty="0">
                <a:latin typeface="IBM Plex Sans" panose="020B0503050203000203" pitchFamily="34" charset="77"/>
                <a:cs typeface="Times New Roman"/>
              </a:rPr>
              <a:t>of </a:t>
            </a:r>
            <a:r>
              <a:rPr sz="2050" spc="50" dirty="0">
                <a:latin typeface="IBM Plex Sans" panose="020B0503050203000203" pitchFamily="34" charset="77"/>
                <a:cs typeface="Times New Roman"/>
              </a:rPr>
              <a:t>good </a:t>
            </a:r>
            <a:r>
              <a:rPr sz="2050" spc="130" dirty="0">
                <a:latin typeface="IBM Plex Sans" panose="020B0503050203000203" pitchFamily="34" charset="77"/>
                <a:cs typeface="Times New Roman"/>
              </a:rPr>
              <a:t>performance </a:t>
            </a:r>
            <a:r>
              <a:rPr sz="2050" spc="145" dirty="0">
                <a:latin typeface="IBM Plex Sans" panose="020B0503050203000203" pitchFamily="34" charset="77"/>
                <a:cs typeface="Times New Roman"/>
              </a:rPr>
              <a:t>in  </a:t>
            </a:r>
            <a:r>
              <a:rPr sz="2050" spc="135" dirty="0">
                <a:latin typeface="IBM Plex Sans" panose="020B0503050203000203" pitchFamily="34" charset="77"/>
                <a:cs typeface="Times New Roman"/>
              </a:rPr>
              <a:t>optimal </a:t>
            </a:r>
            <a:r>
              <a:rPr sz="2050" spc="114" dirty="0">
                <a:latin typeface="IBM Plex Sans" panose="020B0503050203000203" pitchFamily="34" charset="77"/>
                <a:cs typeface="Times New Roman"/>
              </a:rPr>
              <a:t>“</a:t>
            </a:r>
            <a:r>
              <a:rPr sz="2050" spc="114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laboratory</a:t>
            </a:r>
            <a:r>
              <a:rPr sz="2050" spc="-10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8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conditions</a:t>
            </a:r>
            <a:r>
              <a:rPr sz="2050" spc="85" dirty="0">
                <a:latin typeface="IBM Plex Sans" panose="020B0503050203000203" pitchFamily="34" charset="77"/>
                <a:cs typeface="Times New Roman"/>
              </a:rPr>
              <a:t>”</a:t>
            </a:r>
            <a:endParaRPr sz="205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4893" y="4832407"/>
            <a:ext cx="315595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70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T</a:t>
            </a:r>
            <a:r>
              <a:rPr sz="1250" spc="9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I</a:t>
            </a:r>
            <a:r>
              <a:rPr sz="1250" spc="13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P</a:t>
            </a:r>
            <a:endParaRPr sz="1250">
              <a:latin typeface="IBM Plex Sans" panose="020B0503050203000203" pitchFamily="34" charset="77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6541" y="1068418"/>
            <a:ext cx="641297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85" dirty="0"/>
              <a:t>ML </a:t>
            </a:r>
            <a:r>
              <a:rPr sz="2050" spc="-120" dirty="0"/>
              <a:t>EVALUATION </a:t>
            </a:r>
            <a:r>
              <a:rPr sz="2050" spc="-105" dirty="0"/>
              <a:t>BASICS</a:t>
            </a:r>
            <a:r>
              <a:rPr sz="2500" spc="-105" dirty="0"/>
              <a:t>: </a:t>
            </a:r>
            <a:r>
              <a:rPr sz="2050" spc="-125" dirty="0"/>
              <a:t>THE </a:t>
            </a:r>
            <a:r>
              <a:rPr sz="2050" spc="-75" dirty="0"/>
              <a:t>GOLDEN</a:t>
            </a:r>
            <a:r>
              <a:rPr sz="2050" spc="-265" dirty="0"/>
              <a:t> </a:t>
            </a:r>
            <a:r>
              <a:rPr sz="2050" spc="-105" dirty="0"/>
              <a:t>RULE</a:t>
            </a:r>
            <a:endParaRPr sz="2050" dirty="0"/>
          </a:p>
        </p:txBody>
      </p:sp>
      <p:sp>
        <p:nvSpPr>
          <p:cNvPr id="4" name="object 4"/>
          <p:cNvSpPr txBox="1"/>
          <p:nvPr/>
        </p:nvSpPr>
        <p:spPr>
          <a:xfrm>
            <a:off x="1905761" y="1831003"/>
            <a:ext cx="4620895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30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50" spc="130" dirty="0">
                <a:solidFill>
                  <a:srgbClr val="FF0000"/>
                </a:solidFill>
                <a:latin typeface="IBM Plex Sans" panose="020B0503050203000203" pitchFamily="34" charset="77"/>
                <a:cs typeface="Times New Roman"/>
              </a:rPr>
              <a:t>Caveat: </a:t>
            </a:r>
            <a:r>
              <a:rPr sz="2050" spc="125" dirty="0">
                <a:latin typeface="IBM Plex Sans" panose="020B0503050203000203" pitchFamily="34" charset="77"/>
                <a:cs typeface="Times New Roman"/>
              </a:rPr>
              <a:t>Overfitting </a:t>
            </a:r>
            <a:r>
              <a:rPr sz="2050" spc="200" dirty="0">
                <a:latin typeface="IBM Plex Sans" panose="020B0503050203000203" pitchFamily="34" charset="77"/>
                <a:cs typeface="Times New Roman"/>
              </a:rPr>
              <a:t>and</a:t>
            </a:r>
            <a:r>
              <a:rPr sz="2050" spc="-2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40" dirty="0">
                <a:latin typeface="IBM Plex Sans" panose="020B0503050203000203" pitchFamily="34" charset="77"/>
                <a:cs typeface="Times New Roman"/>
              </a:rPr>
              <a:t>underfitting</a:t>
            </a:r>
            <a:endParaRPr sz="205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672" y="3496805"/>
            <a:ext cx="7027927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dirty="0">
                <a:solidFill>
                  <a:srgbClr val="FD8537"/>
                </a:solidFill>
                <a:latin typeface="IBM Plex Sans" panose="020B0503050203000203" pitchFamily="34" charset="77"/>
                <a:cs typeface="Courier New"/>
              </a:rPr>
              <a:t>o </a:t>
            </a:r>
            <a:r>
              <a:rPr sz="1650" spc="18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In </a:t>
            </a:r>
            <a:r>
              <a:rPr sz="1650" spc="15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predictive </a:t>
            </a:r>
            <a:r>
              <a:rPr sz="1650" spc="18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tasks, </a:t>
            </a:r>
            <a:r>
              <a:rPr sz="1650" spc="19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the </a:t>
            </a:r>
            <a:r>
              <a:rPr sz="1650" spc="13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golden </a:t>
            </a:r>
            <a:r>
              <a:rPr sz="1650" spc="17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rule </a:t>
            </a:r>
            <a:r>
              <a:rPr sz="1650" spc="114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is </a:t>
            </a:r>
            <a:r>
              <a:rPr sz="1650" spc="13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simplified</a:t>
            </a:r>
            <a:r>
              <a:rPr sz="1650" spc="15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9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to:</a:t>
            </a:r>
            <a:endParaRPr sz="1650" dirty="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8817" y="2537828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930"/>
                </a:lnTo>
              </a:path>
            </a:pathLst>
          </a:custGeom>
          <a:ln w="8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6298" y="2483739"/>
            <a:ext cx="64935" cy="64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2127" y="3165309"/>
            <a:ext cx="57150" cy="65405"/>
          </a:xfrm>
          <a:custGeom>
            <a:avLst/>
            <a:gdLst/>
            <a:ahLst/>
            <a:cxnLst/>
            <a:rect l="l" t="t" r="r" b="b"/>
            <a:pathLst>
              <a:path w="57150" h="65405">
                <a:moveTo>
                  <a:pt x="0" y="0"/>
                </a:moveTo>
                <a:lnTo>
                  <a:pt x="0" y="64909"/>
                </a:lnTo>
                <a:lnTo>
                  <a:pt x="56705" y="36563"/>
                </a:lnTo>
                <a:lnTo>
                  <a:pt x="10820" y="36563"/>
                </a:lnTo>
                <a:lnTo>
                  <a:pt x="10820" y="28447"/>
                </a:lnTo>
                <a:lnTo>
                  <a:pt x="56921" y="284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8772" y="319781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354" y="0"/>
                </a:lnTo>
              </a:path>
            </a:pathLst>
          </a:custGeom>
          <a:ln w="8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2947" y="3193757"/>
            <a:ext cx="54610" cy="8255"/>
          </a:xfrm>
          <a:custGeom>
            <a:avLst/>
            <a:gdLst/>
            <a:ahLst/>
            <a:cxnLst/>
            <a:rect l="l" t="t" r="r" b="b"/>
            <a:pathLst>
              <a:path w="54610" h="8255">
                <a:moveTo>
                  <a:pt x="46100" y="0"/>
                </a:moveTo>
                <a:lnTo>
                  <a:pt x="0" y="0"/>
                </a:lnTo>
                <a:lnTo>
                  <a:pt x="0" y="8115"/>
                </a:lnTo>
                <a:lnTo>
                  <a:pt x="45885" y="8115"/>
                </a:lnTo>
                <a:lnTo>
                  <a:pt x="54114" y="4000"/>
                </a:lnTo>
                <a:lnTo>
                  <a:pt x="46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8630" y="287320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08630" y="287320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7632" y="292729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7632" y="292729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2162" y="2916478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82162" y="2916478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5301" y="2916478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55301" y="2916478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77347" y="293811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77347" y="293811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47490" y="293811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47490" y="293811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03410" y="287320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03410" y="287320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07205" y="293811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07205" y="293811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48915" y="2873209"/>
            <a:ext cx="487045" cy="33020"/>
          </a:xfrm>
          <a:custGeom>
            <a:avLst/>
            <a:gdLst/>
            <a:ahLst/>
            <a:cxnLst/>
            <a:rect l="l" t="t" r="r" b="b"/>
            <a:pathLst>
              <a:path w="487044" h="33019">
                <a:moveTo>
                  <a:pt x="0" y="0"/>
                </a:moveTo>
                <a:lnTo>
                  <a:pt x="486964" y="32455"/>
                </a:lnTo>
              </a:path>
            </a:pathLst>
          </a:custGeom>
          <a:ln w="52916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78772" y="285156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6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78772" y="285156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6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37062" y="293811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37062" y="293811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48915" y="285156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48915" y="285156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63124" y="248373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63124" y="248373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36264" y="2938119"/>
            <a:ext cx="855344" cy="54610"/>
          </a:xfrm>
          <a:custGeom>
            <a:avLst/>
            <a:gdLst/>
            <a:ahLst/>
            <a:cxnLst/>
            <a:rect l="l" t="t" r="r" b="b"/>
            <a:pathLst>
              <a:path w="855345" h="54610">
                <a:moveTo>
                  <a:pt x="0" y="0"/>
                </a:moveTo>
                <a:lnTo>
                  <a:pt x="854895" y="54092"/>
                </a:lnTo>
              </a:path>
            </a:pathLst>
          </a:custGeom>
          <a:ln w="52916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35871" y="2527007"/>
            <a:ext cx="281940" cy="400685"/>
          </a:xfrm>
          <a:custGeom>
            <a:avLst/>
            <a:gdLst/>
            <a:ahLst/>
            <a:cxnLst/>
            <a:rect l="l" t="t" r="r" b="b"/>
            <a:pathLst>
              <a:path w="281939" h="400685">
                <a:moveTo>
                  <a:pt x="0" y="400284"/>
                </a:moveTo>
                <a:lnTo>
                  <a:pt x="281358" y="0"/>
                </a:lnTo>
              </a:path>
            </a:pathLst>
          </a:custGeom>
          <a:ln w="52926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06406" y="2537828"/>
            <a:ext cx="151765" cy="400685"/>
          </a:xfrm>
          <a:custGeom>
            <a:avLst/>
            <a:gdLst/>
            <a:ahLst/>
            <a:cxnLst/>
            <a:rect l="l" t="t" r="r" b="b"/>
            <a:pathLst>
              <a:path w="151764" h="400685">
                <a:moveTo>
                  <a:pt x="0" y="0"/>
                </a:moveTo>
                <a:lnTo>
                  <a:pt x="151500" y="400284"/>
                </a:lnTo>
              </a:path>
            </a:pathLst>
          </a:custGeom>
          <a:ln w="5292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83294" y="2537828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930"/>
                </a:lnTo>
              </a:path>
            </a:pathLst>
          </a:custGeom>
          <a:ln w="8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50877" y="2483739"/>
            <a:ext cx="64935" cy="649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76706" y="3165309"/>
            <a:ext cx="57150" cy="65405"/>
          </a:xfrm>
          <a:custGeom>
            <a:avLst/>
            <a:gdLst/>
            <a:ahLst/>
            <a:cxnLst/>
            <a:rect l="l" t="t" r="r" b="b"/>
            <a:pathLst>
              <a:path w="57150" h="65405">
                <a:moveTo>
                  <a:pt x="0" y="0"/>
                </a:moveTo>
                <a:lnTo>
                  <a:pt x="0" y="64909"/>
                </a:lnTo>
                <a:lnTo>
                  <a:pt x="56705" y="36563"/>
                </a:lnTo>
                <a:lnTo>
                  <a:pt x="10820" y="36563"/>
                </a:lnTo>
                <a:lnTo>
                  <a:pt x="10820" y="28447"/>
                </a:lnTo>
                <a:lnTo>
                  <a:pt x="56921" y="284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83351" y="319781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354" y="0"/>
                </a:lnTo>
              </a:path>
            </a:pathLst>
          </a:custGeom>
          <a:ln w="8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87526" y="3193757"/>
            <a:ext cx="54610" cy="8255"/>
          </a:xfrm>
          <a:custGeom>
            <a:avLst/>
            <a:gdLst/>
            <a:ahLst/>
            <a:cxnLst/>
            <a:rect l="l" t="t" r="r" b="b"/>
            <a:pathLst>
              <a:path w="54609" h="8255">
                <a:moveTo>
                  <a:pt x="46100" y="0"/>
                </a:moveTo>
                <a:lnTo>
                  <a:pt x="0" y="0"/>
                </a:lnTo>
                <a:lnTo>
                  <a:pt x="0" y="8115"/>
                </a:lnTo>
                <a:lnTo>
                  <a:pt x="45885" y="8115"/>
                </a:lnTo>
                <a:lnTo>
                  <a:pt x="54114" y="4000"/>
                </a:lnTo>
                <a:lnTo>
                  <a:pt x="46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13208" y="287320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13208" y="287320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107988" y="300302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107988" y="300302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75884" y="2851494"/>
            <a:ext cx="392345" cy="31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52068" y="293811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4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952068" y="293811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4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978131" y="300302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978131" y="3003029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848273" y="2678468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848273" y="2678468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5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081926" y="2678468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4" h="80010">
                <a:moveTo>
                  <a:pt x="89277" y="0"/>
                </a:moveTo>
                <a:lnTo>
                  <a:pt x="0" y="79839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081926" y="2678468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4" h="80010">
                <a:moveTo>
                  <a:pt x="89277" y="79839"/>
                </a:moveTo>
                <a:lnTo>
                  <a:pt x="0" y="0"/>
                </a:lnTo>
              </a:path>
            </a:pathLst>
          </a:custGeom>
          <a:ln w="52923">
            <a:solidFill>
              <a:srgbClr val="565F6C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53494" y="2873209"/>
            <a:ext cx="1753235" cy="130175"/>
          </a:xfrm>
          <a:custGeom>
            <a:avLst/>
            <a:gdLst/>
            <a:ahLst/>
            <a:cxnLst/>
            <a:rect l="l" t="t" r="r" b="b"/>
            <a:pathLst>
              <a:path w="1753234" h="130175">
                <a:moveTo>
                  <a:pt x="0" y="0"/>
                </a:moveTo>
                <a:lnTo>
                  <a:pt x="1753076" y="129822"/>
                </a:lnTo>
              </a:path>
            </a:pathLst>
          </a:custGeom>
          <a:ln w="52916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28099" y="3894544"/>
            <a:ext cx="4259580" cy="1062086"/>
          </a:xfrm>
          <a:prstGeom prst="rect">
            <a:avLst/>
          </a:prstGeom>
          <a:ln w="52917">
            <a:solidFill>
              <a:srgbClr val="FD8537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18135" marR="302895" algn="ctr">
              <a:lnSpc>
                <a:spcPct val="103499"/>
              </a:lnSpc>
              <a:spcBef>
                <a:spcPts val="215"/>
              </a:spcBef>
            </a:pPr>
            <a:r>
              <a:rPr sz="1650" b="1" spc="190" dirty="0">
                <a:solidFill>
                  <a:srgbClr val="FFC000"/>
                </a:solidFill>
                <a:latin typeface="IBM Plex Sans" panose="020B0503050203000203" pitchFamily="34" charset="77"/>
                <a:cs typeface="Times New Roman"/>
              </a:rPr>
              <a:t>Golden </a:t>
            </a:r>
            <a:r>
              <a:rPr sz="1650" b="1" spc="185" dirty="0">
                <a:solidFill>
                  <a:srgbClr val="FFC000"/>
                </a:solidFill>
                <a:latin typeface="IBM Plex Sans" panose="020B0503050203000203" pitchFamily="34" charset="77"/>
                <a:cs typeface="Times New Roman"/>
              </a:rPr>
              <a:t>rule </a:t>
            </a:r>
            <a:r>
              <a:rPr sz="1650" b="1" spc="150" dirty="0">
                <a:solidFill>
                  <a:srgbClr val="FFC000"/>
                </a:solidFill>
                <a:latin typeface="IBM Plex Sans" panose="020B0503050203000203" pitchFamily="34" charset="77"/>
                <a:cs typeface="Times New Roman"/>
              </a:rPr>
              <a:t>for </a:t>
            </a:r>
            <a:r>
              <a:rPr sz="1650" b="1" spc="195" dirty="0">
                <a:solidFill>
                  <a:srgbClr val="FFC000"/>
                </a:solidFill>
                <a:latin typeface="IBM Plex Sans" panose="020B0503050203000203" pitchFamily="34" charset="77"/>
                <a:cs typeface="Times New Roman"/>
              </a:rPr>
              <a:t>predictive</a:t>
            </a:r>
            <a:r>
              <a:rPr sz="1650" b="1" spc="-240" dirty="0">
                <a:solidFill>
                  <a:srgbClr val="FFC00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b="1" spc="170" dirty="0">
                <a:solidFill>
                  <a:srgbClr val="FFC000"/>
                </a:solidFill>
                <a:latin typeface="IBM Plex Sans" panose="020B0503050203000203" pitchFamily="34" charset="77"/>
                <a:cs typeface="Times New Roman"/>
              </a:rPr>
              <a:t>tasks</a:t>
            </a:r>
            <a:r>
              <a:rPr sz="1650" spc="170" dirty="0">
                <a:latin typeface="IBM Plex Sans" panose="020B0503050203000203" pitchFamily="34" charset="77"/>
                <a:cs typeface="Times New Roman"/>
              </a:rPr>
              <a:t>:  </a:t>
            </a:r>
            <a:r>
              <a:rPr sz="1650" spc="140" dirty="0">
                <a:latin typeface="IBM Plex Sans" panose="020B0503050203000203" pitchFamily="34" charset="77"/>
                <a:cs typeface="Times New Roman"/>
              </a:rPr>
              <a:t>Never </a:t>
            </a:r>
            <a:r>
              <a:rPr sz="1650" spc="150" dirty="0">
                <a:latin typeface="IBM Plex Sans" panose="020B0503050203000203" pitchFamily="34" charset="77"/>
                <a:cs typeface="Times New Roman"/>
              </a:rPr>
              <a:t>use </a:t>
            </a:r>
            <a:r>
              <a:rPr sz="1650" spc="165" dirty="0">
                <a:latin typeface="IBM Plex Sans" panose="020B0503050203000203" pitchFamily="34" charset="77"/>
                <a:cs typeface="Times New Roman"/>
              </a:rPr>
              <a:t>the same </a:t>
            </a:r>
            <a:r>
              <a:rPr sz="1650" spc="135" dirty="0">
                <a:latin typeface="IBM Plex Sans" panose="020B0503050203000203" pitchFamily="34" charset="77"/>
                <a:cs typeface="Times New Roman"/>
              </a:rPr>
              <a:t>examples </a:t>
            </a:r>
            <a:r>
              <a:rPr sz="1650" spc="70" dirty="0">
                <a:latin typeface="IBM Plex Sans" panose="020B0503050203000203" pitchFamily="34" charset="77"/>
                <a:cs typeface="Times New Roman"/>
              </a:rPr>
              <a:t>for  </a:t>
            </a:r>
            <a:r>
              <a:rPr sz="1650" spc="150" dirty="0">
                <a:latin typeface="IBM Plex Sans" panose="020B0503050203000203" pitchFamily="34" charset="77"/>
                <a:cs typeface="Times New Roman"/>
              </a:rPr>
              <a:t>training</a:t>
            </a:r>
            <a:r>
              <a:rPr sz="1650" spc="6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165" dirty="0">
                <a:latin typeface="IBM Plex Sans" panose="020B0503050203000203" pitchFamily="34" charset="77"/>
                <a:cs typeface="Times New Roman"/>
              </a:rPr>
              <a:t>the</a:t>
            </a:r>
            <a:r>
              <a:rPr sz="1650" spc="7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110" dirty="0">
                <a:latin typeface="IBM Plex Sans" panose="020B0503050203000203" pitchFamily="34" charset="77"/>
                <a:cs typeface="Times New Roman"/>
              </a:rPr>
              <a:t>model</a:t>
            </a:r>
            <a:r>
              <a:rPr sz="1650" spc="5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180" dirty="0">
                <a:latin typeface="IBM Plex Sans" panose="020B0503050203000203" pitchFamily="34" charset="77"/>
                <a:cs typeface="Times New Roman"/>
              </a:rPr>
              <a:t>and</a:t>
            </a:r>
            <a:r>
              <a:rPr sz="1650" spc="7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145" dirty="0">
                <a:latin typeface="IBM Plex Sans" panose="020B0503050203000203" pitchFamily="34" charset="77"/>
                <a:cs typeface="Times New Roman"/>
              </a:rPr>
              <a:t>evaluating</a:t>
            </a:r>
            <a:r>
              <a:rPr sz="1650" spc="-1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130" dirty="0">
                <a:latin typeface="IBM Plex Sans" panose="020B0503050203000203" pitchFamily="34" charset="77"/>
                <a:cs typeface="Times New Roman"/>
              </a:rPr>
              <a:t>it</a:t>
            </a:r>
            <a:endParaRPr sz="165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906458" y="5613400"/>
            <a:ext cx="245110" cy="368300"/>
          </a:xfrm>
          <a:custGeom>
            <a:avLst/>
            <a:gdLst/>
            <a:ahLst/>
            <a:cxnLst/>
            <a:rect l="l" t="t" r="r" b="b"/>
            <a:pathLst>
              <a:path w="245110" h="368300">
                <a:moveTo>
                  <a:pt x="109512" y="0"/>
                </a:moveTo>
                <a:lnTo>
                  <a:pt x="109512" y="91948"/>
                </a:lnTo>
                <a:lnTo>
                  <a:pt x="0" y="91948"/>
                </a:lnTo>
                <a:lnTo>
                  <a:pt x="0" y="275869"/>
                </a:lnTo>
                <a:lnTo>
                  <a:pt x="109512" y="275869"/>
                </a:lnTo>
                <a:lnTo>
                  <a:pt x="109512" y="367830"/>
                </a:lnTo>
                <a:lnTo>
                  <a:pt x="244779" y="183908"/>
                </a:lnTo>
                <a:lnTo>
                  <a:pt x="109512" y="0"/>
                </a:lnTo>
                <a:close/>
              </a:path>
            </a:pathLst>
          </a:custGeom>
          <a:solidFill>
            <a:srgbClr val="5679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06458" y="5613400"/>
            <a:ext cx="245110" cy="368300"/>
          </a:xfrm>
          <a:custGeom>
            <a:avLst/>
            <a:gdLst/>
            <a:ahLst/>
            <a:cxnLst/>
            <a:rect l="l" t="t" r="r" b="b"/>
            <a:pathLst>
              <a:path w="245110" h="368300">
                <a:moveTo>
                  <a:pt x="0" y="91957"/>
                </a:moveTo>
                <a:lnTo>
                  <a:pt x="109513" y="91957"/>
                </a:lnTo>
                <a:lnTo>
                  <a:pt x="109513" y="0"/>
                </a:lnTo>
                <a:lnTo>
                  <a:pt x="244781" y="183914"/>
                </a:lnTo>
                <a:lnTo>
                  <a:pt x="109513" y="367829"/>
                </a:lnTo>
                <a:lnTo>
                  <a:pt x="109513" y="275872"/>
                </a:lnTo>
                <a:lnTo>
                  <a:pt x="0" y="275872"/>
                </a:lnTo>
                <a:lnTo>
                  <a:pt x="0" y="91957"/>
                </a:lnTo>
                <a:close/>
              </a:path>
            </a:pathLst>
          </a:custGeom>
          <a:ln w="529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36620" y="6042075"/>
            <a:ext cx="981075" cy="291747"/>
          </a:xfrm>
          <a:prstGeom prst="rect">
            <a:avLst/>
          </a:prstGeom>
          <a:solidFill>
            <a:srgbClr val="E19600"/>
          </a:solidFill>
          <a:ln w="52917">
            <a:solidFill>
              <a:srgbClr val="5679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336550">
              <a:lnSpc>
                <a:spcPts val="1880"/>
              </a:lnSpc>
              <a:spcBef>
                <a:spcPts val="375"/>
              </a:spcBef>
            </a:pPr>
            <a:r>
              <a:rPr sz="1650" b="1" spc="-50" dirty="0">
                <a:latin typeface="IBM Plex Sans" panose="020B0503050203000203" pitchFamily="34" charset="77"/>
                <a:cs typeface="Arial"/>
              </a:rPr>
              <a:t>test</a:t>
            </a:r>
            <a:endParaRPr sz="165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491799" y="5413286"/>
            <a:ext cx="245110" cy="368300"/>
          </a:xfrm>
          <a:custGeom>
            <a:avLst/>
            <a:gdLst/>
            <a:ahLst/>
            <a:cxnLst/>
            <a:rect l="l" t="t" r="r" b="b"/>
            <a:pathLst>
              <a:path w="245110" h="368300">
                <a:moveTo>
                  <a:pt x="109524" y="0"/>
                </a:moveTo>
                <a:lnTo>
                  <a:pt x="109524" y="91960"/>
                </a:lnTo>
                <a:lnTo>
                  <a:pt x="0" y="91960"/>
                </a:lnTo>
                <a:lnTo>
                  <a:pt x="0" y="275844"/>
                </a:lnTo>
                <a:lnTo>
                  <a:pt x="109524" y="275844"/>
                </a:lnTo>
                <a:lnTo>
                  <a:pt x="109524" y="367792"/>
                </a:lnTo>
                <a:lnTo>
                  <a:pt x="244792" y="183908"/>
                </a:lnTo>
                <a:lnTo>
                  <a:pt x="109524" y="0"/>
                </a:lnTo>
                <a:close/>
              </a:path>
            </a:pathLst>
          </a:custGeom>
          <a:solidFill>
            <a:srgbClr val="5679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491799" y="5413286"/>
            <a:ext cx="245110" cy="368300"/>
          </a:xfrm>
          <a:custGeom>
            <a:avLst/>
            <a:gdLst/>
            <a:ahLst/>
            <a:cxnLst/>
            <a:rect l="l" t="t" r="r" b="b"/>
            <a:pathLst>
              <a:path w="245110" h="368300">
                <a:moveTo>
                  <a:pt x="0" y="91956"/>
                </a:moveTo>
                <a:lnTo>
                  <a:pt x="109513" y="91956"/>
                </a:lnTo>
                <a:lnTo>
                  <a:pt x="109513" y="0"/>
                </a:lnTo>
                <a:lnTo>
                  <a:pt x="244782" y="183913"/>
                </a:lnTo>
                <a:lnTo>
                  <a:pt x="109513" y="367796"/>
                </a:lnTo>
                <a:lnTo>
                  <a:pt x="109513" y="275838"/>
                </a:lnTo>
                <a:lnTo>
                  <a:pt x="0" y="275838"/>
                </a:lnTo>
                <a:lnTo>
                  <a:pt x="0" y="91956"/>
                </a:lnTo>
                <a:close/>
              </a:path>
            </a:pathLst>
          </a:custGeom>
          <a:ln w="529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48910" y="5329440"/>
            <a:ext cx="1225550" cy="490855"/>
          </a:xfrm>
          <a:custGeom>
            <a:avLst/>
            <a:gdLst/>
            <a:ahLst/>
            <a:cxnLst/>
            <a:rect l="l" t="t" r="r" b="b"/>
            <a:pathLst>
              <a:path w="1225550" h="490854">
                <a:moveTo>
                  <a:pt x="612711" y="0"/>
                </a:moveTo>
                <a:lnTo>
                  <a:pt x="556945" y="1003"/>
                </a:lnTo>
                <a:lnTo>
                  <a:pt x="502577" y="3962"/>
                </a:lnTo>
                <a:lnTo>
                  <a:pt x="449834" y="8775"/>
                </a:lnTo>
                <a:lnTo>
                  <a:pt x="398919" y="15367"/>
                </a:lnTo>
                <a:lnTo>
                  <a:pt x="350062" y="23634"/>
                </a:lnTo>
                <a:lnTo>
                  <a:pt x="303466" y="33515"/>
                </a:lnTo>
                <a:lnTo>
                  <a:pt x="259359" y="44907"/>
                </a:lnTo>
                <a:lnTo>
                  <a:pt x="217957" y="57734"/>
                </a:lnTo>
                <a:lnTo>
                  <a:pt x="179463" y="71907"/>
                </a:lnTo>
                <a:lnTo>
                  <a:pt x="144106" y="87325"/>
                </a:lnTo>
                <a:lnTo>
                  <a:pt x="83654" y="121589"/>
                </a:lnTo>
                <a:lnTo>
                  <a:pt x="38341" y="159829"/>
                </a:lnTo>
                <a:lnTo>
                  <a:pt x="9867" y="201358"/>
                </a:lnTo>
                <a:lnTo>
                  <a:pt x="0" y="245478"/>
                </a:lnTo>
                <a:lnTo>
                  <a:pt x="2501" y="267804"/>
                </a:lnTo>
                <a:lnTo>
                  <a:pt x="21894" y="310692"/>
                </a:lnTo>
                <a:lnTo>
                  <a:pt x="58991" y="350659"/>
                </a:lnTo>
                <a:lnTo>
                  <a:pt x="112102" y="386981"/>
                </a:lnTo>
                <a:lnTo>
                  <a:pt x="179463" y="418985"/>
                </a:lnTo>
                <a:lnTo>
                  <a:pt x="217957" y="433146"/>
                </a:lnTo>
                <a:lnTo>
                  <a:pt x="259359" y="445960"/>
                </a:lnTo>
                <a:lnTo>
                  <a:pt x="303466" y="457352"/>
                </a:lnTo>
                <a:lnTo>
                  <a:pt x="350062" y="467233"/>
                </a:lnTo>
                <a:lnTo>
                  <a:pt x="398919" y="475500"/>
                </a:lnTo>
                <a:lnTo>
                  <a:pt x="449834" y="482092"/>
                </a:lnTo>
                <a:lnTo>
                  <a:pt x="502577" y="486905"/>
                </a:lnTo>
                <a:lnTo>
                  <a:pt x="556945" y="489851"/>
                </a:lnTo>
                <a:lnTo>
                  <a:pt x="612711" y="490855"/>
                </a:lnTo>
                <a:lnTo>
                  <a:pt x="668477" y="489851"/>
                </a:lnTo>
                <a:lnTo>
                  <a:pt x="722845" y="486905"/>
                </a:lnTo>
                <a:lnTo>
                  <a:pt x="775601" y="482092"/>
                </a:lnTo>
                <a:lnTo>
                  <a:pt x="826516" y="475500"/>
                </a:lnTo>
                <a:lnTo>
                  <a:pt x="875385" y="467233"/>
                </a:lnTo>
                <a:lnTo>
                  <a:pt x="921981" y="457352"/>
                </a:lnTo>
                <a:lnTo>
                  <a:pt x="966101" y="445960"/>
                </a:lnTo>
                <a:lnTo>
                  <a:pt x="1007516" y="433146"/>
                </a:lnTo>
                <a:lnTo>
                  <a:pt x="1046022" y="418985"/>
                </a:lnTo>
                <a:lnTo>
                  <a:pt x="1081379" y="403567"/>
                </a:lnTo>
                <a:lnTo>
                  <a:pt x="1141844" y="369316"/>
                </a:lnTo>
                <a:lnTo>
                  <a:pt x="1187183" y="331089"/>
                </a:lnTo>
                <a:lnTo>
                  <a:pt x="1215656" y="289572"/>
                </a:lnTo>
                <a:lnTo>
                  <a:pt x="1225537" y="245478"/>
                </a:lnTo>
                <a:lnTo>
                  <a:pt x="1223022" y="223139"/>
                </a:lnTo>
                <a:lnTo>
                  <a:pt x="1203642" y="180225"/>
                </a:lnTo>
                <a:lnTo>
                  <a:pt x="1166520" y="140246"/>
                </a:lnTo>
                <a:lnTo>
                  <a:pt x="1113396" y="103911"/>
                </a:lnTo>
                <a:lnTo>
                  <a:pt x="1046022" y="71907"/>
                </a:lnTo>
                <a:lnTo>
                  <a:pt x="1007516" y="57734"/>
                </a:lnTo>
                <a:lnTo>
                  <a:pt x="966101" y="44907"/>
                </a:lnTo>
                <a:lnTo>
                  <a:pt x="921981" y="33515"/>
                </a:lnTo>
                <a:lnTo>
                  <a:pt x="875385" y="23634"/>
                </a:lnTo>
                <a:lnTo>
                  <a:pt x="826516" y="15367"/>
                </a:lnTo>
                <a:lnTo>
                  <a:pt x="775601" y="8775"/>
                </a:lnTo>
                <a:lnTo>
                  <a:pt x="722845" y="3962"/>
                </a:lnTo>
                <a:lnTo>
                  <a:pt x="668477" y="1003"/>
                </a:lnTo>
                <a:lnTo>
                  <a:pt x="612711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848910" y="5329440"/>
            <a:ext cx="1225550" cy="490855"/>
          </a:xfrm>
          <a:custGeom>
            <a:avLst/>
            <a:gdLst/>
            <a:ahLst/>
            <a:cxnLst/>
            <a:rect l="l" t="t" r="r" b="b"/>
            <a:pathLst>
              <a:path w="1225550" h="490854">
                <a:moveTo>
                  <a:pt x="0" y="245471"/>
                </a:moveTo>
                <a:lnTo>
                  <a:pt x="9871" y="201351"/>
                </a:lnTo>
                <a:lnTo>
                  <a:pt x="38332" y="159824"/>
                </a:lnTo>
                <a:lnTo>
                  <a:pt x="83653" y="121583"/>
                </a:lnTo>
                <a:lnTo>
                  <a:pt x="144102" y="87323"/>
                </a:lnTo>
                <a:lnTo>
                  <a:pt x="179459" y="71902"/>
                </a:lnTo>
                <a:lnTo>
                  <a:pt x="217950" y="57736"/>
                </a:lnTo>
                <a:lnTo>
                  <a:pt x="259357" y="44912"/>
                </a:lnTo>
                <a:lnTo>
                  <a:pt x="303465" y="33517"/>
                </a:lnTo>
                <a:lnTo>
                  <a:pt x="350057" y="23637"/>
                </a:lnTo>
                <a:lnTo>
                  <a:pt x="398917" y="15358"/>
                </a:lnTo>
                <a:lnTo>
                  <a:pt x="449829" y="8768"/>
                </a:lnTo>
                <a:lnTo>
                  <a:pt x="502575" y="3955"/>
                </a:lnTo>
                <a:lnTo>
                  <a:pt x="556942" y="1002"/>
                </a:lnTo>
                <a:lnTo>
                  <a:pt x="612711" y="0"/>
                </a:lnTo>
                <a:lnTo>
                  <a:pt x="668480" y="1002"/>
                </a:lnTo>
                <a:lnTo>
                  <a:pt x="722848" y="3955"/>
                </a:lnTo>
                <a:lnTo>
                  <a:pt x="775600" y="8768"/>
                </a:lnTo>
                <a:lnTo>
                  <a:pt x="826517" y="15358"/>
                </a:lnTo>
                <a:lnTo>
                  <a:pt x="875388" y="23637"/>
                </a:lnTo>
                <a:lnTo>
                  <a:pt x="921988" y="33517"/>
                </a:lnTo>
                <a:lnTo>
                  <a:pt x="966100" y="44912"/>
                </a:lnTo>
                <a:lnTo>
                  <a:pt x="1007520" y="57736"/>
                </a:lnTo>
                <a:lnTo>
                  <a:pt x="1046017" y="71902"/>
                </a:lnTo>
                <a:lnTo>
                  <a:pt x="1081379" y="87323"/>
                </a:lnTo>
                <a:lnTo>
                  <a:pt x="1141851" y="121583"/>
                </a:lnTo>
                <a:lnTo>
                  <a:pt x="1187182" y="159824"/>
                </a:lnTo>
                <a:lnTo>
                  <a:pt x="1215650" y="201351"/>
                </a:lnTo>
                <a:lnTo>
                  <a:pt x="1225526" y="245471"/>
                </a:lnTo>
                <a:lnTo>
                  <a:pt x="1223029" y="267803"/>
                </a:lnTo>
                <a:lnTo>
                  <a:pt x="1203636" y="310698"/>
                </a:lnTo>
                <a:lnTo>
                  <a:pt x="1166519" y="350654"/>
                </a:lnTo>
                <a:lnTo>
                  <a:pt x="1113400" y="386978"/>
                </a:lnTo>
                <a:lnTo>
                  <a:pt x="1046017" y="418978"/>
                </a:lnTo>
                <a:lnTo>
                  <a:pt x="1007520" y="433139"/>
                </a:lnTo>
                <a:lnTo>
                  <a:pt x="966100" y="445959"/>
                </a:lnTo>
                <a:lnTo>
                  <a:pt x="921988" y="457351"/>
                </a:lnTo>
                <a:lnTo>
                  <a:pt x="875388" y="467227"/>
                </a:lnTo>
                <a:lnTo>
                  <a:pt x="826517" y="475503"/>
                </a:lnTo>
                <a:lnTo>
                  <a:pt x="775600" y="482090"/>
                </a:lnTo>
                <a:lnTo>
                  <a:pt x="722848" y="486903"/>
                </a:lnTo>
                <a:lnTo>
                  <a:pt x="668480" y="489854"/>
                </a:lnTo>
                <a:lnTo>
                  <a:pt x="612711" y="490857"/>
                </a:lnTo>
                <a:lnTo>
                  <a:pt x="556942" y="489854"/>
                </a:lnTo>
                <a:lnTo>
                  <a:pt x="502575" y="486903"/>
                </a:lnTo>
                <a:lnTo>
                  <a:pt x="449829" y="482090"/>
                </a:lnTo>
                <a:lnTo>
                  <a:pt x="398917" y="475503"/>
                </a:lnTo>
                <a:lnTo>
                  <a:pt x="350057" y="467227"/>
                </a:lnTo>
                <a:lnTo>
                  <a:pt x="303465" y="457351"/>
                </a:lnTo>
                <a:lnTo>
                  <a:pt x="259357" y="445959"/>
                </a:lnTo>
                <a:lnTo>
                  <a:pt x="217950" y="433139"/>
                </a:lnTo>
                <a:lnTo>
                  <a:pt x="179459" y="418978"/>
                </a:lnTo>
                <a:lnTo>
                  <a:pt x="144102" y="403562"/>
                </a:lnTo>
                <a:lnTo>
                  <a:pt x="83653" y="369314"/>
                </a:lnTo>
                <a:lnTo>
                  <a:pt x="38332" y="331087"/>
                </a:lnTo>
                <a:lnTo>
                  <a:pt x="9871" y="289574"/>
                </a:lnTo>
                <a:lnTo>
                  <a:pt x="0" y="245471"/>
                </a:lnTo>
                <a:close/>
              </a:path>
            </a:pathLst>
          </a:custGeom>
          <a:ln w="52918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79480" y="5183390"/>
            <a:ext cx="60960" cy="798195"/>
          </a:xfrm>
          <a:custGeom>
            <a:avLst/>
            <a:gdLst/>
            <a:ahLst/>
            <a:cxnLst/>
            <a:rect l="l" t="t" r="r" b="b"/>
            <a:pathLst>
              <a:path w="60960" h="798195">
                <a:moveTo>
                  <a:pt x="0" y="0"/>
                </a:moveTo>
                <a:lnTo>
                  <a:pt x="11827" y="5220"/>
                </a:lnTo>
                <a:lnTo>
                  <a:pt x="21494" y="19459"/>
                </a:lnTo>
                <a:lnTo>
                  <a:pt x="28016" y="40573"/>
                </a:lnTo>
                <a:lnTo>
                  <a:pt x="30408" y="66424"/>
                </a:lnTo>
                <a:lnTo>
                  <a:pt x="30408" y="332451"/>
                </a:lnTo>
                <a:lnTo>
                  <a:pt x="32802" y="358303"/>
                </a:lnTo>
                <a:lnTo>
                  <a:pt x="39336" y="379417"/>
                </a:lnTo>
                <a:lnTo>
                  <a:pt x="49034" y="393656"/>
                </a:lnTo>
                <a:lnTo>
                  <a:pt x="60924" y="398877"/>
                </a:lnTo>
                <a:lnTo>
                  <a:pt x="49034" y="404107"/>
                </a:lnTo>
                <a:lnTo>
                  <a:pt x="39336" y="418364"/>
                </a:lnTo>
                <a:lnTo>
                  <a:pt x="32802" y="439507"/>
                </a:lnTo>
                <a:lnTo>
                  <a:pt x="30408" y="465390"/>
                </a:lnTo>
                <a:lnTo>
                  <a:pt x="30408" y="731352"/>
                </a:lnTo>
                <a:lnTo>
                  <a:pt x="28016" y="757230"/>
                </a:lnTo>
                <a:lnTo>
                  <a:pt x="21494" y="778362"/>
                </a:lnTo>
                <a:lnTo>
                  <a:pt x="11827" y="792608"/>
                </a:lnTo>
                <a:lnTo>
                  <a:pt x="0" y="797831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371365" y="6063716"/>
            <a:ext cx="80010" cy="358775"/>
          </a:xfrm>
          <a:custGeom>
            <a:avLst/>
            <a:gdLst/>
            <a:ahLst/>
            <a:cxnLst/>
            <a:rect l="l" t="t" r="r" b="b"/>
            <a:pathLst>
              <a:path w="80010" h="358775">
                <a:moveTo>
                  <a:pt x="0" y="0"/>
                </a:moveTo>
                <a:lnTo>
                  <a:pt x="15552" y="2346"/>
                </a:lnTo>
                <a:lnTo>
                  <a:pt x="28244" y="8747"/>
                </a:lnTo>
                <a:lnTo>
                  <a:pt x="36795" y="18242"/>
                </a:lnTo>
                <a:lnTo>
                  <a:pt x="39930" y="29869"/>
                </a:lnTo>
                <a:lnTo>
                  <a:pt x="39930" y="149327"/>
                </a:lnTo>
                <a:lnTo>
                  <a:pt x="43066" y="160948"/>
                </a:lnTo>
                <a:lnTo>
                  <a:pt x="51618" y="170440"/>
                </a:lnTo>
                <a:lnTo>
                  <a:pt x="64309" y="176839"/>
                </a:lnTo>
                <a:lnTo>
                  <a:pt x="79862" y="179186"/>
                </a:lnTo>
                <a:lnTo>
                  <a:pt x="64309" y="181533"/>
                </a:lnTo>
                <a:lnTo>
                  <a:pt x="51618" y="187933"/>
                </a:lnTo>
                <a:lnTo>
                  <a:pt x="43066" y="197424"/>
                </a:lnTo>
                <a:lnTo>
                  <a:pt x="39930" y="209046"/>
                </a:lnTo>
                <a:lnTo>
                  <a:pt x="39930" y="328504"/>
                </a:lnTo>
                <a:lnTo>
                  <a:pt x="36795" y="340130"/>
                </a:lnTo>
                <a:lnTo>
                  <a:pt x="28244" y="349621"/>
                </a:lnTo>
                <a:lnTo>
                  <a:pt x="15552" y="356018"/>
                </a:lnTo>
                <a:lnTo>
                  <a:pt x="0" y="358363"/>
                </a:lnTo>
              </a:path>
            </a:pathLst>
          </a:custGeom>
          <a:ln w="52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178550" y="5405170"/>
            <a:ext cx="245110" cy="368300"/>
          </a:xfrm>
          <a:custGeom>
            <a:avLst/>
            <a:gdLst/>
            <a:ahLst/>
            <a:cxnLst/>
            <a:rect l="l" t="t" r="r" b="b"/>
            <a:pathLst>
              <a:path w="245110" h="368300">
                <a:moveTo>
                  <a:pt x="109613" y="0"/>
                </a:moveTo>
                <a:lnTo>
                  <a:pt x="109613" y="91960"/>
                </a:lnTo>
                <a:lnTo>
                  <a:pt x="0" y="91960"/>
                </a:lnTo>
                <a:lnTo>
                  <a:pt x="0" y="275843"/>
                </a:lnTo>
                <a:lnTo>
                  <a:pt x="109613" y="275843"/>
                </a:lnTo>
                <a:lnTo>
                  <a:pt x="109613" y="367791"/>
                </a:lnTo>
                <a:lnTo>
                  <a:pt x="244881" y="183921"/>
                </a:lnTo>
                <a:lnTo>
                  <a:pt x="109613" y="0"/>
                </a:lnTo>
                <a:close/>
              </a:path>
            </a:pathLst>
          </a:custGeom>
          <a:solidFill>
            <a:srgbClr val="5679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178550" y="5405170"/>
            <a:ext cx="245110" cy="368300"/>
          </a:xfrm>
          <a:custGeom>
            <a:avLst/>
            <a:gdLst/>
            <a:ahLst/>
            <a:cxnLst/>
            <a:rect l="l" t="t" r="r" b="b"/>
            <a:pathLst>
              <a:path w="245110" h="368300">
                <a:moveTo>
                  <a:pt x="0" y="91956"/>
                </a:moveTo>
                <a:lnTo>
                  <a:pt x="109620" y="91956"/>
                </a:lnTo>
                <a:lnTo>
                  <a:pt x="109620" y="0"/>
                </a:lnTo>
                <a:lnTo>
                  <a:pt x="244889" y="183913"/>
                </a:lnTo>
                <a:lnTo>
                  <a:pt x="109620" y="367796"/>
                </a:lnTo>
                <a:lnTo>
                  <a:pt x="109620" y="275838"/>
                </a:lnTo>
                <a:lnTo>
                  <a:pt x="0" y="275838"/>
                </a:lnTo>
                <a:lnTo>
                  <a:pt x="0" y="91956"/>
                </a:lnTo>
                <a:close/>
              </a:path>
            </a:pathLst>
          </a:custGeom>
          <a:ln w="529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464300" y="5232400"/>
            <a:ext cx="698500" cy="444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42100" y="5359400"/>
            <a:ext cx="711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464300" y="5422900"/>
            <a:ext cx="7112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58013" y="4957305"/>
            <a:ext cx="70358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105" dirty="0">
                <a:latin typeface="IBM Plex Sans" panose="020B0503050203000203" pitchFamily="34" charset="77"/>
                <a:cs typeface="Arial"/>
              </a:rPr>
              <a:t>M</a:t>
            </a:r>
            <a:r>
              <a:rPr sz="1650" b="1" spc="-75" dirty="0">
                <a:latin typeface="IBM Plex Sans" panose="020B0503050203000203" pitchFamily="34" charset="77"/>
                <a:cs typeface="Arial"/>
              </a:rPr>
              <a:t>ode</a:t>
            </a:r>
            <a:r>
              <a:rPr sz="1650" b="1" spc="-45" dirty="0">
                <a:latin typeface="IBM Plex Sans" panose="020B0503050203000203" pitchFamily="34" charset="77"/>
                <a:cs typeface="Arial"/>
              </a:rPr>
              <a:t>l</a:t>
            </a:r>
            <a:r>
              <a:rPr sz="1650" b="1" spc="5" dirty="0">
                <a:latin typeface="IBM Plex Sans" panose="020B0503050203000203" pitchFamily="34" charset="77"/>
                <a:cs typeface="Arial"/>
              </a:rPr>
              <a:t>s</a:t>
            </a:r>
            <a:endParaRPr sz="165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761606" y="6021819"/>
            <a:ext cx="197485" cy="130810"/>
          </a:xfrm>
          <a:custGeom>
            <a:avLst/>
            <a:gdLst/>
            <a:ahLst/>
            <a:cxnLst/>
            <a:rect l="l" t="t" r="r" b="b"/>
            <a:pathLst>
              <a:path w="197484" h="130810">
                <a:moveTo>
                  <a:pt x="0" y="130695"/>
                </a:moveTo>
                <a:lnTo>
                  <a:pt x="197485" y="130695"/>
                </a:lnTo>
                <a:lnTo>
                  <a:pt x="197485" y="0"/>
                </a:lnTo>
                <a:lnTo>
                  <a:pt x="0" y="0"/>
                </a:lnTo>
                <a:lnTo>
                  <a:pt x="0" y="130695"/>
                </a:lnTo>
                <a:close/>
              </a:path>
            </a:pathLst>
          </a:custGeom>
          <a:solidFill>
            <a:srgbClr val="5679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685851" y="5882513"/>
            <a:ext cx="349250" cy="139700"/>
          </a:xfrm>
          <a:custGeom>
            <a:avLst/>
            <a:gdLst/>
            <a:ahLst/>
            <a:cxnLst/>
            <a:rect l="l" t="t" r="r" b="b"/>
            <a:pathLst>
              <a:path w="349250" h="139700">
                <a:moveTo>
                  <a:pt x="174447" y="0"/>
                </a:moveTo>
                <a:lnTo>
                  <a:pt x="0" y="139306"/>
                </a:lnTo>
                <a:lnTo>
                  <a:pt x="348995" y="139306"/>
                </a:lnTo>
                <a:lnTo>
                  <a:pt x="174447" y="0"/>
                </a:lnTo>
                <a:close/>
              </a:path>
            </a:pathLst>
          </a:custGeom>
          <a:solidFill>
            <a:srgbClr val="5679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685851" y="5882513"/>
            <a:ext cx="349250" cy="424180"/>
          </a:xfrm>
          <a:custGeom>
            <a:avLst/>
            <a:gdLst/>
            <a:ahLst/>
            <a:cxnLst/>
            <a:rect l="l" t="t" r="r" b="b"/>
            <a:pathLst>
              <a:path w="349250" h="424179">
                <a:moveTo>
                  <a:pt x="75750" y="424117"/>
                </a:moveTo>
                <a:lnTo>
                  <a:pt x="75750" y="139309"/>
                </a:lnTo>
                <a:lnTo>
                  <a:pt x="0" y="139309"/>
                </a:lnTo>
                <a:lnTo>
                  <a:pt x="174441" y="0"/>
                </a:lnTo>
                <a:lnTo>
                  <a:pt x="348992" y="139309"/>
                </a:lnTo>
                <a:lnTo>
                  <a:pt x="273241" y="139309"/>
                </a:lnTo>
                <a:lnTo>
                  <a:pt x="273241" y="424117"/>
                </a:lnTo>
                <a:lnTo>
                  <a:pt x="75750" y="424117"/>
                </a:lnTo>
                <a:close/>
              </a:path>
            </a:pathLst>
          </a:custGeom>
          <a:ln w="52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02632" y="6152515"/>
            <a:ext cx="2458085" cy="163195"/>
          </a:xfrm>
          <a:custGeom>
            <a:avLst/>
            <a:gdLst/>
            <a:ahLst/>
            <a:cxnLst/>
            <a:rect l="l" t="t" r="r" b="b"/>
            <a:pathLst>
              <a:path w="2458084" h="163195">
                <a:moveTo>
                  <a:pt x="0" y="162742"/>
                </a:moveTo>
                <a:lnTo>
                  <a:pt x="2457869" y="162742"/>
                </a:lnTo>
                <a:lnTo>
                  <a:pt x="2457869" y="0"/>
                </a:lnTo>
                <a:lnTo>
                  <a:pt x="0" y="0"/>
                </a:lnTo>
                <a:lnTo>
                  <a:pt x="0" y="162742"/>
                </a:lnTo>
                <a:close/>
              </a:path>
            </a:pathLst>
          </a:custGeom>
          <a:solidFill>
            <a:srgbClr val="5679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02632" y="6152515"/>
            <a:ext cx="2458085" cy="163195"/>
          </a:xfrm>
          <a:custGeom>
            <a:avLst/>
            <a:gdLst/>
            <a:ahLst/>
            <a:cxnLst/>
            <a:rect l="l" t="t" r="r" b="b"/>
            <a:pathLst>
              <a:path w="2458084" h="163195">
                <a:moveTo>
                  <a:pt x="0" y="162742"/>
                </a:moveTo>
                <a:lnTo>
                  <a:pt x="2457877" y="162742"/>
                </a:lnTo>
                <a:lnTo>
                  <a:pt x="2457877" y="0"/>
                </a:lnTo>
                <a:lnTo>
                  <a:pt x="0" y="0"/>
                </a:lnTo>
                <a:lnTo>
                  <a:pt x="0" y="162742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768312" y="6027991"/>
            <a:ext cx="185420" cy="249554"/>
          </a:xfrm>
          <a:custGeom>
            <a:avLst/>
            <a:gdLst/>
            <a:ahLst/>
            <a:cxnLst/>
            <a:rect l="l" t="t" r="r" b="b"/>
            <a:pathLst>
              <a:path w="185420" h="249554">
                <a:moveTo>
                  <a:pt x="0" y="249047"/>
                </a:moveTo>
                <a:lnTo>
                  <a:pt x="185318" y="249047"/>
                </a:lnTo>
                <a:lnTo>
                  <a:pt x="185318" y="0"/>
                </a:lnTo>
                <a:lnTo>
                  <a:pt x="0" y="0"/>
                </a:lnTo>
                <a:lnTo>
                  <a:pt x="0" y="249047"/>
                </a:lnTo>
                <a:close/>
              </a:path>
            </a:pathLst>
          </a:custGeom>
          <a:solidFill>
            <a:srgbClr val="5679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20765" y="6345809"/>
            <a:ext cx="660400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20" dirty="0">
                <a:latin typeface="IBM Plex Sans" panose="020B0503050203000203" pitchFamily="34" charset="77"/>
                <a:cs typeface="Arial"/>
              </a:rPr>
              <a:t>E</a:t>
            </a:r>
            <a:r>
              <a:rPr sz="800" spc="-140" dirty="0">
                <a:latin typeface="IBM Plex Sans" panose="020B0503050203000203" pitchFamily="34" charset="77"/>
                <a:cs typeface="Arial"/>
              </a:rPr>
              <a:t> </a:t>
            </a:r>
            <a:r>
              <a:rPr sz="800" spc="120" dirty="0">
                <a:latin typeface="IBM Plex Sans" panose="020B0503050203000203" pitchFamily="34" charset="77"/>
                <a:cs typeface="Arial"/>
              </a:rPr>
              <a:t>valuation</a:t>
            </a:r>
            <a:endParaRPr sz="8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708900" y="5321300"/>
            <a:ext cx="711200" cy="444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435240" y="5414581"/>
            <a:ext cx="245110" cy="368300"/>
          </a:xfrm>
          <a:custGeom>
            <a:avLst/>
            <a:gdLst/>
            <a:ahLst/>
            <a:cxnLst/>
            <a:rect l="l" t="t" r="r" b="b"/>
            <a:pathLst>
              <a:path w="245109" h="368300">
                <a:moveTo>
                  <a:pt x="109512" y="0"/>
                </a:moveTo>
                <a:lnTo>
                  <a:pt x="109512" y="91960"/>
                </a:lnTo>
                <a:lnTo>
                  <a:pt x="0" y="91960"/>
                </a:lnTo>
                <a:lnTo>
                  <a:pt x="0" y="275894"/>
                </a:lnTo>
                <a:lnTo>
                  <a:pt x="109512" y="275894"/>
                </a:lnTo>
                <a:lnTo>
                  <a:pt x="109512" y="367855"/>
                </a:lnTo>
                <a:lnTo>
                  <a:pt x="244779" y="183921"/>
                </a:lnTo>
                <a:lnTo>
                  <a:pt x="109512" y="0"/>
                </a:lnTo>
                <a:close/>
              </a:path>
            </a:pathLst>
          </a:custGeom>
          <a:solidFill>
            <a:srgbClr val="5679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435240" y="5414581"/>
            <a:ext cx="245110" cy="368300"/>
          </a:xfrm>
          <a:custGeom>
            <a:avLst/>
            <a:gdLst/>
            <a:ahLst/>
            <a:cxnLst/>
            <a:rect l="l" t="t" r="r" b="b"/>
            <a:pathLst>
              <a:path w="245109" h="368300">
                <a:moveTo>
                  <a:pt x="0" y="91956"/>
                </a:moveTo>
                <a:lnTo>
                  <a:pt x="109513" y="91956"/>
                </a:lnTo>
                <a:lnTo>
                  <a:pt x="109513" y="0"/>
                </a:lnTo>
                <a:lnTo>
                  <a:pt x="244782" y="183912"/>
                </a:lnTo>
                <a:lnTo>
                  <a:pt x="109513" y="367849"/>
                </a:lnTo>
                <a:lnTo>
                  <a:pt x="109513" y="275892"/>
                </a:lnTo>
                <a:lnTo>
                  <a:pt x="0" y="275892"/>
                </a:lnTo>
                <a:lnTo>
                  <a:pt x="0" y="91956"/>
                </a:lnTo>
                <a:close/>
              </a:path>
            </a:pathLst>
          </a:custGeom>
          <a:ln w="529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517663" y="4957305"/>
            <a:ext cx="106997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60" dirty="0">
                <a:latin typeface="IBM Plex Sans" panose="020B0503050203000203" pitchFamily="34" charset="77"/>
                <a:cs typeface="Arial"/>
              </a:rPr>
              <a:t>Best</a:t>
            </a:r>
            <a:r>
              <a:rPr sz="1650" b="1" spc="-180" dirty="0">
                <a:latin typeface="IBM Plex Sans" panose="020B0503050203000203" pitchFamily="34" charset="77"/>
                <a:cs typeface="Arial"/>
              </a:rPr>
              <a:t> </a:t>
            </a:r>
            <a:r>
              <a:rPr sz="1650" b="1" spc="-70" dirty="0">
                <a:latin typeface="IBM Plex Sans" panose="020B0503050203000203" pitchFamily="34" charset="77"/>
                <a:cs typeface="Arial"/>
              </a:rPr>
              <a:t>model</a:t>
            </a:r>
            <a:endParaRPr sz="165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62214" y="6163805"/>
            <a:ext cx="17653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10" dirty="0">
                <a:latin typeface="IBM Plex Sans" panose="020B0503050203000203" pitchFamily="34" charset="77"/>
                <a:cs typeface="Symbol"/>
              </a:rPr>
              <a:t></a:t>
            </a:r>
            <a:endParaRPr sz="1650">
              <a:latin typeface="IBM Plex Sans" panose="020B0503050203000203" pitchFamily="34" charset="77"/>
              <a:cs typeface="Symbo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350582" y="6295009"/>
            <a:ext cx="78740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5" dirty="0">
                <a:latin typeface="IBM Plex Sans" panose="020B0503050203000203" pitchFamily="34" charset="77"/>
                <a:cs typeface="Times New Roman"/>
              </a:rPr>
              <a:t>S</a:t>
            </a:r>
            <a:endParaRPr sz="80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756791" y="6318307"/>
            <a:ext cx="252729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IBM Plex Sans" panose="020B0503050203000203" pitchFamily="34" charset="77"/>
                <a:cs typeface="Times New Roman"/>
              </a:rPr>
              <a:t>n</a:t>
            </a:r>
            <a:r>
              <a:rPr sz="1250" i="1" spc="-10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200" i="1" spc="-225" baseline="-13888" dirty="0">
                <a:latin typeface="IBM Plex Sans" panose="020B0503050203000203" pitchFamily="34" charset="77"/>
                <a:cs typeface="Times New Roman"/>
              </a:rPr>
              <a:t>x</a:t>
            </a:r>
            <a:r>
              <a:rPr sz="800" spc="-150" dirty="0">
                <a:latin typeface="IBM Plex Sans" panose="020B0503050203000203" pitchFamily="34" charset="77"/>
                <a:cs typeface="Symbol"/>
              </a:rPr>
              <a:t></a:t>
            </a:r>
            <a:r>
              <a:rPr sz="1200" i="1" spc="-225" baseline="-13888" dirty="0">
                <a:latin typeface="IBM Plex Sans" panose="020B0503050203000203" pitchFamily="34" charset="77"/>
                <a:cs typeface="Times New Roman"/>
              </a:rPr>
              <a:t>S</a:t>
            </a:r>
            <a:endParaRPr sz="1200" baseline="-13888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810815" y="6193409"/>
            <a:ext cx="78740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5" dirty="0">
                <a:latin typeface="IBM Plex Sans" panose="020B0503050203000203" pitchFamily="34" charset="77"/>
                <a:cs typeface="Times New Roman"/>
              </a:rPr>
              <a:t>2</a:t>
            </a:r>
            <a:endParaRPr sz="80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036826" y="6204007"/>
            <a:ext cx="774700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IBM Plex Sans" panose="020B0503050203000203" pitchFamily="34" charset="77"/>
                <a:cs typeface="Times New Roman"/>
              </a:rPr>
              <a:t>(</a:t>
            </a:r>
            <a:r>
              <a:rPr sz="1250" spc="-14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250" i="1" dirty="0">
                <a:latin typeface="IBM Plex Sans" panose="020B0503050203000203" pitchFamily="34" charset="77"/>
                <a:cs typeface="Times New Roman"/>
              </a:rPr>
              <a:t>f</a:t>
            </a:r>
            <a:r>
              <a:rPr sz="1250" i="1" spc="-11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250" spc="-5" dirty="0">
                <a:latin typeface="IBM Plex Sans" panose="020B0503050203000203" pitchFamily="34" charset="77"/>
                <a:cs typeface="Times New Roman"/>
              </a:rPr>
              <a:t>(</a:t>
            </a:r>
            <a:r>
              <a:rPr sz="1250" i="1" spc="-5" dirty="0">
                <a:latin typeface="IBM Plex Sans" panose="020B0503050203000203" pitchFamily="34" charset="77"/>
                <a:cs typeface="Times New Roman"/>
              </a:rPr>
              <a:t>x</a:t>
            </a:r>
            <a:r>
              <a:rPr sz="1250" spc="-5" dirty="0">
                <a:latin typeface="IBM Plex Sans" panose="020B0503050203000203" pitchFamily="34" charset="77"/>
                <a:cs typeface="Times New Roman"/>
              </a:rPr>
              <a:t>)</a:t>
            </a:r>
            <a:r>
              <a:rPr sz="1250" spc="-15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250" dirty="0">
                <a:latin typeface="IBM Plex Sans" panose="020B0503050203000203" pitchFamily="34" charset="77"/>
                <a:cs typeface="Symbol"/>
              </a:rPr>
              <a:t></a:t>
            </a:r>
            <a:r>
              <a:rPr sz="1250" spc="-20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250" i="1" spc="-20" dirty="0">
                <a:latin typeface="IBM Plex Sans" panose="020B0503050203000203" pitchFamily="34" charset="77"/>
                <a:cs typeface="Times New Roman"/>
              </a:rPr>
              <a:t>h</a:t>
            </a:r>
            <a:r>
              <a:rPr sz="1250" spc="-20" dirty="0">
                <a:latin typeface="IBM Plex Sans" panose="020B0503050203000203" pitchFamily="34" charset="77"/>
                <a:cs typeface="Times New Roman"/>
              </a:rPr>
              <a:t>(</a:t>
            </a:r>
            <a:r>
              <a:rPr sz="1250" i="1" spc="-20" dirty="0">
                <a:latin typeface="IBM Plex Sans" panose="020B0503050203000203" pitchFamily="34" charset="77"/>
                <a:cs typeface="Times New Roman"/>
              </a:rPr>
              <a:t>x</a:t>
            </a:r>
            <a:r>
              <a:rPr sz="1250" spc="-20" dirty="0">
                <a:latin typeface="IBM Plex Sans" panose="020B0503050203000203" pitchFamily="34" charset="77"/>
                <a:cs typeface="Times New Roman"/>
              </a:rPr>
              <a:t>))</a:t>
            </a:r>
            <a:endParaRPr sz="125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755572" y="6102407"/>
            <a:ext cx="104775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IBM Plex Sans" panose="020B0503050203000203" pitchFamily="34" charset="77"/>
                <a:cs typeface="Times New Roman"/>
              </a:rPr>
              <a:t>1</a:t>
            </a:r>
            <a:endParaRPr sz="125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757452" y="6282575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0" y="0"/>
                </a:moveTo>
                <a:lnTo>
                  <a:pt x="52908" y="0"/>
                </a:lnTo>
                <a:lnTo>
                  <a:pt x="52908" y="52908"/>
                </a:lnTo>
                <a:lnTo>
                  <a:pt x="0" y="529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050722" y="6204007"/>
            <a:ext cx="670560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spc="-45" dirty="0">
                <a:latin typeface="IBM Plex Sans" panose="020B0503050203000203" pitchFamily="34" charset="77"/>
                <a:cs typeface="Times New Roman"/>
              </a:rPr>
              <a:t>error </a:t>
            </a:r>
            <a:r>
              <a:rPr sz="1250" spc="-15" dirty="0">
                <a:latin typeface="IBM Plex Sans" panose="020B0503050203000203" pitchFamily="34" charset="77"/>
                <a:cs typeface="Times New Roman"/>
              </a:rPr>
              <a:t>(</a:t>
            </a:r>
            <a:r>
              <a:rPr sz="1250" i="1" spc="-15" dirty="0">
                <a:latin typeface="IBM Plex Sans" panose="020B0503050203000203" pitchFamily="34" charset="77"/>
                <a:cs typeface="Times New Roman"/>
              </a:rPr>
              <a:t>h</a:t>
            </a:r>
            <a:r>
              <a:rPr sz="1250" spc="-15" dirty="0">
                <a:latin typeface="IBM Plex Sans" panose="020B0503050203000203" pitchFamily="34" charset="77"/>
                <a:cs typeface="Times New Roman"/>
              </a:rPr>
              <a:t>)</a:t>
            </a:r>
            <a:r>
              <a:rPr sz="1250" spc="-114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250" dirty="0">
                <a:latin typeface="IBM Plex Sans" panose="020B0503050203000203" pitchFamily="34" charset="77"/>
                <a:cs typeface="Symbol"/>
              </a:rPr>
              <a:t></a:t>
            </a:r>
            <a:endParaRPr sz="1250">
              <a:latin typeface="IBM Plex Sans" panose="020B0503050203000203" pitchFamily="34" charset="77"/>
              <a:cs typeface="Symbo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79536" y="5183416"/>
            <a:ext cx="981075" cy="813043"/>
          </a:xfrm>
          <a:prstGeom prst="rect">
            <a:avLst/>
          </a:prstGeom>
          <a:solidFill>
            <a:srgbClr val="E19600"/>
          </a:solidFill>
          <a:ln w="52922">
            <a:solidFill>
              <a:srgbClr val="567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IBM Plex Sans" panose="020B0503050203000203" pitchFamily="34" charset="7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IBM Plex Sans" panose="020B0503050203000203" pitchFamily="34" charset="77"/>
              <a:cs typeface="Times New Roman"/>
            </a:endParaRPr>
          </a:p>
          <a:p>
            <a:pPr marL="273685">
              <a:lnSpc>
                <a:spcPct val="100000"/>
              </a:lnSpc>
            </a:pPr>
            <a:r>
              <a:rPr sz="1650" b="1" spc="-50" dirty="0">
                <a:latin typeface="IBM Plex Sans" panose="020B0503050203000203" pitchFamily="34" charset="77"/>
                <a:cs typeface="Arial"/>
              </a:rPr>
              <a:t>data</a:t>
            </a:r>
            <a:endParaRPr sz="165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336620" y="5183416"/>
            <a:ext cx="2663190" cy="535940"/>
          </a:xfrm>
          <a:prstGeom prst="rect">
            <a:avLst/>
          </a:prstGeom>
          <a:solidFill>
            <a:srgbClr val="E19600"/>
          </a:solidFill>
          <a:ln w="52919">
            <a:solidFill>
              <a:srgbClr val="5679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IBM Plex Sans" panose="020B0503050203000203" pitchFamily="34" charset="77"/>
              <a:cs typeface="Times New Roman"/>
            </a:endParaRPr>
          </a:p>
          <a:p>
            <a:pPr marL="142240">
              <a:lnSpc>
                <a:spcPct val="100000"/>
              </a:lnSpc>
              <a:tabLst>
                <a:tab pos="1616710" algn="l"/>
              </a:tabLst>
            </a:pPr>
            <a:r>
              <a:rPr sz="2475" b="1" spc="-67" baseline="-3367" dirty="0">
                <a:latin typeface="IBM Plex Sans" panose="020B0503050203000203" pitchFamily="34" charset="77"/>
                <a:cs typeface="Arial"/>
              </a:rPr>
              <a:t>t</a:t>
            </a:r>
            <a:r>
              <a:rPr sz="2475" b="1" spc="-82" baseline="-3367" dirty="0">
                <a:latin typeface="IBM Plex Sans" panose="020B0503050203000203" pitchFamily="34" charset="77"/>
                <a:cs typeface="Arial"/>
              </a:rPr>
              <a:t>r</a:t>
            </a:r>
            <a:r>
              <a:rPr sz="2475" b="1" spc="-112" baseline="-3367" dirty="0">
                <a:latin typeface="IBM Plex Sans" panose="020B0503050203000203" pitchFamily="34" charset="77"/>
                <a:cs typeface="Arial"/>
              </a:rPr>
              <a:t>a</a:t>
            </a:r>
            <a:r>
              <a:rPr sz="2475" b="1" spc="-67" baseline="-3367" dirty="0">
                <a:latin typeface="IBM Plex Sans" panose="020B0503050203000203" pitchFamily="34" charset="77"/>
                <a:cs typeface="Arial"/>
              </a:rPr>
              <a:t>i</a:t>
            </a:r>
            <a:r>
              <a:rPr sz="2475" b="1" spc="-112" baseline="-3367" dirty="0">
                <a:latin typeface="IBM Plex Sans" panose="020B0503050203000203" pitchFamily="34" charset="77"/>
                <a:cs typeface="Arial"/>
              </a:rPr>
              <a:t>n</a:t>
            </a:r>
            <a:r>
              <a:rPr sz="2475" b="1" spc="-67" baseline="-3367" dirty="0">
                <a:latin typeface="IBM Plex Sans" panose="020B0503050203000203" pitchFamily="34" charset="77"/>
                <a:cs typeface="Arial"/>
              </a:rPr>
              <a:t>i</a:t>
            </a:r>
            <a:r>
              <a:rPr sz="2475" b="1" spc="-112" baseline="-3367" dirty="0">
                <a:latin typeface="IBM Plex Sans" panose="020B0503050203000203" pitchFamily="34" charset="77"/>
                <a:cs typeface="Arial"/>
              </a:rPr>
              <a:t>n</a:t>
            </a:r>
            <a:r>
              <a:rPr sz="2475" b="1" spc="15" baseline="-3367" dirty="0">
                <a:latin typeface="IBM Plex Sans" panose="020B0503050203000203" pitchFamily="34" charset="77"/>
                <a:cs typeface="Arial"/>
              </a:rPr>
              <a:t>g</a:t>
            </a:r>
            <a:r>
              <a:rPr sz="2475" b="1" baseline="-3367" dirty="0">
                <a:latin typeface="IBM Plex Sans" panose="020B0503050203000203" pitchFamily="34" charset="77"/>
                <a:cs typeface="Arial"/>
              </a:rPr>
              <a:t>	</a:t>
            </a:r>
            <a:r>
              <a:rPr sz="1650" b="1" i="1" spc="-95" dirty="0">
                <a:latin typeface="IBM Plex Sans" panose="020B0503050203000203" pitchFamily="34" charset="77"/>
                <a:cs typeface="Arial"/>
              </a:rPr>
              <a:t>A</a:t>
            </a:r>
            <a:r>
              <a:rPr sz="1650" b="1" i="1" spc="-45" dirty="0">
                <a:latin typeface="IBM Plex Sans" panose="020B0503050203000203" pitchFamily="34" charset="77"/>
                <a:cs typeface="Arial"/>
              </a:rPr>
              <a:t>l</a:t>
            </a:r>
            <a:r>
              <a:rPr sz="1650" b="1" i="1" spc="-75" dirty="0">
                <a:latin typeface="IBM Plex Sans" panose="020B0503050203000203" pitchFamily="34" charset="77"/>
                <a:cs typeface="Arial"/>
              </a:rPr>
              <a:t>go</a:t>
            </a:r>
            <a:r>
              <a:rPr sz="1650" b="1" i="1" spc="-55" dirty="0">
                <a:latin typeface="IBM Plex Sans" panose="020B0503050203000203" pitchFamily="34" charset="77"/>
                <a:cs typeface="Arial"/>
              </a:rPr>
              <a:t>r</a:t>
            </a:r>
            <a:r>
              <a:rPr sz="1650" b="1" i="1" spc="-45" dirty="0">
                <a:latin typeface="IBM Plex Sans" panose="020B0503050203000203" pitchFamily="34" charset="77"/>
                <a:cs typeface="Arial"/>
              </a:rPr>
              <a:t>it</a:t>
            </a:r>
            <a:r>
              <a:rPr sz="1650" b="1" i="1" spc="-75" dirty="0">
                <a:latin typeface="IBM Plex Sans" panose="020B0503050203000203" pitchFamily="34" charset="77"/>
                <a:cs typeface="Arial"/>
              </a:rPr>
              <a:t>h</a:t>
            </a:r>
            <a:r>
              <a:rPr sz="1650" b="1" i="1" spc="-114" dirty="0">
                <a:latin typeface="IBM Plex Sans" panose="020B0503050203000203" pitchFamily="34" charset="77"/>
                <a:cs typeface="Arial"/>
              </a:rPr>
              <a:t>m</a:t>
            </a:r>
            <a:r>
              <a:rPr sz="1650" b="1" i="1" spc="5" dirty="0">
                <a:latin typeface="IBM Plex Sans" panose="020B0503050203000203" pitchFamily="34" charset="77"/>
                <a:cs typeface="Arial"/>
              </a:rPr>
              <a:t>s</a:t>
            </a:r>
            <a:endParaRPr sz="165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244206" y="3854507"/>
            <a:ext cx="315595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70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T</a:t>
            </a:r>
            <a:r>
              <a:rPr sz="1250" spc="9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I</a:t>
            </a:r>
            <a:r>
              <a:rPr sz="1250" spc="13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P</a:t>
            </a:r>
            <a:endParaRPr sz="1250">
              <a:latin typeface="IBM Plex Sans" panose="020B0503050203000203" pitchFamily="34" charset="77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4682" y="1090567"/>
            <a:ext cx="54102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85" dirty="0"/>
              <a:t>ML </a:t>
            </a:r>
            <a:r>
              <a:rPr sz="2050" spc="-120" dirty="0"/>
              <a:t>EVALUATION </a:t>
            </a:r>
            <a:r>
              <a:rPr sz="2050" spc="-105" dirty="0"/>
              <a:t>BASICS</a:t>
            </a:r>
            <a:r>
              <a:rPr sz="2500" spc="-105" dirty="0"/>
              <a:t>: </a:t>
            </a:r>
            <a:r>
              <a:rPr sz="2050" spc="-125" dirty="0"/>
              <a:t>THE </a:t>
            </a:r>
            <a:r>
              <a:rPr sz="2050" spc="-75" dirty="0"/>
              <a:t>GOLDEN</a:t>
            </a:r>
            <a:r>
              <a:rPr sz="2050" spc="-265" dirty="0"/>
              <a:t> </a:t>
            </a:r>
            <a:r>
              <a:rPr sz="2050" spc="-105" dirty="0"/>
              <a:t>RULE</a:t>
            </a:r>
            <a:endParaRPr sz="2050" dirty="0"/>
          </a:p>
        </p:txBody>
      </p:sp>
      <p:sp>
        <p:nvSpPr>
          <p:cNvPr id="4" name="object 4"/>
          <p:cNvSpPr/>
          <p:nvPr/>
        </p:nvSpPr>
        <p:spPr>
          <a:xfrm>
            <a:off x="1904999" y="2743200"/>
            <a:ext cx="4501859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760" y="1764768"/>
            <a:ext cx="8165339" cy="324114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655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50" spc="135" dirty="0">
                <a:solidFill>
                  <a:srgbClr val="FF0000"/>
                </a:solidFill>
                <a:latin typeface="IBM Plex Sans" panose="020B0503050203000203" pitchFamily="34" charset="77"/>
                <a:cs typeface="Times New Roman"/>
              </a:rPr>
              <a:t>Caveat</a:t>
            </a:r>
            <a:r>
              <a:rPr sz="2050" spc="135" dirty="0">
                <a:latin typeface="IBM Plex Sans" panose="020B0503050203000203" pitchFamily="34" charset="77"/>
                <a:cs typeface="Times New Roman"/>
              </a:rPr>
              <a:t>:</a:t>
            </a:r>
            <a:r>
              <a:rPr sz="2050" spc="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85" dirty="0">
                <a:latin typeface="IBM Plex Sans" panose="020B0503050203000203" pitchFamily="34" charset="77"/>
                <a:cs typeface="Times New Roman"/>
              </a:rPr>
              <a:t>What</a:t>
            </a:r>
            <a:r>
              <a:rPr sz="2050" spc="35" dirty="0">
                <a:latin typeface="IBM Plex Sans" panose="020B0503050203000203" pitchFamily="34" charset="77"/>
                <a:cs typeface="Times New Roman"/>
              </a:rPr>
              <a:t> if</a:t>
            </a:r>
            <a:r>
              <a:rPr sz="2050" spc="4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75" dirty="0">
                <a:latin typeface="IBM Plex Sans" panose="020B0503050203000203" pitchFamily="34" charset="77"/>
                <a:cs typeface="Times New Roman"/>
              </a:rPr>
              <a:t>there</a:t>
            </a:r>
            <a:r>
              <a:rPr sz="2050" spc="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14" dirty="0">
                <a:latin typeface="IBM Plex Sans" panose="020B0503050203000203" pitchFamily="34" charset="77"/>
                <a:cs typeface="Times New Roman"/>
              </a:rPr>
              <a:t>is</a:t>
            </a:r>
            <a:r>
              <a:rPr sz="2050" spc="3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50" dirty="0">
                <a:latin typeface="IBM Plex Sans" panose="020B0503050203000203" pitchFamily="34" charset="77"/>
                <a:cs typeface="Times New Roman"/>
              </a:rPr>
              <a:t>not</a:t>
            </a:r>
            <a:r>
              <a:rPr sz="2050" spc="4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65" dirty="0">
                <a:latin typeface="IBM Plex Sans" panose="020B0503050203000203" pitchFamily="34" charset="77"/>
                <a:cs typeface="Times New Roman"/>
              </a:rPr>
              <a:t>much</a:t>
            </a:r>
            <a:r>
              <a:rPr sz="2050" spc="1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204" dirty="0">
                <a:latin typeface="IBM Plex Sans" panose="020B0503050203000203" pitchFamily="34" charset="77"/>
                <a:cs typeface="Times New Roman"/>
              </a:rPr>
              <a:t>data</a:t>
            </a:r>
            <a:r>
              <a:rPr sz="2050" spc="-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10" dirty="0">
                <a:latin typeface="IBM Plex Sans" panose="020B0503050203000203" pitchFamily="34" charset="77"/>
                <a:cs typeface="Times New Roman"/>
              </a:rPr>
              <a:t>available?</a:t>
            </a:r>
            <a:endParaRPr sz="2050" dirty="0">
              <a:latin typeface="IBM Plex Sans" panose="020B0503050203000203" pitchFamily="34" charset="77"/>
              <a:cs typeface="Times New Roman"/>
            </a:endParaRPr>
          </a:p>
          <a:p>
            <a:pPr marL="557530" lvl="1" indent="-233679">
              <a:lnSpc>
                <a:spcPct val="100000"/>
              </a:lnSpc>
              <a:spcBef>
                <a:spcPts val="439"/>
              </a:spcBef>
              <a:buClr>
                <a:srgbClr val="FD8537"/>
              </a:buClr>
              <a:buSzPct val="75757"/>
              <a:buFont typeface="Courier New"/>
              <a:buChar char="o"/>
              <a:tabLst>
                <a:tab pos="558165" algn="l"/>
              </a:tabLst>
            </a:pPr>
            <a:r>
              <a:rPr sz="1650" spc="17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Bootstrap </a:t>
            </a:r>
            <a:r>
              <a:rPr sz="1650" spc="12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or</a:t>
            </a:r>
            <a:r>
              <a:rPr sz="1650" spc="9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14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cross-validation</a:t>
            </a:r>
            <a:endParaRPr sz="1650" dirty="0">
              <a:latin typeface="IBM Plex Sans" panose="020B0503050203000203" pitchFamily="34" charset="77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FD8537"/>
              </a:buClr>
              <a:buFont typeface="Courier New"/>
              <a:buChar char="o"/>
            </a:pP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4382770" lvl="2" indent="-378460">
              <a:lnSpc>
                <a:spcPct val="100000"/>
              </a:lnSpc>
              <a:spcBef>
                <a:spcPts val="1520"/>
              </a:spcBef>
              <a:buSzPct val="75757"/>
              <a:buFont typeface="Courier New"/>
              <a:buChar char="o"/>
              <a:tabLst>
                <a:tab pos="4382770" algn="l"/>
                <a:tab pos="4383405" algn="l"/>
              </a:tabLst>
            </a:pPr>
            <a:r>
              <a:rPr sz="1650" spc="-7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We </a:t>
            </a:r>
            <a:r>
              <a:rPr sz="1650" spc="-4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take </a:t>
            </a:r>
            <a:r>
              <a:rPr sz="1650" spc="-3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all</a:t>
            </a:r>
            <a:r>
              <a:rPr sz="1650" spc="-21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5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possible</a:t>
            </a:r>
            <a:endParaRPr sz="1650" dirty="0">
              <a:latin typeface="IBM Plex Sans" panose="020B0503050203000203" pitchFamily="34" charset="77"/>
              <a:cs typeface="Arial"/>
            </a:endParaRPr>
          </a:p>
          <a:p>
            <a:pPr marL="4382770" marR="20955">
              <a:lnSpc>
                <a:spcPct val="93400"/>
              </a:lnSpc>
              <a:spcBef>
                <a:spcPts val="250"/>
              </a:spcBef>
            </a:pPr>
            <a:r>
              <a:rPr sz="1650" spc="-6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combinations </a:t>
            </a:r>
            <a:r>
              <a:rPr sz="1650" spc="-4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with </a:t>
            </a:r>
            <a:r>
              <a:rPr sz="1650" i="1" spc="-17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n</a:t>
            </a:r>
            <a:r>
              <a:rPr sz="1650" spc="-17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‒1 </a:t>
            </a:r>
            <a:r>
              <a:rPr sz="1650" spc="-6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for  </a:t>
            </a:r>
            <a:r>
              <a:rPr sz="1650" spc="-4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training</a:t>
            </a:r>
            <a:r>
              <a:rPr sz="1650" spc="-13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4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and</a:t>
            </a:r>
            <a:r>
              <a:rPr sz="1650" spc="-13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3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the</a:t>
            </a:r>
            <a:r>
              <a:rPr sz="1650" spc="-13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5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remaining</a:t>
            </a:r>
            <a:r>
              <a:rPr sz="1650" spc="-13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3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fold  for</a:t>
            </a:r>
            <a:r>
              <a:rPr sz="1650" spc="-8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5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test.</a:t>
            </a:r>
            <a:endParaRPr sz="1650" dirty="0">
              <a:latin typeface="IBM Plex Sans" panose="020B0503050203000203" pitchFamily="34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4382770" marR="5080" lvl="2" indent="-378460">
              <a:lnSpc>
                <a:spcPct val="93400"/>
              </a:lnSpc>
              <a:buSzPct val="75757"/>
              <a:buFont typeface="Courier New"/>
              <a:buChar char="o"/>
              <a:tabLst>
                <a:tab pos="4383405" algn="l"/>
              </a:tabLst>
            </a:pPr>
            <a:r>
              <a:rPr sz="1650" spc="-4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The error </a:t>
            </a:r>
            <a:r>
              <a:rPr sz="1650" spc="-4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(or </a:t>
            </a:r>
            <a:r>
              <a:rPr sz="1650" spc="-4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any </a:t>
            </a:r>
            <a:r>
              <a:rPr sz="1650" spc="-5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other</a:t>
            </a:r>
            <a:r>
              <a:rPr sz="1650" spc="-18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5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metric)  </a:t>
            </a:r>
            <a:r>
              <a:rPr sz="1650" spc="-1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is </a:t>
            </a:r>
            <a:r>
              <a:rPr sz="1650" spc="-5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calculated </a:t>
            </a:r>
            <a:r>
              <a:rPr sz="1650" i="1" spc="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n </a:t>
            </a:r>
            <a:r>
              <a:rPr sz="1650" spc="-5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times </a:t>
            </a:r>
            <a:r>
              <a:rPr sz="1650" spc="-4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and then  </a:t>
            </a:r>
            <a:r>
              <a:rPr sz="1650" spc="-6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averaged.</a:t>
            </a:r>
            <a:endParaRPr sz="1650" dirty="0">
              <a:latin typeface="IBM Plex Sans" panose="020B0503050203000203" pitchFamily="34" charset="77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Courier New"/>
              <a:buChar char="o"/>
            </a:pPr>
            <a:endParaRPr sz="1450" dirty="0">
              <a:latin typeface="IBM Plex Sans" panose="020B0503050203000203" pitchFamily="34" charset="77"/>
              <a:cs typeface="Times New Roman"/>
            </a:endParaRPr>
          </a:p>
          <a:p>
            <a:pPr marL="4382770" marR="45085" lvl="2" indent="-378460">
              <a:lnSpc>
                <a:spcPct val="106100"/>
              </a:lnSpc>
              <a:buSzPct val="75757"/>
              <a:buFont typeface="Courier New"/>
              <a:buChar char="o"/>
              <a:tabLst>
                <a:tab pos="4383405" algn="l"/>
              </a:tabLst>
            </a:pPr>
            <a:r>
              <a:rPr sz="1650" spc="1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A</a:t>
            </a:r>
            <a:r>
              <a:rPr sz="1650" spc="-21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4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final</a:t>
            </a:r>
            <a:r>
              <a:rPr sz="1650" spc="-7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6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model</a:t>
            </a:r>
            <a:r>
              <a:rPr sz="1650" spc="-7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1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is</a:t>
            </a:r>
            <a:r>
              <a:rPr sz="1650" spc="-114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5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trained</a:t>
            </a:r>
            <a:r>
              <a:rPr sz="1650" spc="-13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4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with</a:t>
            </a:r>
            <a:r>
              <a:rPr sz="1650" spc="-14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3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all  the</a:t>
            </a:r>
            <a:r>
              <a:rPr sz="1650" spc="-12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1650" spc="-7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data.</a:t>
            </a:r>
            <a:endParaRPr sz="165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8966" y="5983503"/>
            <a:ext cx="3952780" cy="539506"/>
          </a:xfrm>
          <a:prstGeom prst="rect">
            <a:avLst/>
          </a:prstGeom>
          <a:ln w="52917">
            <a:solidFill>
              <a:srgbClr val="FD8537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26135" marR="160655" indent="-683895">
              <a:lnSpc>
                <a:spcPct val="106100"/>
              </a:lnSpc>
              <a:spcBef>
                <a:spcPts val="114"/>
              </a:spcBef>
            </a:pPr>
            <a:r>
              <a:rPr sz="1650" spc="100" dirty="0">
                <a:latin typeface="IBM Plex Sans" panose="020B0503050203000203" pitchFamily="34" charset="77"/>
                <a:cs typeface="Times New Roman"/>
              </a:rPr>
              <a:t>No </a:t>
            </a:r>
            <a:r>
              <a:rPr sz="1650" spc="140" dirty="0">
                <a:latin typeface="IBM Plex Sans" panose="020B0503050203000203" pitchFamily="34" charset="77"/>
                <a:cs typeface="Times New Roman"/>
              </a:rPr>
              <a:t>need </a:t>
            </a:r>
            <a:r>
              <a:rPr sz="1650" spc="100" dirty="0">
                <a:latin typeface="IBM Plex Sans" panose="020B0503050203000203" pitchFamily="34" charset="77"/>
                <a:cs typeface="Times New Roman"/>
              </a:rPr>
              <a:t>to </a:t>
            </a:r>
            <a:r>
              <a:rPr sz="1650" spc="150" dirty="0">
                <a:latin typeface="IBM Plex Sans" panose="020B0503050203000203" pitchFamily="34" charset="77"/>
                <a:cs typeface="Times New Roman"/>
              </a:rPr>
              <a:t>use</a:t>
            </a:r>
            <a:r>
              <a:rPr sz="1650" spc="-15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110" dirty="0">
                <a:latin typeface="IBM Plex Sans" panose="020B0503050203000203" pitchFamily="34" charset="77"/>
                <a:cs typeface="Times New Roman"/>
              </a:rPr>
              <a:t>cross-validation  </a:t>
            </a:r>
            <a:r>
              <a:rPr sz="1650" spc="70" dirty="0">
                <a:latin typeface="IBM Plex Sans" panose="020B0503050203000203" pitchFamily="34" charset="77"/>
                <a:cs typeface="Times New Roman"/>
              </a:rPr>
              <a:t>for </a:t>
            </a:r>
            <a:r>
              <a:rPr sz="1650" spc="135" dirty="0">
                <a:latin typeface="IBM Plex Sans" panose="020B0503050203000203" pitchFamily="34" charset="77"/>
                <a:cs typeface="Times New Roman"/>
              </a:rPr>
              <a:t>large</a:t>
            </a:r>
            <a:r>
              <a:rPr sz="1650" spc="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165" dirty="0">
                <a:latin typeface="IBM Plex Sans" panose="020B0503050203000203" pitchFamily="34" charset="77"/>
                <a:cs typeface="Times New Roman"/>
              </a:rPr>
              <a:t>datasets</a:t>
            </a:r>
            <a:endParaRPr sz="165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4002" y="6000807"/>
            <a:ext cx="366791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70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T</a:t>
            </a:r>
            <a:r>
              <a:rPr sz="1250" spc="9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I</a:t>
            </a:r>
            <a:r>
              <a:rPr sz="1250" spc="13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P</a:t>
            </a:r>
            <a:endParaRPr sz="1250">
              <a:latin typeface="IBM Plex Sans" panose="020B0503050203000203" pitchFamily="34" charset="77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6885" y="1136163"/>
            <a:ext cx="7024496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0" dirty="0"/>
              <a:t>T</a:t>
            </a:r>
            <a:r>
              <a:rPr sz="2050" spc="-150" dirty="0"/>
              <a:t>EST </a:t>
            </a:r>
            <a:r>
              <a:rPr sz="2050" spc="-155" dirty="0"/>
              <a:t>VS</a:t>
            </a:r>
            <a:r>
              <a:rPr sz="2500" spc="-155" dirty="0"/>
              <a:t>. </a:t>
            </a:r>
            <a:r>
              <a:rPr sz="2500" spc="-100" dirty="0"/>
              <a:t>D</a:t>
            </a:r>
            <a:r>
              <a:rPr sz="2050" spc="-100" dirty="0"/>
              <a:t>EPLOYMENT</a:t>
            </a:r>
            <a:r>
              <a:rPr sz="2500" spc="-100" dirty="0"/>
              <a:t>: </a:t>
            </a:r>
            <a:r>
              <a:rPr sz="2050" spc="-120" dirty="0"/>
              <a:t>CONTEXT</a:t>
            </a:r>
            <a:r>
              <a:rPr sz="2050" spc="25" dirty="0"/>
              <a:t> </a:t>
            </a:r>
            <a:r>
              <a:rPr sz="2050" spc="-85" dirty="0"/>
              <a:t>CHANGE</a:t>
            </a:r>
            <a:endParaRPr sz="2050" dirty="0"/>
          </a:p>
        </p:txBody>
      </p:sp>
      <p:sp>
        <p:nvSpPr>
          <p:cNvPr id="4" name="object 4"/>
          <p:cNvSpPr txBox="1"/>
          <p:nvPr/>
        </p:nvSpPr>
        <p:spPr>
          <a:xfrm>
            <a:off x="1606930" y="5439701"/>
            <a:ext cx="8387969" cy="5146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6379" marR="5080" indent="-233679">
              <a:lnSpc>
                <a:spcPct val="101000"/>
              </a:lnSpc>
              <a:spcBef>
                <a:spcPts val="95"/>
              </a:spcBef>
              <a:buClr>
                <a:srgbClr val="006FC0"/>
              </a:buClr>
              <a:buSzPct val="75757"/>
              <a:buFont typeface="Wingdings"/>
              <a:buChar char=""/>
              <a:tabLst>
                <a:tab pos="247015" algn="l"/>
              </a:tabLst>
            </a:pPr>
            <a:r>
              <a:rPr sz="1650" spc="210" dirty="0">
                <a:solidFill>
                  <a:srgbClr val="FF0000"/>
                </a:solidFill>
                <a:latin typeface="IBM Plex Sans" panose="020B0503050203000203" pitchFamily="34" charset="77"/>
                <a:cs typeface="Times New Roman"/>
              </a:rPr>
              <a:t>Caveat</a:t>
            </a:r>
            <a:r>
              <a:rPr sz="1650" spc="210" dirty="0">
                <a:latin typeface="IBM Plex Sans" panose="020B0503050203000203" pitchFamily="34" charset="77"/>
                <a:cs typeface="Times New Roman"/>
              </a:rPr>
              <a:t>: </a:t>
            </a:r>
            <a:r>
              <a:rPr sz="1650" spc="225" dirty="0">
                <a:latin typeface="IBM Plex Sans" panose="020B0503050203000203" pitchFamily="34" charset="77"/>
                <a:cs typeface="Times New Roman"/>
              </a:rPr>
              <a:t>the </a:t>
            </a:r>
            <a:r>
              <a:rPr sz="1650" spc="170" dirty="0">
                <a:latin typeface="IBM Plex Sans" panose="020B0503050203000203" pitchFamily="34" charset="77"/>
                <a:cs typeface="Times New Roman"/>
              </a:rPr>
              <a:t>simplified golden </a:t>
            </a:r>
            <a:r>
              <a:rPr sz="1650" spc="200" dirty="0">
                <a:latin typeface="IBM Plex Sans" panose="020B0503050203000203" pitchFamily="34" charset="77"/>
                <a:cs typeface="Times New Roman"/>
              </a:rPr>
              <a:t>rule </a:t>
            </a:r>
            <a:r>
              <a:rPr sz="1650" spc="250" dirty="0">
                <a:latin typeface="IBM Plex Sans" panose="020B0503050203000203" pitchFamily="34" charset="77"/>
                <a:cs typeface="Times New Roman"/>
              </a:rPr>
              <a:t>assumes </a:t>
            </a:r>
            <a:r>
              <a:rPr sz="1650" spc="265" dirty="0">
                <a:latin typeface="IBM Plex Sans" panose="020B0503050203000203" pitchFamily="34" charset="77"/>
                <a:cs typeface="Times New Roman"/>
              </a:rPr>
              <a:t>that</a:t>
            </a:r>
            <a:r>
              <a:rPr sz="1650" spc="1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220" dirty="0">
                <a:latin typeface="IBM Plex Sans" panose="020B0503050203000203" pitchFamily="34" charset="77"/>
                <a:cs typeface="Times New Roman"/>
              </a:rPr>
              <a:t>the  </a:t>
            </a:r>
            <a:r>
              <a:rPr sz="1650" spc="190" dirty="0">
                <a:latin typeface="IBM Plex Sans" panose="020B0503050203000203" pitchFamily="34" charset="77"/>
                <a:cs typeface="Times New Roman"/>
              </a:rPr>
              <a:t>context </a:t>
            </a:r>
            <a:r>
              <a:rPr sz="1650" spc="125" dirty="0">
                <a:latin typeface="IBM Plex Sans" panose="020B0503050203000203" pitchFamily="34" charset="77"/>
                <a:cs typeface="Times New Roman"/>
              </a:rPr>
              <a:t>is </a:t>
            </a:r>
            <a:r>
              <a:rPr sz="1650" spc="220" dirty="0">
                <a:latin typeface="IBM Plex Sans" panose="020B0503050203000203" pitchFamily="34" charset="77"/>
                <a:cs typeface="Times New Roman"/>
              </a:rPr>
              <a:t>the </a:t>
            </a:r>
            <a:r>
              <a:rPr sz="1650" spc="245" dirty="0">
                <a:latin typeface="IBM Plex Sans" panose="020B0503050203000203" pitchFamily="34" charset="77"/>
                <a:cs typeface="Times New Roman"/>
              </a:rPr>
              <a:t>same </a:t>
            </a:r>
            <a:r>
              <a:rPr sz="1650" spc="120" dirty="0">
                <a:latin typeface="IBM Plex Sans" panose="020B0503050203000203" pitchFamily="34" charset="77"/>
                <a:cs typeface="Times New Roman"/>
              </a:rPr>
              <a:t>for </a:t>
            </a:r>
            <a:r>
              <a:rPr sz="1650" spc="200" dirty="0">
                <a:latin typeface="IBM Plex Sans" panose="020B0503050203000203" pitchFamily="34" charset="77"/>
                <a:cs typeface="Times New Roman"/>
              </a:rPr>
              <a:t>testing </a:t>
            </a:r>
            <a:r>
              <a:rPr sz="1650" spc="180" dirty="0">
                <a:latin typeface="IBM Plex Sans" panose="020B0503050203000203" pitchFamily="34" charset="77"/>
                <a:cs typeface="Times New Roman"/>
              </a:rPr>
              <a:t>conditions </a:t>
            </a:r>
            <a:r>
              <a:rPr sz="1650" spc="215" dirty="0">
                <a:latin typeface="IBM Plex Sans" panose="020B0503050203000203" pitchFamily="34" charset="77"/>
                <a:cs typeface="Times New Roman"/>
              </a:rPr>
              <a:t>as</a:t>
            </a:r>
            <a:r>
              <a:rPr sz="1650" spc="24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120" dirty="0">
                <a:latin typeface="IBM Plex Sans" panose="020B0503050203000203" pitchFamily="34" charset="77"/>
                <a:cs typeface="Times New Roman"/>
              </a:rPr>
              <a:t>for</a:t>
            </a:r>
            <a:r>
              <a:rPr lang="en-GB" sz="165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215" dirty="0">
                <a:latin typeface="IBM Plex Sans" panose="020B0503050203000203" pitchFamily="34" charset="77"/>
                <a:cs typeface="Times New Roman"/>
              </a:rPr>
              <a:t>deployment</a:t>
            </a:r>
            <a:r>
              <a:rPr sz="1650" spc="17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175" dirty="0">
                <a:latin typeface="IBM Plex Sans" panose="020B0503050203000203" pitchFamily="34" charset="77"/>
                <a:cs typeface="Times New Roman"/>
              </a:rPr>
              <a:t>conditions.</a:t>
            </a:r>
            <a:endParaRPr sz="1650" dirty="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37567" y="2545079"/>
            <a:ext cx="2883814" cy="1920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6653" y="2573858"/>
            <a:ext cx="3562743" cy="19175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0048" y="4814671"/>
            <a:ext cx="3164205" cy="351155"/>
          </a:xfrm>
          <a:prstGeom prst="rect">
            <a:avLst/>
          </a:prstGeom>
          <a:ln w="52916">
            <a:solidFill>
              <a:srgbClr val="006FC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240"/>
              </a:spcBef>
            </a:pPr>
            <a:r>
              <a:rPr sz="2050" spc="130" dirty="0">
                <a:latin typeface="IBM Plex Sans" panose="020B0503050203000203" pitchFamily="34" charset="77"/>
                <a:cs typeface="Times New Roman"/>
              </a:rPr>
              <a:t>Context </a:t>
            </a:r>
            <a:r>
              <a:rPr sz="2050" spc="114" dirty="0">
                <a:latin typeface="IBM Plex Sans" panose="020B0503050203000203" pitchFamily="34" charset="77"/>
                <a:cs typeface="Times New Roman"/>
              </a:rPr>
              <a:t>is</a:t>
            </a:r>
            <a:r>
              <a:rPr sz="2050" spc="-8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50" spc="130" dirty="0">
                <a:latin typeface="IBM Plex Sans" panose="020B0503050203000203" pitchFamily="34" charset="77"/>
                <a:cs typeface="Times New Roman"/>
              </a:rPr>
              <a:t>everything</a:t>
            </a:r>
            <a:endParaRPr sz="205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5761" y="1845805"/>
            <a:ext cx="4507739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14"/>
              </a:spcBef>
              <a:buClr>
                <a:srgbClr val="006FC0"/>
              </a:buClr>
              <a:buSzPct val="75757"/>
              <a:buFont typeface="Wingdings"/>
              <a:buChar char=""/>
              <a:tabLst>
                <a:tab pos="247015" algn="l"/>
              </a:tabLst>
            </a:pPr>
            <a:r>
              <a:rPr sz="1650" spc="165" dirty="0">
                <a:latin typeface="IBM Plex Sans" panose="020B0503050203000203" pitchFamily="34" charset="77"/>
                <a:cs typeface="Times New Roman"/>
              </a:rPr>
              <a:t>Is </a:t>
            </a:r>
            <a:r>
              <a:rPr sz="1650" spc="200" dirty="0">
                <a:latin typeface="IBM Plex Sans" panose="020B0503050203000203" pitchFamily="34" charset="77"/>
                <a:cs typeface="Times New Roman"/>
              </a:rPr>
              <a:t>this</a:t>
            </a:r>
            <a:r>
              <a:rPr sz="1650" spc="13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204" dirty="0">
                <a:latin typeface="IBM Plex Sans" panose="020B0503050203000203" pitchFamily="34" charset="77"/>
                <a:cs typeface="Times New Roman"/>
              </a:rPr>
              <a:t>enough?</a:t>
            </a:r>
            <a:endParaRPr sz="1650" dirty="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7997" y="2163305"/>
            <a:ext cx="3229609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5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Testing </a:t>
            </a:r>
            <a:r>
              <a:rPr sz="1650" spc="3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conditions</a:t>
            </a:r>
            <a:r>
              <a:rPr sz="1650" spc="-22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1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(lab)</a:t>
            </a:r>
            <a:endParaRPr sz="1650" dirty="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1326" y="2214105"/>
            <a:ext cx="4303573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4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Deployment </a:t>
            </a:r>
            <a:r>
              <a:rPr sz="1650" spc="3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conditions</a:t>
            </a:r>
            <a:r>
              <a:rPr sz="1650" spc="-204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1650" spc="3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(production)</a:t>
            </a:r>
            <a:endParaRPr sz="1650" dirty="0">
              <a:latin typeface="IBM Plex Sans" panose="020B0503050203000203" pitchFamily="34" charset="77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1652" y="1028700"/>
            <a:ext cx="36188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0" dirty="0"/>
              <a:t>ROC</a:t>
            </a:r>
            <a:r>
              <a:rPr sz="2500" spc="-340" dirty="0"/>
              <a:t> </a:t>
            </a:r>
            <a:r>
              <a:rPr sz="2500" spc="-185" dirty="0"/>
              <a:t>ANALYSIS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1447800" y="1831002"/>
            <a:ext cx="8394699" cy="36786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6379" marR="189230" indent="-233679">
              <a:lnSpc>
                <a:spcPct val="101600"/>
              </a:lnSpc>
              <a:spcBef>
                <a:spcPts val="90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00" spc="150" dirty="0">
                <a:latin typeface="IBM Plex Sans" panose="020B0503050203000203" pitchFamily="34" charset="77"/>
                <a:cs typeface="Times New Roman"/>
              </a:rPr>
              <a:t>The</a:t>
            </a:r>
            <a:r>
              <a:rPr sz="2000" spc="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20" dirty="0">
                <a:latin typeface="IBM Plex Sans" panose="020B0503050203000203" pitchFamily="34" charset="77"/>
                <a:cs typeface="Times New Roman"/>
              </a:rPr>
              <a:t>context</a:t>
            </a:r>
            <a:r>
              <a:rPr sz="2000" spc="4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14" dirty="0">
                <a:latin typeface="IBM Plex Sans" panose="020B0503050203000203" pitchFamily="34" charset="77"/>
                <a:cs typeface="Times New Roman"/>
              </a:rPr>
              <a:t>or</a:t>
            </a:r>
            <a:r>
              <a:rPr sz="2000" spc="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45" dirty="0">
                <a:latin typeface="IBM Plex Sans" panose="020B0503050203000203" pitchFamily="34" charset="77"/>
                <a:cs typeface="Times New Roman"/>
              </a:rPr>
              <a:t>skew</a:t>
            </a:r>
            <a:r>
              <a:rPr sz="2000" spc="2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35" dirty="0">
                <a:latin typeface="IBM Plex Sans" panose="020B0503050203000203" pitchFamily="34" charset="77"/>
                <a:cs typeface="Times New Roman"/>
              </a:rPr>
              <a:t>(the</a:t>
            </a:r>
            <a:r>
              <a:rPr sz="2000" spc="2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20" dirty="0">
                <a:latin typeface="IBM Plex Sans" panose="020B0503050203000203" pitchFamily="34" charset="77"/>
                <a:cs typeface="Times New Roman"/>
              </a:rPr>
              <a:t>class</a:t>
            </a:r>
            <a:r>
              <a:rPr sz="2000" spc="3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40" dirty="0">
                <a:latin typeface="IBM Plex Sans" panose="020B0503050203000203" pitchFamily="34" charset="77"/>
                <a:cs typeface="Times New Roman"/>
              </a:rPr>
              <a:t>distribution</a:t>
            </a:r>
            <a:r>
              <a:rPr sz="2000" spc="1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200" dirty="0">
                <a:latin typeface="IBM Plex Sans" panose="020B0503050203000203" pitchFamily="34" charset="77"/>
                <a:cs typeface="Times New Roman"/>
              </a:rPr>
              <a:t>and</a:t>
            </a:r>
            <a:r>
              <a:rPr sz="2000" spc="-1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85" dirty="0">
                <a:latin typeface="IBM Plex Sans" panose="020B0503050203000203" pitchFamily="34" charset="77"/>
                <a:cs typeface="Times New Roman"/>
              </a:rPr>
              <a:t>the </a:t>
            </a:r>
            <a:r>
              <a:rPr sz="2000" spc="105" dirty="0">
                <a:latin typeface="IBM Plex Sans" panose="020B0503050203000203" pitchFamily="34" charset="77"/>
                <a:cs typeface="Times New Roman"/>
              </a:rPr>
              <a:t>costs</a:t>
            </a:r>
            <a:r>
              <a:rPr sz="2000" spc="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dirty="0">
                <a:latin typeface="IBM Plex Sans" panose="020B0503050203000203" pitchFamily="34" charset="77"/>
                <a:cs typeface="Times New Roman"/>
              </a:rPr>
              <a:t>of</a:t>
            </a:r>
            <a:r>
              <a:rPr sz="2000" spc="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40" dirty="0">
                <a:latin typeface="IBM Plex Sans" panose="020B0503050203000203" pitchFamily="34" charset="77"/>
                <a:cs typeface="Times New Roman"/>
              </a:rPr>
              <a:t>each</a:t>
            </a:r>
            <a:r>
              <a:rPr sz="2000" spc="1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30" dirty="0">
                <a:latin typeface="IBM Plex Sans" panose="020B0503050203000203" pitchFamily="34" charset="77"/>
                <a:cs typeface="Times New Roman"/>
              </a:rPr>
              <a:t>error)</a:t>
            </a:r>
            <a:r>
              <a:rPr sz="2000" spc="3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55" dirty="0">
                <a:latin typeface="IBM Plex Sans" panose="020B0503050203000203" pitchFamily="34" charset="77"/>
                <a:cs typeface="Times New Roman"/>
              </a:rPr>
              <a:t>determines</a:t>
            </a:r>
            <a:r>
              <a:rPr sz="2000" spc="2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05" dirty="0">
                <a:latin typeface="IBM Plex Sans" panose="020B0503050203000203" pitchFamily="34" charset="77"/>
                <a:cs typeface="Times New Roman"/>
              </a:rPr>
              <a:t>classifier</a:t>
            </a:r>
            <a:r>
              <a:rPr sz="2000" spc="-4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95" dirty="0">
                <a:latin typeface="IBM Plex Sans" panose="020B0503050203000203" pitchFamily="34" charset="77"/>
                <a:cs typeface="Times New Roman"/>
              </a:rPr>
              <a:t>goodness.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"/>
            </a:pP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557530" lvl="1" indent="-233679">
              <a:lnSpc>
                <a:spcPct val="100000"/>
              </a:lnSpc>
              <a:buClr>
                <a:srgbClr val="FD8537"/>
              </a:buClr>
              <a:buSzPct val="75757"/>
              <a:buFont typeface="Courier New"/>
              <a:buChar char="o"/>
              <a:tabLst>
                <a:tab pos="558165" algn="l"/>
              </a:tabLst>
            </a:pPr>
            <a:r>
              <a:rPr sz="2000" spc="170" dirty="0">
                <a:solidFill>
                  <a:srgbClr val="FF0000"/>
                </a:solidFill>
                <a:latin typeface="IBM Plex Sans" panose="020B0503050203000203" pitchFamily="34" charset="77"/>
                <a:cs typeface="Times New Roman"/>
              </a:rPr>
              <a:t>Caveat</a:t>
            </a:r>
            <a:r>
              <a:rPr sz="2000" spc="17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: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791845" lvl="2" indent="-156210">
              <a:lnSpc>
                <a:spcPct val="100000"/>
              </a:lnSpc>
              <a:spcBef>
                <a:spcPts val="120"/>
              </a:spcBef>
              <a:buClr>
                <a:srgbClr val="006FC0"/>
              </a:buClr>
              <a:buSzPct val="48484"/>
              <a:buFont typeface="Wingdings"/>
              <a:buChar char=""/>
              <a:tabLst>
                <a:tab pos="791845" algn="l"/>
              </a:tabLst>
            </a:pPr>
            <a:r>
              <a:rPr sz="2000" spc="130" dirty="0">
                <a:latin typeface="IBM Plex Sans" panose="020B0503050203000203" pitchFamily="34" charset="77"/>
                <a:cs typeface="Times New Roman"/>
              </a:rPr>
              <a:t>In</a:t>
            </a:r>
            <a:r>
              <a:rPr sz="2000" spc="-7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90" dirty="0">
                <a:latin typeface="IBM Plex Sans" panose="020B0503050203000203" pitchFamily="34" charset="77"/>
                <a:cs typeface="Times New Roman"/>
              </a:rPr>
              <a:t>many</a:t>
            </a:r>
            <a:r>
              <a:rPr sz="2000" spc="-6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45" dirty="0">
                <a:latin typeface="IBM Plex Sans" panose="020B0503050203000203" pitchFamily="34" charset="77"/>
                <a:cs typeface="Times New Roman"/>
              </a:rPr>
              <a:t>circumstances,</a:t>
            </a:r>
            <a:r>
              <a:rPr sz="2000" spc="-3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80" dirty="0">
                <a:latin typeface="IBM Plex Sans" panose="020B0503050203000203" pitchFamily="34" charset="77"/>
                <a:cs typeface="Times New Roman"/>
              </a:rPr>
              <a:t>until</a:t>
            </a:r>
            <a:r>
              <a:rPr sz="2000" spc="-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45" dirty="0">
                <a:latin typeface="IBM Plex Sans" panose="020B0503050203000203" pitchFamily="34" charset="77"/>
                <a:cs typeface="Times New Roman"/>
              </a:rPr>
              <a:t>deployment</a:t>
            </a:r>
            <a:r>
              <a:rPr sz="2000" spc="-4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5" dirty="0">
                <a:latin typeface="IBM Plex Sans" panose="020B0503050203000203" pitchFamily="34" charset="77"/>
                <a:cs typeface="Times New Roman"/>
              </a:rPr>
              <a:t>time,</a:t>
            </a:r>
            <a:r>
              <a:rPr sz="2000" spc="-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0" dirty="0">
                <a:latin typeface="IBM Plex Sans" panose="020B0503050203000203" pitchFamily="34" charset="77"/>
                <a:cs typeface="Times New Roman"/>
              </a:rPr>
              <a:t>we</a:t>
            </a:r>
            <a:r>
              <a:rPr sz="2000" spc="-5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30" dirty="0">
                <a:latin typeface="IBM Plex Sans" panose="020B0503050203000203" pitchFamily="34" charset="77"/>
                <a:cs typeface="Times New Roman"/>
              </a:rPr>
              <a:t>do</a:t>
            </a:r>
            <a:r>
              <a:rPr sz="2000" spc="-6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75" dirty="0">
                <a:latin typeface="IBM Plex Sans" panose="020B0503050203000203" pitchFamily="34" charset="77"/>
                <a:cs typeface="Times New Roman"/>
              </a:rPr>
              <a:t>not</a:t>
            </a:r>
            <a:r>
              <a:rPr sz="2000" spc="-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5" dirty="0">
                <a:latin typeface="IBM Plex Sans" panose="020B0503050203000203" pitchFamily="34" charset="77"/>
                <a:cs typeface="Times New Roman"/>
              </a:rPr>
              <a:t>know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791210" marR="223520">
              <a:lnSpc>
                <a:spcPts val="1600"/>
              </a:lnSpc>
              <a:spcBef>
                <a:spcPts val="490"/>
              </a:spcBef>
            </a:pPr>
            <a:r>
              <a:rPr sz="2000" spc="110" dirty="0">
                <a:latin typeface="IBM Plex Sans" panose="020B0503050203000203" pitchFamily="34" charset="77"/>
                <a:cs typeface="Times New Roman"/>
              </a:rPr>
              <a:t>the</a:t>
            </a:r>
            <a:r>
              <a:rPr sz="2000" spc="-6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0" dirty="0">
                <a:latin typeface="IBM Plex Sans" panose="020B0503050203000203" pitchFamily="34" charset="77"/>
                <a:cs typeface="Times New Roman"/>
              </a:rPr>
              <a:t>class</a:t>
            </a:r>
            <a:r>
              <a:rPr sz="2000" spc="-5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65" dirty="0">
                <a:latin typeface="IBM Plex Sans" panose="020B0503050203000203" pitchFamily="34" charset="77"/>
                <a:cs typeface="Times New Roman"/>
              </a:rPr>
              <a:t>distribution</a:t>
            </a:r>
            <a:r>
              <a:rPr sz="2000" spc="-7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5" dirty="0">
                <a:latin typeface="IBM Plex Sans" panose="020B0503050203000203" pitchFamily="34" charset="77"/>
                <a:cs typeface="Times New Roman"/>
              </a:rPr>
              <a:t>and/or</a:t>
            </a:r>
            <a:r>
              <a:rPr sz="2000" spc="-4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00" dirty="0">
                <a:latin typeface="IBM Plex Sans" panose="020B0503050203000203" pitchFamily="34" charset="77"/>
                <a:cs typeface="Times New Roman"/>
              </a:rPr>
              <a:t>it</a:t>
            </a:r>
            <a:r>
              <a:rPr sz="2000" spc="-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70" dirty="0">
                <a:latin typeface="IBM Plex Sans" panose="020B0503050203000203" pitchFamily="34" charset="77"/>
                <a:cs typeface="Times New Roman"/>
              </a:rPr>
              <a:t>is</a:t>
            </a:r>
            <a:r>
              <a:rPr sz="2000" spc="-4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25" dirty="0">
                <a:latin typeface="IBM Plex Sans" panose="020B0503050203000203" pitchFamily="34" charset="77"/>
                <a:cs typeface="Times New Roman"/>
              </a:rPr>
              <a:t>difficult</a:t>
            </a:r>
            <a:r>
              <a:rPr sz="2000" spc="-4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65" dirty="0">
                <a:latin typeface="IBM Plex Sans" panose="020B0503050203000203" pitchFamily="34" charset="77"/>
                <a:cs typeface="Times New Roman"/>
              </a:rPr>
              <a:t>to</a:t>
            </a:r>
            <a:r>
              <a:rPr sz="2000" spc="-5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75" dirty="0">
                <a:latin typeface="IBM Plex Sans" panose="020B0503050203000203" pitchFamily="34" charset="77"/>
                <a:cs typeface="Times New Roman"/>
              </a:rPr>
              <a:t>estimate</a:t>
            </a:r>
            <a:r>
              <a:rPr sz="2000" spc="-7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10" dirty="0">
                <a:latin typeface="IBM Plex Sans" panose="020B0503050203000203" pitchFamily="34" charset="77"/>
                <a:cs typeface="Times New Roman"/>
              </a:rPr>
              <a:t>the</a:t>
            </a:r>
            <a:r>
              <a:rPr sz="2000" spc="-6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30" dirty="0">
                <a:latin typeface="IBM Plex Sans" panose="020B0503050203000203" pitchFamily="34" charset="77"/>
                <a:cs typeface="Times New Roman"/>
              </a:rPr>
              <a:t>cost  </a:t>
            </a:r>
            <a:r>
              <a:rPr sz="2000" spc="65" dirty="0">
                <a:latin typeface="IBM Plex Sans" panose="020B0503050203000203" pitchFamily="34" charset="77"/>
                <a:cs typeface="Times New Roman"/>
              </a:rPr>
              <a:t>matrix.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1025525" lvl="3" indent="-156210">
              <a:lnSpc>
                <a:spcPct val="100000"/>
              </a:lnSpc>
              <a:spcBef>
                <a:spcPts val="530"/>
              </a:spcBef>
              <a:buClr>
                <a:srgbClr val="E75C00"/>
              </a:buClr>
              <a:buSzPct val="48484"/>
              <a:buFont typeface="Wingdings"/>
              <a:buChar char=""/>
              <a:tabLst>
                <a:tab pos="1026160" algn="l"/>
              </a:tabLst>
            </a:pPr>
            <a:r>
              <a:rPr sz="2000" spc="3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E.g.</a:t>
            </a:r>
            <a:r>
              <a:rPr sz="2000" spc="-4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9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</a:t>
            </a:r>
            <a:r>
              <a:rPr sz="2000" spc="-6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spam</a:t>
            </a:r>
            <a:r>
              <a:rPr sz="2000" spc="-114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filter.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791845" lvl="2" indent="-156210">
              <a:lnSpc>
                <a:spcPct val="100000"/>
              </a:lnSpc>
              <a:spcBef>
                <a:spcPts val="120"/>
              </a:spcBef>
              <a:buClr>
                <a:srgbClr val="006FC0"/>
              </a:buClr>
              <a:buSzPct val="48484"/>
              <a:buFont typeface="Wingdings"/>
              <a:buChar char=""/>
              <a:tabLst>
                <a:tab pos="791845" algn="l"/>
              </a:tabLst>
            </a:pPr>
            <a:r>
              <a:rPr sz="2000" spc="95" dirty="0">
                <a:latin typeface="IBM Plex Sans" panose="020B0503050203000203" pitchFamily="34" charset="77"/>
                <a:cs typeface="Times New Roman"/>
              </a:rPr>
              <a:t>But</a:t>
            </a:r>
            <a:r>
              <a:rPr sz="2000" spc="-5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40" dirty="0">
                <a:latin typeface="IBM Plex Sans" panose="020B0503050203000203" pitchFamily="34" charset="77"/>
                <a:cs typeface="Times New Roman"/>
              </a:rPr>
              <a:t>models</a:t>
            </a:r>
            <a:r>
              <a:rPr sz="2000" spc="-5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10" dirty="0">
                <a:latin typeface="IBM Plex Sans" panose="020B0503050203000203" pitchFamily="34" charset="77"/>
                <a:cs typeface="Times New Roman"/>
              </a:rPr>
              <a:t>are</a:t>
            </a:r>
            <a:r>
              <a:rPr sz="2000" spc="-6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70" dirty="0">
                <a:latin typeface="IBM Plex Sans" panose="020B0503050203000203" pitchFamily="34" charset="77"/>
                <a:cs typeface="Times New Roman"/>
              </a:rPr>
              <a:t>usually</a:t>
            </a:r>
            <a:r>
              <a:rPr sz="2000" spc="-7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75" dirty="0">
                <a:latin typeface="IBM Plex Sans" panose="020B0503050203000203" pitchFamily="34" charset="77"/>
                <a:cs typeface="Times New Roman"/>
              </a:rPr>
              <a:t>learned</a:t>
            </a:r>
            <a:r>
              <a:rPr sz="2000" spc="-7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5" dirty="0">
                <a:latin typeface="IBM Plex Sans" panose="020B0503050203000203" pitchFamily="34" charset="77"/>
                <a:cs typeface="Times New Roman"/>
              </a:rPr>
              <a:t>before.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Wingdings"/>
              <a:buChar char=""/>
            </a:pP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557530" lvl="1" indent="-233679">
              <a:lnSpc>
                <a:spcPct val="100000"/>
              </a:lnSpc>
              <a:spcBef>
                <a:spcPts val="5"/>
              </a:spcBef>
              <a:buSzPct val="75757"/>
              <a:buFont typeface="Courier New"/>
              <a:buChar char="o"/>
              <a:tabLst>
                <a:tab pos="558165" algn="l"/>
              </a:tabLst>
            </a:pPr>
            <a:r>
              <a:rPr sz="2000" spc="18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SOLUTION: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791845" lvl="2" indent="-156210">
              <a:lnSpc>
                <a:spcPct val="100000"/>
              </a:lnSpc>
              <a:spcBef>
                <a:spcPts val="120"/>
              </a:spcBef>
              <a:buClr>
                <a:srgbClr val="006FC0"/>
              </a:buClr>
              <a:buSzPct val="48484"/>
              <a:buFont typeface="Wingdings"/>
              <a:buChar char=""/>
              <a:tabLst>
                <a:tab pos="791845" algn="l"/>
              </a:tabLst>
            </a:pPr>
            <a:r>
              <a:rPr sz="2000" spc="30" dirty="0">
                <a:latin typeface="IBM Plex Sans" panose="020B0503050203000203" pitchFamily="34" charset="77"/>
                <a:cs typeface="Times New Roman"/>
              </a:rPr>
              <a:t>ROC</a:t>
            </a:r>
            <a:r>
              <a:rPr sz="2000" spc="-10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20" dirty="0">
                <a:latin typeface="IBM Plex Sans" panose="020B0503050203000203" pitchFamily="34" charset="77"/>
                <a:cs typeface="Times New Roman"/>
              </a:rPr>
              <a:t>(Receiver</a:t>
            </a:r>
            <a:r>
              <a:rPr sz="2000" spc="-5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70" dirty="0">
                <a:latin typeface="IBM Plex Sans" panose="020B0503050203000203" pitchFamily="34" charset="77"/>
                <a:cs typeface="Times New Roman"/>
              </a:rPr>
              <a:t>Operating</a:t>
            </a:r>
            <a:r>
              <a:rPr sz="2000" spc="-7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5" dirty="0">
                <a:latin typeface="IBM Plex Sans" panose="020B0503050203000203" pitchFamily="34" charset="77"/>
                <a:cs typeface="Times New Roman"/>
              </a:rPr>
              <a:t>Characteristic)</a:t>
            </a:r>
            <a:r>
              <a:rPr sz="2000" spc="-4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35" dirty="0">
                <a:latin typeface="IBM Plex Sans" panose="020B0503050203000203" pitchFamily="34" charset="77"/>
                <a:cs typeface="Times New Roman"/>
              </a:rPr>
              <a:t>Analysis.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7835" y="1066800"/>
            <a:ext cx="36188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0" dirty="0"/>
              <a:t>ROC</a:t>
            </a:r>
            <a:r>
              <a:rPr sz="2500" spc="-340" dirty="0"/>
              <a:t> </a:t>
            </a:r>
            <a:r>
              <a:rPr sz="2500" spc="-185" dirty="0"/>
              <a:t>ANALYSIS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1905760" y="1833105"/>
            <a:ext cx="7352539" cy="48635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6379" marR="5080" indent="-233679">
              <a:lnSpc>
                <a:spcPts val="1600"/>
              </a:lnSpc>
              <a:spcBef>
                <a:spcPts val="484"/>
              </a:spcBef>
              <a:buClr>
                <a:srgbClr val="006FC0"/>
              </a:buClr>
              <a:buSzPct val="75757"/>
              <a:buFont typeface="Wingdings"/>
              <a:buChar char=""/>
              <a:tabLst>
                <a:tab pos="247015" algn="l"/>
              </a:tabLst>
            </a:pPr>
            <a:r>
              <a:rPr sz="2000" spc="-135" dirty="0">
                <a:latin typeface="IBM Plex Sans" panose="020B0503050203000203" pitchFamily="34" charset="77"/>
                <a:cs typeface="Trebuchet MS"/>
              </a:rPr>
              <a:t>T</a:t>
            </a:r>
            <a:r>
              <a:rPr lang="en-GB" sz="2000" spc="-135" dirty="0">
                <a:latin typeface="IBM Plex Sans" panose="020B0503050203000203" pitchFamily="34" charset="77"/>
                <a:cs typeface="Trebuchet MS"/>
              </a:rPr>
              <a:t>o</a:t>
            </a:r>
            <a:r>
              <a:rPr sz="2000" spc="-23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14" dirty="0">
                <a:latin typeface="IBM Plex Sans" panose="020B0503050203000203" pitchFamily="34" charset="77"/>
                <a:cs typeface="Trebuchet MS"/>
              </a:rPr>
              <a:t>understand</a:t>
            </a:r>
            <a:r>
              <a:rPr sz="2000" spc="-21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20" dirty="0">
                <a:latin typeface="IBM Plex Sans" panose="020B0503050203000203" pitchFamily="34" charset="77"/>
                <a:cs typeface="Trebuchet MS"/>
              </a:rPr>
              <a:t>ROC</a:t>
            </a:r>
            <a:r>
              <a:rPr sz="2000" spc="-21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30" dirty="0">
                <a:latin typeface="IBM Plex Sans" panose="020B0503050203000203" pitchFamily="34" charset="77"/>
                <a:cs typeface="Trebuchet MS"/>
              </a:rPr>
              <a:t>curves,</a:t>
            </a:r>
            <a:r>
              <a:rPr sz="2000" spc="-1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10" dirty="0">
                <a:latin typeface="IBM Plex Sans" panose="020B0503050203000203" pitchFamily="34" charset="77"/>
                <a:cs typeface="Trebuchet MS"/>
              </a:rPr>
              <a:t>it</a:t>
            </a:r>
            <a:r>
              <a:rPr sz="2000" spc="-19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70" dirty="0">
                <a:latin typeface="IBM Plex Sans" panose="020B0503050203000203" pitchFamily="34" charset="77"/>
                <a:cs typeface="Trebuchet MS"/>
              </a:rPr>
              <a:t>is</a:t>
            </a:r>
            <a:r>
              <a:rPr sz="2000" spc="-19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20" dirty="0">
                <a:latin typeface="IBM Plex Sans" panose="020B0503050203000203" pitchFamily="34" charset="77"/>
                <a:cs typeface="Trebuchet MS"/>
              </a:rPr>
              <a:t>helpful</a:t>
            </a:r>
            <a:r>
              <a:rPr sz="2000" spc="-1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85" dirty="0">
                <a:latin typeface="IBM Plex Sans" panose="020B0503050203000203" pitchFamily="34" charset="77"/>
                <a:cs typeface="Trebuchet MS"/>
              </a:rPr>
              <a:t>to</a:t>
            </a:r>
            <a:r>
              <a:rPr sz="2000" spc="-21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25" dirty="0">
                <a:latin typeface="IBM Plex Sans" panose="020B0503050203000203" pitchFamily="34" charset="77"/>
                <a:cs typeface="Trebuchet MS"/>
              </a:rPr>
              <a:t>get</a:t>
            </a:r>
            <a:r>
              <a:rPr sz="2000" spc="-19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70" dirty="0">
                <a:latin typeface="IBM Plex Sans" panose="020B0503050203000203" pitchFamily="34" charset="77"/>
                <a:cs typeface="Trebuchet MS"/>
              </a:rPr>
              <a:t>a</a:t>
            </a:r>
            <a:r>
              <a:rPr sz="2000" spc="-20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05" dirty="0">
                <a:latin typeface="IBM Plex Sans" panose="020B0503050203000203" pitchFamily="34" charset="77"/>
                <a:cs typeface="Trebuchet MS"/>
              </a:rPr>
              <a:t>grasp</a:t>
            </a:r>
            <a:r>
              <a:rPr sz="2000" spc="-21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95" dirty="0">
                <a:latin typeface="IBM Plex Sans" panose="020B0503050203000203" pitchFamily="34" charset="77"/>
                <a:cs typeface="Trebuchet MS"/>
              </a:rPr>
              <a:t>of</a:t>
            </a:r>
            <a:r>
              <a:rPr sz="2000" spc="-18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35" dirty="0">
                <a:latin typeface="IBM Plex Sans" panose="020B0503050203000203" pitchFamily="34" charset="77"/>
                <a:cs typeface="Trebuchet MS"/>
              </a:rPr>
              <a:t>sensitivity,  </a:t>
            </a:r>
            <a:r>
              <a:rPr sz="2000" spc="-145" dirty="0">
                <a:latin typeface="IBM Plex Sans" panose="020B0503050203000203" pitchFamily="34" charset="77"/>
                <a:cs typeface="Trebuchet MS"/>
              </a:rPr>
              <a:t>specificity,</a:t>
            </a:r>
            <a:r>
              <a:rPr sz="2000" spc="-1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10" dirty="0">
                <a:latin typeface="IBM Plex Sans" panose="020B0503050203000203" pitchFamily="34" charset="77"/>
                <a:cs typeface="Trebuchet MS"/>
              </a:rPr>
              <a:t>positive</a:t>
            </a:r>
            <a:r>
              <a:rPr sz="2000" spc="-21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25" dirty="0">
                <a:latin typeface="IBM Plex Sans" panose="020B0503050203000203" pitchFamily="34" charset="77"/>
                <a:cs typeface="Trebuchet MS"/>
              </a:rPr>
              <a:t>preditive</a:t>
            </a:r>
            <a:r>
              <a:rPr sz="2000" spc="-20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20" dirty="0">
                <a:latin typeface="IBM Plex Sans" panose="020B0503050203000203" pitchFamily="34" charset="77"/>
                <a:cs typeface="Trebuchet MS"/>
              </a:rPr>
              <a:t>value</a:t>
            </a:r>
            <a:r>
              <a:rPr sz="2000" spc="-20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95" dirty="0">
                <a:latin typeface="IBM Plex Sans" panose="020B0503050203000203" pitchFamily="34" charset="77"/>
                <a:cs typeface="Trebuchet MS"/>
              </a:rPr>
              <a:t>and</a:t>
            </a:r>
            <a:r>
              <a:rPr sz="2000" spc="-21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25" dirty="0">
                <a:latin typeface="IBM Plex Sans" panose="020B0503050203000203" pitchFamily="34" charset="77"/>
                <a:cs typeface="Trebuchet MS"/>
              </a:rPr>
              <a:t>negative</a:t>
            </a:r>
            <a:r>
              <a:rPr sz="2000" spc="-20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30" dirty="0">
                <a:latin typeface="IBM Plex Sans" panose="020B0503050203000203" pitchFamily="34" charset="77"/>
                <a:cs typeface="Trebuchet MS"/>
              </a:rPr>
              <a:t>predictive</a:t>
            </a:r>
            <a:r>
              <a:rPr sz="2000" spc="-20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35" dirty="0">
                <a:latin typeface="IBM Plex Sans" panose="020B0503050203000203" pitchFamily="34" charset="77"/>
                <a:cs typeface="Trebuchet MS"/>
              </a:rPr>
              <a:t>value:</a:t>
            </a:r>
            <a:endParaRPr sz="2000" dirty="0">
              <a:latin typeface="IBM Plex Sans" panose="020B0503050203000203" pitchFamily="34" charset="7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9250" y="2526961"/>
            <a:ext cx="7454900" cy="35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5200" y="6038721"/>
            <a:ext cx="62230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2900" y="1044395"/>
            <a:ext cx="36188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0" dirty="0"/>
              <a:t>ROC</a:t>
            </a:r>
            <a:r>
              <a:rPr sz="2500" spc="-340" dirty="0"/>
              <a:t> </a:t>
            </a:r>
            <a:r>
              <a:rPr sz="2500" spc="-185" dirty="0"/>
              <a:t>ANALYSIS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1447801" y="1833106"/>
            <a:ext cx="8013699" cy="106246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484"/>
              </a:spcBef>
            </a:pPr>
            <a:r>
              <a:rPr sz="2000" spc="-130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000" spc="-21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10" dirty="0">
                <a:latin typeface="IBM Plex Sans" panose="020B0503050203000203" pitchFamily="34" charset="77"/>
                <a:cs typeface="Trebuchet MS"/>
              </a:rPr>
              <a:t>closer</a:t>
            </a:r>
            <a:r>
              <a:rPr sz="2000" spc="-19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05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000" spc="-20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14" dirty="0">
                <a:latin typeface="IBM Plex Sans" panose="020B0503050203000203" pitchFamily="34" charset="77"/>
                <a:cs typeface="Trebuchet MS"/>
              </a:rPr>
              <a:t>curve</a:t>
            </a:r>
            <a:r>
              <a:rPr sz="2000" spc="-21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14" dirty="0">
                <a:latin typeface="IBM Plex Sans" panose="020B0503050203000203" pitchFamily="34" charset="77"/>
                <a:cs typeface="Trebuchet MS"/>
              </a:rPr>
              <a:t>follows</a:t>
            </a:r>
            <a:r>
              <a:rPr sz="2000" spc="-20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05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000" spc="-20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35" dirty="0">
                <a:latin typeface="IBM Plex Sans" panose="020B0503050203000203" pitchFamily="34" charset="77"/>
                <a:cs typeface="Trebuchet MS"/>
              </a:rPr>
              <a:t>left</a:t>
            </a:r>
            <a:r>
              <a:rPr sz="2000" spc="-19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95" dirty="0">
                <a:latin typeface="IBM Plex Sans" panose="020B0503050203000203" pitchFamily="34" charset="77"/>
                <a:cs typeface="Trebuchet MS"/>
              </a:rPr>
              <a:t>side</a:t>
            </a:r>
            <a:r>
              <a:rPr sz="2000" spc="-20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10" dirty="0">
                <a:latin typeface="IBM Plex Sans" panose="020B0503050203000203" pitchFamily="34" charset="77"/>
                <a:cs typeface="Trebuchet MS"/>
              </a:rPr>
              <a:t>border</a:t>
            </a:r>
            <a:r>
              <a:rPr sz="2000" spc="-19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95" dirty="0">
                <a:latin typeface="IBM Plex Sans" panose="020B0503050203000203" pitchFamily="34" charset="77"/>
                <a:cs typeface="Trebuchet MS"/>
              </a:rPr>
              <a:t>and</a:t>
            </a:r>
            <a:r>
              <a:rPr sz="2000" spc="-21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05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000" spc="-20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00" dirty="0">
                <a:latin typeface="IBM Plex Sans" panose="020B0503050203000203" pitchFamily="34" charset="77"/>
                <a:cs typeface="Trebuchet MS"/>
              </a:rPr>
              <a:t>top</a:t>
            </a:r>
            <a:r>
              <a:rPr sz="2000" spc="-21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45" dirty="0">
                <a:latin typeface="IBM Plex Sans" panose="020B0503050203000203" pitchFamily="34" charset="77"/>
                <a:cs typeface="Trebuchet MS"/>
              </a:rPr>
              <a:t>border,</a:t>
            </a:r>
            <a:r>
              <a:rPr sz="2000" spc="-1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05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000" spc="-21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10" dirty="0">
                <a:latin typeface="IBM Plex Sans" panose="020B0503050203000203" pitchFamily="34" charset="77"/>
                <a:cs typeface="Trebuchet MS"/>
              </a:rPr>
              <a:t>more  </a:t>
            </a:r>
            <a:r>
              <a:rPr sz="2000" spc="-140" dirty="0">
                <a:latin typeface="IBM Plex Sans" panose="020B0503050203000203" pitchFamily="34" charset="77"/>
                <a:cs typeface="Trebuchet MS"/>
              </a:rPr>
              <a:t>accurate </a:t>
            </a:r>
            <a:r>
              <a:rPr sz="2000" spc="-105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000" spc="-28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45" dirty="0">
                <a:latin typeface="IBM Plex Sans" panose="020B0503050203000203" pitchFamily="34" charset="77"/>
                <a:cs typeface="Trebuchet MS"/>
              </a:rPr>
              <a:t>test.</a:t>
            </a:r>
            <a:endParaRPr lang="en-GB" sz="2000" spc="-145" dirty="0">
              <a:latin typeface="IBM Plex Sans" panose="020B0503050203000203" pitchFamily="34" charset="77"/>
              <a:cs typeface="Trebuchet MS"/>
            </a:endParaRPr>
          </a:p>
          <a:p>
            <a:pPr marL="12700" marR="5080">
              <a:lnSpc>
                <a:spcPts val="1600"/>
              </a:lnSpc>
              <a:spcBef>
                <a:spcPts val="484"/>
              </a:spcBef>
            </a:pPr>
            <a:endParaRPr sz="2000" dirty="0">
              <a:latin typeface="IBM Plex Sans" panose="020B0503050203000203" pitchFamily="34" charset="77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30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000" spc="-21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10" dirty="0">
                <a:latin typeface="IBM Plex Sans" panose="020B0503050203000203" pitchFamily="34" charset="77"/>
                <a:cs typeface="Trebuchet MS"/>
              </a:rPr>
              <a:t>closer</a:t>
            </a:r>
            <a:r>
              <a:rPr sz="2000" spc="-19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05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000" spc="-21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14" dirty="0">
                <a:latin typeface="IBM Plex Sans" panose="020B0503050203000203" pitchFamily="34" charset="77"/>
                <a:cs typeface="Trebuchet MS"/>
              </a:rPr>
              <a:t>curve</a:t>
            </a:r>
            <a:r>
              <a:rPr sz="2000" spc="-21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70" dirty="0">
                <a:latin typeface="IBM Plex Sans" panose="020B0503050203000203" pitchFamily="34" charset="77"/>
                <a:cs typeface="Trebuchet MS"/>
              </a:rPr>
              <a:t>is</a:t>
            </a:r>
            <a:r>
              <a:rPr sz="2000" spc="-20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85" dirty="0">
                <a:latin typeface="IBM Plex Sans" panose="020B0503050203000203" pitchFamily="34" charset="77"/>
                <a:cs typeface="Trebuchet MS"/>
              </a:rPr>
              <a:t>to</a:t>
            </a:r>
            <a:r>
              <a:rPr sz="2000" spc="-21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05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000" spc="-21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14" dirty="0">
                <a:latin typeface="IBM Plex Sans" panose="020B0503050203000203" pitchFamily="34" charset="77"/>
                <a:cs typeface="Trebuchet MS"/>
              </a:rPr>
              <a:t>45-degree</a:t>
            </a:r>
            <a:r>
              <a:rPr sz="2000" spc="-21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25" dirty="0">
                <a:latin typeface="IBM Plex Sans" panose="020B0503050203000203" pitchFamily="34" charset="77"/>
                <a:cs typeface="Trebuchet MS"/>
              </a:rPr>
              <a:t>diagonal,</a:t>
            </a:r>
            <a:r>
              <a:rPr sz="2000" spc="-18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05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000" spc="-21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95" dirty="0">
                <a:latin typeface="IBM Plex Sans" panose="020B0503050203000203" pitchFamily="34" charset="77"/>
                <a:cs typeface="Trebuchet MS"/>
              </a:rPr>
              <a:t>less</a:t>
            </a:r>
            <a:r>
              <a:rPr sz="2000" spc="-20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40" dirty="0">
                <a:latin typeface="IBM Plex Sans" panose="020B0503050203000203" pitchFamily="34" charset="77"/>
                <a:cs typeface="Trebuchet MS"/>
              </a:rPr>
              <a:t>accurate</a:t>
            </a:r>
            <a:r>
              <a:rPr sz="2000" spc="-21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05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000" spc="-21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000" spc="-145" dirty="0">
                <a:latin typeface="IBM Plex Sans" panose="020B0503050203000203" pitchFamily="34" charset="77"/>
                <a:cs typeface="Trebuchet MS"/>
              </a:rPr>
              <a:t>test.</a:t>
            </a:r>
            <a:endParaRPr sz="2000" dirty="0">
              <a:latin typeface="IBM Plex Sans" panose="020B0503050203000203" pitchFamily="34" charset="7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0300" y="2853076"/>
            <a:ext cx="4480077" cy="4154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5705" y="1085750"/>
            <a:ext cx="36188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0" dirty="0"/>
              <a:t>ROC</a:t>
            </a:r>
            <a:r>
              <a:rPr sz="2500" spc="-340" dirty="0"/>
              <a:t> </a:t>
            </a:r>
            <a:r>
              <a:rPr sz="2500" spc="-185" dirty="0"/>
              <a:t>ANALYSIS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1905760" y="1764768"/>
            <a:ext cx="7339839" cy="14305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655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00" spc="150" dirty="0">
                <a:latin typeface="IBM Plex Sans" panose="020B0503050203000203" pitchFamily="34" charset="77"/>
                <a:cs typeface="Times New Roman"/>
              </a:rPr>
              <a:t>The </a:t>
            </a:r>
            <a:r>
              <a:rPr sz="2000" spc="110" dirty="0">
                <a:latin typeface="IBM Plex Sans" panose="020B0503050203000203" pitchFamily="34" charset="77"/>
                <a:cs typeface="Times New Roman"/>
              </a:rPr>
              <a:t>ROC</a:t>
            </a:r>
            <a:r>
              <a:rPr sz="2000" spc="-1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25" dirty="0">
                <a:latin typeface="IBM Plex Sans" panose="020B0503050203000203" pitchFamily="34" charset="77"/>
                <a:cs typeface="Times New Roman"/>
              </a:rPr>
              <a:t>Space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557530" lvl="1" indent="-233679">
              <a:lnSpc>
                <a:spcPct val="100000"/>
              </a:lnSpc>
              <a:spcBef>
                <a:spcPts val="439"/>
              </a:spcBef>
              <a:buClr>
                <a:srgbClr val="FD8537"/>
              </a:buClr>
              <a:buSzPct val="75757"/>
              <a:buFont typeface="Courier New"/>
              <a:buChar char="o"/>
              <a:tabLst>
                <a:tab pos="558165" algn="l"/>
              </a:tabLst>
            </a:pPr>
            <a:r>
              <a:rPr sz="2000" spc="17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Using </a:t>
            </a:r>
            <a:r>
              <a:rPr sz="2000" spc="19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the </a:t>
            </a:r>
            <a:r>
              <a:rPr sz="2000" spc="17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normalised </a:t>
            </a:r>
            <a:r>
              <a:rPr sz="2000" spc="204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terms </a:t>
            </a:r>
            <a:r>
              <a:rPr sz="2000" spc="3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of </a:t>
            </a:r>
            <a:r>
              <a:rPr sz="2000" spc="19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the </a:t>
            </a:r>
            <a:r>
              <a:rPr sz="2000" spc="14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confusion</a:t>
            </a:r>
            <a:r>
              <a:rPr sz="2000" spc="1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7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matrix: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846455" lvl="2" indent="-210820">
              <a:lnSpc>
                <a:spcPct val="100000"/>
              </a:lnSpc>
              <a:spcBef>
                <a:spcPts val="520"/>
              </a:spcBef>
              <a:buClr>
                <a:srgbClr val="006FC0"/>
              </a:buClr>
              <a:buSzPct val="48484"/>
              <a:buFont typeface="Wingdings"/>
              <a:buChar char=""/>
              <a:tabLst>
                <a:tab pos="847090" algn="l"/>
              </a:tabLst>
            </a:pPr>
            <a:r>
              <a:rPr sz="2000" spc="40" dirty="0">
                <a:latin typeface="IBM Plex Sans" panose="020B0503050203000203" pitchFamily="34" charset="77"/>
                <a:cs typeface="Times New Roman"/>
              </a:rPr>
              <a:t>TPR, </a:t>
            </a:r>
            <a:r>
              <a:rPr sz="2000" spc="45" dirty="0">
                <a:latin typeface="IBM Plex Sans" panose="020B0503050203000203" pitchFamily="34" charset="77"/>
                <a:cs typeface="Times New Roman"/>
              </a:rPr>
              <a:t>FNR, </a:t>
            </a:r>
            <a:r>
              <a:rPr sz="2000" spc="25" dirty="0">
                <a:latin typeface="IBM Plex Sans" panose="020B0503050203000203" pitchFamily="34" charset="77"/>
                <a:cs typeface="Times New Roman"/>
              </a:rPr>
              <a:t>TNR,</a:t>
            </a:r>
            <a:r>
              <a:rPr sz="2000" spc="-18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0" dirty="0">
                <a:latin typeface="IBM Plex Sans" panose="020B0503050203000203" pitchFamily="34" charset="77"/>
                <a:cs typeface="Times New Roman"/>
              </a:rPr>
              <a:t>FPR: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4503" y="5581256"/>
            <a:ext cx="129263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800" spc="20" dirty="0">
                <a:latin typeface="IBM Plex Sans" panose="020B0503050203000203" pitchFamily="34" charset="77"/>
                <a:cs typeface="Times New Roman"/>
              </a:rPr>
              <a:t>14</a:t>
            </a:r>
            <a:endParaRPr sz="80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7189" y="4245938"/>
            <a:ext cx="4793311" cy="2459662"/>
          </a:xfrm>
          <a:custGeom>
            <a:avLst/>
            <a:gdLst/>
            <a:ahLst/>
            <a:cxnLst/>
            <a:rect l="l" t="t" r="r" b="b"/>
            <a:pathLst>
              <a:path w="4026534" h="2254885">
                <a:moveTo>
                  <a:pt x="0" y="2254300"/>
                </a:moveTo>
                <a:lnTo>
                  <a:pt x="4026077" y="2254300"/>
                </a:lnTo>
                <a:lnTo>
                  <a:pt x="4026077" y="0"/>
                </a:lnTo>
                <a:lnTo>
                  <a:pt x="0" y="0"/>
                </a:lnTo>
                <a:lnTo>
                  <a:pt x="0" y="225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1179" y="4749873"/>
            <a:ext cx="2722836" cy="1086103"/>
          </a:xfrm>
          <a:custGeom>
            <a:avLst/>
            <a:gdLst/>
            <a:ahLst/>
            <a:cxnLst/>
            <a:rect l="l" t="t" r="r" b="b"/>
            <a:pathLst>
              <a:path w="2287270" h="995679">
                <a:moveTo>
                  <a:pt x="0" y="995396"/>
                </a:moveTo>
                <a:lnTo>
                  <a:pt x="2287093" y="995396"/>
                </a:lnTo>
                <a:lnTo>
                  <a:pt x="2287093" y="0"/>
                </a:lnTo>
                <a:lnTo>
                  <a:pt x="0" y="0"/>
                </a:lnTo>
                <a:lnTo>
                  <a:pt x="0" y="99539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54713" y="4754483"/>
            <a:ext cx="2723592" cy="45719"/>
          </a:xfrm>
          <a:custGeom>
            <a:avLst/>
            <a:gdLst/>
            <a:ahLst/>
            <a:cxnLst/>
            <a:rect l="l" t="t" r="r" b="b"/>
            <a:pathLst>
              <a:path w="2287904">
                <a:moveTo>
                  <a:pt x="0" y="0"/>
                </a:moveTo>
                <a:lnTo>
                  <a:pt x="2287588" y="0"/>
                </a:lnTo>
              </a:path>
            </a:pathLst>
          </a:custGeom>
          <a:ln w="5291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72678" y="4768110"/>
            <a:ext cx="45719" cy="1085409"/>
          </a:xfrm>
          <a:custGeom>
            <a:avLst/>
            <a:gdLst/>
            <a:ahLst/>
            <a:cxnLst/>
            <a:rect l="l" t="t" r="r" b="b"/>
            <a:pathLst>
              <a:path h="995045">
                <a:moveTo>
                  <a:pt x="0" y="0"/>
                </a:moveTo>
                <a:lnTo>
                  <a:pt x="0" y="994485"/>
                </a:lnTo>
              </a:path>
            </a:pathLst>
          </a:custGeom>
          <a:ln w="52931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54712" y="4754484"/>
            <a:ext cx="45719" cy="1099956"/>
          </a:xfrm>
          <a:custGeom>
            <a:avLst/>
            <a:gdLst/>
            <a:ahLst/>
            <a:cxnLst/>
            <a:rect l="l" t="t" r="r" b="b"/>
            <a:pathLst>
              <a:path h="1008379">
                <a:moveTo>
                  <a:pt x="0" y="0"/>
                </a:moveTo>
                <a:lnTo>
                  <a:pt x="0" y="1008123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19940" y="5767170"/>
            <a:ext cx="45719" cy="45719"/>
          </a:xfrm>
          <a:custGeom>
            <a:avLst/>
            <a:gdLst/>
            <a:ahLst/>
            <a:cxnLst/>
            <a:rect l="l" t="t" r="r" b="b"/>
            <a:pathLst>
              <a:path w="26670" h="9525">
                <a:moveTo>
                  <a:pt x="0" y="9131"/>
                </a:moveTo>
                <a:lnTo>
                  <a:pt x="26085" y="9131"/>
                </a:lnTo>
                <a:lnTo>
                  <a:pt x="26085" y="0"/>
                </a:lnTo>
                <a:lnTo>
                  <a:pt x="0" y="0"/>
                </a:lnTo>
                <a:lnTo>
                  <a:pt x="0" y="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19940" y="5565417"/>
            <a:ext cx="45719" cy="45719"/>
          </a:xfrm>
          <a:custGeom>
            <a:avLst/>
            <a:gdLst/>
            <a:ahLst/>
            <a:cxnLst/>
            <a:rect l="l" t="t" r="r" b="b"/>
            <a:pathLst>
              <a:path w="26670" h="9525">
                <a:moveTo>
                  <a:pt x="0" y="9118"/>
                </a:moveTo>
                <a:lnTo>
                  <a:pt x="26085" y="9118"/>
                </a:lnTo>
                <a:lnTo>
                  <a:pt x="26085" y="0"/>
                </a:lnTo>
                <a:lnTo>
                  <a:pt x="0" y="0"/>
                </a:lnTo>
                <a:lnTo>
                  <a:pt x="0" y="9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19940" y="5363958"/>
            <a:ext cx="45719" cy="45719"/>
          </a:xfrm>
          <a:custGeom>
            <a:avLst/>
            <a:gdLst/>
            <a:ahLst/>
            <a:cxnLst/>
            <a:rect l="l" t="t" r="r" b="b"/>
            <a:pathLst>
              <a:path w="26670" h="9525">
                <a:moveTo>
                  <a:pt x="0" y="9131"/>
                </a:moveTo>
                <a:lnTo>
                  <a:pt x="26085" y="9131"/>
                </a:lnTo>
                <a:lnTo>
                  <a:pt x="26085" y="0"/>
                </a:lnTo>
                <a:lnTo>
                  <a:pt x="0" y="0"/>
                </a:lnTo>
                <a:lnTo>
                  <a:pt x="0" y="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19940" y="5153061"/>
            <a:ext cx="45719" cy="45719"/>
          </a:xfrm>
          <a:custGeom>
            <a:avLst/>
            <a:gdLst/>
            <a:ahLst/>
            <a:cxnLst/>
            <a:rect l="l" t="t" r="r" b="b"/>
            <a:pathLst>
              <a:path w="26670" h="9525">
                <a:moveTo>
                  <a:pt x="0" y="9131"/>
                </a:moveTo>
                <a:lnTo>
                  <a:pt x="26085" y="9131"/>
                </a:lnTo>
                <a:lnTo>
                  <a:pt x="26085" y="0"/>
                </a:lnTo>
                <a:lnTo>
                  <a:pt x="0" y="0"/>
                </a:lnTo>
                <a:lnTo>
                  <a:pt x="0" y="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19940" y="4951373"/>
            <a:ext cx="45719" cy="45719"/>
          </a:xfrm>
          <a:custGeom>
            <a:avLst/>
            <a:gdLst/>
            <a:ahLst/>
            <a:cxnLst/>
            <a:rect l="l" t="t" r="r" b="b"/>
            <a:pathLst>
              <a:path w="26670" h="9525">
                <a:moveTo>
                  <a:pt x="0" y="9131"/>
                </a:moveTo>
                <a:lnTo>
                  <a:pt x="26085" y="9131"/>
                </a:lnTo>
                <a:lnTo>
                  <a:pt x="26085" y="0"/>
                </a:lnTo>
                <a:lnTo>
                  <a:pt x="0" y="0"/>
                </a:lnTo>
                <a:lnTo>
                  <a:pt x="0" y="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19940" y="4749912"/>
            <a:ext cx="45719" cy="45719"/>
          </a:xfrm>
          <a:custGeom>
            <a:avLst/>
            <a:gdLst/>
            <a:ahLst/>
            <a:cxnLst/>
            <a:rect l="l" t="t" r="r" b="b"/>
            <a:pathLst>
              <a:path w="26670" h="9525">
                <a:moveTo>
                  <a:pt x="0" y="9131"/>
                </a:moveTo>
                <a:lnTo>
                  <a:pt x="26085" y="9131"/>
                </a:lnTo>
                <a:lnTo>
                  <a:pt x="26085" y="0"/>
                </a:lnTo>
                <a:lnTo>
                  <a:pt x="0" y="0"/>
                </a:lnTo>
                <a:lnTo>
                  <a:pt x="0" y="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54713" y="5771728"/>
            <a:ext cx="2749294" cy="45719"/>
          </a:xfrm>
          <a:custGeom>
            <a:avLst/>
            <a:gdLst/>
            <a:ahLst/>
            <a:cxnLst/>
            <a:rect l="l" t="t" r="r" b="b"/>
            <a:pathLst>
              <a:path w="2309495">
                <a:moveTo>
                  <a:pt x="0" y="0"/>
                </a:moveTo>
                <a:lnTo>
                  <a:pt x="2309265" y="0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50369" y="5780859"/>
            <a:ext cx="45719" cy="45719"/>
          </a:xfrm>
          <a:custGeom>
            <a:avLst/>
            <a:gdLst/>
            <a:ahLst/>
            <a:cxnLst/>
            <a:rect l="l" t="t" r="r" b="b"/>
            <a:pathLst>
              <a:path w="8889" h="27939">
                <a:moveTo>
                  <a:pt x="0" y="27381"/>
                </a:moveTo>
                <a:lnTo>
                  <a:pt x="8699" y="27381"/>
                </a:lnTo>
                <a:lnTo>
                  <a:pt x="8699" y="0"/>
                </a:lnTo>
                <a:lnTo>
                  <a:pt x="0" y="0"/>
                </a:lnTo>
                <a:lnTo>
                  <a:pt x="0" y="27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12103" y="5780859"/>
            <a:ext cx="45719" cy="45719"/>
          </a:xfrm>
          <a:custGeom>
            <a:avLst/>
            <a:gdLst/>
            <a:ahLst/>
            <a:cxnLst/>
            <a:rect l="l" t="t" r="r" b="b"/>
            <a:pathLst>
              <a:path w="8889" h="27939">
                <a:moveTo>
                  <a:pt x="0" y="27381"/>
                </a:moveTo>
                <a:lnTo>
                  <a:pt x="8699" y="27381"/>
                </a:lnTo>
                <a:lnTo>
                  <a:pt x="8699" y="0"/>
                </a:lnTo>
                <a:lnTo>
                  <a:pt x="0" y="0"/>
                </a:lnTo>
                <a:lnTo>
                  <a:pt x="0" y="27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4142" y="5780859"/>
            <a:ext cx="45719" cy="45719"/>
          </a:xfrm>
          <a:custGeom>
            <a:avLst/>
            <a:gdLst/>
            <a:ahLst/>
            <a:cxnLst/>
            <a:rect l="l" t="t" r="r" b="b"/>
            <a:pathLst>
              <a:path w="8889" h="27939">
                <a:moveTo>
                  <a:pt x="0" y="27381"/>
                </a:moveTo>
                <a:lnTo>
                  <a:pt x="8686" y="27381"/>
                </a:lnTo>
                <a:lnTo>
                  <a:pt x="8686" y="0"/>
                </a:lnTo>
                <a:lnTo>
                  <a:pt x="0" y="0"/>
                </a:lnTo>
                <a:lnTo>
                  <a:pt x="0" y="27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44626" y="5780859"/>
            <a:ext cx="45719" cy="45719"/>
          </a:xfrm>
          <a:custGeom>
            <a:avLst/>
            <a:gdLst/>
            <a:ahLst/>
            <a:cxnLst/>
            <a:rect l="l" t="t" r="r" b="b"/>
            <a:pathLst>
              <a:path w="8890" h="27939">
                <a:moveTo>
                  <a:pt x="0" y="27381"/>
                </a:moveTo>
                <a:lnTo>
                  <a:pt x="8699" y="27381"/>
                </a:lnTo>
                <a:lnTo>
                  <a:pt x="8699" y="0"/>
                </a:lnTo>
                <a:lnTo>
                  <a:pt x="0" y="0"/>
                </a:lnTo>
                <a:lnTo>
                  <a:pt x="0" y="27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06652" y="5780859"/>
            <a:ext cx="45719" cy="45719"/>
          </a:xfrm>
          <a:custGeom>
            <a:avLst/>
            <a:gdLst/>
            <a:ahLst/>
            <a:cxnLst/>
            <a:rect l="l" t="t" r="r" b="b"/>
            <a:pathLst>
              <a:path w="8890" h="27939">
                <a:moveTo>
                  <a:pt x="0" y="27381"/>
                </a:moveTo>
                <a:lnTo>
                  <a:pt x="8699" y="27381"/>
                </a:lnTo>
                <a:lnTo>
                  <a:pt x="8699" y="0"/>
                </a:lnTo>
                <a:lnTo>
                  <a:pt x="0" y="0"/>
                </a:lnTo>
                <a:lnTo>
                  <a:pt x="0" y="27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68335" y="5780859"/>
            <a:ext cx="45719" cy="45719"/>
          </a:xfrm>
          <a:custGeom>
            <a:avLst/>
            <a:gdLst/>
            <a:ahLst/>
            <a:cxnLst/>
            <a:rect l="l" t="t" r="r" b="b"/>
            <a:pathLst>
              <a:path w="8890" h="27939">
                <a:moveTo>
                  <a:pt x="0" y="27381"/>
                </a:moveTo>
                <a:lnTo>
                  <a:pt x="8699" y="27381"/>
                </a:lnTo>
                <a:lnTo>
                  <a:pt x="8699" y="0"/>
                </a:lnTo>
                <a:lnTo>
                  <a:pt x="0" y="0"/>
                </a:lnTo>
                <a:lnTo>
                  <a:pt x="0" y="27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28627" y="5744042"/>
            <a:ext cx="62742" cy="55413"/>
          </a:xfrm>
          <a:custGeom>
            <a:avLst/>
            <a:gdLst/>
            <a:ahLst/>
            <a:cxnLst/>
            <a:rect l="l" t="t" r="r" b="b"/>
            <a:pathLst>
              <a:path w="52704" h="50800">
                <a:moveTo>
                  <a:pt x="26085" y="0"/>
                </a:moveTo>
                <a:lnTo>
                  <a:pt x="0" y="27686"/>
                </a:lnTo>
                <a:lnTo>
                  <a:pt x="21742" y="50507"/>
                </a:lnTo>
                <a:lnTo>
                  <a:pt x="30441" y="50507"/>
                </a:lnTo>
                <a:lnTo>
                  <a:pt x="52171" y="27686"/>
                </a:lnTo>
                <a:lnTo>
                  <a:pt x="2608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28627" y="5744042"/>
            <a:ext cx="62742" cy="55413"/>
          </a:xfrm>
          <a:custGeom>
            <a:avLst/>
            <a:gdLst/>
            <a:ahLst/>
            <a:cxnLst/>
            <a:rect l="l" t="t" r="r" b="b"/>
            <a:pathLst>
              <a:path w="52704" h="50800">
                <a:moveTo>
                  <a:pt x="26086" y="0"/>
                </a:moveTo>
                <a:lnTo>
                  <a:pt x="52172" y="27691"/>
                </a:lnTo>
                <a:lnTo>
                  <a:pt x="30433" y="50515"/>
                </a:lnTo>
                <a:lnTo>
                  <a:pt x="21738" y="50515"/>
                </a:lnTo>
                <a:lnTo>
                  <a:pt x="0" y="27691"/>
                </a:lnTo>
                <a:lnTo>
                  <a:pt x="26086" y="0"/>
                </a:lnTo>
              </a:path>
            </a:pathLst>
          </a:custGeom>
          <a:ln w="5292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75299" y="4913527"/>
            <a:ext cx="90711" cy="83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32699" y="4710327"/>
            <a:ext cx="90711" cy="83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22022" y="4477537"/>
            <a:ext cx="802035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80" dirty="0">
                <a:latin typeface="IBM Plex Sans" panose="020B0503050203000203" pitchFamily="34" charset="77"/>
                <a:cs typeface="Arial"/>
              </a:rPr>
              <a:t>ROC</a:t>
            </a:r>
            <a:r>
              <a:rPr sz="800" b="1" spc="30" dirty="0">
                <a:latin typeface="IBM Plex Sans" panose="020B0503050203000203" pitchFamily="34" charset="77"/>
                <a:cs typeface="Arial"/>
              </a:rPr>
              <a:t> </a:t>
            </a:r>
            <a:r>
              <a:rPr sz="800" b="1" spc="75" dirty="0">
                <a:latin typeface="IBM Plex Sans" panose="020B0503050203000203" pitchFamily="34" charset="77"/>
                <a:cs typeface="Arial"/>
              </a:rPr>
              <a:t>Space</a:t>
            </a:r>
            <a:endParaRPr sz="8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6072" y="4668036"/>
            <a:ext cx="343189" cy="11785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20" dirty="0">
                <a:latin typeface="IBM Plex Sans" panose="020B0503050203000203" pitchFamily="34" charset="77"/>
                <a:cs typeface="Arial"/>
              </a:rPr>
              <a:t>1</a:t>
            </a:r>
            <a:r>
              <a:rPr sz="800" spc="-30" dirty="0">
                <a:latin typeface="IBM Plex Sans" panose="020B0503050203000203" pitchFamily="34" charset="77"/>
                <a:cs typeface="Arial"/>
              </a:rPr>
              <a:t>,</a:t>
            </a:r>
            <a:r>
              <a:rPr sz="800" spc="20" dirty="0">
                <a:latin typeface="IBM Plex Sans" panose="020B0503050203000203" pitchFamily="34" charset="77"/>
                <a:cs typeface="Arial"/>
              </a:rPr>
              <a:t>00</a:t>
            </a:r>
            <a:r>
              <a:rPr sz="800" spc="15" dirty="0">
                <a:latin typeface="IBM Plex Sans" panose="020B0503050203000203" pitchFamily="34" charset="77"/>
                <a:cs typeface="Arial"/>
              </a:rPr>
              <a:t>0</a:t>
            </a:r>
            <a:endParaRPr sz="800">
              <a:latin typeface="IBM Plex Sans" panose="020B0503050203000203" pitchFamily="34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00" spc="20" dirty="0">
                <a:latin typeface="IBM Plex Sans" panose="020B0503050203000203" pitchFamily="34" charset="77"/>
                <a:cs typeface="Arial"/>
              </a:rPr>
              <a:t>0</a:t>
            </a:r>
            <a:r>
              <a:rPr sz="800" spc="-30" dirty="0">
                <a:latin typeface="IBM Plex Sans" panose="020B0503050203000203" pitchFamily="34" charset="77"/>
                <a:cs typeface="Arial"/>
              </a:rPr>
              <a:t>,</a:t>
            </a:r>
            <a:r>
              <a:rPr sz="800" spc="20" dirty="0">
                <a:latin typeface="IBM Plex Sans" panose="020B0503050203000203" pitchFamily="34" charset="77"/>
                <a:cs typeface="Arial"/>
              </a:rPr>
              <a:t>80</a:t>
            </a:r>
            <a:r>
              <a:rPr sz="800" spc="15" dirty="0">
                <a:latin typeface="IBM Plex Sans" panose="020B0503050203000203" pitchFamily="34" charset="77"/>
                <a:cs typeface="Arial"/>
              </a:rPr>
              <a:t>0</a:t>
            </a:r>
            <a:endParaRPr sz="800">
              <a:latin typeface="IBM Plex Sans" panose="020B0503050203000203" pitchFamily="34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800" spc="20" dirty="0">
                <a:latin typeface="IBM Plex Sans" panose="020B0503050203000203" pitchFamily="34" charset="77"/>
                <a:cs typeface="Arial"/>
              </a:rPr>
              <a:t>0</a:t>
            </a:r>
            <a:r>
              <a:rPr sz="800" spc="-30" dirty="0">
                <a:latin typeface="IBM Plex Sans" panose="020B0503050203000203" pitchFamily="34" charset="77"/>
                <a:cs typeface="Arial"/>
              </a:rPr>
              <a:t>,</a:t>
            </a:r>
            <a:r>
              <a:rPr sz="800" spc="20" dirty="0">
                <a:latin typeface="IBM Plex Sans" panose="020B0503050203000203" pitchFamily="34" charset="77"/>
                <a:cs typeface="Arial"/>
              </a:rPr>
              <a:t>60</a:t>
            </a:r>
            <a:r>
              <a:rPr sz="800" spc="15" dirty="0">
                <a:latin typeface="IBM Plex Sans" panose="020B0503050203000203" pitchFamily="34" charset="77"/>
                <a:cs typeface="Arial"/>
              </a:rPr>
              <a:t>0</a:t>
            </a:r>
            <a:endParaRPr sz="800">
              <a:latin typeface="IBM Plex Sans" panose="020B0503050203000203" pitchFamily="34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00" spc="20" dirty="0">
                <a:latin typeface="IBM Plex Sans" panose="020B0503050203000203" pitchFamily="34" charset="77"/>
                <a:cs typeface="Arial"/>
              </a:rPr>
              <a:t>0</a:t>
            </a:r>
            <a:r>
              <a:rPr sz="800" spc="-30" dirty="0">
                <a:latin typeface="IBM Plex Sans" panose="020B0503050203000203" pitchFamily="34" charset="77"/>
                <a:cs typeface="Arial"/>
              </a:rPr>
              <a:t>,</a:t>
            </a:r>
            <a:r>
              <a:rPr sz="800" spc="20" dirty="0">
                <a:latin typeface="IBM Plex Sans" panose="020B0503050203000203" pitchFamily="34" charset="77"/>
                <a:cs typeface="Arial"/>
              </a:rPr>
              <a:t>40</a:t>
            </a:r>
            <a:r>
              <a:rPr sz="800" spc="15" dirty="0">
                <a:latin typeface="IBM Plex Sans" panose="020B0503050203000203" pitchFamily="34" charset="77"/>
                <a:cs typeface="Arial"/>
              </a:rPr>
              <a:t>0</a:t>
            </a:r>
            <a:endParaRPr sz="800">
              <a:latin typeface="IBM Plex Sans" panose="020B0503050203000203" pitchFamily="34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800" spc="20" dirty="0">
                <a:latin typeface="IBM Plex Sans" panose="020B0503050203000203" pitchFamily="34" charset="77"/>
                <a:cs typeface="Arial"/>
              </a:rPr>
              <a:t>0</a:t>
            </a:r>
            <a:r>
              <a:rPr sz="800" spc="-30" dirty="0">
                <a:latin typeface="IBM Plex Sans" panose="020B0503050203000203" pitchFamily="34" charset="77"/>
                <a:cs typeface="Arial"/>
              </a:rPr>
              <a:t>,</a:t>
            </a:r>
            <a:r>
              <a:rPr sz="800" spc="20" dirty="0">
                <a:latin typeface="IBM Plex Sans" panose="020B0503050203000203" pitchFamily="34" charset="77"/>
                <a:cs typeface="Arial"/>
              </a:rPr>
              <a:t>20</a:t>
            </a:r>
            <a:r>
              <a:rPr sz="800" spc="15" dirty="0">
                <a:latin typeface="IBM Plex Sans" panose="020B0503050203000203" pitchFamily="34" charset="77"/>
                <a:cs typeface="Arial"/>
              </a:rPr>
              <a:t>0</a:t>
            </a:r>
            <a:endParaRPr sz="800">
              <a:latin typeface="IBM Plex Sans" panose="020B0503050203000203" pitchFamily="34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800" spc="20" dirty="0">
                <a:latin typeface="IBM Plex Sans" panose="020B0503050203000203" pitchFamily="34" charset="77"/>
                <a:cs typeface="Arial"/>
              </a:rPr>
              <a:t>0</a:t>
            </a:r>
            <a:r>
              <a:rPr sz="800" spc="-30" dirty="0">
                <a:latin typeface="IBM Plex Sans" panose="020B0503050203000203" pitchFamily="34" charset="77"/>
                <a:cs typeface="Arial"/>
              </a:rPr>
              <a:t>,</a:t>
            </a:r>
            <a:r>
              <a:rPr sz="800" spc="20" dirty="0">
                <a:latin typeface="IBM Plex Sans" panose="020B0503050203000203" pitchFamily="34" charset="77"/>
                <a:cs typeface="Arial"/>
              </a:rPr>
              <a:t>00</a:t>
            </a:r>
            <a:r>
              <a:rPr sz="800" spc="15" dirty="0">
                <a:latin typeface="IBM Plex Sans" panose="020B0503050203000203" pitchFamily="34" charset="77"/>
                <a:cs typeface="Arial"/>
              </a:rPr>
              <a:t>0</a:t>
            </a:r>
            <a:endParaRPr sz="8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06948" y="5849136"/>
            <a:ext cx="343189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20" dirty="0">
                <a:latin typeface="IBM Plex Sans" panose="020B0503050203000203" pitchFamily="34" charset="77"/>
                <a:cs typeface="Arial"/>
              </a:rPr>
              <a:t>0</a:t>
            </a:r>
            <a:r>
              <a:rPr sz="800" spc="-30" dirty="0">
                <a:latin typeface="IBM Plex Sans" panose="020B0503050203000203" pitchFamily="34" charset="77"/>
                <a:cs typeface="Arial"/>
              </a:rPr>
              <a:t>,</a:t>
            </a:r>
            <a:r>
              <a:rPr sz="800" spc="20" dirty="0">
                <a:latin typeface="IBM Plex Sans" panose="020B0503050203000203" pitchFamily="34" charset="77"/>
                <a:cs typeface="Arial"/>
              </a:rPr>
              <a:t>00</a:t>
            </a:r>
            <a:r>
              <a:rPr sz="800" spc="15" dirty="0">
                <a:latin typeface="IBM Plex Sans" panose="020B0503050203000203" pitchFamily="34" charset="77"/>
                <a:cs typeface="Arial"/>
              </a:rPr>
              <a:t>0</a:t>
            </a:r>
            <a:endParaRPr sz="8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68910" y="5849136"/>
            <a:ext cx="343189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20" dirty="0">
                <a:latin typeface="IBM Plex Sans" panose="020B0503050203000203" pitchFamily="34" charset="77"/>
                <a:cs typeface="Arial"/>
              </a:rPr>
              <a:t>0</a:t>
            </a:r>
            <a:r>
              <a:rPr sz="800" spc="-30" dirty="0">
                <a:latin typeface="IBM Plex Sans" panose="020B0503050203000203" pitchFamily="34" charset="77"/>
                <a:cs typeface="Arial"/>
              </a:rPr>
              <a:t>,</a:t>
            </a:r>
            <a:r>
              <a:rPr sz="800" spc="20" dirty="0">
                <a:latin typeface="IBM Plex Sans" panose="020B0503050203000203" pitchFamily="34" charset="77"/>
                <a:cs typeface="Arial"/>
              </a:rPr>
              <a:t>20</a:t>
            </a:r>
            <a:r>
              <a:rPr sz="800" spc="15" dirty="0">
                <a:latin typeface="IBM Plex Sans" panose="020B0503050203000203" pitchFamily="34" charset="77"/>
                <a:cs typeface="Arial"/>
              </a:rPr>
              <a:t>0</a:t>
            </a:r>
            <a:endParaRPr sz="8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63116" y="5849136"/>
            <a:ext cx="343189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20" dirty="0">
                <a:latin typeface="IBM Plex Sans" panose="020B0503050203000203" pitchFamily="34" charset="77"/>
                <a:cs typeface="Arial"/>
              </a:rPr>
              <a:t>0</a:t>
            </a:r>
            <a:r>
              <a:rPr sz="800" spc="-30" dirty="0">
                <a:latin typeface="IBM Plex Sans" panose="020B0503050203000203" pitchFamily="34" charset="77"/>
                <a:cs typeface="Arial"/>
              </a:rPr>
              <a:t>,</a:t>
            </a:r>
            <a:r>
              <a:rPr sz="800" spc="20" dirty="0">
                <a:latin typeface="IBM Plex Sans" panose="020B0503050203000203" pitchFamily="34" charset="77"/>
                <a:cs typeface="Arial"/>
              </a:rPr>
              <a:t>80</a:t>
            </a:r>
            <a:r>
              <a:rPr sz="800" spc="15" dirty="0">
                <a:latin typeface="IBM Plex Sans" panose="020B0503050203000203" pitchFamily="34" charset="77"/>
                <a:cs typeface="Arial"/>
              </a:rPr>
              <a:t>0</a:t>
            </a:r>
            <a:endParaRPr sz="8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24914" y="5849136"/>
            <a:ext cx="343189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20" dirty="0">
                <a:latin typeface="IBM Plex Sans" panose="020B0503050203000203" pitchFamily="34" charset="77"/>
                <a:cs typeface="Arial"/>
              </a:rPr>
              <a:t>1</a:t>
            </a:r>
            <a:r>
              <a:rPr sz="800" spc="-30" dirty="0">
                <a:latin typeface="IBM Plex Sans" panose="020B0503050203000203" pitchFamily="34" charset="77"/>
                <a:cs typeface="Arial"/>
              </a:rPr>
              <a:t>,</a:t>
            </a:r>
            <a:r>
              <a:rPr sz="800" spc="20" dirty="0">
                <a:latin typeface="IBM Plex Sans" panose="020B0503050203000203" pitchFamily="34" charset="77"/>
                <a:cs typeface="Arial"/>
              </a:rPr>
              <a:t>00</a:t>
            </a:r>
            <a:r>
              <a:rPr sz="800" spc="15" dirty="0">
                <a:latin typeface="IBM Plex Sans" panose="020B0503050203000203" pitchFamily="34" charset="77"/>
                <a:cs typeface="Arial"/>
              </a:rPr>
              <a:t>0</a:t>
            </a:r>
            <a:endParaRPr sz="8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30709" y="5849136"/>
            <a:ext cx="930542" cy="3526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82600" algn="l"/>
              </a:tabLst>
            </a:pPr>
            <a:r>
              <a:rPr sz="800" spc="5" dirty="0">
                <a:latin typeface="IBM Plex Sans" panose="020B0503050203000203" pitchFamily="34" charset="77"/>
                <a:cs typeface="Arial"/>
              </a:rPr>
              <a:t>0,400	0,600</a:t>
            </a:r>
            <a:endParaRPr sz="800">
              <a:latin typeface="IBM Plex Sans" panose="020B0503050203000203" pitchFamily="34" charset="77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740"/>
              </a:spcBef>
            </a:pPr>
            <a:r>
              <a:rPr sz="800" b="1" spc="-10" dirty="0">
                <a:latin typeface="IBM Plex Sans" panose="020B0503050203000203" pitchFamily="34" charset="77"/>
                <a:cs typeface="Arial"/>
              </a:rPr>
              <a:t>False</a:t>
            </a:r>
            <a:r>
              <a:rPr sz="800" b="1" spc="-150" dirty="0">
                <a:latin typeface="IBM Plex Sans" panose="020B0503050203000203" pitchFamily="34" charset="77"/>
                <a:cs typeface="Arial"/>
              </a:rPr>
              <a:t> </a:t>
            </a:r>
            <a:r>
              <a:rPr sz="800" b="1" spc="-5" dirty="0">
                <a:latin typeface="IBM Plex Sans" panose="020B0503050203000203" pitchFamily="34" charset="77"/>
                <a:cs typeface="Arial"/>
              </a:rPr>
              <a:t>Positives</a:t>
            </a:r>
            <a:endParaRPr sz="8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64516" y="4948899"/>
            <a:ext cx="138499" cy="820811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b="1" spc="20" dirty="0">
                <a:latin typeface="IBM Plex Sans" panose="020B0503050203000203" pitchFamily="34" charset="77"/>
                <a:cs typeface="Arial"/>
              </a:rPr>
              <a:t>True</a:t>
            </a:r>
            <a:r>
              <a:rPr sz="900" b="1" spc="-100" dirty="0">
                <a:latin typeface="IBM Plex Sans" panose="020B0503050203000203" pitchFamily="34" charset="77"/>
                <a:cs typeface="Arial"/>
              </a:rPr>
              <a:t> </a:t>
            </a:r>
            <a:r>
              <a:rPr sz="900" b="1" spc="20" dirty="0">
                <a:latin typeface="IBM Plex Sans" panose="020B0503050203000203" pitchFamily="34" charset="77"/>
                <a:cs typeface="Arial"/>
              </a:rPr>
              <a:t>Positives</a:t>
            </a:r>
            <a:endParaRPr sz="9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77790" y="3926698"/>
            <a:ext cx="217449" cy="248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77791" y="3926698"/>
            <a:ext cx="217706" cy="249360"/>
          </a:xfrm>
          <a:custGeom>
            <a:avLst/>
            <a:gdLst/>
            <a:ahLst/>
            <a:cxnLst/>
            <a:rect l="l" t="t" r="r" b="b"/>
            <a:pathLst>
              <a:path w="182879" h="228600">
                <a:moveTo>
                  <a:pt x="0" y="57120"/>
                </a:moveTo>
                <a:lnTo>
                  <a:pt x="136998" y="57120"/>
                </a:lnTo>
                <a:lnTo>
                  <a:pt x="136998" y="0"/>
                </a:lnTo>
                <a:lnTo>
                  <a:pt x="182665" y="114135"/>
                </a:lnTo>
                <a:lnTo>
                  <a:pt x="136998" y="228270"/>
                </a:lnTo>
                <a:lnTo>
                  <a:pt x="136998" y="171147"/>
                </a:lnTo>
                <a:lnTo>
                  <a:pt x="0" y="171147"/>
                </a:lnTo>
                <a:lnTo>
                  <a:pt x="0" y="57120"/>
                </a:lnTo>
                <a:close/>
              </a:path>
            </a:pathLst>
          </a:custGeom>
          <a:ln w="52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03250" y="4049595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21" y="0"/>
                </a:moveTo>
                <a:lnTo>
                  <a:pt x="0" y="30607"/>
                </a:lnTo>
                <a:lnTo>
                  <a:pt x="30518" y="41541"/>
                </a:lnTo>
                <a:lnTo>
                  <a:pt x="41440" y="10922"/>
                </a:lnTo>
                <a:lnTo>
                  <a:pt x="1092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81279" y="4110720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1036" y="0"/>
                </a:moveTo>
                <a:lnTo>
                  <a:pt x="0" y="30505"/>
                </a:lnTo>
                <a:lnTo>
                  <a:pt x="30619" y="41541"/>
                </a:lnTo>
                <a:lnTo>
                  <a:pt x="41554" y="10922"/>
                </a:lnTo>
                <a:lnTo>
                  <a:pt x="1103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59422" y="4171846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22" y="0"/>
                </a:moveTo>
                <a:lnTo>
                  <a:pt x="0" y="30505"/>
                </a:lnTo>
                <a:lnTo>
                  <a:pt x="30619" y="41541"/>
                </a:lnTo>
                <a:lnTo>
                  <a:pt x="41554" y="10921"/>
                </a:lnTo>
                <a:lnTo>
                  <a:pt x="1092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37565" y="4232971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22" y="0"/>
                </a:moveTo>
                <a:lnTo>
                  <a:pt x="0" y="30505"/>
                </a:lnTo>
                <a:lnTo>
                  <a:pt x="30505" y="41427"/>
                </a:lnTo>
                <a:lnTo>
                  <a:pt x="41440" y="10922"/>
                </a:lnTo>
                <a:lnTo>
                  <a:pt x="1092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215594" y="4294096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1036" y="0"/>
                </a:moveTo>
                <a:lnTo>
                  <a:pt x="0" y="30505"/>
                </a:lnTo>
                <a:lnTo>
                  <a:pt x="30619" y="41427"/>
                </a:lnTo>
                <a:lnTo>
                  <a:pt x="41554" y="10922"/>
                </a:lnTo>
                <a:lnTo>
                  <a:pt x="1103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93738" y="4355106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21" y="0"/>
                </a:moveTo>
                <a:lnTo>
                  <a:pt x="0" y="30619"/>
                </a:lnTo>
                <a:lnTo>
                  <a:pt x="30505" y="41541"/>
                </a:lnTo>
                <a:lnTo>
                  <a:pt x="41554" y="11036"/>
                </a:lnTo>
                <a:lnTo>
                  <a:pt x="1092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71868" y="4416231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34" y="0"/>
                </a:moveTo>
                <a:lnTo>
                  <a:pt x="0" y="30619"/>
                </a:lnTo>
                <a:lnTo>
                  <a:pt x="30518" y="41541"/>
                </a:lnTo>
                <a:lnTo>
                  <a:pt x="41452" y="10921"/>
                </a:lnTo>
                <a:lnTo>
                  <a:pt x="1093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149910" y="4477357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22" y="0"/>
                </a:moveTo>
                <a:lnTo>
                  <a:pt x="0" y="30505"/>
                </a:lnTo>
                <a:lnTo>
                  <a:pt x="30619" y="41541"/>
                </a:lnTo>
                <a:lnTo>
                  <a:pt x="41554" y="10922"/>
                </a:lnTo>
                <a:lnTo>
                  <a:pt x="1092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128041" y="4538482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34" y="0"/>
                </a:moveTo>
                <a:lnTo>
                  <a:pt x="0" y="30505"/>
                </a:lnTo>
                <a:lnTo>
                  <a:pt x="30518" y="41541"/>
                </a:lnTo>
                <a:lnTo>
                  <a:pt x="41452" y="10922"/>
                </a:lnTo>
                <a:lnTo>
                  <a:pt x="1093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106082" y="4599607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1036" y="0"/>
                </a:moveTo>
                <a:lnTo>
                  <a:pt x="0" y="30505"/>
                </a:lnTo>
                <a:lnTo>
                  <a:pt x="30619" y="41440"/>
                </a:lnTo>
                <a:lnTo>
                  <a:pt x="41554" y="10922"/>
                </a:lnTo>
                <a:lnTo>
                  <a:pt x="1103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84226" y="4660732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22" y="0"/>
                </a:moveTo>
                <a:lnTo>
                  <a:pt x="0" y="30505"/>
                </a:lnTo>
                <a:lnTo>
                  <a:pt x="30505" y="41427"/>
                </a:lnTo>
                <a:lnTo>
                  <a:pt x="41554" y="10921"/>
                </a:lnTo>
                <a:lnTo>
                  <a:pt x="1092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62356" y="4721743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34" y="0"/>
                </a:moveTo>
                <a:lnTo>
                  <a:pt x="0" y="30619"/>
                </a:lnTo>
                <a:lnTo>
                  <a:pt x="30518" y="41541"/>
                </a:lnTo>
                <a:lnTo>
                  <a:pt x="41452" y="11036"/>
                </a:lnTo>
                <a:lnTo>
                  <a:pt x="1093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40398" y="4782868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22" y="0"/>
                </a:moveTo>
                <a:lnTo>
                  <a:pt x="0" y="30619"/>
                </a:lnTo>
                <a:lnTo>
                  <a:pt x="30619" y="41541"/>
                </a:lnTo>
                <a:lnTo>
                  <a:pt x="41554" y="10934"/>
                </a:lnTo>
                <a:lnTo>
                  <a:pt x="1092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8528" y="4843993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34" y="0"/>
                </a:moveTo>
                <a:lnTo>
                  <a:pt x="0" y="30505"/>
                </a:lnTo>
                <a:lnTo>
                  <a:pt x="30518" y="41541"/>
                </a:lnTo>
                <a:lnTo>
                  <a:pt x="41452" y="10934"/>
                </a:lnTo>
                <a:lnTo>
                  <a:pt x="1093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996570" y="4905118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1036" y="0"/>
                </a:moveTo>
                <a:lnTo>
                  <a:pt x="0" y="30505"/>
                </a:lnTo>
                <a:lnTo>
                  <a:pt x="30619" y="41541"/>
                </a:lnTo>
                <a:lnTo>
                  <a:pt x="41554" y="10934"/>
                </a:lnTo>
                <a:lnTo>
                  <a:pt x="1103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74701" y="4966243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34" y="0"/>
                </a:moveTo>
                <a:lnTo>
                  <a:pt x="0" y="30505"/>
                </a:lnTo>
                <a:lnTo>
                  <a:pt x="30518" y="41440"/>
                </a:lnTo>
                <a:lnTo>
                  <a:pt x="41554" y="10934"/>
                </a:lnTo>
                <a:lnTo>
                  <a:pt x="1093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52844" y="5027368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34" y="0"/>
                </a:moveTo>
                <a:lnTo>
                  <a:pt x="0" y="30505"/>
                </a:lnTo>
                <a:lnTo>
                  <a:pt x="30518" y="41440"/>
                </a:lnTo>
                <a:lnTo>
                  <a:pt x="41452" y="10934"/>
                </a:lnTo>
                <a:lnTo>
                  <a:pt x="1093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930873" y="5088392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34" y="0"/>
                </a:moveTo>
                <a:lnTo>
                  <a:pt x="0" y="30606"/>
                </a:lnTo>
                <a:lnTo>
                  <a:pt x="30632" y="41541"/>
                </a:lnTo>
                <a:lnTo>
                  <a:pt x="41554" y="11036"/>
                </a:lnTo>
                <a:lnTo>
                  <a:pt x="1093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909017" y="5149517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34" y="0"/>
                </a:moveTo>
                <a:lnTo>
                  <a:pt x="0" y="30606"/>
                </a:lnTo>
                <a:lnTo>
                  <a:pt x="30518" y="41541"/>
                </a:lnTo>
                <a:lnTo>
                  <a:pt x="41452" y="10922"/>
                </a:lnTo>
                <a:lnTo>
                  <a:pt x="1093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887045" y="5210642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1048" y="0"/>
                </a:moveTo>
                <a:lnTo>
                  <a:pt x="0" y="30607"/>
                </a:lnTo>
                <a:lnTo>
                  <a:pt x="30632" y="41541"/>
                </a:lnTo>
                <a:lnTo>
                  <a:pt x="41554" y="10922"/>
                </a:lnTo>
                <a:lnTo>
                  <a:pt x="1104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865189" y="5271767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34" y="0"/>
                </a:moveTo>
                <a:lnTo>
                  <a:pt x="0" y="30505"/>
                </a:lnTo>
                <a:lnTo>
                  <a:pt x="30632" y="41541"/>
                </a:lnTo>
                <a:lnTo>
                  <a:pt x="41554" y="10922"/>
                </a:lnTo>
                <a:lnTo>
                  <a:pt x="1093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843332" y="5332879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34" y="0"/>
                </a:moveTo>
                <a:lnTo>
                  <a:pt x="0" y="30518"/>
                </a:lnTo>
                <a:lnTo>
                  <a:pt x="30518" y="41440"/>
                </a:lnTo>
                <a:lnTo>
                  <a:pt x="41452" y="10934"/>
                </a:lnTo>
                <a:lnTo>
                  <a:pt x="1093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821361" y="5394005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1036" y="0"/>
                </a:moveTo>
                <a:lnTo>
                  <a:pt x="0" y="30518"/>
                </a:lnTo>
                <a:lnTo>
                  <a:pt x="30632" y="41440"/>
                </a:lnTo>
                <a:lnTo>
                  <a:pt x="41554" y="10934"/>
                </a:lnTo>
                <a:lnTo>
                  <a:pt x="1103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799504" y="5455028"/>
            <a:ext cx="49891" cy="45719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10934" y="0"/>
                </a:moveTo>
                <a:lnTo>
                  <a:pt x="0" y="30619"/>
                </a:lnTo>
                <a:lnTo>
                  <a:pt x="30518" y="41541"/>
                </a:lnTo>
                <a:lnTo>
                  <a:pt x="41554" y="11036"/>
                </a:lnTo>
                <a:lnTo>
                  <a:pt x="1093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734367" y="5516154"/>
            <a:ext cx="109230" cy="177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951766" y="4051971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481" y="0"/>
                </a:moveTo>
                <a:lnTo>
                  <a:pt x="0" y="26073"/>
                </a:lnTo>
                <a:lnTo>
                  <a:pt x="25971" y="45440"/>
                </a:lnTo>
                <a:lnTo>
                  <a:pt x="45453" y="19469"/>
                </a:lnTo>
                <a:lnTo>
                  <a:pt x="1948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912916" y="4104016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367" y="0"/>
                </a:moveTo>
                <a:lnTo>
                  <a:pt x="0" y="25958"/>
                </a:lnTo>
                <a:lnTo>
                  <a:pt x="25971" y="45427"/>
                </a:lnTo>
                <a:lnTo>
                  <a:pt x="45453" y="19469"/>
                </a:lnTo>
                <a:lnTo>
                  <a:pt x="1936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73965" y="4155933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469" y="0"/>
                </a:moveTo>
                <a:lnTo>
                  <a:pt x="0" y="26073"/>
                </a:lnTo>
                <a:lnTo>
                  <a:pt x="25958" y="45440"/>
                </a:lnTo>
                <a:lnTo>
                  <a:pt x="45440" y="19481"/>
                </a:lnTo>
                <a:lnTo>
                  <a:pt x="1946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835103" y="4207978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481" y="0"/>
                </a:moveTo>
                <a:lnTo>
                  <a:pt x="0" y="25958"/>
                </a:lnTo>
                <a:lnTo>
                  <a:pt x="25984" y="45440"/>
                </a:lnTo>
                <a:lnTo>
                  <a:pt x="45453" y="19469"/>
                </a:lnTo>
                <a:lnTo>
                  <a:pt x="1948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796153" y="4259908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481" y="0"/>
                </a:moveTo>
                <a:lnTo>
                  <a:pt x="0" y="26073"/>
                </a:lnTo>
                <a:lnTo>
                  <a:pt x="26073" y="45440"/>
                </a:lnTo>
                <a:lnTo>
                  <a:pt x="45453" y="19469"/>
                </a:lnTo>
                <a:lnTo>
                  <a:pt x="1948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757303" y="4311940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481" y="0"/>
                </a:moveTo>
                <a:lnTo>
                  <a:pt x="0" y="25971"/>
                </a:lnTo>
                <a:lnTo>
                  <a:pt x="25971" y="45440"/>
                </a:lnTo>
                <a:lnTo>
                  <a:pt x="45453" y="19367"/>
                </a:lnTo>
                <a:lnTo>
                  <a:pt x="1948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718454" y="4363871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367" y="0"/>
                </a:moveTo>
                <a:lnTo>
                  <a:pt x="0" y="25958"/>
                </a:lnTo>
                <a:lnTo>
                  <a:pt x="25971" y="45440"/>
                </a:lnTo>
                <a:lnTo>
                  <a:pt x="45453" y="19469"/>
                </a:lnTo>
                <a:lnTo>
                  <a:pt x="1936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679490" y="4415902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481" y="0"/>
                </a:moveTo>
                <a:lnTo>
                  <a:pt x="0" y="25971"/>
                </a:lnTo>
                <a:lnTo>
                  <a:pt x="25984" y="45440"/>
                </a:lnTo>
                <a:lnTo>
                  <a:pt x="45453" y="19367"/>
                </a:lnTo>
                <a:lnTo>
                  <a:pt x="1948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640654" y="4467833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469" y="0"/>
                </a:moveTo>
                <a:lnTo>
                  <a:pt x="0" y="25971"/>
                </a:lnTo>
                <a:lnTo>
                  <a:pt x="25958" y="45440"/>
                </a:lnTo>
                <a:lnTo>
                  <a:pt x="45440" y="19481"/>
                </a:lnTo>
                <a:lnTo>
                  <a:pt x="1946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601690" y="4519877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481" y="0"/>
                </a:moveTo>
                <a:lnTo>
                  <a:pt x="0" y="25958"/>
                </a:lnTo>
                <a:lnTo>
                  <a:pt x="26085" y="45326"/>
                </a:lnTo>
                <a:lnTo>
                  <a:pt x="45453" y="19367"/>
                </a:lnTo>
                <a:lnTo>
                  <a:pt x="1948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562841" y="4571807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481" y="0"/>
                </a:moveTo>
                <a:lnTo>
                  <a:pt x="0" y="25958"/>
                </a:lnTo>
                <a:lnTo>
                  <a:pt x="25971" y="45427"/>
                </a:lnTo>
                <a:lnTo>
                  <a:pt x="45453" y="19469"/>
                </a:lnTo>
                <a:lnTo>
                  <a:pt x="1948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523991" y="4623725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367" y="0"/>
                </a:moveTo>
                <a:lnTo>
                  <a:pt x="0" y="26073"/>
                </a:lnTo>
                <a:lnTo>
                  <a:pt x="25971" y="45440"/>
                </a:lnTo>
                <a:lnTo>
                  <a:pt x="45453" y="19481"/>
                </a:lnTo>
                <a:lnTo>
                  <a:pt x="1936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485041" y="4675770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469" y="0"/>
                </a:moveTo>
                <a:lnTo>
                  <a:pt x="0" y="25958"/>
                </a:lnTo>
                <a:lnTo>
                  <a:pt x="25971" y="45440"/>
                </a:lnTo>
                <a:lnTo>
                  <a:pt x="45440" y="19469"/>
                </a:lnTo>
                <a:lnTo>
                  <a:pt x="1946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381587" y="4759933"/>
            <a:ext cx="116412" cy="117060"/>
          </a:xfrm>
          <a:custGeom>
            <a:avLst/>
            <a:gdLst/>
            <a:ahLst/>
            <a:cxnLst/>
            <a:rect l="l" t="t" r="r" b="b"/>
            <a:pathLst>
              <a:path w="97789" h="107314">
                <a:moveTo>
                  <a:pt x="19367" y="0"/>
                </a:moveTo>
                <a:lnTo>
                  <a:pt x="0" y="107213"/>
                </a:lnTo>
                <a:lnTo>
                  <a:pt x="97383" y="58419"/>
                </a:lnTo>
                <a:lnTo>
                  <a:pt x="88722" y="51930"/>
                </a:lnTo>
                <a:lnTo>
                  <a:pt x="61683" y="51930"/>
                </a:lnTo>
                <a:lnTo>
                  <a:pt x="35598" y="32461"/>
                </a:lnTo>
                <a:lnTo>
                  <a:pt x="45123" y="19799"/>
                </a:lnTo>
                <a:lnTo>
                  <a:pt x="45808" y="19799"/>
                </a:lnTo>
                <a:lnTo>
                  <a:pt x="1936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417183" y="4779731"/>
            <a:ext cx="45719" cy="45719"/>
          </a:xfrm>
          <a:custGeom>
            <a:avLst/>
            <a:gdLst/>
            <a:ahLst/>
            <a:cxnLst/>
            <a:rect l="l" t="t" r="r" b="b"/>
            <a:pathLst>
              <a:path w="35560" h="32385">
                <a:moveTo>
                  <a:pt x="9525" y="0"/>
                </a:moveTo>
                <a:lnTo>
                  <a:pt x="0" y="12661"/>
                </a:lnTo>
                <a:lnTo>
                  <a:pt x="26085" y="32130"/>
                </a:lnTo>
                <a:lnTo>
                  <a:pt x="35496" y="19481"/>
                </a:lnTo>
                <a:lnTo>
                  <a:pt x="952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426709" y="4779731"/>
            <a:ext cx="52159" cy="45719"/>
          </a:xfrm>
          <a:custGeom>
            <a:avLst/>
            <a:gdLst/>
            <a:ahLst/>
            <a:cxnLst/>
            <a:rect l="l" t="t" r="r" b="b"/>
            <a:pathLst>
              <a:path w="43814" h="32385">
                <a:moveTo>
                  <a:pt x="685" y="0"/>
                </a:moveTo>
                <a:lnTo>
                  <a:pt x="0" y="0"/>
                </a:lnTo>
                <a:lnTo>
                  <a:pt x="25971" y="19481"/>
                </a:lnTo>
                <a:lnTo>
                  <a:pt x="16560" y="32130"/>
                </a:lnTo>
                <a:lnTo>
                  <a:pt x="43599" y="32130"/>
                </a:lnTo>
                <a:lnTo>
                  <a:pt x="68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446191" y="4727700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19469" y="0"/>
                </a:moveTo>
                <a:lnTo>
                  <a:pt x="0" y="26073"/>
                </a:lnTo>
                <a:lnTo>
                  <a:pt x="25971" y="45440"/>
                </a:lnTo>
                <a:lnTo>
                  <a:pt x="45440" y="19469"/>
                </a:lnTo>
                <a:lnTo>
                  <a:pt x="1946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381587" y="4948501"/>
            <a:ext cx="281958" cy="45719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558" y="0"/>
                </a:lnTo>
              </a:path>
            </a:pathLst>
          </a:custGeom>
          <a:ln w="5291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618135" y="4948501"/>
            <a:ext cx="45719" cy="918477"/>
          </a:xfrm>
          <a:custGeom>
            <a:avLst/>
            <a:gdLst/>
            <a:ahLst/>
            <a:cxnLst/>
            <a:rect l="l" t="t" r="r" b="b"/>
            <a:pathLst>
              <a:path h="842010">
                <a:moveTo>
                  <a:pt x="0" y="0"/>
                </a:moveTo>
                <a:lnTo>
                  <a:pt x="0" y="841787"/>
                </a:lnTo>
              </a:path>
            </a:pathLst>
          </a:custGeom>
          <a:ln w="5293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graphicFrame>
        <p:nvGraphicFramePr>
          <p:cNvPr id="82" name="object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32565"/>
              </p:ext>
            </p:extLst>
          </p:nvPr>
        </p:nvGraphicFramePr>
        <p:xfrm>
          <a:off x="2603500" y="3668926"/>
          <a:ext cx="1746939" cy="646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800" spc="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open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spc="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800" spc="5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spc="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OPEN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b="1" spc="60" dirty="0">
                          <a:solidFill>
                            <a:srgbClr val="FF0000"/>
                          </a:solidFill>
                          <a:latin typeface="Liberation Sans Narrow"/>
                          <a:cs typeface="Liberation Sans Narrow"/>
                        </a:rPr>
                        <a:t>400</a:t>
                      </a:r>
                      <a:endParaRPr sz="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b="1" spc="45" dirty="0">
                          <a:solidFill>
                            <a:srgbClr val="FF0000"/>
                          </a:solidFill>
                          <a:latin typeface="Liberation Sans Narrow"/>
                          <a:cs typeface="Liberation Sans Narrow"/>
                        </a:rPr>
                        <a:t>12000</a:t>
                      </a:r>
                      <a:endParaRPr sz="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12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CLOSE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60" dirty="0">
                          <a:solidFill>
                            <a:srgbClr val="FF0000"/>
                          </a:solidFill>
                          <a:latin typeface="Liberation Sans Narrow"/>
                          <a:cs typeface="Liberation Sans Narrow"/>
                        </a:rPr>
                        <a:t>100</a:t>
                      </a:r>
                      <a:endParaRPr sz="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45" dirty="0">
                          <a:solidFill>
                            <a:srgbClr val="FF0000"/>
                          </a:solidFill>
                          <a:latin typeface="Liberation Sans Narrow"/>
                          <a:cs typeface="Liberation Sans Narrow"/>
                        </a:rPr>
                        <a:t>87500</a:t>
                      </a:r>
                      <a:endParaRPr sz="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object 83"/>
          <p:cNvSpPr txBox="1"/>
          <p:nvPr/>
        </p:nvSpPr>
        <p:spPr>
          <a:xfrm>
            <a:off x="2929364" y="3268268"/>
            <a:ext cx="1343827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0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Actual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72448" y="3956837"/>
            <a:ext cx="328071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8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P</a:t>
            </a:r>
            <a:r>
              <a:rPr sz="800" spc="40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r</a:t>
            </a:r>
            <a:r>
              <a:rPr sz="800" spc="6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ed</a:t>
            </a:r>
            <a:endParaRPr sz="800">
              <a:latin typeface="IBM Plex Sans" panose="020B0503050203000203" pitchFamily="34" charset="77"/>
              <a:cs typeface="Arial"/>
            </a:endParaRPr>
          </a:p>
        </p:txBody>
      </p:sp>
      <p:graphicFrame>
        <p:nvGraphicFramePr>
          <p:cNvPr id="85" name="object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31104"/>
              </p:ext>
            </p:extLst>
          </p:nvPr>
        </p:nvGraphicFramePr>
        <p:xfrm>
          <a:off x="5194300" y="3668926"/>
          <a:ext cx="1746938" cy="646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800" spc="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open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800" spc="5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close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3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OPEN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b="1" spc="30" dirty="0">
                          <a:solidFill>
                            <a:srgbClr val="FF0000"/>
                          </a:solidFill>
                          <a:latin typeface="Liberation Sans Narrow"/>
                          <a:cs typeface="Liberation Sans Narrow"/>
                        </a:rPr>
                        <a:t>0.8</a:t>
                      </a:r>
                      <a:endParaRPr sz="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b="1" spc="50" dirty="0">
                          <a:solidFill>
                            <a:srgbClr val="FF0000"/>
                          </a:solidFill>
                          <a:latin typeface="Liberation Sans Narrow"/>
                          <a:cs typeface="Liberation Sans Narrow"/>
                        </a:rPr>
                        <a:t>0.121</a:t>
                      </a:r>
                      <a:endParaRPr sz="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12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spc="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CLOSE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30" dirty="0">
                          <a:solidFill>
                            <a:srgbClr val="FF0000"/>
                          </a:solidFill>
                          <a:latin typeface="Liberation Sans Narrow"/>
                          <a:cs typeface="Liberation Sans Narrow"/>
                        </a:rPr>
                        <a:t>0.2</a:t>
                      </a:r>
                      <a:endParaRPr sz="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50" dirty="0">
                          <a:solidFill>
                            <a:srgbClr val="FF0000"/>
                          </a:solidFill>
                          <a:latin typeface="Liberation Sans Narrow"/>
                          <a:cs typeface="Liberation Sans Narrow"/>
                        </a:rPr>
                        <a:t>0.879</a:t>
                      </a:r>
                      <a:endParaRPr sz="800" dirty="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object 86"/>
          <p:cNvSpPr txBox="1"/>
          <p:nvPr/>
        </p:nvSpPr>
        <p:spPr>
          <a:xfrm>
            <a:off x="5757303" y="3286074"/>
            <a:ext cx="82412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0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Actual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860809" y="3956837"/>
            <a:ext cx="328071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8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P</a:t>
            </a:r>
            <a:r>
              <a:rPr sz="800" spc="40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r</a:t>
            </a:r>
            <a:r>
              <a:rPr sz="800" spc="6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ed</a:t>
            </a:r>
            <a:endParaRPr sz="8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11913" y="4642602"/>
            <a:ext cx="2477238" cy="6270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b="1" spc="2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TPR= </a:t>
            </a:r>
            <a:r>
              <a:rPr sz="900" b="1" spc="1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400 </a:t>
            </a:r>
            <a:r>
              <a:rPr sz="900" b="1" spc="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/ </a:t>
            </a:r>
            <a:r>
              <a:rPr sz="900" b="1" spc="1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500 =</a:t>
            </a:r>
            <a:r>
              <a:rPr sz="900" b="1" spc="-100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900" b="1" spc="20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80%</a:t>
            </a:r>
            <a:endParaRPr sz="900" dirty="0">
              <a:latin typeface="IBM Plex Sans" panose="020B0503050203000203" pitchFamily="34" charset="77"/>
              <a:cs typeface="Arial"/>
            </a:endParaRPr>
          </a:p>
          <a:p>
            <a:pPr marL="12700">
              <a:lnSpc>
                <a:spcPts val="880"/>
              </a:lnSpc>
              <a:spcBef>
                <a:spcPts val="340"/>
              </a:spcBef>
            </a:pPr>
            <a:r>
              <a:rPr sz="900" b="1" spc="30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FNR= </a:t>
            </a:r>
            <a:r>
              <a:rPr sz="900" b="1" spc="1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100 </a:t>
            </a:r>
            <a:r>
              <a:rPr sz="900" b="1" spc="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/ </a:t>
            </a:r>
            <a:r>
              <a:rPr sz="900" b="1" spc="1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500 =</a:t>
            </a:r>
            <a:r>
              <a:rPr sz="900" b="1" spc="-9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900" b="1" spc="20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20%</a:t>
            </a:r>
            <a:endParaRPr sz="900" dirty="0">
              <a:latin typeface="IBM Plex Sans" panose="020B0503050203000203" pitchFamily="34" charset="77"/>
              <a:cs typeface="Arial"/>
            </a:endParaRPr>
          </a:p>
          <a:p>
            <a:pPr marL="12700">
              <a:lnSpc>
                <a:spcPts val="880"/>
              </a:lnSpc>
            </a:pPr>
            <a:r>
              <a:rPr sz="900" b="1" spc="30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TNR= </a:t>
            </a:r>
            <a:r>
              <a:rPr sz="900" b="1" spc="1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87500 </a:t>
            </a:r>
            <a:r>
              <a:rPr sz="900" b="1" spc="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/ </a:t>
            </a:r>
            <a:r>
              <a:rPr sz="900" b="1" spc="1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99500 =</a:t>
            </a:r>
            <a:r>
              <a:rPr sz="900" b="1" spc="-40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900" b="1" spc="1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87.9%</a:t>
            </a:r>
            <a:endParaRPr sz="900" dirty="0">
              <a:latin typeface="IBM Plex Sans" panose="020B0503050203000203" pitchFamily="34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b="1" spc="2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FPR= </a:t>
            </a:r>
            <a:r>
              <a:rPr sz="900" b="1" spc="1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12000 </a:t>
            </a:r>
            <a:r>
              <a:rPr sz="900" b="1" spc="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/ </a:t>
            </a:r>
            <a:r>
              <a:rPr sz="900" b="1" spc="1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99500 =</a:t>
            </a:r>
            <a:r>
              <a:rPr sz="900" b="1" spc="-30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900" b="1" spc="15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12.1%</a:t>
            </a:r>
            <a:endParaRPr sz="9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33659" y="4908370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517" y="0"/>
                </a:moveTo>
                <a:lnTo>
                  <a:pt x="0" y="18707"/>
                </a:lnTo>
                <a:lnTo>
                  <a:pt x="18719" y="45212"/>
                </a:lnTo>
                <a:lnTo>
                  <a:pt x="45237" y="26504"/>
                </a:lnTo>
                <a:lnTo>
                  <a:pt x="265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086682" y="4870931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631" y="0"/>
                </a:moveTo>
                <a:lnTo>
                  <a:pt x="0" y="18719"/>
                </a:lnTo>
                <a:lnTo>
                  <a:pt x="18732" y="45224"/>
                </a:lnTo>
                <a:lnTo>
                  <a:pt x="45237" y="26619"/>
                </a:lnTo>
                <a:lnTo>
                  <a:pt x="2663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139819" y="4833605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517" y="0"/>
                </a:moveTo>
                <a:lnTo>
                  <a:pt x="0" y="18719"/>
                </a:lnTo>
                <a:lnTo>
                  <a:pt x="18719" y="45224"/>
                </a:lnTo>
                <a:lnTo>
                  <a:pt x="45237" y="26504"/>
                </a:lnTo>
                <a:lnTo>
                  <a:pt x="265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192841" y="4796179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619" y="0"/>
                </a:moveTo>
                <a:lnTo>
                  <a:pt x="0" y="18719"/>
                </a:lnTo>
                <a:lnTo>
                  <a:pt x="18732" y="45224"/>
                </a:lnTo>
                <a:lnTo>
                  <a:pt x="45237" y="26504"/>
                </a:lnTo>
                <a:lnTo>
                  <a:pt x="2661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245978" y="4758853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517" y="0"/>
                </a:moveTo>
                <a:lnTo>
                  <a:pt x="0" y="18605"/>
                </a:lnTo>
                <a:lnTo>
                  <a:pt x="18719" y="45224"/>
                </a:lnTo>
                <a:lnTo>
                  <a:pt x="45237" y="26504"/>
                </a:lnTo>
                <a:lnTo>
                  <a:pt x="265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299000" y="4721426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517" y="0"/>
                </a:moveTo>
                <a:lnTo>
                  <a:pt x="0" y="18707"/>
                </a:lnTo>
                <a:lnTo>
                  <a:pt x="18719" y="45211"/>
                </a:lnTo>
                <a:lnTo>
                  <a:pt x="45237" y="26504"/>
                </a:lnTo>
                <a:lnTo>
                  <a:pt x="265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352137" y="4683987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517" y="0"/>
                </a:moveTo>
                <a:lnTo>
                  <a:pt x="0" y="18719"/>
                </a:lnTo>
                <a:lnTo>
                  <a:pt x="18618" y="45224"/>
                </a:lnTo>
                <a:lnTo>
                  <a:pt x="45237" y="26619"/>
                </a:lnTo>
                <a:lnTo>
                  <a:pt x="265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405160" y="4646661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517" y="0"/>
                </a:moveTo>
                <a:lnTo>
                  <a:pt x="0" y="18618"/>
                </a:lnTo>
                <a:lnTo>
                  <a:pt x="18719" y="45224"/>
                </a:lnTo>
                <a:lnTo>
                  <a:pt x="45237" y="26504"/>
                </a:lnTo>
                <a:lnTo>
                  <a:pt x="265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458296" y="4609235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517" y="0"/>
                </a:moveTo>
                <a:lnTo>
                  <a:pt x="0" y="18719"/>
                </a:lnTo>
                <a:lnTo>
                  <a:pt x="18618" y="45224"/>
                </a:lnTo>
                <a:lnTo>
                  <a:pt x="45237" y="26504"/>
                </a:lnTo>
                <a:lnTo>
                  <a:pt x="265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511319" y="4571807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517" y="0"/>
                </a:moveTo>
                <a:lnTo>
                  <a:pt x="0" y="18707"/>
                </a:lnTo>
                <a:lnTo>
                  <a:pt x="18719" y="45212"/>
                </a:lnTo>
                <a:lnTo>
                  <a:pt x="45237" y="26606"/>
                </a:lnTo>
                <a:lnTo>
                  <a:pt x="265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564341" y="4534482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631" y="0"/>
                </a:moveTo>
                <a:lnTo>
                  <a:pt x="0" y="18707"/>
                </a:lnTo>
                <a:lnTo>
                  <a:pt x="18719" y="45212"/>
                </a:lnTo>
                <a:lnTo>
                  <a:pt x="45351" y="26504"/>
                </a:lnTo>
                <a:lnTo>
                  <a:pt x="2663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617478" y="4497043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517" y="0"/>
                </a:moveTo>
                <a:lnTo>
                  <a:pt x="0" y="18719"/>
                </a:lnTo>
                <a:lnTo>
                  <a:pt x="18719" y="45224"/>
                </a:lnTo>
                <a:lnTo>
                  <a:pt x="45237" y="26504"/>
                </a:lnTo>
                <a:lnTo>
                  <a:pt x="265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670501" y="4459717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631" y="0"/>
                </a:moveTo>
                <a:lnTo>
                  <a:pt x="0" y="18618"/>
                </a:lnTo>
                <a:lnTo>
                  <a:pt x="18719" y="45224"/>
                </a:lnTo>
                <a:lnTo>
                  <a:pt x="45237" y="26504"/>
                </a:lnTo>
                <a:lnTo>
                  <a:pt x="2663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723638" y="4422291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517" y="0"/>
                </a:moveTo>
                <a:lnTo>
                  <a:pt x="0" y="18719"/>
                </a:lnTo>
                <a:lnTo>
                  <a:pt x="18719" y="45224"/>
                </a:lnTo>
                <a:lnTo>
                  <a:pt x="45237" y="26504"/>
                </a:lnTo>
                <a:lnTo>
                  <a:pt x="265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776660" y="4384863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619" y="0"/>
                </a:moveTo>
                <a:lnTo>
                  <a:pt x="0" y="18707"/>
                </a:lnTo>
                <a:lnTo>
                  <a:pt x="18719" y="45212"/>
                </a:lnTo>
                <a:lnTo>
                  <a:pt x="45237" y="26606"/>
                </a:lnTo>
                <a:lnTo>
                  <a:pt x="2661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829797" y="4347538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517" y="0"/>
                </a:moveTo>
                <a:lnTo>
                  <a:pt x="0" y="18707"/>
                </a:lnTo>
                <a:lnTo>
                  <a:pt x="18719" y="45212"/>
                </a:lnTo>
                <a:lnTo>
                  <a:pt x="45237" y="26504"/>
                </a:lnTo>
                <a:lnTo>
                  <a:pt x="265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882819" y="4310099"/>
            <a:ext cx="54426" cy="49872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6517" y="0"/>
                </a:moveTo>
                <a:lnTo>
                  <a:pt x="0" y="18719"/>
                </a:lnTo>
                <a:lnTo>
                  <a:pt x="18719" y="45224"/>
                </a:lnTo>
                <a:lnTo>
                  <a:pt x="45237" y="26504"/>
                </a:lnTo>
                <a:lnTo>
                  <a:pt x="2651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959324" y="4274945"/>
            <a:ext cx="68789" cy="68574"/>
          </a:xfrm>
          <a:custGeom>
            <a:avLst/>
            <a:gdLst/>
            <a:ahLst/>
            <a:cxnLst/>
            <a:rect l="l" t="t" r="r" b="b"/>
            <a:pathLst>
              <a:path w="57785" h="62864">
                <a:moveTo>
                  <a:pt x="57645" y="0"/>
                </a:moveTo>
                <a:lnTo>
                  <a:pt x="0" y="0"/>
                </a:lnTo>
                <a:lnTo>
                  <a:pt x="18732" y="26504"/>
                </a:lnTo>
                <a:lnTo>
                  <a:pt x="5384" y="35839"/>
                </a:lnTo>
                <a:lnTo>
                  <a:pt x="24142" y="62420"/>
                </a:lnTo>
                <a:lnTo>
                  <a:pt x="576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935956" y="4284292"/>
            <a:ext cx="45719" cy="45719"/>
          </a:xfrm>
          <a:custGeom>
            <a:avLst/>
            <a:gdLst/>
            <a:ahLst/>
            <a:cxnLst/>
            <a:rect l="l" t="t" r="r" b="b"/>
            <a:pathLst>
              <a:path w="29210" h="33654">
                <a:moveTo>
                  <a:pt x="10071" y="0"/>
                </a:moveTo>
                <a:lnTo>
                  <a:pt x="0" y="7099"/>
                </a:lnTo>
                <a:lnTo>
                  <a:pt x="18618" y="33604"/>
                </a:lnTo>
                <a:lnTo>
                  <a:pt x="28752" y="26492"/>
                </a:lnTo>
                <a:lnTo>
                  <a:pt x="100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946026" y="4274945"/>
            <a:ext cx="45719" cy="45719"/>
          </a:xfrm>
          <a:custGeom>
            <a:avLst/>
            <a:gdLst/>
            <a:ahLst/>
            <a:cxnLst/>
            <a:rect l="l" t="t" r="r" b="b"/>
            <a:pathLst>
              <a:path w="32385" h="36195">
                <a:moveTo>
                  <a:pt x="13296" y="0"/>
                </a:moveTo>
                <a:lnTo>
                  <a:pt x="0" y="9347"/>
                </a:lnTo>
                <a:lnTo>
                  <a:pt x="18681" y="35839"/>
                </a:lnTo>
                <a:lnTo>
                  <a:pt x="32029" y="26504"/>
                </a:lnTo>
                <a:lnTo>
                  <a:pt x="1329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927294" y="4241403"/>
            <a:ext cx="128507" cy="47101"/>
          </a:xfrm>
          <a:custGeom>
            <a:avLst/>
            <a:gdLst/>
            <a:ahLst/>
            <a:cxnLst/>
            <a:rect l="l" t="t" r="r" b="b"/>
            <a:pathLst>
              <a:path w="107950" h="43179">
                <a:moveTo>
                  <a:pt x="107670" y="0"/>
                </a:moveTo>
                <a:lnTo>
                  <a:pt x="0" y="16332"/>
                </a:lnTo>
                <a:lnTo>
                  <a:pt x="18732" y="42887"/>
                </a:lnTo>
                <a:lnTo>
                  <a:pt x="32029" y="33540"/>
                </a:lnTo>
                <a:lnTo>
                  <a:pt x="89674" y="33540"/>
                </a:lnTo>
                <a:lnTo>
                  <a:pt x="1076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883240" y="4673166"/>
            <a:ext cx="154207" cy="612318"/>
          </a:xfrm>
          <a:custGeom>
            <a:avLst/>
            <a:gdLst/>
            <a:ahLst/>
            <a:cxnLst/>
            <a:rect l="l" t="t" r="r" b="b"/>
            <a:pathLst>
              <a:path w="129539" h="561339">
                <a:moveTo>
                  <a:pt x="0" y="0"/>
                </a:moveTo>
                <a:lnTo>
                  <a:pt x="25159" y="3666"/>
                </a:lnTo>
                <a:lnTo>
                  <a:pt x="45693" y="13671"/>
                </a:lnTo>
                <a:lnTo>
                  <a:pt x="59531" y="28525"/>
                </a:lnTo>
                <a:lnTo>
                  <a:pt x="64603" y="46735"/>
                </a:lnTo>
                <a:lnTo>
                  <a:pt x="64603" y="233678"/>
                </a:lnTo>
                <a:lnTo>
                  <a:pt x="69693" y="251889"/>
                </a:lnTo>
                <a:lnTo>
                  <a:pt x="83568" y="266743"/>
                </a:lnTo>
                <a:lnTo>
                  <a:pt x="104139" y="276748"/>
                </a:lnTo>
                <a:lnTo>
                  <a:pt x="129316" y="280414"/>
                </a:lnTo>
                <a:lnTo>
                  <a:pt x="104139" y="284098"/>
                </a:lnTo>
                <a:lnTo>
                  <a:pt x="83568" y="294141"/>
                </a:lnTo>
                <a:lnTo>
                  <a:pt x="69693" y="309032"/>
                </a:lnTo>
                <a:lnTo>
                  <a:pt x="64603" y="327259"/>
                </a:lnTo>
                <a:lnTo>
                  <a:pt x="64603" y="514203"/>
                </a:lnTo>
                <a:lnTo>
                  <a:pt x="59531" y="532413"/>
                </a:lnTo>
                <a:lnTo>
                  <a:pt x="45693" y="547267"/>
                </a:lnTo>
                <a:lnTo>
                  <a:pt x="25159" y="557272"/>
                </a:lnTo>
                <a:lnTo>
                  <a:pt x="0" y="560938"/>
                </a:lnTo>
              </a:path>
            </a:pathLst>
          </a:custGeom>
          <a:ln w="5293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69723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The machine learning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962" y="3956107"/>
            <a:ext cx="1739264" cy="7493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90"/>
              </a:spcBef>
            </a:pPr>
            <a:r>
              <a:rPr sz="1250" spc="-35" dirty="0">
                <a:latin typeface="Trebuchet MS"/>
                <a:cs typeface="Trebuchet MS"/>
              </a:rPr>
              <a:t>I</a:t>
            </a:r>
            <a:r>
              <a:rPr sz="1250" spc="-135" dirty="0">
                <a:latin typeface="Trebuchet MS"/>
                <a:cs typeface="Trebuchet MS"/>
              </a:rPr>
              <a:t> </a:t>
            </a:r>
            <a:r>
              <a:rPr sz="1250" spc="-110" dirty="0">
                <a:latin typeface="Trebuchet MS"/>
                <a:cs typeface="Trebuchet MS"/>
              </a:rPr>
              <a:t>fell</a:t>
            </a:r>
            <a:r>
              <a:rPr sz="1250" spc="-145" dirty="0">
                <a:latin typeface="Trebuchet MS"/>
                <a:cs typeface="Trebuchet MS"/>
              </a:rPr>
              <a:t> </a:t>
            </a:r>
            <a:r>
              <a:rPr sz="1250" spc="-55" dirty="0">
                <a:latin typeface="Trebuchet MS"/>
                <a:cs typeface="Trebuchet MS"/>
              </a:rPr>
              <a:t>in</a:t>
            </a:r>
            <a:r>
              <a:rPr sz="1250" spc="-145" dirty="0">
                <a:latin typeface="Trebuchet MS"/>
                <a:cs typeface="Trebuchet MS"/>
              </a:rPr>
              <a:t> </a:t>
            </a:r>
            <a:r>
              <a:rPr sz="1250" spc="-80" dirty="0">
                <a:latin typeface="Trebuchet MS"/>
                <a:cs typeface="Trebuchet MS"/>
              </a:rPr>
              <a:t>love</a:t>
            </a:r>
            <a:r>
              <a:rPr sz="1250" spc="-145" dirty="0">
                <a:latin typeface="Trebuchet MS"/>
                <a:cs typeface="Trebuchet MS"/>
              </a:rPr>
              <a:t> </a:t>
            </a:r>
            <a:r>
              <a:rPr sz="1250" spc="-75" dirty="0">
                <a:latin typeface="Trebuchet MS"/>
                <a:cs typeface="Trebuchet MS"/>
              </a:rPr>
              <a:t>the</a:t>
            </a:r>
            <a:r>
              <a:rPr sz="1250" spc="-150" dirty="0">
                <a:latin typeface="Trebuchet MS"/>
                <a:cs typeface="Trebuchet MS"/>
              </a:rPr>
              <a:t> </a:t>
            </a:r>
            <a:r>
              <a:rPr sz="1250" spc="-85" dirty="0">
                <a:latin typeface="Trebuchet MS"/>
                <a:cs typeface="Trebuchet MS"/>
              </a:rPr>
              <a:t>instant</a:t>
            </a:r>
            <a:r>
              <a:rPr sz="1250" spc="-150" dirty="0">
                <a:latin typeface="Trebuchet MS"/>
                <a:cs typeface="Trebuchet MS"/>
              </a:rPr>
              <a:t> </a:t>
            </a:r>
            <a:r>
              <a:rPr sz="1250" spc="-35" dirty="0">
                <a:latin typeface="Trebuchet MS"/>
                <a:cs typeface="Trebuchet MS"/>
              </a:rPr>
              <a:t>I</a:t>
            </a:r>
            <a:r>
              <a:rPr sz="1250" spc="-135" dirty="0">
                <a:latin typeface="Trebuchet MS"/>
                <a:cs typeface="Trebuchet MS"/>
              </a:rPr>
              <a:t> </a:t>
            </a:r>
            <a:r>
              <a:rPr sz="1250" spc="-75" dirty="0">
                <a:latin typeface="Trebuchet MS"/>
                <a:cs typeface="Trebuchet MS"/>
              </a:rPr>
              <a:t>laid  </a:t>
            </a:r>
            <a:r>
              <a:rPr sz="1250" spc="-90" dirty="0">
                <a:latin typeface="Trebuchet MS"/>
                <a:cs typeface="Trebuchet MS"/>
              </a:rPr>
              <a:t>my</a:t>
            </a:r>
            <a:r>
              <a:rPr sz="1250" spc="-170" dirty="0">
                <a:latin typeface="Trebuchet MS"/>
                <a:cs typeface="Trebuchet MS"/>
              </a:rPr>
              <a:t> </a:t>
            </a:r>
            <a:r>
              <a:rPr sz="1250" spc="-80" dirty="0">
                <a:latin typeface="Trebuchet MS"/>
                <a:cs typeface="Trebuchet MS"/>
              </a:rPr>
              <a:t>eyes</a:t>
            </a:r>
            <a:r>
              <a:rPr sz="1250" spc="-155" dirty="0">
                <a:latin typeface="Trebuchet MS"/>
                <a:cs typeface="Trebuchet MS"/>
              </a:rPr>
              <a:t> </a:t>
            </a:r>
            <a:r>
              <a:rPr sz="1250" spc="-40" dirty="0">
                <a:latin typeface="Trebuchet MS"/>
                <a:cs typeface="Trebuchet MS"/>
              </a:rPr>
              <a:t>on</a:t>
            </a:r>
            <a:r>
              <a:rPr sz="1250" spc="-155" dirty="0">
                <a:latin typeface="Trebuchet MS"/>
                <a:cs typeface="Trebuchet MS"/>
              </a:rPr>
              <a:t> </a:t>
            </a:r>
            <a:r>
              <a:rPr sz="1250" spc="-85" dirty="0">
                <a:latin typeface="Trebuchet MS"/>
                <a:cs typeface="Trebuchet MS"/>
              </a:rPr>
              <a:t>that</a:t>
            </a:r>
            <a:r>
              <a:rPr sz="1250" spc="-145" dirty="0">
                <a:latin typeface="Trebuchet MS"/>
                <a:cs typeface="Trebuchet MS"/>
              </a:rPr>
              <a:t> </a:t>
            </a:r>
            <a:r>
              <a:rPr sz="1250" spc="-114" dirty="0">
                <a:latin typeface="Trebuchet MS"/>
                <a:cs typeface="Trebuchet MS"/>
              </a:rPr>
              <a:t>puppy.</a:t>
            </a:r>
            <a:r>
              <a:rPr sz="1250" spc="-180" dirty="0">
                <a:latin typeface="Trebuchet MS"/>
                <a:cs typeface="Trebuchet MS"/>
              </a:rPr>
              <a:t> </a:t>
            </a:r>
            <a:r>
              <a:rPr sz="1250" spc="-65" dirty="0">
                <a:latin typeface="Trebuchet MS"/>
                <a:cs typeface="Trebuchet MS"/>
              </a:rPr>
              <a:t>His</a:t>
            </a:r>
            <a:endParaRPr sz="1250">
              <a:latin typeface="Trebuchet MS"/>
              <a:cs typeface="Trebuchet MS"/>
            </a:endParaRPr>
          </a:p>
          <a:p>
            <a:pPr marL="12700" marR="46990">
              <a:lnSpc>
                <a:spcPts val="1300"/>
              </a:lnSpc>
              <a:spcBef>
                <a:spcPts val="420"/>
              </a:spcBef>
            </a:pPr>
            <a:r>
              <a:rPr sz="1250" spc="-70" dirty="0">
                <a:latin typeface="Trebuchet MS"/>
                <a:cs typeface="Trebuchet MS"/>
              </a:rPr>
              <a:t>big</a:t>
            </a:r>
            <a:r>
              <a:rPr sz="1250" spc="-155" dirty="0">
                <a:latin typeface="Trebuchet MS"/>
                <a:cs typeface="Trebuchet MS"/>
              </a:rPr>
              <a:t> </a:t>
            </a:r>
            <a:r>
              <a:rPr sz="1250" spc="-80" dirty="0">
                <a:latin typeface="Trebuchet MS"/>
                <a:cs typeface="Trebuchet MS"/>
              </a:rPr>
              <a:t>eyes</a:t>
            </a:r>
            <a:r>
              <a:rPr sz="1250" spc="-155" dirty="0">
                <a:latin typeface="Trebuchet MS"/>
                <a:cs typeface="Trebuchet MS"/>
              </a:rPr>
              <a:t> </a:t>
            </a:r>
            <a:r>
              <a:rPr sz="1250" spc="-65" dirty="0">
                <a:latin typeface="Trebuchet MS"/>
                <a:cs typeface="Trebuchet MS"/>
              </a:rPr>
              <a:t>and</a:t>
            </a:r>
            <a:r>
              <a:rPr sz="1250" spc="-155" dirty="0">
                <a:latin typeface="Trebuchet MS"/>
                <a:cs typeface="Trebuchet MS"/>
              </a:rPr>
              <a:t> </a:t>
            </a:r>
            <a:r>
              <a:rPr sz="1250" spc="-90" dirty="0">
                <a:latin typeface="Trebuchet MS"/>
                <a:cs typeface="Trebuchet MS"/>
              </a:rPr>
              <a:t>playful</a:t>
            </a:r>
            <a:r>
              <a:rPr sz="1250" spc="-135" dirty="0">
                <a:latin typeface="Trebuchet MS"/>
                <a:cs typeface="Trebuchet MS"/>
              </a:rPr>
              <a:t> </a:t>
            </a:r>
            <a:r>
              <a:rPr sz="1250" spc="-110" dirty="0">
                <a:latin typeface="Trebuchet MS"/>
                <a:cs typeface="Trebuchet MS"/>
              </a:rPr>
              <a:t>tail,</a:t>
            </a:r>
            <a:r>
              <a:rPr sz="1250" spc="-140" dirty="0">
                <a:latin typeface="Trebuchet MS"/>
                <a:cs typeface="Trebuchet MS"/>
              </a:rPr>
              <a:t> </a:t>
            </a:r>
            <a:r>
              <a:rPr sz="1250" spc="-55" dirty="0">
                <a:latin typeface="Trebuchet MS"/>
                <a:cs typeface="Trebuchet MS"/>
              </a:rPr>
              <a:t>his  </a:t>
            </a:r>
            <a:r>
              <a:rPr sz="1250" spc="-70" dirty="0">
                <a:latin typeface="Trebuchet MS"/>
                <a:cs typeface="Trebuchet MS"/>
              </a:rPr>
              <a:t>soft </a:t>
            </a:r>
            <a:r>
              <a:rPr sz="1250" spc="-75" dirty="0">
                <a:latin typeface="Trebuchet MS"/>
                <a:cs typeface="Trebuchet MS"/>
              </a:rPr>
              <a:t>furry </a:t>
            </a:r>
            <a:r>
              <a:rPr sz="1250" spc="-100" dirty="0">
                <a:latin typeface="Trebuchet MS"/>
                <a:cs typeface="Trebuchet MS"/>
              </a:rPr>
              <a:t>paws,</a:t>
            </a:r>
            <a:r>
              <a:rPr sz="1250" spc="-315" dirty="0">
                <a:latin typeface="Trebuchet MS"/>
                <a:cs typeface="Trebuchet MS"/>
              </a:rPr>
              <a:t> </a:t>
            </a:r>
            <a:r>
              <a:rPr sz="1250" spc="-55" dirty="0">
                <a:latin typeface="Trebuchet MS"/>
                <a:cs typeface="Trebuchet MS"/>
              </a:rPr>
              <a:t>…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990" y="2594413"/>
            <a:ext cx="1434922" cy="955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4660900"/>
            <a:ext cx="3187700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0153" y="2059603"/>
            <a:ext cx="98425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80" dirty="0">
                <a:latin typeface="Trebuchet MS"/>
                <a:cs typeface="Trebuchet MS"/>
              </a:rPr>
              <a:t>Raw</a:t>
            </a:r>
            <a:r>
              <a:rPr sz="2050" spc="-355" dirty="0">
                <a:latin typeface="Trebuchet MS"/>
                <a:cs typeface="Trebuchet MS"/>
              </a:rPr>
              <a:t> </a:t>
            </a:r>
            <a:r>
              <a:rPr sz="2050" spc="-120" dirty="0">
                <a:latin typeface="Trebuchet MS"/>
                <a:cs typeface="Trebuchet MS"/>
              </a:rPr>
              <a:t>data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59000" y="2743200"/>
            <a:ext cx="723900" cy="266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6091" y="2785897"/>
            <a:ext cx="623570" cy="2550160"/>
          </a:xfrm>
          <a:custGeom>
            <a:avLst/>
            <a:gdLst/>
            <a:ahLst/>
            <a:cxnLst/>
            <a:rect l="l" t="t" r="r" b="b"/>
            <a:pathLst>
              <a:path w="623569" h="2550160">
                <a:moveTo>
                  <a:pt x="0" y="0"/>
                </a:moveTo>
                <a:lnTo>
                  <a:pt x="42299" y="2459"/>
                </a:lnTo>
                <a:lnTo>
                  <a:pt x="82866" y="9624"/>
                </a:lnTo>
                <a:lnTo>
                  <a:pt x="121329" y="21173"/>
                </a:lnTo>
                <a:lnTo>
                  <a:pt x="157319" y="36786"/>
                </a:lnTo>
                <a:lnTo>
                  <a:pt x="190463" y="56142"/>
                </a:lnTo>
                <a:lnTo>
                  <a:pt x="246733" y="104799"/>
                </a:lnTo>
                <a:lnTo>
                  <a:pt x="287172" y="164579"/>
                </a:lnTo>
                <a:lnTo>
                  <a:pt x="308813" y="232914"/>
                </a:lnTo>
                <a:lnTo>
                  <a:pt x="311658" y="269488"/>
                </a:lnTo>
                <a:lnTo>
                  <a:pt x="311658" y="1005899"/>
                </a:lnTo>
                <a:lnTo>
                  <a:pt x="314501" y="1042478"/>
                </a:lnTo>
                <a:lnTo>
                  <a:pt x="336143" y="1110813"/>
                </a:lnTo>
                <a:lnTo>
                  <a:pt x="376582" y="1170596"/>
                </a:lnTo>
                <a:lnTo>
                  <a:pt x="432852" y="1219254"/>
                </a:lnTo>
                <a:lnTo>
                  <a:pt x="465996" y="1238608"/>
                </a:lnTo>
                <a:lnTo>
                  <a:pt x="501986" y="1254223"/>
                </a:lnTo>
                <a:lnTo>
                  <a:pt x="540449" y="1265765"/>
                </a:lnTo>
                <a:lnTo>
                  <a:pt x="581017" y="1272938"/>
                </a:lnTo>
                <a:lnTo>
                  <a:pt x="623316" y="1275391"/>
                </a:lnTo>
                <a:lnTo>
                  <a:pt x="581017" y="1277853"/>
                </a:lnTo>
                <a:lnTo>
                  <a:pt x="540449" y="1285017"/>
                </a:lnTo>
                <a:lnTo>
                  <a:pt x="501986" y="1296568"/>
                </a:lnTo>
                <a:lnTo>
                  <a:pt x="465996" y="1312183"/>
                </a:lnTo>
                <a:lnTo>
                  <a:pt x="432852" y="1331537"/>
                </a:lnTo>
                <a:lnTo>
                  <a:pt x="376582" y="1380194"/>
                </a:lnTo>
                <a:lnTo>
                  <a:pt x="336143" y="1439969"/>
                </a:lnTo>
                <a:lnTo>
                  <a:pt x="314501" y="1508304"/>
                </a:lnTo>
                <a:lnTo>
                  <a:pt x="311658" y="1544883"/>
                </a:lnTo>
                <a:lnTo>
                  <a:pt x="311658" y="2280218"/>
                </a:lnTo>
                <a:lnTo>
                  <a:pt x="308813" y="2316788"/>
                </a:lnTo>
                <a:lnTo>
                  <a:pt x="287172" y="2385123"/>
                </a:lnTo>
                <a:lnTo>
                  <a:pt x="246733" y="2444906"/>
                </a:lnTo>
                <a:lnTo>
                  <a:pt x="190463" y="2493564"/>
                </a:lnTo>
                <a:lnTo>
                  <a:pt x="157319" y="2512918"/>
                </a:lnTo>
                <a:lnTo>
                  <a:pt x="121329" y="2528532"/>
                </a:lnTo>
                <a:lnTo>
                  <a:pt x="82866" y="2540084"/>
                </a:lnTo>
                <a:lnTo>
                  <a:pt x="42299" y="2547248"/>
                </a:lnTo>
                <a:lnTo>
                  <a:pt x="0" y="2549709"/>
                </a:lnTo>
              </a:path>
            </a:pathLst>
          </a:custGeom>
          <a:ln w="52930">
            <a:solidFill>
              <a:srgbClr val="5D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6400" y="3213100"/>
            <a:ext cx="1231900" cy="176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4500" y="3238500"/>
            <a:ext cx="1155700" cy="167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8487" y="3239630"/>
            <a:ext cx="1141730" cy="1672589"/>
          </a:xfrm>
          <a:custGeom>
            <a:avLst/>
            <a:gdLst/>
            <a:ahLst/>
            <a:cxnLst/>
            <a:rect l="l" t="t" r="r" b="b"/>
            <a:pathLst>
              <a:path w="1141729" h="1672589">
                <a:moveTo>
                  <a:pt x="0" y="1672107"/>
                </a:moveTo>
                <a:lnTo>
                  <a:pt x="1141451" y="1672107"/>
                </a:lnTo>
                <a:lnTo>
                  <a:pt x="1141451" y="0"/>
                </a:lnTo>
                <a:lnTo>
                  <a:pt x="0" y="0"/>
                </a:lnTo>
                <a:lnTo>
                  <a:pt x="0" y="1672107"/>
                </a:lnTo>
                <a:close/>
              </a:path>
            </a:pathLst>
          </a:custGeom>
          <a:ln w="52926">
            <a:solidFill>
              <a:srgbClr val="AF0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98929" y="2060575"/>
            <a:ext cx="925194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114" dirty="0">
                <a:latin typeface="Trebuchet MS"/>
                <a:cs typeface="Trebuchet MS"/>
              </a:rPr>
              <a:t>Features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16400" y="3911600"/>
            <a:ext cx="9398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2228" y="4060431"/>
            <a:ext cx="145173" cy="90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2932" y="4080249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>
                <a:moveTo>
                  <a:pt x="0" y="0"/>
                </a:moveTo>
                <a:lnTo>
                  <a:pt x="640029" y="0"/>
                </a:lnTo>
              </a:path>
            </a:pathLst>
          </a:custGeom>
          <a:ln w="38468">
            <a:solidFill>
              <a:srgbClr val="5D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21085" y="4004640"/>
            <a:ext cx="118427" cy="88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6515" y="2059603"/>
            <a:ext cx="814069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0" dirty="0">
                <a:latin typeface="Trebuchet MS"/>
                <a:cs typeface="Trebuchet MS"/>
              </a:rPr>
              <a:t>M</a:t>
            </a:r>
            <a:r>
              <a:rPr sz="2050" spc="114" dirty="0">
                <a:latin typeface="Trebuchet MS"/>
                <a:cs typeface="Trebuchet MS"/>
              </a:rPr>
              <a:t>o</a:t>
            </a:r>
            <a:r>
              <a:rPr sz="2050" spc="-70" dirty="0">
                <a:latin typeface="Trebuchet MS"/>
                <a:cs typeface="Trebuchet MS"/>
              </a:rPr>
              <a:t>d</a:t>
            </a:r>
            <a:r>
              <a:rPr sz="2050" spc="-100" dirty="0">
                <a:latin typeface="Trebuchet MS"/>
                <a:cs typeface="Trebuchet MS"/>
              </a:rPr>
              <a:t>e</a:t>
            </a:r>
            <a:r>
              <a:rPr sz="2050" spc="-140" dirty="0">
                <a:latin typeface="Trebuchet MS"/>
                <a:cs typeface="Trebuchet MS"/>
              </a:rPr>
              <a:t>l</a:t>
            </a:r>
            <a:r>
              <a:rPr sz="2050" spc="-15" dirty="0">
                <a:latin typeface="Trebuchet MS"/>
                <a:cs typeface="Trebuchet MS"/>
              </a:rPr>
              <a:t>s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03800" y="3505200"/>
            <a:ext cx="1079500" cy="1168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6600" y="3924300"/>
            <a:ext cx="800100" cy="292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21026" y="4002989"/>
            <a:ext cx="64935" cy="973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6401" y="4051668"/>
            <a:ext cx="525145" cy="0"/>
          </a:xfrm>
          <a:custGeom>
            <a:avLst/>
            <a:gdLst/>
            <a:ahLst/>
            <a:cxnLst/>
            <a:rect l="l" t="t" r="r" b="b"/>
            <a:pathLst>
              <a:path w="525145">
                <a:moveTo>
                  <a:pt x="0" y="0"/>
                </a:moveTo>
                <a:lnTo>
                  <a:pt x="524624" y="0"/>
                </a:lnTo>
              </a:path>
            </a:pathLst>
          </a:custGeom>
          <a:ln w="32461">
            <a:solidFill>
              <a:srgbClr val="5D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37256" y="4035437"/>
            <a:ext cx="81280" cy="33020"/>
          </a:xfrm>
          <a:custGeom>
            <a:avLst/>
            <a:gdLst/>
            <a:ahLst/>
            <a:cxnLst/>
            <a:rect l="l" t="t" r="r" b="b"/>
            <a:pathLst>
              <a:path w="81279" h="33020">
                <a:moveTo>
                  <a:pt x="48704" y="0"/>
                </a:moveTo>
                <a:lnTo>
                  <a:pt x="0" y="0"/>
                </a:lnTo>
                <a:lnTo>
                  <a:pt x="0" y="32461"/>
                </a:lnTo>
                <a:lnTo>
                  <a:pt x="48704" y="32461"/>
                </a:lnTo>
                <a:lnTo>
                  <a:pt x="81165" y="16230"/>
                </a:lnTo>
                <a:lnTo>
                  <a:pt x="48704" y="0"/>
                </a:lnTo>
                <a:close/>
              </a:path>
            </a:pathLst>
          </a:custGeom>
          <a:solidFill>
            <a:srgbClr val="5D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02178" y="3739445"/>
            <a:ext cx="1044054" cy="6867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98633" y="2057487"/>
            <a:ext cx="130937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15" dirty="0">
                <a:latin typeface="Arial"/>
                <a:cs typeface="Arial"/>
              </a:rPr>
              <a:t>P</a:t>
            </a:r>
            <a:r>
              <a:rPr sz="2050" spc="-10" dirty="0">
                <a:latin typeface="Arial"/>
                <a:cs typeface="Arial"/>
              </a:rPr>
              <a:t>red</a:t>
            </a:r>
            <a:r>
              <a:rPr sz="2050" spc="-5" dirty="0">
                <a:latin typeface="Arial"/>
                <a:cs typeface="Arial"/>
              </a:rPr>
              <a:t>i</a:t>
            </a:r>
            <a:r>
              <a:rPr sz="2050" spc="-10" dirty="0">
                <a:latin typeface="Arial"/>
                <a:cs typeface="Arial"/>
              </a:rPr>
              <a:t>c</a:t>
            </a:r>
            <a:r>
              <a:rPr sz="2050" spc="-15" dirty="0">
                <a:latin typeface="Arial"/>
                <a:cs typeface="Arial"/>
              </a:rPr>
              <a:t>t</a:t>
            </a:r>
            <a:r>
              <a:rPr sz="2050" spc="-5" dirty="0">
                <a:latin typeface="Arial"/>
                <a:cs typeface="Arial"/>
              </a:rPr>
              <a:t>i</a:t>
            </a:r>
            <a:r>
              <a:rPr sz="2050" spc="-10" dirty="0">
                <a:latin typeface="Arial"/>
                <a:cs typeface="Arial"/>
              </a:rPr>
              <a:t>on</a:t>
            </a:r>
            <a:r>
              <a:rPr sz="2050" spc="15" dirty="0"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70700" y="3517900"/>
            <a:ext cx="1511300" cy="977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8500" y="3695700"/>
            <a:ext cx="698500" cy="749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72300" y="2070187"/>
            <a:ext cx="1178560" cy="660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2050" spc="-80" dirty="0">
                <a:latin typeface="Trebuchet MS"/>
                <a:cs typeface="Trebuchet MS"/>
              </a:rPr>
              <a:t>Deploy in  </a:t>
            </a:r>
            <a:r>
              <a:rPr sz="2050" spc="-75" dirty="0">
                <a:latin typeface="Trebuchet MS"/>
                <a:cs typeface="Trebuchet MS"/>
              </a:rPr>
              <a:t>p</a:t>
            </a:r>
            <a:r>
              <a:rPr sz="2050" spc="-155" dirty="0">
                <a:latin typeface="Trebuchet MS"/>
                <a:cs typeface="Trebuchet MS"/>
              </a:rPr>
              <a:t>r</a:t>
            </a:r>
            <a:r>
              <a:rPr sz="2050" spc="-55" dirty="0">
                <a:latin typeface="Trebuchet MS"/>
                <a:cs typeface="Trebuchet MS"/>
              </a:rPr>
              <a:t>o</a:t>
            </a:r>
            <a:r>
              <a:rPr sz="2050" spc="-50" dirty="0">
                <a:latin typeface="Trebuchet MS"/>
                <a:cs typeface="Trebuchet MS"/>
              </a:rPr>
              <a:t>d</a:t>
            </a:r>
            <a:r>
              <a:rPr sz="2050" spc="-55" dirty="0">
                <a:latin typeface="Trebuchet MS"/>
                <a:cs typeface="Trebuchet MS"/>
              </a:rPr>
              <a:t>u</a:t>
            </a:r>
            <a:r>
              <a:rPr sz="2050" spc="-160" dirty="0">
                <a:latin typeface="Trebuchet MS"/>
                <a:cs typeface="Trebuchet MS"/>
              </a:rPr>
              <a:t>c</a:t>
            </a:r>
            <a:r>
              <a:rPr sz="2050" spc="-140" dirty="0">
                <a:latin typeface="Trebuchet MS"/>
                <a:cs typeface="Trebuchet MS"/>
              </a:rPr>
              <a:t>t</a:t>
            </a:r>
            <a:r>
              <a:rPr sz="2050" spc="-125" dirty="0">
                <a:latin typeface="Trebuchet MS"/>
                <a:cs typeface="Trebuchet MS"/>
              </a:rPr>
              <a:t>i</a:t>
            </a:r>
            <a:r>
              <a:rPr sz="2050" spc="-45" dirty="0">
                <a:latin typeface="Trebuchet MS"/>
                <a:cs typeface="Trebuchet MS"/>
              </a:rPr>
              <a:t>on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96000" y="3911600"/>
            <a:ext cx="876300" cy="381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37934" y="4084116"/>
            <a:ext cx="117944" cy="729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36881" y="4084123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206" y="0"/>
                </a:lnTo>
              </a:path>
            </a:pathLst>
          </a:custGeom>
          <a:ln w="32448">
            <a:solidFill>
              <a:srgbClr val="5D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37934" y="4011218"/>
            <a:ext cx="145745" cy="891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56561" y="6470707"/>
            <a:ext cx="10604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solidFill>
                  <a:srgbClr val="888888"/>
                </a:solidFill>
                <a:latin typeface="Trebuchet MS"/>
                <a:cs typeface="Trebuchet MS"/>
              </a:rPr>
              <a:t>2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6" name="Curved Up Arrow 45">
            <a:extLst>
              <a:ext uri="{FF2B5EF4-FFF2-40B4-BE49-F238E27FC236}">
                <a16:creationId xmlns:a16="http://schemas.microsoft.com/office/drawing/2014/main" id="{49063123-D7BC-C042-8B1F-54553906FD82}"/>
              </a:ext>
            </a:extLst>
          </p:cNvPr>
          <p:cNvSpPr/>
          <p:nvPr/>
        </p:nvSpPr>
        <p:spPr>
          <a:xfrm rot="21250313" flipH="1">
            <a:off x="1487698" y="5087775"/>
            <a:ext cx="8124847" cy="1838307"/>
          </a:xfrm>
          <a:prstGeom prst="curvedUpArrow">
            <a:avLst>
              <a:gd name="adj1" fmla="val 10171"/>
              <a:gd name="adj2" fmla="val 20985"/>
              <a:gd name="adj3" fmla="val 29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Up Arrow 46">
            <a:extLst>
              <a:ext uri="{FF2B5EF4-FFF2-40B4-BE49-F238E27FC236}">
                <a16:creationId xmlns:a16="http://schemas.microsoft.com/office/drawing/2014/main" id="{AE0F5A31-73D1-0F4A-993F-DD7B3FB8F4DF}"/>
              </a:ext>
            </a:extLst>
          </p:cNvPr>
          <p:cNvSpPr/>
          <p:nvPr/>
        </p:nvSpPr>
        <p:spPr>
          <a:xfrm rot="21250313" flipH="1">
            <a:off x="3529862" y="5023111"/>
            <a:ext cx="2018762" cy="628169"/>
          </a:xfrm>
          <a:prstGeom prst="curvedUpArrow">
            <a:avLst>
              <a:gd name="adj1" fmla="val 10171"/>
              <a:gd name="adj2" fmla="val 20985"/>
              <a:gd name="adj3" fmla="val 29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7835" y="980612"/>
            <a:ext cx="36188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0" dirty="0"/>
              <a:t>ROC</a:t>
            </a:r>
            <a:r>
              <a:rPr sz="2500" spc="-340" dirty="0"/>
              <a:t> </a:t>
            </a:r>
            <a:r>
              <a:rPr sz="2500" spc="-185" dirty="0"/>
              <a:t>ANALYSIS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905761" y="1831003"/>
            <a:ext cx="3811144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30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00" spc="65" dirty="0">
                <a:latin typeface="IBM Plex Sans" panose="020B0503050203000203" pitchFamily="34" charset="77"/>
                <a:cs typeface="Times New Roman"/>
              </a:rPr>
              <a:t>Good </a:t>
            </a:r>
            <a:r>
              <a:rPr sz="2000" spc="200" dirty="0">
                <a:latin typeface="IBM Plex Sans" panose="020B0503050203000203" pitchFamily="34" charset="77"/>
                <a:cs typeface="Times New Roman"/>
              </a:rPr>
              <a:t>and </a:t>
            </a:r>
            <a:r>
              <a:rPr sz="2000" spc="165" dirty="0">
                <a:latin typeface="IBM Plex Sans" panose="020B0503050203000203" pitchFamily="34" charset="77"/>
                <a:cs typeface="Times New Roman"/>
              </a:rPr>
              <a:t>bad</a:t>
            </a:r>
            <a:r>
              <a:rPr sz="2000" spc="-3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05" dirty="0">
                <a:latin typeface="IBM Plex Sans" panose="020B0503050203000203" pitchFamily="34" charset="77"/>
                <a:cs typeface="Times New Roman"/>
              </a:rPr>
              <a:t>classifiers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1993" y="3248825"/>
            <a:ext cx="0" cy="742315"/>
          </a:xfrm>
          <a:custGeom>
            <a:avLst/>
            <a:gdLst/>
            <a:ahLst/>
            <a:cxnLst/>
            <a:rect l="l" t="t" r="r" b="b"/>
            <a:pathLst>
              <a:path h="742314">
                <a:moveTo>
                  <a:pt x="0" y="0"/>
                </a:moveTo>
                <a:lnTo>
                  <a:pt x="0" y="741718"/>
                </a:lnTo>
              </a:path>
            </a:pathLst>
          </a:custGeom>
          <a:ln w="16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9545" y="3194735"/>
            <a:ext cx="64909" cy="64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9804" y="3953332"/>
            <a:ext cx="48895" cy="65405"/>
          </a:xfrm>
          <a:custGeom>
            <a:avLst/>
            <a:gdLst/>
            <a:ahLst/>
            <a:cxnLst/>
            <a:rect l="l" t="t" r="r" b="b"/>
            <a:pathLst>
              <a:path w="48895" h="65404">
                <a:moveTo>
                  <a:pt x="0" y="0"/>
                </a:moveTo>
                <a:lnTo>
                  <a:pt x="0" y="64909"/>
                </a:lnTo>
                <a:lnTo>
                  <a:pt x="48691" y="40563"/>
                </a:lnTo>
                <a:lnTo>
                  <a:pt x="10820" y="40563"/>
                </a:lnTo>
                <a:lnTo>
                  <a:pt x="10820" y="24333"/>
                </a:lnTo>
                <a:lnTo>
                  <a:pt x="48691" y="243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6756" y="3985780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>
                <a:moveTo>
                  <a:pt x="0" y="0"/>
                </a:moveTo>
                <a:lnTo>
                  <a:pt x="1123048" y="0"/>
                </a:lnTo>
              </a:path>
            </a:pathLst>
          </a:custGeom>
          <a:ln w="16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0624" y="3977665"/>
            <a:ext cx="54610" cy="16510"/>
          </a:xfrm>
          <a:custGeom>
            <a:avLst/>
            <a:gdLst/>
            <a:ahLst/>
            <a:cxnLst/>
            <a:rect l="l" t="t" r="r" b="b"/>
            <a:pathLst>
              <a:path w="54610" h="16510">
                <a:moveTo>
                  <a:pt x="37871" y="0"/>
                </a:moveTo>
                <a:lnTo>
                  <a:pt x="0" y="0"/>
                </a:lnTo>
                <a:lnTo>
                  <a:pt x="0" y="16230"/>
                </a:lnTo>
                <a:lnTo>
                  <a:pt x="37871" y="16230"/>
                </a:lnTo>
                <a:lnTo>
                  <a:pt x="54114" y="8115"/>
                </a:lnTo>
                <a:lnTo>
                  <a:pt x="3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8557" y="4034410"/>
            <a:ext cx="8445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IBM Plex Sans" panose="020B0503050203000203" pitchFamily="34" charset="77"/>
                <a:cs typeface="Arial"/>
              </a:rPr>
              <a:t>1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4673" y="3183510"/>
            <a:ext cx="8445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IBM Plex Sans" panose="020B0503050203000203" pitchFamily="34" charset="77"/>
                <a:cs typeface="Arial"/>
              </a:rPr>
              <a:t>1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4673" y="3894710"/>
            <a:ext cx="8445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IBM Plex Sans" panose="020B0503050203000203" pitchFamily="34" charset="77"/>
                <a:cs typeface="Arial"/>
              </a:rPr>
              <a:t>0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4229" y="3996310"/>
            <a:ext cx="8445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IBM Plex Sans" panose="020B0503050203000203" pitchFamily="34" charset="77"/>
                <a:cs typeface="Arial"/>
              </a:rPr>
              <a:t>0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5484" y="4034411"/>
            <a:ext cx="15124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75" dirty="0">
                <a:latin typeface="IBM Plex Sans" panose="020B0503050203000203" pitchFamily="34" charset="77"/>
                <a:cs typeface="Arial"/>
              </a:rPr>
              <a:t>F</a:t>
            </a:r>
            <a:r>
              <a:rPr sz="2000" spc="-80" dirty="0">
                <a:latin typeface="IBM Plex Sans" panose="020B0503050203000203" pitchFamily="34" charset="77"/>
                <a:cs typeface="Arial"/>
              </a:rPr>
              <a:t>P</a:t>
            </a:r>
            <a:r>
              <a:rPr sz="2000" spc="20" dirty="0">
                <a:latin typeface="IBM Plex Sans" panose="020B0503050203000203" pitchFamily="34" charset="77"/>
                <a:cs typeface="Arial"/>
              </a:rPr>
              <a:t>R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2727" y="3168594"/>
            <a:ext cx="19661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75" dirty="0">
                <a:latin typeface="IBM Plex Sans" panose="020B0503050203000203" pitchFamily="34" charset="77"/>
                <a:cs typeface="Arial"/>
              </a:rPr>
              <a:t>T</a:t>
            </a:r>
            <a:r>
              <a:rPr sz="2000" spc="-80" dirty="0">
                <a:latin typeface="IBM Plex Sans" panose="020B0503050203000203" pitchFamily="34" charset="77"/>
                <a:cs typeface="Arial"/>
              </a:rPr>
              <a:t>P</a:t>
            </a:r>
            <a:r>
              <a:rPr sz="2000" spc="20" dirty="0">
                <a:latin typeface="IBM Plex Sans" panose="020B0503050203000203" pitchFamily="34" charset="77"/>
                <a:cs typeface="Arial"/>
              </a:rPr>
              <a:t>R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1993" y="3260293"/>
            <a:ext cx="76200" cy="729615"/>
          </a:xfrm>
          <a:custGeom>
            <a:avLst/>
            <a:gdLst/>
            <a:ahLst/>
            <a:cxnLst/>
            <a:rect l="l" t="t" r="r" b="b"/>
            <a:pathLst>
              <a:path w="76200" h="729614">
                <a:moveTo>
                  <a:pt x="0" y="729384"/>
                </a:moveTo>
                <a:lnTo>
                  <a:pt x="76075" y="0"/>
                </a:lnTo>
              </a:path>
            </a:pathLst>
          </a:custGeom>
          <a:ln w="5293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4282" y="3206089"/>
            <a:ext cx="1049655" cy="60325"/>
          </a:xfrm>
          <a:custGeom>
            <a:avLst/>
            <a:gdLst/>
            <a:ahLst/>
            <a:cxnLst/>
            <a:rect l="l" t="t" r="r" b="b"/>
            <a:pathLst>
              <a:path w="1049654" h="60325">
                <a:moveTo>
                  <a:pt x="1049034" y="0"/>
                </a:moveTo>
                <a:lnTo>
                  <a:pt x="0" y="59934"/>
                </a:lnTo>
              </a:path>
            </a:pathLst>
          </a:custGeom>
          <a:ln w="5291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90800" y="3225800"/>
            <a:ext cx="63500" cy="8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5075" y="4387907"/>
            <a:ext cx="812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597D9"/>
                </a:solidFill>
                <a:latin typeface="IBM Plex Sans" panose="020B0503050203000203" pitchFamily="34" charset="77"/>
                <a:cs typeface="Arial"/>
              </a:rPr>
              <a:t>•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92747" y="4400607"/>
            <a:ext cx="189717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IBM Plex Sans" panose="020B0503050203000203" pitchFamily="34" charset="77"/>
                <a:cs typeface="Arial"/>
              </a:rPr>
              <a:t>Good</a:t>
            </a:r>
            <a:r>
              <a:rPr sz="2000" spc="-15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0" dirty="0">
                <a:latin typeface="IBM Plex Sans" panose="020B0503050203000203" pitchFamily="34" charset="77"/>
                <a:cs typeface="Arial"/>
              </a:rPr>
              <a:t>classifier.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0077" y="4885810"/>
            <a:ext cx="1771256" cy="58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indent="-243840">
              <a:lnSpc>
                <a:spcPts val="1400"/>
              </a:lnSpc>
              <a:spcBef>
                <a:spcPts val="100"/>
              </a:spcBef>
              <a:buClr>
                <a:srgbClr val="7597D9"/>
              </a:buClr>
              <a:buChar char="–"/>
              <a:tabLst>
                <a:tab pos="256540" algn="l"/>
                <a:tab pos="257175" algn="l"/>
              </a:tabLst>
            </a:pPr>
            <a:r>
              <a:rPr sz="2000" spc="-60" dirty="0">
                <a:latin typeface="IBM Plex Sans" panose="020B0503050203000203" pitchFamily="34" charset="77"/>
                <a:cs typeface="Arial"/>
              </a:rPr>
              <a:t>High</a:t>
            </a:r>
            <a:r>
              <a:rPr sz="2000" spc="-29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80" dirty="0">
                <a:latin typeface="IBM Plex Sans" panose="020B0503050203000203" pitchFamily="34" charset="77"/>
                <a:cs typeface="Arial"/>
              </a:rPr>
              <a:t>TPR.</a:t>
            </a:r>
            <a:endParaRPr lang="en-GB" sz="2000" spc="-80" dirty="0">
              <a:latin typeface="IBM Plex Sans" panose="020B0503050203000203" pitchFamily="34" charset="77"/>
              <a:cs typeface="Arial"/>
            </a:endParaRPr>
          </a:p>
          <a:p>
            <a:pPr marL="256540" indent="-243840">
              <a:lnSpc>
                <a:spcPts val="1400"/>
              </a:lnSpc>
              <a:spcBef>
                <a:spcPts val="100"/>
              </a:spcBef>
              <a:buClr>
                <a:srgbClr val="7597D9"/>
              </a:buClr>
              <a:buChar char="–"/>
              <a:tabLst>
                <a:tab pos="256540" algn="l"/>
                <a:tab pos="257175" algn="l"/>
              </a:tabLst>
            </a:pPr>
            <a:endParaRPr sz="2000" dirty="0">
              <a:latin typeface="IBM Plex Sans" panose="020B0503050203000203" pitchFamily="34" charset="77"/>
              <a:cs typeface="Arial"/>
            </a:endParaRPr>
          </a:p>
          <a:p>
            <a:pPr marL="256540" indent="-243840">
              <a:lnSpc>
                <a:spcPts val="1400"/>
              </a:lnSpc>
              <a:buClr>
                <a:srgbClr val="7597D9"/>
              </a:buClr>
              <a:buChar char="–"/>
              <a:tabLst>
                <a:tab pos="256540" algn="l"/>
                <a:tab pos="257175" algn="l"/>
              </a:tabLst>
            </a:pPr>
            <a:r>
              <a:rPr sz="2000" spc="-60" dirty="0">
                <a:latin typeface="IBM Plex Sans" panose="020B0503050203000203" pitchFamily="34" charset="77"/>
                <a:cs typeface="Arial"/>
              </a:rPr>
              <a:t>Low</a:t>
            </a:r>
            <a:r>
              <a:rPr sz="2000" spc="-29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80" dirty="0">
                <a:latin typeface="IBM Plex Sans" panose="020B0503050203000203" pitchFamily="34" charset="77"/>
                <a:cs typeface="Arial"/>
              </a:rPr>
              <a:t>FPR.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25259" y="3248825"/>
            <a:ext cx="0" cy="742315"/>
          </a:xfrm>
          <a:custGeom>
            <a:avLst/>
            <a:gdLst/>
            <a:ahLst/>
            <a:cxnLst/>
            <a:rect l="l" t="t" r="r" b="b"/>
            <a:pathLst>
              <a:path h="742314">
                <a:moveTo>
                  <a:pt x="0" y="0"/>
                </a:moveTo>
                <a:lnTo>
                  <a:pt x="0" y="741718"/>
                </a:lnTo>
              </a:path>
            </a:pathLst>
          </a:custGeom>
          <a:ln w="16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92798" y="3194735"/>
            <a:ext cx="64935" cy="64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53070" y="3953332"/>
            <a:ext cx="48895" cy="65405"/>
          </a:xfrm>
          <a:custGeom>
            <a:avLst/>
            <a:gdLst/>
            <a:ahLst/>
            <a:cxnLst/>
            <a:rect l="l" t="t" r="r" b="b"/>
            <a:pathLst>
              <a:path w="48895" h="65404">
                <a:moveTo>
                  <a:pt x="0" y="0"/>
                </a:moveTo>
                <a:lnTo>
                  <a:pt x="0" y="64909"/>
                </a:lnTo>
                <a:lnTo>
                  <a:pt x="48704" y="40563"/>
                </a:lnTo>
                <a:lnTo>
                  <a:pt x="10833" y="40563"/>
                </a:lnTo>
                <a:lnTo>
                  <a:pt x="10833" y="24333"/>
                </a:lnTo>
                <a:lnTo>
                  <a:pt x="48704" y="243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30022" y="3985780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5">
                <a:moveTo>
                  <a:pt x="0" y="0"/>
                </a:moveTo>
                <a:lnTo>
                  <a:pt x="1123048" y="0"/>
                </a:lnTo>
              </a:path>
            </a:pathLst>
          </a:custGeom>
          <a:ln w="16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63903" y="3977665"/>
            <a:ext cx="54610" cy="16510"/>
          </a:xfrm>
          <a:custGeom>
            <a:avLst/>
            <a:gdLst/>
            <a:ahLst/>
            <a:cxnLst/>
            <a:rect l="l" t="t" r="r" b="b"/>
            <a:pathLst>
              <a:path w="54609" h="16510">
                <a:moveTo>
                  <a:pt x="37871" y="0"/>
                </a:moveTo>
                <a:lnTo>
                  <a:pt x="0" y="0"/>
                </a:lnTo>
                <a:lnTo>
                  <a:pt x="0" y="16230"/>
                </a:lnTo>
                <a:lnTo>
                  <a:pt x="37871" y="16230"/>
                </a:lnTo>
                <a:lnTo>
                  <a:pt x="54101" y="8115"/>
                </a:lnTo>
                <a:lnTo>
                  <a:pt x="3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28701" y="3183510"/>
            <a:ext cx="8445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IBM Plex Sans" panose="020B0503050203000203" pitchFamily="34" charset="77"/>
                <a:cs typeface="Arial"/>
              </a:rPr>
              <a:t>1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28701" y="3894710"/>
            <a:ext cx="8445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IBM Plex Sans" panose="020B0503050203000203" pitchFamily="34" charset="77"/>
                <a:cs typeface="Arial"/>
              </a:rPr>
              <a:t>0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28257" y="3996310"/>
            <a:ext cx="8445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IBM Plex Sans" panose="020B0503050203000203" pitchFamily="34" charset="77"/>
                <a:cs typeface="Arial"/>
              </a:rPr>
              <a:t>0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65875" y="3155894"/>
            <a:ext cx="237236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75" dirty="0">
                <a:latin typeface="IBM Plex Sans" panose="020B0503050203000203" pitchFamily="34" charset="77"/>
                <a:cs typeface="Arial"/>
              </a:rPr>
              <a:t>T</a:t>
            </a:r>
            <a:r>
              <a:rPr sz="2000" spc="-80" dirty="0">
                <a:latin typeface="IBM Plex Sans" panose="020B0503050203000203" pitchFamily="34" charset="77"/>
                <a:cs typeface="Arial"/>
              </a:rPr>
              <a:t>P</a:t>
            </a:r>
            <a:r>
              <a:rPr sz="2000" spc="20" dirty="0">
                <a:latin typeface="IBM Plex Sans" panose="020B0503050203000203" pitchFamily="34" charset="77"/>
                <a:cs typeface="Arial"/>
              </a:rPr>
              <a:t>R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31978" y="3206089"/>
            <a:ext cx="1115060" cy="775335"/>
          </a:xfrm>
          <a:custGeom>
            <a:avLst/>
            <a:gdLst/>
            <a:ahLst/>
            <a:cxnLst/>
            <a:rect l="l" t="t" r="r" b="b"/>
            <a:pathLst>
              <a:path w="1115059" h="775335">
                <a:moveTo>
                  <a:pt x="1114721" y="0"/>
                </a:moveTo>
                <a:lnTo>
                  <a:pt x="0" y="774930"/>
                </a:lnTo>
              </a:path>
            </a:pathLst>
          </a:custGeom>
          <a:ln w="52921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75467" y="3252609"/>
            <a:ext cx="0" cy="742315"/>
          </a:xfrm>
          <a:custGeom>
            <a:avLst/>
            <a:gdLst/>
            <a:ahLst/>
            <a:cxnLst/>
            <a:rect l="l" t="t" r="r" b="b"/>
            <a:pathLst>
              <a:path h="742314">
                <a:moveTo>
                  <a:pt x="0" y="0"/>
                </a:moveTo>
                <a:lnTo>
                  <a:pt x="0" y="741718"/>
                </a:lnTo>
              </a:path>
            </a:pathLst>
          </a:custGeom>
          <a:ln w="16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42993" y="3198520"/>
            <a:ext cx="64935" cy="64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03163" y="3957218"/>
            <a:ext cx="48895" cy="65405"/>
          </a:xfrm>
          <a:custGeom>
            <a:avLst/>
            <a:gdLst/>
            <a:ahLst/>
            <a:cxnLst/>
            <a:rect l="l" t="t" r="r" b="b"/>
            <a:pathLst>
              <a:path w="48895" h="65404">
                <a:moveTo>
                  <a:pt x="0" y="0"/>
                </a:moveTo>
                <a:lnTo>
                  <a:pt x="0" y="64909"/>
                </a:lnTo>
                <a:lnTo>
                  <a:pt x="48704" y="40576"/>
                </a:lnTo>
                <a:lnTo>
                  <a:pt x="10820" y="40576"/>
                </a:lnTo>
                <a:lnTo>
                  <a:pt x="10820" y="24345"/>
                </a:lnTo>
                <a:lnTo>
                  <a:pt x="48704" y="243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80229" y="3989679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>
                <a:moveTo>
                  <a:pt x="0" y="0"/>
                </a:moveTo>
                <a:lnTo>
                  <a:pt x="1122934" y="0"/>
                </a:lnTo>
              </a:path>
            </a:pathLst>
          </a:custGeom>
          <a:ln w="16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13984" y="3981564"/>
            <a:ext cx="54610" cy="16510"/>
          </a:xfrm>
          <a:custGeom>
            <a:avLst/>
            <a:gdLst/>
            <a:ahLst/>
            <a:cxnLst/>
            <a:rect l="l" t="t" r="r" b="b"/>
            <a:pathLst>
              <a:path w="54610" h="16510">
                <a:moveTo>
                  <a:pt x="37884" y="0"/>
                </a:moveTo>
                <a:lnTo>
                  <a:pt x="0" y="0"/>
                </a:lnTo>
                <a:lnTo>
                  <a:pt x="0" y="16230"/>
                </a:lnTo>
                <a:lnTo>
                  <a:pt x="37884" y="16230"/>
                </a:lnTo>
                <a:lnTo>
                  <a:pt x="54114" y="8115"/>
                </a:lnTo>
                <a:lnTo>
                  <a:pt x="37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32450" y="4034410"/>
            <a:ext cx="8445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IBM Plex Sans" panose="020B0503050203000203" pitchFamily="34" charset="77"/>
                <a:cs typeface="Arial"/>
              </a:rPr>
              <a:t>1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78464" y="3183510"/>
            <a:ext cx="8445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IBM Plex Sans" panose="020B0503050203000203" pitchFamily="34" charset="77"/>
                <a:cs typeface="Arial"/>
              </a:rPr>
              <a:t>1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78464" y="3894710"/>
            <a:ext cx="8445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IBM Plex Sans" panose="020B0503050203000203" pitchFamily="34" charset="77"/>
                <a:cs typeface="Arial"/>
              </a:rPr>
              <a:t>0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8020" y="4009010"/>
            <a:ext cx="8445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IBM Plex Sans" panose="020B0503050203000203" pitchFamily="34" charset="77"/>
                <a:cs typeface="Arial"/>
              </a:rPr>
              <a:t>0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29389" y="4034410"/>
            <a:ext cx="610287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75" dirty="0">
                <a:latin typeface="IBM Plex Sans" panose="020B0503050203000203" pitchFamily="34" charset="77"/>
                <a:cs typeface="Arial"/>
              </a:rPr>
              <a:t>F</a:t>
            </a:r>
            <a:r>
              <a:rPr sz="2000" spc="-80" dirty="0">
                <a:latin typeface="IBM Plex Sans" panose="020B0503050203000203" pitchFamily="34" charset="77"/>
                <a:cs typeface="Arial"/>
              </a:rPr>
              <a:t>P</a:t>
            </a:r>
            <a:r>
              <a:rPr sz="2000" spc="20" dirty="0">
                <a:latin typeface="IBM Plex Sans" panose="020B0503050203000203" pitchFamily="34" charset="77"/>
                <a:cs typeface="Arial"/>
              </a:rPr>
              <a:t>R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43500" y="3206090"/>
            <a:ext cx="209373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75" dirty="0">
                <a:latin typeface="IBM Plex Sans" panose="020B0503050203000203" pitchFamily="34" charset="77"/>
                <a:cs typeface="Arial"/>
              </a:rPr>
              <a:t>T</a:t>
            </a:r>
            <a:r>
              <a:rPr sz="2000" spc="-80" dirty="0">
                <a:latin typeface="IBM Plex Sans" panose="020B0503050203000203" pitchFamily="34" charset="77"/>
                <a:cs typeface="Arial"/>
              </a:rPr>
              <a:t>P</a:t>
            </a:r>
            <a:r>
              <a:rPr sz="2000" spc="20" dirty="0">
                <a:latin typeface="IBM Plex Sans" panose="020B0503050203000203" pitchFamily="34" charset="77"/>
                <a:cs typeface="Arial"/>
              </a:rPr>
              <a:t>R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75467" y="3939260"/>
            <a:ext cx="1021715" cy="54610"/>
          </a:xfrm>
          <a:custGeom>
            <a:avLst/>
            <a:gdLst/>
            <a:ahLst/>
            <a:cxnLst/>
            <a:rect l="l" t="t" r="r" b="b"/>
            <a:pathLst>
              <a:path w="1021714" h="54610">
                <a:moveTo>
                  <a:pt x="0" y="54199"/>
                </a:moveTo>
                <a:lnTo>
                  <a:pt x="1021435" y="0"/>
                </a:lnTo>
              </a:path>
            </a:pathLst>
          </a:custGeom>
          <a:ln w="5291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96902" y="3209988"/>
            <a:ext cx="100330" cy="729615"/>
          </a:xfrm>
          <a:custGeom>
            <a:avLst/>
            <a:gdLst/>
            <a:ahLst/>
            <a:cxnLst/>
            <a:rect l="l" t="t" r="r" b="b"/>
            <a:pathLst>
              <a:path w="100329" h="729614">
                <a:moveTo>
                  <a:pt x="99882" y="0"/>
                </a:moveTo>
                <a:lnTo>
                  <a:pt x="0" y="729276"/>
                </a:lnTo>
              </a:path>
            </a:pathLst>
          </a:custGeom>
          <a:ln w="5293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61000" y="3898900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88865" y="4400606"/>
            <a:ext cx="29196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0"/>
              </a:spcBef>
              <a:buClr>
                <a:srgbClr val="7597D9"/>
              </a:buClr>
              <a:buChar char="•"/>
              <a:tabLst>
                <a:tab pos="304800" algn="l"/>
                <a:tab pos="305435" algn="l"/>
              </a:tabLst>
            </a:pPr>
            <a:r>
              <a:rPr sz="2000" spc="-25" dirty="0">
                <a:latin typeface="IBM Plex Sans" panose="020B0503050203000203" pitchFamily="34" charset="77"/>
                <a:cs typeface="Arial"/>
              </a:rPr>
              <a:t>Bad</a:t>
            </a:r>
            <a:r>
              <a:rPr sz="2000" spc="-14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0" dirty="0">
                <a:latin typeface="IBM Plex Sans" panose="020B0503050203000203" pitchFamily="34" charset="77"/>
                <a:cs typeface="Arial"/>
              </a:rPr>
              <a:t>classifier.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84700" y="4815559"/>
            <a:ext cx="1934274" cy="58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indent="-243840">
              <a:lnSpc>
                <a:spcPts val="1400"/>
              </a:lnSpc>
              <a:spcBef>
                <a:spcPts val="100"/>
              </a:spcBef>
              <a:buClr>
                <a:srgbClr val="7597D9"/>
              </a:buClr>
              <a:buChar char="–"/>
              <a:tabLst>
                <a:tab pos="256540" algn="l"/>
                <a:tab pos="257175" algn="l"/>
              </a:tabLst>
            </a:pPr>
            <a:r>
              <a:rPr sz="2000" spc="-85" dirty="0">
                <a:latin typeface="IBM Plex Sans" panose="020B0503050203000203" pitchFamily="34" charset="77"/>
                <a:cs typeface="Arial"/>
              </a:rPr>
              <a:t>Lo</a:t>
            </a:r>
            <a:r>
              <a:rPr sz="2000" dirty="0">
                <a:latin typeface="IBM Plex Sans" panose="020B0503050203000203" pitchFamily="34" charset="77"/>
                <a:cs typeface="Arial"/>
              </a:rPr>
              <a:t>w</a:t>
            </a:r>
            <a:r>
              <a:rPr sz="2000" spc="-24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90" dirty="0">
                <a:latin typeface="IBM Plex Sans" panose="020B0503050203000203" pitchFamily="34" charset="77"/>
                <a:cs typeface="Arial"/>
              </a:rPr>
              <a:t>T</a:t>
            </a:r>
            <a:r>
              <a:rPr sz="2000" spc="-105" dirty="0">
                <a:latin typeface="IBM Plex Sans" panose="020B0503050203000203" pitchFamily="34" charset="77"/>
                <a:cs typeface="Arial"/>
              </a:rPr>
              <a:t>P</a:t>
            </a:r>
            <a:r>
              <a:rPr sz="2000" spc="-110" dirty="0">
                <a:latin typeface="IBM Plex Sans" panose="020B0503050203000203" pitchFamily="34" charset="77"/>
                <a:cs typeface="Arial"/>
              </a:rPr>
              <a:t>R</a:t>
            </a:r>
            <a:endParaRPr lang="en-GB" sz="2000" spc="-110" dirty="0">
              <a:latin typeface="IBM Plex Sans" panose="020B0503050203000203" pitchFamily="34" charset="77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100"/>
              </a:spcBef>
              <a:buClr>
                <a:srgbClr val="7597D9"/>
              </a:buClr>
              <a:tabLst>
                <a:tab pos="256540" algn="l"/>
                <a:tab pos="257175" algn="l"/>
              </a:tabLst>
            </a:pPr>
            <a:r>
              <a:rPr sz="2000" dirty="0">
                <a:latin typeface="IBM Plex Sans" panose="020B0503050203000203" pitchFamily="34" charset="77"/>
                <a:cs typeface="Arial"/>
              </a:rPr>
              <a:t>.</a:t>
            </a:r>
          </a:p>
          <a:p>
            <a:pPr marL="256540" indent="-243840">
              <a:lnSpc>
                <a:spcPts val="1400"/>
              </a:lnSpc>
              <a:buClr>
                <a:srgbClr val="7597D9"/>
              </a:buClr>
              <a:buChar char="–"/>
              <a:tabLst>
                <a:tab pos="256540" algn="l"/>
                <a:tab pos="257175" algn="l"/>
              </a:tabLst>
            </a:pPr>
            <a:r>
              <a:rPr sz="2000" spc="-60" dirty="0">
                <a:latin typeface="IBM Plex Sans" panose="020B0503050203000203" pitchFamily="34" charset="77"/>
                <a:cs typeface="Arial"/>
              </a:rPr>
              <a:t>High</a:t>
            </a:r>
            <a:r>
              <a:rPr sz="2000" spc="-26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80" dirty="0">
                <a:latin typeface="IBM Plex Sans" panose="020B0503050203000203" pitchFamily="34" charset="77"/>
                <a:cs typeface="Arial"/>
              </a:rPr>
              <a:t>FPR.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45580" y="4034410"/>
            <a:ext cx="2504102" cy="13505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30"/>
              </a:spcBef>
              <a:tabLst>
                <a:tab pos="1249045" algn="l"/>
              </a:tabLst>
            </a:pPr>
            <a:r>
              <a:rPr sz="2000" spc="-45" dirty="0">
                <a:latin typeface="IBM Plex Sans" panose="020B0503050203000203" pitchFamily="34" charset="77"/>
                <a:cs typeface="Arial"/>
              </a:rPr>
              <a:t>FPR	</a:t>
            </a:r>
            <a:r>
              <a:rPr sz="2000" spc="15" dirty="0">
                <a:latin typeface="IBM Plex Sans" panose="020B0503050203000203" pitchFamily="34" charset="77"/>
                <a:cs typeface="Arial"/>
              </a:rPr>
              <a:t>1</a:t>
            </a:r>
            <a:endParaRPr sz="2000" dirty="0">
              <a:latin typeface="IBM Plex Sans" panose="020B0503050203000203" pitchFamily="34" charset="77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304800" marR="5080" indent="-292100">
              <a:lnSpc>
                <a:spcPct val="106700"/>
              </a:lnSpc>
              <a:spcBef>
                <a:spcPts val="555"/>
              </a:spcBef>
              <a:buClr>
                <a:srgbClr val="7597D9"/>
              </a:buClr>
              <a:buChar char="•"/>
              <a:tabLst>
                <a:tab pos="304800" algn="l"/>
                <a:tab pos="305435" algn="l"/>
              </a:tabLst>
            </a:pPr>
            <a:r>
              <a:rPr sz="2000" spc="-25" dirty="0">
                <a:latin typeface="IBM Plex Sans" panose="020B0503050203000203" pitchFamily="34" charset="77"/>
                <a:cs typeface="Arial"/>
              </a:rPr>
              <a:t>Bad </a:t>
            </a:r>
            <a:r>
              <a:rPr sz="2000" spc="-30" dirty="0">
                <a:latin typeface="IBM Plex Sans" panose="020B0503050203000203" pitchFamily="34" charset="77"/>
                <a:cs typeface="Arial"/>
              </a:rPr>
              <a:t>classifier  (more</a:t>
            </a:r>
            <a:r>
              <a:rPr sz="2000" spc="-22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25" dirty="0">
                <a:latin typeface="IBM Plex Sans" panose="020B0503050203000203" pitchFamily="34" charset="77"/>
                <a:cs typeface="Arial"/>
              </a:rPr>
              <a:t>realistic).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500" y="379331"/>
            <a:ext cx="96012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639572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30" dirty="0"/>
              <a:t>METRICS</a:t>
            </a:r>
            <a:r>
              <a:rPr sz="2500" spc="-290" dirty="0"/>
              <a:t> </a:t>
            </a:r>
            <a:r>
              <a:rPr sz="2500" spc="-170" dirty="0"/>
              <a:t>FOR</a:t>
            </a:r>
            <a:r>
              <a:rPr sz="2500" spc="-290" dirty="0"/>
              <a:t> </a:t>
            </a:r>
            <a:r>
              <a:rPr sz="2500" spc="-70" dirty="0"/>
              <a:t>A</a:t>
            </a:r>
            <a:r>
              <a:rPr sz="2500" spc="-300" dirty="0"/>
              <a:t> </a:t>
            </a:r>
            <a:r>
              <a:rPr sz="2500" spc="-150" dirty="0"/>
              <a:t>RANGE</a:t>
            </a:r>
            <a:r>
              <a:rPr sz="2500" spc="-290" dirty="0"/>
              <a:t> </a:t>
            </a:r>
            <a:r>
              <a:rPr sz="2500" spc="-150" dirty="0"/>
              <a:t>OF</a:t>
            </a:r>
            <a:r>
              <a:rPr sz="2500" spc="-285" dirty="0"/>
              <a:t> </a:t>
            </a:r>
            <a:r>
              <a:rPr sz="2500" spc="-200" dirty="0"/>
              <a:t>CONTEXTS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1289837" y="1428750"/>
            <a:ext cx="4742663" cy="205665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655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00" spc="185" dirty="0">
                <a:latin typeface="IBM Plex Sans" panose="020B0503050203000203" pitchFamily="34" charset="77"/>
                <a:cs typeface="Times New Roman"/>
              </a:rPr>
              <a:t>What</a:t>
            </a:r>
            <a:r>
              <a:rPr sz="2000" spc="35" dirty="0">
                <a:latin typeface="IBM Plex Sans" panose="020B0503050203000203" pitchFamily="34" charset="77"/>
                <a:cs typeface="Times New Roman"/>
              </a:rPr>
              <a:t> if</a:t>
            </a:r>
            <a:r>
              <a:rPr sz="2000" spc="4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14" dirty="0">
                <a:latin typeface="IBM Plex Sans" panose="020B0503050203000203" pitchFamily="34" charset="77"/>
                <a:cs typeface="Times New Roman"/>
              </a:rPr>
              <a:t>we</a:t>
            </a:r>
            <a:r>
              <a:rPr sz="2000" spc="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95" dirty="0">
                <a:latin typeface="IBM Plex Sans" panose="020B0503050203000203" pitchFamily="34" charset="77"/>
                <a:cs typeface="Times New Roman"/>
              </a:rPr>
              <a:t>want</a:t>
            </a:r>
            <a:r>
              <a:rPr sz="2000" spc="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14" dirty="0">
                <a:latin typeface="IBM Plex Sans" panose="020B0503050203000203" pitchFamily="34" charset="77"/>
                <a:cs typeface="Times New Roman"/>
              </a:rPr>
              <a:t>to</a:t>
            </a:r>
            <a:r>
              <a:rPr sz="2000" spc="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10" dirty="0">
                <a:latin typeface="IBM Plex Sans" panose="020B0503050203000203" pitchFamily="34" charset="77"/>
                <a:cs typeface="Times New Roman"/>
              </a:rPr>
              <a:t>select</a:t>
            </a:r>
            <a:r>
              <a:rPr sz="2000" spc="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55" dirty="0">
                <a:latin typeface="IBM Plex Sans" panose="020B0503050203000203" pitchFamily="34" charset="77"/>
                <a:cs typeface="Times New Roman"/>
              </a:rPr>
              <a:t>just</a:t>
            </a:r>
            <a:r>
              <a:rPr sz="2000" spc="4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10" dirty="0">
                <a:latin typeface="IBM Plex Sans" panose="020B0503050203000203" pitchFamily="34" charset="77"/>
                <a:cs typeface="Times New Roman"/>
              </a:rPr>
              <a:t>one</a:t>
            </a:r>
            <a:r>
              <a:rPr sz="2000" spc="2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95" dirty="0">
                <a:latin typeface="IBM Plex Sans" panose="020B0503050203000203" pitchFamily="34" charset="77"/>
                <a:cs typeface="Times New Roman"/>
              </a:rPr>
              <a:t>soft</a:t>
            </a:r>
            <a:r>
              <a:rPr sz="2000" spc="-4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90" dirty="0">
                <a:latin typeface="IBM Plex Sans" panose="020B0503050203000203" pitchFamily="34" charset="77"/>
                <a:cs typeface="Times New Roman"/>
              </a:rPr>
              <a:t>classifier?</a:t>
            </a:r>
            <a:endParaRPr lang="en-GB" sz="2000" spc="90" dirty="0">
              <a:latin typeface="IBM Plex Sans" panose="020B0503050203000203" pitchFamily="34" charset="77"/>
              <a:cs typeface="Times New Roman"/>
            </a:endParaRPr>
          </a:p>
          <a:p>
            <a:pPr marL="246379" indent="-233679">
              <a:lnSpc>
                <a:spcPct val="100000"/>
              </a:lnSpc>
              <a:spcBef>
                <a:spcPts val="655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557530" marR="5080" indent="-234315">
              <a:lnSpc>
                <a:spcPts val="2500"/>
              </a:lnSpc>
              <a:spcBef>
                <a:spcPts val="90"/>
              </a:spcBef>
            </a:pPr>
            <a:r>
              <a:rPr sz="2000" dirty="0">
                <a:solidFill>
                  <a:srgbClr val="FD8537"/>
                </a:solidFill>
                <a:latin typeface="IBM Plex Sans" panose="020B0503050203000203" pitchFamily="34" charset="77"/>
                <a:cs typeface="Courier New"/>
              </a:rPr>
              <a:t>o </a:t>
            </a:r>
            <a:r>
              <a:rPr sz="2000" spc="18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The </a:t>
            </a:r>
            <a:r>
              <a:rPr sz="2000" spc="13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classifier </a:t>
            </a:r>
            <a:r>
              <a:rPr sz="2000" spc="17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with </a:t>
            </a:r>
            <a:r>
              <a:rPr sz="2000" spc="19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greatest </a:t>
            </a:r>
            <a:r>
              <a:rPr sz="2000" spc="17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Area </a:t>
            </a:r>
            <a:r>
              <a:rPr sz="2000" spc="21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Under </a:t>
            </a:r>
            <a:r>
              <a:rPr sz="2000" spc="19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the </a:t>
            </a:r>
            <a:r>
              <a:rPr sz="2000" spc="16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ROC </a:t>
            </a:r>
            <a:r>
              <a:rPr sz="2000" spc="18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Curve  </a:t>
            </a:r>
            <a:r>
              <a:rPr sz="2000" spc="114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(AUC) is</a:t>
            </a:r>
            <a:r>
              <a:rPr sz="2000" spc="15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chosen.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7482" y="1526210"/>
            <a:ext cx="3729818" cy="3166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>
              <a:latin typeface="IBM Plex Sans" panose="020B0503050203000203" pitchFamily="34" charset="7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653" y="5857468"/>
            <a:ext cx="6489700" cy="625364"/>
          </a:xfrm>
          <a:prstGeom prst="rect">
            <a:avLst/>
          </a:prstGeom>
          <a:ln w="52916">
            <a:solidFill>
              <a:srgbClr val="FD8537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97485" marR="205104" indent="179070">
              <a:lnSpc>
                <a:spcPct val="101600"/>
              </a:lnSpc>
              <a:spcBef>
                <a:spcPts val="85"/>
              </a:spcBef>
            </a:pPr>
            <a:r>
              <a:rPr sz="2000" dirty="0">
                <a:latin typeface="IBM Plex Sans" panose="020B0503050203000203" pitchFamily="34" charset="77"/>
                <a:cs typeface="Arial"/>
              </a:rPr>
              <a:t>AUC </a:t>
            </a:r>
            <a:r>
              <a:rPr sz="2000" spc="-5" dirty="0">
                <a:latin typeface="IBM Plex Sans" panose="020B0503050203000203" pitchFamily="34" charset="77"/>
                <a:cs typeface="Arial"/>
              </a:rPr>
              <a:t>does </a:t>
            </a:r>
            <a:r>
              <a:rPr sz="2000" dirty="0">
                <a:latin typeface="IBM Plex Sans" panose="020B0503050203000203" pitchFamily="34" charset="77"/>
                <a:cs typeface="Arial"/>
              </a:rPr>
              <a:t>not </a:t>
            </a:r>
            <a:r>
              <a:rPr sz="2000" spc="-5" dirty="0">
                <a:latin typeface="IBM Plex Sans" panose="020B0503050203000203" pitchFamily="34" charset="77"/>
                <a:cs typeface="Arial"/>
              </a:rPr>
              <a:t>consider calibration. </a:t>
            </a:r>
            <a:r>
              <a:rPr sz="2000" dirty="0">
                <a:latin typeface="IBM Plex Sans" panose="020B0503050203000203" pitchFamily="34" charset="77"/>
                <a:cs typeface="Arial"/>
              </a:rPr>
              <a:t>If </a:t>
            </a:r>
            <a:r>
              <a:rPr sz="2000" spc="-5" dirty="0">
                <a:latin typeface="IBM Plex Sans" panose="020B0503050203000203" pitchFamily="34" charset="77"/>
                <a:cs typeface="Arial"/>
              </a:rPr>
              <a:t>calibration </a:t>
            </a:r>
            <a:r>
              <a:rPr sz="2000" spc="5" dirty="0">
                <a:latin typeface="IBM Plex Sans" panose="020B0503050203000203" pitchFamily="34" charset="77"/>
                <a:cs typeface="Arial"/>
              </a:rPr>
              <a:t>is  </a:t>
            </a:r>
            <a:r>
              <a:rPr sz="2000" spc="-10" dirty="0">
                <a:latin typeface="IBM Plex Sans" panose="020B0503050203000203" pitchFamily="34" charset="77"/>
                <a:cs typeface="Arial"/>
              </a:rPr>
              <a:t>important, </a:t>
            </a:r>
            <a:r>
              <a:rPr sz="2000" dirty="0">
                <a:latin typeface="IBM Plex Sans" panose="020B0503050203000203" pitchFamily="34" charset="77"/>
                <a:cs typeface="Arial"/>
              </a:rPr>
              <a:t>use </a:t>
            </a:r>
            <a:r>
              <a:rPr sz="2000" spc="-5" dirty="0">
                <a:latin typeface="IBM Plex Sans" panose="020B0503050203000203" pitchFamily="34" charset="77"/>
                <a:cs typeface="Arial"/>
              </a:rPr>
              <a:t>other metrics, such </a:t>
            </a:r>
            <a:r>
              <a:rPr sz="2000" spc="5" dirty="0">
                <a:latin typeface="IBM Plex Sans" panose="020B0503050203000203" pitchFamily="34" charset="77"/>
                <a:cs typeface="Arial"/>
              </a:rPr>
              <a:t>as </a:t>
            </a:r>
            <a:r>
              <a:rPr sz="2000" dirty="0">
                <a:latin typeface="IBM Plex Sans" panose="020B0503050203000203" pitchFamily="34" charset="77"/>
                <a:cs typeface="Arial"/>
              </a:rPr>
              <a:t>the </a:t>
            </a:r>
            <a:r>
              <a:rPr sz="2000" spc="-5" dirty="0">
                <a:latin typeface="IBM Plex Sans" panose="020B0503050203000203" pitchFamily="34" charset="77"/>
                <a:cs typeface="Arial"/>
              </a:rPr>
              <a:t>Brier</a:t>
            </a:r>
            <a:r>
              <a:rPr sz="2000" spc="-15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5" dirty="0">
                <a:latin typeface="IBM Plex Sans" panose="020B0503050203000203" pitchFamily="34" charset="77"/>
                <a:cs typeface="Arial"/>
              </a:rPr>
              <a:t>score.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5959" y="6331007"/>
            <a:ext cx="89074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0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T</a:t>
            </a:r>
            <a:r>
              <a:rPr sz="2000" spc="9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I</a:t>
            </a:r>
            <a:r>
              <a:rPr sz="2000" spc="13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P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6653" y="5060048"/>
            <a:ext cx="6489700" cy="622799"/>
          </a:xfrm>
          <a:prstGeom prst="rect">
            <a:avLst/>
          </a:prstGeom>
          <a:ln w="52916">
            <a:solidFill>
              <a:srgbClr val="FD8537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61315" marR="124460" indent="-249554">
              <a:lnSpc>
                <a:spcPct val="101600"/>
              </a:lnSpc>
              <a:spcBef>
                <a:spcPts val="65"/>
              </a:spcBef>
            </a:pPr>
            <a:r>
              <a:rPr sz="2000" dirty="0">
                <a:latin typeface="IBM Plex Sans" panose="020B0503050203000203" pitchFamily="34" charset="77"/>
                <a:cs typeface="Arial"/>
              </a:rPr>
              <a:t>AUC </a:t>
            </a:r>
            <a:r>
              <a:rPr sz="2000" spc="5" dirty="0">
                <a:latin typeface="IBM Plex Sans" panose="020B0503050203000203" pitchFamily="34" charset="77"/>
                <a:cs typeface="Arial"/>
              </a:rPr>
              <a:t>is </a:t>
            </a:r>
            <a:r>
              <a:rPr sz="2000" spc="-10" dirty="0">
                <a:latin typeface="IBM Plex Sans" panose="020B0503050203000203" pitchFamily="34" charset="77"/>
                <a:cs typeface="Arial"/>
              </a:rPr>
              <a:t>useful </a:t>
            </a:r>
            <a:r>
              <a:rPr sz="2000" dirty="0">
                <a:latin typeface="IBM Plex Sans" panose="020B0503050203000203" pitchFamily="34" charset="77"/>
                <a:cs typeface="Arial"/>
              </a:rPr>
              <a:t>but </a:t>
            </a:r>
            <a:r>
              <a:rPr sz="2000" spc="5" dirty="0">
                <a:latin typeface="IBM Plex Sans" panose="020B0503050203000203" pitchFamily="34" charset="77"/>
                <a:cs typeface="Arial"/>
              </a:rPr>
              <a:t>it is </a:t>
            </a:r>
            <a:r>
              <a:rPr sz="2000" spc="-5" dirty="0">
                <a:latin typeface="IBM Plex Sans" panose="020B0503050203000203" pitchFamily="34" charset="77"/>
                <a:cs typeface="Arial"/>
              </a:rPr>
              <a:t>always better </a:t>
            </a:r>
            <a:r>
              <a:rPr sz="2000" spc="5" dirty="0">
                <a:latin typeface="IBM Plex Sans" panose="020B0503050203000203" pitchFamily="34" charset="77"/>
                <a:cs typeface="Arial"/>
              </a:rPr>
              <a:t>to </a:t>
            </a:r>
            <a:r>
              <a:rPr sz="2000" dirty="0">
                <a:latin typeface="IBM Plex Sans" panose="020B0503050203000203" pitchFamily="34" charset="77"/>
                <a:cs typeface="Arial"/>
              </a:rPr>
              <a:t>draw the</a:t>
            </a:r>
            <a:r>
              <a:rPr sz="2000" spc="-32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10" dirty="0">
                <a:latin typeface="IBM Plex Sans" panose="020B0503050203000203" pitchFamily="34" charset="77"/>
                <a:cs typeface="Arial"/>
              </a:rPr>
              <a:t>curves  </a:t>
            </a:r>
            <a:r>
              <a:rPr sz="2000" dirty="0">
                <a:latin typeface="IBM Plex Sans" panose="020B0503050203000203" pitchFamily="34" charset="77"/>
                <a:cs typeface="Arial"/>
              </a:rPr>
              <a:t>and </a:t>
            </a:r>
            <a:r>
              <a:rPr sz="2000" spc="-5" dirty="0">
                <a:latin typeface="IBM Plex Sans" panose="020B0503050203000203" pitchFamily="34" charset="77"/>
                <a:cs typeface="Arial"/>
              </a:rPr>
              <a:t>choose depending </a:t>
            </a:r>
            <a:r>
              <a:rPr sz="2000" spc="5" dirty="0">
                <a:latin typeface="IBM Plex Sans" panose="020B0503050203000203" pitchFamily="34" charset="77"/>
                <a:cs typeface="Arial"/>
              </a:rPr>
              <a:t>on </a:t>
            </a:r>
            <a:r>
              <a:rPr sz="2000" dirty="0">
                <a:latin typeface="IBM Plex Sans" panose="020B0503050203000203" pitchFamily="34" charset="77"/>
                <a:cs typeface="Arial"/>
              </a:rPr>
              <a:t>the </a:t>
            </a:r>
            <a:r>
              <a:rPr sz="2000" spc="-5" dirty="0">
                <a:latin typeface="IBM Plex Sans" panose="020B0503050203000203" pitchFamily="34" charset="77"/>
                <a:cs typeface="Arial"/>
              </a:rPr>
              <a:t>operating</a:t>
            </a:r>
            <a:r>
              <a:rPr sz="2000" spc="-7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10" dirty="0">
                <a:latin typeface="IBM Plex Sans" panose="020B0503050203000203" pitchFamily="34" charset="77"/>
                <a:cs typeface="Arial"/>
              </a:rPr>
              <a:t>condition.</a:t>
            </a:r>
            <a:endParaRPr sz="200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5556" y="5022907"/>
            <a:ext cx="114974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0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T</a:t>
            </a:r>
            <a:r>
              <a:rPr sz="2000" spc="9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I</a:t>
            </a:r>
            <a:r>
              <a:rPr sz="2000" spc="13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P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9100" y="1644650"/>
            <a:ext cx="7696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35112-A3E6-754B-B002-15FA864F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3C95245-2B29-994F-B110-DB8CC78C73AB}"/>
              </a:ext>
            </a:extLst>
          </p:cNvPr>
          <p:cNvSpPr/>
          <p:nvPr/>
        </p:nvSpPr>
        <p:spPr>
          <a:xfrm>
            <a:off x="698500" y="379331"/>
            <a:ext cx="96012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468231"/>
            <a:ext cx="68580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Underfitting </a:t>
            </a:r>
            <a:r>
              <a:rPr spc="-150" dirty="0"/>
              <a:t>and</a:t>
            </a:r>
            <a:r>
              <a:rPr spc="-405" dirty="0"/>
              <a:t> </a:t>
            </a:r>
            <a:r>
              <a:rPr spc="-204" dirty="0"/>
              <a:t>Overfitting</a:t>
            </a:r>
          </a:p>
        </p:txBody>
      </p:sp>
      <p:sp>
        <p:nvSpPr>
          <p:cNvPr id="3" name="object 3"/>
          <p:cNvSpPr/>
          <p:nvPr/>
        </p:nvSpPr>
        <p:spPr>
          <a:xfrm>
            <a:off x="2711450" y="2254250"/>
            <a:ext cx="5270500" cy="389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33788F3-C733-4748-AE4A-D280346C99FB}"/>
              </a:ext>
            </a:extLst>
          </p:cNvPr>
          <p:cNvSpPr/>
          <p:nvPr/>
        </p:nvSpPr>
        <p:spPr>
          <a:xfrm>
            <a:off x="698500" y="379331"/>
            <a:ext cx="96012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732" y="557215"/>
            <a:ext cx="6477000" cy="58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Underfitting </a:t>
            </a:r>
            <a:r>
              <a:rPr spc="-150" dirty="0"/>
              <a:t>and</a:t>
            </a:r>
            <a:r>
              <a:rPr spc="-405" dirty="0"/>
              <a:t> </a:t>
            </a:r>
            <a:r>
              <a:rPr spc="-204" dirty="0"/>
              <a:t>Overfitting</a:t>
            </a:r>
          </a:p>
        </p:txBody>
      </p:sp>
      <p:sp>
        <p:nvSpPr>
          <p:cNvPr id="3" name="object 3"/>
          <p:cNvSpPr/>
          <p:nvPr/>
        </p:nvSpPr>
        <p:spPr>
          <a:xfrm>
            <a:off x="6184900" y="1801377"/>
            <a:ext cx="4114800" cy="4262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9900" y="1803400"/>
            <a:ext cx="5905500" cy="395172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b="1" spc="-55" dirty="0">
                <a:latin typeface="Arial"/>
                <a:cs typeface="Arial"/>
              </a:rPr>
              <a:t>Underfitting:</a:t>
            </a:r>
            <a:endParaRPr sz="2000" dirty="0">
              <a:latin typeface="Arial"/>
              <a:cs typeface="Arial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Char char="•"/>
              <a:tabLst>
                <a:tab pos="645160" algn="l"/>
                <a:tab pos="645795" algn="l"/>
              </a:tabLst>
            </a:pPr>
            <a:r>
              <a:rPr sz="2000" spc="-45" dirty="0">
                <a:latin typeface="Arial"/>
                <a:cs typeface="Arial"/>
              </a:rPr>
              <a:t>High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bias</a:t>
            </a:r>
            <a:endParaRPr sz="2000" dirty="0">
              <a:latin typeface="Arial"/>
              <a:cs typeface="Arial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Char char="•"/>
              <a:tabLst>
                <a:tab pos="645160" algn="l"/>
                <a:tab pos="645795" algn="l"/>
              </a:tabLst>
            </a:pPr>
            <a:r>
              <a:rPr sz="2000" spc="-45" dirty="0">
                <a:latin typeface="Arial"/>
                <a:cs typeface="Arial"/>
              </a:rPr>
              <a:t>High </a:t>
            </a:r>
            <a:r>
              <a:rPr sz="2000" spc="-50" dirty="0">
                <a:latin typeface="Arial"/>
                <a:cs typeface="Arial"/>
              </a:rPr>
              <a:t>training/validation/test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error</a:t>
            </a:r>
            <a:endParaRPr sz="2000" dirty="0">
              <a:latin typeface="Arial"/>
              <a:cs typeface="Arial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Char char="•"/>
              <a:tabLst>
                <a:tab pos="645160" algn="l"/>
                <a:tab pos="645795" algn="l"/>
              </a:tabLst>
            </a:pPr>
            <a:r>
              <a:rPr sz="2000" spc="-40" dirty="0">
                <a:latin typeface="Arial"/>
                <a:cs typeface="Arial"/>
              </a:rPr>
              <a:t>Low </a:t>
            </a:r>
            <a:r>
              <a:rPr sz="2000" spc="-60" dirty="0">
                <a:latin typeface="Arial"/>
                <a:cs typeface="Arial"/>
              </a:rPr>
              <a:t>model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complexity</a:t>
            </a:r>
            <a:endParaRPr sz="2000" dirty="0">
              <a:latin typeface="Arial"/>
              <a:cs typeface="Arial"/>
            </a:endParaRPr>
          </a:p>
          <a:p>
            <a:pPr marL="645160" lvl="1" indent="-243204">
              <a:lnSpc>
                <a:spcPct val="100000"/>
              </a:lnSpc>
              <a:spcBef>
                <a:spcPts val="520"/>
              </a:spcBef>
              <a:buChar char="•"/>
              <a:tabLst>
                <a:tab pos="645160" algn="l"/>
                <a:tab pos="645795" algn="l"/>
              </a:tabLst>
            </a:pPr>
            <a:r>
              <a:rPr sz="2000" spc="-50" dirty="0">
                <a:latin typeface="Arial"/>
                <a:cs typeface="Arial"/>
              </a:rPr>
              <a:t>Increase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features</a:t>
            </a:r>
            <a:endParaRPr sz="2000" dirty="0">
              <a:latin typeface="Arial"/>
              <a:cs typeface="Arial"/>
            </a:endParaRPr>
          </a:p>
          <a:p>
            <a:pPr marL="645160" lvl="1" indent="-243204">
              <a:lnSpc>
                <a:spcPct val="100000"/>
              </a:lnSpc>
              <a:spcBef>
                <a:spcPts val="20"/>
              </a:spcBef>
              <a:buChar char="•"/>
              <a:tabLst>
                <a:tab pos="645160" algn="l"/>
                <a:tab pos="645795" algn="l"/>
              </a:tabLst>
            </a:pPr>
            <a:r>
              <a:rPr sz="2000" spc="-60" dirty="0">
                <a:latin typeface="Arial"/>
                <a:cs typeface="Arial"/>
              </a:rPr>
              <a:t>Choose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more expressive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model</a:t>
            </a:r>
            <a:endParaRPr sz="20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b="1" spc="-55" dirty="0">
                <a:latin typeface="Arial"/>
                <a:cs typeface="Arial"/>
              </a:rPr>
              <a:t>Overfitting:</a:t>
            </a:r>
            <a:endParaRPr sz="2000" dirty="0">
              <a:latin typeface="Arial"/>
              <a:cs typeface="Arial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Char char="•"/>
              <a:tabLst>
                <a:tab pos="645160" algn="l"/>
                <a:tab pos="645795" algn="l"/>
              </a:tabLst>
            </a:pPr>
            <a:r>
              <a:rPr sz="2000" spc="-45" dirty="0">
                <a:latin typeface="Arial"/>
                <a:cs typeface="Arial"/>
              </a:rPr>
              <a:t>High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variance</a:t>
            </a:r>
            <a:endParaRPr sz="2000" dirty="0">
              <a:latin typeface="Arial"/>
              <a:cs typeface="Arial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Char char="•"/>
              <a:tabLst>
                <a:tab pos="645160" algn="l"/>
                <a:tab pos="645795" algn="l"/>
              </a:tabLst>
            </a:pPr>
            <a:r>
              <a:rPr sz="2000" spc="-40" dirty="0">
                <a:latin typeface="Arial"/>
                <a:cs typeface="Arial"/>
              </a:rPr>
              <a:t>Low training </a:t>
            </a:r>
            <a:r>
              <a:rPr sz="2000" spc="-55" dirty="0">
                <a:latin typeface="Arial"/>
                <a:cs typeface="Arial"/>
              </a:rPr>
              <a:t>error, </a:t>
            </a:r>
            <a:r>
              <a:rPr sz="2000" spc="-40" dirty="0">
                <a:latin typeface="Arial"/>
                <a:cs typeface="Arial"/>
              </a:rPr>
              <a:t>high </a:t>
            </a:r>
            <a:r>
              <a:rPr sz="2000" spc="-50" dirty="0">
                <a:latin typeface="Arial"/>
                <a:cs typeface="Arial"/>
              </a:rPr>
              <a:t>validation/test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error</a:t>
            </a:r>
            <a:endParaRPr sz="2000" dirty="0">
              <a:latin typeface="Arial"/>
              <a:cs typeface="Arial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Char char="•"/>
              <a:tabLst>
                <a:tab pos="645160" algn="l"/>
                <a:tab pos="645795" algn="l"/>
              </a:tabLst>
            </a:pPr>
            <a:r>
              <a:rPr sz="2000" spc="-45" dirty="0">
                <a:latin typeface="Arial"/>
                <a:cs typeface="Arial"/>
              </a:rPr>
              <a:t>High </a:t>
            </a:r>
            <a:r>
              <a:rPr sz="2000" spc="-60" dirty="0">
                <a:latin typeface="Arial"/>
                <a:cs typeface="Arial"/>
              </a:rPr>
              <a:t>model </a:t>
            </a:r>
            <a:r>
              <a:rPr sz="2000" spc="-65" dirty="0">
                <a:latin typeface="Arial"/>
                <a:cs typeface="Arial"/>
              </a:rPr>
              <a:t>complexity, </a:t>
            </a:r>
            <a:r>
              <a:rPr sz="2000" spc="-30" dirty="0">
                <a:latin typeface="Arial"/>
                <a:cs typeface="Arial"/>
              </a:rPr>
              <a:t>low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generalizability</a:t>
            </a:r>
            <a:endParaRPr sz="2000" dirty="0">
              <a:latin typeface="Arial"/>
              <a:cs typeface="Arial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Char char="•"/>
              <a:tabLst>
                <a:tab pos="645160" algn="l"/>
                <a:tab pos="645795" algn="l"/>
              </a:tabLst>
            </a:pPr>
            <a:r>
              <a:rPr sz="2000" spc="-50" dirty="0">
                <a:latin typeface="Arial"/>
                <a:cs typeface="Arial"/>
              </a:rPr>
              <a:t>Increase </a:t>
            </a:r>
            <a:r>
              <a:rPr sz="2000" spc="-40" dirty="0">
                <a:latin typeface="Arial"/>
                <a:cs typeface="Arial"/>
              </a:rPr>
              <a:t>training </a:t>
            </a:r>
            <a:r>
              <a:rPr sz="2000" spc="-50" dirty="0">
                <a:latin typeface="Arial"/>
                <a:cs typeface="Arial"/>
              </a:rPr>
              <a:t>data, lower </a:t>
            </a:r>
            <a:r>
              <a:rPr sz="2000" spc="-45" dirty="0">
                <a:latin typeface="Arial"/>
                <a:cs typeface="Arial"/>
              </a:rPr>
              <a:t>feature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dimension</a:t>
            </a:r>
            <a:endParaRPr sz="2000" dirty="0">
              <a:latin typeface="Arial"/>
              <a:cs typeface="Arial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Char char="•"/>
              <a:tabLst>
                <a:tab pos="645160" algn="l"/>
                <a:tab pos="645795" algn="l"/>
              </a:tabLst>
            </a:pPr>
            <a:r>
              <a:rPr sz="2000" spc="-50" dirty="0">
                <a:latin typeface="Arial"/>
                <a:cs typeface="Arial"/>
              </a:rPr>
              <a:t>Regularization </a:t>
            </a:r>
            <a:r>
              <a:rPr sz="2000" spc="-55" dirty="0">
                <a:latin typeface="Arial"/>
                <a:cs typeface="Arial"/>
              </a:rPr>
              <a:t>(making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model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simpler)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EA367C5-8D56-DB42-A8AB-730BFE20620E}"/>
              </a:ext>
            </a:extLst>
          </p:cNvPr>
          <p:cNvSpPr/>
          <p:nvPr/>
        </p:nvSpPr>
        <p:spPr>
          <a:xfrm>
            <a:off x="698500" y="379331"/>
            <a:ext cx="96012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57131"/>
            <a:ext cx="62484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Error </a:t>
            </a:r>
            <a:r>
              <a:rPr spc="490" dirty="0"/>
              <a:t>–</a:t>
            </a:r>
            <a:r>
              <a:rPr spc="-850" dirty="0"/>
              <a:t> </a:t>
            </a:r>
            <a:r>
              <a:rPr spc="-160" dirty="0"/>
              <a:t>Bias </a:t>
            </a:r>
            <a:r>
              <a:rPr spc="-610" dirty="0"/>
              <a:t>/ </a:t>
            </a:r>
            <a:r>
              <a:rPr spc="-215" dirty="0"/>
              <a:t>Variance </a:t>
            </a:r>
            <a:r>
              <a:rPr spc="-210" dirty="0"/>
              <a:t>tradeoff</a:t>
            </a:r>
          </a:p>
        </p:txBody>
      </p:sp>
      <p:sp>
        <p:nvSpPr>
          <p:cNvPr id="3" name="object 3"/>
          <p:cNvSpPr/>
          <p:nvPr/>
        </p:nvSpPr>
        <p:spPr>
          <a:xfrm>
            <a:off x="2514600" y="1784350"/>
            <a:ext cx="5664200" cy="398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FDDF3414-901A-9047-B629-16A6DF855DC6}"/>
              </a:ext>
            </a:extLst>
          </p:cNvPr>
          <p:cNvSpPr/>
          <p:nvPr/>
        </p:nvSpPr>
        <p:spPr>
          <a:xfrm>
            <a:off x="698500" y="379331"/>
            <a:ext cx="96012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531132"/>
            <a:ext cx="361886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Regularization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673725" y="2330450"/>
            <a:ext cx="4038600" cy="389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2300" y="2482850"/>
            <a:ext cx="4397376" cy="225670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615"/>
              </a:spcBef>
              <a:buChar char="•"/>
              <a:tabLst>
                <a:tab pos="255904" algn="l"/>
                <a:tab pos="256540" algn="l"/>
              </a:tabLst>
            </a:pPr>
            <a:r>
              <a:rPr sz="2000" spc="-60" dirty="0">
                <a:latin typeface="IBM Plex Sans" panose="020B0503050203000203" pitchFamily="34" charset="77"/>
                <a:cs typeface="Arial"/>
              </a:rPr>
              <a:t>Reduce </a:t>
            </a:r>
            <a:r>
              <a:rPr sz="2000" spc="-35" dirty="0">
                <a:latin typeface="IBM Plex Sans" panose="020B0503050203000203" pitchFamily="34" charset="77"/>
                <a:cs typeface="Arial"/>
              </a:rPr>
              <a:t>the </a:t>
            </a:r>
            <a:r>
              <a:rPr sz="2000" spc="-50" dirty="0">
                <a:latin typeface="IBM Plex Sans" panose="020B0503050203000203" pitchFamily="34" charset="77"/>
                <a:cs typeface="Arial"/>
              </a:rPr>
              <a:t>decision </a:t>
            </a:r>
            <a:r>
              <a:rPr sz="2000" spc="-55" dirty="0">
                <a:latin typeface="IBM Plex Sans" panose="020B0503050203000203" pitchFamily="34" charset="77"/>
                <a:cs typeface="Arial"/>
              </a:rPr>
              <a:t>boundary</a:t>
            </a:r>
            <a:r>
              <a:rPr sz="2000" spc="-28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55" dirty="0">
                <a:latin typeface="IBM Plex Sans" panose="020B0503050203000203" pitchFamily="34" charset="77"/>
                <a:cs typeface="Arial"/>
              </a:rPr>
              <a:t>complexity</a:t>
            </a:r>
            <a:endParaRPr sz="2000" dirty="0">
              <a:latin typeface="IBM Plex Sans" panose="020B0503050203000203" pitchFamily="34" charset="77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520"/>
              </a:spcBef>
              <a:buChar char="•"/>
              <a:tabLst>
                <a:tab pos="255904" algn="l"/>
                <a:tab pos="256540" algn="l"/>
              </a:tabLst>
            </a:pPr>
            <a:r>
              <a:rPr sz="2000" spc="-60" dirty="0">
                <a:latin typeface="IBM Plex Sans" panose="020B0503050203000203" pitchFamily="34" charset="77"/>
                <a:cs typeface="Arial"/>
              </a:rPr>
              <a:t>Reduce </a:t>
            </a:r>
            <a:r>
              <a:rPr sz="2000" spc="-45" dirty="0">
                <a:latin typeface="IBM Plex Sans" panose="020B0503050203000203" pitchFamily="34" charset="77"/>
                <a:cs typeface="Arial"/>
              </a:rPr>
              <a:t>overfitting </a:t>
            </a:r>
            <a:r>
              <a:rPr sz="2000" spc="-30" dirty="0">
                <a:latin typeface="IBM Plex Sans" panose="020B0503050203000203" pitchFamily="34" charset="77"/>
                <a:cs typeface="Arial"/>
              </a:rPr>
              <a:t>on </a:t>
            </a:r>
            <a:r>
              <a:rPr sz="2000" spc="-40" dirty="0">
                <a:latin typeface="IBM Plex Sans" panose="020B0503050203000203" pitchFamily="34" charset="77"/>
                <a:cs typeface="Arial"/>
              </a:rPr>
              <a:t>training</a:t>
            </a:r>
            <a:r>
              <a:rPr sz="2000" spc="-31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0" dirty="0">
                <a:latin typeface="IBM Plex Sans" panose="020B0503050203000203" pitchFamily="34" charset="77"/>
                <a:cs typeface="Arial"/>
              </a:rPr>
              <a:t>data</a:t>
            </a:r>
            <a:endParaRPr sz="2000" dirty="0">
              <a:latin typeface="IBM Plex Sans" panose="020B0503050203000203" pitchFamily="34" charset="77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520"/>
              </a:spcBef>
              <a:buChar char="•"/>
              <a:tabLst>
                <a:tab pos="255904" algn="l"/>
                <a:tab pos="256540" algn="l"/>
              </a:tabLst>
            </a:pPr>
            <a:r>
              <a:rPr sz="2000" spc="-50" dirty="0">
                <a:latin typeface="IBM Plex Sans" panose="020B0503050203000203" pitchFamily="34" charset="77"/>
                <a:cs typeface="Arial"/>
              </a:rPr>
              <a:t>Increase </a:t>
            </a:r>
            <a:r>
              <a:rPr sz="2000" spc="-45" dirty="0">
                <a:latin typeface="IBM Plex Sans" panose="020B0503050203000203" pitchFamily="34" charset="77"/>
                <a:cs typeface="Arial"/>
              </a:rPr>
              <a:t>real world</a:t>
            </a:r>
            <a:r>
              <a:rPr sz="2000" spc="-19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55" dirty="0">
                <a:latin typeface="IBM Plex Sans" panose="020B0503050203000203" pitchFamily="34" charset="77"/>
                <a:cs typeface="Arial"/>
              </a:rPr>
              <a:t>performance</a:t>
            </a:r>
            <a:endParaRPr sz="2000" dirty="0">
              <a:latin typeface="IBM Plex Sans" panose="020B0503050203000203" pitchFamily="34" charset="77"/>
              <a:cs typeface="Arial"/>
            </a:endParaRPr>
          </a:p>
          <a:p>
            <a:pPr marL="255904" marR="5080" indent="-243204">
              <a:lnSpc>
                <a:spcPts val="1700"/>
              </a:lnSpc>
              <a:spcBef>
                <a:spcPts val="1210"/>
              </a:spcBef>
              <a:buChar char="•"/>
              <a:tabLst>
                <a:tab pos="255904" algn="l"/>
                <a:tab pos="256540" algn="l"/>
              </a:tabLst>
            </a:pPr>
            <a:r>
              <a:rPr sz="2000" spc="-45" dirty="0">
                <a:latin typeface="IBM Plex Sans" panose="020B0503050203000203" pitchFamily="34" charset="77"/>
                <a:cs typeface="Arial"/>
              </a:rPr>
              <a:t>Existing </a:t>
            </a:r>
            <a:r>
              <a:rPr sz="2000" spc="-50" dirty="0">
                <a:latin typeface="IBM Plex Sans" panose="020B0503050203000203" pitchFamily="34" charset="77"/>
                <a:cs typeface="Arial"/>
              </a:rPr>
              <a:t>regularization </a:t>
            </a:r>
            <a:r>
              <a:rPr sz="2000" spc="-60" dirty="0">
                <a:latin typeface="IBM Plex Sans" panose="020B0503050203000203" pitchFamily="34" charset="77"/>
                <a:cs typeface="Arial"/>
              </a:rPr>
              <a:t>methods: </a:t>
            </a:r>
            <a:r>
              <a:rPr sz="2000" spc="-45" dirty="0">
                <a:latin typeface="IBM Plex Sans" panose="020B0503050203000203" pitchFamily="34" charset="77"/>
                <a:cs typeface="Arial"/>
              </a:rPr>
              <a:t>L-1, L-2, Elastic </a:t>
            </a:r>
            <a:r>
              <a:rPr sz="2000" spc="-50" dirty="0">
                <a:latin typeface="IBM Plex Sans" panose="020B0503050203000203" pitchFamily="34" charset="77"/>
                <a:cs typeface="Arial"/>
              </a:rPr>
              <a:t>Net,</a:t>
            </a:r>
            <a:r>
              <a:rPr sz="2000" spc="-26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50" dirty="0">
                <a:latin typeface="IBM Plex Sans" panose="020B0503050203000203" pitchFamily="34" charset="77"/>
                <a:cs typeface="Arial"/>
              </a:rPr>
              <a:t>dropout,  </a:t>
            </a:r>
            <a:r>
              <a:rPr sz="2000" spc="-60" dirty="0">
                <a:latin typeface="IBM Plex Sans" panose="020B0503050203000203" pitchFamily="34" charset="77"/>
                <a:cs typeface="Arial"/>
              </a:rPr>
              <a:t>dropconnect </a:t>
            </a:r>
            <a:r>
              <a:rPr sz="2000" spc="-50" dirty="0">
                <a:latin typeface="IBM Plex Sans" panose="020B0503050203000203" pitchFamily="34" charset="77"/>
                <a:cs typeface="Arial"/>
              </a:rPr>
              <a:t>(deep</a:t>
            </a:r>
            <a:r>
              <a:rPr sz="2000" spc="-12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50" dirty="0">
                <a:latin typeface="IBM Plex Sans" panose="020B0503050203000203" pitchFamily="34" charset="77"/>
                <a:cs typeface="Arial"/>
              </a:rPr>
              <a:t>learning)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EB88E43-AAEB-694C-B37C-17C74DD99E9B}"/>
              </a:ext>
            </a:extLst>
          </p:cNvPr>
          <p:cNvSpPr/>
          <p:nvPr/>
        </p:nvSpPr>
        <p:spPr>
          <a:xfrm>
            <a:off x="698500" y="379331"/>
            <a:ext cx="96012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39" y="557131"/>
            <a:ext cx="68580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Regularization:</a:t>
            </a:r>
            <a:r>
              <a:rPr spc="-300" dirty="0"/>
              <a:t> </a:t>
            </a:r>
            <a:r>
              <a:rPr spc="-22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23739"/>
              </p:ext>
            </p:extLst>
          </p:nvPr>
        </p:nvGraphicFramePr>
        <p:xfrm>
          <a:off x="5834382" y="2134010"/>
          <a:ext cx="4027804" cy="283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5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650" b="1" spc="-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5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Label</a:t>
                      </a:r>
                      <a:endParaRPr sz="165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50" b="1" spc="-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Feature</a:t>
                      </a:r>
                      <a:r>
                        <a:rPr sz="1650" b="1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5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(X)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1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50" spc="-114" dirty="0">
                          <a:latin typeface="Trebuchet MS"/>
                          <a:cs typeface="Trebuchet MS"/>
                        </a:rPr>
                        <a:t>2.7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2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50" spc="-114" dirty="0">
                          <a:latin typeface="Trebuchet MS"/>
                          <a:cs typeface="Trebuchet MS"/>
                        </a:rPr>
                        <a:t>3.8</a:t>
                      </a:r>
                      <a:endParaRPr sz="1650" dirty="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1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50" spc="-114" dirty="0">
                          <a:latin typeface="Trebuchet MS"/>
                          <a:cs typeface="Trebuchet MS"/>
                        </a:rPr>
                        <a:t>2.8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2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50" spc="-114" dirty="0">
                          <a:latin typeface="Trebuchet MS"/>
                          <a:cs typeface="Trebuchet MS"/>
                        </a:rPr>
                        <a:t>5.5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1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50" spc="-114" dirty="0">
                          <a:latin typeface="Trebuchet MS"/>
                          <a:cs typeface="Trebuchet MS"/>
                        </a:rPr>
                        <a:t>3.7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1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50" spc="-114" dirty="0">
                          <a:latin typeface="Trebuchet MS"/>
                          <a:cs typeface="Trebuchet MS"/>
                        </a:rPr>
                        <a:t>3.0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1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spc="-114" dirty="0">
                          <a:latin typeface="Trebuchet MS"/>
                          <a:cs typeface="Trebuchet MS"/>
                        </a:rPr>
                        <a:t>2.9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50" dirty="0">
                          <a:latin typeface="Trebuchet MS"/>
                          <a:cs typeface="Trebuchet MS"/>
                        </a:rPr>
                        <a:t>2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50" spc="-114" dirty="0">
                          <a:latin typeface="Trebuchet MS"/>
                          <a:cs typeface="Trebuchet MS"/>
                        </a:rPr>
                        <a:t>3.9</a:t>
                      </a:r>
                      <a:endParaRPr sz="165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15339" y="2025650"/>
            <a:ext cx="3653473" cy="296427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215"/>
              </a:spcBef>
              <a:buChar char="•"/>
              <a:tabLst>
                <a:tab pos="255904" algn="l"/>
                <a:tab pos="256540" algn="l"/>
              </a:tabLst>
            </a:pPr>
            <a:r>
              <a:rPr sz="2000" spc="-50" dirty="0">
                <a:latin typeface="IBM Plex Sans" panose="020B0503050203000203" pitchFamily="34" charset="77"/>
                <a:cs typeface="Arial"/>
              </a:rPr>
              <a:t>Overfit decision</a:t>
            </a:r>
            <a:r>
              <a:rPr sz="2000" spc="-13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55" dirty="0">
                <a:latin typeface="IBM Plex Sans" panose="020B0503050203000203" pitchFamily="34" charset="77"/>
                <a:cs typeface="Arial"/>
              </a:rPr>
              <a:t>rule:</a:t>
            </a:r>
            <a:endParaRPr sz="2000" dirty="0">
              <a:latin typeface="IBM Plex Sans" panose="020B0503050203000203" pitchFamily="34" charset="77"/>
              <a:cs typeface="Arial"/>
            </a:endParaRPr>
          </a:p>
          <a:p>
            <a:pPr marL="645160" lvl="1" indent="-243204">
              <a:lnSpc>
                <a:spcPct val="100000"/>
              </a:lnSpc>
              <a:spcBef>
                <a:spcPts val="120"/>
              </a:spcBef>
              <a:buChar char="•"/>
              <a:tabLst>
                <a:tab pos="645160" algn="l"/>
                <a:tab pos="645795" algn="l"/>
              </a:tabLst>
            </a:pPr>
            <a:r>
              <a:rPr sz="2000" spc="-20" dirty="0">
                <a:latin typeface="IBM Plex Sans" panose="020B0503050203000203" pitchFamily="34" charset="77"/>
                <a:cs typeface="Arial"/>
              </a:rPr>
              <a:t>If</a:t>
            </a:r>
            <a:r>
              <a:rPr sz="2000" spc="-7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10" dirty="0">
                <a:latin typeface="IBM Plex Sans" panose="020B0503050203000203" pitchFamily="34" charset="77"/>
                <a:cs typeface="Arial"/>
              </a:rPr>
              <a:t>X</a:t>
            </a:r>
            <a:r>
              <a:rPr sz="2000" spc="-12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35" dirty="0">
                <a:latin typeface="IBM Plex Sans" panose="020B0503050203000203" pitchFamily="34" charset="77"/>
                <a:cs typeface="Arial"/>
              </a:rPr>
              <a:t>&lt;=</a:t>
            </a:r>
            <a:r>
              <a:rPr sz="2000" spc="-114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5" dirty="0">
                <a:latin typeface="IBM Plex Sans" panose="020B0503050203000203" pitchFamily="34" charset="77"/>
                <a:cs typeface="Arial"/>
              </a:rPr>
              <a:t>3.7,</a:t>
            </a:r>
            <a:r>
              <a:rPr sz="2000" spc="-7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5" dirty="0">
                <a:latin typeface="IBM Plex Sans" panose="020B0503050203000203" pitchFamily="34" charset="77"/>
                <a:cs typeface="Arial"/>
              </a:rPr>
              <a:t>class</a:t>
            </a:r>
            <a:r>
              <a:rPr sz="2000" spc="-10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5" dirty="0">
                <a:latin typeface="IBM Plex Sans" panose="020B0503050203000203" pitchFamily="34" charset="77"/>
                <a:cs typeface="Arial"/>
              </a:rPr>
              <a:t>=</a:t>
            </a:r>
            <a:r>
              <a:rPr sz="2000" spc="-114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5" dirty="0">
                <a:latin typeface="IBM Plex Sans" panose="020B0503050203000203" pitchFamily="34" charset="77"/>
                <a:cs typeface="Arial"/>
              </a:rPr>
              <a:t>1</a:t>
            </a:r>
            <a:endParaRPr sz="2000" dirty="0">
              <a:latin typeface="IBM Plex Sans" panose="020B0503050203000203" pitchFamily="34" charset="77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520"/>
              </a:spcBef>
              <a:buChar char="•"/>
              <a:tabLst>
                <a:tab pos="255904" algn="l"/>
                <a:tab pos="256540" algn="l"/>
              </a:tabLst>
            </a:pPr>
            <a:r>
              <a:rPr sz="2000" spc="-55" dirty="0">
                <a:latin typeface="IBM Plex Sans" panose="020B0503050203000203" pitchFamily="34" charset="77"/>
                <a:cs typeface="Arial"/>
              </a:rPr>
              <a:t>Regularized </a:t>
            </a:r>
            <a:r>
              <a:rPr sz="2000" spc="-50" dirty="0">
                <a:latin typeface="IBM Plex Sans" panose="020B0503050203000203" pitchFamily="34" charset="77"/>
                <a:cs typeface="Arial"/>
              </a:rPr>
              <a:t>decision</a:t>
            </a:r>
            <a:r>
              <a:rPr sz="2000" spc="-17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0" dirty="0">
                <a:latin typeface="IBM Plex Sans" panose="020B0503050203000203" pitchFamily="34" charset="77"/>
                <a:cs typeface="Arial"/>
              </a:rPr>
              <a:t>rule:</a:t>
            </a:r>
            <a:endParaRPr sz="2000" dirty="0">
              <a:latin typeface="IBM Plex Sans" panose="020B0503050203000203" pitchFamily="34" charset="77"/>
              <a:cs typeface="Arial"/>
            </a:endParaRPr>
          </a:p>
          <a:p>
            <a:pPr marL="645160" lvl="1" indent="-243204">
              <a:lnSpc>
                <a:spcPct val="100000"/>
              </a:lnSpc>
              <a:spcBef>
                <a:spcPts val="520"/>
              </a:spcBef>
              <a:buChar char="•"/>
              <a:tabLst>
                <a:tab pos="645160" algn="l"/>
                <a:tab pos="645795" algn="l"/>
              </a:tabLst>
            </a:pPr>
            <a:r>
              <a:rPr sz="2000" spc="-20" dirty="0">
                <a:latin typeface="IBM Plex Sans" panose="020B0503050203000203" pitchFamily="34" charset="77"/>
                <a:cs typeface="Arial"/>
              </a:rPr>
              <a:t>If</a:t>
            </a:r>
            <a:r>
              <a:rPr sz="2000" spc="-7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10" dirty="0">
                <a:latin typeface="IBM Plex Sans" panose="020B0503050203000203" pitchFamily="34" charset="77"/>
                <a:cs typeface="Arial"/>
              </a:rPr>
              <a:t>X</a:t>
            </a:r>
            <a:r>
              <a:rPr sz="2000" spc="-12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5" dirty="0">
                <a:latin typeface="IBM Plex Sans" panose="020B0503050203000203" pitchFamily="34" charset="77"/>
                <a:cs typeface="Arial"/>
              </a:rPr>
              <a:t>&lt;=3</a:t>
            </a:r>
            <a:r>
              <a:rPr sz="2000" spc="-11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5" dirty="0">
                <a:latin typeface="IBM Plex Sans" panose="020B0503050203000203" pitchFamily="34" charset="77"/>
                <a:cs typeface="Arial"/>
              </a:rPr>
              <a:t>class</a:t>
            </a:r>
            <a:r>
              <a:rPr sz="2000" spc="-10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5" dirty="0">
                <a:latin typeface="IBM Plex Sans" panose="020B0503050203000203" pitchFamily="34" charset="77"/>
                <a:cs typeface="Arial"/>
              </a:rPr>
              <a:t>=</a:t>
            </a:r>
            <a:r>
              <a:rPr sz="2000" spc="-114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5" dirty="0">
                <a:latin typeface="IBM Plex Sans" panose="020B0503050203000203" pitchFamily="34" charset="77"/>
                <a:cs typeface="Arial"/>
              </a:rPr>
              <a:t>1</a:t>
            </a:r>
            <a:endParaRPr sz="2000" dirty="0">
              <a:latin typeface="IBM Plex Sans" panose="020B0503050203000203" pitchFamily="34" charset="77"/>
              <a:cs typeface="Arial"/>
            </a:endParaRPr>
          </a:p>
          <a:p>
            <a:pPr marL="255904" marR="5080" indent="-243204">
              <a:lnSpc>
                <a:spcPts val="1700"/>
              </a:lnSpc>
              <a:spcBef>
                <a:spcPts val="810"/>
              </a:spcBef>
              <a:buChar char="•"/>
              <a:tabLst>
                <a:tab pos="255904" algn="l"/>
                <a:tab pos="256540" algn="l"/>
              </a:tabLst>
            </a:pPr>
            <a:r>
              <a:rPr sz="2000" spc="-45" dirty="0">
                <a:latin typeface="IBM Plex Sans" panose="020B0503050203000203" pitchFamily="34" charset="77"/>
                <a:cs typeface="Arial"/>
              </a:rPr>
              <a:t>Sacrifice</a:t>
            </a:r>
            <a:r>
              <a:rPr sz="2000" spc="-114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0" dirty="0">
                <a:latin typeface="IBM Plex Sans" panose="020B0503050203000203" pitchFamily="34" charset="77"/>
                <a:cs typeface="Arial"/>
              </a:rPr>
              <a:t>training</a:t>
            </a:r>
            <a:r>
              <a:rPr sz="2000" spc="-11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55" dirty="0">
                <a:latin typeface="IBM Plex Sans" panose="020B0503050203000203" pitchFamily="34" charset="77"/>
                <a:cs typeface="Arial"/>
              </a:rPr>
              <a:t>performance</a:t>
            </a:r>
            <a:r>
              <a:rPr sz="2000" spc="-114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15" dirty="0">
                <a:latin typeface="IBM Plex Sans" panose="020B0503050203000203" pitchFamily="34" charset="77"/>
                <a:cs typeface="Arial"/>
              </a:rPr>
              <a:t>to</a:t>
            </a:r>
            <a:r>
              <a:rPr sz="2000" spc="-11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5" dirty="0">
                <a:latin typeface="IBM Plex Sans" panose="020B0503050203000203" pitchFamily="34" charset="77"/>
                <a:cs typeface="Arial"/>
              </a:rPr>
              <a:t>obtain</a:t>
            </a:r>
            <a:r>
              <a:rPr sz="2000" spc="-114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5" dirty="0">
                <a:latin typeface="IBM Plex Sans" panose="020B0503050203000203" pitchFamily="34" charset="77"/>
                <a:cs typeface="Arial"/>
              </a:rPr>
              <a:t>a</a:t>
            </a:r>
            <a:r>
              <a:rPr sz="2000" spc="-11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50" dirty="0">
                <a:latin typeface="IBM Plex Sans" panose="020B0503050203000203" pitchFamily="34" charset="77"/>
                <a:cs typeface="Arial"/>
              </a:rPr>
              <a:t>more</a:t>
            </a:r>
            <a:r>
              <a:rPr sz="2000" spc="-114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50" dirty="0">
                <a:latin typeface="IBM Plex Sans" panose="020B0503050203000203" pitchFamily="34" charset="77"/>
                <a:cs typeface="Arial"/>
              </a:rPr>
              <a:t>generalizable  decision</a:t>
            </a:r>
            <a:r>
              <a:rPr sz="2000" spc="-11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35" dirty="0">
                <a:latin typeface="IBM Plex Sans" panose="020B0503050203000203" pitchFamily="34" charset="77"/>
                <a:cs typeface="Arial"/>
              </a:rPr>
              <a:t>rule</a:t>
            </a:r>
            <a:r>
              <a:rPr sz="2000" spc="-10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5" dirty="0">
                <a:latin typeface="IBM Plex Sans" panose="020B0503050203000203" pitchFamily="34" charset="77"/>
                <a:cs typeface="Arial"/>
              </a:rPr>
              <a:t>that</a:t>
            </a:r>
            <a:r>
              <a:rPr sz="2000" spc="-7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0" dirty="0">
                <a:latin typeface="IBM Plex Sans" panose="020B0503050203000203" pitchFamily="34" charset="77"/>
                <a:cs typeface="Arial"/>
              </a:rPr>
              <a:t>can</a:t>
            </a:r>
            <a:r>
              <a:rPr sz="2000" spc="-10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5" dirty="0">
                <a:latin typeface="IBM Plex Sans" panose="020B0503050203000203" pitchFamily="34" charset="77"/>
                <a:cs typeface="Arial"/>
              </a:rPr>
              <a:t>potentially</a:t>
            </a:r>
            <a:r>
              <a:rPr sz="2000" spc="-9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5" dirty="0">
                <a:latin typeface="IBM Plex Sans" panose="020B0503050203000203" pitchFamily="34" charset="77"/>
                <a:cs typeface="Arial"/>
              </a:rPr>
              <a:t>scale</a:t>
            </a:r>
            <a:r>
              <a:rPr sz="2000" spc="-110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5" dirty="0">
                <a:latin typeface="IBM Plex Sans" panose="020B0503050203000203" pitchFamily="34" charset="77"/>
                <a:cs typeface="Arial"/>
              </a:rPr>
              <a:t>better</a:t>
            </a:r>
            <a:r>
              <a:rPr sz="2000" spc="-7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15" dirty="0">
                <a:latin typeface="IBM Plex Sans" panose="020B0503050203000203" pitchFamily="34" charset="77"/>
                <a:cs typeface="Arial"/>
              </a:rPr>
              <a:t>to</a:t>
            </a:r>
            <a:r>
              <a:rPr sz="2000" spc="-10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55" dirty="0">
                <a:latin typeface="IBM Plex Sans" panose="020B0503050203000203" pitchFamily="34" charset="77"/>
                <a:cs typeface="Arial"/>
              </a:rPr>
              <a:t>unseen</a:t>
            </a:r>
            <a:r>
              <a:rPr sz="2000" spc="-10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-40" dirty="0">
                <a:latin typeface="IBM Plex Sans" panose="020B0503050203000203" pitchFamily="34" charset="77"/>
                <a:cs typeface="Arial"/>
              </a:rPr>
              <a:t>data</a:t>
            </a:r>
            <a:endParaRPr sz="2000" dirty="0">
              <a:latin typeface="IBM Plex Sans" panose="020B0503050203000203" pitchFamily="34" charset="77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509"/>
              </a:spcBef>
              <a:buChar char="•"/>
              <a:tabLst>
                <a:tab pos="255904" algn="l"/>
                <a:tab pos="256540" algn="l"/>
              </a:tabLst>
            </a:pPr>
            <a:r>
              <a:rPr sz="2000" spc="-65" dirty="0">
                <a:latin typeface="IBM Plex Sans" panose="020B0503050203000203" pitchFamily="34" charset="77"/>
                <a:cs typeface="Arial"/>
              </a:rPr>
              <a:t>Trade-off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1836E6B-6BEA-D74A-A2D3-E840EF5BF4A2}"/>
              </a:ext>
            </a:extLst>
          </p:cNvPr>
          <p:cNvSpPr/>
          <p:nvPr/>
        </p:nvSpPr>
        <p:spPr>
          <a:xfrm>
            <a:off x="698500" y="379331"/>
            <a:ext cx="96012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830" y="468231"/>
            <a:ext cx="67056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Feature</a:t>
            </a:r>
            <a:r>
              <a:rPr spc="-325" dirty="0"/>
              <a:t> </a:t>
            </a:r>
            <a:r>
              <a:rPr spc="-16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149" y="1797050"/>
            <a:ext cx="8277225" cy="363689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76225" algn="l"/>
                <a:tab pos="276860" algn="l"/>
              </a:tabLst>
            </a:pPr>
            <a:r>
              <a:rPr sz="2400" spc="-275" dirty="0">
                <a:latin typeface="IBM Plex Sans" panose="020B0503050203000203" pitchFamily="34" charset="77"/>
                <a:cs typeface="Trebuchet MS"/>
              </a:rPr>
              <a:t>“A</a:t>
            </a:r>
            <a:r>
              <a:rPr sz="2400" spc="-28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lang="en-GB" sz="2400" spc="-28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0" dirty="0">
                <a:latin typeface="IBM Plex Sans" panose="020B0503050203000203" pitchFamily="34" charset="77"/>
                <a:cs typeface="Trebuchet MS"/>
              </a:rPr>
              <a:t>model</a:t>
            </a:r>
            <a:r>
              <a:rPr sz="2400" spc="-24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05" dirty="0">
                <a:latin typeface="IBM Plex Sans" panose="020B0503050203000203" pitchFamily="34" charset="77"/>
                <a:cs typeface="Trebuchet MS"/>
              </a:rPr>
              <a:t>is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only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05" dirty="0">
                <a:latin typeface="IBM Plex Sans" panose="020B0503050203000203" pitchFamily="34" charset="77"/>
                <a:cs typeface="Trebuchet MS"/>
              </a:rPr>
              <a:t>as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05" dirty="0">
                <a:latin typeface="IBM Plex Sans" panose="020B0503050203000203" pitchFamily="34" charset="77"/>
                <a:cs typeface="Trebuchet MS"/>
              </a:rPr>
              <a:t>good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05" dirty="0">
                <a:latin typeface="IBM Plex Sans" panose="020B0503050203000203" pitchFamily="34" charset="77"/>
                <a:cs typeface="Trebuchet MS"/>
              </a:rPr>
              <a:t>as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45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200" dirty="0">
                <a:latin typeface="IBM Plex Sans" panose="020B0503050203000203" pitchFamily="34" charset="77"/>
                <a:cs typeface="Trebuchet MS"/>
              </a:rPr>
              <a:t>data”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110" dirty="0">
                <a:latin typeface="IBM Plex Sans" panose="020B0503050203000203" pitchFamily="34" charset="77"/>
                <a:cs typeface="Trebuchet MS"/>
              </a:rPr>
              <a:t>How</a:t>
            </a:r>
            <a:r>
              <a:rPr sz="2400" spc="-30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to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5" dirty="0">
                <a:latin typeface="IBM Plex Sans" panose="020B0503050203000203" pitchFamily="34" charset="77"/>
                <a:cs typeface="Trebuchet MS"/>
              </a:rPr>
              <a:t>improve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45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00" dirty="0">
                <a:latin typeface="IBM Plex Sans" panose="020B0503050203000203" pitchFamily="34" charset="77"/>
                <a:cs typeface="Trebuchet MS"/>
              </a:rPr>
              <a:t>data?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597535" algn="l"/>
              </a:tabLst>
            </a:pPr>
            <a:r>
              <a:rPr sz="2400" spc="-80" dirty="0">
                <a:latin typeface="IBM Plex Sans" panose="020B0503050203000203" pitchFamily="34" charset="77"/>
                <a:cs typeface="Trebuchet MS"/>
              </a:rPr>
              <a:t>Higher</a:t>
            </a:r>
            <a:r>
              <a:rPr sz="2400" spc="-1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70" dirty="0">
                <a:latin typeface="IBM Plex Sans" panose="020B0503050203000203" pitchFamily="34" charset="77"/>
                <a:cs typeface="Trebuchet MS"/>
              </a:rPr>
              <a:t>dimension</a:t>
            </a:r>
            <a:r>
              <a:rPr sz="2400" spc="-18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75" dirty="0">
                <a:latin typeface="IBM Plex Sans" panose="020B0503050203000203" pitchFamily="34" charset="77"/>
                <a:cs typeface="Trebuchet MS"/>
              </a:rPr>
              <a:t>of</a:t>
            </a:r>
            <a:r>
              <a:rPr sz="2400" spc="-1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00" dirty="0">
                <a:latin typeface="IBM Plex Sans" panose="020B0503050203000203" pitchFamily="34" charset="77"/>
                <a:cs typeface="Trebuchet MS"/>
              </a:rPr>
              <a:t>features</a:t>
            </a:r>
            <a:r>
              <a:rPr sz="2400" spc="-1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00" dirty="0">
                <a:latin typeface="IBM Plex Sans" panose="020B0503050203000203" pitchFamily="34" charset="77"/>
                <a:cs typeface="Trebuchet MS"/>
              </a:rPr>
              <a:t>(polynomial,</a:t>
            </a:r>
            <a:r>
              <a:rPr sz="2400" spc="-1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14" dirty="0">
                <a:latin typeface="IBM Plex Sans" panose="020B0503050203000203" pitchFamily="34" charset="77"/>
                <a:cs typeface="Trebuchet MS"/>
              </a:rPr>
              <a:t>interactive</a:t>
            </a:r>
            <a:r>
              <a:rPr sz="2400" spc="-1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14" dirty="0">
                <a:latin typeface="IBM Plex Sans" panose="020B0503050203000203" pitchFamily="34" charset="77"/>
                <a:cs typeface="Trebuchet MS"/>
              </a:rPr>
              <a:t>terms,</a:t>
            </a:r>
            <a:r>
              <a:rPr sz="2400" spc="-16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05" dirty="0">
                <a:latin typeface="IBM Plex Sans" panose="020B0503050203000203" pitchFamily="34" charset="77"/>
                <a:cs typeface="Trebuchet MS"/>
              </a:rPr>
              <a:t>kernel</a:t>
            </a:r>
            <a:r>
              <a:rPr sz="2400" spc="-1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trick)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597535" algn="l"/>
              </a:tabLst>
            </a:pPr>
            <a:r>
              <a:rPr sz="2400" spc="-110" dirty="0">
                <a:latin typeface="IBM Plex Sans" panose="020B0503050203000203" pitchFamily="34" charset="77"/>
                <a:cs typeface="Trebuchet MS"/>
              </a:rPr>
              <a:t>Specialized </a:t>
            </a:r>
            <a:r>
              <a:rPr sz="2400" spc="-100" dirty="0">
                <a:latin typeface="IBM Plex Sans" panose="020B0503050203000203" pitchFamily="34" charset="77"/>
                <a:cs typeface="Trebuchet MS"/>
              </a:rPr>
              <a:t>features </a:t>
            </a:r>
            <a:r>
              <a:rPr sz="2400" spc="-80" dirty="0">
                <a:latin typeface="IBM Plex Sans" panose="020B0503050203000203" pitchFamily="34" charset="77"/>
                <a:cs typeface="Trebuchet MS"/>
              </a:rPr>
              <a:t>(domain</a:t>
            </a:r>
            <a:r>
              <a:rPr sz="2400" spc="-33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90" dirty="0">
                <a:latin typeface="IBM Plex Sans" panose="020B0503050203000203" pitchFamily="34" charset="77"/>
                <a:cs typeface="Trebuchet MS"/>
              </a:rPr>
              <a:t>knowledge)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  <a:p>
            <a:pPr marL="596900" lvl="1" indent="-19494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597535" algn="l"/>
              </a:tabLst>
            </a:pPr>
            <a:r>
              <a:rPr sz="2400" spc="15" dirty="0">
                <a:latin typeface="IBM Plex Sans" panose="020B0503050203000203" pitchFamily="34" charset="77"/>
                <a:cs typeface="Trebuchet MS"/>
              </a:rPr>
              <a:t>More</a:t>
            </a:r>
            <a:r>
              <a:rPr sz="2400" spc="-41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14" dirty="0">
                <a:latin typeface="IBM Plex Sans" panose="020B0503050203000203" pitchFamily="34" charset="77"/>
                <a:cs typeface="Trebuchet MS"/>
              </a:rPr>
              <a:t>feature </a:t>
            </a:r>
            <a:r>
              <a:rPr sz="2400" spc="-70" dirty="0">
                <a:latin typeface="IBM Plex Sans" panose="020B0503050203000203" pitchFamily="34" charset="77"/>
                <a:cs typeface="Trebuchet MS"/>
              </a:rPr>
              <a:t>sources </a:t>
            </a:r>
            <a:r>
              <a:rPr sz="2400" spc="-114" dirty="0">
                <a:latin typeface="IBM Plex Sans" panose="020B0503050203000203" pitchFamily="34" charset="77"/>
                <a:cs typeface="Trebuchet MS"/>
              </a:rPr>
              <a:t>(external data)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  <a:p>
            <a:pPr marL="207010" marR="705485" indent="-194310">
              <a:lnSpc>
                <a:spcPts val="2500"/>
              </a:lnSpc>
              <a:spcBef>
                <a:spcPts val="890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125" dirty="0">
                <a:latin typeface="IBM Plex Sans" panose="020B0503050203000203" pitchFamily="34" charset="77"/>
                <a:cs typeface="Trebuchet MS"/>
              </a:rPr>
              <a:t>Some tools </a:t>
            </a:r>
            <a:r>
              <a:rPr sz="2400" spc="-160" dirty="0">
                <a:latin typeface="IBM Plex Sans" panose="020B0503050203000203" pitchFamily="34" charset="77"/>
                <a:cs typeface="Trebuchet MS"/>
              </a:rPr>
              <a:t>are </a:t>
            </a:r>
            <a:r>
              <a:rPr sz="2400" spc="-175" dirty="0">
                <a:latin typeface="IBM Plex Sans" panose="020B0503050203000203" pitchFamily="34" charset="77"/>
                <a:cs typeface="Trebuchet MS"/>
              </a:rPr>
              <a:t>available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to </a:t>
            </a:r>
            <a:r>
              <a:rPr sz="2400" spc="-145" dirty="0">
                <a:latin typeface="IBM Plex Sans" panose="020B0503050203000203" pitchFamily="34" charset="77"/>
                <a:cs typeface="Trebuchet MS"/>
              </a:rPr>
              <a:t>help </a:t>
            </a:r>
            <a:r>
              <a:rPr sz="2400" spc="-114" dirty="0">
                <a:latin typeface="IBM Plex Sans" panose="020B0503050203000203" pitchFamily="34" charset="77"/>
                <a:cs typeface="Trebuchet MS"/>
              </a:rPr>
              <a:t>in </a:t>
            </a:r>
            <a:r>
              <a:rPr sz="2400" spc="-180" dirty="0">
                <a:latin typeface="IBM Plex Sans" panose="020B0503050203000203" pitchFamily="34" charset="77"/>
                <a:cs typeface="Trebuchet MS"/>
              </a:rPr>
              <a:t>feature </a:t>
            </a:r>
            <a:r>
              <a:rPr sz="2400" spc="-145" dirty="0">
                <a:latin typeface="IBM Plex Sans" panose="020B0503050203000203" pitchFamily="34" charset="77"/>
                <a:cs typeface="Trebuchet MS"/>
              </a:rPr>
              <a:t>engineering  </a:t>
            </a:r>
            <a:r>
              <a:rPr sz="2400" spc="-190" dirty="0">
                <a:latin typeface="IBM Plex Sans" panose="020B0503050203000203" pitchFamily="34" charset="77"/>
                <a:cs typeface="Trebuchet MS"/>
              </a:rPr>
              <a:t>(https://docs.featuretools.com/getting_started/install.html)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175" dirty="0">
                <a:latin typeface="IBM Plex Sans" panose="020B0503050203000203" pitchFamily="34" charset="77"/>
                <a:cs typeface="Trebuchet MS"/>
              </a:rPr>
              <a:t>The </a:t>
            </a:r>
            <a:r>
              <a:rPr sz="2400" spc="-215" dirty="0">
                <a:latin typeface="IBM Plex Sans" panose="020B0503050203000203" pitchFamily="34" charset="77"/>
                <a:cs typeface="Trebuchet MS"/>
              </a:rPr>
              <a:t>“art” </a:t>
            </a:r>
            <a:r>
              <a:rPr sz="2400" spc="-160" dirty="0">
                <a:latin typeface="IBM Plex Sans" panose="020B0503050203000203" pitchFamily="34" charset="77"/>
                <a:cs typeface="Trebuchet MS"/>
              </a:rPr>
              <a:t>aspect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of</a:t>
            </a:r>
            <a:r>
              <a:rPr sz="2400" spc="-60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60" dirty="0">
                <a:latin typeface="IBM Plex Sans" panose="020B0503050203000203" pitchFamily="34" charset="77"/>
                <a:cs typeface="Trebuchet MS"/>
              </a:rPr>
              <a:t>machine </a:t>
            </a:r>
            <a:r>
              <a:rPr sz="2400" spc="-155" dirty="0">
                <a:latin typeface="IBM Plex Sans" panose="020B0503050203000203" pitchFamily="34" charset="77"/>
                <a:cs typeface="Trebuchet MS"/>
              </a:rPr>
              <a:t>learning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3C0488F0-B9EA-2E4E-81A2-8E734C3A3712}"/>
              </a:ext>
            </a:extLst>
          </p:cNvPr>
          <p:cNvSpPr/>
          <p:nvPr/>
        </p:nvSpPr>
        <p:spPr>
          <a:xfrm>
            <a:off x="698500" y="379331"/>
            <a:ext cx="96012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441325"/>
            <a:ext cx="84582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Logistic </a:t>
            </a:r>
            <a:r>
              <a:rPr spc="-155" dirty="0"/>
              <a:t>regression </a:t>
            </a:r>
            <a:r>
              <a:rPr spc="-229" dirty="0"/>
              <a:t>-</a:t>
            </a:r>
            <a:r>
              <a:rPr spc="-535" dirty="0"/>
              <a:t> </a:t>
            </a:r>
            <a:r>
              <a:rPr spc="-190" dirty="0"/>
              <a:t>Hyperparameter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905" y="1343025"/>
            <a:ext cx="6331585" cy="82843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165" dirty="0">
                <a:latin typeface="IBM Plex Sans" panose="020B0503050203000203" pitchFamily="34" charset="77"/>
                <a:cs typeface="Trebuchet MS"/>
              </a:rPr>
              <a:t>C</a:t>
            </a:r>
            <a:r>
              <a:rPr sz="2400" spc="-28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70" dirty="0">
                <a:latin typeface="IBM Plex Sans" panose="020B0503050203000203" pitchFamily="34" charset="77"/>
                <a:cs typeface="Trebuchet MS"/>
              </a:rPr>
              <a:t>=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1/λ,</a:t>
            </a:r>
            <a:r>
              <a:rPr sz="2400" spc="-24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0" dirty="0">
                <a:latin typeface="IBM Plex Sans" panose="020B0503050203000203" pitchFamily="34" charset="77"/>
                <a:cs typeface="Trebuchet MS"/>
              </a:rPr>
              <a:t>where</a:t>
            </a:r>
            <a:r>
              <a:rPr sz="2400" spc="-28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70" dirty="0">
                <a:latin typeface="IBM Plex Sans" panose="020B0503050203000203" pitchFamily="34" charset="77"/>
                <a:cs typeface="Trebuchet MS"/>
              </a:rPr>
              <a:t>λ</a:t>
            </a:r>
            <a:r>
              <a:rPr sz="2400" spc="-26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05" dirty="0">
                <a:latin typeface="IBM Plex Sans" panose="020B0503050203000203" pitchFamily="34" charset="77"/>
                <a:cs typeface="Trebuchet MS"/>
              </a:rPr>
              <a:t>is</a:t>
            </a:r>
            <a:r>
              <a:rPr sz="2400" spc="-25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45" dirty="0">
                <a:latin typeface="IBM Plex Sans" panose="020B0503050203000203" pitchFamily="34" charset="77"/>
                <a:cs typeface="Trebuchet MS"/>
              </a:rPr>
              <a:t>the</a:t>
            </a:r>
            <a:r>
              <a:rPr sz="2400" spc="-28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0" dirty="0">
                <a:latin typeface="IBM Plex Sans" panose="020B0503050203000203" pitchFamily="34" charset="77"/>
                <a:cs typeface="Trebuchet MS"/>
              </a:rPr>
              <a:t>regularisation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75" dirty="0">
                <a:latin typeface="IBM Plex Sans" panose="020B0503050203000203" pitchFamily="34" charset="77"/>
                <a:cs typeface="Trebuchet MS"/>
              </a:rPr>
              <a:t>parameter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165" dirty="0">
                <a:latin typeface="IBM Plex Sans" panose="020B0503050203000203" pitchFamily="34" charset="77"/>
                <a:cs typeface="Trebuchet MS"/>
              </a:rPr>
              <a:t>Smaller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0" dirty="0">
                <a:latin typeface="IBM Plex Sans" panose="020B0503050203000203" pitchFamily="34" charset="77"/>
                <a:cs typeface="Trebuchet MS"/>
              </a:rPr>
              <a:t>values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of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65" dirty="0">
                <a:latin typeface="IBM Plex Sans" panose="020B0503050203000203" pitchFamily="34" charset="77"/>
                <a:cs typeface="Trebuchet MS"/>
              </a:rPr>
              <a:t>C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60" dirty="0">
                <a:latin typeface="IBM Plex Sans" panose="020B0503050203000203" pitchFamily="34" charset="77"/>
                <a:cs typeface="Trebuchet MS"/>
              </a:rPr>
              <a:t>specify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40" dirty="0">
                <a:latin typeface="IBM Plex Sans" panose="020B0503050203000203" pitchFamily="34" charset="77"/>
                <a:cs typeface="Trebuchet MS"/>
              </a:rPr>
              <a:t>stronger</a:t>
            </a:r>
            <a:r>
              <a:rPr sz="2400" spc="-24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0" dirty="0">
                <a:latin typeface="IBM Plex Sans" panose="020B0503050203000203" pitchFamily="34" charset="77"/>
                <a:cs typeface="Trebuchet MS"/>
              </a:rPr>
              <a:t>regularisation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8500" y="2816225"/>
            <a:ext cx="96139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00" y="3825876"/>
            <a:ext cx="8242300" cy="142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5029200" cy="116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Different </a:t>
            </a:r>
            <a:r>
              <a:rPr spc="5" dirty="0"/>
              <a:t>Modes </a:t>
            </a:r>
            <a:r>
              <a:rPr spc="-165" dirty="0"/>
              <a:t>of </a:t>
            </a:r>
            <a:r>
              <a:rPr spc="-90" dirty="0"/>
              <a:t>Machine</a:t>
            </a:r>
            <a:r>
              <a:rPr spc="-750" dirty="0"/>
              <a:t> </a:t>
            </a:r>
            <a:r>
              <a:rPr spc="-18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830" y="2326303"/>
            <a:ext cx="4542155" cy="802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5904" indent="-243204">
              <a:lnSpc>
                <a:spcPts val="2430"/>
              </a:lnSpc>
              <a:spcBef>
                <a:spcPts val="13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b="1" spc="-120" dirty="0">
                <a:latin typeface="Trebuchet MS"/>
                <a:cs typeface="Trebuchet MS"/>
              </a:rPr>
              <a:t>Supervised:</a:t>
            </a:r>
            <a:endParaRPr sz="2050">
              <a:latin typeface="Trebuchet MS"/>
              <a:cs typeface="Trebuchet MS"/>
            </a:endParaRPr>
          </a:p>
          <a:p>
            <a:pPr marL="645160" lvl="1" indent="-243204">
              <a:lnSpc>
                <a:spcPts val="1810"/>
              </a:lnSpc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1650" spc="-30" dirty="0">
                <a:latin typeface="Trebuchet MS"/>
                <a:cs typeface="Trebuchet MS"/>
              </a:rPr>
              <a:t>Ground </a:t>
            </a:r>
            <a:r>
              <a:rPr sz="1650" spc="-50" dirty="0">
                <a:latin typeface="Trebuchet MS"/>
                <a:cs typeface="Trebuchet MS"/>
              </a:rPr>
              <a:t>truth is </a:t>
            </a:r>
            <a:r>
              <a:rPr sz="1650" spc="-70" dirty="0">
                <a:latin typeface="Trebuchet MS"/>
                <a:cs typeface="Trebuchet MS"/>
              </a:rPr>
              <a:t>available </a:t>
            </a:r>
            <a:r>
              <a:rPr sz="1650" spc="-60" dirty="0">
                <a:latin typeface="Trebuchet MS"/>
                <a:cs typeface="Trebuchet MS"/>
              </a:rPr>
              <a:t>for each </a:t>
            </a:r>
            <a:r>
              <a:rPr sz="1650" spc="-70" dirty="0">
                <a:latin typeface="Trebuchet MS"/>
                <a:cs typeface="Trebuchet MS"/>
              </a:rPr>
              <a:t>data</a:t>
            </a:r>
            <a:r>
              <a:rPr sz="1650" spc="-375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point</a:t>
            </a:r>
            <a:endParaRPr sz="1650">
              <a:latin typeface="Trebuchet MS"/>
              <a:cs typeface="Trebuchet MS"/>
            </a:endParaRPr>
          </a:p>
          <a:p>
            <a:pPr marL="645160" lvl="1" indent="-243204">
              <a:lnSpc>
                <a:spcPts val="1839"/>
              </a:lnSpc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1650" spc="60" dirty="0">
                <a:latin typeface="Trebuchet MS"/>
                <a:cs typeface="Trebuchet MS"/>
              </a:rPr>
              <a:t>Map</a:t>
            </a:r>
            <a:r>
              <a:rPr sz="1650" spc="-305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input </a:t>
            </a:r>
            <a:r>
              <a:rPr sz="1650" spc="-65" dirty="0">
                <a:latin typeface="Trebuchet MS"/>
                <a:cs typeface="Trebuchet MS"/>
              </a:rPr>
              <a:t>(features) </a:t>
            </a:r>
            <a:r>
              <a:rPr sz="1650" spc="-55" dirty="0">
                <a:latin typeface="Trebuchet MS"/>
                <a:cs typeface="Trebuchet MS"/>
              </a:rPr>
              <a:t>to </a:t>
            </a:r>
            <a:r>
              <a:rPr sz="1650" spc="-40" dirty="0">
                <a:latin typeface="Trebuchet MS"/>
                <a:cs typeface="Trebuchet MS"/>
              </a:rPr>
              <a:t>output </a:t>
            </a:r>
            <a:r>
              <a:rPr sz="1650" spc="-65" dirty="0">
                <a:latin typeface="Trebuchet MS"/>
                <a:cs typeface="Trebuchet MS"/>
              </a:rPr>
              <a:t>(labels)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1409" y="3115805"/>
            <a:ext cx="487235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1650" spc="-65" dirty="0">
                <a:latin typeface="Trebuchet MS"/>
                <a:cs typeface="Trebuchet MS"/>
              </a:rPr>
              <a:t>Examples:</a:t>
            </a:r>
            <a:r>
              <a:rPr sz="1650" spc="-110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find</a:t>
            </a:r>
            <a:r>
              <a:rPr sz="1650" spc="-95" dirty="0">
                <a:latin typeface="Trebuchet MS"/>
                <a:cs typeface="Trebuchet MS"/>
              </a:rPr>
              <a:t> </a:t>
            </a:r>
            <a:r>
              <a:rPr sz="1650" spc="-55" dirty="0">
                <a:latin typeface="Trebuchet MS"/>
                <a:cs typeface="Trebuchet MS"/>
              </a:rPr>
              <a:t>the</a:t>
            </a:r>
            <a:r>
              <a:rPr sz="1650" spc="-90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sentiment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of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a</a:t>
            </a:r>
            <a:r>
              <a:rPr sz="1650" spc="-95" dirty="0">
                <a:latin typeface="Trebuchet MS"/>
                <a:cs typeface="Trebuchet MS"/>
              </a:rPr>
              <a:t> </a:t>
            </a:r>
            <a:r>
              <a:rPr sz="1650" spc="-40" dirty="0">
                <a:latin typeface="Trebuchet MS"/>
                <a:cs typeface="Trebuchet MS"/>
              </a:rPr>
              <a:t>new</a:t>
            </a:r>
            <a:r>
              <a:rPr sz="1650" spc="-95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tweet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given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a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830" y="3241891"/>
            <a:ext cx="5258435" cy="28587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420"/>
              </a:spcBef>
            </a:pPr>
            <a:r>
              <a:rPr sz="1650" spc="-50" dirty="0">
                <a:latin typeface="Trebuchet MS"/>
                <a:cs typeface="Trebuchet MS"/>
              </a:rPr>
              <a:t>database of </a:t>
            </a:r>
            <a:r>
              <a:rPr sz="1650" spc="-60" dirty="0">
                <a:latin typeface="Trebuchet MS"/>
                <a:cs typeface="Trebuchet MS"/>
              </a:rPr>
              <a:t>labeled</a:t>
            </a:r>
            <a:r>
              <a:rPr sz="1650" spc="-204" dirty="0">
                <a:latin typeface="Trebuchet MS"/>
                <a:cs typeface="Trebuchet MS"/>
              </a:rPr>
              <a:t> </a:t>
            </a:r>
            <a:r>
              <a:rPr sz="1650" spc="-55" dirty="0">
                <a:latin typeface="Trebuchet MS"/>
                <a:cs typeface="Trebuchet MS"/>
              </a:rPr>
              <a:t>tweets</a:t>
            </a:r>
            <a:endParaRPr sz="1650">
              <a:latin typeface="Trebuchet MS"/>
              <a:cs typeface="Trebuchet MS"/>
            </a:endParaRPr>
          </a:p>
          <a:p>
            <a:pPr marL="314325" indent="-301625">
              <a:lnSpc>
                <a:spcPts val="2280"/>
              </a:lnSpc>
              <a:spcBef>
                <a:spcPts val="420"/>
              </a:spcBef>
              <a:buFont typeface="Arial"/>
              <a:buChar char="•"/>
              <a:tabLst>
                <a:tab pos="313690" algn="l"/>
                <a:tab pos="314960" algn="l"/>
              </a:tabLst>
            </a:pPr>
            <a:r>
              <a:rPr sz="2050" b="1" spc="-114" dirty="0">
                <a:latin typeface="Trebuchet MS"/>
                <a:cs typeface="Trebuchet MS"/>
              </a:rPr>
              <a:t>Unsupervised:</a:t>
            </a:r>
            <a:endParaRPr sz="2050">
              <a:latin typeface="Trebuchet MS"/>
              <a:cs typeface="Trebuchet MS"/>
            </a:endParaRPr>
          </a:p>
          <a:p>
            <a:pPr marL="645160" lvl="1" indent="-243204">
              <a:lnSpc>
                <a:spcPts val="1800"/>
              </a:lnSpc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1650" spc="15" dirty="0">
                <a:latin typeface="Trebuchet MS"/>
                <a:cs typeface="Trebuchet MS"/>
              </a:rPr>
              <a:t>No </a:t>
            </a:r>
            <a:r>
              <a:rPr sz="1650" spc="-30" dirty="0">
                <a:latin typeface="Trebuchet MS"/>
                <a:cs typeface="Trebuchet MS"/>
              </a:rPr>
              <a:t>ground </a:t>
            </a:r>
            <a:r>
              <a:rPr sz="1650" spc="-50" dirty="0">
                <a:latin typeface="Trebuchet MS"/>
                <a:cs typeface="Trebuchet MS"/>
              </a:rPr>
              <a:t>truth is</a:t>
            </a:r>
            <a:r>
              <a:rPr sz="1650" spc="-32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available</a:t>
            </a:r>
            <a:endParaRPr sz="1650">
              <a:latin typeface="Trebuchet MS"/>
              <a:cs typeface="Trebuchet MS"/>
            </a:endParaRPr>
          </a:p>
          <a:p>
            <a:pPr marL="645160" lvl="1" indent="-243204">
              <a:lnSpc>
                <a:spcPts val="1839"/>
              </a:lnSpc>
              <a:spcBef>
                <a:spcPts val="12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1650" spc="60" dirty="0">
                <a:latin typeface="Trebuchet MS"/>
                <a:cs typeface="Trebuchet MS"/>
              </a:rPr>
              <a:t>Map</a:t>
            </a:r>
            <a:r>
              <a:rPr sz="1650" spc="-9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data</a:t>
            </a:r>
            <a:r>
              <a:rPr sz="1650" spc="-90" dirty="0">
                <a:latin typeface="Trebuchet MS"/>
                <a:cs typeface="Trebuchet MS"/>
              </a:rPr>
              <a:t> </a:t>
            </a:r>
            <a:r>
              <a:rPr sz="1650" spc="-40" dirty="0">
                <a:latin typeface="Trebuchet MS"/>
                <a:cs typeface="Trebuchet MS"/>
              </a:rPr>
              <a:t>points</a:t>
            </a:r>
            <a:r>
              <a:rPr sz="1650" spc="-90" dirty="0">
                <a:latin typeface="Trebuchet MS"/>
                <a:cs typeface="Trebuchet MS"/>
              </a:rPr>
              <a:t> </a:t>
            </a:r>
            <a:r>
              <a:rPr sz="1650" spc="-55" dirty="0">
                <a:latin typeface="Trebuchet MS"/>
                <a:cs typeface="Trebuchet MS"/>
              </a:rPr>
              <a:t>to</a:t>
            </a:r>
            <a:r>
              <a:rPr sz="1650" spc="-95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groups</a:t>
            </a:r>
            <a:r>
              <a:rPr sz="1650" spc="-90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(or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clusters)</a:t>
            </a:r>
            <a:r>
              <a:rPr sz="1650" spc="-95" dirty="0">
                <a:latin typeface="Trebuchet MS"/>
                <a:cs typeface="Trebuchet MS"/>
              </a:rPr>
              <a:t> </a:t>
            </a:r>
            <a:r>
              <a:rPr sz="1650" spc="-55" dirty="0">
                <a:latin typeface="Trebuchet MS"/>
                <a:cs typeface="Trebuchet MS"/>
              </a:rPr>
              <a:t>in</a:t>
            </a:r>
            <a:r>
              <a:rPr sz="1650" spc="-90" dirty="0">
                <a:latin typeface="Trebuchet MS"/>
                <a:cs typeface="Trebuchet MS"/>
              </a:rPr>
              <a:t> </a:t>
            </a:r>
            <a:r>
              <a:rPr sz="1650" spc="-55" dirty="0">
                <a:latin typeface="Trebuchet MS"/>
                <a:cs typeface="Trebuchet MS"/>
              </a:rPr>
              <a:t>the</a:t>
            </a:r>
            <a:r>
              <a:rPr sz="1650" spc="-8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data</a:t>
            </a:r>
            <a:endParaRPr sz="1650">
              <a:latin typeface="Trebuchet MS"/>
              <a:cs typeface="Trebuchet MS"/>
            </a:endParaRPr>
          </a:p>
          <a:p>
            <a:pPr marL="645160" marR="59690" lvl="1" indent="-243204">
              <a:lnSpc>
                <a:spcPts val="1700"/>
              </a:lnSpc>
              <a:spcBef>
                <a:spcPts val="15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1650" spc="-65" dirty="0">
                <a:latin typeface="Trebuchet MS"/>
                <a:cs typeface="Trebuchet MS"/>
              </a:rPr>
              <a:t>Examples: </a:t>
            </a:r>
            <a:r>
              <a:rPr sz="1650" spc="-75" dirty="0">
                <a:latin typeface="Trebuchet MS"/>
                <a:cs typeface="Trebuchet MS"/>
              </a:rPr>
              <a:t>categorize </a:t>
            </a:r>
            <a:r>
              <a:rPr sz="1650" spc="-45" dirty="0">
                <a:latin typeface="Trebuchet MS"/>
                <a:cs typeface="Trebuchet MS"/>
              </a:rPr>
              <a:t>people </a:t>
            </a:r>
            <a:r>
              <a:rPr sz="1650" spc="-55" dirty="0">
                <a:latin typeface="Trebuchet MS"/>
                <a:cs typeface="Trebuchet MS"/>
              </a:rPr>
              <a:t>into </a:t>
            </a:r>
            <a:r>
              <a:rPr sz="1650" spc="-75" dirty="0">
                <a:latin typeface="Trebuchet MS"/>
                <a:cs typeface="Trebuchet MS"/>
              </a:rPr>
              <a:t>different</a:t>
            </a:r>
            <a:r>
              <a:rPr sz="1650" spc="-210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spending  </a:t>
            </a:r>
            <a:r>
              <a:rPr sz="1650" spc="-70" dirty="0">
                <a:latin typeface="Trebuchet MS"/>
                <a:cs typeface="Trebuchet MS"/>
              </a:rPr>
              <a:t>capability </a:t>
            </a:r>
            <a:r>
              <a:rPr sz="1650" spc="-30" dirty="0">
                <a:latin typeface="Trebuchet MS"/>
                <a:cs typeface="Trebuchet MS"/>
              </a:rPr>
              <a:t>groups </a:t>
            </a:r>
            <a:r>
              <a:rPr sz="1650" spc="-35" dirty="0">
                <a:latin typeface="Trebuchet MS"/>
                <a:cs typeface="Trebuchet MS"/>
              </a:rPr>
              <a:t>based </a:t>
            </a:r>
            <a:r>
              <a:rPr sz="1650" spc="-10" dirty="0">
                <a:latin typeface="Trebuchet MS"/>
                <a:cs typeface="Trebuchet MS"/>
              </a:rPr>
              <a:t>on </a:t>
            </a:r>
            <a:r>
              <a:rPr sz="1650" spc="-65" dirty="0">
                <a:latin typeface="Trebuchet MS"/>
                <a:cs typeface="Trebuchet MS"/>
              </a:rPr>
              <a:t>financial</a:t>
            </a:r>
            <a:r>
              <a:rPr sz="1650" spc="-350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data</a:t>
            </a:r>
            <a:endParaRPr sz="1650">
              <a:latin typeface="Trebuchet MS"/>
              <a:cs typeface="Trebuchet MS"/>
            </a:endParaRPr>
          </a:p>
          <a:p>
            <a:pPr marL="255904" indent="-243204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50" b="1" spc="-140" dirty="0">
                <a:latin typeface="Trebuchet MS"/>
                <a:cs typeface="Trebuchet MS"/>
              </a:rPr>
              <a:t>Reinforcement:</a:t>
            </a:r>
            <a:endParaRPr sz="2050">
              <a:latin typeface="Trebuchet MS"/>
              <a:cs typeface="Trebuchet MS"/>
            </a:endParaRPr>
          </a:p>
          <a:p>
            <a:pPr marL="645160" lvl="1" indent="-243204">
              <a:lnSpc>
                <a:spcPts val="1839"/>
              </a:lnSpc>
              <a:spcBef>
                <a:spcPts val="4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1650" spc="-45" dirty="0">
                <a:latin typeface="Trebuchet MS"/>
                <a:cs typeface="Trebuchet MS"/>
              </a:rPr>
              <a:t>Behavior </a:t>
            </a:r>
            <a:r>
              <a:rPr sz="1650" spc="-60" dirty="0">
                <a:latin typeface="Trebuchet MS"/>
                <a:cs typeface="Trebuchet MS"/>
              </a:rPr>
              <a:t>inspired: </a:t>
            </a:r>
            <a:r>
              <a:rPr sz="1650" spc="-45" dirty="0">
                <a:latin typeface="Trebuchet MS"/>
                <a:cs typeface="Trebuchet MS"/>
              </a:rPr>
              <a:t>Action </a:t>
            </a:r>
            <a:r>
              <a:rPr sz="1650" spc="-35" dirty="0">
                <a:latin typeface="Trebuchet MS"/>
                <a:cs typeface="Trebuchet MS"/>
              </a:rPr>
              <a:t>and </a:t>
            </a:r>
            <a:r>
              <a:rPr sz="1650" spc="-40" dirty="0">
                <a:latin typeface="Trebuchet MS"/>
                <a:cs typeface="Trebuchet MS"/>
              </a:rPr>
              <a:t>consequence</a:t>
            </a:r>
            <a:r>
              <a:rPr sz="1650" spc="-285" dirty="0">
                <a:latin typeface="Trebuchet MS"/>
                <a:cs typeface="Trebuchet MS"/>
              </a:rPr>
              <a:t> </a:t>
            </a:r>
            <a:r>
              <a:rPr sz="1650" spc="-65" dirty="0">
                <a:latin typeface="Trebuchet MS"/>
                <a:cs typeface="Trebuchet MS"/>
              </a:rPr>
              <a:t>(reward)</a:t>
            </a:r>
            <a:endParaRPr sz="1650">
              <a:latin typeface="Trebuchet MS"/>
              <a:cs typeface="Trebuchet MS"/>
            </a:endParaRPr>
          </a:p>
          <a:p>
            <a:pPr marL="645160" lvl="1" indent="-243204">
              <a:lnSpc>
                <a:spcPts val="1839"/>
              </a:lnSpc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1650" spc="15" dirty="0">
                <a:latin typeface="Trebuchet MS"/>
                <a:cs typeface="Trebuchet MS"/>
              </a:rPr>
              <a:t>No </a:t>
            </a:r>
            <a:r>
              <a:rPr sz="1650" spc="-90" dirty="0">
                <a:latin typeface="Trebuchet MS"/>
                <a:cs typeface="Trebuchet MS"/>
              </a:rPr>
              <a:t>“correct” </a:t>
            </a:r>
            <a:r>
              <a:rPr sz="1650" spc="-50" dirty="0">
                <a:latin typeface="Trebuchet MS"/>
                <a:cs typeface="Trebuchet MS"/>
              </a:rPr>
              <a:t>input-output</a:t>
            </a:r>
            <a:r>
              <a:rPr sz="1650" spc="-229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pairs</a:t>
            </a:r>
            <a:endParaRPr sz="1650">
              <a:latin typeface="Trebuchet MS"/>
              <a:cs typeface="Trebuchet MS"/>
            </a:endParaRPr>
          </a:p>
          <a:p>
            <a:pPr marL="645160" lvl="1" indent="-243204">
              <a:lnSpc>
                <a:spcPts val="1839"/>
              </a:lnSpc>
              <a:spcBef>
                <a:spcPts val="12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1650" spc="-45" dirty="0">
                <a:latin typeface="Trebuchet MS"/>
                <a:cs typeface="Trebuchet MS"/>
              </a:rPr>
              <a:t>Focus </a:t>
            </a:r>
            <a:r>
              <a:rPr sz="1650" spc="-50" dirty="0">
                <a:latin typeface="Trebuchet MS"/>
                <a:cs typeface="Trebuchet MS"/>
              </a:rPr>
              <a:t>is </a:t>
            </a:r>
            <a:r>
              <a:rPr sz="1650" spc="-10" dirty="0">
                <a:latin typeface="Trebuchet MS"/>
                <a:cs typeface="Trebuchet MS"/>
              </a:rPr>
              <a:t>on </a:t>
            </a:r>
            <a:r>
              <a:rPr sz="1650" spc="-55" dirty="0">
                <a:latin typeface="Trebuchet MS"/>
                <a:cs typeface="Trebuchet MS"/>
              </a:rPr>
              <a:t>the </a:t>
            </a:r>
            <a:r>
              <a:rPr sz="1650" spc="-65" dirty="0">
                <a:latin typeface="Trebuchet MS"/>
                <a:cs typeface="Trebuchet MS"/>
              </a:rPr>
              <a:t>overall</a:t>
            </a:r>
            <a:r>
              <a:rPr sz="1650" spc="-335" dirty="0">
                <a:latin typeface="Trebuchet MS"/>
                <a:cs typeface="Trebuchet MS"/>
              </a:rPr>
              <a:t> </a:t>
            </a:r>
            <a:r>
              <a:rPr sz="1650" spc="-90" dirty="0">
                <a:latin typeface="Trebuchet MS"/>
                <a:cs typeface="Trebuchet MS"/>
              </a:rPr>
              <a:t>‘reward’</a:t>
            </a:r>
            <a:endParaRPr sz="1650">
              <a:latin typeface="Trebuchet MS"/>
              <a:cs typeface="Trebuchet MS"/>
            </a:endParaRPr>
          </a:p>
          <a:p>
            <a:pPr marL="645160" lvl="1" indent="-243204">
              <a:lnSpc>
                <a:spcPts val="1839"/>
              </a:lnSpc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1650" spc="-65" dirty="0">
                <a:latin typeface="Trebuchet MS"/>
                <a:cs typeface="Trebuchet MS"/>
              </a:rPr>
              <a:t>Examples: </a:t>
            </a:r>
            <a:r>
              <a:rPr sz="1650" spc="-40" dirty="0">
                <a:latin typeface="Trebuchet MS"/>
                <a:cs typeface="Trebuchet MS"/>
              </a:rPr>
              <a:t>robot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55" dirty="0">
                <a:latin typeface="Trebuchet MS"/>
                <a:cs typeface="Trebuchet MS"/>
              </a:rPr>
              <a:t>control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0000" y="2946400"/>
            <a:ext cx="3949700" cy="214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54050"/>
            <a:ext cx="86106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Random </a:t>
            </a:r>
            <a:r>
              <a:rPr spc="-195" dirty="0"/>
              <a:t>Forest </a:t>
            </a:r>
            <a:r>
              <a:rPr spc="490" dirty="0"/>
              <a:t>–</a:t>
            </a:r>
            <a:r>
              <a:rPr spc="-630" dirty="0"/>
              <a:t> </a:t>
            </a:r>
            <a:r>
              <a:rPr spc="-170" dirty="0"/>
              <a:t>Hyper </a:t>
            </a:r>
            <a:r>
              <a:rPr spc="-204" dirty="0"/>
              <a:t>parameter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716" y="1339850"/>
            <a:ext cx="9378983" cy="3645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b="1" spc="-190" dirty="0">
                <a:latin typeface="IBM Plex Sans" panose="020B0503050203000203" pitchFamily="34" charset="77"/>
                <a:cs typeface="Trebuchet MS"/>
              </a:rPr>
              <a:t>n_estimators</a:t>
            </a:r>
            <a:r>
              <a:rPr sz="2400" b="1" spc="-26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b="1" spc="-229" dirty="0">
                <a:latin typeface="IBM Plex Sans" panose="020B0503050203000203" pitchFamily="34" charset="77"/>
                <a:cs typeface="Trebuchet MS"/>
              </a:rPr>
              <a:t>:</a:t>
            </a:r>
            <a:r>
              <a:rPr sz="2400" b="1" spc="-24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b="1" spc="-155" dirty="0">
                <a:latin typeface="IBM Plex Sans" panose="020B0503050203000203" pitchFamily="34" charset="77"/>
                <a:cs typeface="Trebuchet MS"/>
              </a:rPr>
              <a:t>-</a:t>
            </a:r>
            <a:r>
              <a:rPr sz="2400" b="1" spc="-24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40" dirty="0">
                <a:latin typeface="IBM Plex Sans" panose="020B0503050203000203" pitchFamily="34" charset="77"/>
                <a:cs typeface="Trebuchet MS"/>
              </a:rPr>
              <a:t>number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of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5" dirty="0">
                <a:latin typeface="IBM Plex Sans" panose="020B0503050203000203" pitchFamily="34" charset="77"/>
                <a:cs typeface="Trebuchet MS"/>
              </a:rPr>
              <a:t>trees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10" dirty="0">
                <a:latin typeface="IBM Plex Sans" panose="020B0503050203000203" pitchFamily="34" charset="77"/>
                <a:cs typeface="Trebuchet MS"/>
              </a:rPr>
              <a:t>you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65" dirty="0">
                <a:latin typeface="IBM Plex Sans" panose="020B0503050203000203" pitchFamily="34" charset="77"/>
                <a:cs typeface="Trebuchet MS"/>
              </a:rPr>
              <a:t>want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to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40" dirty="0">
                <a:latin typeface="IBM Plex Sans" panose="020B0503050203000203" pitchFamily="34" charset="77"/>
                <a:cs typeface="Trebuchet MS"/>
              </a:rPr>
              <a:t>build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b="1" spc="-195" dirty="0">
                <a:latin typeface="IBM Plex Sans" panose="020B0503050203000203" pitchFamily="34" charset="77"/>
                <a:cs typeface="Trebuchet MS"/>
              </a:rPr>
              <a:t>min_sample_leaf </a:t>
            </a:r>
            <a:r>
              <a:rPr sz="2400" b="1" spc="-155" dirty="0">
                <a:latin typeface="IBM Plex Sans" panose="020B0503050203000203" pitchFamily="34" charset="77"/>
                <a:cs typeface="Trebuchet MS"/>
              </a:rPr>
              <a:t>- </a:t>
            </a:r>
            <a:r>
              <a:rPr sz="2400" spc="-145" dirty="0">
                <a:latin typeface="IBM Plex Sans" panose="020B0503050203000203" pitchFamily="34" charset="77"/>
                <a:cs typeface="Trebuchet MS"/>
              </a:rPr>
              <a:t>No.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of </a:t>
            </a:r>
            <a:r>
              <a:rPr sz="2400" spc="-130" dirty="0">
                <a:latin typeface="IBM Plex Sans" panose="020B0503050203000203" pitchFamily="34" charset="77"/>
                <a:cs typeface="Trebuchet MS"/>
              </a:rPr>
              <a:t>end </a:t>
            </a:r>
            <a:r>
              <a:rPr sz="2400" spc="-114" dirty="0">
                <a:latin typeface="IBM Plex Sans" panose="020B0503050203000203" pitchFamily="34" charset="77"/>
                <a:cs typeface="Trebuchet MS"/>
              </a:rPr>
              <a:t>nodes in </a:t>
            </a:r>
            <a:r>
              <a:rPr sz="2400" spc="-120" dirty="0">
                <a:latin typeface="IBM Plex Sans" panose="020B0503050203000203" pitchFamily="34" charset="77"/>
                <a:cs typeface="Trebuchet MS"/>
              </a:rPr>
              <a:t>a</a:t>
            </a:r>
            <a:r>
              <a:rPr sz="2400" spc="-51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70" dirty="0">
                <a:latin typeface="IBM Plex Sans" panose="020B0503050203000203" pitchFamily="34" charset="77"/>
                <a:cs typeface="Trebuchet MS"/>
              </a:rPr>
              <a:t>tree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  <a:p>
            <a:pPr marL="207010" indent="-19431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110" dirty="0">
                <a:latin typeface="IBM Plex Sans" panose="020B0503050203000203" pitchFamily="34" charset="77"/>
                <a:cs typeface="Trebuchet MS"/>
              </a:rPr>
              <a:t>Max_depth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5" dirty="0">
                <a:latin typeface="IBM Plex Sans" panose="020B0503050203000203" pitchFamily="34" charset="77"/>
                <a:cs typeface="Trebuchet MS"/>
              </a:rPr>
              <a:t>-</a:t>
            </a:r>
            <a:r>
              <a:rPr sz="2400" spc="-24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95" dirty="0">
                <a:latin typeface="IBM Plex Sans" panose="020B0503050203000203" pitchFamily="34" charset="77"/>
                <a:cs typeface="Trebuchet MS"/>
              </a:rPr>
              <a:t>how</a:t>
            </a:r>
            <a:r>
              <a:rPr sz="2400" spc="-29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0" dirty="0">
                <a:latin typeface="IBM Plex Sans" panose="020B0503050203000203" pitchFamily="34" charset="77"/>
                <a:cs typeface="Trebuchet MS"/>
              </a:rPr>
              <a:t>deep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10" dirty="0">
                <a:latin typeface="IBM Plex Sans" panose="020B0503050203000203" pitchFamily="34" charset="77"/>
                <a:cs typeface="Trebuchet MS"/>
              </a:rPr>
              <a:t>you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65" dirty="0">
                <a:latin typeface="IBM Plex Sans" panose="020B0503050203000203" pitchFamily="34" charset="77"/>
                <a:cs typeface="Trebuchet MS"/>
              </a:rPr>
              <a:t>want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to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85" dirty="0">
                <a:latin typeface="IBM Plex Sans" panose="020B0503050203000203" pitchFamily="34" charset="77"/>
                <a:cs typeface="Trebuchet MS"/>
              </a:rPr>
              <a:t>make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your</a:t>
            </a:r>
            <a:r>
              <a:rPr sz="2400" spc="-25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85" dirty="0">
                <a:latin typeface="IBM Plex Sans" panose="020B0503050203000203" pitchFamily="34" charset="77"/>
                <a:cs typeface="Trebuchet MS"/>
              </a:rPr>
              <a:t>trees.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  <a:p>
            <a:pPr marL="207010" marR="866140" indent="-194310">
              <a:lnSpc>
                <a:spcPts val="2500"/>
              </a:lnSpc>
              <a:spcBef>
                <a:spcPts val="800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140" dirty="0">
                <a:latin typeface="IBM Plex Sans" panose="020B0503050203000203" pitchFamily="34" charset="77"/>
                <a:cs typeface="Trebuchet MS"/>
              </a:rPr>
              <a:t>Max_feature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5" dirty="0">
                <a:latin typeface="IBM Plex Sans" panose="020B0503050203000203" pitchFamily="34" charset="77"/>
                <a:cs typeface="Trebuchet MS"/>
              </a:rPr>
              <a:t>-</a:t>
            </a:r>
            <a:r>
              <a:rPr sz="2400" spc="-24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65" dirty="0">
                <a:latin typeface="IBM Plex Sans" panose="020B0503050203000203" pitchFamily="34" charset="77"/>
                <a:cs typeface="Trebuchet MS"/>
              </a:rPr>
              <a:t>maximum</a:t>
            </a:r>
            <a:r>
              <a:rPr sz="2400" spc="-30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40" dirty="0">
                <a:latin typeface="IBM Plex Sans" panose="020B0503050203000203" pitchFamily="34" charset="77"/>
                <a:cs typeface="Trebuchet MS"/>
              </a:rPr>
              <a:t>number</a:t>
            </a:r>
            <a:r>
              <a:rPr sz="2400" spc="-24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of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70" dirty="0">
                <a:latin typeface="IBM Plex Sans" panose="020B0503050203000203" pitchFamily="34" charset="77"/>
                <a:cs typeface="Trebuchet MS"/>
              </a:rPr>
              <a:t>features</a:t>
            </a:r>
            <a:r>
              <a:rPr sz="2400" spc="-254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Random</a:t>
            </a:r>
            <a:r>
              <a:rPr sz="2400" spc="-29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60" dirty="0">
                <a:latin typeface="IBM Plex Sans" panose="020B0503050203000203" pitchFamily="34" charset="77"/>
                <a:cs typeface="Trebuchet MS"/>
              </a:rPr>
              <a:t>Forest</a:t>
            </a:r>
            <a:r>
              <a:rPr sz="2400" spc="-25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05" dirty="0">
                <a:latin typeface="IBM Plex Sans" panose="020B0503050203000203" pitchFamily="34" charset="77"/>
                <a:cs typeface="Trebuchet MS"/>
              </a:rPr>
              <a:t>is  </a:t>
            </a:r>
            <a:r>
              <a:rPr sz="2400" spc="-160" dirty="0">
                <a:latin typeface="IBM Plex Sans" panose="020B0503050203000203" pitchFamily="34" charset="77"/>
                <a:cs typeface="Trebuchet MS"/>
              </a:rPr>
              <a:t>allowed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to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45" dirty="0">
                <a:latin typeface="IBM Plex Sans" panose="020B0503050203000203" pitchFamily="34" charset="77"/>
                <a:cs typeface="Trebuchet MS"/>
              </a:rPr>
              <a:t>try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14" dirty="0">
                <a:latin typeface="IBM Plex Sans" panose="020B0503050203000203" pitchFamily="34" charset="77"/>
                <a:cs typeface="Trebuchet MS"/>
              </a:rPr>
              <a:t>in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5" dirty="0">
                <a:latin typeface="IBM Plex Sans" panose="020B0503050203000203" pitchFamily="34" charset="77"/>
                <a:cs typeface="Trebuchet MS"/>
              </a:rPr>
              <a:t>individual</a:t>
            </a:r>
            <a:r>
              <a:rPr sz="2400" spc="-24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70" dirty="0">
                <a:latin typeface="IBM Plex Sans" panose="020B0503050203000203" pitchFamily="34" charset="77"/>
                <a:cs typeface="Trebuchet MS"/>
              </a:rPr>
              <a:t>tree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  <a:p>
            <a:pPr marL="207010" marR="5080" indent="-194310">
              <a:lnSpc>
                <a:spcPts val="2600"/>
              </a:lnSpc>
              <a:spcBef>
                <a:spcPts val="1120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140" dirty="0">
                <a:latin typeface="IBM Plex Sans" panose="020B0503050203000203" pitchFamily="34" charset="77"/>
                <a:cs typeface="Trebuchet MS"/>
              </a:rPr>
              <a:t>Bootstrap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5" dirty="0">
                <a:latin typeface="IBM Plex Sans" panose="020B0503050203000203" pitchFamily="34" charset="77"/>
                <a:cs typeface="Trebuchet MS"/>
              </a:rPr>
              <a:t>-</a:t>
            </a:r>
            <a:r>
              <a:rPr sz="2400" spc="-24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40" dirty="0">
                <a:latin typeface="IBM Plex Sans" panose="020B0503050203000203" pitchFamily="34" charset="77"/>
                <a:cs typeface="Trebuchet MS"/>
              </a:rPr>
              <a:t>bootstrap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40" dirty="0">
                <a:latin typeface="IBM Plex Sans" panose="020B0503050203000203" pitchFamily="34" charset="77"/>
                <a:cs typeface="Trebuchet MS"/>
              </a:rPr>
              <a:t>method</a:t>
            </a:r>
            <a:r>
              <a:rPr sz="2400" spc="-26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60" dirty="0">
                <a:latin typeface="IBM Plex Sans" panose="020B0503050203000203" pitchFamily="34" charset="77"/>
                <a:cs typeface="Trebuchet MS"/>
              </a:rPr>
              <a:t>can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30" dirty="0">
                <a:latin typeface="IBM Plex Sans" panose="020B0503050203000203" pitchFamily="34" charset="77"/>
                <a:cs typeface="Trebuchet MS"/>
              </a:rPr>
              <a:t>be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14" dirty="0">
                <a:latin typeface="IBM Plex Sans" panose="020B0503050203000203" pitchFamily="34" charset="77"/>
                <a:cs typeface="Trebuchet MS"/>
              </a:rPr>
              <a:t>used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to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75" dirty="0">
                <a:latin typeface="IBM Plex Sans" panose="020B0503050203000203" pitchFamily="34" charset="77"/>
                <a:cs typeface="Trebuchet MS"/>
              </a:rPr>
              <a:t>estimate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0" dirty="0">
                <a:latin typeface="IBM Plex Sans" panose="020B0503050203000203" pitchFamily="34" charset="77"/>
                <a:cs typeface="Trebuchet MS"/>
              </a:rPr>
              <a:t>a</a:t>
            </a:r>
            <a:r>
              <a:rPr sz="2400" spc="-26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5" dirty="0">
                <a:latin typeface="IBM Plex Sans" panose="020B0503050203000203" pitchFamily="34" charset="77"/>
                <a:cs typeface="Trebuchet MS"/>
              </a:rPr>
              <a:t>quantity</a:t>
            </a:r>
            <a:r>
              <a:rPr sz="2400" spc="-26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5" dirty="0">
                <a:latin typeface="IBM Plex Sans" panose="020B0503050203000203" pitchFamily="34" charset="77"/>
                <a:cs typeface="Trebuchet MS"/>
              </a:rPr>
              <a:t>of</a:t>
            </a:r>
            <a:r>
              <a:rPr sz="2400" spc="-24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20" dirty="0">
                <a:latin typeface="IBM Plex Sans" panose="020B0503050203000203" pitchFamily="34" charset="77"/>
                <a:cs typeface="Trebuchet MS"/>
              </a:rPr>
              <a:t>a  </a:t>
            </a:r>
            <a:r>
              <a:rPr sz="2400" spc="-140" dirty="0">
                <a:latin typeface="IBM Plex Sans" panose="020B0503050203000203" pitchFamily="34" charset="77"/>
                <a:cs typeface="Trebuchet MS"/>
              </a:rPr>
              <a:t>population </a:t>
            </a:r>
            <a:r>
              <a:rPr sz="2400" spc="325" dirty="0">
                <a:latin typeface="IBM Plex Sans" panose="020B0503050203000203" pitchFamily="34" charset="77"/>
                <a:cs typeface="Trebuchet MS"/>
              </a:rPr>
              <a:t>–</a:t>
            </a:r>
            <a:r>
              <a:rPr sz="2400" spc="-46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80" dirty="0">
                <a:latin typeface="IBM Plex Sans" panose="020B0503050203000203" pitchFamily="34" charset="77"/>
                <a:cs typeface="Trebuchet MS"/>
              </a:rPr>
              <a:t>statistical </a:t>
            </a:r>
            <a:r>
              <a:rPr sz="2400" spc="-145" dirty="0">
                <a:latin typeface="IBM Plex Sans" panose="020B0503050203000203" pitchFamily="34" charset="77"/>
                <a:cs typeface="Trebuchet MS"/>
              </a:rPr>
              <a:t>sampling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  <a:p>
            <a:pPr marL="207010" marR="507365" indent="-194310">
              <a:lnSpc>
                <a:spcPts val="2900"/>
              </a:lnSpc>
              <a:spcBef>
                <a:spcPts val="459"/>
              </a:spcBef>
              <a:buFont typeface="Arial"/>
              <a:buChar char="•"/>
              <a:tabLst>
                <a:tab pos="207645" algn="l"/>
              </a:tabLst>
            </a:pPr>
            <a:r>
              <a:rPr sz="2400" spc="-175" dirty="0">
                <a:latin typeface="IBM Plex Sans" panose="020B0503050203000203" pitchFamily="34" charset="77"/>
                <a:cs typeface="Trebuchet MS"/>
              </a:rPr>
              <a:t>Criteria</a:t>
            </a:r>
            <a:r>
              <a:rPr sz="2400" spc="-26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325" dirty="0">
                <a:latin typeface="IBM Plex Sans" panose="020B0503050203000203" pitchFamily="34" charset="77"/>
                <a:cs typeface="Trebuchet MS"/>
              </a:rPr>
              <a:t>–</a:t>
            </a:r>
            <a:r>
              <a:rPr sz="2400" spc="-26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5" dirty="0">
                <a:latin typeface="IBM Plex Sans" panose="020B0503050203000203" pitchFamily="34" charset="77"/>
                <a:cs typeface="Trebuchet MS"/>
              </a:rPr>
              <a:t>Gini</a:t>
            </a:r>
            <a:r>
              <a:rPr sz="2400" spc="-24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325" dirty="0">
                <a:latin typeface="IBM Plex Sans" panose="020B0503050203000203" pitchFamily="34" charset="77"/>
                <a:cs typeface="Trebuchet MS"/>
              </a:rPr>
              <a:t>–</a:t>
            </a:r>
            <a:r>
              <a:rPr sz="2400" spc="-26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75" dirty="0">
                <a:latin typeface="IBM Plex Sans" panose="020B0503050203000203" pitchFamily="34" charset="77"/>
                <a:cs typeface="Trebuchet MS"/>
              </a:rPr>
              <a:t>minimize</a:t>
            </a:r>
            <a:r>
              <a:rPr sz="2400" spc="-27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60" dirty="0">
                <a:latin typeface="IBM Plex Sans" panose="020B0503050203000203" pitchFamily="34" charset="77"/>
                <a:cs typeface="Trebuchet MS"/>
              </a:rPr>
              <a:t>misclassification</a:t>
            </a:r>
            <a:r>
              <a:rPr sz="2400" spc="-26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295" dirty="0">
                <a:latin typeface="IBM Plex Sans" panose="020B0503050203000203" pitchFamily="34" charset="77"/>
                <a:cs typeface="Trebuchet MS"/>
              </a:rPr>
              <a:t>,</a:t>
            </a:r>
            <a:r>
              <a:rPr sz="2400" spc="-235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50" dirty="0">
                <a:latin typeface="IBM Plex Sans" panose="020B0503050203000203" pitchFamily="34" charset="77"/>
                <a:cs typeface="Trebuchet MS"/>
              </a:rPr>
              <a:t>Entropy</a:t>
            </a:r>
            <a:r>
              <a:rPr sz="2400" spc="-27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325" dirty="0">
                <a:latin typeface="IBM Plex Sans" panose="020B0503050203000203" pitchFamily="34" charset="77"/>
                <a:cs typeface="Trebuchet MS"/>
              </a:rPr>
              <a:t>–</a:t>
            </a:r>
            <a:r>
              <a:rPr sz="2400" spc="-260" dirty="0">
                <a:latin typeface="IBM Plex Sans" panose="020B0503050203000203" pitchFamily="34" charset="77"/>
                <a:cs typeface="Trebuchet MS"/>
              </a:rPr>
              <a:t> </a:t>
            </a:r>
            <a:r>
              <a:rPr sz="2400" spc="-165" dirty="0">
                <a:latin typeface="IBM Plex Sans" panose="020B0503050203000203" pitchFamily="34" charset="77"/>
                <a:cs typeface="Trebuchet MS"/>
              </a:rPr>
              <a:t>exploratory  </a:t>
            </a:r>
            <a:r>
              <a:rPr sz="2400" spc="-145" dirty="0">
                <a:latin typeface="IBM Plex Sans" panose="020B0503050203000203" pitchFamily="34" charset="77"/>
                <a:cs typeface="Trebuchet MS"/>
              </a:rPr>
              <a:t>analysis</a:t>
            </a:r>
            <a:endParaRPr sz="2400" dirty="0">
              <a:latin typeface="IBM Plex Sans" panose="020B0503050203000203" pitchFamily="34" charset="7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0716" y="4990581"/>
            <a:ext cx="8752840" cy="1799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B</a:t>
            </a:r>
            <a:r>
              <a:rPr spc="-210" dirty="0"/>
              <a:t>a</a:t>
            </a:r>
            <a:r>
              <a:rPr spc="-265" dirty="0"/>
              <a:t>c</a:t>
            </a:r>
            <a:r>
              <a:rPr spc="-290" dirty="0"/>
              <a:t>k</a:t>
            </a:r>
            <a:r>
              <a:rPr spc="-125" dirty="0"/>
              <a:t>up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700" y="1263650"/>
            <a:ext cx="45720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99EFA8E-A949-D24C-AD3F-8509E88689A0}"/>
              </a:ext>
            </a:extLst>
          </p:cNvPr>
          <p:cNvSpPr/>
          <p:nvPr/>
        </p:nvSpPr>
        <p:spPr>
          <a:xfrm>
            <a:off x="5346700" y="1241424"/>
            <a:ext cx="5029200" cy="436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3FE41A-184B-7B4A-8084-9350A228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7835" y="1050954"/>
            <a:ext cx="36188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0" dirty="0"/>
              <a:t>ROC </a:t>
            </a:r>
            <a:r>
              <a:rPr sz="2500" spc="-185" dirty="0"/>
              <a:t>ANALYSIS </a:t>
            </a:r>
            <a:r>
              <a:rPr sz="2500" spc="-155" dirty="0"/>
              <a:t>-</a:t>
            </a:r>
            <a:r>
              <a:rPr sz="2500" spc="-515" dirty="0"/>
              <a:t> </a:t>
            </a:r>
            <a:r>
              <a:rPr sz="2500" spc="-155" dirty="0"/>
              <a:t>B</a:t>
            </a:r>
            <a:r>
              <a:rPr lang="en-GB" sz="2500" spc="-155" dirty="0"/>
              <a:t>ac</a:t>
            </a:r>
            <a:r>
              <a:rPr sz="2500" spc="-155" dirty="0" err="1"/>
              <a:t>kup</a:t>
            </a:r>
            <a:endParaRPr sz="2500" dirty="0"/>
          </a:p>
        </p:txBody>
      </p:sp>
      <p:sp>
        <p:nvSpPr>
          <p:cNvPr id="4" name="object 4"/>
          <p:cNvSpPr/>
          <p:nvPr/>
        </p:nvSpPr>
        <p:spPr>
          <a:xfrm>
            <a:off x="2640602" y="3420249"/>
            <a:ext cx="0" cy="1635760"/>
          </a:xfrm>
          <a:custGeom>
            <a:avLst/>
            <a:gdLst/>
            <a:ahLst/>
            <a:cxnLst/>
            <a:rect l="l" t="t" r="r" b="b"/>
            <a:pathLst>
              <a:path h="1635760">
                <a:moveTo>
                  <a:pt x="0" y="0"/>
                </a:moveTo>
                <a:lnTo>
                  <a:pt x="0" y="1635264"/>
                </a:lnTo>
              </a:path>
            </a:pathLst>
          </a:custGeom>
          <a:ln w="2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2612656" y="3355390"/>
            <a:ext cx="64935" cy="6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665383" y="5023065"/>
            <a:ext cx="48895" cy="65405"/>
          </a:xfrm>
          <a:custGeom>
            <a:avLst/>
            <a:gdLst/>
            <a:ahLst/>
            <a:cxnLst/>
            <a:rect l="l" t="t" r="r" b="b"/>
            <a:pathLst>
              <a:path w="48895" h="65404">
                <a:moveTo>
                  <a:pt x="0" y="0"/>
                </a:moveTo>
                <a:lnTo>
                  <a:pt x="0" y="64909"/>
                </a:lnTo>
                <a:lnTo>
                  <a:pt x="48691" y="40563"/>
                </a:lnTo>
                <a:lnTo>
                  <a:pt x="10820" y="40563"/>
                </a:lnTo>
                <a:lnTo>
                  <a:pt x="10820" y="24333"/>
                </a:lnTo>
                <a:lnTo>
                  <a:pt x="48691" y="243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2636037" y="5055514"/>
            <a:ext cx="2029460" cy="0"/>
          </a:xfrm>
          <a:custGeom>
            <a:avLst/>
            <a:gdLst/>
            <a:ahLst/>
            <a:cxnLst/>
            <a:rect l="l" t="t" r="r" b="b"/>
            <a:pathLst>
              <a:path w="2029460">
                <a:moveTo>
                  <a:pt x="0" y="0"/>
                </a:moveTo>
                <a:lnTo>
                  <a:pt x="2029345" y="0"/>
                </a:lnTo>
              </a:path>
            </a:pathLst>
          </a:custGeom>
          <a:ln w="16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676203" y="5047399"/>
            <a:ext cx="54610" cy="16510"/>
          </a:xfrm>
          <a:custGeom>
            <a:avLst/>
            <a:gdLst/>
            <a:ahLst/>
            <a:cxnLst/>
            <a:rect l="l" t="t" r="r" b="b"/>
            <a:pathLst>
              <a:path w="54610" h="16510">
                <a:moveTo>
                  <a:pt x="37871" y="0"/>
                </a:moveTo>
                <a:lnTo>
                  <a:pt x="0" y="0"/>
                </a:lnTo>
                <a:lnTo>
                  <a:pt x="0" y="16230"/>
                </a:lnTo>
                <a:lnTo>
                  <a:pt x="37871" y="16230"/>
                </a:lnTo>
                <a:lnTo>
                  <a:pt x="54101" y="8115"/>
                </a:lnTo>
                <a:lnTo>
                  <a:pt x="3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2563063" y="5111807"/>
            <a:ext cx="114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920" y="5111807"/>
            <a:ext cx="114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7269" y="3270307"/>
            <a:ext cx="114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269" y="4908607"/>
            <a:ext cx="114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1593" y="5111807"/>
            <a:ext cx="8705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Arial"/>
                <a:cs typeface="Arial"/>
              </a:rPr>
              <a:t>F</a:t>
            </a:r>
            <a:r>
              <a:rPr sz="1400" spc="-10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63532" y="3778251"/>
            <a:ext cx="12373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Arial"/>
                <a:cs typeface="Arial"/>
              </a:rPr>
              <a:t>T</a:t>
            </a:r>
            <a:r>
              <a:rPr sz="1400" spc="-10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</a:p>
        </p:txBody>
      </p:sp>
      <p:sp>
        <p:nvSpPr>
          <p:cNvPr id="15" name="object 15"/>
          <p:cNvSpPr/>
          <p:nvPr/>
        </p:nvSpPr>
        <p:spPr>
          <a:xfrm>
            <a:off x="2984500" y="3771900"/>
            <a:ext cx="1016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/>
          <p:nvPr/>
        </p:nvSpPr>
        <p:spPr>
          <a:xfrm>
            <a:off x="3848100" y="3390900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3034588" y="3442804"/>
            <a:ext cx="865505" cy="387985"/>
          </a:xfrm>
          <a:custGeom>
            <a:avLst/>
            <a:gdLst/>
            <a:ahLst/>
            <a:cxnLst/>
            <a:rect l="l" t="t" r="r" b="b"/>
            <a:pathLst>
              <a:path w="865504" h="387985">
                <a:moveTo>
                  <a:pt x="0" y="387952"/>
                </a:moveTo>
                <a:lnTo>
                  <a:pt x="865495" y="0"/>
                </a:lnTo>
              </a:path>
            </a:pathLst>
          </a:custGeom>
          <a:ln w="5291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 txBox="1"/>
          <p:nvPr/>
        </p:nvSpPr>
        <p:spPr>
          <a:xfrm>
            <a:off x="2163317" y="2349601"/>
            <a:ext cx="406907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66000"/>
              <a:buFont typeface="Wingdings"/>
              <a:buChar char=""/>
              <a:tabLst>
                <a:tab pos="247015" algn="l"/>
              </a:tabLst>
            </a:pPr>
            <a:r>
              <a:rPr sz="2500" spc="-175" dirty="0">
                <a:latin typeface="Trebuchet MS"/>
                <a:cs typeface="Trebuchet MS"/>
              </a:rPr>
              <a:t>The </a:t>
            </a:r>
            <a:r>
              <a:rPr sz="2500" spc="-155" dirty="0">
                <a:latin typeface="Trebuchet MS"/>
                <a:cs typeface="Trebuchet MS"/>
              </a:rPr>
              <a:t>ROC </a:t>
            </a:r>
            <a:r>
              <a:rPr sz="2500" spc="-215" dirty="0">
                <a:latin typeface="Trebuchet MS"/>
                <a:cs typeface="Trebuchet MS"/>
              </a:rPr>
              <a:t>“Curve”:</a:t>
            </a:r>
            <a:r>
              <a:rPr sz="2500" spc="-535" dirty="0">
                <a:latin typeface="Trebuchet MS"/>
                <a:cs typeface="Trebuchet MS"/>
              </a:rPr>
              <a:t> </a:t>
            </a:r>
            <a:r>
              <a:rPr sz="2500" spc="-210" dirty="0">
                <a:latin typeface="Trebuchet MS"/>
                <a:cs typeface="Trebuchet MS"/>
              </a:rPr>
              <a:t>“Continuity”.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7672" y="3930707"/>
            <a:ext cx="202945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har char="•"/>
              <a:tabLst>
                <a:tab pos="207010" algn="l"/>
                <a:tab pos="207645" algn="l"/>
              </a:tabLst>
            </a:pPr>
            <a:r>
              <a:rPr sz="1400" spc="70" dirty="0">
                <a:latin typeface="Arial"/>
                <a:cs typeface="Arial"/>
              </a:rPr>
              <a:t>RO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90" dirty="0">
                <a:latin typeface="Arial"/>
                <a:cs typeface="Arial"/>
              </a:rPr>
              <a:t>diagram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8790" y="2756001"/>
            <a:ext cx="4202706" cy="3561681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584835" indent="-572135">
              <a:lnSpc>
                <a:spcPct val="100000"/>
              </a:lnSpc>
              <a:spcBef>
                <a:spcPts val="1050"/>
              </a:spcBef>
              <a:buSzPct val="66000"/>
              <a:buFont typeface="Courier New"/>
              <a:buChar char="o"/>
              <a:tabLst>
                <a:tab pos="584835" algn="l"/>
                <a:tab pos="585470" algn="l"/>
              </a:tabLst>
            </a:pPr>
            <a:r>
              <a:rPr sz="2000" spc="-5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Given </a:t>
            </a:r>
            <a:r>
              <a:rPr sz="2000" spc="-4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two</a:t>
            </a:r>
            <a:r>
              <a:rPr sz="2000" spc="-200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2000" spc="-55" dirty="0">
                <a:solidFill>
                  <a:srgbClr val="006FC0"/>
                </a:solidFill>
                <a:latin typeface="IBM Plex Sans" panose="020B0503050203000203" pitchFamily="34" charset="77"/>
                <a:cs typeface="Arial"/>
              </a:rPr>
              <a:t>classifiers:</a:t>
            </a:r>
            <a:endParaRPr sz="2000" dirty="0">
              <a:latin typeface="IBM Plex Sans" panose="020B0503050203000203" pitchFamily="34" charset="77"/>
              <a:cs typeface="Arial"/>
            </a:endParaRPr>
          </a:p>
          <a:p>
            <a:pPr marL="706755" marR="101600" lvl="1" indent="-379095">
              <a:lnSpc>
                <a:spcPct val="105100"/>
              </a:lnSpc>
              <a:spcBef>
                <a:spcPts val="550"/>
              </a:spcBef>
              <a:buSzPct val="75757"/>
              <a:buFont typeface="Wingdings"/>
              <a:buChar char=""/>
              <a:tabLst>
                <a:tab pos="706755" algn="l"/>
                <a:tab pos="707390" algn="l"/>
              </a:tabLst>
            </a:pPr>
            <a:r>
              <a:rPr sz="2000" spc="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We </a:t>
            </a:r>
            <a:r>
              <a:rPr sz="2000" spc="20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can construct any  </a:t>
            </a:r>
            <a:r>
              <a:rPr sz="2000" spc="1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“intermediate” classifier</a:t>
            </a:r>
            <a:r>
              <a:rPr sz="2000" spc="-6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2000" spc="1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just  </a:t>
            </a:r>
            <a:r>
              <a:rPr sz="2000" spc="20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randomly weighting </a:t>
            </a:r>
            <a:r>
              <a:rPr sz="2000" spc="1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both  classifiers (giving </a:t>
            </a:r>
            <a:r>
              <a:rPr sz="2000" spc="20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more </a:t>
            </a:r>
            <a:r>
              <a:rPr sz="2000" spc="1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or  less </a:t>
            </a:r>
            <a:r>
              <a:rPr sz="2000" spc="20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weight </a:t>
            </a:r>
            <a:r>
              <a:rPr sz="2000" spc="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to </a:t>
            </a:r>
            <a:r>
              <a:rPr sz="2000" spc="20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one </a:t>
            </a:r>
            <a:r>
              <a:rPr sz="2000" spc="1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or the  other).</a:t>
            </a:r>
            <a:endParaRPr sz="2000" dirty="0">
              <a:latin typeface="IBM Plex Sans" panose="020B0503050203000203" pitchFamily="34" charset="77"/>
              <a:cs typeface="Arial"/>
            </a:endParaRPr>
          </a:p>
          <a:p>
            <a:pPr marL="706755" marR="168910" lvl="1" indent="-379095">
              <a:lnSpc>
                <a:spcPct val="106100"/>
              </a:lnSpc>
              <a:spcBef>
                <a:spcPts val="1095"/>
              </a:spcBef>
              <a:buSzPct val="75757"/>
              <a:buFont typeface="Wingdings"/>
              <a:buChar char=""/>
              <a:tabLst>
                <a:tab pos="706755" algn="l"/>
                <a:tab pos="707390" algn="l"/>
              </a:tabLst>
            </a:pPr>
            <a:r>
              <a:rPr sz="2000" spc="20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This </a:t>
            </a:r>
            <a:r>
              <a:rPr sz="2000" spc="1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creates </a:t>
            </a:r>
            <a:r>
              <a:rPr sz="2000" spc="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a </a:t>
            </a:r>
            <a:r>
              <a:rPr sz="2000" spc="1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“continuum”  of classifiers </a:t>
            </a:r>
            <a:r>
              <a:rPr sz="2000" spc="20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between </a:t>
            </a:r>
            <a:r>
              <a:rPr sz="2000" spc="2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any  </a:t>
            </a:r>
            <a:r>
              <a:rPr sz="2000" spc="20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two</a:t>
            </a:r>
            <a:r>
              <a:rPr sz="2000" spc="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 </a:t>
            </a:r>
            <a:r>
              <a:rPr sz="2000" spc="15" dirty="0">
                <a:solidFill>
                  <a:srgbClr val="E19600"/>
                </a:solidFill>
                <a:latin typeface="IBM Plex Sans" panose="020B0503050203000203" pitchFamily="34" charset="77"/>
                <a:cs typeface="Arial"/>
              </a:rPr>
              <a:t>classifiers.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0367" y="1031748"/>
            <a:ext cx="36188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0" dirty="0"/>
              <a:t>ROC </a:t>
            </a:r>
            <a:r>
              <a:rPr sz="2500" spc="-185" dirty="0"/>
              <a:t>ANALYSIS </a:t>
            </a:r>
            <a:r>
              <a:rPr sz="2500" spc="-155" dirty="0"/>
              <a:t>-</a:t>
            </a:r>
            <a:r>
              <a:rPr sz="2500" spc="-515" dirty="0"/>
              <a:t> </a:t>
            </a:r>
            <a:r>
              <a:rPr sz="2500" spc="-155" dirty="0"/>
              <a:t>B</a:t>
            </a:r>
            <a:r>
              <a:rPr lang="en-GB" sz="2500" spc="-155" dirty="0"/>
              <a:t>ac</a:t>
            </a:r>
            <a:r>
              <a:rPr sz="2500" spc="-155" dirty="0" err="1"/>
              <a:t>kup</a:t>
            </a:r>
            <a:endParaRPr sz="2500" dirty="0"/>
          </a:p>
        </p:txBody>
      </p:sp>
      <p:sp>
        <p:nvSpPr>
          <p:cNvPr id="4" name="object 4"/>
          <p:cNvSpPr/>
          <p:nvPr/>
        </p:nvSpPr>
        <p:spPr>
          <a:xfrm>
            <a:off x="2710179" y="3161461"/>
            <a:ext cx="0" cy="1185545"/>
          </a:xfrm>
          <a:custGeom>
            <a:avLst/>
            <a:gdLst/>
            <a:ahLst/>
            <a:cxnLst/>
            <a:rect l="l" t="t" r="r" b="b"/>
            <a:pathLst>
              <a:path h="1185545">
                <a:moveTo>
                  <a:pt x="0" y="0"/>
                </a:moveTo>
                <a:lnTo>
                  <a:pt x="0" y="1185443"/>
                </a:lnTo>
              </a:path>
            </a:pathLst>
          </a:custGeom>
          <a:ln w="25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2239" y="3096602"/>
            <a:ext cx="64922" cy="65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4966" y="4764278"/>
            <a:ext cx="48895" cy="65405"/>
          </a:xfrm>
          <a:custGeom>
            <a:avLst/>
            <a:gdLst/>
            <a:ahLst/>
            <a:cxnLst/>
            <a:rect l="l" t="t" r="r" b="b"/>
            <a:pathLst>
              <a:path w="48895" h="65404">
                <a:moveTo>
                  <a:pt x="0" y="0"/>
                </a:moveTo>
                <a:lnTo>
                  <a:pt x="0" y="64909"/>
                </a:lnTo>
                <a:lnTo>
                  <a:pt x="48691" y="40576"/>
                </a:lnTo>
                <a:lnTo>
                  <a:pt x="10820" y="40576"/>
                </a:lnTo>
                <a:lnTo>
                  <a:pt x="10820" y="24345"/>
                </a:lnTo>
                <a:lnTo>
                  <a:pt x="48691" y="243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8833" y="4796739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>
                <a:moveTo>
                  <a:pt x="0" y="0"/>
                </a:moveTo>
                <a:lnTo>
                  <a:pt x="1976132" y="0"/>
                </a:lnTo>
              </a:path>
            </a:pathLst>
          </a:custGeom>
          <a:ln w="16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5786" y="4788623"/>
            <a:ext cx="54610" cy="16510"/>
          </a:xfrm>
          <a:custGeom>
            <a:avLst/>
            <a:gdLst/>
            <a:ahLst/>
            <a:cxnLst/>
            <a:rect l="l" t="t" r="r" b="b"/>
            <a:pathLst>
              <a:path w="54610" h="16510">
                <a:moveTo>
                  <a:pt x="37871" y="0"/>
                </a:moveTo>
                <a:lnTo>
                  <a:pt x="0" y="0"/>
                </a:lnTo>
                <a:lnTo>
                  <a:pt x="0" y="16230"/>
                </a:lnTo>
                <a:lnTo>
                  <a:pt x="37871" y="16230"/>
                </a:lnTo>
                <a:lnTo>
                  <a:pt x="54101" y="8115"/>
                </a:lnTo>
                <a:lnTo>
                  <a:pt x="3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24593" y="2800407"/>
            <a:ext cx="113538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70" dirty="0">
                <a:latin typeface="Arial"/>
                <a:cs typeface="Arial"/>
              </a:rPr>
              <a:t>RO </a:t>
            </a:r>
            <a:r>
              <a:rPr sz="1250" dirty="0">
                <a:latin typeface="Arial"/>
                <a:cs typeface="Arial"/>
              </a:rPr>
              <a:t>C</a:t>
            </a:r>
            <a:r>
              <a:rPr sz="1250" spc="-190" dirty="0">
                <a:latin typeface="Arial"/>
                <a:cs typeface="Arial"/>
              </a:rPr>
              <a:t> </a:t>
            </a:r>
            <a:r>
              <a:rPr sz="1250" spc="90" dirty="0">
                <a:latin typeface="Arial"/>
                <a:cs typeface="Arial"/>
              </a:rPr>
              <a:t>diagram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6878" y="3016307"/>
            <a:ext cx="11430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6878" y="4654607"/>
            <a:ext cx="11430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2748" y="4857807"/>
            <a:ext cx="214884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0760" algn="l"/>
                <a:tab pos="2047239" algn="l"/>
              </a:tabLst>
            </a:pPr>
            <a:r>
              <a:rPr sz="1250" dirty="0">
                <a:latin typeface="Arial"/>
                <a:cs typeface="Arial"/>
              </a:rPr>
              <a:t>0	</a:t>
            </a:r>
            <a:r>
              <a:rPr sz="1250" spc="-90" dirty="0">
                <a:latin typeface="Arial"/>
                <a:cs typeface="Arial"/>
              </a:rPr>
              <a:t>F</a:t>
            </a:r>
            <a:r>
              <a:rPr sz="1250" spc="-105" dirty="0">
                <a:latin typeface="Arial"/>
                <a:cs typeface="Arial"/>
              </a:rPr>
              <a:t>P</a:t>
            </a:r>
            <a:r>
              <a:rPr sz="1250" dirty="0">
                <a:latin typeface="Arial"/>
                <a:cs typeface="Arial"/>
              </a:rPr>
              <a:t>R	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2863" y="3854507"/>
            <a:ext cx="31940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90" dirty="0">
                <a:latin typeface="Arial"/>
                <a:cs typeface="Arial"/>
              </a:rPr>
              <a:t>T</a:t>
            </a:r>
            <a:r>
              <a:rPr sz="1250" spc="-105" dirty="0">
                <a:latin typeface="Arial"/>
                <a:cs typeface="Arial"/>
              </a:rPr>
              <a:t>P</a:t>
            </a:r>
            <a:r>
              <a:rPr sz="1250" dirty="0">
                <a:latin typeface="Arial"/>
                <a:cs typeface="Arial"/>
              </a:rPr>
              <a:t>R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67000" y="4292600"/>
            <a:ext cx="1016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4000" y="3860800"/>
            <a:ext cx="1016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0" y="3517900"/>
            <a:ext cx="1143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11600" y="3124200"/>
            <a:ext cx="114300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5000" y="3860800"/>
            <a:ext cx="1143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9800" y="3517900"/>
            <a:ext cx="114300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1000" y="4076700"/>
            <a:ext cx="1016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5132" y="3916222"/>
            <a:ext cx="129539" cy="436880"/>
          </a:xfrm>
          <a:custGeom>
            <a:avLst/>
            <a:gdLst/>
            <a:ahLst/>
            <a:cxnLst/>
            <a:rect l="l" t="t" r="r" b="b"/>
            <a:pathLst>
              <a:path w="129539" h="436879">
                <a:moveTo>
                  <a:pt x="0" y="436418"/>
                </a:moveTo>
                <a:lnTo>
                  <a:pt x="129317" y="0"/>
                </a:lnTo>
              </a:path>
            </a:pathLst>
          </a:custGeom>
          <a:ln w="5292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44457" y="3571113"/>
            <a:ext cx="259715" cy="346710"/>
          </a:xfrm>
          <a:custGeom>
            <a:avLst/>
            <a:gdLst/>
            <a:ahLst/>
            <a:cxnLst/>
            <a:rect l="l" t="t" r="r" b="b"/>
            <a:pathLst>
              <a:path w="259714" h="346710">
                <a:moveTo>
                  <a:pt x="0" y="346084"/>
                </a:moveTo>
                <a:lnTo>
                  <a:pt x="259606" y="0"/>
                </a:lnTo>
              </a:path>
            </a:pathLst>
          </a:custGeom>
          <a:ln w="5292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15132" y="4346905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973"/>
                </a:lnTo>
              </a:path>
            </a:pathLst>
          </a:custGeom>
          <a:ln w="52931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04057" y="3182188"/>
            <a:ext cx="862965" cy="389890"/>
          </a:xfrm>
          <a:custGeom>
            <a:avLst/>
            <a:gdLst/>
            <a:ahLst/>
            <a:cxnLst/>
            <a:rect l="l" t="t" r="r" b="b"/>
            <a:pathLst>
              <a:path w="862964" h="389889">
                <a:moveTo>
                  <a:pt x="0" y="389789"/>
                </a:moveTo>
                <a:lnTo>
                  <a:pt x="862683" y="0"/>
                </a:lnTo>
              </a:path>
            </a:pathLst>
          </a:custGeom>
          <a:ln w="5291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6743" y="3096602"/>
            <a:ext cx="733425" cy="85725"/>
          </a:xfrm>
          <a:custGeom>
            <a:avLst/>
            <a:gdLst/>
            <a:ahLst/>
            <a:cxnLst/>
            <a:rect l="l" t="t" r="r" b="b"/>
            <a:pathLst>
              <a:path w="733425" h="85725">
                <a:moveTo>
                  <a:pt x="0" y="85575"/>
                </a:moveTo>
                <a:lnTo>
                  <a:pt x="733370" y="0"/>
                </a:lnTo>
              </a:path>
            </a:pathLst>
          </a:custGeom>
          <a:ln w="5291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72283" y="473487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86525"/>
                </a:moveTo>
                <a:lnTo>
                  <a:pt x="86550" y="86525"/>
                </a:lnTo>
                <a:lnTo>
                  <a:pt x="86550" y="0"/>
                </a:lnTo>
                <a:lnTo>
                  <a:pt x="0" y="0"/>
                </a:lnTo>
                <a:lnTo>
                  <a:pt x="0" y="865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72283" y="4734877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86525"/>
                </a:moveTo>
                <a:lnTo>
                  <a:pt x="86549" y="86525"/>
                </a:lnTo>
                <a:lnTo>
                  <a:pt x="86549" y="0"/>
                </a:lnTo>
                <a:lnTo>
                  <a:pt x="0" y="0"/>
                </a:lnTo>
                <a:lnTo>
                  <a:pt x="0" y="86525"/>
                </a:lnTo>
                <a:close/>
              </a:path>
            </a:pathLst>
          </a:custGeom>
          <a:ln w="5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57267" y="3052813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0" y="86525"/>
                </a:moveTo>
                <a:lnTo>
                  <a:pt x="86550" y="86525"/>
                </a:lnTo>
                <a:lnTo>
                  <a:pt x="86550" y="0"/>
                </a:lnTo>
                <a:lnTo>
                  <a:pt x="0" y="0"/>
                </a:lnTo>
                <a:lnTo>
                  <a:pt x="0" y="865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7267" y="3052813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0" y="86525"/>
                </a:moveTo>
                <a:lnTo>
                  <a:pt x="86549" y="86525"/>
                </a:lnTo>
                <a:lnTo>
                  <a:pt x="86549" y="0"/>
                </a:lnTo>
                <a:lnTo>
                  <a:pt x="0" y="0"/>
                </a:lnTo>
                <a:lnTo>
                  <a:pt x="0" y="86525"/>
                </a:lnTo>
                <a:close/>
              </a:path>
            </a:pathLst>
          </a:custGeom>
          <a:ln w="5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19679" y="3386658"/>
            <a:ext cx="956944" cy="934085"/>
          </a:xfrm>
          <a:custGeom>
            <a:avLst/>
            <a:gdLst/>
            <a:ahLst/>
            <a:cxnLst/>
            <a:rect l="l" t="t" r="r" b="b"/>
            <a:pathLst>
              <a:path w="956945" h="934085">
                <a:moveTo>
                  <a:pt x="777735" y="0"/>
                </a:moveTo>
                <a:lnTo>
                  <a:pt x="0" y="747115"/>
                </a:lnTo>
                <a:lnTo>
                  <a:pt x="179197" y="933627"/>
                </a:lnTo>
                <a:lnTo>
                  <a:pt x="956932" y="186499"/>
                </a:lnTo>
                <a:lnTo>
                  <a:pt x="777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19679" y="3386658"/>
            <a:ext cx="956944" cy="934085"/>
          </a:xfrm>
          <a:custGeom>
            <a:avLst/>
            <a:gdLst/>
            <a:ahLst/>
            <a:cxnLst/>
            <a:rect l="l" t="t" r="r" b="b"/>
            <a:pathLst>
              <a:path w="956945" h="934085">
                <a:moveTo>
                  <a:pt x="777738" y="0"/>
                </a:moveTo>
                <a:lnTo>
                  <a:pt x="956941" y="186511"/>
                </a:lnTo>
                <a:lnTo>
                  <a:pt x="179202" y="933637"/>
                </a:lnTo>
                <a:lnTo>
                  <a:pt x="0" y="747126"/>
                </a:lnTo>
                <a:lnTo>
                  <a:pt x="777738" y="0"/>
                </a:lnTo>
                <a:close/>
              </a:path>
            </a:pathLst>
          </a:custGeom>
          <a:ln w="529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6110" y="3085147"/>
            <a:ext cx="1990089" cy="1695450"/>
          </a:xfrm>
          <a:custGeom>
            <a:avLst/>
            <a:gdLst/>
            <a:ahLst/>
            <a:cxnLst/>
            <a:rect l="l" t="t" r="r" b="b"/>
            <a:pathLst>
              <a:path w="1990089" h="1695450">
                <a:moveTo>
                  <a:pt x="0" y="1695371"/>
                </a:moveTo>
                <a:lnTo>
                  <a:pt x="1989632" y="0"/>
                </a:lnTo>
              </a:path>
            </a:pathLst>
          </a:custGeom>
          <a:ln w="5292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12641" y="3727507"/>
            <a:ext cx="1093470" cy="7493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indent="635" algn="ctr">
              <a:lnSpc>
                <a:spcPts val="1300"/>
              </a:lnSpc>
              <a:spcBef>
                <a:spcPts val="309"/>
              </a:spcBef>
            </a:pPr>
            <a:r>
              <a:rPr sz="1250" spc="-30" dirty="0">
                <a:solidFill>
                  <a:srgbClr val="7597D9"/>
                </a:solidFill>
                <a:latin typeface="Arial"/>
                <a:cs typeface="Arial"/>
              </a:rPr>
              <a:t>The </a:t>
            </a:r>
            <a:r>
              <a:rPr sz="1250" spc="-35" dirty="0">
                <a:solidFill>
                  <a:srgbClr val="7597D9"/>
                </a:solidFill>
                <a:latin typeface="Arial"/>
                <a:cs typeface="Arial"/>
              </a:rPr>
              <a:t>diagonal  shows </a:t>
            </a:r>
            <a:r>
              <a:rPr sz="1250" spc="-20" dirty="0">
                <a:solidFill>
                  <a:srgbClr val="7597D9"/>
                </a:solidFill>
                <a:latin typeface="Arial"/>
                <a:cs typeface="Arial"/>
              </a:rPr>
              <a:t>the</a:t>
            </a:r>
            <a:r>
              <a:rPr sz="1250" spc="-250" dirty="0">
                <a:solidFill>
                  <a:srgbClr val="7597D9"/>
                </a:solidFill>
                <a:latin typeface="Arial"/>
                <a:cs typeface="Arial"/>
              </a:rPr>
              <a:t> </a:t>
            </a:r>
            <a:r>
              <a:rPr sz="1250" spc="-30" dirty="0">
                <a:solidFill>
                  <a:srgbClr val="7597D9"/>
                </a:solidFill>
                <a:latin typeface="Arial"/>
                <a:cs typeface="Arial"/>
              </a:rPr>
              <a:t>worst</a:t>
            </a:r>
            <a:endParaRPr sz="1250">
              <a:latin typeface="Arial"/>
              <a:cs typeface="Arial"/>
            </a:endParaRPr>
          </a:p>
          <a:p>
            <a:pPr marL="248920" marR="246379" indent="6985" algn="ctr">
              <a:lnSpc>
                <a:spcPts val="1300"/>
              </a:lnSpc>
              <a:spcBef>
                <a:spcPts val="300"/>
              </a:spcBef>
            </a:pPr>
            <a:r>
              <a:rPr sz="1250" spc="-35" dirty="0">
                <a:solidFill>
                  <a:srgbClr val="7597D9"/>
                </a:solidFill>
                <a:latin typeface="Arial"/>
                <a:cs typeface="Arial"/>
              </a:rPr>
              <a:t>s</a:t>
            </a:r>
            <a:r>
              <a:rPr sz="1250" spc="-20" dirty="0">
                <a:solidFill>
                  <a:srgbClr val="7597D9"/>
                </a:solidFill>
                <a:latin typeface="Arial"/>
                <a:cs typeface="Arial"/>
              </a:rPr>
              <a:t>i</a:t>
            </a:r>
            <a:r>
              <a:rPr sz="1250" spc="-25" dirty="0">
                <a:solidFill>
                  <a:srgbClr val="7597D9"/>
                </a:solidFill>
                <a:latin typeface="Arial"/>
                <a:cs typeface="Arial"/>
              </a:rPr>
              <a:t>t</a:t>
            </a:r>
            <a:r>
              <a:rPr sz="1250" spc="-40" dirty="0">
                <a:solidFill>
                  <a:srgbClr val="7597D9"/>
                </a:solidFill>
                <a:latin typeface="Arial"/>
                <a:cs typeface="Arial"/>
              </a:rPr>
              <a:t>ua</a:t>
            </a:r>
            <a:r>
              <a:rPr sz="1250" spc="-25" dirty="0">
                <a:solidFill>
                  <a:srgbClr val="7597D9"/>
                </a:solidFill>
                <a:latin typeface="Arial"/>
                <a:cs typeface="Arial"/>
              </a:rPr>
              <a:t>t</a:t>
            </a:r>
            <a:r>
              <a:rPr sz="1250" spc="-20" dirty="0">
                <a:solidFill>
                  <a:srgbClr val="7597D9"/>
                </a:solidFill>
                <a:latin typeface="Arial"/>
                <a:cs typeface="Arial"/>
              </a:rPr>
              <a:t>i</a:t>
            </a:r>
            <a:r>
              <a:rPr sz="1250" spc="-40" dirty="0">
                <a:solidFill>
                  <a:srgbClr val="7597D9"/>
                </a:solidFill>
                <a:latin typeface="Arial"/>
                <a:cs typeface="Arial"/>
              </a:rPr>
              <a:t>o</a:t>
            </a:r>
            <a:r>
              <a:rPr sz="1250" dirty="0">
                <a:solidFill>
                  <a:srgbClr val="7597D9"/>
                </a:solidFill>
                <a:latin typeface="Arial"/>
                <a:cs typeface="Arial"/>
              </a:rPr>
              <a:t>n  </a:t>
            </a:r>
            <a:r>
              <a:rPr sz="1250" spc="-40" dirty="0">
                <a:solidFill>
                  <a:srgbClr val="7597D9"/>
                </a:solidFill>
                <a:latin typeface="Arial"/>
                <a:cs typeface="Arial"/>
              </a:rPr>
              <a:t>po</a:t>
            </a:r>
            <a:r>
              <a:rPr sz="1250" spc="-35" dirty="0">
                <a:solidFill>
                  <a:srgbClr val="7597D9"/>
                </a:solidFill>
                <a:latin typeface="Arial"/>
                <a:cs typeface="Arial"/>
              </a:rPr>
              <a:t>ss</a:t>
            </a:r>
            <a:r>
              <a:rPr sz="1250" spc="-20" dirty="0">
                <a:solidFill>
                  <a:srgbClr val="7597D9"/>
                </a:solidFill>
                <a:latin typeface="Arial"/>
                <a:cs typeface="Arial"/>
              </a:rPr>
              <a:t>i</a:t>
            </a:r>
            <a:r>
              <a:rPr sz="1250" spc="-40" dirty="0">
                <a:solidFill>
                  <a:srgbClr val="7597D9"/>
                </a:solidFill>
                <a:latin typeface="Arial"/>
                <a:cs typeface="Arial"/>
              </a:rPr>
              <a:t>b</a:t>
            </a:r>
            <a:r>
              <a:rPr sz="1250" spc="-20" dirty="0">
                <a:solidFill>
                  <a:srgbClr val="7597D9"/>
                </a:solidFill>
                <a:latin typeface="Arial"/>
                <a:cs typeface="Arial"/>
              </a:rPr>
              <a:t>l</a:t>
            </a:r>
            <a:r>
              <a:rPr sz="1250" spc="-40" dirty="0">
                <a:solidFill>
                  <a:srgbClr val="7597D9"/>
                </a:solidFill>
                <a:latin typeface="Arial"/>
                <a:cs typeface="Arial"/>
              </a:rPr>
              <a:t>e.</a:t>
            </a:r>
            <a:endParaRPr sz="12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99360" y="5324576"/>
            <a:ext cx="5695315" cy="913765"/>
          </a:xfrm>
          <a:prstGeom prst="rect">
            <a:avLst/>
          </a:prstGeom>
          <a:ln w="52917">
            <a:solidFill>
              <a:srgbClr val="FD8537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325"/>
              </a:spcBef>
            </a:pPr>
            <a:r>
              <a:rPr sz="1650" spc="80" dirty="0">
                <a:latin typeface="Arial"/>
                <a:cs typeface="Arial"/>
              </a:rPr>
              <a:t>We </a:t>
            </a:r>
            <a:r>
              <a:rPr sz="1650" spc="75" dirty="0">
                <a:latin typeface="Arial"/>
                <a:cs typeface="Arial"/>
              </a:rPr>
              <a:t>can </a:t>
            </a:r>
            <a:r>
              <a:rPr sz="1650" spc="80" dirty="0">
                <a:latin typeface="Arial"/>
                <a:cs typeface="Arial"/>
              </a:rPr>
              <a:t>discard those </a:t>
            </a:r>
            <a:r>
              <a:rPr sz="1650" spc="85" dirty="0">
                <a:latin typeface="Arial"/>
                <a:cs typeface="Arial"/>
              </a:rPr>
              <a:t>which </a:t>
            </a:r>
            <a:r>
              <a:rPr sz="1650" spc="65" dirty="0">
                <a:latin typeface="Arial"/>
                <a:cs typeface="Arial"/>
              </a:rPr>
              <a:t>are </a:t>
            </a:r>
            <a:r>
              <a:rPr sz="1650" spc="80" dirty="0">
                <a:latin typeface="Arial"/>
                <a:cs typeface="Arial"/>
              </a:rPr>
              <a:t>below</a:t>
            </a:r>
            <a:r>
              <a:rPr sz="1650" spc="165" dirty="0">
                <a:latin typeface="Arial"/>
                <a:cs typeface="Arial"/>
              </a:rPr>
              <a:t> </a:t>
            </a:r>
            <a:r>
              <a:rPr sz="1650" spc="110" dirty="0">
                <a:latin typeface="Arial"/>
                <a:cs typeface="Arial"/>
              </a:rPr>
              <a:t>because</a:t>
            </a:r>
            <a:endParaRPr sz="165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520"/>
              </a:spcBef>
            </a:pPr>
            <a:r>
              <a:rPr sz="1650" spc="70" dirty="0">
                <a:latin typeface="Arial"/>
                <a:cs typeface="Arial"/>
              </a:rPr>
              <a:t>there </a:t>
            </a:r>
            <a:r>
              <a:rPr sz="1650" spc="25" dirty="0">
                <a:latin typeface="Arial"/>
                <a:cs typeface="Arial"/>
              </a:rPr>
              <a:t>is </a:t>
            </a:r>
            <a:r>
              <a:rPr sz="1650" spc="60" dirty="0">
                <a:latin typeface="Arial"/>
                <a:cs typeface="Arial"/>
              </a:rPr>
              <a:t>no </a:t>
            </a:r>
            <a:r>
              <a:rPr sz="1650" spc="85" dirty="0">
                <a:latin typeface="Arial"/>
                <a:cs typeface="Arial"/>
              </a:rPr>
              <a:t>context </a:t>
            </a:r>
            <a:r>
              <a:rPr sz="1650" spc="90" dirty="0">
                <a:latin typeface="Arial"/>
                <a:cs typeface="Arial"/>
              </a:rPr>
              <a:t>(combination </a:t>
            </a:r>
            <a:r>
              <a:rPr sz="1650" spc="60" dirty="0">
                <a:latin typeface="Arial"/>
                <a:cs typeface="Arial"/>
              </a:rPr>
              <a:t>of </a:t>
            </a:r>
            <a:r>
              <a:rPr sz="1650" spc="75" dirty="0">
                <a:latin typeface="Arial"/>
                <a:cs typeface="Arial"/>
              </a:rPr>
              <a:t>class</a:t>
            </a:r>
            <a:r>
              <a:rPr sz="1650" spc="305" dirty="0">
                <a:latin typeface="Arial"/>
                <a:cs typeface="Arial"/>
              </a:rPr>
              <a:t> </a:t>
            </a:r>
            <a:r>
              <a:rPr sz="1650" spc="80" dirty="0">
                <a:latin typeface="Arial"/>
                <a:cs typeface="Arial"/>
              </a:rPr>
              <a:t>distribution</a:t>
            </a:r>
            <a:endParaRPr sz="165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latin typeface="Arial"/>
                <a:cs typeface="Arial"/>
              </a:rPr>
              <a:t>/ </a:t>
            </a:r>
            <a:r>
              <a:rPr sz="1650" spc="80" dirty="0">
                <a:latin typeface="Arial"/>
                <a:cs typeface="Arial"/>
              </a:rPr>
              <a:t>cost matrix) </a:t>
            </a:r>
            <a:r>
              <a:rPr sz="1650" spc="55" dirty="0">
                <a:latin typeface="Arial"/>
                <a:cs typeface="Arial"/>
              </a:rPr>
              <a:t>for </a:t>
            </a:r>
            <a:r>
              <a:rPr sz="1650" spc="85" dirty="0">
                <a:latin typeface="Arial"/>
                <a:cs typeface="Arial"/>
              </a:rPr>
              <a:t>which </a:t>
            </a:r>
            <a:r>
              <a:rPr sz="1650" spc="75" dirty="0">
                <a:latin typeface="Arial"/>
                <a:cs typeface="Arial"/>
              </a:rPr>
              <a:t>they could </a:t>
            </a:r>
            <a:r>
              <a:rPr sz="1650" spc="60" dirty="0">
                <a:latin typeface="Arial"/>
                <a:cs typeface="Arial"/>
              </a:rPr>
              <a:t>be</a:t>
            </a:r>
            <a:r>
              <a:rPr sz="1650" spc="254" dirty="0">
                <a:latin typeface="Arial"/>
                <a:cs typeface="Arial"/>
              </a:rPr>
              <a:t> </a:t>
            </a:r>
            <a:r>
              <a:rPr sz="1650" spc="85" dirty="0">
                <a:latin typeface="Arial"/>
                <a:cs typeface="Arial"/>
              </a:rPr>
              <a:t>optimal.</a:t>
            </a:r>
            <a:endParaRPr sz="1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05761" y="1831003"/>
            <a:ext cx="5993130" cy="1018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30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50" spc="150" dirty="0">
                <a:latin typeface="Times New Roman"/>
                <a:cs typeface="Times New Roman"/>
              </a:rPr>
              <a:t>The </a:t>
            </a:r>
            <a:r>
              <a:rPr sz="2050" spc="110" dirty="0">
                <a:latin typeface="Times New Roman"/>
                <a:cs typeface="Times New Roman"/>
              </a:rPr>
              <a:t>ROC </a:t>
            </a:r>
            <a:r>
              <a:rPr sz="2050" spc="55" dirty="0">
                <a:latin typeface="Times New Roman"/>
                <a:cs typeface="Times New Roman"/>
              </a:rPr>
              <a:t>“Curve”:</a:t>
            </a:r>
            <a:r>
              <a:rPr sz="2050" spc="-190" dirty="0">
                <a:latin typeface="Times New Roman"/>
                <a:cs typeface="Times New Roman"/>
              </a:rPr>
              <a:t> </a:t>
            </a:r>
            <a:r>
              <a:rPr sz="2050" spc="130" dirty="0">
                <a:latin typeface="Times New Roman"/>
                <a:cs typeface="Times New Roman"/>
              </a:rPr>
              <a:t>Construction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3216275">
              <a:lnSpc>
                <a:spcPct val="100000"/>
              </a:lnSpc>
              <a:tabLst>
                <a:tab pos="3594100" algn="l"/>
              </a:tabLst>
            </a:pPr>
            <a:r>
              <a:rPr sz="1250" dirty="0">
                <a:solidFill>
                  <a:srgbClr val="006FC0"/>
                </a:solidFill>
                <a:latin typeface="Courier New"/>
                <a:cs typeface="Courier New"/>
              </a:rPr>
              <a:t>o	</a:t>
            </a:r>
            <a:r>
              <a:rPr sz="1650" spc="20" dirty="0">
                <a:solidFill>
                  <a:srgbClr val="006FC0"/>
                </a:solidFill>
                <a:latin typeface="Arial"/>
                <a:cs typeface="Arial"/>
              </a:rPr>
              <a:t>Given several</a:t>
            </a:r>
            <a:r>
              <a:rPr sz="1650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50" spc="15" dirty="0">
                <a:solidFill>
                  <a:srgbClr val="006FC0"/>
                </a:solidFill>
                <a:latin typeface="Arial"/>
                <a:cs typeface="Arial"/>
              </a:rPr>
              <a:t>classifiers:</a:t>
            </a:r>
            <a:endParaRPr sz="1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87771" y="2887205"/>
            <a:ext cx="3268979" cy="23495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91160" marR="9525" indent="-378460">
              <a:lnSpc>
                <a:spcPts val="1700"/>
              </a:lnSpc>
              <a:spcBef>
                <a:spcPts val="405"/>
              </a:spcBef>
              <a:buSzPct val="75757"/>
              <a:buFont typeface="Wingdings"/>
              <a:buChar char=""/>
              <a:tabLst>
                <a:tab pos="391160" algn="l"/>
                <a:tab pos="391795" algn="l"/>
              </a:tabLst>
            </a:pPr>
            <a:r>
              <a:rPr sz="1650" spc="-75" dirty="0">
                <a:solidFill>
                  <a:srgbClr val="E19600"/>
                </a:solidFill>
                <a:latin typeface="Arial"/>
                <a:cs typeface="Arial"/>
              </a:rPr>
              <a:t>We </a:t>
            </a:r>
            <a:r>
              <a:rPr sz="1650" spc="-55" dirty="0">
                <a:solidFill>
                  <a:srgbClr val="E19600"/>
                </a:solidFill>
                <a:latin typeface="Arial"/>
                <a:cs typeface="Arial"/>
              </a:rPr>
              <a:t>construct </a:t>
            </a:r>
            <a:r>
              <a:rPr sz="1650" spc="-35" dirty="0">
                <a:solidFill>
                  <a:srgbClr val="E19600"/>
                </a:solidFill>
                <a:latin typeface="Arial"/>
                <a:cs typeface="Arial"/>
              </a:rPr>
              <a:t>the </a:t>
            </a:r>
            <a:r>
              <a:rPr sz="1650" spc="-60" dirty="0">
                <a:solidFill>
                  <a:srgbClr val="E19600"/>
                </a:solidFill>
                <a:latin typeface="Arial"/>
                <a:cs typeface="Arial"/>
              </a:rPr>
              <a:t>convex </a:t>
            </a:r>
            <a:r>
              <a:rPr sz="1650" spc="-45" dirty="0">
                <a:solidFill>
                  <a:srgbClr val="E19600"/>
                </a:solidFill>
                <a:latin typeface="Arial"/>
                <a:cs typeface="Arial"/>
              </a:rPr>
              <a:t>hull </a:t>
            </a:r>
            <a:r>
              <a:rPr sz="1650" spc="-70" dirty="0">
                <a:solidFill>
                  <a:srgbClr val="E19600"/>
                </a:solidFill>
                <a:latin typeface="Arial"/>
                <a:cs typeface="Arial"/>
              </a:rPr>
              <a:t>of  </a:t>
            </a:r>
            <a:r>
              <a:rPr sz="1650" spc="-45" dirty="0">
                <a:solidFill>
                  <a:srgbClr val="E19600"/>
                </a:solidFill>
                <a:latin typeface="Arial"/>
                <a:cs typeface="Arial"/>
              </a:rPr>
              <a:t>their </a:t>
            </a:r>
            <a:r>
              <a:rPr sz="1650" spc="-50" dirty="0">
                <a:solidFill>
                  <a:srgbClr val="E19600"/>
                </a:solidFill>
                <a:latin typeface="Arial"/>
                <a:cs typeface="Arial"/>
              </a:rPr>
              <a:t>points </a:t>
            </a:r>
            <a:r>
              <a:rPr sz="1650" spc="-65" dirty="0">
                <a:solidFill>
                  <a:srgbClr val="E19600"/>
                </a:solidFill>
                <a:latin typeface="Arial"/>
                <a:cs typeface="Arial"/>
              </a:rPr>
              <a:t>(FPR,TPR) </a:t>
            </a:r>
            <a:r>
              <a:rPr sz="1650" spc="-35" dirty="0">
                <a:solidFill>
                  <a:srgbClr val="E19600"/>
                </a:solidFill>
                <a:latin typeface="Arial"/>
                <a:cs typeface="Arial"/>
              </a:rPr>
              <a:t>as </a:t>
            </a:r>
            <a:r>
              <a:rPr sz="1650" spc="-55" dirty="0">
                <a:solidFill>
                  <a:srgbClr val="E19600"/>
                </a:solidFill>
                <a:latin typeface="Arial"/>
                <a:cs typeface="Arial"/>
              </a:rPr>
              <a:t>well</a:t>
            </a:r>
            <a:r>
              <a:rPr sz="1650" spc="-295" dirty="0">
                <a:solidFill>
                  <a:srgbClr val="E19600"/>
                </a:solidFill>
                <a:latin typeface="Arial"/>
                <a:cs typeface="Arial"/>
              </a:rPr>
              <a:t> </a:t>
            </a:r>
            <a:r>
              <a:rPr sz="1650" spc="-75" dirty="0">
                <a:solidFill>
                  <a:srgbClr val="E19600"/>
                </a:solidFill>
                <a:latin typeface="Arial"/>
                <a:cs typeface="Arial"/>
              </a:rPr>
              <a:t>as</a:t>
            </a:r>
            <a:endParaRPr sz="1650">
              <a:latin typeface="Arial"/>
              <a:cs typeface="Arial"/>
            </a:endParaRPr>
          </a:p>
          <a:p>
            <a:pPr marL="391160" marR="5080">
              <a:lnSpc>
                <a:spcPts val="1600"/>
              </a:lnSpc>
              <a:spcBef>
                <a:spcPts val="480"/>
              </a:spcBef>
            </a:pPr>
            <a:r>
              <a:rPr sz="1650" spc="-35" dirty="0">
                <a:solidFill>
                  <a:srgbClr val="E19600"/>
                </a:solidFill>
                <a:latin typeface="Arial"/>
                <a:cs typeface="Arial"/>
              </a:rPr>
              <a:t>the </a:t>
            </a:r>
            <a:r>
              <a:rPr sz="1650" spc="-45" dirty="0">
                <a:solidFill>
                  <a:srgbClr val="E19600"/>
                </a:solidFill>
                <a:latin typeface="Arial"/>
                <a:cs typeface="Arial"/>
              </a:rPr>
              <a:t>two</a:t>
            </a:r>
            <a:r>
              <a:rPr sz="1650" spc="-365" dirty="0">
                <a:solidFill>
                  <a:srgbClr val="E19600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E19600"/>
                </a:solidFill>
                <a:latin typeface="Arial"/>
                <a:cs typeface="Arial"/>
              </a:rPr>
              <a:t>trivial </a:t>
            </a:r>
            <a:r>
              <a:rPr sz="1650" spc="-50" dirty="0">
                <a:solidFill>
                  <a:srgbClr val="E19600"/>
                </a:solidFill>
                <a:latin typeface="Arial"/>
                <a:cs typeface="Arial"/>
              </a:rPr>
              <a:t>classifiers </a:t>
            </a:r>
            <a:r>
              <a:rPr sz="1650" spc="-45" dirty="0">
                <a:solidFill>
                  <a:srgbClr val="E19600"/>
                </a:solidFill>
                <a:latin typeface="Arial"/>
                <a:cs typeface="Arial"/>
              </a:rPr>
              <a:t>(0,0) and  </a:t>
            </a:r>
            <a:r>
              <a:rPr sz="1650" spc="-55" dirty="0">
                <a:solidFill>
                  <a:srgbClr val="E19600"/>
                </a:solidFill>
                <a:latin typeface="Arial"/>
                <a:cs typeface="Arial"/>
              </a:rPr>
              <a:t>(1,1).</a:t>
            </a:r>
            <a:endParaRPr sz="1650">
              <a:latin typeface="Arial"/>
              <a:cs typeface="Arial"/>
            </a:endParaRPr>
          </a:p>
          <a:p>
            <a:pPr marL="391160" marR="252729" indent="-378460">
              <a:lnSpc>
                <a:spcPct val="106100"/>
              </a:lnSpc>
              <a:spcBef>
                <a:spcPts val="409"/>
              </a:spcBef>
              <a:buSzPct val="75757"/>
              <a:buFont typeface="Wingdings"/>
              <a:buChar char=""/>
              <a:tabLst>
                <a:tab pos="391160" algn="l"/>
                <a:tab pos="391795" algn="l"/>
              </a:tabLst>
            </a:pPr>
            <a:r>
              <a:rPr sz="1650" spc="-45" dirty="0">
                <a:solidFill>
                  <a:srgbClr val="E19600"/>
                </a:solidFill>
                <a:latin typeface="Arial"/>
                <a:cs typeface="Arial"/>
              </a:rPr>
              <a:t>The </a:t>
            </a:r>
            <a:r>
              <a:rPr sz="1650" spc="-50" dirty="0">
                <a:solidFill>
                  <a:srgbClr val="E19600"/>
                </a:solidFill>
                <a:latin typeface="Arial"/>
                <a:cs typeface="Arial"/>
              </a:rPr>
              <a:t>classifiers </a:t>
            </a:r>
            <a:r>
              <a:rPr sz="1650" spc="-55" dirty="0">
                <a:solidFill>
                  <a:srgbClr val="E19600"/>
                </a:solidFill>
                <a:latin typeface="Arial"/>
                <a:cs typeface="Arial"/>
              </a:rPr>
              <a:t>below </a:t>
            </a:r>
            <a:r>
              <a:rPr sz="1650" spc="-35" dirty="0">
                <a:solidFill>
                  <a:srgbClr val="E19600"/>
                </a:solidFill>
                <a:latin typeface="Arial"/>
                <a:cs typeface="Arial"/>
              </a:rPr>
              <a:t>the</a:t>
            </a:r>
            <a:r>
              <a:rPr sz="1650" spc="-345" dirty="0">
                <a:solidFill>
                  <a:srgbClr val="E19600"/>
                </a:solidFill>
                <a:latin typeface="Arial"/>
                <a:cs typeface="Arial"/>
              </a:rPr>
              <a:t> </a:t>
            </a:r>
            <a:r>
              <a:rPr sz="1650" spc="-60" dirty="0">
                <a:solidFill>
                  <a:srgbClr val="E19600"/>
                </a:solidFill>
                <a:latin typeface="Arial"/>
                <a:cs typeface="Arial"/>
              </a:rPr>
              <a:t>ROC  </a:t>
            </a:r>
            <a:r>
              <a:rPr sz="1650" spc="-45" dirty="0">
                <a:solidFill>
                  <a:srgbClr val="E19600"/>
                </a:solidFill>
                <a:latin typeface="Arial"/>
                <a:cs typeface="Arial"/>
              </a:rPr>
              <a:t>curve </a:t>
            </a:r>
            <a:r>
              <a:rPr sz="1650" spc="-40" dirty="0">
                <a:solidFill>
                  <a:srgbClr val="E19600"/>
                </a:solidFill>
                <a:latin typeface="Arial"/>
                <a:cs typeface="Arial"/>
              </a:rPr>
              <a:t>are</a:t>
            </a:r>
            <a:r>
              <a:rPr sz="1650" spc="-200" dirty="0">
                <a:solidFill>
                  <a:srgbClr val="E19600"/>
                </a:solidFill>
                <a:latin typeface="Arial"/>
                <a:cs typeface="Arial"/>
              </a:rPr>
              <a:t> </a:t>
            </a:r>
            <a:r>
              <a:rPr sz="1650" spc="-65" dirty="0">
                <a:solidFill>
                  <a:srgbClr val="E19600"/>
                </a:solidFill>
                <a:latin typeface="Arial"/>
                <a:cs typeface="Arial"/>
              </a:rPr>
              <a:t>discarded.</a:t>
            </a:r>
            <a:endParaRPr sz="1650">
              <a:latin typeface="Arial"/>
              <a:cs typeface="Arial"/>
            </a:endParaRPr>
          </a:p>
          <a:p>
            <a:pPr marL="391160" marR="266700" indent="-378460">
              <a:lnSpc>
                <a:spcPts val="1700"/>
              </a:lnSpc>
              <a:spcBef>
                <a:spcPts val="810"/>
              </a:spcBef>
              <a:buSzPct val="75757"/>
              <a:buFont typeface="Wingdings"/>
              <a:buChar char=""/>
              <a:tabLst>
                <a:tab pos="391160" algn="l"/>
                <a:tab pos="391795" algn="l"/>
              </a:tabLst>
            </a:pPr>
            <a:r>
              <a:rPr sz="1650" spc="-45" dirty="0">
                <a:solidFill>
                  <a:srgbClr val="E19600"/>
                </a:solidFill>
                <a:latin typeface="Arial"/>
                <a:cs typeface="Arial"/>
              </a:rPr>
              <a:t>The </a:t>
            </a:r>
            <a:r>
              <a:rPr sz="1650" spc="-55" dirty="0">
                <a:solidFill>
                  <a:srgbClr val="E19600"/>
                </a:solidFill>
                <a:latin typeface="Arial"/>
                <a:cs typeface="Arial"/>
              </a:rPr>
              <a:t>best </a:t>
            </a:r>
            <a:r>
              <a:rPr sz="1650" spc="-50" dirty="0">
                <a:solidFill>
                  <a:srgbClr val="E19600"/>
                </a:solidFill>
                <a:latin typeface="Arial"/>
                <a:cs typeface="Arial"/>
              </a:rPr>
              <a:t>classifier </a:t>
            </a:r>
            <a:r>
              <a:rPr sz="1650" spc="-40" dirty="0">
                <a:solidFill>
                  <a:srgbClr val="E19600"/>
                </a:solidFill>
                <a:latin typeface="Arial"/>
                <a:cs typeface="Arial"/>
              </a:rPr>
              <a:t>(from</a:t>
            </a:r>
            <a:r>
              <a:rPr sz="1650" spc="-310" dirty="0">
                <a:solidFill>
                  <a:srgbClr val="E19600"/>
                </a:solidFill>
                <a:latin typeface="Arial"/>
                <a:cs typeface="Arial"/>
              </a:rPr>
              <a:t> </a:t>
            </a:r>
            <a:r>
              <a:rPr sz="1650" spc="-50" dirty="0">
                <a:solidFill>
                  <a:srgbClr val="E19600"/>
                </a:solidFill>
                <a:latin typeface="Arial"/>
                <a:cs typeface="Arial"/>
              </a:rPr>
              <a:t>those  </a:t>
            </a:r>
            <a:r>
              <a:rPr sz="1650" spc="-60" dirty="0">
                <a:solidFill>
                  <a:srgbClr val="E19600"/>
                </a:solidFill>
                <a:latin typeface="Arial"/>
                <a:cs typeface="Arial"/>
              </a:rPr>
              <a:t>remaining) </a:t>
            </a:r>
            <a:r>
              <a:rPr sz="1650" spc="-45" dirty="0">
                <a:solidFill>
                  <a:srgbClr val="E19600"/>
                </a:solidFill>
                <a:latin typeface="Arial"/>
                <a:cs typeface="Arial"/>
              </a:rPr>
              <a:t>will </a:t>
            </a:r>
            <a:r>
              <a:rPr sz="1650" spc="-35" dirty="0">
                <a:solidFill>
                  <a:srgbClr val="E19600"/>
                </a:solidFill>
                <a:latin typeface="Arial"/>
                <a:cs typeface="Arial"/>
              </a:rPr>
              <a:t>be </a:t>
            </a:r>
            <a:r>
              <a:rPr sz="1650" spc="-55" dirty="0">
                <a:solidFill>
                  <a:srgbClr val="E19600"/>
                </a:solidFill>
                <a:latin typeface="Arial"/>
                <a:cs typeface="Arial"/>
              </a:rPr>
              <a:t>selected</a:t>
            </a:r>
            <a:r>
              <a:rPr sz="1650" spc="-285" dirty="0">
                <a:solidFill>
                  <a:srgbClr val="E19600"/>
                </a:solidFill>
                <a:latin typeface="Arial"/>
                <a:cs typeface="Arial"/>
              </a:rPr>
              <a:t> </a:t>
            </a:r>
            <a:r>
              <a:rPr sz="1650" spc="-15" dirty="0">
                <a:solidFill>
                  <a:srgbClr val="E19600"/>
                </a:solidFill>
                <a:latin typeface="Arial"/>
                <a:cs typeface="Arial"/>
              </a:rPr>
              <a:t>in</a:t>
            </a:r>
            <a:endParaRPr sz="1650">
              <a:latin typeface="Arial"/>
              <a:cs typeface="Arial"/>
            </a:endParaRPr>
          </a:p>
          <a:p>
            <a:pPr marL="391160">
              <a:lnSpc>
                <a:spcPct val="100000"/>
              </a:lnSpc>
              <a:spcBef>
                <a:spcPts val="110"/>
              </a:spcBef>
            </a:pPr>
            <a:r>
              <a:rPr sz="1650" spc="-50" dirty="0">
                <a:solidFill>
                  <a:srgbClr val="E19600"/>
                </a:solidFill>
                <a:latin typeface="Arial"/>
                <a:cs typeface="Arial"/>
              </a:rPr>
              <a:t>application</a:t>
            </a:r>
            <a:r>
              <a:rPr sz="1650" spc="-114" dirty="0">
                <a:solidFill>
                  <a:srgbClr val="E19600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E19600"/>
                </a:solidFill>
                <a:latin typeface="Arial"/>
                <a:cs typeface="Arial"/>
              </a:rPr>
              <a:t>time…</a:t>
            </a:r>
            <a:endParaRPr sz="1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04390" y="5327707"/>
            <a:ext cx="31559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70" dirty="0">
                <a:solidFill>
                  <a:srgbClr val="FD8537"/>
                </a:solidFill>
                <a:latin typeface="Times New Roman"/>
                <a:cs typeface="Times New Roman"/>
              </a:rPr>
              <a:t>T</a:t>
            </a:r>
            <a:r>
              <a:rPr sz="1250" spc="95" dirty="0">
                <a:solidFill>
                  <a:srgbClr val="FD8537"/>
                </a:solidFill>
                <a:latin typeface="Times New Roman"/>
                <a:cs typeface="Times New Roman"/>
              </a:rPr>
              <a:t>I</a:t>
            </a:r>
            <a:r>
              <a:rPr sz="1250" spc="135" dirty="0">
                <a:solidFill>
                  <a:srgbClr val="FD8537"/>
                </a:solidFill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784" y="1013609"/>
            <a:ext cx="36188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0" dirty="0"/>
              <a:t>ROC </a:t>
            </a:r>
            <a:r>
              <a:rPr sz="2500" spc="-185" dirty="0"/>
              <a:t>ANALYSIS </a:t>
            </a:r>
            <a:r>
              <a:rPr sz="2500" spc="-155" dirty="0"/>
              <a:t>-</a:t>
            </a:r>
            <a:r>
              <a:rPr sz="2500" spc="-515" dirty="0"/>
              <a:t> </a:t>
            </a:r>
            <a:r>
              <a:rPr sz="2500" spc="-155" dirty="0"/>
              <a:t>B</a:t>
            </a:r>
            <a:r>
              <a:rPr lang="en-GB" sz="2500" spc="-155" dirty="0"/>
              <a:t>ac</a:t>
            </a:r>
            <a:r>
              <a:rPr sz="2500" spc="-155" dirty="0" err="1"/>
              <a:t>kup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1086449" y="1794902"/>
            <a:ext cx="7797799" cy="171110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655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00" spc="135" dirty="0">
                <a:latin typeface="IBM Plex Sans" panose="020B0503050203000203" pitchFamily="34" charset="77"/>
                <a:cs typeface="Times New Roman"/>
              </a:rPr>
              <a:t>Crisp </a:t>
            </a:r>
            <a:r>
              <a:rPr sz="2000" spc="200" dirty="0">
                <a:latin typeface="IBM Plex Sans" panose="020B0503050203000203" pitchFamily="34" charset="77"/>
                <a:cs typeface="Times New Roman"/>
              </a:rPr>
              <a:t>and </a:t>
            </a:r>
            <a:r>
              <a:rPr sz="2000" spc="95" dirty="0">
                <a:latin typeface="IBM Plex Sans" panose="020B0503050203000203" pitchFamily="34" charset="77"/>
                <a:cs typeface="Times New Roman"/>
              </a:rPr>
              <a:t>Soft</a:t>
            </a:r>
            <a:r>
              <a:rPr sz="2000" spc="-28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05" dirty="0">
                <a:latin typeface="IBM Plex Sans" panose="020B0503050203000203" pitchFamily="34" charset="77"/>
                <a:cs typeface="Times New Roman"/>
              </a:rPr>
              <a:t>Classifiers: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557530" marR="5080" lvl="1" indent="-233679">
              <a:lnSpc>
                <a:spcPct val="106100"/>
              </a:lnSpc>
              <a:spcBef>
                <a:spcPts val="315"/>
              </a:spcBef>
              <a:buClr>
                <a:srgbClr val="FD8537"/>
              </a:buClr>
              <a:buSzPct val="75757"/>
              <a:buFont typeface="Courier New"/>
              <a:buChar char="o"/>
              <a:tabLst>
                <a:tab pos="558165" algn="l"/>
              </a:tabLst>
            </a:pPr>
            <a:r>
              <a:rPr sz="2000" spc="1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 </a:t>
            </a:r>
            <a:r>
              <a:rPr sz="2000" spc="13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“hard” </a:t>
            </a:r>
            <a:r>
              <a:rPr sz="2000" spc="12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or </a:t>
            </a:r>
            <a:r>
              <a:rPr sz="2000" spc="9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“crisp” </a:t>
            </a:r>
            <a:r>
              <a:rPr sz="2000" spc="13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classifier </a:t>
            </a:r>
            <a:r>
              <a:rPr sz="2000" spc="16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predicts </a:t>
            </a:r>
            <a:r>
              <a:rPr sz="2000" spc="19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 </a:t>
            </a:r>
            <a:r>
              <a:rPr sz="2000" spc="14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class </a:t>
            </a:r>
            <a:r>
              <a:rPr sz="2000" spc="17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between </a:t>
            </a:r>
            <a:r>
              <a:rPr sz="2000" spc="19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 </a:t>
            </a:r>
            <a:r>
              <a:rPr sz="2000" spc="17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set  </a:t>
            </a:r>
            <a:r>
              <a:rPr sz="2000" spc="3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of </a:t>
            </a:r>
            <a:r>
              <a:rPr sz="2000" spc="13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possible</a:t>
            </a:r>
            <a:r>
              <a:rPr sz="2000" spc="229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5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classes.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791845" lvl="2" indent="-156210">
              <a:lnSpc>
                <a:spcPct val="100000"/>
              </a:lnSpc>
              <a:spcBef>
                <a:spcPts val="120"/>
              </a:spcBef>
              <a:buClr>
                <a:srgbClr val="006FC0"/>
              </a:buClr>
              <a:buSzPct val="48484"/>
              <a:buFont typeface="Wingdings"/>
              <a:buChar char=""/>
              <a:tabLst>
                <a:tab pos="791845" algn="l"/>
              </a:tabLst>
            </a:pPr>
            <a:r>
              <a:rPr sz="2000" spc="50" dirty="0">
                <a:solidFill>
                  <a:srgbClr val="FF0000"/>
                </a:solidFill>
                <a:latin typeface="IBM Plex Sans" panose="020B0503050203000203" pitchFamily="34" charset="77"/>
                <a:cs typeface="Times New Roman"/>
              </a:rPr>
              <a:t>Caveat</a:t>
            </a:r>
            <a:r>
              <a:rPr sz="2000" spc="50" dirty="0">
                <a:latin typeface="IBM Plex Sans" panose="020B0503050203000203" pitchFamily="34" charset="77"/>
                <a:cs typeface="Times New Roman"/>
              </a:rPr>
              <a:t>:</a:t>
            </a:r>
            <a:r>
              <a:rPr sz="2000" spc="-3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5" dirty="0">
                <a:latin typeface="IBM Plex Sans" panose="020B0503050203000203" pitchFamily="34" charset="77"/>
                <a:cs typeface="Times New Roman"/>
              </a:rPr>
              <a:t>crisp</a:t>
            </a:r>
            <a:r>
              <a:rPr sz="2000" spc="-6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40" dirty="0">
                <a:latin typeface="IBM Plex Sans" panose="020B0503050203000203" pitchFamily="34" charset="77"/>
                <a:cs typeface="Times New Roman"/>
              </a:rPr>
              <a:t>classifiers</a:t>
            </a:r>
            <a:r>
              <a:rPr sz="2000" spc="-5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10" dirty="0">
                <a:latin typeface="IBM Plex Sans" panose="020B0503050203000203" pitchFamily="34" charset="77"/>
                <a:cs typeface="Times New Roman"/>
              </a:rPr>
              <a:t>are</a:t>
            </a:r>
            <a:r>
              <a:rPr sz="2000" spc="-5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75" dirty="0">
                <a:latin typeface="IBM Plex Sans" panose="020B0503050203000203" pitchFamily="34" charset="77"/>
                <a:cs typeface="Times New Roman"/>
              </a:rPr>
              <a:t>not</a:t>
            </a:r>
            <a:r>
              <a:rPr sz="2000" spc="-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60" dirty="0">
                <a:latin typeface="IBM Plex Sans" panose="020B0503050203000203" pitchFamily="34" charset="77"/>
                <a:cs typeface="Times New Roman"/>
              </a:rPr>
              <a:t>versatile</a:t>
            </a:r>
            <a:r>
              <a:rPr sz="2000" spc="-5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65" dirty="0">
                <a:latin typeface="IBM Plex Sans" panose="020B0503050203000203" pitchFamily="34" charset="77"/>
                <a:cs typeface="Times New Roman"/>
              </a:rPr>
              <a:t>to</a:t>
            </a:r>
            <a:r>
              <a:rPr sz="2000" spc="-6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5" dirty="0">
                <a:latin typeface="IBM Plex Sans" panose="020B0503050203000203" pitchFamily="34" charset="77"/>
                <a:cs typeface="Times New Roman"/>
              </a:rPr>
              <a:t>changing</a:t>
            </a:r>
            <a:r>
              <a:rPr sz="2000" spc="-2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30" dirty="0">
                <a:latin typeface="IBM Plex Sans" panose="020B0503050203000203" pitchFamily="34" charset="77"/>
                <a:cs typeface="Times New Roman"/>
              </a:rPr>
              <a:t>contexts.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449" y="4360282"/>
            <a:ext cx="8534400" cy="2878417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215"/>
              </a:spcBef>
              <a:buClr>
                <a:srgbClr val="FD8537"/>
              </a:buClr>
              <a:buSzPct val="75757"/>
              <a:buFont typeface="Courier New"/>
              <a:buChar char="o"/>
              <a:tabLst>
                <a:tab pos="247015" algn="l"/>
              </a:tabLst>
            </a:pPr>
            <a:r>
              <a:rPr sz="2000" spc="1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 </a:t>
            </a:r>
            <a:r>
              <a:rPr sz="2000" spc="6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“soft” </a:t>
            </a:r>
            <a:r>
              <a:rPr sz="2000" spc="12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or </a:t>
            </a:r>
            <a:r>
              <a:rPr sz="2000" spc="9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“scoring” </a:t>
            </a:r>
            <a:r>
              <a:rPr sz="2000" spc="13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(probabilistic) classifier </a:t>
            </a:r>
            <a:r>
              <a:rPr sz="2000" spc="16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predicts</a:t>
            </a:r>
            <a:r>
              <a:rPr sz="200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9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246379" marR="85725">
              <a:lnSpc>
                <a:spcPts val="1600"/>
              </a:lnSpc>
              <a:spcBef>
                <a:spcPts val="490"/>
              </a:spcBef>
            </a:pPr>
            <a:r>
              <a:rPr sz="2000" spc="13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class, </a:t>
            </a:r>
            <a:r>
              <a:rPr sz="2000" spc="20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but </a:t>
            </a:r>
            <a:r>
              <a:rPr sz="2000" spc="16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accompanies </a:t>
            </a:r>
            <a:r>
              <a:rPr sz="2000" spc="16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each </a:t>
            </a:r>
            <a:r>
              <a:rPr sz="2000" spc="15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prediction </a:t>
            </a:r>
            <a:r>
              <a:rPr sz="2000" spc="18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with </a:t>
            </a:r>
            <a:r>
              <a:rPr sz="2000" spc="22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an </a:t>
            </a:r>
            <a:r>
              <a:rPr sz="2000" spc="17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estimation  </a:t>
            </a:r>
            <a:r>
              <a:rPr sz="2000" spc="3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of </a:t>
            </a:r>
            <a:r>
              <a:rPr sz="2000" spc="19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the </a:t>
            </a:r>
            <a:r>
              <a:rPr sz="2000" spc="14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reliability </a:t>
            </a:r>
            <a:r>
              <a:rPr sz="2000" spc="114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(confidence) </a:t>
            </a:r>
            <a:r>
              <a:rPr sz="2000" spc="3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of </a:t>
            </a:r>
            <a:r>
              <a:rPr sz="2000" spc="16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each</a:t>
            </a:r>
            <a:r>
              <a:rPr sz="2000" spc="31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4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prediction.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479425" lvl="1" indent="-156210">
              <a:lnSpc>
                <a:spcPct val="100000"/>
              </a:lnSpc>
              <a:spcBef>
                <a:spcPts val="130"/>
              </a:spcBef>
              <a:buClr>
                <a:srgbClr val="006FC0"/>
              </a:buClr>
              <a:buSzPct val="48484"/>
              <a:buFont typeface="Wingdings"/>
              <a:buChar char=""/>
              <a:tabLst>
                <a:tab pos="480059" algn="l"/>
              </a:tabLst>
            </a:pPr>
            <a:r>
              <a:rPr sz="2000" spc="40" dirty="0">
                <a:latin typeface="IBM Plex Sans" panose="020B0503050203000203" pitchFamily="34" charset="77"/>
                <a:cs typeface="Times New Roman"/>
              </a:rPr>
              <a:t>Most</a:t>
            </a:r>
            <a:r>
              <a:rPr sz="2000" spc="-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70" dirty="0">
                <a:latin typeface="IBM Plex Sans" panose="020B0503050203000203" pitchFamily="34" charset="77"/>
                <a:cs typeface="Times New Roman"/>
              </a:rPr>
              <a:t>learning</a:t>
            </a:r>
            <a:r>
              <a:rPr sz="2000" spc="-7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65" dirty="0">
                <a:latin typeface="IBM Plex Sans" panose="020B0503050203000203" pitchFamily="34" charset="77"/>
                <a:cs typeface="Times New Roman"/>
              </a:rPr>
              <a:t>methods</a:t>
            </a:r>
            <a:r>
              <a:rPr sz="2000" spc="-5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85" dirty="0">
                <a:latin typeface="IBM Plex Sans" panose="020B0503050203000203" pitchFamily="34" charset="77"/>
                <a:cs typeface="Times New Roman"/>
              </a:rPr>
              <a:t>can</a:t>
            </a:r>
            <a:r>
              <a:rPr sz="2000" spc="-6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60" dirty="0">
                <a:latin typeface="IBM Plex Sans" panose="020B0503050203000203" pitchFamily="34" charset="77"/>
                <a:cs typeface="Times New Roman"/>
              </a:rPr>
              <a:t>be</a:t>
            </a:r>
            <a:r>
              <a:rPr sz="2000" spc="-6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85" dirty="0">
                <a:latin typeface="IBM Plex Sans" panose="020B0503050203000203" pitchFamily="34" charset="77"/>
                <a:cs typeface="Times New Roman"/>
              </a:rPr>
              <a:t>adapted</a:t>
            </a:r>
            <a:r>
              <a:rPr sz="2000" spc="-6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65" dirty="0">
                <a:latin typeface="IBM Plex Sans" panose="020B0503050203000203" pitchFamily="34" charset="77"/>
                <a:cs typeface="Times New Roman"/>
              </a:rPr>
              <a:t>to</a:t>
            </a:r>
            <a:r>
              <a:rPr sz="2000" spc="-6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75" dirty="0">
                <a:latin typeface="IBM Plex Sans" panose="020B0503050203000203" pitchFamily="34" charset="77"/>
                <a:cs typeface="Times New Roman"/>
              </a:rPr>
              <a:t>generate</a:t>
            </a:r>
            <a:r>
              <a:rPr sz="2000" spc="-6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35" dirty="0">
                <a:latin typeface="IBM Plex Sans" panose="020B0503050203000203" pitchFamily="34" charset="77"/>
                <a:cs typeface="Times New Roman"/>
              </a:rPr>
              <a:t>soft</a:t>
            </a:r>
            <a:r>
              <a:rPr sz="2000" spc="30" dirty="0">
                <a:latin typeface="IBM Plex Sans" panose="020B0503050203000203" pitchFamily="34" charset="77"/>
                <a:cs typeface="Times New Roman"/>
              </a:rPr>
              <a:t> classifiers.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Wingdings"/>
              <a:buChar char=""/>
            </a:pP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245745" marR="494665" indent="-233045">
              <a:lnSpc>
                <a:spcPct val="101000"/>
              </a:lnSpc>
              <a:buClr>
                <a:srgbClr val="FD8537"/>
              </a:buClr>
              <a:buSzPct val="75757"/>
              <a:buFont typeface="Courier New"/>
              <a:buChar char="o"/>
              <a:tabLst>
                <a:tab pos="247015" algn="l"/>
              </a:tabLst>
            </a:pPr>
            <a:r>
              <a:rPr sz="2000" spc="1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 </a:t>
            </a:r>
            <a:r>
              <a:rPr sz="2000" spc="12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soft </a:t>
            </a:r>
            <a:r>
              <a:rPr sz="2000" spc="13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classifier </a:t>
            </a:r>
            <a:r>
              <a:rPr sz="2000" spc="17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can </a:t>
            </a:r>
            <a:r>
              <a:rPr sz="2000" spc="12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be </a:t>
            </a:r>
            <a:r>
              <a:rPr sz="2000" spc="16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converted </a:t>
            </a:r>
            <a:r>
              <a:rPr sz="2000" spc="15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into </a:t>
            </a:r>
            <a:r>
              <a:rPr sz="2000" spc="19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 </a:t>
            </a:r>
            <a:r>
              <a:rPr sz="2000" spc="14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crisp </a:t>
            </a:r>
            <a:r>
              <a:rPr sz="2000" spc="13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classifier  </a:t>
            </a:r>
            <a:r>
              <a:rPr sz="2000" spc="175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using </a:t>
            </a:r>
            <a:r>
              <a:rPr sz="2000" spc="19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a</a:t>
            </a:r>
            <a:r>
              <a:rPr sz="2000" spc="12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70" dirty="0">
                <a:solidFill>
                  <a:srgbClr val="006FC0"/>
                </a:solidFill>
                <a:latin typeface="IBM Plex Sans" panose="020B0503050203000203" pitchFamily="34" charset="77"/>
                <a:cs typeface="Times New Roman"/>
              </a:rPr>
              <a:t>threshold.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479425" lvl="1" indent="-156210">
              <a:lnSpc>
                <a:spcPct val="100000"/>
              </a:lnSpc>
              <a:spcBef>
                <a:spcPts val="120"/>
              </a:spcBef>
              <a:buClr>
                <a:srgbClr val="006FC0"/>
              </a:buClr>
              <a:buSzPct val="48484"/>
              <a:buFont typeface="Wingdings"/>
              <a:buChar char=""/>
              <a:tabLst>
                <a:tab pos="480059" algn="l"/>
              </a:tabLst>
            </a:pPr>
            <a:r>
              <a:rPr sz="2000" spc="45" dirty="0">
                <a:latin typeface="IBM Plex Sans" panose="020B0503050203000203" pitchFamily="34" charset="77"/>
                <a:cs typeface="Times New Roman"/>
              </a:rPr>
              <a:t>Example:</a:t>
            </a:r>
            <a:r>
              <a:rPr sz="2000" spc="-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-45" dirty="0">
                <a:latin typeface="IBM Plex Sans" panose="020B0503050203000203" pitchFamily="34" charset="77"/>
                <a:cs typeface="Times New Roman"/>
              </a:rPr>
              <a:t>“if</a:t>
            </a:r>
            <a:r>
              <a:rPr sz="2000" spc="-4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30" dirty="0">
                <a:latin typeface="IBM Plex Sans" panose="020B0503050203000203" pitchFamily="34" charset="77"/>
                <a:cs typeface="Times New Roman"/>
              </a:rPr>
              <a:t>score</a:t>
            </a:r>
            <a:r>
              <a:rPr sz="2000" spc="-6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75" dirty="0">
                <a:latin typeface="IBM Plex Sans" panose="020B0503050203000203" pitchFamily="34" charset="77"/>
                <a:cs typeface="Times New Roman"/>
              </a:rPr>
              <a:t>&gt;</a:t>
            </a:r>
            <a:r>
              <a:rPr sz="2000" spc="-7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40" dirty="0">
                <a:latin typeface="IBM Plex Sans" panose="020B0503050203000203" pitchFamily="34" charset="77"/>
                <a:cs typeface="Times New Roman"/>
              </a:rPr>
              <a:t>0.7</a:t>
            </a:r>
            <a:r>
              <a:rPr sz="2000" spc="-7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10" dirty="0">
                <a:latin typeface="IBM Plex Sans" panose="020B0503050203000203" pitchFamily="34" charset="77"/>
                <a:cs typeface="Times New Roman"/>
              </a:rPr>
              <a:t>then</a:t>
            </a:r>
            <a:r>
              <a:rPr sz="2000" spc="-7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0" dirty="0">
                <a:latin typeface="IBM Plex Sans" panose="020B0503050203000203" pitchFamily="34" charset="77"/>
                <a:cs typeface="Times New Roman"/>
              </a:rPr>
              <a:t>class</a:t>
            </a:r>
            <a:r>
              <a:rPr sz="2000" spc="-5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-25" dirty="0">
                <a:latin typeface="IBM Plex Sans" panose="020B0503050203000203" pitchFamily="34" charset="77"/>
                <a:cs typeface="Times New Roman"/>
              </a:rPr>
              <a:t>A,</a:t>
            </a:r>
            <a:r>
              <a:rPr sz="2000" spc="-3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5" dirty="0">
                <a:latin typeface="IBM Plex Sans" panose="020B0503050203000203" pitchFamily="34" charset="77"/>
                <a:cs typeface="Times New Roman"/>
              </a:rPr>
              <a:t>otherwise</a:t>
            </a:r>
            <a:r>
              <a:rPr sz="2000" spc="-5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0" dirty="0">
                <a:latin typeface="IBM Plex Sans" panose="020B0503050203000203" pitchFamily="34" charset="77"/>
                <a:cs typeface="Times New Roman"/>
              </a:rPr>
              <a:t>class</a:t>
            </a:r>
            <a:r>
              <a:rPr sz="2000" spc="-4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-35" dirty="0">
                <a:latin typeface="IBM Plex Sans" panose="020B0503050203000203" pitchFamily="34" charset="77"/>
                <a:cs typeface="Times New Roman"/>
              </a:rPr>
              <a:t>B”.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  <a:p>
            <a:pPr marL="479425" marR="372745" lvl="1" indent="-156210">
              <a:lnSpc>
                <a:spcPts val="1700"/>
              </a:lnSpc>
              <a:spcBef>
                <a:spcPts val="409"/>
              </a:spcBef>
              <a:buClr>
                <a:srgbClr val="006FC0"/>
              </a:buClr>
              <a:buSzPct val="48484"/>
              <a:buFont typeface="Wingdings"/>
              <a:buChar char=""/>
              <a:tabLst>
                <a:tab pos="480059" algn="l"/>
              </a:tabLst>
            </a:pPr>
            <a:r>
              <a:rPr sz="2000" spc="65" dirty="0">
                <a:latin typeface="IBM Plex Sans" panose="020B0503050203000203" pitchFamily="34" charset="77"/>
                <a:cs typeface="Times New Roman"/>
              </a:rPr>
              <a:t>With</a:t>
            </a:r>
            <a:r>
              <a:rPr sz="2000" spc="-8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0" dirty="0">
                <a:latin typeface="IBM Plex Sans" panose="020B0503050203000203" pitchFamily="34" charset="77"/>
                <a:cs typeface="Times New Roman"/>
              </a:rPr>
              <a:t>different</a:t>
            </a:r>
            <a:r>
              <a:rPr sz="2000" spc="-5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60" dirty="0">
                <a:latin typeface="IBM Plex Sans" panose="020B0503050203000203" pitchFamily="34" charset="77"/>
                <a:cs typeface="Times New Roman"/>
              </a:rPr>
              <a:t>thresholds,</a:t>
            </a:r>
            <a:r>
              <a:rPr sz="2000" spc="-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0" dirty="0">
                <a:latin typeface="IBM Plex Sans" panose="020B0503050203000203" pitchFamily="34" charset="77"/>
                <a:cs typeface="Times New Roman"/>
              </a:rPr>
              <a:t>we</a:t>
            </a:r>
            <a:r>
              <a:rPr sz="2000" spc="-5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75" dirty="0">
                <a:latin typeface="IBM Plex Sans" panose="020B0503050203000203" pitchFamily="34" charset="77"/>
                <a:cs typeface="Times New Roman"/>
              </a:rPr>
              <a:t>have</a:t>
            </a:r>
            <a:r>
              <a:rPr sz="2000" spc="-6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45" dirty="0">
                <a:latin typeface="IBM Plex Sans" panose="020B0503050203000203" pitchFamily="34" charset="77"/>
                <a:cs typeface="Times New Roman"/>
              </a:rPr>
              <a:t>different</a:t>
            </a:r>
            <a:r>
              <a:rPr sz="2000" spc="-5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35" dirty="0">
                <a:latin typeface="IBM Plex Sans" panose="020B0503050203000203" pitchFamily="34" charset="77"/>
                <a:cs typeface="Times New Roman"/>
              </a:rPr>
              <a:t>classifiers,</a:t>
            </a:r>
            <a:r>
              <a:rPr sz="2000" spc="-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35" dirty="0">
                <a:latin typeface="IBM Plex Sans" panose="020B0503050203000203" pitchFamily="34" charset="77"/>
                <a:cs typeface="Times New Roman"/>
              </a:rPr>
              <a:t>giving  </a:t>
            </a:r>
            <a:r>
              <a:rPr sz="2000" spc="55" dirty="0">
                <a:latin typeface="IBM Plex Sans" panose="020B0503050203000203" pitchFamily="34" charset="77"/>
                <a:cs typeface="Times New Roman"/>
              </a:rPr>
              <a:t>more</a:t>
            </a:r>
            <a:r>
              <a:rPr sz="2000" spc="-7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60" dirty="0">
                <a:latin typeface="IBM Plex Sans" panose="020B0503050203000203" pitchFamily="34" charset="77"/>
                <a:cs typeface="Times New Roman"/>
              </a:rPr>
              <a:t>or</a:t>
            </a:r>
            <a:r>
              <a:rPr sz="2000" spc="-4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60" dirty="0">
                <a:latin typeface="IBM Plex Sans" panose="020B0503050203000203" pitchFamily="34" charset="77"/>
                <a:cs typeface="Times New Roman"/>
              </a:rPr>
              <a:t>less</a:t>
            </a:r>
            <a:r>
              <a:rPr sz="2000" spc="-5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0" dirty="0">
                <a:latin typeface="IBM Plex Sans" panose="020B0503050203000203" pitchFamily="34" charset="77"/>
                <a:cs typeface="Times New Roman"/>
              </a:rPr>
              <a:t>relevance</a:t>
            </a:r>
            <a:r>
              <a:rPr sz="2000" spc="-6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65" dirty="0">
                <a:latin typeface="IBM Plex Sans" panose="020B0503050203000203" pitchFamily="34" charset="77"/>
                <a:cs typeface="Times New Roman"/>
              </a:rPr>
              <a:t>to</a:t>
            </a:r>
            <a:r>
              <a:rPr sz="2000" spc="-7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70" dirty="0">
                <a:latin typeface="IBM Plex Sans" panose="020B0503050203000203" pitchFamily="34" charset="77"/>
                <a:cs typeface="Times New Roman"/>
              </a:rPr>
              <a:t>each</a:t>
            </a:r>
            <a:r>
              <a:rPr sz="2000" spc="-8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-30" dirty="0">
                <a:latin typeface="IBM Plex Sans" panose="020B0503050203000203" pitchFamily="34" charset="77"/>
                <a:cs typeface="Times New Roman"/>
              </a:rPr>
              <a:t>of</a:t>
            </a:r>
            <a:r>
              <a:rPr sz="2000" spc="-35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110" dirty="0">
                <a:latin typeface="IBM Plex Sans" panose="020B0503050203000203" pitchFamily="34" charset="77"/>
                <a:cs typeface="Times New Roman"/>
              </a:rPr>
              <a:t>the</a:t>
            </a:r>
            <a:r>
              <a:rPr sz="2000" spc="-60" dirty="0">
                <a:latin typeface="IBM Plex Sans" panose="020B0503050203000203" pitchFamily="34" charset="77"/>
                <a:cs typeface="Times New Roman"/>
              </a:rPr>
              <a:t> </a:t>
            </a:r>
            <a:r>
              <a:rPr sz="2000" spc="50" dirty="0">
                <a:latin typeface="IBM Plex Sans" panose="020B0503050203000203" pitchFamily="34" charset="77"/>
                <a:cs typeface="Times New Roman"/>
              </a:rPr>
              <a:t>classes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4331" y="3318227"/>
            <a:ext cx="3954867" cy="1034777"/>
          </a:xfrm>
          <a:prstGeom prst="rect">
            <a:avLst/>
          </a:prstGeom>
          <a:ln w="52917">
            <a:solidFill>
              <a:srgbClr val="FD8537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229"/>
              </a:spcBef>
            </a:pPr>
            <a:r>
              <a:rPr sz="2000" spc="80" dirty="0">
                <a:latin typeface="IBM Plex Sans" panose="020B0503050203000203" pitchFamily="34" charset="77"/>
                <a:cs typeface="Arial"/>
              </a:rPr>
              <a:t>Soft </a:t>
            </a:r>
            <a:r>
              <a:rPr sz="2000" spc="60" dirty="0">
                <a:latin typeface="IBM Plex Sans" panose="020B0503050203000203" pitchFamily="34" charset="77"/>
                <a:cs typeface="Arial"/>
              </a:rPr>
              <a:t>or </a:t>
            </a:r>
            <a:r>
              <a:rPr sz="2000" spc="80" dirty="0">
                <a:latin typeface="IBM Plex Sans" panose="020B0503050203000203" pitchFamily="34" charset="77"/>
                <a:cs typeface="Arial"/>
              </a:rPr>
              <a:t>scoring </a:t>
            </a:r>
            <a:r>
              <a:rPr sz="2000" spc="75" dirty="0">
                <a:latin typeface="IBM Plex Sans" panose="020B0503050203000203" pitchFamily="34" charset="77"/>
                <a:cs typeface="Arial"/>
              </a:rPr>
              <a:t>classifiers can</a:t>
            </a:r>
            <a:r>
              <a:rPr sz="2000" spc="415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60" dirty="0">
                <a:latin typeface="IBM Plex Sans" panose="020B0503050203000203" pitchFamily="34" charset="77"/>
                <a:cs typeface="Arial"/>
              </a:rPr>
              <a:t>be</a:t>
            </a:r>
            <a:endParaRPr sz="2000" dirty="0">
              <a:latin typeface="IBM Plex Sans" panose="020B0503050203000203" pitchFamily="34" charset="77"/>
              <a:cs typeface="Arial"/>
            </a:endParaRPr>
          </a:p>
          <a:p>
            <a:pPr marR="8255" algn="ctr">
              <a:lnSpc>
                <a:spcPct val="100000"/>
              </a:lnSpc>
              <a:spcBef>
                <a:spcPts val="520"/>
              </a:spcBef>
            </a:pPr>
            <a:r>
              <a:rPr sz="2000" spc="90" dirty="0">
                <a:latin typeface="IBM Plex Sans" panose="020B0503050203000203" pitchFamily="34" charset="77"/>
                <a:cs typeface="Arial"/>
              </a:rPr>
              <a:t>reframed </a:t>
            </a:r>
            <a:r>
              <a:rPr sz="2000" spc="30" dirty="0">
                <a:latin typeface="IBM Plex Sans" panose="020B0503050203000203" pitchFamily="34" charset="77"/>
                <a:cs typeface="Arial"/>
              </a:rPr>
              <a:t>to </a:t>
            </a:r>
            <a:r>
              <a:rPr sz="2000" spc="85" dirty="0">
                <a:latin typeface="IBM Plex Sans" panose="020B0503050203000203" pitchFamily="34" charset="77"/>
                <a:cs typeface="Arial"/>
              </a:rPr>
              <a:t>each</a:t>
            </a:r>
            <a:r>
              <a:rPr sz="2000" spc="409" dirty="0">
                <a:latin typeface="IBM Plex Sans" panose="020B0503050203000203" pitchFamily="34" charset="77"/>
                <a:cs typeface="Arial"/>
              </a:rPr>
              <a:t> </a:t>
            </a:r>
            <a:r>
              <a:rPr sz="2000" spc="80" dirty="0">
                <a:latin typeface="IBM Plex Sans" panose="020B0503050203000203" pitchFamily="34" charset="77"/>
                <a:cs typeface="Arial"/>
              </a:rPr>
              <a:t>context.</a:t>
            </a:r>
            <a:endParaRPr sz="2000" dirty="0">
              <a:latin typeface="IBM Plex Sans" panose="020B0503050203000203" pitchFamily="34" charset="7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7456" y="3675314"/>
            <a:ext cx="123007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0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T</a:t>
            </a:r>
            <a:r>
              <a:rPr sz="2000" spc="9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I</a:t>
            </a:r>
            <a:r>
              <a:rPr sz="2000" spc="135" dirty="0">
                <a:solidFill>
                  <a:srgbClr val="FD8537"/>
                </a:solidFill>
                <a:latin typeface="IBM Plex Sans" panose="020B0503050203000203" pitchFamily="34" charset="77"/>
                <a:cs typeface="Times New Roman"/>
              </a:rPr>
              <a:t>P</a:t>
            </a:r>
            <a:endParaRPr sz="2000" dirty="0">
              <a:latin typeface="IBM Plex Sans" panose="020B0503050203000203" pitchFamily="34" charset="77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0903" y="1051036"/>
            <a:ext cx="36188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0" dirty="0"/>
              <a:t>ROC </a:t>
            </a:r>
            <a:r>
              <a:rPr sz="2500" spc="-185" dirty="0"/>
              <a:t>ANALYSIS </a:t>
            </a:r>
            <a:r>
              <a:rPr sz="2500" spc="-155" dirty="0"/>
              <a:t>-</a:t>
            </a:r>
            <a:r>
              <a:rPr sz="2500" spc="-515" dirty="0"/>
              <a:t> </a:t>
            </a:r>
            <a:r>
              <a:rPr sz="2500" spc="-155" dirty="0"/>
              <a:t>B</a:t>
            </a:r>
            <a:r>
              <a:rPr lang="en-GB" sz="2500" spc="-155" dirty="0"/>
              <a:t>ac</a:t>
            </a:r>
            <a:r>
              <a:rPr sz="2500" spc="-155" dirty="0" err="1"/>
              <a:t>kup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1905761" y="1764768"/>
            <a:ext cx="6784340" cy="10337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655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50" spc="110" dirty="0">
                <a:latin typeface="Times New Roman"/>
                <a:cs typeface="Times New Roman"/>
              </a:rPr>
              <a:t>ROC </a:t>
            </a:r>
            <a:r>
              <a:rPr sz="2050" spc="145" dirty="0">
                <a:latin typeface="Times New Roman"/>
                <a:cs typeface="Times New Roman"/>
              </a:rPr>
              <a:t>Curve </a:t>
            </a:r>
            <a:r>
              <a:rPr sz="2050" dirty="0">
                <a:latin typeface="Times New Roman"/>
                <a:cs typeface="Times New Roman"/>
              </a:rPr>
              <a:t>of </a:t>
            </a:r>
            <a:r>
              <a:rPr sz="2050" spc="245" dirty="0">
                <a:latin typeface="Times New Roman"/>
                <a:cs typeface="Times New Roman"/>
              </a:rPr>
              <a:t>a</a:t>
            </a:r>
            <a:r>
              <a:rPr sz="2050" spc="-215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Times New Roman"/>
                <a:cs typeface="Times New Roman"/>
              </a:rPr>
              <a:t>Soft </a:t>
            </a:r>
            <a:r>
              <a:rPr sz="2050" spc="100" dirty="0">
                <a:latin typeface="Times New Roman"/>
                <a:cs typeface="Times New Roman"/>
              </a:rPr>
              <a:t>Classifier:</a:t>
            </a:r>
            <a:endParaRPr sz="2050">
              <a:latin typeface="Times New Roman"/>
              <a:cs typeface="Times New Roman"/>
            </a:endParaRPr>
          </a:p>
          <a:p>
            <a:pPr marL="557530" marR="5080" indent="-234315">
              <a:lnSpc>
                <a:spcPts val="2500"/>
              </a:lnSpc>
              <a:spcBef>
                <a:spcPts val="90"/>
              </a:spcBef>
            </a:pPr>
            <a:r>
              <a:rPr sz="1250" dirty="0">
                <a:solidFill>
                  <a:srgbClr val="FD8537"/>
                </a:solidFill>
                <a:latin typeface="Courier New"/>
                <a:cs typeface="Courier New"/>
              </a:rPr>
              <a:t>o </a:t>
            </a:r>
            <a:r>
              <a:rPr sz="1650" spc="145" dirty="0">
                <a:solidFill>
                  <a:srgbClr val="006FC0"/>
                </a:solidFill>
                <a:latin typeface="Times New Roman"/>
                <a:cs typeface="Times New Roman"/>
              </a:rPr>
              <a:t>We </a:t>
            </a:r>
            <a:r>
              <a:rPr sz="1650" spc="170" dirty="0">
                <a:solidFill>
                  <a:srgbClr val="006FC0"/>
                </a:solidFill>
                <a:latin typeface="Times New Roman"/>
                <a:cs typeface="Times New Roman"/>
              </a:rPr>
              <a:t>can </a:t>
            </a:r>
            <a:r>
              <a:rPr sz="1650" spc="145" dirty="0">
                <a:solidFill>
                  <a:srgbClr val="006FC0"/>
                </a:solidFill>
                <a:latin typeface="Times New Roman"/>
                <a:cs typeface="Times New Roman"/>
              </a:rPr>
              <a:t>consider </a:t>
            </a:r>
            <a:r>
              <a:rPr sz="1650" spc="160" dirty="0">
                <a:solidFill>
                  <a:srgbClr val="006FC0"/>
                </a:solidFill>
                <a:latin typeface="Times New Roman"/>
                <a:cs typeface="Times New Roman"/>
              </a:rPr>
              <a:t>each </a:t>
            </a:r>
            <a:r>
              <a:rPr sz="1650" spc="175" dirty="0">
                <a:solidFill>
                  <a:srgbClr val="006FC0"/>
                </a:solidFill>
                <a:latin typeface="Times New Roman"/>
                <a:cs typeface="Times New Roman"/>
              </a:rPr>
              <a:t>threshold </a:t>
            </a:r>
            <a:r>
              <a:rPr sz="1650" spc="185" dirty="0">
                <a:solidFill>
                  <a:srgbClr val="006FC0"/>
                </a:solidFill>
                <a:latin typeface="Times New Roman"/>
                <a:cs typeface="Times New Roman"/>
              </a:rPr>
              <a:t>as </a:t>
            </a:r>
            <a:r>
              <a:rPr sz="1650" spc="190" dirty="0">
                <a:solidFill>
                  <a:srgbClr val="006FC0"/>
                </a:solidFill>
                <a:latin typeface="Times New Roman"/>
                <a:cs typeface="Times New Roman"/>
              </a:rPr>
              <a:t>a </a:t>
            </a:r>
            <a:r>
              <a:rPr sz="1650" spc="150" dirty="0">
                <a:solidFill>
                  <a:srgbClr val="006FC0"/>
                </a:solidFill>
                <a:latin typeface="Times New Roman"/>
                <a:cs typeface="Times New Roman"/>
              </a:rPr>
              <a:t>different </a:t>
            </a:r>
            <a:r>
              <a:rPr sz="1650" spc="135" dirty="0">
                <a:solidFill>
                  <a:srgbClr val="006FC0"/>
                </a:solidFill>
                <a:latin typeface="Times New Roman"/>
                <a:cs typeface="Times New Roman"/>
              </a:rPr>
              <a:t>classifier </a:t>
            </a:r>
            <a:r>
              <a:rPr sz="1650" spc="210" dirty="0">
                <a:solidFill>
                  <a:srgbClr val="006FC0"/>
                </a:solidFill>
                <a:latin typeface="Times New Roman"/>
                <a:cs typeface="Times New Roman"/>
              </a:rPr>
              <a:t>and  </a:t>
            </a:r>
            <a:r>
              <a:rPr sz="1650" spc="195" dirty="0">
                <a:solidFill>
                  <a:srgbClr val="006FC0"/>
                </a:solidFill>
                <a:latin typeface="Times New Roman"/>
                <a:cs typeface="Times New Roman"/>
              </a:rPr>
              <a:t>draw </a:t>
            </a:r>
            <a:r>
              <a:rPr sz="1650" spc="210" dirty="0">
                <a:solidFill>
                  <a:srgbClr val="006FC0"/>
                </a:solidFill>
                <a:latin typeface="Times New Roman"/>
                <a:cs typeface="Times New Roman"/>
              </a:rPr>
              <a:t>them </a:t>
            </a:r>
            <a:r>
              <a:rPr sz="1650" spc="145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1650" spc="195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1650" spc="160" dirty="0">
                <a:solidFill>
                  <a:srgbClr val="006FC0"/>
                </a:solidFill>
                <a:latin typeface="Times New Roman"/>
                <a:cs typeface="Times New Roman"/>
              </a:rPr>
              <a:t>ROC </a:t>
            </a:r>
            <a:r>
              <a:rPr sz="1650" spc="145" dirty="0">
                <a:solidFill>
                  <a:srgbClr val="006FC0"/>
                </a:solidFill>
                <a:latin typeface="Times New Roman"/>
                <a:cs typeface="Times New Roman"/>
              </a:rPr>
              <a:t>space. </a:t>
            </a:r>
            <a:r>
              <a:rPr sz="1650" spc="170" dirty="0">
                <a:solidFill>
                  <a:srgbClr val="006FC0"/>
                </a:solidFill>
                <a:latin typeface="Times New Roman"/>
                <a:cs typeface="Times New Roman"/>
              </a:rPr>
              <a:t>This </a:t>
            </a:r>
            <a:r>
              <a:rPr sz="1650" spc="185" dirty="0">
                <a:solidFill>
                  <a:srgbClr val="006FC0"/>
                </a:solidFill>
                <a:latin typeface="Times New Roman"/>
                <a:cs typeface="Times New Roman"/>
              </a:rPr>
              <a:t>generates </a:t>
            </a:r>
            <a:r>
              <a:rPr sz="1650" spc="19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5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50" spc="140" dirty="0">
                <a:solidFill>
                  <a:srgbClr val="006FC0"/>
                </a:solidFill>
                <a:latin typeface="Times New Roman"/>
                <a:cs typeface="Times New Roman"/>
              </a:rPr>
              <a:t>curve…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0216" y="6162281"/>
            <a:ext cx="5951855" cy="337185"/>
          </a:xfrm>
          <a:prstGeom prst="rect">
            <a:avLst/>
          </a:prstGeom>
          <a:ln w="52916">
            <a:solidFill>
              <a:srgbClr val="006FC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452755">
              <a:lnSpc>
                <a:spcPct val="100000"/>
              </a:lnSpc>
              <a:spcBef>
                <a:spcPts val="125"/>
              </a:spcBef>
            </a:pPr>
            <a:r>
              <a:rPr sz="2050" spc="-25" dirty="0">
                <a:latin typeface="Arial"/>
                <a:cs typeface="Arial"/>
              </a:rPr>
              <a:t>We </a:t>
            </a:r>
            <a:r>
              <a:rPr sz="2050" spc="-5" dirty="0">
                <a:latin typeface="Arial"/>
                <a:cs typeface="Arial"/>
              </a:rPr>
              <a:t>have </a:t>
            </a:r>
            <a:r>
              <a:rPr sz="2050" spc="15" dirty="0">
                <a:latin typeface="Arial"/>
                <a:cs typeface="Arial"/>
              </a:rPr>
              <a:t>a </a:t>
            </a:r>
            <a:r>
              <a:rPr sz="2050" spc="-10" dirty="0">
                <a:latin typeface="Arial"/>
                <a:cs typeface="Arial"/>
              </a:rPr>
              <a:t>“curve” </a:t>
            </a:r>
            <a:r>
              <a:rPr sz="2050" dirty="0">
                <a:latin typeface="Arial"/>
                <a:cs typeface="Arial"/>
              </a:rPr>
              <a:t>for </a:t>
            </a:r>
            <a:r>
              <a:rPr sz="2050" spc="-5" dirty="0">
                <a:latin typeface="Arial"/>
                <a:cs typeface="Arial"/>
              </a:rPr>
              <a:t>just </a:t>
            </a:r>
            <a:r>
              <a:rPr sz="2050" dirty="0">
                <a:latin typeface="Arial"/>
                <a:cs typeface="Arial"/>
              </a:rPr>
              <a:t>one </a:t>
            </a:r>
            <a:r>
              <a:rPr sz="2050" spc="-5" dirty="0">
                <a:latin typeface="Arial"/>
                <a:cs typeface="Arial"/>
              </a:rPr>
              <a:t>soft</a:t>
            </a:r>
            <a:r>
              <a:rPr sz="2050" spc="-235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classifier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8908" y="5875909"/>
            <a:ext cx="13398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20" dirty="0">
                <a:latin typeface="Times New Roman"/>
                <a:cs typeface="Times New Roman"/>
              </a:rPr>
              <a:t>21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8412" y="3336759"/>
            <a:ext cx="3235617" cy="2666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4029" y="3141827"/>
            <a:ext cx="1295438" cy="144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87757" y="4601413"/>
            <a:ext cx="1322057" cy="1331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8600" y="2959100"/>
            <a:ext cx="76200" cy="21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5059" y="2789810"/>
            <a:ext cx="72136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55" dirty="0">
                <a:solidFill>
                  <a:srgbClr val="CC0099"/>
                </a:solidFill>
                <a:latin typeface="Arial"/>
                <a:cs typeface="Arial"/>
              </a:rPr>
              <a:t>Actual</a:t>
            </a:r>
            <a:r>
              <a:rPr sz="800" b="1" spc="-30" dirty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800" b="1" spc="55" dirty="0">
                <a:solidFill>
                  <a:srgbClr val="CC0099"/>
                </a:solidFill>
                <a:latin typeface="Arial"/>
                <a:cs typeface="Arial"/>
              </a:rPr>
              <a:t>Class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70750" y="3043707"/>
            <a:ext cx="224231" cy="265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42695" y="2853310"/>
            <a:ext cx="90043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55" dirty="0">
                <a:solidFill>
                  <a:srgbClr val="009900"/>
                </a:solidFill>
                <a:latin typeface="Arial"/>
                <a:cs typeface="Arial"/>
              </a:rPr>
              <a:t>Predicted</a:t>
            </a:r>
            <a:r>
              <a:rPr sz="800" b="1" spc="-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800" b="1" spc="55" dirty="0">
                <a:solidFill>
                  <a:srgbClr val="009900"/>
                </a:solidFill>
                <a:latin typeface="Arial"/>
                <a:cs typeface="Arial"/>
              </a:rPr>
              <a:t>Class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51391" y="5773381"/>
            <a:ext cx="4133850" cy="296545"/>
          </a:xfrm>
          <a:custGeom>
            <a:avLst/>
            <a:gdLst/>
            <a:ahLst/>
            <a:cxnLst/>
            <a:rect l="l" t="t" r="r" b="b"/>
            <a:pathLst>
              <a:path w="4133850" h="296545">
                <a:moveTo>
                  <a:pt x="134442" y="0"/>
                </a:moveTo>
                <a:lnTo>
                  <a:pt x="132994" y="889"/>
                </a:lnTo>
                <a:lnTo>
                  <a:pt x="114807" y="10617"/>
                </a:lnTo>
                <a:lnTo>
                  <a:pt x="66001" y="40906"/>
                </a:lnTo>
                <a:lnTo>
                  <a:pt x="39382" y="60388"/>
                </a:lnTo>
                <a:lnTo>
                  <a:pt x="10820" y="90678"/>
                </a:lnTo>
                <a:lnTo>
                  <a:pt x="0" y="124218"/>
                </a:lnTo>
                <a:lnTo>
                  <a:pt x="647" y="129628"/>
                </a:lnTo>
                <a:lnTo>
                  <a:pt x="1625" y="133946"/>
                </a:lnTo>
                <a:lnTo>
                  <a:pt x="2057" y="136118"/>
                </a:lnTo>
                <a:lnTo>
                  <a:pt x="19913" y="159918"/>
                </a:lnTo>
                <a:lnTo>
                  <a:pt x="25539" y="165328"/>
                </a:lnTo>
                <a:lnTo>
                  <a:pt x="31699" y="168567"/>
                </a:lnTo>
                <a:lnTo>
                  <a:pt x="38519" y="172897"/>
                </a:lnTo>
                <a:lnTo>
                  <a:pt x="46100" y="177228"/>
                </a:lnTo>
                <a:lnTo>
                  <a:pt x="54432" y="181559"/>
                </a:lnTo>
                <a:lnTo>
                  <a:pt x="63411" y="184797"/>
                </a:lnTo>
                <a:lnTo>
                  <a:pt x="73037" y="188048"/>
                </a:lnTo>
                <a:lnTo>
                  <a:pt x="83642" y="192366"/>
                </a:lnTo>
                <a:lnTo>
                  <a:pt x="94907" y="195618"/>
                </a:lnTo>
                <a:lnTo>
                  <a:pt x="107022" y="198856"/>
                </a:lnTo>
                <a:lnTo>
                  <a:pt x="120002" y="203187"/>
                </a:lnTo>
                <a:lnTo>
                  <a:pt x="133756" y="206438"/>
                </a:lnTo>
                <a:lnTo>
                  <a:pt x="148462" y="209677"/>
                </a:lnTo>
                <a:lnTo>
                  <a:pt x="180390" y="216166"/>
                </a:lnTo>
                <a:lnTo>
                  <a:pt x="197815" y="218338"/>
                </a:lnTo>
                <a:lnTo>
                  <a:pt x="216103" y="221576"/>
                </a:lnTo>
                <a:lnTo>
                  <a:pt x="255600" y="228066"/>
                </a:lnTo>
                <a:lnTo>
                  <a:pt x="276809" y="230238"/>
                </a:lnTo>
                <a:lnTo>
                  <a:pt x="298996" y="233476"/>
                </a:lnTo>
                <a:lnTo>
                  <a:pt x="322364" y="235648"/>
                </a:lnTo>
                <a:lnTo>
                  <a:pt x="346608" y="238887"/>
                </a:lnTo>
                <a:lnTo>
                  <a:pt x="398335" y="243217"/>
                </a:lnTo>
                <a:lnTo>
                  <a:pt x="425932" y="246468"/>
                </a:lnTo>
                <a:lnTo>
                  <a:pt x="517258" y="252958"/>
                </a:lnTo>
                <a:lnTo>
                  <a:pt x="710209" y="263779"/>
                </a:lnTo>
                <a:lnTo>
                  <a:pt x="754354" y="264858"/>
                </a:lnTo>
                <a:lnTo>
                  <a:pt x="847750" y="269189"/>
                </a:lnTo>
                <a:lnTo>
                  <a:pt x="896873" y="270268"/>
                </a:lnTo>
                <a:lnTo>
                  <a:pt x="947521" y="272427"/>
                </a:lnTo>
                <a:lnTo>
                  <a:pt x="999578" y="273507"/>
                </a:lnTo>
                <a:lnTo>
                  <a:pt x="1052931" y="275678"/>
                </a:lnTo>
                <a:lnTo>
                  <a:pt x="1278762" y="281089"/>
                </a:lnTo>
                <a:lnTo>
                  <a:pt x="2562517" y="296227"/>
                </a:lnTo>
                <a:lnTo>
                  <a:pt x="3183343" y="296227"/>
                </a:lnTo>
                <a:lnTo>
                  <a:pt x="3351949" y="295148"/>
                </a:lnTo>
                <a:lnTo>
                  <a:pt x="3405835" y="294068"/>
                </a:lnTo>
                <a:lnTo>
                  <a:pt x="3509175" y="294068"/>
                </a:lnTo>
                <a:lnTo>
                  <a:pt x="3606685" y="291896"/>
                </a:lnTo>
                <a:lnTo>
                  <a:pt x="3653002" y="291896"/>
                </a:lnTo>
                <a:lnTo>
                  <a:pt x="3740543" y="289737"/>
                </a:lnTo>
                <a:lnTo>
                  <a:pt x="3781666" y="289737"/>
                </a:lnTo>
                <a:lnTo>
                  <a:pt x="4016921" y="282168"/>
                </a:lnTo>
                <a:lnTo>
                  <a:pt x="4044848" y="279996"/>
                </a:lnTo>
                <a:lnTo>
                  <a:pt x="4071569" y="278917"/>
                </a:lnTo>
                <a:lnTo>
                  <a:pt x="4097223" y="276758"/>
                </a:lnTo>
                <a:lnTo>
                  <a:pt x="4121785" y="275678"/>
                </a:lnTo>
                <a:lnTo>
                  <a:pt x="4133583" y="274586"/>
                </a:lnTo>
                <a:lnTo>
                  <a:pt x="2562631" y="274586"/>
                </a:lnTo>
                <a:lnTo>
                  <a:pt x="1279207" y="259448"/>
                </a:lnTo>
                <a:lnTo>
                  <a:pt x="1053579" y="254038"/>
                </a:lnTo>
                <a:lnTo>
                  <a:pt x="1000112" y="251879"/>
                </a:lnTo>
                <a:lnTo>
                  <a:pt x="948169" y="250786"/>
                </a:lnTo>
                <a:lnTo>
                  <a:pt x="897635" y="248627"/>
                </a:lnTo>
                <a:lnTo>
                  <a:pt x="848512" y="247548"/>
                </a:lnTo>
                <a:lnTo>
                  <a:pt x="755230" y="243217"/>
                </a:lnTo>
                <a:lnTo>
                  <a:pt x="711072" y="242138"/>
                </a:lnTo>
                <a:lnTo>
                  <a:pt x="518668" y="231317"/>
                </a:lnTo>
                <a:lnTo>
                  <a:pt x="400278" y="222669"/>
                </a:lnTo>
                <a:lnTo>
                  <a:pt x="373989" y="219417"/>
                </a:lnTo>
                <a:lnTo>
                  <a:pt x="324637" y="215087"/>
                </a:lnTo>
                <a:lnTo>
                  <a:pt x="279514" y="208597"/>
                </a:lnTo>
                <a:lnTo>
                  <a:pt x="258521" y="206438"/>
                </a:lnTo>
                <a:lnTo>
                  <a:pt x="219456" y="199948"/>
                </a:lnTo>
                <a:lnTo>
                  <a:pt x="138506" y="184797"/>
                </a:lnTo>
                <a:lnTo>
                  <a:pt x="100850" y="175069"/>
                </a:lnTo>
                <a:lnTo>
                  <a:pt x="62864" y="160997"/>
                </a:lnTo>
                <a:lnTo>
                  <a:pt x="42849" y="150177"/>
                </a:lnTo>
                <a:lnTo>
                  <a:pt x="37769" y="146939"/>
                </a:lnTo>
                <a:lnTo>
                  <a:pt x="22898" y="129628"/>
                </a:lnTo>
                <a:lnTo>
                  <a:pt x="22618" y="129628"/>
                </a:lnTo>
                <a:lnTo>
                  <a:pt x="21640" y="125298"/>
                </a:lnTo>
                <a:lnTo>
                  <a:pt x="24777" y="110147"/>
                </a:lnTo>
                <a:lnTo>
                  <a:pt x="26619" y="105829"/>
                </a:lnTo>
                <a:lnTo>
                  <a:pt x="28994" y="102577"/>
                </a:lnTo>
                <a:lnTo>
                  <a:pt x="35496" y="93929"/>
                </a:lnTo>
                <a:lnTo>
                  <a:pt x="43713" y="86347"/>
                </a:lnTo>
                <a:lnTo>
                  <a:pt x="53670" y="76619"/>
                </a:lnTo>
                <a:lnTo>
                  <a:pt x="78562" y="58216"/>
                </a:lnTo>
                <a:lnTo>
                  <a:pt x="93065" y="49568"/>
                </a:lnTo>
                <a:lnTo>
                  <a:pt x="108864" y="39827"/>
                </a:lnTo>
                <a:lnTo>
                  <a:pt x="125742" y="29019"/>
                </a:lnTo>
                <a:lnTo>
                  <a:pt x="144437" y="18834"/>
                </a:lnTo>
                <a:lnTo>
                  <a:pt x="13444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4633" y="5870549"/>
            <a:ext cx="1370330" cy="177800"/>
          </a:xfrm>
          <a:custGeom>
            <a:avLst/>
            <a:gdLst/>
            <a:ahLst/>
            <a:cxnLst/>
            <a:rect l="l" t="t" r="r" b="b"/>
            <a:pathLst>
              <a:path w="1370329" h="177800">
                <a:moveTo>
                  <a:pt x="1363281" y="0"/>
                </a:moveTo>
                <a:lnTo>
                  <a:pt x="1331899" y="16230"/>
                </a:lnTo>
                <a:lnTo>
                  <a:pt x="1309281" y="45440"/>
                </a:lnTo>
                <a:lnTo>
                  <a:pt x="1305166" y="50850"/>
                </a:lnTo>
                <a:lnTo>
                  <a:pt x="1300848" y="57340"/>
                </a:lnTo>
                <a:lnTo>
                  <a:pt x="1295971" y="62750"/>
                </a:lnTo>
                <a:lnTo>
                  <a:pt x="1290231" y="68160"/>
                </a:lnTo>
                <a:lnTo>
                  <a:pt x="1283525" y="74650"/>
                </a:lnTo>
                <a:lnTo>
                  <a:pt x="1275626" y="81140"/>
                </a:lnTo>
                <a:lnTo>
                  <a:pt x="1266215" y="87630"/>
                </a:lnTo>
                <a:lnTo>
                  <a:pt x="1255064" y="93040"/>
                </a:lnTo>
                <a:lnTo>
                  <a:pt x="1249006" y="96291"/>
                </a:lnTo>
                <a:lnTo>
                  <a:pt x="1178229" y="121170"/>
                </a:lnTo>
                <a:lnTo>
                  <a:pt x="1140574" y="129819"/>
                </a:lnTo>
                <a:lnTo>
                  <a:pt x="1126502" y="133070"/>
                </a:lnTo>
                <a:lnTo>
                  <a:pt x="1111580" y="135229"/>
                </a:lnTo>
                <a:lnTo>
                  <a:pt x="1095882" y="138480"/>
                </a:lnTo>
                <a:lnTo>
                  <a:pt x="1079220" y="140639"/>
                </a:lnTo>
                <a:lnTo>
                  <a:pt x="1061694" y="143891"/>
                </a:lnTo>
                <a:lnTo>
                  <a:pt x="1024026" y="148209"/>
                </a:lnTo>
                <a:lnTo>
                  <a:pt x="936701" y="156870"/>
                </a:lnTo>
                <a:lnTo>
                  <a:pt x="912355" y="157949"/>
                </a:lnTo>
                <a:lnTo>
                  <a:pt x="886815" y="160108"/>
                </a:lnTo>
                <a:lnTo>
                  <a:pt x="860298" y="161201"/>
                </a:lnTo>
                <a:lnTo>
                  <a:pt x="832485" y="163360"/>
                </a:lnTo>
                <a:lnTo>
                  <a:pt x="597877" y="170929"/>
                </a:lnTo>
                <a:lnTo>
                  <a:pt x="556869" y="170929"/>
                </a:lnTo>
                <a:lnTo>
                  <a:pt x="469430" y="173101"/>
                </a:lnTo>
                <a:lnTo>
                  <a:pt x="423113" y="173101"/>
                </a:lnTo>
                <a:lnTo>
                  <a:pt x="325615" y="175260"/>
                </a:lnTo>
                <a:lnTo>
                  <a:pt x="0" y="177419"/>
                </a:lnTo>
                <a:lnTo>
                  <a:pt x="950341" y="177419"/>
                </a:lnTo>
                <a:lnTo>
                  <a:pt x="1026629" y="169849"/>
                </a:lnTo>
                <a:lnTo>
                  <a:pt x="1046213" y="167690"/>
                </a:lnTo>
                <a:lnTo>
                  <a:pt x="1064831" y="164439"/>
                </a:lnTo>
                <a:lnTo>
                  <a:pt x="1082573" y="162280"/>
                </a:lnTo>
                <a:lnTo>
                  <a:pt x="1099451" y="159029"/>
                </a:lnTo>
                <a:lnTo>
                  <a:pt x="1115466" y="156870"/>
                </a:lnTo>
                <a:lnTo>
                  <a:pt x="1130731" y="153619"/>
                </a:lnTo>
                <a:lnTo>
                  <a:pt x="1145235" y="151460"/>
                </a:lnTo>
                <a:lnTo>
                  <a:pt x="1158760" y="148209"/>
                </a:lnTo>
                <a:lnTo>
                  <a:pt x="1171638" y="144970"/>
                </a:lnTo>
                <a:lnTo>
                  <a:pt x="1183868" y="141719"/>
                </a:lnTo>
                <a:lnTo>
                  <a:pt x="1195336" y="139560"/>
                </a:lnTo>
                <a:lnTo>
                  <a:pt x="1235049" y="126580"/>
                </a:lnTo>
                <a:lnTo>
                  <a:pt x="1243495" y="122250"/>
                </a:lnTo>
                <a:lnTo>
                  <a:pt x="1251280" y="118999"/>
                </a:lnTo>
                <a:lnTo>
                  <a:pt x="1288834" y="98450"/>
                </a:lnTo>
                <a:lnTo>
                  <a:pt x="1318374" y="69240"/>
                </a:lnTo>
                <a:lnTo>
                  <a:pt x="1323136" y="62750"/>
                </a:lnTo>
                <a:lnTo>
                  <a:pt x="1327353" y="57340"/>
                </a:lnTo>
                <a:lnTo>
                  <a:pt x="1331036" y="50850"/>
                </a:lnTo>
                <a:lnTo>
                  <a:pt x="1337856" y="41109"/>
                </a:lnTo>
                <a:lnTo>
                  <a:pt x="1341424" y="36779"/>
                </a:lnTo>
                <a:lnTo>
                  <a:pt x="1345323" y="33540"/>
                </a:lnTo>
                <a:lnTo>
                  <a:pt x="1349540" y="29210"/>
                </a:lnTo>
                <a:lnTo>
                  <a:pt x="1354620" y="25971"/>
                </a:lnTo>
                <a:lnTo>
                  <a:pt x="1361122" y="23799"/>
                </a:lnTo>
                <a:lnTo>
                  <a:pt x="1369885" y="20561"/>
                </a:lnTo>
                <a:lnTo>
                  <a:pt x="136328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5092" y="5767781"/>
            <a:ext cx="42545" cy="43815"/>
          </a:xfrm>
          <a:custGeom>
            <a:avLst/>
            <a:gdLst/>
            <a:ahLst/>
            <a:cxnLst/>
            <a:rect l="l" t="t" r="r" b="b"/>
            <a:pathLst>
              <a:path w="42544" h="43814">
                <a:moveTo>
                  <a:pt x="41986" y="0"/>
                </a:moveTo>
                <a:lnTo>
                  <a:pt x="0" y="0"/>
                </a:lnTo>
                <a:lnTo>
                  <a:pt x="10172" y="19469"/>
                </a:lnTo>
                <a:lnTo>
                  <a:pt x="736" y="24434"/>
                </a:lnTo>
                <a:lnTo>
                  <a:pt x="10718" y="43268"/>
                </a:lnTo>
                <a:lnTo>
                  <a:pt x="41986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85833" y="5767781"/>
            <a:ext cx="19685" cy="24765"/>
          </a:xfrm>
          <a:custGeom>
            <a:avLst/>
            <a:gdLst/>
            <a:ahLst/>
            <a:cxnLst/>
            <a:rect l="l" t="t" r="r" b="b"/>
            <a:pathLst>
              <a:path w="19685" h="24764">
                <a:moveTo>
                  <a:pt x="9258" y="0"/>
                </a:moveTo>
                <a:lnTo>
                  <a:pt x="0" y="5600"/>
                </a:lnTo>
                <a:lnTo>
                  <a:pt x="9994" y="24434"/>
                </a:lnTo>
                <a:lnTo>
                  <a:pt x="19431" y="19469"/>
                </a:lnTo>
                <a:lnTo>
                  <a:pt x="925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5407" y="5752630"/>
            <a:ext cx="73025" cy="20955"/>
          </a:xfrm>
          <a:custGeom>
            <a:avLst/>
            <a:gdLst/>
            <a:ahLst/>
            <a:cxnLst/>
            <a:rect l="l" t="t" r="r" b="b"/>
            <a:pathLst>
              <a:path w="73025" h="20954">
                <a:moveTo>
                  <a:pt x="72605" y="0"/>
                </a:moveTo>
                <a:lnTo>
                  <a:pt x="0" y="1079"/>
                </a:lnTo>
                <a:lnTo>
                  <a:pt x="10426" y="20751"/>
                </a:lnTo>
                <a:lnTo>
                  <a:pt x="19685" y="15151"/>
                </a:lnTo>
                <a:lnTo>
                  <a:pt x="61671" y="15151"/>
                </a:lnTo>
                <a:lnTo>
                  <a:pt x="726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34034" y="3259675"/>
            <a:ext cx="702945" cy="27178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9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spcBef>
                <a:spcPts val="240"/>
              </a:spcBef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10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10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spcBef>
                <a:spcPts val="340"/>
              </a:spcBef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10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10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10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10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spcBef>
                <a:spcPts val="340"/>
              </a:spcBef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10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10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10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10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spcBef>
                <a:spcPts val="340"/>
              </a:spcBef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10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10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spc="1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240"/>
              </a:spcBef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spc="1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spc="1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spc="8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5" dirty="0">
                <a:solidFill>
                  <a:srgbClr val="009900"/>
                </a:solidFill>
                <a:latin typeface="Arial"/>
                <a:cs typeface="Arial"/>
              </a:rPr>
              <a:t>..</a:t>
            </a:r>
            <a:r>
              <a:rPr sz="800" b="1" spc="5" dirty="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sz="800" b="1" dirty="0">
                <a:solidFill>
                  <a:srgbClr val="009900"/>
                </a:solidFill>
                <a:latin typeface="Arial"/>
                <a:cs typeface="Arial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spc="1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spcBef>
                <a:spcPts val="240"/>
              </a:spcBef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30"/>
              </a:lnSpc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spcBef>
                <a:spcPts val="240"/>
              </a:spcBef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spcBef>
                <a:spcPts val="340"/>
              </a:spcBef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spcBef>
                <a:spcPts val="340"/>
              </a:spcBef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80"/>
              </a:lnSpc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615315" algn="l"/>
              </a:tabLst>
            </a:pP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spc="1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-9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n</a:t>
            </a:r>
            <a:r>
              <a:rPr sz="800" b="1" dirty="0">
                <a:solidFill>
                  <a:srgbClr val="009900"/>
                </a:solidFill>
                <a:latin typeface="Verdana"/>
                <a:cs typeface="Verdana"/>
              </a:rPr>
              <a:t>	</a:t>
            </a:r>
            <a:r>
              <a:rPr sz="800" b="1" spc="20" dirty="0">
                <a:solidFill>
                  <a:srgbClr val="009900"/>
                </a:solidFill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45219" y="5371261"/>
            <a:ext cx="4250055" cy="715645"/>
          </a:xfrm>
          <a:custGeom>
            <a:avLst/>
            <a:gdLst/>
            <a:ahLst/>
            <a:cxnLst/>
            <a:rect l="l" t="t" r="r" b="b"/>
            <a:pathLst>
              <a:path w="4250055" h="715645">
                <a:moveTo>
                  <a:pt x="173189" y="0"/>
                </a:moveTo>
                <a:lnTo>
                  <a:pt x="172173" y="2120"/>
                </a:lnTo>
                <a:lnTo>
                  <a:pt x="163944" y="16192"/>
                </a:lnTo>
                <a:lnTo>
                  <a:pt x="155181" y="31330"/>
                </a:lnTo>
                <a:lnTo>
                  <a:pt x="105727" y="114642"/>
                </a:lnTo>
                <a:lnTo>
                  <a:pt x="85051" y="150342"/>
                </a:lnTo>
                <a:lnTo>
                  <a:pt x="65150" y="187121"/>
                </a:lnTo>
                <a:lnTo>
                  <a:pt x="46647" y="223901"/>
                </a:lnTo>
                <a:lnTo>
                  <a:pt x="30187" y="261772"/>
                </a:lnTo>
                <a:lnTo>
                  <a:pt x="16446" y="297472"/>
                </a:lnTo>
                <a:lnTo>
                  <a:pt x="863" y="366712"/>
                </a:lnTo>
                <a:lnTo>
                  <a:pt x="0" y="382930"/>
                </a:lnTo>
                <a:lnTo>
                  <a:pt x="546" y="399161"/>
                </a:lnTo>
                <a:lnTo>
                  <a:pt x="2819" y="414312"/>
                </a:lnTo>
                <a:lnTo>
                  <a:pt x="6705" y="428371"/>
                </a:lnTo>
                <a:lnTo>
                  <a:pt x="11798" y="441350"/>
                </a:lnTo>
                <a:lnTo>
                  <a:pt x="12014" y="441350"/>
                </a:lnTo>
                <a:lnTo>
                  <a:pt x="12331" y="442442"/>
                </a:lnTo>
                <a:lnTo>
                  <a:pt x="12547" y="442442"/>
                </a:lnTo>
                <a:lnTo>
                  <a:pt x="19583" y="454342"/>
                </a:lnTo>
                <a:lnTo>
                  <a:pt x="26733" y="465162"/>
                </a:lnTo>
                <a:lnTo>
                  <a:pt x="33108" y="475970"/>
                </a:lnTo>
                <a:lnTo>
                  <a:pt x="38963" y="485711"/>
                </a:lnTo>
                <a:lnTo>
                  <a:pt x="44373" y="495452"/>
                </a:lnTo>
                <a:lnTo>
                  <a:pt x="65684" y="532231"/>
                </a:lnTo>
                <a:lnTo>
                  <a:pt x="86245" y="558190"/>
                </a:lnTo>
                <a:lnTo>
                  <a:pt x="115354" y="580910"/>
                </a:lnTo>
                <a:lnTo>
                  <a:pt x="127584" y="587400"/>
                </a:lnTo>
                <a:lnTo>
                  <a:pt x="141325" y="594982"/>
                </a:lnTo>
                <a:lnTo>
                  <a:pt x="156692" y="600392"/>
                </a:lnTo>
                <a:lnTo>
                  <a:pt x="165023" y="603631"/>
                </a:lnTo>
                <a:lnTo>
                  <a:pt x="174015" y="606882"/>
                </a:lnTo>
                <a:lnTo>
                  <a:pt x="183311" y="610120"/>
                </a:lnTo>
                <a:lnTo>
                  <a:pt x="193268" y="612292"/>
                </a:lnTo>
                <a:lnTo>
                  <a:pt x="203657" y="615530"/>
                </a:lnTo>
                <a:lnTo>
                  <a:pt x="214693" y="618782"/>
                </a:lnTo>
                <a:lnTo>
                  <a:pt x="226275" y="620941"/>
                </a:lnTo>
                <a:lnTo>
                  <a:pt x="238607" y="624192"/>
                </a:lnTo>
                <a:lnTo>
                  <a:pt x="264807" y="628510"/>
                </a:lnTo>
                <a:lnTo>
                  <a:pt x="278980" y="631761"/>
                </a:lnTo>
                <a:lnTo>
                  <a:pt x="293801" y="633920"/>
                </a:lnTo>
                <a:lnTo>
                  <a:pt x="325831" y="638251"/>
                </a:lnTo>
                <a:lnTo>
                  <a:pt x="342938" y="641502"/>
                </a:lnTo>
                <a:lnTo>
                  <a:pt x="379514" y="645820"/>
                </a:lnTo>
                <a:lnTo>
                  <a:pt x="462724" y="654481"/>
                </a:lnTo>
                <a:lnTo>
                  <a:pt x="587387" y="665302"/>
                </a:lnTo>
                <a:lnTo>
                  <a:pt x="615314" y="666381"/>
                </a:lnTo>
                <a:lnTo>
                  <a:pt x="705345" y="672871"/>
                </a:lnTo>
                <a:lnTo>
                  <a:pt x="737920" y="673950"/>
                </a:lnTo>
                <a:lnTo>
                  <a:pt x="847001" y="680440"/>
                </a:lnTo>
                <a:lnTo>
                  <a:pt x="886815" y="681520"/>
                </a:lnTo>
                <a:lnTo>
                  <a:pt x="928370" y="683691"/>
                </a:lnTo>
                <a:lnTo>
                  <a:pt x="971448" y="684771"/>
                </a:lnTo>
                <a:lnTo>
                  <a:pt x="1016139" y="686943"/>
                </a:lnTo>
                <a:lnTo>
                  <a:pt x="1062126" y="688022"/>
                </a:lnTo>
                <a:lnTo>
                  <a:pt x="1109738" y="690181"/>
                </a:lnTo>
                <a:lnTo>
                  <a:pt x="1533296" y="701001"/>
                </a:lnTo>
                <a:lnTo>
                  <a:pt x="2764993" y="715060"/>
                </a:lnTo>
                <a:lnTo>
                  <a:pt x="3357245" y="715060"/>
                </a:lnTo>
                <a:lnTo>
                  <a:pt x="3669779" y="711822"/>
                </a:lnTo>
                <a:lnTo>
                  <a:pt x="3717493" y="711822"/>
                </a:lnTo>
                <a:lnTo>
                  <a:pt x="3808831" y="709650"/>
                </a:lnTo>
                <a:lnTo>
                  <a:pt x="3852113" y="709650"/>
                </a:lnTo>
                <a:lnTo>
                  <a:pt x="4108475" y="702081"/>
                </a:lnTo>
                <a:lnTo>
                  <a:pt x="4138993" y="699922"/>
                </a:lnTo>
                <a:lnTo>
                  <a:pt x="4168317" y="698830"/>
                </a:lnTo>
                <a:lnTo>
                  <a:pt x="4196562" y="696671"/>
                </a:lnTo>
                <a:lnTo>
                  <a:pt x="4223829" y="695591"/>
                </a:lnTo>
                <a:lnTo>
                  <a:pt x="4250016" y="693432"/>
                </a:lnTo>
                <a:lnTo>
                  <a:pt x="2765094" y="693432"/>
                </a:lnTo>
                <a:lnTo>
                  <a:pt x="1533728" y="679361"/>
                </a:lnTo>
                <a:lnTo>
                  <a:pt x="1110386" y="668540"/>
                </a:lnTo>
                <a:lnTo>
                  <a:pt x="1062888" y="666381"/>
                </a:lnTo>
                <a:lnTo>
                  <a:pt x="1016888" y="665302"/>
                </a:lnTo>
                <a:lnTo>
                  <a:pt x="972197" y="663130"/>
                </a:lnTo>
                <a:lnTo>
                  <a:pt x="929132" y="662051"/>
                </a:lnTo>
                <a:lnTo>
                  <a:pt x="887679" y="659892"/>
                </a:lnTo>
                <a:lnTo>
                  <a:pt x="847864" y="658812"/>
                </a:lnTo>
                <a:lnTo>
                  <a:pt x="739101" y="652310"/>
                </a:lnTo>
                <a:lnTo>
                  <a:pt x="706539" y="651230"/>
                </a:lnTo>
                <a:lnTo>
                  <a:pt x="616712" y="644740"/>
                </a:lnTo>
                <a:lnTo>
                  <a:pt x="588899" y="643661"/>
                </a:lnTo>
                <a:lnTo>
                  <a:pt x="464680" y="632841"/>
                </a:lnTo>
                <a:lnTo>
                  <a:pt x="381889" y="624192"/>
                </a:lnTo>
                <a:lnTo>
                  <a:pt x="328752" y="617702"/>
                </a:lnTo>
                <a:lnTo>
                  <a:pt x="312635" y="614451"/>
                </a:lnTo>
                <a:lnTo>
                  <a:pt x="282549" y="610120"/>
                </a:lnTo>
                <a:lnTo>
                  <a:pt x="268592" y="607961"/>
                </a:lnTo>
                <a:lnTo>
                  <a:pt x="242722" y="602551"/>
                </a:lnTo>
                <a:lnTo>
                  <a:pt x="230936" y="600392"/>
                </a:lnTo>
                <a:lnTo>
                  <a:pt x="219570" y="597141"/>
                </a:lnTo>
                <a:lnTo>
                  <a:pt x="209067" y="594982"/>
                </a:lnTo>
                <a:lnTo>
                  <a:pt x="198793" y="591731"/>
                </a:lnTo>
                <a:lnTo>
                  <a:pt x="189382" y="588492"/>
                </a:lnTo>
                <a:lnTo>
                  <a:pt x="180390" y="586320"/>
                </a:lnTo>
                <a:lnTo>
                  <a:pt x="171958" y="583082"/>
                </a:lnTo>
                <a:lnTo>
                  <a:pt x="164160" y="580910"/>
                </a:lnTo>
                <a:lnTo>
                  <a:pt x="149555" y="574421"/>
                </a:lnTo>
                <a:lnTo>
                  <a:pt x="136994" y="567931"/>
                </a:lnTo>
                <a:lnTo>
                  <a:pt x="126072" y="562521"/>
                </a:lnTo>
                <a:lnTo>
                  <a:pt x="94576" y="535470"/>
                </a:lnTo>
                <a:lnTo>
                  <a:pt x="73367" y="503021"/>
                </a:lnTo>
                <a:lnTo>
                  <a:pt x="63309" y="484632"/>
                </a:lnTo>
                <a:lnTo>
                  <a:pt x="57899" y="474891"/>
                </a:lnTo>
                <a:lnTo>
                  <a:pt x="51841" y="465162"/>
                </a:lnTo>
                <a:lnTo>
                  <a:pt x="45123" y="453263"/>
                </a:lnTo>
                <a:lnTo>
                  <a:pt x="37553" y="442442"/>
                </a:lnTo>
                <a:lnTo>
                  <a:pt x="31165" y="431622"/>
                </a:lnTo>
                <a:lnTo>
                  <a:pt x="31445" y="431622"/>
                </a:lnTo>
                <a:lnTo>
                  <a:pt x="26733" y="420801"/>
                </a:lnTo>
                <a:lnTo>
                  <a:pt x="23698" y="408901"/>
                </a:lnTo>
                <a:lnTo>
                  <a:pt x="22072" y="395922"/>
                </a:lnTo>
                <a:lnTo>
                  <a:pt x="21640" y="381850"/>
                </a:lnTo>
                <a:lnTo>
                  <a:pt x="22402" y="367792"/>
                </a:lnTo>
                <a:lnTo>
                  <a:pt x="31927" y="320192"/>
                </a:lnTo>
                <a:lnTo>
                  <a:pt x="57899" y="250952"/>
                </a:lnTo>
                <a:lnTo>
                  <a:pt x="75107" y="215252"/>
                </a:lnTo>
                <a:lnTo>
                  <a:pt x="104101" y="161163"/>
                </a:lnTo>
                <a:lnTo>
                  <a:pt x="124447" y="125450"/>
                </a:lnTo>
                <a:lnTo>
                  <a:pt x="144792" y="90830"/>
                </a:lnTo>
                <a:lnTo>
                  <a:pt x="154749" y="74612"/>
                </a:lnTo>
                <a:lnTo>
                  <a:pt x="164490" y="58381"/>
                </a:lnTo>
                <a:lnTo>
                  <a:pt x="173799" y="42151"/>
                </a:lnTo>
                <a:lnTo>
                  <a:pt x="182664" y="27012"/>
                </a:lnTo>
                <a:lnTo>
                  <a:pt x="190995" y="12941"/>
                </a:lnTo>
                <a:lnTo>
                  <a:pt x="192570" y="9702"/>
                </a:lnTo>
                <a:lnTo>
                  <a:pt x="17318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2362" y="5867793"/>
            <a:ext cx="1446530" cy="197485"/>
          </a:xfrm>
          <a:custGeom>
            <a:avLst/>
            <a:gdLst/>
            <a:ahLst/>
            <a:cxnLst/>
            <a:rect l="l" t="t" r="r" b="b"/>
            <a:pathLst>
              <a:path w="1446529" h="197485">
                <a:moveTo>
                  <a:pt x="1440230" y="0"/>
                </a:moveTo>
                <a:lnTo>
                  <a:pt x="1419021" y="6489"/>
                </a:lnTo>
                <a:lnTo>
                  <a:pt x="1409166" y="11899"/>
                </a:lnTo>
                <a:lnTo>
                  <a:pt x="1400302" y="16230"/>
                </a:lnTo>
                <a:lnTo>
                  <a:pt x="1384058" y="27038"/>
                </a:lnTo>
                <a:lnTo>
                  <a:pt x="1360474" y="46520"/>
                </a:lnTo>
                <a:lnTo>
                  <a:pt x="1352461" y="53009"/>
                </a:lnTo>
                <a:lnTo>
                  <a:pt x="1343812" y="59499"/>
                </a:lnTo>
                <a:lnTo>
                  <a:pt x="1334604" y="67068"/>
                </a:lnTo>
                <a:lnTo>
                  <a:pt x="1324432" y="73571"/>
                </a:lnTo>
                <a:lnTo>
                  <a:pt x="1313294" y="81140"/>
                </a:lnTo>
                <a:lnTo>
                  <a:pt x="1300848" y="87629"/>
                </a:lnTo>
                <a:lnTo>
                  <a:pt x="1286891" y="95199"/>
                </a:lnTo>
                <a:lnTo>
                  <a:pt x="1271308" y="102781"/>
                </a:lnTo>
                <a:lnTo>
                  <a:pt x="1263078" y="106019"/>
                </a:lnTo>
                <a:lnTo>
                  <a:pt x="1254099" y="109270"/>
                </a:lnTo>
                <a:lnTo>
                  <a:pt x="1244676" y="112509"/>
                </a:lnTo>
                <a:lnTo>
                  <a:pt x="1234833" y="116839"/>
                </a:lnTo>
                <a:lnTo>
                  <a:pt x="1201508" y="126580"/>
                </a:lnTo>
                <a:lnTo>
                  <a:pt x="1176286" y="133070"/>
                </a:lnTo>
                <a:lnTo>
                  <a:pt x="1162659" y="137388"/>
                </a:lnTo>
                <a:lnTo>
                  <a:pt x="1148372" y="140639"/>
                </a:lnTo>
                <a:lnTo>
                  <a:pt x="1133436" y="142798"/>
                </a:lnTo>
                <a:lnTo>
                  <a:pt x="1101293" y="149288"/>
                </a:lnTo>
                <a:lnTo>
                  <a:pt x="1066126" y="155778"/>
                </a:lnTo>
                <a:lnTo>
                  <a:pt x="1047292" y="157949"/>
                </a:lnTo>
                <a:lnTo>
                  <a:pt x="1027709" y="161188"/>
                </a:lnTo>
                <a:lnTo>
                  <a:pt x="1007262" y="163360"/>
                </a:lnTo>
                <a:lnTo>
                  <a:pt x="985837" y="166598"/>
                </a:lnTo>
                <a:lnTo>
                  <a:pt x="865060" y="177419"/>
                </a:lnTo>
                <a:lnTo>
                  <a:pt x="837907" y="178498"/>
                </a:lnTo>
                <a:lnTo>
                  <a:pt x="809878" y="180670"/>
                </a:lnTo>
                <a:lnTo>
                  <a:pt x="780554" y="181749"/>
                </a:lnTo>
                <a:lnTo>
                  <a:pt x="750354" y="183908"/>
                </a:lnTo>
                <a:lnTo>
                  <a:pt x="494538" y="191490"/>
                </a:lnTo>
                <a:lnTo>
                  <a:pt x="451256" y="191490"/>
                </a:lnTo>
                <a:lnTo>
                  <a:pt x="360032" y="193649"/>
                </a:lnTo>
                <a:lnTo>
                  <a:pt x="312305" y="193649"/>
                </a:lnTo>
                <a:lnTo>
                  <a:pt x="263283" y="194729"/>
                </a:lnTo>
                <a:lnTo>
                  <a:pt x="212852" y="194729"/>
                </a:lnTo>
                <a:lnTo>
                  <a:pt x="0" y="196900"/>
                </a:lnTo>
                <a:lnTo>
                  <a:pt x="892873" y="196900"/>
                </a:lnTo>
                <a:lnTo>
                  <a:pt x="965923" y="190411"/>
                </a:lnTo>
                <a:lnTo>
                  <a:pt x="988428" y="187159"/>
                </a:lnTo>
                <a:lnTo>
                  <a:pt x="1030744" y="182829"/>
                </a:lnTo>
                <a:lnTo>
                  <a:pt x="1069594" y="176339"/>
                </a:lnTo>
                <a:lnTo>
                  <a:pt x="1087767" y="174180"/>
                </a:lnTo>
                <a:lnTo>
                  <a:pt x="1121968" y="167690"/>
                </a:lnTo>
                <a:lnTo>
                  <a:pt x="1137983" y="164439"/>
                </a:lnTo>
                <a:lnTo>
                  <a:pt x="1167853" y="157949"/>
                </a:lnTo>
                <a:lnTo>
                  <a:pt x="1195006" y="151460"/>
                </a:lnTo>
                <a:lnTo>
                  <a:pt x="1207566" y="147129"/>
                </a:lnTo>
                <a:lnTo>
                  <a:pt x="1219682" y="143890"/>
                </a:lnTo>
                <a:lnTo>
                  <a:pt x="1231049" y="140639"/>
                </a:lnTo>
                <a:lnTo>
                  <a:pt x="1241983" y="136309"/>
                </a:lnTo>
                <a:lnTo>
                  <a:pt x="1252359" y="133070"/>
                </a:lnTo>
                <a:lnTo>
                  <a:pt x="1262100" y="129819"/>
                </a:lnTo>
                <a:lnTo>
                  <a:pt x="1271524" y="125488"/>
                </a:lnTo>
                <a:lnTo>
                  <a:pt x="1280388" y="122250"/>
                </a:lnTo>
                <a:lnTo>
                  <a:pt x="1311554" y="107099"/>
                </a:lnTo>
                <a:lnTo>
                  <a:pt x="1347482" y="84378"/>
                </a:lnTo>
                <a:lnTo>
                  <a:pt x="1357223" y="76809"/>
                </a:lnTo>
                <a:lnTo>
                  <a:pt x="1366202" y="70319"/>
                </a:lnTo>
                <a:lnTo>
                  <a:pt x="1396288" y="45440"/>
                </a:lnTo>
                <a:lnTo>
                  <a:pt x="1426591" y="27038"/>
                </a:lnTo>
                <a:lnTo>
                  <a:pt x="1446390" y="20548"/>
                </a:lnTo>
                <a:lnTo>
                  <a:pt x="144023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3120" y="5361482"/>
            <a:ext cx="34290" cy="29209"/>
          </a:xfrm>
          <a:custGeom>
            <a:avLst/>
            <a:gdLst/>
            <a:ahLst/>
            <a:cxnLst/>
            <a:rect l="l" t="t" r="r" b="b"/>
            <a:pathLst>
              <a:path w="34289" h="29210">
                <a:moveTo>
                  <a:pt x="33832" y="0"/>
                </a:moveTo>
                <a:lnTo>
                  <a:pt x="0" y="0"/>
                </a:lnTo>
                <a:lnTo>
                  <a:pt x="19380" y="9740"/>
                </a:lnTo>
                <a:lnTo>
                  <a:pt x="14668" y="19481"/>
                </a:lnTo>
                <a:lnTo>
                  <a:pt x="34086" y="29210"/>
                </a:lnTo>
                <a:lnTo>
                  <a:pt x="3383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18409" y="5361482"/>
            <a:ext cx="24130" cy="19685"/>
          </a:xfrm>
          <a:custGeom>
            <a:avLst/>
            <a:gdLst/>
            <a:ahLst/>
            <a:cxnLst/>
            <a:rect l="l" t="t" r="r" b="b"/>
            <a:pathLst>
              <a:path w="24130" h="19685">
                <a:moveTo>
                  <a:pt x="4711" y="0"/>
                </a:moveTo>
                <a:lnTo>
                  <a:pt x="0" y="9779"/>
                </a:lnTo>
                <a:lnTo>
                  <a:pt x="19380" y="19481"/>
                </a:lnTo>
                <a:lnTo>
                  <a:pt x="24091" y="9740"/>
                </a:lnTo>
                <a:lnTo>
                  <a:pt x="471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8889" y="5318213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19" h="53339">
                <a:moveTo>
                  <a:pt x="57670" y="0"/>
                </a:moveTo>
                <a:lnTo>
                  <a:pt x="0" y="43268"/>
                </a:lnTo>
                <a:lnTo>
                  <a:pt x="19519" y="53047"/>
                </a:lnTo>
                <a:lnTo>
                  <a:pt x="24231" y="43268"/>
                </a:lnTo>
                <a:lnTo>
                  <a:pt x="58064" y="43268"/>
                </a:lnTo>
                <a:lnTo>
                  <a:pt x="5767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3107" y="3260394"/>
            <a:ext cx="59055" cy="71755"/>
          </a:xfrm>
          <a:custGeom>
            <a:avLst/>
            <a:gdLst/>
            <a:ahLst/>
            <a:cxnLst/>
            <a:rect l="l" t="t" r="r" b="b"/>
            <a:pathLst>
              <a:path w="59054" h="71754">
                <a:moveTo>
                  <a:pt x="0" y="0"/>
                </a:moveTo>
                <a:lnTo>
                  <a:pt x="11036" y="71729"/>
                </a:lnTo>
                <a:lnTo>
                  <a:pt x="58927" y="22720"/>
                </a:lnTo>
                <a:lnTo>
                  <a:pt x="38087" y="22720"/>
                </a:lnTo>
                <a:lnTo>
                  <a:pt x="17094" y="17640"/>
                </a:lnTo>
                <a:lnTo>
                  <a:pt x="19799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6211" y="3100616"/>
            <a:ext cx="1128395" cy="189230"/>
          </a:xfrm>
          <a:custGeom>
            <a:avLst/>
            <a:gdLst/>
            <a:ahLst/>
            <a:cxnLst/>
            <a:rect l="l" t="t" r="r" b="b"/>
            <a:pathLst>
              <a:path w="1128395" h="189229">
                <a:moveTo>
                  <a:pt x="526338" y="0"/>
                </a:moveTo>
                <a:lnTo>
                  <a:pt x="0" y="0"/>
                </a:lnTo>
                <a:lnTo>
                  <a:pt x="85712" y="317"/>
                </a:lnTo>
                <a:lnTo>
                  <a:pt x="248577" y="3352"/>
                </a:lnTo>
                <a:lnTo>
                  <a:pt x="358838" y="7785"/>
                </a:lnTo>
                <a:lnTo>
                  <a:pt x="439889" y="12865"/>
                </a:lnTo>
                <a:lnTo>
                  <a:pt x="483501" y="16649"/>
                </a:lnTo>
                <a:lnTo>
                  <a:pt x="567372" y="27584"/>
                </a:lnTo>
                <a:lnTo>
                  <a:pt x="621372" y="37096"/>
                </a:lnTo>
                <a:lnTo>
                  <a:pt x="698639" y="53657"/>
                </a:lnTo>
                <a:lnTo>
                  <a:pt x="747661" y="65989"/>
                </a:lnTo>
                <a:lnTo>
                  <a:pt x="794842" y="79184"/>
                </a:lnTo>
                <a:lnTo>
                  <a:pt x="861174" y="99631"/>
                </a:lnTo>
                <a:lnTo>
                  <a:pt x="922642" y="120192"/>
                </a:lnTo>
                <a:lnTo>
                  <a:pt x="995895" y="146151"/>
                </a:lnTo>
                <a:lnTo>
                  <a:pt x="1012571" y="152323"/>
                </a:lnTo>
                <a:lnTo>
                  <a:pt x="1058989" y="168757"/>
                </a:lnTo>
                <a:lnTo>
                  <a:pt x="1086472" y="177952"/>
                </a:lnTo>
                <a:lnTo>
                  <a:pt x="1099134" y="181965"/>
                </a:lnTo>
                <a:lnTo>
                  <a:pt x="1111262" y="185635"/>
                </a:lnTo>
                <a:lnTo>
                  <a:pt x="1122299" y="188671"/>
                </a:lnTo>
                <a:lnTo>
                  <a:pt x="1128026" y="167792"/>
                </a:lnTo>
                <a:lnTo>
                  <a:pt x="1116990" y="164757"/>
                </a:lnTo>
                <a:lnTo>
                  <a:pt x="1105420" y="161302"/>
                </a:lnTo>
                <a:lnTo>
                  <a:pt x="1079766" y="152971"/>
                </a:lnTo>
                <a:lnTo>
                  <a:pt x="949045" y="106451"/>
                </a:lnTo>
                <a:lnTo>
                  <a:pt x="889088" y="86004"/>
                </a:lnTo>
                <a:lnTo>
                  <a:pt x="846239" y="72148"/>
                </a:lnTo>
                <a:lnTo>
                  <a:pt x="800900" y="58420"/>
                </a:lnTo>
                <a:lnTo>
                  <a:pt x="753389" y="45212"/>
                </a:lnTo>
                <a:lnTo>
                  <a:pt x="703719" y="32664"/>
                </a:lnTo>
                <a:lnTo>
                  <a:pt x="652208" y="21196"/>
                </a:lnTo>
                <a:lnTo>
                  <a:pt x="571055" y="6273"/>
                </a:lnTo>
                <a:lnTo>
                  <a:pt x="5263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30201" y="3266744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2705" y="0"/>
                </a:moveTo>
                <a:lnTo>
                  <a:pt x="0" y="11290"/>
                </a:lnTo>
                <a:lnTo>
                  <a:pt x="20993" y="16370"/>
                </a:lnTo>
                <a:lnTo>
                  <a:pt x="23355" y="6616"/>
                </a:lnTo>
                <a:lnTo>
                  <a:pt x="27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1194" y="3273361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29" h="10160">
                <a:moveTo>
                  <a:pt x="2362" y="0"/>
                </a:moveTo>
                <a:lnTo>
                  <a:pt x="0" y="9753"/>
                </a:lnTo>
                <a:lnTo>
                  <a:pt x="20840" y="9753"/>
                </a:lnTo>
                <a:lnTo>
                  <a:pt x="23698" y="6832"/>
                </a:lnTo>
                <a:lnTo>
                  <a:pt x="236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32906" y="3078975"/>
            <a:ext cx="1470025" cy="194945"/>
          </a:xfrm>
          <a:custGeom>
            <a:avLst/>
            <a:gdLst/>
            <a:ahLst/>
            <a:cxnLst/>
            <a:rect l="l" t="t" r="r" b="b"/>
            <a:pathLst>
              <a:path w="1470025" h="194945">
                <a:moveTo>
                  <a:pt x="943419" y="0"/>
                </a:moveTo>
                <a:lnTo>
                  <a:pt x="768756" y="1625"/>
                </a:lnTo>
                <a:lnTo>
                  <a:pt x="639546" y="4762"/>
                </a:lnTo>
                <a:lnTo>
                  <a:pt x="516293" y="9626"/>
                </a:lnTo>
                <a:lnTo>
                  <a:pt x="402450" y="16014"/>
                </a:lnTo>
                <a:lnTo>
                  <a:pt x="333844" y="21094"/>
                </a:lnTo>
                <a:lnTo>
                  <a:pt x="272046" y="26936"/>
                </a:lnTo>
                <a:lnTo>
                  <a:pt x="218376" y="33426"/>
                </a:lnTo>
                <a:lnTo>
                  <a:pt x="173685" y="40893"/>
                </a:lnTo>
                <a:lnTo>
                  <a:pt x="135597" y="50088"/>
                </a:lnTo>
                <a:lnTo>
                  <a:pt x="65900" y="80594"/>
                </a:lnTo>
                <a:lnTo>
                  <a:pt x="15798" y="135877"/>
                </a:lnTo>
                <a:lnTo>
                  <a:pt x="0" y="187769"/>
                </a:lnTo>
                <a:lnTo>
                  <a:pt x="20650" y="194386"/>
                </a:lnTo>
                <a:lnTo>
                  <a:pt x="23774" y="181419"/>
                </a:lnTo>
                <a:lnTo>
                  <a:pt x="27050" y="167258"/>
                </a:lnTo>
                <a:lnTo>
                  <a:pt x="29222" y="160108"/>
                </a:lnTo>
                <a:lnTo>
                  <a:pt x="47942" y="125272"/>
                </a:lnTo>
                <a:lnTo>
                  <a:pt x="77152" y="99098"/>
                </a:lnTo>
                <a:lnTo>
                  <a:pt x="111239" y="81356"/>
                </a:lnTo>
                <a:lnTo>
                  <a:pt x="158534" y="66420"/>
                </a:lnTo>
                <a:lnTo>
                  <a:pt x="198247" y="58305"/>
                </a:lnTo>
                <a:lnTo>
                  <a:pt x="260146" y="49974"/>
                </a:lnTo>
                <a:lnTo>
                  <a:pt x="335470" y="42621"/>
                </a:lnTo>
                <a:lnTo>
                  <a:pt x="403860" y="37541"/>
                </a:lnTo>
                <a:lnTo>
                  <a:pt x="557415" y="29425"/>
                </a:lnTo>
                <a:lnTo>
                  <a:pt x="725792" y="24129"/>
                </a:lnTo>
                <a:lnTo>
                  <a:pt x="856310" y="22072"/>
                </a:lnTo>
                <a:lnTo>
                  <a:pt x="1469644" y="21640"/>
                </a:lnTo>
                <a:lnTo>
                  <a:pt x="1458087" y="20015"/>
                </a:lnTo>
                <a:lnTo>
                  <a:pt x="1399870" y="14173"/>
                </a:lnTo>
                <a:lnTo>
                  <a:pt x="1337322" y="9740"/>
                </a:lnTo>
                <a:lnTo>
                  <a:pt x="1267841" y="6159"/>
                </a:lnTo>
                <a:lnTo>
                  <a:pt x="1192631" y="3352"/>
                </a:lnTo>
                <a:lnTo>
                  <a:pt x="1071321" y="863"/>
                </a:lnTo>
                <a:lnTo>
                  <a:pt x="94341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19928" y="5852612"/>
            <a:ext cx="417195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10" dirty="0">
                <a:latin typeface="Times New Roman"/>
                <a:cs typeface="Times New Roman"/>
              </a:rPr>
              <a:t>© T </a:t>
            </a:r>
            <a:r>
              <a:rPr sz="400" spc="30" dirty="0">
                <a:latin typeface="Times New Roman"/>
                <a:cs typeface="Times New Roman"/>
              </a:rPr>
              <a:t>om </a:t>
            </a:r>
            <a:r>
              <a:rPr sz="400" spc="35" dirty="0">
                <a:latin typeface="Times New Roman"/>
                <a:cs typeface="Times New Roman"/>
              </a:rPr>
              <a:t>Faw</a:t>
            </a:r>
            <a:r>
              <a:rPr sz="400" spc="-80" dirty="0">
                <a:latin typeface="Times New Roman"/>
                <a:cs typeface="Times New Roman"/>
              </a:rPr>
              <a:t> </a:t>
            </a:r>
            <a:r>
              <a:rPr sz="400" spc="20" dirty="0">
                <a:latin typeface="Times New Roman"/>
                <a:cs typeface="Times New Roman"/>
              </a:rPr>
              <a:t>cett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0407" y="1028700"/>
            <a:ext cx="36188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0" dirty="0"/>
              <a:t>ROC </a:t>
            </a:r>
            <a:r>
              <a:rPr sz="2500" spc="-185" dirty="0"/>
              <a:t>ANALYSIS </a:t>
            </a:r>
            <a:r>
              <a:rPr sz="2500" spc="325" dirty="0"/>
              <a:t>–</a:t>
            </a:r>
            <a:r>
              <a:rPr sz="2500" spc="-540" dirty="0"/>
              <a:t> </a:t>
            </a:r>
            <a:r>
              <a:rPr sz="2500" spc="-155" dirty="0"/>
              <a:t>B</a:t>
            </a:r>
            <a:r>
              <a:rPr lang="en-GB" sz="2500" spc="-155" dirty="0"/>
              <a:t>ac</a:t>
            </a:r>
            <a:r>
              <a:rPr sz="2500" spc="-155" dirty="0" err="1"/>
              <a:t>kup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1905761" y="1831003"/>
            <a:ext cx="385699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30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50" spc="110" dirty="0">
                <a:latin typeface="Times New Roman"/>
                <a:cs typeface="Times New Roman"/>
              </a:rPr>
              <a:t>ROC </a:t>
            </a:r>
            <a:r>
              <a:rPr sz="2050" spc="145" dirty="0">
                <a:latin typeface="Times New Roman"/>
                <a:cs typeface="Times New Roman"/>
              </a:rPr>
              <a:t>Curve </a:t>
            </a:r>
            <a:r>
              <a:rPr sz="2050" dirty="0">
                <a:latin typeface="Times New Roman"/>
                <a:cs typeface="Times New Roman"/>
              </a:rPr>
              <a:t>of </a:t>
            </a:r>
            <a:r>
              <a:rPr sz="2050" spc="245" dirty="0">
                <a:latin typeface="Times New Roman"/>
                <a:cs typeface="Times New Roman"/>
              </a:rPr>
              <a:t>a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soft classifier.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0100" y="2348994"/>
            <a:ext cx="6946900" cy="4728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50900"/>
            <a:ext cx="77978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935" y="1103290"/>
            <a:ext cx="36188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0" dirty="0"/>
              <a:t>ROC </a:t>
            </a:r>
            <a:r>
              <a:rPr sz="2500" spc="-185" dirty="0"/>
              <a:t>ANALYSIS</a:t>
            </a:r>
            <a:r>
              <a:rPr sz="2500" spc="-455" dirty="0"/>
              <a:t> </a:t>
            </a:r>
            <a:r>
              <a:rPr sz="2500" spc="-155" dirty="0"/>
              <a:t>-</a:t>
            </a:r>
            <a:r>
              <a:rPr lang="en-GB" sz="2500" dirty="0"/>
              <a:t> </a:t>
            </a:r>
            <a:r>
              <a:rPr sz="2500" spc="-155" dirty="0"/>
              <a:t>B</a:t>
            </a:r>
            <a:r>
              <a:rPr lang="en-GB" sz="2500" spc="-155" dirty="0"/>
              <a:t>ac</a:t>
            </a:r>
            <a:r>
              <a:rPr sz="2500" spc="-155" dirty="0" err="1"/>
              <a:t>kup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1905761" y="1831003"/>
            <a:ext cx="385699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30"/>
              </a:spcBef>
              <a:buClr>
                <a:srgbClr val="006FC0"/>
              </a:buClr>
              <a:buSzPct val="60975"/>
              <a:buFont typeface="Wingdings"/>
              <a:buChar char=""/>
              <a:tabLst>
                <a:tab pos="247015" algn="l"/>
              </a:tabLst>
            </a:pPr>
            <a:r>
              <a:rPr sz="2050" spc="110" dirty="0">
                <a:latin typeface="Times New Roman"/>
                <a:cs typeface="Times New Roman"/>
              </a:rPr>
              <a:t>ROC </a:t>
            </a:r>
            <a:r>
              <a:rPr sz="2050" spc="145" dirty="0">
                <a:latin typeface="Times New Roman"/>
                <a:cs typeface="Times New Roman"/>
              </a:rPr>
              <a:t>Curve </a:t>
            </a:r>
            <a:r>
              <a:rPr sz="2050" dirty="0">
                <a:latin typeface="Times New Roman"/>
                <a:cs typeface="Times New Roman"/>
              </a:rPr>
              <a:t>of </a:t>
            </a:r>
            <a:r>
              <a:rPr sz="2050" spc="245" dirty="0">
                <a:latin typeface="Times New Roman"/>
                <a:cs typeface="Times New Roman"/>
              </a:rPr>
              <a:t>a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soft classifier.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54614" y="2379306"/>
            <a:ext cx="3971582" cy="2731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7317" y="292945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359" y="0"/>
                </a:moveTo>
                <a:lnTo>
                  <a:pt x="0" y="3467"/>
                </a:lnTo>
                <a:lnTo>
                  <a:pt x="3467" y="35699"/>
                </a:lnTo>
                <a:lnTo>
                  <a:pt x="35813" y="32245"/>
                </a:lnTo>
                <a:lnTo>
                  <a:pt x="3235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1922" y="292253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245" y="0"/>
                </a:moveTo>
                <a:lnTo>
                  <a:pt x="0" y="3467"/>
                </a:lnTo>
                <a:lnTo>
                  <a:pt x="3467" y="35699"/>
                </a:lnTo>
                <a:lnTo>
                  <a:pt x="35712" y="32245"/>
                </a:lnTo>
                <a:lnTo>
                  <a:pt x="322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6412" y="29156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359" y="0"/>
                </a:moveTo>
                <a:lnTo>
                  <a:pt x="0" y="3454"/>
                </a:lnTo>
                <a:lnTo>
                  <a:pt x="3467" y="35699"/>
                </a:lnTo>
                <a:lnTo>
                  <a:pt x="35826" y="32232"/>
                </a:lnTo>
                <a:lnTo>
                  <a:pt x="3235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1017" y="290869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245" y="0"/>
                </a:moveTo>
                <a:lnTo>
                  <a:pt x="0" y="3454"/>
                </a:lnTo>
                <a:lnTo>
                  <a:pt x="3467" y="35699"/>
                </a:lnTo>
                <a:lnTo>
                  <a:pt x="35712" y="32232"/>
                </a:lnTo>
                <a:lnTo>
                  <a:pt x="322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5622" y="290177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245" y="0"/>
                </a:moveTo>
                <a:lnTo>
                  <a:pt x="0" y="3454"/>
                </a:lnTo>
                <a:lnTo>
                  <a:pt x="3467" y="35699"/>
                </a:lnTo>
                <a:lnTo>
                  <a:pt x="35712" y="32232"/>
                </a:lnTo>
                <a:lnTo>
                  <a:pt x="322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0126" y="289483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245" y="0"/>
                </a:moveTo>
                <a:lnTo>
                  <a:pt x="0" y="3467"/>
                </a:lnTo>
                <a:lnTo>
                  <a:pt x="3454" y="35712"/>
                </a:lnTo>
                <a:lnTo>
                  <a:pt x="35699" y="32245"/>
                </a:lnTo>
                <a:lnTo>
                  <a:pt x="322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74730" y="288791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245" y="0"/>
                </a:moveTo>
                <a:lnTo>
                  <a:pt x="0" y="3467"/>
                </a:lnTo>
                <a:lnTo>
                  <a:pt x="3454" y="35699"/>
                </a:lnTo>
                <a:lnTo>
                  <a:pt x="35699" y="32245"/>
                </a:lnTo>
                <a:lnTo>
                  <a:pt x="322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39221" y="288088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359" y="0"/>
                </a:moveTo>
                <a:lnTo>
                  <a:pt x="0" y="3467"/>
                </a:lnTo>
                <a:lnTo>
                  <a:pt x="3467" y="35813"/>
                </a:lnTo>
                <a:lnTo>
                  <a:pt x="35813" y="32346"/>
                </a:lnTo>
                <a:lnTo>
                  <a:pt x="3235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03826" y="287395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245" y="0"/>
                </a:moveTo>
                <a:lnTo>
                  <a:pt x="0" y="3467"/>
                </a:lnTo>
                <a:lnTo>
                  <a:pt x="3467" y="35813"/>
                </a:lnTo>
                <a:lnTo>
                  <a:pt x="35712" y="32346"/>
                </a:lnTo>
                <a:lnTo>
                  <a:pt x="322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8317" y="286703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359" y="0"/>
                </a:moveTo>
                <a:lnTo>
                  <a:pt x="0" y="3467"/>
                </a:lnTo>
                <a:lnTo>
                  <a:pt x="3467" y="35814"/>
                </a:lnTo>
                <a:lnTo>
                  <a:pt x="35826" y="32346"/>
                </a:lnTo>
                <a:lnTo>
                  <a:pt x="3235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2922" y="286011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245" y="0"/>
                </a:moveTo>
                <a:lnTo>
                  <a:pt x="0" y="3467"/>
                </a:lnTo>
                <a:lnTo>
                  <a:pt x="3467" y="35813"/>
                </a:lnTo>
                <a:lnTo>
                  <a:pt x="35712" y="32232"/>
                </a:lnTo>
                <a:lnTo>
                  <a:pt x="322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7527" y="285319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245" y="0"/>
                </a:moveTo>
                <a:lnTo>
                  <a:pt x="0" y="3454"/>
                </a:lnTo>
                <a:lnTo>
                  <a:pt x="3467" y="35699"/>
                </a:lnTo>
                <a:lnTo>
                  <a:pt x="35712" y="32232"/>
                </a:lnTo>
                <a:lnTo>
                  <a:pt x="322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2030" y="284626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245" y="0"/>
                </a:moveTo>
                <a:lnTo>
                  <a:pt x="0" y="3467"/>
                </a:lnTo>
                <a:lnTo>
                  <a:pt x="3454" y="35712"/>
                </a:lnTo>
                <a:lnTo>
                  <a:pt x="35699" y="32245"/>
                </a:lnTo>
                <a:lnTo>
                  <a:pt x="322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6635" y="283933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2245" y="0"/>
                </a:moveTo>
                <a:lnTo>
                  <a:pt x="0" y="3467"/>
                </a:lnTo>
                <a:lnTo>
                  <a:pt x="3454" y="35699"/>
                </a:lnTo>
                <a:lnTo>
                  <a:pt x="35699" y="32245"/>
                </a:lnTo>
                <a:lnTo>
                  <a:pt x="322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91125" y="2800718"/>
            <a:ext cx="125209" cy="96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54999" y="2792454"/>
            <a:ext cx="1842809" cy="257571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290"/>
              </a:spcBef>
            </a:pPr>
            <a:r>
              <a:rPr sz="1400" spc="20" dirty="0">
                <a:solidFill>
                  <a:srgbClr val="FF6600"/>
                </a:solidFill>
                <a:latin typeface="Arial"/>
                <a:cs typeface="Arial"/>
              </a:rPr>
              <a:t>In </a:t>
            </a:r>
            <a:r>
              <a:rPr sz="1400" spc="30" dirty="0">
                <a:solidFill>
                  <a:srgbClr val="FF6600"/>
                </a:solidFill>
                <a:latin typeface="Arial"/>
                <a:cs typeface="Arial"/>
              </a:rPr>
              <a:t>this </a:t>
            </a:r>
            <a:r>
              <a:rPr sz="1400" spc="50" dirty="0">
                <a:solidFill>
                  <a:srgbClr val="FF6600"/>
                </a:solidFill>
                <a:latin typeface="Arial"/>
                <a:cs typeface="Arial"/>
              </a:rPr>
              <a:t>zone </a:t>
            </a:r>
            <a:r>
              <a:rPr sz="1400" spc="40" dirty="0">
                <a:solidFill>
                  <a:srgbClr val="FF6600"/>
                </a:solidFill>
                <a:latin typeface="Arial"/>
                <a:cs typeface="Arial"/>
              </a:rPr>
              <a:t>the </a:t>
            </a:r>
            <a:r>
              <a:rPr sz="1400" spc="55" dirty="0">
                <a:solidFill>
                  <a:srgbClr val="FF6600"/>
                </a:solidFill>
                <a:latin typeface="Arial"/>
                <a:cs typeface="Arial"/>
              </a:rPr>
              <a:t>best  </a:t>
            </a:r>
            <a:r>
              <a:rPr sz="1400" spc="40" dirty="0">
                <a:solidFill>
                  <a:srgbClr val="FF6600"/>
                </a:solidFill>
                <a:latin typeface="Arial"/>
                <a:cs typeface="Arial"/>
              </a:rPr>
              <a:t>classifier </a:t>
            </a:r>
            <a:r>
              <a:rPr sz="1400" spc="20" dirty="0">
                <a:solidFill>
                  <a:srgbClr val="FF6600"/>
                </a:solidFill>
                <a:latin typeface="Arial"/>
                <a:cs typeface="Arial"/>
              </a:rPr>
              <a:t>is</a:t>
            </a:r>
            <a:r>
              <a:rPr sz="1400" spc="45" dirty="0">
                <a:solidFill>
                  <a:srgbClr val="FF6600"/>
                </a:solidFill>
                <a:latin typeface="Arial"/>
                <a:cs typeface="Arial"/>
              </a:rPr>
              <a:t> “insts”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5000" y="3780411"/>
            <a:ext cx="1757096" cy="257571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290"/>
              </a:spcBef>
            </a:pPr>
            <a:r>
              <a:rPr sz="1400" spc="20" dirty="0">
                <a:solidFill>
                  <a:srgbClr val="FF6600"/>
                </a:solidFill>
                <a:latin typeface="Arial"/>
                <a:cs typeface="Arial"/>
              </a:rPr>
              <a:t>In </a:t>
            </a:r>
            <a:r>
              <a:rPr sz="1400" spc="30" dirty="0">
                <a:solidFill>
                  <a:srgbClr val="FF6600"/>
                </a:solidFill>
                <a:latin typeface="Arial"/>
                <a:cs typeface="Arial"/>
              </a:rPr>
              <a:t>this </a:t>
            </a:r>
            <a:r>
              <a:rPr sz="1400" spc="50" dirty="0">
                <a:solidFill>
                  <a:srgbClr val="FF6600"/>
                </a:solidFill>
                <a:latin typeface="Arial"/>
                <a:cs typeface="Arial"/>
              </a:rPr>
              <a:t>zone </a:t>
            </a:r>
            <a:r>
              <a:rPr sz="1400" spc="40" dirty="0">
                <a:solidFill>
                  <a:srgbClr val="FF6600"/>
                </a:solidFill>
                <a:latin typeface="Arial"/>
                <a:cs typeface="Arial"/>
              </a:rPr>
              <a:t>the </a:t>
            </a:r>
            <a:r>
              <a:rPr sz="1400" spc="55" dirty="0">
                <a:solidFill>
                  <a:srgbClr val="FF6600"/>
                </a:solidFill>
                <a:latin typeface="Arial"/>
                <a:cs typeface="Arial"/>
              </a:rPr>
              <a:t>best  </a:t>
            </a:r>
            <a:r>
              <a:rPr sz="1400" spc="40" dirty="0">
                <a:solidFill>
                  <a:srgbClr val="FF6600"/>
                </a:solidFill>
                <a:latin typeface="Arial"/>
                <a:cs typeface="Arial"/>
              </a:rPr>
              <a:t>classifier</a:t>
            </a:r>
            <a:r>
              <a:rPr sz="1400" spc="2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6600"/>
                </a:solidFill>
                <a:latin typeface="Arial"/>
                <a:cs typeface="Arial"/>
              </a:rPr>
              <a:t>is“insts2”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00525" y="391308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2143" y="0"/>
                </a:moveTo>
                <a:lnTo>
                  <a:pt x="0" y="4000"/>
                </a:lnTo>
                <a:lnTo>
                  <a:pt x="4013" y="36233"/>
                </a:lnTo>
                <a:lnTo>
                  <a:pt x="36258" y="32130"/>
                </a:lnTo>
                <a:lnTo>
                  <a:pt x="3214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64914" y="39049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2245" y="0"/>
                </a:moveTo>
                <a:lnTo>
                  <a:pt x="0" y="4000"/>
                </a:lnTo>
                <a:lnTo>
                  <a:pt x="4114" y="36245"/>
                </a:lnTo>
                <a:lnTo>
                  <a:pt x="36258" y="32130"/>
                </a:lnTo>
                <a:lnTo>
                  <a:pt x="322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29303" y="389685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2245" y="0"/>
                </a:moveTo>
                <a:lnTo>
                  <a:pt x="0" y="4000"/>
                </a:lnTo>
                <a:lnTo>
                  <a:pt x="4114" y="36245"/>
                </a:lnTo>
                <a:lnTo>
                  <a:pt x="36360" y="32232"/>
                </a:lnTo>
                <a:lnTo>
                  <a:pt x="3224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93794" y="388874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2143" y="0"/>
                </a:moveTo>
                <a:lnTo>
                  <a:pt x="0" y="4000"/>
                </a:lnTo>
                <a:lnTo>
                  <a:pt x="4013" y="36245"/>
                </a:lnTo>
                <a:lnTo>
                  <a:pt x="36258" y="32232"/>
                </a:lnTo>
                <a:lnTo>
                  <a:pt x="3214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58183" y="388062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2258" y="0"/>
                </a:moveTo>
                <a:lnTo>
                  <a:pt x="0" y="4114"/>
                </a:lnTo>
                <a:lnTo>
                  <a:pt x="4013" y="36245"/>
                </a:lnTo>
                <a:lnTo>
                  <a:pt x="36258" y="32245"/>
                </a:lnTo>
                <a:lnTo>
                  <a:pt x="3225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22572" y="387250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2257" y="0"/>
                </a:moveTo>
                <a:lnTo>
                  <a:pt x="0" y="4114"/>
                </a:lnTo>
                <a:lnTo>
                  <a:pt x="4114" y="36245"/>
                </a:lnTo>
                <a:lnTo>
                  <a:pt x="36258" y="32245"/>
                </a:lnTo>
                <a:lnTo>
                  <a:pt x="3225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83938" y="3836161"/>
            <a:ext cx="102692" cy="96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73036" y="4811212"/>
            <a:ext cx="408940" cy="8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10" dirty="0">
                <a:latin typeface="Times New Roman"/>
                <a:cs typeface="Times New Roman"/>
              </a:rPr>
              <a:t>© </a:t>
            </a:r>
            <a:r>
              <a:rPr sz="400" spc="35" dirty="0">
                <a:latin typeface="Times New Roman"/>
                <a:cs typeface="Times New Roman"/>
              </a:rPr>
              <a:t>Robert</a:t>
            </a:r>
            <a:r>
              <a:rPr sz="400" spc="-75" dirty="0">
                <a:latin typeface="Times New Roman"/>
                <a:cs typeface="Times New Roman"/>
              </a:rPr>
              <a:t> </a:t>
            </a:r>
            <a:r>
              <a:rPr sz="400" spc="30" dirty="0">
                <a:latin typeface="Times New Roman"/>
                <a:cs typeface="Times New Roman"/>
              </a:rPr>
              <a:t>Holte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50918" y="3336455"/>
            <a:ext cx="151765" cy="732790"/>
          </a:xfrm>
          <a:custGeom>
            <a:avLst/>
            <a:gdLst/>
            <a:ahLst/>
            <a:cxnLst/>
            <a:rect l="l" t="t" r="r" b="b"/>
            <a:pathLst>
              <a:path w="151764" h="732789">
                <a:moveTo>
                  <a:pt x="0" y="732736"/>
                </a:moveTo>
                <a:lnTo>
                  <a:pt x="151716" y="0"/>
                </a:lnTo>
              </a:path>
            </a:pathLst>
          </a:custGeom>
          <a:ln w="52930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29100" y="36576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3053" y="2545079"/>
            <a:ext cx="1141730" cy="274320"/>
          </a:xfrm>
          <a:custGeom>
            <a:avLst/>
            <a:gdLst/>
            <a:ahLst/>
            <a:cxnLst/>
            <a:rect l="l" t="t" r="r" b="b"/>
            <a:pathLst>
              <a:path w="1141729" h="274319">
                <a:moveTo>
                  <a:pt x="1141340" y="0"/>
                </a:moveTo>
                <a:lnTo>
                  <a:pt x="0" y="273817"/>
                </a:lnTo>
              </a:path>
            </a:pathLst>
          </a:custGeom>
          <a:ln w="52917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57800" y="2578100"/>
            <a:ext cx="190500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78862" y="5410834"/>
            <a:ext cx="6026785" cy="1000125"/>
          </a:xfrm>
          <a:prstGeom prst="rect">
            <a:avLst/>
          </a:prstGeom>
          <a:ln w="52917">
            <a:solidFill>
              <a:srgbClr val="FD8537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30175" marR="114300" algn="ctr">
              <a:lnSpc>
                <a:spcPct val="101600"/>
              </a:lnSpc>
              <a:spcBef>
                <a:spcPts val="105"/>
              </a:spcBef>
            </a:pPr>
            <a:r>
              <a:rPr sz="2050" spc="-30" dirty="0">
                <a:latin typeface="Arial"/>
                <a:cs typeface="Arial"/>
              </a:rPr>
              <a:t>We </a:t>
            </a:r>
            <a:r>
              <a:rPr sz="2050" spc="-5" dirty="0">
                <a:latin typeface="Arial"/>
                <a:cs typeface="Arial"/>
              </a:rPr>
              <a:t>must preserve </a:t>
            </a:r>
            <a:r>
              <a:rPr sz="2050" dirty="0">
                <a:latin typeface="Arial"/>
                <a:cs typeface="Arial"/>
              </a:rPr>
              <a:t>the </a:t>
            </a:r>
            <a:r>
              <a:rPr sz="2050" spc="-5" dirty="0">
                <a:latin typeface="Arial"/>
                <a:cs typeface="Arial"/>
              </a:rPr>
              <a:t>classifiers </a:t>
            </a:r>
            <a:r>
              <a:rPr sz="2050" dirty="0">
                <a:latin typeface="Arial"/>
                <a:cs typeface="Arial"/>
              </a:rPr>
              <a:t>that </a:t>
            </a:r>
            <a:r>
              <a:rPr sz="2050" spc="-5" dirty="0">
                <a:latin typeface="Arial"/>
                <a:cs typeface="Arial"/>
              </a:rPr>
              <a:t>have </a:t>
            </a:r>
            <a:r>
              <a:rPr sz="2050" dirty="0">
                <a:latin typeface="Arial"/>
                <a:cs typeface="Arial"/>
              </a:rPr>
              <a:t>at</a:t>
            </a:r>
            <a:r>
              <a:rPr sz="2050" spc="-240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least  </a:t>
            </a:r>
            <a:r>
              <a:rPr sz="2050" dirty="0">
                <a:latin typeface="Arial"/>
                <a:cs typeface="Arial"/>
              </a:rPr>
              <a:t>one </a:t>
            </a:r>
            <a:r>
              <a:rPr sz="2050" spc="-5" dirty="0">
                <a:latin typeface="Arial"/>
                <a:cs typeface="Arial"/>
              </a:rPr>
              <a:t>“best zone” </a:t>
            </a:r>
            <a:r>
              <a:rPr sz="2050" spc="-10" dirty="0">
                <a:latin typeface="Arial"/>
                <a:cs typeface="Arial"/>
              </a:rPr>
              <a:t>(dominance) </a:t>
            </a:r>
            <a:r>
              <a:rPr sz="2050" dirty="0">
                <a:latin typeface="Arial"/>
                <a:cs typeface="Arial"/>
              </a:rPr>
              <a:t>and </a:t>
            </a:r>
            <a:r>
              <a:rPr sz="2050" spc="-5" dirty="0">
                <a:latin typeface="Arial"/>
                <a:cs typeface="Arial"/>
              </a:rPr>
              <a:t>then behave </a:t>
            </a:r>
            <a:r>
              <a:rPr sz="2050" spc="5" dirty="0">
                <a:latin typeface="Arial"/>
                <a:cs typeface="Arial"/>
              </a:rPr>
              <a:t>in  </a:t>
            </a:r>
            <a:r>
              <a:rPr sz="2050" dirty="0">
                <a:latin typeface="Arial"/>
                <a:cs typeface="Arial"/>
              </a:rPr>
              <a:t>the </a:t>
            </a:r>
            <a:r>
              <a:rPr sz="2050" spc="-5" dirty="0">
                <a:latin typeface="Arial"/>
                <a:cs typeface="Arial"/>
              </a:rPr>
              <a:t>same </a:t>
            </a:r>
            <a:r>
              <a:rPr sz="2050" dirty="0">
                <a:latin typeface="Arial"/>
                <a:cs typeface="Arial"/>
              </a:rPr>
              <a:t>way </a:t>
            </a:r>
            <a:r>
              <a:rPr sz="2050" spc="5" dirty="0">
                <a:latin typeface="Arial"/>
                <a:cs typeface="Arial"/>
              </a:rPr>
              <a:t>as we </a:t>
            </a:r>
            <a:r>
              <a:rPr sz="2050" dirty="0">
                <a:latin typeface="Arial"/>
                <a:cs typeface="Arial"/>
              </a:rPr>
              <a:t>did for </a:t>
            </a:r>
            <a:r>
              <a:rPr sz="2050" spc="-5" dirty="0">
                <a:latin typeface="Arial"/>
                <a:cs typeface="Arial"/>
              </a:rPr>
              <a:t>crisp</a:t>
            </a:r>
            <a:r>
              <a:rPr sz="2050" spc="-240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classifiers.</a:t>
            </a:r>
            <a:endParaRPr sz="20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27211" y="5340407"/>
            <a:ext cx="31559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70" dirty="0">
                <a:solidFill>
                  <a:srgbClr val="FD8537"/>
                </a:solidFill>
                <a:latin typeface="Times New Roman"/>
                <a:cs typeface="Times New Roman"/>
              </a:rPr>
              <a:t>T</a:t>
            </a:r>
            <a:r>
              <a:rPr sz="1250" spc="95" dirty="0">
                <a:solidFill>
                  <a:srgbClr val="FD8537"/>
                </a:solidFill>
                <a:latin typeface="Times New Roman"/>
                <a:cs typeface="Times New Roman"/>
              </a:rPr>
              <a:t>I</a:t>
            </a:r>
            <a:r>
              <a:rPr sz="1250" spc="135" dirty="0">
                <a:solidFill>
                  <a:srgbClr val="FD8537"/>
                </a:solidFill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200" y="1511300"/>
            <a:ext cx="7543800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210" dirty="0">
                <a:solidFill>
                  <a:srgbClr val="002060"/>
                </a:solidFill>
              </a:rPr>
              <a:t>Features</a:t>
            </a:r>
            <a:endParaRPr sz="2900"/>
          </a:p>
        </p:txBody>
      </p:sp>
      <p:sp>
        <p:nvSpPr>
          <p:cNvPr id="4" name="object 4"/>
          <p:cNvSpPr/>
          <p:nvPr/>
        </p:nvSpPr>
        <p:spPr>
          <a:xfrm>
            <a:off x="8623300" y="1511300"/>
            <a:ext cx="1727200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4266" y="1001298"/>
            <a:ext cx="883919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b="1" i="1" spc="-165" dirty="0">
                <a:solidFill>
                  <a:srgbClr val="002060"/>
                </a:solidFill>
                <a:latin typeface="Trebuchet MS"/>
                <a:cs typeface="Trebuchet MS"/>
              </a:rPr>
              <a:t>L</a:t>
            </a:r>
            <a:r>
              <a:rPr sz="2900" b="1" i="1" spc="-175" dirty="0">
                <a:solidFill>
                  <a:srgbClr val="002060"/>
                </a:solidFill>
                <a:latin typeface="Trebuchet MS"/>
                <a:cs typeface="Trebuchet MS"/>
              </a:rPr>
              <a:t>a</a:t>
            </a:r>
            <a:r>
              <a:rPr sz="2900" b="1" i="1" spc="-105" dirty="0">
                <a:solidFill>
                  <a:srgbClr val="002060"/>
                </a:solidFill>
                <a:latin typeface="Trebuchet MS"/>
                <a:cs typeface="Trebuchet MS"/>
              </a:rPr>
              <a:t>be</a:t>
            </a:r>
            <a:r>
              <a:rPr sz="2900" b="1" i="1" spc="-215" dirty="0">
                <a:solidFill>
                  <a:srgbClr val="002060"/>
                </a:solidFill>
                <a:latin typeface="Trebuchet MS"/>
                <a:cs typeface="Trebuchet MS"/>
              </a:rPr>
              <a:t>l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1" y="402313"/>
            <a:ext cx="9223057" cy="1460574"/>
          </a:xfrm>
          <a:prstGeom prst="rect">
            <a:avLst/>
          </a:prstGeom>
        </p:spPr>
        <p:txBody>
          <a:bodyPr vert="horz" lIns="0" tIns="12065" rIns="0" bIns="0" rtlCol="0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GB" spc="-160"/>
              <a:t>Golden </a:t>
            </a:r>
            <a:r>
              <a:rPr lang="en-GB" spc="-195"/>
              <a:t>Rule </a:t>
            </a:r>
            <a:r>
              <a:rPr lang="en-GB" spc="-165"/>
              <a:t>of </a:t>
            </a:r>
            <a:r>
              <a:rPr lang="en-GB" spc="-75"/>
              <a:t>ML:</a:t>
            </a:r>
            <a:r>
              <a:rPr lang="en-GB" spc="-869"/>
              <a:t> </a:t>
            </a:r>
            <a:r>
              <a:rPr lang="en-GB" spc="-195"/>
              <a:t>Data </a:t>
            </a:r>
            <a:r>
              <a:rPr lang="en-GB" spc="-155"/>
              <a:t>is </a:t>
            </a:r>
            <a:r>
              <a:rPr lang="en-GB" spc="-185"/>
              <a:t>King</a:t>
            </a: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39FC4EAD-1C08-4E5D-87A9-50F227EBB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730208"/>
              </p:ext>
            </p:extLst>
          </p:nvPr>
        </p:nvGraphicFramePr>
        <p:xfrm>
          <a:off x="735171" y="2011568"/>
          <a:ext cx="9223057" cy="4794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Goals </a:t>
            </a:r>
            <a:r>
              <a:rPr spc="-165" dirty="0"/>
              <a:t>of</a:t>
            </a:r>
            <a:r>
              <a:rPr spc="-434" dirty="0"/>
              <a:t> </a:t>
            </a:r>
            <a:r>
              <a:rPr spc="-170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830" y="2336797"/>
            <a:ext cx="6787515" cy="3136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500" spc="-145" dirty="0">
                <a:latin typeface="Trebuchet MS"/>
                <a:cs typeface="Trebuchet MS"/>
              </a:rPr>
              <a:t>Adapt</a:t>
            </a:r>
            <a:r>
              <a:rPr sz="2500" spc="-25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and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coalesce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data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to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a</a:t>
            </a:r>
            <a:r>
              <a:rPr sz="2500" spc="-270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compatible</a:t>
            </a:r>
            <a:r>
              <a:rPr sz="2500" spc="-275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format</a:t>
            </a:r>
            <a:endParaRPr sz="2500">
              <a:latin typeface="Trebuchet MS"/>
              <a:cs typeface="Trebuchet MS"/>
            </a:endParaRPr>
          </a:p>
          <a:p>
            <a:pPr marL="255904" indent="-243204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500" spc="-160" dirty="0">
                <a:latin typeface="Trebuchet MS"/>
                <a:cs typeface="Trebuchet MS"/>
              </a:rPr>
              <a:t>Cleaning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390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data</a:t>
            </a:r>
            <a:endParaRPr sz="2500">
              <a:latin typeface="Trebuchet MS"/>
              <a:cs typeface="Trebuchet MS"/>
            </a:endParaRPr>
          </a:p>
          <a:p>
            <a:pPr marL="645160" lvl="1" indent="-243204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050" spc="-85" dirty="0">
                <a:latin typeface="Trebuchet MS"/>
                <a:cs typeface="Trebuchet MS"/>
              </a:rPr>
              <a:t>Handle </a:t>
            </a:r>
            <a:r>
              <a:rPr sz="2050" spc="-70" dirty="0">
                <a:latin typeface="Trebuchet MS"/>
                <a:cs typeface="Trebuchet MS"/>
              </a:rPr>
              <a:t>missing</a:t>
            </a:r>
            <a:r>
              <a:rPr sz="2050" spc="-280" dirty="0">
                <a:latin typeface="Trebuchet MS"/>
                <a:cs typeface="Trebuchet MS"/>
              </a:rPr>
              <a:t> </a:t>
            </a:r>
            <a:r>
              <a:rPr sz="2050" spc="-85" dirty="0">
                <a:latin typeface="Trebuchet MS"/>
                <a:cs typeface="Trebuchet MS"/>
              </a:rPr>
              <a:t>values</a:t>
            </a:r>
            <a:endParaRPr sz="2050">
              <a:latin typeface="Trebuchet MS"/>
              <a:cs typeface="Trebuchet MS"/>
            </a:endParaRPr>
          </a:p>
          <a:p>
            <a:pPr marL="645160" lvl="1" indent="-243204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050" spc="-85" dirty="0">
                <a:latin typeface="Trebuchet MS"/>
                <a:cs typeface="Trebuchet MS"/>
              </a:rPr>
              <a:t>Handle</a:t>
            </a:r>
            <a:r>
              <a:rPr sz="2050" spc="-180" dirty="0">
                <a:latin typeface="Trebuchet MS"/>
                <a:cs typeface="Trebuchet MS"/>
              </a:rPr>
              <a:t> </a:t>
            </a:r>
            <a:r>
              <a:rPr sz="2050" spc="-90" dirty="0">
                <a:latin typeface="Trebuchet MS"/>
                <a:cs typeface="Trebuchet MS"/>
              </a:rPr>
              <a:t>outliers</a:t>
            </a:r>
            <a:endParaRPr sz="2050">
              <a:latin typeface="Trebuchet MS"/>
              <a:cs typeface="Trebuchet MS"/>
            </a:endParaRPr>
          </a:p>
          <a:p>
            <a:pPr marL="645160" lvl="1" indent="-243204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050" spc="-85" dirty="0">
                <a:latin typeface="Trebuchet MS"/>
                <a:cs typeface="Trebuchet MS"/>
              </a:rPr>
              <a:t>Encode </a:t>
            </a:r>
            <a:r>
              <a:rPr sz="2050" spc="-120" dirty="0">
                <a:latin typeface="Trebuchet MS"/>
                <a:cs typeface="Trebuchet MS"/>
              </a:rPr>
              <a:t>categorical</a:t>
            </a:r>
            <a:r>
              <a:rPr sz="2050" spc="-270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variables</a:t>
            </a:r>
            <a:endParaRPr sz="2050">
              <a:latin typeface="Trebuchet MS"/>
              <a:cs typeface="Trebuchet MS"/>
            </a:endParaRPr>
          </a:p>
          <a:p>
            <a:pPr marL="645160" lvl="1" indent="-243204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45160" algn="l"/>
                <a:tab pos="645795" algn="l"/>
              </a:tabLst>
            </a:pPr>
            <a:r>
              <a:rPr sz="2050" spc="-50" dirty="0">
                <a:latin typeface="Trebuchet MS"/>
                <a:cs typeface="Trebuchet MS"/>
              </a:rPr>
              <a:t>Drop </a:t>
            </a:r>
            <a:r>
              <a:rPr sz="2050" spc="-105" dirty="0">
                <a:latin typeface="Trebuchet MS"/>
                <a:cs typeface="Trebuchet MS"/>
              </a:rPr>
              <a:t>irrelevant</a:t>
            </a:r>
            <a:r>
              <a:rPr sz="2050" spc="-380" dirty="0">
                <a:latin typeface="Trebuchet MS"/>
                <a:cs typeface="Trebuchet MS"/>
              </a:rPr>
              <a:t> </a:t>
            </a:r>
            <a:r>
              <a:rPr sz="2050" spc="-105" dirty="0">
                <a:latin typeface="Trebuchet MS"/>
                <a:cs typeface="Trebuchet MS"/>
              </a:rPr>
              <a:t>features</a:t>
            </a:r>
            <a:endParaRPr sz="2050">
              <a:latin typeface="Trebuchet MS"/>
              <a:cs typeface="Trebuchet MS"/>
            </a:endParaRPr>
          </a:p>
          <a:p>
            <a:pPr marL="255904" indent="-243204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500" spc="-170" dirty="0">
                <a:latin typeface="Trebuchet MS"/>
                <a:cs typeface="Trebuchet MS"/>
              </a:rPr>
              <a:t>Transformation </a:t>
            </a:r>
            <a:r>
              <a:rPr sz="2500" spc="-125" dirty="0">
                <a:latin typeface="Trebuchet MS"/>
                <a:cs typeface="Trebuchet MS"/>
              </a:rPr>
              <a:t>of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585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data</a:t>
            </a:r>
            <a:endParaRPr sz="2500">
              <a:latin typeface="Trebuchet MS"/>
              <a:cs typeface="Trebuchet MS"/>
            </a:endParaRPr>
          </a:p>
          <a:p>
            <a:pPr marL="255904" indent="-243204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500" spc="-155" dirty="0">
                <a:latin typeface="Trebuchet MS"/>
                <a:cs typeface="Trebuchet MS"/>
              </a:rPr>
              <a:t>Splitting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the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data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into</a:t>
            </a:r>
            <a:r>
              <a:rPr sz="2500" spc="-26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training/validation/testing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sets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3442</Words>
  <Application>Microsoft Macintosh PowerPoint</Application>
  <PresentationFormat>Custom</PresentationFormat>
  <Paragraphs>678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Arial</vt:lpstr>
      <vt:lpstr>Calibri</vt:lpstr>
      <vt:lpstr>Courier New</vt:lpstr>
      <vt:lpstr>DejaVu Sans</vt:lpstr>
      <vt:lpstr>Georgia</vt:lpstr>
      <vt:lpstr>IBM Plex Sans</vt:lpstr>
      <vt:lpstr>Liberation Sans Narrow</vt:lpstr>
      <vt:lpstr>Tahoma</vt:lpstr>
      <vt:lpstr>Times New Roman</vt:lpstr>
      <vt:lpstr>Trebuchet MS</vt:lpstr>
      <vt:lpstr>Verdana</vt:lpstr>
      <vt:lpstr>Wingdings</vt:lpstr>
      <vt:lpstr>Office Theme</vt:lpstr>
      <vt:lpstr>Creating, Evaluating and  Improving Machine Learning  Models Gaurav Goswami  AI/ML Expert  with modifications by Ross Cruickshank</vt:lpstr>
      <vt:lpstr>The full story</vt:lpstr>
      <vt:lpstr>The full story</vt:lpstr>
      <vt:lpstr>The full story</vt:lpstr>
      <vt:lpstr>The machine learning pipeline</vt:lpstr>
      <vt:lpstr>Different Modes of Machine Learning</vt:lpstr>
      <vt:lpstr>Features</vt:lpstr>
      <vt:lpstr>Golden Rule of ML: Data is King</vt:lpstr>
      <vt:lpstr>Goals of Preprocessing</vt:lpstr>
      <vt:lpstr>Preprocessing: Handling Missing Data</vt:lpstr>
      <vt:lpstr>Preprocessing: Data Transformation</vt:lpstr>
      <vt:lpstr>Preprocessing: Outliers</vt:lpstr>
      <vt:lpstr>Preprocessing:Outliers</vt:lpstr>
      <vt:lpstr>Preprocessing:Outliers</vt:lpstr>
      <vt:lpstr>Outlier - Example</vt:lpstr>
      <vt:lpstr>Preprocessing: Categorical Data</vt:lpstr>
      <vt:lpstr>Label Vs One-Hot Encoding</vt:lpstr>
      <vt:lpstr>Features</vt:lpstr>
      <vt:lpstr>Features: Representing natural text</vt:lpstr>
      <vt:lpstr>Features: Representing natural text</vt:lpstr>
      <vt:lpstr>Features: Representing images</vt:lpstr>
      <vt:lpstr>Features: Representing images</vt:lpstr>
      <vt:lpstr>PowerPoint Presentation</vt:lpstr>
      <vt:lpstr>Features: Dimensionality Reduction</vt:lpstr>
      <vt:lpstr>PCA : Principal Component  Analysis</vt:lpstr>
      <vt:lpstr>PCA : Principal Component  Analysis</vt:lpstr>
      <vt:lpstr>PCA : Principal Component Analysis</vt:lpstr>
      <vt:lpstr>Model Training</vt:lpstr>
      <vt:lpstr>Linear Regression</vt:lpstr>
      <vt:lpstr>Logistic Regression</vt:lpstr>
      <vt:lpstr>Decision Tree</vt:lpstr>
      <vt:lpstr>Decision Tree</vt:lpstr>
      <vt:lpstr>Random Decision Forest</vt:lpstr>
      <vt:lpstr>Support Vector Machine</vt:lpstr>
      <vt:lpstr>HyperParameters – Knobs to tune..</vt:lpstr>
      <vt:lpstr>Random Forest – Hyper parameter</vt:lpstr>
      <vt:lpstr>How to achieve optimized hyper parameter ?</vt:lpstr>
      <vt:lpstr>PowerPoint Presentation</vt:lpstr>
      <vt:lpstr>Grid Search</vt:lpstr>
      <vt:lpstr>Feedback and Model Deployment</vt:lpstr>
      <vt:lpstr>ML EVALUATION BASICS: THE GOLDEN RULE</vt:lpstr>
      <vt:lpstr>ML EVALUATION BASICS: THE GOLDEN RULE</vt:lpstr>
      <vt:lpstr>ML EVALUATION BASICS: THE GOLDEN RULE</vt:lpstr>
      <vt:lpstr>ML EVALUATION BASICS: THE GOLDEN RULE</vt:lpstr>
      <vt:lpstr>TEST VS. DEPLOYMENT: CONTEXT CHANGE</vt:lpstr>
      <vt:lpstr>ROC ANALYSIS</vt:lpstr>
      <vt:lpstr>ROC ANALYSIS</vt:lpstr>
      <vt:lpstr>ROC ANALYSIS</vt:lpstr>
      <vt:lpstr>ROC ANALYSIS</vt:lpstr>
      <vt:lpstr>ROC ANALYSIS</vt:lpstr>
      <vt:lpstr>METRICS FOR A RANGE OF CONTEXTS</vt:lpstr>
      <vt:lpstr>PowerPoint Presentation</vt:lpstr>
      <vt:lpstr>Underfitting and Overfitting</vt:lpstr>
      <vt:lpstr>Underfitting and Overfitting</vt:lpstr>
      <vt:lpstr>Error – Bias / Variance tradeoff</vt:lpstr>
      <vt:lpstr>Regularization</vt:lpstr>
      <vt:lpstr>Regularization: Example</vt:lpstr>
      <vt:lpstr>Feature Engineering</vt:lpstr>
      <vt:lpstr>Logistic regression - Hyperparameter</vt:lpstr>
      <vt:lpstr>Random Forest – Hyper parameter</vt:lpstr>
      <vt:lpstr>Backup</vt:lpstr>
      <vt:lpstr>PowerPoint Presentation</vt:lpstr>
      <vt:lpstr>ROC ANALYSIS - Backup</vt:lpstr>
      <vt:lpstr>ROC ANALYSIS - Backup</vt:lpstr>
      <vt:lpstr>ROC ANALYSIS - Backup</vt:lpstr>
      <vt:lpstr>ROC ANALYSIS - Backup</vt:lpstr>
      <vt:lpstr>ROC ANALYSIS – Backup</vt:lpstr>
      <vt:lpstr>ROC ANALYSIS - 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Creating, Evaluating and  Improving Machine Learning  Models Gaurav Goswami  AI/ML Expert</dc:title>
  <dc:creator>ROSS Cruickshank</dc:creator>
  <cp:lastModifiedBy>ROSS Cruickshank</cp:lastModifiedBy>
  <cp:revision>7</cp:revision>
  <dcterms:created xsi:type="dcterms:W3CDTF">2019-04-28T19:40:55Z</dcterms:created>
  <dcterms:modified xsi:type="dcterms:W3CDTF">2019-04-30T00:35:05Z</dcterms:modified>
</cp:coreProperties>
</file>