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381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7F7F7F"/>
                </a:solidFill>
              </a:rPr>
              <a:t>© 2015 INTERNATIONAL BUSINESS MACHINES CORPORATION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8765247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785E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57200" y="6539547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© 2015 INTERNATIONAL BUSINESS MACHINES CORPORATION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8765247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7F7F7F"/>
                </a:solidFill>
              </a:rPr>
              <a:t>© 2015 INTERNATIONAL BUSINESS MACHINES CORPORATION</a:t>
            </a:r>
          </a:p>
        </p:txBody>
      </p:sp>
      <p:sp>
        <p:nvSpPr>
          <p:cNvPr id="109" name="Shape 109"/>
          <p:cNvSpPr/>
          <p:nvPr>
            <p:ph type="body" sz="quarter" idx="13"/>
          </p:nvPr>
        </p:nvSpPr>
        <p:spPr>
          <a:xfrm>
            <a:off x="0" y="517921"/>
            <a:ext cx="2882266" cy="377909"/>
          </a:xfrm>
          <a:prstGeom prst="rect">
            <a:avLst/>
          </a:prstGeom>
          <a:solidFill>
            <a:srgbClr val="6ECFFF"/>
          </a:solidFill>
        </p:spPr>
        <p:txBody>
          <a:bodyPr lIns="0" tIns="0" rIns="0" bIns="0" anchor="ctr"/>
          <a:lstStyle/>
          <a:p>
            <a:pPr lvl="4" marL="0" indent="914400" defTabSz="584200">
              <a:spcBef>
                <a:spcPts val="0"/>
              </a:spcBef>
              <a:buSzTx/>
              <a:buNone/>
              <a:defRPr b="1" cap="all" sz="1600">
                <a:solidFill>
                  <a:srgbClr val="FFFFFF"/>
                </a:solidFill>
              </a:defRPr>
            </a:pPr>
            <a:r>
              <a:t>Breaker Header</a:t>
            </a:r>
          </a:p>
        </p:txBody>
      </p:sp>
      <p:sp>
        <p:nvSpPr>
          <p:cNvPr id="110" name="Shape 110"/>
          <p:cNvSpPr/>
          <p:nvPr>
            <p:ph type="title"/>
          </p:nvPr>
        </p:nvSpPr>
        <p:spPr>
          <a:xfrm>
            <a:off x="625078" y="1285875"/>
            <a:ext cx="7893844" cy="4724921"/>
          </a:xfrm>
          <a:prstGeom prst="rect">
            <a:avLst/>
          </a:prstGeom>
        </p:spPr>
        <p:txBody>
          <a:bodyPr lIns="35718" tIns="35718" rIns="35718" bIns="35718" anchor="t">
            <a:normAutofit fontScale="100000" lnSpcReduction="0"/>
          </a:bodyPr>
          <a:lstStyle>
            <a:lvl1pPr defTabSz="584200">
              <a:lnSpc>
                <a:spcPts val="7600"/>
              </a:lnSpc>
              <a:defRPr sz="5000">
                <a:solidFill>
                  <a:srgbClr val="5F605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8755087" y="6477000"/>
            <a:ext cx="255563" cy="254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625078" y="1504652"/>
            <a:ext cx="2460336" cy="1"/>
          </a:xfrm>
          <a:prstGeom prst="line">
            <a:avLst/>
          </a:prstGeom>
          <a:ln w="25400">
            <a:solidFill>
              <a:srgbClr val="6ECFFF"/>
            </a:solidFill>
            <a:miter lim="400000"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3341832" y="1504652"/>
            <a:ext cx="2460336" cy="1"/>
          </a:xfrm>
          <a:prstGeom prst="line">
            <a:avLst/>
          </a:prstGeom>
          <a:ln w="25400">
            <a:solidFill>
              <a:srgbClr val="6ECFFF"/>
            </a:solidFill>
            <a:miter lim="400000"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6058586" y="1504652"/>
            <a:ext cx="2460336" cy="1"/>
          </a:xfrm>
          <a:prstGeom prst="line">
            <a:avLst/>
          </a:prstGeom>
          <a:ln w="25400">
            <a:solidFill>
              <a:srgbClr val="6ECFFF"/>
            </a:solidFill>
            <a:miter lim="400000"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7F7F7F"/>
                </a:solidFill>
              </a:rPr>
              <a:t>© 2015 INTERNATIONAL BUSINESS MACHINES CORPORATION</a:t>
            </a: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3341832" y="1683246"/>
            <a:ext cx="2460336" cy="371775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spcBef>
                <a:spcPts val="1200"/>
              </a:spcBef>
              <a:buSzTx/>
              <a:buNone/>
              <a:defRPr b="1" sz="900">
                <a:solidFill>
                  <a:srgbClr val="5F605F"/>
                </a:solidFill>
              </a:defRPr>
            </a:lvl1pPr>
            <a:lvl2pPr marL="0" indent="2286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2pPr>
            <a:lvl3pPr marL="0" indent="4572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3pPr>
            <a:lvl4pPr marL="0" indent="6858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4pPr>
            <a:lvl5pPr marL="0" indent="9144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6058586" y="1683246"/>
            <a:ext cx="2460336" cy="371775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spcBef>
                <a:spcPts val="1200"/>
              </a:spcBef>
              <a:buSzTx/>
              <a:buNone/>
              <a:defRPr b="1" sz="900">
                <a:solidFill>
                  <a:srgbClr val="5F605F"/>
                </a:solidFill>
              </a:defRPr>
            </a:lvl1pPr>
            <a:lvl2pPr marL="0" indent="2286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2pPr>
            <a:lvl3pPr marL="0" indent="4572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3pPr>
            <a:lvl4pPr marL="0" indent="6858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4pPr>
            <a:lvl5pPr marL="0" indent="9144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/>
          <p:nvPr>
            <p:ph type="title"/>
          </p:nvPr>
        </p:nvSpPr>
        <p:spPr>
          <a:xfrm>
            <a:off x="625078" y="365628"/>
            <a:ext cx="7358063" cy="96029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584200">
              <a:defRPr b="1" sz="2800">
                <a:solidFill>
                  <a:srgbClr val="5F605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625078" y="1683246"/>
            <a:ext cx="2460336" cy="371775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spcBef>
                <a:spcPts val="1200"/>
              </a:spcBef>
              <a:buSzTx/>
              <a:buNone/>
              <a:defRPr b="1" sz="900">
                <a:solidFill>
                  <a:srgbClr val="5F605F"/>
                </a:solidFill>
              </a:defRPr>
            </a:lvl1pPr>
            <a:lvl2pPr marL="0" indent="2286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2pPr>
            <a:lvl3pPr marL="0" indent="4572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3pPr>
            <a:lvl4pPr marL="0" indent="6858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4pPr>
            <a:lvl5pPr marL="0" indent="914400" defTabSz="584200">
              <a:spcBef>
                <a:spcPts val="1200"/>
              </a:spcBef>
              <a:buSzTx/>
              <a:buNone/>
              <a:defRPr sz="900">
                <a:solidFill>
                  <a:srgbClr val="5F605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>
            <a:off x="8761437" y="6477000"/>
            <a:ext cx="255563" cy="254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457200" y="1671637"/>
            <a:ext cx="8229601" cy="1"/>
            <a:chOff x="0" y="0"/>
            <a:chExt cx="8229600" cy="0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2560638" cy="0"/>
            </a:xfrm>
            <a:prstGeom prst="line">
              <a:avLst/>
            </a:prstGeom>
            <a:noFill/>
            <a:ln w="50800" cap="flat">
              <a:solidFill>
                <a:srgbClr val="6EC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35275" y="0"/>
              <a:ext cx="2559050" cy="0"/>
            </a:xfrm>
            <a:prstGeom prst="line">
              <a:avLst/>
            </a:prstGeom>
            <a:noFill/>
            <a:ln w="50800" cap="flat">
              <a:solidFill>
                <a:srgbClr val="6EC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668962" y="0"/>
              <a:ext cx="2560639" cy="0"/>
            </a:xfrm>
            <a:prstGeom prst="line">
              <a:avLst/>
            </a:prstGeom>
            <a:noFill/>
            <a:ln w="50800" cap="flat">
              <a:solidFill>
                <a:srgbClr val="6EC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7" name="Shape 137"/>
          <p:cNvSpPr/>
          <p:nvPr/>
        </p:nvSpPr>
        <p:spPr>
          <a:xfrm>
            <a:off x="457200" y="6567440"/>
            <a:ext cx="528002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5F605F"/>
                </a:solidFill>
              </a:defRPr>
            </a:lvl1pPr>
          </a:lstStyle>
          <a:p>
            <a:pPr/>
            <a:r>
              <a:t>© 2015 INTERNATIONAL BUSINESS MACHINES CORPORATION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8765247" y="6488919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F605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6EC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5825" y="6032500"/>
            <a:ext cx="1450975" cy="5826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© 2015 INTERNATIONAL BUSINESS MACHINES CORPORATION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>
            <a:off x="8413144" y="6224222"/>
            <a:ext cx="273657" cy="26425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6EC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7200" y="6539547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© 2015 INTERNATIONAL BUSINESS MACHINES CORPORATION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8768422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7F7F7F"/>
                </a:solidFill>
              </a:rPr>
              <a:t>© 2015 INTERNATIONAL BUSINESS MACHINES CORPORATION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8765247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24BF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© 2015 INTERNATIONAL BUSINESS MACHINES CORPORATION</a:t>
            </a:r>
          </a:p>
        </p:txBody>
      </p:sp>
      <p:pic>
        <p:nvPicPr>
          <p:cNvPr id="46" name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5825" y="6032500"/>
            <a:ext cx="1450975" cy="58261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413144" y="6224222"/>
            <a:ext cx="273657" cy="26425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24BF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57200" y="6539547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© 2015 INTERNATIONAL BUSINESS MACHINES CORPORATION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8768422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7F7F7F"/>
                </a:solidFill>
              </a:rPr>
              <a:t>© 2015 INTERNATIONAL BUSINESS MACHINES CORPORATION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8765247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" y="6536372"/>
            <a:ext cx="528574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7F7F7F"/>
                </a:solidFill>
              </a:rPr>
              <a:t>© 2015 INTERNATIONAL BUSINESS MACHINES CORPORATION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765247" y="6480492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00568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457200" y="6549072"/>
            <a:ext cx="5285741" cy="18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© 2015 INTERNATIONAL BUSINESS MACHINES CORPORATION</a:t>
            </a:r>
          </a:p>
        </p:txBody>
      </p:sp>
      <p:pic>
        <p:nvPicPr>
          <p:cNvPr id="82" name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5825" y="6032500"/>
            <a:ext cx="1450975" cy="58261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8413144" y="6224222"/>
            <a:ext cx="273657" cy="26425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2pPr>
              <a:buChar char="–"/>
            </a:lvl2pPr>
            <a:lvl3pPr>
              <a:buChar char="•"/>
            </a:lvl3pPr>
            <a:lvl4pPr>
              <a:buChar char="–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740169" y="6460760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 idx="4294967295"/>
          </p:nvPr>
        </p:nvSpPr>
        <p:spPr>
          <a:xfrm>
            <a:off x="457200" y="738187"/>
            <a:ext cx="8229600" cy="147002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ts val="5000"/>
              </a:lnSpc>
              <a:defRPr sz="4800">
                <a:solidFill>
                  <a:srgbClr val="0027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4400">
                <a:solidFill>
                  <a:srgbClr val="000000"/>
                </a:solidFill>
              </a:defRPr>
            </a:pPr>
            <a:r>
              <a:rPr sz="4800">
                <a:solidFill>
                  <a:srgbClr val="002743"/>
                </a:solidFill>
              </a:rPr>
              <a:t>Runtimes Meetup</a:t>
            </a:r>
          </a:p>
        </p:txBody>
      </p:sp>
      <p:sp>
        <p:nvSpPr>
          <p:cNvPr id="148" name="Shape 148"/>
          <p:cNvSpPr/>
          <p:nvPr>
            <p:ph type="body" sz="half" idx="4294967295"/>
          </p:nvPr>
        </p:nvSpPr>
        <p:spPr>
          <a:xfrm>
            <a:off x="457200" y="2185987"/>
            <a:ext cx="8229600" cy="175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ts val="6800"/>
              </a:lnSpc>
              <a:spcBef>
                <a:spcPts val="1500"/>
              </a:spcBef>
              <a:buSzTx/>
              <a:buFont typeface="Arial"/>
              <a:buNone/>
              <a:defRPr b="1" sz="6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2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Java futurity</a:t>
            </a:r>
          </a:p>
        </p:txBody>
      </p:sp>
      <p:sp>
        <p:nvSpPr>
          <p:cNvPr id="149" name="Shape 149"/>
          <p:cNvSpPr/>
          <p:nvPr/>
        </p:nvSpPr>
        <p:spPr>
          <a:xfrm>
            <a:off x="457200" y="4134484"/>
            <a:ext cx="749300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600"/>
              </a:spcBef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 new era in technology, a new era in business.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406908">
              <a:defRPr b="1" cap="all" sz="160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Classically: </a:t>
            </a:r>
          </a:p>
        </p:txBody>
      </p:sp>
      <p:sp>
        <p:nvSpPr>
          <p:cNvPr id="240" name="Shape 240"/>
          <p:cNvSpPr/>
          <p:nvPr/>
        </p:nvSpPr>
        <p:spPr>
          <a:xfrm>
            <a:off x="319063" y="3734117"/>
            <a:ext cx="201930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meetup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ibm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cognitive</a:t>
            </a:r>
          </a:p>
        </p:txBody>
      </p:sp>
      <p:graphicFrame>
        <p:nvGraphicFramePr>
          <p:cNvPr id="241" name="Table 241"/>
          <p:cNvGraphicFramePr/>
          <p:nvPr/>
        </p:nvGraphicFramePr>
        <p:xfrm>
          <a:off x="331655" y="1167240"/>
          <a:ext cx="2641374" cy="234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</a:tblGrid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w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q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y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z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>
            <a:off x="449123" y="1298252"/>
            <a:ext cx="2393738" cy="1"/>
          </a:xfrm>
          <a:prstGeom prst="line">
            <a:avLst/>
          </a:prstGeom>
          <a:ln w="25400">
            <a:solidFill>
              <a:srgbClr val="4F81BD"/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43" name="Screen Shot 2017-09-01 at 23.11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03" y="1746250"/>
            <a:ext cx="5549901" cy="3365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449123" y="1524778"/>
            <a:ext cx="2393738" cy="1"/>
          </a:xfrm>
          <a:prstGeom prst="line">
            <a:avLst/>
          </a:prstGeom>
          <a:ln w="25400">
            <a:solidFill>
              <a:srgbClr val="4F81BD">
                <a:alpha val="50121"/>
              </a:srgbClr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4705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449123" y="1751305"/>
            <a:ext cx="2393738" cy="1"/>
          </a:xfrm>
          <a:prstGeom prst="line">
            <a:avLst/>
          </a:prstGeom>
          <a:ln w="25400">
            <a:solidFill>
              <a:srgbClr val="4F81BD">
                <a:alpha val="29919"/>
              </a:srgbClr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4705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397763">
              <a:defRPr b="1" cap="all" sz="1566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Partitioning: </a:t>
            </a:r>
          </a:p>
        </p:txBody>
      </p:sp>
      <p:sp>
        <p:nvSpPr>
          <p:cNvPr id="248" name="Shape 248"/>
          <p:cNvSpPr/>
          <p:nvPr/>
        </p:nvSpPr>
        <p:spPr>
          <a:xfrm>
            <a:off x="319063" y="3734117"/>
            <a:ext cx="201930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meetup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ibm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cognitive</a:t>
            </a:r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7037" y="5853986"/>
            <a:ext cx="1534468" cy="81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6395" y="5958687"/>
            <a:ext cx="2541232" cy="8170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Group 261"/>
          <p:cNvGrpSpPr/>
          <p:nvPr/>
        </p:nvGrpSpPr>
        <p:grpSpPr>
          <a:xfrm>
            <a:off x="268361" y="343166"/>
            <a:ext cx="5278612" cy="5328934"/>
            <a:chOff x="0" y="0"/>
            <a:chExt cx="5278610" cy="5328933"/>
          </a:xfrm>
        </p:grpSpPr>
        <p:graphicFrame>
          <p:nvGraphicFramePr>
            <p:cNvPr id="251" name="Table 251"/>
            <p:cNvGraphicFramePr/>
            <p:nvPr/>
          </p:nvGraphicFramePr>
          <p:xfrm>
            <a:off x="63293" y="824074"/>
            <a:ext cx="2641375" cy="23405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{8F44A2F1-9E1F-4B54-A3A2-5F16C0AD49E2}</a:tableStyleId>
                </a:tblPr>
                <a:tblGrid>
                  <a:gridCol w="262867"/>
                  <a:gridCol w="262867"/>
                  <a:gridCol w="262867"/>
                  <a:gridCol w="262867"/>
                  <a:gridCol w="262867"/>
                  <a:gridCol w="262867"/>
                  <a:gridCol w="262867"/>
                  <a:gridCol w="262867"/>
                  <a:gridCol w="262867"/>
                  <a:gridCol w="262867"/>
                </a:tblGrid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k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b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l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l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n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r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k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l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w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q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y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h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n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x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f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f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f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s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23278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z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h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b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</a:tbl>
            </a:graphicData>
          </a:graphic>
        </p:graphicFrame>
        <p:sp>
          <p:nvSpPr>
            <p:cNvPr id="252" name="Shape 252"/>
            <p:cNvSpPr/>
            <p:nvPr/>
          </p:nvSpPr>
          <p:spPr>
            <a:xfrm flipV="1">
              <a:off x="603534" y="514359"/>
              <a:ext cx="3354152" cy="969894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005750" y="0"/>
              <a:ext cx="1270001" cy="1270000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Executor node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155654" y="1514106"/>
              <a:ext cx="1796330" cy="363638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157894" y="2409338"/>
              <a:ext cx="1794090" cy="79446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18202" y="2458375"/>
              <a:ext cx="3328080" cy="2108807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008610" y="1352977"/>
              <a:ext cx="1270001" cy="1270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Executor node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4005750" y="2705955"/>
              <a:ext cx="1270001" cy="1270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t>Executor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t>node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05750" y="4058933"/>
              <a:ext cx="1270001" cy="1270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t>Executor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t>node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1977107"/>
              <a:ext cx="2755262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62" name="Shape 262"/>
          <p:cNvSpPr/>
          <p:nvPr/>
        </p:nvSpPr>
        <p:spPr>
          <a:xfrm flipV="1">
            <a:off x="1645992" y="983750"/>
            <a:ext cx="1" cy="2723807"/>
          </a:xfrm>
          <a:prstGeom prst="line">
            <a:avLst/>
          </a:prstGeom>
          <a:ln w="25400">
            <a:solidFill>
              <a:schemeClr val="accent4"/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397763">
              <a:defRPr b="1" cap="all" sz="1566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Partitioning: </a:t>
            </a:r>
          </a:p>
        </p:txBody>
      </p:sp>
      <p:sp>
        <p:nvSpPr>
          <p:cNvPr id="265" name="Shape 265"/>
          <p:cNvSpPr/>
          <p:nvPr/>
        </p:nvSpPr>
        <p:spPr>
          <a:xfrm>
            <a:off x="319063" y="3734117"/>
            <a:ext cx="201930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meetup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ibm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cognitive</a:t>
            </a:r>
          </a:p>
        </p:txBody>
      </p:sp>
      <p:graphicFrame>
        <p:nvGraphicFramePr>
          <p:cNvPr id="266" name="Table 266"/>
          <p:cNvGraphicFramePr/>
          <p:nvPr/>
        </p:nvGraphicFramePr>
        <p:xfrm>
          <a:off x="331655" y="1167240"/>
          <a:ext cx="2641374" cy="234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</a:tblGrid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w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q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y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z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267" name="Shape 267"/>
          <p:cNvSpPr/>
          <p:nvPr/>
        </p:nvSpPr>
        <p:spPr>
          <a:xfrm flipV="1">
            <a:off x="871895" y="857525"/>
            <a:ext cx="3354152" cy="969894"/>
          </a:xfrm>
          <a:prstGeom prst="line">
            <a:avLst/>
          </a:prstGeom>
          <a:ln w="25400">
            <a:solidFill>
              <a:srgbClr val="4F81BD"/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7037" y="5853986"/>
            <a:ext cx="1534468" cy="81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6395" y="5958687"/>
            <a:ext cx="2541232" cy="81705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4274111" y="343166"/>
            <a:ext cx="1270001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Executor node</a:t>
            </a:r>
          </a:p>
        </p:txBody>
      </p:sp>
      <p:sp>
        <p:nvSpPr>
          <p:cNvPr id="271" name="Shape 271"/>
          <p:cNvSpPr/>
          <p:nvPr/>
        </p:nvSpPr>
        <p:spPr>
          <a:xfrm>
            <a:off x="2424016" y="1857272"/>
            <a:ext cx="1796329" cy="363638"/>
          </a:xfrm>
          <a:prstGeom prst="line">
            <a:avLst/>
          </a:prstGeom>
          <a:ln w="25400">
            <a:solidFill>
              <a:srgbClr val="4F81BD"/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2" name="Shape 272"/>
          <p:cNvSpPr/>
          <p:nvPr/>
        </p:nvSpPr>
        <p:spPr>
          <a:xfrm>
            <a:off x="2426256" y="2752504"/>
            <a:ext cx="1794090" cy="794460"/>
          </a:xfrm>
          <a:prstGeom prst="line">
            <a:avLst/>
          </a:prstGeom>
          <a:ln w="25400">
            <a:solidFill>
              <a:srgbClr val="4F81BD"/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3" name="Shape 273"/>
          <p:cNvSpPr/>
          <p:nvPr/>
        </p:nvSpPr>
        <p:spPr>
          <a:xfrm>
            <a:off x="886564" y="2801541"/>
            <a:ext cx="3328079" cy="2108807"/>
          </a:xfrm>
          <a:prstGeom prst="line">
            <a:avLst/>
          </a:prstGeom>
          <a:ln w="25400">
            <a:solidFill>
              <a:srgbClr val="4F81BD"/>
            </a:solidFill>
            <a:bevel/>
            <a:tailEnd type="stealth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4" name="Shape 274"/>
          <p:cNvSpPr/>
          <p:nvPr/>
        </p:nvSpPr>
        <p:spPr>
          <a:xfrm>
            <a:off x="4276972" y="1696143"/>
            <a:ext cx="1270001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Executor node</a:t>
            </a:r>
          </a:p>
        </p:txBody>
      </p:sp>
      <p:sp>
        <p:nvSpPr>
          <p:cNvPr id="275" name="Shape 275"/>
          <p:cNvSpPr/>
          <p:nvPr/>
        </p:nvSpPr>
        <p:spPr>
          <a:xfrm>
            <a:off x="4274111" y="3049121"/>
            <a:ext cx="1270001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Executor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node</a:t>
            </a:r>
          </a:p>
        </p:txBody>
      </p:sp>
      <p:sp>
        <p:nvSpPr>
          <p:cNvPr id="276" name="Shape 276"/>
          <p:cNvSpPr/>
          <p:nvPr/>
        </p:nvSpPr>
        <p:spPr>
          <a:xfrm>
            <a:off x="4274111" y="4402099"/>
            <a:ext cx="1270001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Executor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node</a:t>
            </a:r>
          </a:p>
        </p:txBody>
      </p:sp>
      <p:sp>
        <p:nvSpPr>
          <p:cNvPr id="277" name="Shape 277"/>
          <p:cNvSpPr/>
          <p:nvPr/>
        </p:nvSpPr>
        <p:spPr>
          <a:xfrm flipV="1">
            <a:off x="1645992" y="983750"/>
            <a:ext cx="1" cy="2723807"/>
          </a:xfrm>
          <a:prstGeom prst="line">
            <a:avLst/>
          </a:prstGeom>
          <a:ln w="25400">
            <a:solidFill>
              <a:schemeClr val="accent4"/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8" name="Shape 278"/>
          <p:cNvSpPr/>
          <p:nvPr/>
        </p:nvSpPr>
        <p:spPr>
          <a:xfrm>
            <a:off x="268361" y="2320273"/>
            <a:ext cx="2755262" cy="1"/>
          </a:xfrm>
          <a:prstGeom prst="line">
            <a:avLst/>
          </a:prstGeom>
          <a:ln w="25400">
            <a:solidFill>
              <a:schemeClr val="accent4"/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9" name="Shape 279"/>
          <p:cNvSpPr/>
          <p:nvPr/>
        </p:nvSpPr>
        <p:spPr>
          <a:xfrm>
            <a:off x="6860326" y="333763"/>
            <a:ext cx="1270001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280" name="Shape 280"/>
          <p:cNvSpPr/>
          <p:nvPr/>
        </p:nvSpPr>
        <p:spPr>
          <a:xfrm>
            <a:off x="6860326" y="1710653"/>
            <a:ext cx="1270001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281" name="Shape 281"/>
          <p:cNvSpPr/>
          <p:nvPr/>
        </p:nvSpPr>
        <p:spPr>
          <a:xfrm>
            <a:off x="6860326" y="3087543"/>
            <a:ext cx="1270001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FPGA</a:t>
            </a:r>
          </a:p>
        </p:txBody>
      </p:sp>
      <p:sp>
        <p:nvSpPr>
          <p:cNvPr id="282" name="Shape 282"/>
          <p:cNvSpPr/>
          <p:nvPr/>
        </p:nvSpPr>
        <p:spPr>
          <a:xfrm>
            <a:off x="6856046" y="4462415"/>
            <a:ext cx="1270001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bevel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448055">
              <a:defRPr b="1" cap="all" sz="176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IBM + NVIDIA</a:t>
            </a:r>
          </a:p>
        </p:txBody>
      </p:sp>
      <p:pic>
        <p:nvPicPr>
          <p:cNvPr id="2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135" y="5193096"/>
            <a:ext cx="1038945" cy="83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3289" y="621397"/>
            <a:ext cx="4977438" cy="28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creen Shot 2017-09-02 at 10.11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9374" y="5557699"/>
            <a:ext cx="4825268" cy="212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1742" y="4293695"/>
            <a:ext cx="1353731" cy="645626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645387" y="945892"/>
            <a:ext cx="2726441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Improving Java application  performance with GPU exploitation is available in IBM Java 8 today.  </a:t>
            </a: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standard SE API optimisation as well as CUDA4J for explicit low level control</a:t>
            </a:r>
          </a:p>
        </p:txBody>
      </p:sp>
      <p:pic>
        <p:nvPicPr>
          <p:cNvPr id="290" name="Screen Shot 2017-09-02 at 10.18.5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99374" y="3903853"/>
            <a:ext cx="4825268" cy="1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 flipH="1">
            <a:off x="3778250" y="927100"/>
            <a:ext cx="1" cy="562610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504825" y="3363912"/>
            <a:ext cx="3214688" cy="1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1900354" y="4844898"/>
            <a:ext cx="42362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605F"/>
                </a:solidFill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NeURAL: </a:t>
            </a:r>
          </a:p>
        </p:txBody>
      </p:sp>
      <p:sp>
        <p:nvSpPr>
          <p:cNvPr id="296" name="Shape 296"/>
          <p:cNvSpPr/>
          <p:nvPr/>
        </p:nvSpPr>
        <p:spPr>
          <a:xfrm>
            <a:off x="319063" y="3734117"/>
            <a:ext cx="201930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meetup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ibm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cognitive</a:t>
            </a:r>
          </a:p>
        </p:txBody>
      </p:sp>
      <p:graphicFrame>
        <p:nvGraphicFramePr>
          <p:cNvPr id="297" name="Table 297"/>
          <p:cNvGraphicFramePr/>
          <p:nvPr/>
        </p:nvGraphicFramePr>
        <p:xfrm>
          <a:off x="331655" y="1167240"/>
          <a:ext cx="2641374" cy="234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</a:tblGrid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w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q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y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z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pic>
        <p:nvPicPr>
          <p:cNvPr id="2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981" y="1461034"/>
            <a:ext cx="3429001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9287" y="5673143"/>
            <a:ext cx="1399710" cy="891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5687" y="5369984"/>
            <a:ext cx="1259591" cy="1259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30984" y="5673143"/>
            <a:ext cx="1651167" cy="891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1357" y="5598257"/>
            <a:ext cx="25273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Synapse: </a:t>
            </a:r>
          </a:p>
        </p:txBody>
      </p:sp>
      <p:pic>
        <p:nvPicPr>
          <p:cNvPr id="3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06" y="3764030"/>
            <a:ext cx="34036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 flipH="1">
            <a:off x="3778250" y="927100"/>
            <a:ext cx="1" cy="562610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504825" y="3363912"/>
            <a:ext cx="3214688" cy="1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214106" y="1211296"/>
            <a:ext cx="3403601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A program to develop a neuromorphic processor that is a new kind of cognitive computer.  </a:t>
            </a: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Designed to simulate the neurones and dendrites of the brain for low power efficient operation</a:t>
            </a: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rgbClr val="5F605F"/>
              </a:solidFill>
            </a:endParaRPr>
          </a:p>
        </p:txBody>
      </p:sp>
      <p:pic>
        <p:nvPicPr>
          <p:cNvPr id="309" name="Screen Shot 2017-09-02 at 10.44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8793" y="5275479"/>
            <a:ext cx="5061513" cy="1223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Screen Shot 2017-09-02 at 10.43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8793" y="2355396"/>
            <a:ext cx="5061513" cy="2769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creen Shot 2017-09-02 at 10.43.4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26093" y="111276"/>
            <a:ext cx="5061513" cy="2285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Quantum: </a:t>
            </a:r>
          </a:p>
        </p:txBody>
      </p:sp>
      <p:sp>
        <p:nvSpPr>
          <p:cNvPr id="314" name="Shape 314"/>
          <p:cNvSpPr/>
          <p:nvPr/>
        </p:nvSpPr>
        <p:spPr>
          <a:xfrm>
            <a:off x="319063" y="3734117"/>
            <a:ext cx="201930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meetup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ibm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cognitive</a:t>
            </a:r>
          </a:p>
        </p:txBody>
      </p:sp>
      <p:graphicFrame>
        <p:nvGraphicFramePr>
          <p:cNvPr id="315" name="Table 315"/>
          <p:cNvGraphicFramePr/>
          <p:nvPr/>
        </p:nvGraphicFramePr>
        <p:xfrm>
          <a:off x="331655" y="1167240"/>
          <a:ext cx="2641374" cy="234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  <a:gridCol w="262867"/>
              </a:tblGrid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me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p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r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k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l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w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q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y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e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n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x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d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f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u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902888"/>
                        <a:satOff val="-15377"/>
                        <a:lumOff val="-12864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s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o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g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t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v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</a:tr>
              <a:tr h="23278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z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c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h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j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546623"/>
                        <a:satOff val="7767"/>
                        <a:lumOff val="-145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a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i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b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800"/>
                        <a:t>m</a:t>
                      </a:r>
                    </a:p>
                  </a:txBody>
                  <a:tcPr marL="63500" marR="63500" marT="63500" marB="635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6" name="Shape 316"/>
          <p:cNvSpPr/>
          <p:nvPr/>
        </p:nvSpPr>
        <p:spPr>
          <a:xfrm flipH="1">
            <a:off x="3258500" y="960275"/>
            <a:ext cx="1" cy="5626101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504825" y="3617757"/>
            <a:ext cx="2641374" cy="1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0642" y="1136673"/>
            <a:ext cx="5086233" cy="261624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3461854" y="190934"/>
            <a:ext cx="550380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Grovers Search algorithm could be used if the source data were to structured to allow the highest probable locations of the words by fastest possible search algorithm O(√N) </a:t>
            </a: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rgbClr val="5F605F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rgbClr val="5F605F"/>
              </a:solidFill>
            </a:endParaRPr>
          </a:p>
        </p:txBody>
      </p:sp>
      <p:pic>
        <p:nvPicPr>
          <p:cNvPr id="32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0642" y="3801963"/>
            <a:ext cx="5086233" cy="2919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989" y="4472969"/>
            <a:ext cx="2649055" cy="1824906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23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297179">
              <a:defRPr b="1" cap="all" sz="117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do you think?</a:t>
            </a:r>
          </a:p>
        </p:txBody>
      </p:sp>
      <p:pic>
        <p:nvPicPr>
          <p:cNvPr id="324" name="Screen Shot 2017-09-01 at 23.11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711" y="1750136"/>
            <a:ext cx="2541697" cy="15413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5" name="Group 335"/>
          <p:cNvGrpSpPr/>
          <p:nvPr/>
        </p:nvGrpSpPr>
        <p:grpSpPr>
          <a:xfrm>
            <a:off x="5498431" y="1123968"/>
            <a:ext cx="2277611" cy="2594425"/>
            <a:chOff x="0" y="0"/>
            <a:chExt cx="2277610" cy="2594423"/>
          </a:xfrm>
        </p:grpSpPr>
        <p:graphicFrame>
          <p:nvGraphicFramePr>
            <p:cNvPr id="325" name="Table 325"/>
            <p:cNvGraphicFramePr/>
            <p:nvPr/>
          </p:nvGraphicFramePr>
          <p:xfrm>
            <a:off x="27310" y="401205"/>
            <a:ext cx="1136698" cy="113669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{8F44A2F1-9E1F-4B54-A3A2-5F16C0AD49E2}</a:tableStyleId>
                </a:tblPr>
                <a:tblGrid>
                  <a:gridCol w="114300"/>
                  <a:gridCol w="114300"/>
                  <a:gridCol w="114300"/>
                  <a:gridCol w="114300"/>
                  <a:gridCol w="114300"/>
                  <a:gridCol w="114300"/>
                  <a:gridCol w="114300"/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k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b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l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l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n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p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r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k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l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w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q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y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h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e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n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x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f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d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f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f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u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s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o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g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t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v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z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c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h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j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a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i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b</a:t>
                        </a:r>
                      </a:p>
                    </a:txBody>
                    <a:tcPr marL="63500" marR="63500" marT="63500" marB="635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500"/>
                          </a:spcBef>
                          <a:defRPr b="0" i="0" sz="1800"/>
                        </a:pPr>
                        <a:r>
                          <a:rPr b="1" i="1" sz="800"/>
                          <a:t>m</a:t>
                        </a:r>
                      </a:p>
                    </a:txBody>
                    <a:tcPr marL="63500" marR="63500" marT="63500" marB="63500" anchor="ctr" anchorCtr="0" horzOverflow="overflow"/>
                  </a:tc>
                </a:tr>
              </a:tbl>
            </a:graphicData>
          </a:graphic>
        </p:graphicFrame>
        <p:sp>
          <p:nvSpPr>
            <p:cNvPr id="326" name="Shape 326"/>
            <p:cNvSpPr/>
            <p:nvPr/>
          </p:nvSpPr>
          <p:spPr>
            <a:xfrm flipV="1">
              <a:off x="260412" y="250419"/>
              <a:ext cx="1447247" cy="472199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728397" y="0"/>
              <a:ext cx="547980" cy="61830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Executor node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930120" y="737152"/>
              <a:ext cx="775079" cy="177039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931086" y="1173001"/>
              <a:ext cx="774113" cy="386788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66741" y="1196875"/>
              <a:ext cx="1435998" cy="1026686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stealth" w="med" len="med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729632" y="658705"/>
              <a:ext cx="547979" cy="61830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Executor node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728397" y="1317411"/>
              <a:ext cx="547980" cy="61830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">
                  <a:solidFill>
                    <a:srgbClr val="FFFFFF"/>
                  </a:solidFill>
                </a:defRPr>
              </a:pPr>
              <a:r>
                <a:t>Executor</a:t>
              </a:r>
            </a:p>
            <a:p>
              <a:pPr algn="ctr">
                <a:defRPr sz="400">
                  <a:solidFill>
                    <a:srgbClr val="FFFFFF"/>
                  </a:solidFill>
                </a:defRPr>
              </a:pPr>
              <a:r>
                <a:t>node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1728397" y="1976116"/>
              <a:ext cx="547980" cy="61830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">
                  <a:solidFill>
                    <a:srgbClr val="FFFFFF"/>
                  </a:solidFill>
                </a:defRPr>
              </a:pPr>
              <a:r>
                <a:t>Executor</a:t>
              </a:r>
            </a:p>
            <a:p>
              <a:pPr algn="ctr">
                <a:defRPr sz="400">
                  <a:solidFill>
                    <a:srgbClr val="FFFFFF"/>
                  </a:solidFill>
                </a:defRPr>
              </a:pPr>
              <a:r>
                <a:t>node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0" y="962566"/>
              <a:ext cx="1188838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33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9179" y="4649927"/>
            <a:ext cx="2859608" cy="1470917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5753302" y="3882204"/>
            <a:ext cx="2011363" cy="1"/>
          </a:xfrm>
          <a:prstGeom prst="line">
            <a:avLst/>
          </a:prstGeom>
          <a:ln w="38100">
            <a:solidFill>
              <a:srgbClr val="6EC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1204878" y="3882204"/>
            <a:ext cx="2011363" cy="1"/>
          </a:xfrm>
          <a:prstGeom prst="line">
            <a:avLst/>
          </a:prstGeom>
          <a:ln w="38100">
            <a:solidFill>
              <a:srgbClr val="6EC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1535301" y="3532954"/>
            <a:ext cx="135051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05F"/>
                </a:solidFill>
              </a:rPr>
              <a:t>Classic</a:t>
            </a:r>
          </a:p>
        </p:txBody>
      </p:sp>
      <p:sp>
        <p:nvSpPr>
          <p:cNvPr id="340" name="Shape 340"/>
          <p:cNvSpPr/>
          <p:nvPr/>
        </p:nvSpPr>
        <p:spPr>
          <a:xfrm>
            <a:off x="1569234" y="3863154"/>
            <a:ext cx="128265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05F"/>
                </a:solidFill>
              </a:rPr>
              <a:t>Neural</a:t>
            </a:r>
          </a:p>
        </p:txBody>
      </p:sp>
      <p:sp>
        <p:nvSpPr>
          <p:cNvPr id="341" name="Shape 341"/>
          <p:cNvSpPr/>
          <p:nvPr/>
        </p:nvSpPr>
        <p:spPr>
          <a:xfrm>
            <a:off x="5628718" y="3532954"/>
            <a:ext cx="144085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05F"/>
                </a:solidFill>
              </a:rPr>
              <a:t>Big Data</a:t>
            </a:r>
          </a:p>
        </p:txBody>
      </p:sp>
      <p:sp>
        <p:nvSpPr>
          <p:cNvPr id="342" name="Shape 342"/>
          <p:cNvSpPr/>
          <p:nvPr/>
        </p:nvSpPr>
        <p:spPr>
          <a:xfrm>
            <a:off x="5563978" y="3863154"/>
            <a:ext cx="15703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05F"/>
                </a:solidFill>
              </a:rPr>
              <a:t>Quantum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333756">
              <a:defRPr b="1" cap="all" sz="131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Co-processors: </a:t>
            </a:r>
          </a:p>
        </p:txBody>
      </p:sp>
      <p:pic>
        <p:nvPicPr>
          <p:cNvPr id="345" name="IBMSyNAPSE_sket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066798"/>
            <a:ext cx="7620000" cy="490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body" idx="4294967295"/>
          </p:nvPr>
        </p:nvSpPr>
        <p:spPr>
          <a:xfrm>
            <a:off x="457200" y="1406525"/>
            <a:ext cx="7416800" cy="47196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0">
              <a:lnSpc>
                <a:spcPts val="6200"/>
              </a:lnSpc>
              <a:spcBef>
                <a:spcPts val="0"/>
              </a:spcBef>
              <a:buSzTx/>
              <a:buFont typeface="Arial"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6400">
                <a:solidFill>
                  <a:srgbClr val="5F605F"/>
                </a:solidFill>
              </a:rPr>
              <a:t>The world is </a:t>
            </a:r>
            <a:br>
              <a:rPr sz="6400">
                <a:solidFill>
                  <a:srgbClr val="5F605F"/>
                </a:solidFill>
              </a:rPr>
            </a:br>
            <a:r>
              <a:rPr sz="6400">
                <a:solidFill>
                  <a:srgbClr val="5F605F"/>
                </a:solidFill>
              </a:rPr>
              <a:t>being reinvented </a:t>
            </a:r>
            <a:br>
              <a:rPr sz="6400">
                <a:solidFill>
                  <a:srgbClr val="5F605F"/>
                </a:solidFill>
              </a:rPr>
            </a:br>
            <a:r>
              <a:rPr sz="6400">
                <a:solidFill>
                  <a:srgbClr val="5F605F"/>
                </a:solidFill>
              </a:rPr>
              <a:t>in code. Java code.</a:t>
            </a:r>
          </a:p>
        </p:txBody>
      </p:sp>
      <p:sp>
        <p:nvSpPr>
          <p:cNvPr id="348" name="Shape 348"/>
          <p:cNvSpPr/>
          <p:nvPr>
            <p:ph type="title" idx="4294967295"/>
          </p:nvPr>
        </p:nvSpPr>
        <p:spPr>
          <a:xfrm>
            <a:off x="-4763" y="527050"/>
            <a:ext cx="3237588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How, and why 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3292475" y="3581400"/>
            <a:ext cx="2559050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6126162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457200" y="3803650"/>
            <a:ext cx="2560638" cy="177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Every development team has both common and unique problems to solve.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292475" y="3803650"/>
            <a:ext cx="2559050" cy="177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The source code and development process for OpenJDK is mostly open.</a:t>
            </a:r>
          </a:p>
        </p:txBody>
      </p:sp>
      <p:sp>
        <p:nvSpPr>
          <p:cNvPr id="156" name="Shape 156"/>
          <p:cNvSpPr/>
          <p:nvPr/>
        </p:nvSpPr>
        <p:spPr>
          <a:xfrm>
            <a:off x="6126162" y="3803650"/>
            <a:ext cx="2560638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Specifications for Java are defined at the JCP. </a:t>
            </a:r>
          </a:p>
        </p:txBody>
      </p:sp>
      <p:sp>
        <p:nvSpPr>
          <p:cNvPr id="157" name="Shape 157"/>
          <p:cNvSpPr/>
          <p:nvPr/>
        </p:nvSpPr>
        <p:spPr>
          <a:xfrm>
            <a:off x="437331" y="551290"/>
            <a:ext cx="8269338" cy="18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3600"/>
              </a:lnSpc>
              <a:buFont typeface="Arial"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>
                <a:solidFill>
                  <a:srgbClr val="FFFFFF"/>
                </a:solidFill>
              </a:rPr>
              <a:t>Everyone can engage in the future of Java development.</a:t>
            </a:r>
            <a:endParaRPr sz="3600">
              <a:solidFill>
                <a:srgbClr val="FFFFFF"/>
              </a:solidFill>
            </a:endParaRPr>
          </a:p>
          <a:p>
            <a:pPr>
              <a:lnSpc>
                <a:spcPts val="2400"/>
              </a:lnSpc>
              <a:buFont typeface="Arial"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2400">
              <a:solidFill>
                <a:srgbClr val="FFFFFF"/>
              </a:solidFill>
            </a:endParaRPr>
          </a:p>
          <a:p>
            <a:pPr>
              <a:lnSpc>
                <a:spcPts val="4300"/>
              </a:lnSpc>
              <a:buFont typeface="Arial"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>
                <a:solidFill>
                  <a:srgbClr val="FFFFFF"/>
                </a:solidFill>
              </a:rPr>
              <a:t>Why, and How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 defTabSz="393192">
              <a:defRPr b="1" cap="all" sz="1548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Opportunity: </a:t>
            </a:r>
          </a:p>
        </p:txBody>
      </p:sp>
      <p:sp>
        <p:nvSpPr>
          <p:cNvPr id="351" name="Shape 351"/>
          <p:cNvSpPr/>
          <p:nvPr/>
        </p:nvSpPr>
        <p:spPr>
          <a:xfrm>
            <a:off x="465247" y="1201737"/>
            <a:ext cx="3365501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Data flows from every device, replacing guessing and approximations with precise information. Yet 80% of this </a:t>
            </a:r>
            <a:br>
              <a:rPr sz="1600">
                <a:solidFill>
                  <a:srgbClr val="5F605F"/>
                </a:solidFill>
              </a:rPr>
            </a:br>
            <a:r>
              <a:rPr sz="1600">
                <a:solidFill>
                  <a:srgbClr val="5F605F"/>
                </a:solidFill>
              </a:rPr>
              <a:t>data is unstructured; therefore, invisible to computers and of </a:t>
            </a:r>
            <a:br>
              <a:rPr sz="1600">
                <a:solidFill>
                  <a:srgbClr val="5F605F"/>
                </a:solidFill>
              </a:rPr>
            </a:br>
            <a:r>
              <a:rPr sz="1600">
                <a:solidFill>
                  <a:srgbClr val="5F605F"/>
                </a:solidFill>
              </a:rPr>
              <a:t>limited use to business.</a:t>
            </a:r>
            <a:endParaRPr sz="1600">
              <a:solidFill>
                <a:srgbClr val="5F605F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970337" y="873125"/>
            <a:ext cx="124747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healthcare data</a:t>
            </a:r>
          </a:p>
        </p:txBody>
      </p:sp>
      <p:sp>
        <p:nvSpPr>
          <p:cNvPr id="353" name="Shape 353"/>
          <p:cNvSpPr/>
          <p:nvPr/>
        </p:nvSpPr>
        <p:spPr>
          <a:xfrm>
            <a:off x="6364287" y="873125"/>
            <a:ext cx="2200040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government &amp; education data</a:t>
            </a:r>
          </a:p>
        </p:txBody>
      </p:sp>
      <p:sp>
        <p:nvSpPr>
          <p:cNvPr id="354" name="Shape 354"/>
          <p:cNvSpPr/>
          <p:nvPr/>
        </p:nvSpPr>
        <p:spPr>
          <a:xfrm>
            <a:off x="3970337" y="1085850"/>
            <a:ext cx="67358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99%</a:t>
            </a:r>
          </a:p>
        </p:txBody>
      </p:sp>
      <p:sp>
        <p:nvSpPr>
          <p:cNvPr id="355" name="Shape 355"/>
          <p:cNvSpPr/>
          <p:nvPr/>
        </p:nvSpPr>
        <p:spPr>
          <a:xfrm>
            <a:off x="5103812" y="1104900"/>
            <a:ext cx="67358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88%</a:t>
            </a:r>
          </a:p>
        </p:txBody>
      </p:sp>
      <p:sp>
        <p:nvSpPr>
          <p:cNvPr id="356" name="Shape 356"/>
          <p:cNvSpPr/>
          <p:nvPr/>
        </p:nvSpPr>
        <p:spPr>
          <a:xfrm>
            <a:off x="6364287" y="1104900"/>
            <a:ext cx="67358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94%</a:t>
            </a:r>
          </a:p>
        </p:txBody>
      </p:sp>
      <p:sp>
        <p:nvSpPr>
          <p:cNvPr id="357" name="Shape 357"/>
          <p:cNvSpPr/>
          <p:nvPr/>
        </p:nvSpPr>
        <p:spPr>
          <a:xfrm>
            <a:off x="7535862" y="1104900"/>
            <a:ext cx="67358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84%</a:t>
            </a:r>
          </a:p>
        </p:txBody>
      </p:sp>
      <p:sp>
        <p:nvSpPr>
          <p:cNvPr id="358" name="Shape 358"/>
          <p:cNvSpPr/>
          <p:nvPr/>
        </p:nvSpPr>
        <p:spPr>
          <a:xfrm>
            <a:off x="3970337" y="1947862"/>
            <a:ext cx="19939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Healthcare data comes from sources such as:</a:t>
            </a:r>
          </a:p>
        </p:txBody>
      </p:sp>
      <p:sp>
        <p:nvSpPr>
          <p:cNvPr id="359" name="Shape 359"/>
          <p:cNvSpPr/>
          <p:nvPr/>
        </p:nvSpPr>
        <p:spPr>
          <a:xfrm>
            <a:off x="6373812" y="1947862"/>
            <a:ext cx="199231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Government &amp; education data comes from sources such as:</a:t>
            </a:r>
          </a:p>
        </p:txBody>
      </p:sp>
      <p:sp>
        <p:nvSpPr>
          <p:cNvPr id="360" name="Shape 360"/>
          <p:cNvSpPr/>
          <p:nvPr/>
        </p:nvSpPr>
        <p:spPr>
          <a:xfrm>
            <a:off x="3995737" y="2922587"/>
            <a:ext cx="6540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900">
                <a:solidFill>
                  <a:srgbClr val="777877"/>
                </a:solidFill>
              </a:rPr>
              <a:t>Patient</a:t>
            </a:r>
            <a:br>
              <a:rPr sz="900">
                <a:solidFill>
                  <a:srgbClr val="777877"/>
                </a:solidFill>
              </a:rPr>
            </a:br>
            <a:r>
              <a:rPr sz="900">
                <a:solidFill>
                  <a:srgbClr val="777877"/>
                </a:solidFill>
              </a:rPr>
              <a:t>Sensors</a:t>
            </a:r>
          </a:p>
        </p:txBody>
      </p:sp>
      <p:sp>
        <p:nvSpPr>
          <p:cNvPr id="361" name="Shape 361"/>
          <p:cNvSpPr/>
          <p:nvPr/>
        </p:nvSpPr>
        <p:spPr>
          <a:xfrm>
            <a:off x="4711700" y="2941637"/>
            <a:ext cx="5984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Electronic Medical Records</a:t>
            </a:r>
          </a:p>
        </p:txBody>
      </p:sp>
      <p:sp>
        <p:nvSpPr>
          <p:cNvPr id="362" name="Shape 362"/>
          <p:cNvSpPr/>
          <p:nvPr/>
        </p:nvSpPr>
        <p:spPr>
          <a:xfrm>
            <a:off x="5341937" y="2941637"/>
            <a:ext cx="6397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Test Results</a:t>
            </a:r>
          </a:p>
        </p:txBody>
      </p:sp>
      <p:sp>
        <p:nvSpPr>
          <p:cNvPr id="363" name="Shape 363"/>
          <p:cNvSpPr/>
          <p:nvPr/>
        </p:nvSpPr>
        <p:spPr>
          <a:xfrm>
            <a:off x="6359525" y="2941637"/>
            <a:ext cx="86518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Vehicle Fleet Sensors</a:t>
            </a:r>
          </a:p>
        </p:txBody>
      </p:sp>
      <p:sp>
        <p:nvSpPr>
          <p:cNvPr id="364" name="Shape 364"/>
          <p:cNvSpPr/>
          <p:nvPr/>
        </p:nvSpPr>
        <p:spPr>
          <a:xfrm>
            <a:off x="7137400" y="2941637"/>
            <a:ext cx="66833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Traffic Sensors</a:t>
            </a:r>
          </a:p>
        </p:txBody>
      </p:sp>
      <p:sp>
        <p:nvSpPr>
          <p:cNvPr id="365" name="Shape 365"/>
          <p:cNvSpPr/>
          <p:nvPr/>
        </p:nvSpPr>
        <p:spPr>
          <a:xfrm>
            <a:off x="7718425" y="2941637"/>
            <a:ext cx="8175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Student Evaluations</a:t>
            </a:r>
          </a:p>
        </p:txBody>
      </p:sp>
      <p:sp>
        <p:nvSpPr>
          <p:cNvPr id="366" name="Shape 366"/>
          <p:cNvSpPr/>
          <p:nvPr/>
        </p:nvSpPr>
        <p:spPr>
          <a:xfrm>
            <a:off x="3970337" y="3603625"/>
            <a:ext cx="981696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utilities data</a:t>
            </a:r>
          </a:p>
        </p:txBody>
      </p:sp>
      <p:sp>
        <p:nvSpPr>
          <p:cNvPr id="367" name="Shape 367"/>
          <p:cNvSpPr/>
          <p:nvPr/>
        </p:nvSpPr>
        <p:spPr>
          <a:xfrm>
            <a:off x="6389687" y="3603625"/>
            <a:ext cx="78654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cap="all"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Media data</a:t>
            </a:r>
          </a:p>
        </p:txBody>
      </p:sp>
      <p:sp>
        <p:nvSpPr>
          <p:cNvPr id="368" name="Shape 368"/>
          <p:cNvSpPr/>
          <p:nvPr/>
        </p:nvSpPr>
        <p:spPr>
          <a:xfrm>
            <a:off x="3970337" y="3836987"/>
            <a:ext cx="67358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93%</a:t>
            </a:r>
          </a:p>
        </p:txBody>
      </p:sp>
      <p:sp>
        <p:nvSpPr>
          <p:cNvPr id="369" name="Shape 369"/>
          <p:cNvSpPr/>
          <p:nvPr/>
        </p:nvSpPr>
        <p:spPr>
          <a:xfrm>
            <a:off x="5181600" y="3836987"/>
            <a:ext cx="67358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84%</a:t>
            </a:r>
          </a:p>
        </p:txBody>
      </p:sp>
      <p:sp>
        <p:nvSpPr>
          <p:cNvPr id="370" name="Shape 370"/>
          <p:cNvSpPr/>
          <p:nvPr/>
        </p:nvSpPr>
        <p:spPr>
          <a:xfrm>
            <a:off x="6389687" y="3836987"/>
            <a:ext cx="67358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97%</a:t>
            </a:r>
          </a:p>
        </p:txBody>
      </p:sp>
      <p:sp>
        <p:nvSpPr>
          <p:cNvPr id="371" name="Shape 371"/>
          <p:cNvSpPr/>
          <p:nvPr/>
        </p:nvSpPr>
        <p:spPr>
          <a:xfrm>
            <a:off x="7572375" y="3836987"/>
            <a:ext cx="67358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F605F"/>
                </a:solidFill>
              </a:rPr>
              <a:t>82%</a:t>
            </a:r>
          </a:p>
        </p:txBody>
      </p:sp>
      <p:sp>
        <p:nvSpPr>
          <p:cNvPr id="372" name="Shape 372"/>
          <p:cNvSpPr/>
          <p:nvPr/>
        </p:nvSpPr>
        <p:spPr>
          <a:xfrm>
            <a:off x="3970337" y="4676775"/>
            <a:ext cx="1993901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Utilities data comes from sources such as:</a:t>
            </a:r>
          </a:p>
        </p:txBody>
      </p:sp>
      <p:sp>
        <p:nvSpPr>
          <p:cNvPr id="373" name="Shape 373"/>
          <p:cNvSpPr/>
          <p:nvPr/>
        </p:nvSpPr>
        <p:spPr>
          <a:xfrm>
            <a:off x="6394450" y="4676775"/>
            <a:ext cx="18288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Media data comes from sources such as:</a:t>
            </a:r>
          </a:p>
        </p:txBody>
      </p:sp>
      <p:sp>
        <p:nvSpPr>
          <p:cNvPr id="374" name="Shape 374"/>
          <p:cNvSpPr/>
          <p:nvPr/>
        </p:nvSpPr>
        <p:spPr>
          <a:xfrm>
            <a:off x="3968750" y="5672137"/>
            <a:ext cx="65563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Utility Sensors</a:t>
            </a:r>
          </a:p>
        </p:txBody>
      </p:sp>
      <p:sp>
        <p:nvSpPr>
          <p:cNvPr id="375" name="Shape 375"/>
          <p:cNvSpPr/>
          <p:nvPr/>
        </p:nvSpPr>
        <p:spPr>
          <a:xfrm>
            <a:off x="4629150" y="5672137"/>
            <a:ext cx="8223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Employee Sensors</a:t>
            </a:r>
          </a:p>
        </p:txBody>
      </p:sp>
      <p:sp>
        <p:nvSpPr>
          <p:cNvPr id="376" name="Shape 376"/>
          <p:cNvSpPr/>
          <p:nvPr/>
        </p:nvSpPr>
        <p:spPr>
          <a:xfrm>
            <a:off x="5392737" y="5672137"/>
            <a:ext cx="67468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Location Data</a:t>
            </a:r>
          </a:p>
        </p:txBody>
      </p:sp>
      <p:sp>
        <p:nvSpPr>
          <p:cNvPr id="377" name="Shape 377"/>
          <p:cNvSpPr/>
          <p:nvPr/>
        </p:nvSpPr>
        <p:spPr>
          <a:xfrm>
            <a:off x="6359525" y="5672137"/>
            <a:ext cx="8636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900">
                <a:solidFill>
                  <a:srgbClr val="777877"/>
                </a:solidFill>
              </a:rPr>
              <a:t>Video</a:t>
            </a:r>
            <a:br>
              <a:rPr sz="900">
                <a:solidFill>
                  <a:srgbClr val="777877"/>
                </a:solidFill>
              </a:rPr>
            </a:br>
            <a:r>
              <a:rPr sz="900">
                <a:solidFill>
                  <a:srgbClr val="777877"/>
                </a:solidFill>
              </a:rPr>
              <a:t>and Film</a:t>
            </a:r>
          </a:p>
        </p:txBody>
      </p:sp>
      <p:sp>
        <p:nvSpPr>
          <p:cNvPr id="378" name="Shape 378"/>
          <p:cNvSpPr/>
          <p:nvPr/>
        </p:nvSpPr>
        <p:spPr>
          <a:xfrm>
            <a:off x="7212012" y="5672137"/>
            <a:ext cx="66833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Images</a:t>
            </a:r>
          </a:p>
        </p:txBody>
      </p:sp>
      <p:sp>
        <p:nvSpPr>
          <p:cNvPr id="379" name="Shape 379"/>
          <p:cNvSpPr/>
          <p:nvPr/>
        </p:nvSpPr>
        <p:spPr>
          <a:xfrm>
            <a:off x="7845425" y="5672137"/>
            <a:ext cx="817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00">
                <a:solidFill>
                  <a:srgbClr val="77787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77877"/>
                </a:solidFill>
              </a:rPr>
              <a:t>Audio</a:t>
            </a:r>
          </a:p>
        </p:txBody>
      </p:sp>
      <p:sp>
        <p:nvSpPr>
          <p:cNvPr id="380" name="Shape 380"/>
          <p:cNvSpPr/>
          <p:nvPr/>
        </p:nvSpPr>
        <p:spPr>
          <a:xfrm>
            <a:off x="503347" y="3536950"/>
            <a:ext cx="814785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605F"/>
                </a:solidFill>
              </a:rPr>
              <a:t>By 2020,</a:t>
            </a:r>
          </a:p>
        </p:txBody>
      </p:sp>
      <p:sp>
        <p:nvSpPr>
          <p:cNvPr id="381" name="Shape 381"/>
          <p:cNvSpPr/>
          <p:nvPr/>
        </p:nvSpPr>
        <p:spPr>
          <a:xfrm>
            <a:off x="503347" y="4333875"/>
            <a:ext cx="2019301" cy="115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5F605F"/>
                </a:solidFill>
              </a:rPr>
              <a:t>of new information will be created </a:t>
            </a:r>
            <a:r>
              <a:rPr b="1" sz="1600">
                <a:solidFill>
                  <a:srgbClr val="5F605F"/>
                </a:solidFill>
              </a:rPr>
              <a:t>every second</a:t>
            </a:r>
            <a:r>
              <a:rPr sz="1600">
                <a:solidFill>
                  <a:srgbClr val="5F605F"/>
                </a:solidFill>
              </a:rPr>
              <a:t> for </a:t>
            </a:r>
            <a:r>
              <a:rPr b="1" sz="1600">
                <a:solidFill>
                  <a:srgbClr val="5F605F"/>
                </a:solidFill>
              </a:rPr>
              <a:t>every human being</a:t>
            </a:r>
            <a:r>
              <a:rPr sz="1600">
                <a:solidFill>
                  <a:srgbClr val="5F605F"/>
                </a:solidFill>
              </a:rPr>
              <a:t> on </a:t>
            </a:r>
            <a:br>
              <a:rPr sz="1600">
                <a:solidFill>
                  <a:srgbClr val="5F605F"/>
                </a:solidFill>
              </a:rPr>
            </a:br>
            <a:r>
              <a:rPr sz="1600">
                <a:solidFill>
                  <a:srgbClr val="5F605F"/>
                </a:solidFill>
              </a:rPr>
              <a:t>the planet. </a:t>
            </a:r>
          </a:p>
        </p:txBody>
      </p:sp>
      <p:sp>
        <p:nvSpPr>
          <p:cNvPr id="382" name="Shape 382"/>
          <p:cNvSpPr/>
          <p:nvPr/>
        </p:nvSpPr>
        <p:spPr>
          <a:xfrm flipH="1">
            <a:off x="3778250" y="927100"/>
            <a:ext cx="1" cy="562610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504825" y="3363912"/>
            <a:ext cx="3214688" cy="1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3970337" y="1516062"/>
            <a:ext cx="881113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growth by 2017</a:t>
            </a:r>
          </a:p>
        </p:txBody>
      </p:sp>
      <p:sp>
        <p:nvSpPr>
          <p:cNvPr id="385" name="Shape 385"/>
          <p:cNvSpPr/>
          <p:nvPr/>
        </p:nvSpPr>
        <p:spPr>
          <a:xfrm>
            <a:off x="5103812" y="1516062"/>
            <a:ext cx="71864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unstructured</a:t>
            </a:r>
          </a:p>
        </p:txBody>
      </p:sp>
      <p:sp>
        <p:nvSpPr>
          <p:cNvPr id="386" name="Shape 386"/>
          <p:cNvSpPr/>
          <p:nvPr/>
        </p:nvSpPr>
        <p:spPr>
          <a:xfrm>
            <a:off x="6364287" y="1516062"/>
            <a:ext cx="881113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growth by 2017</a:t>
            </a:r>
          </a:p>
        </p:txBody>
      </p:sp>
      <p:sp>
        <p:nvSpPr>
          <p:cNvPr id="387" name="Shape 387"/>
          <p:cNvSpPr/>
          <p:nvPr/>
        </p:nvSpPr>
        <p:spPr>
          <a:xfrm>
            <a:off x="7535862" y="1516062"/>
            <a:ext cx="71864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unstructured</a:t>
            </a:r>
          </a:p>
        </p:txBody>
      </p:sp>
      <p:sp>
        <p:nvSpPr>
          <p:cNvPr id="388" name="Shape 388"/>
          <p:cNvSpPr/>
          <p:nvPr/>
        </p:nvSpPr>
        <p:spPr>
          <a:xfrm>
            <a:off x="503347" y="3770312"/>
            <a:ext cx="14863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605F"/>
                </a:solidFill>
              </a:rPr>
              <a:t>1.7 MB</a:t>
            </a:r>
          </a:p>
        </p:txBody>
      </p:sp>
      <p:sp>
        <p:nvSpPr>
          <p:cNvPr id="389" name="Shape 389"/>
          <p:cNvSpPr/>
          <p:nvPr/>
        </p:nvSpPr>
        <p:spPr>
          <a:xfrm>
            <a:off x="3970337" y="4270375"/>
            <a:ext cx="881113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growth by 2017</a:t>
            </a:r>
          </a:p>
        </p:txBody>
      </p:sp>
      <p:sp>
        <p:nvSpPr>
          <p:cNvPr id="390" name="Shape 390"/>
          <p:cNvSpPr/>
          <p:nvPr/>
        </p:nvSpPr>
        <p:spPr>
          <a:xfrm>
            <a:off x="5137150" y="4270375"/>
            <a:ext cx="718642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unstructured</a:t>
            </a:r>
          </a:p>
        </p:txBody>
      </p:sp>
      <p:sp>
        <p:nvSpPr>
          <p:cNvPr id="391" name="Shape 391"/>
          <p:cNvSpPr/>
          <p:nvPr/>
        </p:nvSpPr>
        <p:spPr>
          <a:xfrm>
            <a:off x="6389687" y="4270375"/>
            <a:ext cx="881113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growth by 2017</a:t>
            </a:r>
          </a:p>
        </p:txBody>
      </p:sp>
      <p:sp>
        <p:nvSpPr>
          <p:cNvPr id="392" name="Shape 392"/>
          <p:cNvSpPr/>
          <p:nvPr/>
        </p:nvSpPr>
        <p:spPr>
          <a:xfrm>
            <a:off x="7572375" y="4270375"/>
            <a:ext cx="718642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F605F"/>
                </a:solidFill>
              </a:rPr>
              <a:t>unstructured</a:t>
            </a:r>
          </a:p>
        </p:txBody>
      </p:sp>
      <p:sp>
        <p:nvSpPr>
          <p:cNvPr id="393" name="Shape 393"/>
          <p:cNvSpPr/>
          <p:nvPr/>
        </p:nvSpPr>
        <p:spPr>
          <a:xfrm>
            <a:off x="3970337" y="1820862"/>
            <a:ext cx="2011363" cy="1"/>
          </a:xfrm>
          <a:prstGeom prst="line">
            <a:avLst/>
          </a:prstGeom>
          <a:ln w="38100">
            <a:solidFill>
              <a:srgbClr val="6EC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6373812" y="1820862"/>
            <a:ext cx="2011363" cy="1"/>
          </a:xfrm>
          <a:prstGeom prst="line">
            <a:avLst/>
          </a:prstGeom>
          <a:ln w="38100">
            <a:solidFill>
              <a:srgbClr val="6EC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3970337" y="4562475"/>
            <a:ext cx="2011363" cy="0"/>
          </a:xfrm>
          <a:prstGeom prst="line">
            <a:avLst/>
          </a:prstGeom>
          <a:ln w="38100">
            <a:solidFill>
              <a:srgbClr val="6EC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6373812" y="4562475"/>
            <a:ext cx="2011363" cy="0"/>
          </a:xfrm>
          <a:prstGeom prst="line">
            <a:avLst/>
          </a:prstGeom>
          <a:ln w="38100">
            <a:solidFill>
              <a:srgbClr val="6EC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9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542" y="2437411"/>
            <a:ext cx="456374" cy="409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6366" y="2456943"/>
            <a:ext cx="441326" cy="398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1404" y="2461271"/>
            <a:ext cx="328519" cy="409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7985" y="2508898"/>
            <a:ext cx="490154" cy="338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56903" y="2462443"/>
            <a:ext cx="225947" cy="384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24162" y="2436444"/>
            <a:ext cx="432834" cy="432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05611" y="5126222"/>
            <a:ext cx="175989" cy="42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868056" y="5101345"/>
            <a:ext cx="324078" cy="458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09861" y="5143500"/>
            <a:ext cx="435667" cy="42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86976" y="5184485"/>
            <a:ext cx="382972" cy="38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343198" y="5184485"/>
            <a:ext cx="379702" cy="37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064657" y="5181097"/>
            <a:ext cx="376148" cy="421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body" idx="4294967295"/>
          </p:nvPr>
        </p:nvSpPr>
        <p:spPr>
          <a:xfrm>
            <a:off x="457200" y="1406525"/>
            <a:ext cx="6400800" cy="47196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0" defTabSz="388620">
              <a:lnSpc>
                <a:spcPts val="5200"/>
              </a:lnSpc>
              <a:spcBef>
                <a:spcPts val="0"/>
              </a:spcBef>
              <a:buSzTx/>
              <a:buFont typeface="Arial"/>
              <a:buNone/>
              <a:defRPr sz="2720">
                <a:latin typeface="Helvetica"/>
                <a:ea typeface="Helvetica"/>
                <a:cs typeface="Helvetica"/>
                <a:sym typeface="Helvetica"/>
              </a:defRPr>
            </a:pPr>
            <a:r>
              <a:rPr sz="5440">
                <a:solidFill>
                  <a:srgbClr val="5F605F"/>
                </a:solidFill>
              </a:rPr>
              <a:t>Computing is entering a new cognitive era.</a:t>
            </a:r>
            <a:endParaRPr sz="5440">
              <a:solidFill>
                <a:srgbClr val="5F605F"/>
              </a:solidFill>
            </a:endParaRPr>
          </a:p>
          <a:p>
            <a:pPr marL="0" indent="0" defTabSz="388620">
              <a:lnSpc>
                <a:spcPts val="5200"/>
              </a:lnSpc>
              <a:spcBef>
                <a:spcPts val="0"/>
              </a:spcBef>
              <a:buSzTx/>
              <a:buFont typeface="Arial"/>
              <a:buNone/>
              <a:defRPr sz="2720">
                <a:latin typeface="Helvetica"/>
                <a:ea typeface="Helvetica"/>
                <a:cs typeface="Helvetica"/>
                <a:sym typeface="Helvetica"/>
              </a:defRPr>
            </a:pPr>
            <a:endParaRPr sz="5440">
              <a:solidFill>
                <a:srgbClr val="5F605F"/>
              </a:solidFill>
            </a:endParaRPr>
          </a:p>
          <a:p>
            <a:pPr marL="0" indent="0" defTabSz="388620">
              <a:lnSpc>
                <a:spcPts val="5200"/>
              </a:lnSpc>
              <a:spcBef>
                <a:spcPts val="0"/>
              </a:spcBef>
              <a:buSzTx/>
              <a:buFont typeface="Arial"/>
              <a:buNone/>
              <a:defRPr sz="2720">
                <a:latin typeface="Helvetica"/>
                <a:ea typeface="Helvetica"/>
                <a:cs typeface="Helvetica"/>
                <a:sym typeface="Helvetica"/>
              </a:defRPr>
            </a:pPr>
            <a:r>
              <a:rPr sz="5440">
                <a:solidFill>
                  <a:srgbClr val="5F605F"/>
                </a:solidFill>
              </a:rPr>
              <a:t>What do you Think when you solve a problem?</a:t>
            </a:r>
          </a:p>
        </p:txBody>
      </p:sp>
      <p:sp>
        <p:nvSpPr>
          <p:cNvPr id="411" name="Shape 411"/>
          <p:cNvSpPr/>
          <p:nvPr>
            <p:ph type="title" idx="4294967295"/>
          </p:nvPr>
        </p:nvSpPr>
        <p:spPr>
          <a:xfrm>
            <a:off x="-4763" y="527050"/>
            <a:ext cx="3220165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How, and why 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3098800"/>
            <a:ext cx="1612900" cy="64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3292475" y="3581400"/>
            <a:ext cx="2559050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6126162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57200" y="3803650"/>
            <a:ext cx="2560638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predictable consistent cadence </a:t>
            </a:r>
          </a:p>
        </p:txBody>
      </p:sp>
      <p:sp>
        <p:nvSpPr>
          <p:cNvPr id="163" name="Shape 163"/>
          <p:cNvSpPr/>
          <p:nvPr/>
        </p:nvSpPr>
        <p:spPr>
          <a:xfrm>
            <a:off x="3292475" y="3803650"/>
            <a:ext cx="255905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easier migration</a:t>
            </a:r>
          </a:p>
        </p:txBody>
      </p:sp>
      <p:sp>
        <p:nvSpPr>
          <p:cNvPr id="164" name="Shape 164"/>
          <p:cNvSpPr/>
          <p:nvPr/>
        </p:nvSpPr>
        <p:spPr>
          <a:xfrm>
            <a:off x="6126162" y="3803650"/>
            <a:ext cx="2560638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increased perception of innovation</a:t>
            </a:r>
          </a:p>
        </p:txBody>
      </p:sp>
      <p:sp>
        <p:nvSpPr>
          <p:cNvPr id="165" name="Shape 165"/>
          <p:cNvSpPr/>
          <p:nvPr>
            <p:ph type="body" idx="4294967295"/>
          </p:nvPr>
        </p:nvSpPr>
        <p:spPr>
          <a:xfrm>
            <a:off x="457200" y="652462"/>
            <a:ext cx="8229600" cy="5473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SzTx/>
              <a:buFont typeface="Arial"/>
              <a:buNone/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2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Java will evolve faster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3292475" y="3581400"/>
            <a:ext cx="2559050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6126162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57200" y="3803650"/>
            <a:ext cx="2560638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lambda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28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streams</a:t>
            </a:r>
          </a:p>
        </p:txBody>
      </p:sp>
      <p:sp>
        <p:nvSpPr>
          <p:cNvPr id="171" name="Shape 171"/>
          <p:cNvSpPr/>
          <p:nvPr/>
        </p:nvSpPr>
        <p:spPr>
          <a:xfrm>
            <a:off x="3292475" y="3803650"/>
            <a:ext cx="255905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modules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28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reactive streams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126162" y="3803650"/>
            <a:ext cx="2560638" cy="142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panama</a:t>
            </a:r>
          </a:p>
          <a:p>
            <a: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valhalla</a:t>
            </a:r>
          </a:p>
          <a:p>
            <a: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penrose</a:t>
            </a:r>
          </a:p>
          <a:p>
            <a: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sumatra</a:t>
            </a:r>
          </a:p>
        </p:txBody>
      </p:sp>
      <p:sp>
        <p:nvSpPr>
          <p:cNvPr id="173" name="Shape 173"/>
          <p:cNvSpPr/>
          <p:nvPr>
            <p:ph type="body" idx="4294967295"/>
          </p:nvPr>
        </p:nvSpPr>
        <p:spPr>
          <a:xfrm>
            <a:off x="457200" y="652462"/>
            <a:ext cx="8229600" cy="5473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SzTx/>
              <a:buFont typeface="Arial"/>
              <a:buNone/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2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Java innovation is a journey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4294967295"/>
          </p:nvPr>
        </p:nvSpPr>
        <p:spPr>
          <a:xfrm>
            <a:off x="457200" y="652462"/>
            <a:ext cx="8229600" cy="5473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ts val="6400"/>
              </a:lnSpc>
              <a:spcBef>
                <a:spcPts val="1400"/>
              </a:spcBef>
              <a:buSzTx/>
              <a:buFont typeface="Arial"/>
              <a:buNone/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2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Where code goes, where data flows, cognition will follow.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 idx="4294967295"/>
          </p:nvPr>
        </p:nvSpPr>
        <p:spPr>
          <a:xfrm>
            <a:off x="-4763" y="527050"/>
            <a:ext cx="1948657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Consider: </a:t>
            </a:r>
          </a:p>
        </p:txBody>
      </p:sp>
      <p:sp>
        <p:nvSpPr>
          <p:cNvPr id="178" name="Shape 178"/>
          <p:cNvSpPr/>
          <p:nvPr/>
        </p:nvSpPr>
        <p:spPr>
          <a:xfrm>
            <a:off x="517525" y="1054099"/>
            <a:ext cx="40338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1600">
                <a:solidFill>
                  <a:srgbClr val="6B6B6B"/>
                </a:solidFill>
              </a:rPr>
              <a:t>Cognitive systems can understand</a:t>
            </a:r>
            <a:r>
              <a:rPr sz="1600">
                <a:solidFill>
                  <a:srgbClr val="6B6B6B"/>
                </a:solidFill>
              </a:rPr>
              <a:t> the world through sensing and interaction, </a:t>
            </a:r>
            <a:r>
              <a:rPr b="1" sz="1600">
                <a:solidFill>
                  <a:srgbClr val="6B6B6B"/>
                </a:solidFill>
              </a:rPr>
              <a:t>reason</a:t>
            </a:r>
            <a:r>
              <a:rPr sz="1600">
                <a:solidFill>
                  <a:srgbClr val="6B6B6B"/>
                </a:solidFill>
              </a:rPr>
              <a:t> using hypotheses and arguments and </a:t>
            </a:r>
            <a:r>
              <a:rPr b="1" sz="1600">
                <a:solidFill>
                  <a:srgbClr val="6B6B6B"/>
                </a:solidFill>
              </a:rPr>
              <a:t>learn</a:t>
            </a:r>
            <a:r>
              <a:rPr sz="1600">
                <a:solidFill>
                  <a:srgbClr val="6B6B6B"/>
                </a:solidFill>
              </a:rPr>
              <a:t> from experts and through data. Watson is the most advanced such system.</a:t>
            </a:r>
          </a:p>
        </p:txBody>
      </p:sp>
      <p:sp>
        <p:nvSpPr>
          <p:cNvPr id="179" name="Shape 179"/>
          <p:cNvSpPr/>
          <p:nvPr/>
        </p:nvSpPr>
        <p:spPr>
          <a:xfrm>
            <a:off x="504824" y="2466975"/>
            <a:ext cx="141622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7F7F7F"/>
                </a:solidFill>
              </a:rPr>
              <a:t>Today, businesses in</a:t>
            </a:r>
          </a:p>
        </p:txBody>
      </p:sp>
      <p:sp>
        <p:nvSpPr>
          <p:cNvPr id="180" name="Shape 180"/>
          <p:cNvSpPr/>
          <p:nvPr/>
        </p:nvSpPr>
        <p:spPr>
          <a:xfrm>
            <a:off x="504825" y="3014662"/>
            <a:ext cx="237331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1200">
                <a:solidFill>
                  <a:srgbClr val="7F7F7F"/>
                </a:solidFill>
              </a:rPr>
              <a:t>countries</a:t>
            </a:r>
            <a:r>
              <a:rPr sz="1200">
                <a:solidFill>
                  <a:srgbClr val="7F7F7F"/>
                </a:solidFill>
              </a:rPr>
              <a:t> across. </a:t>
            </a:r>
          </a:p>
        </p:txBody>
      </p:sp>
      <p:sp>
        <p:nvSpPr>
          <p:cNvPr id="181" name="Shape 181"/>
          <p:cNvSpPr/>
          <p:nvPr/>
        </p:nvSpPr>
        <p:spPr>
          <a:xfrm>
            <a:off x="504825" y="4303712"/>
            <a:ext cx="67342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7F7F7F"/>
                </a:solidFill>
              </a:rPr>
              <a:t>There are</a:t>
            </a:r>
          </a:p>
        </p:txBody>
      </p:sp>
      <p:sp>
        <p:nvSpPr>
          <p:cNvPr id="182" name="Shape 182"/>
          <p:cNvSpPr/>
          <p:nvPr/>
        </p:nvSpPr>
        <p:spPr>
          <a:xfrm>
            <a:off x="504825" y="4905375"/>
            <a:ext cx="1962150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1200">
                <a:solidFill>
                  <a:srgbClr val="7F7F7F"/>
                </a:solidFill>
              </a:rPr>
              <a:t>Watson ecosystem </a:t>
            </a:r>
            <a:br>
              <a:rPr b="1" sz="1200">
                <a:solidFill>
                  <a:srgbClr val="7F7F7F"/>
                </a:solidFill>
              </a:rPr>
            </a:br>
            <a:r>
              <a:rPr b="1" sz="1200">
                <a:solidFill>
                  <a:srgbClr val="7F7F7F"/>
                </a:solidFill>
              </a:rPr>
              <a:t>partner companies, </a:t>
            </a:r>
            <a:br>
              <a:rPr sz="1200">
                <a:solidFill>
                  <a:srgbClr val="7F7F7F"/>
                </a:solidFill>
              </a:rPr>
            </a:br>
            <a:r>
              <a:rPr sz="1200">
                <a:solidFill>
                  <a:srgbClr val="7F7F7F"/>
                </a:solidFill>
              </a:rPr>
              <a:t>with</a:t>
            </a:r>
          </a:p>
        </p:txBody>
      </p:sp>
      <p:sp>
        <p:nvSpPr>
          <p:cNvPr id="183" name="Shape 183"/>
          <p:cNvSpPr/>
          <p:nvPr/>
        </p:nvSpPr>
        <p:spPr>
          <a:xfrm>
            <a:off x="2622550" y="2466975"/>
            <a:ext cx="1982788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>
                <a:solidFill>
                  <a:srgbClr val="6B6B6B"/>
                </a:solidFill>
              </a:rPr>
              <a:t>78%</a:t>
            </a:r>
            <a:endParaRPr sz="3200">
              <a:solidFill>
                <a:srgbClr val="6B6B6B"/>
              </a:solidFill>
            </a:endParaRPr>
          </a:p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>
                <a:solidFill>
                  <a:srgbClr val="6B6B6B"/>
                </a:solidFill>
              </a:rPr>
              <a:t>of </a:t>
            </a:r>
            <a:r>
              <a:rPr b="1" sz="1200">
                <a:solidFill>
                  <a:srgbClr val="6B6B6B"/>
                </a:solidFill>
              </a:rPr>
              <a:t>business and IT executives </a:t>
            </a:r>
            <a:r>
              <a:rPr sz="1200">
                <a:solidFill>
                  <a:srgbClr val="6B6B6B"/>
                </a:solidFill>
              </a:rPr>
              <a:t>believe </a:t>
            </a:r>
            <a:br>
              <a:rPr sz="1200">
                <a:solidFill>
                  <a:srgbClr val="6B6B6B"/>
                </a:solidFill>
              </a:rPr>
            </a:br>
            <a:r>
              <a:rPr sz="1200">
                <a:solidFill>
                  <a:srgbClr val="6B6B6B"/>
                </a:solidFill>
              </a:rPr>
              <a:t>that successful business </a:t>
            </a:r>
            <a:br>
              <a:rPr sz="1200">
                <a:solidFill>
                  <a:srgbClr val="6B6B6B"/>
                </a:solidFill>
              </a:rPr>
            </a:br>
            <a:r>
              <a:rPr sz="1200">
                <a:solidFill>
                  <a:srgbClr val="6B6B6B"/>
                </a:solidFill>
              </a:rPr>
              <a:t>will </a:t>
            </a:r>
            <a:r>
              <a:rPr b="1" sz="1200">
                <a:solidFill>
                  <a:srgbClr val="6B6B6B"/>
                </a:solidFill>
              </a:rPr>
              <a:t>manage employees </a:t>
            </a:r>
            <a:r>
              <a:rPr sz="1200">
                <a:solidFill>
                  <a:srgbClr val="6B6B6B"/>
                </a:solidFill>
              </a:rPr>
              <a:t>alongside </a:t>
            </a:r>
            <a:r>
              <a:rPr b="1" sz="1200">
                <a:solidFill>
                  <a:srgbClr val="6B6B6B"/>
                </a:solidFill>
              </a:rPr>
              <a:t>intelligent machines.</a:t>
            </a:r>
          </a:p>
        </p:txBody>
      </p:sp>
      <p:sp>
        <p:nvSpPr>
          <p:cNvPr id="184" name="Shape 184"/>
          <p:cNvSpPr/>
          <p:nvPr/>
        </p:nvSpPr>
        <p:spPr>
          <a:xfrm>
            <a:off x="2622550" y="4316412"/>
            <a:ext cx="202247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7F7F7F"/>
                </a:solidFill>
              </a:rPr>
              <a:t>On average there are</a:t>
            </a:r>
          </a:p>
        </p:txBody>
      </p:sp>
      <p:sp>
        <p:nvSpPr>
          <p:cNvPr id="185" name="Shape 185"/>
          <p:cNvSpPr/>
          <p:nvPr/>
        </p:nvSpPr>
        <p:spPr>
          <a:xfrm>
            <a:off x="5043487" y="927100"/>
            <a:ext cx="39433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600">
                <a:solidFill>
                  <a:srgbClr val="6B6B6B"/>
                </a:solidFill>
              </a:rPr>
              <a:t>Among C-Suite executives</a:t>
            </a:r>
            <a:br>
              <a:rPr sz="1600">
                <a:solidFill>
                  <a:srgbClr val="6B6B6B"/>
                </a:solidFill>
              </a:rPr>
            </a:br>
            <a:r>
              <a:rPr sz="1600">
                <a:solidFill>
                  <a:srgbClr val="6B6B6B"/>
                </a:solidFill>
              </a:rPr>
              <a:t>familiar with cognitive computing:</a:t>
            </a:r>
          </a:p>
        </p:txBody>
      </p:sp>
      <p:sp>
        <p:nvSpPr>
          <p:cNvPr id="186" name="Shape 186"/>
          <p:cNvSpPr/>
          <p:nvPr/>
        </p:nvSpPr>
        <p:spPr>
          <a:xfrm>
            <a:off x="5262562" y="2038350"/>
            <a:ext cx="612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B6B6B"/>
                </a:solidFill>
              </a:rPr>
              <a:t>96%</a:t>
            </a:r>
          </a:p>
        </p:txBody>
      </p:sp>
      <p:sp>
        <p:nvSpPr>
          <p:cNvPr id="187" name="Shape 187"/>
          <p:cNvSpPr/>
          <p:nvPr/>
        </p:nvSpPr>
        <p:spPr>
          <a:xfrm>
            <a:off x="5275262" y="3201987"/>
            <a:ext cx="612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B6B6B"/>
                </a:solidFill>
              </a:rPr>
              <a:t>84%</a:t>
            </a:r>
          </a:p>
        </p:txBody>
      </p:sp>
      <p:sp>
        <p:nvSpPr>
          <p:cNvPr id="188" name="Shape 188"/>
          <p:cNvSpPr/>
          <p:nvPr/>
        </p:nvSpPr>
        <p:spPr>
          <a:xfrm>
            <a:off x="5275262" y="4378325"/>
            <a:ext cx="612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B6B6B"/>
                </a:solidFill>
              </a:rPr>
              <a:t>94%</a:t>
            </a:r>
          </a:p>
        </p:txBody>
      </p:sp>
      <p:sp>
        <p:nvSpPr>
          <p:cNvPr id="189" name="Shape 189"/>
          <p:cNvSpPr/>
          <p:nvPr/>
        </p:nvSpPr>
        <p:spPr>
          <a:xfrm>
            <a:off x="5286375" y="5565775"/>
            <a:ext cx="612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6B6B6B"/>
                </a:solidFill>
              </a:rPr>
              <a:t>89%</a:t>
            </a:r>
          </a:p>
        </p:txBody>
      </p:sp>
      <p:sp>
        <p:nvSpPr>
          <p:cNvPr id="190" name="Shape 190"/>
          <p:cNvSpPr/>
          <p:nvPr/>
        </p:nvSpPr>
        <p:spPr>
          <a:xfrm>
            <a:off x="6154737" y="1981200"/>
            <a:ext cx="261778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400">
                <a:solidFill>
                  <a:srgbClr val="5F605F"/>
                </a:solidFill>
              </a:rPr>
              <a:t>in </a:t>
            </a:r>
            <a:r>
              <a:rPr b="1" sz="1400">
                <a:solidFill>
                  <a:srgbClr val="5F605F"/>
                </a:solidFill>
              </a:rPr>
              <a:t>insurance</a:t>
            </a:r>
            <a:r>
              <a:rPr sz="1400">
                <a:solidFill>
                  <a:srgbClr val="5F605F"/>
                </a:solidFill>
              </a:rPr>
              <a:t> intend to invest in cognitive capabilities. </a:t>
            </a:r>
          </a:p>
        </p:txBody>
      </p:sp>
      <p:sp>
        <p:nvSpPr>
          <p:cNvPr id="191" name="Shape 191"/>
          <p:cNvSpPr/>
          <p:nvPr/>
        </p:nvSpPr>
        <p:spPr>
          <a:xfrm>
            <a:off x="6154737" y="2897187"/>
            <a:ext cx="2871788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400">
                <a:solidFill>
                  <a:srgbClr val="5F605F"/>
                </a:solidFill>
              </a:rPr>
              <a:t>in </a:t>
            </a:r>
            <a:r>
              <a:rPr b="1" sz="1400">
                <a:solidFill>
                  <a:srgbClr val="5F605F"/>
                </a:solidFill>
              </a:rPr>
              <a:t>healthcare</a:t>
            </a:r>
            <a:r>
              <a:rPr sz="1400">
                <a:solidFill>
                  <a:srgbClr val="5F605F"/>
                </a:solidFill>
              </a:rPr>
              <a:t> believe it will play a disruptive role in the industry, and 60% believe they lack the skilled professionals and technical experience to achieve it. </a:t>
            </a:r>
          </a:p>
        </p:txBody>
      </p:sp>
      <p:sp>
        <p:nvSpPr>
          <p:cNvPr id="192" name="Shape 192"/>
          <p:cNvSpPr/>
          <p:nvPr/>
        </p:nvSpPr>
        <p:spPr>
          <a:xfrm>
            <a:off x="6161087" y="4457700"/>
            <a:ext cx="287178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400">
                <a:solidFill>
                  <a:srgbClr val="5F605F"/>
                </a:solidFill>
              </a:rPr>
              <a:t>in </a:t>
            </a:r>
            <a:r>
              <a:rPr b="1" sz="1400">
                <a:solidFill>
                  <a:srgbClr val="5F605F"/>
                </a:solidFill>
              </a:rPr>
              <a:t>retail</a:t>
            </a:r>
            <a:r>
              <a:rPr sz="1400">
                <a:solidFill>
                  <a:srgbClr val="5F605F"/>
                </a:solidFill>
              </a:rPr>
              <a:t> intend to invest in cognitive capabilities. </a:t>
            </a:r>
          </a:p>
        </p:txBody>
      </p:sp>
      <p:sp>
        <p:nvSpPr>
          <p:cNvPr id="193" name="Shape 193"/>
          <p:cNvSpPr/>
          <p:nvPr/>
        </p:nvSpPr>
        <p:spPr>
          <a:xfrm>
            <a:off x="6115050" y="5373687"/>
            <a:ext cx="287178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400">
                <a:solidFill>
                  <a:srgbClr val="5F605F"/>
                </a:solidFill>
              </a:rPr>
              <a:t>in </a:t>
            </a:r>
            <a:r>
              <a:rPr b="1" sz="1400">
                <a:solidFill>
                  <a:srgbClr val="5F605F"/>
                </a:solidFill>
              </a:rPr>
              <a:t>telecommunications</a:t>
            </a:r>
            <a:r>
              <a:rPr sz="1400">
                <a:solidFill>
                  <a:srgbClr val="5F605F"/>
                </a:solidFill>
              </a:rPr>
              <a:t> believe it will have a critical impact on the future of their business. </a:t>
            </a:r>
          </a:p>
        </p:txBody>
      </p:sp>
      <p:sp>
        <p:nvSpPr>
          <p:cNvPr id="194" name="Shape 194"/>
          <p:cNvSpPr/>
          <p:nvPr/>
        </p:nvSpPr>
        <p:spPr>
          <a:xfrm flipH="1">
            <a:off x="4759325" y="927100"/>
            <a:ext cx="1" cy="549275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504825" y="2614612"/>
            <a:ext cx="4647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2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B6B6B"/>
                </a:solidFill>
              </a:rPr>
              <a:t>36</a:t>
            </a:r>
          </a:p>
        </p:txBody>
      </p:sp>
      <p:sp>
        <p:nvSpPr>
          <p:cNvPr id="196" name="Shape 196"/>
          <p:cNvSpPr/>
          <p:nvPr/>
        </p:nvSpPr>
        <p:spPr>
          <a:xfrm>
            <a:off x="500062" y="3168650"/>
            <a:ext cx="642939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2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6B6B6B"/>
                </a:solidFill>
              </a:rPr>
              <a:t>17</a:t>
            </a:r>
          </a:p>
        </p:txBody>
      </p:sp>
      <p:sp>
        <p:nvSpPr>
          <p:cNvPr id="197" name="Shape 197"/>
          <p:cNvSpPr/>
          <p:nvPr/>
        </p:nvSpPr>
        <p:spPr>
          <a:xfrm>
            <a:off x="504825" y="3584575"/>
            <a:ext cx="1706563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1200">
                <a:solidFill>
                  <a:srgbClr val="7F7F7F"/>
                </a:solidFill>
              </a:rPr>
              <a:t>industries</a:t>
            </a:r>
            <a:r>
              <a:rPr sz="1200">
                <a:solidFill>
                  <a:srgbClr val="7F7F7F"/>
                </a:solidFill>
              </a:rPr>
              <a:t> are </a:t>
            </a:r>
            <a:br>
              <a:rPr sz="1200">
                <a:solidFill>
                  <a:srgbClr val="7F7F7F"/>
                </a:solidFill>
              </a:rPr>
            </a:br>
            <a:r>
              <a:rPr sz="1200">
                <a:solidFill>
                  <a:srgbClr val="7F7F7F"/>
                </a:solidFill>
              </a:rPr>
              <a:t>applying cognitive technologies. </a:t>
            </a:r>
          </a:p>
        </p:txBody>
      </p:sp>
      <p:sp>
        <p:nvSpPr>
          <p:cNvPr id="198" name="Shape 198"/>
          <p:cNvSpPr/>
          <p:nvPr/>
        </p:nvSpPr>
        <p:spPr>
          <a:xfrm>
            <a:off x="360362" y="2403475"/>
            <a:ext cx="4297363" cy="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360362" y="4210050"/>
            <a:ext cx="4297363" cy="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504825" y="4462462"/>
            <a:ext cx="928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2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B6B6B"/>
                </a:solidFill>
              </a:rPr>
              <a:t>350+</a:t>
            </a:r>
          </a:p>
        </p:txBody>
      </p:sp>
      <p:sp>
        <p:nvSpPr>
          <p:cNvPr id="201" name="Shape 201"/>
          <p:cNvSpPr/>
          <p:nvPr/>
        </p:nvSpPr>
        <p:spPr>
          <a:xfrm>
            <a:off x="504825" y="5422900"/>
            <a:ext cx="98266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2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B6B6B"/>
                </a:solidFill>
              </a:rPr>
              <a:t>100</a:t>
            </a:r>
          </a:p>
        </p:txBody>
      </p:sp>
      <p:sp>
        <p:nvSpPr>
          <p:cNvPr id="202" name="Shape 202"/>
          <p:cNvSpPr/>
          <p:nvPr/>
        </p:nvSpPr>
        <p:spPr>
          <a:xfrm>
            <a:off x="504825" y="5846762"/>
            <a:ext cx="190817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7F7F7F"/>
                </a:solidFill>
              </a:rPr>
              <a:t>of those have taken their product to market.</a:t>
            </a:r>
          </a:p>
        </p:txBody>
      </p:sp>
      <p:sp>
        <p:nvSpPr>
          <p:cNvPr id="203" name="Shape 203"/>
          <p:cNvSpPr/>
          <p:nvPr/>
        </p:nvSpPr>
        <p:spPr>
          <a:xfrm>
            <a:off x="2622550" y="4475162"/>
            <a:ext cx="12827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200">
                <a:solidFill>
                  <a:srgbClr val="6B6B6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B6B6B"/>
                </a:solidFill>
              </a:rPr>
              <a:t>1.3B</a:t>
            </a:r>
          </a:p>
        </p:txBody>
      </p:sp>
      <p:sp>
        <p:nvSpPr>
          <p:cNvPr id="204" name="Shape 204"/>
          <p:cNvSpPr/>
          <p:nvPr/>
        </p:nvSpPr>
        <p:spPr>
          <a:xfrm>
            <a:off x="2622550" y="4918075"/>
            <a:ext cx="2211388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1200">
                <a:solidFill>
                  <a:srgbClr val="7F7F7F"/>
                </a:solidFill>
              </a:rPr>
              <a:t>Watson API calls a month </a:t>
            </a:r>
            <a:br>
              <a:rPr sz="1200">
                <a:solidFill>
                  <a:srgbClr val="7F7F7F"/>
                </a:solidFill>
              </a:rPr>
            </a:br>
            <a:r>
              <a:rPr sz="1200">
                <a:solidFill>
                  <a:srgbClr val="7F7F7F"/>
                </a:solidFill>
              </a:rPr>
              <a:t>and growing.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2386012" y="2455862"/>
            <a:ext cx="1" cy="171132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H="1">
            <a:off x="2386012" y="4278312"/>
            <a:ext cx="1" cy="2141538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579" y="1779773"/>
            <a:ext cx="887079" cy="887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0657" y="2944812"/>
            <a:ext cx="889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657" y="4126996"/>
            <a:ext cx="8890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10657" y="5303516"/>
            <a:ext cx="8890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4294967295"/>
          </p:nvPr>
        </p:nvSpPr>
        <p:spPr>
          <a:xfrm>
            <a:off x="457200" y="652462"/>
            <a:ext cx="8229600" cy="5473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0">
              <a:lnSpc>
                <a:spcPts val="3600"/>
              </a:lnSpc>
              <a:spcBef>
                <a:spcPts val="0"/>
              </a:spcBef>
              <a:buSzTx/>
              <a:buFont typeface="Arial"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>
                <a:solidFill>
                  <a:srgbClr val="FFFFFF"/>
                </a:solidFill>
              </a:rPr>
              <a:t>We can now confer on every </a:t>
            </a:r>
            <a:br>
              <a:rPr sz="3600">
                <a:solidFill>
                  <a:srgbClr val="FFFFFF"/>
                </a:solidFill>
              </a:rPr>
            </a:br>
            <a:r>
              <a:rPr sz="3600">
                <a:solidFill>
                  <a:srgbClr val="FFFFFF"/>
                </a:solidFill>
              </a:rPr>
              <a:t>digitized object, product, </a:t>
            </a:r>
            <a:br>
              <a:rPr sz="3600">
                <a:solidFill>
                  <a:srgbClr val="FFFFFF"/>
                </a:solidFill>
              </a:rPr>
            </a:br>
            <a:r>
              <a:rPr sz="3600">
                <a:solidFill>
                  <a:srgbClr val="FFFFFF"/>
                </a:solidFill>
              </a:rPr>
              <a:t>process and service a kind </a:t>
            </a:r>
            <a:br>
              <a:rPr sz="3600">
                <a:solidFill>
                  <a:srgbClr val="FFFFFF"/>
                </a:solidFill>
              </a:rPr>
            </a:br>
            <a:r>
              <a:rPr sz="3600">
                <a:solidFill>
                  <a:srgbClr val="FFFFFF"/>
                </a:solidFill>
              </a:rPr>
              <a:t>of thinking ability.</a:t>
            </a:r>
            <a:endParaRPr sz="3600">
              <a:solidFill>
                <a:srgbClr val="FF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SzTx/>
              <a:buFont typeface="Arial"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2400">
              <a:solidFill>
                <a:srgbClr val="FFFFFF"/>
              </a:solidFill>
            </a:endParaRPr>
          </a:p>
          <a:p>
            <a:pPr marL="0" indent="0">
              <a:lnSpc>
                <a:spcPts val="4300"/>
              </a:lnSpc>
              <a:spcBef>
                <a:spcPts val="0"/>
              </a:spcBef>
              <a:buSzTx/>
              <a:buFont typeface="Arial"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>
                <a:solidFill>
                  <a:srgbClr val="FFFFFF"/>
                </a:solidFill>
              </a:rPr>
              <a:t>How, and why now?</a:t>
            </a:r>
          </a:p>
        </p:txBody>
      </p:sp>
      <p:sp>
        <p:nvSpPr>
          <p:cNvPr id="213" name="Shape 213"/>
          <p:cNvSpPr/>
          <p:nvPr/>
        </p:nvSpPr>
        <p:spPr>
          <a:xfrm>
            <a:off x="457200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292475" y="3581400"/>
            <a:ext cx="2559050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126162" y="3581400"/>
            <a:ext cx="2560638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57200" y="3803650"/>
            <a:ext cx="2560638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Data is transforming industries and professions. </a:t>
            </a:r>
          </a:p>
        </p:txBody>
      </p:sp>
      <p:sp>
        <p:nvSpPr>
          <p:cNvPr id="217" name="Shape 217"/>
          <p:cNvSpPr/>
          <p:nvPr/>
        </p:nvSpPr>
        <p:spPr>
          <a:xfrm>
            <a:off x="3292475" y="3803650"/>
            <a:ext cx="255905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The world 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is being 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reinvented 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in code. </a:t>
            </a:r>
          </a:p>
        </p:txBody>
      </p:sp>
      <p:sp>
        <p:nvSpPr>
          <p:cNvPr id="218" name="Shape 218"/>
          <p:cNvSpPr/>
          <p:nvPr/>
        </p:nvSpPr>
        <p:spPr>
          <a:xfrm>
            <a:off x="6126162" y="3803650"/>
            <a:ext cx="2560638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Computing is entering a new Cognitive Era.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C74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sz="quarter" idx="4294967295"/>
          </p:nvPr>
        </p:nvSpPr>
        <p:spPr>
          <a:xfrm>
            <a:off x="457200" y="652462"/>
            <a:ext cx="8229600" cy="7540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800"/>
              </a:spcBef>
              <a:buSzTx/>
              <a:buFont typeface="Arial"/>
              <a:buNone/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2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Imagine the possibilities…</a:t>
            </a:r>
          </a:p>
        </p:txBody>
      </p:sp>
      <p:sp>
        <p:nvSpPr>
          <p:cNvPr id="221" name="Shape 221"/>
          <p:cNvSpPr/>
          <p:nvPr/>
        </p:nvSpPr>
        <p:spPr>
          <a:xfrm>
            <a:off x="457200" y="2727233"/>
            <a:ext cx="256063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sz="1200">
                <a:solidFill>
                  <a:srgbClr val="FFFFFF"/>
                </a:solidFill>
              </a:rPr>
              <a:t>Tailoring responses to the personalities of your customers </a:t>
            </a:r>
            <a:r>
              <a:rPr sz="1200">
                <a:solidFill>
                  <a:srgbClr val="FFFFFF"/>
                </a:solidFill>
              </a:rPr>
              <a:t>without meeting a single one of them.</a:t>
            </a:r>
          </a:p>
        </p:txBody>
      </p:sp>
      <p:sp>
        <p:nvSpPr>
          <p:cNvPr id="222" name="Shape 222"/>
          <p:cNvSpPr/>
          <p:nvPr/>
        </p:nvSpPr>
        <p:spPr>
          <a:xfrm>
            <a:off x="3292475" y="2727233"/>
            <a:ext cx="255905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sz="1200">
                <a:solidFill>
                  <a:srgbClr val="FFFFFF"/>
                </a:solidFill>
              </a:rPr>
              <a:t>Knowing the latest, most significant developments in your profession or industry </a:t>
            </a:r>
            <a:r>
              <a:rPr sz="1200">
                <a:solidFill>
                  <a:srgbClr val="FFFFFF"/>
                </a:solidFill>
              </a:rPr>
              <a:t>the moment they take place</a:t>
            </a:r>
          </a:p>
        </p:txBody>
      </p:sp>
      <p:sp>
        <p:nvSpPr>
          <p:cNvPr id="223" name="Shape 223"/>
          <p:cNvSpPr/>
          <p:nvPr/>
        </p:nvSpPr>
        <p:spPr>
          <a:xfrm>
            <a:off x="6163072" y="2754605"/>
            <a:ext cx="247650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sz="1200">
                <a:solidFill>
                  <a:srgbClr val="FFFFFF"/>
                </a:solidFill>
              </a:rPr>
              <a:t>Products and services that improve themselves over time, </a:t>
            </a:r>
            <a:r>
              <a:rPr sz="1200">
                <a:solidFill>
                  <a:srgbClr val="FFFFFF"/>
                </a:solidFill>
              </a:rPr>
              <a:t>learning from and adapting to the world around them.</a:t>
            </a:r>
          </a:p>
        </p:txBody>
      </p:sp>
      <p:sp>
        <p:nvSpPr>
          <p:cNvPr id="224" name="Shape 224"/>
          <p:cNvSpPr/>
          <p:nvPr/>
        </p:nvSpPr>
        <p:spPr>
          <a:xfrm>
            <a:off x="402907" y="5267141"/>
            <a:ext cx="267335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>
                <a:solidFill>
                  <a:srgbClr val="FFFFFF"/>
                </a:solidFill>
              </a:rPr>
              <a:t>Processes that identify their own inefficiencies-</a:t>
            </a:r>
            <a:r>
              <a:rPr b="1" sz="1200">
                <a:solidFill>
                  <a:srgbClr val="FFFFFF"/>
                </a:solidFill>
              </a:rPr>
              <a:t>and address them automatically-in real time.</a:t>
            </a:r>
          </a:p>
        </p:txBody>
      </p:sp>
      <p:sp>
        <p:nvSpPr>
          <p:cNvPr id="225" name="Shape 225"/>
          <p:cNvSpPr/>
          <p:nvPr/>
        </p:nvSpPr>
        <p:spPr>
          <a:xfrm>
            <a:off x="3238182" y="5267141"/>
            <a:ext cx="25590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>
                <a:solidFill>
                  <a:srgbClr val="FFFFFF"/>
                </a:solidFill>
              </a:rPr>
              <a:t>Uncovering patterns, resources, trends and other competitive advantages </a:t>
            </a:r>
            <a:r>
              <a:rPr b="1" sz="1200">
                <a:solidFill>
                  <a:srgbClr val="FFFFFF"/>
                </a:solidFill>
              </a:rPr>
              <a:t>invisible to competitors and their information systems.</a:t>
            </a:r>
          </a:p>
        </p:txBody>
      </p:sp>
      <p:pic>
        <p:nvPicPr>
          <p:cNvPr id="2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932" y="1389990"/>
            <a:ext cx="1457173" cy="1311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843337" y="1390029"/>
            <a:ext cx="1457173" cy="1311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7135" y="1550486"/>
            <a:ext cx="1134555" cy="106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125" y="3842134"/>
            <a:ext cx="1403804" cy="1311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15805" y="3842134"/>
            <a:ext cx="1403805" cy="131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 idx="4294967295"/>
          </p:nvPr>
        </p:nvSpPr>
        <p:spPr>
          <a:xfrm>
            <a:off x="-4763" y="527050"/>
            <a:ext cx="1984376" cy="400050"/>
          </a:xfrm>
          <a:prstGeom prst="rect">
            <a:avLst/>
          </a:prstGeom>
          <a:solidFill>
            <a:srgbClr val="6ECFFF"/>
          </a:solidFill>
          <a:ln w="9525">
            <a:solidFill>
              <a:srgbClr val="6ECFFF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b="1" cap="all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Problem: </a:t>
            </a:r>
          </a:p>
        </p:txBody>
      </p:sp>
      <p:sp>
        <p:nvSpPr>
          <p:cNvPr id="233" name="Shape 233"/>
          <p:cNvSpPr/>
          <p:nvPr/>
        </p:nvSpPr>
        <p:spPr>
          <a:xfrm>
            <a:off x="465247" y="1201737"/>
            <a:ext cx="3365501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solving a word search puzzle</a:t>
            </a:r>
          </a:p>
        </p:txBody>
      </p:sp>
      <p:sp>
        <p:nvSpPr>
          <p:cNvPr id="234" name="Shape 234"/>
          <p:cNvSpPr/>
          <p:nvPr/>
        </p:nvSpPr>
        <p:spPr>
          <a:xfrm>
            <a:off x="4373312" y="4579587"/>
            <a:ext cx="201930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meetup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ibm</a:t>
            </a:r>
          </a:p>
          <a:p>
            <a:pPr>
              <a:lnSpc>
                <a:spcPts val="1800"/>
              </a:lnSpc>
              <a:defRPr sz="1600">
                <a:solidFill>
                  <a:srgbClr val="5F60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cognitive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3778250" y="927100"/>
            <a:ext cx="1" cy="5626100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504825" y="3363912"/>
            <a:ext cx="3214688" cy="1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aphicFrame>
        <p:nvGraphicFramePr>
          <p:cNvPr id="237" name="Table 237"/>
          <p:cNvGraphicFramePr/>
          <p:nvPr/>
        </p:nvGraphicFramePr>
        <p:xfrm>
          <a:off x="4372846" y="1316423"/>
          <a:ext cx="3573728" cy="30867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356102"/>
                <a:gridCol w="356102"/>
                <a:gridCol w="356102"/>
                <a:gridCol w="356102"/>
                <a:gridCol w="356102"/>
                <a:gridCol w="356102"/>
                <a:gridCol w="356102"/>
                <a:gridCol w="356102"/>
                <a:gridCol w="356102"/>
                <a:gridCol w="356102"/>
              </a:tblGrid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me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p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r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k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l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w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q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y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x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f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u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v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0740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z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c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h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j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i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b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1500"/>
                        <a:t>m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