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9" r:id="rId6"/>
    <p:sldId id="259" r:id="rId7"/>
    <p:sldId id="260" r:id="rId8"/>
    <p:sldId id="261" r:id="rId9"/>
    <p:sldId id="263" r:id="rId10"/>
    <p:sldId id="270" r:id="rId11"/>
    <p:sldId id="266" r:id="rId12"/>
    <p:sldId id="267" r:id="rId13"/>
    <p:sldId id="26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05/10/17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05/10/17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Satish Chandra Gupta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Memory Leaks: </a:t>
            </a:r>
            <a:br>
              <a:rPr lang="en-US" dirty="0"/>
            </a:br>
            <a:r>
              <a:rPr lang="en-US" dirty="0"/>
              <a:t>Catch Me If You Can</a:t>
            </a:r>
          </a:p>
        </p:txBody>
      </p:sp>
    </p:spTree>
    <p:extLst>
      <p:ext uri="{BB962C8B-B14F-4D97-AF65-F5344CB8AC3E}">
        <p14:creationId xmlns:p14="http://schemas.microsoft.com/office/powerpoint/2010/main" val="663054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88" y="622300"/>
            <a:ext cx="8761412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Where</a:t>
            </a:r>
            <a:r>
              <a:rPr lang="en-US" dirty="0"/>
              <a:t> is the leak?</a:t>
            </a:r>
          </a:p>
          <a:p>
            <a:pPr lvl="1"/>
            <a:r>
              <a:rPr lang="en-US" dirty="0"/>
              <a:t>Identify the data structure which is increasing in size.</a:t>
            </a:r>
          </a:p>
          <a:p>
            <a:pPr lvl="1"/>
            <a:r>
              <a:rPr lang="en-US" dirty="0"/>
              <a:t>Identify the objects/classes holding unintentional references to the leaking data structure.</a:t>
            </a:r>
          </a:p>
          <a:p>
            <a:r>
              <a:rPr lang="en-US" i="1" dirty="0"/>
              <a:t>Why</a:t>
            </a:r>
            <a:r>
              <a:rPr lang="en-US" dirty="0"/>
              <a:t> is it leaking?</a:t>
            </a:r>
          </a:p>
          <a:p>
            <a:pPr lvl="1"/>
            <a:r>
              <a:rPr lang="en-US" dirty="0"/>
              <a:t>Identify the method responsible for not releasing the references</a:t>
            </a:r>
          </a:p>
          <a:p>
            <a:pPr lvl="1"/>
            <a:r>
              <a:rPr lang="en-US" dirty="0"/>
              <a:t>Needs program inspection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Leak Region</a:t>
            </a:r>
          </a:p>
          <a:p>
            <a:pPr lvl="1"/>
            <a:r>
              <a:rPr lang="en-US" dirty="0"/>
              <a:t>Owner Chain, Leak Root, 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4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pic>
        <p:nvPicPr>
          <p:cNvPr id="4" name="Content Placeholder 3" descr="LeakRegionFigureBig.jpg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120" r="-35120"/>
          <a:stretch>
            <a:fillRect/>
          </a:stretch>
        </p:blipFill>
        <p:spPr>
          <a:xfrm>
            <a:off x="301625" y="1527175"/>
            <a:ext cx="8504238" cy="4572000"/>
          </a:xfrm>
        </p:spPr>
      </p:pic>
    </p:spTree>
    <p:extLst>
      <p:ext uri="{BB962C8B-B14F-4D97-AF65-F5344CB8AC3E}">
        <p14:creationId xmlns:p14="http://schemas.microsoft.com/office/powerpoint/2010/main" val="320504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 descr="rad-leaks-org.jpg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0" t="10330" r="-1592" b="2607"/>
          <a:stretch/>
        </p:blipFill>
        <p:spPr>
          <a:xfrm>
            <a:off x="1439329" y="1484754"/>
            <a:ext cx="6231468" cy="4822908"/>
          </a:xfrm>
        </p:spPr>
      </p:pic>
    </p:spTree>
    <p:extLst>
      <p:ext uri="{BB962C8B-B14F-4D97-AF65-F5344CB8AC3E}">
        <p14:creationId xmlns:p14="http://schemas.microsoft.com/office/powerpoint/2010/main" val="4023946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the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Object Ownership Path</a:t>
            </a:r>
          </a:p>
          <a:p>
            <a:pPr lvl="1"/>
            <a:r>
              <a:rPr lang="en-US" dirty="0"/>
              <a:t>Memory Size</a:t>
            </a:r>
          </a:p>
          <a:p>
            <a:pPr lvl="1"/>
            <a:r>
              <a:rPr lang="en-US" dirty="0"/>
              <a:t>Object Count</a:t>
            </a:r>
          </a:p>
          <a:p>
            <a:endParaRPr lang="en-US" dirty="0"/>
          </a:p>
          <a:p>
            <a:r>
              <a:rPr lang="en-US" dirty="0"/>
              <a:t>Analyze various classes in path</a:t>
            </a:r>
          </a:p>
          <a:p>
            <a:endParaRPr lang="en-US" dirty="0"/>
          </a:p>
          <a:p>
            <a:r>
              <a:rPr lang="en-US" dirty="0"/>
              <a:t>Logic to add elements to the container</a:t>
            </a:r>
          </a:p>
          <a:p>
            <a:endParaRPr lang="en-US" dirty="0"/>
          </a:p>
          <a:p>
            <a:r>
              <a:rPr lang="en-US" dirty="0"/>
              <a:t>Logic to remove elements to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33349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9343" y="2967334"/>
            <a:ext cx="60205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Above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995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Memory Management (Ancient!)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Allocate</a:t>
            </a:r>
          </a:p>
          <a:p>
            <a:pPr lvl="1"/>
            <a:r>
              <a:rPr lang="en-US" dirty="0"/>
              <a:t>OS gives a heap block</a:t>
            </a:r>
          </a:p>
          <a:p>
            <a:r>
              <a:rPr lang="en-US" dirty="0"/>
              <a:t>Use</a:t>
            </a:r>
          </a:p>
          <a:p>
            <a:pPr lvl="1"/>
            <a:r>
              <a:rPr lang="en-US" dirty="0"/>
              <a:t>Read, Write (and pointer arithmetic!)</a:t>
            </a:r>
          </a:p>
          <a:p>
            <a:r>
              <a:rPr lang="en-US" dirty="0"/>
              <a:t>Free</a:t>
            </a:r>
          </a:p>
          <a:p>
            <a:pPr lvl="1"/>
            <a:r>
              <a:rPr lang="en-US" dirty="0"/>
              <a:t>Return the block back to OS for reuse</a:t>
            </a:r>
          </a:p>
          <a:p>
            <a:endParaRPr lang="en-US" dirty="0"/>
          </a:p>
          <a:p>
            <a:r>
              <a:rPr lang="en-US" dirty="0"/>
              <a:t>If all pointers to a heap block are lost</a:t>
            </a:r>
          </a:p>
          <a:p>
            <a:pPr lvl="1"/>
            <a:r>
              <a:rPr lang="en-US" dirty="0"/>
              <a:t>No way to free it </a:t>
            </a:r>
            <a:r>
              <a:rPr lang="en-US" dirty="0">
                <a:sym typeface="Wingdings"/>
              </a:rPr>
              <a:t> memory leak</a:t>
            </a:r>
            <a:endParaRPr lang="en-US" dirty="0"/>
          </a:p>
          <a:p>
            <a:r>
              <a:rPr lang="en-US" dirty="0"/>
              <a:t>Pointer to an already freed block</a:t>
            </a:r>
          </a:p>
          <a:p>
            <a:pPr lvl="1"/>
            <a:r>
              <a:rPr lang="en-US" dirty="0"/>
              <a:t>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216782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 *pi;</a:t>
            </a:r>
          </a:p>
          <a:p>
            <a:pPr marL="0" indent="0">
              <a:buNone/>
            </a:pP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void foo() {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    pi =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*) </a:t>
            </a:r>
            <a:r>
              <a:rPr lang="en-US" sz="2600" dirty="0" err="1">
                <a:latin typeface="Courier"/>
                <a:cs typeface="Courier"/>
              </a:rPr>
              <a:t>malloc</a:t>
            </a:r>
            <a:r>
              <a:rPr lang="en-US" sz="2600" dirty="0">
                <a:latin typeface="Courier"/>
                <a:cs typeface="Courier"/>
              </a:rPr>
              <a:t>(8*</a:t>
            </a:r>
            <a:r>
              <a:rPr lang="en-US" sz="2600" dirty="0" err="1">
                <a:latin typeface="Courier"/>
                <a:cs typeface="Courier"/>
              </a:rPr>
              <a:t>sizeof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          // oops, memory leak of 4 </a:t>
            </a:r>
            <a:r>
              <a:rPr lang="en-US" sz="2600" dirty="0" err="1">
                <a:latin typeface="Courier"/>
                <a:cs typeface="Courier"/>
              </a:rPr>
              <a:t>ints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    // use pi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    free(pi); // foo() is done with pi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void main() {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    pi = 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*) </a:t>
            </a:r>
            <a:r>
              <a:rPr lang="en-US" sz="2600" dirty="0" err="1">
                <a:latin typeface="Courier"/>
                <a:cs typeface="Courier"/>
              </a:rPr>
              <a:t>malloc</a:t>
            </a:r>
            <a:r>
              <a:rPr lang="en-US" sz="2600" dirty="0">
                <a:latin typeface="Courier"/>
                <a:cs typeface="Courier"/>
              </a:rPr>
              <a:t>(4*</a:t>
            </a:r>
            <a:r>
              <a:rPr lang="en-US" sz="2600" dirty="0" err="1">
                <a:latin typeface="Courier"/>
                <a:cs typeface="Courier"/>
              </a:rPr>
              <a:t>sizeof</a:t>
            </a:r>
            <a:r>
              <a:rPr lang="en-US" sz="2600" dirty="0">
                <a:latin typeface="Courier"/>
                <a:cs typeface="Courier"/>
              </a:rPr>
              <a:t>(</a:t>
            </a:r>
            <a:r>
              <a:rPr lang="en-US" sz="2600" dirty="0" err="1">
                <a:latin typeface="Courier"/>
                <a:cs typeface="Courier"/>
              </a:rPr>
              <a:t>int</a:t>
            </a:r>
            <a:r>
              <a:rPr lang="en-US" sz="2600" dirty="0">
                <a:latin typeface="Courier"/>
                <a:cs typeface="Courier"/>
              </a:rPr>
              <a:t>));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    foo();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    pi[0] = 10;</a:t>
            </a:r>
          </a:p>
          <a:p>
            <a:pPr marL="0" indent="0">
              <a:buNone/>
            </a:pPr>
            <a:r>
              <a:rPr lang="en-US" sz="2600" dirty="0">
                <a:latin typeface="Courier"/>
                <a:cs typeface="Courier"/>
              </a:rPr>
              <a:t>            // oops, pi is now a dangling pointer</a:t>
            </a:r>
            <a:br>
              <a:rPr lang="en-US" sz="2600" dirty="0">
                <a:latin typeface="Courier"/>
                <a:cs typeface="Courier"/>
              </a:rPr>
            </a:br>
            <a:r>
              <a:rPr lang="en-US" sz="2600" dirty="0">
                <a:latin typeface="Courier"/>
                <a:cs typeface="Courier"/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5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need to to free, only allocate and use</a:t>
            </a:r>
          </a:p>
          <a:p>
            <a:r>
              <a:rPr lang="en-US" dirty="0"/>
              <a:t>Garbage Collection</a:t>
            </a:r>
          </a:p>
          <a:p>
            <a:pPr lvl="1"/>
            <a:r>
              <a:rPr lang="en-US" dirty="0"/>
              <a:t>When no reference to a heap block exists, free it</a:t>
            </a:r>
          </a:p>
          <a:p>
            <a:pPr lvl="1"/>
            <a:r>
              <a:rPr lang="en-US" dirty="0"/>
              <a:t>Dangling References: Not possible by design</a:t>
            </a:r>
          </a:p>
          <a:p>
            <a:endParaRPr lang="en-US" dirty="0"/>
          </a:p>
          <a:p>
            <a:r>
              <a:rPr lang="en-US" dirty="0"/>
              <a:t>But Memory Leaks are still possible</a:t>
            </a:r>
          </a:p>
          <a:p>
            <a:pPr lvl="1"/>
            <a:r>
              <a:rPr lang="en-US" dirty="0"/>
              <a:t>If a reference to a memory is retained, but memory never used</a:t>
            </a:r>
          </a:p>
          <a:p>
            <a:pPr lvl="1"/>
            <a:r>
              <a:rPr lang="en-US" dirty="0"/>
              <a:t>GC can’t collect it for reuse</a:t>
            </a:r>
          </a:p>
          <a:p>
            <a:pPr lvl="1"/>
            <a:r>
              <a:rPr lang="en-US" dirty="0"/>
              <a:t>But program doesn’t use it during rest of its life</a:t>
            </a:r>
          </a:p>
          <a:p>
            <a:endParaRPr lang="en-US" dirty="0"/>
          </a:p>
          <a:p>
            <a:r>
              <a:rPr lang="en-US" dirty="0"/>
              <a:t>Keeping references to unused objects unintentionally prevents GC from freeing memory, causes leak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9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524000"/>
            <a:ext cx="7348537" cy="4648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public class </a:t>
            </a:r>
            <a:r>
              <a:rPr lang="en-US" dirty="0" err="1">
                <a:latin typeface="Courier New" charset="0"/>
              </a:rPr>
              <a:t>MyClass</a:t>
            </a:r>
            <a:r>
              <a:rPr lang="en-US" dirty="0">
                <a:latin typeface="Courier New" charset="0"/>
              </a:rPr>
              <a:t>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static </a:t>
            </a:r>
            <a:r>
              <a:rPr lang="en-US" dirty="0" err="1">
                <a:latin typeface="Courier New" charset="0"/>
              </a:rPr>
              <a:t>HashSet</a:t>
            </a:r>
            <a:r>
              <a:rPr lang="en-US" dirty="0">
                <a:latin typeface="Courier New" charset="0"/>
              </a:rPr>
              <a:t> </a:t>
            </a:r>
            <a:r>
              <a:rPr lang="en-US" b="1" dirty="0" err="1">
                <a:latin typeface="Courier New" charset="0"/>
              </a:rPr>
              <a:t>myContainer</a:t>
            </a:r>
            <a:r>
              <a:rPr lang="en-US" dirty="0">
                <a:latin typeface="Courier New" charset="0"/>
              </a:rPr>
              <a:t> = new </a:t>
            </a:r>
            <a:r>
              <a:rPr lang="en-US" dirty="0" err="1">
                <a:latin typeface="Courier New" charset="0"/>
              </a:rPr>
              <a:t>HashSet</a:t>
            </a:r>
            <a:r>
              <a:rPr lang="en-US" dirty="0">
                <a:latin typeface="Courier New" charset="0"/>
              </a:rPr>
              <a:t>();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public void leak(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numObjects</a:t>
            </a:r>
            <a:r>
              <a:rPr lang="en-US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for (</a:t>
            </a:r>
            <a:r>
              <a:rPr lang="en-US" dirty="0" err="1">
                <a:latin typeface="Courier New" charset="0"/>
              </a:rPr>
              <a:t>int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= 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 &lt; </a:t>
            </a:r>
            <a:r>
              <a:rPr lang="en-US" dirty="0" err="1">
                <a:latin typeface="Courier New" charset="0"/>
              </a:rPr>
              <a:t>numObjects</a:t>
            </a:r>
            <a:r>
              <a:rPr lang="en-US" dirty="0">
                <a:latin typeface="Courier New" charset="0"/>
              </a:rPr>
              <a:t>; ++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  String </a:t>
            </a:r>
            <a:r>
              <a:rPr lang="en-US" dirty="0" err="1">
                <a:latin typeface="Courier New" charset="0"/>
              </a:rPr>
              <a:t>leakingUnit</a:t>
            </a: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      = new String("leaking object: " +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  </a:t>
            </a:r>
            <a:r>
              <a:rPr lang="en-US" b="1" dirty="0" err="1">
                <a:latin typeface="Courier New" charset="0"/>
              </a:rPr>
              <a:t>myContainer.add</a:t>
            </a:r>
            <a:r>
              <a:rPr lang="en-US" b="1" dirty="0">
                <a:latin typeface="Courier New" charset="0"/>
              </a:rPr>
              <a:t>(</a:t>
            </a:r>
            <a:r>
              <a:rPr lang="en-US" b="1" dirty="0" err="1">
                <a:latin typeface="Courier New" charset="0"/>
              </a:rPr>
              <a:t>leakingUnit</a:t>
            </a:r>
            <a:r>
              <a:rPr lang="en-US" b="1" dirty="0">
                <a:latin typeface="Courier New" charset="0"/>
              </a:rPr>
              <a:t>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public static void main(String[] </a:t>
            </a:r>
            <a:r>
              <a:rPr lang="en-US" dirty="0" err="1">
                <a:latin typeface="Courier New" charset="0"/>
              </a:rPr>
              <a:t>args</a:t>
            </a:r>
            <a:r>
              <a:rPr lang="en-US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MyClass</a:t>
            </a:r>
            <a:r>
              <a:rPr lang="en-US" dirty="0">
                <a:latin typeface="Courier New" charset="0"/>
              </a:rPr>
              <a:t> </a:t>
            </a:r>
            <a:r>
              <a:rPr lang="en-US" dirty="0" err="1">
                <a:latin typeface="Courier New" charset="0"/>
              </a:rPr>
              <a:t>myObj</a:t>
            </a:r>
            <a:r>
              <a:rPr lang="en-US" dirty="0">
                <a:latin typeface="Courier New" charset="0"/>
              </a:rPr>
              <a:t> = new </a:t>
            </a:r>
            <a:r>
              <a:rPr lang="en-US" dirty="0" err="1">
                <a:latin typeface="Courier New" charset="0"/>
              </a:rPr>
              <a:t>MyClass</a:t>
            </a:r>
            <a:r>
              <a:rPr lang="en-US" dirty="0">
                <a:latin typeface="Courier New" charset="0"/>
              </a:rPr>
              <a:t>();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myObj.leak</a:t>
            </a:r>
            <a:r>
              <a:rPr lang="en-US" dirty="0">
                <a:latin typeface="Courier New" charset="0"/>
              </a:rPr>
              <a:t>(10000000);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// Do something with </a:t>
            </a:r>
            <a:r>
              <a:rPr lang="en-US" dirty="0" err="1">
                <a:latin typeface="Courier New" charset="0"/>
              </a:rPr>
              <a:t>myContainer</a:t>
            </a:r>
            <a:endParaRPr lang="en-US" dirty="0">
              <a:latin typeface="Courier New" charset="0"/>
            </a:endParaRP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// If you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>
                <a:latin typeface="Courier New" charset="0"/>
              </a:rPr>
              <a:t>t clear </a:t>
            </a:r>
            <a:r>
              <a:rPr lang="en-US" dirty="0" err="1">
                <a:latin typeface="Courier New" charset="0"/>
              </a:rPr>
              <a:t>myContainer</a:t>
            </a:r>
            <a:r>
              <a:rPr lang="en-US" dirty="0">
                <a:latin typeface="Courier New" charset="0"/>
              </a:rPr>
              <a:t>, it will hold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  // 10000000 Strings for the life of program !!!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54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something new to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Nope, same error/leak existed in C/C++</a:t>
            </a:r>
          </a:p>
          <a:p>
            <a:endParaRPr lang="en-US" dirty="0"/>
          </a:p>
          <a:p>
            <a:r>
              <a:rPr lang="en-US" dirty="0"/>
              <a:t>It got lesser attention</a:t>
            </a:r>
          </a:p>
          <a:p>
            <a:pPr lvl="1"/>
            <a:r>
              <a:rPr lang="en-US" dirty="0"/>
              <a:t>Programmers were busy slaying more prevalent monsters: the “typical” memory leaks and dangling pointers</a:t>
            </a:r>
          </a:p>
          <a:p>
            <a:endParaRPr lang="en-US" dirty="0"/>
          </a:p>
          <a:p>
            <a:r>
              <a:rPr lang="en-US" dirty="0"/>
              <a:t>It happened less</a:t>
            </a:r>
          </a:p>
          <a:p>
            <a:pPr lvl="1"/>
            <a:r>
              <a:rPr lang="en-US" dirty="0"/>
              <a:t>Memory was scare resource, not freeing it was a taboo</a:t>
            </a:r>
          </a:p>
          <a:p>
            <a:pPr lvl="2"/>
            <a:r>
              <a:rPr lang="en-US" dirty="0"/>
              <a:t>Programmers were taught to decide corresponding free() calls as soon as they do a </a:t>
            </a:r>
            <a:r>
              <a:rPr lang="en-US" dirty="0" err="1"/>
              <a:t>malloc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Magnifies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GC slays old monsters</a:t>
            </a:r>
          </a:p>
          <a:p>
            <a:endParaRPr lang="en-US" dirty="0"/>
          </a:p>
          <a:p>
            <a:r>
              <a:rPr lang="en-US" dirty="0"/>
              <a:t>Gives programmers false sense of freedom</a:t>
            </a:r>
          </a:p>
          <a:p>
            <a:pPr lvl="1"/>
            <a:r>
              <a:rPr lang="en-US" dirty="0"/>
              <a:t>No need to worry about memory / leak</a:t>
            </a:r>
          </a:p>
          <a:p>
            <a:endParaRPr lang="en-US" dirty="0"/>
          </a:p>
          <a:p>
            <a:r>
              <a:rPr lang="en-US" dirty="0"/>
              <a:t>Huge set of Collection classes and 3</a:t>
            </a:r>
            <a:r>
              <a:rPr lang="en-US" baseline="30000" dirty="0"/>
              <a:t>rd</a:t>
            </a:r>
            <a:r>
              <a:rPr lang="en-US" dirty="0"/>
              <a:t> party libraries </a:t>
            </a:r>
          </a:p>
          <a:p>
            <a:pPr lvl="1"/>
            <a:r>
              <a:rPr lang="en-US" dirty="0"/>
              <a:t>May hide away memory allocation somewhere “deep”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22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are Logical Errors</a:t>
            </a:r>
          </a:p>
          <a:p>
            <a:pPr lvl="1"/>
            <a:r>
              <a:rPr lang="en-US" dirty="0"/>
              <a:t>Directly or indirectly allocate heap memory</a:t>
            </a:r>
          </a:p>
          <a:p>
            <a:pPr lvl="1"/>
            <a:r>
              <a:rPr lang="en-US" dirty="0"/>
              <a:t>Retain reference beyond its need</a:t>
            </a:r>
          </a:p>
          <a:p>
            <a:endParaRPr lang="en-US" dirty="0"/>
          </a:p>
          <a:p>
            <a:r>
              <a:rPr lang="en-US" dirty="0"/>
              <a:t>Typical case</a:t>
            </a:r>
          </a:p>
          <a:p>
            <a:pPr lvl="1"/>
            <a:r>
              <a:rPr lang="en-US" dirty="0"/>
              <a:t>Add objects to a container</a:t>
            </a:r>
          </a:p>
          <a:p>
            <a:pPr lvl="1"/>
            <a:r>
              <a:rPr lang="en-US" dirty="0"/>
              <a:t>Never remove them, and it keeps growing</a:t>
            </a:r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pPr lvl="1"/>
            <a:r>
              <a:rPr lang="en-US" dirty="0" err="1"/>
              <a:t>YourKit</a:t>
            </a:r>
            <a:endParaRPr lang="en-US" dirty="0"/>
          </a:p>
          <a:p>
            <a:pPr lvl="1"/>
            <a:r>
              <a:rPr lang="en-US" dirty="0" err="1"/>
              <a:t>Leakbot</a:t>
            </a:r>
            <a:r>
              <a:rPr lang="en-US" dirty="0"/>
              <a:t>: IBM Memory Dump Diagnostics</a:t>
            </a:r>
          </a:p>
        </p:txBody>
      </p:sp>
    </p:spTree>
    <p:extLst>
      <p:ext uri="{BB962C8B-B14F-4D97-AF65-F5344CB8AC3E}">
        <p14:creationId xmlns:p14="http://schemas.microsoft.com/office/powerpoint/2010/main" val="30093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Memory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Heap Dump Analysis</a:t>
            </a:r>
          </a:p>
          <a:p>
            <a:pPr lvl="1"/>
            <a:r>
              <a:rPr lang="en-US" dirty="0"/>
              <a:t>Take two dumps, </a:t>
            </a:r>
            <a:br>
              <a:rPr lang="en-US" dirty="0"/>
            </a:br>
            <a:r>
              <a:rPr lang="en-US" dirty="0"/>
              <a:t>and in between perform the operation suspected to cause leak</a:t>
            </a:r>
          </a:p>
          <a:p>
            <a:endParaRPr lang="en-US" dirty="0"/>
          </a:p>
          <a:p>
            <a:r>
              <a:rPr lang="en-US" dirty="0"/>
              <a:t>Heap Dump : memory graph</a:t>
            </a:r>
          </a:p>
          <a:p>
            <a:pPr lvl="1"/>
            <a:r>
              <a:rPr lang="en-US" dirty="0"/>
              <a:t>Objects </a:t>
            </a:r>
            <a:r>
              <a:rPr lang="en-US" dirty="0">
                <a:sym typeface="Wingdings"/>
              </a:rPr>
              <a:t> references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Path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7718" y="4803987"/>
            <a:ext cx="1088813" cy="8686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Heap</a:t>
            </a:r>
            <a:br>
              <a:rPr lang="en-US" dirty="0"/>
            </a:br>
            <a:r>
              <a:rPr lang="en-US" dirty="0"/>
              <a:t>Root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45469" y="4803987"/>
            <a:ext cx="1049866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757332" y="4803987"/>
            <a:ext cx="1303867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8" name="Oval 7"/>
          <p:cNvSpPr/>
          <p:nvPr/>
        </p:nvSpPr>
        <p:spPr>
          <a:xfrm>
            <a:off x="7763933" y="4273973"/>
            <a:ext cx="457200" cy="5300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63933" y="5007187"/>
            <a:ext cx="457200" cy="5300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63933" y="5718387"/>
            <a:ext cx="457200" cy="53001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61199" y="4622800"/>
            <a:ext cx="702734" cy="6265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61199" y="5249333"/>
            <a:ext cx="7027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61199" y="5249333"/>
            <a:ext cx="702734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95335" y="5249333"/>
            <a:ext cx="7619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6531" y="5249333"/>
            <a:ext cx="7789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560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1630</TotalTime>
  <Words>534</Words>
  <Application>Microsoft Office PowerPoint</Application>
  <PresentationFormat>On-screen Show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Ｐ明朝</vt:lpstr>
      <vt:lpstr>Arial</vt:lpstr>
      <vt:lpstr>Courier</vt:lpstr>
      <vt:lpstr>Courier New</vt:lpstr>
      <vt:lpstr>Georgia</vt:lpstr>
      <vt:lpstr>Wingdings</vt:lpstr>
      <vt:lpstr>Wingdings 2</vt:lpstr>
      <vt:lpstr>Civic</vt:lpstr>
      <vt:lpstr>Java Memory Leaks:  Catch Me If You Can</vt:lpstr>
      <vt:lpstr>C/C++ Memory Management (Ancient!)</vt:lpstr>
      <vt:lpstr>Example</vt:lpstr>
      <vt:lpstr>Java Memory Management</vt:lpstr>
      <vt:lpstr>Simple Example</vt:lpstr>
      <vt:lpstr>Is it something new to Java?</vt:lpstr>
      <vt:lpstr>Java Magnifies it</vt:lpstr>
      <vt:lpstr>Java Memory Leaks</vt:lpstr>
      <vt:lpstr>Java Memory Profiling</vt:lpstr>
      <vt:lpstr>Understanding s</vt:lpstr>
      <vt:lpstr>Concepts</vt:lpstr>
      <vt:lpstr>Example</vt:lpstr>
      <vt:lpstr>Examining the Path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Memory Leaks:  Catch Me If You Can</dc:title>
  <dc:creator>Satish Chandra Gupta</dc:creator>
  <cp:lastModifiedBy>sabkrish</cp:lastModifiedBy>
  <cp:revision>21</cp:revision>
  <dcterms:created xsi:type="dcterms:W3CDTF">2017-05-05T03:12:48Z</dcterms:created>
  <dcterms:modified xsi:type="dcterms:W3CDTF">2017-05-10T06:11:39Z</dcterms:modified>
</cp:coreProperties>
</file>