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 id="275" r:id="rId14"/>
    <p:sldId id="276" r:id="rId15"/>
    <p:sldId id="277" r:id="rId16"/>
    <p:sldId id="278" r:id="rId17"/>
    <p:sldId id="279" r:id="rId18"/>
    <p:sldId id="280" r:id="rId19"/>
    <p:sldId id="281"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9" r:id="rId40"/>
    <p:sldId id="310" r:id="rId41"/>
    <p:sldId id="311" r:id="rId42"/>
    <p:sldId id="312" r:id="rId43"/>
    <p:sldId id="303" r:id="rId44"/>
    <p:sldId id="308" r:id="rId45"/>
    <p:sldId id="304" r:id="rId46"/>
    <p:sldId id="307" r:id="rId47"/>
    <p:sldId id="305" r:id="rId48"/>
    <p:sldId id="306" r:id="rId49"/>
  </p:sldIdLst>
  <p:sldSz cx="9144000" cy="5143500" type="screen16x9"/>
  <p:notesSz cx="6858000" cy="9144000"/>
  <p:embeddedFontLst>
    <p:embeddedFont>
      <p:font typeface="Georgia" panose="02040502050405020303" pitchFamily="18" charset="0"/>
      <p:regular r:id="rId51"/>
      <p:bold r:id="rId52"/>
      <p:italic r:id="rId53"/>
      <p:boldItalic r:id="rId54"/>
    </p:embeddedFont>
    <p:embeddedFont>
      <p:font typeface="Droid Serif" panose="020B0604020202020204" charset="0"/>
      <p:regular r:id="rId55"/>
      <p:bold r:id="rId56"/>
      <p:italic r:id="rId57"/>
      <p:boldItalic r:id="rId58"/>
    </p:embeddedFont>
    <p:embeddedFont>
      <p:font typeface="Consolas" panose="020B0609020204030204" pitchFamily="49" charset="0"/>
      <p:regular r:id="rId59"/>
      <p:bold r:id="rId60"/>
      <p:italic r:id="rId61"/>
      <p:boldItalic r:id="rId62"/>
    </p:embeddedFont>
    <p:embeddedFont>
      <p:font typeface="Calibri" panose="020F0502020204030204" pitchFamily="34" charset="0"/>
      <p:regular r:id="rId63"/>
      <p:bold r:id="rId64"/>
      <p:italic r:id="rId65"/>
      <p:boldItalic r:id="rId66"/>
    </p:embeddedFont>
    <p:embeddedFont>
      <p:font typeface="Syncopate" panose="020B0604020202020204" charset="0"/>
      <p:regular r:id="rId67"/>
      <p:bold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lise Uy"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6"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3.fntdata"/><Relationship Id="rId6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1.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7-19T19:39:16.424" idx="1">
    <p:pos x="6000" y="0"/>
    <p:text>todo: convert some text to speaker notes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6469407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Chrissie</a:t>
            </a:r>
          </a:p>
        </p:txBody>
      </p:sp>
    </p:spTree>
    <p:extLst>
      <p:ext uri="{BB962C8B-B14F-4D97-AF65-F5344CB8AC3E}">
        <p14:creationId xmlns:p14="http://schemas.microsoft.com/office/powerpoint/2010/main" val="2789637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Lucy</a:t>
            </a:r>
          </a:p>
        </p:txBody>
      </p:sp>
    </p:spTree>
    <p:extLst>
      <p:ext uri="{BB962C8B-B14F-4D97-AF65-F5344CB8AC3E}">
        <p14:creationId xmlns:p14="http://schemas.microsoft.com/office/powerpoint/2010/main" val="26394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Lucy</a:t>
            </a:r>
          </a:p>
        </p:txBody>
      </p:sp>
    </p:spTree>
    <p:extLst>
      <p:ext uri="{BB962C8B-B14F-4D97-AF65-F5344CB8AC3E}">
        <p14:creationId xmlns:p14="http://schemas.microsoft.com/office/powerpoint/2010/main" val="269082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Lucy</a:t>
            </a:r>
          </a:p>
        </p:txBody>
      </p:sp>
    </p:spTree>
    <p:extLst>
      <p:ext uri="{BB962C8B-B14F-4D97-AF65-F5344CB8AC3E}">
        <p14:creationId xmlns:p14="http://schemas.microsoft.com/office/powerpoint/2010/main" val="906019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51857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Felise</a:t>
            </a:r>
          </a:p>
          <a:p>
            <a:pPr lvl="0" rtl="0">
              <a:spcBef>
                <a:spcPts val="0"/>
              </a:spcBef>
              <a:buNone/>
            </a:pPr>
            <a:endParaRPr/>
          </a:p>
          <a:p>
            <a:pPr lvl="0" rtl="0">
              <a:spcBef>
                <a:spcPts val="0"/>
              </a:spcBef>
              <a:buNone/>
            </a:pPr>
            <a:r>
              <a:rPr lang="en"/>
              <a:t>Go to Canada’s Wonderland site and show source code. It looks intimidating and complicated, but it’s not really!</a:t>
            </a:r>
          </a:p>
          <a:p>
            <a:pPr lvl="0" rtl="0">
              <a:spcBef>
                <a:spcPts val="0"/>
              </a:spcBef>
              <a:buNone/>
            </a:pPr>
            <a:endParaRPr/>
          </a:p>
          <a:p>
            <a:pPr lvl="0">
              <a:spcBef>
                <a:spcPts val="0"/>
              </a:spcBef>
              <a:buNone/>
            </a:pPr>
            <a:r>
              <a:rPr lang="en"/>
              <a:t>HTML is the bone structure of the webpage. </a:t>
            </a:r>
          </a:p>
        </p:txBody>
      </p:sp>
    </p:spTree>
    <p:extLst>
      <p:ext uri="{BB962C8B-B14F-4D97-AF65-F5344CB8AC3E}">
        <p14:creationId xmlns:p14="http://schemas.microsoft.com/office/powerpoint/2010/main" val="3861426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Chrissie</a:t>
            </a:r>
          </a:p>
        </p:txBody>
      </p:sp>
    </p:spTree>
    <p:extLst>
      <p:ext uri="{BB962C8B-B14F-4D97-AF65-F5344CB8AC3E}">
        <p14:creationId xmlns:p14="http://schemas.microsoft.com/office/powerpoint/2010/main" val="1573383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Chrissie</a:t>
            </a:r>
          </a:p>
        </p:txBody>
      </p:sp>
    </p:spTree>
    <p:extLst>
      <p:ext uri="{BB962C8B-B14F-4D97-AF65-F5344CB8AC3E}">
        <p14:creationId xmlns:p14="http://schemas.microsoft.com/office/powerpoint/2010/main" val="2813347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Chrissie</a:t>
            </a:r>
          </a:p>
        </p:txBody>
      </p:sp>
    </p:spTree>
    <p:extLst>
      <p:ext uri="{BB962C8B-B14F-4D97-AF65-F5344CB8AC3E}">
        <p14:creationId xmlns:p14="http://schemas.microsoft.com/office/powerpoint/2010/main" val="4209361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Chrissie</a:t>
            </a:r>
          </a:p>
          <a:p>
            <a:pPr lvl="0" rtl="0">
              <a:spcBef>
                <a:spcPts val="0"/>
              </a:spcBef>
              <a:buNone/>
            </a:pPr>
            <a:endParaRPr/>
          </a:p>
          <a:p>
            <a:pPr lvl="0" rtl="0">
              <a:lnSpc>
                <a:spcPct val="115000"/>
              </a:lnSpc>
              <a:spcBef>
                <a:spcPts val="0"/>
              </a:spcBef>
              <a:buClr>
                <a:schemeClr val="dk1"/>
              </a:buClr>
              <a:buSzPct val="100000"/>
              <a:buFont typeface="Arial"/>
              <a:buNone/>
            </a:pPr>
            <a:r>
              <a:rPr lang="en">
                <a:solidFill>
                  <a:schemeClr val="dk1"/>
                </a:solidFill>
              </a:rPr>
              <a:t>For example, we tell the browser we want a paragraph using a tag called a paragraph tag, which looks like this: </a:t>
            </a:r>
            <a:r>
              <a:rPr lang="en">
                <a:solidFill>
                  <a:srgbClr val="7030A0"/>
                </a:solidFill>
              </a:rPr>
              <a:t>&lt;p&gt;</a:t>
            </a:r>
          </a:p>
          <a:p>
            <a:pPr lvl="0" rtl="0">
              <a:lnSpc>
                <a:spcPct val="115000"/>
              </a:lnSpc>
              <a:spcBef>
                <a:spcPts val="0"/>
              </a:spcBef>
              <a:buClr>
                <a:schemeClr val="dk1"/>
              </a:buClr>
              <a:buSzPct val="100000"/>
              <a:buFont typeface="Arial"/>
              <a:buNone/>
            </a:pPr>
            <a:r>
              <a:rPr lang="en">
                <a:solidFill>
                  <a:schemeClr val="dk1"/>
                </a:solidFill>
              </a:rPr>
              <a:t>Because the browser isn’t very smart, it doesn’t know where your paragraph starts and stops.  So we need to put the content of the paragraph </a:t>
            </a:r>
            <a:r>
              <a:rPr lang="en" b="1">
                <a:solidFill>
                  <a:schemeClr val="dk1"/>
                </a:solidFill>
              </a:rPr>
              <a:t>in between</a:t>
            </a:r>
            <a:r>
              <a:rPr lang="en">
                <a:solidFill>
                  <a:schemeClr val="dk1"/>
                </a:solidFill>
              </a:rPr>
              <a:t> two paragraph tags. The paragraph tag at the end of the paragraph has a forward slash after the first angle bracket to let the browser know that it’s an ending tag.</a:t>
            </a:r>
          </a:p>
          <a:p>
            <a:pPr lvl="0">
              <a:spcBef>
                <a:spcPts val="0"/>
              </a:spcBef>
              <a:buNone/>
            </a:pPr>
            <a:endParaRPr/>
          </a:p>
        </p:txBody>
      </p:sp>
    </p:spTree>
    <p:extLst>
      <p:ext uri="{BB962C8B-B14F-4D97-AF65-F5344CB8AC3E}">
        <p14:creationId xmlns:p14="http://schemas.microsoft.com/office/powerpoint/2010/main" val="278468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chemeClr val="dk1"/>
                </a:solidFill>
              </a:rPr>
              <a:t>Chrissie</a:t>
            </a:r>
          </a:p>
          <a:p>
            <a:pPr lvl="0" rtl="0">
              <a:lnSpc>
                <a:spcPct val="115000"/>
              </a:lnSpc>
              <a:spcBef>
                <a:spcPts val="0"/>
              </a:spcBef>
              <a:buClr>
                <a:schemeClr val="dk1"/>
              </a:buClr>
              <a:buSzPct val="100000"/>
              <a:buFont typeface="Arial"/>
              <a:buNone/>
            </a:pPr>
            <a:endParaRPr>
              <a:solidFill>
                <a:schemeClr val="dk1"/>
              </a:solidFill>
            </a:endParaRPr>
          </a:p>
          <a:p>
            <a:pPr lvl="0" rtl="0">
              <a:spcBef>
                <a:spcPts val="0"/>
              </a:spcBef>
              <a:buNone/>
            </a:pPr>
            <a:endParaRPr/>
          </a:p>
          <a:p>
            <a:pPr lvl="0" rtl="0">
              <a:spcBef>
                <a:spcPts val="0"/>
              </a:spcBef>
              <a:buNone/>
            </a:pPr>
            <a:endParaRPr/>
          </a:p>
          <a:p>
            <a:pPr lvl="0">
              <a:spcBef>
                <a:spcPts val="0"/>
              </a:spcBef>
              <a:buNone/>
            </a:pPr>
            <a:endParaRPr/>
          </a:p>
        </p:txBody>
      </p:sp>
    </p:spTree>
    <p:extLst>
      <p:ext uri="{BB962C8B-B14F-4D97-AF65-F5344CB8AC3E}">
        <p14:creationId xmlns:p14="http://schemas.microsoft.com/office/powerpoint/2010/main" val="7373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Clr>
                <a:schemeClr val="dk1"/>
              </a:buClr>
              <a:buSzPct val="91666"/>
              <a:buFont typeface="Arial"/>
              <a:buNone/>
            </a:pPr>
            <a:r>
              <a:rPr lang="en" sz="1200">
                <a:solidFill>
                  <a:schemeClr val="dk1"/>
                </a:solidFill>
              </a:rPr>
              <a:t>Chrissie</a:t>
            </a:r>
          </a:p>
          <a:p>
            <a:pPr lvl="0" rtl="0">
              <a:spcBef>
                <a:spcPts val="600"/>
              </a:spcBef>
              <a:buClr>
                <a:schemeClr val="dk1"/>
              </a:buClr>
              <a:buSzPct val="91666"/>
              <a:buFont typeface="Arial"/>
              <a:buNone/>
            </a:pPr>
            <a:r>
              <a:rPr lang="en" sz="1200">
                <a:solidFill>
                  <a:schemeClr val="dk1"/>
                </a:solidFill>
              </a:rPr>
              <a:t>Welcome space astronauts!!  Your mission today is to document some of the constellations that you’ve travelled by in your rocket ship during your trip to outer space.You’re each going to create your own personal web diary page for this!</a:t>
            </a:r>
          </a:p>
        </p:txBody>
      </p:sp>
    </p:spTree>
    <p:extLst>
      <p:ext uri="{BB962C8B-B14F-4D97-AF65-F5344CB8AC3E}">
        <p14:creationId xmlns:p14="http://schemas.microsoft.com/office/powerpoint/2010/main" val="68668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Chrissie</a:t>
            </a:r>
          </a:p>
          <a:p>
            <a:pPr lvl="0" rtl="0">
              <a:spcBef>
                <a:spcPts val="0"/>
              </a:spcBef>
              <a:buNone/>
            </a:pPr>
            <a:endParaRPr/>
          </a:p>
          <a:p>
            <a:pPr lvl="0" rtl="0">
              <a:spcBef>
                <a:spcPts val="0"/>
              </a:spcBef>
              <a:buNone/>
            </a:pPr>
            <a:endParaRPr/>
          </a:p>
        </p:txBody>
      </p:sp>
    </p:spTree>
    <p:extLst>
      <p:ext uri="{BB962C8B-B14F-4D97-AF65-F5344CB8AC3E}">
        <p14:creationId xmlns:p14="http://schemas.microsoft.com/office/powerpoint/2010/main" val="186783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Felise</a:t>
            </a:r>
          </a:p>
        </p:txBody>
      </p:sp>
    </p:spTree>
    <p:extLst>
      <p:ext uri="{BB962C8B-B14F-4D97-AF65-F5344CB8AC3E}">
        <p14:creationId xmlns:p14="http://schemas.microsoft.com/office/powerpoint/2010/main" val="134829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9464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Felise</a:t>
            </a:r>
          </a:p>
          <a:p>
            <a:pPr lvl="0" rtl="0">
              <a:spcBef>
                <a:spcPts val="0"/>
              </a:spcBef>
              <a:buNone/>
            </a:pPr>
            <a:endParaRPr/>
          </a:p>
          <a:p>
            <a:pPr lvl="0">
              <a:spcBef>
                <a:spcPts val="0"/>
              </a:spcBef>
              <a:buNone/>
            </a:pPr>
            <a:r>
              <a:rPr lang="en"/>
              <a:t>There’s the element you want to style, followed by curly braces holding the properties you’d like to edit</a:t>
            </a:r>
          </a:p>
        </p:txBody>
      </p:sp>
    </p:spTree>
    <p:extLst>
      <p:ext uri="{BB962C8B-B14F-4D97-AF65-F5344CB8AC3E}">
        <p14:creationId xmlns:p14="http://schemas.microsoft.com/office/powerpoint/2010/main" val="4284263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Felise</a:t>
            </a:r>
          </a:p>
        </p:txBody>
      </p:sp>
    </p:spTree>
    <p:extLst>
      <p:ext uri="{BB962C8B-B14F-4D97-AF65-F5344CB8AC3E}">
        <p14:creationId xmlns:p14="http://schemas.microsoft.com/office/powerpoint/2010/main" val="4052628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Felise</a:t>
            </a:r>
          </a:p>
        </p:txBody>
      </p:sp>
    </p:spTree>
    <p:extLst>
      <p:ext uri="{BB962C8B-B14F-4D97-AF65-F5344CB8AC3E}">
        <p14:creationId xmlns:p14="http://schemas.microsoft.com/office/powerpoint/2010/main" val="783162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Felise</a:t>
            </a:r>
          </a:p>
        </p:txBody>
      </p:sp>
    </p:spTree>
    <p:extLst>
      <p:ext uri="{BB962C8B-B14F-4D97-AF65-F5344CB8AC3E}">
        <p14:creationId xmlns:p14="http://schemas.microsoft.com/office/powerpoint/2010/main" val="1049727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5" name="Shape 4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Felise</a:t>
            </a:r>
          </a:p>
        </p:txBody>
      </p:sp>
    </p:spTree>
    <p:extLst>
      <p:ext uri="{BB962C8B-B14F-4D97-AF65-F5344CB8AC3E}">
        <p14:creationId xmlns:p14="http://schemas.microsoft.com/office/powerpoint/2010/main" val="3389403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9843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81190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Chrissie</a:t>
            </a:r>
          </a:p>
        </p:txBody>
      </p:sp>
    </p:spTree>
    <p:extLst>
      <p:ext uri="{BB962C8B-B14F-4D97-AF65-F5344CB8AC3E}">
        <p14:creationId xmlns:p14="http://schemas.microsoft.com/office/powerpoint/2010/main" val="12539530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4" name="Shape 4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591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Felise</a:t>
            </a:r>
          </a:p>
          <a:p>
            <a:pPr lvl="0" rtl="0">
              <a:spcBef>
                <a:spcPts val="0"/>
              </a:spcBef>
              <a:buNone/>
            </a:pPr>
            <a:endParaRPr/>
          </a:p>
          <a:p>
            <a:pPr lvl="0">
              <a:spcBef>
                <a:spcPts val="0"/>
              </a:spcBef>
              <a:buNone/>
            </a:pPr>
            <a:r>
              <a:rPr lang="en"/>
              <a:t>http://www.w3schools.com/cssref/css_colornames.asp</a:t>
            </a:r>
          </a:p>
        </p:txBody>
      </p:sp>
    </p:spTree>
    <p:extLst>
      <p:ext uri="{BB962C8B-B14F-4D97-AF65-F5344CB8AC3E}">
        <p14:creationId xmlns:p14="http://schemas.microsoft.com/office/powerpoint/2010/main" val="142983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Felise</a:t>
            </a:r>
          </a:p>
        </p:txBody>
      </p:sp>
    </p:spTree>
    <p:extLst>
      <p:ext uri="{BB962C8B-B14F-4D97-AF65-F5344CB8AC3E}">
        <p14:creationId xmlns:p14="http://schemas.microsoft.com/office/powerpoint/2010/main" val="2596075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Felise</a:t>
            </a:r>
          </a:p>
          <a:p>
            <a:pPr lvl="0" rtl="0">
              <a:spcBef>
                <a:spcPts val="0"/>
              </a:spcBef>
              <a:buNone/>
            </a:pPr>
            <a:endParaRPr/>
          </a:p>
          <a:p>
            <a:pPr lvl="0" rtl="0">
              <a:spcBef>
                <a:spcPts val="0"/>
              </a:spcBef>
              <a:buNone/>
            </a:pPr>
            <a:r>
              <a:rPr lang="en"/>
              <a:t>like how you programmed your LEGO robots, the robots language</a:t>
            </a:r>
          </a:p>
          <a:p>
            <a:pPr lvl="0" rtl="0">
              <a:spcBef>
                <a:spcPts val="0"/>
              </a:spcBef>
              <a:buNone/>
            </a:pPr>
            <a:endParaRPr/>
          </a:p>
          <a:p>
            <a:pPr lvl="0" rtl="0">
              <a:spcBef>
                <a:spcPts val="0"/>
              </a:spcBef>
              <a:buNone/>
            </a:pPr>
            <a:r>
              <a:rPr lang="en"/>
              <a:t>we’re going to be using it to map your star coordintates onto your web page.</a:t>
            </a:r>
          </a:p>
          <a:p>
            <a:pPr lvl="0" rtl="0">
              <a:spcBef>
                <a:spcPts val="0"/>
              </a:spcBef>
              <a:buNone/>
            </a:pPr>
            <a:endParaRPr/>
          </a:p>
          <a:p>
            <a:pPr lvl="0">
              <a:spcBef>
                <a:spcPts val="0"/>
              </a:spcBef>
              <a:buNone/>
            </a:pPr>
            <a:r>
              <a:rPr lang="en"/>
              <a:t>You store the star coordinates in JSON, which is way that Javascript stores data</a:t>
            </a:r>
          </a:p>
        </p:txBody>
      </p:sp>
    </p:spTree>
    <p:extLst>
      <p:ext uri="{BB962C8B-B14F-4D97-AF65-F5344CB8AC3E}">
        <p14:creationId xmlns:p14="http://schemas.microsoft.com/office/powerpoint/2010/main" val="15501109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Lucy</a:t>
            </a:r>
          </a:p>
          <a:p>
            <a:pPr lvl="0" rtl="0">
              <a:spcBef>
                <a:spcPts val="0"/>
              </a:spcBef>
              <a:buNone/>
            </a:pPr>
            <a:r>
              <a:rPr lang="en"/>
              <a:t>like how you programmed your LEGO robots, the robots language</a:t>
            </a:r>
          </a:p>
          <a:p>
            <a:pPr lvl="0" rtl="0">
              <a:spcBef>
                <a:spcPts val="0"/>
              </a:spcBef>
              <a:buNone/>
            </a:pPr>
            <a:endParaRPr/>
          </a:p>
          <a:p>
            <a:pPr lvl="0" rtl="0">
              <a:spcBef>
                <a:spcPts val="0"/>
              </a:spcBef>
              <a:buNone/>
            </a:pPr>
            <a:r>
              <a:rPr lang="en"/>
              <a:t>we’re going to be using it to map your star coordintates onto your web page.</a:t>
            </a:r>
          </a:p>
          <a:p>
            <a:pPr lvl="0" rtl="0">
              <a:spcBef>
                <a:spcPts val="0"/>
              </a:spcBef>
              <a:buNone/>
            </a:pPr>
            <a:endParaRPr/>
          </a:p>
          <a:p>
            <a:pPr lvl="0" rtl="0">
              <a:spcBef>
                <a:spcPts val="0"/>
              </a:spcBef>
              <a:buNone/>
            </a:pPr>
            <a:endParaRPr/>
          </a:p>
        </p:txBody>
      </p:sp>
    </p:spTree>
    <p:extLst>
      <p:ext uri="{BB962C8B-B14F-4D97-AF65-F5344CB8AC3E}">
        <p14:creationId xmlns:p14="http://schemas.microsoft.com/office/powerpoint/2010/main" val="4055729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5" name="Shape 4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Lucy</a:t>
            </a:r>
          </a:p>
        </p:txBody>
      </p:sp>
    </p:spTree>
    <p:extLst>
      <p:ext uri="{BB962C8B-B14F-4D97-AF65-F5344CB8AC3E}">
        <p14:creationId xmlns:p14="http://schemas.microsoft.com/office/powerpoint/2010/main" val="2676555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Lucy</a:t>
            </a:r>
          </a:p>
        </p:txBody>
      </p:sp>
    </p:spTree>
    <p:extLst>
      <p:ext uri="{BB962C8B-B14F-4D97-AF65-F5344CB8AC3E}">
        <p14:creationId xmlns:p14="http://schemas.microsoft.com/office/powerpoint/2010/main" val="18155335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Lucy</a:t>
            </a:r>
          </a:p>
        </p:txBody>
      </p:sp>
    </p:spTree>
    <p:extLst>
      <p:ext uri="{BB962C8B-B14F-4D97-AF65-F5344CB8AC3E}">
        <p14:creationId xmlns:p14="http://schemas.microsoft.com/office/powerpoint/2010/main" val="36315633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Lucy</a:t>
            </a:r>
          </a:p>
        </p:txBody>
      </p:sp>
    </p:spTree>
    <p:extLst>
      <p:ext uri="{BB962C8B-B14F-4D97-AF65-F5344CB8AC3E}">
        <p14:creationId xmlns:p14="http://schemas.microsoft.com/office/powerpoint/2010/main" val="3210269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Lucy</a:t>
            </a:r>
          </a:p>
          <a:p>
            <a:pPr lvl="0" rtl="0">
              <a:spcBef>
                <a:spcPts val="0"/>
              </a:spcBef>
              <a:buNone/>
            </a:pPr>
            <a:r>
              <a:rPr lang="en"/>
              <a:t>http://www.w3schools.com/cssref/css_colornames.asp</a:t>
            </a:r>
          </a:p>
        </p:txBody>
      </p:sp>
    </p:spTree>
    <p:extLst>
      <p:ext uri="{BB962C8B-B14F-4D97-AF65-F5344CB8AC3E}">
        <p14:creationId xmlns:p14="http://schemas.microsoft.com/office/powerpoint/2010/main" val="225313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Chrissie</a:t>
            </a:r>
          </a:p>
          <a:p>
            <a:pPr lvl="0" rtl="0">
              <a:spcBef>
                <a:spcPts val="0"/>
              </a:spcBef>
              <a:buNone/>
            </a:pPr>
            <a:endParaRPr>
              <a:solidFill>
                <a:schemeClr val="dk1"/>
              </a:solidFill>
            </a:endParaRPr>
          </a:p>
          <a:p>
            <a:pPr lvl="0" rtl="0">
              <a:spcBef>
                <a:spcPts val="0"/>
              </a:spcBef>
              <a:buNone/>
            </a:pPr>
            <a:r>
              <a:rPr lang="en">
                <a:solidFill>
                  <a:schemeClr val="dk1"/>
                </a:solidFill>
              </a:rPr>
              <a:t>Has anyone heard of HTML before? CSS? JavaScript?  </a:t>
            </a:r>
          </a:p>
          <a:p>
            <a:pPr lvl="0" rtl="0">
              <a:spcBef>
                <a:spcPts val="0"/>
              </a:spcBef>
              <a:buClr>
                <a:schemeClr val="dk1"/>
              </a:buClr>
              <a:buSzPct val="100000"/>
              <a:buFont typeface="Arial"/>
              <a:buNone/>
            </a:pPr>
            <a:r>
              <a:rPr lang="en">
                <a:solidFill>
                  <a:schemeClr val="dk1"/>
                </a:solidFill>
              </a:rPr>
              <a:t>Has anyone made a blog or a webpage before?</a:t>
            </a:r>
          </a:p>
        </p:txBody>
      </p:sp>
    </p:spTree>
    <p:extLst>
      <p:ext uri="{BB962C8B-B14F-4D97-AF65-F5344CB8AC3E}">
        <p14:creationId xmlns:p14="http://schemas.microsoft.com/office/powerpoint/2010/main" val="27552420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Lucy</a:t>
            </a:r>
          </a:p>
          <a:p>
            <a:pPr lvl="0" rtl="0">
              <a:spcBef>
                <a:spcPts val="0"/>
              </a:spcBef>
              <a:buNone/>
            </a:pPr>
            <a:r>
              <a:rPr lang="en"/>
              <a:t>http://www.w3schools.com/cssref/css_colornames.asp</a:t>
            </a:r>
          </a:p>
        </p:txBody>
      </p:sp>
    </p:spTree>
    <p:extLst>
      <p:ext uri="{BB962C8B-B14F-4D97-AF65-F5344CB8AC3E}">
        <p14:creationId xmlns:p14="http://schemas.microsoft.com/office/powerpoint/2010/main" val="26352960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Lucy</a:t>
            </a:r>
          </a:p>
          <a:p>
            <a:pPr lvl="0" rtl="0">
              <a:spcBef>
                <a:spcPts val="0"/>
              </a:spcBef>
              <a:buNone/>
            </a:pPr>
            <a:r>
              <a:rPr lang="en"/>
              <a:t>http://www.w3schools.com/cssref/css_colornames.asp</a:t>
            </a:r>
          </a:p>
        </p:txBody>
      </p:sp>
    </p:spTree>
    <p:extLst>
      <p:ext uri="{BB962C8B-B14F-4D97-AF65-F5344CB8AC3E}">
        <p14:creationId xmlns:p14="http://schemas.microsoft.com/office/powerpoint/2010/main" val="5504314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a:t>ok, now let’s play with javascript code!</a:t>
            </a:r>
          </a:p>
          <a:p>
            <a:pPr lvl="0">
              <a:spcBef>
                <a:spcPts val="0"/>
              </a:spcBef>
              <a:buNone/>
            </a:pPr>
            <a:r>
              <a:rPr lang="en-US"/>
              <a:t>what you guys are going to do with me is to add a paragraph under your constellation description paragraph. and do some math with values and make it pretty. :)</a:t>
            </a:r>
          </a:p>
          <a:p>
            <a:pPr lvl="0">
              <a:spcBef>
                <a:spcPts val="0"/>
              </a:spcBef>
              <a:buNone/>
            </a:pPr>
            <a:br>
              <a:rPr lang="en-US"/>
            </a:br>
            <a:endParaRPr lang="en-US"/>
          </a:p>
          <a:p>
            <a:pPr lvl="0">
              <a:spcBef>
                <a:spcPts val="0"/>
              </a:spcBef>
              <a:buNone/>
            </a:pPr>
            <a:r>
              <a:rPr lang="en-US"/>
              <a:t>first, go to index.html and at the bottom there is a grey text. this grey because it’s commented out which means, it will be ignored when the code is running.</a:t>
            </a:r>
          </a:p>
          <a:p>
            <a:pPr lvl="0">
              <a:spcBef>
                <a:spcPts val="0"/>
              </a:spcBef>
              <a:buNone/>
            </a:pPr>
            <a:r>
              <a:rPr lang="en-US"/>
              <a:t>to make it work, uncomment that by removing these square brackets which are wrapping this script tag.</a:t>
            </a:r>
          </a:p>
          <a:p>
            <a:br>
              <a:rPr lang="en-US"/>
            </a:br>
            <a:r>
              <a:rPr lang="en-US"/>
              <a:t>now your website will know about the file. let’s go to the file now. </a:t>
            </a:r>
          </a:p>
          <a:p>
            <a:br>
              <a:rPr lang="en-US"/>
            </a:br>
            <a:r>
              <a:rPr lang="en-US"/>
              <a:t>in line 2, </a:t>
            </a:r>
          </a:p>
          <a:p>
            <a:pPr lvl="0">
              <a:spcBef>
                <a:spcPts val="0"/>
              </a:spcBef>
              <a:buNone/>
            </a:pPr>
            <a:r>
              <a:rPr lang="en-US"/>
              <a:t>it looks like an equation, right? we will read this equation from the right side, in our document which refers to the web page, we are creating a paragraph element.</a:t>
            </a:r>
          </a:p>
          <a:p>
            <a:pPr lvl="0">
              <a:spcBef>
                <a:spcPts val="0"/>
              </a:spcBef>
              <a:buNone/>
            </a:pPr>
            <a:r>
              <a:rPr lang="en-US"/>
              <a:t>this will be a p tag. and we will assign it to a variable and call this constellationDescription. this is like calling a room a kitchen instead of a place where you cook and eat. </a:t>
            </a:r>
          </a:p>
          <a:p>
            <a:br>
              <a:rPr lang="en-US"/>
            </a:br>
            <a:r>
              <a:rPr lang="en-US"/>
              <a:t>in line 5, we want to find a description box in the html file so that we can add the constellationDescription paragraph element to this box. </a:t>
            </a:r>
          </a:p>
          <a:p>
            <a:pPr lvl="0">
              <a:spcBef>
                <a:spcPts val="0"/>
              </a:spcBef>
              <a:buNone/>
            </a:pPr>
            <a:r>
              <a:rPr lang="en-US"/>
              <a:t>from the document (web page), get an element with an id of description-box. every element can have it’s own unique id like your student number. we are using more descriptive id here so that it’s easier to find it and use it. the, we will call this descriptionBox.</a:t>
            </a:r>
          </a:p>
          <a:p>
            <a:pPr lvl="0">
              <a:spcBef>
                <a:spcPts val="0"/>
              </a:spcBef>
              <a:buNone/>
            </a:pPr>
            <a:r>
              <a:rPr lang="en-US"/>
              <a:t>NOW, we will check our web page before we make a visible changes!</a:t>
            </a:r>
          </a:p>
          <a:p>
            <a:pPr lvl="0">
              <a:spcBef>
                <a:spcPts val="0"/>
              </a:spcBef>
              <a:buNone/>
            </a:pPr>
            <a:r>
              <a:rPr lang="en-US"/>
              <a:t>ok, we only have the constellation description paragrph now.</a:t>
            </a:r>
          </a:p>
          <a:p>
            <a:pPr lvl="0">
              <a:spcBef>
                <a:spcPts val="0"/>
              </a:spcBef>
              <a:buNone/>
            </a:pPr>
            <a:r>
              <a:rPr lang="en-US"/>
              <a:t>in your javascript file, uncomment the line #8 by removing the 2 slashed in the beginning of the line. </a:t>
            </a:r>
          </a:p>
          <a:p>
            <a:pPr lvl="0">
              <a:spcBef>
                <a:spcPts val="0"/>
              </a:spcBef>
              <a:buNone/>
            </a:pPr>
            <a:r>
              <a:rPr lang="en-US"/>
              <a:t>what it is doing is, to the descriptionBox, we are appending a child, constellationDescription. this will add the constellationDescription paragraph to the descriptionBox. Let’s see what’s changed. </a:t>
            </a:r>
          </a:p>
          <a:p>
            <a:pPr lvl="0">
              <a:spcBef>
                <a:spcPts val="0"/>
              </a:spcBef>
              <a:buNone/>
            </a:pPr>
            <a:r>
              <a:rPr lang="en-US"/>
              <a:t>it’s empty!. let’s fill this paragraph out.</a:t>
            </a:r>
          </a:p>
          <a:p>
            <a:pPr lvl="0">
              <a:spcBef>
                <a:spcPts val="0"/>
              </a:spcBef>
              <a:buNone/>
            </a:pPr>
            <a:r>
              <a:rPr lang="en-US"/>
              <a:t>here, this equation says, we are doing something with constellationDescription paragraph. so what’s innerHTML?</a:t>
            </a:r>
          </a:p>
          <a:p>
            <a:pPr lvl="0">
              <a:spcBef>
                <a:spcPts val="0"/>
              </a:spcBef>
              <a:buNone/>
            </a:pPr>
            <a:r>
              <a:rPr lang="en-US"/>
              <a:t>innerHTML is used to set or refer to the HTML content of an element. by using this we can set text of an element. </a:t>
            </a:r>
          </a:p>
          <a:p>
            <a:pPr lvl="0">
              <a:spcBef>
                <a:spcPts val="0"/>
              </a:spcBef>
              <a:buNone/>
            </a:pPr>
            <a:r>
              <a:rPr lang="en-US"/>
              <a:t>What I did here is  get a name of my constellation from the json data, and add “has” and add the length of the starts array of our json data to get the number of the stars. and text “starts”. it’s so simple. to just add texts with plus sign, right?</a:t>
            </a:r>
          </a:p>
          <a:p>
            <a:pPr lvl="0">
              <a:spcBef>
                <a:spcPts val="0"/>
              </a:spcBef>
              <a:buNone/>
            </a:pPr>
            <a:r>
              <a:rPr lang="en-US"/>
              <a:t>ok, let’s check out web page. </a:t>
            </a:r>
          </a:p>
          <a:p>
            <a:pPr lvl="0">
              <a:spcBef>
                <a:spcPts val="0"/>
              </a:spcBef>
              <a:buNone/>
            </a:pPr>
            <a:r>
              <a:rPr lang="en-US"/>
              <a:t>now let’s give this a bit of style. </a:t>
            </a:r>
          </a:p>
          <a:p>
            <a:pPr lvl="0">
              <a:spcBef>
                <a:spcPts val="0"/>
              </a:spcBef>
              <a:buNone/>
            </a:pPr>
            <a:r>
              <a:rPr lang="en-US"/>
              <a:t>uncomment line #14, this is to set style of our constellationDescription paragraph. and we want to change the color of it. here I set it to pink. cause I like pink. :)</a:t>
            </a:r>
          </a:p>
          <a:p>
            <a:pPr lvl="0">
              <a:spcBef>
                <a:spcPts val="0"/>
              </a:spcBef>
              <a:buNone/>
            </a:pPr>
            <a:r>
              <a:rPr lang="en-US"/>
              <a:t>let’s check out the web page.! </a:t>
            </a:r>
          </a:p>
          <a:p>
            <a:pPr lvl="0">
              <a:spcBef>
                <a:spcPts val="0"/>
              </a:spcBef>
              <a:buNone/>
            </a:pPr>
            <a:br>
              <a:rPr lang="en-US">
                <a:latin typeface="Arial"/>
                <a:cs typeface="Arial"/>
              </a:rPr>
            </a:br>
            <a:endParaRPr lang="en-US">
              <a:latin typeface="Arial"/>
              <a:cs typeface="Arial"/>
            </a:endParaRPr>
          </a:p>
          <a:p>
            <a:pPr lvl="0">
              <a:spcBef>
                <a:spcPts val="0"/>
              </a:spcBef>
              <a:buNone/>
            </a:pPr>
            <a:br>
              <a:rPr lang="en-US">
                <a:latin typeface="Arial"/>
                <a:cs typeface="Arial"/>
              </a:rPr>
            </a:br>
            <a:endParaRPr lang="en-US">
              <a:latin typeface="Arial"/>
              <a:cs typeface="Arial"/>
            </a:endParaRPr>
          </a:p>
          <a:p>
            <a:pPr lvl="0">
              <a:spcBef>
                <a:spcPts val="0"/>
              </a:spcBef>
              <a:buNone/>
            </a:pPr>
            <a:r>
              <a:rPr lang="en-US"/>
              <a:t>cool~?</a:t>
            </a:r>
          </a:p>
          <a:p>
            <a:pPr lvl="0">
              <a:spcBef>
                <a:spcPts val="0"/>
              </a:spcBef>
              <a:buNone/>
            </a:pPr>
            <a:br>
              <a:rPr lang="en-US">
                <a:latin typeface="Arial"/>
                <a:cs typeface="Arial"/>
              </a:rPr>
            </a:br>
            <a:endParaRPr lang="en-US">
              <a:latin typeface="Arial"/>
              <a:cs typeface="Arial"/>
            </a:endParaRPr>
          </a:p>
          <a:p>
            <a:pPr lvl="0">
              <a:spcBef>
                <a:spcPts val="0"/>
              </a:spcBef>
              <a:buNone/>
            </a:pPr>
            <a:endParaRPr lang="en-US">
              <a:latin typeface="Arial"/>
              <a:cs typeface="Arial"/>
            </a:endParaRPr>
          </a:p>
          <a:p>
            <a:pPr lvl="0">
              <a:spcBef>
                <a:spcPts val="0"/>
              </a:spcBef>
              <a:buNone/>
            </a:pPr>
            <a:r>
              <a:rPr lang="en-US">
                <a:solidFill>
                  <a:srgbClr val="333333"/>
                </a:solidFill>
                <a:latin typeface="Consolas"/>
                <a:cs typeface="Consolas"/>
              </a:rPr>
              <a:t>constellation </a:t>
            </a:r>
            <a:r>
              <a:rPr lang="en-US">
                <a:solidFill>
                  <a:srgbClr val="A71D5D"/>
                </a:solidFill>
                <a:latin typeface="Consolas"/>
                <a:cs typeface="Consolas"/>
              </a:rPr>
              <a:t>=</a:t>
            </a:r>
            <a:r>
              <a:rPr lang="en-US">
                <a:solidFill>
                  <a:srgbClr val="333333"/>
                </a:solidFill>
                <a:latin typeface="Consolas"/>
                <a:cs typeface="Consolas"/>
              </a:rPr>
              <a:t> {--</a:t>
            </a:r>
            <a:r>
              <a:rPr lang="en-US">
                <a:solidFill>
                  <a:srgbClr val="183691"/>
                </a:solidFill>
                <a:latin typeface="Consolas"/>
                <a:cs typeface="Consolas"/>
              </a:rPr>
              <a:t>"name"</a:t>
            </a:r>
            <a:r>
              <a:rPr lang="en-US">
                <a:solidFill>
                  <a:srgbClr val="333333"/>
                </a:solidFill>
                <a:latin typeface="Consolas"/>
                <a:cs typeface="Consolas"/>
              </a:rPr>
              <a:t> </a:t>
            </a:r>
            <a:r>
              <a:rPr lang="en-US">
                <a:solidFill>
                  <a:srgbClr val="A71D5D"/>
                </a:solidFill>
                <a:latin typeface="Consolas"/>
                <a:cs typeface="Consolas"/>
              </a:rPr>
              <a:t>:</a:t>
            </a:r>
            <a:r>
              <a:rPr lang="en-US">
                <a:solidFill>
                  <a:srgbClr val="183691"/>
                </a:solidFill>
                <a:latin typeface="Consolas"/>
                <a:cs typeface="Consolas"/>
              </a:rPr>
              <a:t>"Pegasus"</a:t>
            </a:r>
            <a:r>
              <a:rPr lang="en-US">
                <a:solidFill>
                  <a:srgbClr val="333333"/>
                </a:solidFill>
                <a:latin typeface="Consolas"/>
                <a:cs typeface="Consolas"/>
              </a:rPr>
              <a:t>,--</a:t>
            </a:r>
            <a:r>
              <a:rPr lang="en-US">
                <a:solidFill>
                  <a:srgbClr val="183691"/>
                </a:solidFill>
                <a:latin typeface="Consolas"/>
                <a:cs typeface="Consolas"/>
              </a:rPr>
              <a:t>"stars"</a:t>
            </a:r>
            <a:r>
              <a:rPr lang="en-US">
                <a:solidFill>
                  <a:srgbClr val="A71D5D"/>
                </a:solidFill>
                <a:latin typeface="Consolas"/>
                <a:cs typeface="Consolas"/>
              </a:rPr>
              <a:t>:</a:t>
            </a:r>
            <a:r>
              <a:rPr lang="en-US">
                <a:solidFill>
                  <a:srgbClr val="333333"/>
                </a:solidFill>
                <a:latin typeface="Consolas"/>
                <a:cs typeface="Consolas"/>
              </a:rPr>
              <a:t>--[{</a:t>
            </a:r>
            <a:r>
              <a:rPr lang="en-US">
                <a:solidFill>
                  <a:srgbClr val="183691"/>
                </a:solidFill>
                <a:latin typeface="Consolas"/>
                <a:cs typeface="Consolas"/>
              </a:rPr>
              <a:t>"id"</a:t>
            </a:r>
            <a:r>
              <a:rPr lang="en-US">
                <a:solidFill>
                  <a:srgbClr val="A71D5D"/>
                </a:solidFill>
                <a:latin typeface="Consolas"/>
                <a:cs typeface="Consolas"/>
              </a:rPr>
              <a:t>:</a:t>
            </a:r>
            <a:r>
              <a:rPr lang="en-US">
                <a:solidFill>
                  <a:srgbClr val="183691"/>
                </a:solidFill>
                <a:latin typeface="Consolas"/>
                <a:cs typeface="Consolas"/>
              </a:rPr>
              <a:t>"star0"</a:t>
            </a:r>
            <a:r>
              <a:rPr lang="en-US">
                <a:solidFill>
                  <a:srgbClr val="333333"/>
                </a:solidFill>
                <a:latin typeface="Consolas"/>
                <a:cs typeface="Consolas"/>
              </a:rPr>
              <a:t>,</a:t>
            </a:r>
            <a:r>
              <a:rPr lang="en-US">
                <a:solidFill>
                  <a:srgbClr val="183691"/>
                </a:solidFill>
                <a:latin typeface="Consolas"/>
                <a:cs typeface="Consolas"/>
              </a:rPr>
              <a:t>"x_coordinate"</a:t>
            </a:r>
            <a:r>
              <a:rPr lang="en-US">
                <a:solidFill>
                  <a:srgbClr val="A71D5D"/>
                </a:solidFill>
                <a:latin typeface="Consolas"/>
                <a:cs typeface="Consolas"/>
              </a:rPr>
              <a:t>:</a:t>
            </a:r>
            <a:r>
              <a:rPr lang="en-US">
                <a:solidFill>
                  <a:srgbClr val="0086B3"/>
                </a:solidFill>
                <a:latin typeface="Consolas"/>
                <a:cs typeface="Consolas"/>
              </a:rPr>
              <a:t>5</a:t>
            </a:r>
            <a:r>
              <a:rPr lang="en-US">
                <a:solidFill>
                  <a:srgbClr val="333333"/>
                </a:solidFill>
                <a:latin typeface="Consolas"/>
                <a:cs typeface="Consolas"/>
              </a:rPr>
              <a:t>,</a:t>
            </a:r>
            <a:r>
              <a:rPr lang="en-US">
                <a:solidFill>
                  <a:srgbClr val="183691"/>
                </a:solidFill>
                <a:latin typeface="Consolas"/>
                <a:cs typeface="Consolas"/>
              </a:rPr>
              <a:t>"y_coordinate"</a:t>
            </a:r>
            <a:r>
              <a:rPr lang="en-US">
                <a:solidFill>
                  <a:srgbClr val="A71D5D"/>
                </a:solidFill>
                <a:latin typeface="Consolas"/>
                <a:cs typeface="Consolas"/>
              </a:rPr>
              <a:t>:</a:t>
            </a:r>
            <a:r>
              <a:rPr lang="en-US">
                <a:solidFill>
                  <a:srgbClr val="0086B3"/>
                </a:solidFill>
                <a:latin typeface="Consolas"/>
                <a:cs typeface="Consolas"/>
              </a:rPr>
              <a:t>7</a:t>
            </a:r>
            <a:r>
              <a:rPr lang="en-US">
                <a:solidFill>
                  <a:srgbClr val="333333"/>
                </a:solidFill>
                <a:latin typeface="Consolas"/>
                <a:cs typeface="Consolas"/>
              </a:rPr>
              <a:t>,</a:t>
            </a:r>
            <a:r>
              <a:rPr lang="en-US">
                <a:solidFill>
                  <a:srgbClr val="183691"/>
                </a:solidFill>
                <a:latin typeface="Consolas"/>
                <a:cs typeface="Consolas"/>
              </a:rPr>
              <a:t>"color"</a:t>
            </a:r>
            <a:r>
              <a:rPr lang="en-US">
                <a:solidFill>
                  <a:srgbClr val="A71D5D"/>
                </a:solidFill>
                <a:latin typeface="Consolas"/>
                <a:cs typeface="Consolas"/>
              </a:rPr>
              <a:t>:</a:t>
            </a:r>
            <a:r>
              <a:rPr lang="en-US">
                <a:solidFill>
                  <a:srgbClr val="183691"/>
                </a:solidFill>
                <a:latin typeface="Consolas"/>
                <a:cs typeface="Consolas"/>
              </a:rPr>
              <a:t>"yellow"</a:t>
            </a:r>
            <a:r>
              <a:rPr lang="en-US">
                <a:solidFill>
                  <a:srgbClr val="333333"/>
                </a:solidFill>
                <a:latin typeface="Consolas"/>
                <a:cs typeface="Consolas"/>
              </a:rPr>
              <a:t>,</a:t>
            </a:r>
            <a:r>
              <a:rPr lang="en-US">
                <a:solidFill>
                  <a:srgbClr val="183691"/>
                </a:solidFill>
                <a:latin typeface="Consolas"/>
                <a:cs typeface="Consolas"/>
              </a:rPr>
              <a:t>"number_of_spikes"</a:t>
            </a:r>
            <a:r>
              <a:rPr lang="en-US">
                <a:solidFill>
                  <a:srgbClr val="A71D5D"/>
                </a:solidFill>
                <a:latin typeface="Consolas"/>
                <a:cs typeface="Consolas"/>
              </a:rPr>
              <a:t>:</a:t>
            </a:r>
            <a:r>
              <a:rPr lang="en-US">
                <a:solidFill>
                  <a:srgbClr val="0086B3"/>
                </a:solidFill>
                <a:latin typeface="Consolas"/>
                <a:cs typeface="Consolas"/>
              </a:rPr>
              <a:t>5</a:t>
            </a:r>
            <a:r>
              <a:rPr lang="en-US">
                <a:solidFill>
                  <a:srgbClr val="333333"/>
                </a:solidFill>
                <a:latin typeface="Consolas"/>
                <a:cs typeface="Consolas"/>
              </a:rPr>
              <a:t>},{</a:t>
            </a:r>
            <a:r>
              <a:rPr lang="en-US">
                <a:solidFill>
                  <a:srgbClr val="183691"/>
                </a:solidFill>
                <a:latin typeface="Consolas"/>
                <a:cs typeface="Consolas"/>
              </a:rPr>
              <a:t>"id"</a:t>
            </a:r>
            <a:r>
              <a:rPr lang="en-US">
                <a:solidFill>
                  <a:srgbClr val="A71D5D"/>
                </a:solidFill>
                <a:latin typeface="Consolas"/>
                <a:cs typeface="Consolas"/>
              </a:rPr>
              <a:t>:</a:t>
            </a:r>
            <a:r>
              <a:rPr lang="en-US">
                <a:solidFill>
                  <a:srgbClr val="183691"/>
                </a:solidFill>
                <a:latin typeface="Consolas"/>
                <a:cs typeface="Consolas"/>
              </a:rPr>
              <a:t>"star1"</a:t>
            </a:r>
            <a:r>
              <a:rPr lang="en-US">
                <a:solidFill>
                  <a:srgbClr val="333333"/>
                </a:solidFill>
                <a:latin typeface="Consolas"/>
                <a:cs typeface="Consolas"/>
              </a:rPr>
              <a:t>,</a:t>
            </a:r>
            <a:r>
              <a:rPr lang="en-US">
                <a:solidFill>
                  <a:srgbClr val="183691"/>
                </a:solidFill>
                <a:latin typeface="Consolas"/>
                <a:cs typeface="Consolas"/>
              </a:rPr>
              <a:t>"x_coordinate"</a:t>
            </a:r>
            <a:r>
              <a:rPr lang="en-US">
                <a:solidFill>
                  <a:srgbClr val="A71D5D"/>
                </a:solidFill>
                <a:latin typeface="Consolas"/>
                <a:cs typeface="Consolas"/>
              </a:rPr>
              <a:t>:</a:t>
            </a:r>
            <a:r>
              <a:rPr lang="en-US">
                <a:solidFill>
                  <a:srgbClr val="0086B3"/>
                </a:solidFill>
                <a:latin typeface="Consolas"/>
                <a:cs typeface="Consolas"/>
              </a:rPr>
              <a:t>5</a:t>
            </a:r>
            <a:r>
              <a:rPr lang="en-US">
                <a:solidFill>
                  <a:srgbClr val="333333"/>
                </a:solidFill>
                <a:latin typeface="Consolas"/>
                <a:cs typeface="Consolas"/>
              </a:rPr>
              <a:t>,</a:t>
            </a:r>
            <a:r>
              <a:rPr lang="en-US">
                <a:solidFill>
                  <a:srgbClr val="183691"/>
                </a:solidFill>
                <a:latin typeface="Consolas"/>
                <a:cs typeface="Consolas"/>
              </a:rPr>
              <a:t>"y_coordinate"</a:t>
            </a:r>
            <a:r>
              <a:rPr lang="en-US">
                <a:solidFill>
                  <a:srgbClr val="A71D5D"/>
                </a:solidFill>
                <a:latin typeface="Consolas"/>
                <a:cs typeface="Consolas"/>
              </a:rPr>
              <a:t>:</a:t>
            </a:r>
            <a:r>
              <a:rPr lang="en-US">
                <a:solidFill>
                  <a:srgbClr val="0086B3"/>
                </a:solidFill>
                <a:latin typeface="Consolas"/>
                <a:cs typeface="Consolas"/>
              </a:rPr>
              <a:t>14</a:t>
            </a:r>
            <a:r>
              <a:rPr lang="en-US">
                <a:solidFill>
                  <a:srgbClr val="333333"/>
                </a:solidFill>
                <a:latin typeface="Consolas"/>
                <a:cs typeface="Consolas"/>
              </a:rPr>
              <a:t>,</a:t>
            </a:r>
            <a:r>
              <a:rPr lang="en-US">
                <a:solidFill>
                  <a:srgbClr val="183691"/>
                </a:solidFill>
                <a:latin typeface="Consolas"/>
                <a:cs typeface="Consolas"/>
              </a:rPr>
              <a:t>"color"</a:t>
            </a:r>
            <a:r>
              <a:rPr lang="en-US">
                <a:solidFill>
                  <a:srgbClr val="A71D5D"/>
                </a:solidFill>
                <a:latin typeface="Consolas"/>
                <a:cs typeface="Consolas"/>
              </a:rPr>
              <a:t>:</a:t>
            </a:r>
            <a:r>
              <a:rPr lang="en-US">
                <a:solidFill>
                  <a:srgbClr val="183691"/>
                </a:solidFill>
                <a:latin typeface="Consolas"/>
                <a:cs typeface="Consolas"/>
              </a:rPr>
              <a:t>"yellow"</a:t>
            </a:r>
            <a:r>
              <a:rPr lang="en-US">
                <a:solidFill>
                  <a:srgbClr val="333333"/>
                </a:solidFill>
                <a:latin typeface="Consolas"/>
                <a:cs typeface="Consolas"/>
              </a:rPr>
              <a:t>,</a:t>
            </a:r>
            <a:r>
              <a:rPr lang="en-US">
                <a:solidFill>
                  <a:srgbClr val="183691"/>
                </a:solidFill>
                <a:latin typeface="Consolas"/>
                <a:cs typeface="Consolas"/>
              </a:rPr>
              <a:t>"number_of_spikes"</a:t>
            </a:r>
            <a:r>
              <a:rPr lang="en-US">
                <a:solidFill>
                  <a:srgbClr val="A71D5D"/>
                </a:solidFill>
                <a:latin typeface="Consolas"/>
                <a:cs typeface="Consolas"/>
              </a:rPr>
              <a:t>:</a:t>
            </a:r>
            <a:r>
              <a:rPr lang="en-US">
                <a:solidFill>
                  <a:srgbClr val="0086B3"/>
                </a:solidFill>
                <a:latin typeface="Consolas"/>
                <a:cs typeface="Consolas"/>
              </a:rPr>
              <a:t>5</a:t>
            </a:r>
            <a:r>
              <a:rPr lang="en-US">
                <a:solidFill>
                  <a:srgbClr val="333333"/>
                </a:solidFill>
                <a:latin typeface="Consolas"/>
                <a:cs typeface="Consolas"/>
              </a:rPr>
              <a:t>},{</a:t>
            </a:r>
            <a:r>
              <a:rPr lang="en-US">
                <a:solidFill>
                  <a:srgbClr val="183691"/>
                </a:solidFill>
                <a:latin typeface="Consolas"/>
                <a:cs typeface="Consolas"/>
              </a:rPr>
              <a:t>"id"</a:t>
            </a:r>
            <a:r>
              <a:rPr lang="en-US">
                <a:solidFill>
                  <a:srgbClr val="A71D5D"/>
                </a:solidFill>
                <a:latin typeface="Consolas"/>
                <a:cs typeface="Consolas"/>
              </a:rPr>
              <a:t>:</a:t>
            </a:r>
            <a:r>
              <a:rPr lang="en-US">
                <a:solidFill>
                  <a:srgbClr val="183691"/>
                </a:solidFill>
                <a:latin typeface="Consolas"/>
                <a:cs typeface="Consolas"/>
              </a:rPr>
              <a:t>"star2"</a:t>
            </a:r>
            <a:r>
              <a:rPr lang="en-US">
                <a:solidFill>
                  <a:srgbClr val="333333"/>
                </a:solidFill>
                <a:latin typeface="Consolas"/>
                <a:cs typeface="Consolas"/>
              </a:rPr>
              <a:t>,</a:t>
            </a:r>
            <a:r>
              <a:rPr lang="en-US">
                <a:solidFill>
                  <a:srgbClr val="183691"/>
                </a:solidFill>
                <a:latin typeface="Consolas"/>
                <a:cs typeface="Consolas"/>
              </a:rPr>
              <a:t>"x_coordinate"</a:t>
            </a:r>
            <a:r>
              <a:rPr lang="en-US">
                <a:solidFill>
                  <a:srgbClr val="A71D5D"/>
                </a:solidFill>
                <a:latin typeface="Consolas"/>
                <a:cs typeface="Consolas"/>
              </a:rPr>
              <a:t>:</a:t>
            </a:r>
            <a:r>
              <a:rPr lang="en-US">
                <a:solidFill>
                  <a:srgbClr val="0086B3"/>
                </a:solidFill>
                <a:latin typeface="Consolas"/>
                <a:cs typeface="Consolas"/>
              </a:rPr>
              <a:t>10</a:t>
            </a:r>
            <a:r>
              <a:rPr lang="en-US">
                <a:solidFill>
                  <a:srgbClr val="333333"/>
                </a:solidFill>
                <a:latin typeface="Consolas"/>
                <a:cs typeface="Consolas"/>
              </a:rPr>
              <a:t>,</a:t>
            </a:r>
            <a:r>
              <a:rPr lang="en-US">
                <a:solidFill>
                  <a:srgbClr val="183691"/>
                </a:solidFill>
                <a:latin typeface="Consolas"/>
                <a:cs typeface="Consolas"/>
              </a:rPr>
              <a:t>"y_coordinate"</a:t>
            </a:r>
            <a:r>
              <a:rPr lang="en-US">
                <a:solidFill>
                  <a:srgbClr val="A71D5D"/>
                </a:solidFill>
                <a:latin typeface="Consolas"/>
                <a:cs typeface="Consolas"/>
              </a:rPr>
              <a:t>:</a:t>
            </a:r>
            <a:r>
              <a:rPr lang="en-US">
                <a:solidFill>
                  <a:srgbClr val="0086B3"/>
                </a:solidFill>
                <a:latin typeface="Consolas"/>
                <a:cs typeface="Consolas"/>
              </a:rPr>
              <a:t>14</a:t>
            </a:r>
            <a:r>
              <a:rPr lang="en-US">
                <a:solidFill>
                  <a:srgbClr val="333333"/>
                </a:solidFill>
                <a:latin typeface="Consolas"/>
                <a:cs typeface="Consolas"/>
              </a:rPr>
              <a:t>,</a:t>
            </a:r>
            <a:r>
              <a:rPr lang="en-US">
                <a:solidFill>
                  <a:srgbClr val="183691"/>
                </a:solidFill>
                <a:latin typeface="Consolas"/>
                <a:cs typeface="Consolas"/>
              </a:rPr>
              <a:t>"color"</a:t>
            </a:r>
            <a:r>
              <a:rPr lang="en-US">
                <a:solidFill>
                  <a:srgbClr val="A71D5D"/>
                </a:solidFill>
                <a:latin typeface="Consolas"/>
                <a:cs typeface="Consolas"/>
              </a:rPr>
              <a:t>:</a:t>
            </a:r>
            <a:r>
              <a:rPr lang="en-US">
                <a:solidFill>
                  <a:srgbClr val="183691"/>
                </a:solidFill>
                <a:latin typeface="Consolas"/>
                <a:cs typeface="Consolas"/>
              </a:rPr>
              <a:t>"yellow"</a:t>
            </a:r>
            <a:r>
              <a:rPr lang="en-US">
                <a:solidFill>
                  <a:srgbClr val="333333"/>
                </a:solidFill>
                <a:latin typeface="Consolas"/>
                <a:cs typeface="Consolas"/>
              </a:rPr>
              <a:t>,</a:t>
            </a:r>
            <a:r>
              <a:rPr lang="en-US">
                <a:solidFill>
                  <a:srgbClr val="183691"/>
                </a:solidFill>
                <a:latin typeface="Consolas"/>
                <a:cs typeface="Consolas"/>
              </a:rPr>
              <a:t>"number_of_spikes"</a:t>
            </a:r>
            <a:r>
              <a:rPr lang="en-US">
                <a:solidFill>
                  <a:srgbClr val="A71D5D"/>
                </a:solidFill>
                <a:latin typeface="Consolas"/>
                <a:cs typeface="Consolas"/>
              </a:rPr>
              <a:t>:</a:t>
            </a:r>
            <a:r>
              <a:rPr lang="en-US">
                <a:solidFill>
                  <a:srgbClr val="0086B3"/>
                </a:solidFill>
                <a:latin typeface="Consolas"/>
                <a:cs typeface="Consolas"/>
              </a:rPr>
              <a:t>5</a:t>
            </a:r>
            <a:r>
              <a:rPr lang="en-US">
                <a:solidFill>
                  <a:srgbClr val="333333"/>
                </a:solidFill>
                <a:latin typeface="Consolas"/>
                <a:cs typeface="Consolas"/>
              </a:rPr>
              <a:t>},{</a:t>
            </a:r>
            <a:r>
              <a:rPr lang="en-US">
                <a:solidFill>
                  <a:srgbClr val="183691"/>
                </a:solidFill>
                <a:latin typeface="Consolas"/>
                <a:cs typeface="Consolas"/>
              </a:rPr>
              <a:t>"id"</a:t>
            </a:r>
            <a:r>
              <a:rPr lang="en-US">
                <a:solidFill>
                  <a:srgbClr val="A71D5D"/>
                </a:solidFill>
                <a:latin typeface="Consolas"/>
                <a:cs typeface="Consolas"/>
              </a:rPr>
              <a:t>:</a:t>
            </a:r>
            <a:r>
              <a:rPr lang="en-US">
                <a:solidFill>
                  <a:srgbClr val="183691"/>
                </a:solidFill>
                <a:latin typeface="Consolas"/>
                <a:cs typeface="Consolas"/>
              </a:rPr>
              <a:t>"star3"</a:t>
            </a:r>
            <a:r>
              <a:rPr lang="en-US">
                <a:solidFill>
                  <a:srgbClr val="333333"/>
                </a:solidFill>
                <a:latin typeface="Consolas"/>
                <a:cs typeface="Consolas"/>
              </a:rPr>
              <a:t>,</a:t>
            </a:r>
            <a:r>
              <a:rPr lang="en-US">
                <a:solidFill>
                  <a:srgbClr val="183691"/>
                </a:solidFill>
                <a:latin typeface="Consolas"/>
                <a:cs typeface="Consolas"/>
              </a:rPr>
              <a:t>"x_coordinate"</a:t>
            </a:r>
            <a:r>
              <a:rPr lang="en-US">
                <a:solidFill>
                  <a:srgbClr val="A71D5D"/>
                </a:solidFill>
                <a:latin typeface="Consolas"/>
                <a:cs typeface="Consolas"/>
              </a:rPr>
              <a:t>:</a:t>
            </a:r>
            <a:r>
              <a:rPr lang="en-US">
                <a:solidFill>
                  <a:srgbClr val="0086B3"/>
                </a:solidFill>
                <a:latin typeface="Consolas"/>
                <a:cs typeface="Consolas"/>
              </a:rPr>
              <a:t>10</a:t>
            </a:r>
            <a:r>
              <a:rPr lang="en-US">
                <a:solidFill>
                  <a:srgbClr val="333333"/>
                </a:solidFill>
                <a:latin typeface="Consolas"/>
                <a:cs typeface="Consolas"/>
              </a:rPr>
              <a:t>,</a:t>
            </a:r>
            <a:r>
              <a:rPr lang="en-US">
                <a:solidFill>
                  <a:srgbClr val="183691"/>
                </a:solidFill>
                <a:latin typeface="Consolas"/>
                <a:cs typeface="Consolas"/>
              </a:rPr>
              <a:t>"y_coordinate"</a:t>
            </a:r>
            <a:r>
              <a:rPr lang="en-US">
                <a:solidFill>
                  <a:srgbClr val="A71D5D"/>
                </a:solidFill>
                <a:latin typeface="Consolas"/>
                <a:cs typeface="Consolas"/>
              </a:rPr>
              <a:t>:</a:t>
            </a:r>
            <a:r>
              <a:rPr lang="en-US">
                <a:solidFill>
                  <a:srgbClr val="0086B3"/>
                </a:solidFill>
                <a:latin typeface="Consolas"/>
                <a:cs typeface="Consolas"/>
              </a:rPr>
              <a:t>20</a:t>
            </a:r>
            <a:r>
              <a:rPr lang="en-US">
                <a:solidFill>
                  <a:srgbClr val="333333"/>
                </a:solidFill>
                <a:latin typeface="Consolas"/>
                <a:cs typeface="Consolas"/>
              </a:rPr>
              <a:t>,</a:t>
            </a:r>
            <a:r>
              <a:rPr lang="en-US">
                <a:solidFill>
                  <a:srgbClr val="183691"/>
                </a:solidFill>
                <a:latin typeface="Consolas"/>
                <a:cs typeface="Consolas"/>
              </a:rPr>
              <a:t>"color"</a:t>
            </a:r>
            <a:r>
              <a:rPr lang="en-US">
                <a:solidFill>
                  <a:srgbClr val="A71D5D"/>
                </a:solidFill>
                <a:latin typeface="Consolas"/>
                <a:cs typeface="Consolas"/>
              </a:rPr>
              <a:t>:</a:t>
            </a:r>
            <a:r>
              <a:rPr lang="en-US">
                <a:solidFill>
                  <a:srgbClr val="183691"/>
                </a:solidFill>
                <a:latin typeface="Consolas"/>
                <a:cs typeface="Consolas"/>
              </a:rPr>
              <a:t>"yellow"</a:t>
            </a:r>
            <a:r>
              <a:rPr lang="en-US">
                <a:solidFill>
                  <a:srgbClr val="333333"/>
                </a:solidFill>
                <a:latin typeface="Consolas"/>
                <a:cs typeface="Consolas"/>
              </a:rPr>
              <a:t>,</a:t>
            </a:r>
            <a:r>
              <a:rPr lang="en-US">
                <a:solidFill>
                  <a:srgbClr val="183691"/>
                </a:solidFill>
                <a:latin typeface="Consolas"/>
                <a:cs typeface="Consolas"/>
              </a:rPr>
              <a:t>"number_of_spikes"</a:t>
            </a:r>
            <a:r>
              <a:rPr lang="en-US">
                <a:solidFill>
                  <a:srgbClr val="A71D5D"/>
                </a:solidFill>
                <a:latin typeface="Consolas"/>
                <a:cs typeface="Consolas"/>
              </a:rPr>
              <a:t>:</a:t>
            </a:r>
            <a:r>
              <a:rPr lang="en-US">
                <a:solidFill>
                  <a:srgbClr val="0086B3"/>
                </a:solidFill>
                <a:latin typeface="Consolas"/>
                <a:cs typeface="Consolas"/>
              </a:rPr>
              <a:t>5</a:t>
            </a:r>
            <a:r>
              <a:rPr lang="en-US">
                <a:solidFill>
                  <a:srgbClr val="333333"/>
                </a:solidFill>
                <a:latin typeface="Consolas"/>
                <a:cs typeface="Consolas"/>
              </a:rPr>
              <a:t>}]--};</a:t>
            </a:r>
            <a:r>
              <a:rPr lang="en-US">
                <a:latin typeface="Arial"/>
                <a:cs typeface="Arial"/>
              </a:rPr>
              <a:t> </a:t>
            </a:r>
          </a:p>
          <a:p>
            <a:pPr lvl="0">
              <a:spcBef>
                <a:spcPts val="0"/>
              </a:spcBef>
              <a:buNone/>
            </a:pPr>
            <a:r>
              <a:rPr lang="en-US">
                <a:solidFill>
                  <a:srgbClr val="767676"/>
                </a:solidFill>
                <a:latin typeface="-apple-system"/>
                <a:cs typeface="Arial"/>
              </a:rPr>
              <a:t> Lock conversation</a:t>
            </a:r>
          </a:p>
          <a:p>
            <a:pPr lvl="0">
              <a:spcBef>
                <a:spcPts val="0"/>
              </a:spcBef>
              <a:buNone/>
            </a:pPr>
            <a:br>
              <a:rPr lang="en-US">
                <a:latin typeface="Arial"/>
                <a:cs typeface="Arial"/>
              </a:rPr>
            </a:br>
            <a:endParaRPr>
              <a:latin typeface="Arial"/>
              <a:cs typeface="Arial"/>
            </a:endParaRPr>
          </a:p>
        </p:txBody>
      </p:sp>
    </p:spTree>
    <p:extLst>
      <p:ext uri="{BB962C8B-B14F-4D97-AF65-F5344CB8AC3E}">
        <p14:creationId xmlns:p14="http://schemas.microsoft.com/office/powerpoint/2010/main" val="29106079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a:latin typeface="Arial"/>
                <a:cs typeface="Arial"/>
              </a:rPr>
              <a:t>Here are additional steps that you can try. </a:t>
            </a:r>
            <a:endParaRPr>
              <a:latin typeface="Arial"/>
              <a:cs typeface="Arial"/>
            </a:endParaRPr>
          </a:p>
        </p:txBody>
      </p:sp>
    </p:spTree>
    <p:extLst>
      <p:ext uri="{BB962C8B-B14F-4D97-AF65-F5344CB8AC3E}">
        <p14:creationId xmlns:p14="http://schemas.microsoft.com/office/powerpoint/2010/main" val="22109453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8" name="Shape 5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Chrissie</a:t>
            </a:r>
          </a:p>
        </p:txBody>
      </p:sp>
    </p:spTree>
    <p:extLst>
      <p:ext uri="{BB962C8B-B14F-4D97-AF65-F5344CB8AC3E}">
        <p14:creationId xmlns:p14="http://schemas.microsoft.com/office/powerpoint/2010/main" val="12215691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69910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5" name="Shape 5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Chrissie</a:t>
            </a:r>
          </a:p>
        </p:txBody>
      </p:sp>
    </p:spTree>
    <p:extLst>
      <p:ext uri="{BB962C8B-B14F-4D97-AF65-F5344CB8AC3E}">
        <p14:creationId xmlns:p14="http://schemas.microsoft.com/office/powerpoint/2010/main" val="21271225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Clr>
                <a:schemeClr val="dk1"/>
              </a:buClr>
              <a:buSzPct val="100000"/>
              <a:buFont typeface="Arial"/>
              <a:buNone/>
            </a:pPr>
            <a:r>
              <a:rPr lang="en"/>
              <a:t>Chrissie</a:t>
            </a:r>
          </a:p>
        </p:txBody>
      </p:sp>
    </p:spTree>
    <p:extLst>
      <p:ext uri="{BB962C8B-B14F-4D97-AF65-F5344CB8AC3E}">
        <p14:creationId xmlns:p14="http://schemas.microsoft.com/office/powerpoint/2010/main" val="3789182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Felise</a:t>
            </a:r>
          </a:p>
        </p:txBody>
      </p:sp>
    </p:spTree>
    <p:extLst>
      <p:ext uri="{BB962C8B-B14F-4D97-AF65-F5344CB8AC3E}">
        <p14:creationId xmlns:p14="http://schemas.microsoft.com/office/powerpoint/2010/main" val="169801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Felise</a:t>
            </a:r>
          </a:p>
        </p:txBody>
      </p:sp>
    </p:spTree>
    <p:extLst>
      <p:ext uri="{BB962C8B-B14F-4D97-AF65-F5344CB8AC3E}">
        <p14:creationId xmlns:p14="http://schemas.microsoft.com/office/powerpoint/2010/main" val="4217170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Felise</a:t>
            </a:r>
          </a:p>
        </p:txBody>
      </p:sp>
    </p:spTree>
    <p:extLst>
      <p:ext uri="{BB962C8B-B14F-4D97-AF65-F5344CB8AC3E}">
        <p14:creationId xmlns:p14="http://schemas.microsoft.com/office/powerpoint/2010/main" val="1998503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Lucy</a:t>
            </a:r>
          </a:p>
        </p:txBody>
      </p:sp>
    </p:spTree>
    <p:extLst>
      <p:ext uri="{BB962C8B-B14F-4D97-AF65-F5344CB8AC3E}">
        <p14:creationId xmlns:p14="http://schemas.microsoft.com/office/powerpoint/2010/main" val="2458275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Lucy</a:t>
            </a:r>
          </a:p>
        </p:txBody>
      </p:sp>
    </p:spTree>
    <p:extLst>
      <p:ext uri="{BB962C8B-B14F-4D97-AF65-F5344CB8AC3E}">
        <p14:creationId xmlns:p14="http://schemas.microsoft.com/office/powerpoint/2010/main" val="389361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1" name="Shape 11"/>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2" name="Shape 12"/>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
        <p:nvSpPr>
          <p:cNvPr id="27" name="Shape 27"/>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placekitten.com/g/200/20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gif"/></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gif"/></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gif"/></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jpg"/></Relationships>
</file>

<file path=ppt/slides/_rels/slide3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webmonkey.com/2010/02/css-properties/"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www.webmonkey.com/2010/02/html_cheatsheet/"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2.gif"/><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59354"/>
            <a:ext cx="7772400" cy="1159799"/>
          </a:xfrm>
          <a:prstGeom prst="rect">
            <a:avLst/>
          </a:prstGeom>
        </p:spPr>
        <p:txBody>
          <a:bodyPr lIns="91425" tIns="91425" rIns="91425" bIns="91425" anchor="b" anchorCtr="0">
            <a:noAutofit/>
          </a:bodyPr>
          <a:lstStyle/>
          <a:p>
            <a:pPr lvl="0" rtl="0">
              <a:spcBef>
                <a:spcPts val="0"/>
              </a:spcBef>
              <a:buNone/>
            </a:pPr>
            <a:r>
              <a:rPr lang="en" dirty="0">
                <a:solidFill>
                  <a:srgbClr val="FF0000"/>
                </a:solidFill>
              </a:rPr>
              <a:t>EXITE 2016</a:t>
            </a:r>
            <a:endParaRPr lang="en-US" b="0" dirty="0">
              <a:solidFill>
                <a:schemeClr val="tx1"/>
              </a:solidFill>
            </a:endParaRPr>
          </a:p>
        </p:txBody>
      </p:sp>
      <p:sp>
        <p:nvSpPr>
          <p:cNvPr id="35" name="Shape 35"/>
          <p:cNvSpPr txBox="1">
            <a:spLocks noGrp="1"/>
          </p:cNvSpPr>
          <p:nvPr>
            <p:ph type="subTitle" idx="1"/>
          </p:nvPr>
        </p:nvSpPr>
        <p:spPr>
          <a:xfrm>
            <a:off x="685800" y="1363666"/>
            <a:ext cx="7772400" cy="784799"/>
          </a:xfrm>
          <a:prstGeom prst="rect">
            <a:avLst/>
          </a:prstGeom>
        </p:spPr>
        <p:txBody>
          <a:bodyPr lIns="91425" tIns="91425" rIns="91425" bIns="91425" anchor="t" anchorCtr="0">
            <a:noAutofit/>
          </a:bodyPr>
          <a:lstStyle/>
          <a:p>
            <a:pPr lvl="0" rtl="0">
              <a:spcBef>
                <a:spcPts val="0"/>
              </a:spcBef>
              <a:buNone/>
            </a:pPr>
            <a:r>
              <a:rPr lang="en">
                <a:solidFill>
                  <a:srgbClr val="F1C232"/>
                </a:solidFill>
              </a:rPr>
              <a:t>Code your constellation!</a:t>
            </a:r>
          </a:p>
        </p:txBody>
      </p:sp>
      <p:pic>
        <p:nvPicPr>
          <p:cNvPr id="36" name="Shape 36"/>
          <p:cNvPicPr preferRelativeResize="0"/>
          <p:nvPr/>
        </p:nvPicPr>
        <p:blipFill rotWithShape="1">
          <a:blip r:embed="rId3">
            <a:alphaModFix/>
          </a:blip>
          <a:srcRect t="5249"/>
          <a:stretch/>
        </p:blipFill>
        <p:spPr>
          <a:xfrm>
            <a:off x="2327025" y="2148462"/>
            <a:ext cx="4490851" cy="2659476"/>
          </a:xfrm>
          <a:prstGeom prst="rect">
            <a:avLst/>
          </a:prstGeom>
          <a:noFill/>
          <a:ln>
            <a:noFill/>
          </a:ln>
        </p:spPr>
      </p:pic>
      <p:pic>
        <p:nvPicPr>
          <p:cNvPr id="37" name="Shape 37"/>
          <p:cNvPicPr preferRelativeResize="0"/>
          <p:nvPr/>
        </p:nvPicPr>
        <p:blipFill>
          <a:blip r:embed="rId4">
            <a:alphaModFix/>
          </a:blip>
          <a:stretch>
            <a:fillRect/>
          </a:stretch>
        </p:blipFill>
        <p:spPr>
          <a:xfrm flipH="1">
            <a:off x="1791229" y="607076"/>
            <a:ext cx="1012070" cy="694974"/>
          </a:xfrm>
          <a:prstGeom prst="rect">
            <a:avLst/>
          </a:prstGeom>
          <a:noFill/>
          <a:ln>
            <a:noFill/>
          </a:ln>
        </p:spPr>
      </p:pic>
      <p:pic>
        <p:nvPicPr>
          <p:cNvPr id="38" name="Shape 38"/>
          <p:cNvPicPr preferRelativeResize="0"/>
          <p:nvPr/>
        </p:nvPicPr>
        <p:blipFill>
          <a:blip r:embed="rId4">
            <a:alphaModFix/>
          </a:blip>
          <a:stretch>
            <a:fillRect/>
          </a:stretch>
        </p:blipFill>
        <p:spPr>
          <a:xfrm>
            <a:off x="6275450" y="592499"/>
            <a:ext cx="1012075" cy="694974"/>
          </a:xfrm>
          <a:prstGeom prst="rect">
            <a:avLst/>
          </a:prstGeom>
          <a:noFill/>
          <a:ln>
            <a:noFill/>
          </a:ln>
        </p:spPr>
      </p:pic>
      <p:pic>
        <p:nvPicPr>
          <p:cNvPr id="39" name="Shape 39"/>
          <p:cNvPicPr preferRelativeResize="0"/>
          <p:nvPr/>
        </p:nvPicPr>
        <p:blipFill>
          <a:blip r:embed="rId5">
            <a:alphaModFix/>
          </a:blip>
          <a:stretch>
            <a:fillRect/>
          </a:stretch>
        </p:blipFill>
        <p:spPr>
          <a:xfrm>
            <a:off x="4502250" y="459474"/>
            <a:ext cx="518275" cy="5054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884928"/>
            <a:ext cx="8229600" cy="857400"/>
          </a:xfrm>
          <a:prstGeom prst="rect">
            <a:avLst/>
          </a:prstGeom>
        </p:spPr>
        <p:txBody>
          <a:bodyPr lIns="91425" tIns="91425" rIns="91425" bIns="91425" anchor="b" anchorCtr="0">
            <a:noAutofit/>
          </a:bodyPr>
          <a:lstStyle/>
          <a:p>
            <a:pPr lvl="0" rtl="0">
              <a:spcBef>
                <a:spcPts val="0"/>
              </a:spcBef>
              <a:buNone/>
            </a:pPr>
            <a:r>
              <a:rPr lang="en" dirty="0">
                <a:solidFill>
                  <a:srgbClr val="4A86E8"/>
                </a:solidFill>
              </a:rPr>
              <a:t>Now, let’s find out the coordinates of the stars in your constellation!</a:t>
            </a:r>
          </a:p>
        </p:txBody>
      </p:sp>
      <p:pic>
        <p:nvPicPr>
          <p:cNvPr id="115" name="Shape 115"/>
          <p:cNvPicPr preferRelativeResize="0"/>
          <p:nvPr/>
        </p:nvPicPr>
        <p:blipFill>
          <a:blip r:embed="rId3">
            <a:alphaModFix/>
          </a:blip>
          <a:stretch>
            <a:fillRect/>
          </a:stretch>
        </p:blipFill>
        <p:spPr>
          <a:xfrm rot="-1970852">
            <a:off x="234629" y="299081"/>
            <a:ext cx="425742" cy="415215"/>
          </a:xfrm>
          <a:prstGeom prst="rect">
            <a:avLst/>
          </a:prstGeom>
          <a:noFill/>
          <a:ln>
            <a:noFill/>
          </a:ln>
        </p:spPr>
      </p:pic>
      <p:pic>
        <p:nvPicPr>
          <p:cNvPr id="116" name="Shape 116"/>
          <p:cNvPicPr preferRelativeResize="0"/>
          <p:nvPr/>
        </p:nvPicPr>
        <p:blipFill>
          <a:blip r:embed="rId4">
            <a:alphaModFix/>
          </a:blip>
          <a:stretch>
            <a:fillRect/>
          </a:stretch>
        </p:blipFill>
        <p:spPr>
          <a:xfrm>
            <a:off x="457200" y="1640950"/>
            <a:ext cx="3245274" cy="3295699"/>
          </a:xfrm>
          <a:prstGeom prst="rect">
            <a:avLst/>
          </a:prstGeom>
          <a:noFill/>
          <a:ln>
            <a:noFill/>
          </a:ln>
        </p:spPr>
      </p:pic>
      <p:cxnSp>
        <p:nvCxnSpPr>
          <p:cNvPr id="119" name="Shape 119"/>
          <p:cNvCxnSpPr/>
          <p:nvPr/>
        </p:nvCxnSpPr>
        <p:spPr>
          <a:xfrm>
            <a:off x="738944" y="4548418"/>
            <a:ext cx="3111599" cy="9000"/>
          </a:xfrm>
          <a:prstGeom prst="straightConnector1">
            <a:avLst/>
          </a:prstGeom>
          <a:noFill/>
          <a:ln w="76200" cap="flat" cmpd="sng">
            <a:solidFill>
              <a:srgbClr val="FF0000"/>
            </a:solidFill>
            <a:prstDash val="solid"/>
            <a:round/>
            <a:headEnd type="none" w="lg" len="lg"/>
            <a:tailEnd type="triangle" w="lg" len="lg"/>
          </a:ln>
        </p:spPr>
      </p:cxnSp>
      <p:pic>
        <p:nvPicPr>
          <p:cNvPr id="9" name="Shape 126"/>
          <p:cNvPicPr preferRelativeResize="0"/>
          <p:nvPr/>
        </p:nvPicPr>
        <p:blipFill>
          <a:blip r:embed="rId4">
            <a:alphaModFix/>
          </a:blip>
          <a:stretch>
            <a:fillRect/>
          </a:stretch>
        </p:blipFill>
        <p:spPr>
          <a:xfrm>
            <a:off x="5121050" y="1602550"/>
            <a:ext cx="3245274" cy="3295699"/>
          </a:xfrm>
          <a:prstGeom prst="rect">
            <a:avLst/>
          </a:prstGeom>
          <a:noFill/>
          <a:ln>
            <a:noFill/>
          </a:ln>
        </p:spPr>
      </p:pic>
      <p:cxnSp>
        <p:nvCxnSpPr>
          <p:cNvPr id="10" name="Shape 129"/>
          <p:cNvCxnSpPr/>
          <p:nvPr/>
        </p:nvCxnSpPr>
        <p:spPr>
          <a:xfrm rot="10800000">
            <a:off x="5461000" y="1641974"/>
            <a:ext cx="0" cy="2939100"/>
          </a:xfrm>
          <a:prstGeom prst="straightConnector1">
            <a:avLst/>
          </a:prstGeom>
          <a:noFill/>
          <a:ln w="76200" cap="flat" cmpd="sng">
            <a:solidFill>
              <a:srgbClr val="FF0000"/>
            </a:solidFill>
            <a:prstDash val="solid"/>
            <a:round/>
            <a:headEnd type="none" w="lg" len="lg"/>
            <a:tailEnd type="triangle" w="lg" len="lg"/>
          </a:ln>
        </p:spPr>
      </p:cxnSp>
      <p:sp>
        <p:nvSpPr>
          <p:cNvPr id="11" name="Shape 127"/>
          <p:cNvSpPr txBox="1">
            <a:spLocks noGrp="1"/>
          </p:cNvSpPr>
          <p:nvPr>
            <p:ph type="body" idx="1"/>
          </p:nvPr>
        </p:nvSpPr>
        <p:spPr>
          <a:xfrm>
            <a:off x="5290458" y="2757102"/>
            <a:ext cx="1885950" cy="582386"/>
          </a:xfrm>
          <a:prstGeom prst="rect">
            <a:avLst/>
          </a:prstGeom>
        </p:spPr>
        <p:txBody>
          <a:bodyPr lIns="91425" tIns="91425" rIns="91425" bIns="91425" anchor="t" anchorCtr="0">
            <a:noAutofit/>
          </a:bodyPr>
          <a:lstStyle/>
          <a:p>
            <a:pPr marL="457200" lvl="0" indent="-228600" rtl="0">
              <a:spcBef>
                <a:spcPts val="0"/>
              </a:spcBef>
            </a:pPr>
            <a:r>
              <a:rPr lang="en" dirty="0">
                <a:solidFill>
                  <a:srgbClr val="FF0000"/>
                </a:solidFill>
              </a:rPr>
              <a:t>y-axis</a:t>
            </a:r>
            <a:endParaRPr lang="en" dirty="0">
              <a:solidFill>
                <a:srgbClr val="000000"/>
              </a:solidFill>
            </a:endParaRPr>
          </a:p>
          <a:p>
            <a:pPr lvl="0" rtl="0">
              <a:spcBef>
                <a:spcPts val="0"/>
              </a:spcBef>
              <a:buNone/>
            </a:pPr>
            <a:endParaRPr dirty="0"/>
          </a:p>
        </p:txBody>
      </p:sp>
      <p:sp>
        <p:nvSpPr>
          <p:cNvPr id="12" name="Shape 127"/>
          <p:cNvSpPr txBox="1">
            <a:spLocks/>
          </p:cNvSpPr>
          <p:nvPr/>
        </p:nvSpPr>
        <p:spPr>
          <a:xfrm>
            <a:off x="1351768" y="3939113"/>
            <a:ext cx="1885950" cy="58238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3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ct val="1000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ct val="1000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ct val="1000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ct val="1000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ct val="1000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ct val="1000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ct val="1000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ct val="100000"/>
              <a:buNone/>
              <a:defRPr sz="1800" b="0" i="0" u="none" strike="noStrike" cap="none">
                <a:solidFill>
                  <a:schemeClr val="dk1"/>
                </a:solidFill>
                <a:latin typeface="Arial"/>
                <a:ea typeface="Arial"/>
                <a:cs typeface="Arial"/>
                <a:sym typeface="Arial"/>
              </a:defRPr>
            </a:lvl9pPr>
          </a:lstStyle>
          <a:p>
            <a:pPr marL="457200" indent="-228600"/>
            <a:r>
              <a:rPr lang="en-US" dirty="0">
                <a:solidFill>
                  <a:srgbClr val="FF0000"/>
                </a:solidFill>
              </a:rPr>
              <a:t>x-axis</a:t>
            </a:r>
            <a:endParaRPr lang="en-US" dirty="0">
              <a:solidFill>
                <a:srgbClr val="000000"/>
              </a:solidFill>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457200" y="884928"/>
            <a:ext cx="8229600" cy="857400"/>
          </a:xfrm>
          <a:prstGeom prst="rect">
            <a:avLst/>
          </a:prstGeom>
        </p:spPr>
        <p:txBody>
          <a:bodyPr lIns="91425" tIns="91425" rIns="91425" bIns="91425" anchor="b" anchorCtr="0">
            <a:noAutofit/>
          </a:bodyPr>
          <a:lstStyle/>
          <a:p>
            <a:pPr lvl="0" rtl="0">
              <a:spcBef>
                <a:spcPts val="0"/>
              </a:spcBef>
              <a:buClr>
                <a:schemeClr val="dk1"/>
              </a:buClr>
              <a:buSzPct val="30555"/>
              <a:buFont typeface="Arial"/>
              <a:buNone/>
            </a:pPr>
            <a:r>
              <a:rPr lang="en">
                <a:solidFill>
                  <a:srgbClr val="4A86E8"/>
                </a:solidFill>
              </a:rPr>
              <a:t>Now, let’s find out the coordinates of the stars in your constellation!</a:t>
            </a:r>
          </a:p>
        </p:txBody>
      </p:sp>
      <p:pic>
        <p:nvPicPr>
          <p:cNvPr id="221" name="Shape 221"/>
          <p:cNvPicPr preferRelativeResize="0"/>
          <p:nvPr/>
        </p:nvPicPr>
        <p:blipFill>
          <a:blip r:embed="rId3">
            <a:alphaModFix/>
          </a:blip>
          <a:stretch>
            <a:fillRect/>
          </a:stretch>
        </p:blipFill>
        <p:spPr>
          <a:xfrm rot="-1970852">
            <a:off x="234629" y="299081"/>
            <a:ext cx="425742" cy="415215"/>
          </a:xfrm>
          <a:prstGeom prst="rect">
            <a:avLst/>
          </a:prstGeom>
          <a:noFill/>
          <a:ln>
            <a:noFill/>
          </a:ln>
        </p:spPr>
      </p:pic>
      <p:pic>
        <p:nvPicPr>
          <p:cNvPr id="222" name="Shape 222"/>
          <p:cNvPicPr preferRelativeResize="0"/>
          <p:nvPr/>
        </p:nvPicPr>
        <p:blipFill>
          <a:blip r:embed="rId4">
            <a:alphaModFix/>
          </a:blip>
          <a:stretch>
            <a:fillRect/>
          </a:stretch>
        </p:blipFill>
        <p:spPr>
          <a:xfrm>
            <a:off x="5121050" y="1602550"/>
            <a:ext cx="3245274" cy="3295699"/>
          </a:xfrm>
          <a:prstGeom prst="rect">
            <a:avLst/>
          </a:prstGeom>
          <a:noFill/>
          <a:ln>
            <a:noFill/>
          </a:ln>
        </p:spPr>
      </p:pic>
      <p:sp>
        <p:nvSpPr>
          <p:cNvPr id="223" name="Shape 223"/>
          <p:cNvSpPr txBox="1"/>
          <p:nvPr/>
        </p:nvSpPr>
        <p:spPr>
          <a:xfrm>
            <a:off x="6257475" y="4782450"/>
            <a:ext cx="2041200" cy="154199"/>
          </a:xfrm>
          <a:prstGeom prst="rect">
            <a:avLst/>
          </a:prstGeom>
          <a:noFill/>
          <a:ln>
            <a:noFill/>
          </a:ln>
        </p:spPr>
        <p:txBody>
          <a:bodyPr lIns="91425" tIns="91425" rIns="91425" bIns="91425" anchor="t" anchorCtr="0">
            <a:noAutofit/>
          </a:bodyPr>
          <a:lstStyle/>
          <a:p>
            <a:pPr lvl="0" rtl="0">
              <a:spcBef>
                <a:spcPts val="600"/>
              </a:spcBef>
              <a:buNone/>
            </a:pPr>
            <a:r>
              <a:rPr lang="en" sz="1200"/>
              <a:t>coordinate plane</a:t>
            </a:r>
          </a:p>
        </p:txBody>
      </p:sp>
      <p:cxnSp>
        <p:nvCxnSpPr>
          <p:cNvPr id="224" name="Shape 224"/>
          <p:cNvCxnSpPr/>
          <p:nvPr/>
        </p:nvCxnSpPr>
        <p:spPr>
          <a:xfrm>
            <a:off x="8208275" y="2025425"/>
            <a:ext cx="0" cy="373199"/>
          </a:xfrm>
          <a:prstGeom prst="straightConnector1">
            <a:avLst/>
          </a:prstGeom>
          <a:noFill/>
          <a:ln w="76200" cap="flat" cmpd="sng">
            <a:solidFill>
              <a:srgbClr val="FF0000"/>
            </a:solidFill>
            <a:prstDash val="solid"/>
            <a:round/>
            <a:headEnd type="none" w="lg" len="lg"/>
            <a:tailEnd type="none" w="lg" len="lg"/>
          </a:ln>
        </p:spPr>
      </p:cxnSp>
      <p:sp>
        <p:nvSpPr>
          <p:cNvPr id="225" name="Shape 225"/>
          <p:cNvSpPr txBox="1"/>
          <p:nvPr/>
        </p:nvSpPr>
        <p:spPr>
          <a:xfrm>
            <a:off x="8298675" y="1970725"/>
            <a:ext cx="753599" cy="239999"/>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0000"/>
                </a:solidFill>
              </a:rPr>
              <a:t>1 Unit</a:t>
            </a:r>
          </a:p>
        </p:txBody>
      </p:sp>
      <p:sp>
        <p:nvSpPr>
          <p:cNvPr id="226" name="Shape 226"/>
          <p:cNvSpPr txBox="1"/>
          <p:nvPr/>
        </p:nvSpPr>
        <p:spPr>
          <a:xfrm>
            <a:off x="4073700" y="2535525"/>
            <a:ext cx="3680699" cy="373199"/>
          </a:xfrm>
          <a:prstGeom prst="rect">
            <a:avLst/>
          </a:prstGeom>
          <a:noFill/>
          <a:ln>
            <a:noFill/>
          </a:ln>
        </p:spPr>
        <p:txBody>
          <a:bodyPr lIns="91425" tIns="91425" rIns="91425" bIns="91425" anchor="t" anchorCtr="0">
            <a:noAutofit/>
          </a:bodyPr>
          <a:lstStyle/>
          <a:p>
            <a:pPr lvl="0" algn="r" rtl="0">
              <a:spcBef>
                <a:spcPts val="0"/>
              </a:spcBef>
              <a:buNone/>
            </a:pPr>
            <a:r>
              <a:rPr lang="en" sz="2000" b="1"/>
              <a:t>(3, 4)</a:t>
            </a:r>
          </a:p>
        </p:txBody>
      </p:sp>
      <p:sp>
        <p:nvSpPr>
          <p:cNvPr id="227" name="Shape 227"/>
          <p:cNvSpPr/>
          <p:nvPr/>
        </p:nvSpPr>
        <p:spPr>
          <a:xfrm>
            <a:off x="6429650" y="2974325"/>
            <a:ext cx="279000" cy="279599"/>
          </a:xfrm>
          <a:prstGeom prst="star5">
            <a:avLst>
              <a:gd name="adj" fmla="val 19098"/>
              <a:gd name="hf" fmla="val 105146"/>
              <a:gd name="vf" fmla="val 110557"/>
            </a:avLst>
          </a:prstGeom>
          <a:solidFill>
            <a:srgbClr val="FFFF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564000" y="1037275"/>
            <a:ext cx="8579999" cy="869999"/>
          </a:xfrm>
          <a:prstGeom prst="rect">
            <a:avLst/>
          </a:prstGeom>
        </p:spPr>
        <p:txBody>
          <a:bodyPr lIns="91425" tIns="91425" rIns="91425" bIns="91425" anchor="b" anchorCtr="0">
            <a:noAutofit/>
          </a:bodyPr>
          <a:lstStyle/>
          <a:p>
            <a:pPr lvl="0" rtl="0">
              <a:spcBef>
                <a:spcPts val="0"/>
              </a:spcBef>
              <a:buClr>
                <a:schemeClr val="dk1"/>
              </a:buClr>
              <a:buSzPct val="30555"/>
              <a:buFont typeface="Arial"/>
              <a:buNone/>
            </a:pPr>
            <a:r>
              <a:rPr lang="en">
                <a:solidFill>
                  <a:srgbClr val="4A86E8"/>
                </a:solidFill>
              </a:rPr>
              <a:t>Now, it’s your turn.  Find the coordinates of all the stars in your constellation!</a:t>
            </a:r>
          </a:p>
        </p:txBody>
      </p:sp>
      <p:pic>
        <p:nvPicPr>
          <p:cNvPr id="233" name="Shape 233"/>
          <p:cNvPicPr preferRelativeResize="0"/>
          <p:nvPr/>
        </p:nvPicPr>
        <p:blipFill>
          <a:blip r:embed="rId3">
            <a:alphaModFix/>
          </a:blip>
          <a:stretch>
            <a:fillRect/>
          </a:stretch>
        </p:blipFill>
        <p:spPr>
          <a:xfrm rot="1405508">
            <a:off x="3716505" y="1271956"/>
            <a:ext cx="425742" cy="415213"/>
          </a:xfrm>
          <a:prstGeom prst="rect">
            <a:avLst/>
          </a:prstGeom>
          <a:noFill/>
          <a:ln>
            <a:noFill/>
          </a:ln>
        </p:spPr>
      </p:pic>
      <p:pic>
        <p:nvPicPr>
          <p:cNvPr id="234" name="Shape 234"/>
          <p:cNvPicPr preferRelativeResize="0"/>
          <p:nvPr/>
        </p:nvPicPr>
        <p:blipFill>
          <a:blip r:embed="rId4">
            <a:alphaModFix/>
          </a:blip>
          <a:stretch>
            <a:fillRect/>
          </a:stretch>
        </p:blipFill>
        <p:spPr>
          <a:xfrm>
            <a:off x="1786300" y="1742075"/>
            <a:ext cx="3245274" cy="3295699"/>
          </a:xfrm>
          <a:prstGeom prst="rect">
            <a:avLst/>
          </a:prstGeom>
          <a:noFill/>
          <a:ln>
            <a:noFill/>
          </a:ln>
        </p:spPr>
      </p:pic>
      <p:sp>
        <p:nvSpPr>
          <p:cNvPr id="235" name="Shape 235"/>
          <p:cNvSpPr txBox="1"/>
          <p:nvPr/>
        </p:nvSpPr>
        <p:spPr>
          <a:xfrm>
            <a:off x="4962075" y="4782450"/>
            <a:ext cx="2041200" cy="154199"/>
          </a:xfrm>
          <a:prstGeom prst="rect">
            <a:avLst/>
          </a:prstGeom>
          <a:noFill/>
          <a:ln>
            <a:noFill/>
          </a:ln>
        </p:spPr>
        <p:txBody>
          <a:bodyPr lIns="91425" tIns="91425" rIns="91425" bIns="91425" anchor="t" anchorCtr="0">
            <a:noAutofit/>
          </a:bodyPr>
          <a:lstStyle/>
          <a:p>
            <a:pPr lvl="0" rtl="0">
              <a:spcBef>
                <a:spcPts val="600"/>
              </a:spcBef>
              <a:buNone/>
            </a:pPr>
            <a:r>
              <a:rPr lang="en" sz="1200"/>
              <a:t>coordinate plane</a:t>
            </a:r>
          </a:p>
        </p:txBody>
      </p:sp>
      <p:sp>
        <p:nvSpPr>
          <p:cNvPr id="236" name="Shape 236"/>
          <p:cNvSpPr/>
          <p:nvPr/>
        </p:nvSpPr>
        <p:spPr>
          <a:xfrm>
            <a:off x="3076850" y="3126725"/>
            <a:ext cx="279000" cy="279599"/>
          </a:xfrm>
          <a:prstGeom prst="star5">
            <a:avLst>
              <a:gd name="adj" fmla="val 19098"/>
              <a:gd name="hf" fmla="val 105146"/>
              <a:gd name="vf" fmla="val 110557"/>
            </a:avLst>
          </a:prstGeom>
          <a:solidFill>
            <a:srgbClr val="FFFF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 name="Shape 237"/>
          <p:cNvSpPr txBox="1"/>
          <p:nvPr/>
        </p:nvSpPr>
        <p:spPr>
          <a:xfrm>
            <a:off x="3265850" y="2954150"/>
            <a:ext cx="856499" cy="869999"/>
          </a:xfrm>
          <a:prstGeom prst="rect">
            <a:avLst/>
          </a:prstGeom>
          <a:noFill/>
          <a:ln>
            <a:noFill/>
          </a:ln>
        </p:spPr>
        <p:txBody>
          <a:bodyPr lIns="91425" tIns="91425" rIns="91425" bIns="91425" anchor="ctr" anchorCtr="0">
            <a:noAutofit/>
          </a:bodyPr>
          <a:lstStyle/>
          <a:p>
            <a:pPr lvl="0" algn="r" rtl="0">
              <a:spcBef>
                <a:spcPts val="0"/>
              </a:spcBef>
              <a:buNone/>
            </a:pPr>
            <a:r>
              <a:rPr lang="en" sz="2000" b="1">
                <a:solidFill>
                  <a:srgbClr val="FF0000"/>
                </a:solidFill>
              </a:rPr>
              <a:t>(x, y)</a:t>
            </a:r>
          </a:p>
        </p:txBody>
      </p:sp>
      <p:sp>
        <p:nvSpPr>
          <p:cNvPr id="238" name="Shape 238"/>
          <p:cNvSpPr/>
          <p:nvPr/>
        </p:nvSpPr>
        <p:spPr>
          <a:xfrm>
            <a:off x="3789875" y="2754100"/>
            <a:ext cx="279000" cy="279599"/>
          </a:xfrm>
          <a:prstGeom prst="star5">
            <a:avLst>
              <a:gd name="adj" fmla="val 19098"/>
              <a:gd name="hf" fmla="val 105146"/>
              <a:gd name="vf" fmla="val 110557"/>
            </a:avLst>
          </a:prstGeom>
          <a:solidFill>
            <a:srgbClr val="FFFF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txBox="1"/>
          <p:nvPr/>
        </p:nvSpPr>
        <p:spPr>
          <a:xfrm>
            <a:off x="3768075" y="2210875"/>
            <a:ext cx="1058999" cy="869999"/>
          </a:xfrm>
          <a:prstGeom prst="rect">
            <a:avLst/>
          </a:prstGeom>
          <a:noFill/>
          <a:ln>
            <a:noFill/>
          </a:ln>
        </p:spPr>
        <p:txBody>
          <a:bodyPr lIns="91425" tIns="91425" rIns="91425" bIns="91425" anchor="ctr" anchorCtr="0">
            <a:noAutofit/>
          </a:bodyPr>
          <a:lstStyle/>
          <a:p>
            <a:pPr lvl="0" algn="r" rtl="0">
              <a:spcBef>
                <a:spcPts val="0"/>
              </a:spcBef>
              <a:buNone/>
            </a:pPr>
            <a:r>
              <a:rPr lang="en" sz="2000" b="1">
                <a:solidFill>
                  <a:schemeClr val="accent5"/>
                </a:solidFill>
              </a:rPr>
              <a:t>(x, y)</a:t>
            </a:r>
          </a:p>
        </p:txBody>
      </p:sp>
      <p:sp>
        <p:nvSpPr>
          <p:cNvPr id="240" name="Shape 240"/>
          <p:cNvSpPr/>
          <p:nvPr/>
        </p:nvSpPr>
        <p:spPr>
          <a:xfrm>
            <a:off x="2348250" y="3466000"/>
            <a:ext cx="279000" cy="279599"/>
          </a:xfrm>
          <a:prstGeom prst="star5">
            <a:avLst>
              <a:gd name="adj" fmla="val 19098"/>
              <a:gd name="hf" fmla="val 105146"/>
              <a:gd name="vf" fmla="val 110557"/>
            </a:avLst>
          </a:prstGeom>
          <a:solidFill>
            <a:srgbClr val="FFFF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txBox="1"/>
          <p:nvPr/>
        </p:nvSpPr>
        <p:spPr>
          <a:xfrm>
            <a:off x="2342750" y="3442700"/>
            <a:ext cx="936899" cy="818399"/>
          </a:xfrm>
          <a:prstGeom prst="rect">
            <a:avLst/>
          </a:prstGeom>
          <a:noFill/>
          <a:ln>
            <a:noFill/>
          </a:ln>
        </p:spPr>
        <p:txBody>
          <a:bodyPr lIns="91425" tIns="91425" rIns="91425" bIns="91425" anchor="ctr" anchorCtr="0">
            <a:noAutofit/>
          </a:bodyPr>
          <a:lstStyle/>
          <a:p>
            <a:pPr lvl="0" algn="r" rtl="0">
              <a:spcBef>
                <a:spcPts val="0"/>
              </a:spcBef>
              <a:buNone/>
            </a:pPr>
            <a:r>
              <a:rPr lang="en" sz="2000" b="1">
                <a:solidFill>
                  <a:srgbClr val="4A86E8"/>
                </a:solidFill>
              </a:rPr>
              <a:t>(x, 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b="4342"/>
          <a:stretch/>
        </p:blipFill>
        <p:spPr>
          <a:xfrm>
            <a:off x="0" y="-22399"/>
            <a:ext cx="9143999" cy="5143499"/>
          </a:xfrm>
          <a:prstGeom prst="rect">
            <a:avLst/>
          </a:prstGeom>
          <a:noFill/>
          <a:ln>
            <a:noFill/>
          </a:ln>
        </p:spPr>
      </p:pic>
      <p:sp>
        <p:nvSpPr>
          <p:cNvPr id="247" name="Shape 2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solidFill>
                  <a:srgbClr val="00FFFF"/>
                </a:solidFill>
              </a:rPr>
              <a:t>BREAK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0" y="-22621"/>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Three Elements of a Web Page</a:t>
            </a:r>
          </a:p>
        </p:txBody>
      </p:sp>
      <p:pic>
        <p:nvPicPr>
          <p:cNvPr id="253" name="Shape 253"/>
          <p:cNvPicPr preferRelativeResize="0"/>
          <p:nvPr/>
        </p:nvPicPr>
        <p:blipFill>
          <a:blip r:embed="rId3">
            <a:alphaModFix/>
          </a:blip>
          <a:stretch>
            <a:fillRect/>
          </a:stretch>
        </p:blipFill>
        <p:spPr>
          <a:xfrm rot="1772689">
            <a:off x="6942874" y="161200"/>
            <a:ext cx="507300" cy="494775"/>
          </a:xfrm>
          <a:prstGeom prst="rect">
            <a:avLst/>
          </a:prstGeom>
          <a:noFill/>
          <a:ln>
            <a:noFill/>
          </a:ln>
        </p:spPr>
      </p:pic>
      <p:cxnSp>
        <p:nvCxnSpPr>
          <p:cNvPr id="255" name="Shape 255"/>
          <p:cNvCxnSpPr/>
          <p:nvPr/>
        </p:nvCxnSpPr>
        <p:spPr>
          <a:xfrm flipH="1">
            <a:off x="4600187" y="2425375"/>
            <a:ext cx="10200" cy="455100"/>
          </a:xfrm>
          <a:prstGeom prst="straightConnector1">
            <a:avLst/>
          </a:prstGeom>
          <a:noFill/>
          <a:ln w="38100" cap="flat" cmpd="sng">
            <a:solidFill>
              <a:schemeClr val="dk2"/>
            </a:solidFill>
            <a:prstDash val="solid"/>
            <a:round/>
            <a:headEnd type="none" w="lg" len="lg"/>
            <a:tailEnd type="triangle" w="lg" len="lg"/>
          </a:ln>
        </p:spPr>
      </p:cxnSp>
      <p:cxnSp>
        <p:nvCxnSpPr>
          <p:cNvPr id="256" name="Shape 256"/>
          <p:cNvCxnSpPr/>
          <p:nvPr/>
        </p:nvCxnSpPr>
        <p:spPr>
          <a:xfrm>
            <a:off x="2702125" y="3621325"/>
            <a:ext cx="552600" cy="8699"/>
          </a:xfrm>
          <a:prstGeom prst="straightConnector1">
            <a:avLst/>
          </a:prstGeom>
          <a:noFill/>
          <a:ln w="38100" cap="flat" cmpd="sng">
            <a:solidFill>
              <a:schemeClr val="dk2"/>
            </a:solidFill>
            <a:prstDash val="solid"/>
            <a:round/>
            <a:headEnd type="none" w="lg" len="lg"/>
            <a:tailEnd type="triangle" w="lg" len="lg"/>
          </a:ln>
        </p:spPr>
      </p:cxnSp>
      <p:cxnSp>
        <p:nvCxnSpPr>
          <p:cNvPr id="257" name="Shape 257"/>
          <p:cNvCxnSpPr/>
          <p:nvPr/>
        </p:nvCxnSpPr>
        <p:spPr>
          <a:xfrm rot="10800000">
            <a:off x="6007424" y="3849024"/>
            <a:ext cx="546900" cy="10500"/>
          </a:xfrm>
          <a:prstGeom prst="straightConnector1">
            <a:avLst/>
          </a:prstGeom>
          <a:noFill/>
          <a:ln w="38100" cap="flat" cmpd="sng">
            <a:solidFill>
              <a:schemeClr val="dk2"/>
            </a:solidFill>
            <a:prstDash val="solid"/>
            <a:round/>
            <a:headEnd type="none" w="lg" len="lg"/>
            <a:tailEnd type="triangle" w="lg" len="lg"/>
          </a:ln>
        </p:spPr>
      </p:cxnSp>
      <p:pic>
        <p:nvPicPr>
          <p:cNvPr id="258" name="Shape 258"/>
          <p:cNvPicPr preferRelativeResize="0"/>
          <p:nvPr/>
        </p:nvPicPr>
        <p:blipFill>
          <a:blip r:embed="rId4">
            <a:alphaModFix/>
          </a:blip>
          <a:stretch>
            <a:fillRect/>
          </a:stretch>
        </p:blipFill>
        <p:spPr>
          <a:xfrm>
            <a:off x="3323000" y="3001600"/>
            <a:ext cx="2564550" cy="1714400"/>
          </a:xfrm>
          <a:prstGeom prst="rect">
            <a:avLst/>
          </a:prstGeom>
          <a:noFill/>
          <a:ln w="9525" cap="flat" cmpd="sng">
            <a:solidFill>
              <a:srgbClr val="000000"/>
            </a:solidFill>
            <a:prstDash val="solid"/>
            <a:round/>
            <a:headEnd type="none" w="med" len="med"/>
            <a:tailEnd type="none" w="med" len="med"/>
          </a:ln>
        </p:spPr>
      </p:pic>
      <p:sp>
        <p:nvSpPr>
          <p:cNvPr id="259" name="Shape 259"/>
          <p:cNvSpPr txBox="1"/>
          <p:nvPr/>
        </p:nvSpPr>
        <p:spPr>
          <a:xfrm>
            <a:off x="61725" y="2578450"/>
            <a:ext cx="4013400" cy="699299"/>
          </a:xfrm>
          <a:prstGeom prst="rect">
            <a:avLst/>
          </a:prstGeom>
          <a:noFill/>
          <a:ln>
            <a:noFill/>
          </a:ln>
        </p:spPr>
        <p:txBody>
          <a:bodyPr lIns="91425" tIns="91425" rIns="91425" bIns="91425" anchor="t" anchorCtr="0">
            <a:noAutofit/>
          </a:bodyPr>
          <a:lstStyle/>
          <a:p>
            <a:pPr lvl="0" rtl="0">
              <a:spcBef>
                <a:spcPts val="0"/>
              </a:spcBef>
              <a:buNone/>
            </a:pPr>
            <a:r>
              <a:rPr lang="en" sz="2000" b="1" dirty="0">
                <a:solidFill>
                  <a:srgbClr val="4A86E8"/>
                </a:solidFill>
              </a:rPr>
              <a:t>1.</a:t>
            </a:r>
            <a:r>
              <a:rPr lang="en" sz="2000" b="1" dirty="0">
                <a:solidFill>
                  <a:srgbClr val="FF0000"/>
                </a:solidFill>
              </a:rPr>
              <a:t> HTML </a:t>
            </a:r>
            <a:r>
              <a:rPr lang="en" sz="1800" b="1" dirty="0">
                <a:solidFill>
                  <a:srgbClr val="6AA84F"/>
                </a:solidFill>
              </a:rPr>
              <a:t>“The house frame”</a:t>
            </a:r>
            <a:endParaRPr lang="en-US" sz="1800" dirty="0">
              <a:solidFill>
                <a:schemeClr val="tx1"/>
              </a:solidFill>
            </a:endParaRPr>
          </a:p>
          <a:p>
            <a:pPr lvl="0" indent="387350" rtl="0">
              <a:spcBef>
                <a:spcPts val="0"/>
              </a:spcBef>
              <a:buClr>
                <a:schemeClr val="dk1"/>
              </a:buClr>
              <a:buSzPct val="55000"/>
              <a:buFont typeface="Arial"/>
              <a:buNone/>
            </a:pPr>
            <a:r>
              <a:rPr lang="en" sz="2000" b="1" dirty="0">
                <a:solidFill>
                  <a:schemeClr val="dk1"/>
                </a:solidFill>
              </a:rPr>
              <a:t>Webpage structure</a:t>
            </a:r>
            <a:r>
              <a:rPr lang="en" b="1" dirty="0">
                <a:solidFill>
                  <a:schemeClr val="dk1"/>
                </a:solidFill>
              </a:rPr>
              <a:t> </a:t>
            </a:r>
            <a:endParaRPr lang="en" dirty="0">
              <a:solidFill>
                <a:schemeClr val="tx1"/>
              </a:solidFill>
            </a:endParaRPr>
          </a:p>
          <a:p>
            <a:pPr lvl="0" rtl="0">
              <a:spcBef>
                <a:spcPts val="0"/>
              </a:spcBef>
              <a:buNone/>
            </a:pPr>
            <a:endParaRPr dirty="0">
              <a:solidFill>
                <a:schemeClr val="tx1"/>
              </a:solidFill>
            </a:endParaRPr>
          </a:p>
        </p:txBody>
      </p:sp>
      <p:sp>
        <p:nvSpPr>
          <p:cNvPr id="260" name="Shape 260"/>
          <p:cNvSpPr txBox="1"/>
          <p:nvPr/>
        </p:nvSpPr>
        <p:spPr>
          <a:xfrm>
            <a:off x="6025725" y="2858287"/>
            <a:ext cx="3442500" cy="699299"/>
          </a:xfrm>
          <a:prstGeom prst="rect">
            <a:avLst/>
          </a:prstGeom>
          <a:noFill/>
          <a:ln>
            <a:noFill/>
          </a:ln>
        </p:spPr>
        <p:txBody>
          <a:bodyPr lIns="91425" tIns="91425" rIns="91425" bIns="91425" anchor="t" anchorCtr="0">
            <a:noAutofit/>
          </a:bodyPr>
          <a:lstStyle/>
          <a:p>
            <a:pPr lvl="0" rtl="0">
              <a:spcBef>
                <a:spcPts val="0"/>
              </a:spcBef>
              <a:buNone/>
            </a:pPr>
            <a:r>
              <a:rPr lang="en" sz="2000" b="1" dirty="0">
                <a:solidFill>
                  <a:srgbClr val="4A86E8"/>
                </a:solidFill>
              </a:rPr>
              <a:t>3.</a:t>
            </a:r>
            <a:r>
              <a:rPr lang="en" sz="2000" b="1" dirty="0">
                <a:solidFill>
                  <a:srgbClr val="FF0000"/>
                </a:solidFill>
              </a:rPr>
              <a:t> CSS </a:t>
            </a:r>
            <a:r>
              <a:rPr lang="en" sz="1800" b="1" dirty="0">
                <a:solidFill>
                  <a:srgbClr val="6AA84F"/>
                </a:solidFill>
              </a:rPr>
              <a:t>“The look”</a:t>
            </a:r>
            <a:endParaRPr lang="en-US" sz="1800" dirty="0">
              <a:solidFill>
                <a:schemeClr val="tx1"/>
              </a:solidFill>
            </a:endParaRPr>
          </a:p>
          <a:p>
            <a:pPr lvl="0" indent="387350" rtl="0">
              <a:spcBef>
                <a:spcPts val="0"/>
              </a:spcBef>
              <a:buClr>
                <a:schemeClr val="dk1"/>
              </a:buClr>
              <a:buSzPct val="55000"/>
              <a:buFont typeface="Arial"/>
              <a:buNone/>
            </a:pPr>
            <a:r>
              <a:rPr lang="en" sz="2000" b="1" dirty="0">
                <a:solidFill>
                  <a:schemeClr val="dk1"/>
                </a:solidFill>
              </a:rPr>
              <a:t> Look and feel</a:t>
            </a:r>
            <a:r>
              <a:rPr lang="en" b="1" dirty="0">
                <a:solidFill>
                  <a:schemeClr val="dk1"/>
                </a:solidFill>
              </a:rPr>
              <a:t> </a:t>
            </a:r>
            <a:endParaRPr lang="en" dirty="0">
              <a:solidFill>
                <a:schemeClr val="tx1"/>
              </a:solidFill>
            </a:endParaRPr>
          </a:p>
          <a:p>
            <a:pPr lvl="0" rtl="0">
              <a:spcBef>
                <a:spcPts val="0"/>
              </a:spcBef>
              <a:buNone/>
            </a:pPr>
            <a:endParaRPr dirty="0">
              <a:solidFill>
                <a:schemeClr val="tx1"/>
              </a:solidFill>
            </a:endParaRPr>
          </a:p>
        </p:txBody>
      </p:sp>
      <p:sp>
        <p:nvSpPr>
          <p:cNvPr id="261" name="Shape 261"/>
          <p:cNvSpPr txBox="1"/>
          <p:nvPr/>
        </p:nvSpPr>
        <p:spPr>
          <a:xfrm>
            <a:off x="4815825" y="1164425"/>
            <a:ext cx="4077299" cy="699299"/>
          </a:xfrm>
          <a:prstGeom prst="rect">
            <a:avLst/>
          </a:prstGeom>
          <a:noFill/>
          <a:ln>
            <a:noFill/>
          </a:ln>
        </p:spPr>
        <p:txBody>
          <a:bodyPr lIns="91425" tIns="91425" rIns="91425" bIns="91425" anchor="t" anchorCtr="0">
            <a:noAutofit/>
          </a:bodyPr>
          <a:lstStyle/>
          <a:p>
            <a:pPr marL="0" lvl="0" indent="-69850" rtl="0">
              <a:spcBef>
                <a:spcPts val="0"/>
              </a:spcBef>
              <a:buClr>
                <a:schemeClr val="dk1"/>
              </a:buClr>
              <a:buSzPct val="61111"/>
              <a:buFont typeface="Arial"/>
              <a:buNone/>
            </a:pPr>
            <a:r>
              <a:rPr lang="en" sz="1800" b="1" dirty="0">
                <a:solidFill>
                  <a:srgbClr val="6AA84F"/>
                </a:solidFill>
              </a:rPr>
              <a:t>“The moving parts”</a:t>
            </a:r>
            <a:endParaRPr lang="en-US" sz="1800" dirty="0">
              <a:solidFill>
                <a:schemeClr val="tx1"/>
              </a:solidFill>
            </a:endParaRPr>
          </a:p>
          <a:p>
            <a:pPr lvl="0" rtl="0">
              <a:spcBef>
                <a:spcPts val="0"/>
              </a:spcBef>
              <a:buNone/>
            </a:pPr>
            <a:r>
              <a:rPr lang="en" sz="2000" b="1" dirty="0"/>
              <a:t>Interactivity and Functionality</a:t>
            </a:r>
            <a:endParaRPr lang="en" sz="2000" dirty="0">
              <a:solidFill>
                <a:schemeClr val="tx1"/>
              </a:solidFill>
            </a:endParaRPr>
          </a:p>
          <a:p>
            <a:pPr lvl="0" rtl="0">
              <a:spcBef>
                <a:spcPts val="0"/>
              </a:spcBef>
              <a:buNone/>
            </a:pPr>
            <a:r>
              <a:rPr lang="en" sz="2000" b="1" i="1" dirty="0">
                <a:solidFill>
                  <a:srgbClr val="4A86E8"/>
                </a:solidFill>
                <a:latin typeface="Calibri"/>
                <a:ea typeface="Calibri"/>
                <a:cs typeface="Calibri"/>
                <a:sym typeface="Calibri"/>
              </a:rPr>
              <a:t>We’ll be adding your coordinates here! </a:t>
            </a:r>
            <a:r>
              <a:rPr lang="en" b="1" i="1" dirty="0">
                <a:solidFill>
                  <a:srgbClr val="4A86E8"/>
                </a:solidFill>
                <a:latin typeface="Calibri"/>
                <a:ea typeface="Calibri"/>
                <a:cs typeface="Calibri"/>
                <a:sym typeface="Calibri"/>
              </a:rPr>
              <a:t> </a:t>
            </a:r>
            <a:endParaRPr lang="en" dirty="0">
              <a:solidFill>
                <a:schemeClr val="tx1"/>
              </a:solidFill>
              <a:latin typeface="Calibri"/>
              <a:ea typeface="Calibri"/>
              <a:cs typeface="Calibri"/>
              <a:sym typeface="Calibri"/>
            </a:endParaRPr>
          </a:p>
          <a:p>
            <a:pPr lvl="0" rtl="0">
              <a:spcBef>
                <a:spcPts val="0"/>
              </a:spcBef>
              <a:buNone/>
            </a:pPr>
            <a:endParaRPr dirty="0">
              <a:solidFill>
                <a:schemeClr val="tx1"/>
              </a:solidFill>
            </a:endParaRPr>
          </a:p>
        </p:txBody>
      </p:sp>
      <p:sp>
        <p:nvSpPr>
          <p:cNvPr id="262" name="Shape 262"/>
          <p:cNvSpPr txBox="1"/>
          <p:nvPr/>
        </p:nvSpPr>
        <p:spPr>
          <a:xfrm>
            <a:off x="3047025" y="1077975"/>
            <a:ext cx="2297999" cy="574799"/>
          </a:xfrm>
          <a:prstGeom prst="rect">
            <a:avLst/>
          </a:prstGeom>
          <a:noFill/>
          <a:ln>
            <a:noFill/>
          </a:ln>
        </p:spPr>
        <p:txBody>
          <a:bodyPr lIns="91425" tIns="91425" rIns="91425" bIns="91425" anchor="t" anchorCtr="0">
            <a:noAutofit/>
          </a:bodyPr>
          <a:lstStyle/>
          <a:p>
            <a:pPr lvl="0">
              <a:spcBef>
                <a:spcPts val="0"/>
              </a:spcBef>
              <a:buClr>
                <a:schemeClr val="dk1"/>
              </a:buClr>
              <a:buSzPct val="55000"/>
              <a:buFont typeface="Arial"/>
              <a:buNone/>
            </a:pPr>
            <a:r>
              <a:rPr lang="en" sz="2000" b="1" dirty="0">
                <a:solidFill>
                  <a:srgbClr val="4A86E8"/>
                </a:solidFill>
              </a:rPr>
              <a:t>2.</a:t>
            </a:r>
            <a:r>
              <a:rPr lang="en" sz="2000" b="1" dirty="0">
                <a:solidFill>
                  <a:srgbClr val="FF0000"/>
                </a:solidFill>
              </a:rPr>
              <a:t> JavaScript</a:t>
            </a:r>
            <a:endParaRPr lang="en" sz="2000" dirty="0">
              <a:solidFill>
                <a:schemeClr val="tx1"/>
              </a:solidFill>
            </a:endParaRPr>
          </a:p>
        </p:txBody>
      </p:sp>
      <p:sp>
        <p:nvSpPr>
          <p:cNvPr id="263" name="Shape 263"/>
          <p:cNvSpPr txBox="1"/>
          <p:nvPr/>
        </p:nvSpPr>
        <p:spPr>
          <a:xfrm>
            <a:off x="3717050" y="4716000"/>
            <a:ext cx="1529699" cy="699299"/>
          </a:xfrm>
          <a:prstGeom prst="rect">
            <a:avLst/>
          </a:prstGeom>
          <a:noFill/>
          <a:ln>
            <a:noFill/>
          </a:ln>
        </p:spPr>
        <p:txBody>
          <a:bodyPr lIns="91425" tIns="91425" rIns="91425" bIns="91425" anchor="t" anchorCtr="0">
            <a:noAutofit/>
          </a:bodyPr>
          <a:lstStyle/>
          <a:p>
            <a:pPr lvl="0" rtl="0">
              <a:spcBef>
                <a:spcPts val="0"/>
              </a:spcBef>
              <a:buNone/>
            </a:pPr>
            <a:r>
              <a:rPr lang="en" sz="1800" b="1">
                <a:solidFill>
                  <a:srgbClr val="4A86E8"/>
                </a:solidFill>
              </a:rPr>
              <a:t>A web page!</a:t>
            </a:r>
          </a:p>
          <a:p>
            <a:pPr lvl="0" rtl="0">
              <a:spcBef>
                <a:spcPts val="0"/>
              </a:spcBef>
              <a:buNone/>
            </a:pPr>
            <a:endParaRPr b="1"/>
          </a:p>
        </p:txBody>
      </p:sp>
      <p:pic>
        <p:nvPicPr>
          <p:cNvPr id="2" name="Picture 1"/>
          <p:cNvPicPr>
            <a:picLocks noChangeAspect="1"/>
          </p:cNvPicPr>
          <p:nvPr/>
        </p:nvPicPr>
        <p:blipFill>
          <a:blip r:embed="rId5"/>
          <a:stretch>
            <a:fillRect/>
          </a:stretch>
        </p:blipFill>
        <p:spPr>
          <a:xfrm>
            <a:off x="811911" y="3406118"/>
            <a:ext cx="1722899" cy="1290728"/>
          </a:xfrm>
          <a:prstGeom prst="rect">
            <a:avLst/>
          </a:prstGeom>
        </p:spPr>
      </p:pic>
      <p:sp>
        <p:nvSpPr>
          <p:cNvPr id="4" name="TextBox 3"/>
          <p:cNvSpPr txBox="1"/>
          <p:nvPr/>
        </p:nvSpPr>
        <p:spPr>
          <a:xfrm>
            <a:off x="518647" y="1365250"/>
            <a:ext cx="2015003" cy="707886"/>
          </a:xfrm>
          <a:prstGeom prst="rect">
            <a:avLst/>
          </a:prstGeom>
        </p:spPr>
        <p:txBody>
          <a:bodyPr rtlCol="0">
            <a:spAutoFit/>
          </a:bodyPr>
          <a:lstStyle/>
          <a:p>
            <a:pPr algn="ctr"/>
            <a:r>
              <a:rPr lang="en-US" sz="2000" b="1" dirty="0">
                <a:solidFill>
                  <a:schemeClr val="tx1"/>
                </a:solidFill>
              </a:rPr>
              <a:t>A web page is </a:t>
            </a:r>
            <a:endParaRPr lang="en-US" sz="2000" dirty="0">
              <a:solidFill>
                <a:schemeClr val="tx1"/>
              </a:solidFill>
            </a:endParaRPr>
          </a:p>
          <a:p>
            <a:pPr algn="ctr"/>
            <a:r>
              <a:rPr lang="en-US" sz="2000" b="1" dirty="0">
                <a:solidFill>
                  <a:schemeClr val="tx1"/>
                </a:solidFill>
              </a:rPr>
              <a:t>like a house</a:t>
            </a:r>
            <a:endParaRPr lang="en-US" sz="20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solidFill>
                  <a:srgbClr val="4A86E8"/>
                </a:solidFill>
              </a:rPr>
              <a:t>What is HTML?</a:t>
            </a:r>
          </a:p>
        </p:txBody>
      </p:sp>
      <p:sp>
        <p:nvSpPr>
          <p:cNvPr id="271" name="Shape 271"/>
          <p:cNvSpPr txBox="1">
            <a:spLocks noGrp="1"/>
          </p:cNvSpPr>
          <p:nvPr>
            <p:ph type="body" idx="1"/>
          </p:nvPr>
        </p:nvSpPr>
        <p:spPr>
          <a:xfrm>
            <a:off x="609600" y="971550"/>
            <a:ext cx="8229600" cy="3725699"/>
          </a:xfrm>
          <a:prstGeom prst="rect">
            <a:avLst/>
          </a:prstGeom>
        </p:spPr>
        <p:txBody>
          <a:bodyPr lIns="91425" tIns="91425" rIns="91425" bIns="91425" anchor="t" anchorCtr="0">
            <a:noAutofit/>
          </a:bodyPr>
          <a:lstStyle/>
          <a:p>
            <a:pPr lvl="0" rtl="0">
              <a:spcBef>
                <a:spcPts val="0"/>
              </a:spcBef>
              <a:buNone/>
            </a:pPr>
            <a:endParaRPr/>
          </a:p>
          <a:p>
            <a:pPr marL="457200" lvl="0" indent="0" rtl="0">
              <a:spcBef>
                <a:spcPts val="0"/>
              </a:spcBef>
              <a:buNone/>
            </a:pPr>
            <a:r>
              <a:rPr lang="en" dirty="0">
                <a:solidFill>
                  <a:srgbClr val="FF0000"/>
                </a:solidFill>
              </a:rPr>
              <a:t>  </a:t>
            </a:r>
            <a:r>
              <a:rPr lang="en" dirty="0" err="1">
                <a:solidFill>
                  <a:srgbClr val="FF0000"/>
                </a:solidFill>
              </a:rPr>
              <a:t>H</a:t>
            </a:r>
            <a:r>
              <a:rPr lang="en" dirty="0" err="1"/>
              <a:t>yper</a:t>
            </a:r>
            <a:r>
              <a:rPr lang="en" dirty="0" err="1">
                <a:solidFill>
                  <a:srgbClr val="FF0000"/>
                </a:solidFill>
              </a:rPr>
              <a:t>T</a:t>
            </a:r>
            <a:r>
              <a:rPr lang="en" dirty="0" err="1"/>
              <a:t>ext</a:t>
            </a:r>
            <a:r>
              <a:rPr lang="en" dirty="0"/>
              <a:t> </a:t>
            </a:r>
            <a:r>
              <a:rPr lang="en" dirty="0">
                <a:solidFill>
                  <a:srgbClr val="FF0000"/>
                </a:solidFill>
              </a:rPr>
              <a:t>M</a:t>
            </a:r>
            <a:r>
              <a:rPr lang="en" dirty="0"/>
              <a:t>arkup </a:t>
            </a:r>
            <a:r>
              <a:rPr lang="en" dirty="0">
                <a:solidFill>
                  <a:srgbClr val="FF0000"/>
                </a:solidFill>
              </a:rPr>
              <a:t>L</a:t>
            </a:r>
            <a:r>
              <a:rPr lang="en" dirty="0"/>
              <a:t>anguage</a:t>
            </a:r>
          </a:p>
          <a:p>
            <a:pPr marL="457200" lvl="0" indent="0" rtl="0">
              <a:spcBef>
                <a:spcPts val="0"/>
              </a:spcBef>
              <a:buNone/>
            </a:pPr>
            <a:endParaRPr/>
          </a:p>
          <a:p>
            <a:pPr marL="0" lvl="0" indent="0">
              <a:spcBef>
                <a:spcPts val="0"/>
              </a:spcBef>
              <a:buNone/>
            </a:pPr>
            <a:r>
              <a:rPr lang="en" dirty="0"/>
              <a:t>This language is based on English keywords called </a:t>
            </a:r>
            <a:r>
              <a:rPr lang="en" b="1" dirty="0">
                <a:solidFill>
                  <a:srgbClr val="FF0000"/>
                </a:solidFill>
              </a:rPr>
              <a:t>tags</a:t>
            </a:r>
            <a:r>
              <a:rPr lang="en" b="1" dirty="0"/>
              <a:t> </a:t>
            </a:r>
            <a:r>
              <a:rPr lang="en" dirty="0"/>
              <a:t>that tell a web browser how to display content on a web page.  </a:t>
            </a:r>
          </a:p>
        </p:txBody>
      </p:sp>
      <p:pic>
        <p:nvPicPr>
          <p:cNvPr id="272" name="Shape 272"/>
          <p:cNvPicPr preferRelativeResize="0"/>
          <p:nvPr/>
        </p:nvPicPr>
        <p:blipFill>
          <a:blip r:embed="rId3">
            <a:alphaModFix/>
          </a:blip>
          <a:stretch>
            <a:fillRect/>
          </a:stretch>
        </p:blipFill>
        <p:spPr>
          <a:xfrm rot="-2157032">
            <a:off x="165200" y="121425"/>
            <a:ext cx="507300" cy="494776"/>
          </a:xfrm>
          <a:prstGeom prst="rect">
            <a:avLst/>
          </a:prstGeom>
          <a:noFill/>
          <a:ln>
            <a:noFill/>
          </a:ln>
        </p:spPr>
      </p:pic>
      <p:sp>
        <p:nvSpPr>
          <p:cNvPr id="274" name="Shape 274"/>
          <p:cNvSpPr txBox="1"/>
          <p:nvPr/>
        </p:nvSpPr>
        <p:spPr>
          <a:xfrm>
            <a:off x="6202512" y="-130175"/>
            <a:ext cx="3000000" cy="1529699"/>
          </a:xfrm>
          <a:prstGeom prst="rect">
            <a:avLst/>
          </a:prstGeom>
          <a:noFill/>
          <a:ln>
            <a:noFill/>
          </a:ln>
        </p:spPr>
        <p:txBody>
          <a:bodyPr lIns="91425" tIns="91425" rIns="91425" bIns="91425" anchor="ctr" anchorCtr="0">
            <a:noAutofit/>
          </a:bodyPr>
          <a:lstStyle/>
          <a:p>
            <a:pPr lvl="0" rtl="0">
              <a:spcBef>
                <a:spcPts val="0"/>
              </a:spcBef>
              <a:buNone/>
            </a:pPr>
            <a:r>
              <a:rPr lang="en" sz="1800" b="1" dirty="0">
                <a:solidFill>
                  <a:srgbClr val="6AA84F"/>
                </a:solidFill>
              </a:rPr>
              <a:t>“</a:t>
            </a:r>
            <a:r>
              <a:rPr lang="en-US" sz="1800" b="1" dirty="0">
                <a:solidFill>
                  <a:srgbClr val="8BAB42"/>
                </a:solidFill>
                <a:latin typeface="Arial" charset="0"/>
              </a:rPr>
              <a:t>The house frame</a:t>
            </a:r>
            <a:r>
              <a:rPr lang="en" sz="1800" b="1" dirty="0">
                <a:solidFill>
                  <a:srgbClr val="6AA84F"/>
                </a:solidFill>
                <a:latin typeface="Arial" charset="0"/>
              </a:rPr>
              <a:t>”</a:t>
            </a:r>
            <a:endParaRPr lang="en" sz="1800" b="1" dirty="0">
              <a:solidFill>
                <a:srgbClr val="6AA84F"/>
              </a:solidFill>
            </a:endParaRPr>
          </a:p>
        </p:txBody>
      </p:sp>
      <p:pic>
        <p:nvPicPr>
          <p:cNvPr id="7" name="Picture 6"/>
          <p:cNvPicPr>
            <a:picLocks noChangeAspect="1"/>
          </p:cNvPicPr>
          <p:nvPr/>
        </p:nvPicPr>
        <p:blipFill>
          <a:blip r:embed="rId4"/>
          <a:stretch>
            <a:fillRect/>
          </a:stretch>
        </p:blipFill>
        <p:spPr>
          <a:xfrm>
            <a:off x="6525841" y="847415"/>
            <a:ext cx="1722899" cy="12907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solidFill>
                  <a:srgbClr val="4A86E8"/>
                </a:solidFill>
              </a:rPr>
              <a:t>Examples of HTML Tags</a:t>
            </a:r>
          </a:p>
        </p:txBody>
      </p:sp>
      <p:sp>
        <p:nvSpPr>
          <p:cNvPr id="280" name="Shape 280"/>
          <p:cNvSpPr txBox="1">
            <a:spLocks noGrp="1"/>
          </p:cNvSpPr>
          <p:nvPr>
            <p:ph type="body" idx="1"/>
          </p:nvPr>
        </p:nvSpPr>
        <p:spPr>
          <a:xfrm>
            <a:off x="457200" y="1200150"/>
            <a:ext cx="1556400" cy="743100"/>
          </a:xfrm>
          <a:prstGeom prst="rect">
            <a:avLst/>
          </a:prstGeom>
        </p:spPr>
        <p:txBody>
          <a:bodyPr lIns="91425" tIns="91425" rIns="91425" bIns="91425" anchor="t" anchorCtr="0">
            <a:noAutofit/>
          </a:bodyPr>
          <a:lstStyle/>
          <a:p>
            <a:pPr lvl="0">
              <a:spcBef>
                <a:spcPts val="0"/>
              </a:spcBef>
              <a:buNone/>
            </a:pPr>
            <a:r>
              <a:rPr lang="en" dirty="0">
                <a:solidFill>
                  <a:srgbClr val="FF0000"/>
                </a:solidFill>
              </a:rPr>
              <a:t>&lt;p&gt;</a:t>
            </a:r>
          </a:p>
        </p:txBody>
      </p:sp>
      <p:sp>
        <p:nvSpPr>
          <p:cNvPr id="281" name="Shape 281"/>
          <p:cNvSpPr txBox="1">
            <a:spLocks noGrp="1"/>
          </p:cNvSpPr>
          <p:nvPr>
            <p:ph type="body" idx="1"/>
          </p:nvPr>
        </p:nvSpPr>
        <p:spPr>
          <a:xfrm>
            <a:off x="457200" y="2132150"/>
            <a:ext cx="1556400" cy="743100"/>
          </a:xfrm>
          <a:prstGeom prst="rect">
            <a:avLst/>
          </a:prstGeom>
        </p:spPr>
        <p:txBody>
          <a:bodyPr lIns="91425" tIns="91425" rIns="91425" bIns="91425" anchor="t" anchorCtr="0">
            <a:noAutofit/>
          </a:bodyPr>
          <a:lstStyle/>
          <a:p>
            <a:pPr lvl="0" rtl="0">
              <a:spcBef>
                <a:spcPts val="0"/>
              </a:spcBef>
              <a:buNone/>
            </a:pPr>
            <a:r>
              <a:rPr lang="en">
                <a:solidFill>
                  <a:srgbClr val="FF0000"/>
                </a:solidFill>
              </a:rPr>
              <a:t>&lt;a&gt;</a:t>
            </a:r>
          </a:p>
        </p:txBody>
      </p:sp>
      <p:sp>
        <p:nvSpPr>
          <p:cNvPr id="282" name="Shape 282"/>
          <p:cNvSpPr txBox="1">
            <a:spLocks noGrp="1"/>
          </p:cNvSpPr>
          <p:nvPr>
            <p:ph type="body" idx="1"/>
          </p:nvPr>
        </p:nvSpPr>
        <p:spPr>
          <a:xfrm>
            <a:off x="457200" y="3196025"/>
            <a:ext cx="1556400" cy="743100"/>
          </a:xfrm>
          <a:prstGeom prst="rect">
            <a:avLst/>
          </a:prstGeom>
        </p:spPr>
        <p:txBody>
          <a:bodyPr lIns="91425" tIns="91425" rIns="91425" bIns="91425" anchor="t" anchorCtr="0">
            <a:noAutofit/>
          </a:bodyPr>
          <a:lstStyle/>
          <a:p>
            <a:pPr lvl="0" rtl="0">
              <a:spcBef>
                <a:spcPts val="0"/>
              </a:spcBef>
              <a:buNone/>
            </a:pPr>
            <a:r>
              <a:rPr lang="en">
                <a:solidFill>
                  <a:srgbClr val="FF0000"/>
                </a:solidFill>
              </a:rPr>
              <a:t>&lt;br&gt;</a:t>
            </a:r>
          </a:p>
        </p:txBody>
      </p:sp>
      <p:sp>
        <p:nvSpPr>
          <p:cNvPr id="283" name="Shape 283"/>
          <p:cNvSpPr txBox="1">
            <a:spLocks noGrp="1"/>
          </p:cNvSpPr>
          <p:nvPr>
            <p:ph type="body" idx="1"/>
          </p:nvPr>
        </p:nvSpPr>
        <p:spPr>
          <a:xfrm>
            <a:off x="457200" y="4182750"/>
            <a:ext cx="1556400" cy="743100"/>
          </a:xfrm>
          <a:prstGeom prst="rect">
            <a:avLst/>
          </a:prstGeom>
        </p:spPr>
        <p:txBody>
          <a:bodyPr lIns="91425" tIns="91425" rIns="91425" bIns="91425" anchor="t" anchorCtr="0">
            <a:noAutofit/>
          </a:bodyPr>
          <a:lstStyle/>
          <a:p>
            <a:pPr lvl="0" rtl="0">
              <a:spcBef>
                <a:spcPts val="0"/>
              </a:spcBef>
              <a:buNone/>
            </a:pPr>
            <a:r>
              <a:rPr lang="en">
                <a:solidFill>
                  <a:srgbClr val="FF0000"/>
                </a:solidFill>
              </a:rPr>
              <a:t>&lt;h3&gt;</a:t>
            </a:r>
          </a:p>
        </p:txBody>
      </p:sp>
      <p:sp>
        <p:nvSpPr>
          <p:cNvPr id="284" name="Shape 284"/>
          <p:cNvSpPr txBox="1">
            <a:spLocks noGrp="1"/>
          </p:cNvSpPr>
          <p:nvPr>
            <p:ph type="body" idx="1"/>
          </p:nvPr>
        </p:nvSpPr>
        <p:spPr>
          <a:xfrm>
            <a:off x="2400300" y="1200150"/>
            <a:ext cx="1556400" cy="743100"/>
          </a:xfrm>
          <a:prstGeom prst="rect">
            <a:avLst/>
          </a:prstGeom>
        </p:spPr>
        <p:txBody>
          <a:bodyPr lIns="91425" tIns="91425" rIns="91425" bIns="91425" anchor="t" anchorCtr="0">
            <a:noAutofit/>
          </a:bodyPr>
          <a:lstStyle/>
          <a:p>
            <a:pPr lvl="0" rtl="0">
              <a:spcBef>
                <a:spcPts val="0"/>
              </a:spcBef>
              <a:buNone/>
            </a:pPr>
            <a:r>
              <a:rPr lang="en">
                <a:solidFill>
                  <a:srgbClr val="FF0000"/>
                </a:solidFill>
              </a:rPr>
              <a:t>&lt;body&gt;</a:t>
            </a:r>
          </a:p>
        </p:txBody>
      </p:sp>
      <p:sp>
        <p:nvSpPr>
          <p:cNvPr id="285" name="Shape 285"/>
          <p:cNvSpPr txBox="1">
            <a:spLocks noGrp="1"/>
          </p:cNvSpPr>
          <p:nvPr>
            <p:ph type="body" idx="1"/>
          </p:nvPr>
        </p:nvSpPr>
        <p:spPr>
          <a:xfrm>
            <a:off x="2400300" y="2132150"/>
            <a:ext cx="1556400" cy="743100"/>
          </a:xfrm>
          <a:prstGeom prst="rect">
            <a:avLst/>
          </a:prstGeom>
        </p:spPr>
        <p:txBody>
          <a:bodyPr lIns="91425" tIns="91425" rIns="91425" bIns="91425" anchor="t" anchorCtr="0">
            <a:noAutofit/>
          </a:bodyPr>
          <a:lstStyle/>
          <a:p>
            <a:pPr lvl="0" rtl="0">
              <a:spcBef>
                <a:spcPts val="0"/>
              </a:spcBef>
              <a:buNone/>
            </a:pPr>
            <a:r>
              <a:rPr lang="en">
                <a:solidFill>
                  <a:srgbClr val="FF0000"/>
                </a:solidFill>
              </a:rPr>
              <a:t>&lt;h1&gt;</a:t>
            </a:r>
          </a:p>
        </p:txBody>
      </p:sp>
      <p:sp>
        <p:nvSpPr>
          <p:cNvPr id="286" name="Shape 286"/>
          <p:cNvSpPr txBox="1">
            <a:spLocks noGrp="1"/>
          </p:cNvSpPr>
          <p:nvPr>
            <p:ph type="body" idx="1"/>
          </p:nvPr>
        </p:nvSpPr>
        <p:spPr>
          <a:xfrm>
            <a:off x="2400300" y="3196025"/>
            <a:ext cx="1556400" cy="743100"/>
          </a:xfrm>
          <a:prstGeom prst="rect">
            <a:avLst/>
          </a:prstGeom>
        </p:spPr>
        <p:txBody>
          <a:bodyPr lIns="91425" tIns="91425" rIns="91425" bIns="91425" anchor="t" anchorCtr="0">
            <a:noAutofit/>
          </a:bodyPr>
          <a:lstStyle/>
          <a:p>
            <a:pPr lvl="0" rtl="0">
              <a:spcBef>
                <a:spcPts val="0"/>
              </a:spcBef>
              <a:buNone/>
            </a:pPr>
            <a:r>
              <a:rPr lang="en">
                <a:solidFill>
                  <a:srgbClr val="FF0000"/>
                </a:solidFill>
              </a:rPr>
              <a:t>&lt;span&gt;</a:t>
            </a:r>
          </a:p>
        </p:txBody>
      </p:sp>
      <p:sp>
        <p:nvSpPr>
          <p:cNvPr id="287" name="Shape 287"/>
          <p:cNvSpPr txBox="1">
            <a:spLocks noGrp="1"/>
          </p:cNvSpPr>
          <p:nvPr>
            <p:ph type="body" idx="1"/>
          </p:nvPr>
        </p:nvSpPr>
        <p:spPr>
          <a:xfrm>
            <a:off x="2400300" y="4182750"/>
            <a:ext cx="1556400" cy="743100"/>
          </a:xfrm>
          <a:prstGeom prst="rect">
            <a:avLst/>
          </a:prstGeom>
        </p:spPr>
        <p:txBody>
          <a:bodyPr lIns="91425" tIns="91425" rIns="91425" bIns="91425" anchor="t" anchorCtr="0">
            <a:noAutofit/>
          </a:bodyPr>
          <a:lstStyle/>
          <a:p>
            <a:pPr lvl="0" rtl="0">
              <a:spcBef>
                <a:spcPts val="0"/>
              </a:spcBef>
              <a:buNone/>
            </a:pPr>
            <a:r>
              <a:rPr lang="en">
                <a:solidFill>
                  <a:srgbClr val="FF0000"/>
                </a:solidFill>
              </a:rPr>
              <a:t>&lt;img&gt;</a:t>
            </a:r>
          </a:p>
        </p:txBody>
      </p:sp>
      <p:sp>
        <p:nvSpPr>
          <p:cNvPr id="288" name="Shape 288"/>
          <p:cNvSpPr txBox="1">
            <a:spLocks noGrp="1"/>
          </p:cNvSpPr>
          <p:nvPr>
            <p:ph type="body" idx="1"/>
          </p:nvPr>
        </p:nvSpPr>
        <p:spPr>
          <a:xfrm>
            <a:off x="4404950" y="1200150"/>
            <a:ext cx="1556400" cy="743100"/>
          </a:xfrm>
          <a:prstGeom prst="rect">
            <a:avLst/>
          </a:prstGeom>
        </p:spPr>
        <p:txBody>
          <a:bodyPr lIns="91425" tIns="91425" rIns="91425" bIns="91425" anchor="t" anchorCtr="0">
            <a:noAutofit/>
          </a:bodyPr>
          <a:lstStyle/>
          <a:p>
            <a:pPr lvl="0" rtl="0">
              <a:spcBef>
                <a:spcPts val="0"/>
              </a:spcBef>
              <a:buNone/>
            </a:pPr>
            <a:r>
              <a:rPr lang="en">
                <a:solidFill>
                  <a:srgbClr val="FF0000"/>
                </a:solidFill>
              </a:rPr>
              <a:t> &lt;title&gt;</a:t>
            </a:r>
          </a:p>
        </p:txBody>
      </p:sp>
      <p:sp>
        <p:nvSpPr>
          <p:cNvPr id="289" name="Shape 289"/>
          <p:cNvSpPr txBox="1">
            <a:spLocks noGrp="1"/>
          </p:cNvSpPr>
          <p:nvPr>
            <p:ph type="body" idx="1"/>
          </p:nvPr>
        </p:nvSpPr>
        <p:spPr>
          <a:xfrm>
            <a:off x="4404950" y="2132150"/>
            <a:ext cx="2319599" cy="743100"/>
          </a:xfrm>
          <a:prstGeom prst="rect">
            <a:avLst/>
          </a:prstGeom>
        </p:spPr>
        <p:txBody>
          <a:bodyPr lIns="91425" tIns="91425" rIns="91425" bIns="91425" anchor="t" anchorCtr="0">
            <a:noAutofit/>
          </a:bodyPr>
          <a:lstStyle/>
          <a:p>
            <a:pPr lvl="0" rtl="0">
              <a:spcBef>
                <a:spcPts val="0"/>
              </a:spcBef>
              <a:buNone/>
            </a:pPr>
            <a:r>
              <a:rPr lang="en">
                <a:solidFill>
                  <a:srgbClr val="FF0000"/>
                </a:solidFill>
              </a:rPr>
              <a:t> &lt;head&gt;</a:t>
            </a:r>
          </a:p>
        </p:txBody>
      </p:sp>
      <p:sp>
        <p:nvSpPr>
          <p:cNvPr id="290" name="Shape 290"/>
          <p:cNvSpPr txBox="1">
            <a:spLocks noGrp="1"/>
          </p:cNvSpPr>
          <p:nvPr>
            <p:ph type="body" idx="1"/>
          </p:nvPr>
        </p:nvSpPr>
        <p:spPr>
          <a:xfrm>
            <a:off x="4404950" y="3196025"/>
            <a:ext cx="2319599" cy="743100"/>
          </a:xfrm>
          <a:prstGeom prst="rect">
            <a:avLst/>
          </a:prstGeom>
        </p:spPr>
        <p:txBody>
          <a:bodyPr lIns="91425" tIns="91425" rIns="91425" bIns="91425" anchor="t" anchorCtr="0">
            <a:noAutofit/>
          </a:bodyPr>
          <a:lstStyle/>
          <a:p>
            <a:pPr lvl="0" rtl="0">
              <a:spcBef>
                <a:spcPts val="0"/>
              </a:spcBef>
              <a:buNone/>
            </a:pPr>
            <a:r>
              <a:rPr lang="en">
                <a:solidFill>
                  <a:srgbClr val="FF0000"/>
                </a:solidFill>
              </a:rPr>
              <a:t> &lt;link&gt;</a:t>
            </a:r>
          </a:p>
        </p:txBody>
      </p:sp>
      <p:sp>
        <p:nvSpPr>
          <p:cNvPr id="291" name="Shape 291"/>
          <p:cNvSpPr txBox="1">
            <a:spLocks noGrp="1"/>
          </p:cNvSpPr>
          <p:nvPr>
            <p:ph type="body" idx="1"/>
          </p:nvPr>
        </p:nvSpPr>
        <p:spPr>
          <a:xfrm>
            <a:off x="4404950" y="4182750"/>
            <a:ext cx="1556400" cy="743100"/>
          </a:xfrm>
          <a:prstGeom prst="rect">
            <a:avLst/>
          </a:prstGeom>
        </p:spPr>
        <p:txBody>
          <a:bodyPr lIns="91425" tIns="91425" rIns="91425" bIns="91425" anchor="t" anchorCtr="0">
            <a:noAutofit/>
          </a:bodyPr>
          <a:lstStyle/>
          <a:p>
            <a:pPr lvl="0" rtl="0">
              <a:spcBef>
                <a:spcPts val="0"/>
              </a:spcBef>
              <a:buNone/>
            </a:pPr>
            <a:r>
              <a:rPr lang="en">
                <a:solidFill>
                  <a:srgbClr val="FF0000"/>
                </a:solidFill>
              </a:rPr>
              <a:t> &lt;li&gt;</a:t>
            </a:r>
          </a:p>
        </p:txBody>
      </p:sp>
      <p:pic>
        <p:nvPicPr>
          <p:cNvPr id="292" name="Shape 292"/>
          <p:cNvPicPr preferRelativeResize="0"/>
          <p:nvPr/>
        </p:nvPicPr>
        <p:blipFill>
          <a:blip r:embed="rId3">
            <a:alphaModFix/>
          </a:blip>
          <a:stretch>
            <a:fillRect/>
          </a:stretch>
        </p:blipFill>
        <p:spPr>
          <a:xfrm rot="-2157032">
            <a:off x="165200" y="121425"/>
            <a:ext cx="507300" cy="4947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80"/>
                                        </p:tgtEl>
                                        <p:attrNameLst>
                                          <p:attrName>style.visibility</p:attrName>
                                        </p:attrNameLst>
                                      </p:cBhvr>
                                      <p:to>
                                        <p:strVal val="visible"/>
                                      </p:to>
                                    </p:set>
                                    <p:anim calcmode="lin" valueType="num">
                                      <p:cBhvr additive="base">
                                        <p:cTn id="7" dur="2500"/>
                                        <p:tgtEl>
                                          <p:spTgt spid="28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81"/>
                                        </p:tgtEl>
                                        <p:attrNameLst>
                                          <p:attrName>style.visibility</p:attrName>
                                        </p:attrNameLst>
                                      </p:cBhvr>
                                      <p:to>
                                        <p:strVal val="visible"/>
                                      </p:to>
                                    </p:set>
                                    <p:anim calcmode="lin" valueType="num">
                                      <p:cBhvr additive="base">
                                        <p:cTn id="10" dur="2500"/>
                                        <p:tgtEl>
                                          <p:spTgt spid="28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82"/>
                                        </p:tgtEl>
                                        <p:attrNameLst>
                                          <p:attrName>style.visibility</p:attrName>
                                        </p:attrNameLst>
                                      </p:cBhvr>
                                      <p:to>
                                        <p:strVal val="visible"/>
                                      </p:to>
                                    </p:set>
                                    <p:anim calcmode="lin" valueType="num">
                                      <p:cBhvr additive="base">
                                        <p:cTn id="13" dur="2500"/>
                                        <p:tgtEl>
                                          <p:spTgt spid="282"/>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83"/>
                                        </p:tgtEl>
                                        <p:attrNameLst>
                                          <p:attrName>style.visibility</p:attrName>
                                        </p:attrNameLst>
                                      </p:cBhvr>
                                      <p:to>
                                        <p:strVal val="visible"/>
                                      </p:to>
                                    </p:set>
                                    <p:anim calcmode="lin" valueType="num">
                                      <p:cBhvr additive="base">
                                        <p:cTn id="16" dur="2500"/>
                                        <p:tgtEl>
                                          <p:spTgt spid="283"/>
                                        </p:tgtEl>
                                        <p:attrNameLst>
                                          <p:attrName>ppt_x</p:attrName>
                                        </p:attrNameLst>
                                      </p:cBhvr>
                                      <p:tavLst>
                                        <p:tav tm="0">
                                          <p:val>
                                            <p:strVal val="#ppt_x-1"/>
                                          </p:val>
                                        </p:tav>
                                        <p:tav tm="100000">
                                          <p:val>
                                            <p:strVal val="#ppt_x"/>
                                          </p:val>
                                        </p:tav>
                                      </p:tavLst>
                                    </p:anim>
                                  </p:childTnLst>
                                </p:cTn>
                              </p:par>
                            </p:childTnLst>
                          </p:cTn>
                        </p:par>
                        <p:par>
                          <p:cTn id="17" fill="hold">
                            <p:stCondLst>
                              <p:cond delay="2500"/>
                            </p:stCondLst>
                            <p:childTnLst>
                              <p:par>
                                <p:cTn id="18" presetID="2" presetClass="entr" presetSubtype="4" fill="hold" nodeType="afterEffect">
                                  <p:stCondLst>
                                    <p:cond delay="0"/>
                                  </p:stCondLst>
                                  <p:childTnLst>
                                    <p:set>
                                      <p:cBhvr>
                                        <p:cTn id="19" dur="1" fill="hold">
                                          <p:stCondLst>
                                            <p:cond delay="0"/>
                                          </p:stCondLst>
                                        </p:cTn>
                                        <p:tgtEl>
                                          <p:spTgt spid="284"/>
                                        </p:tgtEl>
                                        <p:attrNameLst>
                                          <p:attrName>style.visibility</p:attrName>
                                        </p:attrNameLst>
                                      </p:cBhvr>
                                      <p:to>
                                        <p:strVal val="visible"/>
                                      </p:to>
                                    </p:set>
                                    <p:anim calcmode="lin" valueType="num">
                                      <p:cBhvr additive="base">
                                        <p:cTn id="20" dur="3000"/>
                                        <p:tgtEl>
                                          <p:spTgt spid="284"/>
                                        </p:tgtEl>
                                        <p:attrNameLst>
                                          <p:attrName>ppt_y</p:attrName>
                                        </p:attrNameLst>
                                      </p:cBhvr>
                                      <p:tavLst>
                                        <p:tav tm="0">
                                          <p:val>
                                            <p:strVal val="#ppt_y+1"/>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5"/>
                                        </p:tgtEl>
                                        <p:attrNameLst>
                                          <p:attrName>style.visibility</p:attrName>
                                        </p:attrNameLst>
                                      </p:cBhvr>
                                      <p:to>
                                        <p:strVal val="visible"/>
                                      </p:to>
                                    </p:set>
                                    <p:anim calcmode="lin" valueType="num">
                                      <p:cBhvr additive="base">
                                        <p:cTn id="23" dur="3000"/>
                                        <p:tgtEl>
                                          <p:spTgt spid="285"/>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86"/>
                                        </p:tgtEl>
                                        <p:attrNameLst>
                                          <p:attrName>style.visibility</p:attrName>
                                        </p:attrNameLst>
                                      </p:cBhvr>
                                      <p:to>
                                        <p:strVal val="visible"/>
                                      </p:to>
                                    </p:set>
                                    <p:anim calcmode="lin" valueType="num">
                                      <p:cBhvr additive="base">
                                        <p:cTn id="26" dur="3000"/>
                                        <p:tgtEl>
                                          <p:spTgt spid="286"/>
                                        </p:tgtEl>
                                        <p:attrNameLst>
                                          <p:attrName>ppt_y</p:attrName>
                                        </p:attrNameLst>
                                      </p:cBhvr>
                                      <p:tavLst>
                                        <p:tav tm="0">
                                          <p:val>
                                            <p:strVal val="#ppt_y+1"/>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7"/>
                                        </p:tgtEl>
                                        <p:attrNameLst>
                                          <p:attrName>style.visibility</p:attrName>
                                        </p:attrNameLst>
                                      </p:cBhvr>
                                      <p:to>
                                        <p:strVal val="visible"/>
                                      </p:to>
                                    </p:set>
                                    <p:anim calcmode="lin" valueType="num">
                                      <p:cBhvr additive="base">
                                        <p:cTn id="29" dur="3000"/>
                                        <p:tgtEl>
                                          <p:spTgt spid="287"/>
                                        </p:tgtEl>
                                        <p:attrNameLst>
                                          <p:attrName>ppt_y</p:attrName>
                                        </p:attrNameLst>
                                      </p:cBhvr>
                                      <p:tavLst>
                                        <p:tav tm="0">
                                          <p:val>
                                            <p:strVal val="#ppt_y+1"/>
                                          </p:val>
                                        </p:tav>
                                        <p:tav tm="100000">
                                          <p:val>
                                            <p:strVal val="#ppt_y"/>
                                          </p:val>
                                        </p:tav>
                                      </p:tavLst>
                                    </p:anim>
                                  </p:childTnLst>
                                </p:cTn>
                              </p:par>
                            </p:childTnLst>
                          </p:cTn>
                        </p:par>
                        <p:par>
                          <p:cTn id="30" fill="hold">
                            <p:stCondLst>
                              <p:cond delay="5500"/>
                            </p:stCondLst>
                            <p:childTnLst>
                              <p:par>
                                <p:cTn id="31" presetID="10" presetClass="entr" presetSubtype="0" fill="hold" nodeType="afterEffect">
                                  <p:stCondLst>
                                    <p:cond delay="0"/>
                                  </p:stCondLst>
                                  <p:childTnLst>
                                    <p:set>
                                      <p:cBhvr>
                                        <p:cTn id="32" dur="1" fill="hold">
                                          <p:stCondLst>
                                            <p:cond delay="0"/>
                                          </p:stCondLst>
                                        </p:cTn>
                                        <p:tgtEl>
                                          <p:spTgt spid="288"/>
                                        </p:tgtEl>
                                        <p:attrNameLst>
                                          <p:attrName>style.visibility</p:attrName>
                                        </p:attrNameLst>
                                      </p:cBhvr>
                                      <p:to>
                                        <p:strVal val="visible"/>
                                      </p:to>
                                    </p:set>
                                    <p:animEffect transition="in" filter="fade">
                                      <p:cBhvr>
                                        <p:cTn id="33" dur="2500"/>
                                        <p:tgtEl>
                                          <p:spTgt spid="288"/>
                                        </p:tgtEl>
                                      </p:cBhvr>
                                    </p:animEffect>
                                  </p:childTnLst>
                                </p:cTn>
                              </p:par>
                              <p:par>
                                <p:cTn id="34" presetID="10" presetClass="entr" presetSubtype="0" fill="hold" nodeType="with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fade">
                                      <p:cBhvr>
                                        <p:cTn id="36" dur="2500"/>
                                        <p:tgtEl>
                                          <p:spTgt spid="289"/>
                                        </p:tgtEl>
                                      </p:cBhvr>
                                    </p:animEffect>
                                  </p:childTnLst>
                                </p:cTn>
                              </p:par>
                              <p:par>
                                <p:cTn id="37" presetID="10" presetClass="entr" presetSubtype="0" fill="hold" nodeType="withEffect">
                                  <p:stCondLst>
                                    <p:cond delay="0"/>
                                  </p:stCondLst>
                                  <p:childTnLst>
                                    <p:set>
                                      <p:cBhvr>
                                        <p:cTn id="38" dur="1" fill="hold">
                                          <p:stCondLst>
                                            <p:cond delay="0"/>
                                          </p:stCondLst>
                                        </p:cTn>
                                        <p:tgtEl>
                                          <p:spTgt spid="290"/>
                                        </p:tgtEl>
                                        <p:attrNameLst>
                                          <p:attrName>style.visibility</p:attrName>
                                        </p:attrNameLst>
                                      </p:cBhvr>
                                      <p:to>
                                        <p:strVal val="visible"/>
                                      </p:to>
                                    </p:set>
                                    <p:animEffect transition="in" filter="fade">
                                      <p:cBhvr>
                                        <p:cTn id="39" dur="2500"/>
                                        <p:tgtEl>
                                          <p:spTgt spid="290"/>
                                        </p:tgtEl>
                                      </p:cBhvr>
                                    </p:animEffect>
                                  </p:childTnLst>
                                </p:cTn>
                              </p:par>
                              <p:par>
                                <p:cTn id="40" presetID="10" presetClass="entr" presetSubtype="0" fill="hold" nodeType="withEffect">
                                  <p:stCondLst>
                                    <p:cond delay="0"/>
                                  </p:stCondLst>
                                  <p:childTnLst>
                                    <p:set>
                                      <p:cBhvr>
                                        <p:cTn id="41" dur="1" fill="hold">
                                          <p:stCondLst>
                                            <p:cond delay="0"/>
                                          </p:stCondLst>
                                        </p:cTn>
                                        <p:tgtEl>
                                          <p:spTgt spid="291"/>
                                        </p:tgtEl>
                                        <p:attrNameLst>
                                          <p:attrName>style.visibility</p:attrName>
                                        </p:attrNameLst>
                                      </p:cBhvr>
                                      <p:to>
                                        <p:strVal val="visible"/>
                                      </p:to>
                                    </p:set>
                                    <p:animEffect transition="in" filter="fade">
                                      <p:cBhvr>
                                        <p:cTn id="42" dur="2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solidFill>
                  <a:srgbClr val="4A86E8"/>
                </a:solidFill>
              </a:rPr>
              <a:t>HTML tags</a:t>
            </a:r>
          </a:p>
        </p:txBody>
      </p:sp>
      <p:sp>
        <p:nvSpPr>
          <p:cNvPr id="298" name="Shape 298"/>
          <p:cNvSpPr txBox="1">
            <a:spLocks noGrp="1"/>
          </p:cNvSpPr>
          <p:nvPr>
            <p:ph type="body" idx="1"/>
          </p:nvPr>
        </p:nvSpPr>
        <p:spPr>
          <a:xfrm>
            <a:off x="457200" y="1200150"/>
            <a:ext cx="8229600" cy="3809100"/>
          </a:xfrm>
          <a:prstGeom prst="rect">
            <a:avLst/>
          </a:prstGeom>
        </p:spPr>
        <p:txBody>
          <a:bodyPr lIns="91425" tIns="91425" rIns="91425" bIns="91425" anchor="t" anchorCtr="0">
            <a:noAutofit/>
          </a:bodyPr>
          <a:lstStyle/>
          <a:p>
            <a:pPr marL="457200" lvl="0" indent="-361950" rtl="0">
              <a:lnSpc>
                <a:spcPct val="114999"/>
              </a:lnSpc>
              <a:spcBef>
                <a:spcPts val="0"/>
              </a:spcBef>
              <a:buSzPct val="100000"/>
            </a:pPr>
            <a:r>
              <a:rPr lang="en" sz="2100" dirty="0"/>
              <a:t>Tags always have angle brackets </a:t>
            </a:r>
            <a:r>
              <a:rPr lang="en" sz="2100" dirty="0">
                <a:solidFill>
                  <a:srgbClr val="FF0000"/>
                </a:solidFill>
              </a:rPr>
              <a:t>&lt; &gt;</a:t>
            </a:r>
            <a:r>
              <a:rPr lang="en" sz="2100" dirty="0">
                <a:solidFill>
                  <a:srgbClr val="7030A0"/>
                </a:solidFill>
              </a:rPr>
              <a:t> </a:t>
            </a:r>
            <a:r>
              <a:rPr lang="en" sz="2100" dirty="0"/>
              <a:t>on both ends, with a keyword in the middle:</a:t>
            </a:r>
            <a:endParaRPr lang="en" sz="2100" dirty="0">
              <a:solidFill>
                <a:schemeClr val="tx1"/>
              </a:solidFill>
            </a:endParaRPr>
          </a:p>
          <a:p>
            <a:pPr marL="1828800" lvl="0" indent="387350" rtl="0">
              <a:lnSpc>
                <a:spcPct val="114999"/>
              </a:lnSpc>
              <a:spcBef>
                <a:spcPts val="0"/>
              </a:spcBef>
              <a:buClr>
                <a:schemeClr val="dk1"/>
              </a:buClr>
              <a:buSzPct val="52380"/>
              <a:buFont typeface="Arial"/>
              <a:buNone/>
            </a:pPr>
            <a:r>
              <a:rPr lang="en" sz="2100" dirty="0">
                <a:solidFill>
                  <a:srgbClr val="7030A0"/>
                </a:solidFill>
              </a:rPr>
              <a:t>&lt;p&gt;</a:t>
            </a:r>
            <a:endParaRPr lang="en" sz="2100" dirty="0">
              <a:solidFill>
                <a:schemeClr val="tx1"/>
              </a:solidFill>
            </a:endParaRPr>
          </a:p>
          <a:p>
            <a:pPr marL="1828800" lvl="0" indent="387350" rtl="0">
              <a:lnSpc>
                <a:spcPct val="114999"/>
              </a:lnSpc>
              <a:spcBef>
                <a:spcPts val="0"/>
              </a:spcBef>
              <a:buClr>
                <a:schemeClr val="dk1"/>
              </a:buClr>
              <a:buSzPct val="52380"/>
              <a:buFont typeface="Arial"/>
              <a:buNone/>
            </a:pPr>
            <a:r>
              <a:rPr lang="en" sz="2100" dirty="0">
                <a:solidFill>
                  <a:srgbClr val="7030A0"/>
                </a:solidFill>
              </a:rPr>
              <a:t>&lt;title&gt;</a:t>
            </a:r>
            <a:endParaRPr lang="en" sz="2100" dirty="0">
              <a:solidFill>
                <a:schemeClr val="tx1"/>
              </a:solidFill>
            </a:endParaRPr>
          </a:p>
          <a:p>
            <a:pPr marL="457200" lvl="0" indent="-361950" rtl="0">
              <a:lnSpc>
                <a:spcPct val="114999"/>
              </a:lnSpc>
              <a:spcBef>
                <a:spcPts val="0"/>
              </a:spcBef>
              <a:buSzPct val="100000"/>
            </a:pPr>
            <a:r>
              <a:rPr lang="en" sz="2100" dirty="0"/>
              <a:t>Tags typically come in </a:t>
            </a:r>
            <a:r>
              <a:rPr lang="en" sz="2100" b="1" dirty="0">
                <a:solidFill>
                  <a:srgbClr val="FF0000"/>
                </a:solidFill>
              </a:rPr>
              <a:t>pairs</a:t>
            </a:r>
            <a:r>
              <a:rPr lang="en" sz="2100" dirty="0"/>
              <a:t> -- an opening tag and a closing tag with a forward slash:</a:t>
            </a:r>
            <a:endParaRPr lang="en" sz="2100" dirty="0">
              <a:solidFill>
                <a:schemeClr val="tx1"/>
              </a:solidFill>
            </a:endParaRPr>
          </a:p>
          <a:p>
            <a:pPr marL="1828800" lvl="0" indent="387350" rtl="0">
              <a:lnSpc>
                <a:spcPct val="114999"/>
              </a:lnSpc>
              <a:spcBef>
                <a:spcPts val="0"/>
              </a:spcBef>
              <a:buClr>
                <a:schemeClr val="dk1"/>
              </a:buClr>
              <a:buSzPct val="52380"/>
              <a:buFont typeface="Arial"/>
              <a:buNone/>
            </a:pPr>
            <a:r>
              <a:rPr lang="en" sz="2100" dirty="0">
                <a:solidFill>
                  <a:srgbClr val="7030A0"/>
                </a:solidFill>
              </a:rPr>
              <a:t>&lt;p&gt; &lt;/p&gt;</a:t>
            </a:r>
            <a:endParaRPr lang="en" sz="2100" dirty="0">
              <a:solidFill>
                <a:schemeClr val="tx1"/>
              </a:solidFill>
            </a:endParaRPr>
          </a:p>
          <a:p>
            <a:pPr marL="1828800" lvl="0" indent="387350" rtl="0">
              <a:lnSpc>
                <a:spcPct val="114999"/>
              </a:lnSpc>
              <a:spcBef>
                <a:spcPts val="0"/>
              </a:spcBef>
              <a:buClr>
                <a:schemeClr val="dk1"/>
              </a:buClr>
              <a:buSzPct val="52380"/>
              <a:buFont typeface="Arial"/>
              <a:buNone/>
            </a:pPr>
            <a:r>
              <a:rPr lang="en" sz="2100" dirty="0">
                <a:solidFill>
                  <a:srgbClr val="7030A0"/>
                </a:solidFill>
              </a:rPr>
              <a:t>&lt;title&gt; &lt;/title&gt;</a:t>
            </a:r>
            <a:endParaRPr lang="en" sz="2100" dirty="0">
              <a:solidFill>
                <a:schemeClr val="tx1"/>
              </a:solidFill>
            </a:endParaRPr>
          </a:p>
          <a:p>
            <a:pPr marL="457200" lvl="0" indent="-361950" rtl="0">
              <a:lnSpc>
                <a:spcPct val="114999"/>
              </a:lnSpc>
              <a:spcBef>
                <a:spcPts val="0"/>
              </a:spcBef>
              <a:buSzPct val="100000"/>
            </a:pPr>
            <a:r>
              <a:rPr lang="en" sz="2100" dirty="0"/>
              <a:t>Tags can also be nested inside of another pair of tags, like this:</a:t>
            </a:r>
            <a:endParaRPr lang="en" sz="2100" dirty="0">
              <a:solidFill>
                <a:schemeClr val="tx1"/>
              </a:solidFill>
            </a:endParaRPr>
          </a:p>
          <a:p>
            <a:pPr marL="1828800" lvl="0" indent="387350" rtl="0">
              <a:lnSpc>
                <a:spcPct val="114999"/>
              </a:lnSpc>
              <a:spcBef>
                <a:spcPts val="0"/>
              </a:spcBef>
              <a:buClr>
                <a:schemeClr val="dk1"/>
              </a:buClr>
              <a:buSzPct val="52380"/>
              <a:buFont typeface="Arial"/>
              <a:buNone/>
            </a:pPr>
            <a:r>
              <a:rPr lang="en" sz="2100" dirty="0">
                <a:solidFill>
                  <a:srgbClr val="7030A0"/>
                </a:solidFill>
              </a:rPr>
              <a:t>&lt;p&gt;</a:t>
            </a:r>
            <a:r>
              <a:rPr lang="en" sz="2100" dirty="0">
                <a:solidFill>
                  <a:srgbClr val="FF0000"/>
                </a:solidFill>
              </a:rPr>
              <a:t>&lt;span&gt;&lt;/span&gt;</a:t>
            </a:r>
            <a:r>
              <a:rPr lang="en" sz="2100" dirty="0">
                <a:solidFill>
                  <a:srgbClr val="7030A0"/>
                </a:solidFill>
              </a:rPr>
              <a:t>&lt;/p&gt;</a:t>
            </a:r>
            <a:endParaRPr lang="en" sz="2100" dirty="0">
              <a:solidFill>
                <a:schemeClr val="tx1"/>
              </a:solidFill>
            </a:endParaRPr>
          </a:p>
          <a:p>
            <a:pPr lvl="0" rtl="0">
              <a:spcBef>
                <a:spcPts val="0"/>
              </a:spcBef>
              <a:buNone/>
            </a:pPr>
            <a:endParaRPr>
              <a:solidFill>
                <a:srgbClr val="FF0000"/>
              </a:solidFill>
            </a:endParaRPr>
          </a:p>
        </p:txBody>
      </p:sp>
      <p:pic>
        <p:nvPicPr>
          <p:cNvPr id="299" name="Shape 299"/>
          <p:cNvPicPr preferRelativeResize="0"/>
          <p:nvPr/>
        </p:nvPicPr>
        <p:blipFill>
          <a:blip r:embed="rId3">
            <a:alphaModFix/>
          </a:blip>
          <a:stretch>
            <a:fillRect/>
          </a:stretch>
        </p:blipFill>
        <p:spPr>
          <a:xfrm rot="-2157032">
            <a:off x="165200" y="121425"/>
            <a:ext cx="507300" cy="494776"/>
          </a:xfrm>
          <a:prstGeom prst="rect">
            <a:avLst/>
          </a:prstGeom>
          <a:noFill/>
          <a:ln>
            <a:noFill/>
          </a:ln>
        </p:spPr>
      </p:pic>
      <p:sp>
        <p:nvSpPr>
          <p:cNvPr id="300" name="Shape 300"/>
          <p:cNvSpPr/>
          <p:nvPr/>
        </p:nvSpPr>
        <p:spPr>
          <a:xfrm>
            <a:off x="4184100" y="2136525"/>
            <a:ext cx="593399" cy="128699"/>
          </a:xfrm>
          <a:prstGeom prst="leftArrow">
            <a:avLst>
              <a:gd name="adj1" fmla="val 50000"/>
              <a:gd name="adj2" fmla="val 50000"/>
            </a:avLst>
          </a:prstGeom>
          <a:solidFill>
            <a:srgbClr val="FF99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9900"/>
              </a:solidFill>
            </a:endParaRPr>
          </a:p>
        </p:txBody>
      </p:sp>
      <p:sp>
        <p:nvSpPr>
          <p:cNvPr id="301" name="Shape 301"/>
          <p:cNvSpPr txBox="1"/>
          <p:nvPr/>
        </p:nvSpPr>
        <p:spPr>
          <a:xfrm>
            <a:off x="4777500" y="1991150"/>
            <a:ext cx="3541200" cy="326400"/>
          </a:xfrm>
          <a:prstGeom prst="rect">
            <a:avLst/>
          </a:prstGeom>
          <a:noFill/>
          <a:ln>
            <a:noFill/>
          </a:ln>
        </p:spPr>
        <p:txBody>
          <a:bodyPr lIns="91425" tIns="91425" rIns="91425" bIns="91425" anchor="t" anchorCtr="0">
            <a:noAutofit/>
          </a:bodyPr>
          <a:lstStyle/>
          <a:p>
            <a:pPr lvl="0">
              <a:spcBef>
                <a:spcPts val="0"/>
              </a:spcBef>
              <a:buNone/>
            </a:pPr>
            <a:r>
              <a:rPr lang="en"/>
              <a:t>“p” stands for paragraph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Shape 306"/>
          <p:cNvPicPr preferRelativeResize="0"/>
          <p:nvPr/>
        </p:nvPicPr>
        <p:blipFill>
          <a:blip r:embed="rId3">
            <a:alphaModFix/>
          </a:blip>
          <a:stretch>
            <a:fillRect/>
          </a:stretch>
        </p:blipFill>
        <p:spPr>
          <a:xfrm>
            <a:off x="4785025" y="316766"/>
            <a:ext cx="4044274" cy="4506933"/>
          </a:xfrm>
          <a:prstGeom prst="rect">
            <a:avLst/>
          </a:prstGeom>
          <a:noFill/>
          <a:ln>
            <a:noFill/>
          </a:ln>
        </p:spPr>
      </p:pic>
      <p:sp>
        <p:nvSpPr>
          <p:cNvPr id="307" name="Shape 307"/>
          <p:cNvSpPr/>
          <p:nvPr/>
        </p:nvSpPr>
        <p:spPr>
          <a:xfrm>
            <a:off x="3129150" y="2336062"/>
            <a:ext cx="1243800" cy="356399"/>
          </a:xfrm>
          <a:prstGeom prst="rightArrow">
            <a:avLst>
              <a:gd name="adj1" fmla="val 50000"/>
              <a:gd name="adj2" fmla="val 50000"/>
            </a:avLst>
          </a:prstGeom>
          <a:solidFill>
            <a:srgbClr val="FF99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3129150" y="4069387"/>
            <a:ext cx="1243800" cy="356399"/>
          </a:xfrm>
          <a:prstGeom prst="rightArrow">
            <a:avLst>
              <a:gd name="adj1" fmla="val 50000"/>
              <a:gd name="adj2" fmla="val 50000"/>
            </a:avLst>
          </a:prstGeom>
          <a:solidFill>
            <a:srgbClr val="FF99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txBox="1"/>
          <p:nvPr/>
        </p:nvSpPr>
        <p:spPr>
          <a:xfrm>
            <a:off x="1759775" y="2148575"/>
            <a:ext cx="957299" cy="668099"/>
          </a:xfrm>
          <a:prstGeom prst="rect">
            <a:avLst/>
          </a:prstGeom>
          <a:noFill/>
          <a:ln>
            <a:noFill/>
          </a:ln>
        </p:spPr>
        <p:txBody>
          <a:bodyPr lIns="91425" tIns="91425" rIns="91425" bIns="91425" anchor="t" anchorCtr="0">
            <a:noAutofit/>
          </a:bodyPr>
          <a:lstStyle/>
          <a:p>
            <a:pPr lvl="0">
              <a:spcBef>
                <a:spcPts val="0"/>
              </a:spcBef>
              <a:buNone/>
            </a:pPr>
            <a:r>
              <a:rPr lang="en" sz="3000">
                <a:solidFill>
                  <a:srgbClr val="FF0000"/>
                </a:solidFill>
              </a:rPr>
              <a:t>&lt;p&gt;</a:t>
            </a:r>
          </a:p>
        </p:txBody>
      </p:sp>
      <p:sp>
        <p:nvSpPr>
          <p:cNvPr id="310" name="Shape 310"/>
          <p:cNvSpPr txBox="1"/>
          <p:nvPr/>
        </p:nvSpPr>
        <p:spPr>
          <a:xfrm>
            <a:off x="1759775" y="3913550"/>
            <a:ext cx="957299" cy="668099"/>
          </a:xfrm>
          <a:prstGeom prst="rect">
            <a:avLst/>
          </a:prstGeom>
          <a:noFill/>
          <a:ln>
            <a:noFill/>
          </a:ln>
        </p:spPr>
        <p:txBody>
          <a:bodyPr lIns="91425" tIns="91425" rIns="91425" bIns="91425" anchor="t" anchorCtr="0">
            <a:noAutofit/>
          </a:bodyPr>
          <a:lstStyle/>
          <a:p>
            <a:pPr lvl="0" rtl="0">
              <a:spcBef>
                <a:spcPts val="0"/>
              </a:spcBef>
              <a:buNone/>
            </a:pPr>
            <a:r>
              <a:rPr lang="en" sz="3000">
                <a:solidFill>
                  <a:srgbClr val="FF0000"/>
                </a:solidFill>
              </a:rPr>
              <a:t>&lt;/p&gt;</a:t>
            </a:r>
          </a:p>
        </p:txBody>
      </p:sp>
      <p:sp>
        <p:nvSpPr>
          <p:cNvPr id="311" name="Shape 311"/>
          <p:cNvSpPr txBox="1"/>
          <p:nvPr/>
        </p:nvSpPr>
        <p:spPr>
          <a:xfrm>
            <a:off x="106150" y="3153525"/>
            <a:ext cx="4144800" cy="668099"/>
          </a:xfrm>
          <a:prstGeom prst="rect">
            <a:avLst/>
          </a:prstGeom>
          <a:noFill/>
          <a:ln>
            <a:noFill/>
          </a:ln>
        </p:spPr>
        <p:txBody>
          <a:bodyPr lIns="91425" tIns="91425" rIns="91425" bIns="91425" anchor="t" anchorCtr="0">
            <a:noAutofit/>
          </a:bodyPr>
          <a:lstStyle/>
          <a:p>
            <a:pPr lvl="0" rtl="0">
              <a:spcBef>
                <a:spcPts val="0"/>
              </a:spcBef>
              <a:buNone/>
            </a:pPr>
            <a:r>
              <a:rPr lang="en" sz="2400"/>
              <a:t>Juicy content in between</a:t>
            </a:r>
          </a:p>
        </p:txBody>
      </p:sp>
      <p:sp>
        <p:nvSpPr>
          <p:cNvPr id="312" name="Shape 312"/>
          <p:cNvSpPr txBox="1">
            <a:spLocks noGrp="1"/>
          </p:cNvSpPr>
          <p:nvPr>
            <p:ph type="title"/>
          </p:nvPr>
        </p:nvSpPr>
        <p:spPr>
          <a:xfrm>
            <a:off x="334750" y="364075"/>
            <a:ext cx="6556499"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HTML Tags</a:t>
            </a:r>
          </a:p>
          <a:p>
            <a:pPr lvl="0" rtl="0">
              <a:spcBef>
                <a:spcPts val="0"/>
              </a:spcBef>
              <a:buNone/>
            </a:pPr>
            <a:r>
              <a:rPr lang="en">
                <a:solidFill>
                  <a:srgbClr val="4A86E8"/>
                </a:solidFill>
              </a:rPr>
              <a:t>How do they work?</a:t>
            </a:r>
          </a:p>
        </p:txBody>
      </p:sp>
      <p:sp>
        <p:nvSpPr>
          <p:cNvPr id="313" name="Shape 313"/>
          <p:cNvSpPr txBox="1">
            <a:spLocks noGrp="1"/>
          </p:cNvSpPr>
          <p:nvPr>
            <p:ph type="title"/>
          </p:nvPr>
        </p:nvSpPr>
        <p:spPr>
          <a:xfrm>
            <a:off x="334750" y="1017950"/>
            <a:ext cx="6300599" cy="857400"/>
          </a:xfrm>
          <a:prstGeom prst="rect">
            <a:avLst/>
          </a:prstGeom>
        </p:spPr>
        <p:txBody>
          <a:bodyPr lIns="91425" tIns="91425" rIns="91425" bIns="91425" anchor="b" anchorCtr="0">
            <a:noAutofit/>
          </a:bodyPr>
          <a:lstStyle/>
          <a:p>
            <a:pPr lvl="0" rtl="0">
              <a:spcBef>
                <a:spcPts val="0"/>
              </a:spcBef>
              <a:buNone/>
            </a:pPr>
            <a:r>
              <a:rPr lang="en" sz="1800" b="0">
                <a:solidFill>
                  <a:srgbClr val="000000"/>
                </a:solidFill>
              </a:rPr>
              <a:t>Like a juicy hamburger, HTML needs and opening and closing tag to hold it together</a:t>
            </a:r>
          </a:p>
        </p:txBody>
      </p:sp>
      <p:sp>
        <p:nvSpPr>
          <p:cNvPr id="314" name="Shape 314"/>
          <p:cNvSpPr/>
          <p:nvPr/>
        </p:nvSpPr>
        <p:spPr>
          <a:xfrm>
            <a:off x="3952250" y="3264350"/>
            <a:ext cx="732300" cy="356399"/>
          </a:xfrm>
          <a:prstGeom prst="rightArrow">
            <a:avLst>
              <a:gd name="adj1" fmla="val 50000"/>
              <a:gd name="adj2" fmla="val 50000"/>
            </a:avLst>
          </a:prstGeom>
          <a:solidFill>
            <a:srgbClr val="FF99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 calcmode="lin" valueType="num">
                                      <p:cBhvr additive="base">
                                        <p:cTn id="7" dur="1000"/>
                                        <p:tgtEl>
                                          <p:spTgt spid="311"/>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14"/>
                                        </p:tgtEl>
                                        <p:attrNameLst>
                                          <p:attrName>style.visibility</p:attrName>
                                        </p:attrNameLst>
                                      </p:cBhvr>
                                      <p:to>
                                        <p:strVal val="visible"/>
                                      </p:to>
                                    </p:set>
                                    <p:animEffect transition="in" filter="fade">
                                      <p:cBhvr>
                                        <p:cTn id="10" dur="10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HTML tags</a:t>
            </a:r>
          </a:p>
        </p:txBody>
      </p:sp>
      <p:sp>
        <p:nvSpPr>
          <p:cNvPr id="320" name="Shape 320"/>
          <p:cNvSpPr txBox="1">
            <a:spLocks noGrp="1"/>
          </p:cNvSpPr>
          <p:nvPr>
            <p:ph type="body" idx="1"/>
          </p:nvPr>
        </p:nvSpPr>
        <p:spPr>
          <a:xfrm>
            <a:off x="1205950" y="1285475"/>
            <a:ext cx="6546599" cy="1020299"/>
          </a:xfrm>
          <a:prstGeom prst="rect">
            <a:avLst/>
          </a:prstGeom>
        </p:spPr>
        <p:txBody>
          <a:bodyPr lIns="91425" tIns="91425" rIns="91425" bIns="91425" anchor="t" anchorCtr="0">
            <a:noAutofit/>
          </a:bodyPr>
          <a:lstStyle/>
          <a:p>
            <a:pPr lvl="0" rtl="0">
              <a:lnSpc>
                <a:spcPct val="114999"/>
              </a:lnSpc>
              <a:spcBef>
                <a:spcPts val="0"/>
              </a:spcBef>
              <a:buNone/>
            </a:pPr>
            <a:r>
              <a:rPr lang="en" sz="2000" dirty="0">
                <a:solidFill>
                  <a:srgbClr val="FF0000"/>
                </a:solidFill>
              </a:rPr>
              <a:t>&lt;p&gt;</a:t>
            </a:r>
            <a:r>
              <a:rPr lang="en" sz="2000" dirty="0"/>
              <a:t>Today I ate ice cream for breakfast.</a:t>
            </a:r>
            <a:r>
              <a:rPr lang="en" sz="2000" dirty="0">
                <a:solidFill>
                  <a:srgbClr val="FF0000"/>
                </a:solidFill>
              </a:rPr>
              <a:t>&lt;/p&gt;</a:t>
            </a:r>
            <a:endParaRPr lang="en" sz="2000" dirty="0">
              <a:solidFill>
                <a:schemeClr val="tx1"/>
              </a:solidFill>
            </a:endParaRPr>
          </a:p>
          <a:p>
            <a:pPr lvl="0" rtl="0">
              <a:lnSpc>
                <a:spcPct val="114999"/>
              </a:lnSpc>
              <a:spcBef>
                <a:spcPts val="0"/>
              </a:spcBef>
              <a:buNone/>
            </a:pPr>
            <a:r>
              <a:rPr lang="en" sz="2000" dirty="0">
                <a:solidFill>
                  <a:srgbClr val="FF0000"/>
                </a:solidFill>
              </a:rPr>
              <a:t>&lt;p&gt;</a:t>
            </a:r>
            <a:r>
              <a:rPr lang="en" sz="2000" dirty="0"/>
              <a:t>Tomorrow I’ll eat ice cream for breakfast again!</a:t>
            </a:r>
            <a:r>
              <a:rPr lang="en" sz="2000" dirty="0">
                <a:solidFill>
                  <a:srgbClr val="FF0000"/>
                </a:solidFill>
              </a:rPr>
              <a:t>&lt;/p&gt;</a:t>
            </a:r>
            <a:endParaRPr lang="en" sz="2000" dirty="0">
              <a:solidFill>
                <a:schemeClr val="tx1"/>
              </a:solidFill>
            </a:endParaRPr>
          </a:p>
          <a:p>
            <a:pPr lvl="0" rtl="0">
              <a:spcBef>
                <a:spcPts val="0"/>
              </a:spcBef>
              <a:buNone/>
            </a:pPr>
            <a:endParaRPr>
              <a:solidFill>
                <a:srgbClr val="FF0000"/>
              </a:solidFill>
            </a:endParaRPr>
          </a:p>
        </p:txBody>
      </p:sp>
      <p:sp>
        <p:nvSpPr>
          <p:cNvPr id="321" name="Shape 321"/>
          <p:cNvSpPr txBox="1"/>
          <p:nvPr/>
        </p:nvSpPr>
        <p:spPr>
          <a:xfrm>
            <a:off x="589100" y="5975325"/>
            <a:ext cx="2681699" cy="1560299"/>
          </a:xfrm>
          <a:prstGeom prst="rect">
            <a:avLst/>
          </a:prstGeom>
          <a:noFill/>
          <a:ln>
            <a:noFill/>
          </a:ln>
        </p:spPr>
        <p:txBody>
          <a:bodyPr lIns="91425" tIns="91425" rIns="91425" bIns="91425" anchor="t" anchorCtr="0">
            <a:noAutofit/>
          </a:bodyPr>
          <a:lstStyle/>
          <a:p>
            <a:pPr lvl="0" rtl="0">
              <a:spcBef>
                <a:spcPts val="600"/>
              </a:spcBef>
              <a:buClr>
                <a:schemeClr val="dk1"/>
              </a:buClr>
              <a:buSzPct val="68750"/>
              <a:buFont typeface="Arial"/>
              <a:buNone/>
            </a:pPr>
            <a:r>
              <a:rPr lang="en" sz="1600">
                <a:solidFill>
                  <a:srgbClr val="FF0000"/>
                </a:solidFill>
              </a:rPr>
              <a:t>&lt;p&gt;</a:t>
            </a:r>
            <a:r>
              <a:rPr lang="en" sz="1600">
                <a:solidFill>
                  <a:schemeClr val="dk1"/>
                </a:solidFill>
              </a:rPr>
              <a:t>Today I ate ice cream for breakfast. </a:t>
            </a:r>
            <a:r>
              <a:rPr lang="en" sz="1600">
                <a:solidFill>
                  <a:srgbClr val="FF0000"/>
                </a:solidFill>
              </a:rPr>
              <a:t>&lt;/p&gt;</a:t>
            </a:r>
          </a:p>
          <a:p>
            <a:pPr lvl="0" rtl="0">
              <a:spcBef>
                <a:spcPts val="600"/>
              </a:spcBef>
              <a:buClr>
                <a:schemeClr val="dk1"/>
              </a:buClr>
              <a:buSzPct val="68750"/>
              <a:buFont typeface="Arial"/>
              <a:buNone/>
            </a:pPr>
            <a:r>
              <a:rPr lang="en" sz="1600">
                <a:solidFill>
                  <a:srgbClr val="FF0000"/>
                </a:solidFill>
              </a:rPr>
              <a:t>&lt;p&gt;</a:t>
            </a:r>
            <a:r>
              <a:rPr lang="en" sz="1600">
                <a:solidFill>
                  <a:schemeClr val="dk1"/>
                </a:solidFill>
              </a:rPr>
              <a:t>Tomorrow I’ll eat ice cream for breakfast again! </a:t>
            </a:r>
            <a:r>
              <a:rPr lang="en" sz="1600">
                <a:solidFill>
                  <a:srgbClr val="FF0000"/>
                </a:solidFill>
              </a:rPr>
              <a:t>&lt;/p&gt;</a:t>
            </a:r>
          </a:p>
        </p:txBody>
      </p:sp>
      <p:sp>
        <p:nvSpPr>
          <p:cNvPr id="322" name="Shape 322"/>
          <p:cNvSpPr txBox="1"/>
          <p:nvPr/>
        </p:nvSpPr>
        <p:spPr>
          <a:xfrm>
            <a:off x="4818300" y="5975325"/>
            <a:ext cx="3868499" cy="15602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600"/>
              </a:spcBef>
              <a:buNone/>
            </a:pPr>
            <a:r>
              <a:rPr lang="en" sz="1600">
                <a:solidFill>
                  <a:schemeClr val="dk1"/>
                </a:solidFill>
                <a:latin typeface="Georgia"/>
                <a:ea typeface="Georgia"/>
                <a:cs typeface="Georgia"/>
                <a:sym typeface="Georgia"/>
              </a:rPr>
              <a:t>Today I ate ice cream for breakfast. </a:t>
            </a:r>
          </a:p>
          <a:p>
            <a:pPr lvl="0" rtl="0">
              <a:spcBef>
                <a:spcPts val="600"/>
              </a:spcBef>
              <a:buNone/>
            </a:pPr>
            <a:endParaRPr sz="1200">
              <a:latin typeface="Georgia"/>
              <a:ea typeface="Georgia"/>
              <a:cs typeface="Georgia"/>
              <a:sym typeface="Georgia"/>
            </a:endParaRPr>
          </a:p>
          <a:p>
            <a:pPr lvl="0" rtl="0">
              <a:spcBef>
                <a:spcPts val="600"/>
              </a:spcBef>
              <a:buNone/>
            </a:pPr>
            <a:r>
              <a:rPr lang="en" sz="1600">
                <a:solidFill>
                  <a:schemeClr val="dk1"/>
                </a:solidFill>
                <a:latin typeface="Georgia"/>
                <a:ea typeface="Georgia"/>
                <a:cs typeface="Georgia"/>
                <a:sym typeface="Georgia"/>
              </a:rPr>
              <a:t>Tomorrow I’ll eat ice cream for breakfast again!</a:t>
            </a:r>
          </a:p>
          <a:p>
            <a:pPr lvl="0" rtl="0">
              <a:spcBef>
                <a:spcPts val="600"/>
              </a:spcBef>
              <a:buNone/>
            </a:pPr>
            <a:endParaRPr sz="1600">
              <a:solidFill>
                <a:schemeClr val="dk1"/>
              </a:solidFill>
            </a:endParaRPr>
          </a:p>
        </p:txBody>
      </p:sp>
      <p:cxnSp>
        <p:nvCxnSpPr>
          <p:cNvPr id="323" name="Shape 323"/>
          <p:cNvCxnSpPr/>
          <p:nvPr/>
        </p:nvCxnSpPr>
        <p:spPr>
          <a:xfrm rot="10800000" flipH="1">
            <a:off x="3200400" y="6242925"/>
            <a:ext cx="1696799" cy="105599"/>
          </a:xfrm>
          <a:prstGeom prst="straightConnector1">
            <a:avLst/>
          </a:prstGeom>
          <a:noFill/>
          <a:ln w="19050" cap="flat" cmpd="sng">
            <a:solidFill>
              <a:srgbClr val="1155CC"/>
            </a:solidFill>
            <a:prstDash val="solid"/>
            <a:round/>
            <a:headEnd type="none" w="lg" len="lg"/>
            <a:tailEnd type="triangle" w="lg" len="lg"/>
          </a:ln>
        </p:spPr>
      </p:cxnSp>
      <p:cxnSp>
        <p:nvCxnSpPr>
          <p:cNvPr id="324" name="Shape 324"/>
          <p:cNvCxnSpPr/>
          <p:nvPr/>
        </p:nvCxnSpPr>
        <p:spPr>
          <a:xfrm rot="10800000" flipH="1">
            <a:off x="3200250" y="6867024"/>
            <a:ext cx="1697099" cy="88200"/>
          </a:xfrm>
          <a:prstGeom prst="straightConnector1">
            <a:avLst/>
          </a:prstGeom>
          <a:noFill/>
          <a:ln w="19050" cap="flat" cmpd="sng">
            <a:solidFill>
              <a:srgbClr val="1155CC"/>
            </a:solidFill>
            <a:prstDash val="solid"/>
            <a:round/>
            <a:headEnd type="none" w="lg" len="lg"/>
            <a:tailEnd type="triangle" w="lg" len="lg"/>
          </a:ln>
        </p:spPr>
      </p:cxnSp>
      <p:sp>
        <p:nvSpPr>
          <p:cNvPr id="325" name="Shape 325"/>
          <p:cNvSpPr txBox="1"/>
          <p:nvPr/>
        </p:nvSpPr>
        <p:spPr>
          <a:xfrm>
            <a:off x="132850" y="1097425"/>
            <a:ext cx="1172100" cy="4923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Font typeface="Arial"/>
              <a:buNone/>
            </a:pPr>
            <a:r>
              <a:rPr lang="en">
                <a:solidFill>
                  <a:srgbClr val="7030A0"/>
                </a:solidFill>
              </a:rPr>
              <a:t>Start tag #1</a:t>
            </a:r>
          </a:p>
          <a:p>
            <a:pPr lvl="0">
              <a:spcBef>
                <a:spcPts val="0"/>
              </a:spcBef>
              <a:buNone/>
            </a:pPr>
            <a:endParaRPr/>
          </a:p>
        </p:txBody>
      </p:sp>
      <p:sp>
        <p:nvSpPr>
          <p:cNvPr id="326" name="Shape 326"/>
          <p:cNvSpPr txBox="1"/>
          <p:nvPr/>
        </p:nvSpPr>
        <p:spPr>
          <a:xfrm>
            <a:off x="132850" y="1969150"/>
            <a:ext cx="1172100" cy="4923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a:solidFill>
                  <a:srgbClr val="7030A0"/>
                </a:solidFill>
              </a:rPr>
              <a:t>Start tag #2</a:t>
            </a:r>
          </a:p>
        </p:txBody>
      </p:sp>
      <p:sp>
        <p:nvSpPr>
          <p:cNvPr id="327" name="Shape 327"/>
          <p:cNvSpPr txBox="1"/>
          <p:nvPr/>
        </p:nvSpPr>
        <p:spPr>
          <a:xfrm>
            <a:off x="7808050" y="1015675"/>
            <a:ext cx="1076399" cy="6558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a:solidFill>
                  <a:srgbClr val="7030A0"/>
                </a:solidFill>
              </a:rPr>
              <a:t>End tag #1</a:t>
            </a:r>
          </a:p>
        </p:txBody>
      </p:sp>
      <p:sp>
        <p:nvSpPr>
          <p:cNvPr id="328" name="Shape 328"/>
          <p:cNvSpPr txBox="1"/>
          <p:nvPr/>
        </p:nvSpPr>
        <p:spPr>
          <a:xfrm>
            <a:off x="7831300" y="1843450"/>
            <a:ext cx="1076399" cy="6558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a:solidFill>
                  <a:srgbClr val="7030A0"/>
                </a:solidFill>
              </a:rPr>
              <a:t>End tag #2</a:t>
            </a:r>
          </a:p>
        </p:txBody>
      </p:sp>
      <p:pic>
        <p:nvPicPr>
          <p:cNvPr id="329" name="Shape 329"/>
          <p:cNvPicPr preferRelativeResize="0"/>
          <p:nvPr/>
        </p:nvPicPr>
        <p:blipFill>
          <a:blip r:embed="rId3">
            <a:alphaModFix/>
          </a:blip>
          <a:stretch>
            <a:fillRect/>
          </a:stretch>
        </p:blipFill>
        <p:spPr>
          <a:xfrm rot="-2157032">
            <a:off x="165200" y="121425"/>
            <a:ext cx="507300" cy="494776"/>
          </a:xfrm>
          <a:prstGeom prst="rect">
            <a:avLst/>
          </a:prstGeom>
          <a:noFill/>
          <a:ln>
            <a:noFill/>
          </a:ln>
        </p:spPr>
      </p:pic>
      <p:cxnSp>
        <p:nvCxnSpPr>
          <p:cNvPr id="330" name="Shape 330"/>
          <p:cNvCxnSpPr/>
          <p:nvPr/>
        </p:nvCxnSpPr>
        <p:spPr>
          <a:xfrm>
            <a:off x="566500" y="1513525"/>
            <a:ext cx="560700" cy="18299"/>
          </a:xfrm>
          <a:prstGeom prst="straightConnector1">
            <a:avLst/>
          </a:prstGeom>
          <a:noFill/>
          <a:ln w="19050" cap="flat" cmpd="sng">
            <a:solidFill>
              <a:srgbClr val="7030A0"/>
            </a:solidFill>
            <a:prstDash val="solid"/>
            <a:round/>
            <a:headEnd type="none" w="lg" len="lg"/>
            <a:tailEnd type="triangle" w="lg" len="lg"/>
          </a:ln>
        </p:spPr>
      </p:cxnSp>
      <p:cxnSp>
        <p:nvCxnSpPr>
          <p:cNvPr id="331" name="Shape 331"/>
          <p:cNvCxnSpPr/>
          <p:nvPr/>
        </p:nvCxnSpPr>
        <p:spPr>
          <a:xfrm>
            <a:off x="566500" y="1867950"/>
            <a:ext cx="560700" cy="18299"/>
          </a:xfrm>
          <a:prstGeom prst="straightConnector1">
            <a:avLst/>
          </a:prstGeom>
          <a:noFill/>
          <a:ln w="19050" cap="flat" cmpd="sng">
            <a:solidFill>
              <a:srgbClr val="7030A0"/>
            </a:solidFill>
            <a:prstDash val="solid"/>
            <a:round/>
            <a:headEnd type="none" w="lg" len="lg"/>
            <a:tailEnd type="triangle" w="lg" len="lg"/>
          </a:ln>
        </p:spPr>
      </p:cxnSp>
      <p:cxnSp>
        <p:nvCxnSpPr>
          <p:cNvPr id="332" name="Shape 332"/>
          <p:cNvCxnSpPr>
            <a:stCxn id="327" idx="1"/>
          </p:cNvCxnSpPr>
          <p:nvPr/>
        </p:nvCxnSpPr>
        <p:spPr>
          <a:xfrm flipH="1">
            <a:off x="6422950" y="1343575"/>
            <a:ext cx="1385100" cy="189000"/>
          </a:xfrm>
          <a:prstGeom prst="straightConnector1">
            <a:avLst/>
          </a:prstGeom>
          <a:noFill/>
          <a:ln w="19050" cap="flat" cmpd="sng">
            <a:solidFill>
              <a:srgbClr val="7030A0"/>
            </a:solidFill>
            <a:prstDash val="solid"/>
            <a:round/>
            <a:headEnd type="none" w="lg" len="lg"/>
            <a:tailEnd type="triangle" w="lg" len="lg"/>
          </a:ln>
        </p:spPr>
      </p:cxnSp>
      <p:cxnSp>
        <p:nvCxnSpPr>
          <p:cNvPr id="333" name="Shape 333"/>
          <p:cNvCxnSpPr>
            <a:stCxn id="328" idx="1"/>
          </p:cNvCxnSpPr>
          <p:nvPr/>
        </p:nvCxnSpPr>
        <p:spPr>
          <a:xfrm rot="10800000">
            <a:off x="7519900" y="1919950"/>
            <a:ext cx="311400" cy="251400"/>
          </a:xfrm>
          <a:prstGeom prst="straightConnector1">
            <a:avLst/>
          </a:prstGeom>
          <a:noFill/>
          <a:ln w="19050" cap="flat" cmpd="sng">
            <a:solidFill>
              <a:srgbClr val="7030A0"/>
            </a:solidFill>
            <a:prstDash val="solid"/>
            <a:round/>
            <a:headEnd type="none" w="lg" len="lg"/>
            <a:tailEnd type="triangle" w="lg" len="lg"/>
          </a:ln>
        </p:spPr>
      </p:cxnSp>
      <p:pic>
        <p:nvPicPr>
          <p:cNvPr id="334" name="Shape 334"/>
          <p:cNvPicPr preferRelativeResize="0"/>
          <p:nvPr/>
        </p:nvPicPr>
        <p:blipFill>
          <a:blip r:embed="rId4">
            <a:alphaModFix/>
          </a:blip>
          <a:stretch>
            <a:fillRect/>
          </a:stretch>
        </p:blipFill>
        <p:spPr>
          <a:xfrm>
            <a:off x="1723708" y="2521125"/>
            <a:ext cx="4650181" cy="2264050"/>
          </a:xfrm>
          <a:prstGeom prst="rect">
            <a:avLst/>
          </a:prstGeom>
          <a:noFill/>
          <a:ln w="9525" cap="flat" cmpd="sng">
            <a:solidFill>
              <a:srgbClr val="000000"/>
            </a:solidFill>
            <a:prstDash val="solid"/>
            <a:round/>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18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pic>
        <p:nvPicPr>
          <p:cNvPr id="44" name="Shape 44"/>
          <p:cNvPicPr preferRelativeResize="0"/>
          <p:nvPr/>
        </p:nvPicPr>
        <p:blipFill rotWithShape="1">
          <a:blip r:embed="rId3">
            <a:alphaModFix/>
          </a:blip>
          <a:srcRect b="4342"/>
          <a:stretch/>
        </p:blipFill>
        <p:spPr>
          <a:xfrm>
            <a:off x="0" y="-22399"/>
            <a:ext cx="9143999" cy="5143499"/>
          </a:xfrm>
          <a:prstGeom prst="rect">
            <a:avLst/>
          </a:prstGeom>
          <a:noFill/>
          <a:ln>
            <a:noFill/>
          </a:ln>
        </p:spPr>
      </p:pic>
      <p:sp>
        <p:nvSpPr>
          <p:cNvPr id="45" name="Shape 4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a:solidFill>
                  <a:srgbClr val="00FFFF"/>
                </a:solidFill>
              </a:rPr>
              <a:t>Welcome EXITE campers!</a:t>
            </a:r>
            <a:endParaRPr lang="en-US" b="0" dirty="0">
              <a:solidFill>
                <a:schemeClr val="tx1"/>
              </a:solidFill>
            </a:endParaRPr>
          </a:p>
        </p:txBody>
      </p:sp>
      <p:pic>
        <p:nvPicPr>
          <p:cNvPr id="46" name="Shape 46"/>
          <p:cNvPicPr preferRelativeResize="0"/>
          <p:nvPr/>
        </p:nvPicPr>
        <p:blipFill>
          <a:blip r:embed="rId4">
            <a:alphaModFix/>
          </a:blip>
          <a:stretch>
            <a:fillRect/>
          </a:stretch>
        </p:blipFill>
        <p:spPr>
          <a:xfrm>
            <a:off x="287724" y="3711900"/>
            <a:ext cx="1465375" cy="1409199"/>
          </a:xfrm>
          <a:prstGeom prst="rect">
            <a:avLst/>
          </a:prstGeom>
          <a:noFill/>
          <a:ln>
            <a:noFill/>
          </a:ln>
        </p:spPr>
      </p:pic>
      <p:pic>
        <p:nvPicPr>
          <p:cNvPr id="47" name="Shape 47"/>
          <p:cNvPicPr preferRelativeResize="0"/>
          <p:nvPr/>
        </p:nvPicPr>
        <p:blipFill>
          <a:blip r:embed="rId5">
            <a:alphaModFix/>
          </a:blip>
          <a:stretch>
            <a:fillRect/>
          </a:stretch>
        </p:blipFill>
        <p:spPr>
          <a:xfrm>
            <a:off x="536999" y="3968874"/>
            <a:ext cx="472774" cy="461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457200" y="911125"/>
            <a:ext cx="8229600" cy="3809100"/>
          </a:xfrm>
          <a:prstGeom prst="rect">
            <a:avLst/>
          </a:prstGeom>
        </p:spPr>
        <p:txBody>
          <a:bodyPr lIns="91425" tIns="91425" rIns="91425" bIns="91425" anchor="t" anchorCtr="0">
            <a:noAutofit/>
          </a:bodyPr>
          <a:lstStyle/>
          <a:p>
            <a:pPr lvl="0" rtl="0">
              <a:spcBef>
                <a:spcPts val="0"/>
              </a:spcBef>
              <a:buNone/>
            </a:pPr>
            <a:r>
              <a:rPr lang="en" sz="1800" dirty="0">
                <a:solidFill>
                  <a:srgbClr val="FF0000"/>
                </a:solidFill>
              </a:rPr>
              <a:t>&lt;link </a:t>
            </a:r>
            <a:r>
              <a:rPr lang="en" sz="1800" dirty="0" err="1">
                <a:solidFill>
                  <a:srgbClr val="FF0000"/>
                </a:solidFill>
              </a:rPr>
              <a:t>rel</a:t>
            </a:r>
            <a:r>
              <a:rPr lang="en" sz="1800" dirty="0">
                <a:solidFill>
                  <a:srgbClr val="FF0000"/>
                </a:solidFill>
              </a:rPr>
              <a:t>="stylesheet" </a:t>
            </a:r>
            <a:r>
              <a:rPr lang="en" sz="1800" dirty="0" err="1">
                <a:solidFill>
                  <a:srgbClr val="FF0000"/>
                </a:solidFill>
              </a:rPr>
              <a:t>href</a:t>
            </a:r>
            <a:r>
              <a:rPr lang="en" sz="1800" dirty="0">
                <a:solidFill>
                  <a:srgbClr val="FF0000"/>
                </a:solidFill>
              </a:rPr>
              <a:t>="main.css"&gt;</a:t>
            </a:r>
            <a:r>
              <a:rPr lang="en" sz="1800" dirty="0">
                <a:solidFill>
                  <a:srgbClr val="000000"/>
                </a:solidFill>
              </a:rPr>
              <a:t>: Creates a link to additional files, such as your CSS file</a:t>
            </a:r>
          </a:p>
          <a:p>
            <a:pPr lvl="0" rtl="0">
              <a:spcBef>
                <a:spcPts val="0"/>
              </a:spcBef>
              <a:buNone/>
            </a:pPr>
            <a:endParaRPr sz="1000">
              <a:solidFill>
                <a:srgbClr val="000000"/>
              </a:solidFill>
            </a:endParaRPr>
          </a:p>
          <a:p>
            <a:pPr lvl="0" rtl="0">
              <a:spcBef>
                <a:spcPts val="0"/>
              </a:spcBef>
              <a:buNone/>
            </a:pPr>
            <a:r>
              <a:rPr lang="en" sz="1800" dirty="0">
                <a:solidFill>
                  <a:srgbClr val="FF0000"/>
                </a:solidFill>
              </a:rPr>
              <a:t>&lt;script </a:t>
            </a:r>
            <a:r>
              <a:rPr lang="en" sz="1800" dirty="0" err="1">
                <a:solidFill>
                  <a:srgbClr val="FF0000"/>
                </a:solidFill>
              </a:rPr>
              <a:t>src</a:t>
            </a:r>
            <a:r>
              <a:rPr lang="en" sz="1800" dirty="0">
                <a:solidFill>
                  <a:srgbClr val="FF0000"/>
                </a:solidFill>
              </a:rPr>
              <a:t>="myScript.js"&gt;&lt;/script&gt;</a:t>
            </a:r>
            <a:r>
              <a:rPr lang="en" sz="1800" dirty="0">
                <a:solidFill>
                  <a:srgbClr val="000000"/>
                </a:solidFill>
              </a:rPr>
              <a:t>: Adds JavaScript to your web page as a separate JavaScript file.</a:t>
            </a:r>
          </a:p>
          <a:p>
            <a:pPr lvl="0" rtl="0">
              <a:spcBef>
                <a:spcPts val="0"/>
              </a:spcBef>
              <a:buNone/>
            </a:pPr>
            <a:endParaRPr sz="1000">
              <a:solidFill>
                <a:srgbClr val="000000"/>
              </a:solidFill>
            </a:endParaRPr>
          </a:p>
          <a:p>
            <a:pPr lvl="0" rtl="0">
              <a:spcBef>
                <a:spcPts val="0"/>
              </a:spcBef>
              <a:buNone/>
            </a:pPr>
            <a:r>
              <a:rPr lang="en" sz="1800" dirty="0">
                <a:solidFill>
                  <a:srgbClr val="FF0000"/>
                </a:solidFill>
              </a:rPr>
              <a:t>&lt;h1&gt; … &lt;h6&gt;</a:t>
            </a:r>
            <a:r>
              <a:rPr lang="en" sz="1800" dirty="0">
                <a:solidFill>
                  <a:srgbClr val="000000"/>
                </a:solidFill>
              </a:rPr>
              <a:t>: Creates headings in the web page, with heading 1 appearing larger than heading 2, which is larger than heading 3.</a:t>
            </a:r>
          </a:p>
          <a:p>
            <a:pPr lvl="0" rtl="0">
              <a:spcBef>
                <a:spcPts val="0"/>
              </a:spcBef>
              <a:buNone/>
            </a:pPr>
            <a:endParaRPr sz="1000">
              <a:solidFill>
                <a:srgbClr val="000000"/>
              </a:solidFill>
            </a:endParaRPr>
          </a:p>
          <a:p>
            <a:pPr lvl="0" rtl="0">
              <a:spcBef>
                <a:spcPts val="0"/>
              </a:spcBef>
              <a:buNone/>
            </a:pPr>
            <a:r>
              <a:rPr lang="en" sz="1800" dirty="0">
                <a:solidFill>
                  <a:srgbClr val="FF0000"/>
                </a:solidFill>
              </a:rPr>
              <a:t>&lt;a </a:t>
            </a:r>
            <a:r>
              <a:rPr lang="en" sz="1800" dirty="0" err="1">
                <a:solidFill>
                  <a:srgbClr val="FF0000"/>
                </a:solidFill>
              </a:rPr>
              <a:t>href</a:t>
            </a:r>
            <a:r>
              <a:rPr lang="en" sz="1800" dirty="0">
                <a:solidFill>
                  <a:srgbClr val="FF0000"/>
                </a:solidFill>
              </a:rPr>
              <a:t>=”www.example.com”&gt;An awesome link&lt;/a&gt;</a:t>
            </a:r>
            <a:r>
              <a:rPr lang="en" sz="1800" dirty="0">
                <a:solidFill>
                  <a:srgbClr val="000000"/>
                </a:solidFill>
              </a:rPr>
              <a:t>: Anchor tag, creates a link to another web page. </a:t>
            </a:r>
          </a:p>
          <a:p>
            <a:pPr lvl="0" rtl="0">
              <a:spcBef>
                <a:spcPts val="0"/>
              </a:spcBef>
              <a:buNone/>
            </a:pPr>
            <a:endParaRPr sz="1000">
              <a:solidFill>
                <a:srgbClr val="000000"/>
              </a:solidFill>
            </a:endParaRPr>
          </a:p>
          <a:p>
            <a:pPr lvl="0" rtl="0">
              <a:spcBef>
                <a:spcPts val="0"/>
              </a:spcBef>
              <a:buNone/>
            </a:pPr>
            <a:r>
              <a:rPr lang="en" sz="1800" dirty="0">
                <a:solidFill>
                  <a:srgbClr val="FF0000"/>
                </a:solidFill>
              </a:rPr>
              <a:t>&lt;</a:t>
            </a:r>
            <a:r>
              <a:rPr lang="en" sz="1800" dirty="0" err="1">
                <a:solidFill>
                  <a:srgbClr val="FF0000"/>
                </a:solidFill>
              </a:rPr>
              <a:t>img</a:t>
            </a:r>
            <a:r>
              <a:rPr lang="en" sz="1800" dirty="0">
                <a:solidFill>
                  <a:srgbClr val="FF0000"/>
                </a:solidFill>
              </a:rPr>
              <a:t> </a:t>
            </a:r>
            <a:r>
              <a:rPr lang="en" sz="1800" dirty="0" err="1">
                <a:solidFill>
                  <a:srgbClr val="FF0000"/>
                </a:solidFill>
              </a:rPr>
              <a:t>src</a:t>
            </a:r>
            <a:r>
              <a:rPr lang="en" sz="1800" dirty="0">
                <a:solidFill>
                  <a:srgbClr val="FF0000"/>
                </a:solidFill>
              </a:rPr>
              <a:t>=”</a:t>
            </a:r>
            <a:r>
              <a:rPr lang="en" sz="1800" u="sng" dirty="0">
                <a:solidFill>
                  <a:schemeClr val="hlink"/>
                </a:solidFill>
                <a:hlinkClick r:id="rId3"/>
              </a:rPr>
              <a:t>http://placekitten.com/g/200/200</a:t>
            </a:r>
            <a:r>
              <a:rPr lang="en" sz="1800" dirty="0">
                <a:solidFill>
                  <a:srgbClr val="FF0000"/>
                </a:solidFill>
              </a:rPr>
              <a:t>”&gt;</a:t>
            </a:r>
            <a:r>
              <a:rPr lang="en" sz="1800" dirty="0">
                <a:solidFill>
                  <a:srgbClr val="000000"/>
                </a:solidFill>
              </a:rPr>
              <a:t>: Displays a picture in the web page</a:t>
            </a:r>
          </a:p>
        </p:txBody>
      </p:sp>
      <p:sp>
        <p:nvSpPr>
          <p:cNvPr id="351" name="Shape 351"/>
          <p:cNvSpPr txBox="1">
            <a:spLocks noGrp="1"/>
          </p:cNvSpPr>
          <p:nvPr>
            <p:ph type="title"/>
          </p:nvPr>
        </p:nvSpPr>
        <p:spPr>
          <a:xfrm>
            <a:off x="566500" y="212724"/>
            <a:ext cx="8229600" cy="698400"/>
          </a:xfrm>
          <a:prstGeom prst="rect">
            <a:avLst/>
          </a:prstGeom>
        </p:spPr>
        <p:txBody>
          <a:bodyPr lIns="91425" tIns="91425" rIns="91425" bIns="91425" anchor="b" anchorCtr="0">
            <a:noAutofit/>
          </a:bodyPr>
          <a:lstStyle/>
          <a:p>
            <a:pPr lvl="0" rtl="0">
              <a:spcBef>
                <a:spcPts val="0"/>
              </a:spcBef>
              <a:buNone/>
            </a:pPr>
            <a:r>
              <a:rPr lang="en">
                <a:solidFill>
                  <a:srgbClr val="4A86E8"/>
                </a:solidFill>
              </a:rPr>
              <a:t>Some useful HTML tags</a:t>
            </a:r>
          </a:p>
        </p:txBody>
      </p:sp>
      <p:pic>
        <p:nvPicPr>
          <p:cNvPr id="352" name="Shape 352"/>
          <p:cNvPicPr preferRelativeResize="0"/>
          <p:nvPr/>
        </p:nvPicPr>
        <p:blipFill>
          <a:blip r:embed="rId4">
            <a:alphaModFix/>
          </a:blip>
          <a:stretch>
            <a:fillRect/>
          </a:stretch>
        </p:blipFill>
        <p:spPr>
          <a:xfrm rot="-2157032">
            <a:off x="165200" y="121425"/>
            <a:ext cx="507300" cy="494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457200" y="1352550"/>
            <a:ext cx="8624399" cy="3725699"/>
          </a:xfrm>
          <a:prstGeom prst="rect">
            <a:avLst/>
          </a:prstGeom>
        </p:spPr>
        <p:txBody>
          <a:bodyPr lIns="91425" tIns="91425" rIns="91425" bIns="91425" anchor="t" anchorCtr="0">
            <a:noAutofit/>
          </a:bodyPr>
          <a:lstStyle/>
          <a:p>
            <a:pPr lvl="0" rtl="0">
              <a:spcBef>
                <a:spcPts val="0"/>
              </a:spcBef>
              <a:buNone/>
            </a:pPr>
            <a:r>
              <a:rPr lang="en" b="1" dirty="0">
                <a:solidFill>
                  <a:srgbClr val="FF0000"/>
                </a:solidFill>
              </a:rPr>
              <a:t>            C</a:t>
            </a:r>
            <a:r>
              <a:rPr lang="en" dirty="0"/>
              <a:t>ascading </a:t>
            </a:r>
            <a:r>
              <a:rPr lang="en" b="1" dirty="0">
                <a:solidFill>
                  <a:srgbClr val="FF0000"/>
                </a:solidFill>
              </a:rPr>
              <a:t>S</a:t>
            </a:r>
            <a:r>
              <a:rPr lang="en" dirty="0"/>
              <a:t>tyle </a:t>
            </a:r>
            <a:r>
              <a:rPr lang="en" b="1" dirty="0">
                <a:solidFill>
                  <a:srgbClr val="FF0000"/>
                </a:solidFill>
              </a:rPr>
              <a:t>S</a:t>
            </a:r>
            <a:r>
              <a:rPr lang="en" dirty="0"/>
              <a:t>heets</a:t>
            </a:r>
          </a:p>
          <a:p>
            <a:pPr lvl="0" rtl="0">
              <a:spcBef>
                <a:spcPts val="0"/>
              </a:spcBef>
              <a:buNone/>
            </a:pPr>
            <a:endParaRPr/>
          </a:p>
          <a:p>
            <a:pPr marL="457200" lvl="0" indent="-228600" rtl="0">
              <a:spcBef>
                <a:spcPts val="0"/>
              </a:spcBef>
            </a:pPr>
            <a:r>
              <a:rPr lang="en" dirty="0"/>
              <a:t>gives you control of the styling on a webpage using specific properties </a:t>
            </a:r>
          </a:p>
          <a:p>
            <a:pPr lvl="0" rtl="0">
              <a:spcBef>
                <a:spcPts val="0"/>
              </a:spcBef>
              <a:buNone/>
            </a:pPr>
            <a:endParaRPr/>
          </a:p>
          <a:p>
            <a:pPr marL="457200" lvl="0" indent="-228600" rtl="0">
              <a:spcBef>
                <a:spcPts val="0"/>
              </a:spcBef>
            </a:pPr>
            <a:r>
              <a:rPr lang="en" dirty="0"/>
              <a:t>inline in the HTML or </a:t>
            </a:r>
            <a:r>
              <a:rPr lang="en" dirty="0">
                <a:solidFill>
                  <a:srgbClr val="9900FF"/>
                </a:solidFill>
              </a:rPr>
              <a:t>separate file</a:t>
            </a:r>
          </a:p>
        </p:txBody>
      </p:sp>
      <p:sp>
        <p:nvSpPr>
          <p:cNvPr id="358" name="Shape 3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a:solidFill>
                  <a:srgbClr val="4A86E8"/>
                </a:solidFill>
              </a:rPr>
              <a:t>What is CSS?</a:t>
            </a:r>
          </a:p>
        </p:txBody>
      </p:sp>
      <p:pic>
        <p:nvPicPr>
          <p:cNvPr id="359" name="Shape 359"/>
          <p:cNvPicPr preferRelativeResize="0"/>
          <p:nvPr/>
        </p:nvPicPr>
        <p:blipFill>
          <a:blip r:embed="rId3">
            <a:alphaModFix/>
          </a:blip>
          <a:stretch>
            <a:fillRect/>
          </a:stretch>
        </p:blipFill>
        <p:spPr>
          <a:xfrm rot="-2157032">
            <a:off x="165200" y="121425"/>
            <a:ext cx="507300" cy="494776"/>
          </a:xfrm>
          <a:prstGeom prst="rect">
            <a:avLst/>
          </a:prstGeom>
          <a:noFill/>
          <a:ln>
            <a:noFill/>
          </a:ln>
        </p:spPr>
      </p:pic>
      <p:sp>
        <p:nvSpPr>
          <p:cNvPr id="360" name="Shape 360"/>
          <p:cNvSpPr/>
          <p:nvPr/>
        </p:nvSpPr>
        <p:spPr>
          <a:xfrm rot="-2485246">
            <a:off x="6500696" y="3809262"/>
            <a:ext cx="523289" cy="189170"/>
          </a:xfrm>
          <a:prstGeom prst="leftArrow">
            <a:avLst>
              <a:gd name="adj1" fmla="val 50000"/>
              <a:gd name="adj2" fmla="val 50000"/>
            </a:avLst>
          </a:prstGeom>
          <a:solidFill>
            <a:srgbClr val="FF99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 name="Shape 361"/>
          <p:cNvSpPr txBox="1"/>
          <p:nvPr/>
        </p:nvSpPr>
        <p:spPr>
          <a:xfrm>
            <a:off x="6984675" y="3274875"/>
            <a:ext cx="1703399" cy="556499"/>
          </a:xfrm>
          <a:prstGeom prst="rect">
            <a:avLst/>
          </a:prstGeom>
          <a:noFill/>
          <a:ln>
            <a:noFill/>
          </a:ln>
        </p:spPr>
        <p:txBody>
          <a:bodyPr lIns="91425" tIns="91425" rIns="91425" bIns="91425" anchor="t" anchorCtr="0">
            <a:noAutofit/>
          </a:bodyPr>
          <a:lstStyle/>
          <a:p>
            <a:pPr lvl="0">
              <a:spcBef>
                <a:spcPts val="0"/>
              </a:spcBef>
              <a:buNone/>
            </a:pPr>
            <a:r>
              <a:rPr lang="en" sz="1800" i="1"/>
              <a:t>this is what we’ll be doing!</a:t>
            </a:r>
          </a:p>
        </p:txBody>
      </p:sp>
      <p:sp>
        <p:nvSpPr>
          <p:cNvPr id="362" name="Shape 362"/>
          <p:cNvSpPr txBox="1"/>
          <p:nvPr/>
        </p:nvSpPr>
        <p:spPr>
          <a:xfrm>
            <a:off x="6893600" y="313900"/>
            <a:ext cx="2299199" cy="556499"/>
          </a:xfrm>
          <a:prstGeom prst="rect">
            <a:avLst/>
          </a:prstGeom>
          <a:noFill/>
          <a:ln>
            <a:noFill/>
          </a:ln>
        </p:spPr>
        <p:txBody>
          <a:bodyPr lIns="91425" tIns="91425" rIns="91425" bIns="91425" anchor="t" anchorCtr="0">
            <a:noAutofit/>
          </a:bodyPr>
          <a:lstStyle/>
          <a:p>
            <a:pPr lvl="0">
              <a:spcBef>
                <a:spcPts val="0"/>
              </a:spcBef>
              <a:buNone/>
            </a:pPr>
            <a:r>
              <a:rPr lang="en" sz="1800" dirty="0">
                <a:solidFill>
                  <a:srgbClr val="93C47D"/>
                </a:solidFill>
              </a:rPr>
              <a:t>“The look”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solidFill>
                  <a:srgbClr val="4A86E8"/>
                </a:solidFill>
              </a:rPr>
              <a:t>Examples of CSS properties</a:t>
            </a:r>
          </a:p>
        </p:txBody>
      </p:sp>
      <p:sp>
        <p:nvSpPr>
          <p:cNvPr id="369" name="Shape 369"/>
          <p:cNvSpPr txBox="1">
            <a:spLocks noGrp="1"/>
          </p:cNvSpPr>
          <p:nvPr>
            <p:ph type="body" idx="1"/>
          </p:nvPr>
        </p:nvSpPr>
        <p:spPr>
          <a:xfrm>
            <a:off x="457200" y="1200150"/>
            <a:ext cx="3717599" cy="3725699"/>
          </a:xfrm>
          <a:prstGeom prst="rect">
            <a:avLst/>
          </a:prstGeom>
        </p:spPr>
        <p:txBody>
          <a:bodyPr lIns="91425" tIns="91425" rIns="91425" bIns="91425" anchor="t" anchorCtr="0">
            <a:noAutofit/>
          </a:bodyPr>
          <a:lstStyle/>
          <a:p>
            <a:pPr lvl="0" rtl="0">
              <a:spcBef>
                <a:spcPts val="0"/>
              </a:spcBef>
              <a:buNone/>
            </a:pPr>
            <a:r>
              <a:rPr lang="en">
                <a:solidFill>
                  <a:srgbClr val="000000"/>
                </a:solidFill>
              </a:rPr>
              <a:t>color</a:t>
            </a:r>
          </a:p>
          <a:p>
            <a:pPr lvl="0" rtl="0">
              <a:spcBef>
                <a:spcPts val="0"/>
              </a:spcBef>
              <a:buNone/>
            </a:pPr>
            <a:endParaRPr/>
          </a:p>
          <a:p>
            <a:pPr lvl="0" rtl="0">
              <a:spcBef>
                <a:spcPts val="0"/>
              </a:spcBef>
              <a:buNone/>
            </a:pPr>
            <a:r>
              <a:rPr lang="en"/>
              <a:t>background-color</a:t>
            </a:r>
          </a:p>
          <a:p>
            <a:pPr lvl="0" rtl="0">
              <a:spcBef>
                <a:spcPts val="0"/>
              </a:spcBef>
              <a:buNone/>
            </a:pPr>
            <a:endParaRPr/>
          </a:p>
          <a:p>
            <a:pPr lvl="0" rtl="0">
              <a:spcBef>
                <a:spcPts val="0"/>
              </a:spcBef>
              <a:buNone/>
            </a:pPr>
            <a:r>
              <a:rPr lang="en"/>
              <a:t>font-size</a:t>
            </a:r>
          </a:p>
          <a:p>
            <a:pPr lvl="0" rtl="0">
              <a:spcBef>
                <a:spcPts val="0"/>
              </a:spcBef>
              <a:buNone/>
            </a:pPr>
            <a:endParaRPr/>
          </a:p>
          <a:p>
            <a:pPr lvl="0" rtl="0">
              <a:spcBef>
                <a:spcPts val="0"/>
              </a:spcBef>
              <a:buNone/>
            </a:pPr>
            <a:r>
              <a:rPr lang="en"/>
              <a:t>font-weight</a:t>
            </a:r>
          </a:p>
          <a:p>
            <a:pPr lvl="0">
              <a:spcBef>
                <a:spcPts val="0"/>
              </a:spcBef>
              <a:buNone/>
            </a:pPr>
            <a:endParaRPr/>
          </a:p>
        </p:txBody>
      </p:sp>
      <p:sp>
        <p:nvSpPr>
          <p:cNvPr id="370" name="Shape 370"/>
          <p:cNvSpPr txBox="1"/>
          <p:nvPr/>
        </p:nvSpPr>
        <p:spPr>
          <a:xfrm>
            <a:off x="4865175" y="1215225"/>
            <a:ext cx="3339899" cy="3005999"/>
          </a:xfrm>
          <a:prstGeom prst="rect">
            <a:avLst/>
          </a:prstGeom>
          <a:noFill/>
          <a:ln>
            <a:noFill/>
          </a:ln>
        </p:spPr>
        <p:txBody>
          <a:bodyPr lIns="91425" tIns="91425" rIns="91425" bIns="91425" anchor="t" anchorCtr="0">
            <a:noAutofit/>
          </a:bodyPr>
          <a:lstStyle/>
          <a:p>
            <a:pPr lvl="0" rtl="0">
              <a:spcBef>
                <a:spcPts val="600"/>
              </a:spcBef>
              <a:buNone/>
            </a:pPr>
            <a:r>
              <a:rPr lang="en" sz="3000">
                <a:solidFill>
                  <a:schemeClr val="dk1"/>
                </a:solidFill>
              </a:rPr>
              <a:t>text-align</a:t>
            </a:r>
          </a:p>
          <a:p>
            <a:pPr lvl="0" rtl="0">
              <a:spcBef>
                <a:spcPts val="600"/>
              </a:spcBef>
              <a:buNone/>
            </a:pPr>
            <a:endParaRPr sz="3000">
              <a:solidFill>
                <a:schemeClr val="dk1"/>
              </a:solidFill>
            </a:endParaRPr>
          </a:p>
          <a:p>
            <a:pPr lvl="0" rtl="0">
              <a:spcBef>
                <a:spcPts val="600"/>
              </a:spcBef>
              <a:buNone/>
            </a:pPr>
            <a:r>
              <a:rPr lang="en" sz="3000">
                <a:solidFill>
                  <a:schemeClr val="dk1"/>
                </a:solidFill>
              </a:rPr>
              <a:t>border</a:t>
            </a:r>
          </a:p>
          <a:p>
            <a:pPr lvl="0" rtl="0">
              <a:spcBef>
                <a:spcPts val="600"/>
              </a:spcBef>
              <a:buClr>
                <a:schemeClr val="dk1"/>
              </a:buClr>
              <a:buFont typeface="Arial"/>
              <a:buNone/>
            </a:pPr>
            <a:endParaRPr sz="3000">
              <a:solidFill>
                <a:schemeClr val="dk1"/>
              </a:solidFill>
            </a:endParaRPr>
          </a:p>
          <a:p>
            <a:pPr lvl="0" rtl="0">
              <a:spcBef>
                <a:spcPts val="600"/>
              </a:spcBef>
              <a:buNone/>
            </a:pPr>
            <a:r>
              <a:rPr lang="en" sz="3000">
                <a:solidFill>
                  <a:schemeClr val="dk1"/>
                </a:solidFill>
              </a:rPr>
              <a:t>padding</a:t>
            </a:r>
          </a:p>
          <a:p>
            <a:pPr lvl="0" rtl="0">
              <a:spcBef>
                <a:spcPts val="600"/>
              </a:spcBef>
              <a:buNone/>
            </a:pPr>
            <a:endParaRPr sz="3000">
              <a:solidFill>
                <a:schemeClr val="dk1"/>
              </a:solidFill>
            </a:endParaRPr>
          </a:p>
          <a:p>
            <a:pPr lvl="0" rtl="0">
              <a:spcBef>
                <a:spcPts val="600"/>
              </a:spcBef>
              <a:buNone/>
            </a:pPr>
            <a:r>
              <a:rPr lang="en" sz="3000">
                <a:solidFill>
                  <a:schemeClr val="dk1"/>
                </a:solidFill>
              </a:rPr>
              <a:t>margin</a:t>
            </a:r>
          </a:p>
          <a:p>
            <a:pPr lvl="0" rtl="0">
              <a:spcBef>
                <a:spcPts val="600"/>
              </a:spcBef>
              <a:buClr>
                <a:schemeClr val="dk1"/>
              </a:buClr>
              <a:buFont typeface="Arial"/>
              <a:buNone/>
            </a:pPr>
            <a:endParaRPr sz="3000">
              <a:solidFill>
                <a:schemeClr val="dk1"/>
              </a:solidFill>
            </a:endParaRPr>
          </a:p>
          <a:p>
            <a:pPr lvl="0">
              <a:spcBef>
                <a:spcPts val="0"/>
              </a:spcBef>
              <a:buNone/>
            </a:pP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457200" y="205975"/>
            <a:ext cx="5016000" cy="857400"/>
          </a:xfrm>
          <a:prstGeom prst="rect">
            <a:avLst/>
          </a:prstGeom>
        </p:spPr>
        <p:txBody>
          <a:bodyPr lIns="91425" tIns="91425" rIns="91425" bIns="91425" anchor="b" anchorCtr="0">
            <a:noAutofit/>
          </a:bodyPr>
          <a:lstStyle/>
          <a:p>
            <a:pPr lvl="0">
              <a:spcBef>
                <a:spcPts val="0"/>
              </a:spcBef>
              <a:buNone/>
            </a:pPr>
            <a:r>
              <a:rPr lang="en">
                <a:solidFill>
                  <a:srgbClr val="4A86E8"/>
                </a:solidFill>
              </a:rPr>
              <a:t>What CSS looks like</a:t>
            </a:r>
          </a:p>
        </p:txBody>
      </p:sp>
      <p:sp>
        <p:nvSpPr>
          <p:cNvPr id="376" name="Shape 376"/>
          <p:cNvSpPr txBox="1">
            <a:spLocks noGrp="1"/>
          </p:cNvSpPr>
          <p:nvPr>
            <p:ph type="body" idx="1"/>
          </p:nvPr>
        </p:nvSpPr>
        <p:spPr>
          <a:xfrm>
            <a:off x="609600" y="1504950"/>
            <a:ext cx="4580999" cy="2684700"/>
          </a:xfrm>
          <a:prstGeom prst="rect">
            <a:avLst/>
          </a:prstGeom>
          <a:noFill/>
        </p:spPr>
        <p:txBody>
          <a:bodyPr lIns="91425" tIns="91425" rIns="91425" bIns="91425" anchor="t" anchorCtr="0">
            <a:noAutofit/>
          </a:bodyPr>
          <a:lstStyle/>
          <a:p>
            <a:pPr lvl="0" rtl="0">
              <a:spcBef>
                <a:spcPts val="0"/>
              </a:spcBef>
              <a:buNone/>
            </a:pPr>
            <a:r>
              <a:rPr lang="en" sz="2400">
                <a:solidFill>
                  <a:srgbClr val="4A4A4A"/>
                </a:solidFill>
                <a:highlight>
                  <a:srgbClr val="FFFFFF"/>
                </a:highlight>
              </a:rPr>
              <a:t> h1 {</a:t>
            </a:r>
          </a:p>
          <a:p>
            <a:pPr marL="457200" lvl="0" indent="0" rtl="0">
              <a:spcBef>
                <a:spcPts val="0"/>
              </a:spcBef>
              <a:buNone/>
            </a:pPr>
            <a:r>
              <a:rPr lang="en" sz="2400" b="1">
                <a:solidFill>
                  <a:srgbClr val="4A4A4A"/>
                </a:solidFill>
                <a:highlight>
                  <a:srgbClr val="FFFFFF"/>
                </a:highlight>
              </a:rPr>
              <a:t>background-color: </a:t>
            </a:r>
            <a:r>
              <a:rPr lang="en" sz="2400">
                <a:solidFill>
                  <a:srgbClr val="4A4A4A"/>
                </a:solidFill>
                <a:highlight>
                  <a:srgbClr val="FFFFFF"/>
                </a:highlight>
              </a:rPr>
              <a:t>yellow;</a:t>
            </a:r>
          </a:p>
          <a:p>
            <a:pPr marL="457200" lvl="0" indent="0" rtl="0">
              <a:spcBef>
                <a:spcPts val="0"/>
              </a:spcBef>
              <a:buNone/>
            </a:pPr>
            <a:r>
              <a:rPr lang="en" sz="2400" b="1">
                <a:solidFill>
                  <a:srgbClr val="4A4A4A"/>
                </a:solidFill>
                <a:highlight>
                  <a:srgbClr val="FFFFFF"/>
                </a:highlight>
              </a:rPr>
              <a:t>color:</a:t>
            </a:r>
            <a:r>
              <a:rPr lang="en" sz="2400">
                <a:solidFill>
                  <a:srgbClr val="4A4A4A"/>
                </a:solidFill>
                <a:highlight>
                  <a:srgbClr val="FFFFFF"/>
                </a:highlight>
              </a:rPr>
              <a:t> purple;</a:t>
            </a:r>
          </a:p>
          <a:p>
            <a:pPr marL="457200" lvl="0" indent="0" rtl="0">
              <a:spcBef>
                <a:spcPts val="0"/>
              </a:spcBef>
              <a:buNone/>
            </a:pPr>
            <a:r>
              <a:rPr lang="en" sz="2400" b="1">
                <a:solidFill>
                  <a:srgbClr val="4A4A4A"/>
                </a:solidFill>
                <a:highlight>
                  <a:srgbClr val="FFFFFF"/>
                </a:highlight>
              </a:rPr>
              <a:t>font-weight: </a:t>
            </a:r>
            <a:r>
              <a:rPr lang="en" sz="2400">
                <a:solidFill>
                  <a:srgbClr val="4A4A4A"/>
                </a:solidFill>
                <a:highlight>
                  <a:srgbClr val="FFFFFF"/>
                </a:highlight>
              </a:rPr>
              <a:t>bold;</a:t>
            </a:r>
          </a:p>
          <a:p>
            <a:pPr lvl="0" rtl="0">
              <a:spcBef>
                <a:spcPts val="0"/>
              </a:spcBef>
              <a:buClr>
                <a:srgbClr val="000000"/>
              </a:buClr>
              <a:buSzPct val="45833"/>
              <a:buFont typeface="Arial"/>
              <a:buNone/>
            </a:pPr>
            <a:r>
              <a:rPr lang="en" sz="2400">
                <a:solidFill>
                  <a:srgbClr val="4A4A4A"/>
                </a:solidFill>
                <a:highlight>
                  <a:srgbClr val="FFFFFF"/>
                </a:highlight>
              </a:rPr>
              <a:t> }</a:t>
            </a:r>
          </a:p>
        </p:txBody>
      </p:sp>
      <p:sp>
        <p:nvSpPr>
          <p:cNvPr id="377" name="Shape 377"/>
          <p:cNvSpPr txBox="1"/>
          <p:nvPr/>
        </p:nvSpPr>
        <p:spPr>
          <a:xfrm>
            <a:off x="528325" y="3844175"/>
            <a:ext cx="6510299" cy="857400"/>
          </a:xfrm>
          <a:prstGeom prst="rect">
            <a:avLst/>
          </a:prstGeom>
          <a:noFill/>
          <a:ln>
            <a:noFill/>
          </a:ln>
        </p:spPr>
        <p:txBody>
          <a:bodyPr lIns="91425" tIns="91425" rIns="91425" bIns="91425" anchor="t" anchorCtr="0">
            <a:noAutofit/>
          </a:bodyPr>
          <a:lstStyle/>
          <a:p>
            <a:pPr lvl="0" rtl="0">
              <a:spcBef>
                <a:spcPts val="0"/>
              </a:spcBef>
              <a:buNone/>
            </a:pPr>
            <a:r>
              <a:rPr lang="en" sz="2400" b="1">
                <a:solidFill>
                  <a:srgbClr val="FF0000"/>
                </a:solidFill>
              </a:rPr>
              <a:t>In the HTML file:</a:t>
            </a:r>
            <a:r>
              <a:rPr lang="en" sz="2400" b="1"/>
              <a:t> </a:t>
            </a:r>
            <a:r>
              <a:rPr lang="en" sz="2400"/>
              <a:t> </a:t>
            </a:r>
            <a:br>
              <a:rPr lang="en" sz="2400"/>
            </a:br>
            <a:r>
              <a:rPr lang="en" sz="2400"/>
              <a:t>	</a:t>
            </a:r>
          </a:p>
          <a:p>
            <a:pPr lvl="0">
              <a:spcBef>
                <a:spcPts val="0"/>
              </a:spcBef>
              <a:buNone/>
            </a:pPr>
            <a:r>
              <a:rPr lang="en" sz="2400"/>
              <a:t>&lt;h1&gt;Felise’s Awesome Webpage!&lt;/h1&gt;</a:t>
            </a:r>
          </a:p>
        </p:txBody>
      </p:sp>
      <p:grpSp>
        <p:nvGrpSpPr>
          <p:cNvPr id="378" name="Shape 378"/>
          <p:cNvGrpSpPr/>
          <p:nvPr/>
        </p:nvGrpSpPr>
        <p:grpSpPr>
          <a:xfrm>
            <a:off x="5473262" y="1504939"/>
            <a:ext cx="3597334" cy="2778177"/>
            <a:chOff x="2090737" y="719137"/>
            <a:chExt cx="4962525" cy="3705225"/>
          </a:xfrm>
        </p:grpSpPr>
        <p:pic>
          <p:nvPicPr>
            <p:cNvPr id="379" name="Shape 379"/>
            <p:cNvPicPr preferRelativeResize="0"/>
            <p:nvPr/>
          </p:nvPicPr>
          <p:blipFill>
            <a:blip r:embed="rId3">
              <a:alphaModFix/>
            </a:blip>
            <a:stretch>
              <a:fillRect/>
            </a:stretch>
          </p:blipFill>
          <p:spPr>
            <a:xfrm>
              <a:off x="2090737" y="719137"/>
              <a:ext cx="4962525" cy="3705225"/>
            </a:xfrm>
            <a:prstGeom prst="rect">
              <a:avLst/>
            </a:prstGeom>
            <a:noFill/>
            <a:ln>
              <a:noFill/>
            </a:ln>
          </p:spPr>
        </p:pic>
        <p:sp>
          <p:nvSpPr>
            <p:cNvPr id="380" name="Shape 380"/>
            <p:cNvSpPr txBox="1"/>
            <p:nvPr/>
          </p:nvSpPr>
          <p:spPr>
            <a:xfrm>
              <a:off x="2291431" y="1596666"/>
              <a:ext cx="3590399" cy="399300"/>
            </a:xfrm>
            <a:prstGeom prst="rect">
              <a:avLst/>
            </a:prstGeom>
            <a:solidFill>
              <a:srgbClr val="FFFF00"/>
            </a:solidFill>
            <a:ln>
              <a:noFill/>
            </a:ln>
          </p:spPr>
          <p:txBody>
            <a:bodyPr lIns="91425" tIns="91425" rIns="91425" bIns="91425" anchor="t" anchorCtr="0">
              <a:noAutofit/>
            </a:bodyPr>
            <a:lstStyle/>
            <a:p>
              <a:pPr lvl="0">
                <a:spcBef>
                  <a:spcPts val="0"/>
                </a:spcBef>
                <a:buNone/>
              </a:pPr>
              <a:r>
                <a:rPr lang="en" b="1">
                  <a:solidFill>
                    <a:srgbClr val="9900FF"/>
                  </a:solidFill>
                </a:rPr>
                <a:t>Felise’s Awesome Webpage!</a:t>
              </a:r>
            </a:p>
          </p:txBody>
        </p:sp>
        <p:sp>
          <p:nvSpPr>
            <p:cNvPr id="381" name="Shape 381"/>
            <p:cNvSpPr/>
            <p:nvPr/>
          </p:nvSpPr>
          <p:spPr>
            <a:xfrm>
              <a:off x="2554650" y="1208900"/>
              <a:ext cx="2337899" cy="148200"/>
            </a:xfrm>
            <a:prstGeom prst="rect">
              <a:avLst/>
            </a:prstGeom>
            <a:solidFill>
              <a:srgbClr val="FFFFFF"/>
            </a:solidFill>
            <a:ln>
              <a:noFill/>
            </a:ln>
          </p:spPr>
          <p:txBody>
            <a:bodyPr lIns="91425" tIns="91425" rIns="91425" bIns="91425" anchor="ctr" anchorCtr="0">
              <a:noAutofit/>
            </a:bodyPr>
            <a:lstStyle/>
            <a:p>
              <a:pPr lvl="0">
                <a:spcBef>
                  <a:spcPts val="0"/>
                </a:spcBef>
                <a:buNone/>
              </a:pPr>
              <a:r>
                <a:rPr lang="en"/>
                <a:t>www.feliseuy.com</a:t>
              </a:r>
            </a:p>
          </p:txBody>
        </p:sp>
      </p:grpSp>
      <p:sp>
        <p:nvSpPr>
          <p:cNvPr id="382" name="Shape 382"/>
          <p:cNvSpPr txBox="1"/>
          <p:nvPr/>
        </p:nvSpPr>
        <p:spPr>
          <a:xfrm>
            <a:off x="528325" y="1234775"/>
            <a:ext cx="3473399" cy="526500"/>
          </a:xfrm>
          <a:prstGeom prst="rect">
            <a:avLst/>
          </a:prstGeom>
          <a:noFill/>
          <a:ln>
            <a:noFill/>
          </a:ln>
        </p:spPr>
        <p:txBody>
          <a:bodyPr lIns="91425" tIns="91425" rIns="91425" bIns="91425" anchor="t" anchorCtr="0">
            <a:noAutofit/>
          </a:bodyPr>
          <a:lstStyle/>
          <a:p>
            <a:pPr lvl="0" rtl="0">
              <a:spcBef>
                <a:spcPts val="0"/>
              </a:spcBef>
              <a:buNone/>
            </a:pPr>
            <a:r>
              <a:rPr lang="en" sz="2400" b="1">
                <a:solidFill>
                  <a:srgbClr val="FF0000"/>
                </a:solidFill>
              </a:rPr>
              <a:t>In the CSS file:</a:t>
            </a:r>
          </a:p>
          <a:p>
            <a:pPr lvl="0">
              <a:spcBef>
                <a:spcPts val="0"/>
              </a:spcBef>
              <a:buNone/>
            </a:pPr>
            <a:r>
              <a:rPr lang="en" sz="2400" b="1"/>
              <a:t> </a:t>
            </a:r>
          </a:p>
        </p:txBody>
      </p:sp>
      <p:pic>
        <p:nvPicPr>
          <p:cNvPr id="383" name="Shape 383"/>
          <p:cNvPicPr preferRelativeResize="0"/>
          <p:nvPr/>
        </p:nvPicPr>
        <p:blipFill>
          <a:blip r:embed="rId4">
            <a:alphaModFix/>
          </a:blip>
          <a:stretch>
            <a:fillRect/>
          </a:stretch>
        </p:blipFill>
        <p:spPr>
          <a:xfrm rot="-2157032">
            <a:off x="165200" y="121425"/>
            <a:ext cx="507300" cy="494776"/>
          </a:xfrm>
          <a:prstGeom prst="rect">
            <a:avLst/>
          </a:prstGeom>
          <a:noFill/>
          <a:ln>
            <a:noFill/>
          </a:ln>
        </p:spPr>
      </p:pic>
      <p:pic>
        <p:nvPicPr>
          <p:cNvPr id="384" name="Shape 384"/>
          <p:cNvPicPr preferRelativeResize="0"/>
          <p:nvPr/>
        </p:nvPicPr>
        <p:blipFill>
          <a:blip r:embed="rId5">
            <a:alphaModFix/>
          </a:blip>
          <a:stretch>
            <a:fillRect/>
          </a:stretch>
        </p:blipFill>
        <p:spPr>
          <a:xfrm>
            <a:off x="2954350" y="1228700"/>
            <a:ext cx="452325" cy="452325"/>
          </a:xfrm>
          <a:prstGeom prst="rect">
            <a:avLst/>
          </a:prstGeom>
          <a:noFill/>
          <a:ln>
            <a:noFill/>
          </a:ln>
        </p:spPr>
      </p:pic>
      <p:pic>
        <p:nvPicPr>
          <p:cNvPr id="385" name="Shape 385"/>
          <p:cNvPicPr preferRelativeResize="0"/>
          <p:nvPr/>
        </p:nvPicPr>
        <p:blipFill>
          <a:blip r:embed="rId6">
            <a:alphaModFix/>
          </a:blip>
          <a:stretch>
            <a:fillRect/>
          </a:stretch>
        </p:blipFill>
        <p:spPr>
          <a:xfrm>
            <a:off x="3143000" y="3780775"/>
            <a:ext cx="452325" cy="452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Clr>
                <a:schemeClr val="dk1"/>
              </a:buClr>
              <a:buSzPct val="30555"/>
              <a:buFont typeface="Arial"/>
              <a:buNone/>
            </a:pPr>
            <a:r>
              <a:rPr lang="en">
                <a:solidFill>
                  <a:srgbClr val="4A86E8"/>
                </a:solidFill>
              </a:rPr>
              <a:t>Some Sample CSS Properties</a:t>
            </a:r>
          </a:p>
        </p:txBody>
      </p:sp>
      <p:sp>
        <p:nvSpPr>
          <p:cNvPr id="391" name="Shape 391"/>
          <p:cNvSpPr txBox="1"/>
          <p:nvPr/>
        </p:nvSpPr>
        <p:spPr>
          <a:xfrm>
            <a:off x="528325" y="1234775"/>
            <a:ext cx="3473399" cy="526500"/>
          </a:xfrm>
          <a:prstGeom prst="rect">
            <a:avLst/>
          </a:prstGeom>
          <a:noFill/>
          <a:ln>
            <a:noFill/>
          </a:ln>
        </p:spPr>
        <p:txBody>
          <a:bodyPr lIns="91425" tIns="91425" rIns="91425" bIns="91425" anchor="t" anchorCtr="0">
            <a:noAutofit/>
          </a:bodyPr>
          <a:lstStyle/>
          <a:p>
            <a:pPr lvl="0" rtl="0">
              <a:spcBef>
                <a:spcPts val="0"/>
              </a:spcBef>
              <a:buNone/>
            </a:pPr>
            <a:r>
              <a:rPr lang="en" sz="2400" b="1"/>
              <a:t>In the CSS file: </a:t>
            </a:r>
          </a:p>
        </p:txBody>
      </p:sp>
      <p:pic>
        <p:nvPicPr>
          <p:cNvPr id="392" name="Shape 392"/>
          <p:cNvPicPr preferRelativeResize="0"/>
          <p:nvPr/>
        </p:nvPicPr>
        <p:blipFill>
          <a:blip r:embed="rId3">
            <a:alphaModFix/>
          </a:blip>
          <a:stretch>
            <a:fillRect/>
          </a:stretch>
        </p:blipFill>
        <p:spPr>
          <a:xfrm rot="-2157032">
            <a:off x="165200" y="121425"/>
            <a:ext cx="507300" cy="494776"/>
          </a:xfrm>
          <a:prstGeom prst="rect">
            <a:avLst/>
          </a:prstGeom>
          <a:noFill/>
          <a:ln>
            <a:noFill/>
          </a:ln>
        </p:spPr>
      </p:pic>
      <p:sp>
        <p:nvSpPr>
          <p:cNvPr id="393" name="Shape 393"/>
          <p:cNvSpPr txBox="1">
            <a:spLocks noGrp="1"/>
          </p:cNvSpPr>
          <p:nvPr>
            <p:ph type="body" idx="1"/>
          </p:nvPr>
        </p:nvSpPr>
        <p:spPr>
          <a:xfrm>
            <a:off x="609600" y="1504950"/>
            <a:ext cx="5228399" cy="2109899"/>
          </a:xfrm>
          <a:prstGeom prst="rect">
            <a:avLst/>
          </a:prstGeom>
          <a:noFill/>
        </p:spPr>
        <p:txBody>
          <a:bodyPr lIns="91425" tIns="91425" rIns="91425" bIns="91425" anchor="t" anchorCtr="0">
            <a:noAutofit/>
          </a:bodyPr>
          <a:lstStyle/>
          <a:p>
            <a:pPr lvl="0" rtl="0">
              <a:spcBef>
                <a:spcPts val="0"/>
              </a:spcBef>
              <a:buNone/>
            </a:pPr>
            <a:r>
              <a:rPr lang="en" sz="2400">
                <a:solidFill>
                  <a:srgbClr val="4A4A4A"/>
                </a:solidFill>
                <a:highlight>
                  <a:srgbClr val="FFFFFF"/>
                </a:highlight>
              </a:rPr>
              <a:t> </a:t>
            </a:r>
          </a:p>
          <a:p>
            <a:pPr lvl="0" rtl="0">
              <a:spcBef>
                <a:spcPts val="0"/>
              </a:spcBef>
              <a:buNone/>
            </a:pPr>
            <a:r>
              <a:rPr lang="en" sz="2400">
                <a:solidFill>
                  <a:srgbClr val="FF0000"/>
                </a:solidFill>
                <a:highlight>
                  <a:srgbClr val="FFFFFF"/>
                </a:highlight>
              </a:rPr>
              <a:t>body {</a:t>
            </a:r>
          </a:p>
          <a:p>
            <a:pPr marL="457200" lvl="0" indent="0" rtl="0">
              <a:spcBef>
                <a:spcPts val="0"/>
              </a:spcBef>
              <a:buNone/>
            </a:pPr>
            <a:r>
              <a:rPr lang="en" sz="2400">
                <a:solidFill>
                  <a:srgbClr val="FF0000"/>
                </a:solidFill>
                <a:highlight>
                  <a:srgbClr val="FFFFFF"/>
                </a:highlight>
              </a:rPr>
              <a:t>background-color: yellow;</a:t>
            </a:r>
          </a:p>
          <a:p>
            <a:pPr lvl="0" rtl="0">
              <a:spcBef>
                <a:spcPts val="0"/>
              </a:spcBef>
              <a:buClr>
                <a:srgbClr val="000000"/>
              </a:buClr>
              <a:buSzPct val="45833"/>
              <a:buFont typeface="Arial"/>
              <a:buNone/>
            </a:pPr>
            <a:r>
              <a:rPr lang="en" sz="2400">
                <a:solidFill>
                  <a:srgbClr val="FF0000"/>
                </a:solidFill>
                <a:highlight>
                  <a:srgbClr val="FFFFFF"/>
                </a:highlight>
              </a:rPr>
              <a:t> }</a:t>
            </a:r>
          </a:p>
        </p:txBody>
      </p:sp>
      <p:pic>
        <p:nvPicPr>
          <p:cNvPr id="394" name="Shape 394"/>
          <p:cNvPicPr preferRelativeResize="0"/>
          <p:nvPr/>
        </p:nvPicPr>
        <p:blipFill>
          <a:blip r:embed="rId4">
            <a:alphaModFix/>
          </a:blip>
          <a:stretch>
            <a:fillRect/>
          </a:stretch>
        </p:blipFill>
        <p:spPr>
          <a:xfrm>
            <a:off x="5003800" y="1380649"/>
            <a:ext cx="3908849" cy="2534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Some Sample CSS Properties</a:t>
            </a:r>
          </a:p>
        </p:txBody>
      </p:sp>
      <p:sp>
        <p:nvSpPr>
          <p:cNvPr id="400" name="Shape 400"/>
          <p:cNvSpPr txBox="1"/>
          <p:nvPr/>
        </p:nvSpPr>
        <p:spPr>
          <a:xfrm>
            <a:off x="528325" y="1234775"/>
            <a:ext cx="3473399" cy="526500"/>
          </a:xfrm>
          <a:prstGeom prst="rect">
            <a:avLst/>
          </a:prstGeom>
          <a:noFill/>
          <a:ln>
            <a:noFill/>
          </a:ln>
        </p:spPr>
        <p:txBody>
          <a:bodyPr lIns="91425" tIns="91425" rIns="91425" bIns="91425" anchor="t" anchorCtr="0">
            <a:noAutofit/>
          </a:bodyPr>
          <a:lstStyle/>
          <a:p>
            <a:pPr lvl="0" rtl="0">
              <a:spcBef>
                <a:spcPts val="0"/>
              </a:spcBef>
              <a:buNone/>
            </a:pPr>
            <a:r>
              <a:rPr lang="en" sz="2400" b="1"/>
              <a:t>In the CSS file: </a:t>
            </a:r>
          </a:p>
        </p:txBody>
      </p:sp>
      <p:pic>
        <p:nvPicPr>
          <p:cNvPr id="401" name="Shape 401"/>
          <p:cNvPicPr preferRelativeResize="0"/>
          <p:nvPr/>
        </p:nvPicPr>
        <p:blipFill>
          <a:blip r:embed="rId3">
            <a:alphaModFix/>
          </a:blip>
          <a:stretch>
            <a:fillRect/>
          </a:stretch>
        </p:blipFill>
        <p:spPr>
          <a:xfrm rot="-2157032">
            <a:off x="165200" y="121425"/>
            <a:ext cx="507300" cy="494776"/>
          </a:xfrm>
          <a:prstGeom prst="rect">
            <a:avLst/>
          </a:prstGeom>
          <a:noFill/>
          <a:ln>
            <a:noFill/>
          </a:ln>
        </p:spPr>
      </p:pic>
      <p:sp>
        <p:nvSpPr>
          <p:cNvPr id="402" name="Shape 402"/>
          <p:cNvSpPr txBox="1">
            <a:spLocks noGrp="1"/>
          </p:cNvSpPr>
          <p:nvPr>
            <p:ph type="body" idx="1"/>
          </p:nvPr>
        </p:nvSpPr>
        <p:spPr>
          <a:xfrm>
            <a:off x="609600" y="1504950"/>
            <a:ext cx="5228399" cy="2109899"/>
          </a:xfrm>
          <a:prstGeom prst="rect">
            <a:avLst/>
          </a:prstGeom>
          <a:noFill/>
        </p:spPr>
        <p:txBody>
          <a:bodyPr lIns="91425" tIns="91425" rIns="91425" bIns="91425" anchor="t" anchorCtr="0">
            <a:noAutofit/>
          </a:bodyPr>
          <a:lstStyle/>
          <a:p>
            <a:pPr lvl="0" rtl="0">
              <a:spcBef>
                <a:spcPts val="0"/>
              </a:spcBef>
              <a:buNone/>
            </a:pPr>
            <a:r>
              <a:rPr lang="en" sz="2400">
                <a:solidFill>
                  <a:srgbClr val="4A4A4A"/>
                </a:solidFill>
                <a:highlight>
                  <a:srgbClr val="FFFFFF"/>
                </a:highlight>
              </a:rPr>
              <a:t> </a:t>
            </a:r>
            <a:r>
              <a:rPr lang="en" sz="2400">
                <a:solidFill>
                  <a:srgbClr val="FF0000"/>
                </a:solidFill>
                <a:highlight>
                  <a:srgbClr val="FFFFFF"/>
                </a:highlight>
              </a:rPr>
              <a:t>p {</a:t>
            </a:r>
          </a:p>
          <a:p>
            <a:pPr marL="457200" lvl="0" indent="0" rtl="0">
              <a:spcBef>
                <a:spcPts val="0"/>
              </a:spcBef>
              <a:buNone/>
            </a:pPr>
            <a:r>
              <a:rPr lang="en" sz="2400">
                <a:solidFill>
                  <a:srgbClr val="FF0000"/>
                </a:solidFill>
                <a:highlight>
                  <a:srgbClr val="FFFFFF"/>
                </a:highlight>
              </a:rPr>
              <a:t>border-style: solid;</a:t>
            </a:r>
          </a:p>
          <a:p>
            <a:pPr lvl="0" rtl="0">
              <a:spcBef>
                <a:spcPts val="0"/>
              </a:spcBef>
              <a:buClr>
                <a:srgbClr val="000000"/>
              </a:buClr>
              <a:buSzPct val="45833"/>
              <a:buFont typeface="Arial"/>
              <a:buNone/>
            </a:pPr>
            <a:r>
              <a:rPr lang="en" sz="2400">
                <a:solidFill>
                  <a:srgbClr val="FF0000"/>
                </a:solidFill>
                <a:highlight>
                  <a:srgbClr val="FFFFFF"/>
                </a:highlight>
              </a:rPr>
              <a:t> }</a:t>
            </a:r>
          </a:p>
        </p:txBody>
      </p:sp>
      <p:pic>
        <p:nvPicPr>
          <p:cNvPr id="403" name="Shape 403"/>
          <p:cNvPicPr preferRelativeResize="0"/>
          <p:nvPr/>
        </p:nvPicPr>
        <p:blipFill>
          <a:blip r:embed="rId4">
            <a:alphaModFix/>
          </a:blip>
          <a:stretch>
            <a:fillRect/>
          </a:stretch>
        </p:blipFill>
        <p:spPr>
          <a:xfrm>
            <a:off x="5054849" y="1401350"/>
            <a:ext cx="3828840" cy="249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Some Sample CSS Properties</a:t>
            </a:r>
          </a:p>
        </p:txBody>
      </p:sp>
      <p:sp>
        <p:nvSpPr>
          <p:cNvPr id="409" name="Shape 409"/>
          <p:cNvSpPr txBox="1"/>
          <p:nvPr/>
        </p:nvSpPr>
        <p:spPr>
          <a:xfrm>
            <a:off x="528325" y="1234775"/>
            <a:ext cx="3473399" cy="526500"/>
          </a:xfrm>
          <a:prstGeom prst="rect">
            <a:avLst/>
          </a:prstGeom>
          <a:noFill/>
          <a:ln>
            <a:noFill/>
          </a:ln>
        </p:spPr>
        <p:txBody>
          <a:bodyPr lIns="91425" tIns="91425" rIns="91425" bIns="91425" anchor="t" anchorCtr="0">
            <a:noAutofit/>
          </a:bodyPr>
          <a:lstStyle/>
          <a:p>
            <a:pPr lvl="0" rtl="0">
              <a:spcBef>
                <a:spcPts val="0"/>
              </a:spcBef>
              <a:buNone/>
            </a:pPr>
            <a:r>
              <a:rPr lang="en" sz="2400" b="1"/>
              <a:t>In the CSS file: </a:t>
            </a:r>
          </a:p>
        </p:txBody>
      </p:sp>
      <p:pic>
        <p:nvPicPr>
          <p:cNvPr id="410" name="Shape 410"/>
          <p:cNvPicPr preferRelativeResize="0"/>
          <p:nvPr/>
        </p:nvPicPr>
        <p:blipFill>
          <a:blip r:embed="rId3">
            <a:alphaModFix/>
          </a:blip>
          <a:stretch>
            <a:fillRect/>
          </a:stretch>
        </p:blipFill>
        <p:spPr>
          <a:xfrm rot="-2157032">
            <a:off x="165200" y="121425"/>
            <a:ext cx="507300" cy="494776"/>
          </a:xfrm>
          <a:prstGeom prst="rect">
            <a:avLst/>
          </a:prstGeom>
          <a:noFill/>
          <a:ln>
            <a:noFill/>
          </a:ln>
        </p:spPr>
      </p:pic>
      <p:sp>
        <p:nvSpPr>
          <p:cNvPr id="411" name="Shape 411"/>
          <p:cNvSpPr txBox="1">
            <a:spLocks noGrp="1"/>
          </p:cNvSpPr>
          <p:nvPr>
            <p:ph type="body" idx="1"/>
          </p:nvPr>
        </p:nvSpPr>
        <p:spPr>
          <a:xfrm>
            <a:off x="609600" y="1504950"/>
            <a:ext cx="5228399" cy="2109899"/>
          </a:xfrm>
          <a:prstGeom prst="rect">
            <a:avLst/>
          </a:prstGeom>
          <a:noFill/>
        </p:spPr>
        <p:txBody>
          <a:bodyPr lIns="91425" tIns="91425" rIns="91425" bIns="91425" anchor="t" anchorCtr="0">
            <a:noAutofit/>
          </a:bodyPr>
          <a:lstStyle/>
          <a:p>
            <a:pPr lvl="0" rtl="0">
              <a:spcBef>
                <a:spcPts val="0"/>
              </a:spcBef>
              <a:buNone/>
            </a:pPr>
            <a:r>
              <a:rPr lang="en" sz="2400">
                <a:solidFill>
                  <a:srgbClr val="4A4A4A"/>
                </a:solidFill>
                <a:highlight>
                  <a:srgbClr val="FFFFFF"/>
                </a:highlight>
              </a:rPr>
              <a:t> </a:t>
            </a:r>
            <a:r>
              <a:rPr lang="en" sz="2400">
                <a:solidFill>
                  <a:srgbClr val="FF0000"/>
                </a:solidFill>
                <a:highlight>
                  <a:srgbClr val="FFFFFF"/>
                </a:highlight>
              </a:rPr>
              <a:t>p {</a:t>
            </a:r>
          </a:p>
          <a:p>
            <a:pPr marL="457200" lvl="0" indent="0" rtl="0">
              <a:spcBef>
                <a:spcPts val="0"/>
              </a:spcBef>
              <a:buNone/>
            </a:pPr>
            <a:r>
              <a:rPr lang="en" sz="2400">
                <a:solidFill>
                  <a:srgbClr val="FF0000"/>
                </a:solidFill>
                <a:highlight>
                  <a:srgbClr val="FFFFFF"/>
                </a:highlight>
              </a:rPr>
              <a:t>color:red; </a:t>
            </a:r>
          </a:p>
          <a:p>
            <a:pPr lvl="0" rtl="0">
              <a:spcBef>
                <a:spcPts val="0"/>
              </a:spcBef>
              <a:buClr>
                <a:srgbClr val="000000"/>
              </a:buClr>
              <a:buSzPct val="45833"/>
              <a:buFont typeface="Arial"/>
              <a:buNone/>
            </a:pPr>
            <a:r>
              <a:rPr lang="en" sz="2400">
                <a:solidFill>
                  <a:srgbClr val="FF0000"/>
                </a:solidFill>
                <a:highlight>
                  <a:srgbClr val="FFFFFF"/>
                </a:highlight>
              </a:rPr>
              <a:t> }</a:t>
            </a:r>
          </a:p>
        </p:txBody>
      </p:sp>
      <p:pic>
        <p:nvPicPr>
          <p:cNvPr id="412" name="Shape 412"/>
          <p:cNvPicPr preferRelativeResize="0"/>
          <p:nvPr/>
        </p:nvPicPr>
        <p:blipFill>
          <a:blip r:embed="rId4">
            <a:alphaModFix/>
          </a:blip>
          <a:stretch>
            <a:fillRect/>
          </a:stretch>
        </p:blipFill>
        <p:spPr>
          <a:xfrm>
            <a:off x="5055425" y="1426125"/>
            <a:ext cx="3828849" cy="2412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Some Sample CSS Properties</a:t>
            </a:r>
          </a:p>
        </p:txBody>
      </p:sp>
      <p:sp>
        <p:nvSpPr>
          <p:cNvPr id="418" name="Shape 418"/>
          <p:cNvSpPr txBox="1"/>
          <p:nvPr/>
        </p:nvSpPr>
        <p:spPr>
          <a:xfrm>
            <a:off x="528325" y="1234775"/>
            <a:ext cx="3473399" cy="526500"/>
          </a:xfrm>
          <a:prstGeom prst="rect">
            <a:avLst/>
          </a:prstGeom>
          <a:noFill/>
          <a:ln>
            <a:noFill/>
          </a:ln>
        </p:spPr>
        <p:txBody>
          <a:bodyPr lIns="91425" tIns="91425" rIns="91425" bIns="91425" anchor="t" anchorCtr="0">
            <a:noAutofit/>
          </a:bodyPr>
          <a:lstStyle/>
          <a:p>
            <a:pPr lvl="0" rtl="0">
              <a:spcBef>
                <a:spcPts val="0"/>
              </a:spcBef>
              <a:buNone/>
            </a:pPr>
            <a:r>
              <a:rPr lang="en" sz="2400" b="1"/>
              <a:t>In the CSS file: </a:t>
            </a:r>
          </a:p>
        </p:txBody>
      </p:sp>
      <p:pic>
        <p:nvPicPr>
          <p:cNvPr id="419" name="Shape 419"/>
          <p:cNvPicPr preferRelativeResize="0"/>
          <p:nvPr/>
        </p:nvPicPr>
        <p:blipFill>
          <a:blip r:embed="rId3">
            <a:alphaModFix/>
          </a:blip>
          <a:stretch>
            <a:fillRect/>
          </a:stretch>
        </p:blipFill>
        <p:spPr>
          <a:xfrm rot="-2157032">
            <a:off x="165200" y="121425"/>
            <a:ext cx="507300" cy="494776"/>
          </a:xfrm>
          <a:prstGeom prst="rect">
            <a:avLst/>
          </a:prstGeom>
          <a:noFill/>
          <a:ln>
            <a:noFill/>
          </a:ln>
        </p:spPr>
      </p:pic>
      <p:sp>
        <p:nvSpPr>
          <p:cNvPr id="420" name="Shape 420"/>
          <p:cNvSpPr txBox="1">
            <a:spLocks noGrp="1"/>
          </p:cNvSpPr>
          <p:nvPr>
            <p:ph type="body" idx="1"/>
          </p:nvPr>
        </p:nvSpPr>
        <p:spPr>
          <a:xfrm>
            <a:off x="609600" y="1504950"/>
            <a:ext cx="5228399" cy="2109899"/>
          </a:xfrm>
          <a:prstGeom prst="rect">
            <a:avLst/>
          </a:prstGeom>
          <a:noFill/>
        </p:spPr>
        <p:txBody>
          <a:bodyPr lIns="91425" tIns="91425" rIns="91425" bIns="91425" anchor="t" anchorCtr="0">
            <a:noAutofit/>
          </a:bodyPr>
          <a:lstStyle/>
          <a:p>
            <a:pPr lvl="0" rtl="0">
              <a:spcBef>
                <a:spcPts val="0"/>
              </a:spcBef>
              <a:buNone/>
            </a:pPr>
            <a:r>
              <a:rPr lang="en" sz="2400">
                <a:solidFill>
                  <a:srgbClr val="000000"/>
                </a:solidFill>
                <a:highlight>
                  <a:srgbClr val="FFFFFF"/>
                </a:highlight>
              </a:rPr>
              <a:t> p {</a:t>
            </a:r>
          </a:p>
          <a:p>
            <a:pPr marL="457200" lvl="0" indent="0" rtl="0">
              <a:spcBef>
                <a:spcPts val="0"/>
              </a:spcBef>
              <a:buNone/>
            </a:pPr>
            <a:r>
              <a:rPr lang="en" sz="2400">
                <a:solidFill>
                  <a:srgbClr val="000000"/>
                </a:solidFill>
                <a:highlight>
                  <a:srgbClr val="FFFFFF"/>
                </a:highlight>
              </a:rPr>
              <a:t>color:red;</a:t>
            </a:r>
          </a:p>
          <a:p>
            <a:pPr marL="457200" lvl="0" indent="0" rtl="0">
              <a:spcBef>
                <a:spcPts val="0"/>
              </a:spcBef>
              <a:buNone/>
            </a:pPr>
            <a:r>
              <a:rPr lang="en" sz="2400">
                <a:solidFill>
                  <a:srgbClr val="FF0000"/>
                </a:solidFill>
                <a:highlight>
                  <a:srgbClr val="FFFFFF"/>
                </a:highlight>
              </a:rPr>
              <a:t> font-size: 40px;</a:t>
            </a:r>
          </a:p>
          <a:p>
            <a:pPr lvl="0" rtl="0">
              <a:spcBef>
                <a:spcPts val="0"/>
              </a:spcBef>
              <a:buClr>
                <a:srgbClr val="000000"/>
              </a:buClr>
              <a:buSzPct val="45833"/>
              <a:buFont typeface="Arial"/>
              <a:buNone/>
            </a:pPr>
            <a:r>
              <a:rPr lang="en" sz="2400">
                <a:solidFill>
                  <a:srgbClr val="000000"/>
                </a:solidFill>
                <a:highlight>
                  <a:srgbClr val="FFFFFF"/>
                </a:highlight>
              </a:rPr>
              <a:t> }</a:t>
            </a:r>
          </a:p>
        </p:txBody>
      </p:sp>
      <p:pic>
        <p:nvPicPr>
          <p:cNvPr id="421" name="Shape 421"/>
          <p:cNvPicPr preferRelativeResize="0"/>
          <p:nvPr/>
        </p:nvPicPr>
        <p:blipFill>
          <a:blip r:embed="rId4">
            <a:alphaModFix/>
          </a:blip>
          <a:stretch>
            <a:fillRect/>
          </a:stretch>
        </p:blipFill>
        <p:spPr>
          <a:xfrm>
            <a:off x="5054500" y="1430075"/>
            <a:ext cx="3828849" cy="24180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Shape 426"/>
          <p:cNvPicPr preferRelativeResize="0"/>
          <p:nvPr/>
        </p:nvPicPr>
        <p:blipFill rotWithShape="1">
          <a:blip r:embed="rId3">
            <a:alphaModFix/>
          </a:blip>
          <a:srcRect t="10482"/>
          <a:stretch/>
        </p:blipFill>
        <p:spPr>
          <a:xfrm>
            <a:off x="1750950" y="1035425"/>
            <a:ext cx="6926549" cy="3676975"/>
          </a:xfrm>
          <a:prstGeom prst="rect">
            <a:avLst/>
          </a:prstGeom>
          <a:noFill/>
          <a:ln>
            <a:noFill/>
          </a:ln>
        </p:spPr>
      </p:pic>
      <p:pic>
        <p:nvPicPr>
          <p:cNvPr id="427" name="Shape 427"/>
          <p:cNvPicPr preferRelativeResize="0"/>
          <p:nvPr/>
        </p:nvPicPr>
        <p:blipFill>
          <a:blip r:embed="rId4">
            <a:alphaModFix/>
          </a:blip>
          <a:stretch>
            <a:fillRect/>
          </a:stretch>
        </p:blipFill>
        <p:spPr>
          <a:xfrm>
            <a:off x="55195" y="16670"/>
            <a:ext cx="1934775" cy="1876325"/>
          </a:xfrm>
          <a:prstGeom prst="rect">
            <a:avLst/>
          </a:prstGeom>
          <a:noFill/>
          <a:ln>
            <a:noFill/>
          </a:ln>
        </p:spPr>
      </p:pic>
      <p:pic>
        <p:nvPicPr>
          <p:cNvPr id="428" name="Shape 428"/>
          <p:cNvPicPr preferRelativeResize="0"/>
          <p:nvPr/>
        </p:nvPicPr>
        <p:blipFill>
          <a:blip r:embed="rId5">
            <a:alphaModFix/>
          </a:blip>
          <a:stretch>
            <a:fillRect/>
          </a:stretch>
        </p:blipFill>
        <p:spPr>
          <a:xfrm rot="2278598">
            <a:off x="578524" y="1787749"/>
            <a:ext cx="507299" cy="494777"/>
          </a:xfrm>
          <a:prstGeom prst="rect">
            <a:avLst/>
          </a:prstGeom>
          <a:noFill/>
          <a:ln>
            <a:noFill/>
          </a:ln>
        </p:spPr>
      </p:pic>
      <p:pic>
        <p:nvPicPr>
          <p:cNvPr id="429" name="Shape 429"/>
          <p:cNvPicPr preferRelativeResize="0"/>
          <p:nvPr/>
        </p:nvPicPr>
        <p:blipFill>
          <a:blip r:embed="rId5">
            <a:alphaModFix/>
          </a:blip>
          <a:stretch>
            <a:fillRect/>
          </a:stretch>
        </p:blipFill>
        <p:spPr>
          <a:xfrm rot="-1678532">
            <a:off x="549047" y="2257941"/>
            <a:ext cx="488329" cy="476293"/>
          </a:xfrm>
          <a:prstGeom prst="rect">
            <a:avLst/>
          </a:prstGeom>
          <a:noFill/>
          <a:ln>
            <a:noFill/>
          </a:ln>
        </p:spPr>
      </p:pic>
      <p:pic>
        <p:nvPicPr>
          <p:cNvPr id="430" name="Shape 430"/>
          <p:cNvPicPr preferRelativeResize="0"/>
          <p:nvPr/>
        </p:nvPicPr>
        <p:blipFill>
          <a:blip r:embed="rId5">
            <a:alphaModFix/>
          </a:blip>
          <a:stretch>
            <a:fillRect/>
          </a:stretch>
        </p:blipFill>
        <p:spPr>
          <a:xfrm rot="2278421">
            <a:off x="616569" y="2682975"/>
            <a:ext cx="413565" cy="403347"/>
          </a:xfrm>
          <a:prstGeom prst="rect">
            <a:avLst/>
          </a:prstGeom>
          <a:noFill/>
          <a:ln>
            <a:noFill/>
          </a:ln>
        </p:spPr>
      </p:pic>
      <p:pic>
        <p:nvPicPr>
          <p:cNvPr id="431" name="Shape 431"/>
          <p:cNvPicPr preferRelativeResize="0"/>
          <p:nvPr/>
        </p:nvPicPr>
        <p:blipFill>
          <a:blip r:embed="rId5">
            <a:alphaModFix/>
          </a:blip>
          <a:stretch>
            <a:fillRect/>
          </a:stretch>
        </p:blipFill>
        <p:spPr>
          <a:xfrm rot="-1678688">
            <a:off x="661498" y="3068137"/>
            <a:ext cx="330577" cy="322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436" name="Shape 436"/>
          <p:cNvPicPr preferRelativeResize="0"/>
          <p:nvPr/>
        </p:nvPicPr>
        <p:blipFill rotWithShape="1">
          <a:blip r:embed="rId3">
            <a:alphaModFix/>
          </a:blip>
          <a:srcRect t="6410"/>
          <a:stretch/>
        </p:blipFill>
        <p:spPr>
          <a:xfrm>
            <a:off x="1791950" y="883900"/>
            <a:ext cx="3470900" cy="4127400"/>
          </a:xfrm>
          <a:prstGeom prst="rect">
            <a:avLst/>
          </a:prstGeom>
          <a:noFill/>
          <a:ln>
            <a:noFill/>
          </a:ln>
        </p:spPr>
      </p:pic>
      <p:pic>
        <p:nvPicPr>
          <p:cNvPr id="437" name="Shape 437"/>
          <p:cNvPicPr preferRelativeResize="0"/>
          <p:nvPr/>
        </p:nvPicPr>
        <p:blipFill>
          <a:blip r:embed="rId4">
            <a:alphaModFix/>
          </a:blip>
          <a:stretch>
            <a:fillRect/>
          </a:stretch>
        </p:blipFill>
        <p:spPr>
          <a:xfrm>
            <a:off x="55195" y="16670"/>
            <a:ext cx="1934775" cy="1876325"/>
          </a:xfrm>
          <a:prstGeom prst="rect">
            <a:avLst/>
          </a:prstGeom>
          <a:noFill/>
          <a:ln>
            <a:noFill/>
          </a:ln>
        </p:spPr>
      </p:pic>
      <p:pic>
        <p:nvPicPr>
          <p:cNvPr id="438" name="Shape 438"/>
          <p:cNvPicPr preferRelativeResize="0"/>
          <p:nvPr/>
        </p:nvPicPr>
        <p:blipFill>
          <a:blip r:embed="rId5">
            <a:alphaModFix/>
          </a:blip>
          <a:stretch>
            <a:fillRect/>
          </a:stretch>
        </p:blipFill>
        <p:spPr>
          <a:xfrm rot="2278598">
            <a:off x="578524" y="1787749"/>
            <a:ext cx="507299" cy="494777"/>
          </a:xfrm>
          <a:prstGeom prst="rect">
            <a:avLst/>
          </a:prstGeom>
          <a:noFill/>
          <a:ln>
            <a:noFill/>
          </a:ln>
        </p:spPr>
      </p:pic>
      <p:pic>
        <p:nvPicPr>
          <p:cNvPr id="439" name="Shape 439"/>
          <p:cNvPicPr preferRelativeResize="0"/>
          <p:nvPr/>
        </p:nvPicPr>
        <p:blipFill>
          <a:blip r:embed="rId5">
            <a:alphaModFix/>
          </a:blip>
          <a:stretch>
            <a:fillRect/>
          </a:stretch>
        </p:blipFill>
        <p:spPr>
          <a:xfrm rot="-1678532">
            <a:off x="549047" y="2257941"/>
            <a:ext cx="488329" cy="476293"/>
          </a:xfrm>
          <a:prstGeom prst="rect">
            <a:avLst/>
          </a:prstGeom>
          <a:noFill/>
          <a:ln>
            <a:noFill/>
          </a:ln>
        </p:spPr>
      </p:pic>
      <p:pic>
        <p:nvPicPr>
          <p:cNvPr id="440" name="Shape 440"/>
          <p:cNvPicPr preferRelativeResize="0"/>
          <p:nvPr/>
        </p:nvPicPr>
        <p:blipFill>
          <a:blip r:embed="rId5">
            <a:alphaModFix/>
          </a:blip>
          <a:stretch>
            <a:fillRect/>
          </a:stretch>
        </p:blipFill>
        <p:spPr>
          <a:xfrm rot="2278421">
            <a:off x="616569" y="2682975"/>
            <a:ext cx="413565" cy="403347"/>
          </a:xfrm>
          <a:prstGeom prst="rect">
            <a:avLst/>
          </a:prstGeom>
          <a:noFill/>
          <a:ln>
            <a:noFill/>
          </a:ln>
        </p:spPr>
      </p:pic>
      <p:pic>
        <p:nvPicPr>
          <p:cNvPr id="441" name="Shape 441"/>
          <p:cNvPicPr preferRelativeResize="0"/>
          <p:nvPr/>
        </p:nvPicPr>
        <p:blipFill>
          <a:blip r:embed="rId5">
            <a:alphaModFix/>
          </a:blip>
          <a:stretch>
            <a:fillRect/>
          </a:stretch>
        </p:blipFill>
        <p:spPr>
          <a:xfrm rot="-1678688">
            <a:off x="661498" y="3068137"/>
            <a:ext cx="330577" cy="32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3">
            <a:alphaModFix/>
          </a:blip>
          <a:srcRect b="4342"/>
          <a:stretch/>
        </p:blipFill>
        <p:spPr>
          <a:xfrm>
            <a:off x="0" y="-22399"/>
            <a:ext cx="9143999" cy="5143499"/>
          </a:xfrm>
          <a:prstGeom prst="rect">
            <a:avLst/>
          </a:prstGeom>
          <a:noFill/>
          <a:ln>
            <a:noFill/>
          </a:ln>
        </p:spPr>
      </p:pic>
      <p:sp>
        <p:nvSpPr>
          <p:cNvPr id="53" name="Shape 5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dirty="0">
                <a:solidFill>
                  <a:srgbClr val="00FFFF"/>
                </a:solidFill>
              </a:rPr>
              <a:t>Introductions</a:t>
            </a:r>
            <a:endParaRPr lang="en" b="0" dirty="0">
              <a:solidFill>
                <a:schemeClr val="tx1"/>
              </a:solidFill>
            </a:endParaRPr>
          </a:p>
        </p:txBody>
      </p:sp>
      <p:sp>
        <p:nvSpPr>
          <p:cNvPr id="54" name="Shape 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ctr" rtl="0">
              <a:spcBef>
                <a:spcPts val="0"/>
              </a:spcBef>
              <a:buNone/>
            </a:pPr>
            <a:r>
              <a:rPr lang="en" i="1" dirty="0">
                <a:solidFill>
                  <a:srgbClr val="FFFF00"/>
                </a:solidFill>
              </a:rPr>
              <a:t>Your star-guides:</a:t>
            </a:r>
            <a:endParaRPr lang="en-US" dirty="0">
              <a:solidFill>
                <a:schemeClr val="tx1"/>
              </a:solidFill>
            </a:endParaRPr>
          </a:p>
          <a:p>
            <a:r>
              <a:rPr lang="en" dirty="0">
                <a:solidFill>
                  <a:srgbClr val="00FFFF"/>
                </a:solidFill>
                <a:latin typeface="Syncopate"/>
                <a:ea typeface="Syncopate"/>
                <a:cs typeface="Syncopate"/>
                <a:sym typeface="Syncopate"/>
              </a:rPr>
              <a:t>Hailey </a:t>
            </a:r>
            <a:endParaRPr lang="en" dirty="0">
              <a:solidFill>
                <a:schemeClr val="tx1"/>
              </a:solidFill>
              <a:latin typeface="Syncopate"/>
              <a:ea typeface="Syncopate"/>
              <a:cs typeface="Syncopate"/>
              <a:sym typeface="Syncopate"/>
            </a:endParaRPr>
          </a:p>
          <a:p>
            <a:r>
              <a:rPr lang="en" dirty="0">
                <a:solidFill>
                  <a:srgbClr val="00FFFF"/>
                </a:solidFill>
                <a:latin typeface="Syncopate"/>
                <a:ea typeface="Syncopate"/>
                <a:cs typeface="Syncopate"/>
                <a:sym typeface="Syncopate"/>
              </a:rPr>
              <a:t>Sherry</a:t>
            </a:r>
            <a:endParaRPr lang="en" dirty="0">
              <a:solidFill>
                <a:schemeClr val="tx1"/>
              </a:solidFill>
              <a:latin typeface="Syncopate"/>
              <a:ea typeface="Syncopate"/>
              <a:cs typeface="Syncopate"/>
              <a:sym typeface="Syncopate"/>
            </a:endParaRPr>
          </a:p>
          <a:p>
            <a:r>
              <a:rPr lang="en" dirty="0">
                <a:solidFill>
                  <a:srgbClr val="00FFFF"/>
                </a:solidFill>
                <a:latin typeface="Syncopate"/>
                <a:ea typeface="Syncopate"/>
                <a:cs typeface="Syncopate"/>
                <a:sym typeface="Syncopate"/>
              </a:rPr>
              <a:t>Bernadette</a:t>
            </a:r>
          </a:p>
          <a:p>
            <a:r>
              <a:rPr lang="en" dirty="0">
                <a:solidFill>
                  <a:srgbClr val="00FFFF"/>
                </a:solidFill>
                <a:latin typeface="Syncopate"/>
                <a:ea typeface="Syncopate"/>
                <a:cs typeface="Syncopate"/>
                <a:sym typeface="Syncopate"/>
              </a:rPr>
              <a:t>Ariel</a:t>
            </a:r>
          </a:p>
          <a:p>
            <a:r>
              <a:rPr lang="en" dirty="0" err="1">
                <a:solidFill>
                  <a:srgbClr val="00FFFF"/>
                </a:solidFill>
                <a:latin typeface="Syncopate"/>
                <a:ea typeface="Syncopate"/>
                <a:cs typeface="Syncopate"/>
                <a:sym typeface="Syncopate"/>
              </a:rPr>
              <a:t>Felise</a:t>
            </a:r>
          </a:p>
          <a:p>
            <a:r>
              <a:rPr lang="en" dirty="0">
                <a:solidFill>
                  <a:srgbClr val="00FFFF"/>
                </a:solidFill>
                <a:latin typeface="Syncopate"/>
                <a:ea typeface="Syncopate"/>
                <a:cs typeface="Syncopate"/>
                <a:sym typeface="Syncopate"/>
              </a:rPr>
              <a:t>Chrissie      </a:t>
            </a:r>
            <a:endParaRPr lang="en" dirty="0">
              <a:solidFill>
                <a:schemeClr val="tx1"/>
              </a:solidFill>
              <a:latin typeface="Droid Serif"/>
              <a:ea typeface="Droid Serif"/>
              <a:cs typeface="Droid Serif"/>
              <a:sym typeface="Droid Serif"/>
            </a:endParaRPr>
          </a:p>
          <a:p>
            <a:pPr lvl="0" rtl="0">
              <a:spcBef>
                <a:spcPts val="0"/>
              </a:spcBef>
              <a:buNone/>
            </a:pPr>
            <a:endParaRPr dirty="0">
              <a:solidFill>
                <a:schemeClr val="tx1"/>
              </a:solidFill>
            </a:endParaRPr>
          </a:p>
          <a:p>
            <a:pPr lvl="0" algn="ctr" rtl="0">
              <a:spcBef>
                <a:spcPts val="0"/>
              </a:spcBef>
              <a:buNone/>
            </a:pPr>
            <a:endParaRPr lang="en" sz="3600" dirty="0">
              <a:solidFill>
                <a:schemeClr val="tx1"/>
              </a:solidFill>
              <a:latin typeface="Consolas"/>
              <a:ea typeface="Consolas"/>
              <a:cs typeface="Consolas"/>
              <a:sym typeface="Consolas"/>
            </a:endParaRPr>
          </a:p>
          <a:p>
            <a:pPr lvl="0" rtl="0">
              <a:spcBef>
                <a:spcPts val="0"/>
              </a:spcBef>
              <a:buNone/>
            </a:pPr>
            <a:endParaRPr dirty="0">
              <a:solidFill>
                <a:schemeClr val="tx1"/>
              </a:solidFill>
            </a:endParaRPr>
          </a:p>
          <a:p>
            <a:pPr lvl="0">
              <a:spcBef>
                <a:spcPts val="0"/>
              </a:spcBef>
              <a:buNone/>
            </a:pPr>
            <a:endParaRPr dirty="0">
              <a:solidFill>
                <a:schemeClr val="tx1"/>
              </a:solidFill>
              <a:latin typeface="Droid Serif"/>
              <a:ea typeface="Droid Serif"/>
              <a:cs typeface="Droid Serif"/>
              <a:sym typeface="Droid Serif"/>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Shape 446"/>
          <p:cNvPicPr preferRelativeResize="0"/>
          <p:nvPr/>
        </p:nvPicPr>
        <p:blipFill>
          <a:blip r:embed="rId3">
            <a:alphaModFix/>
          </a:blip>
          <a:stretch>
            <a:fillRect/>
          </a:stretch>
        </p:blipFill>
        <p:spPr>
          <a:xfrm>
            <a:off x="1750950" y="604851"/>
            <a:ext cx="6554849" cy="4107549"/>
          </a:xfrm>
          <a:prstGeom prst="rect">
            <a:avLst/>
          </a:prstGeom>
          <a:noFill/>
          <a:ln>
            <a:noFill/>
          </a:ln>
        </p:spPr>
      </p:pic>
      <p:pic>
        <p:nvPicPr>
          <p:cNvPr id="447" name="Shape 447"/>
          <p:cNvPicPr preferRelativeResize="0"/>
          <p:nvPr/>
        </p:nvPicPr>
        <p:blipFill>
          <a:blip r:embed="rId4">
            <a:alphaModFix/>
          </a:blip>
          <a:stretch>
            <a:fillRect/>
          </a:stretch>
        </p:blipFill>
        <p:spPr>
          <a:xfrm>
            <a:off x="55195" y="16670"/>
            <a:ext cx="1934775" cy="1876325"/>
          </a:xfrm>
          <a:prstGeom prst="rect">
            <a:avLst/>
          </a:prstGeom>
          <a:noFill/>
          <a:ln>
            <a:noFill/>
          </a:ln>
        </p:spPr>
      </p:pic>
      <p:pic>
        <p:nvPicPr>
          <p:cNvPr id="448" name="Shape 448"/>
          <p:cNvPicPr preferRelativeResize="0"/>
          <p:nvPr/>
        </p:nvPicPr>
        <p:blipFill>
          <a:blip r:embed="rId5">
            <a:alphaModFix/>
          </a:blip>
          <a:stretch>
            <a:fillRect/>
          </a:stretch>
        </p:blipFill>
        <p:spPr>
          <a:xfrm rot="2278598">
            <a:off x="578524" y="1787749"/>
            <a:ext cx="507299" cy="494777"/>
          </a:xfrm>
          <a:prstGeom prst="rect">
            <a:avLst/>
          </a:prstGeom>
          <a:noFill/>
          <a:ln>
            <a:noFill/>
          </a:ln>
        </p:spPr>
      </p:pic>
      <p:pic>
        <p:nvPicPr>
          <p:cNvPr id="449" name="Shape 449"/>
          <p:cNvPicPr preferRelativeResize="0"/>
          <p:nvPr/>
        </p:nvPicPr>
        <p:blipFill>
          <a:blip r:embed="rId5">
            <a:alphaModFix/>
          </a:blip>
          <a:stretch>
            <a:fillRect/>
          </a:stretch>
        </p:blipFill>
        <p:spPr>
          <a:xfrm rot="-1678532">
            <a:off x="549047" y="2257941"/>
            <a:ext cx="488329" cy="476293"/>
          </a:xfrm>
          <a:prstGeom prst="rect">
            <a:avLst/>
          </a:prstGeom>
          <a:noFill/>
          <a:ln>
            <a:noFill/>
          </a:ln>
        </p:spPr>
      </p:pic>
      <p:pic>
        <p:nvPicPr>
          <p:cNvPr id="450" name="Shape 450"/>
          <p:cNvPicPr preferRelativeResize="0"/>
          <p:nvPr/>
        </p:nvPicPr>
        <p:blipFill>
          <a:blip r:embed="rId5">
            <a:alphaModFix/>
          </a:blip>
          <a:stretch>
            <a:fillRect/>
          </a:stretch>
        </p:blipFill>
        <p:spPr>
          <a:xfrm rot="2278421">
            <a:off x="616569" y="2682975"/>
            <a:ext cx="413565" cy="403347"/>
          </a:xfrm>
          <a:prstGeom prst="rect">
            <a:avLst/>
          </a:prstGeom>
          <a:noFill/>
          <a:ln>
            <a:noFill/>
          </a:ln>
        </p:spPr>
      </p:pic>
      <p:pic>
        <p:nvPicPr>
          <p:cNvPr id="451" name="Shape 451"/>
          <p:cNvPicPr preferRelativeResize="0"/>
          <p:nvPr/>
        </p:nvPicPr>
        <p:blipFill>
          <a:blip r:embed="rId5">
            <a:alphaModFix/>
          </a:blip>
          <a:stretch>
            <a:fillRect/>
          </a:stretch>
        </p:blipFill>
        <p:spPr>
          <a:xfrm rot="-1678688">
            <a:off x="661498" y="3068137"/>
            <a:ext cx="330577" cy="322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457200" y="205975"/>
            <a:ext cx="6866100" cy="857400"/>
          </a:xfrm>
          <a:prstGeom prst="rect">
            <a:avLst/>
          </a:prstGeom>
        </p:spPr>
        <p:txBody>
          <a:bodyPr lIns="91425" tIns="91425" rIns="91425" bIns="91425" anchor="b" anchorCtr="0">
            <a:noAutofit/>
          </a:bodyPr>
          <a:lstStyle/>
          <a:p>
            <a:pPr lvl="0">
              <a:spcBef>
                <a:spcPts val="0"/>
              </a:spcBef>
              <a:buNone/>
            </a:pPr>
            <a:r>
              <a:rPr lang="en">
                <a:solidFill>
                  <a:srgbClr val="4A86E8"/>
                </a:solidFill>
              </a:rPr>
              <a:t>Let’s edit our webpage!</a:t>
            </a:r>
          </a:p>
        </p:txBody>
      </p:sp>
      <p:sp>
        <p:nvSpPr>
          <p:cNvPr id="457" name="Shape 457"/>
          <p:cNvSpPr txBox="1">
            <a:spLocks noGrp="1"/>
          </p:cNvSpPr>
          <p:nvPr>
            <p:ph type="body" idx="1"/>
          </p:nvPr>
        </p:nvSpPr>
        <p:spPr>
          <a:xfrm>
            <a:off x="228600" y="1104125"/>
            <a:ext cx="8554199" cy="2754899"/>
          </a:xfrm>
          <a:prstGeom prst="rect">
            <a:avLst/>
          </a:prstGeom>
        </p:spPr>
        <p:txBody>
          <a:bodyPr lIns="91425" tIns="91425" rIns="91425" bIns="91425" anchor="t" anchorCtr="0">
            <a:noAutofit/>
          </a:bodyPr>
          <a:lstStyle/>
          <a:p>
            <a:pPr marL="457200" lvl="0" indent="-342900" rtl="0">
              <a:lnSpc>
                <a:spcPct val="150000"/>
              </a:lnSpc>
              <a:spcBef>
                <a:spcPts val="0"/>
              </a:spcBef>
              <a:buSzPct val="100000"/>
              <a:buAutoNum type="arabicPeriod"/>
            </a:pPr>
            <a:r>
              <a:rPr lang="en" sz="1800"/>
              <a:t>Open </a:t>
            </a:r>
            <a:r>
              <a:rPr lang="en" sz="1800" b="1">
                <a:solidFill>
                  <a:srgbClr val="9900FF"/>
                </a:solidFill>
              </a:rPr>
              <a:t>index.html</a:t>
            </a:r>
            <a:r>
              <a:rPr lang="en" sz="1800"/>
              <a:t> in </a:t>
            </a:r>
            <a:r>
              <a:rPr lang="en" sz="1800" b="1">
                <a:solidFill>
                  <a:srgbClr val="FF9900"/>
                </a:solidFill>
              </a:rPr>
              <a:t>Sublime</a:t>
            </a:r>
            <a:r>
              <a:rPr lang="en" sz="1800"/>
              <a:t> text editor. Look through the code.</a:t>
            </a:r>
          </a:p>
          <a:p>
            <a:pPr marL="457200" lvl="0" indent="-342900" rtl="0">
              <a:lnSpc>
                <a:spcPct val="150000"/>
              </a:lnSpc>
              <a:spcBef>
                <a:spcPts val="0"/>
              </a:spcBef>
              <a:buSzPct val="100000"/>
              <a:buAutoNum type="arabicPeriod"/>
            </a:pPr>
            <a:r>
              <a:rPr lang="en" sz="1800"/>
              <a:t>Right click anywhere in the file, and click </a:t>
            </a:r>
            <a:r>
              <a:rPr lang="en" sz="1800" b="1"/>
              <a:t>Open in Browser</a:t>
            </a:r>
            <a:r>
              <a:rPr lang="en" sz="1800"/>
              <a:t>.</a:t>
            </a:r>
          </a:p>
          <a:p>
            <a:pPr marL="457200" lvl="0" indent="-342900" rtl="0">
              <a:lnSpc>
                <a:spcPct val="150000"/>
              </a:lnSpc>
              <a:spcBef>
                <a:spcPts val="0"/>
              </a:spcBef>
              <a:buSzPct val="100000"/>
              <a:buAutoNum type="arabicPeriod"/>
            </a:pPr>
            <a:r>
              <a:rPr lang="en" sz="1800"/>
              <a:t>Return to the </a:t>
            </a:r>
            <a:r>
              <a:rPr lang="en" sz="1800" b="1">
                <a:solidFill>
                  <a:srgbClr val="9900FF"/>
                </a:solidFill>
              </a:rPr>
              <a:t>index.html</a:t>
            </a:r>
            <a:r>
              <a:rPr lang="en" sz="1800"/>
              <a:t> file in </a:t>
            </a:r>
            <a:r>
              <a:rPr lang="en" sz="1800" b="1">
                <a:solidFill>
                  <a:srgbClr val="FF9900"/>
                </a:solidFill>
              </a:rPr>
              <a:t>Sublime</a:t>
            </a:r>
            <a:r>
              <a:rPr lang="en" sz="1800"/>
              <a:t>. </a:t>
            </a:r>
          </a:p>
          <a:p>
            <a:pPr marL="914400" lvl="1" indent="-342900" rtl="0">
              <a:lnSpc>
                <a:spcPct val="150000"/>
              </a:lnSpc>
              <a:spcBef>
                <a:spcPts val="0"/>
              </a:spcBef>
              <a:buSzPct val="100000"/>
              <a:buAutoNum type="alphaLcPeriod"/>
            </a:pPr>
            <a:r>
              <a:rPr lang="en" sz="1800"/>
              <a:t>Find the &lt;h1&gt; tag in the &lt;body&gt; section. </a:t>
            </a:r>
          </a:p>
          <a:p>
            <a:pPr marL="914400" lvl="1" indent="-342900" rtl="0">
              <a:lnSpc>
                <a:spcPct val="150000"/>
              </a:lnSpc>
              <a:spcBef>
                <a:spcPts val="0"/>
              </a:spcBef>
              <a:buSzPct val="100000"/>
              <a:buAutoNum type="alphaLcPeriod"/>
            </a:pPr>
            <a:r>
              <a:rPr lang="en" sz="1800"/>
              <a:t>Delete the text “Your constellation name goes here!”. </a:t>
            </a:r>
          </a:p>
          <a:p>
            <a:pPr marL="914400" lvl="1" indent="-342900" rtl="0">
              <a:lnSpc>
                <a:spcPct val="150000"/>
              </a:lnSpc>
              <a:spcBef>
                <a:spcPts val="0"/>
              </a:spcBef>
              <a:buSzPct val="100000"/>
              <a:buAutoNum type="alphaLcPeriod"/>
            </a:pPr>
            <a:r>
              <a:rPr lang="en" sz="1800"/>
              <a:t>Add the name of your constellation between the &lt;h1&gt; and &lt;/h1&gt; tags. </a:t>
            </a:r>
          </a:p>
          <a:p>
            <a:pPr marL="457200" lvl="0" indent="-342900" rtl="0">
              <a:lnSpc>
                <a:spcPct val="150000"/>
              </a:lnSpc>
              <a:spcBef>
                <a:spcPts val="0"/>
              </a:spcBef>
              <a:buSzPct val="100000"/>
              <a:buAutoNum type="arabicPeriod"/>
            </a:pPr>
            <a:r>
              <a:rPr lang="en" sz="1800"/>
              <a:t>Save the file.</a:t>
            </a:r>
          </a:p>
          <a:p>
            <a:pPr marL="457200" lvl="0" indent="-342900" rtl="0">
              <a:lnSpc>
                <a:spcPct val="150000"/>
              </a:lnSpc>
              <a:spcBef>
                <a:spcPts val="0"/>
              </a:spcBef>
              <a:buSzPct val="100000"/>
              <a:buAutoNum type="arabicPeriod"/>
            </a:pPr>
            <a:r>
              <a:rPr lang="en" sz="1800"/>
              <a:t>Right click anywhere in the file and click “Open in browser” to open it in a browser. Ensure your changes are there.</a:t>
            </a:r>
          </a:p>
          <a:p>
            <a:pPr lvl="0" rtl="0">
              <a:lnSpc>
                <a:spcPct val="150000"/>
              </a:lnSpc>
              <a:spcBef>
                <a:spcPts val="0"/>
              </a:spcBef>
              <a:buNone/>
            </a:pPr>
            <a:endParaRPr sz="1800"/>
          </a:p>
        </p:txBody>
      </p:sp>
      <p:pic>
        <p:nvPicPr>
          <p:cNvPr id="458" name="Shape 458"/>
          <p:cNvPicPr preferRelativeResize="0"/>
          <p:nvPr/>
        </p:nvPicPr>
        <p:blipFill>
          <a:blip r:embed="rId3">
            <a:alphaModFix/>
          </a:blip>
          <a:stretch>
            <a:fillRect/>
          </a:stretch>
        </p:blipFill>
        <p:spPr>
          <a:xfrm rot="-2157032">
            <a:off x="165200" y="121425"/>
            <a:ext cx="507300" cy="494776"/>
          </a:xfrm>
          <a:prstGeom prst="rect">
            <a:avLst/>
          </a:prstGeom>
          <a:noFill/>
          <a:ln>
            <a:noFill/>
          </a:ln>
        </p:spPr>
      </p:pic>
      <p:pic>
        <p:nvPicPr>
          <p:cNvPr id="459" name="Shape 459"/>
          <p:cNvPicPr preferRelativeResize="0"/>
          <p:nvPr/>
        </p:nvPicPr>
        <p:blipFill>
          <a:blip r:embed="rId4">
            <a:alphaModFix/>
          </a:blip>
          <a:stretch>
            <a:fillRect/>
          </a:stretch>
        </p:blipFill>
        <p:spPr>
          <a:xfrm>
            <a:off x="7849468" y="1391225"/>
            <a:ext cx="995101" cy="1217200"/>
          </a:xfrm>
          <a:prstGeom prst="rect">
            <a:avLst/>
          </a:prstGeom>
          <a:noFill/>
          <a:ln>
            <a:noFill/>
          </a:ln>
        </p:spPr>
      </p:pic>
      <p:pic>
        <p:nvPicPr>
          <p:cNvPr id="460" name="Shape 460"/>
          <p:cNvPicPr preferRelativeResize="0"/>
          <p:nvPr/>
        </p:nvPicPr>
        <p:blipFill>
          <a:blip r:embed="rId5">
            <a:alphaModFix/>
          </a:blip>
          <a:stretch>
            <a:fillRect/>
          </a:stretch>
        </p:blipFill>
        <p:spPr>
          <a:xfrm rot="628002">
            <a:off x="7541710" y="2240991"/>
            <a:ext cx="1262446" cy="786809"/>
          </a:xfrm>
          <a:prstGeom prst="rect">
            <a:avLst/>
          </a:prstGeom>
          <a:noFill/>
          <a:ln>
            <a:noFill/>
          </a:ln>
        </p:spPr>
      </p:pic>
      <p:sp>
        <p:nvSpPr>
          <p:cNvPr id="461" name="Shape 461"/>
          <p:cNvSpPr/>
          <p:nvPr/>
        </p:nvSpPr>
        <p:spPr>
          <a:xfrm>
            <a:off x="7218725" y="129774"/>
            <a:ext cx="1798800" cy="1080000"/>
          </a:xfrm>
          <a:prstGeom prst="horizontalScroll">
            <a:avLst>
              <a:gd name="adj" fmla="val 12500"/>
            </a:avLst>
          </a:prstGeom>
          <a:solidFill>
            <a:srgbClr val="FF99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 name="Shape 462"/>
          <p:cNvSpPr txBox="1"/>
          <p:nvPr/>
        </p:nvSpPr>
        <p:spPr>
          <a:xfrm>
            <a:off x="7468775" y="289950"/>
            <a:ext cx="1451100" cy="641099"/>
          </a:xfrm>
          <a:prstGeom prst="rect">
            <a:avLst/>
          </a:prstGeom>
          <a:noFill/>
          <a:ln>
            <a:noFill/>
          </a:ln>
        </p:spPr>
        <p:txBody>
          <a:bodyPr lIns="91425" tIns="91425" rIns="91425" bIns="91425" anchor="t" anchorCtr="0">
            <a:noAutofit/>
          </a:bodyPr>
          <a:lstStyle/>
          <a:p>
            <a:pPr lvl="0" algn="ctr">
              <a:spcBef>
                <a:spcPts val="0"/>
              </a:spcBef>
              <a:buNone/>
            </a:pPr>
            <a:r>
              <a:rPr lang="en" b="1"/>
              <a:t>FOLLOW ALONG CAREFULLY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 Editing CSS</a:t>
            </a:r>
          </a:p>
        </p:txBody>
      </p:sp>
      <p:sp>
        <p:nvSpPr>
          <p:cNvPr id="468" name="Shape 46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55600" rtl="0">
              <a:lnSpc>
                <a:spcPct val="150000"/>
              </a:lnSpc>
              <a:spcBef>
                <a:spcPts val="0"/>
              </a:spcBef>
              <a:buSzPct val="100000"/>
              <a:buAutoNum type="arabicPeriod"/>
            </a:pPr>
            <a:r>
              <a:rPr lang="en" sz="2000"/>
              <a:t>Open the</a:t>
            </a:r>
            <a:r>
              <a:rPr lang="en" sz="2000">
                <a:solidFill>
                  <a:srgbClr val="9900FF"/>
                </a:solidFill>
              </a:rPr>
              <a:t> </a:t>
            </a:r>
            <a:r>
              <a:rPr lang="en" sz="2000" b="1">
                <a:solidFill>
                  <a:srgbClr val="9900FF"/>
                </a:solidFill>
              </a:rPr>
              <a:t>main.css</a:t>
            </a:r>
            <a:r>
              <a:rPr lang="en" sz="2000">
                <a:solidFill>
                  <a:srgbClr val="9900FF"/>
                </a:solidFill>
              </a:rPr>
              <a:t> </a:t>
            </a:r>
            <a:r>
              <a:rPr lang="en" sz="2000"/>
              <a:t>file in Sublime text editor. </a:t>
            </a:r>
          </a:p>
          <a:p>
            <a:pPr marL="457200" lvl="0" indent="-355600" rtl="0">
              <a:lnSpc>
                <a:spcPct val="150000"/>
              </a:lnSpc>
              <a:spcBef>
                <a:spcPts val="0"/>
              </a:spcBef>
              <a:buSzPct val="100000"/>
              <a:buAutoNum type="arabicPeriod"/>
            </a:pPr>
            <a:r>
              <a:rPr lang="en" sz="2000"/>
              <a:t>Change the colour of the text in the &lt;h1&gt; tag.</a:t>
            </a:r>
          </a:p>
          <a:p>
            <a:pPr marL="457200" lvl="0" indent="-355600" rtl="0">
              <a:lnSpc>
                <a:spcPct val="150000"/>
              </a:lnSpc>
              <a:spcBef>
                <a:spcPts val="0"/>
              </a:spcBef>
              <a:buSzPct val="100000"/>
              <a:buAutoNum type="arabicPeriod"/>
            </a:pPr>
            <a:r>
              <a:rPr lang="en" sz="2000"/>
              <a:t>Save the main.css file and refresh your browser to view your changes.</a:t>
            </a:r>
          </a:p>
        </p:txBody>
      </p:sp>
      <p:pic>
        <p:nvPicPr>
          <p:cNvPr id="469" name="Shape 469"/>
          <p:cNvPicPr preferRelativeResize="0"/>
          <p:nvPr/>
        </p:nvPicPr>
        <p:blipFill>
          <a:blip r:embed="rId3">
            <a:alphaModFix/>
          </a:blip>
          <a:stretch>
            <a:fillRect/>
          </a:stretch>
        </p:blipFill>
        <p:spPr>
          <a:xfrm>
            <a:off x="7849468" y="3220025"/>
            <a:ext cx="995101" cy="1217200"/>
          </a:xfrm>
          <a:prstGeom prst="rect">
            <a:avLst/>
          </a:prstGeom>
          <a:noFill/>
          <a:ln>
            <a:noFill/>
          </a:ln>
        </p:spPr>
      </p:pic>
      <p:pic>
        <p:nvPicPr>
          <p:cNvPr id="470" name="Shape 470"/>
          <p:cNvPicPr preferRelativeResize="0"/>
          <p:nvPr/>
        </p:nvPicPr>
        <p:blipFill>
          <a:blip r:embed="rId4">
            <a:alphaModFix/>
          </a:blip>
          <a:stretch>
            <a:fillRect/>
          </a:stretch>
        </p:blipFill>
        <p:spPr>
          <a:xfrm rot="628002">
            <a:off x="7541710" y="4069791"/>
            <a:ext cx="1262446" cy="786809"/>
          </a:xfrm>
          <a:prstGeom prst="rect">
            <a:avLst/>
          </a:prstGeom>
          <a:noFill/>
          <a:ln>
            <a:noFill/>
          </a:ln>
        </p:spPr>
      </p:pic>
      <p:sp>
        <p:nvSpPr>
          <p:cNvPr id="471" name="Shape 471"/>
          <p:cNvSpPr/>
          <p:nvPr/>
        </p:nvSpPr>
        <p:spPr>
          <a:xfrm>
            <a:off x="7218725" y="129774"/>
            <a:ext cx="1798800" cy="1080000"/>
          </a:xfrm>
          <a:prstGeom prst="horizontalScroll">
            <a:avLst>
              <a:gd name="adj" fmla="val 12500"/>
            </a:avLst>
          </a:prstGeom>
          <a:solidFill>
            <a:srgbClr val="FF99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 name="Shape 472"/>
          <p:cNvSpPr txBox="1"/>
          <p:nvPr/>
        </p:nvSpPr>
        <p:spPr>
          <a:xfrm>
            <a:off x="7468775" y="289950"/>
            <a:ext cx="1451100" cy="641099"/>
          </a:xfrm>
          <a:prstGeom prst="rect">
            <a:avLst/>
          </a:prstGeom>
          <a:noFill/>
          <a:ln>
            <a:noFill/>
          </a:ln>
        </p:spPr>
        <p:txBody>
          <a:bodyPr lIns="91425" tIns="91425" rIns="91425" bIns="91425" anchor="t" anchorCtr="0">
            <a:noAutofit/>
          </a:bodyPr>
          <a:lstStyle/>
          <a:p>
            <a:pPr lvl="0" algn="ctr" rtl="0">
              <a:spcBef>
                <a:spcPts val="0"/>
              </a:spcBef>
              <a:buNone/>
            </a:pPr>
            <a:r>
              <a:rPr lang="en" b="1"/>
              <a:t>FOLLOW ALONG CAREFULLY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457200" y="166603"/>
            <a:ext cx="8229600" cy="857400"/>
          </a:xfrm>
          <a:prstGeom prst="rect">
            <a:avLst/>
          </a:prstGeom>
        </p:spPr>
        <p:txBody>
          <a:bodyPr lIns="91425" tIns="91425" rIns="91425" bIns="91425" anchor="b" anchorCtr="0">
            <a:noAutofit/>
          </a:bodyPr>
          <a:lstStyle/>
          <a:p>
            <a:pPr lvl="0">
              <a:spcBef>
                <a:spcPts val="0"/>
              </a:spcBef>
              <a:buNone/>
            </a:pPr>
            <a:r>
              <a:rPr lang="en" dirty="0">
                <a:solidFill>
                  <a:srgbClr val="4A86E8"/>
                </a:solidFill>
              </a:rPr>
              <a:t>JavaScript - the “moving parts”</a:t>
            </a:r>
          </a:p>
        </p:txBody>
      </p:sp>
      <p:sp>
        <p:nvSpPr>
          <p:cNvPr id="478" name="Shape 478"/>
          <p:cNvSpPr txBox="1">
            <a:spLocks noGrp="1"/>
          </p:cNvSpPr>
          <p:nvPr>
            <p:ph type="body" idx="1"/>
          </p:nvPr>
        </p:nvSpPr>
        <p:spPr>
          <a:xfrm>
            <a:off x="457200" y="895350"/>
            <a:ext cx="8229600" cy="3725699"/>
          </a:xfrm>
          <a:prstGeom prst="rect">
            <a:avLst/>
          </a:prstGeom>
        </p:spPr>
        <p:txBody>
          <a:bodyPr lIns="91425" tIns="91425" rIns="91425" bIns="91425" anchor="t" anchorCtr="0">
            <a:noAutofit/>
          </a:bodyPr>
          <a:lstStyle/>
          <a:p>
            <a:pPr marL="457200" lvl="0" indent="-228600" rtl="0">
              <a:spcBef>
                <a:spcPts val="0"/>
              </a:spcBef>
            </a:pPr>
            <a:r>
              <a:rPr lang="en" dirty="0"/>
              <a:t>the most widely used programming language</a:t>
            </a:r>
          </a:p>
          <a:p>
            <a:pPr marL="457200" lvl="0" indent="-228600" rtl="0">
              <a:spcBef>
                <a:spcPts val="0"/>
              </a:spcBef>
            </a:pPr>
            <a:r>
              <a:rPr lang="en" dirty="0"/>
              <a:t>a way to add programs to web pages</a:t>
            </a:r>
          </a:p>
          <a:p>
            <a:pPr marL="457200" lvl="0" indent="-228600" rtl="0">
              <a:spcBef>
                <a:spcPts val="0"/>
              </a:spcBef>
            </a:pPr>
            <a:r>
              <a:rPr lang="en" dirty="0"/>
              <a:t>adds functionality and interaction to web pages</a:t>
            </a:r>
          </a:p>
          <a:p>
            <a:pPr marL="457200" lvl="0" indent="-228600" rtl="0">
              <a:spcBef>
                <a:spcPts val="0"/>
              </a:spcBef>
            </a:pPr>
            <a:r>
              <a:rPr lang="en" dirty="0"/>
              <a:t>any webpage you see today is most likely using JavaScript</a:t>
            </a:r>
          </a:p>
          <a:p>
            <a:pPr lvl="0">
              <a:spcBef>
                <a:spcPts val="0"/>
              </a:spcBef>
              <a:buNone/>
            </a:pPr>
            <a:r>
              <a:rPr lang="en" b="1" dirty="0">
                <a:solidFill>
                  <a:srgbClr val="9900FF"/>
                </a:solidFill>
              </a:rPr>
              <a:t>Your star coordinates will be put into the JavaScript of your web page!</a:t>
            </a:r>
          </a:p>
        </p:txBody>
      </p:sp>
      <p:pic>
        <p:nvPicPr>
          <p:cNvPr id="480" name="Shape 480"/>
          <p:cNvPicPr preferRelativeResize="0"/>
          <p:nvPr/>
        </p:nvPicPr>
        <p:blipFill>
          <a:blip r:embed="rId3">
            <a:alphaModFix/>
          </a:blip>
          <a:stretch>
            <a:fillRect/>
          </a:stretch>
        </p:blipFill>
        <p:spPr>
          <a:xfrm rot="-2157032">
            <a:off x="165200" y="121425"/>
            <a:ext cx="507300" cy="4947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457200" y="166600"/>
            <a:ext cx="8229600" cy="1155900"/>
          </a:xfrm>
          <a:prstGeom prst="rect">
            <a:avLst/>
          </a:prstGeom>
        </p:spPr>
        <p:txBody>
          <a:bodyPr lIns="91425" tIns="91425" rIns="91425" bIns="91425" anchor="b" anchorCtr="0">
            <a:noAutofit/>
          </a:bodyPr>
          <a:lstStyle/>
          <a:p>
            <a:pPr lvl="0" rtl="0">
              <a:spcBef>
                <a:spcPts val="0"/>
              </a:spcBef>
              <a:buNone/>
            </a:pPr>
            <a:r>
              <a:rPr lang="en">
                <a:solidFill>
                  <a:srgbClr val="4A86E8"/>
                </a:solidFill>
              </a:rPr>
              <a:t>How do you store information about a star?</a:t>
            </a:r>
          </a:p>
        </p:txBody>
      </p:sp>
      <p:pic>
        <p:nvPicPr>
          <p:cNvPr id="486" name="Shape 486"/>
          <p:cNvPicPr preferRelativeResize="0"/>
          <p:nvPr/>
        </p:nvPicPr>
        <p:blipFill>
          <a:blip r:embed="rId3">
            <a:alphaModFix/>
          </a:blip>
          <a:stretch>
            <a:fillRect/>
          </a:stretch>
        </p:blipFill>
        <p:spPr>
          <a:xfrm rot="-2157032">
            <a:off x="96925" y="387625"/>
            <a:ext cx="507300" cy="494776"/>
          </a:xfrm>
          <a:prstGeom prst="rect">
            <a:avLst/>
          </a:prstGeom>
          <a:noFill/>
          <a:ln>
            <a:noFill/>
          </a:ln>
        </p:spPr>
      </p:pic>
      <p:sp>
        <p:nvSpPr>
          <p:cNvPr id="487" name="Shape 487"/>
          <p:cNvSpPr txBox="1"/>
          <p:nvPr/>
        </p:nvSpPr>
        <p:spPr>
          <a:xfrm>
            <a:off x="3262000" y="2081900"/>
            <a:ext cx="4308600" cy="1658700"/>
          </a:xfrm>
          <a:prstGeom prst="rect">
            <a:avLst/>
          </a:prstGeom>
          <a:noFill/>
          <a:ln>
            <a:noFill/>
          </a:ln>
        </p:spPr>
        <p:txBody>
          <a:bodyPr lIns="91425" tIns="91425" rIns="91425" bIns="91425" anchor="t" anchorCtr="0">
            <a:noAutofit/>
          </a:bodyPr>
          <a:lstStyle/>
          <a:p>
            <a:pPr lvl="0" rtl="0">
              <a:spcBef>
                <a:spcPts val="600"/>
              </a:spcBef>
              <a:buClr>
                <a:schemeClr val="dk1"/>
              </a:buClr>
              <a:buSzPct val="55000"/>
              <a:buFont typeface="Arial"/>
              <a:buNone/>
            </a:pPr>
            <a:r>
              <a:rPr lang="en" sz="2000">
                <a:solidFill>
                  <a:schemeClr val="dk1"/>
                </a:solidFill>
              </a:rPr>
              <a:t>"x_coordinate" : 2</a:t>
            </a:r>
          </a:p>
        </p:txBody>
      </p:sp>
      <p:cxnSp>
        <p:nvCxnSpPr>
          <p:cNvPr id="488" name="Shape 488"/>
          <p:cNvCxnSpPr/>
          <p:nvPr/>
        </p:nvCxnSpPr>
        <p:spPr>
          <a:xfrm rot="10800000" flipH="1">
            <a:off x="3262000" y="2573524"/>
            <a:ext cx="835200" cy="623400"/>
          </a:xfrm>
          <a:prstGeom prst="straightConnector1">
            <a:avLst/>
          </a:prstGeom>
          <a:noFill/>
          <a:ln w="19050" cap="flat" cmpd="sng">
            <a:solidFill>
              <a:schemeClr val="dk2"/>
            </a:solidFill>
            <a:prstDash val="solid"/>
            <a:round/>
            <a:headEnd type="none" w="lg" len="lg"/>
            <a:tailEnd type="triangle" w="lg" len="lg"/>
          </a:ln>
        </p:spPr>
      </p:cxnSp>
      <p:cxnSp>
        <p:nvCxnSpPr>
          <p:cNvPr id="489" name="Shape 489"/>
          <p:cNvCxnSpPr/>
          <p:nvPr/>
        </p:nvCxnSpPr>
        <p:spPr>
          <a:xfrm rot="10800000">
            <a:off x="5351550" y="2573375"/>
            <a:ext cx="649199" cy="644099"/>
          </a:xfrm>
          <a:prstGeom prst="straightConnector1">
            <a:avLst/>
          </a:prstGeom>
          <a:noFill/>
          <a:ln w="19050" cap="flat" cmpd="sng">
            <a:solidFill>
              <a:schemeClr val="dk2"/>
            </a:solidFill>
            <a:prstDash val="solid"/>
            <a:round/>
            <a:headEnd type="none" w="lg" len="lg"/>
            <a:tailEnd type="triangle" w="lg" len="lg"/>
          </a:ln>
        </p:spPr>
      </p:cxnSp>
      <p:sp>
        <p:nvSpPr>
          <p:cNvPr id="490" name="Shape 490"/>
          <p:cNvSpPr txBox="1"/>
          <p:nvPr/>
        </p:nvSpPr>
        <p:spPr>
          <a:xfrm>
            <a:off x="2872350" y="3196925"/>
            <a:ext cx="779399" cy="579000"/>
          </a:xfrm>
          <a:prstGeom prst="rect">
            <a:avLst/>
          </a:prstGeom>
          <a:noFill/>
          <a:ln>
            <a:noFill/>
          </a:ln>
        </p:spPr>
        <p:txBody>
          <a:bodyPr lIns="91425" tIns="91425" rIns="91425" bIns="91425" anchor="t" anchorCtr="0">
            <a:noAutofit/>
          </a:bodyPr>
          <a:lstStyle/>
          <a:p>
            <a:pPr lvl="0" rtl="0">
              <a:spcBef>
                <a:spcPts val="0"/>
              </a:spcBef>
              <a:buNone/>
            </a:pPr>
            <a:r>
              <a:rPr lang="en" sz="2000">
                <a:solidFill>
                  <a:srgbClr val="FF0000"/>
                </a:solidFill>
              </a:rPr>
              <a:t>Key</a:t>
            </a:r>
          </a:p>
        </p:txBody>
      </p:sp>
      <p:sp>
        <p:nvSpPr>
          <p:cNvPr id="491" name="Shape 491"/>
          <p:cNvSpPr txBox="1"/>
          <p:nvPr/>
        </p:nvSpPr>
        <p:spPr>
          <a:xfrm>
            <a:off x="5830275" y="3195200"/>
            <a:ext cx="1072200" cy="579000"/>
          </a:xfrm>
          <a:prstGeom prst="rect">
            <a:avLst/>
          </a:prstGeom>
          <a:noFill/>
          <a:ln>
            <a:noFill/>
          </a:ln>
        </p:spPr>
        <p:txBody>
          <a:bodyPr lIns="91425" tIns="91425" rIns="91425" bIns="91425" anchor="t" anchorCtr="0">
            <a:noAutofit/>
          </a:bodyPr>
          <a:lstStyle/>
          <a:p>
            <a:pPr lvl="0" rtl="0">
              <a:spcBef>
                <a:spcPts val="0"/>
              </a:spcBef>
              <a:buNone/>
            </a:pPr>
            <a:r>
              <a:rPr lang="en" sz="2000">
                <a:solidFill>
                  <a:srgbClr val="FF0000"/>
                </a:solidFill>
              </a:rPr>
              <a:t>Value</a:t>
            </a:r>
          </a:p>
        </p:txBody>
      </p:sp>
      <p:sp>
        <p:nvSpPr>
          <p:cNvPr id="492" name="Shape 492"/>
          <p:cNvSpPr txBox="1">
            <a:spLocks noGrp="1"/>
          </p:cNvSpPr>
          <p:nvPr>
            <p:ph type="body" idx="1"/>
          </p:nvPr>
        </p:nvSpPr>
        <p:spPr>
          <a:xfrm>
            <a:off x="457200" y="617500"/>
            <a:ext cx="8229600" cy="606000"/>
          </a:xfrm>
          <a:prstGeom prst="rect">
            <a:avLst/>
          </a:prstGeom>
        </p:spPr>
        <p:txBody>
          <a:bodyPr lIns="91425" tIns="91425" rIns="91425" bIns="91425" anchor="t" anchorCtr="0">
            <a:noAutofit/>
          </a:bodyPr>
          <a:lstStyle/>
          <a:p>
            <a:pPr lvl="0" rtl="0">
              <a:spcBef>
                <a:spcPts val="0"/>
              </a:spcBef>
              <a:buNone/>
            </a:pPr>
            <a:endParaRPr/>
          </a:p>
          <a:p>
            <a:pPr marL="457200" lvl="0" indent="-381000" rtl="0">
              <a:spcBef>
                <a:spcPts val="0"/>
              </a:spcBef>
              <a:buSzPct val="100000"/>
            </a:pPr>
            <a:r>
              <a:rPr lang="en" sz="2400">
                <a:solidFill>
                  <a:srgbClr val="000000"/>
                </a:solidFill>
              </a:rPr>
              <a:t>Saved in</a:t>
            </a:r>
            <a:r>
              <a:rPr lang="en" sz="2400">
                <a:solidFill>
                  <a:srgbClr val="FF0000"/>
                </a:solidFill>
              </a:rPr>
              <a:t> key/value </a:t>
            </a:r>
            <a:r>
              <a:rPr lang="en" sz="2400">
                <a:solidFill>
                  <a:srgbClr val="000000"/>
                </a:solidFill>
              </a:rPr>
              <a:t>pairs in the JavaScript (Brain!)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p:nvPr/>
        </p:nvSpPr>
        <p:spPr>
          <a:xfrm>
            <a:off x="3262000" y="2081900"/>
            <a:ext cx="4308600" cy="1658700"/>
          </a:xfrm>
          <a:prstGeom prst="rect">
            <a:avLst/>
          </a:prstGeom>
          <a:noFill/>
          <a:ln>
            <a:noFill/>
          </a:ln>
        </p:spPr>
        <p:txBody>
          <a:bodyPr lIns="91425" tIns="91425" rIns="91425" bIns="91425" anchor="t" anchorCtr="0">
            <a:noAutofit/>
          </a:bodyPr>
          <a:lstStyle/>
          <a:p>
            <a:pPr lvl="0" rtl="0">
              <a:spcBef>
                <a:spcPts val="600"/>
              </a:spcBef>
              <a:buNone/>
            </a:pPr>
            <a:r>
              <a:rPr lang="en" sz="2000" dirty="0">
                <a:solidFill>
                  <a:schemeClr val="dk1"/>
                </a:solidFill>
              </a:rPr>
              <a:t>"</a:t>
            </a:r>
            <a:r>
              <a:rPr lang="en" sz="2000" dirty="0" err="1">
                <a:solidFill>
                  <a:schemeClr val="dk1"/>
                </a:solidFill>
              </a:rPr>
              <a:t>x_coordinate</a:t>
            </a:r>
            <a:r>
              <a:rPr lang="en" sz="2000" dirty="0">
                <a:solidFill>
                  <a:schemeClr val="dk1"/>
                </a:solidFill>
              </a:rPr>
              <a:t>" : 2</a:t>
            </a:r>
            <a:r>
              <a:rPr lang="en" sz="2400" dirty="0">
                <a:solidFill>
                  <a:srgbClr val="FF0000"/>
                </a:solidFill>
              </a:rPr>
              <a:t>,</a:t>
            </a:r>
            <a:endParaRPr lang="en-US" sz="2400" dirty="0">
              <a:solidFill>
                <a:schemeClr val="tx1"/>
              </a:solidFill>
            </a:endParaRPr>
          </a:p>
          <a:p>
            <a:pPr lvl="0" rtl="0">
              <a:spcBef>
                <a:spcPts val="600"/>
              </a:spcBef>
              <a:buNone/>
            </a:pPr>
            <a:r>
              <a:rPr lang="en" sz="2000" dirty="0">
                <a:solidFill>
                  <a:schemeClr val="dk1"/>
                </a:solidFill>
              </a:rPr>
              <a:t>"</a:t>
            </a:r>
            <a:r>
              <a:rPr lang="en" sz="2000" dirty="0" err="1">
                <a:solidFill>
                  <a:schemeClr val="dk1"/>
                </a:solidFill>
              </a:rPr>
              <a:t>y_coordinate</a:t>
            </a:r>
            <a:r>
              <a:rPr lang="en" sz="2000" dirty="0">
                <a:solidFill>
                  <a:schemeClr val="dk1"/>
                </a:solidFill>
              </a:rPr>
              <a:t>" : 4</a:t>
            </a:r>
            <a:r>
              <a:rPr lang="en" sz="2400" dirty="0">
                <a:solidFill>
                  <a:srgbClr val="FF0000"/>
                </a:solidFill>
              </a:rPr>
              <a:t>,</a:t>
            </a:r>
            <a:endParaRPr lang="en" sz="2400" dirty="0">
              <a:solidFill>
                <a:schemeClr val="tx1"/>
              </a:solidFill>
            </a:endParaRPr>
          </a:p>
          <a:p>
            <a:pPr lvl="0" rtl="0">
              <a:spcBef>
                <a:spcPts val="600"/>
              </a:spcBef>
              <a:buNone/>
            </a:pPr>
            <a:r>
              <a:rPr lang="en" sz="1800" dirty="0">
                <a:solidFill>
                  <a:schemeClr val="dk1"/>
                </a:solidFill>
              </a:rPr>
              <a:t>"</a:t>
            </a:r>
            <a:r>
              <a:rPr lang="en" sz="1800" dirty="0" err="1">
                <a:solidFill>
                  <a:schemeClr val="dk1"/>
                </a:solidFill>
              </a:rPr>
              <a:t>color":"yellow</a:t>
            </a:r>
            <a:r>
              <a:rPr lang="en" sz="1800" dirty="0">
                <a:solidFill>
                  <a:schemeClr val="dk1"/>
                </a:solidFill>
              </a:rPr>
              <a:t>"</a:t>
            </a:r>
            <a:r>
              <a:rPr lang="en" sz="2400" dirty="0">
                <a:solidFill>
                  <a:srgbClr val="FF0000"/>
                </a:solidFill>
              </a:rPr>
              <a:t>,</a:t>
            </a:r>
            <a:endParaRPr lang="en" sz="2400" dirty="0">
              <a:solidFill>
                <a:schemeClr val="tx1"/>
              </a:solidFill>
            </a:endParaRPr>
          </a:p>
          <a:p>
            <a:pPr lvl="0" rtl="0">
              <a:spcBef>
                <a:spcPts val="600"/>
              </a:spcBef>
              <a:buNone/>
            </a:pPr>
            <a:r>
              <a:rPr lang="en" sz="1800" dirty="0">
                <a:solidFill>
                  <a:schemeClr val="dk1"/>
                </a:solidFill>
              </a:rPr>
              <a:t>"number_of_spikes":5</a:t>
            </a:r>
            <a:endParaRPr lang="en" sz="1800" dirty="0">
              <a:solidFill>
                <a:schemeClr val="tx1"/>
              </a:solidFill>
            </a:endParaRPr>
          </a:p>
        </p:txBody>
      </p:sp>
      <p:sp>
        <p:nvSpPr>
          <p:cNvPr id="498" name="Shape 498"/>
          <p:cNvSpPr txBox="1">
            <a:spLocks noGrp="1"/>
          </p:cNvSpPr>
          <p:nvPr>
            <p:ph type="body" idx="1"/>
          </p:nvPr>
        </p:nvSpPr>
        <p:spPr>
          <a:xfrm>
            <a:off x="457200" y="617500"/>
            <a:ext cx="8686800" cy="606000"/>
          </a:xfrm>
          <a:prstGeom prst="rect">
            <a:avLst/>
          </a:prstGeom>
        </p:spPr>
        <p:txBody>
          <a:bodyPr lIns="91425" tIns="91425" rIns="91425" bIns="91425" anchor="t" anchorCtr="0">
            <a:noAutofit/>
          </a:bodyPr>
          <a:lstStyle/>
          <a:p>
            <a:pPr lvl="0" rtl="0">
              <a:spcBef>
                <a:spcPts val="0"/>
              </a:spcBef>
              <a:buNone/>
            </a:pPr>
            <a:endParaRPr/>
          </a:p>
          <a:p>
            <a:pPr marL="457200" lvl="0" indent="-228600" rtl="0">
              <a:spcBef>
                <a:spcPts val="0"/>
              </a:spcBef>
            </a:pPr>
            <a:r>
              <a:rPr lang="en"/>
              <a:t>Use </a:t>
            </a:r>
            <a:r>
              <a:rPr lang="en">
                <a:solidFill>
                  <a:srgbClr val="FF0000"/>
                </a:solidFill>
              </a:rPr>
              <a:t>commas</a:t>
            </a:r>
            <a:r>
              <a:rPr lang="en"/>
              <a:t> to separate different pairs of data</a:t>
            </a:r>
            <a:r>
              <a:rPr lang="en">
                <a:solidFill>
                  <a:srgbClr val="000000"/>
                </a:solidFill>
              </a:rPr>
              <a:t> </a:t>
            </a:r>
          </a:p>
        </p:txBody>
      </p:sp>
      <p:sp>
        <p:nvSpPr>
          <p:cNvPr id="499" name="Shape 499"/>
          <p:cNvSpPr txBox="1">
            <a:spLocks noGrp="1"/>
          </p:cNvSpPr>
          <p:nvPr>
            <p:ph type="title"/>
          </p:nvPr>
        </p:nvSpPr>
        <p:spPr>
          <a:xfrm>
            <a:off x="457200" y="166600"/>
            <a:ext cx="8229600" cy="1155900"/>
          </a:xfrm>
          <a:prstGeom prst="rect">
            <a:avLst/>
          </a:prstGeom>
        </p:spPr>
        <p:txBody>
          <a:bodyPr lIns="91425" tIns="91425" rIns="91425" bIns="91425" anchor="b" anchorCtr="0">
            <a:noAutofit/>
          </a:bodyPr>
          <a:lstStyle/>
          <a:p>
            <a:pPr lvl="0" rtl="0">
              <a:spcBef>
                <a:spcPts val="0"/>
              </a:spcBef>
              <a:buNone/>
            </a:pPr>
            <a:r>
              <a:rPr lang="en">
                <a:solidFill>
                  <a:srgbClr val="4A86E8"/>
                </a:solidFill>
              </a:rPr>
              <a:t>How do you store information about a star?</a:t>
            </a:r>
          </a:p>
        </p:txBody>
      </p:sp>
      <p:pic>
        <p:nvPicPr>
          <p:cNvPr id="500" name="Shape 500"/>
          <p:cNvPicPr preferRelativeResize="0"/>
          <p:nvPr/>
        </p:nvPicPr>
        <p:blipFill>
          <a:blip r:embed="rId3">
            <a:alphaModFix/>
          </a:blip>
          <a:stretch>
            <a:fillRect/>
          </a:stretch>
        </p:blipFill>
        <p:spPr>
          <a:xfrm rot="-2157032">
            <a:off x="96925" y="387625"/>
            <a:ext cx="507300" cy="4947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p:nvPr/>
        </p:nvSpPr>
        <p:spPr>
          <a:xfrm>
            <a:off x="3262000" y="2081900"/>
            <a:ext cx="4308600" cy="1658700"/>
          </a:xfrm>
          <a:prstGeom prst="rect">
            <a:avLst/>
          </a:prstGeom>
          <a:noFill/>
          <a:ln>
            <a:noFill/>
          </a:ln>
        </p:spPr>
        <p:txBody>
          <a:bodyPr lIns="91425" tIns="91425" rIns="91425" bIns="91425" anchor="t" anchorCtr="0">
            <a:noAutofit/>
          </a:bodyPr>
          <a:lstStyle/>
          <a:p>
            <a:pPr lvl="0" rtl="0">
              <a:spcBef>
                <a:spcPts val="600"/>
              </a:spcBef>
              <a:buNone/>
            </a:pPr>
            <a:r>
              <a:rPr lang="en" sz="2000" dirty="0">
                <a:solidFill>
                  <a:srgbClr val="FF0000"/>
                </a:solidFill>
              </a:rPr>
              <a:t>{</a:t>
            </a:r>
            <a:r>
              <a:rPr lang="en" sz="2000" dirty="0">
                <a:solidFill>
                  <a:schemeClr val="dk1"/>
                </a:solidFill>
              </a:rPr>
              <a:t>"</a:t>
            </a:r>
            <a:r>
              <a:rPr lang="en" sz="2000" dirty="0" err="1">
                <a:solidFill>
                  <a:schemeClr val="dk1"/>
                </a:solidFill>
              </a:rPr>
              <a:t>x_coordinate</a:t>
            </a:r>
            <a:r>
              <a:rPr lang="en" sz="2000" dirty="0">
                <a:solidFill>
                  <a:schemeClr val="dk1"/>
                </a:solidFill>
              </a:rPr>
              <a:t>" : 2</a:t>
            </a:r>
            <a:r>
              <a:rPr lang="en" sz="2000" dirty="0"/>
              <a:t>,</a:t>
            </a:r>
            <a:endParaRPr lang="en-US" sz="2000" dirty="0">
              <a:solidFill>
                <a:schemeClr val="tx1"/>
              </a:solidFill>
            </a:endParaRPr>
          </a:p>
          <a:p>
            <a:pPr lvl="0" rtl="0">
              <a:spcBef>
                <a:spcPts val="600"/>
              </a:spcBef>
              <a:buNone/>
            </a:pPr>
            <a:r>
              <a:rPr lang="en" sz="2000" dirty="0">
                <a:solidFill>
                  <a:schemeClr val="dk1"/>
                </a:solidFill>
              </a:rPr>
              <a:t>"</a:t>
            </a:r>
            <a:r>
              <a:rPr lang="en" sz="2000" dirty="0" err="1">
                <a:solidFill>
                  <a:schemeClr val="dk1"/>
                </a:solidFill>
              </a:rPr>
              <a:t>y_coordinate</a:t>
            </a:r>
            <a:r>
              <a:rPr lang="en" sz="2000" dirty="0">
                <a:solidFill>
                  <a:schemeClr val="dk1"/>
                </a:solidFill>
              </a:rPr>
              <a:t>" : 4</a:t>
            </a:r>
            <a:r>
              <a:rPr lang="en" sz="2000" dirty="0"/>
              <a:t>,</a:t>
            </a:r>
            <a:endParaRPr lang="en" sz="2000" dirty="0">
              <a:solidFill>
                <a:schemeClr val="tx1"/>
              </a:solidFill>
            </a:endParaRPr>
          </a:p>
          <a:p>
            <a:pPr lvl="0" rtl="0">
              <a:spcBef>
                <a:spcPts val="600"/>
              </a:spcBef>
              <a:buNone/>
            </a:pPr>
            <a:r>
              <a:rPr lang="en" sz="1800" dirty="0">
                <a:solidFill>
                  <a:schemeClr val="dk1"/>
                </a:solidFill>
              </a:rPr>
              <a:t>"</a:t>
            </a:r>
            <a:r>
              <a:rPr lang="en" sz="1800" dirty="0" err="1">
                <a:solidFill>
                  <a:schemeClr val="dk1"/>
                </a:solidFill>
              </a:rPr>
              <a:t>color":"yellow</a:t>
            </a:r>
            <a:r>
              <a:rPr lang="en" sz="1800" dirty="0">
                <a:solidFill>
                  <a:schemeClr val="dk1"/>
                </a:solidFill>
              </a:rPr>
              <a:t>"</a:t>
            </a:r>
            <a:r>
              <a:rPr lang="en" sz="1800" dirty="0"/>
              <a:t>,</a:t>
            </a:r>
            <a:endParaRPr lang="en" sz="1800" dirty="0">
              <a:solidFill>
                <a:schemeClr val="tx1"/>
              </a:solidFill>
            </a:endParaRPr>
          </a:p>
          <a:p>
            <a:pPr lvl="0" rtl="0">
              <a:spcBef>
                <a:spcPts val="600"/>
              </a:spcBef>
              <a:buNone/>
            </a:pPr>
            <a:r>
              <a:rPr lang="en" sz="1800">
                <a:solidFill>
                  <a:schemeClr val="dk1"/>
                </a:solidFill>
              </a:rPr>
              <a:t>"</a:t>
            </a:r>
            <a:r>
              <a:rPr lang="en-US" sz="1800">
                <a:solidFill>
                  <a:schemeClr val="tx1"/>
                </a:solidFill>
                <a:latin typeface="Arial" charset="0"/>
              </a:rPr>
              <a:t>number_of_spikes</a:t>
            </a:r>
            <a:r>
              <a:rPr lang="en" sz="1800">
                <a:solidFill>
                  <a:schemeClr val="dk1"/>
                </a:solidFill>
              </a:rPr>
              <a:t>":5</a:t>
            </a:r>
            <a:r>
              <a:rPr lang="en" sz="1800">
                <a:solidFill>
                  <a:srgbClr val="FF0000"/>
                </a:solidFill>
              </a:rPr>
              <a:t>}</a:t>
            </a:r>
            <a:endParaRPr lang="en" sz="1800" dirty="0">
              <a:solidFill>
                <a:schemeClr val="tx1"/>
              </a:solidFill>
            </a:endParaRPr>
          </a:p>
        </p:txBody>
      </p:sp>
      <p:sp>
        <p:nvSpPr>
          <p:cNvPr id="506" name="Shape 506"/>
          <p:cNvSpPr txBox="1">
            <a:spLocks noGrp="1"/>
          </p:cNvSpPr>
          <p:nvPr>
            <p:ph type="body" idx="1"/>
          </p:nvPr>
        </p:nvSpPr>
        <p:spPr>
          <a:xfrm>
            <a:off x="457200" y="617500"/>
            <a:ext cx="8686800" cy="606000"/>
          </a:xfrm>
          <a:prstGeom prst="rect">
            <a:avLst/>
          </a:prstGeom>
        </p:spPr>
        <p:txBody>
          <a:bodyPr lIns="91425" tIns="91425" rIns="91425" bIns="91425" anchor="t" anchorCtr="0">
            <a:noAutofit/>
          </a:bodyPr>
          <a:lstStyle/>
          <a:p>
            <a:pPr lvl="0" rtl="0">
              <a:spcBef>
                <a:spcPts val="0"/>
              </a:spcBef>
              <a:buNone/>
            </a:pPr>
            <a:endParaRPr/>
          </a:p>
          <a:p>
            <a:pPr marL="457200" lvl="0" indent="-228600" rtl="0">
              <a:spcBef>
                <a:spcPts val="0"/>
              </a:spcBef>
            </a:pPr>
            <a:r>
              <a:rPr lang="en"/>
              <a:t>Use </a:t>
            </a:r>
            <a:r>
              <a:rPr lang="en">
                <a:solidFill>
                  <a:srgbClr val="FF0000"/>
                </a:solidFill>
              </a:rPr>
              <a:t>curly brackets {}</a:t>
            </a:r>
            <a:r>
              <a:rPr lang="en"/>
              <a:t> to hold info for one star</a:t>
            </a:r>
            <a:r>
              <a:rPr lang="en">
                <a:solidFill>
                  <a:srgbClr val="000000"/>
                </a:solidFill>
              </a:rPr>
              <a:t> </a:t>
            </a:r>
          </a:p>
        </p:txBody>
      </p:sp>
      <p:sp>
        <p:nvSpPr>
          <p:cNvPr id="507" name="Shape 507"/>
          <p:cNvSpPr txBox="1">
            <a:spLocks noGrp="1"/>
          </p:cNvSpPr>
          <p:nvPr>
            <p:ph type="title"/>
          </p:nvPr>
        </p:nvSpPr>
        <p:spPr>
          <a:xfrm>
            <a:off x="457200" y="166600"/>
            <a:ext cx="8229600" cy="1155900"/>
          </a:xfrm>
          <a:prstGeom prst="rect">
            <a:avLst/>
          </a:prstGeom>
        </p:spPr>
        <p:txBody>
          <a:bodyPr lIns="91425" tIns="91425" rIns="91425" bIns="91425" anchor="b" anchorCtr="0">
            <a:noAutofit/>
          </a:bodyPr>
          <a:lstStyle/>
          <a:p>
            <a:pPr lvl="0" rtl="0">
              <a:spcBef>
                <a:spcPts val="0"/>
              </a:spcBef>
              <a:buNone/>
            </a:pPr>
            <a:r>
              <a:rPr lang="en">
                <a:solidFill>
                  <a:srgbClr val="4A86E8"/>
                </a:solidFill>
              </a:rPr>
              <a:t>How do you store information about a star?</a:t>
            </a:r>
          </a:p>
        </p:txBody>
      </p:sp>
      <p:pic>
        <p:nvPicPr>
          <p:cNvPr id="508" name="Shape 508"/>
          <p:cNvPicPr preferRelativeResize="0"/>
          <p:nvPr/>
        </p:nvPicPr>
        <p:blipFill>
          <a:blip r:embed="rId3">
            <a:alphaModFix/>
          </a:blip>
          <a:stretch>
            <a:fillRect/>
          </a:stretch>
        </p:blipFill>
        <p:spPr>
          <a:xfrm rot="-2157032">
            <a:off x="96925" y="387625"/>
            <a:ext cx="507300" cy="4947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457200" y="617500"/>
            <a:ext cx="8686800" cy="606000"/>
          </a:xfrm>
          <a:prstGeom prst="rect">
            <a:avLst/>
          </a:prstGeom>
        </p:spPr>
        <p:txBody>
          <a:bodyPr lIns="91425" tIns="91425" rIns="91425" bIns="91425" anchor="t" anchorCtr="0">
            <a:noAutofit/>
          </a:bodyPr>
          <a:lstStyle/>
          <a:p>
            <a:pPr lvl="0" rtl="0">
              <a:spcBef>
                <a:spcPts val="0"/>
              </a:spcBef>
              <a:buNone/>
            </a:pPr>
            <a:endParaRPr/>
          </a:p>
          <a:p>
            <a:pPr marL="457200" lvl="0" indent="-228600" rtl="0">
              <a:spcBef>
                <a:spcPts val="0"/>
              </a:spcBef>
            </a:pPr>
            <a:r>
              <a:rPr lang="en"/>
              <a:t>Use </a:t>
            </a:r>
            <a:r>
              <a:rPr lang="en">
                <a:solidFill>
                  <a:srgbClr val="FF0000"/>
                </a:solidFill>
              </a:rPr>
              <a:t>square brackets []</a:t>
            </a:r>
            <a:r>
              <a:rPr lang="en"/>
              <a:t> to hold information for all of the stars</a:t>
            </a:r>
            <a:r>
              <a:rPr lang="en">
                <a:solidFill>
                  <a:srgbClr val="000000"/>
                </a:solidFill>
              </a:rPr>
              <a:t> in the constellation</a:t>
            </a:r>
          </a:p>
        </p:txBody>
      </p:sp>
      <p:sp>
        <p:nvSpPr>
          <p:cNvPr id="514" name="Shape 514"/>
          <p:cNvSpPr txBox="1"/>
          <p:nvPr/>
        </p:nvSpPr>
        <p:spPr>
          <a:xfrm>
            <a:off x="3262000" y="2081900"/>
            <a:ext cx="4308600" cy="1658700"/>
          </a:xfrm>
          <a:prstGeom prst="rect">
            <a:avLst/>
          </a:prstGeom>
          <a:noFill/>
          <a:ln>
            <a:noFill/>
          </a:ln>
        </p:spPr>
        <p:txBody>
          <a:bodyPr lIns="91425" tIns="91425" rIns="91425" bIns="91425" anchor="t" anchorCtr="0">
            <a:noAutofit/>
          </a:bodyPr>
          <a:lstStyle/>
          <a:p>
            <a:pPr lvl="0" rtl="0">
              <a:spcBef>
                <a:spcPts val="600"/>
              </a:spcBef>
              <a:buNone/>
            </a:pPr>
            <a:r>
              <a:rPr lang="en" sz="2000" dirty="0">
                <a:solidFill>
                  <a:srgbClr val="FF0000"/>
                </a:solidFill>
              </a:rPr>
              <a:t>[</a:t>
            </a:r>
            <a:r>
              <a:rPr lang="en" sz="2000" dirty="0"/>
              <a:t>{</a:t>
            </a:r>
            <a:r>
              <a:rPr lang="en" sz="2000" dirty="0">
                <a:solidFill>
                  <a:schemeClr val="dk1"/>
                </a:solidFill>
              </a:rPr>
              <a:t>"</a:t>
            </a:r>
            <a:r>
              <a:rPr lang="en" sz="2000" dirty="0" err="1">
                <a:solidFill>
                  <a:schemeClr val="dk1"/>
                </a:solidFill>
              </a:rPr>
              <a:t>x_coordinate</a:t>
            </a:r>
            <a:r>
              <a:rPr lang="en" sz="2000" dirty="0">
                <a:solidFill>
                  <a:schemeClr val="dk1"/>
                </a:solidFill>
              </a:rPr>
              <a:t>" : 2</a:t>
            </a:r>
            <a:r>
              <a:rPr lang="en" sz="2000" dirty="0"/>
              <a:t>,</a:t>
            </a:r>
            <a:endParaRPr lang="en-US" sz="2000" dirty="0">
              <a:solidFill>
                <a:schemeClr val="tx1"/>
              </a:solidFill>
            </a:endParaRPr>
          </a:p>
          <a:p>
            <a:pPr lvl="0" rtl="0">
              <a:spcBef>
                <a:spcPts val="600"/>
              </a:spcBef>
              <a:buNone/>
            </a:pPr>
            <a:r>
              <a:rPr lang="en" sz="2000" dirty="0">
                <a:solidFill>
                  <a:schemeClr val="dk1"/>
                </a:solidFill>
              </a:rPr>
              <a:t>"</a:t>
            </a:r>
            <a:r>
              <a:rPr lang="en" sz="2000" dirty="0" err="1">
                <a:solidFill>
                  <a:schemeClr val="dk1"/>
                </a:solidFill>
              </a:rPr>
              <a:t>y_coordinate</a:t>
            </a:r>
            <a:r>
              <a:rPr lang="en" sz="2000" dirty="0">
                <a:solidFill>
                  <a:schemeClr val="dk1"/>
                </a:solidFill>
              </a:rPr>
              <a:t>" : 4</a:t>
            </a:r>
            <a:r>
              <a:rPr lang="en" sz="2000" dirty="0"/>
              <a:t>,</a:t>
            </a:r>
            <a:endParaRPr lang="en" sz="2000" dirty="0">
              <a:solidFill>
                <a:schemeClr val="tx1"/>
              </a:solidFill>
            </a:endParaRPr>
          </a:p>
          <a:p>
            <a:pPr lvl="0" rtl="0">
              <a:spcBef>
                <a:spcPts val="600"/>
              </a:spcBef>
              <a:buNone/>
            </a:pPr>
            <a:r>
              <a:rPr lang="en" sz="1800" dirty="0">
                <a:solidFill>
                  <a:schemeClr val="dk1"/>
                </a:solidFill>
              </a:rPr>
              <a:t>"</a:t>
            </a:r>
            <a:r>
              <a:rPr lang="en" sz="1800" dirty="0" err="1">
                <a:solidFill>
                  <a:schemeClr val="dk1"/>
                </a:solidFill>
              </a:rPr>
              <a:t>color":"yellow</a:t>
            </a:r>
            <a:r>
              <a:rPr lang="en" sz="1800" dirty="0">
                <a:solidFill>
                  <a:schemeClr val="dk1"/>
                </a:solidFill>
              </a:rPr>
              <a:t>"</a:t>
            </a:r>
            <a:r>
              <a:rPr lang="en" sz="1800" dirty="0"/>
              <a:t>,</a:t>
            </a:r>
            <a:endParaRPr lang="en" sz="1800" dirty="0">
              <a:solidFill>
                <a:schemeClr val="tx1"/>
              </a:solidFill>
            </a:endParaRPr>
          </a:p>
          <a:p>
            <a:pPr lvl="0" rtl="0">
              <a:spcBef>
                <a:spcPts val="600"/>
              </a:spcBef>
              <a:buNone/>
            </a:pPr>
            <a:r>
              <a:rPr lang="en" sz="1800" dirty="0">
                <a:solidFill>
                  <a:schemeClr val="tx1"/>
                </a:solidFill>
                <a:latin typeface="Arial" charset="0"/>
              </a:rPr>
              <a:t>"</a:t>
            </a:r>
            <a:r>
              <a:rPr lang="en-US" sz="1800" dirty="0" err="1">
                <a:solidFill>
                  <a:schemeClr val="tx1"/>
                </a:solidFill>
                <a:latin typeface="Arial" charset="0"/>
              </a:rPr>
              <a:t>number_of_spikes</a:t>
            </a:r>
            <a:r>
              <a:rPr lang="en" sz="1800" dirty="0">
                <a:solidFill>
                  <a:schemeClr val="dk1"/>
                </a:solidFill>
              </a:rPr>
              <a:t>":5</a:t>
            </a:r>
            <a:r>
              <a:rPr lang="en" sz="1800" dirty="0"/>
              <a:t>}</a:t>
            </a:r>
            <a:r>
              <a:rPr lang="en" sz="1800" dirty="0">
                <a:solidFill>
                  <a:srgbClr val="FF0000"/>
                </a:solidFill>
              </a:rPr>
              <a:t>,</a:t>
            </a:r>
            <a:endParaRPr lang="en" sz="1800" dirty="0">
              <a:solidFill>
                <a:schemeClr val="tx1"/>
              </a:solidFill>
            </a:endParaRPr>
          </a:p>
          <a:p>
            <a:pPr lvl="0" rtl="0">
              <a:spcBef>
                <a:spcPts val="600"/>
              </a:spcBef>
              <a:buNone/>
            </a:pPr>
            <a:r>
              <a:rPr lang="en" sz="2000" dirty="0"/>
              <a:t>{</a:t>
            </a:r>
            <a:r>
              <a:rPr lang="en" sz="2000" dirty="0">
                <a:solidFill>
                  <a:schemeClr val="dk1"/>
                </a:solidFill>
              </a:rPr>
              <a:t>"</a:t>
            </a:r>
            <a:r>
              <a:rPr lang="en" sz="2000" dirty="0" err="1">
                <a:solidFill>
                  <a:schemeClr val="dk1"/>
                </a:solidFill>
              </a:rPr>
              <a:t>x_coordinate</a:t>
            </a:r>
            <a:r>
              <a:rPr lang="en" sz="2000" dirty="0">
                <a:solidFill>
                  <a:schemeClr val="dk1"/>
                </a:solidFill>
              </a:rPr>
              <a:t>" : 6,</a:t>
            </a:r>
            <a:endParaRPr lang="en" sz="2000" dirty="0">
              <a:solidFill>
                <a:schemeClr val="tx1"/>
              </a:solidFill>
            </a:endParaRPr>
          </a:p>
          <a:p>
            <a:pPr lvl="0" rtl="0">
              <a:spcBef>
                <a:spcPts val="600"/>
              </a:spcBef>
              <a:buNone/>
            </a:pPr>
            <a:r>
              <a:rPr lang="en" sz="2000" dirty="0">
                <a:solidFill>
                  <a:schemeClr val="dk1"/>
                </a:solidFill>
              </a:rPr>
              <a:t>"</a:t>
            </a:r>
            <a:r>
              <a:rPr lang="en" sz="2000" dirty="0" err="1">
                <a:solidFill>
                  <a:schemeClr val="dk1"/>
                </a:solidFill>
              </a:rPr>
              <a:t>y_coordinate</a:t>
            </a:r>
            <a:r>
              <a:rPr lang="en" sz="2000" dirty="0">
                <a:solidFill>
                  <a:schemeClr val="dk1"/>
                </a:solidFill>
              </a:rPr>
              <a:t>" : 10,</a:t>
            </a:r>
            <a:endParaRPr lang="en" sz="2000" dirty="0">
              <a:solidFill>
                <a:schemeClr val="tx1"/>
              </a:solidFill>
            </a:endParaRPr>
          </a:p>
          <a:p>
            <a:pPr>
              <a:spcBef>
                <a:spcPts val="600"/>
              </a:spcBef>
            </a:pPr>
            <a:r>
              <a:rPr lang="en" sz="1800" dirty="0">
                <a:solidFill>
                  <a:schemeClr val="dk1"/>
                </a:solidFill>
              </a:rPr>
              <a:t>"</a:t>
            </a:r>
            <a:r>
              <a:rPr lang="en" sz="1800" dirty="0" err="1">
                <a:solidFill>
                  <a:schemeClr val="dk1"/>
                </a:solidFill>
              </a:rPr>
              <a:t>color":"yellow</a:t>
            </a:r>
            <a:r>
              <a:rPr lang="en" sz="1800" dirty="0">
                <a:solidFill>
                  <a:schemeClr val="dk1"/>
                </a:solidFill>
              </a:rPr>
              <a:t>",</a:t>
            </a:r>
            <a:endParaRPr lang="en" sz="1800" dirty="0">
              <a:solidFill>
                <a:schemeClr val="tx1"/>
              </a:solidFill>
            </a:endParaRPr>
          </a:p>
          <a:p>
            <a:pPr>
              <a:spcBef>
                <a:spcPts val="600"/>
              </a:spcBef>
            </a:pPr>
            <a:r>
              <a:rPr lang="en" sz="1800">
                <a:solidFill>
                  <a:schemeClr val="tx1"/>
                </a:solidFill>
                <a:latin typeface="Arial" charset="0"/>
              </a:rPr>
              <a:t>"</a:t>
            </a:r>
            <a:r>
              <a:rPr lang="en-US" sz="1800">
                <a:solidFill>
                  <a:schemeClr val="tx1"/>
                </a:solidFill>
                <a:latin typeface="Arial" charset="0"/>
              </a:rPr>
              <a:t>number_of_spikes</a:t>
            </a:r>
            <a:r>
              <a:rPr lang="en" sz="1800">
                <a:solidFill>
                  <a:schemeClr val="dk1"/>
                </a:solidFill>
              </a:rPr>
              <a:t>":6</a:t>
            </a:r>
            <a:r>
              <a:rPr lang="en" sz="1800"/>
              <a:t>}</a:t>
            </a:r>
            <a:r>
              <a:rPr lang="en" sz="1800">
                <a:solidFill>
                  <a:srgbClr val="FF0000"/>
                </a:solidFill>
              </a:rPr>
              <a:t>]</a:t>
            </a:r>
            <a:endParaRPr lang="en" sz="1800" dirty="0">
              <a:solidFill>
                <a:schemeClr val="tx1"/>
              </a:solidFill>
            </a:endParaRPr>
          </a:p>
        </p:txBody>
      </p:sp>
      <p:sp>
        <p:nvSpPr>
          <p:cNvPr id="515" name="Shape 515"/>
          <p:cNvSpPr txBox="1">
            <a:spLocks noGrp="1"/>
          </p:cNvSpPr>
          <p:nvPr>
            <p:ph type="title"/>
          </p:nvPr>
        </p:nvSpPr>
        <p:spPr>
          <a:xfrm>
            <a:off x="457200" y="166600"/>
            <a:ext cx="8229600" cy="1155900"/>
          </a:xfrm>
          <a:prstGeom prst="rect">
            <a:avLst/>
          </a:prstGeom>
        </p:spPr>
        <p:txBody>
          <a:bodyPr lIns="91425" tIns="91425" rIns="91425" bIns="91425" anchor="b" anchorCtr="0">
            <a:noAutofit/>
          </a:bodyPr>
          <a:lstStyle/>
          <a:p>
            <a:pPr lvl="0" rtl="0">
              <a:spcBef>
                <a:spcPts val="0"/>
              </a:spcBef>
              <a:buNone/>
            </a:pPr>
            <a:r>
              <a:rPr lang="en">
                <a:solidFill>
                  <a:srgbClr val="4A86E8"/>
                </a:solidFill>
              </a:rPr>
              <a:t>How do you store information about </a:t>
            </a:r>
            <a:r>
              <a:rPr lang="en">
                <a:solidFill>
                  <a:srgbClr val="FF0000"/>
                </a:solidFill>
              </a:rPr>
              <a:t>two</a:t>
            </a:r>
            <a:r>
              <a:rPr lang="en">
                <a:solidFill>
                  <a:srgbClr val="4A86E8"/>
                </a:solidFill>
              </a:rPr>
              <a:t> stars?</a:t>
            </a:r>
          </a:p>
        </p:txBody>
      </p:sp>
      <p:pic>
        <p:nvPicPr>
          <p:cNvPr id="516" name="Shape 516"/>
          <p:cNvPicPr preferRelativeResize="0"/>
          <p:nvPr/>
        </p:nvPicPr>
        <p:blipFill>
          <a:blip r:embed="rId3">
            <a:alphaModFix/>
          </a:blip>
          <a:stretch>
            <a:fillRect/>
          </a:stretch>
        </p:blipFill>
        <p:spPr>
          <a:xfrm rot="-2157032">
            <a:off x="96925" y="387625"/>
            <a:ext cx="507300" cy="4947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3245400" y="1313700"/>
            <a:ext cx="2621699" cy="31394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600"/>
              </a:spcBef>
              <a:buNone/>
            </a:pPr>
            <a:r>
              <a:rPr lang="en" sz="2000" dirty="0"/>
              <a:t>[{</a:t>
            </a:r>
            <a:r>
              <a:rPr lang="en" sz="2000" dirty="0">
                <a:solidFill>
                  <a:schemeClr val="dk1"/>
                </a:solidFill>
              </a:rPr>
              <a:t>"</a:t>
            </a:r>
            <a:r>
              <a:rPr lang="en" sz="2000" dirty="0" err="1">
                <a:solidFill>
                  <a:schemeClr val="dk1"/>
                </a:solidFill>
              </a:rPr>
              <a:t>x_coordinate</a:t>
            </a:r>
            <a:r>
              <a:rPr lang="en" sz="2000" dirty="0">
                <a:solidFill>
                  <a:schemeClr val="dk1"/>
                </a:solidFill>
              </a:rPr>
              <a:t>" : 2</a:t>
            </a:r>
            <a:r>
              <a:rPr lang="en" sz="2000" dirty="0"/>
              <a:t>,</a:t>
            </a:r>
          </a:p>
          <a:p>
            <a:pPr lvl="0" rtl="0">
              <a:spcBef>
                <a:spcPts val="600"/>
              </a:spcBef>
              <a:buNone/>
            </a:pPr>
            <a:r>
              <a:rPr lang="en" sz="2000" dirty="0">
                <a:solidFill>
                  <a:schemeClr val="dk1"/>
                </a:solidFill>
              </a:rPr>
              <a:t>"</a:t>
            </a:r>
            <a:r>
              <a:rPr lang="en" sz="2000" dirty="0" err="1">
                <a:solidFill>
                  <a:schemeClr val="dk1"/>
                </a:solidFill>
              </a:rPr>
              <a:t>y_coordinate</a:t>
            </a:r>
            <a:r>
              <a:rPr lang="en" sz="2000" dirty="0">
                <a:solidFill>
                  <a:schemeClr val="dk1"/>
                </a:solidFill>
              </a:rPr>
              <a:t>" : 4</a:t>
            </a:r>
            <a:r>
              <a:rPr lang="en" sz="2000" dirty="0"/>
              <a:t>,</a:t>
            </a:r>
          </a:p>
          <a:p>
            <a:pPr lvl="0" rtl="0">
              <a:spcBef>
                <a:spcPts val="600"/>
              </a:spcBef>
              <a:buNone/>
            </a:pPr>
            <a:r>
              <a:rPr lang="en" sz="1800" dirty="0">
                <a:solidFill>
                  <a:schemeClr val="dk1"/>
                </a:solidFill>
              </a:rPr>
              <a:t>"</a:t>
            </a:r>
            <a:r>
              <a:rPr lang="en" sz="1800" dirty="0" err="1">
                <a:solidFill>
                  <a:schemeClr val="dk1"/>
                </a:solidFill>
              </a:rPr>
              <a:t>color":"yellow</a:t>
            </a:r>
            <a:r>
              <a:rPr lang="en" sz="1800" dirty="0">
                <a:solidFill>
                  <a:schemeClr val="dk1"/>
                </a:solidFill>
              </a:rPr>
              <a:t>"</a:t>
            </a:r>
            <a:r>
              <a:rPr lang="en" sz="1800" dirty="0"/>
              <a:t>,</a:t>
            </a:r>
          </a:p>
          <a:p>
            <a:pPr lvl="0" rtl="0">
              <a:spcBef>
                <a:spcPts val="600"/>
              </a:spcBef>
              <a:buNone/>
            </a:pPr>
            <a:r>
              <a:rPr lang="en" sz="1800" dirty="0">
                <a:solidFill>
                  <a:schemeClr val="dk1"/>
                </a:solidFill>
              </a:rPr>
              <a:t>"number_of_spikes":5</a:t>
            </a:r>
            <a:r>
              <a:rPr lang="en" sz="1800" dirty="0"/>
              <a:t>}</a:t>
            </a:r>
            <a:r>
              <a:rPr lang="en" sz="1800" dirty="0">
                <a:solidFill>
                  <a:srgbClr val="FF0000"/>
                </a:solidFill>
              </a:rPr>
              <a:t>,</a:t>
            </a:r>
          </a:p>
          <a:p>
            <a:pPr lvl="0" rtl="0">
              <a:spcBef>
                <a:spcPts val="600"/>
              </a:spcBef>
              <a:buNone/>
            </a:pPr>
            <a:r>
              <a:rPr lang="en" sz="2000" dirty="0"/>
              <a:t>{</a:t>
            </a:r>
            <a:r>
              <a:rPr lang="en" sz="2000" dirty="0">
                <a:solidFill>
                  <a:schemeClr val="dk1"/>
                </a:solidFill>
              </a:rPr>
              <a:t>"</a:t>
            </a:r>
            <a:r>
              <a:rPr lang="en" sz="2000" dirty="0" err="1">
                <a:solidFill>
                  <a:schemeClr val="dk1"/>
                </a:solidFill>
              </a:rPr>
              <a:t>x_coordinate</a:t>
            </a:r>
            <a:r>
              <a:rPr lang="en" sz="2000" dirty="0">
                <a:solidFill>
                  <a:schemeClr val="dk1"/>
                </a:solidFill>
              </a:rPr>
              <a:t>" : 6,</a:t>
            </a:r>
          </a:p>
          <a:p>
            <a:pPr lvl="0" rtl="0">
              <a:spcBef>
                <a:spcPts val="600"/>
              </a:spcBef>
              <a:buNone/>
            </a:pPr>
            <a:r>
              <a:rPr lang="en" sz="2000" dirty="0">
                <a:solidFill>
                  <a:schemeClr val="dk1"/>
                </a:solidFill>
              </a:rPr>
              <a:t>"</a:t>
            </a:r>
            <a:r>
              <a:rPr lang="en" sz="2000" dirty="0" err="1">
                <a:solidFill>
                  <a:schemeClr val="dk1"/>
                </a:solidFill>
              </a:rPr>
              <a:t>y_coordinate</a:t>
            </a:r>
            <a:r>
              <a:rPr lang="en" sz="2000" dirty="0">
                <a:solidFill>
                  <a:schemeClr val="dk1"/>
                </a:solidFill>
              </a:rPr>
              <a:t>" : 10,</a:t>
            </a:r>
          </a:p>
          <a:p>
            <a:pPr lvl="0" rtl="0">
              <a:spcBef>
                <a:spcPts val="600"/>
              </a:spcBef>
              <a:buNone/>
            </a:pPr>
            <a:r>
              <a:rPr lang="en" sz="1800" dirty="0">
                <a:solidFill>
                  <a:schemeClr val="dk1"/>
                </a:solidFill>
              </a:rPr>
              <a:t>"</a:t>
            </a:r>
            <a:r>
              <a:rPr lang="en" sz="1800" dirty="0" err="1">
                <a:solidFill>
                  <a:schemeClr val="dk1"/>
                </a:solidFill>
              </a:rPr>
              <a:t>color":"yellow</a:t>
            </a:r>
            <a:r>
              <a:rPr lang="en" sz="1800" dirty="0">
                <a:solidFill>
                  <a:schemeClr val="dk1"/>
                </a:solidFill>
              </a:rPr>
              <a:t>",</a:t>
            </a:r>
          </a:p>
          <a:p>
            <a:pPr lvl="0" rtl="0">
              <a:spcBef>
                <a:spcPts val="600"/>
              </a:spcBef>
              <a:buNone/>
            </a:pPr>
            <a:r>
              <a:rPr lang="en" sz="1800">
                <a:solidFill>
                  <a:schemeClr val="dk1"/>
                </a:solidFill>
              </a:rPr>
              <a:t>"</a:t>
            </a:r>
            <a:r>
              <a:rPr lang="en" sz="1800">
                <a:solidFill>
                  <a:schemeClr val="dk1"/>
                </a:solidFill>
                <a:latin typeface="Arial" charset="0"/>
              </a:rPr>
              <a:t>number_of_spikes</a:t>
            </a:r>
            <a:r>
              <a:rPr lang="en" sz="1800">
                <a:solidFill>
                  <a:schemeClr val="dk1"/>
                </a:solidFill>
              </a:rPr>
              <a:t>":6</a:t>
            </a:r>
            <a:r>
              <a:rPr lang="en" sz="1800"/>
              <a:t>}]</a:t>
            </a:r>
          </a:p>
        </p:txBody>
      </p:sp>
      <p:sp>
        <p:nvSpPr>
          <p:cNvPr id="522" name="Shape 522"/>
          <p:cNvSpPr txBox="1"/>
          <p:nvPr/>
        </p:nvSpPr>
        <p:spPr>
          <a:xfrm>
            <a:off x="2047212" y="1404500"/>
            <a:ext cx="990900" cy="400799"/>
          </a:xfrm>
          <a:prstGeom prst="rect">
            <a:avLst/>
          </a:prstGeom>
          <a:noFill/>
          <a:ln>
            <a:noFill/>
          </a:ln>
        </p:spPr>
        <p:txBody>
          <a:bodyPr lIns="91425" tIns="91425" rIns="91425" bIns="91425" anchor="t" anchorCtr="0">
            <a:noAutofit/>
          </a:bodyPr>
          <a:lstStyle/>
          <a:p>
            <a:pPr lvl="0" rtl="0">
              <a:spcBef>
                <a:spcPts val="0"/>
              </a:spcBef>
              <a:buNone/>
            </a:pPr>
            <a:r>
              <a:rPr lang="en" sz="2000"/>
              <a:t>Stars :</a:t>
            </a:r>
          </a:p>
        </p:txBody>
      </p:sp>
      <p:sp>
        <p:nvSpPr>
          <p:cNvPr id="523" name="Shape 523"/>
          <p:cNvSpPr txBox="1"/>
          <p:nvPr/>
        </p:nvSpPr>
        <p:spPr>
          <a:xfrm>
            <a:off x="2115300" y="1502975"/>
            <a:ext cx="656999" cy="3228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endParaRPr/>
          </a:p>
        </p:txBody>
      </p:sp>
      <p:cxnSp>
        <p:nvCxnSpPr>
          <p:cNvPr id="524" name="Shape 524"/>
          <p:cNvCxnSpPr>
            <a:stCxn id="523" idx="1"/>
          </p:cNvCxnSpPr>
          <p:nvPr/>
        </p:nvCxnSpPr>
        <p:spPr>
          <a:xfrm flipH="1">
            <a:off x="1447200" y="1664375"/>
            <a:ext cx="668100" cy="1764600"/>
          </a:xfrm>
          <a:prstGeom prst="straightConnector1">
            <a:avLst/>
          </a:prstGeom>
          <a:noFill/>
          <a:ln w="19050" cap="flat" cmpd="sng">
            <a:solidFill>
              <a:schemeClr val="dk2"/>
            </a:solidFill>
            <a:prstDash val="solid"/>
            <a:round/>
            <a:headEnd type="none" w="lg" len="lg"/>
            <a:tailEnd type="triangle" w="lg" len="lg"/>
          </a:ln>
        </p:spPr>
      </p:cxnSp>
      <p:cxnSp>
        <p:nvCxnSpPr>
          <p:cNvPr id="525" name="Shape 525"/>
          <p:cNvCxnSpPr/>
          <p:nvPr/>
        </p:nvCxnSpPr>
        <p:spPr>
          <a:xfrm>
            <a:off x="5867150" y="1324850"/>
            <a:ext cx="1469699" cy="1235700"/>
          </a:xfrm>
          <a:prstGeom prst="straightConnector1">
            <a:avLst/>
          </a:prstGeom>
          <a:noFill/>
          <a:ln w="19050" cap="flat" cmpd="sng">
            <a:solidFill>
              <a:schemeClr val="dk2"/>
            </a:solidFill>
            <a:prstDash val="solid"/>
            <a:round/>
            <a:headEnd type="none" w="lg" len="lg"/>
            <a:tailEnd type="triangle" w="lg" len="lg"/>
          </a:ln>
        </p:spPr>
      </p:cxnSp>
      <p:sp>
        <p:nvSpPr>
          <p:cNvPr id="526" name="Shape 526"/>
          <p:cNvSpPr txBox="1"/>
          <p:nvPr/>
        </p:nvSpPr>
        <p:spPr>
          <a:xfrm>
            <a:off x="1137900" y="3484675"/>
            <a:ext cx="1134300" cy="400799"/>
          </a:xfrm>
          <a:prstGeom prst="rect">
            <a:avLst/>
          </a:prstGeom>
          <a:noFill/>
          <a:ln>
            <a:noFill/>
          </a:ln>
        </p:spPr>
        <p:txBody>
          <a:bodyPr lIns="91425" tIns="91425" rIns="91425" bIns="91425" anchor="t" anchorCtr="0">
            <a:noAutofit/>
          </a:bodyPr>
          <a:lstStyle/>
          <a:p>
            <a:pPr lvl="0" rtl="0">
              <a:spcBef>
                <a:spcPts val="0"/>
              </a:spcBef>
              <a:buNone/>
            </a:pPr>
            <a:r>
              <a:rPr lang="en" sz="2000">
                <a:solidFill>
                  <a:srgbClr val="FF0000"/>
                </a:solidFill>
              </a:rPr>
              <a:t>Key</a:t>
            </a:r>
          </a:p>
        </p:txBody>
      </p:sp>
      <p:sp>
        <p:nvSpPr>
          <p:cNvPr id="527" name="Shape 527"/>
          <p:cNvSpPr txBox="1"/>
          <p:nvPr/>
        </p:nvSpPr>
        <p:spPr>
          <a:xfrm>
            <a:off x="6995800" y="2606850"/>
            <a:ext cx="1134300" cy="400799"/>
          </a:xfrm>
          <a:prstGeom prst="rect">
            <a:avLst/>
          </a:prstGeom>
          <a:noFill/>
          <a:ln>
            <a:noFill/>
          </a:ln>
        </p:spPr>
        <p:txBody>
          <a:bodyPr lIns="91425" tIns="91425" rIns="91425" bIns="91425" anchor="t" anchorCtr="0">
            <a:noAutofit/>
          </a:bodyPr>
          <a:lstStyle/>
          <a:p>
            <a:pPr lvl="0" rtl="0">
              <a:spcBef>
                <a:spcPts val="0"/>
              </a:spcBef>
              <a:buNone/>
            </a:pPr>
            <a:r>
              <a:rPr lang="en" sz="2000">
                <a:solidFill>
                  <a:srgbClr val="FF0000"/>
                </a:solidFill>
              </a:rPr>
              <a:t>Value</a:t>
            </a:r>
          </a:p>
        </p:txBody>
      </p:sp>
      <p:sp>
        <p:nvSpPr>
          <p:cNvPr id="528" name="Shape 528"/>
          <p:cNvSpPr txBox="1">
            <a:spLocks noGrp="1"/>
          </p:cNvSpPr>
          <p:nvPr>
            <p:ph type="title"/>
          </p:nvPr>
        </p:nvSpPr>
        <p:spPr>
          <a:xfrm>
            <a:off x="457200" y="166600"/>
            <a:ext cx="8229600" cy="1155900"/>
          </a:xfrm>
          <a:prstGeom prst="rect">
            <a:avLst/>
          </a:prstGeom>
        </p:spPr>
        <p:txBody>
          <a:bodyPr lIns="91425" tIns="91425" rIns="91425" bIns="91425" anchor="b" anchorCtr="0">
            <a:noAutofit/>
          </a:bodyPr>
          <a:lstStyle/>
          <a:p>
            <a:pPr lvl="0" rtl="0">
              <a:spcBef>
                <a:spcPts val="0"/>
              </a:spcBef>
              <a:buNone/>
            </a:pPr>
            <a:r>
              <a:rPr lang="en">
                <a:solidFill>
                  <a:srgbClr val="4A86E8"/>
                </a:solidFill>
              </a:rPr>
              <a:t>How do you store information about a star?</a:t>
            </a:r>
          </a:p>
        </p:txBody>
      </p:sp>
      <p:pic>
        <p:nvPicPr>
          <p:cNvPr id="529" name="Shape 529"/>
          <p:cNvPicPr preferRelativeResize="0"/>
          <p:nvPr/>
        </p:nvPicPr>
        <p:blipFill>
          <a:blip r:embed="rId3">
            <a:alphaModFix/>
          </a:blip>
          <a:stretch>
            <a:fillRect/>
          </a:stretch>
        </p:blipFill>
        <p:spPr>
          <a:xfrm rot="-2157032">
            <a:off x="96925" y="387625"/>
            <a:ext cx="507300" cy="4947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457200" y="205975"/>
            <a:ext cx="6645599" cy="857400"/>
          </a:xfrm>
          <a:prstGeom prst="rect">
            <a:avLst/>
          </a:prstGeom>
        </p:spPr>
        <p:txBody>
          <a:bodyPr lIns="91425" tIns="91425" rIns="91425" bIns="91425" anchor="b" anchorCtr="0">
            <a:noAutofit/>
          </a:bodyPr>
          <a:lstStyle/>
          <a:p>
            <a:pPr lvl="0" rtl="0">
              <a:spcBef>
                <a:spcPts val="0"/>
              </a:spcBef>
              <a:buNone/>
            </a:pPr>
            <a:r>
              <a:rPr lang="en" dirty="0">
                <a:solidFill>
                  <a:srgbClr val="4A86E8"/>
                </a:solidFill>
              </a:rPr>
              <a:t>Let’s add our stars!</a:t>
            </a:r>
          </a:p>
        </p:txBody>
      </p:sp>
      <p:sp>
        <p:nvSpPr>
          <p:cNvPr id="535" name="Shape 535"/>
          <p:cNvSpPr txBox="1">
            <a:spLocks noGrp="1"/>
          </p:cNvSpPr>
          <p:nvPr>
            <p:ph type="body" idx="1"/>
          </p:nvPr>
        </p:nvSpPr>
        <p:spPr>
          <a:xfrm>
            <a:off x="228600" y="1400575"/>
            <a:ext cx="8554199" cy="3654000"/>
          </a:xfrm>
          <a:prstGeom prst="rect">
            <a:avLst/>
          </a:prstGeom>
        </p:spPr>
        <p:txBody>
          <a:bodyPr lIns="91425" tIns="91425" rIns="91425" bIns="91425" anchor="t" anchorCtr="0">
            <a:noAutofit/>
          </a:bodyPr>
          <a:lstStyle/>
          <a:p>
            <a:pPr marL="457200" lvl="0" indent="-457200" rtl="0">
              <a:lnSpc>
                <a:spcPct val="150000"/>
              </a:lnSpc>
              <a:spcBef>
                <a:spcPts val="0"/>
              </a:spcBef>
              <a:buAutoNum type="arabicPeriod"/>
            </a:pPr>
            <a:r>
              <a:rPr lang="en-US" sz="2000" dirty="0"/>
              <a:t>Navigate into folder called “</a:t>
            </a:r>
            <a:r>
              <a:rPr lang="en-US" sz="2000" dirty="0" err="1"/>
              <a:t>json</a:t>
            </a:r>
            <a:r>
              <a:rPr lang="en-US" sz="2000" dirty="0"/>
              <a:t>-generator”.</a:t>
            </a:r>
          </a:p>
          <a:p>
            <a:pPr marL="457200" lvl="0" indent="-457200" rtl="0">
              <a:lnSpc>
                <a:spcPct val="150000"/>
              </a:lnSpc>
              <a:spcBef>
                <a:spcPts val="0"/>
              </a:spcBef>
              <a:buAutoNum type="arabicPeriod"/>
            </a:pPr>
            <a:r>
              <a:rPr lang="en-US" sz="2000" dirty="0"/>
              <a:t>Double click on json-generator.html to open in Browser.</a:t>
            </a:r>
          </a:p>
          <a:p>
            <a:pPr marL="457200" lvl="0" indent="-457200" rtl="0">
              <a:lnSpc>
                <a:spcPct val="150000"/>
              </a:lnSpc>
              <a:spcBef>
                <a:spcPts val="0"/>
              </a:spcBef>
              <a:buAutoNum type="arabicPeriod"/>
            </a:pPr>
            <a:r>
              <a:rPr lang="en-US" sz="2000" dirty="0"/>
              <a:t>Choose the constellation Name and enter the (</a:t>
            </a:r>
            <a:r>
              <a:rPr lang="en-US" sz="2000" dirty="0" err="1"/>
              <a:t>x,y</a:t>
            </a:r>
            <a:r>
              <a:rPr lang="en-US" sz="2000" dirty="0"/>
              <a:t>) coordinates for your </a:t>
            </a:r>
            <a:r>
              <a:rPr lang="en-US" sz="2000" dirty="0">
                <a:solidFill>
                  <a:srgbClr val="FF0000"/>
                </a:solidFill>
              </a:rPr>
              <a:t>first star, </a:t>
            </a:r>
            <a:r>
              <a:rPr lang="en-US" sz="2000" dirty="0">
                <a:solidFill>
                  <a:schemeClr val="tx1"/>
                </a:solidFill>
              </a:rPr>
              <a:t>the </a:t>
            </a:r>
            <a:r>
              <a:rPr lang="en-US" sz="2000" dirty="0" err="1">
                <a:solidFill>
                  <a:schemeClr val="tx1"/>
                </a:solidFill>
              </a:rPr>
              <a:t>colour</a:t>
            </a:r>
            <a:r>
              <a:rPr lang="en-US" sz="2000" dirty="0">
                <a:solidFill>
                  <a:schemeClr val="tx1"/>
                </a:solidFill>
              </a:rPr>
              <a:t>, and the number of spikes. </a:t>
            </a:r>
          </a:p>
          <a:p>
            <a:pPr marL="457200" lvl="0" indent="-457200" rtl="0">
              <a:lnSpc>
                <a:spcPct val="150000"/>
              </a:lnSpc>
              <a:spcBef>
                <a:spcPts val="0"/>
              </a:spcBef>
              <a:buAutoNum type="arabicPeriod"/>
            </a:pPr>
            <a:r>
              <a:rPr lang="en-US" sz="2000" dirty="0">
                <a:solidFill>
                  <a:schemeClr val="tx1"/>
                </a:solidFill>
              </a:rPr>
              <a:t>Click on “Add Star”.</a:t>
            </a:r>
            <a:endParaRPr lang="en-US" sz="1400" dirty="0">
              <a:solidFill>
                <a:schemeClr val="tx1"/>
              </a:solidFill>
            </a:endParaRPr>
          </a:p>
          <a:p>
            <a:pPr marL="457200" lvl="0" indent="-457200" rtl="0">
              <a:lnSpc>
                <a:spcPct val="150000"/>
              </a:lnSpc>
              <a:spcBef>
                <a:spcPts val="0"/>
              </a:spcBef>
              <a:buAutoNum type="arabicPeriod"/>
            </a:pPr>
            <a:r>
              <a:rPr lang="en-US" sz="2000" dirty="0"/>
              <a:t>Repeat step 3-4 until all stars are added. </a:t>
            </a:r>
          </a:p>
          <a:p>
            <a:pPr marL="457200" lvl="0" indent="-457200" rtl="0">
              <a:lnSpc>
                <a:spcPct val="150000"/>
              </a:lnSpc>
              <a:spcBef>
                <a:spcPts val="0"/>
              </a:spcBef>
              <a:buAutoNum type="arabicPeriod"/>
            </a:pPr>
            <a:endParaRPr sz="2000" dirty="0"/>
          </a:p>
        </p:txBody>
      </p:sp>
      <p:pic>
        <p:nvPicPr>
          <p:cNvPr id="536" name="Shape 536"/>
          <p:cNvPicPr preferRelativeResize="0"/>
          <p:nvPr/>
        </p:nvPicPr>
        <p:blipFill>
          <a:blip r:embed="rId3">
            <a:alphaModFix/>
          </a:blip>
          <a:stretch>
            <a:fillRect/>
          </a:stretch>
        </p:blipFill>
        <p:spPr>
          <a:xfrm rot="-2157032">
            <a:off x="165200" y="121425"/>
            <a:ext cx="507300" cy="494776"/>
          </a:xfrm>
          <a:prstGeom prst="rect">
            <a:avLst/>
          </a:prstGeom>
          <a:noFill/>
          <a:ln>
            <a:noFill/>
          </a:ln>
        </p:spPr>
      </p:pic>
      <p:sp>
        <p:nvSpPr>
          <p:cNvPr id="537" name="Shape 537"/>
          <p:cNvSpPr/>
          <p:nvPr/>
        </p:nvSpPr>
        <p:spPr>
          <a:xfrm>
            <a:off x="7218725" y="129774"/>
            <a:ext cx="1798800" cy="1080000"/>
          </a:xfrm>
          <a:prstGeom prst="horizontalScroll">
            <a:avLst>
              <a:gd name="adj" fmla="val 12500"/>
            </a:avLst>
          </a:prstGeom>
          <a:solidFill>
            <a:srgbClr val="FF99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 name="Shape 538"/>
          <p:cNvSpPr txBox="1"/>
          <p:nvPr/>
        </p:nvSpPr>
        <p:spPr>
          <a:xfrm>
            <a:off x="7468775" y="289950"/>
            <a:ext cx="1451100" cy="641099"/>
          </a:xfrm>
          <a:prstGeom prst="rect">
            <a:avLst/>
          </a:prstGeom>
          <a:noFill/>
          <a:ln>
            <a:noFill/>
          </a:ln>
        </p:spPr>
        <p:txBody>
          <a:bodyPr lIns="91425" tIns="91425" rIns="91425" bIns="91425" anchor="t" anchorCtr="0">
            <a:noAutofit/>
          </a:bodyPr>
          <a:lstStyle/>
          <a:p>
            <a:pPr lvl="0" algn="ctr" rtl="0">
              <a:spcBef>
                <a:spcPts val="0"/>
              </a:spcBef>
              <a:buNone/>
            </a:pPr>
            <a:r>
              <a:rPr lang="en" b="1" dirty="0"/>
              <a:t>FOLLOW ALONG CAREFULLY</a:t>
            </a:r>
          </a:p>
        </p:txBody>
      </p:sp>
    </p:spTree>
    <p:extLst>
      <p:ext uri="{BB962C8B-B14F-4D97-AF65-F5344CB8AC3E}">
        <p14:creationId xmlns:p14="http://schemas.microsoft.com/office/powerpoint/2010/main" val="71431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Activity Outline</a:t>
            </a:r>
          </a:p>
        </p:txBody>
      </p:sp>
      <p:sp>
        <p:nvSpPr>
          <p:cNvPr id="60" name="Shape 60"/>
          <p:cNvSpPr txBox="1">
            <a:spLocks noGrp="1"/>
          </p:cNvSpPr>
          <p:nvPr>
            <p:ph type="body" idx="1"/>
          </p:nvPr>
        </p:nvSpPr>
        <p:spPr>
          <a:xfrm>
            <a:off x="457200" y="971550"/>
            <a:ext cx="8229600" cy="3725699"/>
          </a:xfrm>
          <a:prstGeom prst="rect">
            <a:avLst/>
          </a:prstGeom>
        </p:spPr>
        <p:txBody>
          <a:bodyPr lIns="91425" tIns="91425" rIns="91425" bIns="91425" anchor="t" anchorCtr="0">
            <a:noAutofit/>
          </a:bodyPr>
          <a:lstStyle/>
          <a:p>
            <a:pPr lvl="0" rtl="0">
              <a:spcBef>
                <a:spcPts val="0"/>
              </a:spcBef>
              <a:buNone/>
            </a:pPr>
            <a:r>
              <a:rPr lang="en" dirty="0"/>
              <a:t>You’ve each been given a constellation to document. You’ll need to:</a:t>
            </a:r>
          </a:p>
          <a:p>
            <a:pPr marL="457200" lvl="0" indent="-381000" rtl="0">
              <a:spcBef>
                <a:spcPts val="0"/>
              </a:spcBef>
              <a:buSzPct val="100000"/>
            </a:pPr>
            <a:r>
              <a:rPr lang="en" sz="2400" dirty="0"/>
              <a:t>Determine the coordinates for each star in the constellation</a:t>
            </a:r>
          </a:p>
          <a:p>
            <a:pPr marL="457200" lvl="0" indent="-381000" rtl="0">
              <a:spcBef>
                <a:spcPts val="0"/>
              </a:spcBef>
              <a:buSzPct val="100000"/>
            </a:pPr>
            <a:r>
              <a:rPr lang="en" sz="2400" dirty="0"/>
              <a:t>Get the computer to draw them in the correct position</a:t>
            </a:r>
          </a:p>
          <a:p>
            <a:pPr marL="457200" lvl="0" indent="-381000" rtl="0">
              <a:spcBef>
                <a:spcPts val="0"/>
              </a:spcBef>
              <a:buSzPct val="100000"/>
            </a:pPr>
            <a:r>
              <a:rPr lang="en" sz="2400" dirty="0"/>
              <a:t>Add some additional information about the stars or the constellation</a:t>
            </a:r>
          </a:p>
          <a:p>
            <a:pPr marL="457200" lvl="0" indent="-381000" rtl="0">
              <a:spcBef>
                <a:spcPts val="0"/>
              </a:spcBef>
              <a:buSzPct val="100000"/>
            </a:pPr>
            <a:r>
              <a:rPr lang="en" sz="2400" dirty="0"/>
              <a:t>Add some information about you, the author</a:t>
            </a:r>
          </a:p>
          <a:p>
            <a:pPr marL="457200" lvl="0" indent="-381000" rtl="0">
              <a:spcBef>
                <a:spcPts val="0"/>
              </a:spcBef>
              <a:buSzPct val="100000"/>
            </a:pPr>
            <a:r>
              <a:rPr lang="en" sz="2400" dirty="0"/>
              <a:t>Make your web page look super awesome!</a:t>
            </a:r>
          </a:p>
        </p:txBody>
      </p:sp>
      <p:pic>
        <p:nvPicPr>
          <p:cNvPr id="61" name="Shape 61"/>
          <p:cNvPicPr preferRelativeResize="0"/>
          <p:nvPr/>
        </p:nvPicPr>
        <p:blipFill>
          <a:blip r:embed="rId3">
            <a:alphaModFix/>
          </a:blip>
          <a:stretch>
            <a:fillRect/>
          </a:stretch>
        </p:blipFill>
        <p:spPr>
          <a:xfrm rot="-405716">
            <a:off x="437494" y="94809"/>
            <a:ext cx="433835" cy="42313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825" y="2133252"/>
            <a:ext cx="8781050" cy="2308120"/>
          </a:xfrm>
          <a:prstGeom prst="rect">
            <a:avLst/>
          </a:prstGeom>
        </p:spPr>
      </p:pic>
      <p:sp>
        <p:nvSpPr>
          <p:cNvPr id="5" name="Shape 534"/>
          <p:cNvSpPr txBox="1">
            <a:spLocks noGrp="1"/>
          </p:cNvSpPr>
          <p:nvPr>
            <p:ph type="title"/>
          </p:nvPr>
        </p:nvSpPr>
        <p:spPr>
          <a:xfrm>
            <a:off x="457200" y="205975"/>
            <a:ext cx="6645599" cy="857400"/>
          </a:xfrm>
          <a:prstGeom prst="rect">
            <a:avLst/>
          </a:prstGeom>
        </p:spPr>
        <p:txBody>
          <a:bodyPr lIns="91425" tIns="91425" rIns="91425" bIns="91425" anchor="b" anchorCtr="0">
            <a:noAutofit/>
          </a:bodyPr>
          <a:lstStyle/>
          <a:p>
            <a:pPr lvl="0" rtl="0">
              <a:spcBef>
                <a:spcPts val="0"/>
              </a:spcBef>
              <a:buNone/>
            </a:pPr>
            <a:r>
              <a:rPr lang="en" dirty="0">
                <a:solidFill>
                  <a:srgbClr val="4A86E8"/>
                </a:solidFill>
              </a:rPr>
              <a:t>Let’s add our stars!</a:t>
            </a:r>
          </a:p>
        </p:txBody>
      </p:sp>
      <p:pic>
        <p:nvPicPr>
          <p:cNvPr id="6" name="Shape 536"/>
          <p:cNvPicPr preferRelativeResize="0"/>
          <p:nvPr/>
        </p:nvPicPr>
        <p:blipFill>
          <a:blip r:embed="rId3">
            <a:alphaModFix/>
          </a:blip>
          <a:stretch>
            <a:fillRect/>
          </a:stretch>
        </p:blipFill>
        <p:spPr>
          <a:xfrm rot="-2157032">
            <a:off x="165200" y="121425"/>
            <a:ext cx="507300" cy="494776"/>
          </a:xfrm>
          <a:prstGeom prst="rect">
            <a:avLst/>
          </a:prstGeom>
          <a:noFill/>
          <a:ln>
            <a:noFill/>
          </a:ln>
        </p:spPr>
      </p:pic>
      <p:sp>
        <p:nvSpPr>
          <p:cNvPr id="7" name="Shape 537"/>
          <p:cNvSpPr/>
          <p:nvPr/>
        </p:nvSpPr>
        <p:spPr>
          <a:xfrm>
            <a:off x="7218725" y="129774"/>
            <a:ext cx="1798800" cy="1080000"/>
          </a:xfrm>
          <a:prstGeom prst="horizontalScroll">
            <a:avLst>
              <a:gd name="adj" fmla="val 12500"/>
            </a:avLst>
          </a:prstGeom>
          <a:solidFill>
            <a:srgbClr val="FF99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538"/>
          <p:cNvSpPr txBox="1"/>
          <p:nvPr/>
        </p:nvSpPr>
        <p:spPr>
          <a:xfrm>
            <a:off x="7468775" y="289950"/>
            <a:ext cx="1451100" cy="641099"/>
          </a:xfrm>
          <a:prstGeom prst="rect">
            <a:avLst/>
          </a:prstGeom>
          <a:noFill/>
          <a:ln>
            <a:noFill/>
          </a:ln>
        </p:spPr>
        <p:txBody>
          <a:bodyPr lIns="91425" tIns="91425" rIns="91425" bIns="91425" anchor="t" anchorCtr="0">
            <a:noAutofit/>
          </a:bodyPr>
          <a:lstStyle/>
          <a:p>
            <a:pPr lvl="0" algn="ctr" rtl="0">
              <a:spcBef>
                <a:spcPts val="0"/>
              </a:spcBef>
              <a:buNone/>
            </a:pPr>
            <a:r>
              <a:rPr lang="en" b="1" dirty="0"/>
              <a:t>FOLLOW ALONG CAREFULLY</a:t>
            </a:r>
          </a:p>
        </p:txBody>
      </p:sp>
      <p:sp>
        <p:nvSpPr>
          <p:cNvPr id="9" name="TextBox 8"/>
          <p:cNvSpPr txBox="1"/>
          <p:nvPr/>
        </p:nvSpPr>
        <p:spPr>
          <a:xfrm>
            <a:off x="138825" y="1517625"/>
            <a:ext cx="6350000" cy="461665"/>
          </a:xfrm>
          <a:prstGeom prst="rect">
            <a:avLst/>
          </a:prstGeom>
          <a:noFill/>
        </p:spPr>
        <p:txBody>
          <a:bodyPr wrap="square" rtlCol="0">
            <a:spAutoFit/>
          </a:bodyPr>
          <a:lstStyle/>
          <a:p>
            <a:r>
              <a:rPr lang="en-US" sz="2400" dirty="0"/>
              <a:t>You should see something like this below:</a:t>
            </a:r>
          </a:p>
        </p:txBody>
      </p:sp>
    </p:spTree>
    <p:extLst>
      <p:ext uri="{BB962C8B-B14F-4D97-AF65-F5344CB8AC3E}">
        <p14:creationId xmlns:p14="http://schemas.microsoft.com/office/powerpoint/2010/main" val="301420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457200" y="205975"/>
            <a:ext cx="6645599" cy="857400"/>
          </a:xfrm>
          <a:prstGeom prst="rect">
            <a:avLst/>
          </a:prstGeom>
        </p:spPr>
        <p:txBody>
          <a:bodyPr lIns="91425" tIns="91425" rIns="91425" bIns="91425" anchor="b" anchorCtr="0">
            <a:noAutofit/>
          </a:bodyPr>
          <a:lstStyle/>
          <a:p>
            <a:pPr lvl="0" rtl="0">
              <a:spcBef>
                <a:spcPts val="0"/>
              </a:spcBef>
              <a:buNone/>
            </a:pPr>
            <a:r>
              <a:rPr lang="en" dirty="0">
                <a:solidFill>
                  <a:srgbClr val="4A86E8"/>
                </a:solidFill>
              </a:rPr>
              <a:t>Oops! I made a mistake</a:t>
            </a:r>
          </a:p>
        </p:txBody>
      </p:sp>
      <p:sp>
        <p:nvSpPr>
          <p:cNvPr id="535" name="Shape 535"/>
          <p:cNvSpPr txBox="1">
            <a:spLocks noGrp="1"/>
          </p:cNvSpPr>
          <p:nvPr>
            <p:ph type="body" idx="1"/>
          </p:nvPr>
        </p:nvSpPr>
        <p:spPr>
          <a:xfrm>
            <a:off x="140120" y="1093972"/>
            <a:ext cx="8554199" cy="3654000"/>
          </a:xfrm>
          <a:prstGeom prst="rect">
            <a:avLst/>
          </a:prstGeom>
        </p:spPr>
        <p:txBody>
          <a:bodyPr lIns="91425" tIns="91425" rIns="91425" bIns="91425" anchor="t" anchorCtr="0">
            <a:noAutofit/>
          </a:bodyPr>
          <a:lstStyle/>
          <a:p>
            <a:pPr marL="457200" lvl="0" indent="-457200" rtl="0">
              <a:lnSpc>
                <a:spcPct val="150000"/>
              </a:lnSpc>
              <a:spcBef>
                <a:spcPts val="0"/>
              </a:spcBef>
              <a:buAutoNum type="arabicPeriod"/>
            </a:pPr>
            <a:r>
              <a:rPr lang="en-US" sz="2000" dirty="0"/>
              <a:t>If you make a mistake, you can delete the star. </a:t>
            </a:r>
          </a:p>
          <a:p>
            <a:pPr marL="457200" lvl="0" indent="-457200" rtl="0">
              <a:lnSpc>
                <a:spcPct val="150000"/>
              </a:lnSpc>
              <a:spcBef>
                <a:spcPts val="0"/>
              </a:spcBef>
              <a:buAutoNum type="arabicPeriod"/>
            </a:pPr>
            <a:r>
              <a:rPr lang="en-US" sz="2000" dirty="0"/>
              <a:t>Find the Star ID.</a:t>
            </a:r>
          </a:p>
          <a:p>
            <a:pPr marL="457200" lvl="0" indent="-457200" rtl="0">
              <a:lnSpc>
                <a:spcPct val="150000"/>
              </a:lnSpc>
              <a:spcBef>
                <a:spcPts val="0"/>
              </a:spcBef>
              <a:buAutoNum type="arabicPeriod"/>
            </a:pPr>
            <a:endParaRPr lang="en-US" sz="2000" dirty="0"/>
          </a:p>
          <a:p>
            <a:pPr marL="457200" lvl="0" indent="-457200" rtl="0">
              <a:lnSpc>
                <a:spcPct val="150000"/>
              </a:lnSpc>
              <a:spcBef>
                <a:spcPts val="0"/>
              </a:spcBef>
              <a:buAutoNum type="arabicPeriod"/>
            </a:pPr>
            <a:endParaRPr lang="en-US" sz="2000" dirty="0"/>
          </a:p>
          <a:p>
            <a:pPr lvl="0" rtl="0">
              <a:lnSpc>
                <a:spcPct val="150000"/>
              </a:lnSpc>
              <a:spcBef>
                <a:spcPts val="0"/>
              </a:spcBef>
            </a:pPr>
            <a:endParaRPr lang="en-US" sz="2000" dirty="0"/>
          </a:p>
          <a:p>
            <a:pPr marL="457200" lvl="0" indent="-457200" rtl="0">
              <a:spcBef>
                <a:spcPts val="0"/>
              </a:spcBef>
              <a:buAutoNum type="arabicPeriod" startAt="3"/>
            </a:pPr>
            <a:r>
              <a:rPr lang="en-US" sz="2000" dirty="0"/>
              <a:t>Copy the ID name into top right </a:t>
            </a:r>
          </a:p>
          <a:p>
            <a:pPr lvl="0" rtl="0">
              <a:spcBef>
                <a:spcPts val="0"/>
              </a:spcBef>
            </a:pPr>
            <a:r>
              <a:rPr lang="en-US" sz="2000" dirty="0"/>
              <a:t>      box and press “Delete Star.”</a:t>
            </a:r>
          </a:p>
          <a:p>
            <a:pPr marL="457200" lvl="0" indent="-457200" rtl="0">
              <a:lnSpc>
                <a:spcPct val="150000"/>
              </a:lnSpc>
              <a:spcBef>
                <a:spcPts val="0"/>
              </a:spcBef>
              <a:buAutoNum type="arabicPeriod"/>
            </a:pPr>
            <a:endParaRPr sz="2000" dirty="0"/>
          </a:p>
        </p:txBody>
      </p:sp>
      <p:pic>
        <p:nvPicPr>
          <p:cNvPr id="536" name="Shape 536"/>
          <p:cNvPicPr preferRelativeResize="0"/>
          <p:nvPr/>
        </p:nvPicPr>
        <p:blipFill>
          <a:blip r:embed="rId3">
            <a:alphaModFix/>
          </a:blip>
          <a:stretch>
            <a:fillRect/>
          </a:stretch>
        </p:blipFill>
        <p:spPr>
          <a:xfrm rot="-2157032">
            <a:off x="165200" y="121425"/>
            <a:ext cx="507300" cy="494776"/>
          </a:xfrm>
          <a:prstGeom prst="rect">
            <a:avLst/>
          </a:prstGeom>
          <a:noFill/>
          <a:ln>
            <a:noFill/>
          </a:ln>
        </p:spPr>
      </p:pic>
      <p:sp>
        <p:nvSpPr>
          <p:cNvPr id="537" name="Shape 537"/>
          <p:cNvSpPr/>
          <p:nvPr/>
        </p:nvSpPr>
        <p:spPr>
          <a:xfrm>
            <a:off x="7218725" y="129774"/>
            <a:ext cx="1798800" cy="1080000"/>
          </a:xfrm>
          <a:prstGeom prst="horizontalScroll">
            <a:avLst>
              <a:gd name="adj" fmla="val 12500"/>
            </a:avLst>
          </a:prstGeom>
          <a:solidFill>
            <a:srgbClr val="FF99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 name="Shape 538"/>
          <p:cNvSpPr txBox="1"/>
          <p:nvPr/>
        </p:nvSpPr>
        <p:spPr>
          <a:xfrm>
            <a:off x="7468775" y="289950"/>
            <a:ext cx="1451100" cy="641099"/>
          </a:xfrm>
          <a:prstGeom prst="rect">
            <a:avLst/>
          </a:prstGeom>
          <a:noFill/>
          <a:ln>
            <a:noFill/>
          </a:ln>
        </p:spPr>
        <p:txBody>
          <a:bodyPr lIns="91425" tIns="91425" rIns="91425" bIns="91425" anchor="t" anchorCtr="0">
            <a:noAutofit/>
          </a:bodyPr>
          <a:lstStyle/>
          <a:p>
            <a:pPr lvl="0" algn="ctr" rtl="0">
              <a:spcBef>
                <a:spcPts val="0"/>
              </a:spcBef>
              <a:buNone/>
            </a:pPr>
            <a:r>
              <a:rPr lang="en" b="1" dirty="0"/>
              <a:t>FOLLOW ALONG CAREFULLY</a:t>
            </a:r>
          </a:p>
        </p:txBody>
      </p:sp>
      <p:pic>
        <p:nvPicPr>
          <p:cNvPr id="4" name="Picture 3"/>
          <p:cNvPicPr>
            <a:picLocks noChangeAspect="1"/>
          </p:cNvPicPr>
          <p:nvPr/>
        </p:nvPicPr>
        <p:blipFill>
          <a:blip r:embed="rId4"/>
          <a:stretch>
            <a:fillRect/>
          </a:stretch>
        </p:blipFill>
        <p:spPr>
          <a:xfrm>
            <a:off x="4868258" y="1677877"/>
            <a:ext cx="3140906" cy="1508298"/>
          </a:xfrm>
          <a:prstGeom prst="rect">
            <a:avLst/>
          </a:prstGeom>
        </p:spPr>
      </p:pic>
      <p:sp>
        <p:nvSpPr>
          <p:cNvPr id="5" name="Rectangle 4"/>
          <p:cNvSpPr/>
          <p:nvPr/>
        </p:nvSpPr>
        <p:spPr>
          <a:xfrm>
            <a:off x="5427011" y="2638400"/>
            <a:ext cx="1036784" cy="3918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4500378" y="3316662"/>
            <a:ext cx="3926834" cy="1660071"/>
          </a:xfrm>
          <a:prstGeom prst="rect">
            <a:avLst/>
          </a:prstGeom>
        </p:spPr>
      </p:pic>
      <p:sp>
        <p:nvSpPr>
          <p:cNvPr id="12" name="Rectangle 11"/>
          <p:cNvSpPr/>
          <p:nvPr/>
        </p:nvSpPr>
        <p:spPr>
          <a:xfrm>
            <a:off x="4591533" y="4088922"/>
            <a:ext cx="1036784" cy="3918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2647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457200" y="205975"/>
            <a:ext cx="6645599" cy="857400"/>
          </a:xfrm>
          <a:prstGeom prst="rect">
            <a:avLst/>
          </a:prstGeom>
        </p:spPr>
        <p:txBody>
          <a:bodyPr lIns="91425" tIns="91425" rIns="91425" bIns="91425" anchor="b" anchorCtr="0">
            <a:noAutofit/>
          </a:bodyPr>
          <a:lstStyle/>
          <a:p>
            <a:pPr lvl="0" rtl="0">
              <a:spcBef>
                <a:spcPts val="0"/>
              </a:spcBef>
              <a:buNone/>
            </a:pPr>
            <a:r>
              <a:rPr lang="en" dirty="0">
                <a:solidFill>
                  <a:srgbClr val="4A86E8"/>
                </a:solidFill>
              </a:rPr>
              <a:t>Let’s add the coordinates!</a:t>
            </a:r>
          </a:p>
        </p:txBody>
      </p:sp>
      <p:sp>
        <p:nvSpPr>
          <p:cNvPr id="535" name="Shape 535"/>
          <p:cNvSpPr txBox="1">
            <a:spLocks noGrp="1"/>
          </p:cNvSpPr>
          <p:nvPr>
            <p:ph type="body" idx="1"/>
          </p:nvPr>
        </p:nvSpPr>
        <p:spPr>
          <a:xfrm>
            <a:off x="228600" y="1400575"/>
            <a:ext cx="8554199" cy="3654000"/>
          </a:xfrm>
          <a:prstGeom prst="rect">
            <a:avLst/>
          </a:prstGeom>
        </p:spPr>
        <p:txBody>
          <a:bodyPr lIns="91425" tIns="91425" rIns="91425" bIns="91425" anchor="t" anchorCtr="0">
            <a:noAutofit/>
          </a:bodyPr>
          <a:lstStyle/>
          <a:p>
            <a:pPr marL="457200" indent="-457200">
              <a:buAutoNum type="arabicPeriod"/>
            </a:pPr>
            <a:endParaRPr lang="en-US" sz="2000" dirty="0"/>
          </a:p>
          <a:p>
            <a:pPr marL="457200" indent="-457200">
              <a:buAutoNum type="arabicPeriod"/>
            </a:pPr>
            <a:r>
              <a:rPr lang="en-US" sz="2000" dirty="0"/>
              <a:t>Navigate into the “</a:t>
            </a:r>
            <a:r>
              <a:rPr lang="en-US" sz="2000" dirty="0">
                <a:solidFill>
                  <a:srgbClr val="FF0000"/>
                </a:solidFill>
              </a:rPr>
              <a:t>scripts</a:t>
            </a:r>
            <a:r>
              <a:rPr lang="en-US" sz="2000" dirty="0"/>
              <a:t>” folder</a:t>
            </a:r>
          </a:p>
          <a:p>
            <a:pPr marL="457200" indent="-457200">
              <a:buAutoNum type="arabicPeriod"/>
            </a:pPr>
            <a:r>
              <a:rPr lang="en-US" sz="2000" dirty="0"/>
              <a:t>Right click on “</a:t>
            </a:r>
            <a:r>
              <a:rPr lang="en-US" sz="2000" dirty="0">
                <a:solidFill>
                  <a:srgbClr val="FF0000"/>
                </a:solidFill>
              </a:rPr>
              <a:t>stars.js</a:t>
            </a:r>
            <a:r>
              <a:rPr lang="en-US" sz="2000" dirty="0"/>
              <a:t>” and open in sublime</a:t>
            </a:r>
          </a:p>
          <a:p>
            <a:pPr marL="457200" indent="-457200">
              <a:buAutoNum type="arabicPeriod"/>
            </a:pPr>
            <a:r>
              <a:rPr lang="en-US" sz="2000" dirty="0"/>
              <a:t>Remove the old code in stars.js</a:t>
            </a:r>
          </a:p>
          <a:p>
            <a:pPr marL="457200" indent="-457200">
              <a:buAutoNum type="arabicPeriod"/>
            </a:pPr>
            <a:r>
              <a:rPr lang="en-US" sz="2000" dirty="0"/>
              <a:t>Copy and paste the text from </a:t>
            </a:r>
            <a:r>
              <a:rPr lang="en-US" sz="2000" dirty="0" err="1"/>
              <a:t>json</a:t>
            </a:r>
            <a:r>
              <a:rPr lang="en-US" sz="2000" dirty="0"/>
              <a:t>-generator into </a:t>
            </a:r>
            <a:r>
              <a:rPr lang="en-US" sz="2000" dirty="0">
                <a:solidFill>
                  <a:srgbClr val="FF0000"/>
                </a:solidFill>
              </a:rPr>
              <a:t>stars.js</a:t>
            </a:r>
          </a:p>
          <a:p>
            <a:pPr marL="457200" indent="-457200">
              <a:buAutoNum type="arabicPeriod"/>
            </a:pPr>
            <a:r>
              <a:rPr lang="en-US" sz="2000" dirty="0"/>
              <a:t>Save the file</a:t>
            </a:r>
          </a:p>
          <a:p>
            <a:pPr marL="457200" indent="-457200">
              <a:buAutoNum type="arabicPeriod"/>
            </a:pPr>
            <a:r>
              <a:rPr lang="en-US" sz="2000" dirty="0"/>
              <a:t>Open </a:t>
            </a:r>
            <a:r>
              <a:rPr lang="en-US" sz="2000" dirty="0">
                <a:solidFill>
                  <a:srgbClr val="0070C0"/>
                </a:solidFill>
              </a:rPr>
              <a:t>index.html</a:t>
            </a:r>
            <a:r>
              <a:rPr lang="en-US" sz="2000" dirty="0"/>
              <a:t> to see your constellation! </a:t>
            </a:r>
          </a:p>
          <a:p>
            <a:pPr marL="457200" indent="-457200">
              <a:buAutoNum type="arabicPeriod"/>
            </a:pPr>
            <a:endParaRPr lang="en-US" sz="2000" dirty="0"/>
          </a:p>
        </p:txBody>
      </p:sp>
      <p:pic>
        <p:nvPicPr>
          <p:cNvPr id="536" name="Shape 536"/>
          <p:cNvPicPr preferRelativeResize="0"/>
          <p:nvPr/>
        </p:nvPicPr>
        <p:blipFill>
          <a:blip r:embed="rId3">
            <a:alphaModFix/>
          </a:blip>
          <a:stretch>
            <a:fillRect/>
          </a:stretch>
        </p:blipFill>
        <p:spPr>
          <a:xfrm rot="-2157032">
            <a:off x="165200" y="121425"/>
            <a:ext cx="507300" cy="494776"/>
          </a:xfrm>
          <a:prstGeom prst="rect">
            <a:avLst/>
          </a:prstGeom>
          <a:noFill/>
          <a:ln>
            <a:noFill/>
          </a:ln>
        </p:spPr>
      </p:pic>
      <p:sp>
        <p:nvSpPr>
          <p:cNvPr id="537" name="Shape 537"/>
          <p:cNvSpPr/>
          <p:nvPr/>
        </p:nvSpPr>
        <p:spPr>
          <a:xfrm>
            <a:off x="7218725" y="129774"/>
            <a:ext cx="1798800" cy="1080000"/>
          </a:xfrm>
          <a:prstGeom prst="horizontalScroll">
            <a:avLst>
              <a:gd name="adj" fmla="val 12500"/>
            </a:avLst>
          </a:prstGeom>
          <a:solidFill>
            <a:srgbClr val="FF99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 name="Shape 538"/>
          <p:cNvSpPr txBox="1"/>
          <p:nvPr/>
        </p:nvSpPr>
        <p:spPr>
          <a:xfrm>
            <a:off x="7468775" y="289950"/>
            <a:ext cx="1451100" cy="641099"/>
          </a:xfrm>
          <a:prstGeom prst="rect">
            <a:avLst/>
          </a:prstGeom>
          <a:noFill/>
          <a:ln>
            <a:noFill/>
          </a:ln>
        </p:spPr>
        <p:txBody>
          <a:bodyPr lIns="91425" tIns="91425" rIns="91425" bIns="91425" anchor="t" anchorCtr="0">
            <a:noAutofit/>
          </a:bodyPr>
          <a:lstStyle/>
          <a:p>
            <a:pPr lvl="0" algn="ctr" rtl="0">
              <a:spcBef>
                <a:spcPts val="0"/>
              </a:spcBef>
              <a:buNone/>
            </a:pPr>
            <a:r>
              <a:rPr lang="en" b="1" dirty="0"/>
              <a:t>FOLLOW ALONG CAREFULLY</a:t>
            </a:r>
          </a:p>
        </p:txBody>
      </p:sp>
    </p:spTree>
    <p:extLst>
      <p:ext uri="{BB962C8B-B14F-4D97-AF65-F5344CB8AC3E}">
        <p14:creationId xmlns:p14="http://schemas.microsoft.com/office/powerpoint/2010/main" val="1818264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dirty="0">
                <a:solidFill>
                  <a:srgbClr val="4A86E8"/>
                </a:solidFill>
              </a:rPr>
              <a:t>Adding JavaScript code</a:t>
            </a:r>
            <a:endParaRPr lang="en-US" b="0" dirty="0">
              <a:solidFill>
                <a:schemeClr val="tx1"/>
              </a:solidFill>
            </a:endParaRPr>
          </a:p>
        </p:txBody>
      </p:sp>
      <p:sp>
        <p:nvSpPr>
          <p:cNvPr id="544" name="Shape 544"/>
          <p:cNvSpPr txBox="1">
            <a:spLocks noGrp="1"/>
          </p:cNvSpPr>
          <p:nvPr>
            <p:ph type="body" idx="1"/>
          </p:nvPr>
        </p:nvSpPr>
        <p:spPr>
          <a:xfrm>
            <a:off x="292375" y="996225"/>
            <a:ext cx="8394299" cy="4095600"/>
          </a:xfrm>
          <a:prstGeom prst="rect">
            <a:avLst/>
          </a:prstGeom>
        </p:spPr>
        <p:txBody>
          <a:bodyPr lIns="91425" tIns="91425" rIns="91425" bIns="91425" anchor="t" anchorCtr="0">
            <a:noAutofit/>
          </a:bodyPr>
          <a:lstStyle/>
          <a:p>
            <a:pPr marL="139700" lvl="0" rtl="0">
              <a:lnSpc>
                <a:spcPct val="150000"/>
              </a:lnSpc>
              <a:spcBef>
                <a:spcPts val="0"/>
              </a:spcBef>
              <a:buSzPct val="100000"/>
            </a:pPr>
            <a:r>
              <a:rPr lang="en" sz="1400" dirty="0"/>
              <a:t>1. Uncomment the following line in index.html.</a:t>
            </a:r>
            <a:endParaRPr lang="en-US" sz="1400" dirty="0">
              <a:solidFill>
                <a:schemeClr val="tx1"/>
              </a:solidFill>
            </a:endParaRPr>
          </a:p>
          <a:p>
            <a:pPr marL="139700" lvl="0" rtl="0">
              <a:lnSpc>
                <a:spcPct val="150000"/>
              </a:lnSpc>
              <a:spcBef>
                <a:spcPts val="0"/>
              </a:spcBef>
              <a:buSzPct val="100000"/>
            </a:pPr>
            <a:r>
              <a:rPr lang="en" sz="1200" dirty="0">
                <a:solidFill>
                  <a:schemeClr val="tx1"/>
                </a:solidFill>
              </a:rPr>
              <a:t>        - </a:t>
            </a:r>
            <a:r>
              <a:rPr lang="en" sz="1200" dirty="0">
                <a:solidFill>
                  <a:schemeClr val="tx1"/>
                </a:solidFill>
                <a:latin typeface="Arial" charset="0"/>
              </a:rPr>
              <a:t> </a:t>
            </a:r>
            <a:r>
              <a:rPr lang="en-US" sz="1200" dirty="0">
                <a:solidFill>
                  <a:schemeClr val="tx1"/>
                </a:solidFill>
                <a:latin typeface="Arial" charset="0"/>
              </a:rPr>
              <a:t> &lt;script </a:t>
            </a:r>
            <a:r>
              <a:rPr lang="en-US" sz="1200" dirty="0" err="1">
                <a:solidFill>
                  <a:schemeClr val="tx1"/>
                </a:solidFill>
                <a:latin typeface="Arial" charset="0"/>
              </a:rPr>
              <a:t>src</a:t>
            </a:r>
            <a:r>
              <a:rPr lang="en-US" sz="1200" dirty="0">
                <a:solidFill>
                  <a:schemeClr val="tx1"/>
                </a:solidFill>
                <a:latin typeface="Arial" charset="0"/>
              </a:rPr>
              <a:t>="scripts/your_code.js"&gt;&lt;/script&gt;</a:t>
            </a:r>
            <a:endParaRPr lang="en" sz="1200" dirty="0">
              <a:solidFill>
                <a:schemeClr val="tx1"/>
              </a:solidFill>
              <a:latin typeface="Arial" charset="0"/>
            </a:endParaRPr>
          </a:p>
          <a:p>
            <a:pPr marL="139700">
              <a:lnSpc>
                <a:spcPct val="150000"/>
              </a:lnSpc>
            </a:pPr>
            <a:endParaRPr lang="en-US" sz="1200" dirty="0">
              <a:solidFill>
                <a:schemeClr val="tx1"/>
              </a:solidFill>
            </a:endParaRPr>
          </a:p>
          <a:p>
            <a:pPr marL="139700">
              <a:lnSpc>
                <a:spcPct val="150000"/>
              </a:lnSpc>
            </a:pPr>
            <a:r>
              <a:rPr lang="en" sz="1400" dirty="0"/>
              <a:t>2. Uncomment line 8 in your_code.js and </a:t>
            </a:r>
            <a:r>
              <a:rPr lang="en" sz="1400" u="sng" dirty="0"/>
              <a:t>save</a:t>
            </a:r>
            <a:r>
              <a:rPr lang="en" sz="1400" dirty="0"/>
              <a:t>.  </a:t>
            </a:r>
            <a:endParaRPr lang="en" sz="1400" dirty="0">
              <a:solidFill>
                <a:schemeClr val="tx1"/>
              </a:solidFill>
            </a:endParaRPr>
          </a:p>
          <a:p>
            <a:pPr marL="139700">
              <a:lnSpc>
                <a:spcPct val="150000"/>
              </a:lnSpc>
            </a:pPr>
            <a:r>
              <a:rPr lang="en" sz="1400" dirty="0"/>
              <a:t>    Refresh the browser and open the dev tools using the F12 button. </a:t>
            </a:r>
            <a:endParaRPr lang="en" sz="1400" dirty="0">
              <a:solidFill>
                <a:schemeClr val="tx1"/>
              </a:solidFill>
            </a:endParaRPr>
          </a:p>
          <a:p>
            <a:pPr marL="139700">
              <a:lnSpc>
                <a:spcPct val="150000"/>
              </a:lnSpc>
            </a:pPr>
            <a:r>
              <a:rPr lang="en" sz="1200" dirty="0">
                <a:solidFill>
                  <a:schemeClr val="tx1"/>
                </a:solidFill>
                <a:latin typeface="Arial" charset="0"/>
              </a:rPr>
              <a:t>        - sibling &lt;p&gt; should show up after my-description element.</a:t>
            </a:r>
          </a:p>
          <a:p>
            <a:pPr marL="139700">
              <a:lnSpc>
                <a:spcPct val="150000"/>
              </a:lnSpc>
            </a:pPr>
            <a:r>
              <a:rPr lang="en" sz="800" dirty="0">
                <a:solidFill>
                  <a:schemeClr val="tx1"/>
                </a:solidFill>
                <a:latin typeface="Arial" charset="0"/>
              </a:rPr>
              <a:t> </a:t>
            </a:r>
          </a:p>
          <a:p>
            <a:pPr marL="139700">
              <a:lnSpc>
                <a:spcPct val="150000"/>
              </a:lnSpc>
            </a:pPr>
            <a:r>
              <a:rPr lang="en" sz="1400" dirty="0">
                <a:solidFill>
                  <a:schemeClr val="tx1"/>
                </a:solidFill>
              </a:rPr>
              <a:t>3. Uncomment line 11 and see what happened to the index.html page. </a:t>
            </a:r>
          </a:p>
          <a:p>
            <a:pPr marL="139700">
              <a:lnSpc>
                <a:spcPct val="150000"/>
              </a:lnSpc>
            </a:pPr>
            <a:r>
              <a:rPr lang="en" sz="1200" dirty="0">
                <a:solidFill>
                  <a:schemeClr val="tx1"/>
                </a:solidFill>
              </a:rPr>
              <a:t>       - new text on the page. </a:t>
            </a:r>
          </a:p>
          <a:p>
            <a:pPr marL="139700">
              <a:lnSpc>
                <a:spcPct val="150000"/>
              </a:lnSpc>
            </a:pPr>
            <a:endParaRPr lang="en" sz="1200" dirty="0">
              <a:solidFill>
                <a:schemeClr val="tx1"/>
              </a:solidFill>
            </a:endParaRPr>
          </a:p>
          <a:p>
            <a:pPr marL="139700">
              <a:lnSpc>
                <a:spcPct val="150000"/>
              </a:lnSpc>
            </a:pPr>
            <a:r>
              <a:rPr lang="en-US" sz="1400" dirty="0">
                <a:solidFill>
                  <a:schemeClr val="tx1"/>
                </a:solidFill>
                <a:latin typeface="Arial" charset="0"/>
              </a:rPr>
              <a:t>4. Uncomment line 14 and see</a:t>
            </a:r>
            <a:r>
              <a:rPr lang="en" sz="1400" dirty="0">
                <a:solidFill>
                  <a:schemeClr val="tx1"/>
                </a:solidFill>
                <a:latin typeface="Arial" charset="0"/>
              </a:rPr>
              <a:t> </a:t>
            </a:r>
            <a:r>
              <a:rPr lang="en-US" sz="1400" dirty="0">
                <a:solidFill>
                  <a:schemeClr val="tx1"/>
                </a:solidFill>
                <a:latin typeface="Arial" charset="0"/>
              </a:rPr>
              <a:t>how</a:t>
            </a:r>
            <a:r>
              <a:rPr lang="en" sz="1400" dirty="0">
                <a:solidFill>
                  <a:schemeClr val="tx1"/>
                </a:solidFill>
                <a:latin typeface="Arial" charset="0"/>
              </a:rPr>
              <a:t> </a:t>
            </a:r>
            <a:r>
              <a:rPr lang="en-US" sz="1400" dirty="0">
                <a:solidFill>
                  <a:schemeClr val="tx1"/>
                </a:solidFill>
                <a:latin typeface="Arial" charset="0"/>
              </a:rPr>
              <a:t>the text has been changed</a:t>
            </a:r>
            <a:r>
              <a:rPr lang="en" sz="1400" dirty="0">
                <a:solidFill>
                  <a:schemeClr val="tx1"/>
                </a:solidFill>
                <a:latin typeface="Arial" charset="0"/>
              </a:rPr>
              <a:t>.</a:t>
            </a:r>
          </a:p>
          <a:p>
            <a:pPr marL="139700">
              <a:lnSpc>
                <a:spcPct val="150000"/>
              </a:lnSpc>
            </a:pPr>
            <a:r>
              <a:rPr lang="en" sz="1200" dirty="0">
                <a:solidFill>
                  <a:schemeClr val="tx1"/>
                </a:solidFill>
                <a:latin typeface="Arial" charset="0"/>
              </a:rPr>
              <a:t>       - </a:t>
            </a:r>
            <a:r>
              <a:rPr lang="en-US" sz="1200" dirty="0">
                <a:solidFill>
                  <a:schemeClr val="tx1"/>
                </a:solidFill>
                <a:latin typeface="Arial" charset="0"/>
              </a:rPr>
              <a:t>the text</a:t>
            </a:r>
            <a:r>
              <a:rPr lang="en" sz="1200" dirty="0">
                <a:solidFill>
                  <a:schemeClr val="tx1"/>
                </a:solidFill>
                <a:latin typeface="Arial" charset="0"/>
              </a:rPr>
              <a:t> </a:t>
            </a:r>
            <a:r>
              <a:rPr lang="en-US" sz="1200" dirty="0">
                <a:solidFill>
                  <a:schemeClr val="tx1"/>
                </a:solidFill>
                <a:latin typeface="Arial" charset="0"/>
              </a:rPr>
              <a:t>is</a:t>
            </a:r>
            <a:r>
              <a:rPr lang="en" sz="1200" dirty="0">
                <a:solidFill>
                  <a:schemeClr val="tx1"/>
                </a:solidFill>
                <a:latin typeface="Arial" charset="0"/>
              </a:rPr>
              <a:t> </a:t>
            </a:r>
            <a:r>
              <a:rPr lang="en-US" sz="1200" dirty="0">
                <a:solidFill>
                  <a:schemeClr val="tx1"/>
                </a:solidFill>
                <a:latin typeface="Arial" charset="0"/>
              </a:rPr>
              <a:t>now</a:t>
            </a:r>
            <a:r>
              <a:rPr lang="en" sz="1200" dirty="0">
                <a:solidFill>
                  <a:schemeClr val="tx1"/>
                </a:solidFill>
                <a:latin typeface="Arial" charset="0"/>
              </a:rPr>
              <a:t> </a:t>
            </a:r>
            <a:r>
              <a:rPr lang="en-US" sz="1200" dirty="0">
                <a:solidFill>
                  <a:schemeClr val="tx1"/>
                </a:solidFill>
                <a:latin typeface="Arial" charset="0"/>
              </a:rPr>
              <a:t>pink!</a:t>
            </a:r>
            <a:r>
              <a:rPr lang="en" sz="1200" dirty="0">
                <a:solidFill>
                  <a:schemeClr val="tx1"/>
                </a:solidFill>
                <a:latin typeface="Arial" charset="0"/>
              </a:rPr>
              <a:t> </a:t>
            </a:r>
          </a:p>
          <a:p>
            <a:pPr marL="139700">
              <a:lnSpc>
                <a:spcPct val="150000"/>
              </a:lnSpc>
            </a:pPr>
            <a:endParaRPr lang="en" sz="1400" dirty="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solidFill>
                  <a:srgbClr val="4A86E8"/>
                </a:solidFill>
              </a:rPr>
              <a:t>Additional steps</a:t>
            </a:r>
          </a:p>
        </p:txBody>
      </p:sp>
      <p:sp>
        <p:nvSpPr>
          <p:cNvPr id="544" name="Shape 544"/>
          <p:cNvSpPr txBox="1">
            <a:spLocks noGrp="1"/>
          </p:cNvSpPr>
          <p:nvPr>
            <p:ph type="body" idx="1"/>
          </p:nvPr>
        </p:nvSpPr>
        <p:spPr>
          <a:xfrm>
            <a:off x="292375" y="996225"/>
            <a:ext cx="8394299" cy="4095600"/>
          </a:xfrm>
          <a:prstGeom prst="rect">
            <a:avLst/>
          </a:prstGeom>
        </p:spPr>
        <p:txBody>
          <a:bodyPr lIns="91425" tIns="91425" rIns="91425" bIns="91425" anchor="t" anchorCtr="0">
            <a:noAutofit/>
          </a:bodyPr>
          <a:lstStyle/>
          <a:p>
            <a:pPr marL="457200" lvl="0" indent="-317500" rtl="0">
              <a:lnSpc>
                <a:spcPct val="150000"/>
              </a:lnSpc>
              <a:spcBef>
                <a:spcPts val="0"/>
              </a:spcBef>
              <a:buSzPct val="100000"/>
              <a:buAutoNum type="arabicPeriod"/>
            </a:pPr>
            <a:r>
              <a:rPr lang="en" sz="1400" dirty="0"/>
              <a:t>Add your name, grade and school to the </a:t>
            </a:r>
            <a:r>
              <a:rPr lang="en" sz="1400" b="1" dirty="0"/>
              <a:t>&lt;footer&gt;</a:t>
            </a:r>
            <a:r>
              <a:rPr lang="en" sz="1400" dirty="0"/>
              <a:t>. Keep the &lt;</a:t>
            </a:r>
            <a:r>
              <a:rPr lang="en" sz="1400" dirty="0" err="1"/>
              <a:t>br</a:t>
            </a:r>
            <a:r>
              <a:rPr lang="en" sz="1400" dirty="0"/>
              <a:t>&gt; tags! (They add a new line)</a:t>
            </a:r>
            <a:endParaRPr lang="en-US" sz="1400" dirty="0">
              <a:solidFill>
                <a:schemeClr val="tx1"/>
              </a:solidFill>
            </a:endParaRPr>
          </a:p>
          <a:p>
            <a:pPr marL="457200" lvl="0" indent="-317500" rtl="0">
              <a:lnSpc>
                <a:spcPct val="150000"/>
              </a:lnSpc>
              <a:spcBef>
                <a:spcPts val="0"/>
              </a:spcBef>
              <a:buSzPct val="100000"/>
              <a:buAutoNum type="arabicPeriod"/>
            </a:pPr>
            <a:r>
              <a:rPr lang="en" sz="1400" dirty="0"/>
              <a:t>Add text to the paragraph &lt;p&gt; tags in your </a:t>
            </a:r>
            <a:r>
              <a:rPr lang="en" sz="1400" b="1" dirty="0">
                <a:solidFill>
                  <a:srgbClr val="9900FF"/>
                </a:solidFill>
              </a:rPr>
              <a:t>index.html</a:t>
            </a:r>
            <a:r>
              <a:rPr lang="en" sz="1400" dirty="0"/>
              <a:t> file.</a:t>
            </a:r>
            <a:endParaRPr lang="en" sz="1400" dirty="0">
              <a:solidFill>
                <a:schemeClr val="tx1"/>
              </a:solidFill>
            </a:endParaRPr>
          </a:p>
          <a:p>
            <a:pPr marL="457200" lvl="0" indent="-317500" rtl="0">
              <a:lnSpc>
                <a:spcPct val="150000"/>
              </a:lnSpc>
              <a:spcBef>
                <a:spcPts val="0"/>
              </a:spcBef>
              <a:buSzPct val="100000"/>
              <a:buAutoNum type="arabicPeriod"/>
            </a:pPr>
            <a:r>
              <a:rPr lang="en" sz="1400" dirty="0"/>
              <a:t>Change the font-size of “.</a:t>
            </a:r>
            <a:r>
              <a:rPr lang="en" sz="1400" dirty="0" err="1"/>
              <a:t>myparagraph</a:t>
            </a:r>
            <a:r>
              <a:rPr lang="en" sz="1400" dirty="0"/>
              <a:t>” in the </a:t>
            </a:r>
            <a:r>
              <a:rPr lang="en" sz="1400" b="1" dirty="0"/>
              <a:t>main.css</a:t>
            </a:r>
            <a:r>
              <a:rPr lang="en" sz="1400" dirty="0"/>
              <a:t> file. Save and refresh your web page. </a:t>
            </a:r>
            <a:endParaRPr lang="en" sz="1400" dirty="0">
              <a:solidFill>
                <a:schemeClr val="tx1"/>
              </a:solidFill>
            </a:endParaRPr>
          </a:p>
          <a:p>
            <a:pPr marL="457200" lvl="0" indent="-317500" rtl="0">
              <a:lnSpc>
                <a:spcPct val="150000"/>
              </a:lnSpc>
              <a:spcBef>
                <a:spcPts val="0"/>
              </a:spcBef>
              <a:buSzPct val="100000"/>
              <a:buAutoNum type="arabicPeriod"/>
            </a:pPr>
            <a:r>
              <a:rPr lang="en" sz="1400" dirty="0"/>
              <a:t>Add a background </a:t>
            </a:r>
            <a:r>
              <a:rPr lang="en" sz="1400" dirty="0" err="1"/>
              <a:t>colour</a:t>
            </a:r>
            <a:r>
              <a:rPr lang="en" sz="1400" dirty="0"/>
              <a:t> to your footer section in the </a:t>
            </a:r>
            <a:r>
              <a:rPr lang="en" sz="1400" b="1" dirty="0">
                <a:solidFill>
                  <a:srgbClr val="9900FF"/>
                </a:solidFill>
              </a:rPr>
              <a:t>main.css</a:t>
            </a:r>
            <a:r>
              <a:rPr lang="en" sz="1400" dirty="0"/>
              <a:t> file:</a:t>
            </a:r>
            <a:endParaRPr lang="en" sz="1400" dirty="0">
              <a:solidFill>
                <a:schemeClr val="tx1"/>
              </a:solidFill>
            </a:endParaRPr>
          </a:p>
          <a:p>
            <a:pPr lvl="0" rtl="0">
              <a:lnSpc>
                <a:spcPct val="150000"/>
              </a:lnSpc>
              <a:spcBef>
                <a:spcPts val="0"/>
              </a:spcBef>
              <a:buNone/>
            </a:pPr>
            <a:r>
              <a:rPr lang="en" sz="1400" dirty="0"/>
              <a:t>	e.g.	 </a:t>
            </a:r>
            <a:r>
              <a:rPr lang="en" sz="1400" dirty="0">
                <a:solidFill>
                  <a:srgbClr val="0000FF"/>
                </a:solidFill>
              </a:rPr>
              <a:t>background-color: green;</a:t>
            </a:r>
            <a:endParaRPr lang="en" sz="1400" dirty="0">
              <a:solidFill>
                <a:schemeClr val="tx1"/>
              </a:solidFill>
            </a:endParaRPr>
          </a:p>
          <a:p>
            <a:pPr lvl="0" rtl="0">
              <a:lnSpc>
                <a:spcPct val="150000"/>
              </a:lnSpc>
              <a:spcBef>
                <a:spcPts val="0"/>
              </a:spcBef>
              <a:buNone/>
            </a:pPr>
            <a:r>
              <a:rPr lang="en" sz="1400" dirty="0">
                <a:solidFill>
                  <a:srgbClr val="000000"/>
                </a:solidFill>
              </a:rPr>
              <a:t>5. Change the border </a:t>
            </a:r>
            <a:r>
              <a:rPr lang="en" sz="1400" dirty="0" err="1">
                <a:solidFill>
                  <a:srgbClr val="000000"/>
                </a:solidFill>
              </a:rPr>
              <a:t>colour</a:t>
            </a:r>
            <a:r>
              <a:rPr lang="en" sz="1400" dirty="0">
                <a:solidFill>
                  <a:srgbClr val="000000"/>
                </a:solidFill>
              </a:rPr>
              <a:t> of your footer section:</a:t>
            </a:r>
            <a:endParaRPr lang="en" sz="1400" dirty="0">
              <a:solidFill>
                <a:schemeClr val="tx1"/>
              </a:solidFill>
            </a:endParaRPr>
          </a:p>
          <a:p>
            <a:pPr marL="457200" lvl="0" indent="0" rtl="0">
              <a:lnSpc>
                <a:spcPct val="150000"/>
              </a:lnSpc>
              <a:spcBef>
                <a:spcPts val="0"/>
              </a:spcBef>
              <a:buNone/>
            </a:pPr>
            <a:r>
              <a:rPr lang="en" sz="1400" dirty="0">
                <a:solidFill>
                  <a:srgbClr val="000000"/>
                </a:solidFill>
              </a:rPr>
              <a:t>e.g.</a:t>
            </a:r>
            <a:r>
              <a:rPr lang="en" sz="1400" dirty="0">
                <a:solidFill>
                  <a:srgbClr val="0000FF"/>
                </a:solidFill>
              </a:rPr>
              <a:t> 	 border-color: orange;</a:t>
            </a:r>
            <a:endParaRPr lang="en" sz="1400" dirty="0">
              <a:solidFill>
                <a:schemeClr val="tx1"/>
              </a:solidFill>
            </a:endParaRPr>
          </a:p>
          <a:p>
            <a:pPr lvl="0" rtl="0">
              <a:lnSpc>
                <a:spcPct val="150000"/>
              </a:lnSpc>
              <a:spcBef>
                <a:spcPts val="0"/>
              </a:spcBef>
              <a:buNone/>
            </a:pPr>
            <a:r>
              <a:rPr lang="en" sz="1400" dirty="0">
                <a:solidFill>
                  <a:srgbClr val="000000"/>
                </a:solidFill>
              </a:rPr>
              <a:t>6.  Play around with your code and HAVE FUN! :)</a:t>
            </a:r>
            <a:endParaRPr lang="en" sz="1400" dirty="0">
              <a:solidFill>
                <a:schemeClr val="tx1"/>
              </a:solidFill>
            </a:endParaRPr>
          </a:p>
        </p:txBody>
      </p:sp>
      <p:sp>
        <p:nvSpPr>
          <p:cNvPr id="545" name="Shape 545"/>
          <p:cNvSpPr txBox="1"/>
          <p:nvPr/>
        </p:nvSpPr>
        <p:spPr>
          <a:xfrm>
            <a:off x="169050" y="4335600"/>
            <a:ext cx="8879100" cy="616799"/>
          </a:xfrm>
          <a:prstGeom prst="rect">
            <a:avLst/>
          </a:prstGeom>
          <a:noFill/>
          <a:ln>
            <a:noFill/>
          </a:ln>
        </p:spPr>
        <p:txBody>
          <a:bodyPr lIns="91425" tIns="91425" rIns="91425" bIns="91425" anchor="ctr" anchorCtr="0">
            <a:noAutofit/>
          </a:bodyPr>
          <a:lstStyle/>
          <a:p>
            <a:pPr lvl="0" rtl="0">
              <a:spcBef>
                <a:spcPts val="0"/>
              </a:spcBef>
              <a:buNone/>
            </a:pPr>
            <a:r>
              <a:rPr lang="en"/>
              <a:t>Go to </a:t>
            </a:r>
            <a:r>
              <a:rPr lang="en" u="sng">
                <a:solidFill>
                  <a:schemeClr val="hlink"/>
                </a:solidFill>
                <a:hlinkClick r:id="rId3"/>
              </a:rPr>
              <a:t>http://www.webmonkey.com/2010/02/css-properties/</a:t>
            </a:r>
            <a:r>
              <a:rPr lang="en"/>
              <a:t> if you want to see other CSS properties you can add!</a:t>
            </a:r>
          </a:p>
          <a:p>
            <a:pPr lvl="0" rtl="0">
              <a:spcBef>
                <a:spcPts val="0"/>
              </a:spcBef>
              <a:buNone/>
            </a:pPr>
            <a:r>
              <a:rPr lang="en" u="sng">
                <a:solidFill>
                  <a:schemeClr val="hlink"/>
                </a:solidFill>
                <a:hlinkClick r:id="rId4"/>
              </a:rPr>
              <a:t>http://www.webmonkey.com/2010/02/html_cheatsheet/</a:t>
            </a:r>
            <a:r>
              <a:rPr lang="en"/>
              <a:t>  - Go here to learn more HTML tags!</a:t>
            </a:r>
          </a:p>
        </p:txBody>
      </p:sp>
    </p:spTree>
    <p:extLst>
      <p:ext uri="{BB962C8B-B14F-4D97-AF65-F5344CB8AC3E}">
        <p14:creationId xmlns:p14="http://schemas.microsoft.com/office/powerpoint/2010/main" val="726001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body" idx="1"/>
          </p:nvPr>
        </p:nvSpPr>
        <p:spPr>
          <a:xfrm>
            <a:off x="457200" y="1063375"/>
            <a:ext cx="8229600" cy="4028400"/>
          </a:xfrm>
          <a:prstGeom prst="rect">
            <a:avLst/>
          </a:prstGeom>
        </p:spPr>
        <p:txBody>
          <a:bodyPr lIns="91425" tIns="91425" rIns="91425" bIns="91425" anchor="t" anchorCtr="0">
            <a:noAutofit/>
          </a:bodyPr>
          <a:lstStyle/>
          <a:p>
            <a:pPr marL="457200" lvl="0" indent="-317500" rtl="0">
              <a:lnSpc>
                <a:spcPct val="150000"/>
              </a:lnSpc>
              <a:spcBef>
                <a:spcPts val="0"/>
              </a:spcBef>
              <a:buSzPct val="100000"/>
              <a:buAutoNum type="arabicPeriod"/>
            </a:pPr>
            <a:r>
              <a:rPr lang="en" sz="1400" dirty="0"/>
              <a:t>Open Windows Explorer on your laptop by clicking the </a:t>
            </a:r>
            <a:r>
              <a:rPr lang="en" sz="1400" b="1" dirty="0"/>
              <a:t>Start </a:t>
            </a:r>
            <a:r>
              <a:rPr lang="en" sz="1400" dirty="0"/>
              <a:t>button, and then </a:t>
            </a:r>
            <a:r>
              <a:rPr lang="en" sz="1400" b="1" dirty="0"/>
              <a:t>My Computer</a:t>
            </a:r>
            <a:r>
              <a:rPr lang="en" sz="1400" dirty="0"/>
              <a:t>.</a:t>
            </a:r>
          </a:p>
          <a:p>
            <a:pPr marL="457200" lvl="0" indent="-317500" rtl="0">
              <a:lnSpc>
                <a:spcPct val="150000"/>
              </a:lnSpc>
              <a:spcBef>
                <a:spcPts val="0"/>
              </a:spcBef>
              <a:buSzPct val="100000"/>
              <a:buAutoNum type="arabicPeriod"/>
            </a:pPr>
            <a:r>
              <a:rPr lang="en" sz="1400" dirty="0"/>
              <a:t>Double-click the icon for the </a:t>
            </a:r>
            <a:r>
              <a:rPr lang="en" sz="1400" b="1" dirty="0"/>
              <a:t>C:</a:t>
            </a:r>
            <a:r>
              <a:rPr lang="en" sz="1400" dirty="0"/>
              <a:t> </a:t>
            </a:r>
            <a:r>
              <a:rPr lang="en" sz="1400" b="1" dirty="0"/>
              <a:t>drive</a:t>
            </a:r>
            <a:r>
              <a:rPr lang="en" sz="1400" dirty="0"/>
              <a:t>, and look for the </a:t>
            </a:r>
            <a:r>
              <a:rPr lang="en" sz="1400" dirty="0">
                <a:solidFill>
                  <a:srgbClr val="0000FF"/>
                </a:solidFill>
              </a:rPr>
              <a:t>constellations</a:t>
            </a:r>
            <a:r>
              <a:rPr lang="en" sz="1400" dirty="0"/>
              <a:t> folder. </a:t>
            </a:r>
          </a:p>
          <a:p>
            <a:pPr lvl="0" rtl="0">
              <a:lnSpc>
                <a:spcPct val="150000"/>
              </a:lnSpc>
              <a:spcBef>
                <a:spcPts val="0"/>
              </a:spcBef>
              <a:buNone/>
            </a:pPr>
            <a:endParaRPr sz="1400"/>
          </a:p>
          <a:p>
            <a:pPr lvl="0" rtl="0">
              <a:lnSpc>
                <a:spcPct val="150000"/>
              </a:lnSpc>
              <a:spcBef>
                <a:spcPts val="0"/>
              </a:spcBef>
              <a:buNone/>
            </a:pPr>
            <a:endParaRPr sz="1400"/>
          </a:p>
          <a:p>
            <a:pPr lvl="0" rtl="0">
              <a:lnSpc>
                <a:spcPct val="150000"/>
              </a:lnSpc>
              <a:spcBef>
                <a:spcPts val="0"/>
              </a:spcBef>
              <a:buNone/>
            </a:pPr>
            <a:endParaRPr lang="en-US" sz="1400"/>
          </a:p>
          <a:p>
            <a:pPr marL="342900" lvl="0" indent="-342900" rtl="0">
              <a:lnSpc>
                <a:spcPct val="150000"/>
              </a:lnSpc>
              <a:spcBef>
                <a:spcPts val="0"/>
              </a:spcBef>
              <a:buFont typeface="+mj-lt"/>
              <a:buAutoNum type="arabicPeriod"/>
            </a:pPr>
            <a:endParaRPr sz="1400" dirty="0">
              <a:solidFill>
                <a:schemeClr val="tx1"/>
              </a:solidFill>
            </a:endParaRPr>
          </a:p>
          <a:p>
            <a:pPr marL="457200" lvl="0" indent="-317500" rtl="0">
              <a:lnSpc>
                <a:spcPct val="150000"/>
              </a:lnSpc>
              <a:spcBef>
                <a:spcPts val="0"/>
              </a:spcBef>
              <a:buSzPct val="100000"/>
              <a:buAutoNum type="arabicPeriod"/>
            </a:pPr>
            <a:r>
              <a:rPr lang="en" sz="1400" dirty="0"/>
              <a:t>Ask your team counsellor or a star-guide to log into the EX.I.T.E camp online drive:</a:t>
            </a:r>
          </a:p>
          <a:p>
            <a:pPr lvl="0" rtl="0">
              <a:lnSpc>
                <a:spcPct val="150000"/>
              </a:lnSpc>
              <a:spcBef>
                <a:spcPts val="0"/>
              </a:spcBef>
              <a:buNone/>
            </a:pPr>
            <a:r>
              <a:rPr lang="en" sz="1400" dirty="0"/>
              <a:t>	https://ibm.app.box.com/files/0/f/4308351603/constellations</a:t>
            </a:r>
          </a:p>
          <a:p>
            <a:pPr marL="457200" lvl="0" indent="-317500" rtl="0">
              <a:lnSpc>
                <a:spcPct val="150000"/>
              </a:lnSpc>
              <a:spcBef>
                <a:spcPts val="0"/>
              </a:spcBef>
              <a:buSzPct val="100000"/>
              <a:buAutoNum type="arabicPeriod"/>
            </a:pPr>
            <a:r>
              <a:rPr lang="en" sz="1400" dirty="0"/>
              <a:t>Double-click on the folder with your name on it. </a:t>
            </a:r>
          </a:p>
          <a:p>
            <a:pPr marL="457200" lvl="0" indent="-317500" rtl="0">
              <a:lnSpc>
                <a:spcPct val="150000"/>
              </a:lnSpc>
              <a:spcBef>
                <a:spcPts val="0"/>
              </a:spcBef>
              <a:buSzPct val="100000"/>
              <a:buAutoNum type="arabicPeriod"/>
            </a:pPr>
            <a:r>
              <a:rPr lang="en" sz="1400" dirty="0">
                <a:solidFill>
                  <a:srgbClr val="000000"/>
                </a:solidFill>
              </a:rPr>
              <a:t>Drag the </a:t>
            </a:r>
            <a:r>
              <a:rPr lang="en" sz="1400" dirty="0">
                <a:solidFill>
                  <a:srgbClr val="0000FF"/>
                </a:solidFill>
              </a:rPr>
              <a:t>constellations</a:t>
            </a:r>
            <a:r>
              <a:rPr lang="en" sz="1400" dirty="0"/>
              <a:t> folder over into the folder with your name on it!</a:t>
            </a:r>
          </a:p>
          <a:p>
            <a:pPr marL="457200" lvl="0" indent="0" rtl="0">
              <a:lnSpc>
                <a:spcPct val="150000"/>
              </a:lnSpc>
              <a:spcBef>
                <a:spcPts val="0"/>
              </a:spcBef>
              <a:buNone/>
            </a:pPr>
            <a:endParaRPr sz="1400">
              <a:solidFill>
                <a:srgbClr val="0000FF"/>
              </a:solidFill>
            </a:endParaRPr>
          </a:p>
          <a:p>
            <a:pPr lvl="0" rtl="0">
              <a:lnSpc>
                <a:spcPct val="150000"/>
              </a:lnSpc>
              <a:spcBef>
                <a:spcPts val="0"/>
              </a:spcBef>
              <a:buNone/>
            </a:pPr>
            <a:endParaRPr sz="1400">
              <a:solidFill>
                <a:srgbClr val="000000"/>
              </a:solidFill>
            </a:endParaRPr>
          </a:p>
        </p:txBody>
      </p:sp>
      <p:sp>
        <p:nvSpPr>
          <p:cNvPr id="551" name="Shape 5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Saving your work</a:t>
            </a:r>
          </a:p>
        </p:txBody>
      </p:sp>
      <p:pic>
        <p:nvPicPr>
          <p:cNvPr id="552" name="Shape 552" descr="screencap1.jpg"/>
          <p:cNvPicPr preferRelativeResize="0"/>
          <p:nvPr/>
        </p:nvPicPr>
        <p:blipFill rotWithShape="1">
          <a:blip r:embed="rId3">
            <a:alphaModFix/>
          </a:blip>
          <a:srcRect r="37256"/>
          <a:stretch/>
        </p:blipFill>
        <p:spPr>
          <a:xfrm>
            <a:off x="1039025" y="1801975"/>
            <a:ext cx="2346699" cy="12483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solidFill>
              </a:rPr>
              <a:t>Bluemix</a:t>
            </a:r>
            <a:r>
              <a:rPr lang="en-US" dirty="0">
                <a:solidFill>
                  <a:schemeClr val="tx1"/>
                </a:solidFill>
              </a:rPr>
              <a:t> web hosting</a:t>
            </a:r>
            <a:endParaRPr lang="en-US" b="0" dirty="0">
              <a:solidFill>
                <a:schemeClr val="tx1"/>
              </a:solidFill>
            </a:endParaRPr>
          </a:p>
        </p:txBody>
      </p:sp>
      <p:sp>
        <p:nvSpPr>
          <p:cNvPr id="3" name="Text Placeholder 2"/>
          <p:cNvSpPr>
            <a:spLocks noGrp="1"/>
          </p:cNvSpPr>
          <p:nvPr>
            <p:ph type="body" idx="1"/>
          </p:nvPr>
        </p:nvSpPr>
        <p:spPr/>
        <p:txBody>
          <a:bodyPr/>
          <a:lstStyle/>
          <a:p>
            <a:r>
              <a:rPr lang="en-US" sz="1400" dirty="0">
                <a:solidFill>
                  <a:schemeClr val="tx1"/>
                </a:solidFill>
                <a:latin typeface="Arial" charset="0"/>
              </a:rPr>
              <a:t>In order for people to access your Constellation web page on the internet, you have to actually upload it to the internet first.</a:t>
            </a:r>
          </a:p>
          <a:p>
            <a:endParaRPr lang="en-US" sz="1400" dirty="0">
              <a:solidFill>
                <a:schemeClr val="tx1"/>
              </a:solidFill>
              <a:latin typeface="Arial" charset="0"/>
            </a:endParaRPr>
          </a:p>
          <a:p>
            <a:r>
              <a:rPr lang="en-US" sz="1400" dirty="0">
                <a:solidFill>
                  <a:schemeClr val="tx1"/>
                </a:solidFill>
                <a:latin typeface="Arial" charset="0"/>
              </a:rPr>
              <a:t>Doing that requires finding something called a hosting provider that lets you upload your website files and gives you a web address so that people can connect to it. </a:t>
            </a:r>
          </a:p>
          <a:p>
            <a:endParaRPr lang="en-US" sz="1400" dirty="0">
              <a:solidFill>
                <a:schemeClr val="tx1"/>
              </a:solidFill>
              <a:latin typeface="Arial" charset="0"/>
            </a:endParaRPr>
          </a:p>
          <a:p>
            <a:r>
              <a:rPr lang="en-US" sz="1400" dirty="0">
                <a:solidFill>
                  <a:schemeClr val="tx1"/>
                </a:solidFill>
                <a:latin typeface="Arial" charset="0"/>
              </a:rPr>
              <a:t>There are many different hosting providers out there, some are free and some are expensive and the one you choose depends on what you need.</a:t>
            </a:r>
          </a:p>
          <a:p>
            <a:endParaRPr lang="en-US" sz="1400" dirty="0">
              <a:solidFill>
                <a:schemeClr val="tx1"/>
              </a:solidFill>
              <a:latin typeface="Arial" charset="0"/>
            </a:endParaRPr>
          </a:p>
          <a:p>
            <a:r>
              <a:rPr lang="en-US" sz="1400" dirty="0">
                <a:solidFill>
                  <a:schemeClr val="tx1"/>
                </a:solidFill>
                <a:latin typeface="Arial" charset="0"/>
              </a:rPr>
              <a:t>One example of a web hosting provider is IBM </a:t>
            </a:r>
            <a:r>
              <a:rPr lang="en-US" sz="1400" dirty="0" err="1">
                <a:solidFill>
                  <a:schemeClr val="tx1"/>
                </a:solidFill>
                <a:latin typeface="Arial" charset="0"/>
              </a:rPr>
              <a:t>Bluemix</a:t>
            </a:r>
            <a:r>
              <a:rPr lang="en-US" sz="1400" dirty="0">
                <a:solidFill>
                  <a:schemeClr val="tx1"/>
                </a:solidFill>
                <a:latin typeface="Arial" charset="0"/>
              </a:rPr>
              <a:t>. </a:t>
            </a:r>
          </a:p>
          <a:p>
            <a:endParaRPr lang="en-US" sz="1400">
              <a:solidFill>
                <a:schemeClr val="tx1"/>
              </a:solidFill>
              <a:latin typeface="Arial" charset="0"/>
            </a:endParaRPr>
          </a:p>
          <a:p>
            <a:r>
              <a:rPr lang="en-US" sz="1400" dirty="0">
                <a:solidFill>
                  <a:schemeClr val="tx1"/>
                </a:solidFill>
                <a:latin typeface="Arial" charset="0"/>
              </a:rPr>
              <a:t>Here's a sample Constellations web application on Bluemix.</a:t>
            </a:r>
            <a:endParaRPr lang="en-US" sz="1400">
              <a:solidFill>
                <a:schemeClr val="tx1"/>
              </a:solidFill>
              <a:latin typeface="Arial" charset="0"/>
            </a:endParaRPr>
          </a:p>
        </p:txBody>
      </p:sp>
    </p:spTree>
    <p:extLst>
      <p:ext uri="{BB962C8B-B14F-4D97-AF65-F5344CB8AC3E}">
        <p14:creationId xmlns:p14="http://schemas.microsoft.com/office/powerpoint/2010/main" val="2829768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p:nvPr>
        </p:nvSpPr>
        <p:spPr>
          <a:xfrm>
            <a:off x="500650" y="205978"/>
            <a:ext cx="8229600" cy="857400"/>
          </a:xfrm>
          <a:prstGeom prst="rect">
            <a:avLst/>
          </a:prstGeom>
        </p:spPr>
        <p:txBody>
          <a:bodyPr lIns="91425" tIns="91425" rIns="91425" bIns="91425" anchor="b" anchorCtr="0">
            <a:noAutofit/>
          </a:bodyPr>
          <a:lstStyle/>
          <a:p>
            <a:pPr lvl="0">
              <a:spcBef>
                <a:spcPts val="0"/>
              </a:spcBef>
              <a:buNone/>
            </a:pPr>
            <a:r>
              <a:rPr lang="en"/>
              <a:t>BE SAFE!!</a:t>
            </a:r>
          </a:p>
        </p:txBody>
      </p:sp>
      <p:sp>
        <p:nvSpPr>
          <p:cNvPr id="558" name="Shape 55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spcBef>
                <a:spcPts val="0"/>
              </a:spcBef>
              <a:buNone/>
            </a:pPr>
            <a:r>
              <a:rPr lang="en"/>
              <a:t>Before you publish anything on the web, check with a parent or guardian and ensure that you </a:t>
            </a:r>
            <a:r>
              <a:rPr lang="en" b="1"/>
              <a:t>do not post any personal information</a:t>
            </a:r>
            <a:r>
              <a:rPr lang="en"/>
              <a:t> </a:t>
            </a:r>
            <a:r>
              <a:rPr lang="en" b="1"/>
              <a:t>on the internet</a:t>
            </a:r>
            <a:r>
              <a:rPr lang="en"/>
              <a:t>.</a:t>
            </a:r>
          </a:p>
        </p:txBody>
      </p:sp>
      <p:pic>
        <p:nvPicPr>
          <p:cNvPr id="559" name="Shape 559"/>
          <p:cNvPicPr preferRelativeResize="0"/>
          <p:nvPr/>
        </p:nvPicPr>
        <p:blipFill>
          <a:blip r:embed="rId3">
            <a:alphaModFix/>
          </a:blip>
          <a:stretch>
            <a:fillRect/>
          </a:stretch>
        </p:blipFill>
        <p:spPr>
          <a:xfrm>
            <a:off x="3749949" y="3223349"/>
            <a:ext cx="1875775" cy="16467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Shape 564"/>
          <p:cNvPicPr preferRelativeResize="0"/>
          <p:nvPr/>
        </p:nvPicPr>
        <p:blipFill rotWithShape="1">
          <a:blip r:embed="rId3">
            <a:alphaModFix/>
          </a:blip>
          <a:srcRect b="4342"/>
          <a:stretch/>
        </p:blipFill>
        <p:spPr>
          <a:xfrm>
            <a:off x="0" y="-22399"/>
            <a:ext cx="9143999" cy="5143499"/>
          </a:xfrm>
          <a:prstGeom prst="rect">
            <a:avLst/>
          </a:prstGeom>
          <a:noFill/>
          <a:ln>
            <a:noFill/>
          </a:ln>
        </p:spPr>
      </p:pic>
      <p:sp>
        <p:nvSpPr>
          <p:cNvPr id="565" name="Shape 56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a:solidFill>
                  <a:srgbClr val="00FFFF"/>
                </a:solidFill>
              </a:rPr>
              <a:t>Congratulations campers!</a:t>
            </a:r>
            <a:endParaRPr lang="en-US" b="0" dirty="0">
              <a:solidFill>
                <a:schemeClr val="tx1"/>
              </a:solidFill>
            </a:endParaRPr>
          </a:p>
        </p:txBody>
      </p:sp>
      <p:pic>
        <p:nvPicPr>
          <p:cNvPr id="566" name="Shape 566"/>
          <p:cNvPicPr preferRelativeResize="0"/>
          <p:nvPr/>
        </p:nvPicPr>
        <p:blipFill>
          <a:blip r:embed="rId4">
            <a:alphaModFix/>
          </a:blip>
          <a:stretch>
            <a:fillRect/>
          </a:stretch>
        </p:blipFill>
        <p:spPr>
          <a:xfrm>
            <a:off x="287724" y="3711900"/>
            <a:ext cx="1465375" cy="1409199"/>
          </a:xfrm>
          <a:prstGeom prst="rect">
            <a:avLst/>
          </a:prstGeom>
          <a:noFill/>
          <a:ln>
            <a:noFill/>
          </a:ln>
        </p:spPr>
      </p:pic>
      <p:pic>
        <p:nvPicPr>
          <p:cNvPr id="567" name="Shape 567"/>
          <p:cNvPicPr preferRelativeResize="0"/>
          <p:nvPr/>
        </p:nvPicPr>
        <p:blipFill>
          <a:blip r:embed="rId5">
            <a:alphaModFix/>
          </a:blip>
          <a:stretch>
            <a:fillRect/>
          </a:stretch>
        </p:blipFill>
        <p:spPr>
          <a:xfrm>
            <a:off x="536999" y="3968874"/>
            <a:ext cx="472774" cy="461100"/>
          </a:xfrm>
          <a:prstGeom prst="rect">
            <a:avLst/>
          </a:prstGeom>
          <a:noFill/>
          <a:ln>
            <a:noFill/>
          </a:ln>
        </p:spPr>
      </p:pic>
      <p:sp>
        <p:nvSpPr>
          <p:cNvPr id="568" name="Shape 568"/>
          <p:cNvSpPr txBox="1"/>
          <p:nvPr/>
        </p:nvSpPr>
        <p:spPr>
          <a:xfrm>
            <a:off x="906225" y="1516000"/>
            <a:ext cx="7421100" cy="2412599"/>
          </a:xfrm>
          <a:prstGeom prst="rect">
            <a:avLst/>
          </a:prstGeom>
          <a:noFill/>
          <a:ln>
            <a:noFill/>
          </a:ln>
        </p:spPr>
        <p:txBody>
          <a:bodyPr lIns="91425" tIns="91425" rIns="91425" bIns="91425" anchor="t" anchorCtr="0">
            <a:noAutofit/>
          </a:bodyPr>
          <a:lstStyle/>
          <a:p>
            <a:pPr lvl="0" algn="ctr">
              <a:spcBef>
                <a:spcPts val="0"/>
              </a:spcBef>
              <a:buNone/>
            </a:pPr>
            <a:r>
              <a:rPr lang="en" sz="3600" b="1">
                <a:solidFill>
                  <a:srgbClr val="FFFFFF"/>
                </a:solidFill>
              </a:rPr>
              <a:t>You’ve completed your mission of creating a web diary page for your constellation!  Way to go!!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Constellations</a:t>
            </a:r>
          </a:p>
        </p:txBody>
      </p:sp>
      <p:sp>
        <p:nvSpPr>
          <p:cNvPr id="67" name="Shape 67"/>
          <p:cNvSpPr txBox="1">
            <a:spLocks noGrp="1"/>
          </p:cNvSpPr>
          <p:nvPr>
            <p:ph type="body" idx="1"/>
          </p:nvPr>
        </p:nvSpPr>
        <p:spPr>
          <a:xfrm>
            <a:off x="457200" y="1200150"/>
            <a:ext cx="4106100" cy="1446300"/>
          </a:xfrm>
          <a:prstGeom prst="rect">
            <a:avLst/>
          </a:prstGeom>
        </p:spPr>
        <p:txBody>
          <a:bodyPr lIns="91425" tIns="91425" rIns="91425" bIns="91425" anchor="t" anchorCtr="0">
            <a:noAutofit/>
          </a:bodyPr>
          <a:lstStyle/>
          <a:p>
            <a:pPr marL="457200" lvl="0" indent="-228600" rtl="0">
              <a:spcBef>
                <a:spcPts val="0"/>
              </a:spcBef>
            </a:pPr>
            <a:r>
              <a:rPr lang="en"/>
              <a:t>A group of visible stars that form a pattern when viewed from Earth </a:t>
            </a:r>
          </a:p>
          <a:p>
            <a:pPr lvl="0" rtl="0">
              <a:spcBef>
                <a:spcPts val="0"/>
              </a:spcBef>
              <a:buNone/>
            </a:pPr>
            <a:endParaRPr/>
          </a:p>
        </p:txBody>
      </p:sp>
      <p:pic>
        <p:nvPicPr>
          <p:cNvPr id="68" name="Shape 68"/>
          <p:cNvPicPr preferRelativeResize="0"/>
          <p:nvPr/>
        </p:nvPicPr>
        <p:blipFill>
          <a:blip r:embed="rId3">
            <a:alphaModFix/>
          </a:blip>
          <a:stretch>
            <a:fillRect/>
          </a:stretch>
        </p:blipFill>
        <p:spPr>
          <a:xfrm rot="-902863" flipH="1">
            <a:off x="5003598" y="1357850"/>
            <a:ext cx="3132625" cy="2427800"/>
          </a:xfrm>
          <a:prstGeom prst="rect">
            <a:avLst/>
          </a:prstGeom>
          <a:noFill/>
          <a:ln>
            <a:noFill/>
          </a:ln>
        </p:spPr>
      </p:pic>
      <p:pic>
        <p:nvPicPr>
          <p:cNvPr id="69" name="Shape 69"/>
          <p:cNvPicPr preferRelativeResize="0"/>
          <p:nvPr/>
        </p:nvPicPr>
        <p:blipFill>
          <a:blip r:embed="rId4">
            <a:alphaModFix/>
          </a:blip>
          <a:stretch>
            <a:fillRect/>
          </a:stretch>
        </p:blipFill>
        <p:spPr>
          <a:xfrm rot="1821077">
            <a:off x="7547250" y="498050"/>
            <a:ext cx="507299" cy="494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Constellations</a:t>
            </a:r>
          </a:p>
        </p:txBody>
      </p:sp>
      <p:sp>
        <p:nvSpPr>
          <p:cNvPr id="75" name="Shape 75"/>
          <p:cNvSpPr txBox="1">
            <a:spLocks noGrp="1"/>
          </p:cNvSpPr>
          <p:nvPr>
            <p:ph type="body" idx="1"/>
          </p:nvPr>
        </p:nvSpPr>
        <p:spPr>
          <a:xfrm>
            <a:off x="457200" y="1200150"/>
            <a:ext cx="4149899" cy="3112500"/>
          </a:xfrm>
          <a:prstGeom prst="rect">
            <a:avLst/>
          </a:prstGeom>
        </p:spPr>
        <p:txBody>
          <a:bodyPr lIns="91425" tIns="91425" rIns="91425" bIns="91425" anchor="t" anchorCtr="0">
            <a:noAutofit/>
          </a:bodyPr>
          <a:lstStyle/>
          <a:p>
            <a:pPr marL="457200" lvl="0" indent="-228600" rtl="0">
              <a:spcBef>
                <a:spcPts val="0"/>
              </a:spcBef>
            </a:pPr>
            <a:r>
              <a:rPr lang="en"/>
              <a:t>Typically given a name based on what it looks like or mythological figures such as Orion or Pegasus</a:t>
            </a:r>
          </a:p>
          <a:p>
            <a:pPr lvl="0" rtl="0">
              <a:spcBef>
                <a:spcPts val="0"/>
              </a:spcBef>
              <a:buNone/>
            </a:pPr>
            <a:endParaRPr/>
          </a:p>
        </p:txBody>
      </p:sp>
      <p:pic>
        <p:nvPicPr>
          <p:cNvPr id="76" name="Shape 76"/>
          <p:cNvPicPr preferRelativeResize="0"/>
          <p:nvPr/>
        </p:nvPicPr>
        <p:blipFill>
          <a:blip r:embed="rId3">
            <a:alphaModFix/>
          </a:blip>
          <a:stretch>
            <a:fillRect/>
          </a:stretch>
        </p:blipFill>
        <p:spPr>
          <a:xfrm>
            <a:off x="5474550" y="892400"/>
            <a:ext cx="2656324" cy="1992249"/>
          </a:xfrm>
          <a:prstGeom prst="rect">
            <a:avLst/>
          </a:prstGeom>
          <a:noFill/>
          <a:ln>
            <a:noFill/>
          </a:ln>
        </p:spPr>
      </p:pic>
      <p:pic>
        <p:nvPicPr>
          <p:cNvPr id="77" name="Shape 77"/>
          <p:cNvPicPr preferRelativeResize="0"/>
          <p:nvPr/>
        </p:nvPicPr>
        <p:blipFill rotWithShape="1">
          <a:blip r:embed="rId4">
            <a:alphaModFix/>
          </a:blip>
          <a:srcRect l="11366" r="9700"/>
          <a:stretch/>
        </p:blipFill>
        <p:spPr>
          <a:xfrm>
            <a:off x="5474550" y="2939725"/>
            <a:ext cx="2656325" cy="1892950"/>
          </a:xfrm>
          <a:prstGeom prst="rect">
            <a:avLst/>
          </a:prstGeom>
          <a:noFill/>
          <a:ln>
            <a:noFill/>
          </a:ln>
        </p:spPr>
      </p:pic>
      <p:sp>
        <p:nvSpPr>
          <p:cNvPr id="78" name="Shape 78"/>
          <p:cNvSpPr txBox="1"/>
          <p:nvPr/>
        </p:nvSpPr>
        <p:spPr>
          <a:xfrm>
            <a:off x="5474550" y="892400"/>
            <a:ext cx="1640100" cy="386100"/>
          </a:xfrm>
          <a:prstGeom prst="rect">
            <a:avLst/>
          </a:prstGeom>
          <a:noFill/>
          <a:ln>
            <a:noFill/>
          </a:ln>
        </p:spPr>
        <p:txBody>
          <a:bodyPr lIns="91425" tIns="91425" rIns="91425" bIns="91425" anchor="t" anchorCtr="0">
            <a:noAutofit/>
          </a:bodyPr>
          <a:lstStyle/>
          <a:p>
            <a:pPr lvl="0">
              <a:spcBef>
                <a:spcPts val="0"/>
              </a:spcBef>
              <a:buNone/>
            </a:pPr>
            <a:r>
              <a:rPr lang="en">
                <a:solidFill>
                  <a:srgbClr val="FFFF00"/>
                </a:solidFill>
              </a:rPr>
              <a:t>Ursa Major - bear</a:t>
            </a:r>
          </a:p>
        </p:txBody>
      </p:sp>
      <p:sp>
        <p:nvSpPr>
          <p:cNvPr id="79" name="Shape 79"/>
          <p:cNvSpPr txBox="1"/>
          <p:nvPr/>
        </p:nvSpPr>
        <p:spPr>
          <a:xfrm>
            <a:off x="5474550" y="2939725"/>
            <a:ext cx="2590199" cy="386100"/>
          </a:xfrm>
          <a:prstGeom prst="rect">
            <a:avLst/>
          </a:prstGeom>
          <a:noFill/>
          <a:ln>
            <a:noFill/>
          </a:ln>
        </p:spPr>
        <p:txBody>
          <a:bodyPr lIns="91425" tIns="91425" rIns="91425" bIns="91425" anchor="t" anchorCtr="0">
            <a:noAutofit/>
          </a:bodyPr>
          <a:lstStyle/>
          <a:p>
            <a:pPr lvl="0">
              <a:spcBef>
                <a:spcPts val="0"/>
              </a:spcBef>
              <a:buNone/>
            </a:pPr>
            <a:r>
              <a:rPr lang="en">
                <a:solidFill>
                  <a:srgbClr val="FFFF00"/>
                </a:solidFill>
              </a:rPr>
              <a:t>Pegasus - winged horse</a:t>
            </a:r>
          </a:p>
        </p:txBody>
      </p:sp>
      <p:pic>
        <p:nvPicPr>
          <p:cNvPr id="80" name="Shape 80"/>
          <p:cNvPicPr preferRelativeResize="0"/>
          <p:nvPr/>
        </p:nvPicPr>
        <p:blipFill>
          <a:blip r:embed="rId5">
            <a:alphaModFix/>
          </a:blip>
          <a:stretch>
            <a:fillRect/>
          </a:stretch>
        </p:blipFill>
        <p:spPr>
          <a:xfrm rot="1772689">
            <a:off x="3436474" y="156550"/>
            <a:ext cx="507300" cy="49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Constellations</a:t>
            </a:r>
          </a:p>
        </p:txBody>
      </p:sp>
      <p:sp>
        <p:nvSpPr>
          <p:cNvPr id="86" name="Shape 86"/>
          <p:cNvSpPr txBox="1">
            <a:spLocks noGrp="1"/>
          </p:cNvSpPr>
          <p:nvPr>
            <p:ph type="body" idx="1"/>
          </p:nvPr>
        </p:nvSpPr>
        <p:spPr>
          <a:xfrm>
            <a:off x="457200" y="1007175"/>
            <a:ext cx="7774199" cy="1497599"/>
          </a:xfrm>
          <a:prstGeom prst="rect">
            <a:avLst/>
          </a:prstGeom>
        </p:spPr>
        <p:txBody>
          <a:bodyPr lIns="91425" tIns="91425" rIns="91425" bIns="91425" anchor="t" anchorCtr="0">
            <a:noAutofit/>
          </a:bodyPr>
          <a:lstStyle/>
          <a:p>
            <a:pPr marL="457200" lvl="0" indent="-228600" rtl="0">
              <a:spcBef>
                <a:spcPts val="0"/>
              </a:spcBef>
            </a:pPr>
            <a:r>
              <a:rPr lang="en"/>
              <a:t>Astronomers divide the sky into </a:t>
            </a:r>
            <a:r>
              <a:rPr lang="en" b="1">
                <a:solidFill>
                  <a:srgbClr val="FF0000"/>
                </a:solidFill>
              </a:rPr>
              <a:t>eighty-eight</a:t>
            </a:r>
            <a:r>
              <a:rPr lang="en"/>
              <a:t> constellations</a:t>
            </a:r>
          </a:p>
        </p:txBody>
      </p:sp>
      <p:pic>
        <p:nvPicPr>
          <p:cNvPr id="87" name="Shape 87"/>
          <p:cNvPicPr preferRelativeResize="0"/>
          <p:nvPr/>
        </p:nvPicPr>
        <p:blipFill>
          <a:blip r:embed="rId3">
            <a:alphaModFix/>
          </a:blip>
          <a:stretch>
            <a:fillRect/>
          </a:stretch>
        </p:blipFill>
        <p:spPr>
          <a:xfrm>
            <a:off x="2300859" y="2352375"/>
            <a:ext cx="4781739" cy="2471425"/>
          </a:xfrm>
          <a:prstGeom prst="rect">
            <a:avLst/>
          </a:prstGeom>
          <a:noFill/>
          <a:ln>
            <a:noFill/>
          </a:ln>
        </p:spPr>
      </p:pic>
      <p:pic>
        <p:nvPicPr>
          <p:cNvPr id="88" name="Shape 88"/>
          <p:cNvPicPr preferRelativeResize="0"/>
          <p:nvPr/>
        </p:nvPicPr>
        <p:blipFill>
          <a:blip r:embed="rId4">
            <a:alphaModFix/>
          </a:blip>
          <a:stretch>
            <a:fillRect/>
          </a:stretch>
        </p:blipFill>
        <p:spPr>
          <a:xfrm rot="1772689">
            <a:off x="3436474" y="156550"/>
            <a:ext cx="507300" cy="49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884928"/>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Now, let’s find out the coordinates of the stars in your constellation!</a:t>
            </a:r>
          </a:p>
        </p:txBody>
      </p:sp>
      <p:pic>
        <p:nvPicPr>
          <p:cNvPr id="94" name="Shape 94"/>
          <p:cNvPicPr preferRelativeResize="0"/>
          <p:nvPr/>
        </p:nvPicPr>
        <p:blipFill>
          <a:blip r:embed="rId3">
            <a:alphaModFix/>
          </a:blip>
          <a:stretch>
            <a:fillRect/>
          </a:stretch>
        </p:blipFill>
        <p:spPr>
          <a:xfrm>
            <a:off x="518749" y="1632850"/>
            <a:ext cx="2702050" cy="3542399"/>
          </a:xfrm>
          <a:prstGeom prst="rect">
            <a:avLst/>
          </a:prstGeom>
          <a:noFill/>
          <a:ln>
            <a:noFill/>
          </a:ln>
        </p:spPr>
      </p:pic>
      <p:pic>
        <p:nvPicPr>
          <p:cNvPr id="95" name="Shape 95"/>
          <p:cNvPicPr preferRelativeResize="0"/>
          <p:nvPr/>
        </p:nvPicPr>
        <p:blipFill>
          <a:blip r:embed="rId4">
            <a:alphaModFix/>
          </a:blip>
          <a:stretch>
            <a:fillRect/>
          </a:stretch>
        </p:blipFill>
        <p:spPr>
          <a:xfrm>
            <a:off x="6008825" y="1739681"/>
            <a:ext cx="2702049" cy="3481130"/>
          </a:xfrm>
          <a:prstGeom prst="rect">
            <a:avLst/>
          </a:prstGeom>
          <a:noFill/>
          <a:ln>
            <a:noFill/>
          </a:ln>
        </p:spPr>
      </p:pic>
      <p:pic>
        <p:nvPicPr>
          <p:cNvPr id="96" name="Shape 96"/>
          <p:cNvPicPr preferRelativeResize="0"/>
          <p:nvPr/>
        </p:nvPicPr>
        <p:blipFill>
          <a:blip r:embed="rId5">
            <a:alphaModFix/>
          </a:blip>
          <a:stretch>
            <a:fillRect/>
          </a:stretch>
        </p:blipFill>
        <p:spPr>
          <a:xfrm>
            <a:off x="3006962" y="1921112"/>
            <a:ext cx="3057525" cy="3095625"/>
          </a:xfrm>
          <a:prstGeom prst="rect">
            <a:avLst/>
          </a:prstGeom>
          <a:noFill/>
          <a:ln>
            <a:noFill/>
          </a:ln>
        </p:spPr>
      </p:pic>
      <p:pic>
        <p:nvPicPr>
          <p:cNvPr id="97" name="Shape 97"/>
          <p:cNvPicPr preferRelativeResize="0"/>
          <p:nvPr/>
        </p:nvPicPr>
        <p:blipFill>
          <a:blip r:embed="rId6">
            <a:alphaModFix/>
          </a:blip>
          <a:stretch>
            <a:fillRect/>
          </a:stretch>
        </p:blipFill>
        <p:spPr>
          <a:xfrm rot="-1970852">
            <a:off x="234629" y="299081"/>
            <a:ext cx="425742" cy="4152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884928"/>
            <a:ext cx="8229600" cy="857400"/>
          </a:xfrm>
          <a:prstGeom prst="rect">
            <a:avLst/>
          </a:prstGeom>
        </p:spPr>
        <p:txBody>
          <a:bodyPr lIns="91425" tIns="91425" rIns="91425" bIns="91425" anchor="b" anchorCtr="0">
            <a:noAutofit/>
          </a:bodyPr>
          <a:lstStyle/>
          <a:p>
            <a:pPr lvl="0" rtl="0">
              <a:spcBef>
                <a:spcPts val="0"/>
              </a:spcBef>
              <a:buNone/>
            </a:pPr>
            <a:r>
              <a:rPr lang="en">
                <a:solidFill>
                  <a:srgbClr val="4A86E8"/>
                </a:solidFill>
              </a:rPr>
              <a:t>Now, let’s find out the coordinates of the stars in your constellation!</a:t>
            </a:r>
          </a:p>
        </p:txBody>
      </p:sp>
      <p:pic>
        <p:nvPicPr>
          <p:cNvPr id="103" name="Shape 103"/>
          <p:cNvPicPr preferRelativeResize="0"/>
          <p:nvPr/>
        </p:nvPicPr>
        <p:blipFill>
          <a:blip r:embed="rId3">
            <a:alphaModFix/>
          </a:blip>
          <a:stretch>
            <a:fillRect/>
          </a:stretch>
        </p:blipFill>
        <p:spPr>
          <a:xfrm rot="-1970852">
            <a:off x="234629" y="299081"/>
            <a:ext cx="425742" cy="415215"/>
          </a:xfrm>
          <a:prstGeom prst="rect">
            <a:avLst/>
          </a:prstGeom>
          <a:noFill/>
          <a:ln>
            <a:noFill/>
          </a:ln>
        </p:spPr>
      </p:pic>
      <p:pic>
        <p:nvPicPr>
          <p:cNvPr id="104" name="Shape 104"/>
          <p:cNvPicPr preferRelativeResize="0"/>
          <p:nvPr/>
        </p:nvPicPr>
        <p:blipFill>
          <a:blip r:embed="rId4">
            <a:alphaModFix/>
          </a:blip>
          <a:stretch>
            <a:fillRect/>
          </a:stretch>
        </p:blipFill>
        <p:spPr>
          <a:xfrm>
            <a:off x="5121050" y="1602550"/>
            <a:ext cx="3245274" cy="3295699"/>
          </a:xfrm>
          <a:prstGeom prst="rect">
            <a:avLst/>
          </a:prstGeom>
          <a:noFill/>
          <a:ln>
            <a:noFill/>
          </a:ln>
        </p:spPr>
      </p:pic>
      <p:sp>
        <p:nvSpPr>
          <p:cNvPr id="105" name="Shape 105"/>
          <p:cNvSpPr txBox="1">
            <a:spLocks noGrp="1"/>
          </p:cNvSpPr>
          <p:nvPr>
            <p:ph type="body" idx="1"/>
          </p:nvPr>
        </p:nvSpPr>
        <p:spPr>
          <a:xfrm>
            <a:off x="457200" y="1809750"/>
            <a:ext cx="4149899" cy="3112500"/>
          </a:xfrm>
          <a:prstGeom prst="rect">
            <a:avLst/>
          </a:prstGeom>
        </p:spPr>
        <p:txBody>
          <a:bodyPr lIns="91425" tIns="91425" rIns="91425" bIns="91425" anchor="t" anchorCtr="0">
            <a:noAutofit/>
          </a:bodyPr>
          <a:lstStyle/>
          <a:p>
            <a:pPr marL="457200" lvl="0" indent="-228600" rtl="0">
              <a:spcBef>
                <a:spcPts val="0"/>
              </a:spcBef>
            </a:pPr>
            <a:r>
              <a:rPr lang="en">
                <a:solidFill>
                  <a:srgbClr val="000000"/>
                </a:solidFill>
              </a:rPr>
              <a:t>Imagine the sky as an </a:t>
            </a:r>
            <a:r>
              <a:rPr lang="en">
                <a:solidFill>
                  <a:srgbClr val="FF0000"/>
                </a:solidFill>
              </a:rPr>
              <a:t>x-y coordinate plane</a:t>
            </a:r>
            <a:r>
              <a:rPr lang="en">
                <a:solidFill>
                  <a:srgbClr val="000000"/>
                </a:solidFill>
              </a:rPr>
              <a:t>, with the origin (0,0) positioned at the bottom left corner.</a:t>
            </a:r>
          </a:p>
          <a:p>
            <a:pPr lvl="0" rtl="0">
              <a:spcBef>
                <a:spcPts val="0"/>
              </a:spcBef>
              <a:buNone/>
            </a:pPr>
            <a:endParaRPr/>
          </a:p>
        </p:txBody>
      </p:sp>
      <p:sp>
        <p:nvSpPr>
          <p:cNvPr id="106" name="Shape 106"/>
          <p:cNvSpPr/>
          <p:nvPr/>
        </p:nvSpPr>
        <p:spPr>
          <a:xfrm>
            <a:off x="5401325" y="4473175"/>
            <a:ext cx="219300" cy="219300"/>
          </a:xfrm>
          <a:prstGeom prst="ellipse">
            <a:avLst/>
          </a:prstGeom>
          <a:solidFill>
            <a:srgbClr val="FF0000"/>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7" name="Shape 107"/>
          <p:cNvCxnSpPr/>
          <p:nvPr/>
        </p:nvCxnSpPr>
        <p:spPr>
          <a:xfrm flipH="1">
            <a:off x="5664709" y="3855490"/>
            <a:ext cx="431700" cy="573600"/>
          </a:xfrm>
          <a:prstGeom prst="straightConnector1">
            <a:avLst/>
          </a:prstGeom>
          <a:noFill/>
          <a:ln w="19050" cap="flat" cmpd="sng">
            <a:solidFill>
              <a:srgbClr val="FF0000"/>
            </a:solidFill>
            <a:prstDash val="solid"/>
            <a:round/>
            <a:headEnd type="none" w="lg" len="lg"/>
            <a:tailEnd type="triangle" w="lg" len="lg"/>
          </a:ln>
        </p:spPr>
      </p:cxnSp>
      <p:sp>
        <p:nvSpPr>
          <p:cNvPr id="108" name="Shape 108"/>
          <p:cNvSpPr txBox="1"/>
          <p:nvPr/>
        </p:nvSpPr>
        <p:spPr>
          <a:xfrm>
            <a:off x="6136100" y="3532125"/>
            <a:ext cx="1482599" cy="323399"/>
          </a:xfrm>
          <a:prstGeom prst="rect">
            <a:avLst/>
          </a:prstGeom>
          <a:noFill/>
          <a:ln>
            <a:noFill/>
          </a:ln>
        </p:spPr>
        <p:txBody>
          <a:bodyPr lIns="91425" tIns="91425" rIns="91425" bIns="91425" anchor="t" anchorCtr="0">
            <a:noAutofit/>
          </a:bodyPr>
          <a:lstStyle/>
          <a:p>
            <a:pPr lvl="0">
              <a:spcBef>
                <a:spcPts val="0"/>
              </a:spcBef>
              <a:buNone/>
            </a:pPr>
            <a:r>
              <a:rPr lang="en" sz="2000" b="1">
                <a:solidFill>
                  <a:srgbClr val="FF0000"/>
                </a:solidFill>
              </a:rPr>
              <a:t>Origin</a:t>
            </a:r>
          </a:p>
        </p:txBody>
      </p:sp>
      <p:sp>
        <p:nvSpPr>
          <p:cNvPr id="109" name="Shape 109"/>
          <p:cNvSpPr txBox="1"/>
          <p:nvPr/>
        </p:nvSpPr>
        <p:spPr>
          <a:xfrm>
            <a:off x="5832450" y="1662925"/>
            <a:ext cx="2384700" cy="323399"/>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FF0000"/>
                </a:solidFill>
              </a:rPr>
              <a:t>x-y coordinate plane</a:t>
            </a:r>
          </a:p>
        </p:txBody>
      </p:sp>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2120</Words>
  <Application>Microsoft Office PowerPoint</Application>
  <PresentationFormat>On-screen Show (16:9)</PresentationFormat>
  <Paragraphs>379</Paragraphs>
  <Slides>48</Slides>
  <Notes>47</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simple-light</vt:lpstr>
      <vt:lpstr>EXITE 2016</vt:lpstr>
      <vt:lpstr>Welcome EXITE campers!</vt:lpstr>
      <vt:lpstr>Introductions</vt:lpstr>
      <vt:lpstr>Activity Outline</vt:lpstr>
      <vt:lpstr>Constellations</vt:lpstr>
      <vt:lpstr>Constellations</vt:lpstr>
      <vt:lpstr>Constellations</vt:lpstr>
      <vt:lpstr>Now, let’s find out the coordinates of the stars in your constellation!</vt:lpstr>
      <vt:lpstr>Now, let’s find out the coordinates of the stars in your constellation!</vt:lpstr>
      <vt:lpstr>Now, let’s find out the coordinates of the stars in your constellation!</vt:lpstr>
      <vt:lpstr>Now, let’s find out the coordinates of the stars in your constellation!</vt:lpstr>
      <vt:lpstr>Now, it’s your turn.  Find the coordinates of all the stars in your constellation!</vt:lpstr>
      <vt:lpstr>BREAK =)</vt:lpstr>
      <vt:lpstr>Three Elements of a Web Page</vt:lpstr>
      <vt:lpstr>What is HTML?</vt:lpstr>
      <vt:lpstr>Examples of HTML Tags</vt:lpstr>
      <vt:lpstr>HTML tags</vt:lpstr>
      <vt:lpstr>HTML Tags How do they work?</vt:lpstr>
      <vt:lpstr>HTML tags</vt:lpstr>
      <vt:lpstr>Some useful HTML tags</vt:lpstr>
      <vt:lpstr>What is CSS?</vt:lpstr>
      <vt:lpstr>Examples of CSS properties</vt:lpstr>
      <vt:lpstr>What CSS looks like</vt:lpstr>
      <vt:lpstr>Some Sample CSS Properties</vt:lpstr>
      <vt:lpstr>Some Sample CSS Properties</vt:lpstr>
      <vt:lpstr>Some Sample CSS Properties</vt:lpstr>
      <vt:lpstr>Some Sample CSS Properties</vt:lpstr>
      <vt:lpstr>PowerPoint Presentation</vt:lpstr>
      <vt:lpstr>PowerPoint Presentation</vt:lpstr>
      <vt:lpstr>PowerPoint Presentation</vt:lpstr>
      <vt:lpstr>Let’s edit our webpage!</vt:lpstr>
      <vt:lpstr> Editing CSS</vt:lpstr>
      <vt:lpstr>JavaScript - the “moving parts”</vt:lpstr>
      <vt:lpstr>How do you store information about a star?</vt:lpstr>
      <vt:lpstr>How do you store information about a star?</vt:lpstr>
      <vt:lpstr>How do you store information about a star?</vt:lpstr>
      <vt:lpstr>How do you store information about two stars?</vt:lpstr>
      <vt:lpstr>How do you store information about a star?</vt:lpstr>
      <vt:lpstr>Let’s add our stars!</vt:lpstr>
      <vt:lpstr>Let’s add our stars!</vt:lpstr>
      <vt:lpstr>Oops! I made a mistake</vt:lpstr>
      <vt:lpstr>Let’s add the coordinates!</vt:lpstr>
      <vt:lpstr>Adding JavaScript code</vt:lpstr>
      <vt:lpstr>Additional steps</vt:lpstr>
      <vt:lpstr>Saving your work</vt:lpstr>
      <vt:lpstr>Bluemix web hosting</vt:lpstr>
      <vt:lpstr>BE SAFE!!</vt:lpstr>
      <vt:lpstr>Congratulations campers!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EXITE 2015</dc:title>
  <cp:lastModifiedBy>ADMINIBM</cp:lastModifiedBy>
  <cp:revision>136</cp:revision>
  <dcterms:modified xsi:type="dcterms:W3CDTF">2016-08-17T14:44:34Z</dcterms:modified>
</cp:coreProperties>
</file>