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48" r:id="rId2"/>
    <p:sldMasterId id="2147483660" r:id="rId3"/>
    <p:sldMasterId id="2147483671" r:id="rId4"/>
  </p:sldMasterIdLst>
  <p:notesMasterIdLst>
    <p:notesMasterId r:id="rId14"/>
  </p:notesMasterIdLst>
  <p:sldIdLst>
    <p:sldId id="304" r:id="rId5"/>
    <p:sldId id="303" r:id="rId6"/>
    <p:sldId id="299" r:id="rId7"/>
    <p:sldId id="300" r:id="rId8"/>
    <p:sldId id="292" r:id="rId9"/>
    <p:sldId id="301" r:id="rId10"/>
    <p:sldId id="302" r:id="rId11"/>
    <p:sldId id="305" r:id="rId12"/>
    <p:sldId id="28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22E"/>
    <a:srgbClr val="003017"/>
    <a:srgbClr val="FED400"/>
    <a:srgbClr val="71A370"/>
    <a:srgbClr val="007F3A"/>
    <a:srgbClr val="C36D1F"/>
    <a:srgbClr val="1D273B"/>
    <a:srgbClr val="BFBFBF"/>
    <a:srgbClr val="B2C88A"/>
    <a:srgbClr val="BFC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193BF-270D-45EE-B735-C9C79DC0D34E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946FB1-5178-40F3-ABDB-7A7A8A8034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700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2A7EFD-1DA0-1844-9367-6ADA74B6AF1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23900" y="3302000"/>
            <a:ext cx="5981700" cy="685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>
                <a:solidFill>
                  <a:srgbClr val="0030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kumimoji="1" lang="zh-Hans" altLang="en-US" dirty="0"/>
              <a:t>主标题</a:t>
            </a:r>
            <a:endParaRPr kumimoji="1" lang="zh-CN" alt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425A1F7-0CBB-AF48-A765-F18DBA40591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36600" y="4089400"/>
            <a:ext cx="5969000" cy="5207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0030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kumimoji="1" lang="zh-Hans" altLang="en-US" dirty="0"/>
              <a:t>副标题</a:t>
            </a:r>
            <a:endParaRPr kumimoji="1" lang="zh-CN" alt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4E1A9BC-EFA5-4E42-B403-32CD3DF9B88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36600" y="5537200"/>
            <a:ext cx="5969000" cy="4572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000">
                <a:solidFill>
                  <a:srgbClr val="0030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kumimoji="1" lang="zh-Hans" altLang="en-US" dirty="0"/>
              <a:t>日期    落款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5804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_无水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8FC1B4-2B00-47B3-A5CB-F566317A7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556750" cy="61344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6D09AA-BB75-48F6-8DFA-77C23E470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6057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_无水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D7A7D7-1620-470A-AFF1-DF3E618DC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558000" cy="612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CD2FEC-DF83-44D3-83D5-220FC599B9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83368"/>
            <a:ext cx="5181600" cy="489359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88A63F-93BA-4C36-BD80-23A433217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83368"/>
            <a:ext cx="5181600" cy="489359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7232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水印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B939261-46F1-D04C-82FE-7116E8A9DA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F599DBE7-6827-7747-870A-49C3D54D8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556750" cy="61344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98594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245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116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microsoft.com/office/2007/relationships/hdphoto" Target="../media/hdphoto1.wdp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.jp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>
            <a:extLst>
              <a:ext uri="{FF2B5EF4-FFF2-40B4-BE49-F238E27FC236}">
                <a16:creationId xmlns:a16="http://schemas.microsoft.com/office/drawing/2014/main" id="{EC4C4838-7F45-FC46-8136-06A41555128B}"/>
              </a:ext>
            </a:extLst>
          </p:cNvPr>
          <p:cNvSpPr/>
          <p:nvPr userDrawn="1"/>
        </p:nvSpPr>
        <p:spPr>
          <a:xfrm>
            <a:off x="7499834" y="3532837"/>
            <a:ext cx="919399" cy="919399"/>
          </a:xfrm>
          <a:prstGeom prst="diamond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菱形 2">
            <a:extLst>
              <a:ext uri="{FF2B5EF4-FFF2-40B4-BE49-F238E27FC236}">
                <a16:creationId xmlns:a16="http://schemas.microsoft.com/office/drawing/2014/main" id="{32BD6A88-E7B5-3D4E-B5E0-E3CB16317787}"/>
              </a:ext>
            </a:extLst>
          </p:cNvPr>
          <p:cNvSpPr/>
          <p:nvPr userDrawn="1"/>
        </p:nvSpPr>
        <p:spPr>
          <a:xfrm>
            <a:off x="8541782" y="5417816"/>
            <a:ext cx="883457" cy="883457"/>
          </a:xfrm>
          <a:prstGeom prst="diamond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63DB34-757F-F946-A9E4-EE670A0785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3526" r="10635"/>
          <a:stretch/>
        </p:blipFill>
        <p:spPr>
          <a:xfrm>
            <a:off x="6248069" y="0"/>
            <a:ext cx="5943931" cy="650500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2647155-29F3-DD49-BF67-064F0C7F5A9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96" y="404210"/>
            <a:ext cx="1733571" cy="53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48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CE233B-F7AE-4076-BC06-1C2B53398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9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2F0E19-D39F-4D2E-A9DA-D6C7959A2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7A8307E-90E0-46AB-97D2-0B36868CFDF2}"/>
              </a:ext>
            </a:extLst>
          </p:cNvPr>
          <p:cNvGrpSpPr/>
          <p:nvPr userDrawn="1"/>
        </p:nvGrpSpPr>
        <p:grpSpPr>
          <a:xfrm rot="5400000">
            <a:off x="292798" y="610796"/>
            <a:ext cx="492699" cy="122101"/>
            <a:chOff x="2550695" y="1525946"/>
            <a:chExt cx="1133890" cy="281002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5295B19-AE85-47D0-BD01-7C7F0BE1E55B}"/>
                </a:ext>
              </a:extLst>
            </p:cNvPr>
            <p:cNvSpPr/>
            <p:nvPr userDrawn="1"/>
          </p:nvSpPr>
          <p:spPr>
            <a:xfrm rot="2700000">
              <a:off x="2550695" y="1525946"/>
              <a:ext cx="281002" cy="281002"/>
            </a:xfrm>
            <a:prstGeom prst="rect">
              <a:avLst/>
            </a:prstGeom>
            <a:solidFill>
              <a:srgbClr val="B2C8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CD9EE71-FDC0-4A53-A641-58A4B595AD53}"/>
                </a:ext>
              </a:extLst>
            </p:cNvPr>
            <p:cNvSpPr/>
            <p:nvPr userDrawn="1"/>
          </p:nvSpPr>
          <p:spPr>
            <a:xfrm rot="2700000">
              <a:off x="2976631" y="1525946"/>
              <a:ext cx="281002" cy="281002"/>
            </a:xfrm>
            <a:prstGeom prst="rect">
              <a:avLst/>
            </a:prstGeom>
            <a:solidFill>
              <a:srgbClr val="FED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5160D5D-A35E-4AC9-8EFF-B2EAFD290B0C}"/>
                </a:ext>
              </a:extLst>
            </p:cNvPr>
            <p:cNvSpPr/>
            <p:nvPr userDrawn="1"/>
          </p:nvSpPr>
          <p:spPr>
            <a:xfrm rot="2700000">
              <a:off x="3403583" y="1525946"/>
              <a:ext cx="281002" cy="281002"/>
            </a:xfrm>
            <a:prstGeom prst="rect">
              <a:avLst/>
            </a:prstGeom>
            <a:solidFill>
              <a:srgbClr val="71A3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 dirty="0"/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AEB907CF-B794-46D2-89C6-CD02AAB551F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alphaModFix amt="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879" y="386653"/>
            <a:ext cx="1204641" cy="37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309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4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l="-40000" r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761CA215-97CB-4EF2-99E2-DDAC839ADD20}"/>
              </a:ext>
            </a:extLst>
          </p:cNvPr>
          <p:cNvSpPr txBox="1"/>
          <p:nvPr userDrawn="1"/>
        </p:nvSpPr>
        <p:spPr>
          <a:xfrm>
            <a:off x="2667000" y="2478314"/>
            <a:ext cx="685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1D27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4000" dirty="0">
              <a:solidFill>
                <a:srgbClr val="1D27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E2393C5-6E54-487D-B2F0-6944DF4ED110}"/>
              </a:ext>
            </a:extLst>
          </p:cNvPr>
          <p:cNvSpPr/>
          <p:nvPr userDrawn="1"/>
        </p:nvSpPr>
        <p:spPr>
          <a:xfrm>
            <a:off x="4541520" y="2997611"/>
            <a:ext cx="3191691" cy="4571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  <a:reflection stA="45000" endPos="65000" dist="381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F24A1F4-82B8-415E-92A5-64565FEB4913}"/>
              </a:ext>
            </a:extLst>
          </p:cNvPr>
          <p:cNvSpPr/>
          <p:nvPr userDrawn="1"/>
        </p:nvSpPr>
        <p:spPr>
          <a:xfrm>
            <a:off x="4468896" y="5761731"/>
            <a:ext cx="333693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rgbClr val="0F874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Easy Retail · Smart Growth</a:t>
            </a:r>
            <a:endParaRPr lang="zh-CN" altLang="en-US" sz="1800" b="0" cap="none" spc="0" dirty="0">
              <a:ln w="0"/>
              <a:solidFill>
                <a:srgbClr val="0F874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AAA77669-8A6C-4B0C-AFF0-85829060D4D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448" y="5119693"/>
            <a:ext cx="1614426" cy="499168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E4C6F99D-96A4-47C4-B1A3-85B3C64A7AE1}"/>
              </a:ext>
            </a:extLst>
          </p:cNvPr>
          <p:cNvGrpSpPr/>
          <p:nvPr userDrawn="1"/>
        </p:nvGrpSpPr>
        <p:grpSpPr>
          <a:xfrm>
            <a:off x="5849311" y="2012733"/>
            <a:ext cx="492699" cy="122101"/>
            <a:chOff x="2550695" y="1525946"/>
            <a:chExt cx="1133890" cy="281002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076B17B-BEE0-42A6-935D-9F84CA669343}"/>
                </a:ext>
              </a:extLst>
            </p:cNvPr>
            <p:cNvSpPr/>
            <p:nvPr userDrawn="1"/>
          </p:nvSpPr>
          <p:spPr>
            <a:xfrm rot="2700000">
              <a:off x="2550695" y="1525946"/>
              <a:ext cx="281002" cy="281002"/>
            </a:xfrm>
            <a:prstGeom prst="rect">
              <a:avLst/>
            </a:prstGeom>
            <a:solidFill>
              <a:srgbClr val="B2C8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FF4B4795-AC1A-4698-AEE8-DCAC92A5321C}"/>
                </a:ext>
              </a:extLst>
            </p:cNvPr>
            <p:cNvSpPr/>
            <p:nvPr userDrawn="1"/>
          </p:nvSpPr>
          <p:spPr>
            <a:xfrm rot="2700000">
              <a:off x="2976631" y="1525946"/>
              <a:ext cx="281002" cy="281002"/>
            </a:xfrm>
            <a:prstGeom prst="rect">
              <a:avLst/>
            </a:prstGeom>
            <a:solidFill>
              <a:srgbClr val="FED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747BA237-771E-4620-BA81-8B7F5F06699B}"/>
                </a:ext>
              </a:extLst>
            </p:cNvPr>
            <p:cNvSpPr/>
            <p:nvPr userDrawn="1"/>
          </p:nvSpPr>
          <p:spPr>
            <a:xfrm rot="2700000">
              <a:off x="3403583" y="1525946"/>
              <a:ext cx="281002" cy="281002"/>
            </a:xfrm>
            <a:prstGeom prst="rect">
              <a:avLst/>
            </a:prstGeom>
            <a:solidFill>
              <a:srgbClr val="71A3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947745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l="-40000" r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 userDrawn="1"/>
        </p:nvSpPr>
        <p:spPr>
          <a:xfrm>
            <a:off x="2667000" y="2478314"/>
            <a:ext cx="685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1D27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4000" dirty="0">
              <a:solidFill>
                <a:srgbClr val="1D27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541520" y="2997611"/>
            <a:ext cx="3191691" cy="4571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  <a:reflection stA="45000" endPos="65000" dist="381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4468896" y="5761731"/>
            <a:ext cx="333693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rgbClr val="0F874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Easy Retail · Smart Growth</a:t>
            </a:r>
            <a:endParaRPr lang="zh-CN" altLang="en-US" sz="1800" b="0" cap="none" spc="0" dirty="0">
              <a:ln w="0"/>
              <a:solidFill>
                <a:srgbClr val="0F874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448" y="5119693"/>
            <a:ext cx="1614426" cy="499168"/>
          </a:xfrm>
          <a:prstGeom prst="rect">
            <a:avLst/>
          </a:prstGeom>
        </p:spPr>
      </p:pic>
      <p:grpSp>
        <p:nvGrpSpPr>
          <p:cNvPr id="22" name="组合 21"/>
          <p:cNvGrpSpPr/>
          <p:nvPr userDrawn="1"/>
        </p:nvGrpSpPr>
        <p:grpSpPr>
          <a:xfrm>
            <a:off x="5849311" y="2012733"/>
            <a:ext cx="492699" cy="122101"/>
            <a:chOff x="2550695" y="1525946"/>
            <a:chExt cx="1133890" cy="281002"/>
          </a:xfrm>
        </p:grpSpPr>
        <p:sp>
          <p:nvSpPr>
            <p:cNvPr id="23" name="矩形 22"/>
            <p:cNvSpPr/>
            <p:nvPr userDrawn="1"/>
          </p:nvSpPr>
          <p:spPr>
            <a:xfrm rot="2700000">
              <a:off x="2550695" y="1525946"/>
              <a:ext cx="281002" cy="281002"/>
            </a:xfrm>
            <a:prstGeom prst="rect">
              <a:avLst/>
            </a:prstGeom>
            <a:solidFill>
              <a:srgbClr val="B2C8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 userDrawn="1"/>
          </p:nvSpPr>
          <p:spPr>
            <a:xfrm rot="2700000">
              <a:off x="2976631" y="1525946"/>
              <a:ext cx="281002" cy="281002"/>
            </a:xfrm>
            <a:prstGeom prst="rect">
              <a:avLst/>
            </a:prstGeom>
            <a:solidFill>
              <a:srgbClr val="FED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 dirty="0"/>
            </a:p>
          </p:txBody>
        </p:sp>
        <p:sp>
          <p:nvSpPr>
            <p:cNvPr id="25" name="矩形 24"/>
            <p:cNvSpPr/>
            <p:nvPr userDrawn="1"/>
          </p:nvSpPr>
          <p:spPr>
            <a:xfrm rot="2700000">
              <a:off x="3403583" y="1525946"/>
              <a:ext cx="281002" cy="281002"/>
            </a:xfrm>
            <a:prstGeom prst="rect">
              <a:avLst/>
            </a:prstGeom>
            <a:solidFill>
              <a:srgbClr val="71A3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446172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F9EA0C-D4A9-8042-966E-4C2EFAD84CD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23900" y="3713480"/>
            <a:ext cx="5981700" cy="685800"/>
          </a:xfrm>
        </p:spPr>
        <p:txBody>
          <a:bodyPr/>
          <a:lstStyle/>
          <a:p>
            <a:r>
              <a:rPr kumimoji="1" lang="zh-CN" altLang="en-US" dirty="0"/>
              <a:t>大数据部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B17FE-9FAA-E648-8DDD-9462132B660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36600" y="4500880"/>
            <a:ext cx="5969000" cy="520700"/>
          </a:xfrm>
        </p:spPr>
        <p:txBody>
          <a:bodyPr/>
          <a:lstStyle/>
          <a:p>
            <a:r>
              <a:rPr kumimoji="1" lang="zh-CN" altLang="en-US" dirty="0"/>
              <a:t>行为标签上线演示</a:t>
            </a:r>
          </a:p>
        </p:txBody>
      </p:sp>
    </p:spTree>
    <p:extLst>
      <p:ext uri="{BB962C8B-B14F-4D97-AF65-F5344CB8AC3E}">
        <p14:creationId xmlns:p14="http://schemas.microsoft.com/office/powerpoint/2010/main" val="531106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FCB754-710E-436E-BE57-59D9D45B9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18" name="Oval 32">
            <a:extLst>
              <a:ext uri="{FF2B5EF4-FFF2-40B4-BE49-F238E27FC236}">
                <a16:creationId xmlns:a16="http://schemas.microsoft.com/office/drawing/2014/main" id="{5510A1DA-EE5A-4F96-807A-08F9BDBE1F77}"/>
              </a:ext>
            </a:extLst>
          </p:cNvPr>
          <p:cNvSpPr/>
          <p:nvPr/>
        </p:nvSpPr>
        <p:spPr>
          <a:xfrm>
            <a:off x="3215639" y="2269706"/>
            <a:ext cx="1008185" cy="1008185"/>
          </a:xfrm>
          <a:prstGeom prst="ellipse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r-TR" sz="9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Oval 33">
            <a:extLst>
              <a:ext uri="{FF2B5EF4-FFF2-40B4-BE49-F238E27FC236}">
                <a16:creationId xmlns:a16="http://schemas.microsoft.com/office/drawing/2014/main" id="{1A3C50FD-CD95-4122-8AA4-417C6D405203}"/>
              </a:ext>
            </a:extLst>
          </p:cNvPr>
          <p:cNvSpPr/>
          <p:nvPr/>
        </p:nvSpPr>
        <p:spPr>
          <a:xfrm>
            <a:off x="5373270" y="2269706"/>
            <a:ext cx="1008185" cy="1008185"/>
          </a:xfrm>
          <a:prstGeom prst="ellipse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r-TR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Oval 34">
            <a:extLst>
              <a:ext uri="{FF2B5EF4-FFF2-40B4-BE49-F238E27FC236}">
                <a16:creationId xmlns:a16="http://schemas.microsoft.com/office/drawing/2014/main" id="{AC099EBE-C285-48D8-9623-50E077FA5608}"/>
              </a:ext>
            </a:extLst>
          </p:cNvPr>
          <p:cNvSpPr/>
          <p:nvPr/>
        </p:nvSpPr>
        <p:spPr>
          <a:xfrm>
            <a:off x="7530901" y="2269706"/>
            <a:ext cx="1008185" cy="1008185"/>
          </a:xfrm>
          <a:prstGeom prst="ellipse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>
              <a:defRPr/>
            </a:pPr>
            <a:r>
              <a:rPr lang="zh-CN" altLang="en-US" sz="4800" b="1" dirty="0">
                <a:solidFill>
                  <a:prstClr val="white"/>
                </a:solidFill>
                <a:sym typeface="Webdings" panose="05030102010509060703" pitchFamily="18" charset="2"/>
              </a:rPr>
              <a:t></a:t>
            </a:r>
            <a:endParaRPr kumimoji="0" lang="tr-TR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Rectangle 51">
            <a:extLst>
              <a:ext uri="{FF2B5EF4-FFF2-40B4-BE49-F238E27FC236}">
                <a16:creationId xmlns:a16="http://schemas.microsoft.com/office/drawing/2014/main" id="{29BB54A7-EE14-45E9-8129-C4B6F9B782A6}"/>
              </a:ext>
            </a:extLst>
          </p:cNvPr>
          <p:cNvSpPr/>
          <p:nvPr/>
        </p:nvSpPr>
        <p:spPr>
          <a:xfrm>
            <a:off x="2837952" y="3876224"/>
            <a:ext cx="1697495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kern="0" dirty="0">
                <a:solidFill>
                  <a:srgbClr val="002060"/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主题场景</a:t>
            </a:r>
            <a:endParaRPr kumimoji="0" lang="tr-TR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Microsoft YaHei" charset="-122"/>
              <a:ea typeface="Microsoft YaHei" charset="-122"/>
              <a:cs typeface="Microsoft YaHei" charset="-122"/>
              <a:sym typeface="+mn-lt"/>
            </a:endParaRPr>
          </a:p>
        </p:txBody>
      </p:sp>
      <p:sp>
        <p:nvSpPr>
          <p:cNvPr id="25" name="Rectangle 52">
            <a:extLst>
              <a:ext uri="{FF2B5EF4-FFF2-40B4-BE49-F238E27FC236}">
                <a16:creationId xmlns:a16="http://schemas.microsoft.com/office/drawing/2014/main" id="{4D1046B5-A5C0-4927-9195-AA66CB21A11E}"/>
              </a:ext>
            </a:extLst>
          </p:cNvPr>
          <p:cNvSpPr/>
          <p:nvPr/>
        </p:nvSpPr>
        <p:spPr>
          <a:xfrm>
            <a:off x="4995584" y="3876224"/>
            <a:ext cx="1697495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1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流程图</a:t>
            </a:r>
            <a:endParaRPr kumimoji="0" lang="tr-TR" b="1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Microsoft YaHei" charset="-122"/>
              <a:ea typeface="Microsoft YaHei" charset="-122"/>
              <a:cs typeface="Microsoft YaHei" charset="-122"/>
              <a:sym typeface="+mn-lt"/>
            </a:endParaRPr>
          </a:p>
        </p:txBody>
      </p:sp>
      <p:sp>
        <p:nvSpPr>
          <p:cNvPr id="26" name="Rectangle 53">
            <a:extLst>
              <a:ext uri="{FF2B5EF4-FFF2-40B4-BE49-F238E27FC236}">
                <a16:creationId xmlns:a16="http://schemas.microsoft.com/office/drawing/2014/main" id="{91D12C02-FA54-469A-B975-B07EAE6593A7}"/>
              </a:ext>
            </a:extLst>
          </p:cNvPr>
          <p:cNvSpPr/>
          <p:nvPr/>
        </p:nvSpPr>
        <p:spPr>
          <a:xfrm>
            <a:off x="7153216" y="3876224"/>
            <a:ext cx="1697495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kern="0" noProof="0" dirty="0">
                <a:solidFill>
                  <a:srgbClr val="002060"/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DEMO</a:t>
            </a:r>
            <a:endParaRPr kumimoji="0" lang="tr-TR" b="1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Microsoft YaHei" charset="-122"/>
              <a:ea typeface="Microsoft YaHei" charset="-122"/>
              <a:cs typeface="Microsoft YaHei" charset="-122"/>
              <a:sym typeface="+mn-lt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E9016CF-3DA2-4CFF-AFEE-291CC5A6C9E6}"/>
              </a:ext>
            </a:extLst>
          </p:cNvPr>
          <p:cNvSpPr txBox="1"/>
          <p:nvPr/>
        </p:nvSpPr>
        <p:spPr>
          <a:xfrm>
            <a:off x="3472256" y="2522880"/>
            <a:ext cx="4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ym typeface="Webdings" panose="05030102010509060703" pitchFamily="18" charset="2"/>
              </a:rPr>
              <a:t>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EFA48A0-33D1-401E-8E6D-904899695AE9}"/>
              </a:ext>
            </a:extLst>
          </p:cNvPr>
          <p:cNvSpPr txBox="1"/>
          <p:nvPr/>
        </p:nvSpPr>
        <p:spPr>
          <a:xfrm>
            <a:off x="2870983" y="2099730"/>
            <a:ext cx="16974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sym typeface="Webdings" panose="05030102010509060703" pitchFamily="18" charset="2"/>
              </a:rPr>
              <a:t>	    </a:t>
            </a:r>
            <a:r>
              <a:rPr lang="en-US" altLang="zh-CN" sz="4800" dirty="0">
                <a:solidFill>
                  <a:schemeClr val="bg1"/>
                </a:solidFill>
                <a:sym typeface="Webdings" panose="05030102010509060703" pitchFamily="18" charset="2"/>
              </a:rPr>
              <a:t></a:t>
            </a:r>
            <a:endParaRPr lang="en-US" altLang="zh-CN" dirty="0">
              <a:solidFill>
                <a:schemeClr val="bg1"/>
              </a:solidFill>
              <a:sym typeface="Webdings" panose="05030102010509060703" pitchFamily="18" charset="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F9DB9E1-E1A6-46C5-ADD2-41082DB0A3EC}"/>
              </a:ext>
            </a:extLst>
          </p:cNvPr>
          <p:cNvSpPr txBox="1"/>
          <p:nvPr/>
        </p:nvSpPr>
        <p:spPr>
          <a:xfrm>
            <a:off x="5488027" y="2358299"/>
            <a:ext cx="893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sym typeface="Webdings" panose="05030102010509060703" pitchFamily="18" charset="2"/>
              </a:rPr>
              <a:t>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12" name="TextBox 48">
            <a:extLst>
              <a:ext uri="{FF2B5EF4-FFF2-40B4-BE49-F238E27FC236}">
                <a16:creationId xmlns:a16="http://schemas.microsoft.com/office/drawing/2014/main" id="{7632E37F-D284-44D9-B6D3-A1476628F7B7}"/>
              </a:ext>
            </a:extLst>
          </p:cNvPr>
          <p:cNvSpPr txBox="1"/>
          <p:nvPr/>
        </p:nvSpPr>
        <p:spPr>
          <a:xfrm>
            <a:off x="3524805" y="342900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3017"/>
                </a:solidFill>
                <a:effectLst/>
                <a:uLnTx/>
                <a:uFillTx/>
                <a:cs typeface="+mn-ea"/>
                <a:sym typeface="+mn-lt"/>
              </a:rPr>
              <a:t>①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003017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TextBox 48">
            <a:extLst>
              <a:ext uri="{FF2B5EF4-FFF2-40B4-BE49-F238E27FC236}">
                <a16:creationId xmlns:a16="http://schemas.microsoft.com/office/drawing/2014/main" id="{BE80B6C2-F98A-4604-9F80-3C8F65C460C7}"/>
              </a:ext>
            </a:extLst>
          </p:cNvPr>
          <p:cNvSpPr txBox="1"/>
          <p:nvPr/>
        </p:nvSpPr>
        <p:spPr>
          <a:xfrm>
            <a:off x="5682437" y="344907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3017"/>
                </a:solidFill>
                <a:effectLst/>
                <a:uLnTx/>
                <a:uFillTx/>
                <a:cs typeface="+mn-ea"/>
                <a:sym typeface="+mn-lt"/>
              </a:rPr>
              <a:t>②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003017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TextBox 48">
            <a:extLst>
              <a:ext uri="{FF2B5EF4-FFF2-40B4-BE49-F238E27FC236}">
                <a16:creationId xmlns:a16="http://schemas.microsoft.com/office/drawing/2014/main" id="{6DED38E4-1067-415D-8D82-7ABE06167212}"/>
              </a:ext>
            </a:extLst>
          </p:cNvPr>
          <p:cNvSpPr txBox="1"/>
          <p:nvPr/>
        </p:nvSpPr>
        <p:spPr>
          <a:xfrm>
            <a:off x="7840067" y="3449075"/>
            <a:ext cx="389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kern="0" dirty="0">
                <a:solidFill>
                  <a:srgbClr val="003017"/>
                </a:solidFill>
                <a:cs typeface="+mn-ea"/>
                <a:sym typeface="+mn-lt"/>
              </a:rPr>
              <a:t>③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003017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78035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47D00F-9850-BB49-B742-813BB87F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主题场景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B970BED-07E1-4A9E-A638-39E7C2D9299A}"/>
              </a:ext>
            </a:extLst>
          </p:cNvPr>
          <p:cNvGrpSpPr/>
          <p:nvPr/>
        </p:nvGrpSpPr>
        <p:grpSpPr>
          <a:xfrm>
            <a:off x="942276" y="1569117"/>
            <a:ext cx="10198276" cy="5027998"/>
            <a:chOff x="942276" y="1569117"/>
            <a:chExt cx="10198276" cy="5027998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1C915506-E45E-4241-B165-D632CF5AA8F6}"/>
                </a:ext>
              </a:extLst>
            </p:cNvPr>
            <p:cNvGrpSpPr/>
            <p:nvPr/>
          </p:nvGrpSpPr>
          <p:grpSpPr>
            <a:xfrm>
              <a:off x="942276" y="1569117"/>
              <a:ext cx="10198276" cy="5027998"/>
              <a:chOff x="1386365" y="2485157"/>
              <a:chExt cx="6702598" cy="3600244"/>
            </a:xfrm>
          </p:grpSpPr>
          <p:grpSp>
            <p:nvGrpSpPr>
              <p:cNvPr id="4" name="ccd27390-96e1-48ed-949c-13b11109b87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  <p:cNvGrpSpPr>
                <a:grpSpLocks noChangeAspect="1"/>
              </p:cNvGrpSpPr>
              <p:nvPr>
                <p:custDataLst>
                  <p:tags r:id="rId1"/>
                </p:custDataLst>
              </p:nvPr>
            </p:nvGrpSpPr>
            <p:grpSpPr>
              <a:xfrm>
                <a:off x="1386365" y="2485157"/>
                <a:ext cx="6702598" cy="3600244"/>
                <a:chOff x="815140" y="3356992"/>
                <a:chExt cx="8043177" cy="4320032"/>
              </a:xfrm>
            </p:grpSpPr>
            <p:grpSp>
              <p:nvGrpSpPr>
                <p:cNvPr id="9" name="ï$liḍé"/>
                <p:cNvGrpSpPr/>
                <p:nvPr/>
              </p:nvGrpSpPr>
              <p:grpSpPr>
                <a:xfrm>
                  <a:off x="815140" y="3404984"/>
                  <a:ext cx="2432959" cy="3593200"/>
                  <a:chOff x="815320" y="3404984"/>
                  <a:chExt cx="2432959" cy="3593200"/>
                </a:xfrm>
              </p:grpSpPr>
              <p:sp>
                <p:nvSpPr>
                  <p:cNvPr id="25" name="ïSļiḓé"/>
                  <p:cNvSpPr/>
                  <p:nvPr/>
                </p:nvSpPr>
                <p:spPr>
                  <a:xfrm>
                    <a:off x="815320" y="4343085"/>
                    <a:ext cx="2195910" cy="682029"/>
                  </a:xfrm>
                  <a:prstGeom prst="rect">
                    <a:avLst/>
                  </a:prstGeom>
                </p:spPr>
                <p:txBody>
                  <a:bodyPr wrap="none" lIns="75000" tIns="39000" rIns="75000" bIns="39000">
                    <a:normAutofit fontScale="97500"/>
                  </a:bodyPr>
                  <a:lstStyle/>
                  <a:p>
                    <a:pPr algn="ctr">
                      <a:lnSpc>
                        <a:spcPct val="150000"/>
                      </a:lnSpc>
                      <a:defRPr/>
                    </a:pPr>
                    <a:r>
                      <a:rPr lang="zh-CN" altLang="en-US" sz="1333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主题一</a:t>
                    </a:r>
                    <a:br>
                      <a:rPr lang="en-US" altLang="zh-CN" sz="1333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</a:br>
                    <a:r>
                      <a: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rPr>
                      <a:t>券敏感型</a:t>
                    </a:r>
                  </a:p>
                </p:txBody>
              </p:sp>
              <p:sp>
                <p:nvSpPr>
                  <p:cNvPr id="26" name="ïśḻîḋè"/>
                  <p:cNvSpPr/>
                  <p:nvPr/>
                </p:nvSpPr>
                <p:spPr>
                  <a:xfrm>
                    <a:off x="1532435" y="3404984"/>
                    <a:ext cx="695870" cy="695870"/>
                  </a:xfrm>
                  <a:prstGeom prst="ellipse">
                    <a:avLst/>
                  </a:prstGeom>
                  <a:solidFill>
                    <a:srgbClr val="5BB55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sz="20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" name="îşḻiďê"/>
                  <p:cNvSpPr/>
                  <p:nvPr/>
                </p:nvSpPr>
                <p:spPr bwMode="auto">
                  <a:xfrm>
                    <a:off x="1065346" y="5265611"/>
                    <a:ext cx="2182933" cy="17325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75000" rIns="75000" anchor="t" anchorCtr="0">
                    <a:noAutofit/>
                  </a:bodyPr>
                  <a:lstStyle/>
                  <a:p>
                    <a:pPr marL="238115" indent="-238115">
                      <a:lnSpc>
                        <a:spcPct val="150000"/>
                      </a:lnSpc>
                      <a:buFont typeface="Arial" panose="020B0604020202020204" pitchFamily="34" charset="0"/>
                      <a:buChar char="•"/>
                    </a:pPr>
                    <a:r>
                      <a: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rPr>
                      <a:t>券核销率</a:t>
                    </a:r>
                  </a:p>
                  <a:p>
                    <a:pPr marL="238115" indent="-238115">
                      <a:lnSpc>
                        <a:spcPct val="150000"/>
                      </a:lnSpc>
                      <a:buFont typeface="Arial" panose="020B0604020202020204" pitchFamily="34" charset="0"/>
                      <a:buChar char="•"/>
                    </a:pPr>
                    <a:r>
                      <a: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rPr>
                      <a:t>券核销次数</a:t>
                    </a:r>
                    <a:endParaRPr lang="en-US" altLang="zh-CN" sz="14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  <a:p>
                    <a:pPr marL="238115" indent="-238115">
                      <a:lnSpc>
                        <a:spcPct val="150000"/>
                      </a:lnSpc>
                      <a:buFont typeface="Arial" panose="020B0604020202020204" pitchFamily="34" charset="0"/>
                      <a:buChar char="•"/>
                    </a:pPr>
                    <a:r>
                      <a:rPr lang="zh-CN" altLang="en-US" sz="1400" dirty="0">
                        <a:solidFill>
                          <a:schemeClr val="dk1"/>
                        </a:solidFill>
                      </a:rPr>
                      <a:t>核销距离发放的平均时长</a:t>
                    </a:r>
                    <a:endParaRPr lang="en-US" altLang="zh-CN" sz="1400" dirty="0">
                      <a:solidFill>
                        <a:schemeClr val="dk1"/>
                      </a:solidFill>
                    </a:endParaRPr>
                  </a:p>
                  <a:p>
                    <a:pPr marL="238115" indent="-238115">
                      <a:lnSpc>
                        <a:spcPct val="150000"/>
                      </a:lnSpc>
                      <a:buFont typeface="Arial" panose="020B0604020202020204" pitchFamily="34" charset="0"/>
                      <a:buChar char="•"/>
                    </a:pPr>
                    <a:r>
                      <a:rPr lang="zh-CN" altLang="en-US" sz="1400" dirty="0">
                        <a:solidFill>
                          <a:srgbClr val="000000"/>
                        </a:solidFill>
                        <a:ea typeface="微软雅黑" panose="020B0503020204020204" pitchFamily="34" charset="-122"/>
                      </a:rPr>
                      <a:t>最后一次核券时间</a:t>
                    </a:r>
                    <a:endParaRPr lang="en-US" altLang="zh-CN" sz="1400" dirty="0">
                      <a:solidFill>
                        <a:schemeClr val="dk1"/>
                      </a:solidFill>
                    </a:endParaRPr>
                  </a:p>
                  <a:p>
                    <a:pPr marL="238115" indent="-238115">
                      <a:lnSpc>
                        <a:spcPct val="150000"/>
                      </a:lnSpc>
                      <a:buFont typeface="Arial" panose="020B0604020202020204" pitchFamily="34" charset="0"/>
                      <a:buChar char="•"/>
                    </a:pPr>
                    <a:endParaRPr lang="zh-CN" altLang="en-US" sz="1200" dirty="0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0" name="íṥlîḑe"/>
                <p:cNvGrpSpPr/>
                <p:nvPr/>
              </p:nvGrpSpPr>
              <p:grpSpPr>
                <a:xfrm>
                  <a:off x="3592773" y="3405162"/>
                  <a:ext cx="2296794" cy="3997220"/>
                  <a:chOff x="782413" y="3405162"/>
                  <a:chExt cx="2296794" cy="3997220"/>
                </a:xfrm>
              </p:grpSpPr>
              <p:sp>
                <p:nvSpPr>
                  <p:cNvPr id="22" name="îśľîďe"/>
                  <p:cNvSpPr/>
                  <p:nvPr/>
                </p:nvSpPr>
                <p:spPr>
                  <a:xfrm>
                    <a:off x="782413" y="4336379"/>
                    <a:ext cx="2195910" cy="682029"/>
                  </a:xfrm>
                  <a:prstGeom prst="rect">
                    <a:avLst/>
                  </a:prstGeom>
                </p:spPr>
                <p:txBody>
                  <a:bodyPr wrap="none" lIns="75000" tIns="39000" rIns="75000" bIns="39000">
                    <a:normAutofit fontScale="97500"/>
                  </a:bodyPr>
                  <a:lstStyle/>
                  <a:p>
                    <a:pPr algn="ctr">
                      <a:lnSpc>
                        <a:spcPct val="150000"/>
                      </a:lnSpc>
                      <a:defRPr/>
                    </a:pPr>
                    <a:r>
                      <a:rPr lang="zh-CN" altLang="en-US" sz="12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主题二</a:t>
                    </a:r>
                    <a:br>
                      <a:rPr lang="en-US" altLang="zh-CN" sz="12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</a:br>
                    <a:r>
                      <a:rPr lang="zh-CN" altLang="en-US" sz="14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rPr>
                      <a:t>积分</a:t>
                    </a:r>
                    <a:r>
                      <a: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rPr>
                      <a:t>感型</a:t>
                    </a:r>
                  </a:p>
                </p:txBody>
              </p:sp>
              <p:sp>
                <p:nvSpPr>
                  <p:cNvPr id="23" name="iṣḷíḋe"/>
                  <p:cNvSpPr/>
                  <p:nvPr/>
                </p:nvSpPr>
                <p:spPr>
                  <a:xfrm>
                    <a:off x="1532435" y="3405162"/>
                    <a:ext cx="695869" cy="695871"/>
                  </a:xfrm>
                  <a:prstGeom prst="ellipse">
                    <a:avLst/>
                  </a:prstGeom>
                  <a:solidFill>
                    <a:srgbClr val="5BB55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sz="20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" name="išḷiḓe"/>
                  <p:cNvSpPr/>
                  <p:nvPr/>
                </p:nvSpPr>
                <p:spPr bwMode="auto">
                  <a:xfrm>
                    <a:off x="1148130" y="5226237"/>
                    <a:ext cx="1931077" cy="217614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75000" rIns="75000" anchor="t" anchorCtr="0"/>
                  <a:lstStyle/>
                  <a:p>
                    <a:pPr marL="238115" indent="-238115">
                      <a:lnSpc>
                        <a:spcPct val="150000"/>
                      </a:lnSpc>
                      <a:buFont typeface="Arial" panose="020B0604020202020204" pitchFamily="34" charset="0"/>
                      <a:buChar char="•"/>
                    </a:pPr>
                    <a:r>
                      <a:rPr lang="zh-CN" altLang="en-US" sz="1400" dirty="0">
                        <a:solidFill>
                          <a:srgbClr val="000000"/>
                        </a:solidFill>
                        <a:ea typeface="微软雅黑" panose="020B0503020204020204" pitchFamily="34" charset="-122"/>
                      </a:rPr>
                      <a:t>完善资料得积分</a:t>
                    </a:r>
                    <a:endParaRPr lang="en-US" altLang="zh-CN" sz="1400" dirty="0">
                      <a:solidFill>
                        <a:srgbClr val="000000"/>
                      </a:solidFill>
                      <a:ea typeface="微软雅黑" panose="020B0503020204020204" pitchFamily="34" charset="-122"/>
                    </a:endParaRPr>
                  </a:p>
                  <a:p>
                    <a:pPr marL="238115" indent="-238115">
                      <a:lnSpc>
                        <a:spcPct val="150000"/>
                      </a:lnSpc>
                      <a:buFont typeface="Arial" panose="020B0604020202020204" pitchFamily="34" charset="0"/>
                      <a:buChar char="•"/>
                    </a:pPr>
                    <a:r>
                      <a:rPr lang="zh-CN" altLang="en-US" sz="1400" dirty="0">
                        <a:solidFill>
                          <a:srgbClr val="000000"/>
                        </a:solidFill>
                        <a:ea typeface="微软雅黑" panose="020B0503020204020204" pitchFamily="34" charset="-122"/>
                      </a:rPr>
                      <a:t>游戏得积分</a:t>
                    </a:r>
                    <a:endParaRPr lang="en-US" altLang="zh-CN" sz="1400" dirty="0">
                      <a:solidFill>
                        <a:srgbClr val="000000"/>
                      </a:solidFill>
                      <a:ea typeface="微软雅黑" panose="020B0503020204020204" pitchFamily="34" charset="-122"/>
                    </a:endParaRPr>
                  </a:p>
                  <a:p>
                    <a:pPr marL="238115" indent="-238115">
                      <a:lnSpc>
                        <a:spcPct val="150000"/>
                      </a:lnSpc>
                      <a:buFont typeface="Arial" panose="020B0604020202020204" pitchFamily="34" charset="0"/>
                      <a:buChar char="•"/>
                    </a:pPr>
                    <a:r>
                      <a:rPr lang="zh-CN" altLang="en-US" sz="1400" dirty="0"/>
                      <a:t>积分兑券</a:t>
                    </a:r>
                    <a:endParaRPr lang="en-US" altLang="zh-CN" sz="1400" dirty="0"/>
                  </a:p>
                  <a:p>
                    <a:pPr marL="238115" indent="-238115">
                      <a:lnSpc>
                        <a:spcPct val="150000"/>
                      </a:lnSpc>
                      <a:buFont typeface="Arial" panose="020B0604020202020204" pitchFamily="34" charset="0"/>
                      <a:buChar char="•"/>
                    </a:pPr>
                    <a:r>
                      <a: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rPr>
                      <a:t>积分兑礼</a:t>
                    </a:r>
                  </a:p>
                </p:txBody>
              </p:sp>
            </p:grpSp>
            <p:grpSp>
              <p:nvGrpSpPr>
                <p:cNvPr id="11" name="ïŝļiḍé"/>
                <p:cNvGrpSpPr/>
                <p:nvPr/>
              </p:nvGrpSpPr>
              <p:grpSpPr>
                <a:xfrm>
                  <a:off x="6416290" y="3404984"/>
                  <a:ext cx="2442027" cy="3593200"/>
                  <a:chOff x="795390" y="3404984"/>
                  <a:chExt cx="2442027" cy="3593200"/>
                </a:xfrm>
              </p:grpSpPr>
              <p:sp>
                <p:nvSpPr>
                  <p:cNvPr id="19" name="ïṩľîḓé"/>
                  <p:cNvSpPr/>
                  <p:nvPr/>
                </p:nvSpPr>
                <p:spPr>
                  <a:xfrm>
                    <a:off x="795390" y="4322531"/>
                    <a:ext cx="2195910" cy="682029"/>
                  </a:xfrm>
                  <a:prstGeom prst="rect">
                    <a:avLst/>
                  </a:prstGeom>
                </p:spPr>
                <p:txBody>
                  <a:bodyPr wrap="none" lIns="75000" tIns="39000" rIns="75000" bIns="39000">
                    <a:normAutofit fontScale="97500"/>
                  </a:bodyPr>
                  <a:lstStyle/>
                  <a:p>
                    <a:pPr algn="ctr">
                      <a:lnSpc>
                        <a:spcPct val="150000"/>
                      </a:lnSpc>
                      <a:defRPr/>
                    </a:pPr>
                    <a:r>
                      <a:rPr lang="zh-CN" altLang="en-US" sz="1333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主题三</a:t>
                    </a:r>
                    <a:br>
                      <a:rPr lang="en-US" altLang="zh-CN" sz="1333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</a:br>
                    <a:r>
                      <a: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rPr>
                      <a:t>互动意愿</a:t>
                    </a:r>
                  </a:p>
                </p:txBody>
              </p:sp>
              <p:sp>
                <p:nvSpPr>
                  <p:cNvPr id="20" name="iŝlîḍè"/>
                  <p:cNvSpPr/>
                  <p:nvPr/>
                </p:nvSpPr>
                <p:spPr>
                  <a:xfrm>
                    <a:off x="1532435" y="3404984"/>
                    <a:ext cx="695870" cy="695870"/>
                  </a:xfrm>
                  <a:prstGeom prst="ellipse">
                    <a:avLst/>
                  </a:prstGeom>
                  <a:solidFill>
                    <a:srgbClr val="5BB55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sz="20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" name="îśḻíḋê"/>
                  <p:cNvSpPr/>
                  <p:nvPr/>
                </p:nvSpPr>
                <p:spPr bwMode="auto">
                  <a:xfrm>
                    <a:off x="2228305" y="5114735"/>
                    <a:ext cx="1009112" cy="188344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75000" rIns="75000" anchor="t" anchorCtr="0"/>
                  <a:lstStyle/>
                  <a:p>
                    <a:pPr marL="238115" indent="-238115">
                      <a:lnSpc>
                        <a:spcPct val="150000"/>
                      </a:lnSpc>
                      <a:buFont typeface="Arial" panose="020B0604020202020204" pitchFamily="34" charset="0"/>
                      <a:buChar char="•"/>
                    </a:pPr>
                    <a:r>
                      <a: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rPr>
                      <a:t>领券次数</a:t>
                    </a:r>
                    <a:endParaRPr lang="en-US" altLang="zh-CN" sz="14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  <a:p>
                    <a:pPr marL="238115" indent="-238115">
                      <a:lnSpc>
                        <a:spcPct val="150000"/>
                      </a:lnSpc>
                      <a:buFont typeface="Arial" panose="020B0604020202020204" pitchFamily="34" charset="0"/>
                      <a:buChar char="•"/>
                    </a:pPr>
                    <a:r>
                      <a: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rPr>
                      <a:t>领红包次数</a:t>
                    </a:r>
                    <a:endParaRPr lang="en-US" altLang="zh-CN" sz="14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  <a:p>
                    <a:pPr marL="238115" indent="-238115">
                      <a:lnSpc>
                        <a:spcPct val="150000"/>
                      </a:lnSpc>
                      <a:buFont typeface="Arial" panose="020B0604020202020204" pitchFamily="34" charset="0"/>
                      <a:buChar char="•"/>
                    </a:pPr>
                    <a:r>
                      <a: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rPr>
                      <a:t>分享次数</a:t>
                    </a:r>
                    <a:endParaRPr lang="en-US" altLang="zh-CN" sz="14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  <a:p>
                    <a:pPr marL="238115" indent="-238115">
                      <a:lnSpc>
                        <a:spcPct val="150000"/>
                      </a:lnSpc>
                      <a:buFont typeface="Arial" panose="020B0604020202020204" pitchFamily="34" charset="0"/>
                      <a:buChar char="•"/>
                    </a:pPr>
                    <a:r>
                      <a: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rPr>
                      <a:t>打开次数</a:t>
                    </a:r>
                  </a:p>
                  <a:p>
                    <a:pPr marL="238115" indent="-238115">
                      <a:lnSpc>
                        <a:spcPct val="150000"/>
                      </a:lnSpc>
                      <a:buFont typeface="Arial" panose="020B0604020202020204" pitchFamily="34" charset="0"/>
                      <a:buChar char="•"/>
                    </a:pPr>
                    <a:r>
                      <a: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rPr>
                      <a:t>联系导购</a:t>
                    </a:r>
                    <a:endParaRPr lang="en-US" altLang="zh-CN" sz="14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  <a:p>
                    <a:pPr marL="238115" indent="-238115">
                      <a:lnSpc>
                        <a:spcPct val="150000"/>
                      </a:lnSpc>
                      <a:buFont typeface="Arial" panose="020B0604020202020204" pitchFamily="34" charset="0"/>
                      <a:buChar char="•"/>
                    </a:pPr>
                    <a:r>
                      <a: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rPr>
                      <a:t>订单评价</a:t>
                    </a:r>
                    <a:endParaRPr lang="en-US" altLang="zh-CN" sz="14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</p:grpSp>
            <p:cxnSp>
              <p:nvCxnSpPr>
                <p:cNvPr id="13" name="直接连接符 12"/>
                <p:cNvCxnSpPr/>
                <p:nvPr/>
              </p:nvCxnSpPr>
              <p:spPr>
                <a:xfrm>
                  <a:off x="3344491" y="3356992"/>
                  <a:ext cx="0" cy="4320032"/>
                </a:xfrm>
                <a:prstGeom prst="line">
                  <a:avLst/>
                </a:prstGeom>
                <a:ln w="3175" cap="rnd">
                  <a:solidFill>
                    <a:schemeClr val="bg1">
                      <a:lumMod val="85000"/>
                    </a:schemeClr>
                  </a:solidFill>
                  <a:round/>
                  <a:headEnd type="none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/>
                <p:nvPr/>
              </p:nvCxnSpPr>
              <p:spPr>
                <a:xfrm>
                  <a:off x="6168008" y="3356992"/>
                  <a:ext cx="0" cy="4320032"/>
                </a:xfrm>
                <a:prstGeom prst="line">
                  <a:avLst/>
                </a:prstGeom>
                <a:ln w="3175" cap="rnd">
                  <a:solidFill>
                    <a:schemeClr val="bg1">
                      <a:lumMod val="85000"/>
                    </a:schemeClr>
                  </a:solidFill>
                  <a:round/>
                  <a:headEnd type="none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B962435D-FC96-4B5A-8973-366B9DEC4197}"/>
                  </a:ext>
                </a:extLst>
              </p:cNvPr>
              <p:cNvGrpSpPr/>
              <p:nvPr/>
            </p:nvGrpSpPr>
            <p:grpSpPr>
              <a:xfrm>
                <a:off x="2092158" y="2607790"/>
                <a:ext cx="5089710" cy="404946"/>
                <a:chOff x="2092158" y="2607790"/>
                <a:chExt cx="5089710" cy="404946"/>
              </a:xfrm>
            </p:grpSpPr>
            <p:sp>
              <p:nvSpPr>
                <p:cNvPr id="8" name="Freeform 91"/>
                <p:cNvSpPr>
                  <a:spLocks noEditPoints="1"/>
                </p:cNvSpPr>
                <p:nvPr/>
              </p:nvSpPr>
              <p:spPr bwMode="auto">
                <a:xfrm flipH="1">
                  <a:off x="6788168" y="2624857"/>
                  <a:ext cx="393700" cy="387879"/>
                </a:xfrm>
                <a:custGeom>
                  <a:avLst/>
                  <a:gdLst/>
                  <a:ahLst/>
                  <a:cxnLst>
                    <a:cxn ang="0">
                      <a:pos x="181" y="100"/>
                    </a:cxn>
                    <a:cxn ang="0">
                      <a:pos x="142" y="92"/>
                    </a:cxn>
                    <a:cxn ang="0">
                      <a:pos x="162" y="52"/>
                    </a:cxn>
                    <a:cxn ang="0">
                      <a:pos x="192" y="19"/>
                    </a:cxn>
                    <a:cxn ang="0">
                      <a:pos x="148" y="39"/>
                    </a:cxn>
                    <a:cxn ang="0">
                      <a:pos x="130" y="79"/>
                    </a:cxn>
                    <a:cxn ang="0">
                      <a:pos x="99" y="47"/>
                    </a:cxn>
                    <a:cxn ang="0">
                      <a:pos x="76" y="5"/>
                    </a:cxn>
                    <a:cxn ang="0">
                      <a:pos x="91" y="51"/>
                    </a:cxn>
                    <a:cxn ang="0">
                      <a:pos x="96" y="95"/>
                    </a:cxn>
                    <a:cxn ang="0">
                      <a:pos x="49" y="82"/>
                    </a:cxn>
                    <a:cxn ang="0">
                      <a:pos x="5" y="102"/>
                    </a:cxn>
                    <a:cxn ang="0">
                      <a:pos x="50" y="100"/>
                    </a:cxn>
                    <a:cxn ang="0">
                      <a:pos x="97" y="113"/>
                    </a:cxn>
                    <a:cxn ang="0">
                      <a:pos x="74" y="148"/>
                    </a:cxn>
                    <a:cxn ang="0">
                      <a:pos x="42" y="180"/>
                    </a:cxn>
                    <a:cxn ang="0">
                      <a:pos x="85" y="160"/>
                    </a:cxn>
                    <a:cxn ang="0">
                      <a:pos x="105" y="123"/>
                    </a:cxn>
                    <a:cxn ang="0">
                      <a:pos x="138" y="151"/>
                    </a:cxn>
                    <a:cxn ang="0">
                      <a:pos x="161" y="193"/>
                    </a:cxn>
                    <a:cxn ang="0">
                      <a:pos x="145" y="148"/>
                    </a:cxn>
                    <a:cxn ang="0">
                      <a:pos x="144" y="106"/>
                    </a:cxn>
                    <a:cxn ang="0">
                      <a:pos x="182" y="118"/>
                    </a:cxn>
                    <a:cxn ang="0">
                      <a:pos x="226" y="98"/>
                    </a:cxn>
                    <a:cxn ang="0">
                      <a:pos x="163" y="15"/>
                    </a:cxn>
                    <a:cxn ang="0">
                      <a:pos x="177" y="44"/>
                    </a:cxn>
                    <a:cxn ang="0">
                      <a:pos x="163" y="15"/>
                    </a:cxn>
                    <a:cxn ang="0">
                      <a:pos x="13" y="99"/>
                    </a:cxn>
                    <a:cxn ang="0">
                      <a:pos x="42" y="85"/>
                    </a:cxn>
                    <a:cxn ang="0">
                      <a:pos x="70" y="184"/>
                    </a:cxn>
                    <a:cxn ang="0">
                      <a:pos x="57" y="156"/>
                    </a:cxn>
                    <a:cxn ang="0">
                      <a:pos x="70" y="184"/>
                    </a:cxn>
                    <a:cxn ang="0">
                      <a:pos x="79" y="13"/>
                    </a:cxn>
                    <a:cxn ang="0">
                      <a:pos x="93" y="41"/>
                    </a:cxn>
                    <a:cxn ang="0">
                      <a:pos x="166" y="164"/>
                    </a:cxn>
                    <a:cxn ang="0">
                      <a:pos x="137" y="178"/>
                    </a:cxn>
                    <a:cxn ang="0">
                      <a:pos x="166" y="164"/>
                    </a:cxn>
                    <a:cxn ang="0">
                      <a:pos x="189" y="114"/>
                    </a:cxn>
                    <a:cxn ang="0">
                      <a:pos x="218" y="101"/>
                    </a:cxn>
                  </a:cxnLst>
                  <a:rect l="0" t="0" r="r" b="b"/>
                  <a:pathLst>
                    <a:path w="231" h="199">
                      <a:moveTo>
                        <a:pt x="194" y="86"/>
                      </a:moveTo>
                      <a:cubicBezTo>
                        <a:pt x="188" y="89"/>
                        <a:pt x="183" y="94"/>
                        <a:pt x="181" y="100"/>
                      </a:cubicBezTo>
                      <a:cubicBezTo>
                        <a:pt x="144" y="97"/>
                        <a:pt x="144" y="97"/>
                        <a:pt x="144" y="97"/>
                      </a:cubicBezTo>
                      <a:cubicBezTo>
                        <a:pt x="144" y="96"/>
                        <a:pt x="143" y="94"/>
                        <a:pt x="142" y="92"/>
                      </a:cubicBezTo>
                      <a:cubicBezTo>
                        <a:pt x="141" y="89"/>
                        <a:pt x="139" y="86"/>
                        <a:pt x="136" y="84"/>
                      </a:cubicBezTo>
                      <a:cubicBezTo>
                        <a:pt x="162" y="52"/>
                        <a:pt x="162" y="52"/>
                        <a:pt x="162" y="52"/>
                      </a:cubicBezTo>
                      <a:cubicBezTo>
                        <a:pt x="168" y="54"/>
                        <a:pt x="174" y="54"/>
                        <a:pt x="180" y="51"/>
                      </a:cubicBezTo>
                      <a:cubicBezTo>
                        <a:pt x="192" y="46"/>
                        <a:pt x="197" y="31"/>
                        <a:pt x="192" y="19"/>
                      </a:cubicBezTo>
                      <a:cubicBezTo>
                        <a:pt x="186" y="7"/>
                        <a:pt x="172" y="2"/>
                        <a:pt x="160" y="8"/>
                      </a:cubicBezTo>
                      <a:cubicBezTo>
                        <a:pt x="148" y="13"/>
                        <a:pt x="143" y="27"/>
                        <a:pt x="148" y="39"/>
                      </a:cubicBezTo>
                      <a:cubicBezTo>
                        <a:pt x="150" y="43"/>
                        <a:pt x="152" y="46"/>
                        <a:pt x="155" y="48"/>
                      </a:cubicBezTo>
                      <a:cubicBezTo>
                        <a:pt x="130" y="79"/>
                        <a:pt x="130" y="79"/>
                        <a:pt x="130" y="79"/>
                      </a:cubicBezTo>
                      <a:cubicBezTo>
                        <a:pt x="124" y="77"/>
                        <a:pt x="119" y="77"/>
                        <a:pt x="113" y="78"/>
                      </a:cubicBezTo>
                      <a:cubicBezTo>
                        <a:pt x="99" y="47"/>
                        <a:pt x="99" y="47"/>
                        <a:pt x="99" y="47"/>
                      </a:cubicBezTo>
                      <a:cubicBezTo>
                        <a:pt x="109" y="41"/>
                        <a:pt x="113" y="28"/>
                        <a:pt x="108" y="17"/>
                      </a:cubicBezTo>
                      <a:cubicBezTo>
                        <a:pt x="102" y="5"/>
                        <a:pt x="88" y="0"/>
                        <a:pt x="76" y="5"/>
                      </a:cubicBezTo>
                      <a:cubicBezTo>
                        <a:pt x="64" y="11"/>
                        <a:pt x="59" y="25"/>
                        <a:pt x="64" y="37"/>
                      </a:cubicBezTo>
                      <a:cubicBezTo>
                        <a:pt x="69" y="48"/>
                        <a:pt x="80" y="53"/>
                        <a:pt x="91" y="51"/>
                      </a:cubicBezTo>
                      <a:cubicBezTo>
                        <a:pt x="105" y="82"/>
                        <a:pt x="105" y="82"/>
                        <a:pt x="105" y="82"/>
                      </a:cubicBezTo>
                      <a:cubicBezTo>
                        <a:pt x="101" y="85"/>
                        <a:pt x="97" y="89"/>
                        <a:pt x="96" y="95"/>
                      </a:cubicBezTo>
                      <a:cubicBezTo>
                        <a:pt x="51" y="92"/>
                        <a:pt x="51" y="92"/>
                        <a:pt x="51" y="92"/>
                      </a:cubicBezTo>
                      <a:cubicBezTo>
                        <a:pt x="51" y="89"/>
                        <a:pt x="51" y="85"/>
                        <a:pt x="49" y="82"/>
                      </a:cubicBezTo>
                      <a:cubicBezTo>
                        <a:pt x="44" y="70"/>
                        <a:pt x="29" y="65"/>
                        <a:pt x="17" y="70"/>
                      </a:cubicBezTo>
                      <a:cubicBezTo>
                        <a:pt x="5" y="76"/>
                        <a:pt x="0" y="90"/>
                        <a:pt x="5" y="102"/>
                      </a:cubicBezTo>
                      <a:cubicBezTo>
                        <a:pt x="11" y="114"/>
                        <a:pt x="25" y="119"/>
                        <a:pt x="37" y="114"/>
                      </a:cubicBezTo>
                      <a:cubicBezTo>
                        <a:pt x="44" y="111"/>
                        <a:pt x="48" y="106"/>
                        <a:pt x="50" y="100"/>
                      </a:cubicBezTo>
                      <a:cubicBezTo>
                        <a:pt x="94" y="103"/>
                        <a:pt x="94" y="103"/>
                        <a:pt x="94" y="103"/>
                      </a:cubicBezTo>
                      <a:cubicBezTo>
                        <a:pt x="95" y="106"/>
                        <a:pt x="95" y="110"/>
                        <a:pt x="97" y="113"/>
                      </a:cubicBezTo>
                      <a:cubicBezTo>
                        <a:pt x="97" y="114"/>
                        <a:pt x="98" y="116"/>
                        <a:pt x="99" y="117"/>
                      </a:cubicBezTo>
                      <a:cubicBezTo>
                        <a:pt x="74" y="148"/>
                        <a:pt x="74" y="148"/>
                        <a:pt x="74" y="148"/>
                      </a:cubicBezTo>
                      <a:cubicBezTo>
                        <a:pt x="68" y="145"/>
                        <a:pt x="60" y="145"/>
                        <a:pt x="53" y="148"/>
                      </a:cubicBezTo>
                      <a:cubicBezTo>
                        <a:pt x="41" y="154"/>
                        <a:pt x="36" y="168"/>
                        <a:pt x="42" y="180"/>
                      </a:cubicBezTo>
                      <a:cubicBezTo>
                        <a:pt x="47" y="192"/>
                        <a:pt x="61" y="197"/>
                        <a:pt x="73" y="192"/>
                      </a:cubicBezTo>
                      <a:cubicBezTo>
                        <a:pt x="86" y="186"/>
                        <a:pt x="91" y="172"/>
                        <a:pt x="85" y="160"/>
                      </a:cubicBezTo>
                      <a:cubicBezTo>
                        <a:pt x="84" y="157"/>
                        <a:pt x="83" y="155"/>
                        <a:pt x="81" y="153"/>
                      </a:cubicBezTo>
                      <a:cubicBezTo>
                        <a:pt x="105" y="123"/>
                        <a:pt x="105" y="123"/>
                        <a:pt x="105" y="123"/>
                      </a:cubicBezTo>
                      <a:cubicBezTo>
                        <a:pt x="111" y="127"/>
                        <a:pt x="119" y="128"/>
                        <a:pt x="126" y="126"/>
                      </a:cubicBezTo>
                      <a:cubicBezTo>
                        <a:pt x="138" y="151"/>
                        <a:pt x="138" y="151"/>
                        <a:pt x="138" y="151"/>
                      </a:cubicBezTo>
                      <a:cubicBezTo>
                        <a:pt x="128" y="158"/>
                        <a:pt x="124" y="170"/>
                        <a:pt x="129" y="181"/>
                      </a:cubicBezTo>
                      <a:cubicBezTo>
                        <a:pt x="135" y="193"/>
                        <a:pt x="149" y="199"/>
                        <a:pt x="161" y="193"/>
                      </a:cubicBezTo>
                      <a:cubicBezTo>
                        <a:pt x="173" y="187"/>
                        <a:pt x="179" y="173"/>
                        <a:pt x="173" y="161"/>
                      </a:cubicBezTo>
                      <a:cubicBezTo>
                        <a:pt x="168" y="150"/>
                        <a:pt x="156" y="145"/>
                        <a:pt x="145" y="148"/>
                      </a:cubicBezTo>
                      <a:cubicBezTo>
                        <a:pt x="134" y="123"/>
                        <a:pt x="134" y="123"/>
                        <a:pt x="134" y="123"/>
                      </a:cubicBezTo>
                      <a:cubicBezTo>
                        <a:pt x="139" y="119"/>
                        <a:pt x="143" y="113"/>
                        <a:pt x="144" y="106"/>
                      </a:cubicBezTo>
                      <a:cubicBezTo>
                        <a:pt x="180" y="108"/>
                        <a:pt x="180" y="108"/>
                        <a:pt x="180" y="108"/>
                      </a:cubicBezTo>
                      <a:cubicBezTo>
                        <a:pt x="180" y="111"/>
                        <a:pt x="180" y="115"/>
                        <a:pt x="182" y="118"/>
                      </a:cubicBezTo>
                      <a:cubicBezTo>
                        <a:pt x="188" y="130"/>
                        <a:pt x="202" y="135"/>
                        <a:pt x="214" y="130"/>
                      </a:cubicBezTo>
                      <a:cubicBezTo>
                        <a:pt x="226" y="124"/>
                        <a:pt x="231" y="110"/>
                        <a:pt x="226" y="98"/>
                      </a:cubicBezTo>
                      <a:cubicBezTo>
                        <a:pt x="220" y="86"/>
                        <a:pt x="206" y="80"/>
                        <a:pt x="194" y="86"/>
                      </a:cubicBezTo>
                      <a:close/>
                      <a:moveTo>
                        <a:pt x="163" y="15"/>
                      </a:moveTo>
                      <a:cubicBezTo>
                        <a:pt x="171" y="11"/>
                        <a:pt x="181" y="15"/>
                        <a:pt x="184" y="23"/>
                      </a:cubicBezTo>
                      <a:cubicBezTo>
                        <a:pt x="188" y="31"/>
                        <a:pt x="185" y="40"/>
                        <a:pt x="177" y="44"/>
                      </a:cubicBezTo>
                      <a:cubicBezTo>
                        <a:pt x="169" y="47"/>
                        <a:pt x="159" y="44"/>
                        <a:pt x="156" y="36"/>
                      </a:cubicBezTo>
                      <a:cubicBezTo>
                        <a:pt x="152" y="28"/>
                        <a:pt x="156" y="19"/>
                        <a:pt x="163" y="15"/>
                      </a:cubicBezTo>
                      <a:close/>
                      <a:moveTo>
                        <a:pt x="34" y="106"/>
                      </a:moveTo>
                      <a:cubicBezTo>
                        <a:pt x="26" y="110"/>
                        <a:pt x="17" y="107"/>
                        <a:pt x="13" y="99"/>
                      </a:cubicBezTo>
                      <a:cubicBezTo>
                        <a:pt x="9" y="91"/>
                        <a:pt x="13" y="81"/>
                        <a:pt x="21" y="78"/>
                      </a:cubicBezTo>
                      <a:cubicBezTo>
                        <a:pt x="29" y="74"/>
                        <a:pt x="38" y="77"/>
                        <a:pt x="42" y="85"/>
                      </a:cubicBezTo>
                      <a:cubicBezTo>
                        <a:pt x="45" y="93"/>
                        <a:pt x="42" y="103"/>
                        <a:pt x="34" y="106"/>
                      </a:cubicBezTo>
                      <a:close/>
                      <a:moveTo>
                        <a:pt x="70" y="184"/>
                      </a:moveTo>
                      <a:cubicBezTo>
                        <a:pt x="62" y="188"/>
                        <a:pt x="53" y="184"/>
                        <a:pt x="49" y="176"/>
                      </a:cubicBezTo>
                      <a:cubicBezTo>
                        <a:pt x="45" y="169"/>
                        <a:pt x="49" y="159"/>
                        <a:pt x="57" y="156"/>
                      </a:cubicBezTo>
                      <a:cubicBezTo>
                        <a:pt x="65" y="152"/>
                        <a:pt x="74" y="155"/>
                        <a:pt x="78" y="163"/>
                      </a:cubicBezTo>
                      <a:cubicBezTo>
                        <a:pt x="81" y="171"/>
                        <a:pt x="78" y="181"/>
                        <a:pt x="70" y="184"/>
                      </a:cubicBezTo>
                      <a:close/>
                      <a:moveTo>
                        <a:pt x="72" y="34"/>
                      </a:moveTo>
                      <a:cubicBezTo>
                        <a:pt x="68" y="26"/>
                        <a:pt x="71" y="16"/>
                        <a:pt x="79" y="13"/>
                      </a:cubicBezTo>
                      <a:cubicBezTo>
                        <a:pt x="87" y="9"/>
                        <a:pt x="97" y="13"/>
                        <a:pt x="100" y="20"/>
                      </a:cubicBezTo>
                      <a:cubicBezTo>
                        <a:pt x="104" y="28"/>
                        <a:pt x="100" y="38"/>
                        <a:pt x="93" y="41"/>
                      </a:cubicBezTo>
                      <a:cubicBezTo>
                        <a:pt x="85" y="45"/>
                        <a:pt x="75" y="42"/>
                        <a:pt x="72" y="34"/>
                      </a:cubicBezTo>
                      <a:close/>
                      <a:moveTo>
                        <a:pt x="166" y="164"/>
                      </a:moveTo>
                      <a:cubicBezTo>
                        <a:pt x="169" y="172"/>
                        <a:pt x="166" y="182"/>
                        <a:pt x="158" y="185"/>
                      </a:cubicBezTo>
                      <a:cubicBezTo>
                        <a:pt x="150" y="189"/>
                        <a:pt x="141" y="186"/>
                        <a:pt x="137" y="178"/>
                      </a:cubicBezTo>
                      <a:cubicBezTo>
                        <a:pt x="133" y="170"/>
                        <a:pt x="137" y="160"/>
                        <a:pt x="145" y="157"/>
                      </a:cubicBezTo>
                      <a:cubicBezTo>
                        <a:pt x="153" y="153"/>
                        <a:pt x="162" y="157"/>
                        <a:pt x="166" y="164"/>
                      </a:cubicBezTo>
                      <a:close/>
                      <a:moveTo>
                        <a:pt x="210" y="122"/>
                      </a:moveTo>
                      <a:cubicBezTo>
                        <a:pt x="203" y="126"/>
                        <a:pt x="193" y="122"/>
                        <a:pt x="189" y="114"/>
                      </a:cubicBezTo>
                      <a:cubicBezTo>
                        <a:pt x="186" y="107"/>
                        <a:pt x="189" y="97"/>
                        <a:pt x="197" y="94"/>
                      </a:cubicBezTo>
                      <a:cubicBezTo>
                        <a:pt x="205" y="90"/>
                        <a:pt x="214" y="93"/>
                        <a:pt x="218" y="101"/>
                      </a:cubicBezTo>
                      <a:cubicBezTo>
                        <a:pt x="222" y="109"/>
                        <a:pt x="218" y="118"/>
                        <a:pt x="210" y="12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</a:ln>
              </p:spPr>
              <p:txBody>
                <a:bodyPr vert="horz" wrap="square" lIns="101600" tIns="50800" rIns="101600" bIns="5080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761970">
                    <a:lnSpc>
                      <a:spcPct val="150000"/>
                    </a:lnSpc>
                    <a:defRPr/>
                  </a:pPr>
                  <a:endParaRPr lang="en-US" sz="2667" kern="0">
                    <a:solidFill>
                      <a:srgbClr val="000000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28" name="星形: 四角 27">
                  <a:extLst>
                    <a:ext uri="{FF2B5EF4-FFF2-40B4-BE49-F238E27FC236}">
                      <a16:creationId xmlns:a16="http://schemas.microsoft.com/office/drawing/2014/main" id="{E17D97D8-898D-4B1C-AF92-ECEB157B950B}"/>
                    </a:ext>
                  </a:extLst>
                </p:cNvPr>
                <p:cNvSpPr/>
                <p:nvPr/>
              </p:nvSpPr>
              <p:spPr>
                <a:xfrm>
                  <a:off x="4400825" y="2607790"/>
                  <a:ext cx="451976" cy="404946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流程图: 决策 29">
                  <a:extLst>
                    <a:ext uri="{FF2B5EF4-FFF2-40B4-BE49-F238E27FC236}">
                      <a16:creationId xmlns:a16="http://schemas.microsoft.com/office/drawing/2014/main" id="{50F2D7F6-57FA-4BC2-A532-96D144142969}"/>
                    </a:ext>
                  </a:extLst>
                </p:cNvPr>
                <p:cNvSpPr/>
                <p:nvPr/>
              </p:nvSpPr>
              <p:spPr>
                <a:xfrm>
                  <a:off x="2092158" y="2644444"/>
                  <a:ext cx="412109" cy="341345"/>
                </a:xfrm>
                <a:prstGeom prst="flowChartDecision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29" name="îśḻíḋê">
              <a:extLst>
                <a:ext uri="{FF2B5EF4-FFF2-40B4-BE49-F238E27FC236}">
                  <a16:creationId xmlns:a16="http://schemas.microsoft.com/office/drawing/2014/main" id="{896968B5-EF5A-4434-BA09-ADF9E79DA13F}"/>
                </a:ext>
              </a:extLst>
            </p:cNvPr>
            <p:cNvSpPr/>
            <p:nvPr/>
          </p:nvSpPr>
          <p:spPr bwMode="auto">
            <a:xfrm>
              <a:off x="8620270" y="3640454"/>
              <a:ext cx="2220390" cy="2916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75000" rIns="75000" anchor="t" anchorCtr="0"/>
            <a:lstStyle/>
            <a:p>
              <a:pPr marL="238115" indent="-238115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rgbClr val="000000"/>
                  </a:solidFill>
                  <a:ea typeface="微软雅黑" panose="020B0503020204020204" pitchFamily="34" charset="-122"/>
                </a:rPr>
                <a:t>大转盘</a:t>
              </a:r>
              <a:r>
                <a:rPr lang="en-US" altLang="zh-CN" sz="1400" dirty="0">
                  <a:solidFill>
                    <a:srgbClr val="000000"/>
                  </a:solidFill>
                  <a:ea typeface="微软雅黑" panose="020B0503020204020204" pitchFamily="34" charset="-122"/>
                </a:rPr>
                <a:t>	</a:t>
              </a:r>
            </a:p>
            <a:p>
              <a:pPr marL="238115" indent="-238115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砸金蛋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38115" indent="-238115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刮刮卡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38115" indent="-238115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完善资料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38115" indent="-238115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预约次数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38115" indent="-238115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到店次数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6782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47D00F-9850-BB49-B742-813BB87F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行为标签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-Spark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ounded Rectangle 15">
            <a:extLst>
              <a:ext uri="{FF2B5EF4-FFF2-40B4-BE49-F238E27FC236}">
                <a16:creationId xmlns:a16="http://schemas.microsoft.com/office/drawing/2014/main" id="{3A7A9997-F0DA-4D34-A4F3-AC0A586CCAD1}"/>
              </a:ext>
            </a:extLst>
          </p:cNvPr>
          <p:cNvSpPr/>
          <p:nvPr/>
        </p:nvSpPr>
        <p:spPr>
          <a:xfrm>
            <a:off x="1003359" y="2250969"/>
            <a:ext cx="1410085" cy="53105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pPr algn="ctr" defTabSz="1031626">
              <a:defRPr/>
            </a:pPr>
            <a:r>
              <a:rPr lang="zh-CN" altLang="en-US" sz="1600" kern="0" dirty="0">
                <a:solidFill>
                  <a:prstClr val="white"/>
                </a:solidFill>
                <a:latin typeface="微软雅黑"/>
                <a:ea typeface="微软雅黑"/>
              </a:rPr>
              <a:t>行为数据</a:t>
            </a:r>
            <a:endParaRPr lang="en-US" sz="1600" kern="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AC7B2E6-EEB0-47F7-AD6D-447873BBB051}"/>
              </a:ext>
            </a:extLst>
          </p:cNvPr>
          <p:cNvSpPr txBox="1"/>
          <p:nvPr/>
        </p:nvSpPr>
        <p:spPr>
          <a:xfrm>
            <a:off x="2574131" y="2052431"/>
            <a:ext cx="111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b="1" dirty="0">
                <a:solidFill>
                  <a:srgbClr val="40AF3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数据处理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AF1045E2-176A-42BD-AA3F-67E88B9B9133}"/>
              </a:ext>
            </a:extLst>
          </p:cNvPr>
          <p:cNvGrpSpPr/>
          <p:nvPr/>
        </p:nvGrpSpPr>
        <p:grpSpPr>
          <a:xfrm>
            <a:off x="1008853" y="4845888"/>
            <a:ext cx="7310873" cy="580982"/>
            <a:chOff x="2051242" y="1202873"/>
            <a:chExt cx="698085" cy="4705826"/>
          </a:xfrm>
          <a:solidFill>
            <a:schemeClr val="accent1">
              <a:lumMod val="90000"/>
              <a:lumOff val="10000"/>
            </a:schemeClr>
          </a:solidFill>
        </p:grpSpPr>
        <p:sp>
          <p:nvSpPr>
            <p:cNvPr id="29" name="Rounded Rectangle 15">
              <a:extLst>
                <a:ext uri="{FF2B5EF4-FFF2-40B4-BE49-F238E27FC236}">
                  <a16:creationId xmlns:a16="http://schemas.microsoft.com/office/drawing/2014/main" id="{67A98081-5614-4514-B430-E30377C4DCFA}"/>
                </a:ext>
              </a:extLst>
            </p:cNvPr>
            <p:cNvSpPr/>
            <p:nvPr/>
          </p:nvSpPr>
          <p:spPr>
            <a:xfrm>
              <a:off x="2051242" y="1202873"/>
              <a:ext cx="698085" cy="4705826"/>
            </a:xfrm>
            <a:prstGeom prst="roundRect">
              <a:avLst/>
            </a:prstGeom>
            <a:grpFill/>
            <a:ln>
              <a:noFill/>
            </a:ln>
            <a:effectLst/>
          </p:spPr>
          <p:txBody>
            <a:bodyPr anchor="ctr"/>
            <a:lstStyle/>
            <a:p>
              <a:pPr algn="ctr" defTabSz="1031626">
                <a:defRPr/>
              </a:pPr>
              <a:endParaRPr lang="en-US" sz="1600" kern="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9" name="TextBox 138">
              <a:extLst>
                <a:ext uri="{FF2B5EF4-FFF2-40B4-BE49-F238E27FC236}">
                  <a16:creationId xmlns:a16="http://schemas.microsoft.com/office/drawing/2014/main" id="{6657E19D-7426-4DAF-ACDC-2F5A935360A9}"/>
                </a:ext>
              </a:extLst>
            </p:cNvPr>
            <p:cNvSpPr txBox="1"/>
            <p:nvPr/>
          </p:nvSpPr>
          <p:spPr>
            <a:xfrm>
              <a:off x="2365073" y="2719289"/>
              <a:ext cx="89211" cy="1994336"/>
            </a:xfrm>
            <a:prstGeom prst="rect">
              <a:avLst/>
            </a:prstGeom>
            <a:grpFill/>
          </p:spPr>
          <p:txBody>
            <a:bodyPr wrap="square" lIns="0" tIns="0" rIns="0" bIns="0" rtlCol="0" anchor="t">
              <a:spAutoFit/>
            </a:bodyPr>
            <a:lstStyle/>
            <a:p>
              <a:pPr algn="ctr" defTabSz="859654"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</a:rPr>
                <a:t>Spark</a:t>
              </a:r>
              <a:endParaRPr lang="en-US" altLang="zh-CN" sz="1200" b="1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41" name="Rounded Rectangle 15">
            <a:extLst>
              <a:ext uri="{FF2B5EF4-FFF2-40B4-BE49-F238E27FC236}">
                <a16:creationId xmlns:a16="http://schemas.microsoft.com/office/drawing/2014/main" id="{A553B240-E773-4085-A7FF-69F69DA69AEA}"/>
              </a:ext>
            </a:extLst>
          </p:cNvPr>
          <p:cNvSpPr/>
          <p:nvPr/>
        </p:nvSpPr>
        <p:spPr>
          <a:xfrm>
            <a:off x="3872906" y="2257128"/>
            <a:ext cx="1119563" cy="53105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pPr algn="ctr" defTabSz="1031626">
              <a:defRPr/>
            </a:pPr>
            <a:r>
              <a:rPr lang="zh-CN" altLang="en-US" sz="1600" kern="0" dirty="0">
                <a:solidFill>
                  <a:prstClr val="white"/>
                </a:solidFill>
                <a:latin typeface="微软雅黑"/>
                <a:ea typeface="微软雅黑"/>
              </a:rPr>
              <a:t>行为得分</a:t>
            </a:r>
            <a:endParaRPr lang="en-US" sz="1600" kern="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52" name="Rounded Rectangle 15">
            <a:extLst>
              <a:ext uri="{FF2B5EF4-FFF2-40B4-BE49-F238E27FC236}">
                <a16:creationId xmlns:a16="http://schemas.microsoft.com/office/drawing/2014/main" id="{D6CF08F1-C0E3-463E-AF7F-4CF348D137DA}"/>
              </a:ext>
            </a:extLst>
          </p:cNvPr>
          <p:cNvSpPr/>
          <p:nvPr/>
        </p:nvSpPr>
        <p:spPr>
          <a:xfrm>
            <a:off x="6889829" y="2250969"/>
            <a:ext cx="1396847" cy="53105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pPr algn="ctr" defTabSz="1031626">
              <a:defRPr/>
            </a:pPr>
            <a:r>
              <a:rPr lang="zh-CN" altLang="en-US" sz="1600" kern="0" dirty="0">
                <a:solidFill>
                  <a:prstClr val="white"/>
                </a:solidFill>
                <a:latin typeface="微软雅黑"/>
                <a:ea typeface="微软雅黑"/>
              </a:rPr>
              <a:t>人群标签</a:t>
            </a:r>
            <a:endParaRPr lang="en-US" sz="1600" kern="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EDEBCA3B-08C1-4503-B470-07AC85F2C1DF}"/>
              </a:ext>
            </a:extLst>
          </p:cNvPr>
          <p:cNvGrpSpPr/>
          <p:nvPr/>
        </p:nvGrpSpPr>
        <p:grpSpPr>
          <a:xfrm>
            <a:off x="6889830" y="4268710"/>
            <a:ext cx="1429896" cy="495114"/>
            <a:chOff x="5663694" y="4694775"/>
            <a:chExt cx="2241710" cy="495114"/>
          </a:xfrm>
        </p:grpSpPr>
        <p:sp>
          <p:nvSpPr>
            <p:cNvPr id="44" name="Rounded Rectangle 15">
              <a:extLst>
                <a:ext uri="{FF2B5EF4-FFF2-40B4-BE49-F238E27FC236}">
                  <a16:creationId xmlns:a16="http://schemas.microsoft.com/office/drawing/2014/main" id="{81AF913D-5E18-47EB-913A-32CB009D65DF}"/>
                </a:ext>
              </a:extLst>
            </p:cNvPr>
            <p:cNvSpPr/>
            <p:nvPr/>
          </p:nvSpPr>
          <p:spPr>
            <a:xfrm>
              <a:off x="5663694" y="4694775"/>
              <a:ext cx="2241710" cy="49511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anchor="ctr"/>
            <a:lstStyle/>
            <a:p>
              <a:pPr algn="ctr" defTabSz="1031626">
                <a:defRPr/>
              </a:pPr>
              <a:endParaRPr lang="en-US" sz="1600" kern="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6" name="TextBox 138">
              <a:extLst>
                <a:ext uri="{FF2B5EF4-FFF2-40B4-BE49-F238E27FC236}">
                  <a16:creationId xmlns:a16="http://schemas.microsoft.com/office/drawing/2014/main" id="{4AF1E6D0-EAB2-4C14-8BB2-9B136027647F}"/>
                </a:ext>
              </a:extLst>
            </p:cNvPr>
            <p:cNvSpPr txBox="1"/>
            <p:nvPr/>
          </p:nvSpPr>
          <p:spPr>
            <a:xfrm>
              <a:off x="6346354" y="4832101"/>
              <a:ext cx="607806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defTabSz="859654"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</a:rPr>
                <a:t>DW</a:t>
              </a:r>
              <a:endParaRPr lang="en-US" altLang="zh-CN" sz="1200" b="1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16" name="箭头: 右 15">
            <a:extLst>
              <a:ext uri="{FF2B5EF4-FFF2-40B4-BE49-F238E27FC236}">
                <a16:creationId xmlns:a16="http://schemas.microsoft.com/office/drawing/2014/main" id="{83A27E86-F0C7-4089-8F3F-0F5977E649EA}"/>
              </a:ext>
            </a:extLst>
          </p:cNvPr>
          <p:cNvSpPr/>
          <p:nvPr/>
        </p:nvSpPr>
        <p:spPr>
          <a:xfrm>
            <a:off x="5194961" y="2349158"/>
            <a:ext cx="1334585" cy="30953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B7B964C0-6DF1-4751-B8B5-B3207C891251}"/>
              </a:ext>
            </a:extLst>
          </p:cNvPr>
          <p:cNvGrpSpPr/>
          <p:nvPr/>
        </p:nvGrpSpPr>
        <p:grpSpPr>
          <a:xfrm>
            <a:off x="1008854" y="4276732"/>
            <a:ext cx="3983616" cy="495114"/>
            <a:chOff x="709594" y="4670539"/>
            <a:chExt cx="3851313" cy="495114"/>
          </a:xfrm>
        </p:grpSpPr>
        <p:sp>
          <p:nvSpPr>
            <p:cNvPr id="58" name="Rounded Rectangle 15">
              <a:extLst>
                <a:ext uri="{FF2B5EF4-FFF2-40B4-BE49-F238E27FC236}">
                  <a16:creationId xmlns:a16="http://schemas.microsoft.com/office/drawing/2014/main" id="{0B476DF5-2C46-48CC-AF5C-99D81C850542}"/>
                </a:ext>
              </a:extLst>
            </p:cNvPr>
            <p:cNvSpPr/>
            <p:nvPr/>
          </p:nvSpPr>
          <p:spPr>
            <a:xfrm>
              <a:off x="709594" y="4670539"/>
              <a:ext cx="3851313" cy="49511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anchor="ctr"/>
            <a:lstStyle/>
            <a:p>
              <a:pPr algn="ctr" defTabSz="1031626">
                <a:defRPr/>
              </a:pPr>
              <a:endParaRPr lang="en-US" sz="1600" kern="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9" name="TextBox 138">
              <a:extLst>
                <a:ext uri="{FF2B5EF4-FFF2-40B4-BE49-F238E27FC236}">
                  <a16:creationId xmlns:a16="http://schemas.microsoft.com/office/drawing/2014/main" id="{70B3C8C1-2BAD-4BE5-B7B8-3C485F0A9AF7}"/>
                </a:ext>
              </a:extLst>
            </p:cNvPr>
            <p:cNvSpPr txBox="1"/>
            <p:nvPr/>
          </p:nvSpPr>
          <p:spPr>
            <a:xfrm>
              <a:off x="1882421" y="4807865"/>
              <a:ext cx="1044226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defTabSz="859654"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</a:rPr>
                <a:t>ODS</a:t>
              </a:r>
              <a:endParaRPr lang="en-US" altLang="zh-CN" sz="1200" b="1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61" name="箭头: 右 60">
            <a:extLst>
              <a:ext uri="{FF2B5EF4-FFF2-40B4-BE49-F238E27FC236}">
                <a16:creationId xmlns:a16="http://schemas.microsoft.com/office/drawing/2014/main" id="{158F0701-1E17-43D3-99E4-9E6C33D87BD8}"/>
              </a:ext>
            </a:extLst>
          </p:cNvPr>
          <p:cNvSpPr/>
          <p:nvPr/>
        </p:nvSpPr>
        <p:spPr>
          <a:xfrm>
            <a:off x="2577696" y="2369419"/>
            <a:ext cx="1193964" cy="30953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903E51E-C7F0-4ECA-A7CC-17195ECA2782}"/>
              </a:ext>
            </a:extLst>
          </p:cNvPr>
          <p:cNvSpPr txBox="1"/>
          <p:nvPr/>
        </p:nvSpPr>
        <p:spPr>
          <a:xfrm>
            <a:off x="5138095" y="2052431"/>
            <a:ext cx="1334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b="1" dirty="0">
                <a:solidFill>
                  <a:srgbClr val="40AF3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决策树分类</a:t>
            </a:r>
          </a:p>
        </p:txBody>
      </p:sp>
      <p:sp>
        <p:nvSpPr>
          <p:cNvPr id="63" name="箭头: 下 62">
            <a:extLst>
              <a:ext uri="{FF2B5EF4-FFF2-40B4-BE49-F238E27FC236}">
                <a16:creationId xmlns:a16="http://schemas.microsoft.com/office/drawing/2014/main" id="{2019A333-3DD6-4785-A0AD-7F83336A4F9A}"/>
              </a:ext>
            </a:extLst>
          </p:cNvPr>
          <p:cNvSpPr/>
          <p:nvPr/>
        </p:nvSpPr>
        <p:spPr>
          <a:xfrm>
            <a:off x="4295528" y="2792796"/>
            <a:ext cx="377868" cy="886961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Oval 30">
            <a:extLst>
              <a:ext uri="{FF2B5EF4-FFF2-40B4-BE49-F238E27FC236}">
                <a16:creationId xmlns:a16="http://schemas.microsoft.com/office/drawing/2014/main" id="{B0B797E3-A8B9-410B-A1FB-907D5E73639D}"/>
              </a:ext>
            </a:extLst>
          </p:cNvPr>
          <p:cNvSpPr/>
          <p:nvPr/>
        </p:nvSpPr>
        <p:spPr>
          <a:xfrm>
            <a:off x="4656482" y="2931214"/>
            <a:ext cx="1334585" cy="57738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 defTabSz="859654">
              <a:defRPr/>
            </a:pPr>
            <a:r>
              <a:rPr lang="en-US" altLang="zh-CN" sz="1600" b="1" kern="0" dirty="0">
                <a:solidFill>
                  <a:prstClr val="white"/>
                </a:solidFill>
              </a:rPr>
              <a:t>Python</a:t>
            </a:r>
            <a:endParaRPr lang="en-US" altLang="zh-CN" sz="1200" b="1" kern="0" dirty="0">
              <a:solidFill>
                <a:prstClr val="white"/>
              </a:solidFill>
            </a:endParaRPr>
          </a:p>
        </p:txBody>
      </p:sp>
      <p:sp>
        <p:nvSpPr>
          <p:cNvPr id="70" name="Rounded Rectangle 15">
            <a:extLst>
              <a:ext uri="{FF2B5EF4-FFF2-40B4-BE49-F238E27FC236}">
                <a16:creationId xmlns:a16="http://schemas.microsoft.com/office/drawing/2014/main" id="{83FDA75F-E607-4FE4-A4F3-DBB1B9C8A63B}"/>
              </a:ext>
            </a:extLst>
          </p:cNvPr>
          <p:cNvSpPr/>
          <p:nvPr/>
        </p:nvSpPr>
        <p:spPr>
          <a:xfrm>
            <a:off x="3872906" y="3680829"/>
            <a:ext cx="1119563" cy="495114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pPr algn="ctr" defTabSz="1031626">
              <a:defRPr/>
            </a:pPr>
            <a:endParaRPr lang="en-US" sz="1600" kern="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71" name="TextBox 138">
            <a:extLst>
              <a:ext uri="{FF2B5EF4-FFF2-40B4-BE49-F238E27FC236}">
                <a16:creationId xmlns:a16="http://schemas.microsoft.com/office/drawing/2014/main" id="{40073754-26D3-4788-9769-4F3E7A7DBF9F}"/>
              </a:ext>
            </a:extLst>
          </p:cNvPr>
          <p:cNvSpPr txBox="1"/>
          <p:nvPr/>
        </p:nvSpPr>
        <p:spPr>
          <a:xfrm>
            <a:off x="3921464" y="3803047"/>
            <a:ext cx="1044226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859654">
              <a:defRPr/>
            </a:pPr>
            <a:r>
              <a:rPr lang="zh-CN" altLang="en-US" sz="1600" kern="0" dirty="0">
                <a:solidFill>
                  <a:prstClr val="white"/>
                </a:solidFill>
              </a:rPr>
              <a:t>人群聚类</a:t>
            </a:r>
            <a:endParaRPr lang="en-US" altLang="zh-CN" sz="1200" kern="0" dirty="0">
              <a:solidFill>
                <a:prstClr val="white"/>
              </a:solidFill>
            </a:endParaRPr>
          </a:p>
        </p:txBody>
      </p:sp>
      <p:sp>
        <p:nvSpPr>
          <p:cNvPr id="73" name="箭头: 右 72">
            <a:extLst>
              <a:ext uri="{FF2B5EF4-FFF2-40B4-BE49-F238E27FC236}">
                <a16:creationId xmlns:a16="http://schemas.microsoft.com/office/drawing/2014/main" id="{553C308A-A6EE-43BB-9337-881D3AF7AD85}"/>
              </a:ext>
            </a:extLst>
          </p:cNvPr>
          <p:cNvSpPr/>
          <p:nvPr/>
        </p:nvSpPr>
        <p:spPr>
          <a:xfrm rot="19382525">
            <a:off x="5312938" y="3221664"/>
            <a:ext cx="1649560" cy="30953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5078BB6E-D0F3-45BE-8E62-2B2359878883}"/>
              </a:ext>
            </a:extLst>
          </p:cNvPr>
          <p:cNvCxnSpPr>
            <a:cxnSpLocks/>
          </p:cNvCxnSpPr>
          <p:nvPr/>
        </p:nvCxnSpPr>
        <p:spPr>
          <a:xfrm flipH="1" flipV="1">
            <a:off x="8443388" y="2152996"/>
            <a:ext cx="49334" cy="3273875"/>
          </a:xfrm>
          <a:prstGeom prst="line">
            <a:avLst/>
          </a:prstGeom>
          <a:ln>
            <a:solidFill>
              <a:srgbClr val="007F3A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箭头: 右 77">
            <a:extLst>
              <a:ext uri="{FF2B5EF4-FFF2-40B4-BE49-F238E27FC236}">
                <a16:creationId xmlns:a16="http://schemas.microsoft.com/office/drawing/2014/main" id="{00F5B22D-26F6-478B-A872-207282393BB2}"/>
              </a:ext>
            </a:extLst>
          </p:cNvPr>
          <p:cNvSpPr/>
          <p:nvPr/>
        </p:nvSpPr>
        <p:spPr>
          <a:xfrm rot="19819682">
            <a:off x="8759148" y="2703232"/>
            <a:ext cx="845189" cy="51538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Rounded Rectangle 15">
            <a:extLst>
              <a:ext uri="{FF2B5EF4-FFF2-40B4-BE49-F238E27FC236}">
                <a16:creationId xmlns:a16="http://schemas.microsoft.com/office/drawing/2014/main" id="{FD5287C1-0CA7-4FC2-A757-D7CAACBEAB6E}"/>
              </a:ext>
            </a:extLst>
          </p:cNvPr>
          <p:cNvSpPr/>
          <p:nvPr/>
        </p:nvSpPr>
        <p:spPr>
          <a:xfrm>
            <a:off x="9826706" y="2231544"/>
            <a:ext cx="1262222" cy="53105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pPr algn="ctr" defTabSz="1031626">
              <a:defRPr/>
            </a:pPr>
            <a:r>
              <a:rPr lang="en-US" altLang="zh-CN" sz="1600" kern="0" dirty="0">
                <a:solidFill>
                  <a:prstClr val="white"/>
                </a:solidFill>
                <a:latin typeface="微软雅黑"/>
                <a:ea typeface="微软雅黑"/>
              </a:rPr>
              <a:t>CRM</a:t>
            </a:r>
            <a:endParaRPr lang="en-US" sz="1600" kern="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80" name="Rounded Rectangle 15">
            <a:extLst>
              <a:ext uri="{FF2B5EF4-FFF2-40B4-BE49-F238E27FC236}">
                <a16:creationId xmlns:a16="http://schemas.microsoft.com/office/drawing/2014/main" id="{EF4F79C0-30A2-489D-B489-BD9578FD00B7}"/>
              </a:ext>
            </a:extLst>
          </p:cNvPr>
          <p:cNvSpPr/>
          <p:nvPr/>
        </p:nvSpPr>
        <p:spPr>
          <a:xfrm>
            <a:off x="9826706" y="4414058"/>
            <a:ext cx="1262222" cy="53105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pPr algn="ctr" defTabSz="1031626">
              <a:defRPr/>
            </a:pPr>
            <a:r>
              <a:rPr lang="en-US" altLang="zh-CN" sz="1600" kern="0" dirty="0">
                <a:solidFill>
                  <a:prstClr val="white"/>
                </a:solidFill>
                <a:latin typeface="微软雅黑"/>
                <a:ea typeface="微软雅黑"/>
              </a:rPr>
              <a:t>BI</a:t>
            </a:r>
            <a:endParaRPr lang="en-US" sz="1600" kern="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81" name="箭头: 右 80">
            <a:extLst>
              <a:ext uri="{FF2B5EF4-FFF2-40B4-BE49-F238E27FC236}">
                <a16:creationId xmlns:a16="http://schemas.microsoft.com/office/drawing/2014/main" id="{3722CE0B-BFA7-496E-8E89-A8849D7F3B37}"/>
              </a:ext>
            </a:extLst>
          </p:cNvPr>
          <p:cNvSpPr/>
          <p:nvPr/>
        </p:nvSpPr>
        <p:spPr>
          <a:xfrm rot="1999384">
            <a:off x="8759148" y="3703647"/>
            <a:ext cx="845189" cy="51538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D6E16EA4-A58A-4F15-8417-88AF25E34441}"/>
              </a:ext>
            </a:extLst>
          </p:cNvPr>
          <p:cNvSpPr/>
          <p:nvPr/>
        </p:nvSpPr>
        <p:spPr>
          <a:xfrm>
            <a:off x="3469321" y="2929554"/>
            <a:ext cx="833613" cy="6134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/>
              <a:t>数据分析</a:t>
            </a:r>
          </a:p>
        </p:txBody>
      </p:sp>
    </p:spTree>
    <p:extLst>
      <p:ext uri="{BB962C8B-B14F-4D97-AF65-F5344CB8AC3E}">
        <p14:creationId xmlns:p14="http://schemas.microsoft.com/office/powerpoint/2010/main" val="58219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41" grpId="0" animBg="1"/>
      <p:bldP spid="52" grpId="0" animBg="1"/>
      <p:bldP spid="79" grpId="0" animBg="1"/>
      <p:bldP spid="8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5">
            <a:extLst>
              <a:ext uri="{FF2B5EF4-FFF2-40B4-BE49-F238E27FC236}">
                <a16:creationId xmlns:a16="http://schemas.microsoft.com/office/drawing/2014/main" id="{1B8677D3-E714-4F46-A108-1E136BA6B6BF}"/>
              </a:ext>
            </a:extLst>
          </p:cNvPr>
          <p:cNvSpPr/>
          <p:nvPr/>
        </p:nvSpPr>
        <p:spPr>
          <a:xfrm>
            <a:off x="3962651" y="1208286"/>
            <a:ext cx="3851313" cy="531050"/>
          </a:xfrm>
          <a:prstGeom prst="roundRect">
            <a:avLst/>
          </a:prstGeom>
          <a:solidFill>
            <a:srgbClr val="388E3C"/>
          </a:solidFill>
          <a:ln>
            <a:noFill/>
          </a:ln>
          <a:effectLst/>
        </p:spPr>
        <p:txBody>
          <a:bodyPr anchor="ctr"/>
          <a:lstStyle/>
          <a:p>
            <a:pPr algn="ctr" defTabSz="1031626">
              <a:defRPr/>
            </a:pPr>
            <a:r>
              <a:rPr lang="en-US" altLang="zh-CN" sz="1600" kern="0" dirty="0">
                <a:solidFill>
                  <a:prstClr val="white"/>
                </a:solidFill>
                <a:latin typeface="微软雅黑"/>
                <a:ea typeface="微软雅黑"/>
              </a:rPr>
              <a:t>SQLSERVER</a:t>
            </a:r>
            <a:endParaRPr lang="en-US" sz="1600" kern="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7" name="Left Arrow 15">
            <a:extLst>
              <a:ext uri="{FF2B5EF4-FFF2-40B4-BE49-F238E27FC236}">
                <a16:creationId xmlns:a16="http://schemas.microsoft.com/office/drawing/2014/main" id="{45F294E1-EEF8-417F-A841-B7A587CBD3F3}"/>
              </a:ext>
            </a:extLst>
          </p:cNvPr>
          <p:cNvSpPr/>
          <p:nvPr/>
        </p:nvSpPr>
        <p:spPr bwMode="auto">
          <a:xfrm rot="16200000">
            <a:off x="5486340" y="1842594"/>
            <a:ext cx="712919" cy="506401"/>
          </a:xfrm>
          <a:prstGeom prst="leftArrow">
            <a:avLst>
              <a:gd name="adj1" fmla="val 37962"/>
              <a:gd name="adj2" fmla="val 50000"/>
            </a:avLst>
          </a:prstGeom>
          <a:solidFill>
            <a:srgbClr val="43A04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1031626">
              <a:defRPr/>
            </a:pPr>
            <a:endParaRPr lang="en-US" sz="2000" kern="0" dirty="0">
              <a:solidFill>
                <a:prstClr val="black"/>
              </a:solidFill>
              <a:latin typeface="微软雅黑"/>
              <a:ea typeface="微软雅黑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6CB279C-4142-4BB0-8B74-DFB07B55C5F4}"/>
              </a:ext>
            </a:extLst>
          </p:cNvPr>
          <p:cNvSpPr txBox="1"/>
          <p:nvPr/>
        </p:nvSpPr>
        <p:spPr>
          <a:xfrm>
            <a:off x="4591693" y="1830204"/>
            <a:ext cx="1473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b="1" dirty="0">
                <a:solidFill>
                  <a:srgbClr val="40AF3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提取数据</a:t>
            </a: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86F2FFD2-4D40-4B31-9250-EEC87DB4C1BC}"/>
              </a:ext>
            </a:extLst>
          </p:cNvPr>
          <p:cNvGrpSpPr/>
          <p:nvPr/>
        </p:nvGrpSpPr>
        <p:grpSpPr>
          <a:xfrm>
            <a:off x="8029961" y="1208286"/>
            <a:ext cx="1166831" cy="4705826"/>
            <a:chOff x="8029961" y="1208286"/>
            <a:chExt cx="1166831" cy="4705826"/>
          </a:xfrm>
        </p:grpSpPr>
        <p:sp>
          <p:nvSpPr>
            <p:cNvPr id="30" name="Rounded Rectangle 15">
              <a:extLst>
                <a:ext uri="{FF2B5EF4-FFF2-40B4-BE49-F238E27FC236}">
                  <a16:creationId xmlns:a16="http://schemas.microsoft.com/office/drawing/2014/main" id="{9623E799-8878-4AF4-BFAE-64FB4F66B563}"/>
                </a:ext>
              </a:extLst>
            </p:cNvPr>
            <p:cNvSpPr/>
            <p:nvPr/>
          </p:nvSpPr>
          <p:spPr>
            <a:xfrm>
              <a:off x="8029961" y="1208286"/>
              <a:ext cx="1166831" cy="4705826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anchor="ctr"/>
            <a:lstStyle/>
            <a:p>
              <a:pPr algn="ctr" defTabSz="1031626">
                <a:defRPr/>
              </a:pPr>
              <a:endParaRPr lang="en-US" sz="1600" kern="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6B0FE32A-A518-4D67-B04F-D059C146BAF2}"/>
                </a:ext>
              </a:extLst>
            </p:cNvPr>
            <p:cNvGrpSpPr/>
            <p:nvPr/>
          </p:nvGrpSpPr>
          <p:grpSpPr>
            <a:xfrm>
              <a:off x="8062958" y="2827523"/>
              <a:ext cx="1100835" cy="1100835"/>
              <a:chOff x="8062958" y="2689840"/>
              <a:chExt cx="1100835" cy="1100835"/>
            </a:xfrm>
          </p:grpSpPr>
          <p:grpSp>
            <p:nvGrpSpPr>
              <p:cNvPr id="9" name="Group 20">
                <a:extLst>
                  <a:ext uri="{FF2B5EF4-FFF2-40B4-BE49-F238E27FC236}">
                    <a16:creationId xmlns:a16="http://schemas.microsoft.com/office/drawing/2014/main" id="{92306715-0CD8-41B2-9605-F1547AE90B86}"/>
                  </a:ext>
                </a:extLst>
              </p:cNvPr>
              <p:cNvGrpSpPr/>
              <p:nvPr/>
            </p:nvGrpSpPr>
            <p:grpSpPr>
              <a:xfrm>
                <a:off x="8062958" y="2689840"/>
                <a:ext cx="1100835" cy="1100835"/>
                <a:chOff x="5249933" y="3057527"/>
                <a:chExt cx="1239078" cy="1239078"/>
              </a:xfrm>
            </p:grpSpPr>
            <p:sp>
              <p:nvSpPr>
                <p:cNvPr id="10" name="Oval 18">
                  <a:extLst>
                    <a:ext uri="{FF2B5EF4-FFF2-40B4-BE49-F238E27FC236}">
                      <a16:creationId xmlns:a16="http://schemas.microsoft.com/office/drawing/2014/main" id="{59CCF7FE-E4F1-474C-A961-FAF3B4D03CC4}"/>
                    </a:ext>
                  </a:extLst>
                </p:cNvPr>
                <p:cNvSpPr/>
                <p:nvPr/>
              </p:nvSpPr>
              <p:spPr>
                <a:xfrm>
                  <a:off x="5249933" y="3057527"/>
                  <a:ext cx="1239078" cy="1239078"/>
                </a:xfrm>
                <a:prstGeom prst="ellipse">
                  <a:avLst/>
                </a:prstGeom>
                <a:solidFill>
                  <a:srgbClr val="43A047">
                    <a:lumMod val="75000"/>
                  </a:srgb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031626">
                    <a:defRPr/>
                  </a:pPr>
                  <a:endParaRPr lang="en-US" sz="1400" kern="0" dirty="0">
                    <a:solidFill>
                      <a:prstClr val="white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11" name="Oval 13">
                  <a:extLst>
                    <a:ext uri="{FF2B5EF4-FFF2-40B4-BE49-F238E27FC236}">
                      <a16:creationId xmlns:a16="http://schemas.microsoft.com/office/drawing/2014/main" id="{ADDCC452-A272-408D-AC96-B2CC812857E2}"/>
                    </a:ext>
                  </a:extLst>
                </p:cNvPr>
                <p:cNvSpPr/>
                <p:nvPr/>
              </p:nvSpPr>
              <p:spPr>
                <a:xfrm>
                  <a:off x="5298387" y="3105981"/>
                  <a:ext cx="1142168" cy="1142168"/>
                </a:xfrm>
                <a:prstGeom prst="ellipse">
                  <a:avLst/>
                </a:prstGeom>
                <a:solidFill>
                  <a:srgbClr val="43A047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031626">
                    <a:defRPr/>
                  </a:pPr>
                  <a:endParaRPr lang="en-US" sz="1400" kern="0" dirty="0">
                    <a:solidFill>
                      <a:prstClr val="white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sp>
            <p:nvSpPr>
              <p:cNvPr id="14" name="TextBox 138">
                <a:extLst>
                  <a:ext uri="{FF2B5EF4-FFF2-40B4-BE49-F238E27FC236}">
                    <a16:creationId xmlns:a16="http://schemas.microsoft.com/office/drawing/2014/main" id="{AF3B2892-4598-4E5C-ACFA-7EBA3EC0E2CE}"/>
                  </a:ext>
                </a:extLst>
              </p:cNvPr>
              <p:cNvSpPr txBox="1"/>
              <p:nvPr/>
            </p:nvSpPr>
            <p:spPr>
              <a:xfrm>
                <a:off x="8411396" y="3131720"/>
                <a:ext cx="40395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 defTabSz="859654">
                  <a:defRPr/>
                </a:pPr>
                <a:r>
                  <a:rPr lang="en-US" altLang="zh-CN" sz="1600" b="1" kern="0" dirty="0">
                    <a:solidFill>
                      <a:prstClr val="white"/>
                    </a:solidFill>
                  </a:rPr>
                  <a:t>SQL</a:t>
                </a:r>
                <a:endParaRPr lang="en-US" altLang="zh-CN" sz="1200" b="1" kern="0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Left Arrow 15">
            <a:extLst>
              <a:ext uri="{FF2B5EF4-FFF2-40B4-BE49-F238E27FC236}">
                <a16:creationId xmlns:a16="http://schemas.microsoft.com/office/drawing/2014/main" id="{CDC57D52-048C-4339-8210-2C4CD45B1E80}"/>
              </a:ext>
            </a:extLst>
          </p:cNvPr>
          <p:cNvSpPr/>
          <p:nvPr/>
        </p:nvSpPr>
        <p:spPr bwMode="auto">
          <a:xfrm rot="16200000">
            <a:off x="5553719" y="4738323"/>
            <a:ext cx="712919" cy="506401"/>
          </a:xfrm>
          <a:prstGeom prst="leftArrow">
            <a:avLst>
              <a:gd name="adj1" fmla="val 37962"/>
              <a:gd name="adj2" fmla="val 50000"/>
            </a:avLst>
          </a:prstGeom>
          <a:solidFill>
            <a:srgbClr val="43A04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1031626">
              <a:defRPr/>
            </a:pPr>
            <a:endParaRPr lang="en-US" sz="2000" kern="0" dirty="0">
              <a:solidFill>
                <a:prstClr val="black"/>
              </a:solidFill>
              <a:latin typeface="微软雅黑"/>
              <a:ea typeface="微软雅黑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91FD8A1-E305-4BE4-8988-E6E3B01CA1BF}"/>
              </a:ext>
            </a:extLst>
          </p:cNvPr>
          <p:cNvSpPr/>
          <p:nvPr/>
        </p:nvSpPr>
        <p:spPr>
          <a:xfrm>
            <a:off x="3962650" y="2490431"/>
            <a:ext cx="3851313" cy="531050"/>
          </a:xfrm>
          <a:prstGeom prst="roundRect">
            <a:avLst/>
          </a:prstGeom>
          <a:solidFill>
            <a:srgbClr val="388E3C"/>
          </a:solidFill>
          <a:ln>
            <a:noFill/>
          </a:ln>
          <a:effectLst/>
        </p:spPr>
        <p:txBody>
          <a:bodyPr anchor="ctr"/>
          <a:lstStyle/>
          <a:p>
            <a:pPr algn="ctr" defTabSz="1031626">
              <a:defRPr/>
            </a:pPr>
            <a:r>
              <a:rPr lang="zh-CN" altLang="en-US" sz="1600" kern="0" dirty="0">
                <a:solidFill>
                  <a:prstClr val="white"/>
                </a:solidFill>
                <a:latin typeface="微软雅黑"/>
                <a:ea typeface="微软雅黑"/>
              </a:rPr>
              <a:t>行为得分</a:t>
            </a:r>
            <a:endParaRPr lang="en-US" sz="1600" kern="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17" name="Left Arrow 15">
            <a:extLst>
              <a:ext uri="{FF2B5EF4-FFF2-40B4-BE49-F238E27FC236}">
                <a16:creationId xmlns:a16="http://schemas.microsoft.com/office/drawing/2014/main" id="{B220888C-FFEA-402B-948B-6D0F1C563199}"/>
              </a:ext>
            </a:extLst>
          </p:cNvPr>
          <p:cNvSpPr/>
          <p:nvPr/>
        </p:nvSpPr>
        <p:spPr bwMode="auto">
          <a:xfrm rot="16200000">
            <a:off x="5486339" y="3124741"/>
            <a:ext cx="712919" cy="506401"/>
          </a:xfrm>
          <a:prstGeom prst="leftArrow">
            <a:avLst>
              <a:gd name="adj1" fmla="val 37962"/>
              <a:gd name="adj2" fmla="val 50000"/>
            </a:avLst>
          </a:prstGeom>
          <a:solidFill>
            <a:srgbClr val="43A04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1031626">
              <a:defRPr/>
            </a:pPr>
            <a:endParaRPr lang="en-US" sz="2000" kern="0" dirty="0">
              <a:solidFill>
                <a:prstClr val="black"/>
              </a:solidFill>
              <a:latin typeface="微软雅黑"/>
              <a:ea typeface="微软雅黑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16390D6-E911-41C4-9CE5-3756E83E084C}"/>
              </a:ext>
            </a:extLst>
          </p:cNvPr>
          <p:cNvSpPr txBox="1"/>
          <p:nvPr/>
        </p:nvSpPr>
        <p:spPr>
          <a:xfrm>
            <a:off x="6013089" y="3084937"/>
            <a:ext cx="71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b="1" dirty="0">
                <a:solidFill>
                  <a:srgbClr val="40AF3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聚类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98D7FDD-6E47-4B1D-BFEC-45496A4A041B}"/>
              </a:ext>
            </a:extLst>
          </p:cNvPr>
          <p:cNvGrpSpPr/>
          <p:nvPr/>
        </p:nvGrpSpPr>
        <p:grpSpPr>
          <a:xfrm>
            <a:off x="3962650" y="3741751"/>
            <a:ext cx="3851313" cy="885963"/>
            <a:chOff x="3962650" y="3741751"/>
            <a:chExt cx="3851313" cy="885963"/>
          </a:xfrm>
        </p:grpSpPr>
        <p:sp>
          <p:nvSpPr>
            <p:cNvPr id="19" name="Rounded Rectangle 15">
              <a:extLst>
                <a:ext uri="{FF2B5EF4-FFF2-40B4-BE49-F238E27FC236}">
                  <a16:creationId xmlns:a16="http://schemas.microsoft.com/office/drawing/2014/main" id="{C46AF3B4-2146-435E-A759-0CDF19F1E2F0}"/>
                </a:ext>
              </a:extLst>
            </p:cNvPr>
            <p:cNvSpPr/>
            <p:nvPr/>
          </p:nvSpPr>
          <p:spPr>
            <a:xfrm>
              <a:off x="3962650" y="3741751"/>
              <a:ext cx="3851313" cy="885963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anchor="ctr"/>
            <a:lstStyle/>
            <a:p>
              <a:pPr algn="ctr" defTabSz="1031626">
                <a:defRPr/>
              </a:pPr>
              <a:endParaRPr lang="en-US" sz="1600" kern="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3" name="Oval 30">
              <a:extLst>
                <a:ext uri="{FF2B5EF4-FFF2-40B4-BE49-F238E27FC236}">
                  <a16:creationId xmlns:a16="http://schemas.microsoft.com/office/drawing/2014/main" id="{74A81E8F-4A7F-4B51-A11D-C1F73A02224B}"/>
                </a:ext>
              </a:extLst>
            </p:cNvPr>
            <p:cNvSpPr/>
            <p:nvPr/>
          </p:nvSpPr>
          <p:spPr>
            <a:xfrm>
              <a:off x="4099586" y="3809311"/>
              <a:ext cx="804219" cy="78119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599" tIns="50799" rIns="101599" bIns="50799" rtlCol="0" anchor="ctr"/>
            <a:lstStyle/>
            <a:p>
              <a:pPr algn="ctr"/>
              <a:endParaRPr lang="en-US" sz="31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4" name="Oval 30">
              <a:extLst>
                <a:ext uri="{FF2B5EF4-FFF2-40B4-BE49-F238E27FC236}">
                  <a16:creationId xmlns:a16="http://schemas.microsoft.com/office/drawing/2014/main" id="{69BD1957-9552-4F38-A424-258A3ABFA379}"/>
                </a:ext>
              </a:extLst>
            </p:cNvPr>
            <p:cNvSpPr/>
            <p:nvPr/>
          </p:nvSpPr>
          <p:spPr>
            <a:xfrm>
              <a:off x="5481324" y="3809311"/>
              <a:ext cx="804219" cy="78119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599" tIns="50799" rIns="101599" bIns="50799" rtlCol="0" anchor="ctr"/>
            <a:lstStyle/>
            <a:p>
              <a:pPr algn="ctr"/>
              <a:endParaRPr lang="en-US" sz="31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5" name="Oval 30">
              <a:extLst>
                <a:ext uri="{FF2B5EF4-FFF2-40B4-BE49-F238E27FC236}">
                  <a16:creationId xmlns:a16="http://schemas.microsoft.com/office/drawing/2014/main" id="{E9855021-78C8-4BA1-A308-8FAD205B6B10}"/>
                </a:ext>
              </a:extLst>
            </p:cNvPr>
            <p:cNvSpPr/>
            <p:nvPr/>
          </p:nvSpPr>
          <p:spPr>
            <a:xfrm>
              <a:off x="6881740" y="3810425"/>
              <a:ext cx="804219" cy="78119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599" tIns="50799" rIns="101599" bIns="50799" rtlCol="0" anchor="ctr"/>
            <a:lstStyle/>
            <a:p>
              <a:pPr algn="ctr"/>
              <a:endParaRPr lang="en-US" sz="31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5DDB0E22-6151-48EA-9300-A81D720AF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77747" y="4040084"/>
              <a:ext cx="460788" cy="325262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2AECB218-6254-4139-92A1-94F1B9CA8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79785" y="4051282"/>
              <a:ext cx="460788" cy="325262"/>
            </a:xfrm>
            <a:prstGeom prst="rect">
              <a:avLst/>
            </a:prstGeom>
          </p:spPr>
        </p:pic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DF603E0D-D7B5-448F-9CA4-6378A2A576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81886" y="4040084"/>
              <a:ext cx="460788" cy="315690"/>
            </a:xfrm>
            <a:prstGeom prst="rect">
              <a:avLst/>
            </a:prstGeom>
          </p:spPr>
        </p:pic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4B3013B0-8C4C-4DFB-A253-C71339B80439}"/>
              </a:ext>
            </a:extLst>
          </p:cNvPr>
          <p:cNvSpPr txBox="1"/>
          <p:nvPr/>
        </p:nvSpPr>
        <p:spPr>
          <a:xfrm>
            <a:off x="4912782" y="4740700"/>
            <a:ext cx="1473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b="1" dirty="0">
                <a:solidFill>
                  <a:srgbClr val="40AF3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决策树</a:t>
            </a:r>
          </a:p>
        </p:txBody>
      </p:sp>
      <p:sp>
        <p:nvSpPr>
          <p:cNvPr id="31" name="Rounded Rectangle 15">
            <a:extLst>
              <a:ext uri="{FF2B5EF4-FFF2-40B4-BE49-F238E27FC236}">
                <a16:creationId xmlns:a16="http://schemas.microsoft.com/office/drawing/2014/main" id="{49C1C87F-BD53-4CC4-858E-A4C54465E360}"/>
              </a:ext>
            </a:extLst>
          </p:cNvPr>
          <p:cNvSpPr/>
          <p:nvPr/>
        </p:nvSpPr>
        <p:spPr>
          <a:xfrm>
            <a:off x="3962650" y="5384189"/>
            <a:ext cx="3851313" cy="531050"/>
          </a:xfrm>
          <a:prstGeom prst="roundRect">
            <a:avLst/>
          </a:prstGeom>
          <a:solidFill>
            <a:srgbClr val="388E3C"/>
          </a:solidFill>
          <a:ln>
            <a:noFill/>
          </a:ln>
          <a:effectLst/>
        </p:spPr>
        <p:txBody>
          <a:bodyPr anchor="ctr"/>
          <a:lstStyle/>
          <a:p>
            <a:pPr algn="ctr" defTabSz="1031626">
              <a:defRPr/>
            </a:pPr>
            <a:r>
              <a:rPr lang="zh-CN" altLang="en-US" sz="1600" kern="0" dirty="0">
                <a:solidFill>
                  <a:prstClr val="white"/>
                </a:solidFill>
                <a:latin typeface="微软雅黑"/>
                <a:ea typeface="微软雅黑"/>
              </a:rPr>
              <a:t>人群标签</a:t>
            </a:r>
            <a:endParaRPr lang="en-US" sz="1600" kern="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36D7EB9-8C29-40E1-98D0-227B46A664E7}"/>
              </a:ext>
            </a:extLst>
          </p:cNvPr>
          <p:cNvSpPr txBox="1"/>
          <p:nvPr/>
        </p:nvSpPr>
        <p:spPr>
          <a:xfrm>
            <a:off x="6038422" y="1861218"/>
            <a:ext cx="69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b="1" dirty="0">
                <a:solidFill>
                  <a:srgbClr val="40AF3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46D3F43B-C28E-420F-96F6-6021379F6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556750" cy="61344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行为标签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-SQLSERVER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C693724-81C1-4D47-9820-D7CE2A2D8FB6}"/>
              </a:ext>
            </a:extLst>
          </p:cNvPr>
          <p:cNvSpPr txBox="1"/>
          <p:nvPr/>
        </p:nvSpPr>
        <p:spPr>
          <a:xfrm>
            <a:off x="6044443" y="4733351"/>
            <a:ext cx="69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b="1" dirty="0">
                <a:solidFill>
                  <a:srgbClr val="40AF3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拟合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A17CC38-376D-41D8-8711-C9FAB4947809}"/>
              </a:ext>
            </a:extLst>
          </p:cNvPr>
          <p:cNvGrpSpPr/>
          <p:nvPr/>
        </p:nvGrpSpPr>
        <p:grpSpPr>
          <a:xfrm>
            <a:off x="2507523" y="1208285"/>
            <a:ext cx="1245919" cy="4782521"/>
            <a:chOff x="2507523" y="1208285"/>
            <a:chExt cx="1245919" cy="478252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731449E-7B1E-4553-8CF7-C7E73195750A}"/>
                </a:ext>
              </a:extLst>
            </p:cNvPr>
            <p:cNvSpPr/>
            <p:nvPr/>
          </p:nvSpPr>
          <p:spPr>
            <a:xfrm>
              <a:off x="2507523" y="1208286"/>
              <a:ext cx="561566" cy="461845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模型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7C39BF7-D7C0-4F69-BD80-3DC86834F82A}"/>
                </a:ext>
              </a:extLst>
            </p:cNvPr>
            <p:cNvSpPr/>
            <p:nvPr/>
          </p:nvSpPr>
          <p:spPr>
            <a:xfrm>
              <a:off x="3050522" y="1208285"/>
              <a:ext cx="626942" cy="46112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A20D206B-476D-4E07-8A8C-6C0CDAC103DC}"/>
                </a:ext>
              </a:extLst>
            </p:cNvPr>
            <p:cNvSpPr/>
            <p:nvPr/>
          </p:nvSpPr>
          <p:spPr>
            <a:xfrm>
              <a:off x="3054070" y="5339594"/>
              <a:ext cx="699372" cy="651212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9EC2BCFD-945C-4E66-AB50-26B30257A79E}"/>
              </a:ext>
            </a:extLst>
          </p:cNvPr>
          <p:cNvGrpSpPr/>
          <p:nvPr/>
        </p:nvGrpSpPr>
        <p:grpSpPr>
          <a:xfrm>
            <a:off x="4893946" y="3032115"/>
            <a:ext cx="647128" cy="685508"/>
            <a:chOff x="8062958" y="2689840"/>
            <a:chExt cx="1100835" cy="1100835"/>
          </a:xfrm>
        </p:grpSpPr>
        <p:grpSp>
          <p:nvGrpSpPr>
            <p:cNvPr id="41" name="Group 20">
              <a:extLst>
                <a:ext uri="{FF2B5EF4-FFF2-40B4-BE49-F238E27FC236}">
                  <a16:creationId xmlns:a16="http://schemas.microsoft.com/office/drawing/2014/main" id="{2A1161C0-AE6D-4AC7-9F6D-48FB7857BEB0}"/>
                </a:ext>
              </a:extLst>
            </p:cNvPr>
            <p:cNvGrpSpPr/>
            <p:nvPr/>
          </p:nvGrpSpPr>
          <p:grpSpPr>
            <a:xfrm>
              <a:off x="8062958" y="2689840"/>
              <a:ext cx="1100835" cy="1100835"/>
              <a:chOff x="5249933" y="3057527"/>
              <a:chExt cx="1239078" cy="1239078"/>
            </a:xfrm>
          </p:grpSpPr>
          <p:sp>
            <p:nvSpPr>
              <p:cNvPr id="43" name="Oval 18">
                <a:extLst>
                  <a:ext uri="{FF2B5EF4-FFF2-40B4-BE49-F238E27FC236}">
                    <a16:creationId xmlns:a16="http://schemas.microsoft.com/office/drawing/2014/main" id="{F65C03EB-A8F4-4AAC-97DB-83B6BC6E9FCA}"/>
                  </a:ext>
                </a:extLst>
              </p:cNvPr>
              <p:cNvSpPr/>
              <p:nvPr/>
            </p:nvSpPr>
            <p:spPr>
              <a:xfrm>
                <a:off x="5249933" y="3057527"/>
                <a:ext cx="1239078" cy="1239078"/>
              </a:xfrm>
              <a:prstGeom prst="ellipse">
                <a:avLst/>
              </a:prstGeom>
              <a:solidFill>
                <a:srgbClr val="43A047">
                  <a:lumMod val="7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031626">
                  <a:defRPr/>
                </a:pPr>
                <a:endParaRPr lang="en-US" sz="1400" kern="0" dirty="0">
                  <a:solidFill>
                    <a:prstClr val="white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44" name="Oval 13">
                <a:extLst>
                  <a:ext uri="{FF2B5EF4-FFF2-40B4-BE49-F238E27FC236}">
                    <a16:creationId xmlns:a16="http://schemas.microsoft.com/office/drawing/2014/main" id="{1DE3AE18-A57B-4573-BDA5-D752836447B2}"/>
                  </a:ext>
                </a:extLst>
              </p:cNvPr>
              <p:cNvSpPr/>
              <p:nvPr/>
            </p:nvSpPr>
            <p:spPr>
              <a:xfrm>
                <a:off x="5298387" y="3105982"/>
                <a:ext cx="1142168" cy="1142167"/>
              </a:xfrm>
              <a:prstGeom prst="ellipse">
                <a:avLst/>
              </a:prstGeom>
              <a:solidFill>
                <a:srgbClr val="43A047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031626">
                  <a:defRPr/>
                </a:pPr>
                <a:endParaRPr lang="en-US" sz="1400" kern="0" dirty="0">
                  <a:solidFill>
                    <a:prstClr val="white"/>
                  </a:solidFill>
                  <a:latin typeface="微软雅黑"/>
                  <a:ea typeface="微软雅黑"/>
                </a:endParaRPr>
              </a:p>
            </p:txBody>
          </p:sp>
        </p:grpSp>
        <p:sp>
          <p:nvSpPr>
            <p:cNvPr id="42" name="TextBox 138">
              <a:extLst>
                <a:ext uri="{FF2B5EF4-FFF2-40B4-BE49-F238E27FC236}">
                  <a16:creationId xmlns:a16="http://schemas.microsoft.com/office/drawing/2014/main" id="{FCAC7F71-D23C-4EC0-9913-DCDB9CAA8522}"/>
                </a:ext>
              </a:extLst>
            </p:cNvPr>
            <p:cNvSpPr txBox="1"/>
            <p:nvPr/>
          </p:nvSpPr>
          <p:spPr>
            <a:xfrm>
              <a:off x="8142987" y="3006437"/>
              <a:ext cx="940776" cy="593098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 defTabSz="859654"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</a:rPr>
                <a:t>Python</a:t>
              </a:r>
            </a:p>
            <a:p>
              <a:pPr algn="ctr" defTabSz="859654">
                <a:defRPr/>
              </a:pPr>
              <a:r>
                <a:rPr lang="zh-CN" altLang="en-US" sz="1200" b="1" kern="0" dirty="0">
                  <a:solidFill>
                    <a:prstClr val="white"/>
                  </a:solidFill>
                </a:rPr>
                <a:t>分析</a:t>
              </a:r>
              <a:endParaRPr lang="en-US" altLang="zh-CN" sz="1050" b="1" kern="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00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5" grpId="0" animBg="1"/>
      <p:bldP spid="16" grpId="0" animBg="1"/>
      <p:bldP spid="17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 1">
            <a:extLst>
              <a:ext uri="{FF2B5EF4-FFF2-40B4-BE49-F238E27FC236}">
                <a16:creationId xmlns:a16="http://schemas.microsoft.com/office/drawing/2014/main" id="{46D3F43B-C28E-420F-96F6-6021379F6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556750" cy="613443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打分</a:t>
            </a:r>
          </a:p>
        </p:txBody>
      </p:sp>
      <p:sp>
        <p:nvSpPr>
          <p:cNvPr id="33" name="Rounded Rectangle 15">
            <a:extLst>
              <a:ext uri="{FF2B5EF4-FFF2-40B4-BE49-F238E27FC236}">
                <a16:creationId xmlns:a16="http://schemas.microsoft.com/office/drawing/2014/main" id="{D73EB71E-05AC-4095-8654-5451986A1A01}"/>
              </a:ext>
            </a:extLst>
          </p:cNvPr>
          <p:cNvSpPr/>
          <p:nvPr/>
        </p:nvSpPr>
        <p:spPr>
          <a:xfrm>
            <a:off x="1682493" y="1100219"/>
            <a:ext cx="1806382" cy="5310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 defTabSz="1031626">
              <a:defRPr/>
            </a:pPr>
            <a:r>
              <a:rPr lang="zh-CN" altLang="en-US" sz="1600" kern="0" dirty="0">
                <a:solidFill>
                  <a:prstClr val="white"/>
                </a:solidFill>
                <a:latin typeface="微软雅黑"/>
                <a:ea typeface="微软雅黑"/>
              </a:rPr>
              <a:t>主题</a:t>
            </a:r>
            <a:r>
              <a:rPr lang="en-US" altLang="zh-CN" sz="1600" kern="0" dirty="0">
                <a:solidFill>
                  <a:prstClr val="white"/>
                </a:solidFill>
                <a:latin typeface="微软雅黑"/>
                <a:ea typeface="微软雅黑"/>
              </a:rPr>
              <a:t>:</a:t>
            </a:r>
            <a:r>
              <a:rPr lang="zh-CN" altLang="en-US" sz="1600" dirty="0">
                <a:solidFill>
                  <a:schemeClr val="bg1"/>
                </a:solidFill>
              </a:rPr>
              <a:t>券核销</a:t>
            </a:r>
            <a:endParaRPr lang="en-US" sz="1600" kern="0" dirty="0">
              <a:solidFill>
                <a:schemeClr val="bg1"/>
              </a:solidFill>
              <a:latin typeface="微软雅黑"/>
              <a:ea typeface="微软雅黑"/>
            </a:endParaRPr>
          </a:p>
        </p:txBody>
      </p:sp>
      <p:graphicFrame>
        <p:nvGraphicFramePr>
          <p:cNvPr id="38" name="表格 37">
            <a:extLst>
              <a:ext uri="{FF2B5EF4-FFF2-40B4-BE49-F238E27FC236}">
                <a16:creationId xmlns:a16="http://schemas.microsoft.com/office/drawing/2014/main" id="{E9D47E1C-C23D-4ECD-B8F0-21BAB11E09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80512"/>
              </p:ext>
            </p:extLst>
          </p:nvPr>
        </p:nvGraphicFramePr>
        <p:xfrm>
          <a:off x="487680" y="1752920"/>
          <a:ext cx="4375265" cy="45065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5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89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179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标签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内容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数据范围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3692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券敏感型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券核销率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0-100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3692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核销次数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3692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核销距离发放的平均时长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3692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最后一次核券时长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9" name="Rounded Rectangle 15">
            <a:extLst>
              <a:ext uri="{FF2B5EF4-FFF2-40B4-BE49-F238E27FC236}">
                <a16:creationId xmlns:a16="http://schemas.microsoft.com/office/drawing/2014/main" id="{E06B3875-2FB1-44D9-BAA2-2CCF0AF9DBBA}"/>
              </a:ext>
            </a:extLst>
          </p:cNvPr>
          <p:cNvSpPr/>
          <p:nvPr/>
        </p:nvSpPr>
        <p:spPr>
          <a:xfrm>
            <a:off x="7377858" y="1100219"/>
            <a:ext cx="1806382" cy="5310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 defTabSz="1031626">
              <a:defRPr/>
            </a:pPr>
            <a:r>
              <a:rPr lang="zh-CN" altLang="en-US" sz="1600" kern="0" dirty="0">
                <a:solidFill>
                  <a:prstClr val="white"/>
                </a:solidFill>
                <a:latin typeface="微软雅黑"/>
                <a:ea typeface="微软雅黑"/>
              </a:rPr>
              <a:t>行为得分</a:t>
            </a:r>
            <a:endParaRPr lang="en-US" sz="1600" kern="0" dirty="0">
              <a:solidFill>
                <a:schemeClr val="bg1"/>
              </a:solidFill>
              <a:latin typeface="微软雅黑"/>
              <a:ea typeface="微软雅黑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4372B59-3F26-43C6-8298-EF3761D408C7}"/>
              </a:ext>
            </a:extLst>
          </p:cNvPr>
          <p:cNvGrpSpPr/>
          <p:nvPr/>
        </p:nvGrpSpPr>
        <p:grpSpPr>
          <a:xfrm>
            <a:off x="4846574" y="1836225"/>
            <a:ext cx="6697348" cy="4636876"/>
            <a:chOff x="5344939" y="1932617"/>
            <a:chExt cx="5502532" cy="3948543"/>
          </a:xfrm>
        </p:grpSpPr>
        <p:sp>
          <p:nvSpPr>
            <p:cNvPr id="12" name="流程图: 接点 11">
              <a:extLst>
                <a:ext uri="{FF2B5EF4-FFF2-40B4-BE49-F238E27FC236}">
                  <a16:creationId xmlns:a16="http://schemas.microsoft.com/office/drawing/2014/main" id="{6FA3B061-BD2E-4F2B-9960-710A85CD359C}"/>
                </a:ext>
              </a:extLst>
            </p:cNvPr>
            <p:cNvSpPr/>
            <p:nvPr/>
          </p:nvSpPr>
          <p:spPr>
            <a:xfrm>
              <a:off x="6550517" y="3096611"/>
              <a:ext cx="2558431" cy="2495011"/>
            </a:xfrm>
            <a:prstGeom prst="flowChartConnector">
              <a:avLst/>
            </a:prstGeom>
            <a:solidFill>
              <a:srgbClr val="71A3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1F4A4A70-F491-4811-BC93-E5E492F602E1}"/>
                </a:ext>
              </a:extLst>
            </p:cNvPr>
            <p:cNvGrpSpPr/>
            <p:nvPr/>
          </p:nvGrpSpPr>
          <p:grpSpPr>
            <a:xfrm>
              <a:off x="5344939" y="1932617"/>
              <a:ext cx="5502532" cy="3948543"/>
              <a:chOff x="-228406" y="1733159"/>
              <a:chExt cx="6803899" cy="4882385"/>
            </a:xfrm>
          </p:grpSpPr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BBBA8379-3B11-4290-85BC-434A6F748BB6}"/>
                  </a:ext>
                </a:extLst>
              </p:cNvPr>
              <p:cNvGrpSpPr/>
              <p:nvPr/>
            </p:nvGrpSpPr>
            <p:grpSpPr>
              <a:xfrm>
                <a:off x="-228406" y="2829929"/>
                <a:ext cx="6803899" cy="3785615"/>
                <a:chOff x="800531" y="2358274"/>
                <a:chExt cx="5669913" cy="3154678"/>
              </a:xfrm>
            </p:grpSpPr>
            <p:sp>
              <p:nvSpPr>
                <p:cNvPr id="67" name="矩形 3">
                  <a:extLst>
                    <a:ext uri="{FF2B5EF4-FFF2-40B4-BE49-F238E27FC236}">
                      <a16:creationId xmlns:a16="http://schemas.microsoft.com/office/drawing/2014/main" id="{FCE2D9E5-191D-49E2-A23F-2D3989C9F728}"/>
                    </a:ext>
                  </a:extLst>
                </p:cNvPr>
                <p:cNvSpPr/>
                <p:nvPr/>
              </p:nvSpPr>
              <p:spPr>
                <a:xfrm rot="2453417">
                  <a:off x="2852632" y="3292342"/>
                  <a:ext cx="963760" cy="983302"/>
                </a:xfrm>
                <a:custGeom>
                  <a:avLst/>
                  <a:gdLst>
                    <a:gd name="connsiteX0" fmla="*/ 0 w 1872208"/>
                    <a:gd name="connsiteY0" fmla="*/ 0 h 1584176"/>
                    <a:gd name="connsiteX1" fmla="*/ 1872208 w 1872208"/>
                    <a:gd name="connsiteY1" fmla="*/ 0 h 1584176"/>
                    <a:gd name="connsiteX2" fmla="*/ 1872208 w 1872208"/>
                    <a:gd name="connsiteY2" fmla="*/ 1584176 h 1584176"/>
                    <a:gd name="connsiteX3" fmla="*/ 0 w 1872208"/>
                    <a:gd name="connsiteY3" fmla="*/ 1584176 h 1584176"/>
                    <a:gd name="connsiteX4" fmla="*/ 0 w 1872208"/>
                    <a:gd name="connsiteY4" fmla="*/ 0 h 1584176"/>
                    <a:gd name="connsiteX0" fmla="*/ 0 w 1902573"/>
                    <a:gd name="connsiteY0" fmla="*/ 0 h 1950996"/>
                    <a:gd name="connsiteX1" fmla="*/ 1902573 w 1902573"/>
                    <a:gd name="connsiteY1" fmla="*/ 366820 h 1950996"/>
                    <a:gd name="connsiteX2" fmla="*/ 1902573 w 1902573"/>
                    <a:gd name="connsiteY2" fmla="*/ 1950996 h 1950996"/>
                    <a:gd name="connsiteX3" fmla="*/ 30365 w 1902573"/>
                    <a:gd name="connsiteY3" fmla="*/ 1950996 h 1950996"/>
                    <a:gd name="connsiteX4" fmla="*/ 0 w 1902573"/>
                    <a:gd name="connsiteY4" fmla="*/ 0 h 1950996"/>
                    <a:gd name="connsiteX0" fmla="*/ 0 w 1923863"/>
                    <a:gd name="connsiteY0" fmla="*/ 0 h 1993041"/>
                    <a:gd name="connsiteX1" fmla="*/ 1923863 w 1923863"/>
                    <a:gd name="connsiteY1" fmla="*/ 408865 h 1993041"/>
                    <a:gd name="connsiteX2" fmla="*/ 1923863 w 1923863"/>
                    <a:gd name="connsiteY2" fmla="*/ 1993041 h 1993041"/>
                    <a:gd name="connsiteX3" fmla="*/ 51655 w 1923863"/>
                    <a:gd name="connsiteY3" fmla="*/ 1993041 h 1993041"/>
                    <a:gd name="connsiteX4" fmla="*/ 0 w 1923863"/>
                    <a:gd name="connsiteY4" fmla="*/ 0 h 1993041"/>
                    <a:gd name="connsiteX0" fmla="*/ 0 w 1923863"/>
                    <a:gd name="connsiteY0" fmla="*/ 0 h 1993041"/>
                    <a:gd name="connsiteX1" fmla="*/ 1923863 w 1923863"/>
                    <a:gd name="connsiteY1" fmla="*/ 408865 h 1993041"/>
                    <a:gd name="connsiteX2" fmla="*/ 1923863 w 1923863"/>
                    <a:gd name="connsiteY2" fmla="*/ 1993041 h 1993041"/>
                    <a:gd name="connsiteX3" fmla="*/ 556821 w 1923863"/>
                    <a:gd name="connsiteY3" fmla="*/ 1616081 h 1993041"/>
                    <a:gd name="connsiteX4" fmla="*/ 0 w 1923863"/>
                    <a:gd name="connsiteY4" fmla="*/ 0 h 1993041"/>
                    <a:gd name="connsiteX0" fmla="*/ 0 w 1923863"/>
                    <a:gd name="connsiteY0" fmla="*/ 0 h 1993041"/>
                    <a:gd name="connsiteX1" fmla="*/ 1351262 w 1923863"/>
                    <a:gd name="connsiteY1" fmla="*/ 934938 h 1993041"/>
                    <a:gd name="connsiteX2" fmla="*/ 1923863 w 1923863"/>
                    <a:gd name="connsiteY2" fmla="*/ 1993041 h 1993041"/>
                    <a:gd name="connsiteX3" fmla="*/ 556821 w 1923863"/>
                    <a:gd name="connsiteY3" fmla="*/ 1616081 h 1993041"/>
                    <a:gd name="connsiteX4" fmla="*/ 0 w 1923863"/>
                    <a:gd name="connsiteY4" fmla="*/ 0 h 1993041"/>
                    <a:gd name="connsiteX0" fmla="*/ 0 w 1923863"/>
                    <a:gd name="connsiteY0" fmla="*/ 0 h 1993041"/>
                    <a:gd name="connsiteX1" fmla="*/ 1727849 w 1923863"/>
                    <a:gd name="connsiteY1" fmla="*/ 691944 h 1993041"/>
                    <a:gd name="connsiteX2" fmla="*/ 1923863 w 1923863"/>
                    <a:gd name="connsiteY2" fmla="*/ 1993041 h 1993041"/>
                    <a:gd name="connsiteX3" fmla="*/ 556821 w 1923863"/>
                    <a:gd name="connsiteY3" fmla="*/ 1616081 h 1993041"/>
                    <a:gd name="connsiteX4" fmla="*/ 0 w 1923863"/>
                    <a:gd name="connsiteY4" fmla="*/ 0 h 1993041"/>
                    <a:gd name="connsiteX0" fmla="*/ 0 w 1923863"/>
                    <a:gd name="connsiteY0" fmla="*/ 0 h 1993041"/>
                    <a:gd name="connsiteX1" fmla="*/ 1727849 w 1923863"/>
                    <a:gd name="connsiteY1" fmla="*/ 691944 h 1993041"/>
                    <a:gd name="connsiteX2" fmla="*/ 1923863 w 1923863"/>
                    <a:gd name="connsiteY2" fmla="*/ 1993041 h 1993041"/>
                    <a:gd name="connsiteX3" fmla="*/ 368594 w 1923863"/>
                    <a:gd name="connsiteY3" fmla="*/ 1889303 h 1993041"/>
                    <a:gd name="connsiteX4" fmla="*/ 0 w 1923863"/>
                    <a:gd name="connsiteY4" fmla="*/ 0 h 1993041"/>
                    <a:gd name="connsiteX0" fmla="*/ 0 w 1976523"/>
                    <a:gd name="connsiteY0" fmla="*/ 0 h 1993041"/>
                    <a:gd name="connsiteX1" fmla="*/ 1976523 w 1976523"/>
                    <a:gd name="connsiteY1" fmla="*/ 622956 h 1993041"/>
                    <a:gd name="connsiteX2" fmla="*/ 1923863 w 1976523"/>
                    <a:gd name="connsiteY2" fmla="*/ 1993041 h 1993041"/>
                    <a:gd name="connsiteX3" fmla="*/ 368594 w 1976523"/>
                    <a:gd name="connsiteY3" fmla="*/ 1889303 h 1993041"/>
                    <a:gd name="connsiteX4" fmla="*/ 0 w 1976523"/>
                    <a:gd name="connsiteY4" fmla="*/ 0 h 1993041"/>
                    <a:gd name="connsiteX0" fmla="*/ 0 w 1976523"/>
                    <a:gd name="connsiteY0" fmla="*/ 0 h 1979456"/>
                    <a:gd name="connsiteX1" fmla="*/ 1976523 w 1976523"/>
                    <a:gd name="connsiteY1" fmla="*/ 622956 h 1979456"/>
                    <a:gd name="connsiteX2" fmla="*/ 1749412 w 1976523"/>
                    <a:gd name="connsiteY2" fmla="*/ 1979456 h 1979456"/>
                    <a:gd name="connsiteX3" fmla="*/ 368594 w 1976523"/>
                    <a:gd name="connsiteY3" fmla="*/ 1889303 h 1979456"/>
                    <a:gd name="connsiteX4" fmla="*/ 0 w 1976523"/>
                    <a:gd name="connsiteY4" fmla="*/ 0 h 1979456"/>
                    <a:gd name="connsiteX0" fmla="*/ 0 w 1847565"/>
                    <a:gd name="connsiteY0" fmla="*/ 0 h 1979456"/>
                    <a:gd name="connsiteX1" fmla="*/ 1847565 w 1847565"/>
                    <a:gd name="connsiteY1" fmla="*/ 584407 h 1979456"/>
                    <a:gd name="connsiteX2" fmla="*/ 1749412 w 1847565"/>
                    <a:gd name="connsiteY2" fmla="*/ 1979456 h 1979456"/>
                    <a:gd name="connsiteX3" fmla="*/ 368594 w 1847565"/>
                    <a:gd name="connsiteY3" fmla="*/ 1889303 h 1979456"/>
                    <a:gd name="connsiteX4" fmla="*/ 0 w 1847565"/>
                    <a:gd name="connsiteY4" fmla="*/ 0 h 19794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47565" h="1979456">
                      <a:moveTo>
                        <a:pt x="0" y="0"/>
                      </a:moveTo>
                      <a:lnTo>
                        <a:pt x="1847565" y="584407"/>
                      </a:lnTo>
                      <a:lnTo>
                        <a:pt x="1749412" y="1979456"/>
                      </a:lnTo>
                      <a:lnTo>
                        <a:pt x="368594" y="188930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6BB6A"/>
                </a:solidFill>
                <a:ln w="762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096474"/>
                  <a:endParaRPr lang="zh-CN" altLang="en-US" sz="960">
                    <a:solidFill>
                      <a:srgbClr val="80C784"/>
                    </a:solidFill>
                    <a:latin typeface="Calibri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D050200D-3641-4D1F-B9B4-4E94ED8C9206}"/>
                    </a:ext>
                  </a:extLst>
                </p:cNvPr>
                <p:cNvSpPr/>
                <p:nvPr/>
              </p:nvSpPr>
              <p:spPr>
                <a:xfrm>
                  <a:off x="2937823" y="2358274"/>
                  <a:ext cx="824561" cy="28542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1096474"/>
                  <a:r>
                    <a:rPr lang="zh-CN" altLang="en-US" sz="1200" b="1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核销次数</a:t>
                  </a:r>
                  <a:endParaRPr lang="en-US" altLang="zh-CN" sz="12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3238F37D-D637-43C9-B5D4-B84631709CE4}"/>
                    </a:ext>
                  </a:extLst>
                </p:cNvPr>
                <p:cNvSpPr/>
                <p:nvPr/>
              </p:nvSpPr>
              <p:spPr>
                <a:xfrm>
                  <a:off x="3021871" y="5269898"/>
                  <a:ext cx="981446" cy="2430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1096474"/>
                  <a:r>
                    <a:rPr lang="zh-CN" altLang="en-US" sz="1200" b="1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券核销率</a:t>
                  </a:r>
                  <a:r>
                    <a:rPr lang="en-US" altLang="zh-CN" sz="1200" b="1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*100</a:t>
                  </a:r>
                </a:p>
              </p:txBody>
            </p:sp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37D07BE-7120-4D50-9863-2E612F212788}"/>
                    </a:ext>
                  </a:extLst>
                </p:cNvPr>
                <p:cNvSpPr/>
                <p:nvPr/>
              </p:nvSpPr>
              <p:spPr>
                <a:xfrm>
                  <a:off x="800531" y="3861478"/>
                  <a:ext cx="1508391" cy="28542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defTabSz="1096474"/>
                  <a:r>
                    <a:rPr lang="en-US" altLang="zh-CN" sz="1200" b="1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100/</a:t>
                  </a:r>
                  <a:r>
                    <a:rPr lang="zh-CN" altLang="en-US" sz="1200" b="1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核销平均时长</a:t>
                  </a:r>
                  <a:endParaRPr lang="en-US" altLang="zh-CN" sz="12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1" name="ïṧḷïḓê-Straight Connector 4">
                  <a:extLst>
                    <a:ext uri="{FF2B5EF4-FFF2-40B4-BE49-F238E27FC236}">
                      <a16:creationId xmlns:a16="http://schemas.microsoft.com/office/drawing/2014/main" id="{8C64863E-ACA1-4B37-B96F-734CAD3B6E79}"/>
                    </a:ext>
                  </a:extLst>
                </p:cNvPr>
                <p:cNvSpPr/>
                <p:nvPr/>
              </p:nvSpPr>
              <p:spPr>
                <a:xfrm>
                  <a:off x="3311923" y="2643699"/>
                  <a:ext cx="8901" cy="2592955"/>
                </a:xfrm>
                <a:prstGeom prst="line">
                  <a:avLst/>
                </a:prstGeom>
                <a:solidFill>
                  <a:srgbClr val="09BAF7"/>
                </a:solidFill>
                <a:ln w="38100">
                  <a:solidFill>
                    <a:srgbClr val="FFFFFF"/>
                  </a:solidFill>
                  <a:custDash>
                    <a:ds d="200000" sp="200000"/>
                  </a:custDash>
                  <a:miter lim="400000"/>
                </a:ln>
              </p:spPr>
              <p:txBody>
                <a:bodyPr anchor="ctr"/>
                <a:lstStyle/>
                <a:p>
                  <a:pPr algn="ctr" defTabSz="1096474"/>
                  <a:endParaRPr sz="96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72" name="ïṧḷïḓê-Straight Connector 4">
                  <a:extLst>
                    <a:ext uri="{FF2B5EF4-FFF2-40B4-BE49-F238E27FC236}">
                      <a16:creationId xmlns:a16="http://schemas.microsoft.com/office/drawing/2014/main" id="{A396E4D0-4A35-47F6-A47E-01BA21838D27}"/>
                    </a:ext>
                  </a:extLst>
                </p:cNvPr>
                <p:cNvSpPr/>
                <p:nvPr/>
              </p:nvSpPr>
              <p:spPr>
                <a:xfrm>
                  <a:off x="2080195" y="3942017"/>
                  <a:ext cx="2587317" cy="16551"/>
                </a:xfrm>
                <a:prstGeom prst="line">
                  <a:avLst/>
                </a:prstGeom>
                <a:solidFill>
                  <a:srgbClr val="09BAF7"/>
                </a:solidFill>
                <a:ln w="38100">
                  <a:solidFill>
                    <a:srgbClr val="FFFFFF"/>
                  </a:solidFill>
                  <a:custDash>
                    <a:ds d="200000" sp="200000"/>
                  </a:custDash>
                  <a:miter lim="400000"/>
                </a:ln>
              </p:spPr>
              <p:txBody>
                <a:bodyPr anchor="ctr"/>
                <a:lstStyle/>
                <a:p>
                  <a:pPr algn="ctr" defTabSz="1096474"/>
                  <a:endParaRPr sz="96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73" name="ïṧḷïḓê-Freeform: Shape 10">
                  <a:extLst>
                    <a:ext uri="{FF2B5EF4-FFF2-40B4-BE49-F238E27FC236}">
                      <a16:creationId xmlns:a16="http://schemas.microsoft.com/office/drawing/2014/main" id="{4C52B82C-5455-430B-996E-108C94C8CD55}"/>
                    </a:ext>
                  </a:extLst>
                </p:cNvPr>
                <p:cNvSpPr/>
                <p:nvPr/>
              </p:nvSpPr>
              <p:spPr>
                <a:xfrm>
                  <a:off x="3224854" y="3001673"/>
                  <a:ext cx="140542" cy="1405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solidFill>
                  <a:srgbClr val="2C7C32"/>
                </a:solidFill>
                <a:ln w="88900">
                  <a:solidFill>
                    <a:srgbClr val="FFFFFF"/>
                  </a:solidFill>
                  <a:miter lim="400000"/>
                </a:ln>
              </p:spPr>
              <p:txBody>
                <a:bodyPr anchor="ctr"/>
                <a:lstStyle/>
                <a:p>
                  <a:pPr algn="ctr" defTabSz="1096474"/>
                  <a:endParaRPr sz="96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74" name="ïṧḷïḓê-Freeform: Shape 10">
                  <a:extLst>
                    <a:ext uri="{FF2B5EF4-FFF2-40B4-BE49-F238E27FC236}">
                      <a16:creationId xmlns:a16="http://schemas.microsoft.com/office/drawing/2014/main" id="{B0D58489-20BF-40A3-9561-4A707F6A8F4B}"/>
                    </a:ext>
                  </a:extLst>
                </p:cNvPr>
                <p:cNvSpPr/>
                <p:nvPr/>
              </p:nvSpPr>
              <p:spPr>
                <a:xfrm>
                  <a:off x="3776161" y="3888296"/>
                  <a:ext cx="140542" cy="1405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solidFill>
                  <a:srgbClr val="2C7C32"/>
                </a:solidFill>
                <a:ln w="88900">
                  <a:solidFill>
                    <a:srgbClr val="FFFFFF"/>
                  </a:solidFill>
                  <a:miter lim="400000"/>
                </a:ln>
              </p:spPr>
              <p:txBody>
                <a:bodyPr anchor="ctr"/>
                <a:lstStyle/>
                <a:p>
                  <a:pPr algn="ctr" defTabSz="1096474"/>
                  <a:endParaRPr sz="96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75" name="ïṧḷïḓê-Freeform: Shape 10">
                  <a:extLst>
                    <a:ext uri="{FF2B5EF4-FFF2-40B4-BE49-F238E27FC236}">
                      <a16:creationId xmlns:a16="http://schemas.microsoft.com/office/drawing/2014/main" id="{1ABDE7FC-7007-4676-A51E-112FAD98CE9A}"/>
                    </a:ext>
                  </a:extLst>
                </p:cNvPr>
                <p:cNvSpPr/>
                <p:nvPr/>
              </p:nvSpPr>
              <p:spPr>
                <a:xfrm>
                  <a:off x="2750547" y="3869530"/>
                  <a:ext cx="140542" cy="1405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solidFill>
                  <a:srgbClr val="2C7C32"/>
                </a:solidFill>
                <a:ln w="88900">
                  <a:solidFill>
                    <a:srgbClr val="FFFFFF"/>
                  </a:solidFill>
                  <a:miter lim="400000"/>
                </a:ln>
              </p:spPr>
              <p:txBody>
                <a:bodyPr anchor="ctr"/>
                <a:lstStyle/>
                <a:p>
                  <a:pPr algn="ctr" defTabSz="1096474"/>
                  <a:endParaRPr sz="96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C284ED88-5D21-4440-8AB4-07D29963F90A}"/>
                    </a:ext>
                  </a:extLst>
                </p:cNvPr>
                <p:cNvSpPr/>
                <p:nvPr/>
              </p:nvSpPr>
              <p:spPr>
                <a:xfrm>
                  <a:off x="4803483" y="3840508"/>
                  <a:ext cx="1666961" cy="28542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1096474"/>
                  <a:r>
                    <a:rPr lang="en-US" altLang="zh-CN" sz="1200" b="1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100/</a:t>
                  </a:r>
                  <a:r>
                    <a:rPr lang="zh-CN" altLang="en-US" sz="1200" b="1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最后次核销时长</a:t>
                  </a:r>
                  <a:endParaRPr lang="en-US" altLang="zh-CN" sz="12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7F2411D0-FC04-4501-9683-A50D399D00C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1814" y="1733159"/>
                <a:ext cx="6181724" cy="486109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pPr algn="just" defTabSz="1096474"/>
                <a:r>
                  <a:rPr lang="zh-CN" altLang="en-US" sz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行为得分</a:t>
                </a:r>
                <a:r>
                  <a:rPr lang="en-US" altLang="zh-CN" sz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=(</a:t>
                </a:r>
                <a:r>
                  <a:rPr lang="zh-CN" altLang="en-US" sz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核销次数 </a:t>
                </a:r>
                <a:r>
                  <a:rPr lang="en-US" altLang="zh-CN" sz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lang="zh-CN" altLang="en-US" sz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券核销率*</a:t>
                </a:r>
                <a:r>
                  <a:rPr lang="en-US" altLang="zh-CN" sz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100) * (100/</a:t>
                </a:r>
                <a:r>
                  <a:rPr lang="zh-CN" altLang="en-US" sz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最后次核销时长 </a:t>
                </a:r>
                <a:r>
                  <a:rPr lang="en-US" altLang="zh-CN" sz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+ 100/</a:t>
                </a:r>
                <a:r>
                  <a:rPr lang="zh-CN" altLang="en-US" sz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核销平均时长</a:t>
                </a:r>
                <a:r>
                  <a:rPr lang="en-US" altLang="zh-CN" sz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 /100/2</a:t>
                </a:r>
              </a:p>
            </p:txBody>
          </p:sp>
        </p:grpSp>
      </p:grpSp>
      <p:sp>
        <p:nvSpPr>
          <p:cNvPr id="78" name="ïṧḷïḓê-Freeform: Shape 10">
            <a:extLst>
              <a:ext uri="{FF2B5EF4-FFF2-40B4-BE49-F238E27FC236}">
                <a16:creationId xmlns:a16="http://schemas.microsoft.com/office/drawing/2014/main" id="{8FD8CEA7-A3A0-46AD-963A-A637BD190F9B}"/>
              </a:ext>
            </a:extLst>
          </p:cNvPr>
          <p:cNvSpPr/>
          <p:nvPr/>
        </p:nvSpPr>
        <p:spPr>
          <a:xfrm>
            <a:off x="7756726" y="5196317"/>
            <a:ext cx="166009" cy="160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2C7C32"/>
          </a:solidFill>
          <a:ln w="88900">
            <a:solidFill>
              <a:srgbClr val="FFFFFF"/>
            </a:solidFill>
            <a:miter lim="400000"/>
          </a:ln>
        </p:spPr>
        <p:txBody>
          <a:bodyPr anchor="ctr"/>
          <a:lstStyle/>
          <a:p>
            <a:pPr algn="ctr" defTabSz="1096474"/>
            <a:endParaRPr sz="96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275E44-83DD-4A3C-A072-8FB50997EBA7}"/>
              </a:ext>
            </a:extLst>
          </p:cNvPr>
          <p:cNvSpPr txBox="1"/>
          <p:nvPr/>
        </p:nvSpPr>
        <p:spPr>
          <a:xfrm>
            <a:off x="7377858" y="4344381"/>
            <a:ext cx="1546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FFFF00"/>
                </a:solidFill>
              </a:rPr>
              <a:t>行为得分</a:t>
            </a:r>
          </a:p>
        </p:txBody>
      </p:sp>
    </p:spTree>
    <p:extLst>
      <p:ext uri="{BB962C8B-B14F-4D97-AF65-F5344CB8AC3E}">
        <p14:creationId xmlns:p14="http://schemas.microsoft.com/office/powerpoint/2010/main" val="400238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 1">
            <a:extLst>
              <a:ext uri="{FF2B5EF4-FFF2-40B4-BE49-F238E27FC236}">
                <a16:creationId xmlns:a16="http://schemas.microsoft.com/office/drawing/2014/main" id="{46D3F43B-C28E-420F-96F6-6021379F6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556750" cy="613443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直方图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行为标签</a:t>
            </a:r>
          </a:p>
        </p:txBody>
      </p:sp>
      <p:sp>
        <p:nvSpPr>
          <p:cNvPr id="33" name="Rounded Rectangle 15">
            <a:extLst>
              <a:ext uri="{FF2B5EF4-FFF2-40B4-BE49-F238E27FC236}">
                <a16:creationId xmlns:a16="http://schemas.microsoft.com/office/drawing/2014/main" id="{D73EB71E-05AC-4095-8654-5451986A1A01}"/>
              </a:ext>
            </a:extLst>
          </p:cNvPr>
          <p:cNvSpPr/>
          <p:nvPr/>
        </p:nvSpPr>
        <p:spPr>
          <a:xfrm>
            <a:off x="7541894" y="1013068"/>
            <a:ext cx="1806382" cy="5310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 defTabSz="1031626">
              <a:defRPr/>
            </a:pPr>
            <a:r>
              <a:rPr lang="zh-CN" altLang="en-US" sz="1600" kern="0" dirty="0">
                <a:solidFill>
                  <a:prstClr val="white"/>
                </a:solidFill>
                <a:latin typeface="微软雅黑"/>
                <a:ea typeface="微软雅黑"/>
              </a:rPr>
              <a:t>行为标签</a:t>
            </a:r>
            <a:endParaRPr lang="en-US" sz="1600" kern="0" dirty="0">
              <a:solidFill>
                <a:schemeClr val="bg1"/>
              </a:solidFill>
              <a:latin typeface="微软雅黑"/>
              <a:ea typeface="微软雅黑"/>
            </a:endParaRPr>
          </a:p>
        </p:txBody>
      </p:sp>
      <p:graphicFrame>
        <p:nvGraphicFramePr>
          <p:cNvPr id="38" name="表格 37">
            <a:extLst>
              <a:ext uri="{FF2B5EF4-FFF2-40B4-BE49-F238E27FC236}">
                <a16:creationId xmlns:a16="http://schemas.microsoft.com/office/drawing/2014/main" id="{E9D47E1C-C23D-4ECD-B8F0-21BAB11E09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952547"/>
              </p:ext>
            </p:extLst>
          </p:nvPr>
        </p:nvGraphicFramePr>
        <p:xfrm>
          <a:off x="5654180" y="1886960"/>
          <a:ext cx="5895740" cy="40013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0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71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13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6211">
                  <a:extLst>
                    <a:ext uri="{9D8B030D-6E8A-4147-A177-3AD203B41FA5}">
                      <a16:colId xmlns:a16="http://schemas.microsoft.com/office/drawing/2014/main" val="2182320432"/>
                    </a:ext>
                  </a:extLst>
                </a:gridCol>
              </a:tblGrid>
              <a:tr h="35338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标签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类别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得分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行为特征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6003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券敏感型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类别一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0-14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不敏感型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60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类别二</a:t>
                      </a:r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15-43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普通型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230343"/>
                  </a:ext>
                </a:extLst>
              </a:tr>
              <a:tr h="12160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类别三</a:t>
                      </a:r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44-100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敏感型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4394065"/>
                  </a:ext>
                </a:extLst>
              </a:tr>
            </a:tbl>
          </a:graphicData>
        </a:graphic>
      </p:graphicFrame>
      <p:sp>
        <p:nvSpPr>
          <p:cNvPr id="39" name="Rounded Rectangle 15">
            <a:extLst>
              <a:ext uri="{FF2B5EF4-FFF2-40B4-BE49-F238E27FC236}">
                <a16:creationId xmlns:a16="http://schemas.microsoft.com/office/drawing/2014/main" id="{E06B3875-2FB1-44D9-BAA2-2CCF0AF9DBBA}"/>
              </a:ext>
            </a:extLst>
          </p:cNvPr>
          <p:cNvSpPr/>
          <p:nvPr/>
        </p:nvSpPr>
        <p:spPr>
          <a:xfrm>
            <a:off x="1851961" y="1021083"/>
            <a:ext cx="1806382" cy="5310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 defTabSz="1031626">
              <a:defRPr/>
            </a:pPr>
            <a:r>
              <a:rPr lang="zh-CN" altLang="en-US" sz="1600" kern="0" dirty="0">
                <a:solidFill>
                  <a:prstClr val="white"/>
                </a:solidFill>
                <a:latin typeface="微软雅黑"/>
                <a:ea typeface="微软雅黑"/>
              </a:rPr>
              <a:t>得分直方图</a:t>
            </a:r>
            <a:endParaRPr lang="en-US" sz="1600" kern="0" dirty="0">
              <a:solidFill>
                <a:schemeClr val="bg1"/>
              </a:solidFill>
              <a:latin typeface="微软雅黑"/>
              <a:ea typeface="微软雅黑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9108D2B9-E4A3-4595-BD02-79D5A7F7EED3}"/>
              </a:ext>
            </a:extLst>
          </p:cNvPr>
          <p:cNvGrpSpPr/>
          <p:nvPr/>
        </p:nvGrpSpPr>
        <p:grpSpPr>
          <a:xfrm>
            <a:off x="70003" y="1873200"/>
            <a:ext cx="5013725" cy="4028913"/>
            <a:chOff x="321673" y="2004291"/>
            <a:chExt cx="5013725" cy="4028913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7D331245-DDB1-4436-AAE3-EF84ECC1E117}"/>
                </a:ext>
              </a:extLst>
            </p:cNvPr>
            <p:cNvGrpSpPr/>
            <p:nvPr/>
          </p:nvGrpSpPr>
          <p:grpSpPr>
            <a:xfrm>
              <a:off x="321673" y="2004291"/>
              <a:ext cx="5013725" cy="4028913"/>
              <a:chOff x="164655" y="2189018"/>
              <a:chExt cx="5013725" cy="4028913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F5988A8-2EE6-4DA2-A14A-0F24674E6992}"/>
                  </a:ext>
                </a:extLst>
              </p:cNvPr>
              <p:cNvSpPr/>
              <p:nvPr/>
            </p:nvSpPr>
            <p:spPr>
              <a:xfrm>
                <a:off x="838200" y="2469281"/>
                <a:ext cx="4099980" cy="32752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" name="直接箭头连接符 2">
                <a:extLst>
                  <a:ext uri="{FF2B5EF4-FFF2-40B4-BE49-F238E27FC236}">
                    <a16:creationId xmlns:a16="http://schemas.microsoft.com/office/drawing/2014/main" id="{4CD54462-3280-4653-BD09-A857CD8AF2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9673" y="5744293"/>
                <a:ext cx="4448707" cy="33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接箭头连接符 4">
                <a:extLst>
                  <a:ext uri="{FF2B5EF4-FFF2-40B4-BE49-F238E27FC236}">
                    <a16:creationId xmlns:a16="http://schemas.microsoft.com/office/drawing/2014/main" id="{D3F9C635-6118-4809-8043-2726E91914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2189018"/>
                <a:ext cx="10949" cy="37030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25156C3-10AF-4D57-BE2F-36AF5A166565}"/>
                  </a:ext>
                </a:extLst>
              </p:cNvPr>
              <p:cNvSpPr/>
              <p:nvPr/>
            </p:nvSpPr>
            <p:spPr>
              <a:xfrm>
                <a:off x="989215" y="3084239"/>
                <a:ext cx="399009" cy="265154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F59EA8AB-F3F8-4628-9306-340EF6A68DAC}"/>
                  </a:ext>
                </a:extLst>
              </p:cNvPr>
              <p:cNvSpPr/>
              <p:nvPr/>
            </p:nvSpPr>
            <p:spPr>
              <a:xfrm>
                <a:off x="1388213" y="5583362"/>
                <a:ext cx="399009" cy="16944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645021AA-C598-400D-BD37-1BD399A7549E}"/>
                  </a:ext>
                </a:extLst>
              </p:cNvPr>
              <p:cNvSpPr/>
              <p:nvPr/>
            </p:nvSpPr>
            <p:spPr>
              <a:xfrm>
                <a:off x="1763173" y="5642240"/>
                <a:ext cx="399009" cy="9354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2C68F5D4-3F8C-4921-B81C-F7130A28EBA4}"/>
                  </a:ext>
                </a:extLst>
              </p:cNvPr>
              <p:cNvSpPr/>
              <p:nvPr/>
            </p:nvSpPr>
            <p:spPr>
              <a:xfrm>
                <a:off x="2153507" y="5672047"/>
                <a:ext cx="399009" cy="6651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8CD07041-30C3-458A-9F7E-42265944B344}"/>
                  </a:ext>
                </a:extLst>
              </p:cNvPr>
              <p:cNvSpPr/>
              <p:nvPr/>
            </p:nvSpPr>
            <p:spPr>
              <a:xfrm>
                <a:off x="2535813" y="5642240"/>
                <a:ext cx="399009" cy="9769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DAE04DF-731A-40C5-B239-54555A22601B}"/>
                  </a:ext>
                </a:extLst>
              </p:cNvPr>
              <p:cNvSpPr/>
              <p:nvPr/>
            </p:nvSpPr>
            <p:spPr>
              <a:xfrm>
                <a:off x="1681722" y="5777342"/>
                <a:ext cx="398998" cy="200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</a:rPr>
                  <a:t>20</a:t>
                </a:r>
                <a:endParaRPr lang="zh-CN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5052819B-BFEC-425E-9449-AEB808DDB6FF}"/>
                  </a:ext>
                </a:extLst>
              </p:cNvPr>
              <p:cNvSpPr/>
              <p:nvPr/>
            </p:nvSpPr>
            <p:spPr>
              <a:xfrm>
                <a:off x="2559867" y="5772690"/>
                <a:ext cx="398998" cy="200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</a:rPr>
                  <a:t>40</a:t>
                </a:r>
                <a:endParaRPr lang="zh-CN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C524F08-AF08-4DDE-95FF-03C7100852F4}"/>
                  </a:ext>
                </a:extLst>
              </p:cNvPr>
              <p:cNvSpPr/>
              <p:nvPr/>
            </p:nvSpPr>
            <p:spPr>
              <a:xfrm>
                <a:off x="3278933" y="5773837"/>
                <a:ext cx="398998" cy="200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</a:rPr>
                  <a:t>60</a:t>
                </a:r>
                <a:endParaRPr lang="zh-CN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BB9CC8CA-7919-4E13-A2DB-FD296512B0DE}"/>
                  </a:ext>
                </a:extLst>
              </p:cNvPr>
              <p:cNvSpPr/>
              <p:nvPr/>
            </p:nvSpPr>
            <p:spPr>
              <a:xfrm>
                <a:off x="4049535" y="5760301"/>
                <a:ext cx="398998" cy="200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</a:rPr>
                  <a:t>80</a:t>
                </a:r>
                <a:endParaRPr lang="zh-CN" altLang="en-US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C7BDD6D1-7185-4C10-B5DC-E4D9E702BB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81221" y="2477592"/>
                <a:ext cx="9096" cy="32997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ECE0FCDF-07F9-4704-8969-F3A5DAE7D6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1736" y="2519347"/>
                <a:ext cx="0" cy="326787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C5887C5B-59FE-4682-9F20-9311B58699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4481" y="2460971"/>
                <a:ext cx="8675" cy="326787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CAAF4E8D-F302-46CE-AF8C-D03B0474DB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3291" y="2477592"/>
                <a:ext cx="0" cy="328907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5FE6758E-325B-43C8-9740-62EBD666AA3D}"/>
                  </a:ext>
                </a:extLst>
              </p:cNvPr>
              <p:cNvSpPr/>
              <p:nvPr/>
            </p:nvSpPr>
            <p:spPr>
              <a:xfrm>
                <a:off x="796131" y="5789995"/>
                <a:ext cx="398998" cy="200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</a:rPr>
                  <a:t>0</a:t>
                </a:r>
                <a:endParaRPr lang="zh-CN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92B9DF8D-EA7B-4FB9-877B-9AAD093C19EC}"/>
                  </a:ext>
                </a:extLst>
              </p:cNvPr>
              <p:cNvSpPr/>
              <p:nvPr/>
            </p:nvSpPr>
            <p:spPr>
              <a:xfrm>
                <a:off x="2353011" y="6017051"/>
                <a:ext cx="1072391" cy="200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chemeClr val="tx1"/>
                    </a:solidFill>
                  </a:rPr>
                  <a:t>得分</a:t>
                </a:r>
              </a:p>
            </p:txBody>
          </p: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07657FFD-F320-4684-B91C-EA8167BAD1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5310907"/>
                <a:ext cx="4099980" cy="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E98062CE-7414-454C-9340-88784E2612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199" y="4719360"/>
                <a:ext cx="4099981" cy="142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6F837040-AD1B-41A4-823B-F027B98A395A}"/>
                  </a:ext>
                </a:extLst>
              </p:cNvPr>
              <p:cNvCxnSpPr>
                <a:cxnSpLocks/>
                <a:endCxn id="9" idx="3"/>
              </p:cNvCxnSpPr>
              <p:nvPr/>
            </p:nvCxnSpPr>
            <p:spPr>
              <a:xfrm flipV="1">
                <a:off x="838199" y="4106887"/>
                <a:ext cx="4099981" cy="1541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E8A4DFF2-C43F-44C9-83F3-B7E62E4D2A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131" y="3517314"/>
                <a:ext cx="4142049" cy="1343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FD1179B2-5AC7-4B1D-8D9E-FC3498AE90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9149" y="3004696"/>
                <a:ext cx="408903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0B4A65A7-B991-4D68-9031-369F0050AC12}"/>
                  </a:ext>
                </a:extLst>
              </p:cNvPr>
              <p:cNvSpPr/>
              <p:nvPr/>
            </p:nvSpPr>
            <p:spPr>
              <a:xfrm>
                <a:off x="211109" y="5179962"/>
                <a:ext cx="710265" cy="26189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</a:rPr>
                  <a:t>100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65765FD8-5843-41E6-BB45-A294BFA9B99D}"/>
                  </a:ext>
                </a:extLst>
              </p:cNvPr>
              <p:cNvSpPr/>
              <p:nvPr/>
            </p:nvSpPr>
            <p:spPr>
              <a:xfrm>
                <a:off x="207954" y="4602689"/>
                <a:ext cx="710265" cy="26189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</a:rPr>
                  <a:t>200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D0CCAF6B-379C-45D9-8346-42BC1B39C11F}"/>
                  </a:ext>
                </a:extLst>
              </p:cNvPr>
              <p:cNvSpPr/>
              <p:nvPr/>
            </p:nvSpPr>
            <p:spPr>
              <a:xfrm>
                <a:off x="203126" y="3987919"/>
                <a:ext cx="710265" cy="26189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</a:rPr>
                  <a:t>300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59329730-6526-4202-9C06-87EBFD7DFCA2}"/>
                  </a:ext>
                </a:extLst>
              </p:cNvPr>
              <p:cNvSpPr/>
              <p:nvPr/>
            </p:nvSpPr>
            <p:spPr>
              <a:xfrm>
                <a:off x="207953" y="3392892"/>
                <a:ext cx="710265" cy="26189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</a:rPr>
                  <a:t>400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AA447463-CE69-499C-A615-D5C2EAEFC49F}"/>
                  </a:ext>
                </a:extLst>
              </p:cNvPr>
              <p:cNvSpPr/>
              <p:nvPr/>
            </p:nvSpPr>
            <p:spPr>
              <a:xfrm>
                <a:off x="189953" y="2844308"/>
                <a:ext cx="710265" cy="26189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</a:rPr>
                  <a:t>500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98ACB660-7F47-467C-96C4-ED3A1CB394E7}"/>
                  </a:ext>
                </a:extLst>
              </p:cNvPr>
              <p:cNvSpPr/>
              <p:nvPr/>
            </p:nvSpPr>
            <p:spPr>
              <a:xfrm>
                <a:off x="164655" y="3891392"/>
                <a:ext cx="360283" cy="26189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chemeClr val="tx1"/>
                    </a:solidFill>
                  </a:rPr>
                  <a:t>人</a:t>
                </a:r>
                <a:endParaRPr lang="en-US" altLang="zh-CN" sz="1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1200" dirty="0">
                    <a:solidFill>
                      <a:schemeClr val="tx1"/>
                    </a:solidFill>
                  </a:rPr>
                  <a:t>数</a:t>
                </a:r>
                <a:endParaRPr lang="en-US" altLang="zh-CN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EC34DA64-8535-493B-9264-BE1961D95240}"/>
                </a:ext>
              </a:extLst>
            </p:cNvPr>
            <p:cNvSpPr/>
            <p:nvPr/>
          </p:nvSpPr>
          <p:spPr>
            <a:xfrm>
              <a:off x="3092100" y="5488718"/>
              <a:ext cx="399009" cy="6651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4EDF729F-9C5C-4DD5-9203-02F435DC98CA}"/>
                </a:ext>
              </a:extLst>
            </p:cNvPr>
            <p:cNvSpPr/>
            <p:nvPr/>
          </p:nvSpPr>
          <p:spPr>
            <a:xfrm>
              <a:off x="3479102" y="5506022"/>
              <a:ext cx="399009" cy="457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BE87816E-09ED-4612-A371-436E174B7396}"/>
                </a:ext>
              </a:extLst>
            </p:cNvPr>
            <p:cNvSpPr/>
            <p:nvPr/>
          </p:nvSpPr>
          <p:spPr>
            <a:xfrm>
              <a:off x="3866394" y="5507420"/>
              <a:ext cx="399009" cy="457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069213F8-21B0-495E-BB5E-0B972E67D321}"/>
                </a:ext>
              </a:extLst>
            </p:cNvPr>
            <p:cNvSpPr/>
            <p:nvPr/>
          </p:nvSpPr>
          <p:spPr>
            <a:xfrm>
              <a:off x="4245297" y="5529402"/>
              <a:ext cx="399009" cy="2132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7B6E20E3-38CD-4801-811E-847AF33CA1B6}"/>
                </a:ext>
              </a:extLst>
            </p:cNvPr>
            <p:cNvCxnSpPr>
              <a:cxnSpLocks/>
            </p:cNvCxnSpPr>
            <p:nvPr/>
          </p:nvCxnSpPr>
          <p:spPr>
            <a:xfrm>
              <a:off x="4380694" y="2283705"/>
              <a:ext cx="19831" cy="32238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951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 1">
            <a:extLst>
              <a:ext uri="{FF2B5EF4-FFF2-40B4-BE49-F238E27FC236}">
                <a16:creationId xmlns:a16="http://schemas.microsoft.com/office/drawing/2014/main" id="{46D3F43B-C28E-420F-96F6-6021379F6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556750" cy="613443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行为示例图</a:t>
            </a:r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97F26B0B-25A1-45E1-BB83-E0A2B7DDF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398260"/>
              </p:ext>
            </p:extLst>
          </p:nvPr>
        </p:nvGraphicFramePr>
        <p:xfrm>
          <a:off x="1724471" y="1109251"/>
          <a:ext cx="7776975" cy="1013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3642">
                  <a:extLst>
                    <a:ext uri="{9D8B030D-6E8A-4147-A177-3AD203B41FA5}">
                      <a16:colId xmlns:a16="http://schemas.microsoft.com/office/drawing/2014/main" val="1790616962"/>
                    </a:ext>
                  </a:extLst>
                </a:gridCol>
                <a:gridCol w="1195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67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1106">
                  <a:extLst>
                    <a:ext uri="{9D8B030D-6E8A-4147-A177-3AD203B41FA5}">
                      <a16:colId xmlns:a16="http://schemas.microsoft.com/office/drawing/2014/main" val="2182320432"/>
                    </a:ext>
                  </a:extLst>
                </a:gridCol>
                <a:gridCol w="1180407">
                  <a:extLst>
                    <a:ext uri="{9D8B030D-6E8A-4147-A177-3AD203B41FA5}">
                      <a16:colId xmlns:a16="http://schemas.microsoft.com/office/drawing/2014/main" val="1536119046"/>
                    </a:ext>
                  </a:extLst>
                </a:gridCol>
                <a:gridCol w="1330035">
                  <a:extLst>
                    <a:ext uri="{9D8B030D-6E8A-4147-A177-3AD203B41FA5}">
                      <a16:colId xmlns:a16="http://schemas.microsoft.com/office/drawing/2014/main" val="2804788831"/>
                    </a:ext>
                  </a:extLst>
                </a:gridCol>
              </a:tblGrid>
              <a:tr h="24843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券核销率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券核销次数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dirty="0">
                          <a:solidFill>
                            <a:prstClr val="black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核销平均时长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dirty="0">
                          <a:solidFill>
                            <a:prstClr val="black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最后次核销时长 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行为得分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行为标签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43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25%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15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天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天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分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不敏感型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3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40%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天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7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天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15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分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普通型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3328267"/>
                  </a:ext>
                </a:extLst>
              </a:tr>
              <a:tr h="24843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80%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50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天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天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54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分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敏感型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8960843"/>
                  </a:ext>
                </a:extLst>
              </a:tr>
            </a:tbl>
          </a:graphicData>
        </a:graphic>
      </p:graphicFrame>
      <p:grpSp>
        <p:nvGrpSpPr>
          <p:cNvPr id="30" name="组合 29">
            <a:extLst>
              <a:ext uri="{FF2B5EF4-FFF2-40B4-BE49-F238E27FC236}">
                <a16:creationId xmlns:a16="http://schemas.microsoft.com/office/drawing/2014/main" id="{42EF76F5-9948-4AF9-B640-B8CE758676C6}"/>
              </a:ext>
            </a:extLst>
          </p:cNvPr>
          <p:cNvGrpSpPr/>
          <p:nvPr/>
        </p:nvGrpSpPr>
        <p:grpSpPr>
          <a:xfrm>
            <a:off x="2427518" y="2322102"/>
            <a:ext cx="7648156" cy="4442062"/>
            <a:chOff x="5579727" y="2908911"/>
            <a:chExt cx="5146972" cy="2972248"/>
          </a:xfrm>
        </p:grpSpPr>
        <p:sp>
          <p:nvSpPr>
            <p:cNvPr id="31" name="流程图: 接点 30">
              <a:extLst>
                <a:ext uri="{FF2B5EF4-FFF2-40B4-BE49-F238E27FC236}">
                  <a16:creationId xmlns:a16="http://schemas.microsoft.com/office/drawing/2014/main" id="{8F38FAA0-63DC-4117-B0E2-C6A114048C10}"/>
                </a:ext>
              </a:extLst>
            </p:cNvPr>
            <p:cNvSpPr/>
            <p:nvPr/>
          </p:nvSpPr>
          <p:spPr>
            <a:xfrm>
              <a:off x="6550517" y="3096611"/>
              <a:ext cx="2558431" cy="2495011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03AD20D-A758-4434-9B0E-B4F5EB93FBD7}"/>
                </a:ext>
              </a:extLst>
            </p:cNvPr>
            <p:cNvGrpSpPr/>
            <p:nvPr/>
          </p:nvGrpSpPr>
          <p:grpSpPr>
            <a:xfrm>
              <a:off x="5579727" y="2908911"/>
              <a:ext cx="5146972" cy="2972248"/>
              <a:chOff x="1042461" y="2450292"/>
              <a:chExt cx="5303537" cy="3062660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62CE293D-2407-410D-80D9-5F2DB69C3DB8}"/>
                  </a:ext>
                </a:extLst>
              </p:cNvPr>
              <p:cNvSpPr/>
              <p:nvPr/>
            </p:nvSpPr>
            <p:spPr>
              <a:xfrm>
                <a:off x="3053546" y="2450292"/>
                <a:ext cx="824561" cy="2854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096474"/>
                <a:r>
                  <a:rPr lang="zh-CN" altLang="en-US" sz="12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核销次数</a:t>
                </a:r>
                <a:endParaRPr lang="en-US" altLang="zh-CN" sz="1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2428CC55-19B7-4071-845E-38C29249B3C4}"/>
                  </a:ext>
                </a:extLst>
              </p:cNvPr>
              <p:cNvSpPr/>
              <p:nvPr/>
            </p:nvSpPr>
            <p:spPr>
              <a:xfrm>
                <a:off x="3021871" y="5269898"/>
                <a:ext cx="981446" cy="243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096474"/>
                <a:r>
                  <a:rPr lang="zh-CN" altLang="en-US" sz="12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券核销率</a:t>
                </a:r>
                <a:r>
                  <a:rPr lang="en-US" altLang="zh-CN" sz="12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*100</a:t>
                </a: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D6046B18-82F6-4566-80F1-541FA49A52BD}"/>
                  </a:ext>
                </a:extLst>
              </p:cNvPr>
              <p:cNvSpPr/>
              <p:nvPr/>
            </p:nvSpPr>
            <p:spPr>
              <a:xfrm>
                <a:off x="1042461" y="3869492"/>
                <a:ext cx="1508391" cy="2854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1096474"/>
                <a:r>
                  <a:rPr lang="en-US" altLang="zh-CN" sz="12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100/</a:t>
                </a:r>
                <a:r>
                  <a:rPr lang="zh-CN" altLang="en-US" sz="12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核销平均时长</a:t>
                </a:r>
                <a:endParaRPr lang="en-US" altLang="zh-CN" sz="1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ïṧḷïḓê-Straight Connector 4">
                <a:extLst>
                  <a:ext uri="{FF2B5EF4-FFF2-40B4-BE49-F238E27FC236}">
                    <a16:creationId xmlns:a16="http://schemas.microsoft.com/office/drawing/2014/main" id="{6BD65D96-3B60-43C6-B4BF-B41E9F817195}"/>
                  </a:ext>
                </a:extLst>
              </p:cNvPr>
              <p:cNvSpPr/>
              <p:nvPr/>
            </p:nvSpPr>
            <p:spPr>
              <a:xfrm flipH="1">
                <a:off x="3348072" y="2632673"/>
                <a:ext cx="0" cy="2570905"/>
              </a:xfrm>
              <a:prstGeom prst="line">
                <a:avLst/>
              </a:prstGeom>
              <a:solidFill>
                <a:srgbClr val="09BAF7"/>
              </a:solidFill>
              <a:ln w="38100">
                <a:solidFill>
                  <a:srgbClr val="FFFFFF"/>
                </a:solidFill>
                <a:custDash>
                  <a:ds d="200000" sp="200000"/>
                </a:custDash>
                <a:miter lim="400000"/>
              </a:ln>
            </p:spPr>
            <p:txBody>
              <a:bodyPr anchor="ctr"/>
              <a:lstStyle/>
              <a:p>
                <a:pPr algn="ctr" defTabSz="1096474"/>
                <a:endParaRPr sz="96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7" name="ïṧḷïḓê-Straight Connector 4">
                <a:extLst>
                  <a:ext uri="{FF2B5EF4-FFF2-40B4-BE49-F238E27FC236}">
                    <a16:creationId xmlns:a16="http://schemas.microsoft.com/office/drawing/2014/main" id="{5ECCDB16-88AE-4D69-9D77-EB263FB57695}"/>
                  </a:ext>
                </a:extLst>
              </p:cNvPr>
              <p:cNvSpPr/>
              <p:nvPr/>
            </p:nvSpPr>
            <p:spPr>
              <a:xfrm flipV="1">
                <a:off x="2042782" y="3962610"/>
                <a:ext cx="2636255" cy="5731"/>
              </a:xfrm>
              <a:prstGeom prst="line">
                <a:avLst/>
              </a:prstGeom>
              <a:solidFill>
                <a:srgbClr val="09BAF7"/>
              </a:solidFill>
              <a:ln w="38100">
                <a:solidFill>
                  <a:srgbClr val="FFFFFF"/>
                </a:solidFill>
                <a:custDash>
                  <a:ds d="200000" sp="200000"/>
                </a:custDash>
                <a:miter lim="400000"/>
              </a:ln>
            </p:spPr>
            <p:txBody>
              <a:bodyPr anchor="ctr"/>
              <a:lstStyle/>
              <a:p>
                <a:pPr algn="ctr" defTabSz="1096474"/>
                <a:endParaRPr sz="96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A586C563-5B5C-4656-A1E6-DAED7B1017C9}"/>
                  </a:ext>
                </a:extLst>
              </p:cNvPr>
              <p:cNvSpPr/>
              <p:nvPr/>
            </p:nvSpPr>
            <p:spPr>
              <a:xfrm>
                <a:off x="4679037" y="3869598"/>
                <a:ext cx="1666961" cy="2854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096474"/>
                <a:r>
                  <a:rPr lang="en-US" altLang="zh-CN" sz="12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100/</a:t>
                </a:r>
                <a:r>
                  <a:rPr lang="zh-CN" altLang="en-US" sz="12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最后次核销时长</a:t>
                </a:r>
                <a:endParaRPr lang="en-US" altLang="zh-CN" sz="1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EF4011E-A8E5-4DC1-AF8D-3F81C028D066}"/>
              </a:ext>
            </a:extLst>
          </p:cNvPr>
          <p:cNvGrpSpPr/>
          <p:nvPr/>
        </p:nvGrpSpPr>
        <p:grpSpPr>
          <a:xfrm>
            <a:off x="5472846" y="4150012"/>
            <a:ext cx="462925" cy="943561"/>
            <a:chOff x="10012908" y="3515160"/>
            <a:chExt cx="462925" cy="943561"/>
          </a:xfrm>
          <a:solidFill>
            <a:schemeClr val="accent6">
              <a:lumMod val="50000"/>
            </a:schemeClr>
          </a:solidFill>
        </p:grpSpPr>
        <p:sp>
          <p:nvSpPr>
            <p:cNvPr id="11" name="流程图: 接点 10">
              <a:extLst>
                <a:ext uri="{FF2B5EF4-FFF2-40B4-BE49-F238E27FC236}">
                  <a16:creationId xmlns:a16="http://schemas.microsoft.com/office/drawing/2014/main" id="{859FEBF5-56E4-45FD-838D-2F0981E6865C}"/>
                </a:ext>
              </a:extLst>
            </p:cNvPr>
            <p:cNvSpPr/>
            <p:nvPr/>
          </p:nvSpPr>
          <p:spPr>
            <a:xfrm>
              <a:off x="10430114" y="3864365"/>
              <a:ext cx="45719" cy="45719"/>
            </a:xfrm>
            <a:prstGeom prst="flowChartConnector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流程图: 过程 13">
              <a:extLst>
                <a:ext uri="{FF2B5EF4-FFF2-40B4-BE49-F238E27FC236}">
                  <a16:creationId xmlns:a16="http://schemas.microsoft.com/office/drawing/2014/main" id="{22C2BD48-4898-43E4-9B40-334D15359EAB}"/>
                </a:ext>
              </a:extLst>
            </p:cNvPr>
            <p:cNvSpPr/>
            <p:nvPr/>
          </p:nvSpPr>
          <p:spPr>
            <a:xfrm rot="836766">
              <a:off x="10375947" y="3893824"/>
              <a:ext cx="16725" cy="536388"/>
            </a:xfrm>
            <a:prstGeom prst="flowChartProcess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流程图: 接点 57">
              <a:extLst>
                <a:ext uri="{FF2B5EF4-FFF2-40B4-BE49-F238E27FC236}">
                  <a16:creationId xmlns:a16="http://schemas.microsoft.com/office/drawing/2014/main" id="{BFFCC925-5A1A-4623-8B8B-9B5C8EB4EB6F}"/>
                </a:ext>
              </a:extLst>
            </p:cNvPr>
            <p:cNvSpPr/>
            <p:nvPr/>
          </p:nvSpPr>
          <p:spPr>
            <a:xfrm>
              <a:off x="10012908" y="3867131"/>
              <a:ext cx="37785" cy="45719"/>
            </a:xfrm>
            <a:prstGeom prst="flowChartConnector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流程图: 接点 58">
              <a:extLst>
                <a:ext uri="{FF2B5EF4-FFF2-40B4-BE49-F238E27FC236}">
                  <a16:creationId xmlns:a16="http://schemas.microsoft.com/office/drawing/2014/main" id="{58827F93-8CF6-4444-ABD3-B33A6815DCB7}"/>
                </a:ext>
              </a:extLst>
            </p:cNvPr>
            <p:cNvSpPr/>
            <p:nvPr/>
          </p:nvSpPr>
          <p:spPr>
            <a:xfrm>
              <a:off x="10281690" y="3562334"/>
              <a:ext cx="37785" cy="45719"/>
            </a:xfrm>
            <a:prstGeom prst="flowChartConnector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流程图: 接点 59">
              <a:extLst>
                <a:ext uri="{FF2B5EF4-FFF2-40B4-BE49-F238E27FC236}">
                  <a16:creationId xmlns:a16="http://schemas.microsoft.com/office/drawing/2014/main" id="{83720359-72A4-4A39-B55A-F3E199E6F13D}"/>
                </a:ext>
              </a:extLst>
            </p:cNvPr>
            <p:cNvSpPr/>
            <p:nvPr/>
          </p:nvSpPr>
          <p:spPr>
            <a:xfrm>
              <a:off x="10292769" y="4413002"/>
              <a:ext cx="37785" cy="45719"/>
            </a:xfrm>
            <a:prstGeom prst="flowChartConnector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流程图: 过程 60">
              <a:extLst>
                <a:ext uri="{FF2B5EF4-FFF2-40B4-BE49-F238E27FC236}">
                  <a16:creationId xmlns:a16="http://schemas.microsoft.com/office/drawing/2014/main" id="{ADB0412F-00EC-489A-BC79-980FD2BA6591}"/>
                </a:ext>
              </a:extLst>
            </p:cNvPr>
            <p:cNvSpPr/>
            <p:nvPr/>
          </p:nvSpPr>
          <p:spPr>
            <a:xfrm rot="2549795">
              <a:off x="10173865" y="3515160"/>
              <a:ext cx="16024" cy="421755"/>
            </a:xfrm>
            <a:prstGeom prst="flowChartProcess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流程图: 过程 61">
              <a:extLst>
                <a:ext uri="{FF2B5EF4-FFF2-40B4-BE49-F238E27FC236}">
                  <a16:creationId xmlns:a16="http://schemas.microsoft.com/office/drawing/2014/main" id="{569F9903-6180-4811-BE84-CA7BADCD76F6}"/>
                </a:ext>
              </a:extLst>
            </p:cNvPr>
            <p:cNvSpPr/>
            <p:nvPr/>
          </p:nvSpPr>
          <p:spPr>
            <a:xfrm rot="20034887">
              <a:off x="10157218" y="3864484"/>
              <a:ext cx="16024" cy="584958"/>
            </a:xfrm>
            <a:prstGeom prst="flowChartProcess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流程图: 过程 62">
              <a:extLst>
                <a:ext uri="{FF2B5EF4-FFF2-40B4-BE49-F238E27FC236}">
                  <a16:creationId xmlns:a16="http://schemas.microsoft.com/office/drawing/2014/main" id="{97707BB5-487E-4BA4-B8FC-27C964DE07A7}"/>
                </a:ext>
              </a:extLst>
            </p:cNvPr>
            <p:cNvSpPr/>
            <p:nvPr/>
          </p:nvSpPr>
          <p:spPr>
            <a:xfrm rot="20034887">
              <a:off x="10364907" y="3574044"/>
              <a:ext cx="14567" cy="313942"/>
            </a:xfrm>
            <a:prstGeom prst="flowChartProcess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C6DABEF-5121-4CA1-9AE2-EE833A7AF883}"/>
              </a:ext>
            </a:extLst>
          </p:cNvPr>
          <p:cNvGrpSpPr/>
          <p:nvPr/>
        </p:nvGrpSpPr>
        <p:grpSpPr>
          <a:xfrm>
            <a:off x="5101877" y="4010365"/>
            <a:ext cx="1064726" cy="1473746"/>
            <a:chOff x="10583615" y="2852149"/>
            <a:chExt cx="1064726" cy="1473746"/>
          </a:xfrm>
          <a:solidFill>
            <a:srgbClr val="00B0F0"/>
          </a:solidFill>
        </p:grpSpPr>
        <p:sp>
          <p:nvSpPr>
            <p:cNvPr id="86" name="流程图: 接点 85">
              <a:extLst>
                <a:ext uri="{FF2B5EF4-FFF2-40B4-BE49-F238E27FC236}">
                  <a16:creationId xmlns:a16="http://schemas.microsoft.com/office/drawing/2014/main" id="{CFD0F894-89CD-4A6D-9220-6A9E337835D9}"/>
                </a:ext>
              </a:extLst>
            </p:cNvPr>
            <p:cNvSpPr/>
            <p:nvPr/>
          </p:nvSpPr>
          <p:spPr>
            <a:xfrm>
              <a:off x="11610556" y="3355569"/>
              <a:ext cx="37785" cy="41563"/>
            </a:xfrm>
            <a:prstGeom prst="flowChartConnector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流程图: 过程 65">
              <a:extLst>
                <a:ext uri="{FF2B5EF4-FFF2-40B4-BE49-F238E27FC236}">
                  <a16:creationId xmlns:a16="http://schemas.microsoft.com/office/drawing/2014/main" id="{61467752-08B5-4FFD-9A62-2E539AD5C0AA}"/>
                </a:ext>
              </a:extLst>
            </p:cNvPr>
            <p:cNvSpPr/>
            <p:nvPr/>
          </p:nvSpPr>
          <p:spPr>
            <a:xfrm rot="3192388" flipH="1">
              <a:off x="10949352" y="2758877"/>
              <a:ext cx="17626" cy="749099"/>
            </a:xfrm>
            <a:prstGeom prst="flowChartProcess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流程图: 接点 75">
              <a:extLst>
                <a:ext uri="{FF2B5EF4-FFF2-40B4-BE49-F238E27FC236}">
                  <a16:creationId xmlns:a16="http://schemas.microsoft.com/office/drawing/2014/main" id="{C7443A6B-E669-4D94-89C3-80165D7D927A}"/>
                </a:ext>
              </a:extLst>
            </p:cNvPr>
            <p:cNvSpPr/>
            <p:nvPr/>
          </p:nvSpPr>
          <p:spPr>
            <a:xfrm>
              <a:off x="10623246" y="3348363"/>
              <a:ext cx="41563" cy="45719"/>
            </a:xfrm>
            <a:prstGeom prst="flowChartConnector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流程图: 接点 79">
              <a:extLst>
                <a:ext uri="{FF2B5EF4-FFF2-40B4-BE49-F238E27FC236}">
                  <a16:creationId xmlns:a16="http://schemas.microsoft.com/office/drawing/2014/main" id="{BA203B69-7688-444B-948A-059BCF64AF6B}"/>
                </a:ext>
              </a:extLst>
            </p:cNvPr>
            <p:cNvSpPr/>
            <p:nvPr/>
          </p:nvSpPr>
          <p:spPr>
            <a:xfrm>
              <a:off x="11233530" y="4193493"/>
              <a:ext cx="37785" cy="45719"/>
            </a:xfrm>
            <a:prstGeom prst="flowChartConnector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流程图: 接点 89">
              <a:extLst>
                <a:ext uri="{FF2B5EF4-FFF2-40B4-BE49-F238E27FC236}">
                  <a16:creationId xmlns:a16="http://schemas.microsoft.com/office/drawing/2014/main" id="{A5B4BA3F-ABC7-4964-82D4-79A0B8640029}"/>
                </a:ext>
              </a:extLst>
            </p:cNvPr>
            <p:cNvSpPr/>
            <p:nvPr/>
          </p:nvSpPr>
          <p:spPr>
            <a:xfrm>
              <a:off x="11222439" y="2896027"/>
              <a:ext cx="37785" cy="41563"/>
            </a:xfrm>
            <a:prstGeom prst="flowChartConnector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流程图: 过程 90">
              <a:extLst>
                <a:ext uri="{FF2B5EF4-FFF2-40B4-BE49-F238E27FC236}">
                  <a16:creationId xmlns:a16="http://schemas.microsoft.com/office/drawing/2014/main" id="{6A5C6FC4-64A6-41D6-AA83-529BE2585144}"/>
                </a:ext>
              </a:extLst>
            </p:cNvPr>
            <p:cNvSpPr/>
            <p:nvPr/>
          </p:nvSpPr>
          <p:spPr>
            <a:xfrm rot="19467949">
              <a:off x="10943627" y="3262120"/>
              <a:ext cx="16024" cy="1063775"/>
            </a:xfrm>
            <a:prstGeom prst="flowChartProcess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流程图: 过程 92">
              <a:extLst>
                <a:ext uri="{FF2B5EF4-FFF2-40B4-BE49-F238E27FC236}">
                  <a16:creationId xmlns:a16="http://schemas.microsoft.com/office/drawing/2014/main" id="{7E893A22-710F-495F-9017-E2DF18E438A8}"/>
                </a:ext>
              </a:extLst>
            </p:cNvPr>
            <p:cNvSpPr/>
            <p:nvPr/>
          </p:nvSpPr>
          <p:spPr>
            <a:xfrm rot="19191727">
              <a:off x="11431878" y="2852149"/>
              <a:ext cx="14567" cy="596816"/>
            </a:xfrm>
            <a:prstGeom prst="flowChartProcess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流程图: 过程 93">
              <a:extLst>
                <a:ext uri="{FF2B5EF4-FFF2-40B4-BE49-F238E27FC236}">
                  <a16:creationId xmlns:a16="http://schemas.microsoft.com/office/drawing/2014/main" id="{4CD2ECF1-866B-4CFE-A3A9-26A612A55CC0}"/>
                </a:ext>
              </a:extLst>
            </p:cNvPr>
            <p:cNvSpPr/>
            <p:nvPr/>
          </p:nvSpPr>
          <p:spPr>
            <a:xfrm rot="1426372">
              <a:off x="11439102" y="3334136"/>
              <a:ext cx="14567" cy="914315"/>
            </a:xfrm>
            <a:prstGeom prst="flowChartProcess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E199B0E-9BBC-4B4C-B703-0B47A7D6A53F}"/>
              </a:ext>
            </a:extLst>
          </p:cNvPr>
          <p:cNvGrpSpPr/>
          <p:nvPr/>
        </p:nvGrpSpPr>
        <p:grpSpPr>
          <a:xfrm>
            <a:off x="4679847" y="3234975"/>
            <a:ext cx="1842328" cy="2929651"/>
            <a:chOff x="4679847" y="3234975"/>
            <a:chExt cx="1842328" cy="2929651"/>
          </a:xfrm>
          <a:solidFill>
            <a:srgbClr val="C00000"/>
          </a:solidFill>
        </p:grpSpPr>
        <p:sp>
          <p:nvSpPr>
            <p:cNvPr id="82" name="流程图: 过程 81">
              <a:extLst>
                <a:ext uri="{FF2B5EF4-FFF2-40B4-BE49-F238E27FC236}">
                  <a16:creationId xmlns:a16="http://schemas.microsoft.com/office/drawing/2014/main" id="{6D803D17-AB34-46F8-80B7-A2817A6BE41A}"/>
                </a:ext>
              </a:extLst>
            </p:cNvPr>
            <p:cNvSpPr/>
            <p:nvPr/>
          </p:nvSpPr>
          <p:spPr>
            <a:xfrm rot="19556392">
              <a:off x="6136975" y="3348366"/>
              <a:ext cx="14567" cy="1320785"/>
            </a:xfrm>
            <a:prstGeom prst="flowChartProcess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流程图: 接点 83">
              <a:extLst>
                <a:ext uri="{FF2B5EF4-FFF2-40B4-BE49-F238E27FC236}">
                  <a16:creationId xmlns:a16="http://schemas.microsoft.com/office/drawing/2014/main" id="{D28F5898-4D73-408B-8806-2D3744A73CD7}"/>
                </a:ext>
              </a:extLst>
            </p:cNvPr>
            <p:cNvSpPr/>
            <p:nvPr/>
          </p:nvSpPr>
          <p:spPr>
            <a:xfrm>
              <a:off x="4679847" y="4500641"/>
              <a:ext cx="41563" cy="45719"/>
            </a:xfrm>
            <a:prstGeom prst="flowChartConnector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流程图: 接点 84">
              <a:extLst>
                <a:ext uri="{FF2B5EF4-FFF2-40B4-BE49-F238E27FC236}">
                  <a16:creationId xmlns:a16="http://schemas.microsoft.com/office/drawing/2014/main" id="{554366B5-F6D8-486B-80CF-AA3DA8AC332E}"/>
                </a:ext>
              </a:extLst>
            </p:cNvPr>
            <p:cNvSpPr/>
            <p:nvPr/>
          </p:nvSpPr>
          <p:spPr>
            <a:xfrm>
              <a:off x="5739016" y="5985856"/>
              <a:ext cx="37785" cy="45719"/>
            </a:xfrm>
            <a:prstGeom prst="flowChartConnector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流程图: 接点 86">
              <a:extLst>
                <a:ext uri="{FF2B5EF4-FFF2-40B4-BE49-F238E27FC236}">
                  <a16:creationId xmlns:a16="http://schemas.microsoft.com/office/drawing/2014/main" id="{285C3578-973A-42F4-A9AC-1158D57B9FDC}"/>
                </a:ext>
              </a:extLst>
            </p:cNvPr>
            <p:cNvSpPr/>
            <p:nvPr/>
          </p:nvSpPr>
          <p:spPr>
            <a:xfrm>
              <a:off x="6484390" y="4513822"/>
              <a:ext cx="37785" cy="41563"/>
            </a:xfrm>
            <a:prstGeom prst="flowChartConnector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流程图: 接点 87">
              <a:extLst>
                <a:ext uri="{FF2B5EF4-FFF2-40B4-BE49-F238E27FC236}">
                  <a16:creationId xmlns:a16="http://schemas.microsoft.com/office/drawing/2014/main" id="{3875106B-1801-4F66-869A-1760E80E0AFA}"/>
                </a:ext>
              </a:extLst>
            </p:cNvPr>
            <p:cNvSpPr/>
            <p:nvPr/>
          </p:nvSpPr>
          <p:spPr>
            <a:xfrm>
              <a:off x="5747327" y="3435940"/>
              <a:ext cx="37785" cy="41563"/>
            </a:xfrm>
            <a:prstGeom prst="flowChartConnector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流程图: 过程 88">
              <a:extLst>
                <a:ext uri="{FF2B5EF4-FFF2-40B4-BE49-F238E27FC236}">
                  <a16:creationId xmlns:a16="http://schemas.microsoft.com/office/drawing/2014/main" id="{DFD4BE0B-B156-4C4D-BF7F-E01816B923C7}"/>
                </a:ext>
              </a:extLst>
            </p:cNvPr>
            <p:cNvSpPr/>
            <p:nvPr/>
          </p:nvSpPr>
          <p:spPr>
            <a:xfrm rot="2698396" flipH="1">
              <a:off x="5229307" y="3234975"/>
              <a:ext cx="16024" cy="1509863"/>
            </a:xfrm>
            <a:prstGeom prst="flowChartProcess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流程图: 过程 91">
              <a:extLst>
                <a:ext uri="{FF2B5EF4-FFF2-40B4-BE49-F238E27FC236}">
                  <a16:creationId xmlns:a16="http://schemas.microsoft.com/office/drawing/2014/main" id="{8084D189-FCCC-459E-9CFE-EA5B7E42FA56}"/>
                </a:ext>
              </a:extLst>
            </p:cNvPr>
            <p:cNvSpPr/>
            <p:nvPr/>
          </p:nvSpPr>
          <p:spPr>
            <a:xfrm rot="19467949">
              <a:off x="5229462" y="4380015"/>
              <a:ext cx="17626" cy="1784611"/>
            </a:xfrm>
            <a:prstGeom prst="flowChartProcess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流程图: 过程 94">
              <a:extLst>
                <a:ext uri="{FF2B5EF4-FFF2-40B4-BE49-F238E27FC236}">
                  <a16:creationId xmlns:a16="http://schemas.microsoft.com/office/drawing/2014/main" id="{0818CFEC-335F-434F-8AFF-AB46A317805D}"/>
                </a:ext>
              </a:extLst>
            </p:cNvPr>
            <p:cNvSpPr/>
            <p:nvPr/>
          </p:nvSpPr>
          <p:spPr>
            <a:xfrm rot="1638145" flipH="1">
              <a:off x="6127659" y="4446993"/>
              <a:ext cx="16024" cy="1650899"/>
            </a:xfrm>
            <a:prstGeom prst="flowChartProcess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4238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4136154" y="3047003"/>
            <a:ext cx="34726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altLang="zh-CN" sz="6000" b="1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Thanks</a:t>
            </a:r>
            <a:endParaRPr lang="zh-CN" altLang="en-US" sz="4400" b="1" dirty="0">
              <a:solidFill>
                <a:schemeClr val="accent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998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cd27390-96e1-48ed-949c-13b11109b877"/>
</p:tagLst>
</file>

<file path=ppt/theme/theme1.xml><?xml version="1.0" encoding="utf-8"?>
<a:theme xmlns:a="http://schemas.openxmlformats.org/drawingml/2006/main" name="封面">
  <a:themeElements>
    <a:clrScheme name="自定义 1">
      <a:dk1>
        <a:srgbClr val="1D273B"/>
      </a:dk1>
      <a:lt1>
        <a:sysClr val="window" lastClr="FFFFFF"/>
      </a:lt1>
      <a:dk2>
        <a:srgbClr val="44546A"/>
      </a:dk2>
      <a:lt2>
        <a:srgbClr val="E7E6E6"/>
      </a:lt2>
      <a:accent1>
        <a:srgbClr val="00612E"/>
      </a:accent1>
      <a:accent2>
        <a:srgbClr val="007F3A"/>
      </a:accent2>
      <a:accent3>
        <a:srgbClr val="C1CC98"/>
      </a:accent3>
      <a:accent4>
        <a:srgbClr val="71A270"/>
      </a:accent4>
      <a:accent5>
        <a:srgbClr val="FED400"/>
      </a:accent5>
      <a:accent6>
        <a:srgbClr val="40AF36"/>
      </a:accent6>
      <a:hlink>
        <a:srgbClr val="4472C4"/>
      </a:hlink>
      <a:folHlink>
        <a:srgbClr val="4472C4"/>
      </a:folHlink>
    </a:clrScheme>
    <a:fontScheme name="微软雅黑中英文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模板-客户logo版.potx" id="{25A32D68-5D57-654C-8DC7-A03B66716021}" vid="{1818B803-4020-1345-88A5-A140518A273F}"/>
    </a:ext>
  </a:extLst>
</a:theme>
</file>

<file path=ppt/theme/theme2.xml><?xml version="1.0" encoding="utf-8"?>
<a:theme xmlns:a="http://schemas.openxmlformats.org/drawingml/2006/main" name="Office 主题​​">
  <a:themeElements>
    <a:clrScheme name="EZ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12E"/>
      </a:accent1>
      <a:accent2>
        <a:srgbClr val="007F3A"/>
      </a:accent2>
      <a:accent3>
        <a:srgbClr val="C1CC98"/>
      </a:accent3>
      <a:accent4>
        <a:srgbClr val="71A270"/>
      </a:accent4>
      <a:accent5>
        <a:srgbClr val="FED400"/>
      </a:accent5>
      <a:accent6>
        <a:srgbClr val="40AF36"/>
      </a:accent6>
      <a:hlink>
        <a:srgbClr val="4472C4"/>
      </a:hlink>
      <a:folHlink>
        <a:srgbClr val="4472C4"/>
      </a:folHlink>
    </a:clrScheme>
    <a:fontScheme name="微软雅黑中英文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模板-客户logo版.potx" id="{25A32D68-5D57-654C-8DC7-A03B66716021}" vid="{315E611D-3F5F-714C-9E14-186A3056BF04}"/>
    </a:ext>
  </a:extLst>
</a:theme>
</file>

<file path=ppt/theme/theme3.xml><?xml version="1.0" encoding="utf-8"?>
<a:theme xmlns:a="http://schemas.openxmlformats.org/drawingml/2006/main" name="自定义设计方案">
  <a:themeElements>
    <a:clrScheme name="自定义 1">
      <a:dk1>
        <a:srgbClr val="1D273B"/>
      </a:dk1>
      <a:lt1>
        <a:sysClr val="window" lastClr="FFFFFF"/>
      </a:lt1>
      <a:dk2>
        <a:srgbClr val="44546A"/>
      </a:dk2>
      <a:lt2>
        <a:srgbClr val="E7E6E6"/>
      </a:lt2>
      <a:accent1>
        <a:srgbClr val="00612E"/>
      </a:accent1>
      <a:accent2>
        <a:srgbClr val="007F3A"/>
      </a:accent2>
      <a:accent3>
        <a:srgbClr val="C1CC98"/>
      </a:accent3>
      <a:accent4>
        <a:srgbClr val="71A270"/>
      </a:accent4>
      <a:accent5>
        <a:srgbClr val="FED400"/>
      </a:accent5>
      <a:accent6>
        <a:srgbClr val="40AF36"/>
      </a:accent6>
      <a:hlink>
        <a:srgbClr val="4472C4"/>
      </a:hlink>
      <a:folHlink>
        <a:srgbClr val="4472C4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模板-客户logo版.potx" id="{25A32D68-5D57-654C-8DC7-A03B66716021}" vid="{2EE05A7E-4D0A-6946-B2C4-A268C24107C5}"/>
    </a:ext>
  </a:extLst>
</a:theme>
</file>

<file path=ppt/theme/theme4.xml><?xml version="1.0" encoding="utf-8"?>
<a:theme xmlns:a="http://schemas.openxmlformats.org/drawingml/2006/main" name="1_自定义设计方案">
  <a:themeElements>
    <a:clrScheme name="自定义 1">
      <a:dk1>
        <a:srgbClr val="1D273B"/>
      </a:dk1>
      <a:lt1>
        <a:sysClr val="window" lastClr="FFFFFF"/>
      </a:lt1>
      <a:dk2>
        <a:srgbClr val="44546A"/>
      </a:dk2>
      <a:lt2>
        <a:srgbClr val="E7E6E6"/>
      </a:lt2>
      <a:accent1>
        <a:srgbClr val="00612E"/>
      </a:accent1>
      <a:accent2>
        <a:srgbClr val="007F3A"/>
      </a:accent2>
      <a:accent3>
        <a:srgbClr val="C1CC98"/>
      </a:accent3>
      <a:accent4>
        <a:srgbClr val="71A270"/>
      </a:accent4>
      <a:accent5>
        <a:srgbClr val="FED400"/>
      </a:accent5>
      <a:accent6>
        <a:srgbClr val="40AF36"/>
      </a:accent6>
      <a:hlink>
        <a:srgbClr val="4472C4"/>
      </a:hlink>
      <a:folHlink>
        <a:srgbClr val="4472C4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PPT模板-小蜘蛛通用版</Template>
  <TotalTime>2263</TotalTime>
  <Words>326</Words>
  <Application>Microsoft Office PowerPoint</Application>
  <PresentationFormat>宽屏</PresentationFormat>
  <Paragraphs>142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等线</vt:lpstr>
      <vt:lpstr>宋体</vt:lpstr>
      <vt:lpstr>Microsoft YaHei</vt:lpstr>
      <vt:lpstr>Microsoft YaHei</vt:lpstr>
      <vt:lpstr>Arial</vt:lpstr>
      <vt:lpstr>Calibri</vt:lpstr>
      <vt:lpstr>Verdana</vt:lpstr>
      <vt:lpstr>Webdings</vt:lpstr>
      <vt:lpstr>封面</vt:lpstr>
      <vt:lpstr>Office 主题​​</vt:lpstr>
      <vt:lpstr>自定义设计方案</vt:lpstr>
      <vt:lpstr>1_自定义设计方案</vt:lpstr>
      <vt:lpstr>PowerPoint 演示文稿</vt:lpstr>
      <vt:lpstr>目录</vt:lpstr>
      <vt:lpstr>主题场景</vt:lpstr>
      <vt:lpstr>行为标签-流程图-Spark</vt:lpstr>
      <vt:lpstr>行为标签-流程图-SQLSERVER</vt:lpstr>
      <vt:lpstr>Demo-打分</vt:lpstr>
      <vt:lpstr>Demo-直方图-行为标签</vt:lpstr>
      <vt:lpstr>Demo-行为示例图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1157096412@qq.com</dc:creator>
  <cp:keywords/>
  <dc:description/>
  <cp:lastModifiedBy>root</cp:lastModifiedBy>
  <cp:revision>127</cp:revision>
  <dcterms:created xsi:type="dcterms:W3CDTF">2018-06-25T05:32:58Z</dcterms:created>
  <dcterms:modified xsi:type="dcterms:W3CDTF">2018-10-25T08:41:34Z</dcterms:modified>
  <cp:category/>
</cp:coreProperties>
</file>