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  <p:sldMasterId id="2147483654" r:id="rId3"/>
  </p:sldMasterIdLst>
  <p:notesMasterIdLst>
    <p:notesMasterId r:id="rId11"/>
  </p:notesMasterIdLst>
  <p:sldIdLst>
    <p:sldId id="266" r:id="rId4"/>
    <p:sldId id="309" r:id="rId5"/>
    <p:sldId id="311" r:id="rId6"/>
    <p:sldId id="322" r:id="rId7"/>
    <p:sldId id="321" r:id="rId8"/>
    <p:sldId id="315" r:id="rId9"/>
    <p:sldId id="262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F3A"/>
    <a:srgbClr val="1F4032"/>
    <a:srgbClr val="439669"/>
    <a:srgbClr val="47986C"/>
    <a:srgbClr val="008059"/>
    <a:srgbClr val="52A68C"/>
    <a:srgbClr val="71A370"/>
    <a:srgbClr val="003017"/>
    <a:srgbClr val="FED400"/>
    <a:srgbClr val="1D27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49" autoAdjust="0"/>
    <p:restoredTop sz="93333" autoAdjust="0"/>
  </p:normalViewPr>
  <p:slideViewPr>
    <p:cSldViewPr snapToGrid="0">
      <p:cViewPr varScale="1">
        <p:scale>
          <a:sx n="69" d="100"/>
          <a:sy n="69" d="100"/>
        </p:scale>
        <p:origin x="78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9193BF-270D-45EE-B735-C9C79DC0D34E}" type="datetimeFigureOut">
              <a:rPr lang="zh-CN" altLang="en-US" smtClean="0"/>
              <a:t>2018/8/14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946FB1-5178-40F3-ABDB-7A7A8A8034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5920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946FB1-5178-40F3-ABDB-7A7A8A80347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2346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946FB1-5178-40F3-ABDB-7A7A8A80347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5808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946FB1-5178-40F3-ABDB-7A7A8A80347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11616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946FB1-5178-40F3-ABDB-7A7A8A80347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54554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946FB1-5178-40F3-ABDB-7A7A8A80347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05190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1" hasCustomPrompt="1"/>
          </p:nvPr>
        </p:nvSpPr>
        <p:spPr>
          <a:xfrm>
            <a:off x="723900" y="3302000"/>
            <a:ext cx="5981700" cy="6858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>
                <a:solidFill>
                  <a:srgbClr val="00301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kumimoji="1" lang="en-US" altLang="en-US" dirty="0"/>
              <a:t>主标题</a:t>
            </a:r>
            <a:endParaRPr kumimoji="1" lang="zh-CN" alt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2" hasCustomPrompt="1"/>
          </p:nvPr>
        </p:nvSpPr>
        <p:spPr>
          <a:xfrm>
            <a:off x="736600" y="4089400"/>
            <a:ext cx="5969000" cy="5207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rgbClr val="00301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kumimoji="1" lang="en-US" altLang="en-US" dirty="0"/>
              <a:t>副标题</a:t>
            </a:r>
            <a:endParaRPr kumimoji="1" lang="zh-CN" alt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 hasCustomPrompt="1"/>
          </p:nvPr>
        </p:nvSpPr>
        <p:spPr>
          <a:xfrm>
            <a:off x="736600" y="5537200"/>
            <a:ext cx="5969000" cy="457200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2000">
                <a:solidFill>
                  <a:srgbClr val="00301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kumimoji="1" lang="en-US" altLang="en-US" dirty="0"/>
              <a:t>日期    落款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_无水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556750" cy="61344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1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838200" y="1219200"/>
            <a:ext cx="10515600" cy="495776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_无水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9558000" cy="612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283368"/>
            <a:ext cx="5181600" cy="489359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283368"/>
            <a:ext cx="5181600" cy="489359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_水印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print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556750" cy="61344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1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7" Type="http://schemas.microsoft.com/office/2007/relationships/hdphoto" Target="../media/hdphoto1.wdp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1.jpeg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菱形 1"/>
          <p:cNvSpPr/>
          <p:nvPr userDrawn="1"/>
        </p:nvSpPr>
        <p:spPr>
          <a:xfrm>
            <a:off x="7499834" y="3532837"/>
            <a:ext cx="919399" cy="919399"/>
          </a:xfrm>
          <a:prstGeom prst="diamond">
            <a:avLst/>
          </a:prstGeom>
          <a:solidFill>
            <a:schemeClr val="bg1">
              <a:lumMod val="9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菱形 2"/>
          <p:cNvSpPr/>
          <p:nvPr userDrawn="1"/>
        </p:nvSpPr>
        <p:spPr>
          <a:xfrm>
            <a:off x="8541782" y="5417816"/>
            <a:ext cx="883457" cy="883457"/>
          </a:xfrm>
          <a:prstGeom prst="diamond">
            <a:avLst/>
          </a:prstGeom>
          <a:solidFill>
            <a:schemeClr val="bg1">
              <a:lumMod val="9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 rotWithShape="1">
          <a:blip r:embed="rId4"/>
          <a:srcRect t="3526" r="10635"/>
          <a:stretch>
            <a:fillRect/>
          </a:stretch>
        </p:blipFill>
        <p:spPr>
          <a:xfrm>
            <a:off x="6248069" y="0"/>
            <a:ext cx="5943931" cy="650500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896" y="404210"/>
            <a:ext cx="1733571" cy="53600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09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grpSp>
        <p:nvGrpSpPr>
          <p:cNvPr id="13" name="组合 12"/>
          <p:cNvGrpSpPr/>
          <p:nvPr userDrawn="1"/>
        </p:nvGrpSpPr>
        <p:grpSpPr>
          <a:xfrm rot="5400000">
            <a:off x="292798" y="610796"/>
            <a:ext cx="492699" cy="122101"/>
            <a:chOff x="2550695" y="1525946"/>
            <a:chExt cx="1133890" cy="281002"/>
          </a:xfrm>
        </p:grpSpPr>
        <p:sp>
          <p:nvSpPr>
            <p:cNvPr id="14" name="矩形 13"/>
            <p:cNvSpPr/>
            <p:nvPr userDrawn="1"/>
          </p:nvSpPr>
          <p:spPr>
            <a:xfrm rot="2700000">
              <a:off x="2550695" y="1525946"/>
              <a:ext cx="281002" cy="281002"/>
            </a:xfrm>
            <a:prstGeom prst="rect">
              <a:avLst/>
            </a:prstGeom>
            <a:solidFill>
              <a:srgbClr val="B2C8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 userDrawn="1"/>
          </p:nvSpPr>
          <p:spPr>
            <a:xfrm rot="2700000">
              <a:off x="2976631" y="1525946"/>
              <a:ext cx="281002" cy="281002"/>
            </a:xfrm>
            <a:prstGeom prst="rect">
              <a:avLst/>
            </a:prstGeom>
            <a:solidFill>
              <a:srgbClr val="FED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 dirty="0"/>
            </a:p>
          </p:txBody>
        </p:sp>
        <p:sp>
          <p:nvSpPr>
            <p:cNvPr id="16" name="矩形 15"/>
            <p:cNvSpPr/>
            <p:nvPr userDrawn="1"/>
          </p:nvSpPr>
          <p:spPr>
            <a:xfrm rot="2700000">
              <a:off x="3403583" y="1525946"/>
              <a:ext cx="281002" cy="281002"/>
            </a:xfrm>
            <a:prstGeom prst="rect">
              <a:avLst/>
            </a:prstGeom>
            <a:solidFill>
              <a:srgbClr val="71A3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 dirty="0"/>
            </a:p>
          </p:txBody>
        </p:sp>
      </p:grp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6" cstate="print">
            <a:alphaModFix amt="70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-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2879" y="386653"/>
            <a:ext cx="1204641" cy="37246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 l="-40000" r="-4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 userDrawn="1"/>
        </p:nvSpPr>
        <p:spPr>
          <a:xfrm>
            <a:off x="2667000" y="2478314"/>
            <a:ext cx="6858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solidFill>
                  <a:srgbClr val="1D273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 YOU</a:t>
            </a:r>
            <a:endParaRPr lang="zh-CN" altLang="en-US" sz="4000" dirty="0">
              <a:solidFill>
                <a:srgbClr val="1D273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4541520" y="2997611"/>
            <a:ext cx="3191691" cy="45719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  <a:reflection stA="45000" endPos="65000" dist="381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 userDrawn="1"/>
        </p:nvSpPr>
        <p:spPr>
          <a:xfrm>
            <a:off x="4468896" y="5761731"/>
            <a:ext cx="3336939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1800" b="0" cap="none" spc="0" dirty="0">
                <a:ln w="0"/>
                <a:solidFill>
                  <a:srgbClr val="0F874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Easy Retail · Smart Growth</a:t>
            </a:r>
            <a:endParaRPr lang="zh-CN" altLang="en-US" sz="1800" b="0" cap="none" spc="0" dirty="0">
              <a:ln w="0"/>
              <a:solidFill>
                <a:srgbClr val="0F8746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21" name="图片 20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8448" y="5119693"/>
            <a:ext cx="1614426" cy="499168"/>
          </a:xfrm>
          <a:prstGeom prst="rect">
            <a:avLst/>
          </a:prstGeom>
        </p:spPr>
      </p:pic>
      <p:grpSp>
        <p:nvGrpSpPr>
          <p:cNvPr id="22" name="组合 21"/>
          <p:cNvGrpSpPr/>
          <p:nvPr userDrawn="1"/>
        </p:nvGrpSpPr>
        <p:grpSpPr>
          <a:xfrm>
            <a:off x="5849311" y="2012733"/>
            <a:ext cx="492699" cy="122101"/>
            <a:chOff x="2550695" y="1525946"/>
            <a:chExt cx="1133890" cy="281002"/>
          </a:xfrm>
        </p:grpSpPr>
        <p:sp>
          <p:nvSpPr>
            <p:cNvPr id="23" name="矩形 22"/>
            <p:cNvSpPr/>
            <p:nvPr userDrawn="1"/>
          </p:nvSpPr>
          <p:spPr>
            <a:xfrm rot="2700000">
              <a:off x="2550695" y="1525946"/>
              <a:ext cx="281002" cy="281002"/>
            </a:xfrm>
            <a:prstGeom prst="rect">
              <a:avLst/>
            </a:prstGeom>
            <a:solidFill>
              <a:srgbClr val="B2C8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3"/>
            <p:cNvSpPr/>
            <p:nvPr userDrawn="1"/>
          </p:nvSpPr>
          <p:spPr>
            <a:xfrm rot="2700000">
              <a:off x="2976631" y="1525946"/>
              <a:ext cx="281002" cy="281002"/>
            </a:xfrm>
            <a:prstGeom prst="rect">
              <a:avLst/>
            </a:prstGeom>
            <a:solidFill>
              <a:srgbClr val="FED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 dirty="0"/>
            </a:p>
          </p:txBody>
        </p:sp>
        <p:sp>
          <p:nvSpPr>
            <p:cNvPr id="25" name="矩形 24"/>
            <p:cNvSpPr/>
            <p:nvPr userDrawn="1"/>
          </p:nvSpPr>
          <p:spPr>
            <a:xfrm rot="2700000">
              <a:off x="3403583" y="1525946"/>
              <a:ext cx="281002" cy="281002"/>
            </a:xfrm>
            <a:prstGeom prst="rect">
              <a:avLst/>
            </a:prstGeom>
            <a:solidFill>
              <a:srgbClr val="71A3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1"/>
          </p:nvPr>
        </p:nvSpPr>
        <p:spPr>
          <a:xfrm>
            <a:off x="689470" y="3436927"/>
            <a:ext cx="5981700" cy="685800"/>
          </a:xfrm>
        </p:spPr>
        <p:txBody>
          <a:bodyPr/>
          <a:lstStyle/>
          <a:p>
            <a:r>
              <a:rPr kumimoji="1" lang="zh-CN" altLang="en-US" dirty="0" smtClean="0">
                <a:latin typeface="+mj-ea"/>
                <a:ea typeface="+mj-ea"/>
              </a:rPr>
              <a:t>动态行为标签场景说明</a:t>
            </a:r>
            <a:endParaRPr kumimoji="1" lang="zh-CN" altLang="en-US" dirty="0">
              <a:latin typeface="+mj-ea"/>
              <a:ea typeface="+mj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847643" y="2830791"/>
            <a:ext cx="5969000" cy="520700"/>
          </a:xfrm>
        </p:spPr>
        <p:txBody>
          <a:bodyPr/>
          <a:lstStyle/>
          <a:p>
            <a:r>
              <a:rPr kumimoji="1" lang="zh-CN" altLang="en-US" b="1" u="sng" dirty="0" smtClean="0">
                <a:latin typeface="+mj-ea"/>
                <a:ea typeface="+mj-ea"/>
              </a:rPr>
              <a:t>产品</a:t>
            </a:r>
            <a:r>
              <a:rPr kumimoji="1" lang="zh-CN" altLang="en-US" b="1" dirty="0" smtClean="0">
                <a:latin typeface="+mj-ea"/>
                <a:ea typeface="+mj-ea"/>
              </a:rPr>
              <a:t>部</a:t>
            </a:r>
            <a:endParaRPr kumimoji="1" lang="zh-CN" altLang="en-US" b="1" dirty="0">
              <a:latin typeface="+mj-ea"/>
              <a:ea typeface="+mj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427139" y="4858252"/>
            <a:ext cx="141577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1600" b="1" dirty="0" smtClean="0">
                <a:latin typeface="+mj-ea"/>
              </a:rPr>
              <a:t>汇报人：李娜</a:t>
            </a:r>
            <a:endParaRPr lang="zh-CN" altLang="en-US" sz="1600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1F4032"/>
                </a:solidFill>
                <a:latin typeface="微软雅黑" panose="020B0503020204020204" pitchFamily="34" charset="-122"/>
              </a:rPr>
              <a:t>行动</a:t>
            </a:r>
            <a:r>
              <a:rPr lang="zh-CN" altLang="en-US" dirty="0" smtClean="0">
                <a:solidFill>
                  <a:srgbClr val="1F4032"/>
                </a:solidFill>
                <a:latin typeface="微软雅黑" panose="020B0503020204020204" pitchFamily="34" charset="-122"/>
              </a:rPr>
              <a:t>标签</a:t>
            </a:r>
            <a:r>
              <a:rPr lang="en-US" altLang="zh-CN" dirty="0">
                <a:solidFill>
                  <a:srgbClr val="1F4032"/>
                </a:solidFill>
                <a:latin typeface="微软雅黑" panose="020B0503020204020204" pitchFamily="34" charset="-122"/>
              </a:rPr>
              <a:t>1</a:t>
            </a:r>
            <a:r>
              <a:rPr lang="en-US" altLang="zh-CN" dirty="0" smtClean="0">
                <a:solidFill>
                  <a:srgbClr val="1F4032"/>
                </a:solidFill>
                <a:latin typeface="微软雅黑" panose="020B0503020204020204" pitchFamily="34" charset="-122"/>
              </a:rPr>
              <a:t>-</a:t>
            </a:r>
            <a:r>
              <a:rPr lang="zh-CN" altLang="en-US" dirty="0">
                <a:solidFill>
                  <a:srgbClr val="1F4032"/>
                </a:solidFill>
                <a:latin typeface="微软雅黑" panose="020B0503020204020204" pitchFamily="34" charset="-122"/>
              </a:rPr>
              <a:t>券敏感型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3286314"/>
              </p:ext>
            </p:extLst>
          </p:nvPr>
        </p:nvGraphicFramePr>
        <p:xfrm>
          <a:off x="678872" y="1415016"/>
          <a:ext cx="10912693" cy="440389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73297"/>
                <a:gridCol w="1483759"/>
                <a:gridCol w="2770909"/>
                <a:gridCol w="1717963"/>
                <a:gridCol w="3666765"/>
              </a:tblGrid>
              <a:tr h="48059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标签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页面</a:t>
                      </a:r>
                      <a:r>
                        <a:rPr lang="en-US" altLang="zh-CN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/</a:t>
                      </a:r>
                      <a:r>
                        <a:rPr lang="zh-CN" alt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行为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记录内容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数据获取方式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字段</a:t>
                      </a:r>
                      <a:endParaRPr lang="zh-CN" altLang="en-US" sz="1600" u="none" strike="noStrike" kern="1200" dirty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980826">
                <a:tc rowSpan="4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券敏感型</a:t>
                      </a:r>
                    </a:p>
                  </a:txBody>
                  <a:tcPr marL="9525" marR="9525" marT="9525" marB="0" anchor="ctr"/>
                </a:tc>
                <a:tc rowSpan="4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券核销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券核销率</a:t>
                      </a:r>
                      <a:endParaRPr lang="zh-CN" altLang="en-US" sz="1600" u="none" strike="noStrike" kern="1200" dirty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zh-CN" altLang="en-US" sz="1600" u="none" strike="noStrike" kern="1200" dirty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zh-CN" altLang="en-US" sz="1600" u="none" strike="noStrike" kern="1200" dirty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98082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zh-CN" altLang="en-US" sz="1600" u="none" strike="noStrike" kern="1200" dirty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核销次数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拉数据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zh-CN" altLang="en-US" sz="1600" u="none" strike="noStrike" kern="1200" dirty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98082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zh-CN" altLang="en-US" sz="1600" u="none" strike="noStrike" kern="1200" dirty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核销距离发放的平均时长</a:t>
                      </a:r>
                      <a:endParaRPr lang="zh-CN" altLang="en-US" sz="1600" u="none" strike="noStrike" kern="1200" dirty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525" marR="9525" marT="9525" marB="0" anchor="ctr"/>
                </a:tc>
              </a:tr>
              <a:tr h="980826">
                <a:tc vMerge="1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zh-CN" altLang="en-US" sz="1600" u="none" strike="noStrike" kern="1200" dirty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zh-CN" altLang="en-US" sz="1600" u="none" strike="noStrike" kern="1200" dirty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最后一</a:t>
                      </a:r>
                      <a:r>
                        <a:rPr lang="zh-CN" altLang="en-US" sz="16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次核券时间</a:t>
                      </a:r>
                      <a:endParaRPr lang="zh-CN" altLang="en-US" sz="16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zh-CN" altLang="en-US" sz="1600" u="none" strike="noStrike" kern="1200" dirty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zh-CN" altLang="en-US" sz="1600" u="none" strike="noStrike" kern="1200" dirty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4722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1F4032"/>
                </a:solidFill>
                <a:latin typeface="微软雅黑" panose="020B0503020204020204" pitchFamily="34" charset="-122"/>
              </a:rPr>
              <a:t>行动</a:t>
            </a:r>
            <a:r>
              <a:rPr lang="zh-CN" altLang="en-US" dirty="0" smtClean="0">
                <a:solidFill>
                  <a:srgbClr val="1F4032"/>
                </a:solidFill>
                <a:latin typeface="微软雅黑" panose="020B0503020204020204" pitchFamily="34" charset="-122"/>
              </a:rPr>
              <a:t>标签</a:t>
            </a:r>
            <a:r>
              <a:rPr lang="en-US" altLang="zh-CN" dirty="0" smtClean="0">
                <a:solidFill>
                  <a:srgbClr val="1F4032"/>
                </a:solidFill>
                <a:latin typeface="微软雅黑" panose="020B0503020204020204" pitchFamily="34" charset="-122"/>
              </a:rPr>
              <a:t>2-</a:t>
            </a:r>
            <a:r>
              <a:rPr lang="zh-CN" altLang="en-US" dirty="0" smtClean="0">
                <a:solidFill>
                  <a:srgbClr val="1F4032"/>
                </a:solidFill>
                <a:latin typeface="微软雅黑" panose="020B0503020204020204" pitchFamily="34" charset="-122"/>
              </a:rPr>
              <a:t>积分敏感型</a:t>
            </a:r>
            <a:endParaRPr lang="zh-CN" altLang="en-US" dirty="0">
              <a:solidFill>
                <a:srgbClr val="1F4032"/>
              </a:solidFill>
              <a:latin typeface="微软雅黑" panose="020B0503020204020204" pitchFamily="34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8325174"/>
              </p:ext>
            </p:extLst>
          </p:nvPr>
        </p:nvGraphicFramePr>
        <p:xfrm>
          <a:off x="609598" y="1205725"/>
          <a:ext cx="10940830" cy="531976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86011"/>
                <a:gridCol w="2221950"/>
                <a:gridCol w="2321570"/>
                <a:gridCol w="1806147"/>
                <a:gridCol w="3205152"/>
              </a:tblGrid>
              <a:tr h="486379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>
                          <a:effectLst/>
                          <a:latin typeface="+mj-lt"/>
                        </a:rPr>
                        <a:t>标签</a:t>
                      </a:r>
                      <a:endParaRPr lang="zh-CN" altLang="en-US" sz="1600" b="0" i="0" u="none" strike="noStrike" dirty="0">
                        <a:solidFill>
                          <a:srgbClr val="FFFFFF"/>
                        </a:solidFill>
                        <a:effectLst/>
                        <a:latin typeface="+mj-lt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>
                          <a:effectLst/>
                          <a:latin typeface="+mj-lt"/>
                        </a:rPr>
                        <a:t>页面</a:t>
                      </a:r>
                      <a:r>
                        <a:rPr lang="en-US" altLang="zh-CN" sz="1600" u="none" strike="noStrike" dirty="0">
                          <a:effectLst/>
                          <a:latin typeface="+mj-lt"/>
                        </a:rPr>
                        <a:t>/</a:t>
                      </a:r>
                      <a:r>
                        <a:rPr lang="zh-CN" altLang="en-US" sz="1600" u="none" strike="noStrike" dirty="0">
                          <a:effectLst/>
                          <a:latin typeface="+mj-lt"/>
                        </a:rPr>
                        <a:t>行为</a:t>
                      </a:r>
                      <a:endParaRPr lang="zh-CN" altLang="en-US" sz="1600" b="0" i="0" u="none" strike="noStrike" dirty="0">
                        <a:solidFill>
                          <a:srgbClr val="FFFFFF"/>
                        </a:solidFill>
                        <a:effectLst/>
                        <a:latin typeface="+mj-lt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>
                          <a:effectLst/>
                          <a:latin typeface="+mj-lt"/>
                        </a:rPr>
                        <a:t>记录内容</a:t>
                      </a:r>
                      <a:endParaRPr lang="zh-CN" altLang="en-US" sz="1600" b="0" i="0" u="none" strike="noStrike" dirty="0">
                        <a:solidFill>
                          <a:srgbClr val="FFFFFF"/>
                        </a:solidFill>
                        <a:effectLst/>
                        <a:latin typeface="+mj-lt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>
                          <a:effectLst/>
                          <a:latin typeface="+mj-lt"/>
                        </a:rPr>
                        <a:t>数据获取方式</a:t>
                      </a:r>
                      <a:endParaRPr lang="zh-CN" altLang="en-US" sz="1600" b="0" i="0" u="none" strike="noStrike" dirty="0">
                        <a:solidFill>
                          <a:srgbClr val="FFFFFF"/>
                        </a:solidFill>
                        <a:effectLst/>
                        <a:latin typeface="+mj-lt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 smtClean="0">
                          <a:effectLst/>
                          <a:latin typeface="+mj-lt"/>
                        </a:rPr>
                        <a:t>字段</a:t>
                      </a:r>
                      <a:endParaRPr lang="zh-CN" altLang="en-US" sz="1600" b="0" i="0" u="none" strike="noStrike" dirty="0">
                        <a:solidFill>
                          <a:srgbClr val="FFFFFF"/>
                        </a:solidFill>
                        <a:effectLst/>
                        <a:latin typeface="+mj-lt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537043">
                <a:tc rowSpan="7"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  <a:latin typeface="+mj-lt"/>
                        </a:rPr>
                        <a:t>积分敏感型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 smtClean="0">
                          <a:effectLst/>
                          <a:latin typeface="+mj-lt"/>
                        </a:rPr>
                        <a:t>签到送积分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微软雅黑" panose="020B0503020204020204" pitchFamily="34" charset="-122"/>
                        </a:rPr>
                        <a:t>次数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微软雅黑" panose="020B0503020204020204" pitchFamily="34" charset="-122"/>
                        </a:rPr>
                        <a:t>拉数据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53704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微软雅黑" panose="020B0503020204020204" pitchFamily="34" charset="-122"/>
                        </a:rPr>
                        <a:t>完善资料得积分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次数</a:t>
                      </a:r>
                      <a:endParaRPr lang="zh-CN" altLang="en-US" sz="16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微软雅黑" panose="020B0503020204020204" pitchFamily="34" charset="-122"/>
                        </a:rPr>
                        <a:t>拉数据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53704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微软雅黑" panose="020B0503020204020204" pitchFamily="34" charset="-122"/>
                        </a:rPr>
                        <a:t>游戏得积分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i="0" u="none" strike="noStrike" kern="120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次数</a:t>
                      </a:r>
                      <a:endParaRPr lang="zh-CN" altLang="en-US" sz="16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微软雅黑" panose="020B0503020204020204" pitchFamily="34" charset="-122"/>
                        </a:rPr>
                        <a:t>拉数据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 rowSpan="5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zh-CN" altLang="en-US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+mj-lt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53704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微软雅黑" panose="020B0503020204020204" pitchFamily="34" charset="-122"/>
                        </a:rPr>
                        <a:t>其他得到积分的活动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i="0" u="none" strike="noStrike" kern="120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次数</a:t>
                      </a:r>
                      <a:endParaRPr lang="zh-CN" altLang="en-US" sz="16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微软雅黑" panose="020B0503020204020204" pitchFamily="34" charset="-122"/>
                        </a:rPr>
                        <a:t>拉数据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53704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微软雅黑" panose="020B0503020204020204" pitchFamily="34" charset="-122"/>
                        </a:rPr>
                        <a:t>积分兑券</a:t>
                      </a:r>
                      <a:endParaRPr lang="en-US" altLang="zh-CN" sz="16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j-lt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i="0" u="none" strike="noStrike" kern="120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次数</a:t>
                      </a:r>
                      <a:endParaRPr lang="zh-CN" altLang="en-US" sz="16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微软雅黑" panose="020B0503020204020204" pitchFamily="34" charset="-122"/>
                        </a:rPr>
                        <a:t>拉数据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53704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微软雅黑" panose="020B0503020204020204" pitchFamily="34" charset="-122"/>
                        </a:rPr>
                        <a:t>积分兑礼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i="0" u="none" strike="noStrike" kern="120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次数</a:t>
                      </a:r>
                      <a:endParaRPr lang="zh-CN" altLang="en-US" sz="16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微软雅黑" panose="020B0503020204020204" pitchFamily="34" charset="-122"/>
                        </a:rPr>
                        <a:t>拉数据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53704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微软雅黑" panose="020B0503020204020204" pitchFamily="34" charset="-122"/>
                        </a:rPr>
                        <a:t>积分加价购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i="0" u="none" strike="noStrike" kern="120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次数</a:t>
                      </a:r>
                      <a:endParaRPr lang="zh-CN" altLang="en-US" sz="16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微软雅黑" panose="020B0503020204020204" pitchFamily="34" charset="-122"/>
                        </a:rPr>
                        <a:t>拉数据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537043"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微软雅黑" panose="020B0503020204020204" pitchFamily="34" charset="-122"/>
                        </a:rPr>
                        <a:t>游戏消耗积分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i="0" u="none" strike="noStrike" kern="120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次数</a:t>
                      </a:r>
                      <a:endParaRPr lang="zh-CN" altLang="en-US" sz="16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537043"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微软雅黑" panose="020B0503020204020204" pitchFamily="34" charset="-122"/>
                        </a:rPr>
                        <a:t>其他积分消耗的活动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次数</a:t>
                      </a:r>
                      <a:endParaRPr lang="zh-CN" altLang="en-US" sz="16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3026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1F4032"/>
                </a:solidFill>
                <a:latin typeface="微软雅黑" panose="020B0503020204020204" pitchFamily="34" charset="-122"/>
              </a:rPr>
              <a:t>行动</a:t>
            </a:r>
            <a:r>
              <a:rPr lang="zh-CN" altLang="en-US" dirty="0" smtClean="0">
                <a:solidFill>
                  <a:srgbClr val="1F4032"/>
                </a:solidFill>
                <a:latin typeface="微软雅黑" panose="020B0503020204020204" pitchFamily="34" charset="-122"/>
              </a:rPr>
              <a:t>标签</a:t>
            </a:r>
            <a:r>
              <a:rPr lang="en-US" altLang="zh-CN" dirty="0" smtClean="0">
                <a:solidFill>
                  <a:srgbClr val="1F4032"/>
                </a:solidFill>
                <a:latin typeface="微软雅黑" panose="020B0503020204020204" pitchFamily="34" charset="-122"/>
              </a:rPr>
              <a:t>3-</a:t>
            </a:r>
            <a:r>
              <a:rPr lang="zh-CN" altLang="en-US" dirty="0" smtClean="0">
                <a:solidFill>
                  <a:srgbClr val="1F4032"/>
                </a:solidFill>
                <a:latin typeface="微软雅黑" panose="020B0503020204020204" pitchFamily="34" charset="-122"/>
              </a:rPr>
              <a:t>互动意愿</a:t>
            </a:r>
            <a:endParaRPr lang="zh-CN" altLang="en-US" dirty="0">
              <a:solidFill>
                <a:srgbClr val="1F4032"/>
              </a:solidFill>
              <a:latin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65017" y="1177636"/>
            <a:ext cx="44473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标签说明</a:t>
            </a:r>
            <a:endParaRPr lang="zh-CN" altLang="en-US" sz="2800" b="1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4437150"/>
              </p:ext>
            </p:extLst>
          </p:nvPr>
        </p:nvGraphicFramePr>
        <p:xfrm>
          <a:off x="548639" y="1783739"/>
          <a:ext cx="11155682" cy="360586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13230"/>
                <a:gridCol w="2265584"/>
                <a:gridCol w="2145212"/>
                <a:gridCol w="1617784"/>
                <a:gridCol w="3713872"/>
              </a:tblGrid>
              <a:tr h="720694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>
                          <a:effectLst/>
                          <a:latin typeface="+mj-lt"/>
                        </a:rPr>
                        <a:t>标签</a:t>
                      </a:r>
                      <a:endParaRPr lang="zh-CN" altLang="en-US" sz="1600" b="0" i="0" u="none" strike="noStrike" dirty="0">
                        <a:solidFill>
                          <a:srgbClr val="FFFFFF"/>
                        </a:solidFill>
                        <a:effectLst/>
                        <a:latin typeface="+mj-lt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>
                          <a:effectLst/>
                          <a:latin typeface="+mj-lt"/>
                        </a:rPr>
                        <a:t>页面</a:t>
                      </a:r>
                      <a:r>
                        <a:rPr lang="en-US" altLang="zh-CN" sz="1600" u="none" strike="noStrike" dirty="0">
                          <a:effectLst/>
                          <a:latin typeface="+mj-lt"/>
                        </a:rPr>
                        <a:t>/</a:t>
                      </a:r>
                      <a:r>
                        <a:rPr lang="zh-CN" altLang="en-US" sz="1600" u="none" strike="noStrike" dirty="0">
                          <a:effectLst/>
                          <a:latin typeface="+mj-lt"/>
                        </a:rPr>
                        <a:t>行为</a:t>
                      </a:r>
                      <a:endParaRPr lang="zh-CN" altLang="en-US" sz="1600" b="0" i="0" u="none" strike="noStrike" dirty="0">
                        <a:solidFill>
                          <a:srgbClr val="FFFFFF"/>
                        </a:solidFill>
                        <a:effectLst/>
                        <a:latin typeface="+mj-lt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>
                          <a:effectLst/>
                          <a:latin typeface="+mj-lt"/>
                        </a:rPr>
                        <a:t>记录内容</a:t>
                      </a:r>
                      <a:endParaRPr lang="zh-CN" altLang="en-US" sz="1600" b="0" i="0" u="none" strike="noStrike" dirty="0">
                        <a:solidFill>
                          <a:srgbClr val="FFFFFF"/>
                        </a:solidFill>
                        <a:effectLst/>
                        <a:latin typeface="+mj-lt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>
                          <a:effectLst/>
                          <a:latin typeface="+mj-lt"/>
                        </a:rPr>
                        <a:t>数据获取方式</a:t>
                      </a:r>
                      <a:endParaRPr lang="zh-CN" altLang="en-US" sz="1600" b="0" i="0" u="none" strike="noStrike" dirty="0">
                        <a:solidFill>
                          <a:srgbClr val="FFFFFF"/>
                        </a:solidFill>
                        <a:effectLst/>
                        <a:latin typeface="+mj-lt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 smtClean="0">
                          <a:effectLst/>
                          <a:latin typeface="+mj-lt"/>
                        </a:rPr>
                        <a:t>字段</a:t>
                      </a:r>
                      <a:endParaRPr lang="zh-CN" altLang="en-US" sz="1600" b="0" i="0" u="none" strike="noStrike" dirty="0">
                        <a:solidFill>
                          <a:srgbClr val="FFFFFF"/>
                        </a:solidFill>
                        <a:effectLst/>
                        <a:latin typeface="+mj-lt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529712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zh-CN" altLang="en-US" dirty="0" smtClean="0"/>
                        <a:t>互动意愿</a:t>
                      </a:r>
                      <a:endParaRPr lang="zh-CN" altLang="en-US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微软雅黑" panose="020B0503020204020204" pitchFamily="34" charset="-122"/>
                        </a:rPr>
                        <a:t>游戏参与度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微软雅黑" panose="020B0503020204020204" pitchFamily="34" charset="-122"/>
                        </a:rPr>
                        <a:t>见</a:t>
                      </a:r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微软雅黑" panose="020B0503020204020204" pitchFamily="34" charset="-122"/>
                        </a:rPr>
                        <a:t>3.1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472233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微软雅黑" panose="020B0503020204020204" pitchFamily="34" charset="-122"/>
                        </a:rPr>
                        <a:t>完善资料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微软雅黑" panose="020B0503020204020204" pitchFamily="34" charset="-122"/>
                        </a:rPr>
                        <a:t>拉数据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627743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活动参与</a:t>
                      </a:r>
                      <a:endParaRPr lang="zh-CN" altLang="en-US" sz="1600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见</a:t>
                      </a:r>
                      <a:r>
                        <a:rPr lang="en-US" altLang="zh-CN" sz="16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3.2</a:t>
                      </a:r>
                      <a:endParaRPr lang="zh-CN" altLang="en-US" sz="16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627741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微软雅黑" panose="020B0503020204020204" pitchFamily="34" charset="-122"/>
                        </a:rPr>
                        <a:t>联系导购（微信公众号）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627741">
                <a:tc vMerge="1">
                  <a:txBody>
                    <a:bodyPr/>
                    <a:lstStyle/>
                    <a:p>
                      <a:pPr algn="ctr" fontAlgn="ctr"/>
                      <a:endParaRPr lang="zh-CN" altLang="en-US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微软雅黑" panose="020B0503020204020204" pitchFamily="34" charset="-122"/>
                        </a:rPr>
                        <a:t>订单评价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微软雅黑" panose="020B0503020204020204" pitchFamily="34" charset="-122"/>
                        </a:rPr>
                        <a:t>拉数据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9682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1F4032"/>
                </a:solidFill>
                <a:latin typeface="微软雅黑" panose="020B0503020204020204" pitchFamily="34" charset="-122"/>
              </a:rPr>
              <a:t>行动</a:t>
            </a:r>
            <a:r>
              <a:rPr lang="zh-CN" altLang="en-US" dirty="0" smtClean="0">
                <a:solidFill>
                  <a:srgbClr val="1F4032"/>
                </a:solidFill>
                <a:latin typeface="微软雅黑" panose="020B0503020204020204" pitchFamily="34" charset="-122"/>
              </a:rPr>
              <a:t>标签</a:t>
            </a:r>
            <a:r>
              <a:rPr lang="en-US" altLang="zh-CN" dirty="0" smtClean="0">
                <a:solidFill>
                  <a:srgbClr val="1F4032"/>
                </a:solidFill>
                <a:latin typeface="微软雅黑" panose="020B0503020204020204" pitchFamily="34" charset="-122"/>
              </a:rPr>
              <a:t>3.1</a:t>
            </a:r>
            <a:r>
              <a:rPr lang="en-US" altLang="zh-CN" dirty="0" smtClean="0">
                <a:solidFill>
                  <a:srgbClr val="1F4032"/>
                </a:solidFill>
                <a:latin typeface="微软雅黑" panose="020B0503020204020204" pitchFamily="34" charset="-122"/>
              </a:rPr>
              <a:t>-</a:t>
            </a:r>
            <a:r>
              <a:rPr lang="zh-CN" altLang="en-US" dirty="0" smtClean="0">
                <a:solidFill>
                  <a:srgbClr val="1F4032"/>
                </a:solidFill>
                <a:latin typeface="微软雅黑" panose="020B0503020204020204" pitchFamily="34" charset="-122"/>
              </a:rPr>
              <a:t>游戏参与度</a:t>
            </a:r>
            <a:endParaRPr lang="zh-CN" altLang="en-US" dirty="0">
              <a:solidFill>
                <a:srgbClr val="1F4032"/>
              </a:solidFill>
              <a:latin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65017" y="1177636"/>
            <a:ext cx="44473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标签说明</a:t>
            </a:r>
            <a:endParaRPr lang="zh-CN" altLang="en-US" sz="2800" b="1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3875191"/>
              </p:ext>
            </p:extLst>
          </p:nvPr>
        </p:nvGraphicFramePr>
        <p:xfrm>
          <a:off x="548639" y="1783739"/>
          <a:ext cx="11155682" cy="297812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13230"/>
                <a:gridCol w="2265584"/>
                <a:gridCol w="2145212"/>
                <a:gridCol w="1617784"/>
                <a:gridCol w="3713872"/>
              </a:tblGrid>
              <a:tr h="720694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>
                          <a:effectLst/>
                          <a:latin typeface="+mj-lt"/>
                        </a:rPr>
                        <a:t>标签</a:t>
                      </a:r>
                      <a:endParaRPr lang="zh-CN" altLang="en-US" sz="1600" b="0" i="0" u="none" strike="noStrike" dirty="0">
                        <a:solidFill>
                          <a:srgbClr val="FFFFFF"/>
                        </a:solidFill>
                        <a:effectLst/>
                        <a:latin typeface="+mj-lt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>
                          <a:effectLst/>
                          <a:latin typeface="+mj-lt"/>
                        </a:rPr>
                        <a:t>页面</a:t>
                      </a:r>
                      <a:r>
                        <a:rPr lang="en-US" altLang="zh-CN" sz="1600" u="none" strike="noStrike" dirty="0">
                          <a:effectLst/>
                          <a:latin typeface="+mj-lt"/>
                        </a:rPr>
                        <a:t>/</a:t>
                      </a:r>
                      <a:r>
                        <a:rPr lang="zh-CN" altLang="en-US" sz="1600" u="none" strike="noStrike" dirty="0">
                          <a:effectLst/>
                          <a:latin typeface="+mj-lt"/>
                        </a:rPr>
                        <a:t>行为</a:t>
                      </a:r>
                      <a:endParaRPr lang="zh-CN" altLang="en-US" sz="1600" b="0" i="0" u="none" strike="noStrike" dirty="0">
                        <a:solidFill>
                          <a:srgbClr val="FFFFFF"/>
                        </a:solidFill>
                        <a:effectLst/>
                        <a:latin typeface="+mj-lt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>
                          <a:effectLst/>
                          <a:latin typeface="+mj-lt"/>
                        </a:rPr>
                        <a:t>记录内容</a:t>
                      </a:r>
                      <a:endParaRPr lang="zh-CN" altLang="en-US" sz="1600" b="0" i="0" u="none" strike="noStrike" dirty="0">
                        <a:solidFill>
                          <a:srgbClr val="FFFFFF"/>
                        </a:solidFill>
                        <a:effectLst/>
                        <a:latin typeface="+mj-lt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>
                          <a:effectLst/>
                          <a:latin typeface="+mj-lt"/>
                        </a:rPr>
                        <a:t>数据获取方式</a:t>
                      </a:r>
                      <a:endParaRPr lang="zh-CN" altLang="en-US" sz="1600" b="0" i="0" u="none" strike="noStrike" dirty="0">
                        <a:solidFill>
                          <a:srgbClr val="FFFFFF"/>
                        </a:solidFill>
                        <a:effectLst/>
                        <a:latin typeface="+mj-lt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 smtClean="0">
                          <a:effectLst/>
                          <a:latin typeface="+mj-lt"/>
                        </a:rPr>
                        <a:t>字段</a:t>
                      </a:r>
                      <a:endParaRPr lang="zh-CN" altLang="en-US" sz="1600" b="0" i="0" u="none" strike="noStrike" dirty="0">
                        <a:solidFill>
                          <a:srgbClr val="FFFFFF"/>
                        </a:solidFill>
                        <a:effectLst/>
                        <a:latin typeface="+mj-lt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529712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zh-CN" altLang="en-US" dirty="0" smtClean="0"/>
                        <a:t>游戏参与度</a:t>
                      </a:r>
                      <a:endParaRPr lang="zh-CN" altLang="en-US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 smtClean="0">
                          <a:effectLst/>
                          <a:latin typeface="+mj-lt"/>
                        </a:rPr>
                        <a:t>幸运大转盘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微软雅黑" panose="020B0503020204020204" pitchFamily="34" charset="-122"/>
                        </a:rPr>
                        <a:t>次数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微软雅黑" panose="020B0503020204020204" pitchFamily="34" charset="-122"/>
                        </a:rPr>
                        <a:t>后端推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472233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 smtClean="0">
                          <a:effectLst/>
                          <a:latin typeface="+mj-lt"/>
                        </a:rPr>
                        <a:t>砸金蛋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微软雅黑" panose="020B0503020204020204" pitchFamily="34" charset="-122"/>
                        </a:rPr>
                        <a:t>次数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后端推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627741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 smtClean="0">
                          <a:effectLst/>
                          <a:latin typeface="+mj-lt"/>
                        </a:rPr>
                        <a:t>幸运刮刮卡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微软雅黑" panose="020B0503020204020204" pitchFamily="34" charset="-122"/>
                        </a:rPr>
                        <a:t>次数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后端推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627741">
                <a:tc vMerge="1">
                  <a:txBody>
                    <a:bodyPr/>
                    <a:lstStyle/>
                    <a:p>
                      <a:pPr algn="ctr" fontAlgn="ctr"/>
                      <a:endParaRPr lang="zh-CN" altLang="en-US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微软雅黑" panose="020B0503020204020204" pitchFamily="34" charset="-122"/>
                        </a:rPr>
                        <a:t>其他游戏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6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9388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1F4032"/>
                </a:solidFill>
                <a:latin typeface="微软雅黑" panose="020B0503020204020204" pitchFamily="34" charset="-122"/>
              </a:rPr>
              <a:t>行动</a:t>
            </a:r>
            <a:r>
              <a:rPr lang="zh-CN" altLang="en-US" dirty="0" smtClean="0">
                <a:solidFill>
                  <a:srgbClr val="1F4032"/>
                </a:solidFill>
                <a:latin typeface="微软雅黑" panose="020B0503020204020204" pitchFamily="34" charset="-122"/>
              </a:rPr>
              <a:t>标签</a:t>
            </a:r>
            <a:r>
              <a:rPr lang="en-US" altLang="zh-CN" dirty="0" smtClean="0">
                <a:solidFill>
                  <a:srgbClr val="1F4032"/>
                </a:solidFill>
                <a:latin typeface="微软雅黑" panose="020B0503020204020204" pitchFamily="34" charset="-122"/>
              </a:rPr>
              <a:t>3</a:t>
            </a:r>
            <a:r>
              <a:rPr lang="en-US" altLang="zh-CN" dirty="0" smtClean="0">
                <a:solidFill>
                  <a:srgbClr val="1F4032"/>
                </a:solidFill>
                <a:latin typeface="微软雅黑" panose="020B0503020204020204" pitchFamily="34" charset="-122"/>
              </a:rPr>
              <a:t>.2</a:t>
            </a:r>
            <a:r>
              <a:rPr lang="en-US" altLang="zh-CN" dirty="0" smtClean="0">
                <a:solidFill>
                  <a:srgbClr val="1F4032"/>
                </a:solidFill>
                <a:latin typeface="微软雅黑" panose="020B0503020204020204" pitchFamily="34" charset="-122"/>
              </a:rPr>
              <a:t>-</a:t>
            </a:r>
            <a:r>
              <a:rPr lang="zh-CN" altLang="en-US" dirty="0" smtClean="0">
                <a:solidFill>
                  <a:srgbClr val="1F4032"/>
                </a:solidFill>
                <a:latin typeface="微软雅黑" panose="020B0503020204020204" pitchFamily="34" charset="-122"/>
              </a:rPr>
              <a:t>活动参与度</a:t>
            </a:r>
            <a:endParaRPr lang="zh-CN" altLang="en-US" dirty="0">
              <a:solidFill>
                <a:srgbClr val="1F4032"/>
              </a:solidFill>
              <a:latin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65017" y="1177636"/>
            <a:ext cx="44473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标签说明</a:t>
            </a:r>
            <a:endParaRPr lang="zh-CN" altLang="en-US" sz="2800" b="1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6481660"/>
              </p:ext>
            </p:extLst>
          </p:nvPr>
        </p:nvGraphicFramePr>
        <p:xfrm>
          <a:off x="548639" y="1783739"/>
          <a:ext cx="11155682" cy="455942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13230"/>
                <a:gridCol w="2265584"/>
                <a:gridCol w="2145212"/>
                <a:gridCol w="1617784"/>
                <a:gridCol w="3713872"/>
              </a:tblGrid>
              <a:tr h="720694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>
                          <a:effectLst/>
                          <a:latin typeface="+mj-lt"/>
                        </a:rPr>
                        <a:t>标签</a:t>
                      </a:r>
                      <a:endParaRPr lang="zh-CN" altLang="en-US" sz="1600" b="0" i="0" u="none" strike="noStrike" dirty="0">
                        <a:solidFill>
                          <a:srgbClr val="FFFFFF"/>
                        </a:solidFill>
                        <a:effectLst/>
                        <a:latin typeface="+mj-lt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>
                          <a:effectLst/>
                          <a:latin typeface="+mj-lt"/>
                        </a:rPr>
                        <a:t>页面</a:t>
                      </a:r>
                      <a:r>
                        <a:rPr lang="en-US" altLang="zh-CN" sz="1600" u="none" strike="noStrike" dirty="0">
                          <a:effectLst/>
                          <a:latin typeface="+mj-lt"/>
                        </a:rPr>
                        <a:t>/</a:t>
                      </a:r>
                      <a:r>
                        <a:rPr lang="zh-CN" altLang="en-US" sz="1600" u="none" strike="noStrike" dirty="0">
                          <a:effectLst/>
                          <a:latin typeface="+mj-lt"/>
                        </a:rPr>
                        <a:t>行为</a:t>
                      </a:r>
                      <a:endParaRPr lang="zh-CN" altLang="en-US" sz="1600" b="0" i="0" u="none" strike="noStrike" dirty="0">
                        <a:solidFill>
                          <a:srgbClr val="FFFFFF"/>
                        </a:solidFill>
                        <a:effectLst/>
                        <a:latin typeface="+mj-lt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>
                          <a:effectLst/>
                          <a:latin typeface="+mj-lt"/>
                        </a:rPr>
                        <a:t>记录内容</a:t>
                      </a:r>
                      <a:endParaRPr lang="zh-CN" altLang="en-US" sz="1600" b="0" i="0" u="none" strike="noStrike" dirty="0">
                        <a:solidFill>
                          <a:srgbClr val="FFFFFF"/>
                        </a:solidFill>
                        <a:effectLst/>
                        <a:latin typeface="+mj-lt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>
                          <a:effectLst/>
                          <a:latin typeface="+mj-lt"/>
                        </a:rPr>
                        <a:t>数据获取方式</a:t>
                      </a:r>
                      <a:endParaRPr lang="zh-CN" altLang="en-US" sz="1600" b="0" i="0" u="none" strike="noStrike" dirty="0">
                        <a:solidFill>
                          <a:srgbClr val="FFFFFF"/>
                        </a:solidFill>
                        <a:effectLst/>
                        <a:latin typeface="+mj-lt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 smtClean="0">
                          <a:effectLst/>
                          <a:latin typeface="+mj-lt"/>
                        </a:rPr>
                        <a:t>字段</a:t>
                      </a:r>
                      <a:endParaRPr lang="zh-CN" altLang="en-US" sz="1600" b="0" i="0" u="none" strike="noStrike" dirty="0">
                        <a:solidFill>
                          <a:srgbClr val="FFFFFF"/>
                        </a:solidFill>
                        <a:effectLst/>
                        <a:latin typeface="+mj-lt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479841">
                <a:tc rowSpan="8">
                  <a:txBody>
                    <a:bodyPr/>
                    <a:lstStyle/>
                    <a:p>
                      <a:pPr algn="ctr" fontAlgn="ctr"/>
                      <a:r>
                        <a:rPr lang="zh-CN" altLang="en-US" dirty="0" smtClean="0"/>
                        <a:t>活动参与度</a:t>
                      </a:r>
                      <a:endParaRPr lang="zh-CN" altLang="en-US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 smtClean="0">
                          <a:effectLst/>
                          <a:latin typeface="+mj-lt"/>
                        </a:rPr>
                        <a:t>签到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 smtClean="0">
                          <a:effectLst/>
                          <a:latin typeface="+mj-lt"/>
                        </a:rPr>
                        <a:t>签到次数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479841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>
                          <a:effectLst/>
                          <a:latin typeface="+mj-lt"/>
                        </a:rPr>
                        <a:t>预约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>
                          <a:effectLst/>
                          <a:latin typeface="+mj-lt"/>
                        </a:rPr>
                        <a:t>预约次数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微软雅黑" panose="020B0503020204020204" pitchFamily="34" charset="-122"/>
                        </a:rPr>
                        <a:t>拉数据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479841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>
                          <a:effectLst/>
                          <a:latin typeface="+mj-lt"/>
                        </a:rPr>
                        <a:t>到店次数（到店签到）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微软雅黑" panose="020B0503020204020204" pitchFamily="34" charset="-122"/>
                        </a:rPr>
                        <a:t>拉数据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479841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 smtClean="0">
                          <a:effectLst/>
                          <a:latin typeface="+mj-lt"/>
                        </a:rPr>
                        <a:t>扫码领券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微软雅黑" panose="020B0503020204020204" pitchFamily="34" charset="-122"/>
                        </a:rPr>
                        <a:t>领券次数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479841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</a:rPr>
                        <a:t>红包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微软雅黑" panose="020B0503020204020204" pitchFamily="34" charset="-122"/>
                        </a:rPr>
                        <a:t>领取次数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拉数据</a:t>
                      </a: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479841">
                <a:tc vMerge="1"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评论</a:t>
                      </a:r>
                      <a:endParaRPr lang="zh-CN" altLang="en-US" sz="1600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微软雅黑" panose="020B0503020204020204" pitchFamily="34" charset="-122"/>
                        </a:rPr>
                        <a:t>评论次数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微软雅黑" panose="020B0503020204020204" pitchFamily="34" charset="-122"/>
                        </a:rPr>
                        <a:t>拉数据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79841">
                <a:tc vMerge="1"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分享有礼</a:t>
                      </a:r>
                      <a:endParaRPr lang="zh-CN" altLang="en-US" sz="1600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微软雅黑" panose="020B0503020204020204" pitchFamily="34" charset="-122"/>
                        </a:rPr>
                        <a:t>分享次数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微软雅黑" panose="020B0503020204020204" pitchFamily="34" charset="-122"/>
                          <a:cs typeface="+mn-cs"/>
                        </a:rPr>
                        <a:t>前端埋点</a:t>
                      </a: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79841">
                <a:tc vMerge="1">
                  <a:txBody>
                    <a:bodyPr/>
                    <a:lstStyle/>
                    <a:p>
                      <a:pPr algn="ctr" fontAlgn="ctr"/>
                      <a:endParaRPr lang="zh-CN" altLang="en-US" dirty="0"/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微软雅黑" panose="020B0503020204020204" pitchFamily="34" charset="-122"/>
                        </a:rPr>
                        <a:t>打开人数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zh-CN" altLang="en-US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+mj-lt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4406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heme/theme1.xml><?xml version="1.0" encoding="utf-8"?>
<a:theme xmlns:a="http://schemas.openxmlformats.org/drawingml/2006/main" name="封面">
  <a:themeElements>
    <a:clrScheme name="自定义 1">
      <a:dk1>
        <a:srgbClr val="1D273B"/>
      </a:dk1>
      <a:lt1>
        <a:sysClr val="window" lastClr="FFFFFF"/>
      </a:lt1>
      <a:dk2>
        <a:srgbClr val="44546A"/>
      </a:dk2>
      <a:lt2>
        <a:srgbClr val="E7E6E6"/>
      </a:lt2>
      <a:accent1>
        <a:srgbClr val="00612E"/>
      </a:accent1>
      <a:accent2>
        <a:srgbClr val="007F3A"/>
      </a:accent2>
      <a:accent3>
        <a:srgbClr val="C1CC98"/>
      </a:accent3>
      <a:accent4>
        <a:srgbClr val="71A270"/>
      </a:accent4>
      <a:accent5>
        <a:srgbClr val="FED400"/>
      </a:accent5>
      <a:accent6>
        <a:srgbClr val="40AF36"/>
      </a:accent6>
      <a:hlink>
        <a:srgbClr val="4472C4"/>
      </a:hlink>
      <a:folHlink>
        <a:srgbClr val="4472C4"/>
      </a:folHlink>
    </a:clrScheme>
    <a:fontScheme name="微软雅黑中英文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EZ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612E"/>
      </a:accent1>
      <a:accent2>
        <a:srgbClr val="007F3A"/>
      </a:accent2>
      <a:accent3>
        <a:srgbClr val="C1CC98"/>
      </a:accent3>
      <a:accent4>
        <a:srgbClr val="71A270"/>
      </a:accent4>
      <a:accent5>
        <a:srgbClr val="FED400"/>
      </a:accent5>
      <a:accent6>
        <a:srgbClr val="40AF36"/>
      </a:accent6>
      <a:hlink>
        <a:srgbClr val="4472C4"/>
      </a:hlink>
      <a:folHlink>
        <a:srgbClr val="4472C4"/>
      </a:folHlink>
    </a:clrScheme>
    <a:fontScheme name="微软雅黑中英文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自定义设计方案">
  <a:themeElements>
    <a:clrScheme name="自定义 1">
      <a:dk1>
        <a:srgbClr val="1D273B"/>
      </a:dk1>
      <a:lt1>
        <a:sysClr val="window" lastClr="FFFFFF"/>
      </a:lt1>
      <a:dk2>
        <a:srgbClr val="44546A"/>
      </a:dk2>
      <a:lt2>
        <a:srgbClr val="E7E6E6"/>
      </a:lt2>
      <a:accent1>
        <a:srgbClr val="00612E"/>
      </a:accent1>
      <a:accent2>
        <a:srgbClr val="007F3A"/>
      </a:accent2>
      <a:accent3>
        <a:srgbClr val="C1CC98"/>
      </a:accent3>
      <a:accent4>
        <a:srgbClr val="71A270"/>
      </a:accent4>
      <a:accent5>
        <a:srgbClr val="FED400"/>
      </a:accent5>
      <a:accent6>
        <a:srgbClr val="40AF36"/>
      </a:accent6>
      <a:hlink>
        <a:srgbClr val="4472C4"/>
      </a:hlink>
      <a:folHlink>
        <a:srgbClr val="4472C4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PPT模板-小蜘蛛通用版</Template>
  <TotalTime>5952</TotalTime>
  <Words>268</Words>
  <Application>Microsoft Office PowerPoint</Application>
  <PresentationFormat>宽屏</PresentationFormat>
  <Paragraphs>115</Paragraphs>
  <Slides>7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等线</vt:lpstr>
      <vt:lpstr>微软雅黑</vt:lpstr>
      <vt:lpstr>Arial</vt:lpstr>
      <vt:lpstr>Verdana</vt:lpstr>
      <vt:lpstr>封面</vt:lpstr>
      <vt:lpstr>Office 主题​​</vt:lpstr>
      <vt:lpstr>自定义设计方案</vt:lpstr>
      <vt:lpstr>PowerPoint 演示文稿</vt:lpstr>
      <vt:lpstr>行动标签1-券敏感型</vt:lpstr>
      <vt:lpstr>行动标签2-积分敏感型</vt:lpstr>
      <vt:lpstr>行动标签3-互动意愿</vt:lpstr>
      <vt:lpstr>行动标签3.1-游戏参与度</vt:lpstr>
      <vt:lpstr>行动标签3.2-活动参与度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sjy@easyretailpro.com</dc:creator>
  <cp:lastModifiedBy>Jean</cp:lastModifiedBy>
  <cp:revision>270</cp:revision>
  <dcterms:created xsi:type="dcterms:W3CDTF">2018-06-07T06:42:00Z</dcterms:created>
  <dcterms:modified xsi:type="dcterms:W3CDTF">2018-08-14T05:55:28Z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RubyTemplateID">
    <vt:lpwstr>2</vt:lpwstr>
  </property>
  <property fmtid="{D5CDD505-2E9C-101B-9397-08002B2CF9AE}" pid="3" name="KSOProductBuildVer">
    <vt:lpwstr>2052-10.1.0.7400</vt:lpwstr>
  </property>
</Properties>
</file>