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NG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N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dt" idx="5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ftr" idx="5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sldNum" idx="5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7E70908-2E32-4280-AD4F-B368A521F93D}" type="slidenum"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NG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A21697-D8B5-4FC1-8D75-F3C06398DF00}" type="slidenum">
              <a:rPr b="0" lang="en-NG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N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296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C546AB-3CC2-4837-AB82-2CBFDD6472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296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7947C9B-3EBF-43A9-B859-B017327FE1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FC35A58-D94B-4759-96DD-DBB19A2AC2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692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23680" y="2367000"/>
            <a:ext cx="505692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40DBEAE-256A-43F0-8835-D7808D0AEB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8B59291-802D-4F08-8666-1D068129CF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34FDBE2-44BC-4B72-A225-77FFF996C2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13F62F58-8FD7-4400-823C-16584F064A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2781DD5-EE63-4272-BCC0-E0917C5D9D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6E29038-7525-449D-8E02-88EFA0D2BC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8EEF3C-A266-4660-8472-676B875897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EF3120-3715-4426-A9EF-63BA32536F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6B2DA2-ACF7-42A7-96AC-E68250690E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D947D95-914A-49A0-9454-2373C90A2A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FB7E2B4-5D83-4A8C-88CB-92B386CAA3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A3CB1F7-7C43-426B-B6D6-8A26B368AD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DCC56FF-1821-4F87-810E-5889584F05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8EBCABD-1A4B-4A03-A344-3DE6BAF1FD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373A292-2E91-43A9-9E80-A313425F11DF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296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8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9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9FCDD28-8396-4025-9BF9-BF1462E15F32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30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8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ftr" idx="31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32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1555EEA-A539-43DF-946C-E0FC02D8C468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33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692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6920" cy="342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34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35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88FEE0-44AE-4966-8D97-796D65918EA2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dt" idx="36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14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ftr" idx="37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8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50785B8-E84D-4908-A45B-9D89E86410A7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9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 idx="40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41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E8EE494-2BC4-4324-AC06-F2552939C645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42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6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ftr" idx="43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44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7087E3A-21D0-48D8-B3DB-73DE5C8156A5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45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10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ftr" idx="46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47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E7B5E1E-B8EF-4C93-8444-E0FFFFE2DAA9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 idx="48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ftr" idx="49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50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E460B25-77A9-404C-A3F1-3AC163CA7F10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51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ftr" idx="4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5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78CA801-4202-437B-99F9-C4C8B867C6B7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6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5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DF4CF14-3636-4BD0-B4CD-FEF052242213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20" name="Picture 10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1" name="TextBox 12"/>
          <p:cNvSpPr/>
          <p:nvPr/>
        </p:nvSpPr>
        <p:spPr>
          <a:xfrm>
            <a:off x="1001520" y="7542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Tw Cen MT"/>
              </a:rPr>
              <a:t>“</a:t>
            </a:r>
            <a:endParaRPr b="0" lang="en-NG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Box 13"/>
          <p:cNvSpPr/>
          <p:nvPr/>
        </p:nvSpPr>
        <p:spPr>
          <a:xfrm>
            <a:off x="10557720" y="29934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Tw Cen MT"/>
              </a:rPr>
              <a:t>”</a:t>
            </a:r>
            <a:endParaRPr b="0" lang="en-NG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ftr" idx="10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11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750E89E-B9EB-4CA2-B0BF-2537E857D596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2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27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46DDC2C-CC3C-4FEB-80B2-2813BE83F5F7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5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32" name="Picture 1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AEBEA98-0DCC-4B0F-A3A3-6618B8FC7F68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37" name="Picture 15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ftr" idx="19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0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A04F14C-0593-478D-8211-18CFA6C6D236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1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22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3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5A3A19B-4394-451C-87D2-D243B34ABFAD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4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8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ftr" idx="25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6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81877F-1880-4721-8B6E-CF2D80E5BD67}" type="slidenum">
              <a:rPr b="0" lang="en-NG" sz="1000" spc="-1" strike="noStrike">
                <a:solidFill>
                  <a:schemeClr val="dk1"/>
                </a:solidFill>
                <a:latin typeface="Tw Cen MT"/>
              </a:rPr>
              <a:t>&lt;number&gt;</a:t>
            </a:fld>
            <a:endParaRPr b="0" lang="en-NG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7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9760" y="13680"/>
            <a:ext cx="11531520" cy="18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7222" lnSpcReduction="10000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2800"/>
            </a:br>
            <a:r>
              <a:rPr b="1" lang="en-US" sz="4400" spc="-1" strike="noStrike">
                <a:solidFill>
                  <a:srgbClr val="000000"/>
                </a:solidFill>
                <a:latin typeface="Bell MT"/>
              </a:rPr>
              <a:t>Hyperparameter Tuning of Random Forest Algorithm for Maize Leaf Disease Detection and Classification</a:t>
            </a:r>
            <a:endParaRPr b="0" lang="en-N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751040" y="2418120"/>
            <a:ext cx="8689320" cy="444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5555"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orbel Light"/>
              </a:rPr>
              <a:t>PGD Proposal</a:t>
            </a:r>
            <a:endParaRPr b="0" lang="en-NG" sz="4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chemeClr val="dk1"/>
                </a:solidFill>
                <a:latin typeface="Corbel Light"/>
              </a:rPr>
              <a:t>by:</a:t>
            </a:r>
            <a:br>
              <a:rPr sz="3400"/>
            </a:br>
            <a:r>
              <a:rPr b="1" lang="en-US" sz="3800" spc="-1" strike="noStrike" cap="all">
                <a:solidFill>
                  <a:schemeClr val="dk1"/>
                </a:solidFill>
                <a:latin typeface="Corbel Light"/>
              </a:rPr>
              <a:t>TAOFIQ</a:t>
            </a:r>
            <a:r>
              <a:rPr b="1" lang="en-US" sz="3800" spc="-1" strike="noStrike">
                <a:solidFill>
                  <a:schemeClr val="dk1"/>
                </a:solidFill>
                <a:latin typeface="Corbel Light"/>
              </a:rPr>
              <a:t> Omotowo Alabi</a:t>
            </a:r>
            <a:br>
              <a:rPr sz="3400"/>
            </a:br>
            <a:r>
              <a:rPr b="1" lang="en-US" sz="3400" spc="-1" strike="noStrike" cap="all">
                <a:solidFill>
                  <a:schemeClr val="dk1"/>
                </a:solidFill>
                <a:latin typeface="Corbel Light"/>
              </a:rPr>
              <a:t>(24/11006)</a:t>
            </a:r>
            <a:endParaRPr b="0" lang="en-NG" sz="3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3400"/>
            </a:br>
            <a:r>
              <a:rPr b="0" lang="en-US" sz="3400" spc="-1" strike="noStrike" cap="all">
                <a:solidFill>
                  <a:schemeClr val="dk1"/>
                </a:solidFill>
                <a:latin typeface="Corbel Light"/>
              </a:rPr>
              <a:t> </a:t>
            </a:r>
            <a:r>
              <a:rPr b="0" lang="en-US" sz="3400" spc="-1" strike="noStrike">
                <a:solidFill>
                  <a:schemeClr val="dk1"/>
                </a:solidFill>
                <a:latin typeface="Corbel Light"/>
              </a:rPr>
              <a:t>Joseph Sarwuan Tarka University, Makurdi</a:t>
            </a:r>
            <a:endParaRPr b="0" lang="en-NG" sz="3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chemeClr val="dk1"/>
                </a:solidFill>
                <a:latin typeface="Corbel Light"/>
              </a:rPr>
              <a:t>Federal Polytechnic Study Center Bauchi</a:t>
            </a:r>
            <a:endParaRPr b="0" lang="en-NG" sz="3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chemeClr val="dk1"/>
                </a:solidFill>
                <a:latin typeface="Corbel Light"/>
              </a:rPr>
              <a:t>Department of Computer Science</a:t>
            </a:r>
            <a:br>
              <a:rPr sz="3400"/>
            </a:br>
            <a:br>
              <a:rPr sz="3400"/>
            </a:br>
            <a:br>
              <a:rPr sz="3400"/>
            </a:br>
            <a:r>
              <a:rPr b="0" lang="en-US" sz="3400" spc="-1" strike="noStrike" u="sng" cap="all">
                <a:solidFill>
                  <a:schemeClr val="dk1"/>
                </a:solidFill>
                <a:uFillTx/>
                <a:latin typeface="Corbel Light"/>
              </a:rPr>
              <a:t>S</a:t>
            </a:r>
            <a:r>
              <a:rPr b="0" lang="en-US" sz="3400" spc="-1" strike="noStrike" u="sng">
                <a:solidFill>
                  <a:schemeClr val="dk1"/>
                </a:solidFill>
                <a:uFillTx/>
                <a:latin typeface="Corbel Light"/>
              </a:rPr>
              <a:t>upervisor</a:t>
            </a:r>
            <a:r>
              <a:rPr b="0" lang="en-US" sz="3400" spc="-1" strike="noStrike" u="sng" cap="all">
                <a:solidFill>
                  <a:schemeClr val="dk1"/>
                </a:solidFill>
                <a:uFillTx/>
                <a:latin typeface="Corbel Light"/>
              </a:rPr>
              <a:t>:</a:t>
            </a:r>
            <a:br>
              <a:rPr sz="3400"/>
            </a:br>
            <a:r>
              <a:rPr b="1" lang="en-US" sz="3400" spc="-1" strike="noStrike" cap="all">
                <a:solidFill>
                  <a:schemeClr val="dk1"/>
                </a:solidFill>
                <a:latin typeface="Corbel Light"/>
              </a:rPr>
              <a:t>mr. Suberu yusuf </a:t>
            </a:r>
            <a:br>
              <a:rPr sz="3400"/>
            </a:br>
            <a:br>
              <a:rPr sz="3400"/>
            </a:br>
            <a:br>
              <a:rPr sz="3400"/>
            </a:br>
            <a:r>
              <a:rPr b="0" lang="en-US" sz="3400" spc="-1" strike="noStrike" cap="all">
                <a:solidFill>
                  <a:schemeClr val="dk1"/>
                </a:solidFill>
                <a:latin typeface="Corbel Light"/>
              </a:rPr>
              <a:t>09/08/2025</a:t>
            </a:r>
            <a:br>
              <a:rPr sz="2000"/>
            </a:br>
            <a:br>
              <a:rPr sz="3400"/>
            </a:br>
            <a:endParaRPr b="0" lang="en-NG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55"/>
          </p:nvPr>
        </p:nvSpPr>
        <p:spPr>
          <a:xfrm>
            <a:off x="10923480" y="603324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FF6F037-211C-428D-9149-D861AAF3F488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1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 idx="64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15CE960-BEFC-4A63-8FEF-647B15073669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9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Summary of Related Works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ontent Placeholder 5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440000" y="720000"/>
            <a:ext cx="9720000" cy="55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65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ED14668-16FC-4CBA-BF0B-CE98669D5BFD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10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Research Methodology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ontent Placeholder 8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The Research methodology consists of the following stages: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Implementation Setup and System Specification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Image Collection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Image Preprocessing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Image Segmentation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Feature Extraction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Hyperparameter Tuning Using GridSearchCV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Classification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Performance Metrics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66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6444AF-7BB7-4C61-A680-A5178985E4DC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11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Research Methodology (cont.)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ontent Placeholder 9"/>
          <p:cNvSpPr/>
          <p:nvPr/>
        </p:nvSpPr>
        <p:spPr>
          <a:xfrm>
            <a:off x="354960" y="481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 cap="all">
                <a:solidFill>
                  <a:schemeClr val="dk1"/>
                </a:solidFill>
                <a:latin typeface="Tw Cen MT"/>
              </a:rPr>
              <a:t>Overview of Proposed Framework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520000" y="936000"/>
            <a:ext cx="5202000" cy="58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 idx="67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240F5D1-1C3B-4124-B2CF-BFDD9F2A7BA4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12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Research Methodology (cont.)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ontent Placeholder 4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Summary of hardware and software specification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200000"/>
              </a:lnSpc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200000"/>
              </a:lnSpc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28600" defTabSz="91440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684000" y="1523880"/>
            <a:ext cx="7320600" cy="50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 idx="68"/>
          </p:nvPr>
        </p:nvSpPr>
        <p:spPr>
          <a:xfrm>
            <a:off x="11176560" y="637596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FE5F98-DB69-44F5-A826-F12BDB4BBF4B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13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1031760" y="0"/>
            <a:ext cx="9863640" cy="66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Bell MT"/>
              </a:rPr>
              <a:t>Reference</a:t>
            </a: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8"/>
          <p:cNvSpPr/>
          <p:nvPr/>
        </p:nvSpPr>
        <p:spPr>
          <a:xfrm>
            <a:off x="414360" y="714960"/>
            <a:ext cx="11525760" cy="49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Ajit, A., Acharya, K., &amp; Samanta, A. (2020). A Review of Convolutional Neural Networks.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2020 International Conference on Emerging Trends in Information Technology and Engineering (Ic-ETITE)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1–5. https://doi.org/10.1109/ic-ETITE47903.2020.049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Albelwi, S., &amp; Mahmood, A. (2017). A Framework for Designing the Architectures of Deep Convolutional Neural Networks.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Entropy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19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(6), 242. https://doi.org/10.3390/e19060242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Ali, A. H., Youssef, A., Abdelal, M., &amp; Raja, M. A. (2024). An ensemble of deep learning architectures for accurate plant disease classification.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Ecological Informatics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81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102618. https://doi.org/10.1016/j.ecoinf.2024.102618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Bachhal, P., Kukreja, V., &amp; Ahuja, S. (2023). Maize Disease classification using Deep Learning Techniques: A Review.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2023 International Conference on Advancement in Computation &amp; Computer Technologies (InCACCT)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259–264. https://doi.org/10.1109/InCACCT57535.2023.10141847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Bachhal, P., Kukreja, V., Ahuja, S., Lilhore, U. K., Simaiya, S., Bijalwan, A., Alroobaea, R., &amp; Algarni, S. (2024). Maize leaf disease recognition using PRF-SVM integration: A breakthrough technique.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Scientific Reports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14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(1), 10219. https://doi.org/10.1038/s41598-024-60506-8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Janiesch, C., Zschech, P., &amp; Heinrich, K. (2021). Machine learning and deep learning.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Electronic Markets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31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(3), 685–695. https://doi.org/10.1007/s12525-021-00475-2 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	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Num" idx="69"/>
          </p:nvPr>
        </p:nvSpPr>
        <p:spPr>
          <a:xfrm>
            <a:off x="10871280" y="631044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1BE971-D551-4A68-913F-F7ADF06E5575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14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1388160" y="2481840"/>
            <a:ext cx="8911080" cy="1280160"/>
          </a:xfrm>
          <a:prstGeom prst="rect">
            <a:avLst/>
          </a:prstGeom>
          <a:noFill/>
          <a:ln w="0">
            <a:noFill/>
          </a:ln>
          <a:effectLst>
            <a:outerShdw dist="228593" dir="2700000" blurRad="190440" rotWithShape="0">
              <a:srgbClr val="000000">
                <a:alpha val="30000"/>
              </a:srgbClr>
            </a:outerShdw>
          </a:effectLst>
        </p:spPr>
        <p:txBody>
          <a:bodyPr lIns="91440" rIns="91440" tIns="45720" bIns="45720" anchor="ctr">
            <a:normAutofit fontScale="75000" lnSpcReduction="20000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600" spc="-1" strike="noStrike" cap="all">
                <a:solidFill>
                  <a:schemeClr val="accent1">
                    <a:lumMod val="50000"/>
                  </a:schemeClr>
                </a:solidFill>
                <a:latin typeface="Baskerville Old Face"/>
              </a:rPr>
              <a:t>Thank you for listening...</a:t>
            </a:r>
            <a:endParaRPr b="0" lang="en-NG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18760" y="36360"/>
            <a:ext cx="9094680" cy="71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Proposal Outline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ontent Placeholder 2"/>
          <p:cNvSpPr/>
          <p:nvPr/>
        </p:nvSpPr>
        <p:spPr>
          <a:xfrm>
            <a:off x="692640" y="1378080"/>
            <a:ext cx="10805760" cy="51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INTRODUCTION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STATEMENT OF PROBLEM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AIM AND OBJECTIVES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Research question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Method of data collection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Significance of the study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Bell MT"/>
              </a:rPr>
              <a:t>SUMMARY OF RELATED WORKS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Research Methodology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chemeClr val="dk1"/>
                </a:solidFill>
                <a:latin typeface="Bell MT"/>
              </a:rPr>
              <a:t>References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</a:pPr>
            <a:endParaRPr b="0" lang="en-NG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</a:pP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56"/>
          </p:nvPr>
        </p:nvSpPr>
        <p:spPr>
          <a:xfrm>
            <a:off x="10514160" y="5883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3D4BF63-EAA8-4493-8D3C-AC115E930222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2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Introduction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ontent Placeholder 2"/>
          <p:cNvSpPr/>
          <p:nvPr/>
        </p:nvSpPr>
        <p:spPr>
          <a:xfrm>
            <a:off x="334800" y="769320"/>
            <a:ext cx="1149084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Plant disease detection is crucial in agriculture because farmers must constantly assess if the produce they're harvesting is of acceptable quality (Varshney et al., 2022).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Plant leaves are the most sensitive and display disease symptoms earliest; from the beginning of their life cycle until they're ready to be picked, the crops must be monitored for illnesses (Rossman, 2009).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Maize (</a:t>
            </a:r>
            <a:r>
              <a:rPr b="0" i="1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Zea mays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 L.) is one of the most vital cereal crops globally, serving as a staple food for over 1.2 billion people and a critical feedstock for livestock and industrial applications (Erenstein et al., 2022).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Maize production faces significant threats from foliar diseases such as 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Common Rust (</a:t>
            </a:r>
            <a:r>
              <a:rPr b="0" i="1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Puccinia sorghi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)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, 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Gray Leaf Spot (</a:t>
            </a:r>
            <a:r>
              <a:rPr b="0" i="1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Cercospora zeae-maydis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)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, and 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Northern Leaf Blight (</a:t>
            </a:r>
            <a:r>
              <a:rPr b="0" i="1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Exserohilum turcicum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)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, which collectively account for yield losses of 15–70% in sub-Saharan Africa alone (Nsibo et al., 2024).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345960" defTabSz="914400">
              <a:lnSpc>
                <a:spcPct val="150000"/>
              </a:lnSpc>
              <a:tabLst>
                <a:tab algn="l" pos="0"/>
              </a:tabLst>
            </a:pP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marL="345960" defTabSz="914400">
              <a:lnSpc>
                <a:spcPct val="150000"/>
              </a:lnSpc>
              <a:tabLst>
                <a:tab algn="l" pos="284040"/>
              </a:tabLst>
            </a:pP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57"/>
          </p:nvPr>
        </p:nvSpPr>
        <p:spPr>
          <a:xfrm>
            <a:off x="10932120" y="627912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1A845A2-4ADB-4222-9EC1-E91A3B55F13D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3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Introduction</a:t>
            </a:r>
            <a:r>
              <a:rPr b="1" lang="en-US" sz="3200" spc="-1" strike="noStrike">
                <a:solidFill>
                  <a:srgbClr val="000000"/>
                </a:solidFill>
                <a:latin typeface="Bell MT"/>
              </a:rPr>
              <a:t>(cont.)</a:t>
            </a: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ontent Placeholder 2"/>
          <p:cNvSpPr/>
          <p:nvPr/>
        </p:nvSpPr>
        <p:spPr>
          <a:xfrm>
            <a:off x="467280" y="405000"/>
            <a:ext cx="11580120" cy="59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endParaRPr b="0" lang="en-NG" sz="2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Machine learning (ML)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 and 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computer vision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 have demonstrated remarkable potential for automating plant disease detection.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Random Forest (RF) algorithms</a:t>
            </a: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 offer a compelling alternative due to their computational efficiency, robustness to overfitting, and inherent feature importance analysis.</a:t>
            </a:r>
            <a:endParaRPr b="0" lang="en-NG" sz="2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Existing studies often use default hyperparameters, despite evidence that tuning parameters like tree depth (</a:t>
            </a:r>
            <a:r>
              <a:rPr b="0" lang="en-US" sz="25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max_depth</a:t>
            </a: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) and feature subsets (</a:t>
            </a:r>
            <a:r>
              <a:rPr b="0" lang="en-US" sz="25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max_features</a:t>
            </a: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) can improve accuracy by 10–20% (Salman et al., 2024).</a:t>
            </a:r>
            <a:endParaRPr b="0" lang="en-NG" sz="2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This study addresses this gap by systematically optimizing RF hyperparameters for maize disease classification, using the </a:t>
            </a: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PlantVillage dataset</a:t>
            </a:r>
            <a:r>
              <a:rPr b="0" lang="en-US" sz="25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 as a benchmark.</a:t>
            </a:r>
            <a:endParaRPr b="0" lang="en-NG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8"/>
          </p:nvPr>
        </p:nvSpPr>
        <p:spPr>
          <a:xfrm>
            <a:off x="10932120" y="623808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D0A3014-BDF3-4ABB-9CF9-E0EA7DC7D7FC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4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59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778A43B-6801-4EF0-86D5-11D69EEC1936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4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Statement of the Problem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ontent Placeholder 2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2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Maize leaf disease detection remains a critical challenge in sustainable agriculture, where timely and accurate diagnosis can mean the difference between a bumper harvest and catastrophic yield loss. Despite significant advances in machine learning-based plant disease classification, fundamental gaps persist in both research and practical implementation. The gap found in literature include 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performance limitations of conventional approaches and  neglect of hyperparameter optimization in hybrid models.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28600" defTabSz="91440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60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729F51D-98AC-47A4-B85B-99D32703D868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5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Aim and Objectives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ontent Placeholder 1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999"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Aim of the Research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2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The aim of the research is to developed an optimized model for maize leaf disease detection and classification using Random Forest Algorithm.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Objectives of the Research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The following objectives is to achieve the aim: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To collect maize leaf disease datasets from the plant village dataset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To use CNN for feature extraction in the model pipeline building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To perform hyperparameter tuning on Random Forest algorithm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To compare the results obtained against Panigrahi et al. (2020) using evaluation metrics like accuracy, recall, precision and f1 score.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28600" defTabSz="91440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 idx="61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C76E9B5-5308-4AB0-B2CE-D1FBE8D93BA8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6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Research Question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ontent Placeholder 3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2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The following research questions are what this study seek to answer: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What is the effect of using CNN for feature extraction against using conventional method?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Does tuning the hyperparameters of Random Forest algorithm increase its accuracy and other evaluation metrics?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How does this improvement compare to existing literature (Panigrahi et al., 2020)?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28600" defTabSz="91440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Num" idx="62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8A2C540-FB21-4E97-BF84-CBEB3DFAAFBC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7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Method of Data Collection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ontent Placeholder 7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This research would get its dataset from the repository of Plant Village dataset hosted with Kaggle and Github. The Plant Village dataset is a collection of images for plant disease detection and classification organized into training, testing and validation. It contains images for numerous crops diseases.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Num" idx="63"/>
          </p:nvPr>
        </p:nvSpPr>
        <p:spPr>
          <a:xfrm>
            <a:off x="11072880" y="6292800"/>
            <a:ext cx="763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NG" sz="2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7A4D6AA-1390-42BF-B9A5-18242D2120A8}" type="slidenum">
              <a:rPr b="0" lang="en-NG" sz="2000" spc="-1" strike="noStrike">
                <a:solidFill>
                  <a:schemeClr val="dk1"/>
                </a:solidFill>
                <a:latin typeface="Tw Cen MT"/>
              </a:rPr>
              <a:t>8</a:t>
            </a:fld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1449720" y="0"/>
            <a:ext cx="986364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Bell MT"/>
              </a:rPr>
              <a:t>Significance of the Study</a:t>
            </a:r>
            <a:endParaRPr b="0" lang="en-N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ontent Placeholder 6"/>
          <p:cNvSpPr/>
          <p:nvPr/>
        </p:nvSpPr>
        <p:spPr>
          <a:xfrm>
            <a:off x="354960" y="769320"/>
            <a:ext cx="11763720" cy="60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  <a:ea typeface="Noto Serif CJK SC"/>
              </a:rPr>
              <a:t>Creating an enhanced Random Forest model to classify maize leaf diseases marks a significant breakthrough in the fusion of agricultural technology and machine learning. Through optimization of hyperparameters in a hybrid CNN-RF architecture, this study fills a crucial void in maize leaf disease diagnosis.</a:t>
            </a: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200000"/>
              </a:lnSpc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200000"/>
              </a:lnSpc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228600" defTabSz="914400">
              <a:lnSpc>
                <a:spcPct val="2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"/>
            </a:pPr>
            <a:endParaRPr b="0" lang="en-NG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22616</TotalTime>
  <Application>LibreOffice/24.2.7.2$Linux_X86_64 LibreOffice_project/420$Build-2</Application>
  <AppVersion>15.0000</AppVersion>
  <Words>2149</Words>
  <Paragraphs>185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2021-07-06T14:14:00Z</dcterms:created>
  <dc:creator>JEREMIAH ISUWA</dc:creator>
  <dc:description/>
  <dc:language>en-NG</dc:language>
  <cp:lastModifiedBy/>
  <dcterms:modified xsi:type="dcterms:W3CDTF">2025-08-08T23:29:51Z</dcterms:modified>
  <cp:revision>179</cp:revision>
  <dc:subject/>
  <dc:title>Proposed Hybrid Particle Swarm Optimization with Sequential One Point Flipping Algorithm for Feature Selection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