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75" r:id="rId5"/>
    <p:sldId id="259" r:id="rId6"/>
    <p:sldId id="276" r:id="rId7"/>
    <p:sldId id="260" r:id="rId8"/>
    <p:sldId id="261" r:id="rId9"/>
    <p:sldId id="262" r:id="rId10"/>
    <p:sldId id="264" r:id="rId11"/>
    <p:sldId id="265" r:id="rId12"/>
    <p:sldId id="266" r:id="rId13"/>
    <p:sldId id="277" r:id="rId14"/>
    <p:sldId id="267" r:id="rId15"/>
    <p:sldId id="268" r:id="rId16"/>
    <p:sldId id="269" r:id="rId17"/>
    <p:sldId id="270" r:id="rId18"/>
    <p:sldId id="278" r:id="rId19"/>
    <p:sldId id="271" r:id="rId20"/>
    <p:sldId id="279" r:id="rId21"/>
    <p:sldId id="272" r:id="rId22"/>
    <p:sldId id="273" r:id="rId23"/>
    <p:sldId id="274" r:id="rId24"/>
    <p:sldId id="280" r:id="rId25"/>
    <p:sldId id="281" r:id="rId26"/>
    <p:sldId id="282" r:id="rId27"/>
    <p:sldId id="283" r:id="rId28"/>
    <p:sldId id="284"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 id="301" r:id="rId47"/>
    <p:sldId id="302" r:id="rId48"/>
    <p:sldId id="304" r:id="rId49"/>
    <p:sldId id="305" r:id="rId50"/>
    <p:sldId id="306" r:id="rId51"/>
    <p:sldId id="307" r:id="rId52"/>
    <p:sldId id="308" r:id="rId53"/>
    <p:sldId id="309" r:id="rId54"/>
    <p:sldId id="310" r:id="rId55"/>
    <p:sldId id="312" r:id="rId56"/>
    <p:sldId id="311" r:id="rId5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2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1E01-140A-4A38-8215-BD6A89AAF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E1620B0-ECF2-46D2-BC56-6615EB573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9EAD01C4-5291-4056-AF27-EE0F05057A94}"/>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4F898D43-2E4A-4C2F-A8F1-7D4688C33A8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B434272-AB4B-4EC2-8EB8-A3B1DAE80659}"/>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21435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2043-51CE-4073-9943-35636CDA5DAD}"/>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5171F0F-14BB-4DF5-BEBE-6DEC3CD84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8B8E8E8-45B2-409E-AF7F-8A847D2FA8DE}"/>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122ABF9D-4660-4F66-8671-67273A279AD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35C2044-A606-432F-BF32-34202A9A4DD3}"/>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346140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BCEDF-23C4-4CBC-9913-7C021DF80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B9B282C-8566-4970-A5F4-C8A21A2F2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B36BCFE-CEE8-451D-A31F-75FC5F702731}"/>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B4A79241-C9BA-4F66-A7B2-1F52F24A246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B0E3CDA-9ABD-49F9-88F7-967674E07B37}"/>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131285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DF25-CDE4-4CA2-AAE5-B12FA3BD7BE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8B12696-09C2-4305-817B-C9E6F00C7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222DCCF-4E08-419C-8D9E-891713D1A437}"/>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66DD92ED-7D92-457F-84A8-C3AF6A5A38C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48BA178-740E-4F62-992C-71856024708C}"/>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90045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E3E2-410D-48B5-B4C8-01FFA6C9A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B8EB308A-1BBD-49E5-AE50-17D49EB9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F5739-6938-407B-8A8C-6789CBCB726F}"/>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88476FE1-2BB3-455A-B2C4-C18949F1CA0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0E91BDD-8B18-4FDD-9618-358BA17226EA}"/>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158822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DD8-9301-43E3-BB91-86A6F6A6C41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2B06ECA4-306D-498D-9D41-BD558E4E9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91AAF721-2ED8-4DFB-BBFC-F7F79949CC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E62FBF1B-BCC1-468B-B8AD-CBE166F42517}"/>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6" name="Footer Placeholder 5">
            <a:extLst>
              <a:ext uri="{FF2B5EF4-FFF2-40B4-BE49-F238E27FC236}">
                <a16:creationId xmlns:a16="http://schemas.microsoft.com/office/drawing/2014/main" id="{3F34D7DF-B32B-4761-9409-4521FD16236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B1375D7-3FFF-4039-8A05-5888596908E8}"/>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288765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E6D3-ED37-4A9D-9D57-A7E111C24656}"/>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FB43070-8A77-4E53-B3F8-1B1C4ADAF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E64E6-9E73-4AB1-A93C-C42FE36C0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B77F76CD-C438-4228-AFC3-F387DB4B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7A8070-2130-436D-BB08-70EBE11C8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3BFABFBA-58C5-4EE3-B21F-F99024889684}"/>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8" name="Footer Placeholder 7">
            <a:extLst>
              <a:ext uri="{FF2B5EF4-FFF2-40B4-BE49-F238E27FC236}">
                <a16:creationId xmlns:a16="http://schemas.microsoft.com/office/drawing/2014/main" id="{97A2CD32-93EF-47D7-AEA9-CD26669B3682}"/>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1E317D5E-E4A3-41E6-A737-2C4F48855FCB}"/>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411616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56BC-00D1-4F1C-9E66-7F1E22121E08}"/>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EDFEA8AF-B910-44B5-80E9-F508706DC4C5}"/>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4" name="Footer Placeholder 3">
            <a:extLst>
              <a:ext uri="{FF2B5EF4-FFF2-40B4-BE49-F238E27FC236}">
                <a16:creationId xmlns:a16="http://schemas.microsoft.com/office/drawing/2014/main" id="{78157ED2-7C47-473F-A1AE-9795A3C09AAA}"/>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4CF409E9-C99A-492A-A6E7-DCC185EC3EB6}"/>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353467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E83F7-19F7-4C35-B32B-BB7ACE0CDC8E}"/>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3" name="Footer Placeholder 2">
            <a:extLst>
              <a:ext uri="{FF2B5EF4-FFF2-40B4-BE49-F238E27FC236}">
                <a16:creationId xmlns:a16="http://schemas.microsoft.com/office/drawing/2014/main" id="{4195C6F0-6A5B-4F4B-9CE7-659FDB70744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1D6F1A84-947A-4391-8EED-040C836D3B4A}"/>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196120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F812-A6EC-4C20-B6F7-CBA81D1DB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F65B361-4CF9-4E75-9062-690160B6E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D24BC5B0-2452-4579-84FD-43345B6C9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F6B4C-2CB5-4326-846C-1792BF104A95}"/>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6" name="Footer Placeholder 5">
            <a:extLst>
              <a:ext uri="{FF2B5EF4-FFF2-40B4-BE49-F238E27FC236}">
                <a16:creationId xmlns:a16="http://schemas.microsoft.com/office/drawing/2014/main" id="{48C6CDC8-E7B4-437C-8B91-696F8E62F37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043EB18-C8CC-4D5D-85EB-5789308DC564}"/>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87844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ADCD-11DA-4745-9C98-E9AC2D211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CFB1088F-D8BC-4EB3-8E96-F12101328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D28C1975-9229-4666-9037-C3374E46D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79490-5F27-450B-AD9D-4AC3368DBE55}"/>
              </a:ext>
            </a:extLst>
          </p:cNvPr>
          <p:cNvSpPr>
            <a:spLocks noGrp="1"/>
          </p:cNvSpPr>
          <p:nvPr>
            <p:ph type="dt" sz="half" idx="10"/>
          </p:nvPr>
        </p:nvSpPr>
        <p:spPr/>
        <p:txBody>
          <a:bodyPr/>
          <a:lstStyle/>
          <a:p>
            <a:fld id="{3946AC6C-DFAC-4183-9335-992265919B1F}" type="datetimeFigureOut">
              <a:rPr lang="id-ID" smtClean="0"/>
              <a:t>30/09/2021</a:t>
            </a:fld>
            <a:endParaRPr lang="id-ID"/>
          </a:p>
        </p:txBody>
      </p:sp>
      <p:sp>
        <p:nvSpPr>
          <p:cNvPr id="6" name="Footer Placeholder 5">
            <a:extLst>
              <a:ext uri="{FF2B5EF4-FFF2-40B4-BE49-F238E27FC236}">
                <a16:creationId xmlns:a16="http://schemas.microsoft.com/office/drawing/2014/main" id="{5CD142F1-D376-4C97-9E86-DA8C9CD46DE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82CA72D-6E7A-4773-AEC4-E9E078E3EAF7}"/>
              </a:ext>
            </a:extLst>
          </p:cNvPr>
          <p:cNvSpPr>
            <a:spLocks noGrp="1"/>
          </p:cNvSpPr>
          <p:nvPr>
            <p:ph type="sldNum" sz="quarter" idx="12"/>
          </p:nvPr>
        </p:nvSpPr>
        <p:spPr/>
        <p:txBody>
          <a:bodyPr/>
          <a:lstStyle/>
          <a:p>
            <a:fld id="{11B45AF0-F15A-4A64-86D1-7D77033ED63E}" type="slidenum">
              <a:rPr lang="id-ID" smtClean="0"/>
              <a:t>‹#›</a:t>
            </a:fld>
            <a:endParaRPr lang="id-ID"/>
          </a:p>
        </p:txBody>
      </p:sp>
    </p:spTree>
    <p:extLst>
      <p:ext uri="{BB962C8B-B14F-4D97-AF65-F5344CB8AC3E}">
        <p14:creationId xmlns:p14="http://schemas.microsoft.com/office/powerpoint/2010/main" val="399656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8FF4A-CB8F-466B-BBD1-753F3806D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CF1C8D3-B6C0-4373-8E05-DA372BE6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24332F8-EC52-4055-A657-EB422BA78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6AC6C-DFAC-4183-9335-992265919B1F}" type="datetimeFigureOut">
              <a:rPr lang="id-ID" smtClean="0"/>
              <a:t>30/09/2021</a:t>
            </a:fld>
            <a:endParaRPr lang="id-ID"/>
          </a:p>
        </p:txBody>
      </p:sp>
      <p:sp>
        <p:nvSpPr>
          <p:cNvPr id="5" name="Footer Placeholder 4">
            <a:extLst>
              <a:ext uri="{FF2B5EF4-FFF2-40B4-BE49-F238E27FC236}">
                <a16:creationId xmlns:a16="http://schemas.microsoft.com/office/drawing/2014/main" id="{41467CAC-5E87-4D97-8DC7-DDFE67969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3C036915-8566-4EBE-8596-CB9AF46A2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45AF0-F15A-4A64-86D1-7D77033ED63E}" type="slidenum">
              <a:rPr lang="id-ID" smtClean="0"/>
              <a:t>‹#›</a:t>
            </a:fld>
            <a:endParaRPr lang="id-ID"/>
          </a:p>
        </p:txBody>
      </p:sp>
    </p:spTree>
    <p:extLst>
      <p:ext uri="{BB962C8B-B14F-4D97-AF65-F5344CB8AC3E}">
        <p14:creationId xmlns:p14="http://schemas.microsoft.com/office/powerpoint/2010/main" val="164930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605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8C8F1A-0753-4AF3-B75A-70E47B7FDDC7}"/>
              </a:ext>
            </a:extLst>
          </p:cNvPr>
          <p:cNvPicPr>
            <a:picLocks noChangeAspect="1"/>
          </p:cNvPicPr>
          <p:nvPr/>
        </p:nvPicPr>
        <p:blipFill>
          <a:blip r:embed="rId2"/>
          <a:stretch>
            <a:fillRect/>
          </a:stretch>
        </p:blipFill>
        <p:spPr>
          <a:xfrm>
            <a:off x="0" y="2066890"/>
            <a:ext cx="12192000" cy="2724220"/>
          </a:xfrm>
          <a:prstGeom prst="rect">
            <a:avLst/>
          </a:prstGeom>
        </p:spPr>
      </p:pic>
    </p:spTree>
    <p:extLst>
      <p:ext uri="{BB962C8B-B14F-4D97-AF65-F5344CB8AC3E}">
        <p14:creationId xmlns:p14="http://schemas.microsoft.com/office/powerpoint/2010/main" val="355235279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905EF-8D33-4B87-8553-A87D636A30FE}"/>
              </a:ext>
            </a:extLst>
          </p:cNvPr>
          <p:cNvPicPr>
            <a:picLocks noChangeAspect="1"/>
          </p:cNvPicPr>
          <p:nvPr/>
        </p:nvPicPr>
        <p:blipFill>
          <a:blip r:embed="rId2"/>
          <a:stretch>
            <a:fillRect/>
          </a:stretch>
        </p:blipFill>
        <p:spPr>
          <a:xfrm>
            <a:off x="0" y="1709615"/>
            <a:ext cx="12192000" cy="3438769"/>
          </a:xfrm>
          <a:prstGeom prst="rect">
            <a:avLst/>
          </a:prstGeom>
        </p:spPr>
      </p:pic>
    </p:spTree>
    <p:extLst>
      <p:ext uri="{BB962C8B-B14F-4D97-AF65-F5344CB8AC3E}">
        <p14:creationId xmlns:p14="http://schemas.microsoft.com/office/powerpoint/2010/main" val="42756636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Membuat Dokumen HTML</a:t>
            </a:r>
          </a:p>
        </p:txBody>
      </p:sp>
    </p:spTree>
    <p:extLst>
      <p:ext uri="{BB962C8B-B14F-4D97-AF65-F5344CB8AC3E}">
        <p14:creationId xmlns:p14="http://schemas.microsoft.com/office/powerpoint/2010/main" val="35108635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Cara Membuat Dokumen HTML</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Buka teks editor</a:t>
            </a:r>
          </a:p>
          <a:p>
            <a:r>
              <a:rPr lang="id-ID" dirty="0"/>
              <a:t>Simpan</a:t>
            </a:r>
          </a:p>
          <a:p>
            <a:r>
              <a:rPr lang="id-ID" dirty="0"/>
              <a:t>Beri nama dengan ekstensi </a:t>
            </a:r>
            <a:r>
              <a:rPr lang="id-ID" b="1" dirty="0"/>
              <a:t>.html </a:t>
            </a:r>
            <a:r>
              <a:rPr lang="id-ID" dirty="0"/>
              <a:t>/ </a:t>
            </a:r>
            <a:r>
              <a:rPr lang="id-ID" b="1" dirty="0"/>
              <a:t>.htm</a:t>
            </a:r>
          </a:p>
          <a:p>
            <a:pPr lvl="1"/>
            <a:r>
              <a:rPr lang="id-ID" dirty="0"/>
              <a:t>index.html</a:t>
            </a:r>
          </a:p>
          <a:p>
            <a:pPr lvl="1"/>
            <a:r>
              <a:rPr lang="id-ID" dirty="0"/>
              <a:t>home.html</a:t>
            </a:r>
          </a:p>
          <a:p>
            <a:pPr lvl="1"/>
            <a:r>
              <a:rPr lang="id-ID" dirty="0"/>
              <a:t>dsb.</a:t>
            </a:r>
          </a:p>
        </p:txBody>
      </p:sp>
    </p:spTree>
    <p:extLst>
      <p:ext uri="{BB962C8B-B14F-4D97-AF65-F5344CB8AC3E}">
        <p14:creationId xmlns:p14="http://schemas.microsoft.com/office/powerpoint/2010/main" val="225302105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Sintaks Dasar HTML</a:t>
            </a:r>
          </a:p>
        </p:txBody>
      </p:sp>
    </p:spTree>
    <p:extLst>
      <p:ext uri="{BB962C8B-B14F-4D97-AF65-F5344CB8AC3E}">
        <p14:creationId xmlns:p14="http://schemas.microsoft.com/office/powerpoint/2010/main" val="206802880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Tag</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1549019"/>
            <a:ext cx="10515600" cy="1960764"/>
          </a:xfrm>
        </p:spPr>
        <p:txBody>
          <a:bodyPr/>
          <a:lstStyle/>
          <a:p>
            <a:r>
              <a:rPr lang="id-ID" dirty="0"/>
              <a:t>Tanda </a:t>
            </a:r>
            <a:r>
              <a:rPr lang="id-ID" b="1" dirty="0"/>
              <a:t>&lt;</a:t>
            </a:r>
            <a:r>
              <a:rPr lang="id-ID" dirty="0"/>
              <a:t> dan </a:t>
            </a:r>
            <a:r>
              <a:rPr lang="id-ID" b="1" dirty="0"/>
              <a:t>&gt;</a:t>
            </a:r>
            <a:r>
              <a:rPr lang="id-ID" dirty="0"/>
              <a:t> yang membungkus </a:t>
            </a:r>
            <a:r>
              <a:rPr lang="id-ID" b="1" dirty="0"/>
              <a:t>nama tag</a:t>
            </a:r>
            <a:endParaRPr lang="id-ID" dirty="0"/>
          </a:p>
          <a:p>
            <a:pPr lvl="1"/>
            <a:r>
              <a:rPr lang="id-ID" b="1" dirty="0"/>
              <a:t>&lt;body&gt;		</a:t>
            </a:r>
            <a:r>
              <a:rPr lang="id-ID" dirty="0"/>
              <a:t>=&gt; tag body</a:t>
            </a:r>
          </a:p>
          <a:p>
            <a:pPr lvl="1"/>
            <a:r>
              <a:rPr lang="id-ID" b="1" dirty="0"/>
              <a:t>&lt;title&gt;		</a:t>
            </a:r>
            <a:r>
              <a:rPr lang="id-ID" dirty="0"/>
              <a:t>=&gt; tag title</a:t>
            </a:r>
          </a:p>
          <a:p>
            <a:pPr lvl="1"/>
            <a:r>
              <a:rPr lang="id-ID" b="1" dirty="0"/>
              <a:t>dsb.</a:t>
            </a:r>
          </a:p>
        </p:txBody>
      </p:sp>
      <p:sp>
        <p:nvSpPr>
          <p:cNvPr id="4" name="Title 1">
            <a:extLst>
              <a:ext uri="{FF2B5EF4-FFF2-40B4-BE49-F238E27FC236}">
                <a16:creationId xmlns:a16="http://schemas.microsoft.com/office/drawing/2014/main" id="{4BB1B8A0-C628-459E-A07D-6D5076F78DEB}"/>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a:solidFill>
                  <a:srgbClr val="F1520B"/>
                </a:solidFill>
              </a:rPr>
              <a:t>Tag Penutup</a:t>
            </a:r>
          </a:p>
        </p:txBody>
      </p:sp>
      <p:sp>
        <p:nvSpPr>
          <p:cNvPr id="5" name="Content Placeholder 2">
            <a:extLst>
              <a:ext uri="{FF2B5EF4-FFF2-40B4-BE49-F238E27FC236}">
                <a16:creationId xmlns:a16="http://schemas.microsoft.com/office/drawing/2014/main" id="{BD41F625-C218-4B3A-AA93-D97A25C05085}"/>
              </a:ext>
            </a:extLst>
          </p:cNvPr>
          <p:cNvSpPr txBox="1">
            <a:spLocks/>
          </p:cNvSpPr>
          <p:nvPr/>
        </p:nvSpPr>
        <p:spPr>
          <a:xfrm>
            <a:off x="838200" y="4624924"/>
            <a:ext cx="10515600" cy="196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a:t>Tanda </a:t>
            </a:r>
            <a:r>
              <a:rPr lang="id-ID" b="1" dirty="0"/>
              <a:t>/ </a:t>
            </a:r>
            <a:r>
              <a:rPr lang="id-ID" dirty="0"/>
              <a:t>mengawali </a:t>
            </a:r>
            <a:r>
              <a:rPr lang="id-ID" b="1" dirty="0"/>
              <a:t>nama tag</a:t>
            </a:r>
          </a:p>
          <a:p>
            <a:pPr lvl="1"/>
            <a:r>
              <a:rPr lang="id-ID" b="1" dirty="0"/>
              <a:t>&lt;/body&gt;		</a:t>
            </a:r>
            <a:r>
              <a:rPr lang="id-ID" dirty="0"/>
              <a:t>=&gt; tag penutup body</a:t>
            </a:r>
          </a:p>
          <a:p>
            <a:pPr lvl="1"/>
            <a:r>
              <a:rPr lang="id-ID" b="1" dirty="0"/>
              <a:t>&lt;/title&gt;		</a:t>
            </a:r>
            <a:r>
              <a:rPr lang="id-ID" dirty="0"/>
              <a:t>=&gt; tag penutup title</a:t>
            </a:r>
          </a:p>
          <a:p>
            <a:pPr lvl="1"/>
            <a:r>
              <a:rPr lang="id-ID" b="1" dirty="0"/>
              <a:t>dsb.</a:t>
            </a:r>
          </a:p>
        </p:txBody>
      </p:sp>
    </p:spTree>
    <p:extLst>
      <p:ext uri="{BB962C8B-B14F-4D97-AF65-F5344CB8AC3E}">
        <p14:creationId xmlns:p14="http://schemas.microsoft.com/office/powerpoint/2010/main" val="259659814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Elemen</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1549019"/>
            <a:ext cx="10515600" cy="1960764"/>
          </a:xfrm>
        </p:spPr>
        <p:txBody>
          <a:bodyPr/>
          <a:lstStyle/>
          <a:p>
            <a:r>
              <a:rPr lang="id-ID" dirty="0"/>
              <a:t>Berupa </a:t>
            </a:r>
            <a:r>
              <a:rPr lang="id-ID" b="1" dirty="0"/>
              <a:t>tag pembuka</a:t>
            </a:r>
            <a:r>
              <a:rPr lang="id-ID" dirty="0"/>
              <a:t>, </a:t>
            </a:r>
            <a:r>
              <a:rPr lang="id-ID" b="1" dirty="0"/>
              <a:t>beberapa konten</a:t>
            </a:r>
            <a:r>
              <a:rPr lang="id-ID" dirty="0"/>
              <a:t>, dan </a:t>
            </a:r>
            <a:r>
              <a:rPr lang="id-ID" b="1" dirty="0"/>
              <a:t>tag penutup</a:t>
            </a:r>
            <a:endParaRPr lang="id-ID" dirty="0"/>
          </a:p>
          <a:p>
            <a:pPr lvl="1"/>
            <a:r>
              <a:rPr lang="id-ID" b="1" dirty="0"/>
              <a:t>&lt;p&gt; Belajar HTML &lt;/p&gt;		</a:t>
            </a:r>
            <a:r>
              <a:rPr lang="id-ID" dirty="0"/>
              <a:t>=&gt; elemen p</a:t>
            </a:r>
          </a:p>
          <a:p>
            <a:pPr lvl="1"/>
            <a:r>
              <a:rPr lang="id-ID" b="1" dirty="0"/>
              <a:t>&lt;h1&gt; Belajar </a:t>
            </a:r>
            <a:r>
              <a:rPr lang="id-ID" b="1"/>
              <a:t>HTML &lt;/h1&gt;</a:t>
            </a:r>
            <a:r>
              <a:rPr lang="id-ID" b="1" dirty="0"/>
              <a:t>	</a:t>
            </a:r>
            <a:r>
              <a:rPr lang="id-ID" dirty="0"/>
              <a:t>=&gt; elemen h1</a:t>
            </a:r>
            <a:endParaRPr lang="id-ID" b="1" dirty="0"/>
          </a:p>
          <a:p>
            <a:pPr lvl="1"/>
            <a:r>
              <a:rPr lang="id-ID" b="1" dirty="0"/>
              <a:t>dsb.</a:t>
            </a:r>
          </a:p>
        </p:txBody>
      </p:sp>
      <p:sp>
        <p:nvSpPr>
          <p:cNvPr id="4" name="Title 1">
            <a:extLst>
              <a:ext uri="{FF2B5EF4-FFF2-40B4-BE49-F238E27FC236}">
                <a16:creationId xmlns:a16="http://schemas.microsoft.com/office/drawing/2014/main" id="{4BB1B8A0-C628-459E-A07D-6D5076F78DEB}"/>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a:solidFill>
                  <a:srgbClr val="F1520B"/>
                </a:solidFill>
              </a:rPr>
              <a:t>Elemen tanpa penutup</a:t>
            </a:r>
          </a:p>
        </p:txBody>
      </p:sp>
      <p:sp>
        <p:nvSpPr>
          <p:cNvPr id="5" name="Content Placeholder 2">
            <a:extLst>
              <a:ext uri="{FF2B5EF4-FFF2-40B4-BE49-F238E27FC236}">
                <a16:creationId xmlns:a16="http://schemas.microsoft.com/office/drawing/2014/main" id="{BD41F625-C218-4B3A-AA93-D97A25C05085}"/>
              </a:ext>
            </a:extLst>
          </p:cNvPr>
          <p:cNvSpPr txBox="1">
            <a:spLocks/>
          </p:cNvSpPr>
          <p:nvPr/>
        </p:nvSpPr>
        <p:spPr>
          <a:xfrm>
            <a:off x="838200" y="4624924"/>
            <a:ext cx="10515600" cy="19607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b="1" dirty="0"/>
              <a:t>&lt;br&gt;</a:t>
            </a:r>
          </a:p>
          <a:p>
            <a:r>
              <a:rPr lang="id-ID" b="1" dirty="0"/>
              <a:t>&lt;hr&gt;</a:t>
            </a:r>
          </a:p>
          <a:p>
            <a:r>
              <a:rPr lang="id-ID" b="1" dirty="0"/>
              <a:t>&lt;img&gt;</a:t>
            </a:r>
          </a:p>
          <a:p>
            <a:r>
              <a:rPr lang="id-ID" b="1" dirty="0"/>
              <a:t>dll.</a:t>
            </a:r>
          </a:p>
        </p:txBody>
      </p:sp>
    </p:spTree>
    <p:extLst>
      <p:ext uri="{BB962C8B-B14F-4D97-AF65-F5344CB8AC3E}">
        <p14:creationId xmlns:p14="http://schemas.microsoft.com/office/powerpoint/2010/main" val="374098806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Atribut</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1549018"/>
            <a:ext cx="10515600" cy="4710113"/>
          </a:xfrm>
        </p:spPr>
        <p:txBody>
          <a:bodyPr>
            <a:normAutofit/>
          </a:bodyPr>
          <a:lstStyle/>
          <a:p>
            <a:pPr>
              <a:lnSpc>
                <a:spcPct val="170000"/>
              </a:lnSpc>
            </a:pPr>
            <a:r>
              <a:rPr lang="id-ID" dirty="0"/>
              <a:t>Menampung informasi untuk elemen dimana ia ditempatkan</a:t>
            </a:r>
          </a:p>
          <a:p>
            <a:pPr>
              <a:lnSpc>
                <a:spcPct val="170000"/>
              </a:lnSpc>
            </a:pPr>
            <a:r>
              <a:rPr lang="id-ID" dirty="0"/>
              <a:t>Bentuk penulisan </a:t>
            </a:r>
            <a:r>
              <a:rPr lang="id-ID" b="1" dirty="0"/>
              <a:t>nama atribut = nilai atribut</a:t>
            </a:r>
            <a:endParaRPr lang="id-ID" dirty="0"/>
          </a:p>
          <a:p>
            <a:pPr>
              <a:lnSpc>
                <a:spcPct val="170000"/>
              </a:lnSpc>
            </a:pPr>
            <a:r>
              <a:rPr lang="id-ID" dirty="0"/>
              <a:t>Ditempatkan di tag pembuka</a:t>
            </a:r>
          </a:p>
          <a:p>
            <a:pPr lvl="1">
              <a:lnSpc>
                <a:spcPct val="170000"/>
              </a:lnSpc>
            </a:pPr>
            <a:r>
              <a:rPr lang="id-ID" dirty="0"/>
              <a:t>&lt;p align=“center”&gt; Selamat Datang &lt;/p&gt;</a:t>
            </a:r>
          </a:p>
          <a:p>
            <a:pPr lvl="1">
              <a:lnSpc>
                <a:spcPct val="170000"/>
              </a:lnSpc>
            </a:pPr>
            <a:r>
              <a:rPr lang="id-ID" dirty="0"/>
              <a:t>&lt;img src=“fotoku.jpg” alt=“Gambar Saya”&gt;</a:t>
            </a:r>
          </a:p>
        </p:txBody>
      </p:sp>
    </p:spTree>
    <p:extLst>
      <p:ext uri="{BB962C8B-B14F-4D97-AF65-F5344CB8AC3E}">
        <p14:creationId xmlns:p14="http://schemas.microsoft.com/office/powerpoint/2010/main" val="98410090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Struktur Umum Dokumen HTML</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1549018"/>
            <a:ext cx="10515600" cy="4710113"/>
          </a:xfrm>
        </p:spPr>
        <p:txBody>
          <a:bodyPr>
            <a:normAutofit/>
          </a:bodyPr>
          <a:lstStyle/>
          <a:p>
            <a:pPr marL="0" indent="0">
              <a:lnSpc>
                <a:spcPct val="100000"/>
              </a:lnSpc>
              <a:buNone/>
            </a:pPr>
            <a:r>
              <a:rPr lang="id-ID" sz="2000" dirty="0"/>
              <a:t>&lt;!DOCTYPE html&gt;</a:t>
            </a:r>
          </a:p>
          <a:p>
            <a:pPr marL="0" indent="0">
              <a:lnSpc>
                <a:spcPct val="100000"/>
              </a:lnSpc>
              <a:buNone/>
            </a:pPr>
            <a:r>
              <a:rPr lang="id-ID" sz="2000" dirty="0"/>
              <a:t>&lt;html&gt;</a:t>
            </a:r>
          </a:p>
          <a:p>
            <a:pPr marL="0" indent="0">
              <a:lnSpc>
                <a:spcPct val="100000"/>
              </a:lnSpc>
              <a:buNone/>
            </a:pPr>
            <a:r>
              <a:rPr lang="id-ID" sz="2000" dirty="0">
                <a:solidFill>
                  <a:srgbClr val="FF0000"/>
                </a:solidFill>
              </a:rPr>
              <a:t>&lt;head&gt;</a:t>
            </a:r>
          </a:p>
          <a:p>
            <a:pPr marL="0" indent="0">
              <a:lnSpc>
                <a:spcPct val="100000"/>
              </a:lnSpc>
              <a:buNone/>
            </a:pPr>
            <a:r>
              <a:rPr lang="id-ID" sz="2000" dirty="0">
                <a:solidFill>
                  <a:schemeClr val="accent6">
                    <a:lumMod val="50000"/>
                  </a:schemeClr>
                </a:solidFill>
              </a:rPr>
              <a:t>&lt;title&gt;Judul Tab Browser&lt;/title&gt;</a:t>
            </a:r>
          </a:p>
          <a:p>
            <a:pPr marL="0" indent="0">
              <a:lnSpc>
                <a:spcPct val="100000"/>
              </a:lnSpc>
              <a:buNone/>
            </a:pPr>
            <a:r>
              <a:rPr lang="id-ID" sz="2000" dirty="0">
                <a:solidFill>
                  <a:srgbClr val="FF0000"/>
                </a:solidFill>
              </a:rPr>
              <a:t>&lt;/head&gt;</a:t>
            </a:r>
          </a:p>
          <a:p>
            <a:pPr marL="0" indent="0">
              <a:lnSpc>
                <a:spcPct val="100000"/>
              </a:lnSpc>
              <a:buNone/>
            </a:pPr>
            <a:r>
              <a:rPr lang="id-ID" sz="2000" dirty="0">
                <a:solidFill>
                  <a:srgbClr val="0070C0"/>
                </a:solidFill>
              </a:rPr>
              <a:t>&lt;body&gt;</a:t>
            </a:r>
          </a:p>
          <a:p>
            <a:pPr marL="0" indent="0">
              <a:lnSpc>
                <a:spcPct val="100000"/>
              </a:lnSpc>
              <a:buNone/>
            </a:pPr>
            <a:r>
              <a:rPr lang="id-ID" sz="2000" dirty="0">
                <a:solidFill>
                  <a:schemeClr val="accent6">
                    <a:lumMod val="50000"/>
                  </a:schemeClr>
                </a:solidFill>
              </a:rPr>
              <a:t>&lt;!-- konten halaman web --&gt;</a:t>
            </a:r>
          </a:p>
          <a:p>
            <a:pPr marL="0" indent="0">
              <a:lnSpc>
                <a:spcPct val="100000"/>
              </a:lnSpc>
              <a:buNone/>
            </a:pPr>
            <a:r>
              <a:rPr lang="id-ID" sz="2000" dirty="0">
                <a:solidFill>
                  <a:srgbClr val="0070C0"/>
                </a:solidFill>
              </a:rPr>
              <a:t>&lt;/body&gt;</a:t>
            </a:r>
          </a:p>
          <a:p>
            <a:pPr marL="0" indent="0">
              <a:lnSpc>
                <a:spcPct val="100000"/>
              </a:lnSpc>
              <a:buNone/>
            </a:pPr>
            <a:r>
              <a:rPr lang="id-ID" sz="2000" dirty="0"/>
              <a:t>&lt;/html&gt;</a:t>
            </a:r>
          </a:p>
        </p:txBody>
      </p:sp>
    </p:spTree>
    <p:extLst>
      <p:ext uri="{BB962C8B-B14F-4D97-AF65-F5344CB8AC3E}">
        <p14:creationId xmlns:p14="http://schemas.microsoft.com/office/powerpoint/2010/main" val="81108411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Heading</a:t>
            </a:r>
          </a:p>
        </p:txBody>
      </p:sp>
    </p:spTree>
    <p:extLst>
      <p:ext uri="{BB962C8B-B14F-4D97-AF65-F5344CB8AC3E}">
        <p14:creationId xmlns:p14="http://schemas.microsoft.com/office/powerpoint/2010/main" val="170971422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F2723-22E3-48ED-ACAB-6BA474135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451" y="1603502"/>
            <a:ext cx="4065104" cy="4065104"/>
          </a:xfrm>
          <a:prstGeom prst="rect">
            <a:avLst/>
          </a:prstGeom>
        </p:spPr>
      </p:pic>
      <p:sp>
        <p:nvSpPr>
          <p:cNvPr id="6" name="Rectangle 5">
            <a:extLst>
              <a:ext uri="{FF2B5EF4-FFF2-40B4-BE49-F238E27FC236}">
                <a16:creationId xmlns:a16="http://schemas.microsoft.com/office/drawing/2014/main" id="{6246C497-B8C9-4570-804F-955EA5FA2BA3}"/>
              </a:ext>
            </a:extLst>
          </p:cNvPr>
          <p:cNvSpPr/>
          <p:nvPr/>
        </p:nvSpPr>
        <p:spPr>
          <a:xfrm rot="2700000">
            <a:off x="-2960896" y="-638958"/>
            <a:ext cx="8635876" cy="8538571"/>
          </a:xfrm>
          <a:prstGeom prst="rect">
            <a:avLst/>
          </a:prstGeom>
          <a:solidFill>
            <a:srgbClr val="F15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TextBox 6">
            <a:extLst>
              <a:ext uri="{FF2B5EF4-FFF2-40B4-BE49-F238E27FC236}">
                <a16:creationId xmlns:a16="http://schemas.microsoft.com/office/drawing/2014/main" id="{BBE83F8B-F3D5-401D-80B1-1174FB816F52}"/>
              </a:ext>
            </a:extLst>
          </p:cNvPr>
          <p:cNvSpPr txBox="1"/>
          <p:nvPr/>
        </p:nvSpPr>
        <p:spPr>
          <a:xfrm>
            <a:off x="511445" y="2344087"/>
            <a:ext cx="3757760" cy="2169825"/>
          </a:xfrm>
          <a:prstGeom prst="rect">
            <a:avLst/>
          </a:prstGeom>
          <a:noFill/>
        </p:spPr>
        <p:txBody>
          <a:bodyPr wrap="none" rtlCol="0">
            <a:spAutoFit/>
          </a:bodyPr>
          <a:lstStyle/>
          <a:p>
            <a:r>
              <a:rPr lang="id-ID" sz="11500" b="1" dirty="0">
                <a:solidFill>
                  <a:schemeClr val="bg1"/>
                </a:solidFill>
                <a:ea typeface="Verdana" panose="020B0604030504040204" pitchFamily="34" charset="0"/>
                <a:cs typeface="Verdana" panose="020B0604030504040204" pitchFamily="34" charset="0"/>
              </a:rPr>
              <a:t>HTML</a:t>
            </a:r>
          </a:p>
          <a:p>
            <a:r>
              <a:rPr lang="id-ID" sz="2000" b="1" dirty="0">
                <a:solidFill>
                  <a:schemeClr val="bg1"/>
                </a:solidFill>
                <a:ea typeface="Verdana" panose="020B0604030504040204" pitchFamily="34" charset="0"/>
                <a:cs typeface="Verdana" panose="020B0604030504040204" pitchFamily="34" charset="0"/>
              </a:rPr>
              <a:t>( HyperText Markup Language )</a:t>
            </a:r>
            <a:endParaRPr lang="id-ID" sz="100" b="1" dirty="0">
              <a:solidFill>
                <a:schemeClr val="bg1"/>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77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500"/>
                                        <p:tgtEl>
                                          <p:spTgt spid="5"/>
                                        </p:tgtEl>
                                      </p:cBhvr>
                                    </p:animEffect>
                                    <p:anim calcmode="lin" valueType="num">
                                      <p:cBhvr>
                                        <p:cTn id="14" dur="1500" fill="hold"/>
                                        <p:tgtEl>
                                          <p:spTgt spid="5"/>
                                        </p:tgtEl>
                                        <p:attrNameLst>
                                          <p:attrName>ppt_w</p:attrName>
                                        </p:attrNameLst>
                                      </p:cBhvr>
                                      <p:tavLst>
                                        <p:tav tm="0" fmla="#ppt_w*sin(2.5*pi*$)">
                                          <p:val>
                                            <p:fltVal val="0"/>
                                          </p:val>
                                        </p:tav>
                                        <p:tav tm="100000">
                                          <p:val>
                                            <p:fltVal val="1"/>
                                          </p:val>
                                        </p:tav>
                                      </p:tavLst>
                                    </p:anim>
                                    <p:anim calcmode="lin" valueType="num">
                                      <p:cBhvr>
                                        <p:cTn id="15" dur="1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out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Heading ?</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Digunakan untuk membuat judul atau sub judul dalam konten web</a:t>
            </a:r>
          </a:p>
        </p:txBody>
      </p:sp>
    </p:spTree>
    <p:extLst>
      <p:ext uri="{BB962C8B-B14F-4D97-AF65-F5344CB8AC3E}">
        <p14:creationId xmlns:p14="http://schemas.microsoft.com/office/powerpoint/2010/main" val="188124057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Dibagi 6 Level</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&lt;h1&gt; ... &lt;/h1&gt;	: Heading Level 1</a:t>
            </a:r>
          </a:p>
          <a:p>
            <a:r>
              <a:rPr lang="id-ID" dirty="0"/>
              <a:t>&lt;h2&gt; ... &lt;/h2&gt;	: Heading Level 2</a:t>
            </a:r>
          </a:p>
          <a:p>
            <a:r>
              <a:rPr lang="id-ID" dirty="0"/>
              <a:t>&lt;h3&gt; ... &lt;/h3&gt;	: Heading Level 3</a:t>
            </a:r>
          </a:p>
          <a:p>
            <a:r>
              <a:rPr lang="id-ID" dirty="0"/>
              <a:t>&lt;h4&gt; ... &lt;/h4&gt;	: Heading Level 4</a:t>
            </a:r>
          </a:p>
          <a:p>
            <a:r>
              <a:rPr lang="id-ID" dirty="0"/>
              <a:t>&lt;h5&gt; ... &lt;/h5&gt;	: Heading Level 5</a:t>
            </a:r>
          </a:p>
          <a:p>
            <a:r>
              <a:rPr lang="id-ID" dirty="0"/>
              <a:t>&lt;h6&gt; ... &lt;/h6&gt;	: Heading Level 6</a:t>
            </a:r>
          </a:p>
        </p:txBody>
      </p:sp>
    </p:spTree>
    <p:extLst>
      <p:ext uri="{BB962C8B-B14F-4D97-AF65-F5344CB8AC3E}">
        <p14:creationId xmlns:p14="http://schemas.microsoft.com/office/powerpoint/2010/main" val="142913888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Paragraf</a:t>
            </a:r>
          </a:p>
        </p:txBody>
      </p:sp>
    </p:spTree>
    <p:extLst>
      <p:ext uri="{BB962C8B-B14F-4D97-AF65-F5344CB8AC3E}">
        <p14:creationId xmlns:p14="http://schemas.microsoft.com/office/powerpoint/2010/main" val="415557401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695459"/>
            <a:ext cx="10515600" cy="5481503"/>
          </a:xfrm>
        </p:spPr>
        <p:txBody>
          <a:bodyPr/>
          <a:lstStyle/>
          <a:p>
            <a:r>
              <a:rPr lang="id-ID" dirty="0"/>
              <a:t>&lt;br&gt;			=&gt; membuat baris baru</a:t>
            </a:r>
          </a:p>
          <a:p>
            <a:r>
              <a:rPr lang="id-ID" dirty="0"/>
              <a:t>&lt;p&gt; ... &lt;/p&gt;	=&gt; membuat paragraf</a:t>
            </a:r>
          </a:p>
          <a:p>
            <a:r>
              <a:rPr lang="id-ID" dirty="0"/>
              <a:t>&lt;hr&gt;			=&gt; membuat garis horizontal</a:t>
            </a:r>
          </a:p>
          <a:p>
            <a:r>
              <a:rPr lang="id-ID" dirty="0"/>
              <a:t>align		=&gt; atribut untuk mengatur rata teks</a:t>
            </a:r>
          </a:p>
          <a:p>
            <a:r>
              <a:rPr lang="id-ID" dirty="0"/>
              <a:t>&lt;pre&gt; ... &lt;/pre&gt;	=&gt; membuat posisi konten sesuai dari penulisan</a:t>
            </a:r>
          </a:p>
        </p:txBody>
      </p:sp>
    </p:spTree>
    <p:extLst>
      <p:ext uri="{BB962C8B-B14F-4D97-AF65-F5344CB8AC3E}">
        <p14:creationId xmlns:p14="http://schemas.microsoft.com/office/powerpoint/2010/main" val="126552346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Style Teks</a:t>
            </a:r>
          </a:p>
        </p:txBody>
      </p:sp>
    </p:spTree>
    <p:extLst>
      <p:ext uri="{BB962C8B-B14F-4D97-AF65-F5344CB8AC3E}">
        <p14:creationId xmlns:p14="http://schemas.microsoft.com/office/powerpoint/2010/main" val="328119445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437882"/>
            <a:ext cx="10515600" cy="5739081"/>
          </a:xfrm>
        </p:spPr>
        <p:txBody>
          <a:bodyPr>
            <a:normAutofit/>
          </a:bodyPr>
          <a:lstStyle/>
          <a:p>
            <a:r>
              <a:rPr lang="id-ID" sz="2400" dirty="0"/>
              <a:t>&lt;font&gt; ... &lt;/font&gt;		=&gt; untuk mengatur format font konten didalamnya</a:t>
            </a:r>
          </a:p>
          <a:p>
            <a:r>
              <a:rPr lang="id-ID" sz="2400" dirty="0"/>
              <a:t>face				=&gt; atribut untuk mengatur jenis teks</a:t>
            </a:r>
          </a:p>
          <a:p>
            <a:r>
              <a:rPr lang="id-ID" sz="2400" dirty="0"/>
              <a:t>color				=&gt; atribut untuk mengatur warna teks</a:t>
            </a:r>
          </a:p>
          <a:p>
            <a:r>
              <a:rPr lang="id-ID" sz="2400" dirty="0"/>
              <a:t>size				=&gt; atribut untuk mengatur ukuran teks</a:t>
            </a:r>
          </a:p>
        </p:txBody>
      </p:sp>
      <p:pic>
        <p:nvPicPr>
          <p:cNvPr id="1026" name="Picture 2" descr="Serif and Sans Serif Fonts - ICT IGCSE Online Workbook">
            <a:extLst>
              <a:ext uri="{FF2B5EF4-FFF2-40B4-BE49-F238E27FC236}">
                <a16:creationId xmlns:a16="http://schemas.microsoft.com/office/drawing/2014/main" id="{C564025A-88C7-4AEA-BFE7-533410C4C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3151501"/>
            <a:ext cx="4924425" cy="1971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6539121-3B4D-400F-9E4A-9A0B43F99B2A}"/>
              </a:ext>
            </a:extLst>
          </p:cNvPr>
          <p:cNvSpPr/>
          <p:nvPr/>
        </p:nvSpPr>
        <p:spPr>
          <a:xfrm>
            <a:off x="519985" y="5096071"/>
            <a:ext cx="11152030" cy="369332"/>
          </a:xfrm>
          <a:prstGeom prst="rect">
            <a:avLst/>
          </a:prstGeom>
        </p:spPr>
        <p:txBody>
          <a:bodyPr wrap="square">
            <a:spAutoFit/>
          </a:bodyPr>
          <a:lstStyle/>
          <a:p>
            <a:pPr algn="ctr"/>
            <a:r>
              <a:rPr lang="id-ID" i="1" dirty="0"/>
              <a:t>Source: https://jalls94796.weebly.com/section-10---document-production/serif-and-sans-serif-fonts</a:t>
            </a:r>
          </a:p>
        </p:txBody>
      </p:sp>
    </p:spTree>
    <p:extLst>
      <p:ext uri="{BB962C8B-B14F-4D97-AF65-F5344CB8AC3E}">
        <p14:creationId xmlns:p14="http://schemas.microsoft.com/office/powerpoint/2010/main" val="51046573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Format Teks</a:t>
            </a:r>
          </a:p>
        </p:txBody>
      </p:sp>
    </p:spTree>
    <p:extLst>
      <p:ext uri="{BB962C8B-B14F-4D97-AF65-F5344CB8AC3E}">
        <p14:creationId xmlns:p14="http://schemas.microsoft.com/office/powerpoint/2010/main" val="138595800"/>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412125"/>
            <a:ext cx="10515600" cy="5739081"/>
          </a:xfrm>
        </p:spPr>
        <p:txBody>
          <a:bodyPr>
            <a:normAutofit/>
          </a:bodyPr>
          <a:lstStyle/>
          <a:p>
            <a:r>
              <a:rPr lang="id-ID" sz="2400" dirty="0"/>
              <a:t>&lt;b&gt; ... &lt;/b&gt;		=&gt; menebalkan tulisan (bold)</a:t>
            </a:r>
          </a:p>
          <a:p>
            <a:r>
              <a:rPr lang="id-ID" sz="2400" dirty="0"/>
              <a:t>&lt;i&gt; ... &lt;/i&gt; 		=&gt; memiringkan tulisan (italic)</a:t>
            </a:r>
          </a:p>
          <a:p>
            <a:r>
              <a:rPr lang="id-ID" sz="2400" dirty="0"/>
              <a:t>&lt;u&gt; ... &lt;/u&gt; 		=&gt; menggaris bawahi tulisan (underline)</a:t>
            </a:r>
          </a:p>
          <a:p>
            <a:r>
              <a:rPr lang="id-ID" sz="2400" dirty="0"/>
              <a:t>&lt;mark&gt; ... &lt;/mark&gt;	=&gt; membuat teks tertanda</a:t>
            </a:r>
          </a:p>
          <a:p>
            <a:r>
              <a:rPr lang="id-ID" sz="2400" dirty="0"/>
              <a:t>&lt;sub&gt; ... &lt;/sub&gt;	=&gt; membuat tulisan subscript</a:t>
            </a:r>
          </a:p>
          <a:p>
            <a:r>
              <a:rPr lang="id-ID" sz="2400" dirty="0"/>
              <a:t>&lt;sup&gt; ... &lt;/sup&gt;	=&gt; membuat tulisan superscript</a:t>
            </a:r>
          </a:p>
        </p:txBody>
      </p:sp>
    </p:spTree>
    <p:extLst>
      <p:ext uri="{BB962C8B-B14F-4D97-AF65-F5344CB8AC3E}">
        <p14:creationId xmlns:p14="http://schemas.microsoft.com/office/powerpoint/2010/main" val="399261369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Komentar</a:t>
            </a:r>
          </a:p>
        </p:txBody>
      </p:sp>
    </p:spTree>
    <p:extLst>
      <p:ext uri="{BB962C8B-B14F-4D97-AF65-F5344CB8AC3E}">
        <p14:creationId xmlns:p14="http://schemas.microsoft.com/office/powerpoint/2010/main" val="1171214773"/>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Fungsi Komentar</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Memberi informasi untuk kode yang dibuat</a:t>
            </a:r>
          </a:p>
          <a:p>
            <a:r>
              <a:rPr lang="id-ID" dirty="0"/>
              <a:t>Memudahkan pekerjaan programmer yang bekerja dalam tim</a:t>
            </a:r>
          </a:p>
          <a:p>
            <a:r>
              <a:rPr lang="id-ID" dirty="0"/>
              <a:t>Mematikan kode yang tidak ingin dijalankan</a:t>
            </a:r>
          </a:p>
          <a:p>
            <a:endParaRPr lang="id-ID" dirty="0"/>
          </a:p>
          <a:p>
            <a:pPr marL="0" indent="0" algn="ctr">
              <a:buNone/>
            </a:pPr>
            <a:r>
              <a:rPr lang="id-ID" dirty="0"/>
              <a:t>&lt;!-- ini adalah komentar --&gt;</a:t>
            </a:r>
          </a:p>
        </p:txBody>
      </p:sp>
    </p:spTree>
    <p:extLst>
      <p:ext uri="{BB962C8B-B14F-4D97-AF65-F5344CB8AC3E}">
        <p14:creationId xmlns:p14="http://schemas.microsoft.com/office/powerpoint/2010/main" val="120147554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EA4-F8E1-4791-863D-7F5C6ADF06B9}"/>
              </a:ext>
            </a:extLst>
          </p:cNvPr>
          <p:cNvSpPr>
            <a:spLocks noGrp="1"/>
          </p:cNvSpPr>
          <p:nvPr>
            <p:ph type="title"/>
          </p:nvPr>
        </p:nvSpPr>
        <p:spPr>
          <a:xfrm>
            <a:off x="838200" y="365125"/>
            <a:ext cx="10515600" cy="6062179"/>
          </a:xfrm>
        </p:spPr>
        <p:txBody>
          <a:bodyPr/>
          <a:lstStyle/>
          <a:p>
            <a:pPr algn="ctr"/>
            <a:r>
              <a:rPr lang="id-ID" b="1" dirty="0">
                <a:solidFill>
                  <a:srgbClr val="F1520B"/>
                </a:solidFill>
                <a:latin typeface="+mn-lt"/>
                <a:ea typeface="Verdana" panose="020B0604030504040204" pitchFamily="34" charset="0"/>
                <a:cs typeface="Verdana" panose="020B0604030504040204" pitchFamily="34" charset="0"/>
              </a:rPr>
              <a:t>Apa Yang Akan Dibuat ?</a:t>
            </a:r>
          </a:p>
        </p:txBody>
      </p:sp>
    </p:spTree>
    <p:extLst>
      <p:ext uri="{BB962C8B-B14F-4D97-AF65-F5344CB8AC3E}">
        <p14:creationId xmlns:p14="http://schemas.microsoft.com/office/powerpoint/2010/main" val="1872218665"/>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Hyperlink</a:t>
            </a:r>
          </a:p>
        </p:txBody>
      </p:sp>
    </p:spTree>
    <p:extLst>
      <p:ext uri="{BB962C8B-B14F-4D97-AF65-F5344CB8AC3E}">
        <p14:creationId xmlns:p14="http://schemas.microsoft.com/office/powerpoint/2010/main" val="150346888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Hyperlink</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HTML Link / Hyperlink memungkinkan pengunjung web untuk berpindah halaman ketika konten yang memiliki link tersebut di klik</a:t>
            </a:r>
          </a:p>
          <a:p>
            <a:r>
              <a:rPr lang="id-ID" dirty="0"/>
              <a:t>&lt;a&gt; ... &lt;/a&gt;	=&gt; tag untuk membuat link</a:t>
            </a:r>
          </a:p>
          <a:p>
            <a:r>
              <a:rPr lang="id-ID" dirty="0"/>
              <a:t>href			=&gt; atribut untuk menentukan url yang di tuju</a:t>
            </a:r>
          </a:p>
          <a:p>
            <a:r>
              <a:rPr lang="id-ID" dirty="0"/>
              <a:t>Link bisa menampung konten teks, gambar, ataupun elemen html juga</a:t>
            </a:r>
          </a:p>
        </p:txBody>
      </p:sp>
    </p:spTree>
    <p:extLst>
      <p:ext uri="{BB962C8B-B14F-4D97-AF65-F5344CB8AC3E}">
        <p14:creationId xmlns:p14="http://schemas.microsoft.com/office/powerpoint/2010/main" val="273846036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Absolute URL VS Relative URL</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b="1" dirty="0"/>
              <a:t>Absolute URL	</a:t>
            </a:r>
            <a:r>
              <a:rPr lang="id-ID" dirty="0"/>
              <a:t>=&gt; url yang mengarah ke situs di internet</a:t>
            </a:r>
          </a:p>
          <a:p>
            <a:r>
              <a:rPr lang="id-ID" b="1" dirty="0"/>
              <a:t>Relative URL	</a:t>
            </a:r>
            <a:r>
              <a:rPr lang="id-ID" dirty="0"/>
              <a:t>=&gt; url yang mengarah ke file / halaman lokal</a:t>
            </a:r>
            <a:endParaRPr lang="id-ID" b="1" dirty="0"/>
          </a:p>
        </p:txBody>
      </p:sp>
    </p:spTree>
    <p:extLst>
      <p:ext uri="{BB962C8B-B14F-4D97-AF65-F5344CB8AC3E}">
        <p14:creationId xmlns:p14="http://schemas.microsoft.com/office/powerpoint/2010/main" val="112962542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Bookmark</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Menggunakan atribut </a:t>
            </a:r>
            <a:r>
              <a:rPr lang="id-ID" b="1" dirty="0"/>
              <a:t>id</a:t>
            </a:r>
            <a:r>
              <a:rPr lang="id-ID" dirty="0"/>
              <a:t> untuk memberi penanda pada elemennya</a:t>
            </a:r>
          </a:p>
          <a:p>
            <a:r>
              <a:rPr lang="id-ID" b="1" dirty="0"/>
              <a:t>href </a:t>
            </a:r>
            <a:r>
              <a:rPr lang="id-ID" dirty="0"/>
              <a:t>diarahkan ke #</a:t>
            </a:r>
            <a:r>
              <a:rPr lang="id-ID" i="1" dirty="0"/>
              <a:t>&lt;nilai id</a:t>
            </a:r>
            <a:r>
              <a:rPr lang="id-ID" dirty="0"/>
              <a:t>&gt;</a:t>
            </a:r>
            <a:endParaRPr lang="id-ID" b="1" dirty="0"/>
          </a:p>
        </p:txBody>
      </p:sp>
    </p:spTree>
    <p:extLst>
      <p:ext uri="{BB962C8B-B14F-4D97-AF65-F5344CB8AC3E}">
        <p14:creationId xmlns:p14="http://schemas.microsoft.com/office/powerpoint/2010/main" val="151016534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Memasukkan Gambar</a:t>
            </a:r>
          </a:p>
        </p:txBody>
      </p:sp>
    </p:spTree>
    <p:extLst>
      <p:ext uri="{BB962C8B-B14F-4D97-AF65-F5344CB8AC3E}">
        <p14:creationId xmlns:p14="http://schemas.microsoft.com/office/powerpoint/2010/main" val="2938348656"/>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631065"/>
            <a:ext cx="10515600" cy="5545898"/>
          </a:xfrm>
        </p:spPr>
        <p:txBody>
          <a:bodyPr/>
          <a:lstStyle/>
          <a:p>
            <a:r>
              <a:rPr lang="id-ID" dirty="0"/>
              <a:t>&lt;img&gt; ... &lt;/img&gt;		=&gt; untuk memasukkan gamba</a:t>
            </a:r>
            <a:r>
              <a:rPr lang="id-ID" b="1" dirty="0"/>
              <a:t>r</a:t>
            </a:r>
          </a:p>
          <a:p>
            <a:r>
              <a:rPr lang="id-ID" dirty="0"/>
              <a:t>src				=&gt; url gambar yang ditampilkan</a:t>
            </a:r>
          </a:p>
          <a:p>
            <a:r>
              <a:rPr lang="id-ID" dirty="0"/>
              <a:t>width			=&gt; mengatur lebar</a:t>
            </a:r>
          </a:p>
          <a:p>
            <a:r>
              <a:rPr lang="id-ID" dirty="0"/>
              <a:t>height			=&gt; mengatur tinggi</a:t>
            </a:r>
          </a:p>
          <a:p>
            <a:r>
              <a:rPr lang="id-ID" dirty="0"/>
              <a:t>alt				=&gt; alternatif konten gambar</a:t>
            </a:r>
          </a:p>
          <a:p>
            <a:r>
              <a:rPr lang="id-ID" dirty="0"/>
              <a:t>&lt;center&gt; ... &lt;/center&gt;	=&gt; menengahkan elemen</a:t>
            </a:r>
          </a:p>
        </p:txBody>
      </p:sp>
    </p:spTree>
    <p:extLst>
      <p:ext uri="{BB962C8B-B14F-4D97-AF65-F5344CB8AC3E}">
        <p14:creationId xmlns:p14="http://schemas.microsoft.com/office/powerpoint/2010/main" val="378836451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Tabel</a:t>
            </a:r>
          </a:p>
        </p:txBody>
      </p:sp>
    </p:spTree>
    <p:extLst>
      <p:ext uri="{BB962C8B-B14F-4D97-AF65-F5344CB8AC3E}">
        <p14:creationId xmlns:p14="http://schemas.microsoft.com/office/powerpoint/2010/main" val="302745265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631065"/>
            <a:ext cx="10515600" cy="5545898"/>
          </a:xfrm>
        </p:spPr>
        <p:txBody>
          <a:bodyPr/>
          <a:lstStyle/>
          <a:p>
            <a:r>
              <a:rPr lang="id-ID" dirty="0"/>
              <a:t>&lt;table&gt; ... &lt;/table&gt;	=&gt; membuat tabel</a:t>
            </a:r>
          </a:p>
          <a:p>
            <a:r>
              <a:rPr lang="id-ID" dirty="0"/>
              <a:t>&lt;tr&gt; ... &lt;/tr&gt;		=&gt; membuat baris</a:t>
            </a:r>
          </a:p>
          <a:p>
            <a:r>
              <a:rPr lang="id-ID" dirty="0"/>
              <a:t>&lt;td&gt; ... &lt;/td&gt;		=&gt; membuat kolom</a:t>
            </a:r>
          </a:p>
          <a:p>
            <a:r>
              <a:rPr lang="id-ID" dirty="0"/>
              <a:t>border			=&gt; atribut untuk mengatur tebal baris</a:t>
            </a:r>
          </a:p>
          <a:p>
            <a:r>
              <a:rPr lang="id-ID" dirty="0"/>
              <a:t>&lt;th&gt; ... &lt;/th&gt;		=&gt; membuat tabel header</a:t>
            </a:r>
          </a:p>
          <a:p>
            <a:r>
              <a:rPr lang="id-ID" dirty="0"/>
              <a:t>colspan			=&gt; atribut untuk menggabungkan kolom</a:t>
            </a:r>
          </a:p>
          <a:p>
            <a:r>
              <a:rPr lang="id-ID" dirty="0"/>
              <a:t>rowspan			=&gt; atribut untuk menggabungkan baris</a:t>
            </a:r>
          </a:p>
          <a:p>
            <a:r>
              <a:rPr lang="id-ID" dirty="0"/>
              <a:t>cellpadding		=&gt; atribut untuk mengatur jarak antar baris 						dan konten</a:t>
            </a:r>
          </a:p>
          <a:p>
            <a:r>
              <a:rPr lang="id-ID" dirty="0"/>
              <a:t>cellspacing			=&gt; atribut untuk mengatur jarak antar baris 						kolom</a:t>
            </a:r>
          </a:p>
        </p:txBody>
      </p:sp>
    </p:spTree>
    <p:extLst>
      <p:ext uri="{BB962C8B-B14F-4D97-AF65-F5344CB8AC3E}">
        <p14:creationId xmlns:p14="http://schemas.microsoft.com/office/powerpoint/2010/main" val="86139751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List</a:t>
            </a:r>
          </a:p>
        </p:txBody>
      </p:sp>
    </p:spTree>
    <p:extLst>
      <p:ext uri="{BB962C8B-B14F-4D97-AF65-F5344CB8AC3E}">
        <p14:creationId xmlns:p14="http://schemas.microsoft.com/office/powerpoint/2010/main" val="1677569140"/>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Ordered List</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List yang memiliki urutan</a:t>
            </a:r>
            <a:endParaRPr lang="id-ID" b="1" dirty="0"/>
          </a:p>
        </p:txBody>
      </p:sp>
      <p:pic>
        <p:nvPicPr>
          <p:cNvPr id="4" name="Picture 3">
            <a:extLst>
              <a:ext uri="{FF2B5EF4-FFF2-40B4-BE49-F238E27FC236}">
                <a16:creationId xmlns:a16="http://schemas.microsoft.com/office/drawing/2014/main" id="{D9117F7F-A3B6-475C-8994-CB534E4B4AE7}"/>
              </a:ext>
            </a:extLst>
          </p:cNvPr>
          <p:cNvPicPr>
            <a:picLocks noChangeAspect="1"/>
          </p:cNvPicPr>
          <p:nvPr/>
        </p:nvPicPr>
        <p:blipFill>
          <a:blip r:embed="rId2"/>
          <a:stretch>
            <a:fillRect/>
          </a:stretch>
        </p:blipFill>
        <p:spPr>
          <a:xfrm>
            <a:off x="4214812" y="3251032"/>
            <a:ext cx="3762375" cy="2505075"/>
          </a:xfrm>
          <a:prstGeom prst="rect">
            <a:avLst/>
          </a:prstGeom>
        </p:spPr>
      </p:pic>
    </p:spTree>
    <p:extLst>
      <p:ext uri="{BB962C8B-B14F-4D97-AF65-F5344CB8AC3E}">
        <p14:creationId xmlns:p14="http://schemas.microsoft.com/office/powerpoint/2010/main" val="5037330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EA4-F8E1-4791-863D-7F5C6ADF06B9}"/>
              </a:ext>
            </a:extLst>
          </p:cNvPr>
          <p:cNvSpPr>
            <a:spLocks noGrp="1"/>
          </p:cNvSpPr>
          <p:nvPr>
            <p:ph type="title"/>
          </p:nvPr>
        </p:nvSpPr>
        <p:spPr>
          <a:xfrm>
            <a:off x="838200" y="365125"/>
            <a:ext cx="10515600" cy="6062179"/>
          </a:xfrm>
        </p:spPr>
        <p:txBody>
          <a:bodyPr/>
          <a:lstStyle/>
          <a:p>
            <a:pPr algn="ctr"/>
            <a:r>
              <a:rPr lang="id-ID" b="1" dirty="0">
                <a:solidFill>
                  <a:srgbClr val="F1520B"/>
                </a:solidFill>
                <a:latin typeface="+mn-lt"/>
                <a:ea typeface="Verdana" panose="020B0604030504040204" pitchFamily="34" charset="0"/>
                <a:cs typeface="Verdana" panose="020B0604030504040204" pitchFamily="34" charset="0"/>
              </a:rPr>
              <a:t>Persiapan</a:t>
            </a:r>
          </a:p>
        </p:txBody>
      </p:sp>
    </p:spTree>
    <p:extLst>
      <p:ext uri="{BB962C8B-B14F-4D97-AF65-F5344CB8AC3E}">
        <p14:creationId xmlns:p14="http://schemas.microsoft.com/office/powerpoint/2010/main" val="3620888548"/>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Unordered List</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List yang tidak memiliki urutan</a:t>
            </a:r>
            <a:endParaRPr lang="id-ID" b="1" dirty="0"/>
          </a:p>
        </p:txBody>
      </p:sp>
      <p:pic>
        <p:nvPicPr>
          <p:cNvPr id="5" name="Picture 4">
            <a:extLst>
              <a:ext uri="{FF2B5EF4-FFF2-40B4-BE49-F238E27FC236}">
                <a16:creationId xmlns:a16="http://schemas.microsoft.com/office/drawing/2014/main" id="{0E778D4E-BE51-4E2E-AD76-6D596E06ED64}"/>
              </a:ext>
            </a:extLst>
          </p:cNvPr>
          <p:cNvPicPr>
            <a:picLocks noChangeAspect="1"/>
          </p:cNvPicPr>
          <p:nvPr/>
        </p:nvPicPr>
        <p:blipFill>
          <a:blip r:embed="rId2"/>
          <a:stretch>
            <a:fillRect/>
          </a:stretch>
        </p:blipFill>
        <p:spPr>
          <a:xfrm>
            <a:off x="4762500" y="3429000"/>
            <a:ext cx="2667000" cy="1790700"/>
          </a:xfrm>
          <a:prstGeom prst="rect">
            <a:avLst/>
          </a:prstGeom>
        </p:spPr>
      </p:pic>
    </p:spTree>
    <p:extLst>
      <p:ext uri="{BB962C8B-B14F-4D97-AF65-F5344CB8AC3E}">
        <p14:creationId xmlns:p14="http://schemas.microsoft.com/office/powerpoint/2010/main" val="1130085951"/>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540913"/>
            <a:ext cx="10515600" cy="5636050"/>
          </a:xfrm>
        </p:spPr>
        <p:txBody>
          <a:bodyPr/>
          <a:lstStyle/>
          <a:p>
            <a:r>
              <a:rPr lang="id-ID" dirty="0"/>
              <a:t>&lt;ol&gt; ... &lt;/ol&gt;		=&gt; membuat ordered list</a:t>
            </a:r>
          </a:p>
          <a:p>
            <a:r>
              <a:rPr lang="id-ID" dirty="0"/>
              <a:t>&lt;ul&gt; ... &lt;/ul&gt;		=&gt; membuat unordered list</a:t>
            </a:r>
          </a:p>
          <a:p>
            <a:r>
              <a:rPr lang="id-ID" dirty="0"/>
              <a:t>&lt;li&gt; ... &lt;/li&gt;		=&gt; menampung item list</a:t>
            </a:r>
          </a:p>
          <a:p>
            <a:r>
              <a:rPr lang="id-ID" dirty="0"/>
              <a:t>type				=&gt; atribut untuk jenis listnya</a:t>
            </a:r>
          </a:p>
          <a:p>
            <a:pPr lvl="1"/>
            <a:r>
              <a:rPr lang="id-ID" dirty="0"/>
              <a:t>Ordered list:</a:t>
            </a:r>
          </a:p>
          <a:p>
            <a:pPr lvl="2"/>
            <a:r>
              <a:rPr lang="id-ID" dirty="0"/>
              <a:t>1		</a:t>
            </a:r>
            <a:r>
              <a:rPr lang="id-ID" i="1" dirty="0"/>
              <a:t>(default)</a:t>
            </a:r>
          </a:p>
          <a:p>
            <a:pPr lvl="2"/>
            <a:r>
              <a:rPr lang="id-ID" dirty="0"/>
              <a:t>A</a:t>
            </a:r>
          </a:p>
          <a:p>
            <a:pPr lvl="2"/>
            <a:r>
              <a:rPr lang="id-ID" dirty="0"/>
              <a:t>a</a:t>
            </a:r>
          </a:p>
          <a:p>
            <a:pPr lvl="2"/>
            <a:r>
              <a:rPr lang="id-ID" dirty="0"/>
              <a:t>I</a:t>
            </a:r>
          </a:p>
          <a:p>
            <a:pPr lvl="2"/>
            <a:r>
              <a:rPr lang="id-ID" dirty="0"/>
              <a:t>i</a:t>
            </a:r>
          </a:p>
          <a:p>
            <a:pPr lvl="1"/>
            <a:r>
              <a:rPr lang="id-ID" dirty="0"/>
              <a:t>Unordered list:</a:t>
            </a:r>
          </a:p>
          <a:p>
            <a:pPr lvl="2"/>
            <a:r>
              <a:rPr lang="id-ID" dirty="0"/>
              <a:t>disc		</a:t>
            </a:r>
            <a:r>
              <a:rPr lang="id-ID" i="1" dirty="0"/>
              <a:t>(default)</a:t>
            </a:r>
          </a:p>
          <a:p>
            <a:pPr lvl="2"/>
            <a:r>
              <a:rPr lang="id-ID" dirty="0"/>
              <a:t>circle</a:t>
            </a:r>
          </a:p>
          <a:p>
            <a:pPr lvl="2"/>
            <a:r>
              <a:rPr lang="id-ID" dirty="0"/>
              <a:t>square</a:t>
            </a:r>
          </a:p>
        </p:txBody>
      </p:sp>
    </p:spTree>
    <p:extLst>
      <p:ext uri="{BB962C8B-B14F-4D97-AF65-F5344CB8AC3E}">
        <p14:creationId xmlns:p14="http://schemas.microsoft.com/office/powerpoint/2010/main" val="384172514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Iframe</a:t>
            </a:r>
          </a:p>
        </p:txBody>
      </p:sp>
    </p:spTree>
    <p:extLst>
      <p:ext uri="{BB962C8B-B14F-4D97-AF65-F5344CB8AC3E}">
        <p14:creationId xmlns:p14="http://schemas.microsoft.com/office/powerpoint/2010/main" val="1643158630"/>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Iframe ?</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Menampilkan halaman lain dalam halaman web</a:t>
            </a:r>
          </a:p>
          <a:p>
            <a:r>
              <a:rPr lang="id-ID" dirty="0"/>
              <a:t>&lt;iframe&gt; ... &lt;/iframe&gt;	=&gt; membuat iframe</a:t>
            </a:r>
          </a:p>
          <a:p>
            <a:r>
              <a:rPr lang="id-ID" dirty="0"/>
              <a:t>src				=&gt; atribut berisi url halaman yang ditampilkan</a:t>
            </a:r>
          </a:p>
          <a:p>
            <a:r>
              <a:rPr lang="id-ID" dirty="0"/>
              <a:t>width			=&gt; atribut untuk mengatur tinggi halaman</a:t>
            </a:r>
          </a:p>
          <a:p>
            <a:r>
              <a:rPr lang="id-ID" dirty="0"/>
              <a:t>height			=&gt; atribut untuk mengatur lebar halaman</a:t>
            </a:r>
          </a:p>
        </p:txBody>
      </p:sp>
    </p:spTree>
    <p:extLst>
      <p:ext uri="{BB962C8B-B14F-4D97-AF65-F5344CB8AC3E}">
        <p14:creationId xmlns:p14="http://schemas.microsoft.com/office/powerpoint/2010/main" val="2846884260"/>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Memanfaatkan target link untuk iframe</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name	=&gt; atribut untuk memberi identitas pada elemen iframe</a:t>
            </a:r>
          </a:p>
          <a:p>
            <a:r>
              <a:rPr lang="id-ID" dirty="0"/>
              <a:t>target	=&gt; atribut link untuk diarahkan ke nilai name iframe</a:t>
            </a:r>
          </a:p>
        </p:txBody>
      </p:sp>
    </p:spTree>
    <p:extLst>
      <p:ext uri="{BB962C8B-B14F-4D97-AF65-F5344CB8AC3E}">
        <p14:creationId xmlns:p14="http://schemas.microsoft.com/office/powerpoint/2010/main" val="416151760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Iframe vidio youtube</a:t>
            </a:r>
          </a:p>
        </p:txBody>
      </p:sp>
      <p:pic>
        <p:nvPicPr>
          <p:cNvPr id="4" name="Picture 3">
            <a:extLst>
              <a:ext uri="{FF2B5EF4-FFF2-40B4-BE49-F238E27FC236}">
                <a16:creationId xmlns:a16="http://schemas.microsoft.com/office/drawing/2014/main" id="{84FAC314-842D-4663-9067-9AA68F924BD6}"/>
              </a:ext>
            </a:extLst>
          </p:cNvPr>
          <p:cNvPicPr>
            <a:picLocks noChangeAspect="1"/>
          </p:cNvPicPr>
          <p:nvPr/>
        </p:nvPicPr>
        <p:blipFill>
          <a:blip r:embed="rId2"/>
          <a:stretch>
            <a:fillRect/>
          </a:stretch>
        </p:blipFill>
        <p:spPr>
          <a:xfrm>
            <a:off x="442912" y="1690688"/>
            <a:ext cx="11306175" cy="4686300"/>
          </a:xfrm>
          <a:prstGeom prst="rect">
            <a:avLst/>
          </a:prstGeom>
        </p:spPr>
      </p:pic>
    </p:spTree>
    <p:extLst>
      <p:ext uri="{BB962C8B-B14F-4D97-AF65-F5344CB8AC3E}">
        <p14:creationId xmlns:p14="http://schemas.microsoft.com/office/powerpoint/2010/main" val="186581243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File Path</a:t>
            </a:r>
          </a:p>
        </p:txBody>
      </p:sp>
    </p:spTree>
    <p:extLst>
      <p:ext uri="{BB962C8B-B14F-4D97-AF65-F5344CB8AC3E}">
        <p14:creationId xmlns:p14="http://schemas.microsoft.com/office/powerpoint/2010/main" val="2202529174"/>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File Path ?</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Menjelaskan lokasi dimana halaman dituju dari relative url</a:t>
            </a:r>
          </a:p>
          <a:p>
            <a:pPr lvl="1"/>
            <a:r>
              <a:rPr lang="id-ID" dirty="0"/>
              <a:t>index.html</a:t>
            </a:r>
          </a:p>
          <a:p>
            <a:pPr lvl="2"/>
            <a:r>
              <a:rPr lang="id-ID" dirty="0"/>
              <a:t>halaman index.html yang masih satu folder / direktori </a:t>
            </a:r>
          </a:p>
          <a:p>
            <a:pPr lvl="1"/>
            <a:r>
              <a:rPr lang="id-ID" dirty="0"/>
              <a:t>home/index.html</a:t>
            </a:r>
          </a:p>
          <a:p>
            <a:pPr lvl="2"/>
            <a:r>
              <a:rPr lang="id-ID" dirty="0"/>
              <a:t>halaman index.html didalam folder / direktori home</a:t>
            </a:r>
          </a:p>
          <a:p>
            <a:pPr lvl="1"/>
            <a:r>
              <a:rPr lang="id-ID" dirty="0"/>
              <a:t>../index.html</a:t>
            </a:r>
          </a:p>
          <a:p>
            <a:pPr lvl="2"/>
            <a:r>
              <a:rPr lang="id-ID" dirty="0"/>
              <a:t>halaman index.html yang berada di satu folder / satu direktori keluar dari lokasi tersebut</a:t>
            </a:r>
          </a:p>
        </p:txBody>
      </p:sp>
    </p:spTree>
    <p:extLst>
      <p:ext uri="{BB962C8B-B14F-4D97-AF65-F5344CB8AC3E}">
        <p14:creationId xmlns:p14="http://schemas.microsoft.com/office/powerpoint/2010/main" val="2362790434"/>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Vidio &amp; Audio</a:t>
            </a:r>
          </a:p>
        </p:txBody>
      </p:sp>
    </p:spTree>
    <p:extLst>
      <p:ext uri="{BB962C8B-B14F-4D97-AF65-F5344CB8AC3E}">
        <p14:creationId xmlns:p14="http://schemas.microsoft.com/office/powerpoint/2010/main" val="333224390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Menampilkan Vidio dan Audio</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&lt;video&gt; ... &lt;/video&gt;	=&gt; tag utama untuk menampilkan vidio</a:t>
            </a:r>
          </a:p>
          <a:p>
            <a:r>
              <a:rPr lang="id-ID" dirty="0"/>
              <a:t>&lt;audio&gt; ... &lt;/audio&gt;	=&gt; tag utama untuk menampilkan audio</a:t>
            </a:r>
          </a:p>
          <a:p>
            <a:r>
              <a:rPr lang="id-ID" dirty="0"/>
              <a:t>&lt;source&gt; ... &lt;/source&gt;	=&gt; tag untuk mengambil media</a:t>
            </a:r>
          </a:p>
          <a:p>
            <a:r>
              <a:rPr lang="id-ID" dirty="0"/>
              <a:t>src				=&gt; atribut berisi url vidio / audio</a:t>
            </a:r>
          </a:p>
          <a:p>
            <a:r>
              <a:rPr lang="id-ID" dirty="0"/>
              <a:t>controls			=&gt; atribut untuk menampilkan kontrol</a:t>
            </a:r>
          </a:p>
          <a:p>
            <a:r>
              <a:rPr lang="id-ID" dirty="0"/>
              <a:t>autoplay			=&gt; media otomatis berjalan ketika halaman 						diakses</a:t>
            </a:r>
          </a:p>
          <a:p>
            <a:endParaRPr lang="id-ID" dirty="0"/>
          </a:p>
        </p:txBody>
      </p:sp>
    </p:spTree>
    <p:extLst>
      <p:ext uri="{BB962C8B-B14F-4D97-AF65-F5344CB8AC3E}">
        <p14:creationId xmlns:p14="http://schemas.microsoft.com/office/powerpoint/2010/main" val="381118670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Persiapan Kebutuhan</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a:xfrm>
            <a:off x="838200" y="1825625"/>
            <a:ext cx="10515600" cy="4667250"/>
          </a:xfrm>
        </p:spPr>
        <p:txBody>
          <a:bodyPr>
            <a:normAutofit/>
          </a:bodyPr>
          <a:lstStyle/>
          <a:p>
            <a:r>
              <a:rPr lang="id-ID" dirty="0"/>
              <a:t>Teks Editor</a:t>
            </a:r>
          </a:p>
          <a:p>
            <a:pPr lvl="1"/>
            <a:r>
              <a:rPr lang="id-ID" dirty="0"/>
              <a:t>Aplikasi untuk membuat dan mengedit teks</a:t>
            </a:r>
          </a:p>
          <a:p>
            <a:pPr lvl="2"/>
            <a:r>
              <a:rPr lang="id-ID" dirty="0"/>
              <a:t>Notepad++</a:t>
            </a:r>
          </a:p>
          <a:p>
            <a:pPr lvl="2"/>
            <a:r>
              <a:rPr lang="id-ID" dirty="0"/>
              <a:t>Sublime Text 3</a:t>
            </a:r>
          </a:p>
          <a:p>
            <a:pPr lvl="2"/>
            <a:r>
              <a:rPr lang="id-ID" dirty="0"/>
              <a:t>Visual Studio Code</a:t>
            </a:r>
          </a:p>
          <a:p>
            <a:pPr lvl="2"/>
            <a:r>
              <a:rPr lang="id-ID" dirty="0"/>
              <a:t>Atom</a:t>
            </a:r>
          </a:p>
          <a:p>
            <a:pPr lvl="2"/>
            <a:r>
              <a:rPr lang="id-ID" dirty="0"/>
              <a:t>dll.</a:t>
            </a:r>
          </a:p>
          <a:p>
            <a:r>
              <a:rPr lang="id-ID" dirty="0"/>
              <a:t>Web Browser</a:t>
            </a:r>
          </a:p>
          <a:p>
            <a:pPr lvl="1"/>
            <a:r>
              <a:rPr lang="id-ID" dirty="0"/>
              <a:t>Aplikasi untuk mengakses halaman web</a:t>
            </a:r>
          </a:p>
          <a:p>
            <a:pPr lvl="2"/>
            <a:r>
              <a:rPr lang="id-ID" dirty="0"/>
              <a:t>Chrome</a:t>
            </a:r>
          </a:p>
          <a:p>
            <a:pPr lvl="2"/>
            <a:r>
              <a:rPr lang="id-ID" dirty="0"/>
              <a:t>Firefox</a:t>
            </a:r>
          </a:p>
          <a:p>
            <a:pPr lvl="2"/>
            <a:r>
              <a:rPr lang="id-ID" dirty="0"/>
              <a:t>dll.</a:t>
            </a:r>
          </a:p>
        </p:txBody>
      </p:sp>
    </p:spTree>
    <p:extLst>
      <p:ext uri="{BB962C8B-B14F-4D97-AF65-F5344CB8AC3E}">
        <p14:creationId xmlns:p14="http://schemas.microsoft.com/office/powerpoint/2010/main" val="2858918567"/>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Form</a:t>
            </a:r>
          </a:p>
        </p:txBody>
      </p:sp>
    </p:spTree>
    <p:extLst>
      <p:ext uri="{BB962C8B-B14F-4D97-AF65-F5344CB8AC3E}">
        <p14:creationId xmlns:p14="http://schemas.microsoft.com/office/powerpoint/2010/main" val="4089948774"/>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Form</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&lt;form&gt; ... &lt;/form&gt;	=&gt; tag utama untuk membuat form</a:t>
            </a:r>
          </a:p>
          <a:p>
            <a:r>
              <a:rPr lang="id-ID" dirty="0"/>
              <a:t>action			=&gt; atribut yang mengarahkan ke proses data</a:t>
            </a:r>
          </a:p>
        </p:txBody>
      </p:sp>
    </p:spTree>
    <p:extLst>
      <p:ext uri="{BB962C8B-B14F-4D97-AF65-F5344CB8AC3E}">
        <p14:creationId xmlns:p14="http://schemas.microsoft.com/office/powerpoint/2010/main" val="3256904568"/>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Input</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&lt;input&gt; ... &lt;/input&gt;	=&gt; tag untuk menggunakan beberapa input</a:t>
            </a:r>
          </a:p>
          <a:p>
            <a:r>
              <a:rPr lang="id-ID" dirty="0"/>
              <a:t>type				=&gt; atribut yang menentukan bentuk input</a:t>
            </a:r>
          </a:p>
          <a:p>
            <a:pPr lvl="1"/>
            <a:r>
              <a:rPr lang="id-ID" dirty="0"/>
              <a:t>text		=&gt; input untuk mangambil data teks</a:t>
            </a:r>
          </a:p>
          <a:p>
            <a:pPr lvl="1"/>
            <a:r>
              <a:rPr lang="id-ID" dirty="0"/>
              <a:t>password	=&gt; input untuk mengambil data password</a:t>
            </a:r>
          </a:p>
          <a:p>
            <a:pPr lvl="1"/>
            <a:r>
              <a:rPr lang="id-ID" dirty="0"/>
              <a:t>radio		=&gt; input untuk mengambil satu dari beberapa pilihan</a:t>
            </a:r>
          </a:p>
          <a:p>
            <a:pPr lvl="1"/>
            <a:r>
              <a:rPr lang="id-ID" dirty="0"/>
              <a:t>checkbox	=&gt; input untuk mengambil banyak pilihan</a:t>
            </a:r>
          </a:p>
          <a:p>
            <a:pPr lvl="1"/>
            <a:r>
              <a:rPr lang="id-ID" dirty="0"/>
              <a:t>submit		=&gt; input tombol untuk diarahkan ke proses</a:t>
            </a:r>
          </a:p>
          <a:p>
            <a:pPr lvl="1"/>
            <a:r>
              <a:rPr lang="id-ID" dirty="0"/>
              <a:t>reset		=&gt; input tombol untuk menghapus data yang sudah diisi</a:t>
            </a:r>
          </a:p>
        </p:txBody>
      </p:sp>
    </p:spTree>
    <p:extLst>
      <p:ext uri="{BB962C8B-B14F-4D97-AF65-F5344CB8AC3E}">
        <p14:creationId xmlns:p14="http://schemas.microsoft.com/office/powerpoint/2010/main" val="552826898"/>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Textarea</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&lt;textarea&gt; ... &lt;/textarea&gt;	=&gt; tag utama untuk textarea</a:t>
            </a:r>
          </a:p>
          <a:p>
            <a:r>
              <a:rPr lang="id-ID" dirty="0"/>
              <a:t>rows				=&gt; atribut untuk baris textarea</a:t>
            </a:r>
          </a:p>
          <a:p>
            <a:r>
              <a:rPr lang="id-ID" dirty="0"/>
              <a:t>cols					=&gt; atribut untuk kolom textarea</a:t>
            </a:r>
          </a:p>
          <a:p>
            <a:r>
              <a:rPr lang="id-ID" dirty="0"/>
              <a:t>Seperti input dengan type text, namun dengan textarea kita bisa memasukan lebih banyak baris teks</a:t>
            </a:r>
          </a:p>
        </p:txBody>
      </p:sp>
    </p:spTree>
    <p:extLst>
      <p:ext uri="{BB962C8B-B14F-4D97-AF65-F5344CB8AC3E}">
        <p14:creationId xmlns:p14="http://schemas.microsoft.com/office/powerpoint/2010/main" val="3335118554"/>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Select</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Membuat pilihan dropdown</a:t>
            </a:r>
          </a:p>
          <a:p>
            <a:r>
              <a:rPr lang="id-ID" dirty="0"/>
              <a:t>&lt;select&gt; ... &lt;/select&gt;	=&gt; tag utama untuk select</a:t>
            </a:r>
          </a:p>
          <a:p>
            <a:r>
              <a:rPr lang="id-ID" dirty="0"/>
              <a:t>&lt;option&gt; ... &lt;/option&gt;	=&gt; tag yang menampung pilihan konten</a:t>
            </a:r>
          </a:p>
        </p:txBody>
      </p:sp>
    </p:spTree>
    <p:extLst>
      <p:ext uri="{BB962C8B-B14F-4D97-AF65-F5344CB8AC3E}">
        <p14:creationId xmlns:p14="http://schemas.microsoft.com/office/powerpoint/2010/main" val="2420908661"/>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EA4-F8E1-4791-863D-7F5C6ADF06B9}"/>
              </a:ext>
            </a:extLst>
          </p:cNvPr>
          <p:cNvSpPr>
            <a:spLocks noGrp="1"/>
          </p:cNvSpPr>
          <p:nvPr>
            <p:ph type="title"/>
          </p:nvPr>
        </p:nvSpPr>
        <p:spPr>
          <a:xfrm>
            <a:off x="838200" y="365125"/>
            <a:ext cx="10515600" cy="6062179"/>
          </a:xfrm>
        </p:spPr>
        <p:txBody>
          <a:bodyPr/>
          <a:lstStyle/>
          <a:p>
            <a:pPr algn="ctr"/>
            <a:r>
              <a:rPr lang="id-ID" b="1" dirty="0">
                <a:solidFill>
                  <a:srgbClr val="F1520B"/>
                </a:solidFill>
                <a:latin typeface="+mn-lt"/>
                <a:ea typeface="Verdana" panose="020B0604030504040204" pitchFamily="34" charset="0"/>
                <a:cs typeface="Verdana" panose="020B0604030504040204" pitchFamily="34" charset="0"/>
              </a:rPr>
              <a:t>Membuat Halaman Web Pendaftaran Kursus</a:t>
            </a:r>
          </a:p>
        </p:txBody>
      </p:sp>
    </p:spTree>
    <p:extLst>
      <p:ext uri="{BB962C8B-B14F-4D97-AF65-F5344CB8AC3E}">
        <p14:creationId xmlns:p14="http://schemas.microsoft.com/office/powerpoint/2010/main" val="2222390248"/>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F2723-22E3-48ED-ACAB-6BA474135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451" y="1603502"/>
            <a:ext cx="4065104" cy="4065104"/>
          </a:xfrm>
          <a:prstGeom prst="rect">
            <a:avLst/>
          </a:prstGeom>
        </p:spPr>
      </p:pic>
      <p:sp>
        <p:nvSpPr>
          <p:cNvPr id="6" name="Rectangle 5">
            <a:extLst>
              <a:ext uri="{FF2B5EF4-FFF2-40B4-BE49-F238E27FC236}">
                <a16:creationId xmlns:a16="http://schemas.microsoft.com/office/drawing/2014/main" id="{6246C497-B8C9-4570-804F-955EA5FA2BA3}"/>
              </a:ext>
            </a:extLst>
          </p:cNvPr>
          <p:cNvSpPr/>
          <p:nvPr/>
        </p:nvSpPr>
        <p:spPr>
          <a:xfrm rot="2700000">
            <a:off x="-2960896" y="-638958"/>
            <a:ext cx="8635876" cy="8538571"/>
          </a:xfrm>
          <a:prstGeom prst="rect">
            <a:avLst/>
          </a:prstGeom>
          <a:solidFill>
            <a:srgbClr val="F15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TextBox 6">
            <a:extLst>
              <a:ext uri="{FF2B5EF4-FFF2-40B4-BE49-F238E27FC236}">
                <a16:creationId xmlns:a16="http://schemas.microsoft.com/office/drawing/2014/main" id="{BBE83F8B-F3D5-401D-80B1-1174FB816F52}"/>
              </a:ext>
            </a:extLst>
          </p:cNvPr>
          <p:cNvSpPr txBox="1"/>
          <p:nvPr/>
        </p:nvSpPr>
        <p:spPr>
          <a:xfrm>
            <a:off x="511445" y="2497976"/>
            <a:ext cx="4895507" cy="1862048"/>
          </a:xfrm>
          <a:prstGeom prst="rect">
            <a:avLst/>
          </a:prstGeom>
          <a:noFill/>
        </p:spPr>
        <p:txBody>
          <a:bodyPr wrap="none" rtlCol="0">
            <a:spAutoFit/>
          </a:bodyPr>
          <a:lstStyle/>
          <a:p>
            <a:r>
              <a:rPr lang="id-ID" sz="11500" b="1" dirty="0">
                <a:solidFill>
                  <a:schemeClr val="bg1"/>
                </a:solidFill>
                <a:ea typeface="Verdana" panose="020B0604030504040204" pitchFamily="34" charset="0"/>
                <a:cs typeface="Verdana" panose="020B0604030504040204" pitchFamily="34" charset="0"/>
              </a:rPr>
              <a:t>SELESAI</a:t>
            </a:r>
            <a:endParaRPr lang="id-ID" sz="100" b="1" dirty="0">
              <a:solidFill>
                <a:schemeClr val="bg1"/>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670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500"/>
                                        <p:tgtEl>
                                          <p:spTgt spid="5"/>
                                        </p:tgtEl>
                                      </p:cBhvr>
                                    </p:animEffect>
                                    <p:anim calcmode="lin" valueType="num">
                                      <p:cBhvr>
                                        <p:cTn id="14" dur="1500" fill="hold"/>
                                        <p:tgtEl>
                                          <p:spTgt spid="5"/>
                                        </p:tgtEl>
                                        <p:attrNameLst>
                                          <p:attrName>ppt_w</p:attrName>
                                        </p:attrNameLst>
                                      </p:cBhvr>
                                      <p:tavLst>
                                        <p:tav tm="0" fmla="#ppt_w*sin(2.5*pi*$)">
                                          <p:val>
                                            <p:fltVal val="0"/>
                                          </p:val>
                                        </p:tav>
                                        <p:tav tm="100000">
                                          <p:val>
                                            <p:fltVal val="1"/>
                                          </p:val>
                                        </p:tav>
                                      </p:tavLst>
                                    </p:anim>
                                    <p:anim calcmode="lin" valueType="num">
                                      <p:cBhvr>
                                        <p:cTn id="15" dur="1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out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EA4-F8E1-4791-863D-7F5C6ADF06B9}"/>
              </a:ext>
            </a:extLst>
          </p:cNvPr>
          <p:cNvSpPr>
            <a:spLocks noGrp="1"/>
          </p:cNvSpPr>
          <p:nvPr>
            <p:ph type="title"/>
          </p:nvPr>
        </p:nvSpPr>
        <p:spPr>
          <a:xfrm>
            <a:off x="838200" y="365125"/>
            <a:ext cx="10515600" cy="6062179"/>
          </a:xfrm>
        </p:spPr>
        <p:txBody>
          <a:bodyPr/>
          <a:lstStyle/>
          <a:p>
            <a:pPr algn="ctr"/>
            <a:r>
              <a:rPr lang="id-ID" b="1" dirty="0">
                <a:solidFill>
                  <a:srgbClr val="F1520B"/>
                </a:solidFill>
                <a:latin typeface="+mn-lt"/>
                <a:ea typeface="Verdana" panose="020B0604030504040204" pitchFamily="34" charset="0"/>
                <a:cs typeface="Verdana" panose="020B0604030504040204" pitchFamily="34" charset="0"/>
              </a:rPr>
              <a:t>Mengenal HTML</a:t>
            </a:r>
          </a:p>
        </p:txBody>
      </p:sp>
    </p:spTree>
    <p:extLst>
      <p:ext uri="{BB962C8B-B14F-4D97-AF65-F5344CB8AC3E}">
        <p14:creationId xmlns:p14="http://schemas.microsoft.com/office/powerpoint/2010/main" val="364632068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HTML ?</a:t>
            </a:r>
          </a:p>
        </p:txBody>
      </p:sp>
      <p:sp>
        <p:nvSpPr>
          <p:cNvPr id="3" name="Content Placeholder 2">
            <a:extLst>
              <a:ext uri="{FF2B5EF4-FFF2-40B4-BE49-F238E27FC236}">
                <a16:creationId xmlns:a16="http://schemas.microsoft.com/office/drawing/2014/main" id="{EEF9167D-4C32-426B-8F2C-2D4651DA35CE}"/>
              </a:ext>
            </a:extLst>
          </p:cNvPr>
          <p:cNvSpPr>
            <a:spLocks noGrp="1"/>
          </p:cNvSpPr>
          <p:nvPr>
            <p:ph idx="1"/>
          </p:nvPr>
        </p:nvSpPr>
        <p:spPr/>
        <p:txBody>
          <a:bodyPr/>
          <a:lstStyle/>
          <a:p>
            <a:r>
              <a:rPr lang="id-ID" dirty="0"/>
              <a:t>HyperText Markup Language</a:t>
            </a:r>
          </a:p>
          <a:p>
            <a:r>
              <a:rPr lang="id-ID" dirty="0"/>
              <a:t>Bahasa markup / markah untuk membuat struktur halaman web</a:t>
            </a:r>
          </a:p>
        </p:txBody>
      </p:sp>
    </p:spTree>
    <p:extLst>
      <p:ext uri="{BB962C8B-B14F-4D97-AF65-F5344CB8AC3E}">
        <p14:creationId xmlns:p14="http://schemas.microsoft.com/office/powerpoint/2010/main" val="16184914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a:xfrm>
            <a:off x="838200" y="365125"/>
            <a:ext cx="10515600" cy="5816734"/>
          </a:xfrm>
        </p:spPr>
        <p:txBody>
          <a:bodyPr>
            <a:normAutofit/>
          </a:bodyPr>
          <a:lstStyle/>
          <a:p>
            <a:pPr algn="ctr"/>
            <a:r>
              <a:rPr lang="id-ID" b="1" dirty="0">
                <a:solidFill>
                  <a:srgbClr val="F1520B"/>
                </a:solidFill>
                <a:latin typeface="+mn-lt"/>
              </a:rPr>
              <a:t>Bahasa Markah</a:t>
            </a:r>
            <a:br>
              <a:rPr lang="id-ID" b="1" dirty="0">
                <a:solidFill>
                  <a:srgbClr val="F1520B"/>
                </a:solidFill>
                <a:latin typeface="+mn-lt"/>
              </a:rPr>
            </a:br>
            <a:r>
              <a:rPr lang="id-ID" b="1" dirty="0">
                <a:solidFill>
                  <a:srgbClr val="F1520B"/>
                </a:solidFill>
                <a:latin typeface="+mn-lt"/>
              </a:rPr>
              <a:t>VS</a:t>
            </a:r>
            <a:br>
              <a:rPr lang="id-ID" b="1" dirty="0">
                <a:solidFill>
                  <a:srgbClr val="F1520B"/>
                </a:solidFill>
                <a:latin typeface="+mn-lt"/>
              </a:rPr>
            </a:br>
            <a:r>
              <a:rPr lang="id-ID" b="1" dirty="0">
                <a:solidFill>
                  <a:srgbClr val="F1520B"/>
                </a:solidFill>
                <a:latin typeface="+mn-lt"/>
              </a:rPr>
              <a:t>Bahasa Pemrograman</a:t>
            </a:r>
          </a:p>
        </p:txBody>
      </p:sp>
    </p:spTree>
    <p:extLst>
      <p:ext uri="{BB962C8B-B14F-4D97-AF65-F5344CB8AC3E}">
        <p14:creationId xmlns:p14="http://schemas.microsoft.com/office/powerpoint/2010/main" val="35263653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811-7782-438E-A022-7FEC55EB4701}"/>
              </a:ext>
            </a:extLst>
          </p:cNvPr>
          <p:cNvSpPr>
            <a:spLocks noGrp="1"/>
          </p:cNvSpPr>
          <p:nvPr>
            <p:ph type="title"/>
          </p:nvPr>
        </p:nvSpPr>
        <p:spPr/>
        <p:txBody>
          <a:bodyPr/>
          <a:lstStyle/>
          <a:p>
            <a:r>
              <a:rPr lang="id-ID" b="1" dirty="0">
                <a:solidFill>
                  <a:srgbClr val="F1520B"/>
                </a:solidFill>
              </a:rPr>
              <a:t>Bahasa Pemrograman</a:t>
            </a:r>
          </a:p>
        </p:txBody>
      </p:sp>
      <p:sp>
        <p:nvSpPr>
          <p:cNvPr id="8" name="Rectangle 7">
            <a:extLst>
              <a:ext uri="{FF2B5EF4-FFF2-40B4-BE49-F238E27FC236}">
                <a16:creationId xmlns:a16="http://schemas.microsoft.com/office/drawing/2014/main" id="{C00809E2-6B5D-4FD4-B98C-02519AFAF5FA}"/>
              </a:ext>
            </a:extLst>
          </p:cNvPr>
          <p:cNvSpPr/>
          <p:nvPr/>
        </p:nvSpPr>
        <p:spPr>
          <a:xfrm>
            <a:off x="838200" y="1690688"/>
            <a:ext cx="10515600" cy="1477328"/>
          </a:xfrm>
          <a:prstGeom prst="rect">
            <a:avLst/>
          </a:prstGeom>
        </p:spPr>
        <p:txBody>
          <a:bodyPr wrap="square">
            <a:spAutoFit/>
          </a:bodyPr>
          <a:lstStyle/>
          <a:p>
            <a:pPr algn="just"/>
            <a:r>
              <a:rPr lang="id-ID" dirty="0"/>
              <a:t>Instruksi standar untuk memerintah komputer. Bahasa pemrograman ini merupakan suatu himpunan dari aturan sintaks dan semantik yang dipakai untuk mendefinisikan program komputer. Bahasa ini memungkinkan seorang programmer dapat menentukan secara persis data mana yang akan diolah oleh komputer, bagaimana data ini akan disimpan/diteruskan, dan jenis langkah apa yang akan diambil dalam berbagai situasi secara persis. </a:t>
            </a:r>
            <a:r>
              <a:rPr lang="id-ID" i="1" dirty="0"/>
              <a:t>(source: https://id.wikipedia.org/wiki/Bahasa_pemrograman)</a:t>
            </a:r>
          </a:p>
        </p:txBody>
      </p:sp>
      <p:sp>
        <p:nvSpPr>
          <p:cNvPr id="9" name="Title 1">
            <a:extLst>
              <a:ext uri="{FF2B5EF4-FFF2-40B4-BE49-F238E27FC236}">
                <a16:creationId xmlns:a16="http://schemas.microsoft.com/office/drawing/2014/main" id="{FEC9A329-D178-427E-9441-5D8D28978E83}"/>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a:solidFill>
                  <a:srgbClr val="F1520B"/>
                </a:solidFill>
              </a:rPr>
              <a:t>Bahasa Markah</a:t>
            </a:r>
          </a:p>
        </p:txBody>
      </p:sp>
      <p:sp>
        <p:nvSpPr>
          <p:cNvPr id="10" name="Rectangle 9">
            <a:extLst>
              <a:ext uri="{FF2B5EF4-FFF2-40B4-BE49-F238E27FC236}">
                <a16:creationId xmlns:a16="http://schemas.microsoft.com/office/drawing/2014/main" id="{81E5738C-0BC0-4DA9-A342-3EF300355B1F}"/>
              </a:ext>
            </a:extLst>
          </p:cNvPr>
          <p:cNvSpPr/>
          <p:nvPr/>
        </p:nvSpPr>
        <p:spPr>
          <a:xfrm>
            <a:off x="838199" y="4673589"/>
            <a:ext cx="10515599" cy="923330"/>
          </a:xfrm>
          <a:prstGeom prst="rect">
            <a:avLst/>
          </a:prstGeom>
        </p:spPr>
        <p:txBody>
          <a:bodyPr wrap="square">
            <a:spAutoFit/>
          </a:bodyPr>
          <a:lstStyle/>
          <a:p>
            <a:pPr algn="just"/>
            <a:r>
              <a:rPr lang="id-ID" dirty="0"/>
              <a:t>Sistem modern untuk menganotasi dokumen dengan cara penulisan sintaksis yang dibedakan dari teks. Ide dan terminologinya berawal dari "menandai" naskah, yaitu petunjuk revisi oleh editor, yang secara tradisional ditulis dengan pensil biru pada naskah penulis. </a:t>
            </a:r>
            <a:r>
              <a:rPr lang="id-ID" i="1" dirty="0"/>
              <a:t>(source: https://id.wikipedia.org/wiki/Bahasa_markah)</a:t>
            </a:r>
          </a:p>
        </p:txBody>
      </p:sp>
    </p:spTree>
    <p:extLst>
      <p:ext uri="{BB962C8B-B14F-4D97-AF65-F5344CB8AC3E}">
        <p14:creationId xmlns:p14="http://schemas.microsoft.com/office/powerpoint/2010/main" val="494890289"/>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1535</Words>
  <Application>Microsoft Office PowerPoint</Application>
  <PresentationFormat>Widescreen</PresentationFormat>
  <Paragraphs>207</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PowerPoint Presentation</vt:lpstr>
      <vt:lpstr>PowerPoint Presentation</vt:lpstr>
      <vt:lpstr>Apa Yang Akan Dibuat ?</vt:lpstr>
      <vt:lpstr>Persiapan</vt:lpstr>
      <vt:lpstr>Persiapan Kebutuhan</vt:lpstr>
      <vt:lpstr>Mengenal HTML</vt:lpstr>
      <vt:lpstr>HTML ?</vt:lpstr>
      <vt:lpstr>Bahasa Markah VS Bahasa Pemrograman</vt:lpstr>
      <vt:lpstr>Bahasa Pemrograman</vt:lpstr>
      <vt:lpstr>PowerPoint Presentation</vt:lpstr>
      <vt:lpstr>PowerPoint Presentation</vt:lpstr>
      <vt:lpstr>Membuat Dokumen HTML</vt:lpstr>
      <vt:lpstr>Cara Membuat Dokumen HTML</vt:lpstr>
      <vt:lpstr>Sintaks Dasar HTML</vt:lpstr>
      <vt:lpstr>Tag</vt:lpstr>
      <vt:lpstr>Elemen</vt:lpstr>
      <vt:lpstr>Atribut</vt:lpstr>
      <vt:lpstr>Struktur Umum Dokumen HTML</vt:lpstr>
      <vt:lpstr>Heading</vt:lpstr>
      <vt:lpstr>Heading ?</vt:lpstr>
      <vt:lpstr>Dibagi 6 Level</vt:lpstr>
      <vt:lpstr>Paragraf</vt:lpstr>
      <vt:lpstr>PowerPoint Presentation</vt:lpstr>
      <vt:lpstr>Style Teks</vt:lpstr>
      <vt:lpstr>PowerPoint Presentation</vt:lpstr>
      <vt:lpstr>Format Teks</vt:lpstr>
      <vt:lpstr>PowerPoint Presentation</vt:lpstr>
      <vt:lpstr>Komentar</vt:lpstr>
      <vt:lpstr>Fungsi Komentar</vt:lpstr>
      <vt:lpstr>Hyperlink</vt:lpstr>
      <vt:lpstr>Hyperlink</vt:lpstr>
      <vt:lpstr>Absolute URL VS Relative URL</vt:lpstr>
      <vt:lpstr>Bookmark</vt:lpstr>
      <vt:lpstr>Memasukkan Gambar</vt:lpstr>
      <vt:lpstr>PowerPoint Presentation</vt:lpstr>
      <vt:lpstr>Tabel</vt:lpstr>
      <vt:lpstr>PowerPoint Presentation</vt:lpstr>
      <vt:lpstr>List</vt:lpstr>
      <vt:lpstr>Ordered List</vt:lpstr>
      <vt:lpstr>Unordered List</vt:lpstr>
      <vt:lpstr>PowerPoint Presentation</vt:lpstr>
      <vt:lpstr>Iframe</vt:lpstr>
      <vt:lpstr>Iframe ?</vt:lpstr>
      <vt:lpstr>Memanfaatkan target link untuk iframe</vt:lpstr>
      <vt:lpstr>Iframe vidio youtube</vt:lpstr>
      <vt:lpstr>File Path</vt:lpstr>
      <vt:lpstr>File Path ?</vt:lpstr>
      <vt:lpstr>Vidio &amp; Audio</vt:lpstr>
      <vt:lpstr>Menampilkan Vidio dan Audio</vt:lpstr>
      <vt:lpstr>Form</vt:lpstr>
      <vt:lpstr>Form</vt:lpstr>
      <vt:lpstr>Input</vt:lpstr>
      <vt:lpstr>Textarea</vt:lpstr>
      <vt:lpstr>Select</vt:lpstr>
      <vt:lpstr>Membuat Halaman Web Pendaftaran Kursus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ibnufauzi</dc:creator>
  <cp:lastModifiedBy>ibnufauzi</cp:lastModifiedBy>
  <cp:revision>173</cp:revision>
  <dcterms:created xsi:type="dcterms:W3CDTF">2021-09-28T05:52:11Z</dcterms:created>
  <dcterms:modified xsi:type="dcterms:W3CDTF">2021-09-30T03:59:23Z</dcterms:modified>
</cp:coreProperties>
</file>