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5701"/>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Panduan</a:t>
            </a:r>
            <a:r>
              <a:rPr lang="en-US" dirty="0"/>
              <a:t> </a:t>
            </a:r>
            <a:r>
              <a:rPr lang="en-US" dirty="0" err="1"/>
              <a:t>Pengusulan</a:t>
            </a:r>
            <a:r>
              <a:rPr lang="en-US" dirty="0"/>
              <a:t> </a:t>
            </a:r>
            <a:br>
              <a:rPr lang="en-US" dirty="0"/>
            </a:br>
            <a:r>
              <a:rPr lang="en-US" dirty="0"/>
              <a:t>PP-PTS </a:t>
            </a:r>
            <a:r>
              <a:rPr lang="en-US" dirty="0" smtClean="0"/>
              <a:t>2018</a:t>
            </a:r>
            <a:r>
              <a:rPr lang="en-US" dirty="0"/>
              <a:t/>
            </a:r>
            <a:br>
              <a:rPr lang="en-US" dirty="0"/>
            </a:br>
            <a:endParaRPr lang="en-US" dirty="0"/>
          </a:p>
        </p:txBody>
      </p:sp>
      <p:sp>
        <p:nvSpPr>
          <p:cNvPr id="3" name="Subtitle 2"/>
          <p:cNvSpPr>
            <a:spLocks noGrp="1"/>
          </p:cNvSpPr>
          <p:nvPr>
            <p:ph type="subTitle" idx="1"/>
          </p:nvPr>
        </p:nvSpPr>
        <p:spPr/>
        <p:txBody>
          <a:bodyPr>
            <a:normAutofit/>
          </a:bodyPr>
          <a:lstStyle/>
          <a:p>
            <a:r>
              <a:rPr lang="en-US" sz="3600">
                <a:solidFill>
                  <a:schemeClr val="accent2">
                    <a:lumMod val="75000"/>
                  </a:schemeClr>
                </a:solidFill>
                <a:latin typeface="+mj-lt"/>
                <a:ea typeface="+mj-ea"/>
                <a:cs typeface="+mj-cs"/>
              </a:rPr>
              <a:t>pppts.ristekdikti.go.id</a:t>
            </a:r>
          </a:p>
        </p:txBody>
      </p:sp>
    </p:spTree>
    <p:extLst>
      <p:ext uri="{BB962C8B-B14F-4D97-AF65-F5344CB8AC3E}">
        <p14:creationId xmlns:p14="http://schemas.microsoft.com/office/powerpoint/2010/main" val="1483677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Lengkapi</a:t>
            </a:r>
            <a:r>
              <a:rPr lang="en-US" b="1" dirty="0"/>
              <a:t> Data </a:t>
            </a:r>
            <a:r>
              <a:rPr lang="en-US" b="1" dirty="0" err="1" smtClean="0"/>
              <a:t>Ketua</a:t>
            </a:r>
            <a:r>
              <a:rPr lang="en-US" b="1" dirty="0" smtClean="0"/>
              <a:t> </a:t>
            </a:r>
            <a:r>
              <a:rPr lang="en-US" b="1" dirty="0" err="1" smtClean="0"/>
              <a:t>Pelaksana</a:t>
            </a:r>
            <a:r>
              <a:rPr lang="en-US" dirty="0"/>
              <a:t/>
            </a:r>
            <a:br>
              <a:rPr lang="en-US" dirty="0"/>
            </a:br>
            <a:endParaRPr lang="en-US" dirty="0"/>
          </a:p>
        </p:txBody>
      </p:sp>
      <p:sp>
        <p:nvSpPr>
          <p:cNvPr id="3" name="Content Placeholder 2"/>
          <p:cNvSpPr>
            <a:spLocks noGrp="1"/>
          </p:cNvSpPr>
          <p:nvPr>
            <p:ph idx="1"/>
          </p:nvPr>
        </p:nvSpPr>
        <p:spPr>
          <a:xfrm>
            <a:off x="9316995" y="1555377"/>
            <a:ext cx="2619632" cy="4913823"/>
          </a:xfrm>
        </p:spPr>
        <p:txBody>
          <a:bodyPr>
            <a:normAutofit/>
          </a:bodyPr>
          <a:lstStyle/>
          <a:p>
            <a:pPr lvl="0">
              <a:buFont typeface="+mj-lt"/>
              <a:buAutoNum type="arabicPeriod"/>
            </a:pPr>
            <a:r>
              <a:rPr lang="en-US" dirty="0" err="1"/>
              <a:t>Klik</a:t>
            </a:r>
            <a:r>
              <a:rPr lang="en-US" dirty="0"/>
              <a:t> </a:t>
            </a:r>
            <a:r>
              <a:rPr lang="en-US" dirty="0" smtClean="0"/>
              <a:t>“</a:t>
            </a:r>
            <a:r>
              <a:rPr lang="en-US" dirty="0" err="1" smtClean="0"/>
              <a:t>Ketua</a:t>
            </a:r>
            <a:r>
              <a:rPr lang="en-US" dirty="0" smtClean="0"/>
              <a:t> </a:t>
            </a:r>
            <a:r>
              <a:rPr lang="en-US" dirty="0" err="1" smtClean="0"/>
              <a:t>Pelaksana</a:t>
            </a:r>
            <a:r>
              <a:rPr lang="en-US" dirty="0" smtClean="0"/>
              <a:t>”</a:t>
            </a:r>
            <a:endParaRPr lang="en-US" dirty="0"/>
          </a:p>
          <a:p>
            <a:pPr lvl="0">
              <a:buFont typeface="+mj-lt"/>
              <a:buAutoNum type="arabicPeriod"/>
            </a:pPr>
            <a:r>
              <a:rPr lang="en-US" dirty="0"/>
              <a:t>Isi data </a:t>
            </a:r>
            <a:r>
              <a:rPr lang="en-US" dirty="0" err="1" smtClean="0"/>
              <a:t>ketua</a:t>
            </a:r>
            <a:r>
              <a:rPr lang="en-US" dirty="0" smtClean="0"/>
              <a:t> </a:t>
            </a:r>
            <a:r>
              <a:rPr lang="en-US" dirty="0" err="1" smtClean="0"/>
              <a:t>pelaksana</a:t>
            </a:r>
            <a:r>
              <a:rPr lang="en-US" dirty="0" smtClean="0"/>
              <a:t>, </a:t>
            </a:r>
            <a:r>
              <a:rPr lang="en-US" dirty="0" err="1"/>
              <a:t>sebagai</a:t>
            </a:r>
            <a:r>
              <a:rPr lang="en-US" dirty="0"/>
              <a:t> contact person </a:t>
            </a:r>
            <a:r>
              <a:rPr lang="en-US" dirty="0" err="1"/>
              <a:t>pengusulan</a:t>
            </a:r>
            <a:r>
              <a:rPr lang="en-US" dirty="0"/>
              <a:t> PP-PTS</a:t>
            </a:r>
          </a:p>
          <a:p>
            <a:pPr lvl="0">
              <a:buFont typeface="+mj-lt"/>
              <a:buAutoNum type="arabicPeriod"/>
            </a:pPr>
            <a:r>
              <a:rPr lang="en-US" dirty="0" err="1"/>
              <a:t>Klik</a:t>
            </a:r>
            <a:r>
              <a:rPr lang="en-US" dirty="0"/>
              <a:t> “</a:t>
            </a:r>
            <a:r>
              <a:rPr lang="en-US" dirty="0" err="1"/>
              <a:t>Simpan</a:t>
            </a:r>
            <a:r>
              <a:rPr lang="en-US" dirty="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92" y="1555377"/>
            <a:ext cx="8818376" cy="4913823"/>
          </a:xfrm>
          <a:prstGeom prst="rect">
            <a:avLst/>
          </a:prstGeom>
        </p:spPr>
      </p:pic>
    </p:spTree>
    <p:extLst>
      <p:ext uri="{BB962C8B-B14F-4D97-AF65-F5344CB8AC3E}">
        <p14:creationId xmlns:p14="http://schemas.microsoft.com/office/powerpoint/2010/main" val="670117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643" y="140016"/>
            <a:ext cx="8911687" cy="1280890"/>
          </a:xfrm>
        </p:spPr>
        <p:txBody>
          <a:bodyPr/>
          <a:lstStyle/>
          <a:p>
            <a:r>
              <a:rPr lang="en-US" b="1"/>
              <a:t>Tahap Finish </a:t>
            </a:r>
            <a:r>
              <a:rPr lang="en-US"/>
              <a:t/>
            </a:r>
            <a:br>
              <a:rPr lang="en-US"/>
            </a:br>
            <a:endParaRPr lang="en-US"/>
          </a:p>
        </p:txBody>
      </p:sp>
      <p:sp>
        <p:nvSpPr>
          <p:cNvPr id="3" name="Content Placeholder 2"/>
          <p:cNvSpPr>
            <a:spLocks noGrp="1"/>
          </p:cNvSpPr>
          <p:nvPr>
            <p:ph idx="1"/>
          </p:nvPr>
        </p:nvSpPr>
        <p:spPr>
          <a:xfrm>
            <a:off x="2279930" y="990600"/>
            <a:ext cx="8915400" cy="3777622"/>
          </a:xfrm>
        </p:spPr>
        <p:txBody>
          <a:bodyPr/>
          <a:lstStyle/>
          <a:p>
            <a:r>
              <a:rPr lang="en-US" b="1">
                <a:solidFill>
                  <a:srgbClr val="FF0000"/>
                </a:solidFill>
              </a:rPr>
              <a:t>Penting : Sebelum klik tombol Finish, pastikan semua data dan atau dokumen yang telah diunggah benar. Untuk mengecek ulang data dan atau dokumen yang telah diunggah, saudara dapat kembali pada tahap sebelumnya dengan mengklik tahap – tahap tersebut.</a:t>
            </a:r>
            <a:endParaRPr lang="en-US">
              <a:solidFill>
                <a:srgbClr val="FF0000"/>
              </a:solidFill>
            </a:endParaRPr>
          </a:p>
          <a:p>
            <a:r>
              <a:rPr lang="en-US" b="1">
                <a:solidFill>
                  <a:srgbClr val="FF0000"/>
                </a:solidFill>
              </a:rPr>
              <a:t>Setelah tombol Finish diklik, saudara tidak dapat melakukan perubahan apapun terhadap data dan atau dokumen usulan PP-PTS.</a:t>
            </a:r>
            <a:endParaRPr lang="en-US">
              <a:solidFill>
                <a:srgbClr val="FF0000"/>
              </a:solidFill>
            </a:endParaRP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718" y="3077459"/>
            <a:ext cx="10798255" cy="3381525"/>
          </a:xfrm>
          <a:prstGeom prst="rect">
            <a:avLst/>
          </a:prstGeom>
        </p:spPr>
      </p:pic>
    </p:spTree>
    <p:extLst>
      <p:ext uri="{BB962C8B-B14F-4D97-AF65-F5344CB8AC3E}">
        <p14:creationId xmlns:p14="http://schemas.microsoft.com/office/powerpoint/2010/main" val="1490623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Panduan</a:t>
            </a:r>
            <a:r>
              <a:rPr lang="en-US" dirty="0" smtClean="0"/>
              <a:t> </a:t>
            </a:r>
            <a:r>
              <a:rPr lang="en-US" dirty="0" err="1" smtClean="0"/>
              <a:t>Terima</a:t>
            </a:r>
            <a:r>
              <a:rPr lang="en-US" dirty="0" smtClean="0"/>
              <a:t> </a:t>
            </a:r>
            <a:r>
              <a:rPr lang="en-US" dirty="0" err="1" smtClean="0"/>
              <a:t>Barang</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95486" y="2133600"/>
            <a:ext cx="8502854" cy="3778250"/>
          </a:xfrm>
          <a:prstGeom prst="rect">
            <a:avLst/>
          </a:prstGeom>
        </p:spPr>
      </p:pic>
      <p:sp>
        <p:nvSpPr>
          <p:cNvPr id="5" name="TextBox 4"/>
          <p:cNvSpPr txBox="1"/>
          <p:nvPr/>
        </p:nvSpPr>
        <p:spPr>
          <a:xfrm>
            <a:off x="2592925" y="1264555"/>
            <a:ext cx="4084773" cy="369332"/>
          </a:xfrm>
          <a:prstGeom prst="rect">
            <a:avLst/>
          </a:prstGeom>
          <a:noFill/>
        </p:spPr>
        <p:txBody>
          <a:bodyPr wrap="none" rtlCol="0">
            <a:spAutoFit/>
          </a:bodyPr>
          <a:lstStyle/>
          <a:p>
            <a:r>
              <a:rPr lang="en-US" dirty="0" err="1" smtClean="0"/>
              <a:t>Halaman</a:t>
            </a:r>
            <a:r>
              <a:rPr lang="en-US" dirty="0" smtClean="0"/>
              <a:t> </a:t>
            </a:r>
            <a:r>
              <a:rPr lang="en-US" dirty="0" err="1" smtClean="0"/>
              <a:t>Konfirmasi</a:t>
            </a:r>
            <a:r>
              <a:rPr lang="en-US" dirty="0" smtClean="0"/>
              <a:t> </a:t>
            </a:r>
            <a:r>
              <a:rPr lang="en-US" dirty="0" err="1" smtClean="0"/>
              <a:t>Terima</a:t>
            </a:r>
            <a:r>
              <a:rPr lang="en-US" dirty="0" smtClean="0"/>
              <a:t> </a:t>
            </a:r>
            <a:r>
              <a:rPr lang="en-US" dirty="0" err="1" smtClean="0"/>
              <a:t>Barang</a:t>
            </a:r>
            <a:endParaRPr lang="en-US" dirty="0"/>
          </a:p>
        </p:txBody>
      </p:sp>
    </p:spTree>
    <p:extLst>
      <p:ext uri="{BB962C8B-B14F-4D97-AF65-F5344CB8AC3E}">
        <p14:creationId xmlns:p14="http://schemas.microsoft.com/office/powerpoint/2010/main" val="109460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1460310" y="1405720"/>
            <a:ext cx="10044302" cy="5049672"/>
            <a:chOff x="0" y="0"/>
            <a:chExt cx="5962650" cy="381063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43600" cy="3021965"/>
            </a:xfrm>
            <a:prstGeom prst="rect">
              <a:avLst/>
            </a:prstGeom>
          </p:spPr>
        </p:pic>
        <p:sp>
          <p:nvSpPr>
            <p:cNvPr id="6" name="Rounded Rectangular Callout 5"/>
            <p:cNvSpPr/>
            <p:nvPr/>
          </p:nvSpPr>
          <p:spPr>
            <a:xfrm>
              <a:off x="1685925" y="742950"/>
              <a:ext cx="1657350" cy="591185"/>
            </a:xfrm>
            <a:prstGeom prst="wedgeRoundRectCallout">
              <a:avLst>
                <a:gd name="adj1" fmla="val -81339"/>
                <a:gd name="adj2" fmla="val 129530"/>
                <a:gd name="adj3" fmla="val 16667"/>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marL="0" marR="0" algn="ctr">
                <a:spcBef>
                  <a:spcPts val="0"/>
                </a:spcBef>
                <a:spcAft>
                  <a:spcPts val="0"/>
                </a:spcAft>
              </a:pPr>
              <a:r>
                <a:rPr lang="en-US" sz="1100" kern="1200">
                  <a:solidFill>
                    <a:srgbClr val="000000"/>
                  </a:solidFill>
                  <a:effectLst/>
                  <a:ea typeface="STKaiti"/>
                  <a:cs typeface="Tahoma" panose="020B0604030504040204" pitchFamily="34" charset="0"/>
                </a:rPr>
                <a:t>Daftar barang yang sudah dikirim </a:t>
              </a:r>
              <a:endParaRPr lang="en-US" sz="1200">
                <a:effectLst/>
                <a:latin typeface="Times New Roman" panose="02020603050405020304" pitchFamily="18" charset="0"/>
                <a:ea typeface="STKaiti"/>
              </a:endParaRPr>
            </a:p>
          </p:txBody>
        </p:sp>
        <p:sp>
          <p:nvSpPr>
            <p:cNvPr id="7" name="Rounded Rectangular Callout 6"/>
            <p:cNvSpPr/>
            <p:nvPr/>
          </p:nvSpPr>
          <p:spPr>
            <a:xfrm>
              <a:off x="542925" y="3219450"/>
              <a:ext cx="1790700" cy="591185"/>
            </a:xfrm>
            <a:prstGeom prst="wedgeRoundRectCallout">
              <a:avLst>
                <a:gd name="adj1" fmla="val -41146"/>
                <a:gd name="adj2" fmla="val -151614"/>
                <a:gd name="adj3" fmla="val 16667"/>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marL="0" marR="0" algn="ctr">
                <a:spcBef>
                  <a:spcPts val="0"/>
                </a:spcBef>
                <a:spcAft>
                  <a:spcPts val="0"/>
                </a:spcAft>
              </a:pPr>
              <a:r>
                <a:rPr lang="en-US" sz="1100" kern="1200">
                  <a:solidFill>
                    <a:srgbClr val="000000"/>
                  </a:solidFill>
                  <a:effectLst/>
                  <a:ea typeface="STKaiti"/>
                  <a:cs typeface="Tahoma" panose="020B0604030504040204" pitchFamily="34" charset="0"/>
                </a:rPr>
                <a:t>Daftar barang yang sudah dikonfirmasi terima</a:t>
              </a:r>
              <a:endParaRPr lang="en-US" sz="1200">
                <a:effectLst/>
                <a:latin typeface="Times New Roman" panose="02020603050405020304" pitchFamily="18" charset="0"/>
                <a:ea typeface="STKaiti"/>
              </a:endParaRPr>
            </a:p>
          </p:txBody>
        </p:sp>
        <p:sp>
          <p:nvSpPr>
            <p:cNvPr id="8" name="Rounded Rectangular Callout 7"/>
            <p:cNvSpPr/>
            <p:nvPr/>
          </p:nvSpPr>
          <p:spPr>
            <a:xfrm>
              <a:off x="3962400" y="742950"/>
              <a:ext cx="1724025" cy="485775"/>
            </a:xfrm>
            <a:prstGeom prst="wedgeRoundRectCallout">
              <a:avLst>
                <a:gd name="adj1" fmla="val -65868"/>
                <a:gd name="adj2" fmla="val 169841"/>
                <a:gd name="adj3" fmla="val 16667"/>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marL="0" marR="0" algn="ctr">
                <a:spcBef>
                  <a:spcPts val="0"/>
                </a:spcBef>
                <a:spcAft>
                  <a:spcPts val="0"/>
                </a:spcAft>
              </a:pPr>
              <a:r>
                <a:rPr lang="en-US" sz="1100" kern="1200">
                  <a:solidFill>
                    <a:srgbClr val="000000"/>
                  </a:solidFill>
                  <a:effectLst/>
                  <a:ea typeface="STKaiti"/>
                  <a:cs typeface="Tahoma" panose="020B0604030504040204" pitchFamily="34" charset="0"/>
                </a:rPr>
                <a:t>Klik untuk konfirmasi terima</a:t>
              </a:r>
              <a:endParaRPr lang="en-US" sz="1200">
                <a:effectLst/>
                <a:latin typeface="Times New Roman" panose="02020603050405020304" pitchFamily="18" charset="0"/>
                <a:ea typeface="STKaiti"/>
              </a:endParaRPr>
            </a:p>
          </p:txBody>
        </p:sp>
        <p:sp>
          <p:nvSpPr>
            <p:cNvPr id="9" name="Rounded Rectangular Callout 8"/>
            <p:cNvSpPr/>
            <p:nvPr/>
          </p:nvSpPr>
          <p:spPr>
            <a:xfrm>
              <a:off x="3752850" y="3152775"/>
              <a:ext cx="2209800" cy="591185"/>
            </a:xfrm>
            <a:prstGeom prst="wedgeRoundRectCallout">
              <a:avLst>
                <a:gd name="adj1" fmla="val -39328"/>
                <a:gd name="adj2" fmla="val -131074"/>
                <a:gd name="adj3" fmla="val 16667"/>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marL="0" marR="0" algn="ctr">
                <a:spcBef>
                  <a:spcPts val="0"/>
                </a:spcBef>
                <a:spcAft>
                  <a:spcPts val="0"/>
                </a:spcAft>
              </a:pPr>
              <a:r>
                <a:rPr lang="en-US" sz="1100" kern="1200">
                  <a:solidFill>
                    <a:srgbClr val="000000"/>
                  </a:solidFill>
                  <a:effectLst/>
                  <a:ea typeface="STKaiti"/>
                  <a:cs typeface="Tahoma" panose="020B0604030504040204" pitchFamily="34" charset="0"/>
                </a:rPr>
                <a:t>Detail yang sudah dikonfirmasi terima</a:t>
              </a:r>
              <a:endParaRPr lang="en-US" sz="1200">
                <a:effectLst/>
                <a:latin typeface="Times New Roman" panose="02020603050405020304" pitchFamily="18" charset="0"/>
                <a:ea typeface="STKaiti"/>
              </a:endParaRPr>
            </a:p>
          </p:txBody>
        </p:sp>
      </p:grpSp>
    </p:spTree>
    <p:extLst>
      <p:ext uri="{BB962C8B-B14F-4D97-AF65-F5344CB8AC3E}">
        <p14:creationId xmlns:p14="http://schemas.microsoft.com/office/powerpoint/2010/main" val="278043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65026" y="327547"/>
            <a:ext cx="9225887" cy="6332560"/>
          </a:xfrm>
          <a:prstGeom prst="rect">
            <a:avLst/>
          </a:prstGeom>
        </p:spPr>
      </p:pic>
    </p:spTree>
    <p:extLst>
      <p:ext uri="{BB962C8B-B14F-4D97-AF65-F5344CB8AC3E}">
        <p14:creationId xmlns:p14="http://schemas.microsoft.com/office/powerpoint/2010/main" val="154993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2938462" y="241300"/>
            <a:ext cx="6315075" cy="6375400"/>
            <a:chOff x="0" y="0"/>
            <a:chExt cx="7767531" cy="6375678"/>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767531" cy="637567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7112" y="2704631"/>
              <a:ext cx="2467256" cy="130100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2758" y="4398961"/>
              <a:ext cx="2665737" cy="1377903"/>
            </a:xfrm>
            <a:prstGeom prst="rect">
              <a:avLst/>
            </a:prstGeom>
          </p:spPr>
        </p:pic>
      </p:grpSp>
    </p:spTree>
    <p:extLst>
      <p:ext uri="{BB962C8B-B14F-4D97-AF65-F5344CB8AC3E}">
        <p14:creationId xmlns:p14="http://schemas.microsoft.com/office/powerpoint/2010/main" val="3557833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3607" y="4833040"/>
            <a:ext cx="8911687" cy="1280890"/>
          </a:xfrm>
        </p:spPr>
        <p:txBody>
          <a:bodyPr>
            <a:normAutofit/>
          </a:bodyPr>
          <a:lstStyle/>
          <a:p>
            <a:r>
              <a:rPr lang="en-US" sz="6600" b="1" smtClean="0"/>
              <a:t>Terima Kasih</a:t>
            </a:r>
            <a:endParaRPr lang="en-US" sz="6600" b="1"/>
          </a:p>
        </p:txBody>
      </p:sp>
    </p:spTree>
    <p:extLst>
      <p:ext uri="{BB962C8B-B14F-4D97-AF65-F5344CB8AC3E}">
        <p14:creationId xmlns:p14="http://schemas.microsoft.com/office/powerpoint/2010/main" val="3317970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686" y="456006"/>
            <a:ext cx="9915611" cy="6908621"/>
          </a:xfrm>
          <a:prstGeom prst="rect">
            <a:avLst/>
          </a:prstGeom>
        </p:spPr>
      </p:pic>
    </p:spTree>
    <p:extLst>
      <p:ext uri="{BB962C8B-B14F-4D97-AF65-F5344CB8AC3E}">
        <p14:creationId xmlns:p14="http://schemas.microsoft.com/office/powerpoint/2010/main" val="3239151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Tata Cara Mendapatkan Akun</a:t>
            </a:r>
            <a:r>
              <a:rPr lang="en-US"/>
              <a:t/>
            </a:r>
            <a:br>
              <a:rPr lang="en-US"/>
            </a:br>
            <a:endParaRPr lang="en-US"/>
          </a:p>
        </p:txBody>
      </p:sp>
      <p:sp>
        <p:nvSpPr>
          <p:cNvPr id="3" name="Content Placeholder 2"/>
          <p:cNvSpPr>
            <a:spLocks noGrp="1"/>
          </p:cNvSpPr>
          <p:nvPr>
            <p:ph idx="1"/>
          </p:nvPr>
        </p:nvSpPr>
        <p:spPr/>
        <p:txBody>
          <a:bodyPr/>
          <a:lstStyle/>
          <a:p>
            <a:pPr lvl="0">
              <a:buFont typeface="+mj-lt"/>
              <a:buAutoNum type="arabicPeriod"/>
            </a:pPr>
            <a:r>
              <a:rPr lang="en-US"/>
              <a:t>Klik “daftar Akun” di halaman depan</a:t>
            </a:r>
          </a:p>
          <a:p>
            <a:pPr lvl="0">
              <a:buFont typeface="+mj-lt"/>
              <a:buAutoNum type="arabicPeriod"/>
            </a:pPr>
            <a:r>
              <a:rPr lang="en-US"/>
              <a:t>Ketik kode perguruan tinggi</a:t>
            </a:r>
          </a:p>
          <a:p>
            <a:pPr lvl="0">
              <a:buFont typeface="+mj-lt"/>
              <a:buAutoNum type="arabicPeriod"/>
            </a:pPr>
            <a:r>
              <a:rPr lang="en-US"/>
              <a:t>Nama perguruan tinggi otomatis keluar</a:t>
            </a:r>
          </a:p>
          <a:p>
            <a:pPr lvl="0">
              <a:buFont typeface="+mj-lt"/>
              <a:buAutoNum type="arabicPeriod"/>
            </a:pPr>
            <a:r>
              <a:rPr lang="en-US"/>
              <a:t>Isikan Email resmi, yang akan digunakan untuk korespondensi selama proses pengusulan</a:t>
            </a:r>
          </a:p>
          <a:p>
            <a:pPr lvl="0">
              <a:buFont typeface="+mj-lt"/>
              <a:buAutoNum type="arabicPeriod"/>
            </a:pPr>
            <a:r>
              <a:rPr lang="en-US"/>
              <a:t>Isikan password ( minimal 8 karakter )</a:t>
            </a:r>
          </a:p>
          <a:p>
            <a:pPr lvl="0">
              <a:buFont typeface="+mj-lt"/>
              <a:buAutoNum type="arabicPeriod"/>
            </a:pPr>
            <a:r>
              <a:rPr lang="en-US"/>
              <a:t>Klik “Browse” untuk unggah surat permohonan akun ( format PDF, pastikan ukuran file kurang dari 2 MB )</a:t>
            </a:r>
          </a:p>
          <a:p>
            <a:pPr lvl="0">
              <a:buFont typeface="+mj-lt"/>
              <a:buAutoNum type="arabicPeriod"/>
            </a:pPr>
            <a:r>
              <a:rPr lang="en-US"/>
              <a:t>Klik “SignUp”</a:t>
            </a:r>
          </a:p>
          <a:p>
            <a:pPr lvl="0">
              <a:buFont typeface="+mj-lt"/>
              <a:buAutoNum type="arabicPeriod"/>
            </a:pPr>
            <a:r>
              <a:rPr lang="en-US"/>
              <a:t>Tunggu verifikasi dari admin dikti</a:t>
            </a:r>
          </a:p>
          <a:p>
            <a:endParaRPr lang="en-US"/>
          </a:p>
        </p:txBody>
      </p:sp>
    </p:spTree>
    <p:extLst>
      <p:ext uri="{BB962C8B-B14F-4D97-AF65-F5344CB8AC3E}">
        <p14:creationId xmlns:p14="http://schemas.microsoft.com/office/powerpoint/2010/main" val="91354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22119" y="186054"/>
            <a:ext cx="6641471" cy="2009775"/>
            <a:chOff x="122119" y="186054"/>
            <a:chExt cx="6641471" cy="2009775"/>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2119" y="186054"/>
              <a:ext cx="5943600" cy="2009775"/>
            </a:xfrm>
            <a:prstGeom prst="rect">
              <a:avLst/>
            </a:prstGeom>
          </p:spPr>
        </p:pic>
        <p:sp>
          <p:nvSpPr>
            <p:cNvPr id="5" name="Oval Callout 4"/>
            <p:cNvSpPr/>
            <p:nvPr/>
          </p:nvSpPr>
          <p:spPr>
            <a:xfrm>
              <a:off x="6401640" y="790892"/>
              <a:ext cx="361950" cy="400050"/>
            </a:xfrm>
            <a:prstGeom prst="wedgeEllipseCallout">
              <a:avLst>
                <a:gd name="adj1" fmla="val -346970"/>
                <a:gd name="adj2" fmla="val -153466"/>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1</a:t>
              </a:r>
              <a:endParaRPr lang="en-US" sz="1100">
                <a:effectLst/>
                <a:ea typeface="STKaiti"/>
                <a:cs typeface="Tahoma" panose="020B0604030504040204" pitchFamily="34" charset="0"/>
              </a:endParaRPr>
            </a:p>
          </p:txBody>
        </p:sp>
      </p:grpSp>
      <p:grpSp>
        <p:nvGrpSpPr>
          <p:cNvPr id="6" name="Group 5"/>
          <p:cNvGrpSpPr/>
          <p:nvPr/>
        </p:nvGrpSpPr>
        <p:grpSpPr>
          <a:xfrm>
            <a:off x="1843762" y="2195829"/>
            <a:ext cx="8443913" cy="3634422"/>
            <a:chOff x="0" y="0"/>
            <a:chExt cx="6162675" cy="2719705"/>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 y="0"/>
              <a:ext cx="5943600" cy="2719705"/>
            </a:xfrm>
            <a:prstGeom prst="rect">
              <a:avLst/>
            </a:prstGeom>
          </p:spPr>
        </p:pic>
        <p:sp>
          <p:nvSpPr>
            <p:cNvPr id="8" name="Oval Callout 7"/>
            <p:cNvSpPr/>
            <p:nvPr/>
          </p:nvSpPr>
          <p:spPr>
            <a:xfrm>
              <a:off x="1600200" y="342900"/>
              <a:ext cx="361950" cy="400050"/>
            </a:xfrm>
            <a:prstGeom prst="wedgeEllipseCallout">
              <a:avLst>
                <a:gd name="adj1" fmla="val -148054"/>
                <a:gd name="adj2" fmla="val 74404"/>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2</a:t>
              </a:r>
              <a:endParaRPr lang="en-US" sz="1100">
                <a:effectLst/>
                <a:ea typeface="STKaiti"/>
                <a:cs typeface="Tahoma" panose="020B0604030504040204" pitchFamily="34" charset="0"/>
              </a:endParaRPr>
            </a:p>
          </p:txBody>
        </p:sp>
        <p:sp>
          <p:nvSpPr>
            <p:cNvPr id="9" name="Oval Callout 8"/>
            <p:cNvSpPr/>
            <p:nvPr/>
          </p:nvSpPr>
          <p:spPr>
            <a:xfrm>
              <a:off x="1600200" y="819150"/>
              <a:ext cx="361950" cy="400050"/>
            </a:xfrm>
            <a:prstGeom prst="wedgeEllipseCallout">
              <a:avLst>
                <a:gd name="adj1" fmla="val -108580"/>
                <a:gd name="adj2" fmla="val 48214"/>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3</a:t>
              </a:r>
              <a:endParaRPr lang="en-US" sz="1100">
                <a:effectLst/>
                <a:ea typeface="STKaiti"/>
                <a:cs typeface="Tahoma" panose="020B0604030504040204" pitchFamily="34" charset="0"/>
              </a:endParaRPr>
            </a:p>
          </p:txBody>
        </p:sp>
        <p:sp>
          <p:nvSpPr>
            <p:cNvPr id="10" name="Oval Callout 9"/>
            <p:cNvSpPr/>
            <p:nvPr/>
          </p:nvSpPr>
          <p:spPr>
            <a:xfrm>
              <a:off x="1600200" y="1276350"/>
              <a:ext cx="361950" cy="400050"/>
            </a:xfrm>
            <a:prstGeom prst="wedgeEllipseCallout">
              <a:avLst>
                <a:gd name="adj1" fmla="val -105949"/>
                <a:gd name="adj2" fmla="val 29166"/>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4</a:t>
              </a:r>
              <a:endParaRPr lang="en-US" sz="1100">
                <a:effectLst/>
                <a:ea typeface="STKaiti"/>
                <a:cs typeface="Tahoma" panose="020B0604030504040204" pitchFamily="34" charset="0"/>
              </a:endParaRPr>
            </a:p>
          </p:txBody>
        </p:sp>
        <p:sp>
          <p:nvSpPr>
            <p:cNvPr id="11" name="Oval Callout 10"/>
            <p:cNvSpPr/>
            <p:nvPr/>
          </p:nvSpPr>
          <p:spPr>
            <a:xfrm>
              <a:off x="1571625" y="1724025"/>
              <a:ext cx="361950" cy="400050"/>
            </a:xfrm>
            <a:prstGeom prst="wedgeEllipseCallout">
              <a:avLst>
                <a:gd name="adj1" fmla="val -155949"/>
                <a:gd name="adj2" fmla="val 12500"/>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5</a:t>
              </a:r>
              <a:endParaRPr lang="en-US" sz="1100">
                <a:effectLst/>
                <a:ea typeface="STKaiti"/>
                <a:cs typeface="Tahoma" panose="020B0604030504040204" pitchFamily="34" charset="0"/>
              </a:endParaRPr>
            </a:p>
          </p:txBody>
        </p:sp>
        <p:sp>
          <p:nvSpPr>
            <p:cNvPr id="12" name="Oval Callout 11"/>
            <p:cNvSpPr/>
            <p:nvPr/>
          </p:nvSpPr>
          <p:spPr>
            <a:xfrm>
              <a:off x="28575" y="1724025"/>
              <a:ext cx="361950" cy="400050"/>
            </a:xfrm>
            <a:prstGeom prst="wedgeEllipseCallout">
              <a:avLst>
                <a:gd name="adj1" fmla="val 104577"/>
                <a:gd name="adj2" fmla="val 86309"/>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6</a:t>
              </a:r>
              <a:endParaRPr lang="en-US" sz="1100">
                <a:effectLst/>
                <a:ea typeface="STKaiti"/>
                <a:cs typeface="Tahoma" panose="020B0604030504040204" pitchFamily="34" charset="0"/>
              </a:endParaRPr>
            </a:p>
          </p:txBody>
        </p:sp>
        <p:sp>
          <p:nvSpPr>
            <p:cNvPr id="13" name="Oval Callout 12"/>
            <p:cNvSpPr/>
            <p:nvPr/>
          </p:nvSpPr>
          <p:spPr>
            <a:xfrm>
              <a:off x="0" y="2181225"/>
              <a:ext cx="361950" cy="400050"/>
            </a:xfrm>
            <a:prstGeom prst="wedgeEllipseCallout">
              <a:avLst>
                <a:gd name="adj1" fmla="val 109840"/>
                <a:gd name="adj2" fmla="val 45833"/>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7</a:t>
              </a:r>
              <a:endParaRPr lang="en-US" sz="1100">
                <a:effectLst/>
                <a:ea typeface="STKaiti"/>
                <a:cs typeface="Tahoma" panose="020B0604030504040204" pitchFamily="34" charset="0"/>
              </a:endParaRPr>
            </a:p>
          </p:txBody>
        </p:sp>
      </p:grpSp>
      <p:grpSp>
        <p:nvGrpSpPr>
          <p:cNvPr id="16" name="Group 15"/>
          <p:cNvGrpSpPr/>
          <p:nvPr/>
        </p:nvGrpSpPr>
        <p:grpSpPr>
          <a:xfrm>
            <a:off x="5690811" y="5385436"/>
            <a:ext cx="5943600" cy="1276350"/>
            <a:chOff x="0" y="0"/>
            <a:chExt cx="5943600" cy="1276350"/>
          </a:xfrm>
        </p:grpSpPr>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b="40000"/>
            <a:stretch/>
          </p:blipFill>
          <p:spPr bwMode="auto">
            <a:xfrm>
              <a:off x="0" y="0"/>
              <a:ext cx="5943600" cy="1276350"/>
            </a:xfrm>
            <a:prstGeom prst="rect">
              <a:avLst/>
            </a:prstGeom>
            <a:ln>
              <a:noFill/>
            </a:ln>
            <a:extLst>
              <a:ext uri="{53640926-AAD7-44D8-BBD7-CCE9431645EC}">
                <a14:shadowObscured xmlns:a14="http://schemas.microsoft.com/office/drawing/2010/main"/>
              </a:ext>
            </a:extLst>
          </p:spPr>
        </p:pic>
        <p:sp>
          <p:nvSpPr>
            <p:cNvPr id="18" name="Oval Callout 17"/>
            <p:cNvSpPr/>
            <p:nvPr/>
          </p:nvSpPr>
          <p:spPr>
            <a:xfrm>
              <a:off x="2590800" y="400050"/>
              <a:ext cx="361950" cy="400050"/>
            </a:xfrm>
            <a:prstGeom prst="wedgeEllipseCallout">
              <a:avLst>
                <a:gd name="adj1" fmla="val -232265"/>
                <a:gd name="adj2" fmla="val 57738"/>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8</a:t>
              </a:r>
              <a:endParaRPr lang="en-US" sz="1100">
                <a:effectLst/>
                <a:ea typeface="STKaiti"/>
                <a:cs typeface="Tahoma" panose="020B0604030504040204" pitchFamily="34" charset="0"/>
              </a:endParaRPr>
            </a:p>
          </p:txBody>
        </p:sp>
      </p:grpSp>
    </p:spTree>
    <p:extLst>
      <p:ext uri="{BB962C8B-B14F-4D97-AF65-F5344CB8AC3E}">
        <p14:creationId xmlns:p14="http://schemas.microsoft.com/office/powerpoint/2010/main" val="1448126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Login ke sistem PP-PTS</a:t>
            </a:r>
            <a:r>
              <a:rPr lang="en-US"/>
              <a:t/>
            </a:r>
            <a:br>
              <a:rPr lang="en-US"/>
            </a:br>
            <a:endParaRPr lang="en-US"/>
          </a:p>
        </p:txBody>
      </p:sp>
      <p:sp>
        <p:nvSpPr>
          <p:cNvPr id="3" name="Content Placeholder 2"/>
          <p:cNvSpPr>
            <a:spLocks noGrp="1"/>
          </p:cNvSpPr>
          <p:nvPr>
            <p:ph idx="1"/>
          </p:nvPr>
        </p:nvSpPr>
        <p:spPr>
          <a:xfrm>
            <a:off x="1083141" y="1461247"/>
            <a:ext cx="8915400" cy="3777622"/>
          </a:xfrm>
        </p:spPr>
        <p:txBody>
          <a:bodyPr/>
          <a:lstStyle/>
          <a:p>
            <a:pPr lvl="0">
              <a:buFont typeface="+mj-lt"/>
              <a:buAutoNum type="arabicPeriod"/>
            </a:pPr>
            <a:r>
              <a:rPr lang="en-US"/>
              <a:t>Klik menu “Login”</a:t>
            </a:r>
          </a:p>
          <a:p>
            <a:pPr lvl="0">
              <a:buFont typeface="+mj-lt"/>
              <a:buAutoNum type="arabicPeriod"/>
            </a:pPr>
            <a:r>
              <a:rPr lang="en-US"/>
              <a:t>Isi kode PT</a:t>
            </a:r>
          </a:p>
          <a:p>
            <a:pPr lvl="0">
              <a:buFont typeface="+mj-lt"/>
              <a:buAutoNum type="arabicPeriod"/>
            </a:pPr>
            <a:r>
              <a:rPr lang="en-US"/>
              <a:t>Isi Password</a:t>
            </a:r>
          </a:p>
          <a:p>
            <a:pPr lvl="0">
              <a:buFont typeface="+mj-lt"/>
              <a:buAutoNum type="arabicPeriod"/>
            </a:pPr>
            <a:r>
              <a:rPr lang="en-US"/>
              <a:t>Klik Login</a:t>
            </a:r>
          </a:p>
          <a:p>
            <a:pPr lvl="0">
              <a:buFont typeface="+mj-lt"/>
              <a:buAutoNum type="arabicPeriod"/>
            </a:pPr>
            <a:r>
              <a:rPr lang="en-US"/>
              <a:t>Tampil menu utama pengusul</a:t>
            </a:r>
          </a:p>
          <a:p>
            <a:endParaRPr lang="en-US"/>
          </a:p>
        </p:txBody>
      </p:sp>
      <p:grpSp>
        <p:nvGrpSpPr>
          <p:cNvPr id="12" name="Group 11"/>
          <p:cNvGrpSpPr/>
          <p:nvPr/>
        </p:nvGrpSpPr>
        <p:grpSpPr>
          <a:xfrm>
            <a:off x="7344604" y="1068540"/>
            <a:ext cx="4670052" cy="4563035"/>
            <a:chOff x="5664666" y="745472"/>
            <a:chExt cx="3057525" cy="371475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666" y="1259822"/>
              <a:ext cx="2952750" cy="3200400"/>
            </a:xfrm>
            <a:prstGeom prst="rect">
              <a:avLst/>
            </a:prstGeom>
          </p:spPr>
        </p:pic>
        <p:sp>
          <p:nvSpPr>
            <p:cNvPr id="7" name="Oval Callout 6"/>
            <p:cNvSpPr/>
            <p:nvPr/>
          </p:nvSpPr>
          <p:spPr>
            <a:xfrm>
              <a:off x="8360241" y="745472"/>
              <a:ext cx="361950" cy="400050"/>
            </a:xfrm>
            <a:prstGeom prst="wedgeEllipseCallout">
              <a:avLst>
                <a:gd name="adj1" fmla="val -53318"/>
                <a:gd name="adj2" fmla="val 112499"/>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1</a:t>
              </a:r>
              <a:endParaRPr lang="en-US" sz="1100">
                <a:effectLst/>
                <a:ea typeface="STKaiti"/>
                <a:cs typeface="Tahoma" panose="020B0604030504040204" pitchFamily="34" charset="0"/>
              </a:endParaRPr>
            </a:p>
          </p:txBody>
        </p:sp>
        <p:sp>
          <p:nvSpPr>
            <p:cNvPr id="8" name="Oval Callout 7"/>
            <p:cNvSpPr/>
            <p:nvPr/>
          </p:nvSpPr>
          <p:spPr>
            <a:xfrm>
              <a:off x="7769691" y="2240897"/>
              <a:ext cx="361950" cy="400050"/>
            </a:xfrm>
            <a:prstGeom prst="wedgeEllipseCallout">
              <a:avLst>
                <a:gd name="adj1" fmla="val -166476"/>
                <a:gd name="adj2" fmla="val 55357"/>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2</a:t>
              </a:r>
              <a:endParaRPr lang="en-US" sz="1100">
                <a:effectLst/>
                <a:ea typeface="STKaiti"/>
                <a:cs typeface="Tahoma" panose="020B0604030504040204" pitchFamily="34" charset="0"/>
              </a:endParaRPr>
            </a:p>
          </p:txBody>
        </p:sp>
        <p:sp>
          <p:nvSpPr>
            <p:cNvPr id="9" name="Oval Callout 8"/>
            <p:cNvSpPr/>
            <p:nvPr/>
          </p:nvSpPr>
          <p:spPr>
            <a:xfrm>
              <a:off x="7769691" y="2755247"/>
              <a:ext cx="361950" cy="400050"/>
            </a:xfrm>
            <a:prstGeom prst="wedgeEllipseCallout">
              <a:avLst>
                <a:gd name="adj1" fmla="val -150686"/>
                <a:gd name="adj2" fmla="val 57737"/>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3</a:t>
              </a:r>
              <a:endParaRPr lang="en-US" sz="1100">
                <a:effectLst/>
                <a:ea typeface="STKaiti"/>
                <a:cs typeface="Tahoma" panose="020B0604030504040204" pitchFamily="34" charset="0"/>
              </a:endParaRPr>
            </a:p>
          </p:txBody>
        </p:sp>
        <p:sp>
          <p:nvSpPr>
            <p:cNvPr id="10" name="Oval Callout 9"/>
            <p:cNvSpPr/>
            <p:nvPr/>
          </p:nvSpPr>
          <p:spPr>
            <a:xfrm>
              <a:off x="6664791" y="3898247"/>
              <a:ext cx="361950" cy="400050"/>
            </a:xfrm>
            <a:prstGeom prst="wedgeEllipseCallout">
              <a:avLst>
                <a:gd name="adj1" fmla="val -121739"/>
                <a:gd name="adj2" fmla="val -1787"/>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4</a:t>
              </a:r>
              <a:endParaRPr lang="en-US" sz="1100">
                <a:effectLst/>
                <a:ea typeface="STKaiti"/>
                <a:cs typeface="Tahoma" panose="020B0604030504040204" pitchFamily="34" charset="0"/>
              </a:endParaRPr>
            </a:p>
          </p:txBody>
        </p:sp>
      </p:grpSp>
      <p:grpSp>
        <p:nvGrpSpPr>
          <p:cNvPr id="15" name="Group 14"/>
          <p:cNvGrpSpPr/>
          <p:nvPr/>
        </p:nvGrpSpPr>
        <p:grpSpPr>
          <a:xfrm>
            <a:off x="1055867" y="3568884"/>
            <a:ext cx="5943600" cy="3181350"/>
            <a:chOff x="1055867" y="3568884"/>
            <a:chExt cx="5943600" cy="3181350"/>
          </a:xfrm>
        </p:grpSpPr>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1055867" y="3568884"/>
              <a:ext cx="5943600" cy="3181350"/>
            </a:xfrm>
            <a:prstGeom prst="rect">
              <a:avLst/>
            </a:prstGeom>
          </p:spPr>
        </p:pic>
        <p:sp>
          <p:nvSpPr>
            <p:cNvPr id="13" name="Oval Callout 12"/>
            <p:cNvSpPr/>
            <p:nvPr/>
          </p:nvSpPr>
          <p:spPr>
            <a:xfrm>
              <a:off x="4160456" y="5875981"/>
              <a:ext cx="361950" cy="400050"/>
            </a:xfrm>
            <a:prstGeom prst="wedgeEllipseCallout">
              <a:avLst>
                <a:gd name="adj1" fmla="val 117580"/>
                <a:gd name="adj2" fmla="val -176577"/>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5</a:t>
              </a:r>
              <a:endParaRPr lang="en-US" sz="1100">
                <a:effectLst/>
                <a:ea typeface="STKaiti"/>
                <a:cs typeface="Tahoma" panose="020B0604030504040204" pitchFamily="34" charset="0"/>
              </a:endParaRPr>
            </a:p>
          </p:txBody>
        </p:sp>
      </p:grpSp>
    </p:spTree>
    <p:extLst>
      <p:ext uri="{BB962C8B-B14F-4D97-AF65-F5344CB8AC3E}">
        <p14:creationId xmlns:p14="http://schemas.microsoft.com/office/powerpoint/2010/main" val="2290886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477" y="234146"/>
            <a:ext cx="8911687" cy="1280890"/>
          </a:xfrm>
        </p:spPr>
        <p:txBody>
          <a:bodyPr/>
          <a:lstStyle/>
          <a:p>
            <a:r>
              <a:rPr lang="en-US" b="1"/>
              <a:t>Lengkapi Data Badan Penyelenggara</a:t>
            </a:r>
            <a:r>
              <a:rPr lang="en-US"/>
              <a:t/>
            </a:r>
            <a:br>
              <a:rPr lang="en-US"/>
            </a:br>
            <a:endParaRPr lang="en-US"/>
          </a:p>
        </p:txBody>
      </p:sp>
      <p:sp>
        <p:nvSpPr>
          <p:cNvPr id="3" name="Content Placeholder 2"/>
          <p:cNvSpPr>
            <a:spLocks noGrp="1"/>
          </p:cNvSpPr>
          <p:nvPr>
            <p:ph idx="1"/>
          </p:nvPr>
        </p:nvSpPr>
        <p:spPr>
          <a:xfrm>
            <a:off x="6857999" y="1515036"/>
            <a:ext cx="5096435" cy="3777622"/>
          </a:xfrm>
        </p:spPr>
        <p:txBody>
          <a:bodyPr/>
          <a:lstStyle/>
          <a:p>
            <a:pPr lvl="0">
              <a:buFont typeface="+mj-lt"/>
              <a:buAutoNum type="arabicPeriod"/>
            </a:pPr>
            <a:r>
              <a:rPr lang="en-US"/>
              <a:t>Klik “Profil Badan Penyelenggara”</a:t>
            </a:r>
          </a:p>
          <a:p>
            <a:pPr lvl="0">
              <a:buFont typeface="+mj-lt"/>
              <a:buAutoNum type="arabicPeriod"/>
            </a:pPr>
            <a:r>
              <a:rPr lang="en-US"/>
              <a:t>Isi kelengkapan data badan penyelenggara, yang akan digunakan admin dikti untuk pengecekan kelengkapan dokumen</a:t>
            </a:r>
          </a:p>
          <a:p>
            <a:pPr lvl="0">
              <a:buFont typeface="+mj-lt"/>
              <a:buAutoNum type="arabicPeriod"/>
            </a:pPr>
            <a:r>
              <a:rPr lang="en-US"/>
              <a:t>Klik “Simpan”</a:t>
            </a:r>
          </a:p>
          <a:p>
            <a:endParaRPr lang="en-US"/>
          </a:p>
        </p:txBody>
      </p:sp>
      <p:grpSp>
        <p:nvGrpSpPr>
          <p:cNvPr id="7" name="Group 6"/>
          <p:cNvGrpSpPr/>
          <p:nvPr/>
        </p:nvGrpSpPr>
        <p:grpSpPr>
          <a:xfrm>
            <a:off x="555812" y="993122"/>
            <a:ext cx="5943600" cy="5705475"/>
            <a:chOff x="0" y="0"/>
            <a:chExt cx="5943600" cy="570547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43600" cy="5705475"/>
            </a:xfrm>
            <a:prstGeom prst="rect">
              <a:avLst/>
            </a:prstGeom>
          </p:spPr>
        </p:pic>
        <p:sp>
          <p:nvSpPr>
            <p:cNvPr id="9" name="Oval Callout 8"/>
            <p:cNvSpPr/>
            <p:nvPr/>
          </p:nvSpPr>
          <p:spPr>
            <a:xfrm>
              <a:off x="3028950" y="866775"/>
              <a:ext cx="361950" cy="400050"/>
            </a:xfrm>
            <a:prstGeom prst="wedgeEllipseCallout">
              <a:avLst>
                <a:gd name="adj1" fmla="val 149313"/>
                <a:gd name="adj2" fmla="val 7737"/>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1</a:t>
              </a:r>
              <a:endParaRPr lang="en-US" sz="1100">
                <a:effectLst/>
                <a:ea typeface="STKaiti"/>
                <a:cs typeface="Tahoma" panose="020B0604030504040204" pitchFamily="34" charset="0"/>
              </a:endParaRPr>
            </a:p>
          </p:txBody>
        </p:sp>
        <p:sp>
          <p:nvSpPr>
            <p:cNvPr id="10" name="Oval Callout 9"/>
            <p:cNvSpPr/>
            <p:nvPr/>
          </p:nvSpPr>
          <p:spPr>
            <a:xfrm>
              <a:off x="2914650" y="1809750"/>
              <a:ext cx="361950" cy="400050"/>
            </a:xfrm>
            <a:prstGeom prst="wedgeEllipseCallout">
              <a:avLst>
                <a:gd name="adj1" fmla="val -227003"/>
                <a:gd name="adj2" fmla="val 27737"/>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2</a:t>
              </a:r>
              <a:endParaRPr lang="en-US" sz="1100">
                <a:effectLst/>
                <a:ea typeface="STKaiti"/>
                <a:cs typeface="Tahoma" panose="020B0604030504040204" pitchFamily="34" charset="0"/>
              </a:endParaRPr>
            </a:p>
          </p:txBody>
        </p:sp>
        <p:sp>
          <p:nvSpPr>
            <p:cNvPr id="11" name="Oval Callout 10"/>
            <p:cNvSpPr/>
            <p:nvPr/>
          </p:nvSpPr>
          <p:spPr>
            <a:xfrm>
              <a:off x="1409700" y="4714875"/>
              <a:ext cx="361950" cy="400050"/>
            </a:xfrm>
            <a:prstGeom prst="wedgeEllipseCallout">
              <a:avLst>
                <a:gd name="adj1" fmla="val -227003"/>
                <a:gd name="adj2" fmla="val 27737"/>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3</a:t>
              </a:r>
              <a:endParaRPr lang="en-US" sz="1100">
                <a:effectLst/>
                <a:ea typeface="STKaiti"/>
                <a:cs typeface="Tahoma" panose="020B0604030504040204" pitchFamily="34" charset="0"/>
              </a:endParaRPr>
            </a:p>
          </p:txBody>
        </p:sp>
      </p:grpSp>
    </p:spTree>
    <p:extLst>
      <p:ext uri="{BB962C8B-B14F-4D97-AF65-F5344CB8AC3E}">
        <p14:creationId xmlns:p14="http://schemas.microsoft.com/office/powerpoint/2010/main" val="359779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Tata Cara </a:t>
            </a:r>
            <a:r>
              <a:rPr lang="en-US" b="1" dirty="0" err="1"/>
              <a:t>Pengusulan</a:t>
            </a:r>
            <a:r>
              <a:rPr lang="en-US" b="1" dirty="0"/>
              <a:t> PP-PTS </a:t>
            </a:r>
            <a:r>
              <a:rPr lang="en-US" b="1" dirty="0" smtClean="0"/>
              <a:t>2018</a:t>
            </a:r>
            <a:r>
              <a:rPr lang="en-US" dirty="0"/>
              <a:t/>
            </a:r>
            <a:br>
              <a:rPr lang="en-US" dirty="0"/>
            </a:br>
            <a:endParaRPr lang="en-US" dirty="0"/>
          </a:p>
        </p:txBody>
      </p:sp>
      <p:sp>
        <p:nvSpPr>
          <p:cNvPr id="3" name="Content Placeholder 2"/>
          <p:cNvSpPr>
            <a:spLocks noGrp="1"/>
          </p:cNvSpPr>
          <p:nvPr>
            <p:ph idx="1"/>
          </p:nvPr>
        </p:nvSpPr>
        <p:spPr>
          <a:xfrm>
            <a:off x="8552328" y="1407459"/>
            <a:ext cx="3436377" cy="3777622"/>
          </a:xfrm>
        </p:spPr>
        <p:txBody>
          <a:bodyPr>
            <a:normAutofit fontScale="92500"/>
          </a:bodyPr>
          <a:lstStyle/>
          <a:p>
            <a:pPr lvl="0">
              <a:buFont typeface="+mj-lt"/>
              <a:buAutoNum type="arabicPeriod"/>
            </a:pPr>
            <a:r>
              <a:rPr lang="en-US" dirty="0" err="1"/>
              <a:t>Klik</a:t>
            </a:r>
            <a:r>
              <a:rPr lang="en-US" dirty="0"/>
              <a:t> “</a:t>
            </a:r>
            <a:r>
              <a:rPr lang="en-US" dirty="0" err="1"/>
              <a:t>Registrasi</a:t>
            </a:r>
            <a:r>
              <a:rPr lang="en-US" dirty="0"/>
              <a:t> PP-PTS”</a:t>
            </a:r>
          </a:p>
          <a:p>
            <a:pPr lvl="0">
              <a:buFont typeface="+mj-lt"/>
              <a:buAutoNum type="arabicPeriod"/>
            </a:pPr>
            <a:r>
              <a:rPr lang="en-US" dirty="0" err="1"/>
              <a:t>Pada</a:t>
            </a:r>
            <a:r>
              <a:rPr lang="en-US" dirty="0"/>
              <a:t> tab </a:t>
            </a:r>
            <a:r>
              <a:rPr lang="en-US" dirty="0" err="1"/>
              <a:t>registrasi</a:t>
            </a:r>
            <a:r>
              <a:rPr lang="en-US" dirty="0"/>
              <a:t>, </a:t>
            </a:r>
            <a:r>
              <a:rPr lang="en-US" dirty="0" err="1"/>
              <a:t>isikan</a:t>
            </a:r>
            <a:r>
              <a:rPr lang="en-US" dirty="0"/>
              <a:t> </a:t>
            </a:r>
            <a:r>
              <a:rPr lang="en-US" dirty="0" err="1"/>
              <a:t>nomor</a:t>
            </a:r>
            <a:r>
              <a:rPr lang="en-US" dirty="0"/>
              <a:t> </a:t>
            </a:r>
            <a:r>
              <a:rPr lang="en-US" dirty="0" err="1"/>
              <a:t>dan</a:t>
            </a:r>
            <a:r>
              <a:rPr lang="en-US" dirty="0"/>
              <a:t> </a:t>
            </a:r>
            <a:r>
              <a:rPr lang="en-US" dirty="0" err="1"/>
              <a:t>tanggal</a:t>
            </a:r>
            <a:r>
              <a:rPr lang="en-US" dirty="0"/>
              <a:t> </a:t>
            </a:r>
            <a:r>
              <a:rPr lang="en-US" dirty="0" err="1"/>
              <a:t>surat</a:t>
            </a:r>
            <a:r>
              <a:rPr lang="en-US" dirty="0"/>
              <a:t> </a:t>
            </a:r>
            <a:r>
              <a:rPr lang="en-US" dirty="0" err="1"/>
              <a:t>pengajuan</a:t>
            </a:r>
            <a:r>
              <a:rPr lang="en-US" dirty="0"/>
              <a:t> PP-PTS, </a:t>
            </a:r>
            <a:r>
              <a:rPr lang="en-US" dirty="0" err="1"/>
              <a:t>klik</a:t>
            </a:r>
            <a:r>
              <a:rPr lang="en-US" dirty="0"/>
              <a:t> “</a:t>
            </a:r>
            <a:r>
              <a:rPr lang="en-US" dirty="0" err="1"/>
              <a:t>Simpan</a:t>
            </a:r>
            <a:r>
              <a:rPr lang="en-US" dirty="0"/>
              <a:t>”</a:t>
            </a:r>
          </a:p>
          <a:p>
            <a:pPr lvl="0">
              <a:buFont typeface="+mj-lt"/>
              <a:buAutoNum type="arabicPeriod"/>
            </a:pPr>
            <a:r>
              <a:rPr lang="en-US" dirty="0"/>
              <a:t> </a:t>
            </a:r>
            <a:r>
              <a:rPr lang="en-US" dirty="0" err="1"/>
              <a:t>Pada</a:t>
            </a:r>
            <a:r>
              <a:rPr lang="en-US" dirty="0"/>
              <a:t> tab </a:t>
            </a:r>
            <a:r>
              <a:rPr lang="en-US" dirty="0" err="1"/>
              <a:t>unggah</a:t>
            </a:r>
            <a:r>
              <a:rPr lang="en-US" dirty="0"/>
              <a:t> </a:t>
            </a:r>
            <a:r>
              <a:rPr lang="en-US" dirty="0" err="1"/>
              <a:t>dokumen</a:t>
            </a:r>
            <a:r>
              <a:rPr lang="en-US" dirty="0"/>
              <a:t>, </a:t>
            </a:r>
            <a:r>
              <a:rPr lang="en-US" dirty="0" err="1"/>
              <a:t>unggah</a:t>
            </a:r>
            <a:r>
              <a:rPr lang="en-US" dirty="0"/>
              <a:t> </a:t>
            </a:r>
            <a:r>
              <a:rPr lang="en-US" dirty="0" err="1"/>
              <a:t>satu</a:t>
            </a:r>
            <a:r>
              <a:rPr lang="en-US" dirty="0"/>
              <a:t> </a:t>
            </a:r>
            <a:r>
              <a:rPr lang="en-US" dirty="0" err="1"/>
              <a:t>persatu</a:t>
            </a:r>
            <a:r>
              <a:rPr lang="en-US" dirty="0"/>
              <a:t> </a:t>
            </a:r>
            <a:r>
              <a:rPr lang="en-US" dirty="0" err="1"/>
              <a:t>dokumen</a:t>
            </a:r>
            <a:r>
              <a:rPr lang="en-US" dirty="0"/>
              <a:t> yang </a:t>
            </a:r>
            <a:r>
              <a:rPr lang="en-US" dirty="0" err="1" smtClean="0"/>
              <a:t>dipersyaratkan</a:t>
            </a:r>
            <a:endParaRPr lang="en-US" dirty="0"/>
          </a:p>
          <a:p>
            <a:pPr lvl="0">
              <a:buFont typeface="+mj-lt"/>
              <a:buAutoNum type="arabicPeriod"/>
            </a:pPr>
            <a:r>
              <a:rPr lang="en-US" dirty="0" smtClean="0"/>
              <a:t>Tab </a:t>
            </a:r>
            <a:r>
              <a:rPr lang="en-US" dirty="0" err="1" smtClean="0"/>
              <a:t>Ketua</a:t>
            </a:r>
            <a:r>
              <a:rPr lang="en-US" dirty="0" smtClean="0"/>
              <a:t> </a:t>
            </a:r>
            <a:r>
              <a:rPr lang="en-US" dirty="0" err="1" smtClean="0"/>
              <a:t>Pelaksana</a:t>
            </a:r>
            <a:r>
              <a:rPr lang="en-US" dirty="0" smtClean="0"/>
              <a:t>, input data </a:t>
            </a:r>
            <a:r>
              <a:rPr lang="en-US" dirty="0" err="1" smtClean="0"/>
              <a:t>ketua</a:t>
            </a:r>
            <a:r>
              <a:rPr lang="en-US" dirty="0" smtClean="0"/>
              <a:t> </a:t>
            </a:r>
            <a:r>
              <a:rPr lang="en-US" dirty="0" err="1" smtClean="0"/>
              <a:t>pelaksana</a:t>
            </a:r>
            <a:r>
              <a:rPr lang="en-US" dirty="0" smtClean="0"/>
              <a:t>.</a:t>
            </a:r>
          </a:p>
          <a:p>
            <a:pPr lvl="0">
              <a:buFont typeface="+mj-lt"/>
              <a:buAutoNum type="arabicPeriod"/>
            </a:pPr>
            <a:r>
              <a:rPr lang="en-US" dirty="0" smtClean="0"/>
              <a:t>Finish</a:t>
            </a:r>
            <a:endParaRPr lang="en-US" dirty="0"/>
          </a:p>
          <a:p>
            <a:endParaRPr lang="en-US" dirty="0"/>
          </a:p>
        </p:txBody>
      </p:sp>
      <p:sp>
        <p:nvSpPr>
          <p:cNvPr id="6" name="Oval Callout 5"/>
          <p:cNvSpPr/>
          <p:nvPr/>
        </p:nvSpPr>
        <p:spPr>
          <a:xfrm>
            <a:off x="6950132" y="2814863"/>
            <a:ext cx="361950" cy="400050"/>
          </a:xfrm>
          <a:prstGeom prst="wedgeEllipseCallout">
            <a:avLst>
              <a:gd name="adj1" fmla="val -166477"/>
              <a:gd name="adj2" fmla="val -27025"/>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1</a:t>
            </a:r>
            <a:endParaRPr lang="en-US" sz="1100">
              <a:effectLst/>
              <a:ea typeface="STKaiti"/>
              <a:cs typeface="Tahoma" panose="020B0604030504040204" pitchFamily="34" charset="0"/>
            </a:endParaRPr>
          </a:p>
        </p:txBody>
      </p:sp>
      <p:sp>
        <p:nvSpPr>
          <p:cNvPr id="7" name="Oval Callout 6"/>
          <p:cNvSpPr/>
          <p:nvPr/>
        </p:nvSpPr>
        <p:spPr>
          <a:xfrm>
            <a:off x="2048118" y="5564617"/>
            <a:ext cx="361950" cy="400050"/>
          </a:xfrm>
          <a:prstGeom prst="wedgeEllipseCallout">
            <a:avLst>
              <a:gd name="adj1" fmla="val -166477"/>
              <a:gd name="adj2" fmla="val -27025"/>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2</a:t>
            </a:r>
            <a:endParaRPr lang="en-US" sz="1100">
              <a:effectLst/>
              <a:ea typeface="STKaiti"/>
              <a:cs typeface="Tahoma" panose="020B060403050404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08" y="1488567"/>
            <a:ext cx="8249508" cy="461934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142137" y="1333333"/>
            <a:ext cx="3410191" cy="1681555"/>
          </a:xfrm>
          <a:prstGeom prst="rect">
            <a:avLst/>
          </a:prstGeom>
        </p:spPr>
      </p:pic>
      <p:sp>
        <p:nvSpPr>
          <p:cNvPr id="11" name="Oval Callout 10"/>
          <p:cNvSpPr/>
          <p:nvPr/>
        </p:nvSpPr>
        <p:spPr>
          <a:xfrm>
            <a:off x="7312082" y="2190006"/>
            <a:ext cx="361950" cy="400050"/>
          </a:xfrm>
          <a:prstGeom prst="wedgeEllipseCallout">
            <a:avLst>
              <a:gd name="adj1" fmla="val -205951"/>
              <a:gd name="adj2" fmla="val 18213"/>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1</a:t>
            </a:r>
            <a:endParaRPr lang="en-US" sz="1100">
              <a:effectLst/>
              <a:ea typeface="STKaiti"/>
              <a:cs typeface="Tahoma" panose="020B0604030504040204" pitchFamily="34" charset="0"/>
            </a:endParaRPr>
          </a:p>
        </p:txBody>
      </p:sp>
    </p:spTree>
    <p:extLst>
      <p:ext uri="{BB962C8B-B14F-4D97-AF65-F5344CB8AC3E}">
        <p14:creationId xmlns:p14="http://schemas.microsoft.com/office/powerpoint/2010/main" val="72312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12" y="1318609"/>
            <a:ext cx="8377583" cy="4601360"/>
          </a:xfrm>
          <a:prstGeom prst="rect">
            <a:avLst/>
          </a:prstGeom>
        </p:spPr>
      </p:pic>
      <p:sp>
        <p:nvSpPr>
          <p:cNvPr id="2" name="Title 1"/>
          <p:cNvSpPr>
            <a:spLocks noGrp="1"/>
          </p:cNvSpPr>
          <p:nvPr>
            <p:ph type="title"/>
          </p:nvPr>
        </p:nvSpPr>
        <p:spPr>
          <a:xfrm>
            <a:off x="2638126" y="83067"/>
            <a:ext cx="8911687" cy="1280890"/>
          </a:xfrm>
        </p:spPr>
        <p:txBody>
          <a:bodyPr/>
          <a:lstStyle/>
          <a:p>
            <a:r>
              <a:rPr lang="en-US" b="1" dirty="0"/>
              <a:t>Tata Cara </a:t>
            </a:r>
            <a:r>
              <a:rPr lang="en-US" b="1" dirty="0" err="1"/>
              <a:t>Unggah</a:t>
            </a:r>
            <a:r>
              <a:rPr lang="en-US" b="1" dirty="0"/>
              <a:t> </a:t>
            </a:r>
            <a:r>
              <a:rPr lang="en-US" b="1" dirty="0" err="1"/>
              <a:t>Dokumen</a:t>
            </a:r>
            <a:r>
              <a:rPr lang="en-US" dirty="0"/>
              <a:t/>
            </a:r>
            <a:br>
              <a:rPr lang="en-US" dirty="0"/>
            </a:br>
            <a:endParaRPr lang="en-US" dirty="0"/>
          </a:p>
        </p:txBody>
      </p:sp>
      <p:sp>
        <p:nvSpPr>
          <p:cNvPr id="3" name="Content Placeholder 2"/>
          <p:cNvSpPr>
            <a:spLocks noGrp="1"/>
          </p:cNvSpPr>
          <p:nvPr>
            <p:ph idx="1"/>
          </p:nvPr>
        </p:nvSpPr>
        <p:spPr>
          <a:xfrm>
            <a:off x="8934836" y="1001642"/>
            <a:ext cx="3014726" cy="4863249"/>
          </a:xfrm>
        </p:spPr>
        <p:txBody>
          <a:bodyPr>
            <a:normAutofit/>
          </a:bodyPr>
          <a:lstStyle/>
          <a:p>
            <a:pPr lvl="0">
              <a:buFont typeface="+mj-lt"/>
              <a:buAutoNum type="arabicPeriod"/>
            </a:pPr>
            <a:r>
              <a:rPr lang="en-US" dirty="0" err="1"/>
              <a:t>Pilih</a:t>
            </a:r>
            <a:r>
              <a:rPr lang="en-US" dirty="0"/>
              <a:t> </a:t>
            </a:r>
            <a:r>
              <a:rPr lang="en-US" dirty="0" err="1"/>
              <a:t>nama</a:t>
            </a:r>
            <a:r>
              <a:rPr lang="en-US" dirty="0"/>
              <a:t> </a:t>
            </a:r>
            <a:r>
              <a:rPr lang="en-US" dirty="0" err="1"/>
              <a:t>dokumen</a:t>
            </a:r>
            <a:r>
              <a:rPr lang="en-US" dirty="0"/>
              <a:t> </a:t>
            </a:r>
            <a:r>
              <a:rPr lang="en-US" dirty="0" err="1"/>
              <a:t>pada</a:t>
            </a:r>
            <a:r>
              <a:rPr lang="en-US" dirty="0"/>
              <a:t> combo</a:t>
            </a:r>
          </a:p>
          <a:p>
            <a:pPr lvl="0">
              <a:buFont typeface="+mj-lt"/>
              <a:buAutoNum type="arabicPeriod"/>
            </a:pPr>
            <a:r>
              <a:rPr lang="en-US" dirty="0" err="1"/>
              <a:t>Klik</a:t>
            </a:r>
            <a:r>
              <a:rPr lang="en-US" dirty="0"/>
              <a:t> “Browse” </a:t>
            </a:r>
            <a:r>
              <a:rPr lang="en-US" dirty="0" err="1"/>
              <a:t>untuk</a:t>
            </a:r>
            <a:r>
              <a:rPr lang="en-US" dirty="0"/>
              <a:t> </a:t>
            </a:r>
            <a:r>
              <a:rPr lang="en-US" dirty="0" err="1"/>
              <a:t>memilih</a:t>
            </a:r>
            <a:r>
              <a:rPr lang="en-US" dirty="0"/>
              <a:t> </a:t>
            </a:r>
            <a:r>
              <a:rPr lang="en-US" dirty="0" err="1"/>
              <a:t>lokasi</a:t>
            </a:r>
            <a:r>
              <a:rPr lang="en-US" dirty="0"/>
              <a:t> </a:t>
            </a:r>
            <a:r>
              <a:rPr lang="en-US" dirty="0" err="1"/>
              <a:t>dokumen</a:t>
            </a:r>
            <a:r>
              <a:rPr lang="en-US" dirty="0"/>
              <a:t> </a:t>
            </a:r>
            <a:r>
              <a:rPr lang="en-US" dirty="0" err="1"/>
              <a:t>dimaksud</a:t>
            </a:r>
            <a:r>
              <a:rPr lang="en-US" dirty="0"/>
              <a:t>, </a:t>
            </a:r>
            <a:r>
              <a:rPr lang="en-US" dirty="0" err="1"/>
              <a:t>klik</a:t>
            </a:r>
            <a:r>
              <a:rPr lang="en-US" dirty="0"/>
              <a:t> “open”</a:t>
            </a:r>
          </a:p>
          <a:p>
            <a:pPr lvl="0">
              <a:buFont typeface="+mj-lt"/>
              <a:buAutoNum type="arabicPeriod"/>
            </a:pPr>
            <a:r>
              <a:rPr lang="en-US" dirty="0" err="1"/>
              <a:t>Klik</a:t>
            </a:r>
            <a:r>
              <a:rPr lang="en-US" dirty="0"/>
              <a:t> submit</a:t>
            </a:r>
          </a:p>
          <a:p>
            <a:pPr lvl="0">
              <a:buFont typeface="+mj-lt"/>
              <a:buAutoNum type="arabicPeriod"/>
            </a:pPr>
            <a:r>
              <a:rPr lang="en-US" dirty="0" err="1"/>
              <a:t>Dokumen</a:t>
            </a:r>
            <a:r>
              <a:rPr lang="en-US" dirty="0"/>
              <a:t> yang </a:t>
            </a:r>
            <a:r>
              <a:rPr lang="en-US" dirty="0" err="1"/>
              <a:t>diunggah</a:t>
            </a:r>
            <a:r>
              <a:rPr lang="en-US" dirty="0"/>
              <a:t>, </a:t>
            </a:r>
            <a:r>
              <a:rPr lang="en-US" dirty="0" err="1" smtClean="0"/>
              <a:t>dapat</a:t>
            </a:r>
            <a:r>
              <a:rPr lang="en-US" dirty="0" smtClean="0"/>
              <a:t> di </a:t>
            </a:r>
            <a:r>
              <a:rPr lang="en-US" dirty="0" err="1" smtClean="0"/>
              <a:t>lihat</a:t>
            </a:r>
            <a:r>
              <a:rPr lang="en-US" dirty="0" smtClean="0"/>
              <a:t> </a:t>
            </a:r>
            <a:r>
              <a:rPr lang="en-US" dirty="0" err="1" smtClean="0"/>
              <a:t>dan</a:t>
            </a:r>
            <a:r>
              <a:rPr lang="en-US" dirty="0" smtClean="0"/>
              <a:t> di </a:t>
            </a:r>
            <a:r>
              <a:rPr lang="en-US" dirty="0" err="1" smtClean="0"/>
              <a:t>hapus</a:t>
            </a:r>
            <a:r>
              <a:rPr lang="en-US" dirty="0" smtClean="0"/>
              <a:t> </a:t>
            </a:r>
            <a:r>
              <a:rPr lang="en-US" dirty="0" err="1" smtClean="0"/>
              <a:t>bila</a:t>
            </a:r>
            <a:r>
              <a:rPr lang="en-US" dirty="0" smtClean="0"/>
              <a:t> </a:t>
            </a:r>
            <a:r>
              <a:rPr lang="en-US" dirty="0" err="1" smtClean="0"/>
              <a:t>terdapat</a:t>
            </a:r>
            <a:r>
              <a:rPr lang="en-US" dirty="0" smtClean="0"/>
              <a:t> </a:t>
            </a:r>
            <a:r>
              <a:rPr lang="en-US" dirty="0" err="1" smtClean="0"/>
              <a:t>kesalahan</a:t>
            </a:r>
            <a:r>
              <a:rPr lang="en-US" dirty="0" smtClean="0"/>
              <a:t> </a:t>
            </a:r>
            <a:r>
              <a:rPr lang="en-US" dirty="0" err="1" smtClean="0"/>
              <a:t>unggah</a:t>
            </a:r>
            <a:endParaRPr lang="en-US" dirty="0"/>
          </a:p>
          <a:p>
            <a:endParaRPr lang="en-US" dirty="0"/>
          </a:p>
        </p:txBody>
      </p:sp>
      <p:sp>
        <p:nvSpPr>
          <p:cNvPr id="7" name="Oval Callout 6"/>
          <p:cNvSpPr/>
          <p:nvPr/>
        </p:nvSpPr>
        <p:spPr>
          <a:xfrm>
            <a:off x="3349992" y="2474090"/>
            <a:ext cx="328528" cy="380947"/>
          </a:xfrm>
          <a:prstGeom prst="wedgeEllipseCallout">
            <a:avLst>
              <a:gd name="adj1" fmla="val -205951"/>
              <a:gd name="adj2" fmla="val 18213"/>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1</a:t>
            </a:r>
            <a:endParaRPr lang="en-US" sz="1100">
              <a:effectLst/>
              <a:ea typeface="STKaiti"/>
              <a:cs typeface="Tahoma" panose="020B0604030504040204" pitchFamily="34" charset="0"/>
            </a:endParaRPr>
          </a:p>
        </p:txBody>
      </p:sp>
      <p:sp>
        <p:nvSpPr>
          <p:cNvPr id="8" name="Oval Callout 7"/>
          <p:cNvSpPr/>
          <p:nvPr/>
        </p:nvSpPr>
        <p:spPr>
          <a:xfrm>
            <a:off x="2309598" y="3070542"/>
            <a:ext cx="328528" cy="380947"/>
          </a:xfrm>
          <a:prstGeom prst="wedgeEllipseCallout">
            <a:avLst>
              <a:gd name="adj1" fmla="val -272670"/>
              <a:gd name="adj2" fmla="val 48045"/>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2</a:t>
            </a:r>
            <a:endParaRPr lang="en-US" sz="1100">
              <a:effectLst/>
              <a:ea typeface="STKaiti"/>
              <a:cs typeface="Tahoma" panose="020B0604030504040204" pitchFamily="34" charset="0"/>
            </a:endParaRPr>
          </a:p>
        </p:txBody>
      </p:sp>
      <p:sp>
        <p:nvSpPr>
          <p:cNvPr id="9" name="Oval Callout 8"/>
          <p:cNvSpPr/>
          <p:nvPr/>
        </p:nvSpPr>
        <p:spPr>
          <a:xfrm>
            <a:off x="2589479" y="3451489"/>
            <a:ext cx="328528" cy="380947"/>
          </a:xfrm>
          <a:prstGeom prst="wedgeEllipseCallout">
            <a:avLst>
              <a:gd name="adj1" fmla="val 377794"/>
              <a:gd name="adj2" fmla="val -34588"/>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2</a:t>
            </a:r>
            <a:endParaRPr lang="en-US" sz="1100">
              <a:effectLst/>
              <a:ea typeface="STKaiti"/>
              <a:cs typeface="Tahoma" panose="020B0604030504040204" pitchFamily="34" charset="0"/>
            </a:endParaRPr>
          </a:p>
        </p:txBody>
      </p:sp>
      <p:sp>
        <p:nvSpPr>
          <p:cNvPr id="10" name="Oval Callout 9"/>
          <p:cNvSpPr/>
          <p:nvPr/>
        </p:nvSpPr>
        <p:spPr>
          <a:xfrm>
            <a:off x="1841156" y="3793267"/>
            <a:ext cx="328528" cy="380947"/>
          </a:xfrm>
          <a:prstGeom prst="wedgeEllipseCallout">
            <a:avLst>
              <a:gd name="adj1" fmla="val -178243"/>
              <a:gd name="adj2" fmla="val -20723"/>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3</a:t>
            </a:r>
            <a:endParaRPr lang="en-US" sz="1100">
              <a:effectLst/>
              <a:ea typeface="STKaiti"/>
              <a:cs typeface="Tahoma" panose="020B0604030504040204" pitchFamily="34" charset="0"/>
            </a:endParaRPr>
          </a:p>
        </p:txBody>
      </p:sp>
      <p:sp>
        <p:nvSpPr>
          <p:cNvPr id="12" name="Oval Callout 11"/>
          <p:cNvSpPr/>
          <p:nvPr/>
        </p:nvSpPr>
        <p:spPr>
          <a:xfrm>
            <a:off x="6052557" y="5175026"/>
            <a:ext cx="328528" cy="380947"/>
          </a:xfrm>
          <a:prstGeom prst="wedgeEllipseCallout">
            <a:avLst>
              <a:gd name="adj1" fmla="val 322376"/>
              <a:gd name="adj2" fmla="val -28707"/>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4</a:t>
            </a:r>
            <a:endParaRPr lang="en-US" sz="1100">
              <a:effectLst/>
              <a:ea typeface="STKaiti"/>
              <a:cs typeface="Tahoma" panose="020B060403050404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859" y="2922887"/>
            <a:ext cx="3099110" cy="1690678"/>
          </a:xfrm>
          <a:prstGeom prst="rect">
            <a:avLst/>
          </a:prstGeom>
        </p:spPr>
      </p:pic>
    </p:spTree>
    <p:extLst>
      <p:ext uri="{BB962C8B-B14F-4D97-AF65-F5344CB8AC3E}">
        <p14:creationId xmlns:p14="http://schemas.microsoft.com/office/powerpoint/2010/main" val="3620968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a:solidFill>
                  <a:srgbClr val="FF0000"/>
                </a:solidFill>
              </a:rPr>
              <a:t>Penting !!!!</a:t>
            </a:r>
            <a:r>
              <a:rPr lang="en-US" sz="2400">
                <a:solidFill>
                  <a:srgbClr val="FF0000"/>
                </a:solidFill>
              </a:rPr>
              <a:t/>
            </a:r>
            <a:br>
              <a:rPr lang="en-US" sz="2400">
                <a:solidFill>
                  <a:srgbClr val="FF0000"/>
                </a:solidFill>
              </a:rPr>
            </a:br>
            <a:r>
              <a:rPr lang="en-US" sz="2400" b="1">
                <a:solidFill>
                  <a:srgbClr val="FF0000"/>
                </a:solidFill>
              </a:rPr>
              <a:t>Proses pengusulan dapat dilakukan secara bertahap, tidak harus diwaktu yang sama. Jika bertahap, usulan </a:t>
            </a:r>
            <a:r>
              <a:rPr lang="en-US" sz="2400" b="1" smtClean="0">
                <a:solidFill>
                  <a:srgbClr val="FF0000"/>
                </a:solidFill>
              </a:rPr>
              <a:t/>
            </a:r>
            <a:br>
              <a:rPr lang="en-US" sz="2400" b="1" smtClean="0">
                <a:solidFill>
                  <a:srgbClr val="FF0000"/>
                </a:solidFill>
              </a:rPr>
            </a:br>
            <a:r>
              <a:rPr lang="en-US" sz="2400" b="1" smtClean="0">
                <a:solidFill>
                  <a:srgbClr val="FF0000"/>
                </a:solidFill>
              </a:rPr>
              <a:t>pp-pts </a:t>
            </a:r>
            <a:r>
              <a:rPr lang="en-US" sz="2400" b="1">
                <a:solidFill>
                  <a:srgbClr val="FF0000"/>
                </a:solidFill>
              </a:rPr>
              <a:t>ada di menu “Data Usulan” (1). Untuk melanjutkan proses registrasi usulan klik “Lengkapi” (2)</a:t>
            </a:r>
            <a:r>
              <a:rPr lang="en-US" sz="2400">
                <a:solidFill>
                  <a:srgbClr val="FF0000"/>
                </a:solidFill>
              </a:rPr>
              <a:t/>
            </a:r>
            <a:br>
              <a:rPr lang="en-US" sz="2400">
                <a:solidFill>
                  <a:srgbClr val="FF0000"/>
                </a:solidFill>
              </a:rPr>
            </a:br>
            <a:endParaRPr lang="en-US" sz="2400">
              <a:solidFill>
                <a:srgbClr val="FF0000"/>
              </a:solidFill>
            </a:endParaRPr>
          </a:p>
        </p:txBody>
      </p:sp>
      <p:grpSp>
        <p:nvGrpSpPr>
          <p:cNvPr id="4" name="Group 3"/>
          <p:cNvGrpSpPr/>
          <p:nvPr/>
        </p:nvGrpSpPr>
        <p:grpSpPr>
          <a:xfrm>
            <a:off x="1089212" y="2958875"/>
            <a:ext cx="10152529" cy="3401583"/>
            <a:chOff x="0" y="0"/>
            <a:chExt cx="5943600" cy="134366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43600" cy="1343660"/>
            </a:xfrm>
            <a:prstGeom prst="rect">
              <a:avLst/>
            </a:prstGeom>
          </p:spPr>
        </p:pic>
        <p:grpSp>
          <p:nvGrpSpPr>
            <p:cNvPr id="6" name="Group 5"/>
            <p:cNvGrpSpPr/>
            <p:nvPr/>
          </p:nvGrpSpPr>
          <p:grpSpPr>
            <a:xfrm>
              <a:off x="2524125" y="619125"/>
              <a:ext cx="2981325" cy="723900"/>
              <a:chOff x="0" y="0"/>
              <a:chExt cx="2981325" cy="723900"/>
            </a:xfrm>
          </p:grpSpPr>
          <p:sp>
            <p:nvSpPr>
              <p:cNvPr id="7" name="Oval Callout 6"/>
              <p:cNvSpPr/>
              <p:nvPr/>
            </p:nvSpPr>
            <p:spPr>
              <a:xfrm>
                <a:off x="2619375" y="0"/>
                <a:ext cx="361950" cy="400050"/>
              </a:xfrm>
              <a:prstGeom prst="wedgeEllipseCallout">
                <a:avLst>
                  <a:gd name="adj1" fmla="val -200688"/>
                  <a:gd name="adj2" fmla="val 46784"/>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1</a:t>
                </a:r>
                <a:endParaRPr lang="en-US" sz="1100">
                  <a:effectLst/>
                  <a:ea typeface="STKaiti"/>
                  <a:cs typeface="Tahoma" panose="020B0604030504040204" pitchFamily="34" charset="0"/>
                </a:endParaRPr>
              </a:p>
            </p:txBody>
          </p:sp>
          <p:sp>
            <p:nvSpPr>
              <p:cNvPr id="8" name="Oval Callout 7"/>
              <p:cNvSpPr/>
              <p:nvPr/>
            </p:nvSpPr>
            <p:spPr>
              <a:xfrm>
                <a:off x="0" y="323850"/>
                <a:ext cx="361950" cy="400050"/>
              </a:xfrm>
              <a:prstGeom prst="wedgeEllipseCallout">
                <a:avLst>
                  <a:gd name="adj1" fmla="val 80891"/>
                  <a:gd name="adj2" fmla="val -96073"/>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ea typeface="STKaiti"/>
                    <a:cs typeface="Tahoma" panose="020B0604030504040204" pitchFamily="34" charset="0"/>
                  </a:rPr>
                  <a:t>2</a:t>
                </a:r>
                <a:endParaRPr lang="en-US" sz="1100">
                  <a:effectLst/>
                  <a:ea typeface="STKaiti"/>
                  <a:cs typeface="Tahoma" panose="020B0604030504040204" pitchFamily="34" charset="0"/>
                </a:endParaRPr>
              </a:p>
            </p:txBody>
          </p:sp>
        </p:grpSp>
      </p:grpSp>
    </p:spTree>
    <p:extLst>
      <p:ext uri="{BB962C8B-B14F-4D97-AF65-F5344CB8AC3E}">
        <p14:creationId xmlns:p14="http://schemas.microsoft.com/office/powerpoint/2010/main" val="584531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107</TotalTime>
  <Words>352</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STKaiti</vt:lpstr>
      <vt:lpstr>Tahoma</vt:lpstr>
      <vt:lpstr>Times New Roman</vt:lpstr>
      <vt:lpstr>Wingdings 3</vt:lpstr>
      <vt:lpstr>Wisp</vt:lpstr>
      <vt:lpstr>Panduan Pengusulan  PP-PTS 2018 </vt:lpstr>
      <vt:lpstr>PowerPoint Presentation</vt:lpstr>
      <vt:lpstr>Tata Cara Mendapatkan Akun </vt:lpstr>
      <vt:lpstr>PowerPoint Presentation</vt:lpstr>
      <vt:lpstr>Login ke sistem PP-PTS </vt:lpstr>
      <vt:lpstr>Lengkapi Data Badan Penyelenggara </vt:lpstr>
      <vt:lpstr>Tata Cara Pengusulan PP-PTS 2018 </vt:lpstr>
      <vt:lpstr>Tata Cara Unggah Dokumen </vt:lpstr>
      <vt:lpstr>Penting !!!! Proses pengusulan dapat dilakukan secara bertahap, tidak harus diwaktu yang sama. Jika bertahap, usulan  pp-pts ada di menu “Data Usulan” (1). Untuk melanjutkan proses registrasi usulan klik “Lengkapi” (2) </vt:lpstr>
      <vt:lpstr>Lengkapi Data Ketua Pelaksana </vt:lpstr>
      <vt:lpstr>Tahap Finish  </vt:lpstr>
      <vt:lpstr>Panduan Terima Barang</vt:lpstr>
      <vt:lpstr>PowerPoint Presentation</vt:lpstr>
      <vt:lpstr>PowerPoint Presentation</vt:lpstr>
      <vt:lpstr>PowerPoint Presentation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Panduan Pengusulan  PP-PTS 2017</dc:title>
  <dc:creator>Hamid</dc:creator>
  <cp:lastModifiedBy>Windows User</cp:lastModifiedBy>
  <cp:revision>14</cp:revision>
  <dcterms:created xsi:type="dcterms:W3CDTF">2017-03-01T10:29:41Z</dcterms:created>
  <dcterms:modified xsi:type="dcterms:W3CDTF">2018-01-18T04:34:27Z</dcterms:modified>
</cp:coreProperties>
</file>