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8" r:id="rId4"/>
  </p:sldMasterIdLst>
  <p:notesMasterIdLst>
    <p:notesMasterId r:id="rId19"/>
  </p:notesMasterIdLst>
  <p:handoutMasterIdLst>
    <p:handoutMasterId r:id="rId20"/>
  </p:handoutMasterIdLst>
  <p:sldIdLst>
    <p:sldId id="256" r:id="rId5"/>
    <p:sldId id="271" r:id="rId6"/>
    <p:sldId id="279" r:id="rId7"/>
    <p:sldId id="281" r:id="rId8"/>
    <p:sldId id="280" r:id="rId9"/>
    <p:sldId id="257" r:id="rId10"/>
    <p:sldId id="275" r:id="rId11"/>
    <p:sldId id="276" r:id="rId12"/>
    <p:sldId id="282" r:id="rId13"/>
    <p:sldId id="283" r:id="rId14"/>
    <p:sldId id="284" r:id="rId15"/>
    <p:sldId id="285" r:id="rId16"/>
    <p:sldId id="286" r:id="rId17"/>
    <p:sldId id="28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 id="283"/>
            <p14:sldId id="284"/>
            <p14:sldId id="285"/>
            <p14:sldId id="286"/>
            <p14:sldId id="2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241" autoAdjust="0"/>
  </p:normalViewPr>
  <p:slideViewPr>
    <p:cSldViewPr snapToGrid="0">
      <p:cViewPr varScale="1">
        <p:scale>
          <a:sx n="59" d="100"/>
          <a:sy n="59" d="100"/>
        </p:scale>
        <p:origin x="964"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9/9/2024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360493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03679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26416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508004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2035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853712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804981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287417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73528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9/9/2024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0790918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3514876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9771335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31085527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6410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65269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EEBAAA-29B5-4AF5-BC5F-7E580C29002D}" type="datetimeFigureOut">
              <a:rPr lang="en-US" smtClean="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426353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EEBAAA-29B5-4AF5-BC5F-7E580C29002D}" type="datetimeFigureOut">
              <a:rPr lang="en-US" smtClean="0"/>
              <a:pPr/>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1072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pPr/>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995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pPr/>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937967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72778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86467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EEBAAA-29B5-4AF5-BC5F-7E580C29002D}" type="datetimeFigureOut">
              <a:rPr lang="en-US" smtClean="0"/>
              <a:pPr/>
              <a:t>9/9/2024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60EDB8-5305-433F-BE41-D7A86D811DB3}" type="slidenum">
              <a:rPr lang="en-US" smtClean="0"/>
              <a:pPr/>
              <a:t>‹#›</a:t>
            </a:fld>
            <a:endParaRPr lang="en-US" dirty="0"/>
          </a:p>
        </p:txBody>
      </p:sp>
      <p:sp>
        <p:nvSpPr>
          <p:cNvPr id="8" name="Rectangle 7">
            <a:extLst>
              <a:ext uri="{FF2B5EF4-FFF2-40B4-BE49-F238E27FC236}">
                <a16:creationId xmlns:a16="http://schemas.microsoft.com/office/drawing/2014/main" id="{CE2B00D5-1386-F706-3E15-D9CD194F9EB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9" name="Straight Connector 8">
            <a:extLst>
              <a:ext uri="{FF2B5EF4-FFF2-40B4-BE49-F238E27FC236}">
                <a16:creationId xmlns:a16="http://schemas.microsoft.com/office/drawing/2014/main" id="{67E0CB8F-789D-555B-A522-73DF54D70511}"/>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709308"/>
      </p:ext>
    </p:extLst>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 id="2147484005" r:id="rId17"/>
    <p:sldLayoutId id="2147484006" r:id="rId18"/>
    <p:sldLayoutId id="2147484007" r:id="rId19"/>
    <p:sldLayoutId id="2147483886" r:id="rId20"/>
    <p:sldLayoutId id="2147483765" r:id="rId2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4324"/>
            <a:ext cx="10515600" cy="3723362"/>
          </a:xfrm>
        </p:spPr>
        <p:txBody>
          <a:bodyPr anchor="ctr" anchorCtr="0">
            <a:normAutofit/>
          </a:bodyPr>
          <a:lstStyle/>
          <a:p>
            <a:pPr algn="ctr"/>
            <a:r>
              <a:rPr lang="en-US" sz="4400" dirty="0">
                <a:solidFill>
                  <a:schemeClr val="bg1"/>
                </a:solidFill>
              </a:rPr>
              <a:t>AVIATION ACCIDENTS IN UNITED STATES</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D362-DD74-9966-4EE9-045405E9DA49}"/>
              </a:ext>
            </a:extLst>
          </p:cNvPr>
          <p:cNvSpPr>
            <a:spLocks noGrp="1"/>
          </p:cNvSpPr>
          <p:nvPr>
            <p:ph type="title"/>
          </p:nvPr>
        </p:nvSpPr>
        <p:spPr>
          <a:xfrm>
            <a:off x="532093" y="446314"/>
            <a:ext cx="10375392" cy="1414272"/>
          </a:xfrm>
        </p:spPr>
        <p:txBody>
          <a:bodyPr>
            <a:normAutofit/>
          </a:bodyPr>
          <a:lstStyle/>
          <a:p>
            <a:pPr algn="ctr"/>
            <a:r>
              <a:rPr lang="en-US" sz="4000" dirty="0"/>
              <a:t>Correlation among numerical values</a:t>
            </a:r>
          </a:p>
        </p:txBody>
      </p:sp>
      <p:pic>
        <p:nvPicPr>
          <p:cNvPr id="5" name="Content Placeholder 4">
            <a:extLst>
              <a:ext uri="{FF2B5EF4-FFF2-40B4-BE49-F238E27FC236}">
                <a16:creationId xmlns:a16="http://schemas.microsoft.com/office/drawing/2014/main" id="{9907C5A5-DBE0-EBC2-951C-D2DD6E311AEC}"/>
              </a:ext>
            </a:extLst>
          </p:cNvPr>
          <p:cNvPicPr>
            <a:picLocks noGrp="1" noChangeAspect="1"/>
          </p:cNvPicPr>
          <p:nvPr>
            <p:ph sz="quarter" idx="13"/>
          </p:nvPr>
        </p:nvPicPr>
        <p:blipFill>
          <a:blip r:embed="rId2"/>
          <a:stretch>
            <a:fillRect/>
          </a:stretch>
        </p:blipFill>
        <p:spPr>
          <a:xfrm>
            <a:off x="881742" y="2416629"/>
            <a:ext cx="9089572" cy="4120696"/>
          </a:xfrm>
        </p:spPr>
      </p:pic>
      <p:sp>
        <p:nvSpPr>
          <p:cNvPr id="7" name="TextBox 6">
            <a:extLst>
              <a:ext uri="{FF2B5EF4-FFF2-40B4-BE49-F238E27FC236}">
                <a16:creationId xmlns:a16="http://schemas.microsoft.com/office/drawing/2014/main" id="{D1D69145-37D0-4A57-40E5-1AFDD4B08AB0}"/>
              </a:ext>
            </a:extLst>
          </p:cNvPr>
          <p:cNvSpPr txBox="1"/>
          <p:nvPr/>
        </p:nvSpPr>
        <p:spPr>
          <a:xfrm>
            <a:off x="10276113" y="2416629"/>
            <a:ext cx="1643743" cy="4154984"/>
          </a:xfrm>
          <a:prstGeom prst="rect">
            <a:avLst/>
          </a:prstGeom>
          <a:noFill/>
        </p:spPr>
        <p:txBody>
          <a:bodyPr wrap="square" rtlCol="0">
            <a:spAutoFit/>
          </a:bodyPr>
          <a:lstStyle/>
          <a:p>
            <a:r>
              <a:rPr lang="en-US" sz="2400" b="0" dirty="0">
                <a:effectLst/>
                <a:latin typeface="Consolas" panose="020B0609020204030204" pitchFamily="49" charset="0"/>
              </a:rPr>
              <a:t>The result is largely negative thus weak correction among them</a:t>
            </a:r>
          </a:p>
          <a:p>
            <a:endParaRPr lang="en-US" sz="2400" dirty="0"/>
          </a:p>
        </p:txBody>
      </p:sp>
    </p:spTree>
    <p:extLst>
      <p:ext uri="{BB962C8B-B14F-4D97-AF65-F5344CB8AC3E}">
        <p14:creationId xmlns:p14="http://schemas.microsoft.com/office/powerpoint/2010/main" val="3326364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F7ACB-4338-9799-2EB8-169583F78BDC}"/>
              </a:ext>
            </a:extLst>
          </p:cNvPr>
          <p:cNvSpPr>
            <a:spLocks noGrp="1"/>
          </p:cNvSpPr>
          <p:nvPr>
            <p:ph type="title"/>
          </p:nvPr>
        </p:nvSpPr>
        <p:spPr>
          <a:xfrm>
            <a:off x="521207" y="1536192"/>
            <a:ext cx="11115621" cy="640080"/>
          </a:xfrm>
        </p:spPr>
        <p:txBody>
          <a:bodyPr>
            <a:normAutofit/>
          </a:bodyPr>
          <a:lstStyle/>
          <a:p>
            <a:pPr algn="ctr"/>
            <a:r>
              <a:rPr lang="en-US" dirty="0"/>
              <a:t>RESULTS</a:t>
            </a:r>
          </a:p>
        </p:txBody>
      </p:sp>
      <p:sp>
        <p:nvSpPr>
          <p:cNvPr id="3" name="Content Placeholder 2">
            <a:extLst>
              <a:ext uri="{FF2B5EF4-FFF2-40B4-BE49-F238E27FC236}">
                <a16:creationId xmlns:a16="http://schemas.microsoft.com/office/drawing/2014/main" id="{C597BA62-EC2E-73EE-0E3C-1C34C9953E5D}"/>
              </a:ext>
            </a:extLst>
          </p:cNvPr>
          <p:cNvSpPr>
            <a:spLocks noGrp="1"/>
          </p:cNvSpPr>
          <p:nvPr>
            <p:ph sz="quarter" idx="13"/>
          </p:nvPr>
        </p:nvSpPr>
        <p:spPr/>
        <p:txBody>
          <a:bodyPr>
            <a:normAutofit lnSpcReduction="10000"/>
          </a:bodyPr>
          <a:lstStyle/>
          <a:p>
            <a:pPr>
              <a:buFont typeface="Wingdings" panose="05000000000000000000" pitchFamily="2" charset="2"/>
              <a:buChar char="v"/>
            </a:pPr>
            <a:r>
              <a:rPr lang="en-US" sz="3600" b="1" dirty="0">
                <a:effectLst/>
              </a:rPr>
              <a:t>California, Texas ,Florida and Alaska have the highest number of accidents.</a:t>
            </a:r>
          </a:p>
          <a:p>
            <a:pPr>
              <a:buFont typeface="Wingdings" panose="05000000000000000000" pitchFamily="2" charset="2"/>
              <a:buChar char="v"/>
            </a:pPr>
            <a:r>
              <a:rPr lang="en-US" sz="3600" b="1" dirty="0"/>
              <a:t> </a:t>
            </a:r>
            <a:r>
              <a:rPr lang="en-US" sz="3600" b="1" dirty="0">
                <a:effectLst/>
              </a:rPr>
              <a:t>Cessna Aircraft are mostly involved an accident. Piper and Beech aircrafts also have significant scenarios of accidents.</a:t>
            </a:r>
          </a:p>
          <a:p>
            <a:pPr>
              <a:buFont typeface="Wingdings" panose="05000000000000000000" pitchFamily="2" charset="2"/>
              <a:buChar char="v"/>
            </a:pPr>
            <a:r>
              <a:rPr lang="en-US" sz="3600" b="1" dirty="0">
                <a:latin typeface="+mn-lt"/>
              </a:rPr>
              <a:t>The accidents has declined from 1987 to 2022</a:t>
            </a:r>
          </a:p>
          <a:p>
            <a:pPr>
              <a:buFont typeface="Wingdings" panose="05000000000000000000" pitchFamily="2" charset="2"/>
              <a:buChar char="v"/>
            </a:pPr>
            <a:endParaRPr lang="en-US" sz="2800" b="1" dirty="0">
              <a:effectLst/>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4142220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95878-D9AD-6177-8916-02305DA53DC6}"/>
              </a:ext>
            </a:extLst>
          </p:cNvPr>
          <p:cNvSpPr>
            <a:spLocks noGrp="1"/>
          </p:cNvSpPr>
          <p:nvPr>
            <p:ph type="title"/>
          </p:nvPr>
        </p:nvSpPr>
        <p:spPr/>
        <p:txBody>
          <a:bodyPr>
            <a:normAutofit/>
          </a:bodyPr>
          <a:lstStyle/>
          <a:p>
            <a:r>
              <a:rPr lang="en-US" dirty="0"/>
              <a:t>Next step</a:t>
            </a:r>
          </a:p>
        </p:txBody>
      </p:sp>
      <p:sp>
        <p:nvSpPr>
          <p:cNvPr id="3" name="Content Placeholder 2">
            <a:extLst>
              <a:ext uri="{FF2B5EF4-FFF2-40B4-BE49-F238E27FC236}">
                <a16:creationId xmlns:a16="http://schemas.microsoft.com/office/drawing/2014/main" id="{4BA0E29E-5613-2465-FDBA-E9918549C2CD}"/>
              </a:ext>
            </a:extLst>
          </p:cNvPr>
          <p:cNvSpPr>
            <a:spLocks noGrp="1"/>
          </p:cNvSpPr>
          <p:nvPr>
            <p:ph sz="quarter" idx="13"/>
          </p:nvPr>
        </p:nvSpPr>
        <p:spPr/>
        <p:txBody>
          <a:bodyPr>
            <a:normAutofit/>
          </a:bodyPr>
          <a:lstStyle/>
          <a:p>
            <a:pPr algn="ctr"/>
            <a:r>
              <a:rPr lang="en-US" sz="3600" b="1" dirty="0"/>
              <a:t>Analyze the causes of accidents in top 10 states</a:t>
            </a:r>
          </a:p>
        </p:txBody>
      </p:sp>
    </p:spTree>
    <p:extLst>
      <p:ext uri="{BB962C8B-B14F-4D97-AF65-F5344CB8AC3E}">
        <p14:creationId xmlns:p14="http://schemas.microsoft.com/office/powerpoint/2010/main" val="724139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FEC7-538E-6FE2-4008-8FD04ADF21EC}"/>
              </a:ext>
            </a:extLst>
          </p:cNvPr>
          <p:cNvSpPr>
            <a:spLocks noGrp="1"/>
          </p:cNvSpPr>
          <p:nvPr>
            <p:ph type="title"/>
          </p:nvPr>
        </p:nvSpPr>
        <p:spPr>
          <a:xfrm>
            <a:off x="521207" y="1536192"/>
            <a:ext cx="11180935" cy="640080"/>
          </a:xfrm>
        </p:spPr>
        <p:txBody>
          <a:bodyPr>
            <a:normAutofit fontScale="90000"/>
          </a:bodyPr>
          <a:lstStyle/>
          <a:p>
            <a:pPr algn="ctr"/>
            <a:r>
              <a:rPr lang="en-US" sz="4000" dirty="0"/>
              <a:t>RECOMMENDATIONS AND CONCLUSIONS</a:t>
            </a:r>
          </a:p>
        </p:txBody>
      </p:sp>
      <p:sp>
        <p:nvSpPr>
          <p:cNvPr id="3" name="Content Placeholder 2">
            <a:extLst>
              <a:ext uri="{FF2B5EF4-FFF2-40B4-BE49-F238E27FC236}">
                <a16:creationId xmlns:a16="http://schemas.microsoft.com/office/drawing/2014/main" id="{F329E0FD-5E06-287C-D8B4-0D6B037628FC}"/>
              </a:ext>
            </a:extLst>
          </p:cNvPr>
          <p:cNvSpPr>
            <a:spLocks noGrp="1"/>
          </p:cNvSpPr>
          <p:nvPr>
            <p:ph sz="quarter" idx="13"/>
          </p:nvPr>
        </p:nvSpPr>
        <p:spPr/>
        <p:txBody>
          <a:bodyPr>
            <a:normAutofit fontScale="40000" lnSpcReduction="20000"/>
          </a:bodyPr>
          <a:lstStyle/>
          <a:p>
            <a:r>
              <a:rPr lang="en-US" sz="5100" b="0" dirty="0">
                <a:solidFill>
                  <a:schemeClr val="tx1"/>
                </a:solidFill>
                <a:effectLst/>
                <a:latin typeface="+mn-lt"/>
              </a:rPr>
              <a:t>1. Maintenance .</a:t>
            </a:r>
          </a:p>
          <a:p>
            <a:r>
              <a:rPr lang="en-US" sz="5100" b="0" dirty="0">
                <a:solidFill>
                  <a:schemeClr val="tx1"/>
                </a:solidFill>
                <a:effectLst/>
                <a:latin typeface="+mn-lt"/>
              </a:rPr>
              <a:t>For all aircrafts should be maintained </a:t>
            </a:r>
            <a:r>
              <a:rPr lang="en-US" sz="5100" b="0" dirty="0" err="1">
                <a:solidFill>
                  <a:schemeClr val="tx1"/>
                </a:solidFill>
                <a:effectLst/>
                <a:latin typeface="+mn-lt"/>
              </a:rPr>
              <a:t>regularly.Bofore</a:t>
            </a:r>
            <a:r>
              <a:rPr lang="en-US" sz="5100" b="0" dirty="0">
                <a:solidFill>
                  <a:schemeClr val="tx1"/>
                </a:solidFill>
                <a:effectLst/>
                <a:latin typeface="+mn-lt"/>
              </a:rPr>
              <a:t> the departure must be checked and approved by aviation department for the safety of the aircrafts, pilot and other users.</a:t>
            </a:r>
          </a:p>
          <a:p>
            <a:r>
              <a:rPr lang="en-US" sz="5100" b="0" dirty="0">
                <a:solidFill>
                  <a:schemeClr val="tx1"/>
                </a:solidFill>
                <a:effectLst/>
                <a:latin typeface="+mn-lt"/>
              </a:rPr>
              <a:t>2. Suspension of high risk aircrafts .</a:t>
            </a:r>
          </a:p>
          <a:p>
            <a:r>
              <a:rPr lang="en-US" sz="5100" b="0" dirty="0">
                <a:solidFill>
                  <a:schemeClr val="tx1"/>
                </a:solidFill>
                <a:effectLst/>
                <a:latin typeface="+mn-lt"/>
              </a:rPr>
              <a:t>The Cessna , Piper and Beech aircrafts must be suspended with the immediate effect. Generally those aircrafts have mechanical problem .Also introduce a periodic inspection of the aircrafts.  The regulatory body should approved if their safe for transport. Thus gaining confidence from the users.</a:t>
            </a:r>
          </a:p>
          <a:p>
            <a:pPr marL="0" indent="0">
              <a:buNone/>
            </a:pPr>
            <a:endParaRPr lang="en-US" b="0" dirty="0">
              <a:solidFill>
                <a:schemeClr val="tx1"/>
              </a:solidFill>
              <a:effectLst/>
              <a:latin typeface="+mn-lt"/>
            </a:endParaRP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US" b="0" dirty="0">
              <a:solidFill>
                <a:schemeClr val="tx1"/>
              </a:solidFill>
              <a:effectLst/>
              <a:latin typeface="+mn-lt"/>
            </a:endParaRPr>
          </a:p>
          <a:p>
            <a:endParaRPr lang="en-US" b="0" dirty="0">
              <a:solidFill>
                <a:schemeClr val="tx1"/>
              </a:solidFill>
              <a:effectLst/>
              <a:latin typeface="+mn-lt"/>
            </a:endParaRPr>
          </a:p>
          <a:p>
            <a:endParaRPr lang="en-US" dirty="0"/>
          </a:p>
        </p:txBody>
      </p:sp>
    </p:spTree>
    <p:extLst>
      <p:ext uri="{BB962C8B-B14F-4D97-AF65-F5344CB8AC3E}">
        <p14:creationId xmlns:p14="http://schemas.microsoft.com/office/powerpoint/2010/main" val="2704061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A3DF-2A6A-AA5D-E25E-ABE43579D97F}"/>
              </a:ext>
            </a:extLst>
          </p:cNvPr>
          <p:cNvSpPr>
            <a:spLocks noGrp="1"/>
          </p:cNvSpPr>
          <p:nvPr>
            <p:ph type="title"/>
          </p:nvPr>
        </p:nvSpPr>
        <p:spPr>
          <a:xfrm>
            <a:off x="521207" y="587829"/>
            <a:ext cx="11380361" cy="1588443"/>
          </a:xfrm>
        </p:spPr>
        <p:txBody>
          <a:bodyPr>
            <a:normAutofit/>
          </a:bodyPr>
          <a:lstStyle/>
          <a:p>
            <a:r>
              <a:rPr lang="en-US" dirty="0"/>
              <a:t>RECOMMENDATIONS AND CONCLUSIONS CONT……</a:t>
            </a:r>
          </a:p>
        </p:txBody>
      </p:sp>
      <p:sp>
        <p:nvSpPr>
          <p:cNvPr id="3" name="Content Placeholder 2">
            <a:extLst>
              <a:ext uri="{FF2B5EF4-FFF2-40B4-BE49-F238E27FC236}">
                <a16:creationId xmlns:a16="http://schemas.microsoft.com/office/drawing/2014/main" id="{864993B1-A832-42D7-FD0B-F4B2E5878EE3}"/>
              </a:ext>
            </a:extLst>
          </p:cNvPr>
          <p:cNvSpPr>
            <a:spLocks noGrp="1"/>
          </p:cNvSpPr>
          <p:nvPr>
            <p:ph sz="quarter" idx="13"/>
          </p:nvPr>
        </p:nvSpPr>
        <p:spPr>
          <a:xfrm>
            <a:off x="539495" y="2560320"/>
            <a:ext cx="11380361" cy="3977640"/>
          </a:xfrm>
        </p:spPr>
        <p:txBody>
          <a:bodyPr>
            <a:normAutofit fontScale="92500" lnSpcReduction="20000"/>
          </a:bodyPr>
          <a:lstStyle/>
          <a:p>
            <a:r>
              <a:rPr lang="en-US" b="0" dirty="0">
                <a:solidFill>
                  <a:schemeClr val="tx1"/>
                </a:solidFill>
                <a:effectLst/>
                <a:latin typeface="+mn-lt"/>
              </a:rPr>
              <a:t>3. Improving safety of high risk states .</a:t>
            </a:r>
          </a:p>
          <a:p>
            <a:r>
              <a:rPr lang="en-US" b="0" dirty="0">
                <a:solidFill>
                  <a:schemeClr val="tx1"/>
                </a:solidFill>
                <a:effectLst/>
                <a:latin typeface="+mn-lt"/>
              </a:rPr>
              <a:t>California ,Texas , Florida and Alaska should be investigated the high cause of accidents. Some factors could be contributed like Weather condition , human error and possibly mechanical problem regarding the aircrafts. This will enhance aviation safety .</a:t>
            </a:r>
          </a:p>
          <a:p>
            <a:r>
              <a:rPr lang="en-US" b="0" dirty="0">
                <a:solidFill>
                  <a:schemeClr val="tx1"/>
                </a:solidFill>
                <a:effectLst/>
                <a:latin typeface="+mn-lt"/>
              </a:rPr>
              <a:t>4. Technologies .</a:t>
            </a:r>
          </a:p>
          <a:p>
            <a:r>
              <a:rPr lang="en-US" b="0" dirty="0">
                <a:solidFill>
                  <a:schemeClr val="tx1"/>
                </a:solidFill>
                <a:effectLst/>
                <a:latin typeface="+mn-lt"/>
              </a:rPr>
              <a:t>Airlines company should adopt the modern technology aircraft which enhance safety and reduce the accidents caused by older models. This will signal out any slight mechanical failure hence increased efficiency.</a:t>
            </a:r>
          </a:p>
          <a:p>
            <a:r>
              <a:rPr lang="en-US" b="0" dirty="0">
                <a:solidFill>
                  <a:schemeClr val="tx1"/>
                </a:solidFill>
                <a:effectLst/>
                <a:latin typeface="+mn-lt"/>
              </a:rPr>
              <a:t>5. Training.</a:t>
            </a:r>
          </a:p>
          <a:p>
            <a:r>
              <a:rPr lang="en-US" b="0" dirty="0">
                <a:solidFill>
                  <a:schemeClr val="tx1"/>
                </a:solidFill>
                <a:effectLst/>
                <a:latin typeface="+mn-lt"/>
              </a:rPr>
              <a:t>Human error contribute majorly to the </a:t>
            </a:r>
            <a:r>
              <a:rPr lang="en-US" b="0" dirty="0" err="1">
                <a:solidFill>
                  <a:schemeClr val="tx1"/>
                </a:solidFill>
                <a:effectLst/>
                <a:latin typeface="+mn-lt"/>
              </a:rPr>
              <a:t>occurance</a:t>
            </a:r>
            <a:r>
              <a:rPr lang="en-US" b="0" dirty="0">
                <a:solidFill>
                  <a:schemeClr val="tx1"/>
                </a:solidFill>
                <a:effectLst/>
                <a:latin typeface="+mn-lt"/>
              </a:rPr>
              <a:t> of accidents. The aviation should provide safety training program for pilots</a:t>
            </a:r>
            <a:endParaRPr lang="en-US" dirty="0"/>
          </a:p>
        </p:txBody>
      </p:sp>
    </p:spTree>
    <p:extLst>
      <p:ext uri="{BB962C8B-B14F-4D97-AF65-F5344CB8AC3E}">
        <p14:creationId xmlns:p14="http://schemas.microsoft.com/office/powerpoint/2010/main" val="1732855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1028536" cy="640080"/>
          </a:xfrm>
        </p:spPr>
        <p:txBody>
          <a:bodyPr>
            <a:noAutofit/>
          </a:bodyPr>
          <a:lstStyle/>
          <a:p>
            <a:pPr algn="ctr"/>
            <a:r>
              <a:rPr lang="en-US" sz="4800" dirty="0">
                <a:latin typeface="Segoe UI Light" panose="020B0502040204020203" pitchFamily="34" charset="0"/>
                <a:cs typeface="Segoe UI Light" panose="020B0502040204020203" pitchFamily="34" charset="0"/>
              </a:rPr>
              <a:t>BACK-GROUND</a:t>
            </a:r>
            <a:r>
              <a:rPr lang="en-US" dirty="0">
                <a:latin typeface="Segoe UI Light" panose="020B0502040204020203" pitchFamily="34" charset="0"/>
                <a:cs typeface="Segoe UI Light" panose="020B0502040204020203" pitchFamily="34" charset="0"/>
              </a:rPr>
              <a:t> </a:t>
            </a:r>
          </a:p>
        </p:txBody>
      </p:sp>
      <p:sp>
        <p:nvSpPr>
          <p:cNvPr id="2" name="TextBox 1">
            <a:extLst>
              <a:ext uri="{FF2B5EF4-FFF2-40B4-BE49-F238E27FC236}">
                <a16:creationId xmlns:a16="http://schemas.microsoft.com/office/drawing/2014/main" id="{900B255A-F46E-B6EF-8648-CEC1CF6071EB}"/>
              </a:ext>
            </a:extLst>
          </p:cNvPr>
          <p:cNvSpPr txBox="1"/>
          <p:nvPr/>
        </p:nvSpPr>
        <p:spPr>
          <a:xfrm>
            <a:off x="598715" y="1306286"/>
            <a:ext cx="10831286" cy="4431983"/>
          </a:xfrm>
          <a:prstGeom prst="rect">
            <a:avLst/>
          </a:prstGeom>
          <a:noFill/>
        </p:spPr>
        <p:txBody>
          <a:bodyPr wrap="square" rtlCol="0">
            <a:spAutoFit/>
          </a:bodyPr>
          <a:lstStyle/>
          <a:p>
            <a:r>
              <a:rPr lang="en-US" sz="4400" dirty="0">
                <a:latin typeface="Segoe UI" panose="020B0502040204020203" pitchFamily="34" charset="0"/>
                <a:cs typeface="Segoe UI" panose="020B0502040204020203" pitchFamily="34" charset="0"/>
              </a:rPr>
              <a:t>One of the means of the transport is by air.   In United States , it experience number of accidents in aviation sector every year.  Safety of aircrafts, pilot and other users is paramount.  We will figure out the causes and factors that contribute these accidents.</a:t>
            </a:r>
          </a:p>
          <a:p>
            <a:endParaRPr lang="en-US"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10941450" cy="640080"/>
          </a:xfrm>
        </p:spPr>
        <p:txBody>
          <a:bodyPr>
            <a:noAutofit/>
          </a:bodyPr>
          <a:lstStyle/>
          <a:p>
            <a:pPr algn="ctr"/>
            <a:r>
              <a:rPr lang="en-US" sz="4800" dirty="0">
                <a:latin typeface="Segoe UI Light" panose="020B0502040204020203" pitchFamily="34" charset="0"/>
                <a:cs typeface="Segoe UI Light" panose="020B0502040204020203" pitchFamily="34" charset="0"/>
              </a:rPr>
              <a:t>PROBLEM STATEMENT</a:t>
            </a:r>
          </a:p>
        </p:txBody>
      </p:sp>
      <p:sp>
        <p:nvSpPr>
          <p:cNvPr id="3" name="TextBox 2">
            <a:extLst>
              <a:ext uri="{FF2B5EF4-FFF2-40B4-BE49-F238E27FC236}">
                <a16:creationId xmlns:a16="http://schemas.microsoft.com/office/drawing/2014/main" id="{F3547DE2-45FE-FEF1-93A3-9E987FBF0444}"/>
              </a:ext>
            </a:extLst>
          </p:cNvPr>
          <p:cNvSpPr txBox="1"/>
          <p:nvPr/>
        </p:nvSpPr>
        <p:spPr>
          <a:xfrm>
            <a:off x="598714" y="1415143"/>
            <a:ext cx="10863943" cy="4524315"/>
          </a:xfrm>
          <a:prstGeom prst="rect">
            <a:avLst/>
          </a:prstGeom>
          <a:noFill/>
        </p:spPr>
        <p:txBody>
          <a:bodyPr wrap="square" rtlCol="0">
            <a:spAutoFit/>
          </a:bodyPr>
          <a:lstStyle/>
          <a:p>
            <a:r>
              <a:rPr lang="en-US" sz="4800" dirty="0"/>
              <a:t>Considering the number of accidents in aviation sector notwithstanding the modern aircraft  in United States is an alarming. Hence is necessary to find out the causes and make recommendation for future safety improvement. </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r>
              <a:rPr lang="en-US" sz="4800" dirty="0">
                <a:latin typeface="Segoe UI Light" panose="020B0502040204020203" pitchFamily="34" charset="0"/>
                <a:cs typeface="Segoe UI Light" panose="020B0502040204020203" pitchFamily="34" charset="0"/>
              </a:rPr>
              <a:t>Project Goals</a:t>
            </a:r>
          </a:p>
        </p:txBody>
      </p:sp>
      <p:sp>
        <p:nvSpPr>
          <p:cNvPr id="8" name="TextBox 7">
            <a:extLst>
              <a:ext uri="{FF2B5EF4-FFF2-40B4-BE49-F238E27FC236}">
                <a16:creationId xmlns:a16="http://schemas.microsoft.com/office/drawing/2014/main" id="{3529DA0A-E12B-4F23-EB61-D65EA02D1964}"/>
              </a:ext>
            </a:extLst>
          </p:cNvPr>
          <p:cNvSpPr txBox="1"/>
          <p:nvPr/>
        </p:nvSpPr>
        <p:spPr>
          <a:xfrm>
            <a:off x="609600" y="1262743"/>
            <a:ext cx="10983686" cy="4401205"/>
          </a:xfrm>
          <a:prstGeom prst="rect">
            <a:avLst/>
          </a:prstGeom>
          <a:noFill/>
        </p:spPr>
        <p:txBody>
          <a:bodyPr wrap="square" rtlCol="0">
            <a:spAutoFit/>
          </a:bodyPr>
          <a:lstStyle/>
          <a:p>
            <a:pPr marL="342900" indent="-342900">
              <a:buAutoNum type="arabicPeriod"/>
            </a:pPr>
            <a:r>
              <a:rPr lang="en-US" sz="4000" dirty="0"/>
              <a:t>To analyze the trend of the accidents for the last years</a:t>
            </a:r>
          </a:p>
          <a:p>
            <a:pPr marL="342900" indent="-342900">
              <a:buAutoNum type="arabicPeriod"/>
            </a:pPr>
            <a:r>
              <a:rPr lang="en-US" sz="4000" dirty="0"/>
              <a:t>To find out the states which the accidents occurs mostly</a:t>
            </a:r>
          </a:p>
          <a:p>
            <a:pPr marL="342900" indent="-342900">
              <a:buAutoNum type="arabicPeriod"/>
            </a:pPr>
            <a:r>
              <a:rPr lang="en-US" sz="4000" dirty="0"/>
              <a:t>To examine the kind of aircrafts which are associated with accident mostly</a:t>
            </a:r>
          </a:p>
          <a:p>
            <a:pPr marL="342900" indent="-342900">
              <a:buAutoNum type="arabicPeriod"/>
            </a:pPr>
            <a:r>
              <a:rPr lang="en-US" sz="4000" dirty="0"/>
              <a:t>To provide recommendation based on the findings</a:t>
            </a: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1104735" cy="640080"/>
          </a:xfrm>
        </p:spPr>
        <p:txBody>
          <a:bodyPr>
            <a:noAutofit/>
          </a:bodyPr>
          <a:lstStyle/>
          <a:p>
            <a:pPr algn="ctr"/>
            <a:r>
              <a:rPr lang="en-US" sz="5400" dirty="0">
                <a:latin typeface="Segoe UI Light" panose="020B0502040204020203" pitchFamily="34" charset="0"/>
                <a:cs typeface="Segoe UI Light" panose="020B0502040204020203" pitchFamily="34" charset="0"/>
              </a:rPr>
              <a:t>DATA </a:t>
            </a:r>
          </a:p>
        </p:txBody>
      </p:sp>
      <p:sp>
        <p:nvSpPr>
          <p:cNvPr id="4" name="TextBox 3">
            <a:extLst>
              <a:ext uri="{FF2B5EF4-FFF2-40B4-BE49-F238E27FC236}">
                <a16:creationId xmlns:a16="http://schemas.microsoft.com/office/drawing/2014/main" id="{63AD3991-9F24-C73F-155A-8591E1633254}"/>
              </a:ext>
            </a:extLst>
          </p:cNvPr>
          <p:cNvSpPr txBox="1"/>
          <p:nvPr/>
        </p:nvSpPr>
        <p:spPr>
          <a:xfrm>
            <a:off x="642257" y="1415144"/>
            <a:ext cx="10983685" cy="3416320"/>
          </a:xfrm>
          <a:prstGeom prst="rect">
            <a:avLst/>
          </a:prstGeom>
          <a:noFill/>
        </p:spPr>
        <p:txBody>
          <a:bodyPr wrap="square" rtlCol="0">
            <a:spAutoFit/>
          </a:bodyPr>
          <a:lstStyle/>
          <a:p>
            <a:r>
              <a:rPr lang="en-US" sz="5400" dirty="0"/>
              <a:t>The data set used for this analysis was downloaded from Kaggle website.  The NTSB database recorded the accidents and incidents from 1942 to 2023. </a:t>
            </a: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941994" cy="640080"/>
          </a:xfrm>
        </p:spPr>
        <p:txBody>
          <a:bodyPr>
            <a:normAutofit fontScale="90000"/>
          </a:bodyPr>
          <a:lstStyle/>
          <a:p>
            <a:pPr lvl="0" algn="ctr"/>
            <a:r>
              <a:rPr lang="en-US" sz="4800" dirty="0">
                <a:latin typeface="Segoe UI Light" panose="020B0502040204020203" pitchFamily="34" charset="0"/>
                <a:cs typeface="Segoe UI Light" panose="020B0502040204020203" pitchFamily="34" charset="0"/>
              </a:rPr>
              <a:t>METHODS</a:t>
            </a:r>
            <a:r>
              <a:rPr lang="en-US" dirty="0">
                <a:latin typeface="Segoe UI Light" panose="020B0502040204020203" pitchFamily="34" charset="0"/>
                <a:cs typeface="Segoe UI Light" panose="020B0502040204020203" pitchFamily="34" charset="0"/>
              </a:rPr>
              <a:t> </a:t>
            </a:r>
          </a:p>
        </p:txBody>
      </p:sp>
      <p:sp>
        <p:nvSpPr>
          <p:cNvPr id="6" name="TextBox 5">
            <a:extLst>
              <a:ext uri="{FF2B5EF4-FFF2-40B4-BE49-F238E27FC236}">
                <a16:creationId xmlns:a16="http://schemas.microsoft.com/office/drawing/2014/main" id="{BDC9ADCD-95C6-F3AE-2CB2-6BBF4E7CCC1C}"/>
              </a:ext>
            </a:extLst>
          </p:cNvPr>
          <p:cNvSpPr txBox="1"/>
          <p:nvPr/>
        </p:nvSpPr>
        <p:spPr>
          <a:xfrm>
            <a:off x="521208" y="1839686"/>
            <a:ext cx="10941994" cy="4401205"/>
          </a:xfrm>
          <a:prstGeom prst="rect">
            <a:avLst/>
          </a:prstGeom>
          <a:noFill/>
        </p:spPr>
        <p:txBody>
          <a:bodyPr wrap="square" rtlCol="0">
            <a:spAutoFit/>
          </a:bodyPr>
          <a:lstStyle/>
          <a:p>
            <a:pPr marL="342900" indent="-342900">
              <a:buFont typeface="Wingdings" panose="05000000000000000000" pitchFamily="2" charset="2"/>
              <a:buChar char="v"/>
            </a:pPr>
            <a:r>
              <a:rPr lang="en-US" sz="2800" dirty="0"/>
              <a:t>Python Language</a:t>
            </a:r>
          </a:p>
          <a:p>
            <a:pPr marL="342900" indent="-342900">
              <a:buFont typeface="Wingdings" panose="05000000000000000000" pitchFamily="2" charset="2"/>
              <a:buChar char="v"/>
            </a:pPr>
            <a:r>
              <a:rPr lang="en-US" sz="2800" dirty="0"/>
              <a:t> Pandas Library</a:t>
            </a:r>
          </a:p>
          <a:p>
            <a:pPr marL="342900" indent="-342900">
              <a:buFont typeface="Wingdings" panose="05000000000000000000" pitchFamily="2" charset="2"/>
              <a:buChar char="v"/>
            </a:pPr>
            <a:r>
              <a:rPr lang="en-US" sz="2800" dirty="0" err="1"/>
              <a:t>Numpy</a:t>
            </a:r>
            <a:r>
              <a:rPr lang="en-US" sz="2800" dirty="0"/>
              <a:t> Library</a:t>
            </a:r>
          </a:p>
          <a:p>
            <a:pPr marL="342900" indent="-342900">
              <a:buFont typeface="Wingdings" panose="05000000000000000000" pitchFamily="2" charset="2"/>
              <a:buChar char="v"/>
            </a:pPr>
            <a:r>
              <a:rPr lang="en-US" sz="2800" dirty="0"/>
              <a:t>Matplotlib library</a:t>
            </a:r>
          </a:p>
          <a:p>
            <a:pPr marL="342900" indent="-342900">
              <a:buFont typeface="Wingdings" panose="05000000000000000000" pitchFamily="2" charset="2"/>
              <a:buChar char="v"/>
            </a:pPr>
            <a:r>
              <a:rPr lang="en-US" sz="2800" dirty="0"/>
              <a:t>Seaborn Library</a:t>
            </a:r>
          </a:p>
          <a:p>
            <a:pPr marL="342900" indent="-342900">
              <a:buFont typeface="Wingdings" panose="05000000000000000000" pitchFamily="2" charset="2"/>
              <a:buChar char="v"/>
            </a:pPr>
            <a:r>
              <a:rPr lang="en-US" sz="2800" dirty="0"/>
              <a:t>Tableau </a:t>
            </a:r>
          </a:p>
          <a:p>
            <a:pPr marL="342900" indent="-342900">
              <a:buFont typeface="Wingdings" panose="05000000000000000000" pitchFamily="2" charset="2"/>
              <a:buChar char="v"/>
            </a:pPr>
            <a:r>
              <a:rPr lang="en-US" sz="2800" dirty="0"/>
              <a:t>IDE USED </a:t>
            </a:r>
          </a:p>
          <a:p>
            <a:pPr marL="285750" indent="-285750">
              <a:buFont typeface="Wingdings" panose="05000000000000000000" pitchFamily="2" charset="2"/>
              <a:buChar char="Ø"/>
            </a:pPr>
            <a:r>
              <a:rPr lang="en-US" sz="2800" dirty="0"/>
              <a:t>VISUAL STUDIO</a:t>
            </a:r>
          </a:p>
          <a:p>
            <a:pPr marL="285750" indent="-285750">
              <a:buFont typeface="Wingdings" panose="05000000000000000000" pitchFamily="2" charset="2"/>
              <a:buChar char="Ø"/>
            </a:pPr>
            <a:r>
              <a:rPr lang="en-US" sz="2800" dirty="0" err="1"/>
              <a:t>Jupyter</a:t>
            </a:r>
            <a:r>
              <a:rPr lang="en-US" sz="2800" dirty="0"/>
              <a:t> Notebook</a:t>
            </a:r>
          </a:p>
          <a:p>
            <a:pPr marL="285750" indent="-285750">
              <a:buFont typeface="Wingdings" panose="05000000000000000000" pitchFamily="2" charset="2"/>
              <a:buChar char="Ø"/>
            </a:pPr>
            <a:r>
              <a:rPr lang="en-US" sz="2800" dirty="0"/>
              <a:t>Google </a:t>
            </a:r>
            <a:r>
              <a:rPr lang="en-US" sz="2800" dirty="0" err="1"/>
              <a:t>Colab</a:t>
            </a:r>
            <a:r>
              <a:rPr lang="en-US" sz="2800" dirty="0"/>
              <a:t>   </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1207" y="448056"/>
            <a:ext cx="10963222" cy="640080"/>
          </a:xfrm>
        </p:spPr>
        <p:txBody>
          <a:bodyPr>
            <a:normAutofit fontScale="90000"/>
          </a:bodyPr>
          <a:lstStyle/>
          <a:p>
            <a:pPr algn="ctr"/>
            <a:r>
              <a:rPr lang="en-US" sz="4400" dirty="0">
                <a:latin typeface="Segoe UI Light" panose="020B0502040204020203" pitchFamily="34" charset="0"/>
                <a:cs typeface="Segoe UI Light" panose="020B0502040204020203" pitchFamily="34" charset="0"/>
              </a:rPr>
              <a:t>ACCIDENTS AND TRENDS</a:t>
            </a:r>
          </a:p>
        </p:txBody>
      </p:sp>
      <p:pic>
        <p:nvPicPr>
          <p:cNvPr id="10" name="Picture 9">
            <a:extLst>
              <a:ext uri="{FF2B5EF4-FFF2-40B4-BE49-F238E27FC236}">
                <a16:creationId xmlns:a16="http://schemas.microsoft.com/office/drawing/2014/main" id="{F5C7ABD3-F884-A6EE-0A5A-AD4BE056C371}"/>
              </a:ext>
            </a:extLst>
          </p:cNvPr>
          <p:cNvPicPr>
            <a:picLocks noChangeAspect="1"/>
          </p:cNvPicPr>
          <p:nvPr/>
        </p:nvPicPr>
        <p:blipFill>
          <a:blip r:embed="rId2"/>
          <a:stretch>
            <a:fillRect/>
          </a:stretch>
        </p:blipFill>
        <p:spPr>
          <a:xfrm>
            <a:off x="272143" y="1273629"/>
            <a:ext cx="9111344" cy="5136316"/>
          </a:xfrm>
          <a:prstGeom prst="rect">
            <a:avLst/>
          </a:prstGeom>
        </p:spPr>
      </p:pic>
      <p:sp>
        <p:nvSpPr>
          <p:cNvPr id="11" name="TextBox 10">
            <a:extLst>
              <a:ext uri="{FF2B5EF4-FFF2-40B4-BE49-F238E27FC236}">
                <a16:creationId xmlns:a16="http://schemas.microsoft.com/office/drawing/2014/main" id="{149548E1-083D-77CA-47DC-27B01B7A9BF5}"/>
              </a:ext>
            </a:extLst>
          </p:cNvPr>
          <p:cNvSpPr txBox="1"/>
          <p:nvPr/>
        </p:nvSpPr>
        <p:spPr>
          <a:xfrm>
            <a:off x="9514117" y="1441130"/>
            <a:ext cx="2100942" cy="4801314"/>
          </a:xfrm>
          <a:prstGeom prst="rect">
            <a:avLst/>
          </a:prstGeom>
          <a:noFill/>
        </p:spPr>
        <p:txBody>
          <a:bodyPr wrap="square" rtlCol="0">
            <a:spAutoFit/>
          </a:bodyPr>
          <a:lstStyle/>
          <a:p>
            <a:r>
              <a:rPr lang="en-US" sz="2400" b="1" dirty="0">
                <a:effectLst/>
                <a:latin typeface="Consolas" panose="020B0609020204030204" pitchFamily="49" charset="0"/>
              </a:rPr>
              <a:t>On the line plot, it shows decreasing of accidents from 1987 to 2022. it indicate an improvement in aviation sector.</a:t>
            </a:r>
          </a:p>
          <a:p>
            <a:endParaRPr lang="en-US" dirty="0"/>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1015797" cy="640080"/>
          </a:xfrm>
        </p:spPr>
        <p:txBody>
          <a:bodyPr>
            <a:normAutofit/>
          </a:bodyPr>
          <a:lstStyle/>
          <a:p>
            <a:r>
              <a:rPr lang="en-US" dirty="0">
                <a:latin typeface="Segoe UI Light" panose="020B0502040204020203" pitchFamily="34" charset="0"/>
                <a:cs typeface="Segoe UI Light" panose="020B0502040204020203" pitchFamily="34" charset="0"/>
              </a:rPr>
              <a:t>TOP 10 AIRCRAFTS MAKE THAT ARE ASSOCIATED WITH ACCIDENTS</a:t>
            </a:r>
          </a:p>
        </p:txBody>
      </p:sp>
      <p:pic>
        <p:nvPicPr>
          <p:cNvPr id="3" name="Picture 2">
            <a:extLst>
              <a:ext uri="{FF2B5EF4-FFF2-40B4-BE49-F238E27FC236}">
                <a16:creationId xmlns:a16="http://schemas.microsoft.com/office/drawing/2014/main" id="{90E06373-0B10-B8D8-8EB4-0C169BF6BA17}"/>
              </a:ext>
            </a:extLst>
          </p:cNvPr>
          <p:cNvPicPr>
            <a:picLocks noChangeAspect="1"/>
          </p:cNvPicPr>
          <p:nvPr/>
        </p:nvPicPr>
        <p:blipFill>
          <a:blip r:embed="rId2"/>
          <a:stretch>
            <a:fillRect/>
          </a:stretch>
        </p:blipFill>
        <p:spPr>
          <a:xfrm>
            <a:off x="654996" y="1415142"/>
            <a:ext cx="8423691" cy="4994801"/>
          </a:xfrm>
          <a:prstGeom prst="rect">
            <a:avLst/>
          </a:prstGeom>
        </p:spPr>
      </p:pic>
      <p:sp>
        <p:nvSpPr>
          <p:cNvPr id="4" name="TextBox 3">
            <a:extLst>
              <a:ext uri="{FF2B5EF4-FFF2-40B4-BE49-F238E27FC236}">
                <a16:creationId xmlns:a16="http://schemas.microsoft.com/office/drawing/2014/main" id="{269677D2-8BB0-4571-9885-99FD19C04D13}"/>
              </a:ext>
            </a:extLst>
          </p:cNvPr>
          <p:cNvSpPr txBox="1"/>
          <p:nvPr/>
        </p:nvSpPr>
        <p:spPr>
          <a:xfrm>
            <a:off x="9176657" y="1534885"/>
            <a:ext cx="2460172" cy="4893647"/>
          </a:xfrm>
          <a:prstGeom prst="rect">
            <a:avLst/>
          </a:prstGeom>
          <a:noFill/>
        </p:spPr>
        <p:txBody>
          <a:bodyPr wrap="square" rtlCol="0">
            <a:spAutoFit/>
          </a:bodyPr>
          <a:lstStyle/>
          <a:p>
            <a:r>
              <a:rPr lang="en-US" sz="2400" b="1" dirty="0">
                <a:effectLst/>
                <a:latin typeface="Consolas" panose="020B0609020204030204" pitchFamily="49" charset="0"/>
              </a:rPr>
              <a:t>On the bar graph, Cessna Aircraft are mostly involved an accident. Piper and Beech aircrafts also have significant scenarios of accidents. </a:t>
            </a: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8" y="520396"/>
            <a:ext cx="11289792" cy="1655876"/>
          </a:xfrm>
        </p:spPr>
        <p:txBody>
          <a:bodyPr>
            <a:normAutofit/>
          </a:bodyPr>
          <a:lstStyle/>
          <a:p>
            <a:pPr algn="ctr"/>
            <a:r>
              <a:rPr lang="en-US" dirty="0">
                <a:latin typeface="Segoe UI Light" panose="020B0502040204020203" pitchFamily="34" charset="0"/>
                <a:cs typeface="Segoe UI Light" panose="020B0502040204020203" pitchFamily="34" charset="0"/>
              </a:rPr>
              <a:t>TOP 10 STATES THAT ARE ASSOCIATED WITH ACCIDENTS</a:t>
            </a:r>
          </a:p>
        </p:txBody>
      </p:sp>
      <p:pic>
        <p:nvPicPr>
          <p:cNvPr id="12" name="Picture 11">
            <a:extLst>
              <a:ext uri="{FF2B5EF4-FFF2-40B4-BE49-F238E27FC236}">
                <a16:creationId xmlns:a16="http://schemas.microsoft.com/office/drawing/2014/main" id="{DB049848-2461-5C77-CD52-AE25057C7BFC}"/>
              </a:ext>
            </a:extLst>
          </p:cNvPr>
          <p:cNvPicPr>
            <a:picLocks noChangeAspect="1"/>
          </p:cNvPicPr>
          <p:nvPr/>
        </p:nvPicPr>
        <p:blipFill>
          <a:blip r:embed="rId3"/>
          <a:stretch>
            <a:fillRect/>
          </a:stretch>
        </p:blipFill>
        <p:spPr>
          <a:xfrm>
            <a:off x="707571" y="2416629"/>
            <a:ext cx="4365172" cy="4027714"/>
          </a:xfrm>
          <a:prstGeom prst="rect">
            <a:avLst/>
          </a:prstGeom>
        </p:spPr>
      </p:pic>
      <p:sp>
        <p:nvSpPr>
          <p:cNvPr id="13" name="TextBox 12">
            <a:extLst>
              <a:ext uri="{FF2B5EF4-FFF2-40B4-BE49-F238E27FC236}">
                <a16:creationId xmlns:a16="http://schemas.microsoft.com/office/drawing/2014/main" id="{BB62AD01-7450-A8F9-A569-E679CDAF37F7}"/>
              </a:ext>
            </a:extLst>
          </p:cNvPr>
          <p:cNvSpPr txBox="1"/>
          <p:nvPr/>
        </p:nvSpPr>
        <p:spPr>
          <a:xfrm>
            <a:off x="6836229" y="2514600"/>
            <a:ext cx="4735285" cy="3970318"/>
          </a:xfrm>
          <a:prstGeom prst="rect">
            <a:avLst/>
          </a:prstGeom>
          <a:noFill/>
        </p:spPr>
        <p:txBody>
          <a:bodyPr wrap="square" rtlCol="0">
            <a:spAutoFit/>
          </a:bodyPr>
          <a:lstStyle/>
          <a:p>
            <a:r>
              <a:rPr lang="en-US" sz="3600" b="1" dirty="0">
                <a:effectLst/>
                <a:latin typeface="Consolas" panose="020B0609020204030204" pitchFamily="49" charset="0"/>
              </a:rPr>
              <a:t>The pie chart shows California, Texas ,Florida and Alaska have the highest number of accidents. </a:t>
            </a:r>
          </a:p>
          <a:p>
            <a:endParaRPr lang="en-US" sz="3600" b="1" dirty="0"/>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100</TotalTime>
  <Words>548</Words>
  <Application>Microsoft Office PowerPoint</Application>
  <PresentationFormat>Widescreen</PresentationFormat>
  <Paragraphs>54</Paragraphs>
  <Slides>14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Consolas</vt:lpstr>
      <vt:lpstr>Segoe UI</vt:lpstr>
      <vt:lpstr>Segoe UI Light</vt:lpstr>
      <vt:lpstr>Trebuchet MS</vt:lpstr>
      <vt:lpstr>Wingdings</vt:lpstr>
      <vt:lpstr>Wingdings 3</vt:lpstr>
      <vt:lpstr>Facet</vt:lpstr>
      <vt:lpstr>AVIATION ACCIDENTS IN UNITED STATES</vt:lpstr>
      <vt:lpstr>BACK-GROUND </vt:lpstr>
      <vt:lpstr>PROBLEM STATEMENT</vt:lpstr>
      <vt:lpstr>Project Goals</vt:lpstr>
      <vt:lpstr>DATA </vt:lpstr>
      <vt:lpstr>METHODS </vt:lpstr>
      <vt:lpstr>ACCIDENTS AND TRENDS</vt:lpstr>
      <vt:lpstr>TOP 10 AIRCRAFTS MAKE THAT ARE ASSOCIATED WITH ACCIDENTS</vt:lpstr>
      <vt:lpstr>TOP 10 STATES THAT ARE ASSOCIATED WITH ACCIDENTS</vt:lpstr>
      <vt:lpstr>Correlation among numerical values</vt:lpstr>
      <vt:lpstr>RESULTS</vt:lpstr>
      <vt:lpstr>Next step</vt:lpstr>
      <vt:lpstr>RECOMMENDATIONS AND CONCLUSIONS</vt:lpstr>
      <vt:lpstr>RECOMMENDATIONS AND CONCLUSIONS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keywords/>
  <cp:lastModifiedBy>Hp</cp:lastModifiedBy>
  <cp:revision>8</cp:revision>
  <dcterms:created xsi:type="dcterms:W3CDTF">2024-09-09T17:17:33Z</dcterms:created>
  <dcterms:modified xsi:type="dcterms:W3CDTF">2024-09-09T18:58:12Z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