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Titillium Web" charset="1" panose="00000500000000000000"/>
      <p:regular r:id="rId12"/>
    </p:embeddedFont>
    <p:embeddedFont>
      <p:font typeface="Titillium Web Bold" charset="1" panose="00000800000000000000"/>
      <p:regular r:id="rId13"/>
    </p:embeddedFont>
    <p:embeddedFont>
      <p:font typeface="Josefin Sans Bold" charset="1" panose="00000800000000000000"/>
      <p:regular r:id="rId14"/>
    </p:embeddedFont>
    <p:embeddedFont>
      <p:font typeface="Josefin Sans"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0D2EF"/>
        </a:solidFill>
      </p:bgPr>
    </p:bg>
    <p:spTree>
      <p:nvGrpSpPr>
        <p:cNvPr id="1" name=""/>
        <p:cNvGrpSpPr/>
        <p:nvPr/>
      </p:nvGrpSpPr>
      <p:grpSpPr>
        <a:xfrm>
          <a:off x="0" y="0"/>
          <a:ext cx="0" cy="0"/>
          <a:chOff x="0" y="0"/>
          <a:chExt cx="0" cy="0"/>
        </a:xfrm>
      </p:grpSpPr>
      <p:grpSp>
        <p:nvGrpSpPr>
          <p:cNvPr name="Group 2" id="2"/>
          <p:cNvGrpSpPr/>
          <p:nvPr/>
        </p:nvGrpSpPr>
        <p:grpSpPr>
          <a:xfrm rot="0">
            <a:off x="7428543" y="3345139"/>
            <a:ext cx="10915398" cy="7462163"/>
            <a:chOff x="0" y="0"/>
            <a:chExt cx="14553864" cy="9949551"/>
          </a:xfrm>
        </p:grpSpPr>
        <p:sp>
          <p:nvSpPr>
            <p:cNvPr name="Freeform 3" id="3"/>
            <p:cNvSpPr/>
            <p:nvPr/>
          </p:nvSpPr>
          <p:spPr>
            <a:xfrm flipH="false" flipV="false" rot="5400000">
              <a:off x="4397026" y="-177127"/>
              <a:ext cx="7360488" cy="12112288"/>
            </a:xfrm>
            <a:custGeom>
              <a:avLst/>
              <a:gdLst/>
              <a:ahLst/>
              <a:cxnLst/>
              <a:rect r="r" b="b" t="t" l="l"/>
              <a:pathLst>
                <a:path h="12112288" w="7360488">
                  <a:moveTo>
                    <a:pt x="0" y="0"/>
                  </a:moveTo>
                  <a:lnTo>
                    <a:pt x="7360488" y="0"/>
                  </a:lnTo>
                  <a:lnTo>
                    <a:pt x="7360488" y="12112287"/>
                  </a:lnTo>
                  <a:lnTo>
                    <a:pt x="0" y="12112287"/>
                  </a:lnTo>
                  <a:lnTo>
                    <a:pt x="0" y="0"/>
                  </a:lnTo>
                  <a:close/>
                </a:path>
              </a:pathLst>
            </a:custGeom>
            <a:blipFill>
              <a:blip r:embed="rId2"/>
              <a:stretch>
                <a:fillRect l="-4921" t="0" r="-4921" b="0"/>
              </a:stretch>
            </a:blipFill>
          </p:spPr>
        </p:sp>
        <p:sp>
          <p:nvSpPr>
            <p:cNvPr name="Freeform 4" id="4"/>
            <p:cNvSpPr/>
            <p:nvPr/>
          </p:nvSpPr>
          <p:spPr>
            <a:xfrm flipH="false" flipV="false" rot="0">
              <a:off x="0" y="0"/>
              <a:ext cx="14553864" cy="9949551"/>
            </a:xfrm>
            <a:custGeom>
              <a:avLst/>
              <a:gdLst/>
              <a:ahLst/>
              <a:cxnLst/>
              <a:rect r="r" b="b" t="t" l="l"/>
              <a:pathLst>
                <a:path h="9949551" w="14553864">
                  <a:moveTo>
                    <a:pt x="0" y="0"/>
                  </a:moveTo>
                  <a:lnTo>
                    <a:pt x="14553864" y="0"/>
                  </a:lnTo>
                  <a:lnTo>
                    <a:pt x="14553864" y="9949551"/>
                  </a:lnTo>
                  <a:lnTo>
                    <a:pt x="0" y="9949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0" y="-3270764"/>
            <a:ext cx="10915398" cy="7462163"/>
            <a:chOff x="0" y="0"/>
            <a:chExt cx="14553864" cy="9949551"/>
          </a:xfrm>
        </p:grpSpPr>
        <p:sp>
          <p:nvSpPr>
            <p:cNvPr name="Freeform 6" id="6"/>
            <p:cNvSpPr/>
            <p:nvPr/>
          </p:nvSpPr>
          <p:spPr>
            <a:xfrm flipH="false" flipV="false" rot="0">
              <a:off x="2031110" y="597570"/>
              <a:ext cx="12469308" cy="9351981"/>
            </a:xfrm>
            <a:custGeom>
              <a:avLst/>
              <a:gdLst/>
              <a:ahLst/>
              <a:cxnLst/>
              <a:rect r="r" b="b" t="t" l="l"/>
              <a:pathLst>
                <a:path h="9351981" w="12469308">
                  <a:moveTo>
                    <a:pt x="0" y="0"/>
                  </a:moveTo>
                  <a:lnTo>
                    <a:pt x="12469308" y="0"/>
                  </a:lnTo>
                  <a:lnTo>
                    <a:pt x="12469308" y="9351981"/>
                  </a:lnTo>
                  <a:lnTo>
                    <a:pt x="0" y="93519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0" y="0"/>
              <a:ext cx="14553864" cy="9949551"/>
            </a:xfrm>
            <a:custGeom>
              <a:avLst/>
              <a:gdLst/>
              <a:ahLst/>
              <a:cxnLst/>
              <a:rect r="r" b="b" t="t" l="l"/>
              <a:pathLst>
                <a:path h="9949551" w="14553864">
                  <a:moveTo>
                    <a:pt x="0" y="0"/>
                  </a:moveTo>
                  <a:lnTo>
                    <a:pt x="14553864" y="0"/>
                  </a:lnTo>
                  <a:lnTo>
                    <a:pt x="14553864" y="9949551"/>
                  </a:lnTo>
                  <a:lnTo>
                    <a:pt x="0" y="9949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0">
            <a:off x="4265306" y="1028700"/>
            <a:ext cx="13300183" cy="8729756"/>
            <a:chOff x="0" y="0"/>
            <a:chExt cx="17733577" cy="11639675"/>
          </a:xfrm>
        </p:grpSpPr>
        <p:grpSp>
          <p:nvGrpSpPr>
            <p:cNvPr name="Group 9" id="9"/>
            <p:cNvGrpSpPr/>
            <p:nvPr/>
          </p:nvGrpSpPr>
          <p:grpSpPr>
            <a:xfrm rot="0">
              <a:off x="144541" y="1502815"/>
              <a:ext cx="17589036" cy="10136860"/>
              <a:chOff x="0" y="0"/>
              <a:chExt cx="2828119" cy="1629893"/>
            </a:xfrm>
          </p:grpSpPr>
          <p:sp>
            <p:nvSpPr>
              <p:cNvPr name="Freeform 10" id="10"/>
              <p:cNvSpPr/>
              <p:nvPr/>
            </p:nvSpPr>
            <p:spPr>
              <a:xfrm flipH="false" flipV="false" rot="0">
                <a:off x="0" y="0"/>
                <a:ext cx="2828119" cy="1629893"/>
              </a:xfrm>
              <a:custGeom>
                <a:avLst/>
                <a:gdLst/>
                <a:ahLst/>
                <a:cxnLst/>
                <a:rect r="r" b="b" t="t" l="l"/>
                <a:pathLst>
                  <a:path h="1629893" w="2828119">
                    <a:moveTo>
                      <a:pt x="0" y="0"/>
                    </a:moveTo>
                    <a:lnTo>
                      <a:pt x="2828119" y="0"/>
                    </a:lnTo>
                    <a:lnTo>
                      <a:pt x="2828119" y="1629893"/>
                    </a:lnTo>
                    <a:lnTo>
                      <a:pt x="0" y="1629893"/>
                    </a:lnTo>
                    <a:close/>
                  </a:path>
                </a:pathLst>
              </a:custGeom>
              <a:solidFill>
                <a:srgbClr val="F2F2F2"/>
              </a:solidFill>
            </p:spPr>
          </p:sp>
          <p:sp>
            <p:nvSpPr>
              <p:cNvPr name="TextBox 11" id="11"/>
              <p:cNvSpPr txBox="true"/>
              <p:nvPr/>
            </p:nvSpPr>
            <p:spPr>
              <a:xfrm>
                <a:off x="0" y="-28575"/>
                <a:ext cx="2828119" cy="1658468"/>
              </a:xfrm>
              <a:prstGeom prst="rect">
                <a:avLst/>
              </a:prstGeom>
            </p:spPr>
            <p:txBody>
              <a:bodyPr anchor="ctr" rtlCol="false" tIns="69762" lIns="69762" bIns="69762" rIns="69762"/>
              <a:lstStyle/>
              <a:p>
                <a:pPr algn="ctr">
                  <a:lnSpc>
                    <a:spcPts val="2579"/>
                  </a:lnSpc>
                </a:pPr>
              </a:p>
            </p:txBody>
          </p:sp>
        </p:grpSp>
        <p:sp>
          <p:nvSpPr>
            <p:cNvPr name="Freeform 12" id="12"/>
            <p:cNvSpPr/>
            <p:nvPr/>
          </p:nvSpPr>
          <p:spPr>
            <a:xfrm flipH="false" flipV="false" rot="0">
              <a:off x="0" y="0"/>
              <a:ext cx="17733577" cy="11639675"/>
            </a:xfrm>
            <a:custGeom>
              <a:avLst/>
              <a:gdLst/>
              <a:ahLst/>
              <a:cxnLst/>
              <a:rect r="r" b="b" t="t" l="l"/>
              <a:pathLst>
                <a:path h="11639675" w="17733577">
                  <a:moveTo>
                    <a:pt x="0" y="0"/>
                  </a:moveTo>
                  <a:lnTo>
                    <a:pt x="17733577" y="0"/>
                  </a:lnTo>
                  <a:lnTo>
                    <a:pt x="17733577" y="11639675"/>
                  </a:lnTo>
                  <a:lnTo>
                    <a:pt x="0" y="116396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13" id="13"/>
          <p:cNvGrpSpPr/>
          <p:nvPr/>
        </p:nvGrpSpPr>
        <p:grpSpPr>
          <a:xfrm rot="0">
            <a:off x="0" y="0"/>
            <a:ext cx="18288000" cy="551251"/>
            <a:chOff x="0" y="0"/>
            <a:chExt cx="4816593" cy="145185"/>
          </a:xfrm>
        </p:grpSpPr>
        <p:sp>
          <p:nvSpPr>
            <p:cNvPr name="Freeform 14" id="14"/>
            <p:cNvSpPr/>
            <p:nvPr/>
          </p:nvSpPr>
          <p:spPr>
            <a:xfrm flipH="false" flipV="false" rot="0">
              <a:off x="0" y="0"/>
              <a:ext cx="4816592" cy="145185"/>
            </a:xfrm>
            <a:custGeom>
              <a:avLst/>
              <a:gdLst/>
              <a:ahLst/>
              <a:cxnLst/>
              <a:rect r="r" b="b" t="t" l="l"/>
              <a:pathLst>
                <a:path h="145185" w="4816592">
                  <a:moveTo>
                    <a:pt x="0" y="0"/>
                  </a:moveTo>
                  <a:lnTo>
                    <a:pt x="4816592" y="0"/>
                  </a:lnTo>
                  <a:lnTo>
                    <a:pt x="4816592" y="145185"/>
                  </a:lnTo>
                  <a:lnTo>
                    <a:pt x="0" y="145185"/>
                  </a:lnTo>
                  <a:close/>
                </a:path>
              </a:pathLst>
            </a:custGeom>
            <a:solidFill>
              <a:srgbClr val="FA643F"/>
            </a:solidFill>
            <a:ln w="19050" cap="sq">
              <a:solidFill>
                <a:srgbClr val="0D0D0D"/>
              </a:solidFill>
              <a:prstDash val="solid"/>
              <a:miter/>
            </a:ln>
          </p:spPr>
        </p:sp>
        <p:sp>
          <p:nvSpPr>
            <p:cNvPr name="TextBox 15" id="15"/>
            <p:cNvSpPr txBox="true"/>
            <p:nvPr/>
          </p:nvSpPr>
          <p:spPr>
            <a:xfrm>
              <a:off x="0" y="-38100"/>
              <a:ext cx="4816593" cy="183285"/>
            </a:xfrm>
            <a:prstGeom prst="rect">
              <a:avLst/>
            </a:prstGeom>
          </p:spPr>
          <p:txBody>
            <a:bodyPr anchor="ctr" rtlCol="false" tIns="50800" lIns="50800" bIns="50800" rIns="50800"/>
            <a:lstStyle/>
            <a:p>
              <a:pPr algn="ctr">
                <a:lnSpc>
                  <a:spcPts val="2100"/>
                </a:lnSpc>
              </a:pPr>
            </a:p>
          </p:txBody>
        </p:sp>
      </p:grpSp>
      <p:sp>
        <p:nvSpPr>
          <p:cNvPr name="Freeform 16" id="16"/>
          <p:cNvSpPr/>
          <p:nvPr/>
        </p:nvSpPr>
        <p:spPr>
          <a:xfrm flipH="false" flipV="false" rot="0">
            <a:off x="0" y="4856487"/>
            <a:ext cx="3724511" cy="7701056"/>
          </a:xfrm>
          <a:custGeom>
            <a:avLst/>
            <a:gdLst/>
            <a:ahLst/>
            <a:cxnLst/>
            <a:rect r="r" b="b" t="t" l="l"/>
            <a:pathLst>
              <a:path h="7701056" w="3724511">
                <a:moveTo>
                  <a:pt x="0" y="0"/>
                </a:moveTo>
                <a:lnTo>
                  <a:pt x="3724511" y="0"/>
                </a:lnTo>
                <a:lnTo>
                  <a:pt x="3724511" y="7701057"/>
                </a:lnTo>
                <a:lnTo>
                  <a:pt x="0" y="7701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7428543" y="6725911"/>
            <a:ext cx="6973710" cy="700620"/>
            <a:chOff x="0" y="0"/>
            <a:chExt cx="1836697" cy="184525"/>
          </a:xfrm>
        </p:grpSpPr>
        <p:sp>
          <p:nvSpPr>
            <p:cNvPr name="Freeform 18" id="18"/>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FFB3D2"/>
            </a:solidFill>
            <a:ln w="19050" cap="sq">
              <a:solidFill>
                <a:srgbClr val="0D0D0D"/>
              </a:solidFill>
              <a:prstDash val="solid"/>
              <a:miter/>
            </a:ln>
          </p:spPr>
        </p:sp>
        <p:sp>
          <p:nvSpPr>
            <p:cNvPr name="TextBox 19" id="19"/>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ea typeface="Titillium Web"/>
                  <a:cs typeface="Titillium Web"/>
                  <a:sym typeface="Titillium Web"/>
                </a:rPr>
                <a:t>IBNU HERMANSYAH</a:t>
              </a:r>
            </a:p>
          </p:txBody>
        </p:sp>
      </p:grpSp>
      <p:sp>
        <p:nvSpPr>
          <p:cNvPr name="Freeform 20" id="20"/>
          <p:cNvSpPr/>
          <p:nvPr/>
        </p:nvSpPr>
        <p:spPr>
          <a:xfrm flipH="false" flipV="false" rot="0">
            <a:off x="562848" y="188440"/>
            <a:ext cx="697483" cy="174371"/>
          </a:xfrm>
          <a:custGeom>
            <a:avLst/>
            <a:gdLst/>
            <a:ahLst/>
            <a:cxnLst/>
            <a:rect r="r" b="b" t="t" l="l"/>
            <a:pathLst>
              <a:path h="174371" w="697483">
                <a:moveTo>
                  <a:pt x="0" y="0"/>
                </a:moveTo>
                <a:lnTo>
                  <a:pt x="697483" y="0"/>
                </a:lnTo>
                <a:lnTo>
                  <a:pt x="697483" y="174371"/>
                </a:lnTo>
                <a:lnTo>
                  <a:pt x="0" y="1743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1" id="21"/>
          <p:cNvGrpSpPr/>
          <p:nvPr/>
        </p:nvGrpSpPr>
        <p:grpSpPr>
          <a:xfrm rot="0">
            <a:off x="7393904" y="7612582"/>
            <a:ext cx="6973710" cy="700620"/>
            <a:chOff x="0" y="0"/>
            <a:chExt cx="1836697" cy="184525"/>
          </a:xfrm>
        </p:grpSpPr>
        <p:sp>
          <p:nvSpPr>
            <p:cNvPr name="Freeform 22" id="22"/>
            <p:cNvSpPr/>
            <p:nvPr/>
          </p:nvSpPr>
          <p:spPr>
            <a:xfrm flipH="false" flipV="false" rot="0">
              <a:off x="0" y="0"/>
              <a:ext cx="1836697" cy="184525"/>
            </a:xfrm>
            <a:custGeom>
              <a:avLst/>
              <a:gdLst/>
              <a:ahLst/>
              <a:cxnLst/>
              <a:rect r="r" b="b" t="t" l="l"/>
              <a:pathLst>
                <a:path h="184525" w="1836697">
                  <a:moveTo>
                    <a:pt x="0" y="0"/>
                  </a:moveTo>
                  <a:lnTo>
                    <a:pt x="1836697" y="0"/>
                  </a:lnTo>
                  <a:lnTo>
                    <a:pt x="1836697" y="184525"/>
                  </a:lnTo>
                  <a:lnTo>
                    <a:pt x="0" y="184525"/>
                  </a:lnTo>
                  <a:close/>
                </a:path>
              </a:pathLst>
            </a:custGeom>
            <a:solidFill>
              <a:srgbClr val="FFB3D2"/>
            </a:solidFill>
            <a:ln w="19050" cap="sq">
              <a:solidFill>
                <a:srgbClr val="0D0D0D"/>
              </a:solidFill>
              <a:prstDash val="solid"/>
              <a:miter/>
            </a:ln>
          </p:spPr>
        </p:sp>
        <p:sp>
          <p:nvSpPr>
            <p:cNvPr name="TextBox 23" id="23"/>
            <p:cNvSpPr txBox="true"/>
            <p:nvPr/>
          </p:nvSpPr>
          <p:spPr>
            <a:xfrm>
              <a:off x="0" y="-47625"/>
              <a:ext cx="1836697" cy="232150"/>
            </a:xfrm>
            <a:prstGeom prst="rect">
              <a:avLst/>
            </a:prstGeom>
          </p:spPr>
          <p:txBody>
            <a:bodyPr anchor="ctr" rtlCol="false" tIns="50800" lIns="50800" bIns="50800" rIns="50800"/>
            <a:lstStyle/>
            <a:p>
              <a:pPr algn="ctr">
                <a:lnSpc>
                  <a:spcPts val="3779"/>
                </a:lnSpc>
              </a:pPr>
              <a:r>
                <a:rPr lang="en-US" sz="2699">
                  <a:solidFill>
                    <a:srgbClr val="0D0D0D"/>
                  </a:solidFill>
                  <a:latin typeface="Titillium Web"/>
                  <a:ea typeface="Titillium Web"/>
                  <a:cs typeface="Titillium Web"/>
                  <a:sym typeface="Titillium Web"/>
                </a:rPr>
                <a:t>41521010014</a:t>
              </a:r>
            </a:p>
          </p:txBody>
        </p:sp>
      </p:grpSp>
      <p:sp>
        <p:nvSpPr>
          <p:cNvPr name="Freeform 24" id="24"/>
          <p:cNvSpPr/>
          <p:nvPr/>
        </p:nvSpPr>
        <p:spPr>
          <a:xfrm flipH="false" flipV="false" rot="0">
            <a:off x="13902428" y="7962892"/>
            <a:ext cx="701830" cy="1225418"/>
          </a:xfrm>
          <a:custGeom>
            <a:avLst/>
            <a:gdLst/>
            <a:ahLst/>
            <a:cxnLst/>
            <a:rect r="r" b="b" t="t" l="l"/>
            <a:pathLst>
              <a:path h="1225418" w="701830">
                <a:moveTo>
                  <a:pt x="0" y="0"/>
                </a:moveTo>
                <a:lnTo>
                  <a:pt x="701830" y="0"/>
                </a:lnTo>
                <a:lnTo>
                  <a:pt x="701830" y="1225417"/>
                </a:lnTo>
                <a:lnTo>
                  <a:pt x="0" y="12254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4794585" y="3947111"/>
            <a:ext cx="12241626" cy="1885427"/>
          </a:xfrm>
          <a:prstGeom prst="rect">
            <a:avLst/>
          </a:prstGeom>
        </p:spPr>
        <p:txBody>
          <a:bodyPr anchor="t" rtlCol="false" tIns="0" lIns="0" bIns="0" rIns="0">
            <a:spAutoFit/>
          </a:bodyPr>
          <a:lstStyle/>
          <a:p>
            <a:pPr algn="ctr">
              <a:lnSpc>
                <a:spcPts val="7379"/>
              </a:lnSpc>
            </a:pPr>
            <a:r>
              <a:rPr lang="en-US" sz="6708" b="true">
                <a:solidFill>
                  <a:srgbClr val="0D0D0D"/>
                </a:solidFill>
                <a:latin typeface="Titillium Web Bold"/>
                <a:ea typeface="Titillium Web Bold"/>
                <a:cs typeface="Titillium Web Bold"/>
                <a:sym typeface="Titillium Web Bold"/>
              </a:rPr>
              <a:t>SENTIMEN ANALISIS OF IMDB MOVIE REVIEWS</a:t>
            </a:r>
          </a:p>
        </p:txBody>
      </p:sp>
      <p:sp>
        <p:nvSpPr>
          <p:cNvPr name="TextBox 26" id="26"/>
          <p:cNvSpPr txBox="true"/>
          <p:nvPr/>
        </p:nvSpPr>
        <p:spPr>
          <a:xfrm rot="0">
            <a:off x="7928368" y="1727439"/>
            <a:ext cx="5974060" cy="382270"/>
          </a:xfrm>
          <a:prstGeom prst="rect">
            <a:avLst/>
          </a:prstGeom>
        </p:spPr>
        <p:txBody>
          <a:bodyPr anchor="t" rtlCol="false" tIns="0" lIns="0" bIns="0" rIns="0">
            <a:spAutoFit/>
          </a:bodyPr>
          <a:lstStyle/>
          <a:p>
            <a:pPr algn="ctr">
              <a:lnSpc>
                <a:spcPts val="3079"/>
              </a:lnSpc>
            </a:pPr>
            <a:r>
              <a:rPr lang="en-US" sz="2199">
                <a:solidFill>
                  <a:srgbClr val="0D0D0D"/>
                </a:solidFill>
                <a:latin typeface="Titillium Web"/>
                <a:ea typeface="Titillium Web"/>
                <a:cs typeface="Titillium Web"/>
                <a:sym typeface="Titillium Web"/>
              </a:rPr>
              <a:t>ARI CHANDRA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5976292" y="1103341"/>
            <a:ext cx="8437162" cy="1152525"/>
          </a:xfrm>
          <a:prstGeom prst="rect">
            <a:avLst/>
          </a:prstGeom>
        </p:spPr>
        <p:txBody>
          <a:bodyPr anchor="t" rtlCol="false" tIns="0" lIns="0" bIns="0" rIns="0">
            <a:spAutoFit/>
          </a:bodyPr>
          <a:lstStyle/>
          <a:p>
            <a:pPr algn="l">
              <a:lnSpc>
                <a:spcPts val="9000"/>
              </a:lnSpc>
            </a:pPr>
            <a:r>
              <a:rPr lang="en-US" sz="7500" b="true">
                <a:solidFill>
                  <a:srgbClr val="F7B4A7"/>
                </a:solidFill>
                <a:latin typeface="Josefin Sans Bold"/>
                <a:ea typeface="Josefin Sans Bold"/>
                <a:cs typeface="Josefin Sans Bold"/>
                <a:sym typeface="Josefin Sans Bold"/>
              </a:rPr>
              <a:t>PENDAHULUAN</a:t>
            </a:r>
          </a:p>
        </p:txBody>
      </p:sp>
      <p:sp>
        <p:nvSpPr>
          <p:cNvPr name="TextBox 3" id="3"/>
          <p:cNvSpPr txBox="true"/>
          <p:nvPr/>
        </p:nvSpPr>
        <p:spPr>
          <a:xfrm rot="0">
            <a:off x="4039245" y="2525052"/>
            <a:ext cx="12311258" cy="4399280"/>
          </a:xfrm>
          <a:prstGeom prst="rect">
            <a:avLst/>
          </a:prstGeom>
        </p:spPr>
        <p:txBody>
          <a:bodyPr anchor="t" rtlCol="false" tIns="0" lIns="0" bIns="0" rIns="0">
            <a:spAutoFit/>
          </a:bodyPr>
          <a:lstStyle/>
          <a:p>
            <a:pPr algn="just">
              <a:lnSpc>
                <a:spcPts val="3219"/>
              </a:lnSpc>
            </a:pPr>
            <a:r>
              <a:rPr lang="en-US" sz="2299">
                <a:solidFill>
                  <a:srgbClr val="94DDDE"/>
                </a:solidFill>
                <a:latin typeface="Josefin Sans"/>
                <a:ea typeface="Josefin Sans"/>
                <a:cs typeface="Josefin Sans"/>
                <a:sym typeface="Josefin Sans"/>
              </a:rPr>
              <a:t>Dalam industri perfilman, ulasan penonton sangat memengaruhi kesuksesan sebuah film. Platform seperti IMDb menyediakan ribuan ulasan yang mencerminkan opini positif dan negatif dari penonton. Namun, menganalisis semua ulasan secara manual memakan banyak waktu. Untuk mengatasi hal ini, digunakan sentiment analysis yang memanfaatkan teknik pemrosesan bahasa alami (NLP) dan model pembelajaran mesin untuk mengklasifikasikan ulasan secara otomatis. </a:t>
            </a:r>
            <a:r>
              <a:rPr lang="en-US" sz="2299">
                <a:solidFill>
                  <a:srgbClr val="94DDDE"/>
                </a:solidFill>
                <a:latin typeface="Josefin Sans"/>
                <a:ea typeface="Josefin Sans"/>
                <a:cs typeface="Josefin Sans"/>
                <a:sym typeface="Josefin Sans"/>
              </a:rPr>
              <a:t>Proyek ini membangun model analisis sentimen dari dataset ulasan IMDb. Melalui tahapan pra-pemrosesan data, ekstraksi fitur dengan TF-IDF, dan penerapan model seperti Logistic Regression, diperoleh akurasi sebesar 88%. Hasil ini menunjukkan bahwa model mampu membedakan ulasan positif dan negatif dengan baik. Dengan analisis sentimen, pemahaman terhadap opini publik dapat dilakukan lebih efisien dan akurat.</a:t>
            </a:r>
          </a:p>
          <a:p>
            <a:pPr algn="just">
              <a:lnSpc>
                <a:spcPts val="3219"/>
              </a:lnSpc>
            </a:pPr>
          </a:p>
        </p:txBody>
      </p:sp>
      <p:sp>
        <p:nvSpPr>
          <p:cNvPr name="Freeform 4" id="4"/>
          <p:cNvSpPr/>
          <p:nvPr/>
        </p:nvSpPr>
        <p:spPr>
          <a:xfrm flipH="false" flipV="false" rot="0">
            <a:off x="-376995" y="-876932"/>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4945" y="20904"/>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13455" y="5525796"/>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658718" y="6330486"/>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6828088" y="2447088"/>
            <a:ext cx="4631824" cy="990600"/>
          </a:xfrm>
          <a:prstGeom prst="rect">
            <a:avLst/>
          </a:prstGeom>
        </p:spPr>
        <p:txBody>
          <a:bodyPr anchor="t" rtlCol="false" tIns="0" lIns="0" bIns="0" rIns="0">
            <a:spAutoFit/>
          </a:bodyPr>
          <a:lstStyle/>
          <a:p>
            <a:pPr algn="l">
              <a:lnSpc>
                <a:spcPts val="7680"/>
              </a:lnSpc>
            </a:pPr>
            <a:r>
              <a:rPr lang="en-US" sz="6400" b="true">
                <a:solidFill>
                  <a:srgbClr val="2B4B82"/>
                </a:solidFill>
                <a:latin typeface="Josefin Sans Bold"/>
                <a:ea typeface="Josefin Sans Bold"/>
                <a:cs typeface="Josefin Sans Bold"/>
                <a:sym typeface="Josefin Sans Bold"/>
              </a:rPr>
              <a:t>Metodologi</a:t>
            </a:r>
          </a:p>
        </p:txBody>
      </p:sp>
      <p:sp>
        <p:nvSpPr>
          <p:cNvPr name="TextBox 3" id="3"/>
          <p:cNvSpPr txBox="true"/>
          <p:nvPr/>
        </p:nvSpPr>
        <p:spPr>
          <a:xfrm rot="0">
            <a:off x="1328250" y="4179873"/>
            <a:ext cx="15715053" cy="5599430"/>
          </a:xfrm>
          <a:prstGeom prst="rect">
            <a:avLst/>
          </a:prstGeom>
        </p:spPr>
        <p:txBody>
          <a:bodyPr anchor="t" rtlCol="false" tIns="0" lIns="0" bIns="0" rIns="0">
            <a:spAutoFit/>
          </a:bodyPr>
          <a:lstStyle/>
          <a:p>
            <a:pPr algn="just">
              <a:lnSpc>
                <a:spcPts val="3219"/>
              </a:lnSpc>
            </a:pPr>
            <a:r>
              <a:rPr lang="en-US" sz="2299">
                <a:solidFill>
                  <a:srgbClr val="2B4B82"/>
                </a:solidFill>
                <a:latin typeface="Josefin Sans"/>
                <a:ea typeface="Josefin Sans"/>
                <a:cs typeface="Josefin Sans"/>
                <a:sym typeface="Josefin Sans"/>
              </a:rPr>
              <a:t>1.Pengumpulan Data</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Dataset yang digunakan diambil dari ulasan film di IMDb. Dataset ini mencakup teks ulasan serta label sentimen yang menyatakan apakah ulasan bersifat positif atau negatif.</a:t>
            </a:r>
          </a:p>
          <a:p>
            <a:pPr algn="just">
              <a:lnSpc>
                <a:spcPts val="3219"/>
              </a:lnSpc>
            </a:pPr>
            <a:r>
              <a:rPr lang="en-US" sz="2299">
                <a:solidFill>
                  <a:srgbClr val="2B4B82"/>
                </a:solidFill>
                <a:latin typeface="Josefin Sans"/>
                <a:ea typeface="Josefin Sans"/>
                <a:cs typeface="Josefin Sans"/>
                <a:sym typeface="Josefin Sans"/>
              </a:rPr>
              <a:t>2. Pra-pemrosesan Data</a:t>
            </a:r>
          </a:p>
          <a:p>
            <a:pPr algn="just">
              <a:lnSpc>
                <a:spcPts val="3219"/>
              </a:lnSpc>
            </a:pPr>
            <a:r>
              <a:rPr lang="en-US" sz="2299">
                <a:solidFill>
                  <a:srgbClr val="2B4B82"/>
                </a:solidFill>
                <a:latin typeface="Josefin Sans"/>
                <a:ea typeface="Josefin Sans"/>
                <a:cs typeface="Josefin Sans"/>
                <a:sym typeface="Josefin Sans"/>
              </a:rPr>
              <a:t>Agar data siap digunakan untuk pemodelan, langkah-langkah pra-pemrosesan yang diterapkan meliputi:</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Mengubah teks menjadi huruf kecil.</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Menghapus tanda baca dan karakter khusus.</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Menghapus stopwords (kata umum yang tidak relevan untuk analisis).</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Menggunakan stemming atau lemmatization untuk mengubah kata menjadi bentuk dasarnya.</a:t>
            </a:r>
          </a:p>
          <a:p>
            <a:pPr algn="just">
              <a:lnSpc>
                <a:spcPts val="3219"/>
              </a:lnSpc>
            </a:pPr>
            <a:r>
              <a:rPr lang="en-US" sz="2299">
                <a:solidFill>
                  <a:srgbClr val="2B4B82"/>
                </a:solidFill>
                <a:latin typeface="Josefin Sans"/>
                <a:ea typeface="Josefin Sans"/>
                <a:cs typeface="Josefin Sans"/>
                <a:sym typeface="Josefin Sans"/>
              </a:rPr>
              <a:t>3. Ekstraksi Fitur</a:t>
            </a:r>
          </a:p>
          <a:p>
            <a:pPr algn="just" marL="496569" indent="-248284" lvl="1">
              <a:lnSpc>
                <a:spcPts val="3219"/>
              </a:lnSpc>
              <a:buFont typeface="Arial"/>
              <a:buChar char="•"/>
            </a:pPr>
            <a:r>
              <a:rPr lang="en-US" sz="2299">
                <a:solidFill>
                  <a:srgbClr val="2B4B82"/>
                </a:solidFill>
                <a:latin typeface="Josefin Sans"/>
                <a:ea typeface="Josefin Sans"/>
                <a:cs typeface="Josefin Sans"/>
                <a:sym typeface="Josefin Sans"/>
              </a:rPr>
              <a:t>Fitur diekstrak dari teks menggunakan metode TF-IDF (Term Frequency-Inverse Document Frequency), yang mengubah teks menjadi vektor numerik berdasarkan frekuensi kata dengan mempertimbangkan kepentingannya di seluruh dataset.</a:t>
            </a:r>
          </a:p>
          <a:p>
            <a:pPr algn="just">
              <a:lnSpc>
                <a:spcPts val="3219"/>
              </a:lnSpc>
            </a:pPr>
          </a:p>
        </p:txBody>
      </p:sp>
      <p:sp>
        <p:nvSpPr>
          <p:cNvPr name="Freeform 4" id="4"/>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3156163" y="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4104" y="1490662"/>
            <a:ext cx="8810320" cy="1133475"/>
          </a:xfrm>
          <a:prstGeom prst="rect">
            <a:avLst/>
          </a:prstGeom>
        </p:spPr>
        <p:txBody>
          <a:bodyPr anchor="t" rtlCol="false" tIns="0" lIns="0" bIns="0" rIns="0">
            <a:spAutoFit/>
          </a:bodyPr>
          <a:lstStyle/>
          <a:p>
            <a:pPr algn="l">
              <a:lnSpc>
                <a:spcPts val="8999"/>
              </a:lnSpc>
            </a:pPr>
            <a:r>
              <a:rPr lang="en-US" sz="7499" b="true">
                <a:solidFill>
                  <a:srgbClr val="31356E"/>
                </a:solidFill>
                <a:latin typeface="Josefin Sans Bold"/>
                <a:ea typeface="Josefin Sans Bold"/>
                <a:cs typeface="Josefin Sans Bold"/>
                <a:sym typeface="Josefin Sans Bold"/>
              </a:rPr>
              <a:t>TUJUAN ANALISIS</a:t>
            </a:r>
          </a:p>
        </p:txBody>
      </p:sp>
      <p:sp>
        <p:nvSpPr>
          <p:cNvPr name="TextBox 4" id="4"/>
          <p:cNvSpPr txBox="true"/>
          <p:nvPr/>
        </p:nvSpPr>
        <p:spPr>
          <a:xfrm rot="0">
            <a:off x="354104" y="3533310"/>
            <a:ext cx="17579793" cy="6524625"/>
          </a:xfrm>
          <a:prstGeom prst="rect">
            <a:avLst/>
          </a:prstGeom>
        </p:spPr>
        <p:txBody>
          <a:bodyPr anchor="t" rtlCol="false" tIns="0" lIns="0" bIns="0" rIns="0">
            <a:spAutoFit/>
          </a:bodyPr>
          <a:lstStyle/>
          <a:p>
            <a:pPr algn="just">
              <a:lnSpc>
                <a:spcPts val="2759"/>
              </a:lnSpc>
            </a:pPr>
            <a:r>
              <a:rPr lang="en-US" sz="2299">
                <a:solidFill>
                  <a:srgbClr val="2B4B82"/>
                </a:solidFill>
                <a:latin typeface="Josefin Sans"/>
                <a:ea typeface="Josefin Sans"/>
                <a:cs typeface="Josefin Sans"/>
                <a:sym typeface="Josefin Sans"/>
              </a:rPr>
              <a:t>Tujuan dari proy</a:t>
            </a:r>
            <a:r>
              <a:rPr lang="en-US" sz="2299">
                <a:solidFill>
                  <a:srgbClr val="2B4B82"/>
                </a:solidFill>
                <a:latin typeface="Josefin Sans"/>
                <a:ea typeface="Josefin Sans"/>
                <a:cs typeface="Josefin Sans"/>
                <a:sym typeface="Josefin Sans"/>
              </a:rPr>
              <a:t>ek Sentiment Analysis of IMDb Movie Reviews ini adalah:</a:t>
            </a:r>
          </a:p>
          <a:p>
            <a:pPr algn="just" marL="496569" indent="-248284" lvl="1">
              <a:lnSpc>
                <a:spcPts val="2759"/>
              </a:lnSpc>
              <a:buAutoNum type="arabicPeriod" startAt="1"/>
            </a:pPr>
            <a:r>
              <a:rPr lang="en-US" sz="2299">
                <a:solidFill>
                  <a:srgbClr val="2B4B82"/>
                </a:solidFill>
                <a:latin typeface="Josefin Sans"/>
                <a:ea typeface="Josefin Sans"/>
                <a:cs typeface="Josefin Sans"/>
                <a:sym typeface="Josefin Sans"/>
              </a:rPr>
              <a:t>Mengotomatisasi Analisis Ulasan Film</a:t>
            </a:r>
          </a:p>
          <a:p>
            <a:pPr algn="just" marL="993138" indent="-331046" lvl="2">
              <a:lnSpc>
                <a:spcPts val="2759"/>
              </a:lnSpc>
              <a:buAutoNum type="alphaLcPeriod" startAt="1"/>
            </a:pPr>
            <a:r>
              <a:rPr lang="en-US" sz="2299">
                <a:solidFill>
                  <a:srgbClr val="2B4B82"/>
                </a:solidFill>
                <a:latin typeface="Josefin Sans"/>
                <a:ea typeface="Josefin Sans"/>
                <a:cs typeface="Josefin Sans"/>
                <a:sym typeface="Josefin Sans"/>
              </a:rPr>
              <a:t>Membantu mengklasifikasikan ulasan film dari IMDb secara otomatis menjadi kategori positif atau negatif untuk menghemat waktu dan tenaga dibandingkan analisis manual.</a:t>
            </a:r>
          </a:p>
          <a:p>
            <a:pPr algn="just" marL="496569" indent="-248284" lvl="1">
              <a:lnSpc>
                <a:spcPts val="2759"/>
              </a:lnSpc>
              <a:buAutoNum type="arabicPeriod" startAt="1"/>
            </a:pPr>
            <a:r>
              <a:rPr lang="en-US" sz="2299">
                <a:solidFill>
                  <a:srgbClr val="2B4B82"/>
                </a:solidFill>
                <a:latin typeface="Josefin Sans"/>
                <a:ea typeface="Josefin Sans"/>
                <a:cs typeface="Josefin Sans"/>
                <a:sym typeface="Josefin Sans"/>
              </a:rPr>
              <a:t>Membangun Model Pembelajaran Mesin yang Akurat</a:t>
            </a:r>
          </a:p>
          <a:p>
            <a:pPr algn="just" marL="993138" indent="-331046" lvl="2">
              <a:lnSpc>
                <a:spcPts val="2759"/>
              </a:lnSpc>
              <a:buAutoNum type="alphaLcPeriod" startAt="1"/>
            </a:pPr>
            <a:r>
              <a:rPr lang="en-US" sz="2299">
                <a:solidFill>
                  <a:srgbClr val="2B4B82"/>
                </a:solidFill>
                <a:latin typeface="Josefin Sans"/>
                <a:ea typeface="Josefin Sans"/>
                <a:cs typeface="Josefin Sans"/>
                <a:sym typeface="Josefin Sans"/>
              </a:rPr>
              <a:t>Mengembangkan model pembelajaran mesin seperti Logistic Regression, Support Vector Machine (SVM), dan Naive Bayes untuk menganalisis sentimen dengan akurasi tinggi.</a:t>
            </a:r>
          </a:p>
          <a:p>
            <a:pPr algn="just" marL="496569" indent="-248284" lvl="1">
              <a:lnSpc>
                <a:spcPts val="2759"/>
              </a:lnSpc>
              <a:buAutoNum type="arabicPeriod" startAt="1"/>
            </a:pPr>
            <a:r>
              <a:rPr lang="en-US" sz="2299">
                <a:solidFill>
                  <a:srgbClr val="2B4B82"/>
                </a:solidFill>
                <a:latin typeface="Josefin Sans"/>
                <a:ea typeface="Josefin Sans"/>
                <a:cs typeface="Josefin Sans"/>
                <a:sym typeface="Josefin Sans"/>
              </a:rPr>
              <a:t>Meningkatkan Pemahaman terhadap Opini Penonton</a:t>
            </a:r>
          </a:p>
          <a:p>
            <a:pPr algn="just" marL="993138" indent="-331046" lvl="2">
              <a:lnSpc>
                <a:spcPts val="2759"/>
              </a:lnSpc>
              <a:buAutoNum type="alphaLcPeriod" startAt="1"/>
            </a:pPr>
            <a:r>
              <a:rPr lang="en-US" sz="2299">
                <a:solidFill>
                  <a:srgbClr val="2B4B82"/>
                </a:solidFill>
                <a:latin typeface="Josefin Sans"/>
                <a:ea typeface="Josefin Sans"/>
                <a:cs typeface="Josefin Sans"/>
                <a:sym typeface="Josefin Sans"/>
              </a:rPr>
              <a:t>Menggunakan hasil analisis sentimen untuk memahami pola dan distribusi opini penonton terhadap film, baik positif maupun negatif.</a:t>
            </a:r>
          </a:p>
          <a:p>
            <a:pPr algn="just" marL="496569" indent="-248284" lvl="1">
              <a:lnSpc>
                <a:spcPts val="2759"/>
              </a:lnSpc>
              <a:buAutoNum type="arabicPeriod" startAt="1"/>
            </a:pPr>
            <a:r>
              <a:rPr lang="en-US" sz="2299">
                <a:solidFill>
                  <a:srgbClr val="2B4B82"/>
                </a:solidFill>
                <a:latin typeface="Josefin Sans"/>
                <a:ea typeface="Josefin Sans"/>
                <a:cs typeface="Josefin Sans"/>
                <a:sym typeface="Josefin Sans"/>
              </a:rPr>
              <a:t>Memvalidasi Performa Model dengan Metrik Evaluasi</a:t>
            </a:r>
          </a:p>
          <a:p>
            <a:pPr algn="just" marL="993138" indent="-331046" lvl="2">
              <a:lnSpc>
                <a:spcPts val="2759"/>
              </a:lnSpc>
              <a:buAutoNum type="alphaLcPeriod" startAt="1"/>
            </a:pPr>
            <a:r>
              <a:rPr lang="en-US" sz="2299">
                <a:solidFill>
                  <a:srgbClr val="2B4B82"/>
                </a:solidFill>
                <a:latin typeface="Josefin Sans"/>
                <a:ea typeface="Josefin Sans"/>
                <a:cs typeface="Josefin Sans"/>
                <a:sym typeface="Josefin Sans"/>
              </a:rPr>
              <a:t>Mengevaluasi performa model menggunakan metrik seperti akurasi, precision, recall, dan F1-Score untuk memastikan bahwa model bekerja dengan baik.</a:t>
            </a:r>
          </a:p>
          <a:p>
            <a:pPr algn="just" marL="496569" indent="-248284" lvl="1">
              <a:lnSpc>
                <a:spcPts val="2759"/>
              </a:lnSpc>
              <a:buAutoNum type="arabicPeriod" startAt="1"/>
            </a:pPr>
            <a:r>
              <a:rPr lang="en-US" sz="2299">
                <a:solidFill>
                  <a:srgbClr val="2B4B82"/>
                </a:solidFill>
                <a:latin typeface="Josefin Sans"/>
                <a:ea typeface="Josefin Sans"/>
                <a:cs typeface="Josefin Sans"/>
                <a:sym typeface="Josefin Sans"/>
              </a:rPr>
              <a:t>Memvisualisasikan Hasil Analisis</a:t>
            </a:r>
          </a:p>
          <a:p>
            <a:pPr algn="just" marL="993138" indent="-331046" lvl="2">
              <a:lnSpc>
                <a:spcPts val="2759"/>
              </a:lnSpc>
              <a:buAutoNum type="alphaLcPeriod" startAt="1"/>
            </a:pPr>
            <a:r>
              <a:rPr lang="en-US" sz="2299">
                <a:solidFill>
                  <a:srgbClr val="2B4B82"/>
                </a:solidFill>
                <a:latin typeface="Josefin Sans"/>
                <a:ea typeface="Josefin Sans"/>
                <a:cs typeface="Josefin Sans"/>
                <a:sym typeface="Josefin Sans"/>
              </a:rPr>
              <a:t>Menyediakan visualisasi seperti Word Cloud dan Confusion Matrix untuk mempermudah interpretasi hasil analisis sentimen.</a:t>
            </a:r>
          </a:p>
          <a:p>
            <a:pPr algn="just">
              <a:lnSpc>
                <a:spcPts val="2759"/>
              </a:lnSpc>
            </a:pPr>
          </a:p>
          <a:p>
            <a:pPr algn="just">
              <a:lnSpc>
                <a:spcPts val="2759"/>
              </a:lnSpc>
            </a:pPr>
            <a:r>
              <a:rPr lang="en-US" sz="2299">
                <a:solidFill>
                  <a:srgbClr val="2B4B82"/>
                </a:solidFill>
                <a:latin typeface="Josefin Sans"/>
                <a:ea typeface="Josefin Sans"/>
                <a:cs typeface="Josefin Sans"/>
                <a:sym typeface="Josefin Sans"/>
              </a:rPr>
              <a:t>Dengan tujuan ini, proyek diharapkan dapat memberikan solusi efisien untuk memahami opini publik terhadap film dan membantu pengambilan keputusan dalam industri perfilman.</a:t>
            </a:r>
          </a:p>
          <a:p>
            <a:pPr algn="just">
              <a:lnSpc>
                <a:spcPts val="2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64452" y="3581602"/>
            <a:ext cx="3489749" cy="2861594"/>
          </a:xfrm>
          <a:custGeom>
            <a:avLst/>
            <a:gdLst/>
            <a:ahLst/>
            <a:cxnLst/>
            <a:rect r="r" b="b" t="t" l="l"/>
            <a:pathLst>
              <a:path h="2861594" w="3489749">
                <a:moveTo>
                  <a:pt x="0" y="0"/>
                </a:moveTo>
                <a:lnTo>
                  <a:pt x="3489749" y="0"/>
                </a:lnTo>
                <a:lnTo>
                  <a:pt x="3489749" y="2861594"/>
                </a:lnTo>
                <a:lnTo>
                  <a:pt x="0" y="286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172200"/>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824693" y="981075"/>
            <a:ext cx="12982376" cy="9281160"/>
          </a:xfrm>
          <a:prstGeom prst="rect">
            <a:avLst/>
          </a:prstGeom>
        </p:spPr>
        <p:txBody>
          <a:bodyPr anchor="t" rtlCol="false" tIns="0" lIns="0" bIns="0" rIns="0">
            <a:spAutoFit/>
          </a:bodyPr>
          <a:lstStyle/>
          <a:p>
            <a:pPr algn="l">
              <a:lnSpc>
                <a:spcPts val="2940"/>
              </a:lnSpc>
            </a:pPr>
            <a:r>
              <a:rPr lang="en-US" sz="2100">
                <a:solidFill>
                  <a:srgbClr val="2B4B82"/>
                </a:solidFill>
                <a:latin typeface="Josefin Sans"/>
                <a:ea typeface="Josefin Sans"/>
                <a:cs typeface="Josefin Sans"/>
                <a:sym typeface="Josefin Sans"/>
              </a:rPr>
              <a:t>1.Akurasi Model</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Hasil: Akurasi model yang diterapkan menggunakan algoritma seperti Logistic Regression mencapai sekitar 88%.</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Analisis:</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Akurasi sebesar 88% menunjukkan bahwa model cukup efektif dalam mengklasifikasikan ulasan sebagai positif atau negatif.</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Meskipun akurasi ini sangat baik, ada kemungkinan bahwa model masih kesulitan dalam mengatasi ulasan dengan sentimen yang ambigu atau tidak jelas. Hal ini menunjukkan bahwa model bekerja dengan baik pada data yang lebih jelas dan eksplisit dalam sentimennya, namun bisa saja ada ruang untuk perbaikan dalam mengelola ulasan dengan nuansa yang lebih kompleks.</a:t>
            </a:r>
          </a:p>
          <a:p>
            <a:pPr algn="l">
              <a:lnSpc>
                <a:spcPts val="2940"/>
              </a:lnSpc>
            </a:pPr>
            <a:r>
              <a:rPr lang="en-US" sz="2100">
                <a:solidFill>
                  <a:srgbClr val="2B4B82"/>
                </a:solidFill>
                <a:latin typeface="Josefin Sans"/>
                <a:ea typeface="Josefin Sans"/>
                <a:cs typeface="Josefin Sans"/>
                <a:sym typeface="Josefin Sans"/>
              </a:rPr>
              <a:t>2. Metrik Evaluasi</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Precision: 87%</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Recall: 88%</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F1-Score: 87%</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Analisis:</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Precision mengukur seberapa banyak ulasan yang diprediksi positif yang benar-benar positif. Nilai 87% menunjukkan bahwa model tidak terlalu banyak menghasilkan prediksi positif yang salah (false positives).</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Recall mengukur seberapa banyak ulasan positif yang dapat ditemukan oleh model. Dengan nilai 88%, model mampu mengidentifikasi sebagian besar ulasan positif dengan baik.</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F1-Score adalah rata-rata harmonis dari Precision dan Recall, yang pada nilai 87% menunjukkan keseimbangan yang baik antara kedua metrik tersebut. Ini mencerminkan bahwa model tidak terlalu bias ke satu sisi (positif atau negatif) dan memiliki kemampuan yang baik dalam mengenali kedua kategori tersebut.</a:t>
            </a:r>
          </a:p>
          <a:p>
            <a:pPr algn="l">
              <a:lnSpc>
                <a:spcPts val="2940"/>
              </a:lnSpc>
            </a:pPr>
          </a:p>
        </p:txBody>
      </p:sp>
      <p:sp>
        <p:nvSpPr>
          <p:cNvPr name="TextBox 5" id="5"/>
          <p:cNvSpPr txBox="true"/>
          <p:nvPr/>
        </p:nvSpPr>
        <p:spPr>
          <a:xfrm rot="0">
            <a:off x="7953703" y="207645"/>
            <a:ext cx="6724357" cy="821055"/>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HASIL DAN ANALISIS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912767" cy="10287000"/>
          </a:xfrm>
          <a:custGeom>
            <a:avLst/>
            <a:gdLst/>
            <a:ahLst/>
            <a:cxnLst/>
            <a:rect r="r" b="b" t="t" l="l"/>
            <a:pathLst>
              <a:path h="10287000" w="6912767">
                <a:moveTo>
                  <a:pt x="0" y="0"/>
                </a:moveTo>
                <a:lnTo>
                  <a:pt x="6912767" y="0"/>
                </a:lnTo>
                <a:lnTo>
                  <a:pt x="6912767" y="10287000"/>
                </a:lnTo>
                <a:lnTo>
                  <a:pt x="0" y="10287000"/>
                </a:lnTo>
                <a:lnTo>
                  <a:pt x="0" y="0"/>
                </a:lnTo>
                <a:close/>
              </a:path>
            </a:pathLst>
          </a:custGeom>
          <a:blipFill>
            <a:blip r:embed="rId2"/>
            <a:stretch>
              <a:fillRect l="-31982" t="0" r="-91235" b="0"/>
            </a:stretch>
          </a:blipFill>
        </p:spPr>
      </p:sp>
      <p:sp>
        <p:nvSpPr>
          <p:cNvPr name="TextBox 3" id="3"/>
          <p:cNvSpPr txBox="true"/>
          <p:nvPr/>
        </p:nvSpPr>
        <p:spPr>
          <a:xfrm rot="0">
            <a:off x="9819413" y="523875"/>
            <a:ext cx="5601313" cy="990600"/>
          </a:xfrm>
          <a:prstGeom prst="rect">
            <a:avLst/>
          </a:prstGeom>
        </p:spPr>
        <p:txBody>
          <a:bodyPr anchor="t" rtlCol="false" tIns="0" lIns="0" bIns="0" rIns="0">
            <a:spAutoFit/>
          </a:bodyPr>
          <a:lstStyle/>
          <a:p>
            <a:pPr algn="l">
              <a:lnSpc>
                <a:spcPts val="7680"/>
              </a:lnSpc>
            </a:pPr>
            <a:r>
              <a:rPr lang="en-US" sz="6400" b="true">
                <a:solidFill>
                  <a:srgbClr val="2B4B82"/>
                </a:solidFill>
                <a:latin typeface="Josefin Sans Bold"/>
                <a:ea typeface="Josefin Sans Bold"/>
                <a:cs typeface="Josefin Sans Bold"/>
                <a:sym typeface="Josefin Sans Bold"/>
              </a:rPr>
              <a:t>KESIMPULAN</a:t>
            </a:r>
          </a:p>
        </p:txBody>
      </p:sp>
      <p:sp>
        <p:nvSpPr>
          <p:cNvPr name="TextBox 4" id="4"/>
          <p:cNvSpPr txBox="true"/>
          <p:nvPr/>
        </p:nvSpPr>
        <p:spPr>
          <a:xfrm rot="0">
            <a:off x="7263724" y="1884880"/>
            <a:ext cx="10712692" cy="779526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P</a:t>
            </a:r>
            <a:r>
              <a:rPr lang="en-US" sz="2100">
                <a:solidFill>
                  <a:srgbClr val="2B4B82"/>
                </a:solidFill>
                <a:latin typeface="Josefin Sans"/>
                <a:ea typeface="Josefin Sans"/>
                <a:cs typeface="Josefin Sans"/>
                <a:sym typeface="Josefin Sans"/>
              </a:rPr>
              <a:t>erforma Model: Model yang dibangun dengan menggunakan algoritma seperti Logistic Regression, SVM, atau Naive Bayes memberikan hasil yang cukup memuaskan dengan akurasi 88% dan metrik evaluasi lainnya yang juga menunjukkan kinerja yang baik. Model ini dapat mengklasifikasikan sentimen ulasan dengan akurat, meskipun masih terdapat beberapa kesalahan dalam mengklasifikasikan ulasan yang ambigu.</a:t>
            </a:r>
          </a:p>
          <a:p>
            <a:pPr algn="l" marL="453390" indent="-226695" lvl="1">
              <a:lnSpc>
                <a:spcPts val="2940"/>
              </a:lnSpc>
              <a:buFont typeface="Arial"/>
              <a:buChar char="•"/>
            </a:pPr>
            <a:r>
              <a:rPr lang="en-US" sz="2100">
                <a:solidFill>
                  <a:srgbClr val="2B4B82"/>
                </a:solidFill>
                <a:latin typeface="Josefin Sans"/>
                <a:ea typeface="Josefin Sans"/>
                <a:cs typeface="Josefin Sans"/>
                <a:sym typeface="Josefin Sans"/>
              </a:rPr>
              <a:t>Wawasan untuk Pengembangan dan Pemasaran Film:</a:t>
            </a:r>
          </a:p>
          <a:p>
            <a:pPr algn="l" marL="906780" indent="-302260" lvl="2">
              <a:lnSpc>
                <a:spcPts val="2940"/>
              </a:lnSpc>
              <a:buFont typeface="Arial"/>
              <a:buChar char="⚬"/>
            </a:pPr>
            <a:r>
              <a:rPr lang="en-US" sz="2100">
                <a:solidFill>
                  <a:srgbClr val="2B4B82"/>
                </a:solidFill>
                <a:latin typeface="Josefin Sans"/>
                <a:ea typeface="Josefin Sans"/>
                <a:cs typeface="Josefin Sans"/>
                <a:sym typeface="Josefin Sans"/>
              </a:rPr>
              <a:t>Sentimen Positif vs Negatif: Penonton umumnya memberikan tanggapan positif terhadap film-film yang memuaskan mereka, tetapi ulasan negatif memberikan wawasan penting tentang area yang perlu diperbaiki, seperti alur cerita atau kualitas produksi.</a:t>
            </a:r>
          </a:p>
          <a:p>
            <a:pPr algn="l" marL="906780" indent="-302260" lvl="2">
              <a:lnSpc>
                <a:spcPts val="2940"/>
              </a:lnSpc>
              <a:buFont typeface="Arial"/>
              <a:buChar char="⚬"/>
            </a:pPr>
            <a:r>
              <a:rPr lang="en-US" sz="2100">
                <a:solidFill>
                  <a:srgbClr val="2B4B82"/>
                </a:solidFill>
                <a:latin typeface="Josefin Sans"/>
                <a:ea typeface="Josefin Sans"/>
                <a:cs typeface="Josefin Sans"/>
                <a:sym typeface="Josefin Sans"/>
              </a:rPr>
              <a:t>Kata-Kata Kunci: Pemahaman tentang kata-kata yang sering muncul dalam ulasan positif dan negatif dapat memberikan petunjuk kepada pembuat film atau pemasar mengenai hal-hal yang disukai dan tidak disukai penonton, serta dapat digunakan untuk meningkatkan kualitas film dan strategi promosi ke depannya.</a:t>
            </a:r>
          </a:p>
          <a:p>
            <a:pPr algn="l">
              <a:lnSpc>
                <a:spcPts val="2940"/>
              </a:lnSpc>
            </a:pPr>
            <a:r>
              <a:rPr lang="en-US" sz="2100">
                <a:solidFill>
                  <a:srgbClr val="2B4B82"/>
                </a:solidFill>
                <a:latin typeface="Josefin Sans"/>
                <a:ea typeface="Josefin Sans"/>
                <a:cs typeface="Josefin Sans"/>
                <a:sym typeface="Josefin Sans"/>
              </a:rPr>
              <a:t>Secara keseluruhan, hasil analisis ini menunjukkan bahwa analisis sentimen berbasis pembelajaran mesin adalah alat yang sangat berguna dalam memproses data besar dari ulasan film dan memberikan wawasan yang berguna bagi pengembangan film dan pemasaran.</a:t>
            </a:r>
          </a:p>
          <a:p>
            <a:pPr algn="l">
              <a:lnSpc>
                <a:spcPts val="29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DAGZXAo9B4M</dc:identifier>
  <dcterms:modified xsi:type="dcterms:W3CDTF">2011-08-01T06:04:30Z</dcterms:modified>
  <cp:revision>1</cp:revision>
  <dc:title>Biru Elemen &amp; Mockup Isometrik Teknologi dalam Pendidikan Presentasi Teknologi</dc:title>
</cp:coreProperties>
</file>