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534" r:id="rId2"/>
    <p:sldId id="536" r:id="rId3"/>
    <p:sldId id="539" r:id="rId4"/>
    <p:sldId id="540" r:id="rId5"/>
    <p:sldId id="54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4" d="100"/>
          <a:sy n="84" d="100"/>
        </p:scale>
        <p:origin x="63" y="1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098C7-2CA6-4641-95EA-95E5399B6042}" type="datetimeFigureOut">
              <a:rPr lang="en-ID" smtClean="0"/>
              <a:t>26/11/2018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ECCB8-DF94-414D-B8C7-FD9CE0E2A6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85466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perlu konfirmasi ke pak prima apakah arsitektur bisnisnya memang masih seperti itu.</a:t>
            </a:r>
          </a:p>
          <a:p>
            <a:endParaRPr lang="en-US"/>
          </a:p>
          <a:p>
            <a:r>
              <a:rPr lang="en-US"/>
              <a:t>- epccom ditambakan demolish aset</a:t>
            </a:r>
          </a:p>
          <a:p>
            <a:r>
              <a:rPr lang="en-US"/>
              <a:t>- tambahkan stream investasi sendiri yg bisa bercabang ke engineering dst jika akan dibangun sendiri, karena investasi bisa jadi masuk ke penyertaan kepemilikan</a:t>
            </a:r>
          </a:p>
          <a:p>
            <a:endParaRPr lang="en-US"/>
          </a:p>
          <a:p>
            <a:r>
              <a:rPr lang="en-US"/>
              <a:t>70% epccom dan 30 % investasi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7C53E0-03A8-4F2B-ABEA-F99EFEBE262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279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itle Placeholder 1"/>
          <p:cNvSpPr>
            <a:spLocks noGrp="1"/>
          </p:cNvSpPr>
          <p:nvPr>
            <p:ph type="ctrTitle"/>
          </p:nvPr>
        </p:nvSpPr>
        <p:spPr>
          <a:xfrm>
            <a:off x="1684866" y="2130427"/>
            <a:ext cx="10363200" cy="1470025"/>
          </a:xfrm>
        </p:spPr>
        <p:txBody>
          <a:bodyPr/>
          <a:lstStyle>
            <a:lvl1pPr>
              <a:defRPr smtClean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6868" name="Text Placeholder 2"/>
          <p:cNvSpPr>
            <a:spLocks noGrp="1"/>
          </p:cNvSpPr>
          <p:nvPr>
            <p:ph type="subTitle" idx="1"/>
          </p:nvPr>
        </p:nvSpPr>
        <p:spPr>
          <a:xfrm>
            <a:off x="1678517" y="3886200"/>
            <a:ext cx="85344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 smtClean="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 algn="ctr">
              <a:defRPr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nl-NL"/>
              <a:t>Rencana Strategis Teknologi Informasi 2018-2023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B5F289C-7BA1-47BD-8D89-E33B6473D8B0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4837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d-ID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Rencana Strategis Teknologi Informasi 2018-2023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0931803" y="6273994"/>
            <a:ext cx="1055084" cy="428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35F33F-A916-4DB9-ADFB-D476EF761CFA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52053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Rencana Strategis Teknologi Informasi 2018-2023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0931803" y="6273994"/>
            <a:ext cx="1055084" cy="428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DE255-F5B4-4F01-B74C-3D3A49070838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07667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Rencana Strategis Teknologi Informasi 2018-2023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0931803" y="6273994"/>
            <a:ext cx="1055084" cy="428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89CBED-1C20-4407-A8A3-8C9A8450E209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77594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Rencana Strategis Teknologi Informasi 2018-2023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9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116632"/>
            <a:ext cx="11521280" cy="504056"/>
          </a:xfrm>
        </p:spPr>
        <p:txBody>
          <a:bodyPr/>
          <a:lstStyle>
            <a:lvl1pPr algn="l">
              <a:defRPr sz="24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836712"/>
            <a:ext cx="11521280" cy="5400600"/>
          </a:xfrm>
        </p:spPr>
        <p:txBody>
          <a:bodyPr/>
          <a:lstStyle>
            <a:lvl1pPr marL="342900" indent="-342900">
              <a:buFont typeface="Wingdings" charset="2"/>
              <a:buChar char="q"/>
              <a:defRPr sz="1600"/>
            </a:lvl1pPr>
            <a:lvl2pPr>
              <a:defRPr sz="1400"/>
            </a:lvl2pPr>
            <a:lvl3pPr>
              <a:defRPr sz="16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955737" y="6432922"/>
            <a:ext cx="6988324" cy="365125"/>
          </a:xfrm>
        </p:spPr>
        <p:txBody>
          <a:bodyPr/>
          <a:lstStyle>
            <a:lvl1pPr>
              <a:defRPr>
                <a:latin typeface="+mn-lt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nl-NL"/>
              <a:t>Rencana Strategis Teknologi Informasi 2018-2023</a:t>
            </a:r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D6F7238-5CF5-B649-A2FC-5AA3AB1FA7CE}"/>
              </a:ext>
            </a:extLst>
          </p:cNvPr>
          <p:cNvCxnSpPr/>
          <p:nvPr userDrawn="1"/>
        </p:nvCxnSpPr>
        <p:spPr>
          <a:xfrm>
            <a:off x="423985" y="692696"/>
            <a:ext cx="1143265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555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Rencana Strategis Teknologi Informasi 2018-2023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20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Rencana Strategis Teknologi Informasi 2018-2023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0931803" y="6273994"/>
            <a:ext cx="1055084" cy="428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04CA0-F643-477C-844E-0CA773F59E1A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28418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Rencana Strategis Teknologi Informasi 2018-2023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0931803" y="6273994"/>
            <a:ext cx="1055084" cy="428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8C18B2-92E8-47DA-8544-67E9AEDDAC23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73376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Rencana Strategis Teknologi Informasi 2018-2023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03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Rencana Strategis Teknologi Informasi 2018-2023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0931803" y="6273994"/>
            <a:ext cx="1055084" cy="428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EA613-D4CA-4DBA-AC09-676FDD187BCE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0951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Rencana Strategis Teknologi Informasi 2018-2023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0931803" y="6273994"/>
            <a:ext cx="1055084" cy="428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818AF-E2F1-4B3F-8E9D-D5C695E99239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3488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68884" y="571480"/>
            <a:ext cx="11254233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84374" y="1571612"/>
            <a:ext cx="11238742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44362" y="6453337"/>
            <a:ext cx="6913289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nl-NL"/>
              <a:t>Rencana Strategis Teknologi Informasi 2018-2023</a:t>
            </a:r>
            <a:endParaRPr lang="en-US"/>
          </a:p>
        </p:txBody>
      </p:sp>
      <p:sp>
        <p:nvSpPr>
          <p:cNvPr id="11" name="Rounded Rectangle 10"/>
          <p:cNvSpPr/>
          <p:nvPr userDrawn="1"/>
        </p:nvSpPr>
        <p:spPr>
          <a:xfrm>
            <a:off x="11019727" y="6466034"/>
            <a:ext cx="967161" cy="298278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fld id="{FBC24114-DE99-4B72-925F-7FE4E220681F}" type="slidenum">
              <a:rPr lang="en-US" sz="1200" smtClean="0">
                <a:latin typeface="+mn-lt"/>
              </a:rPr>
              <a:pPr algn="r"/>
              <a:t>‹#›</a:t>
            </a:fld>
            <a:r>
              <a:rPr lang="en-US" sz="1200">
                <a:latin typeface="+mn-lt"/>
              </a:rPr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35" y="6433724"/>
            <a:ext cx="687143" cy="36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337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D625B-AF1C-DC4A-BC93-8E77D2410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Arsitektur Bisnis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5F381F-EEDB-4E45-BF9A-B8EE6888E3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NL">
                <a:solidFill>
                  <a:prstClr val="black"/>
                </a:solidFill>
                <a:latin typeface="Calibri"/>
              </a:rPr>
              <a:t>Rencana Strategis Teknologi Informasi 2018-2023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7750EF9-B99F-2841-B688-2343DF26993F}"/>
              </a:ext>
            </a:extLst>
          </p:cNvPr>
          <p:cNvSpPr/>
          <p:nvPr/>
        </p:nvSpPr>
        <p:spPr>
          <a:xfrm>
            <a:off x="1487488" y="908720"/>
            <a:ext cx="9289032" cy="1296144"/>
          </a:xfrm>
          <a:prstGeom prst="roundRect">
            <a:avLst>
              <a:gd name="adj" fmla="val 9656"/>
            </a:avLst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prstClr val="black"/>
                </a:solidFill>
                <a:latin typeface="Calibri"/>
              </a:rPr>
              <a:t>Management Process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C442A51-DE6E-7643-BB38-445327E6E44F}"/>
              </a:ext>
            </a:extLst>
          </p:cNvPr>
          <p:cNvSpPr/>
          <p:nvPr/>
        </p:nvSpPr>
        <p:spPr>
          <a:xfrm>
            <a:off x="1487488" y="2348880"/>
            <a:ext cx="9289032" cy="1296144"/>
          </a:xfrm>
          <a:prstGeom prst="roundRect">
            <a:avLst>
              <a:gd name="adj" fmla="val 9656"/>
            </a:avLst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prstClr val="black"/>
                </a:solidFill>
                <a:latin typeface="Calibri"/>
              </a:rPr>
              <a:t>Core Business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C92A5AC-5D28-C547-887D-D0C289B2B1E4}"/>
              </a:ext>
            </a:extLst>
          </p:cNvPr>
          <p:cNvSpPr/>
          <p:nvPr/>
        </p:nvSpPr>
        <p:spPr>
          <a:xfrm>
            <a:off x="1487488" y="3789040"/>
            <a:ext cx="9289032" cy="2088232"/>
          </a:xfrm>
          <a:prstGeom prst="roundRect">
            <a:avLst>
              <a:gd name="adj" fmla="val 5194"/>
            </a:avLst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prstClr val="black"/>
                </a:solidFill>
                <a:latin typeface="Calibri"/>
              </a:rPr>
              <a:t>Support Processes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E95D181A-74EC-2E47-9D6E-9E0C6D7433A2}"/>
              </a:ext>
            </a:extLst>
          </p:cNvPr>
          <p:cNvSpPr/>
          <p:nvPr/>
        </p:nvSpPr>
        <p:spPr>
          <a:xfrm>
            <a:off x="1703512" y="1340768"/>
            <a:ext cx="1048308" cy="648072"/>
          </a:xfrm>
          <a:prstGeom prst="homePlate">
            <a:avLst>
              <a:gd name="adj" fmla="val 9103"/>
            </a:avLst>
          </a:prstGeom>
          <a:solidFill>
            <a:schemeClr val="accent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white"/>
                </a:solidFill>
                <a:latin typeface="Calibri"/>
              </a:rPr>
              <a:t>Perencanaan Usaha</a:t>
            </a:r>
          </a:p>
        </p:txBody>
      </p:sp>
      <p:sp>
        <p:nvSpPr>
          <p:cNvPr id="14" name="Pentagon 13">
            <a:extLst>
              <a:ext uri="{FF2B5EF4-FFF2-40B4-BE49-F238E27FC236}">
                <a16:creationId xmlns:a16="http://schemas.microsoft.com/office/drawing/2014/main" id="{21863726-F2D6-6E45-A183-55D0846D6BB8}"/>
              </a:ext>
            </a:extLst>
          </p:cNvPr>
          <p:cNvSpPr/>
          <p:nvPr/>
        </p:nvSpPr>
        <p:spPr>
          <a:xfrm>
            <a:off x="2942218" y="1340768"/>
            <a:ext cx="1048308" cy="648072"/>
          </a:xfrm>
          <a:prstGeom prst="homePlate">
            <a:avLst>
              <a:gd name="adj" fmla="val 9103"/>
            </a:avLst>
          </a:prstGeom>
          <a:solidFill>
            <a:schemeClr val="accent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white"/>
                </a:solidFill>
                <a:latin typeface="Calibri"/>
              </a:rPr>
              <a:t>Manajemen Risiko</a:t>
            </a:r>
          </a:p>
        </p:txBody>
      </p:sp>
      <p:sp>
        <p:nvSpPr>
          <p:cNvPr id="15" name="Pentagon 14">
            <a:extLst>
              <a:ext uri="{FF2B5EF4-FFF2-40B4-BE49-F238E27FC236}">
                <a16:creationId xmlns:a16="http://schemas.microsoft.com/office/drawing/2014/main" id="{2D54ED6A-98FB-C74F-8F16-3D3375F5DE1E}"/>
              </a:ext>
            </a:extLst>
          </p:cNvPr>
          <p:cNvSpPr/>
          <p:nvPr/>
        </p:nvSpPr>
        <p:spPr>
          <a:xfrm>
            <a:off x="4180924" y="1330051"/>
            <a:ext cx="1048308" cy="648072"/>
          </a:xfrm>
          <a:prstGeom prst="homePlate">
            <a:avLst>
              <a:gd name="adj" fmla="val 9103"/>
            </a:avLst>
          </a:prstGeom>
          <a:solidFill>
            <a:schemeClr val="accent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white"/>
                </a:solidFill>
                <a:latin typeface="Calibri"/>
              </a:rPr>
              <a:t>Pengukuran Kinerja</a:t>
            </a:r>
          </a:p>
        </p:txBody>
      </p:sp>
      <p:sp>
        <p:nvSpPr>
          <p:cNvPr id="16" name="Pentagon 15">
            <a:extLst>
              <a:ext uri="{FF2B5EF4-FFF2-40B4-BE49-F238E27FC236}">
                <a16:creationId xmlns:a16="http://schemas.microsoft.com/office/drawing/2014/main" id="{3FBE972C-3D17-F046-8ED8-F10449C6CA20}"/>
              </a:ext>
            </a:extLst>
          </p:cNvPr>
          <p:cNvSpPr/>
          <p:nvPr/>
        </p:nvSpPr>
        <p:spPr>
          <a:xfrm>
            <a:off x="5419630" y="1330051"/>
            <a:ext cx="1048308" cy="648072"/>
          </a:xfrm>
          <a:prstGeom prst="homePlate">
            <a:avLst>
              <a:gd name="adj" fmla="val 9103"/>
            </a:avLst>
          </a:prstGeom>
          <a:solidFill>
            <a:schemeClr val="accent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white"/>
                </a:solidFill>
                <a:latin typeface="Calibri"/>
              </a:rPr>
              <a:t>Pengawasan Intern</a:t>
            </a:r>
          </a:p>
        </p:txBody>
      </p:sp>
      <p:sp>
        <p:nvSpPr>
          <p:cNvPr id="17" name="Pentagon 16">
            <a:extLst>
              <a:ext uri="{FF2B5EF4-FFF2-40B4-BE49-F238E27FC236}">
                <a16:creationId xmlns:a16="http://schemas.microsoft.com/office/drawing/2014/main" id="{9E7ADDF1-A12C-3249-B3F8-D7F9B3FB900F}"/>
              </a:ext>
            </a:extLst>
          </p:cNvPr>
          <p:cNvSpPr/>
          <p:nvPr/>
        </p:nvSpPr>
        <p:spPr>
          <a:xfrm>
            <a:off x="6683962" y="1330051"/>
            <a:ext cx="1048308" cy="648072"/>
          </a:xfrm>
          <a:prstGeom prst="homePlate">
            <a:avLst>
              <a:gd name="adj" fmla="val 9103"/>
            </a:avLst>
          </a:prstGeom>
          <a:solidFill>
            <a:schemeClr val="accent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white"/>
                </a:solidFill>
                <a:latin typeface="Calibri"/>
              </a:rPr>
              <a:t>Business Process Management</a:t>
            </a:r>
          </a:p>
        </p:txBody>
      </p:sp>
      <p:sp>
        <p:nvSpPr>
          <p:cNvPr id="19" name="Pentagon 18">
            <a:extLst>
              <a:ext uri="{FF2B5EF4-FFF2-40B4-BE49-F238E27FC236}">
                <a16:creationId xmlns:a16="http://schemas.microsoft.com/office/drawing/2014/main" id="{5208E12A-73F4-FB44-8918-484CC892F4FF}"/>
              </a:ext>
            </a:extLst>
          </p:cNvPr>
          <p:cNvSpPr/>
          <p:nvPr/>
        </p:nvSpPr>
        <p:spPr>
          <a:xfrm>
            <a:off x="1703512" y="2780928"/>
            <a:ext cx="1048308" cy="648072"/>
          </a:xfrm>
          <a:prstGeom prst="homePlate">
            <a:avLst>
              <a:gd name="adj" fmla="val 9103"/>
            </a:avLst>
          </a:prstGeom>
          <a:solidFill>
            <a:schemeClr val="accent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white"/>
                </a:solidFill>
                <a:latin typeface="Calibri"/>
              </a:rPr>
              <a:t>Construction Project</a:t>
            </a:r>
          </a:p>
        </p:txBody>
      </p:sp>
      <p:sp>
        <p:nvSpPr>
          <p:cNvPr id="20" name="Pentagon 19">
            <a:extLst>
              <a:ext uri="{FF2B5EF4-FFF2-40B4-BE49-F238E27FC236}">
                <a16:creationId xmlns:a16="http://schemas.microsoft.com/office/drawing/2014/main" id="{7D149FA1-6BB4-E146-A178-93653E5CDA91}"/>
              </a:ext>
            </a:extLst>
          </p:cNvPr>
          <p:cNvSpPr/>
          <p:nvPr/>
        </p:nvSpPr>
        <p:spPr>
          <a:xfrm>
            <a:off x="2942218" y="2780928"/>
            <a:ext cx="1048308" cy="648072"/>
          </a:xfrm>
          <a:prstGeom prst="homePlate">
            <a:avLst>
              <a:gd name="adj" fmla="val 9103"/>
            </a:avLst>
          </a:prstGeom>
          <a:solidFill>
            <a:schemeClr val="accent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white"/>
                </a:solidFill>
                <a:latin typeface="Calibri"/>
              </a:rPr>
              <a:t>Design &amp; Build</a:t>
            </a:r>
          </a:p>
        </p:txBody>
      </p:sp>
      <p:sp>
        <p:nvSpPr>
          <p:cNvPr id="21" name="Pentagon 20">
            <a:extLst>
              <a:ext uri="{FF2B5EF4-FFF2-40B4-BE49-F238E27FC236}">
                <a16:creationId xmlns:a16="http://schemas.microsoft.com/office/drawing/2014/main" id="{4C71B9BB-CFD1-E949-8F0F-111469AA5B99}"/>
              </a:ext>
            </a:extLst>
          </p:cNvPr>
          <p:cNvSpPr/>
          <p:nvPr/>
        </p:nvSpPr>
        <p:spPr>
          <a:xfrm>
            <a:off x="4180924" y="2770211"/>
            <a:ext cx="1048308" cy="648072"/>
          </a:xfrm>
          <a:prstGeom prst="homePlate">
            <a:avLst>
              <a:gd name="adj" fmla="val 9103"/>
            </a:avLst>
          </a:prstGeom>
          <a:solidFill>
            <a:schemeClr val="accent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white"/>
                </a:solidFill>
                <a:latin typeface="Calibri"/>
              </a:rPr>
              <a:t>EPC</a:t>
            </a:r>
          </a:p>
        </p:txBody>
      </p:sp>
      <p:sp>
        <p:nvSpPr>
          <p:cNvPr id="22" name="Pentagon 21">
            <a:extLst>
              <a:ext uri="{FF2B5EF4-FFF2-40B4-BE49-F238E27FC236}">
                <a16:creationId xmlns:a16="http://schemas.microsoft.com/office/drawing/2014/main" id="{B3C18716-8E0D-C342-BC73-6472EF77DB57}"/>
              </a:ext>
            </a:extLst>
          </p:cNvPr>
          <p:cNvSpPr/>
          <p:nvPr/>
        </p:nvSpPr>
        <p:spPr>
          <a:xfrm>
            <a:off x="5419630" y="2770211"/>
            <a:ext cx="1048308" cy="648072"/>
          </a:xfrm>
          <a:prstGeom prst="homePlate">
            <a:avLst>
              <a:gd name="adj" fmla="val 9103"/>
            </a:avLst>
          </a:prstGeom>
          <a:solidFill>
            <a:schemeClr val="accent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white"/>
                </a:solidFill>
                <a:latin typeface="Calibri"/>
              </a:rPr>
              <a:t>Operation Management</a:t>
            </a:r>
          </a:p>
        </p:txBody>
      </p:sp>
      <p:sp>
        <p:nvSpPr>
          <p:cNvPr id="23" name="Pentagon 22">
            <a:extLst>
              <a:ext uri="{FF2B5EF4-FFF2-40B4-BE49-F238E27FC236}">
                <a16:creationId xmlns:a16="http://schemas.microsoft.com/office/drawing/2014/main" id="{14D32646-12CE-2040-A81B-78C747865F9A}"/>
              </a:ext>
            </a:extLst>
          </p:cNvPr>
          <p:cNvSpPr/>
          <p:nvPr/>
        </p:nvSpPr>
        <p:spPr>
          <a:xfrm>
            <a:off x="6683962" y="2770211"/>
            <a:ext cx="1048308" cy="648072"/>
          </a:xfrm>
          <a:prstGeom prst="homePlate">
            <a:avLst>
              <a:gd name="adj" fmla="val 9103"/>
            </a:avLst>
          </a:prstGeom>
          <a:solidFill>
            <a:schemeClr val="accent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white"/>
                </a:solidFill>
                <a:latin typeface="Calibri"/>
              </a:rPr>
              <a:t>Investment</a:t>
            </a:r>
          </a:p>
        </p:txBody>
      </p:sp>
      <p:sp>
        <p:nvSpPr>
          <p:cNvPr id="24" name="Pentagon 23">
            <a:extLst>
              <a:ext uri="{FF2B5EF4-FFF2-40B4-BE49-F238E27FC236}">
                <a16:creationId xmlns:a16="http://schemas.microsoft.com/office/drawing/2014/main" id="{3BFB1F02-E0A1-DE41-98D8-949ED1AAAD8E}"/>
              </a:ext>
            </a:extLst>
          </p:cNvPr>
          <p:cNvSpPr/>
          <p:nvPr/>
        </p:nvSpPr>
        <p:spPr>
          <a:xfrm>
            <a:off x="7962286" y="2770211"/>
            <a:ext cx="1048308" cy="648072"/>
          </a:xfrm>
          <a:prstGeom prst="homePlate">
            <a:avLst>
              <a:gd name="adj" fmla="val 9103"/>
            </a:avLst>
          </a:prstGeom>
          <a:solidFill>
            <a:schemeClr val="accent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white"/>
                </a:solidFill>
                <a:latin typeface="Calibri"/>
              </a:rPr>
              <a:t>Industry</a:t>
            </a:r>
          </a:p>
        </p:txBody>
      </p:sp>
      <p:sp>
        <p:nvSpPr>
          <p:cNvPr id="25" name="Pentagon 24">
            <a:extLst>
              <a:ext uri="{FF2B5EF4-FFF2-40B4-BE49-F238E27FC236}">
                <a16:creationId xmlns:a16="http://schemas.microsoft.com/office/drawing/2014/main" id="{E75DE3A2-77E5-4D46-A882-08906AF26865}"/>
              </a:ext>
            </a:extLst>
          </p:cNvPr>
          <p:cNvSpPr/>
          <p:nvPr/>
        </p:nvSpPr>
        <p:spPr>
          <a:xfrm>
            <a:off x="1703512" y="4231805"/>
            <a:ext cx="1048308" cy="648072"/>
          </a:xfrm>
          <a:prstGeom prst="homePlate">
            <a:avLst>
              <a:gd name="adj" fmla="val 9103"/>
            </a:avLst>
          </a:prstGeom>
          <a:solidFill>
            <a:schemeClr val="accent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white"/>
                </a:solidFill>
                <a:latin typeface="Calibri"/>
              </a:rPr>
              <a:t>Quality Assurance</a:t>
            </a:r>
          </a:p>
        </p:txBody>
      </p:sp>
      <p:sp>
        <p:nvSpPr>
          <p:cNvPr id="26" name="Pentagon 25">
            <a:extLst>
              <a:ext uri="{FF2B5EF4-FFF2-40B4-BE49-F238E27FC236}">
                <a16:creationId xmlns:a16="http://schemas.microsoft.com/office/drawing/2014/main" id="{319E250D-6D1F-584B-BD3B-492E99F45C48}"/>
              </a:ext>
            </a:extLst>
          </p:cNvPr>
          <p:cNvSpPr/>
          <p:nvPr/>
        </p:nvSpPr>
        <p:spPr>
          <a:xfrm>
            <a:off x="2942218" y="4231805"/>
            <a:ext cx="1048308" cy="648072"/>
          </a:xfrm>
          <a:prstGeom prst="homePlate">
            <a:avLst>
              <a:gd name="adj" fmla="val 9103"/>
            </a:avLst>
          </a:prstGeom>
          <a:solidFill>
            <a:schemeClr val="accent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white"/>
                </a:solidFill>
                <a:latin typeface="Calibri"/>
              </a:rPr>
              <a:t>Manajemen Informasi</a:t>
            </a:r>
          </a:p>
        </p:txBody>
      </p:sp>
      <p:sp>
        <p:nvSpPr>
          <p:cNvPr id="27" name="Pentagon 26">
            <a:extLst>
              <a:ext uri="{FF2B5EF4-FFF2-40B4-BE49-F238E27FC236}">
                <a16:creationId xmlns:a16="http://schemas.microsoft.com/office/drawing/2014/main" id="{09D44D20-02A4-A347-AFDA-84C9E68C1690}"/>
              </a:ext>
            </a:extLst>
          </p:cNvPr>
          <p:cNvSpPr/>
          <p:nvPr/>
        </p:nvSpPr>
        <p:spPr>
          <a:xfrm>
            <a:off x="4180924" y="4221088"/>
            <a:ext cx="1048308" cy="648072"/>
          </a:xfrm>
          <a:prstGeom prst="homePlate">
            <a:avLst>
              <a:gd name="adj" fmla="val 9103"/>
            </a:avLst>
          </a:prstGeom>
          <a:solidFill>
            <a:schemeClr val="accent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white"/>
                </a:solidFill>
                <a:latin typeface="Calibri"/>
              </a:rPr>
              <a:t>Knowledge Management</a:t>
            </a:r>
          </a:p>
        </p:txBody>
      </p:sp>
      <p:sp>
        <p:nvSpPr>
          <p:cNvPr id="28" name="Pentagon 27">
            <a:extLst>
              <a:ext uri="{FF2B5EF4-FFF2-40B4-BE49-F238E27FC236}">
                <a16:creationId xmlns:a16="http://schemas.microsoft.com/office/drawing/2014/main" id="{878DDBC6-AD36-F04E-A20A-89015FCDF26C}"/>
              </a:ext>
            </a:extLst>
          </p:cNvPr>
          <p:cNvSpPr/>
          <p:nvPr/>
        </p:nvSpPr>
        <p:spPr>
          <a:xfrm>
            <a:off x="5419630" y="4221088"/>
            <a:ext cx="1048308" cy="648072"/>
          </a:xfrm>
          <a:prstGeom prst="homePlate">
            <a:avLst>
              <a:gd name="adj" fmla="val 9103"/>
            </a:avLst>
          </a:prstGeom>
          <a:solidFill>
            <a:schemeClr val="accent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white"/>
                </a:solidFill>
                <a:latin typeface="Calibri"/>
              </a:rPr>
              <a:t>Keuangan</a:t>
            </a:r>
          </a:p>
        </p:txBody>
      </p:sp>
      <p:sp>
        <p:nvSpPr>
          <p:cNvPr id="29" name="Pentagon 28">
            <a:extLst>
              <a:ext uri="{FF2B5EF4-FFF2-40B4-BE49-F238E27FC236}">
                <a16:creationId xmlns:a16="http://schemas.microsoft.com/office/drawing/2014/main" id="{4E30E281-78BC-4D48-A632-5A8379DFDBB5}"/>
              </a:ext>
            </a:extLst>
          </p:cNvPr>
          <p:cNvSpPr/>
          <p:nvPr/>
        </p:nvSpPr>
        <p:spPr>
          <a:xfrm>
            <a:off x="6683962" y="4221088"/>
            <a:ext cx="1048308" cy="648072"/>
          </a:xfrm>
          <a:prstGeom prst="homePlate">
            <a:avLst>
              <a:gd name="adj" fmla="val 9103"/>
            </a:avLst>
          </a:prstGeom>
          <a:solidFill>
            <a:schemeClr val="accent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white"/>
                </a:solidFill>
                <a:latin typeface="Calibri"/>
              </a:rPr>
              <a:t>Contract Management</a:t>
            </a:r>
          </a:p>
        </p:txBody>
      </p:sp>
      <p:sp>
        <p:nvSpPr>
          <p:cNvPr id="30" name="Pentagon 29">
            <a:extLst>
              <a:ext uri="{FF2B5EF4-FFF2-40B4-BE49-F238E27FC236}">
                <a16:creationId xmlns:a16="http://schemas.microsoft.com/office/drawing/2014/main" id="{75ECFC3F-5612-6B45-9F9D-5EF150FC4905}"/>
              </a:ext>
            </a:extLst>
          </p:cNvPr>
          <p:cNvSpPr/>
          <p:nvPr/>
        </p:nvSpPr>
        <p:spPr>
          <a:xfrm>
            <a:off x="7962286" y="4221088"/>
            <a:ext cx="1048308" cy="648072"/>
          </a:xfrm>
          <a:prstGeom prst="homePlate">
            <a:avLst>
              <a:gd name="adj" fmla="val 9103"/>
            </a:avLst>
          </a:prstGeom>
          <a:solidFill>
            <a:schemeClr val="accent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white"/>
                </a:solidFill>
                <a:latin typeface="Calibri"/>
              </a:rPr>
              <a:t>Legal</a:t>
            </a:r>
          </a:p>
        </p:txBody>
      </p:sp>
      <p:sp>
        <p:nvSpPr>
          <p:cNvPr id="31" name="Pentagon 30">
            <a:extLst>
              <a:ext uri="{FF2B5EF4-FFF2-40B4-BE49-F238E27FC236}">
                <a16:creationId xmlns:a16="http://schemas.microsoft.com/office/drawing/2014/main" id="{46BF8E73-0000-F941-A63A-B491ABB9593C}"/>
              </a:ext>
            </a:extLst>
          </p:cNvPr>
          <p:cNvSpPr/>
          <p:nvPr/>
        </p:nvSpPr>
        <p:spPr>
          <a:xfrm>
            <a:off x="9184249" y="4221088"/>
            <a:ext cx="1048308" cy="648072"/>
          </a:xfrm>
          <a:prstGeom prst="homePlate">
            <a:avLst>
              <a:gd name="adj" fmla="val 9103"/>
            </a:avLst>
          </a:prstGeom>
          <a:solidFill>
            <a:schemeClr val="accent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white"/>
                </a:solidFill>
                <a:latin typeface="Calibri"/>
              </a:rPr>
              <a:t>Human Capital</a:t>
            </a:r>
          </a:p>
        </p:txBody>
      </p:sp>
      <p:sp>
        <p:nvSpPr>
          <p:cNvPr id="33" name="Pentagon 32">
            <a:extLst>
              <a:ext uri="{FF2B5EF4-FFF2-40B4-BE49-F238E27FC236}">
                <a16:creationId xmlns:a16="http://schemas.microsoft.com/office/drawing/2014/main" id="{45CF10B9-37CB-8941-B222-3142703F662F}"/>
              </a:ext>
            </a:extLst>
          </p:cNvPr>
          <p:cNvSpPr/>
          <p:nvPr/>
        </p:nvSpPr>
        <p:spPr>
          <a:xfrm>
            <a:off x="1693199" y="5051243"/>
            <a:ext cx="1048308" cy="648072"/>
          </a:xfrm>
          <a:prstGeom prst="homePlate">
            <a:avLst>
              <a:gd name="adj" fmla="val 9103"/>
            </a:avLst>
          </a:prstGeom>
          <a:solidFill>
            <a:schemeClr val="accent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white"/>
                </a:solidFill>
                <a:latin typeface="Calibri"/>
              </a:rPr>
              <a:t>GCG</a:t>
            </a:r>
          </a:p>
        </p:txBody>
      </p:sp>
      <p:sp>
        <p:nvSpPr>
          <p:cNvPr id="34" name="Pentagon 33">
            <a:extLst>
              <a:ext uri="{FF2B5EF4-FFF2-40B4-BE49-F238E27FC236}">
                <a16:creationId xmlns:a16="http://schemas.microsoft.com/office/drawing/2014/main" id="{E0D318EE-B260-C34C-B62C-D28CEE973E6C}"/>
              </a:ext>
            </a:extLst>
          </p:cNvPr>
          <p:cNvSpPr/>
          <p:nvPr/>
        </p:nvSpPr>
        <p:spPr>
          <a:xfrm>
            <a:off x="2931905" y="5051243"/>
            <a:ext cx="1048308" cy="648072"/>
          </a:xfrm>
          <a:prstGeom prst="homePlate">
            <a:avLst>
              <a:gd name="adj" fmla="val 9103"/>
            </a:avLst>
          </a:prstGeom>
          <a:solidFill>
            <a:schemeClr val="accent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white"/>
                </a:solidFill>
                <a:latin typeface="Calibri"/>
              </a:rPr>
              <a:t>General Affair</a:t>
            </a:r>
          </a:p>
        </p:txBody>
      </p:sp>
      <p:sp>
        <p:nvSpPr>
          <p:cNvPr id="35" name="Pentagon 34">
            <a:extLst>
              <a:ext uri="{FF2B5EF4-FFF2-40B4-BE49-F238E27FC236}">
                <a16:creationId xmlns:a16="http://schemas.microsoft.com/office/drawing/2014/main" id="{6F3C7B55-FF0C-7F44-A39C-57C724E9EFBA}"/>
              </a:ext>
            </a:extLst>
          </p:cNvPr>
          <p:cNvSpPr/>
          <p:nvPr/>
        </p:nvSpPr>
        <p:spPr>
          <a:xfrm>
            <a:off x="4170611" y="5040526"/>
            <a:ext cx="1048308" cy="648072"/>
          </a:xfrm>
          <a:prstGeom prst="homePlate">
            <a:avLst>
              <a:gd name="adj" fmla="val 9103"/>
            </a:avLst>
          </a:prstGeom>
          <a:solidFill>
            <a:schemeClr val="accent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white"/>
                </a:solidFill>
                <a:latin typeface="Calibri"/>
              </a:rPr>
              <a:t>PKBL &amp; CSR</a:t>
            </a:r>
          </a:p>
        </p:txBody>
      </p:sp>
      <p:sp>
        <p:nvSpPr>
          <p:cNvPr id="36" name="Pentagon 35">
            <a:extLst>
              <a:ext uri="{FF2B5EF4-FFF2-40B4-BE49-F238E27FC236}">
                <a16:creationId xmlns:a16="http://schemas.microsoft.com/office/drawing/2014/main" id="{9F432D5E-5407-B94C-8606-59E4768DEDD1}"/>
              </a:ext>
            </a:extLst>
          </p:cNvPr>
          <p:cNvSpPr/>
          <p:nvPr/>
        </p:nvSpPr>
        <p:spPr>
          <a:xfrm>
            <a:off x="5409317" y="5040526"/>
            <a:ext cx="1048308" cy="648072"/>
          </a:xfrm>
          <a:prstGeom prst="homePlate">
            <a:avLst>
              <a:gd name="adj" fmla="val 9103"/>
            </a:avLst>
          </a:prstGeom>
          <a:solidFill>
            <a:schemeClr val="accent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white"/>
                </a:solidFill>
                <a:latin typeface="Calibri"/>
              </a:rPr>
              <a:t>Public Relation</a:t>
            </a:r>
          </a:p>
        </p:txBody>
      </p:sp>
      <p:sp>
        <p:nvSpPr>
          <p:cNvPr id="37" name="Pentagon 36">
            <a:extLst>
              <a:ext uri="{FF2B5EF4-FFF2-40B4-BE49-F238E27FC236}">
                <a16:creationId xmlns:a16="http://schemas.microsoft.com/office/drawing/2014/main" id="{55A2D65F-E572-7A4D-AA9B-164ABEB73C66}"/>
              </a:ext>
            </a:extLst>
          </p:cNvPr>
          <p:cNvSpPr/>
          <p:nvPr/>
        </p:nvSpPr>
        <p:spPr>
          <a:xfrm>
            <a:off x="6673649" y="5040526"/>
            <a:ext cx="1048308" cy="648072"/>
          </a:xfrm>
          <a:prstGeom prst="homePlate">
            <a:avLst>
              <a:gd name="adj" fmla="val 9103"/>
            </a:avLst>
          </a:prstGeom>
          <a:solidFill>
            <a:schemeClr val="accent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white"/>
                </a:solidFill>
                <a:latin typeface="Calibri"/>
              </a:rPr>
              <a:t>Building Information Management</a:t>
            </a:r>
          </a:p>
        </p:txBody>
      </p:sp>
      <p:sp>
        <p:nvSpPr>
          <p:cNvPr id="38" name="Pentagon 37">
            <a:extLst>
              <a:ext uri="{FF2B5EF4-FFF2-40B4-BE49-F238E27FC236}">
                <a16:creationId xmlns:a16="http://schemas.microsoft.com/office/drawing/2014/main" id="{DA2FBB1E-95A8-C349-9D52-EA1668ECDBD6}"/>
              </a:ext>
            </a:extLst>
          </p:cNvPr>
          <p:cNvSpPr/>
          <p:nvPr/>
        </p:nvSpPr>
        <p:spPr>
          <a:xfrm>
            <a:off x="7951973" y="5040526"/>
            <a:ext cx="1048308" cy="648072"/>
          </a:xfrm>
          <a:prstGeom prst="homePlate">
            <a:avLst>
              <a:gd name="adj" fmla="val 9103"/>
            </a:avLst>
          </a:prstGeom>
          <a:solidFill>
            <a:schemeClr val="accent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white"/>
                </a:solidFill>
                <a:latin typeface="Calibri"/>
              </a:rPr>
              <a:t>Manajemen SHE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F132A1E-5BDC-7840-A044-FF0D9C642234}"/>
              </a:ext>
            </a:extLst>
          </p:cNvPr>
          <p:cNvSpPr txBox="1"/>
          <p:nvPr/>
        </p:nvSpPr>
        <p:spPr>
          <a:xfrm>
            <a:off x="7600010" y="5949281"/>
            <a:ext cx="3248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err="1">
                <a:solidFill>
                  <a:prstClr val="black"/>
                </a:solidFill>
                <a:latin typeface="Calibri"/>
                <a:cs typeface="Arial" charset="0"/>
              </a:rPr>
              <a:t>Sumber: Departemen Pengembangan dan Sistem</a:t>
            </a:r>
          </a:p>
        </p:txBody>
      </p:sp>
    </p:spTree>
    <p:extLst>
      <p:ext uri="{BB962C8B-B14F-4D97-AF65-F5344CB8AC3E}">
        <p14:creationId xmlns:p14="http://schemas.microsoft.com/office/powerpoint/2010/main" val="643639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NL">
                <a:solidFill>
                  <a:prstClr val="black"/>
                </a:solidFill>
                <a:latin typeface="Calibri"/>
              </a:rPr>
              <a:t>Rencana Strategis Teknologi Informasi 2018-2023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43472" y="188640"/>
            <a:ext cx="9505056" cy="504056"/>
          </a:xfrm>
        </p:spPr>
        <p:txBody>
          <a:bodyPr/>
          <a:lstStyle/>
          <a:p>
            <a:r>
              <a:rPr lang="en-US" dirty="0" err="1"/>
              <a:t>Analisis Dukungan TI atas Arsitektur Bisnis per 2018</a:t>
            </a:r>
            <a:endParaRPr lang="en-US"/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93AE7082-7E23-054E-A655-E33E2DAC2B6C}"/>
              </a:ext>
            </a:extLst>
          </p:cNvPr>
          <p:cNvSpPr/>
          <p:nvPr/>
        </p:nvSpPr>
        <p:spPr>
          <a:xfrm>
            <a:off x="1487488" y="908720"/>
            <a:ext cx="9289032" cy="1296144"/>
          </a:xfrm>
          <a:prstGeom prst="roundRect">
            <a:avLst>
              <a:gd name="adj" fmla="val 9656"/>
            </a:avLst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prstClr val="black"/>
                </a:solidFill>
                <a:latin typeface="Calibri"/>
              </a:rPr>
              <a:t>Management Process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C43F3C0E-8A94-D548-AB66-F70F04F775CD}"/>
              </a:ext>
            </a:extLst>
          </p:cNvPr>
          <p:cNvSpPr/>
          <p:nvPr/>
        </p:nvSpPr>
        <p:spPr>
          <a:xfrm>
            <a:off x="1487488" y="2348880"/>
            <a:ext cx="9289032" cy="1296144"/>
          </a:xfrm>
          <a:prstGeom prst="roundRect">
            <a:avLst>
              <a:gd name="adj" fmla="val 9656"/>
            </a:avLst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prstClr val="black"/>
                </a:solidFill>
                <a:latin typeface="Calibri"/>
              </a:rPr>
              <a:t>Core Business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A9112C62-3E50-0C4D-A17A-8DE8DC7D935B}"/>
              </a:ext>
            </a:extLst>
          </p:cNvPr>
          <p:cNvSpPr/>
          <p:nvPr/>
        </p:nvSpPr>
        <p:spPr>
          <a:xfrm>
            <a:off x="1487488" y="3789040"/>
            <a:ext cx="9289032" cy="2232248"/>
          </a:xfrm>
          <a:prstGeom prst="roundRect">
            <a:avLst>
              <a:gd name="adj" fmla="val 5194"/>
            </a:avLst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prstClr val="black"/>
                </a:solidFill>
                <a:latin typeface="Calibri"/>
              </a:rPr>
              <a:t>Support Processes</a:t>
            </a:r>
          </a:p>
        </p:txBody>
      </p:sp>
      <p:sp>
        <p:nvSpPr>
          <p:cNvPr id="77" name="Pentagon 76">
            <a:extLst>
              <a:ext uri="{FF2B5EF4-FFF2-40B4-BE49-F238E27FC236}">
                <a16:creationId xmlns:a16="http://schemas.microsoft.com/office/drawing/2014/main" id="{29A33A06-A859-EA4F-84DA-6203A6985F94}"/>
              </a:ext>
            </a:extLst>
          </p:cNvPr>
          <p:cNvSpPr/>
          <p:nvPr/>
        </p:nvSpPr>
        <p:spPr>
          <a:xfrm>
            <a:off x="1703512" y="1340768"/>
            <a:ext cx="1048308" cy="648072"/>
          </a:xfrm>
          <a:prstGeom prst="homePlate">
            <a:avLst>
              <a:gd name="adj" fmla="val 9103"/>
            </a:avLst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black"/>
                </a:solidFill>
                <a:latin typeface="Calibri"/>
              </a:rPr>
              <a:t>Perencanaan Usaha</a:t>
            </a:r>
          </a:p>
        </p:txBody>
      </p:sp>
      <p:sp>
        <p:nvSpPr>
          <p:cNvPr id="78" name="Pentagon 77">
            <a:extLst>
              <a:ext uri="{FF2B5EF4-FFF2-40B4-BE49-F238E27FC236}">
                <a16:creationId xmlns:a16="http://schemas.microsoft.com/office/drawing/2014/main" id="{5C3F5BFA-5617-0145-8408-95DC9AEF8575}"/>
              </a:ext>
            </a:extLst>
          </p:cNvPr>
          <p:cNvSpPr/>
          <p:nvPr/>
        </p:nvSpPr>
        <p:spPr>
          <a:xfrm>
            <a:off x="2942218" y="1340768"/>
            <a:ext cx="1048308" cy="648072"/>
          </a:xfrm>
          <a:prstGeom prst="homePlate">
            <a:avLst>
              <a:gd name="adj" fmla="val 9103"/>
            </a:avLst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black"/>
                </a:solidFill>
                <a:latin typeface="Calibri"/>
              </a:rPr>
              <a:t>Manajemen Risiko</a:t>
            </a:r>
          </a:p>
        </p:txBody>
      </p:sp>
      <p:sp>
        <p:nvSpPr>
          <p:cNvPr id="79" name="Pentagon 78">
            <a:extLst>
              <a:ext uri="{FF2B5EF4-FFF2-40B4-BE49-F238E27FC236}">
                <a16:creationId xmlns:a16="http://schemas.microsoft.com/office/drawing/2014/main" id="{7548441D-C4CE-D54C-9158-F30B0D776633}"/>
              </a:ext>
            </a:extLst>
          </p:cNvPr>
          <p:cNvSpPr/>
          <p:nvPr/>
        </p:nvSpPr>
        <p:spPr>
          <a:xfrm>
            <a:off x="4180924" y="1330051"/>
            <a:ext cx="1048308" cy="648072"/>
          </a:xfrm>
          <a:prstGeom prst="homePlate">
            <a:avLst>
              <a:gd name="adj" fmla="val 9103"/>
            </a:avLst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black"/>
                </a:solidFill>
                <a:latin typeface="Calibri"/>
              </a:rPr>
              <a:t>Pengukuran Kinerja</a:t>
            </a:r>
          </a:p>
        </p:txBody>
      </p:sp>
      <p:sp>
        <p:nvSpPr>
          <p:cNvPr id="80" name="Pentagon 79">
            <a:extLst>
              <a:ext uri="{FF2B5EF4-FFF2-40B4-BE49-F238E27FC236}">
                <a16:creationId xmlns:a16="http://schemas.microsoft.com/office/drawing/2014/main" id="{1776583E-B7FC-9441-A1E4-3419D9094086}"/>
              </a:ext>
            </a:extLst>
          </p:cNvPr>
          <p:cNvSpPr/>
          <p:nvPr/>
        </p:nvSpPr>
        <p:spPr>
          <a:xfrm>
            <a:off x="5419630" y="1330051"/>
            <a:ext cx="1048308" cy="648072"/>
          </a:xfrm>
          <a:prstGeom prst="homePlate">
            <a:avLst>
              <a:gd name="adj" fmla="val 9103"/>
            </a:avLst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black"/>
                </a:solidFill>
                <a:latin typeface="Calibri"/>
              </a:rPr>
              <a:t>Pengawasan Intern</a:t>
            </a:r>
          </a:p>
        </p:txBody>
      </p:sp>
      <p:sp>
        <p:nvSpPr>
          <p:cNvPr id="81" name="Pentagon 80">
            <a:extLst>
              <a:ext uri="{FF2B5EF4-FFF2-40B4-BE49-F238E27FC236}">
                <a16:creationId xmlns:a16="http://schemas.microsoft.com/office/drawing/2014/main" id="{FEF476B6-5D3B-8646-B100-CDCCA5C80A37}"/>
              </a:ext>
            </a:extLst>
          </p:cNvPr>
          <p:cNvSpPr/>
          <p:nvPr/>
        </p:nvSpPr>
        <p:spPr>
          <a:xfrm>
            <a:off x="6683962" y="1330051"/>
            <a:ext cx="1048308" cy="648072"/>
          </a:xfrm>
          <a:prstGeom prst="homePlate">
            <a:avLst>
              <a:gd name="adj" fmla="val 9103"/>
            </a:avLst>
          </a:prstGeom>
          <a:solidFill>
            <a:schemeClr val="tx2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white"/>
                </a:solidFill>
                <a:latin typeface="Calibri"/>
              </a:rPr>
              <a:t>Business Process Management</a:t>
            </a:r>
          </a:p>
        </p:txBody>
      </p:sp>
      <p:sp>
        <p:nvSpPr>
          <p:cNvPr id="82" name="Pentagon 81">
            <a:extLst>
              <a:ext uri="{FF2B5EF4-FFF2-40B4-BE49-F238E27FC236}">
                <a16:creationId xmlns:a16="http://schemas.microsoft.com/office/drawing/2014/main" id="{64166853-6D40-F24D-80AF-231D2A590BB6}"/>
              </a:ext>
            </a:extLst>
          </p:cNvPr>
          <p:cNvSpPr/>
          <p:nvPr/>
        </p:nvSpPr>
        <p:spPr>
          <a:xfrm>
            <a:off x="1703512" y="2780928"/>
            <a:ext cx="1048308" cy="648072"/>
          </a:xfrm>
          <a:prstGeom prst="homePlate">
            <a:avLst>
              <a:gd name="adj" fmla="val 9103"/>
            </a:avLst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black"/>
                </a:solidFill>
                <a:latin typeface="Calibri"/>
              </a:rPr>
              <a:t>Construction Project</a:t>
            </a:r>
          </a:p>
        </p:txBody>
      </p:sp>
      <p:sp>
        <p:nvSpPr>
          <p:cNvPr id="83" name="Pentagon 82">
            <a:extLst>
              <a:ext uri="{FF2B5EF4-FFF2-40B4-BE49-F238E27FC236}">
                <a16:creationId xmlns:a16="http://schemas.microsoft.com/office/drawing/2014/main" id="{D7DB9954-4266-5C4D-B76F-D673055435DF}"/>
              </a:ext>
            </a:extLst>
          </p:cNvPr>
          <p:cNvSpPr/>
          <p:nvPr/>
        </p:nvSpPr>
        <p:spPr>
          <a:xfrm>
            <a:off x="2942218" y="2780928"/>
            <a:ext cx="1048308" cy="648072"/>
          </a:xfrm>
          <a:prstGeom prst="homePlate">
            <a:avLst>
              <a:gd name="adj" fmla="val 9103"/>
            </a:avLst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black"/>
                </a:solidFill>
                <a:latin typeface="Calibri"/>
              </a:rPr>
              <a:t>Design &amp; Build</a:t>
            </a:r>
          </a:p>
        </p:txBody>
      </p:sp>
      <p:sp>
        <p:nvSpPr>
          <p:cNvPr id="84" name="Pentagon 83">
            <a:extLst>
              <a:ext uri="{FF2B5EF4-FFF2-40B4-BE49-F238E27FC236}">
                <a16:creationId xmlns:a16="http://schemas.microsoft.com/office/drawing/2014/main" id="{4564A2D0-7B84-854B-88D4-9D3D4E5F7F3D}"/>
              </a:ext>
            </a:extLst>
          </p:cNvPr>
          <p:cNvSpPr/>
          <p:nvPr/>
        </p:nvSpPr>
        <p:spPr>
          <a:xfrm>
            <a:off x="4180924" y="2770211"/>
            <a:ext cx="1048308" cy="648072"/>
          </a:xfrm>
          <a:prstGeom prst="homePlate">
            <a:avLst>
              <a:gd name="adj" fmla="val 9103"/>
            </a:avLst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black"/>
                </a:solidFill>
                <a:latin typeface="Calibri"/>
              </a:rPr>
              <a:t>EPC</a:t>
            </a:r>
          </a:p>
        </p:txBody>
      </p:sp>
      <p:sp>
        <p:nvSpPr>
          <p:cNvPr id="85" name="Pentagon 84">
            <a:extLst>
              <a:ext uri="{FF2B5EF4-FFF2-40B4-BE49-F238E27FC236}">
                <a16:creationId xmlns:a16="http://schemas.microsoft.com/office/drawing/2014/main" id="{178EDF1E-2C11-6B43-9627-3FC0DF64B035}"/>
              </a:ext>
            </a:extLst>
          </p:cNvPr>
          <p:cNvSpPr/>
          <p:nvPr/>
        </p:nvSpPr>
        <p:spPr>
          <a:xfrm>
            <a:off x="5419630" y="2770211"/>
            <a:ext cx="1048308" cy="648072"/>
          </a:xfrm>
          <a:prstGeom prst="homePlate">
            <a:avLst>
              <a:gd name="adj" fmla="val 9103"/>
            </a:avLst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black"/>
                </a:solidFill>
                <a:latin typeface="Calibri"/>
              </a:rPr>
              <a:t>Operation Management</a:t>
            </a:r>
          </a:p>
        </p:txBody>
      </p:sp>
      <p:sp>
        <p:nvSpPr>
          <p:cNvPr id="86" name="Pentagon 85">
            <a:extLst>
              <a:ext uri="{FF2B5EF4-FFF2-40B4-BE49-F238E27FC236}">
                <a16:creationId xmlns:a16="http://schemas.microsoft.com/office/drawing/2014/main" id="{11BF22F2-25E0-1F4A-AEF5-8F63752E7B00}"/>
              </a:ext>
            </a:extLst>
          </p:cNvPr>
          <p:cNvSpPr/>
          <p:nvPr/>
        </p:nvSpPr>
        <p:spPr>
          <a:xfrm>
            <a:off x="6683962" y="2770211"/>
            <a:ext cx="1048308" cy="648072"/>
          </a:xfrm>
          <a:prstGeom prst="homePlate">
            <a:avLst>
              <a:gd name="adj" fmla="val 9103"/>
            </a:avLst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white"/>
                </a:solidFill>
                <a:latin typeface="Calibri"/>
              </a:rPr>
              <a:t>Investment</a:t>
            </a:r>
          </a:p>
        </p:txBody>
      </p:sp>
      <p:sp>
        <p:nvSpPr>
          <p:cNvPr id="87" name="Pentagon 86">
            <a:extLst>
              <a:ext uri="{FF2B5EF4-FFF2-40B4-BE49-F238E27FC236}">
                <a16:creationId xmlns:a16="http://schemas.microsoft.com/office/drawing/2014/main" id="{18B802E9-4D62-0D41-8598-253DB31CF276}"/>
              </a:ext>
            </a:extLst>
          </p:cNvPr>
          <p:cNvSpPr/>
          <p:nvPr/>
        </p:nvSpPr>
        <p:spPr>
          <a:xfrm>
            <a:off x="7962286" y="2770211"/>
            <a:ext cx="1048308" cy="648072"/>
          </a:xfrm>
          <a:prstGeom prst="homePlate">
            <a:avLst>
              <a:gd name="adj" fmla="val 9103"/>
            </a:avLst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black"/>
                </a:solidFill>
                <a:latin typeface="Calibri"/>
              </a:rPr>
              <a:t>Industry</a:t>
            </a:r>
          </a:p>
        </p:txBody>
      </p:sp>
      <p:sp>
        <p:nvSpPr>
          <p:cNvPr id="88" name="Pentagon 87">
            <a:extLst>
              <a:ext uri="{FF2B5EF4-FFF2-40B4-BE49-F238E27FC236}">
                <a16:creationId xmlns:a16="http://schemas.microsoft.com/office/drawing/2014/main" id="{6A9BBE5F-B4F4-0844-971F-C5FEE7ACE5C3}"/>
              </a:ext>
            </a:extLst>
          </p:cNvPr>
          <p:cNvSpPr/>
          <p:nvPr/>
        </p:nvSpPr>
        <p:spPr>
          <a:xfrm>
            <a:off x="1703512" y="4231805"/>
            <a:ext cx="1048308" cy="648072"/>
          </a:xfrm>
          <a:prstGeom prst="homePlate">
            <a:avLst>
              <a:gd name="adj" fmla="val 9103"/>
            </a:avLst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black"/>
                </a:solidFill>
                <a:latin typeface="Calibri"/>
              </a:rPr>
              <a:t>Quality Assurance</a:t>
            </a:r>
          </a:p>
        </p:txBody>
      </p:sp>
      <p:sp>
        <p:nvSpPr>
          <p:cNvPr id="89" name="Pentagon 88">
            <a:extLst>
              <a:ext uri="{FF2B5EF4-FFF2-40B4-BE49-F238E27FC236}">
                <a16:creationId xmlns:a16="http://schemas.microsoft.com/office/drawing/2014/main" id="{3799AF2B-4B4D-BD4F-898B-37AE02A3CF3A}"/>
              </a:ext>
            </a:extLst>
          </p:cNvPr>
          <p:cNvSpPr/>
          <p:nvPr/>
        </p:nvSpPr>
        <p:spPr>
          <a:xfrm>
            <a:off x="2942218" y="4231805"/>
            <a:ext cx="1048308" cy="648072"/>
          </a:xfrm>
          <a:prstGeom prst="homePlate">
            <a:avLst>
              <a:gd name="adj" fmla="val 9103"/>
            </a:avLst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black"/>
                </a:solidFill>
                <a:latin typeface="Calibri"/>
              </a:rPr>
              <a:t>Manajemen Informasi</a:t>
            </a:r>
          </a:p>
        </p:txBody>
      </p:sp>
      <p:sp>
        <p:nvSpPr>
          <p:cNvPr id="90" name="Pentagon 89">
            <a:extLst>
              <a:ext uri="{FF2B5EF4-FFF2-40B4-BE49-F238E27FC236}">
                <a16:creationId xmlns:a16="http://schemas.microsoft.com/office/drawing/2014/main" id="{7E005B6D-1B69-7A41-9063-EE565A85B841}"/>
              </a:ext>
            </a:extLst>
          </p:cNvPr>
          <p:cNvSpPr/>
          <p:nvPr/>
        </p:nvSpPr>
        <p:spPr>
          <a:xfrm>
            <a:off x="4180924" y="4221088"/>
            <a:ext cx="1048308" cy="648072"/>
          </a:xfrm>
          <a:prstGeom prst="homePlate">
            <a:avLst>
              <a:gd name="adj" fmla="val 9103"/>
            </a:avLst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black"/>
                </a:solidFill>
                <a:latin typeface="Calibri"/>
              </a:rPr>
              <a:t>Knowledge Management</a:t>
            </a:r>
          </a:p>
        </p:txBody>
      </p:sp>
      <p:sp>
        <p:nvSpPr>
          <p:cNvPr id="91" name="Pentagon 90">
            <a:extLst>
              <a:ext uri="{FF2B5EF4-FFF2-40B4-BE49-F238E27FC236}">
                <a16:creationId xmlns:a16="http://schemas.microsoft.com/office/drawing/2014/main" id="{41C75A13-73F7-674F-B698-3CFA2D97192F}"/>
              </a:ext>
            </a:extLst>
          </p:cNvPr>
          <p:cNvSpPr/>
          <p:nvPr/>
        </p:nvSpPr>
        <p:spPr>
          <a:xfrm>
            <a:off x="5419630" y="4221088"/>
            <a:ext cx="1048308" cy="648072"/>
          </a:xfrm>
          <a:prstGeom prst="homePlate">
            <a:avLst>
              <a:gd name="adj" fmla="val 9103"/>
            </a:avLst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black"/>
                </a:solidFill>
                <a:latin typeface="Calibri"/>
              </a:rPr>
              <a:t>Keuangan</a:t>
            </a:r>
          </a:p>
        </p:txBody>
      </p:sp>
      <p:sp>
        <p:nvSpPr>
          <p:cNvPr id="92" name="Pentagon 91">
            <a:extLst>
              <a:ext uri="{FF2B5EF4-FFF2-40B4-BE49-F238E27FC236}">
                <a16:creationId xmlns:a16="http://schemas.microsoft.com/office/drawing/2014/main" id="{F9B7791E-B7B7-B04E-9296-D4D63971AA83}"/>
              </a:ext>
            </a:extLst>
          </p:cNvPr>
          <p:cNvSpPr/>
          <p:nvPr/>
        </p:nvSpPr>
        <p:spPr>
          <a:xfrm>
            <a:off x="6683962" y="4221088"/>
            <a:ext cx="1048308" cy="648072"/>
          </a:xfrm>
          <a:prstGeom prst="homePlate">
            <a:avLst>
              <a:gd name="adj" fmla="val 9103"/>
            </a:avLst>
          </a:prstGeom>
          <a:solidFill>
            <a:schemeClr val="tx2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white"/>
                </a:solidFill>
                <a:latin typeface="Calibri"/>
              </a:rPr>
              <a:t>Contract Management</a:t>
            </a:r>
          </a:p>
        </p:txBody>
      </p:sp>
      <p:sp>
        <p:nvSpPr>
          <p:cNvPr id="93" name="Pentagon 92">
            <a:extLst>
              <a:ext uri="{FF2B5EF4-FFF2-40B4-BE49-F238E27FC236}">
                <a16:creationId xmlns:a16="http://schemas.microsoft.com/office/drawing/2014/main" id="{6DB6A423-6E06-F445-AF92-C4F32756E1CE}"/>
              </a:ext>
            </a:extLst>
          </p:cNvPr>
          <p:cNvSpPr/>
          <p:nvPr/>
        </p:nvSpPr>
        <p:spPr>
          <a:xfrm>
            <a:off x="7962286" y="4221088"/>
            <a:ext cx="1048308" cy="648072"/>
          </a:xfrm>
          <a:prstGeom prst="homePlate">
            <a:avLst>
              <a:gd name="adj" fmla="val 9103"/>
            </a:avLst>
          </a:prstGeom>
          <a:solidFill>
            <a:schemeClr val="tx2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white"/>
                </a:solidFill>
                <a:latin typeface="Calibri"/>
              </a:rPr>
              <a:t>Legal</a:t>
            </a:r>
          </a:p>
        </p:txBody>
      </p:sp>
      <p:sp>
        <p:nvSpPr>
          <p:cNvPr id="94" name="Pentagon 93">
            <a:extLst>
              <a:ext uri="{FF2B5EF4-FFF2-40B4-BE49-F238E27FC236}">
                <a16:creationId xmlns:a16="http://schemas.microsoft.com/office/drawing/2014/main" id="{1C987675-9511-3544-A9C2-6F1783FBDFE9}"/>
              </a:ext>
            </a:extLst>
          </p:cNvPr>
          <p:cNvSpPr/>
          <p:nvPr/>
        </p:nvSpPr>
        <p:spPr>
          <a:xfrm>
            <a:off x="9184249" y="4221088"/>
            <a:ext cx="1048308" cy="648072"/>
          </a:xfrm>
          <a:prstGeom prst="homePlate">
            <a:avLst>
              <a:gd name="adj" fmla="val 9103"/>
            </a:avLst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black"/>
                </a:solidFill>
                <a:latin typeface="Calibri"/>
              </a:rPr>
              <a:t>Human Capital</a:t>
            </a:r>
          </a:p>
        </p:txBody>
      </p:sp>
      <p:sp>
        <p:nvSpPr>
          <p:cNvPr id="95" name="Pentagon 94">
            <a:extLst>
              <a:ext uri="{FF2B5EF4-FFF2-40B4-BE49-F238E27FC236}">
                <a16:creationId xmlns:a16="http://schemas.microsoft.com/office/drawing/2014/main" id="{23A326F4-84A5-714F-AF0B-D17367859587}"/>
              </a:ext>
            </a:extLst>
          </p:cNvPr>
          <p:cNvSpPr/>
          <p:nvPr/>
        </p:nvSpPr>
        <p:spPr>
          <a:xfrm>
            <a:off x="1693199" y="5157192"/>
            <a:ext cx="1048308" cy="648072"/>
          </a:xfrm>
          <a:prstGeom prst="homePlate">
            <a:avLst>
              <a:gd name="adj" fmla="val 9103"/>
            </a:avLst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white"/>
                </a:solidFill>
                <a:latin typeface="Calibri"/>
              </a:rPr>
              <a:t>GCG</a:t>
            </a:r>
          </a:p>
        </p:txBody>
      </p:sp>
      <p:sp>
        <p:nvSpPr>
          <p:cNvPr id="96" name="Pentagon 95">
            <a:extLst>
              <a:ext uri="{FF2B5EF4-FFF2-40B4-BE49-F238E27FC236}">
                <a16:creationId xmlns:a16="http://schemas.microsoft.com/office/drawing/2014/main" id="{21D7B7A8-6C6A-F842-8890-6F03F4A28344}"/>
              </a:ext>
            </a:extLst>
          </p:cNvPr>
          <p:cNvSpPr/>
          <p:nvPr/>
        </p:nvSpPr>
        <p:spPr>
          <a:xfrm>
            <a:off x="2931905" y="5157192"/>
            <a:ext cx="1048308" cy="648072"/>
          </a:xfrm>
          <a:prstGeom prst="homePlate">
            <a:avLst>
              <a:gd name="adj" fmla="val 9103"/>
            </a:avLst>
          </a:prstGeom>
          <a:solidFill>
            <a:schemeClr val="tx2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white"/>
                </a:solidFill>
                <a:latin typeface="Calibri"/>
              </a:rPr>
              <a:t>General Affair</a:t>
            </a:r>
          </a:p>
        </p:txBody>
      </p:sp>
      <p:sp>
        <p:nvSpPr>
          <p:cNvPr id="97" name="Pentagon 96">
            <a:extLst>
              <a:ext uri="{FF2B5EF4-FFF2-40B4-BE49-F238E27FC236}">
                <a16:creationId xmlns:a16="http://schemas.microsoft.com/office/drawing/2014/main" id="{96DD387E-C776-AF46-953B-0B3FFD9AFB3F}"/>
              </a:ext>
            </a:extLst>
          </p:cNvPr>
          <p:cNvSpPr/>
          <p:nvPr/>
        </p:nvSpPr>
        <p:spPr>
          <a:xfrm>
            <a:off x="4170611" y="5146475"/>
            <a:ext cx="1048308" cy="648072"/>
          </a:xfrm>
          <a:prstGeom prst="homePlate">
            <a:avLst>
              <a:gd name="adj" fmla="val 9103"/>
            </a:avLst>
          </a:prstGeom>
          <a:solidFill>
            <a:schemeClr val="tx2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white"/>
                </a:solidFill>
                <a:latin typeface="Calibri"/>
              </a:rPr>
              <a:t>PKBL &amp; CSR</a:t>
            </a:r>
          </a:p>
        </p:txBody>
      </p:sp>
      <p:sp>
        <p:nvSpPr>
          <p:cNvPr id="98" name="Pentagon 97">
            <a:extLst>
              <a:ext uri="{FF2B5EF4-FFF2-40B4-BE49-F238E27FC236}">
                <a16:creationId xmlns:a16="http://schemas.microsoft.com/office/drawing/2014/main" id="{2DD12CBE-39CE-6440-8524-C6EE2AB2655E}"/>
              </a:ext>
            </a:extLst>
          </p:cNvPr>
          <p:cNvSpPr/>
          <p:nvPr/>
        </p:nvSpPr>
        <p:spPr>
          <a:xfrm>
            <a:off x="5409317" y="5146475"/>
            <a:ext cx="1048308" cy="648072"/>
          </a:xfrm>
          <a:prstGeom prst="homePlate">
            <a:avLst>
              <a:gd name="adj" fmla="val 9103"/>
            </a:avLst>
          </a:prstGeom>
          <a:solidFill>
            <a:schemeClr val="tx2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white"/>
                </a:solidFill>
                <a:latin typeface="Calibri"/>
              </a:rPr>
              <a:t>Public Relation</a:t>
            </a:r>
          </a:p>
        </p:txBody>
      </p:sp>
      <p:sp>
        <p:nvSpPr>
          <p:cNvPr id="99" name="Pentagon 98">
            <a:extLst>
              <a:ext uri="{FF2B5EF4-FFF2-40B4-BE49-F238E27FC236}">
                <a16:creationId xmlns:a16="http://schemas.microsoft.com/office/drawing/2014/main" id="{B0BD5063-A0E6-E44B-A6A4-1253DCFF0186}"/>
              </a:ext>
            </a:extLst>
          </p:cNvPr>
          <p:cNvSpPr/>
          <p:nvPr/>
        </p:nvSpPr>
        <p:spPr>
          <a:xfrm>
            <a:off x="6673649" y="5146475"/>
            <a:ext cx="1048308" cy="648072"/>
          </a:xfrm>
          <a:prstGeom prst="homePlate">
            <a:avLst>
              <a:gd name="adj" fmla="val 9103"/>
            </a:avLst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black"/>
                </a:solidFill>
                <a:latin typeface="Calibri"/>
              </a:rPr>
              <a:t>Building Information Management</a:t>
            </a:r>
          </a:p>
        </p:txBody>
      </p:sp>
      <p:sp>
        <p:nvSpPr>
          <p:cNvPr id="100" name="Pentagon 99">
            <a:extLst>
              <a:ext uri="{FF2B5EF4-FFF2-40B4-BE49-F238E27FC236}">
                <a16:creationId xmlns:a16="http://schemas.microsoft.com/office/drawing/2014/main" id="{71D2495D-2A24-CD46-B648-0DA95EFD9AE5}"/>
              </a:ext>
            </a:extLst>
          </p:cNvPr>
          <p:cNvSpPr/>
          <p:nvPr/>
        </p:nvSpPr>
        <p:spPr>
          <a:xfrm>
            <a:off x="7951973" y="5146475"/>
            <a:ext cx="1048308" cy="648072"/>
          </a:xfrm>
          <a:prstGeom prst="homePlate">
            <a:avLst>
              <a:gd name="adj" fmla="val 9103"/>
            </a:avLst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black"/>
                </a:solidFill>
                <a:latin typeface="Calibri"/>
              </a:rPr>
              <a:t>Manajemen SHE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274B04A-CE2B-A14F-8480-78784A965510}"/>
              </a:ext>
            </a:extLst>
          </p:cNvPr>
          <p:cNvSpPr/>
          <p:nvPr/>
        </p:nvSpPr>
        <p:spPr>
          <a:xfrm>
            <a:off x="10183092" y="6237312"/>
            <a:ext cx="593428" cy="16857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336946" eaLnBrk="0" hangingPunct="0">
              <a:defRPr/>
            </a:pPr>
            <a:r>
              <a:rPr lang="en-US" sz="844" kern="0" dirty="0">
                <a:solidFill>
                  <a:srgbClr val="FFFFFF"/>
                </a:solidFill>
                <a:latin typeface="Arial"/>
                <a:ea typeface="Microsoft YaHei"/>
                <a:cs typeface="Arial" charset="0"/>
                <a:sym typeface="Helvetica Light"/>
              </a:rPr>
              <a:t>&gt; 80%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86FA91B-E9D2-2D46-9AC9-B309AFE500A7}"/>
              </a:ext>
            </a:extLst>
          </p:cNvPr>
          <p:cNvSpPr/>
          <p:nvPr/>
        </p:nvSpPr>
        <p:spPr>
          <a:xfrm>
            <a:off x="9411689" y="6237313"/>
            <a:ext cx="593428" cy="17336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336946" eaLnBrk="0" hangingPunct="0">
              <a:defRPr/>
            </a:pPr>
            <a:r>
              <a:rPr lang="en-US" sz="844" b="1" kern="0" dirty="0">
                <a:solidFill>
                  <a:prstClr val="black"/>
                </a:solidFill>
                <a:latin typeface="Arial"/>
                <a:ea typeface="Microsoft YaHei"/>
                <a:cs typeface="Arial" charset="0"/>
                <a:sym typeface="Helvetica Light"/>
              </a:rPr>
              <a:t>50-80%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C6B19BE-2F0C-6045-8DD3-6E493C1C3E4B}"/>
              </a:ext>
            </a:extLst>
          </p:cNvPr>
          <p:cNvSpPr/>
          <p:nvPr/>
        </p:nvSpPr>
        <p:spPr>
          <a:xfrm>
            <a:off x="8632246" y="6237313"/>
            <a:ext cx="601468" cy="183059"/>
          </a:xfrm>
          <a:prstGeom prst="rect">
            <a:avLst/>
          </a:prstGeom>
          <a:solidFill>
            <a:srgbClr val="FFC000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336946" eaLnBrk="0" hangingPunct="0">
              <a:spcAft>
                <a:spcPts val="450"/>
              </a:spcAft>
              <a:defRPr/>
            </a:pPr>
            <a:r>
              <a:rPr lang="en-US" sz="844" b="1" kern="0" dirty="0">
                <a:solidFill>
                  <a:prstClr val="black"/>
                </a:solidFill>
                <a:latin typeface="Arial"/>
                <a:ea typeface="Microsoft YaHei"/>
                <a:cs typeface="Arial" charset="0"/>
                <a:sym typeface="Helvetica Light"/>
              </a:rPr>
              <a:t>20-50%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8517FB-8164-F440-B653-8B80D37CFDD1}"/>
              </a:ext>
            </a:extLst>
          </p:cNvPr>
          <p:cNvSpPr/>
          <p:nvPr/>
        </p:nvSpPr>
        <p:spPr>
          <a:xfrm>
            <a:off x="1919536" y="1916832"/>
            <a:ext cx="845096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prstClr val="black"/>
                </a:solidFill>
                <a:latin typeface="Calibri"/>
              </a:rPr>
              <a:t>PIS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B0BF8D6-FB05-0C4E-8856-9D966A13938C}"/>
              </a:ext>
            </a:extLst>
          </p:cNvPr>
          <p:cNvSpPr/>
          <p:nvPr/>
        </p:nvSpPr>
        <p:spPr>
          <a:xfrm>
            <a:off x="3145430" y="1911474"/>
            <a:ext cx="845096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prstClr val="black"/>
                </a:solidFill>
                <a:latin typeface="Calibri"/>
              </a:rPr>
              <a:t>ERM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3258D8E-30F6-2447-8D6A-1CEA9519F69D}"/>
              </a:ext>
            </a:extLst>
          </p:cNvPr>
          <p:cNvSpPr/>
          <p:nvPr/>
        </p:nvSpPr>
        <p:spPr>
          <a:xfrm>
            <a:off x="4384136" y="1916832"/>
            <a:ext cx="845096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prstClr val="black"/>
                </a:solidFill>
                <a:latin typeface="Calibri"/>
              </a:rPr>
              <a:t>BI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5F44ECA-8965-0B4B-8D75-739F73849C73}"/>
              </a:ext>
            </a:extLst>
          </p:cNvPr>
          <p:cNvSpPr/>
          <p:nvPr/>
        </p:nvSpPr>
        <p:spPr>
          <a:xfrm>
            <a:off x="5668382" y="1914527"/>
            <a:ext cx="845096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prstClr val="black"/>
                </a:solidFill>
                <a:latin typeface="Calibri"/>
              </a:rPr>
              <a:t>Audit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10725B8-34E0-8844-9F76-5C262C2C3939}"/>
              </a:ext>
            </a:extLst>
          </p:cNvPr>
          <p:cNvSpPr/>
          <p:nvPr/>
        </p:nvSpPr>
        <p:spPr>
          <a:xfrm>
            <a:off x="6907088" y="1919885"/>
            <a:ext cx="845096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prstClr val="black"/>
                </a:solidFill>
                <a:latin typeface="Calibri"/>
              </a:rPr>
              <a:t>ARIS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6287969-FC6A-9441-826F-8DA186AF224A}"/>
              </a:ext>
            </a:extLst>
          </p:cNvPr>
          <p:cNvSpPr/>
          <p:nvPr/>
        </p:nvSpPr>
        <p:spPr>
          <a:xfrm>
            <a:off x="1919536" y="3359055"/>
            <a:ext cx="845096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prstClr val="black"/>
                </a:solidFill>
                <a:latin typeface="Calibri"/>
              </a:rPr>
              <a:t>BIM, PMCS, SCM, Alat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E5E5F5B-F40B-BB4F-9E41-A6662F588724}"/>
              </a:ext>
            </a:extLst>
          </p:cNvPr>
          <p:cNvSpPr/>
          <p:nvPr/>
        </p:nvSpPr>
        <p:spPr>
          <a:xfrm>
            <a:off x="3145430" y="3353697"/>
            <a:ext cx="845096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prstClr val="black"/>
                </a:solidFill>
                <a:latin typeface="Calibri"/>
              </a:rPr>
              <a:t>BIM, PMCS, SCM, Alat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143ECC8-3E7E-5644-8484-D00ADA449EFE}"/>
              </a:ext>
            </a:extLst>
          </p:cNvPr>
          <p:cNvSpPr/>
          <p:nvPr/>
        </p:nvSpPr>
        <p:spPr>
          <a:xfrm>
            <a:off x="4384136" y="3359055"/>
            <a:ext cx="845096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prstClr val="black"/>
                </a:solidFill>
                <a:latin typeface="Calibri"/>
              </a:rPr>
              <a:t>BIM, PMCS, SCM, Alat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2BEF4E0-D3D8-2B41-944E-F3FD6D32D5A7}"/>
              </a:ext>
            </a:extLst>
          </p:cNvPr>
          <p:cNvSpPr/>
          <p:nvPr/>
        </p:nvSpPr>
        <p:spPr>
          <a:xfrm>
            <a:off x="5668382" y="3356750"/>
            <a:ext cx="845096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prstClr val="black"/>
                </a:solidFill>
                <a:latin typeface="Calibri"/>
              </a:rPr>
              <a:t>Monita, Realty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0C618B7-A3AC-7E42-8D1E-3182A5F693EB}"/>
              </a:ext>
            </a:extLst>
          </p:cNvPr>
          <p:cNvSpPr/>
          <p:nvPr/>
        </p:nvSpPr>
        <p:spPr>
          <a:xfrm>
            <a:off x="6907088" y="3362108"/>
            <a:ext cx="845096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prstClr val="black"/>
                </a:solidFill>
                <a:latin typeface="Calibri"/>
              </a:rPr>
              <a:t>Investment Analytic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5B915C9-769F-3646-B1D0-3D87ED4A6E26}"/>
              </a:ext>
            </a:extLst>
          </p:cNvPr>
          <p:cNvSpPr/>
          <p:nvPr/>
        </p:nvSpPr>
        <p:spPr>
          <a:xfrm>
            <a:off x="8149522" y="3353697"/>
            <a:ext cx="845096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prstClr val="black"/>
                </a:solidFill>
                <a:latin typeface="Calibri"/>
              </a:rPr>
              <a:t>Manufaktur (WTON)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A3DA104-D0A1-7C46-A1E8-2F49E2C725E3}"/>
              </a:ext>
            </a:extLst>
          </p:cNvPr>
          <p:cNvSpPr/>
          <p:nvPr/>
        </p:nvSpPr>
        <p:spPr>
          <a:xfrm>
            <a:off x="1919536" y="4799215"/>
            <a:ext cx="845096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prstClr val="black"/>
                </a:solidFill>
                <a:latin typeface="Calibri"/>
              </a:rPr>
              <a:t>QSHE (dev. progress)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B1DC702-5996-1F45-B405-8DFF8DCEF604}"/>
              </a:ext>
            </a:extLst>
          </p:cNvPr>
          <p:cNvSpPr/>
          <p:nvPr/>
        </p:nvSpPr>
        <p:spPr>
          <a:xfrm>
            <a:off x="3145430" y="4793857"/>
            <a:ext cx="845096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prstClr val="black"/>
                </a:solidFill>
                <a:latin typeface="Calibri"/>
              </a:rPr>
              <a:t>BI, Intranet Portal. Mobile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F5B0B4C-1C31-2A46-B802-05333F333F0F}"/>
              </a:ext>
            </a:extLst>
          </p:cNvPr>
          <p:cNvSpPr/>
          <p:nvPr/>
        </p:nvSpPr>
        <p:spPr>
          <a:xfrm>
            <a:off x="4384136" y="4799215"/>
            <a:ext cx="845096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prstClr val="black"/>
                </a:solidFill>
                <a:latin typeface="Calibri"/>
              </a:rPr>
              <a:t>E-Library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D46B75A2-47AA-4F40-8BCD-7F9A888838CC}"/>
              </a:ext>
            </a:extLst>
          </p:cNvPr>
          <p:cNvSpPr/>
          <p:nvPr/>
        </p:nvSpPr>
        <p:spPr>
          <a:xfrm>
            <a:off x="5668382" y="4796910"/>
            <a:ext cx="845096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prstClr val="black"/>
                </a:solidFill>
                <a:latin typeface="Calibri"/>
              </a:rPr>
              <a:t>Simkeu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622DC28-EAA1-C949-9ADD-359B5FC7FFC2}"/>
              </a:ext>
            </a:extLst>
          </p:cNvPr>
          <p:cNvSpPr/>
          <p:nvPr/>
        </p:nvSpPr>
        <p:spPr>
          <a:xfrm>
            <a:off x="6907088" y="4802268"/>
            <a:ext cx="845096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prstClr val="black"/>
                </a:solidFill>
                <a:latin typeface="Calibri"/>
              </a:rPr>
              <a:t>CRM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BA03D67-CA60-494C-87E5-BE7C6F728782}"/>
              </a:ext>
            </a:extLst>
          </p:cNvPr>
          <p:cNvSpPr/>
          <p:nvPr/>
        </p:nvSpPr>
        <p:spPr>
          <a:xfrm>
            <a:off x="8149522" y="4793857"/>
            <a:ext cx="845096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prstClr val="black"/>
                </a:solidFill>
                <a:latin typeface="Calibri"/>
              </a:rPr>
              <a:t>ELO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4E78A22-8B7F-B44C-AB9B-327B292A562F}"/>
              </a:ext>
            </a:extLst>
          </p:cNvPr>
          <p:cNvSpPr/>
          <p:nvPr/>
        </p:nvSpPr>
        <p:spPr>
          <a:xfrm>
            <a:off x="1909223" y="5731193"/>
            <a:ext cx="845096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prstClr val="black"/>
                </a:solidFill>
                <a:latin typeface="Calibri"/>
              </a:rPr>
              <a:t>-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047B785-8F7B-BF49-B7BC-C01B2912D2F5}"/>
              </a:ext>
            </a:extLst>
          </p:cNvPr>
          <p:cNvSpPr/>
          <p:nvPr/>
        </p:nvSpPr>
        <p:spPr>
          <a:xfrm>
            <a:off x="3003071" y="5734246"/>
            <a:ext cx="977142" cy="207613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prstClr val="black"/>
                </a:solidFill>
                <a:latin typeface="Calibri"/>
              </a:rPr>
              <a:t>Adm Surat, E-Meeting, Smartdoc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9AC3E10-2896-8C4B-A4D3-3E58E277C49F}"/>
              </a:ext>
            </a:extLst>
          </p:cNvPr>
          <p:cNvSpPr/>
          <p:nvPr/>
        </p:nvSpPr>
        <p:spPr>
          <a:xfrm>
            <a:off x="4373823" y="5731193"/>
            <a:ext cx="845096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prstClr val="black"/>
                </a:solidFill>
                <a:latin typeface="Calibri"/>
              </a:rPr>
              <a:t>SIM PKBL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3056C08-39F1-0142-ACFF-1AC6FE3D13F6}"/>
              </a:ext>
            </a:extLst>
          </p:cNvPr>
          <p:cNvSpPr/>
          <p:nvPr/>
        </p:nvSpPr>
        <p:spPr>
          <a:xfrm>
            <a:off x="5658069" y="5728888"/>
            <a:ext cx="845096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prstClr val="black"/>
                </a:solidFill>
                <a:latin typeface="Calibri"/>
              </a:rPr>
              <a:t>Portal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2EB60E0-4A13-2C4B-8500-54954B27CAFC}"/>
              </a:ext>
            </a:extLst>
          </p:cNvPr>
          <p:cNvSpPr/>
          <p:nvPr/>
        </p:nvSpPr>
        <p:spPr>
          <a:xfrm>
            <a:off x="6896775" y="5734246"/>
            <a:ext cx="845096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prstClr val="black"/>
                </a:solidFill>
                <a:latin typeface="Calibri"/>
              </a:rPr>
              <a:t>BIM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72F90723-4CC2-D340-858C-0A70F7E87B75}"/>
              </a:ext>
            </a:extLst>
          </p:cNvPr>
          <p:cNvSpPr/>
          <p:nvPr/>
        </p:nvSpPr>
        <p:spPr>
          <a:xfrm>
            <a:off x="8139209" y="5725835"/>
            <a:ext cx="845096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prstClr val="black"/>
                </a:solidFill>
                <a:latin typeface="Calibri"/>
              </a:rPr>
              <a:t>QSHE (dev. progress)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DC597850-3100-E047-906A-C584D523909C}"/>
              </a:ext>
            </a:extLst>
          </p:cNvPr>
          <p:cNvSpPr/>
          <p:nvPr/>
        </p:nvSpPr>
        <p:spPr>
          <a:xfrm>
            <a:off x="9407932" y="4802268"/>
            <a:ext cx="845096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prstClr val="black"/>
                </a:solidFill>
                <a:latin typeface="Calibri"/>
              </a:rPr>
              <a:t>HCIS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E6B3AE8-0E2D-EE42-B0C7-23BB43C335F2}"/>
              </a:ext>
            </a:extLst>
          </p:cNvPr>
          <p:cNvSpPr/>
          <p:nvPr/>
        </p:nvSpPr>
        <p:spPr>
          <a:xfrm>
            <a:off x="7852803" y="6237313"/>
            <a:ext cx="601468" cy="183059"/>
          </a:xfrm>
          <a:prstGeom prst="rect">
            <a:avLst/>
          </a:prstGeom>
          <a:solidFill>
            <a:srgbClr val="FF0000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336946" eaLnBrk="0" hangingPunct="0">
              <a:spcAft>
                <a:spcPts val="450"/>
              </a:spcAft>
              <a:defRPr/>
            </a:pPr>
            <a:r>
              <a:rPr lang="en-US" sz="844" b="1" kern="0" dirty="0">
                <a:solidFill>
                  <a:prstClr val="white">
                    <a:lumMod val="85000"/>
                  </a:prstClr>
                </a:solidFill>
                <a:latin typeface="Arial"/>
                <a:ea typeface="Microsoft YaHei"/>
                <a:cs typeface="Arial" charset="0"/>
                <a:sym typeface="Helvetica Light"/>
              </a:rPr>
              <a:t>&lt; 20%</a:t>
            </a:r>
          </a:p>
        </p:txBody>
      </p:sp>
    </p:spTree>
    <p:extLst>
      <p:ext uri="{BB962C8B-B14F-4D97-AF65-F5344CB8AC3E}">
        <p14:creationId xmlns:p14="http://schemas.microsoft.com/office/powerpoint/2010/main" val="2526912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9350D725-F3B0-5441-898F-711F7CD1E2EF}"/>
              </a:ext>
            </a:extLst>
          </p:cNvPr>
          <p:cNvSpPr/>
          <p:nvPr/>
        </p:nvSpPr>
        <p:spPr>
          <a:xfrm>
            <a:off x="1678564" y="980728"/>
            <a:ext cx="8942445" cy="5256585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black"/>
                </a:solidFill>
                <a:latin typeface="Calibri"/>
              </a:rPr>
              <a:t>Integration Platform (ESB, MDM, Data Quality Management, ETL)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E63FC9-EDD0-E847-BAEC-B34D917D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Arsitektur Sistem Informasi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E90E76-E734-6C48-8397-510BB8FA53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NL">
                <a:solidFill>
                  <a:prstClr val="black"/>
                </a:solidFill>
                <a:latin typeface="Calibri"/>
              </a:rPr>
              <a:t>Rencana Strategis Teknologi Informasi 2018-2023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8E683CB-8862-944E-9CDA-421608A48C1B}"/>
              </a:ext>
            </a:extLst>
          </p:cNvPr>
          <p:cNvSpPr/>
          <p:nvPr/>
        </p:nvSpPr>
        <p:spPr>
          <a:xfrm>
            <a:off x="1487488" y="1268762"/>
            <a:ext cx="9289032" cy="1118863"/>
          </a:xfrm>
          <a:prstGeom prst="roundRect">
            <a:avLst>
              <a:gd name="adj" fmla="val 9656"/>
            </a:avLst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prstClr val="black"/>
                </a:solidFill>
                <a:latin typeface="Calibri"/>
              </a:rPr>
              <a:t>Management Process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0D416C1-085A-1E4A-A2BA-CA2DEB5B4F6B}"/>
              </a:ext>
            </a:extLst>
          </p:cNvPr>
          <p:cNvSpPr/>
          <p:nvPr/>
        </p:nvSpPr>
        <p:spPr>
          <a:xfrm>
            <a:off x="1487488" y="2644013"/>
            <a:ext cx="9289032" cy="1145029"/>
          </a:xfrm>
          <a:prstGeom prst="roundRect">
            <a:avLst>
              <a:gd name="adj" fmla="val 9656"/>
            </a:avLst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prstClr val="black"/>
                </a:solidFill>
                <a:latin typeface="Calibri"/>
              </a:rPr>
              <a:t>Core Business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86D18A5-8B61-A64B-AA9A-8D5DA3552430}"/>
              </a:ext>
            </a:extLst>
          </p:cNvPr>
          <p:cNvSpPr/>
          <p:nvPr/>
        </p:nvSpPr>
        <p:spPr>
          <a:xfrm>
            <a:off x="1487488" y="4077074"/>
            <a:ext cx="9289032" cy="1825673"/>
          </a:xfrm>
          <a:prstGeom prst="roundRect">
            <a:avLst>
              <a:gd name="adj" fmla="val 5194"/>
            </a:avLst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prstClr val="black"/>
                </a:solidFill>
                <a:latin typeface="Calibri"/>
              </a:rPr>
              <a:t>Support Processes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4404EC-1AC2-C24B-8776-45F449B8A309}"/>
              </a:ext>
            </a:extLst>
          </p:cNvPr>
          <p:cNvSpPr/>
          <p:nvPr/>
        </p:nvSpPr>
        <p:spPr>
          <a:xfrm>
            <a:off x="1678563" y="1632013"/>
            <a:ext cx="1356656" cy="5902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white"/>
                </a:solidFill>
                <a:latin typeface="Calibri"/>
              </a:rPr>
              <a:t>EDW &amp; Big Data Analytic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7EFD07-4E3F-CC46-AE5E-9B04B0CE6435}"/>
              </a:ext>
            </a:extLst>
          </p:cNvPr>
          <p:cNvSpPr/>
          <p:nvPr/>
        </p:nvSpPr>
        <p:spPr>
          <a:xfrm>
            <a:off x="4727848" y="1632013"/>
            <a:ext cx="1356656" cy="5902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white"/>
                </a:solidFill>
                <a:latin typeface="Calibri"/>
              </a:rPr>
              <a:t>Audit Management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3AE68C-DC7E-1E43-8EAB-492246C5A985}"/>
              </a:ext>
            </a:extLst>
          </p:cNvPr>
          <p:cNvSpPr/>
          <p:nvPr/>
        </p:nvSpPr>
        <p:spPr>
          <a:xfrm>
            <a:off x="3227176" y="1632013"/>
            <a:ext cx="1356656" cy="5902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white"/>
                </a:solidFill>
                <a:latin typeface="Calibri"/>
              </a:rPr>
              <a:t>Enterprise Risk Management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5E1484-1AC3-AC4C-B359-9D11F0624033}"/>
              </a:ext>
            </a:extLst>
          </p:cNvPr>
          <p:cNvSpPr/>
          <p:nvPr/>
        </p:nvSpPr>
        <p:spPr>
          <a:xfrm>
            <a:off x="6240016" y="1628801"/>
            <a:ext cx="1356656" cy="5902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white"/>
                </a:solidFill>
                <a:latin typeface="Calibri"/>
              </a:rPr>
              <a:t>Business Process Modelling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4F29CF-09F0-8C48-9795-7F9BD8A2D1A5}"/>
              </a:ext>
            </a:extLst>
          </p:cNvPr>
          <p:cNvSpPr/>
          <p:nvPr/>
        </p:nvSpPr>
        <p:spPr>
          <a:xfrm>
            <a:off x="1678563" y="3000689"/>
            <a:ext cx="1356656" cy="5902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white"/>
                </a:solidFill>
                <a:latin typeface="Calibri"/>
              </a:rPr>
              <a:t>Building Information Management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CDFBC0-2A5B-3440-B01F-010A9725A617}"/>
              </a:ext>
            </a:extLst>
          </p:cNvPr>
          <p:cNvSpPr/>
          <p:nvPr/>
        </p:nvSpPr>
        <p:spPr>
          <a:xfrm>
            <a:off x="3207635" y="3000689"/>
            <a:ext cx="1356656" cy="5902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white"/>
                </a:solidFill>
                <a:latin typeface="Calibri"/>
              </a:rPr>
              <a:t>Project Management &amp; Control System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C5E15B-DA2F-E744-A80B-C1AC944F5282}"/>
              </a:ext>
            </a:extLst>
          </p:cNvPr>
          <p:cNvSpPr/>
          <p:nvPr/>
        </p:nvSpPr>
        <p:spPr>
          <a:xfrm>
            <a:off x="4727848" y="2999083"/>
            <a:ext cx="1356656" cy="5902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white"/>
                </a:solidFill>
                <a:latin typeface="Calibri"/>
              </a:rPr>
              <a:t>Supply Chain Management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03F847-125F-6446-992C-E590281454CE}"/>
              </a:ext>
            </a:extLst>
          </p:cNvPr>
          <p:cNvSpPr/>
          <p:nvPr/>
        </p:nvSpPr>
        <p:spPr>
          <a:xfrm>
            <a:off x="6240016" y="2995871"/>
            <a:ext cx="1356656" cy="5902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white"/>
                </a:solidFill>
                <a:latin typeface="Calibri"/>
              </a:rPr>
              <a:t>Operation Management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35CB4F-198C-6743-AAE6-1D04F80BE0D5}"/>
              </a:ext>
            </a:extLst>
          </p:cNvPr>
          <p:cNvSpPr/>
          <p:nvPr/>
        </p:nvSpPr>
        <p:spPr>
          <a:xfrm>
            <a:off x="7752184" y="2995871"/>
            <a:ext cx="1356656" cy="5902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white"/>
                </a:solidFill>
                <a:latin typeface="Calibri"/>
              </a:rPr>
              <a:t>Manufacturing Management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BCC734-ED8A-284D-BD8C-653C6B85C22A}"/>
              </a:ext>
            </a:extLst>
          </p:cNvPr>
          <p:cNvSpPr/>
          <p:nvPr/>
        </p:nvSpPr>
        <p:spPr>
          <a:xfrm>
            <a:off x="9264352" y="2995871"/>
            <a:ext cx="1356656" cy="5902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white"/>
                </a:solidFill>
                <a:latin typeface="Calibri"/>
              </a:rPr>
              <a:t>Investment Management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B4DF0B3-26D5-6F47-B814-82847FF1C83D}"/>
              </a:ext>
            </a:extLst>
          </p:cNvPr>
          <p:cNvSpPr/>
          <p:nvPr/>
        </p:nvSpPr>
        <p:spPr>
          <a:xfrm>
            <a:off x="1678563" y="4424943"/>
            <a:ext cx="1356656" cy="5902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white"/>
                </a:solidFill>
                <a:latin typeface="Calibri"/>
              </a:rPr>
              <a:t>Finance Management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5B2DEC-7054-BA49-86ED-71DBCBD5CD01}"/>
              </a:ext>
            </a:extLst>
          </p:cNvPr>
          <p:cNvSpPr/>
          <p:nvPr/>
        </p:nvSpPr>
        <p:spPr>
          <a:xfrm>
            <a:off x="3207635" y="4424943"/>
            <a:ext cx="1356656" cy="5902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white"/>
                </a:solidFill>
                <a:latin typeface="Calibri"/>
              </a:rPr>
              <a:t>Human Capital Management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CED2F6-8820-9644-9784-D055BAF94A32}"/>
              </a:ext>
            </a:extLst>
          </p:cNvPr>
          <p:cNvSpPr/>
          <p:nvPr/>
        </p:nvSpPr>
        <p:spPr>
          <a:xfrm>
            <a:off x="4727848" y="4423337"/>
            <a:ext cx="1356656" cy="5902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white"/>
                </a:solidFill>
                <a:latin typeface="Calibri"/>
              </a:rPr>
              <a:t>Customer Relationship Management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CCFB95-7C97-C241-9C0E-374493738909}"/>
              </a:ext>
            </a:extLst>
          </p:cNvPr>
          <p:cNvSpPr/>
          <p:nvPr/>
        </p:nvSpPr>
        <p:spPr>
          <a:xfrm>
            <a:off x="6240016" y="4420125"/>
            <a:ext cx="1356656" cy="5902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white"/>
                </a:solidFill>
                <a:latin typeface="Calibri"/>
              </a:rPr>
              <a:t>Asset Management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0D04EE-2618-4549-9925-2B80EE02F8DD}"/>
              </a:ext>
            </a:extLst>
          </p:cNvPr>
          <p:cNvSpPr/>
          <p:nvPr/>
        </p:nvSpPr>
        <p:spPr>
          <a:xfrm>
            <a:off x="7752184" y="4420125"/>
            <a:ext cx="1356656" cy="5902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white"/>
                </a:solidFill>
                <a:latin typeface="Calibri"/>
              </a:rPr>
              <a:t>Knowledge &amp; Learning Management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34465D5-C58A-2343-BC75-3DC408B8D22F}"/>
              </a:ext>
            </a:extLst>
          </p:cNvPr>
          <p:cNvSpPr/>
          <p:nvPr/>
        </p:nvSpPr>
        <p:spPr>
          <a:xfrm>
            <a:off x="9264352" y="4420125"/>
            <a:ext cx="1356656" cy="5902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white"/>
                </a:solidFill>
                <a:latin typeface="Calibri"/>
              </a:rPr>
              <a:t>QSHE Management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1A7514-ACF2-D841-A690-18C9F88E9996}"/>
              </a:ext>
            </a:extLst>
          </p:cNvPr>
          <p:cNvSpPr/>
          <p:nvPr/>
        </p:nvSpPr>
        <p:spPr>
          <a:xfrm>
            <a:off x="1678563" y="5148235"/>
            <a:ext cx="1356656" cy="5902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white"/>
                </a:solidFill>
                <a:latin typeface="Calibri"/>
              </a:rPr>
              <a:t>Document Management System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EFF2651-BC52-DD4B-B8C4-EAED4158290B}"/>
              </a:ext>
            </a:extLst>
          </p:cNvPr>
          <p:cNvSpPr/>
          <p:nvPr/>
        </p:nvSpPr>
        <p:spPr>
          <a:xfrm>
            <a:off x="3207635" y="5148235"/>
            <a:ext cx="1356656" cy="5902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white"/>
                </a:solidFill>
                <a:latin typeface="Calibri"/>
              </a:rPr>
              <a:t>Intranet Portal &amp; Office Automation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1A6C07E-30ED-8D43-A532-0E1DC97DD3B4}"/>
              </a:ext>
            </a:extLst>
          </p:cNvPr>
          <p:cNvSpPr/>
          <p:nvPr/>
        </p:nvSpPr>
        <p:spPr>
          <a:xfrm>
            <a:off x="4727848" y="5146629"/>
            <a:ext cx="1356656" cy="5902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white"/>
                </a:solidFill>
                <a:latin typeface="Calibri"/>
              </a:rPr>
              <a:t>Whistle Blowing System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0AC5D0-9860-5B4A-85C4-3E3AFB595D36}"/>
              </a:ext>
            </a:extLst>
          </p:cNvPr>
          <p:cNvSpPr/>
          <p:nvPr/>
        </p:nvSpPr>
        <p:spPr>
          <a:xfrm>
            <a:off x="6240016" y="5143417"/>
            <a:ext cx="1356656" cy="5902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white"/>
                </a:solidFill>
                <a:latin typeface="Calibri"/>
              </a:rPr>
              <a:t>Public Portal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6FCD54F-5029-FA45-ADEA-E4BC40A78E7D}"/>
              </a:ext>
            </a:extLst>
          </p:cNvPr>
          <p:cNvSpPr/>
          <p:nvPr/>
        </p:nvSpPr>
        <p:spPr>
          <a:xfrm>
            <a:off x="3608004" y="3797110"/>
            <a:ext cx="4953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black"/>
                </a:solidFill>
                <a:latin typeface="Calibri"/>
                <a:cs typeface="Arial" charset="0"/>
              </a:rPr>
              <a:t>Integration Platform (ESB, MDM, Data Quality Management, ETL)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5256E68-5EF3-0541-8DF3-C31C73A01179}"/>
              </a:ext>
            </a:extLst>
          </p:cNvPr>
          <p:cNvSpPr/>
          <p:nvPr/>
        </p:nvSpPr>
        <p:spPr>
          <a:xfrm>
            <a:off x="3663280" y="5950009"/>
            <a:ext cx="4953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black"/>
                </a:solidFill>
                <a:latin typeface="Calibri"/>
                <a:cs typeface="Arial" charset="0"/>
              </a:rPr>
              <a:t>Integration Platform (ESB, MDM, Data Quality Management, ETL)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358A75-DC1C-CE44-B874-15C39FEC9BA3}"/>
              </a:ext>
            </a:extLst>
          </p:cNvPr>
          <p:cNvSpPr/>
          <p:nvPr/>
        </p:nvSpPr>
        <p:spPr>
          <a:xfrm>
            <a:off x="3608004" y="2391456"/>
            <a:ext cx="4953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black"/>
                </a:solidFill>
                <a:latin typeface="Calibri"/>
                <a:cs typeface="Arial" charset="0"/>
              </a:rPr>
              <a:t>Integration Platform (ESB, MDM, Data Quality Management, ETL)</a:t>
            </a:r>
          </a:p>
        </p:txBody>
      </p:sp>
    </p:spTree>
    <p:extLst>
      <p:ext uri="{BB962C8B-B14F-4D97-AF65-F5344CB8AC3E}">
        <p14:creationId xmlns:p14="http://schemas.microsoft.com/office/powerpoint/2010/main" val="1770457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9350D725-F3B0-5441-898F-711F7CD1E2EF}"/>
              </a:ext>
            </a:extLst>
          </p:cNvPr>
          <p:cNvSpPr/>
          <p:nvPr/>
        </p:nvSpPr>
        <p:spPr>
          <a:xfrm>
            <a:off x="1678564" y="980728"/>
            <a:ext cx="8942445" cy="5256585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black"/>
                </a:solidFill>
                <a:latin typeface="Calibri"/>
              </a:rPr>
              <a:t>Integration Platform (ESB, MDM, Data Quality Management, ETL)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E63FC9-EDD0-E847-BAEC-B34D917D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Shared Service vs Local Service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E90E76-E734-6C48-8397-510BB8FA53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NL">
                <a:solidFill>
                  <a:prstClr val="black"/>
                </a:solidFill>
                <a:latin typeface="Calibri"/>
              </a:rPr>
              <a:t>Rencana Strategis Teknologi Informasi 2018-2023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8E683CB-8862-944E-9CDA-421608A48C1B}"/>
              </a:ext>
            </a:extLst>
          </p:cNvPr>
          <p:cNvSpPr/>
          <p:nvPr/>
        </p:nvSpPr>
        <p:spPr>
          <a:xfrm>
            <a:off x="1487488" y="1268762"/>
            <a:ext cx="9289032" cy="1118863"/>
          </a:xfrm>
          <a:prstGeom prst="roundRect">
            <a:avLst>
              <a:gd name="adj" fmla="val 9656"/>
            </a:avLst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prstClr val="black"/>
                </a:solidFill>
                <a:latin typeface="Calibri"/>
              </a:rPr>
              <a:t>Management Process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0D416C1-085A-1E4A-A2BA-CA2DEB5B4F6B}"/>
              </a:ext>
            </a:extLst>
          </p:cNvPr>
          <p:cNvSpPr/>
          <p:nvPr/>
        </p:nvSpPr>
        <p:spPr>
          <a:xfrm>
            <a:off x="1487488" y="2644013"/>
            <a:ext cx="9289032" cy="1145029"/>
          </a:xfrm>
          <a:prstGeom prst="roundRect">
            <a:avLst>
              <a:gd name="adj" fmla="val 9656"/>
            </a:avLst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prstClr val="black"/>
                </a:solidFill>
                <a:latin typeface="Calibri"/>
              </a:rPr>
              <a:t>Core Business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86D18A5-8B61-A64B-AA9A-8D5DA3552430}"/>
              </a:ext>
            </a:extLst>
          </p:cNvPr>
          <p:cNvSpPr/>
          <p:nvPr/>
        </p:nvSpPr>
        <p:spPr>
          <a:xfrm>
            <a:off x="1487488" y="4077074"/>
            <a:ext cx="9289032" cy="1825673"/>
          </a:xfrm>
          <a:prstGeom prst="roundRect">
            <a:avLst>
              <a:gd name="adj" fmla="val 5194"/>
            </a:avLst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prstClr val="black"/>
                </a:solidFill>
                <a:latin typeface="Calibri"/>
              </a:rPr>
              <a:t>Support Processes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4404EC-1AC2-C24B-8776-45F449B8A309}"/>
              </a:ext>
            </a:extLst>
          </p:cNvPr>
          <p:cNvSpPr/>
          <p:nvPr/>
        </p:nvSpPr>
        <p:spPr>
          <a:xfrm>
            <a:off x="1678563" y="1632013"/>
            <a:ext cx="1356656" cy="5902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black"/>
                </a:solidFill>
                <a:latin typeface="Calibri"/>
              </a:rPr>
              <a:t>EDW &amp; Big Data Analytic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7EFD07-4E3F-CC46-AE5E-9B04B0CE6435}"/>
              </a:ext>
            </a:extLst>
          </p:cNvPr>
          <p:cNvSpPr/>
          <p:nvPr/>
        </p:nvSpPr>
        <p:spPr>
          <a:xfrm>
            <a:off x="4727848" y="1632013"/>
            <a:ext cx="1356656" cy="5902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black"/>
                </a:solidFill>
                <a:latin typeface="Calibri"/>
              </a:rPr>
              <a:t>Audit Management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3AE68C-DC7E-1E43-8EAB-492246C5A985}"/>
              </a:ext>
            </a:extLst>
          </p:cNvPr>
          <p:cNvSpPr/>
          <p:nvPr/>
        </p:nvSpPr>
        <p:spPr>
          <a:xfrm>
            <a:off x="3227176" y="1632013"/>
            <a:ext cx="1356656" cy="5902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black"/>
                </a:solidFill>
                <a:latin typeface="Calibri"/>
              </a:rPr>
              <a:t>Enterprise Risk Management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5E1484-1AC3-AC4C-B359-9D11F0624033}"/>
              </a:ext>
            </a:extLst>
          </p:cNvPr>
          <p:cNvSpPr/>
          <p:nvPr/>
        </p:nvSpPr>
        <p:spPr>
          <a:xfrm>
            <a:off x="6240016" y="1628801"/>
            <a:ext cx="1356656" cy="5902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black"/>
                </a:solidFill>
                <a:latin typeface="Calibri"/>
              </a:rPr>
              <a:t>Business Process Modelling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4F29CF-09F0-8C48-9795-7F9BD8A2D1A5}"/>
              </a:ext>
            </a:extLst>
          </p:cNvPr>
          <p:cNvSpPr/>
          <p:nvPr/>
        </p:nvSpPr>
        <p:spPr>
          <a:xfrm>
            <a:off x="1678563" y="3000689"/>
            <a:ext cx="1356656" cy="5902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white"/>
                </a:solidFill>
                <a:latin typeface="Calibri"/>
              </a:rPr>
              <a:t>Building Information Management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CDFBC0-2A5B-3440-B01F-010A9725A617}"/>
              </a:ext>
            </a:extLst>
          </p:cNvPr>
          <p:cNvSpPr/>
          <p:nvPr/>
        </p:nvSpPr>
        <p:spPr>
          <a:xfrm>
            <a:off x="3207635" y="3000689"/>
            <a:ext cx="1356656" cy="5902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white"/>
                </a:solidFill>
                <a:latin typeface="Calibri"/>
              </a:rPr>
              <a:t>Project Management &amp; Control System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C5E15B-DA2F-E744-A80B-C1AC944F5282}"/>
              </a:ext>
            </a:extLst>
          </p:cNvPr>
          <p:cNvSpPr/>
          <p:nvPr/>
        </p:nvSpPr>
        <p:spPr>
          <a:xfrm>
            <a:off x="4727848" y="2999083"/>
            <a:ext cx="1356656" cy="5902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white"/>
                </a:solidFill>
                <a:latin typeface="Calibri"/>
              </a:rPr>
              <a:t>Supply Chain Management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03F847-125F-6446-992C-E590281454CE}"/>
              </a:ext>
            </a:extLst>
          </p:cNvPr>
          <p:cNvSpPr/>
          <p:nvPr/>
        </p:nvSpPr>
        <p:spPr>
          <a:xfrm>
            <a:off x="6240016" y="2995871"/>
            <a:ext cx="1356656" cy="5902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black"/>
                </a:solidFill>
                <a:latin typeface="Calibri"/>
              </a:rPr>
              <a:t>Operation Management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35CB4F-198C-6743-AAE6-1D04F80BE0D5}"/>
              </a:ext>
            </a:extLst>
          </p:cNvPr>
          <p:cNvSpPr/>
          <p:nvPr/>
        </p:nvSpPr>
        <p:spPr>
          <a:xfrm>
            <a:off x="7752184" y="2995871"/>
            <a:ext cx="1356656" cy="5902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black"/>
                </a:solidFill>
                <a:latin typeface="Calibri"/>
              </a:rPr>
              <a:t>Manufacturing Management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BCC734-ED8A-284D-BD8C-653C6B85C22A}"/>
              </a:ext>
            </a:extLst>
          </p:cNvPr>
          <p:cNvSpPr/>
          <p:nvPr/>
        </p:nvSpPr>
        <p:spPr>
          <a:xfrm>
            <a:off x="9264352" y="2995871"/>
            <a:ext cx="1356656" cy="5902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black"/>
                </a:solidFill>
                <a:latin typeface="Calibri"/>
              </a:rPr>
              <a:t>Investment Management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B4DF0B3-26D5-6F47-B814-82847FF1C83D}"/>
              </a:ext>
            </a:extLst>
          </p:cNvPr>
          <p:cNvSpPr/>
          <p:nvPr/>
        </p:nvSpPr>
        <p:spPr>
          <a:xfrm>
            <a:off x="1678563" y="4424943"/>
            <a:ext cx="1356656" cy="5902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white"/>
                </a:solidFill>
                <a:latin typeface="Calibri"/>
              </a:rPr>
              <a:t>Finance Management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5B2DEC-7054-BA49-86ED-71DBCBD5CD01}"/>
              </a:ext>
            </a:extLst>
          </p:cNvPr>
          <p:cNvSpPr/>
          <p:nvPr/>
        </p:nvSpPr>
        <p:spPr>
          <a:xfrm>
            <a:off x="3207635" y="4424943"/>
            <a:ext cx="1356656" cy="5902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white"/>
                </a:solidFill>
                <a:latin typeface="Calibri"/>
              </a:rPr>
              <a:t>Human Capital Management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CED2F6-8820-9644-9784-D055BAF94A32}"/>
              </a:ext>
            </a:extLst>
          </p:cNvPr>
          <p:cNvSpPr/>
          <p:nvPr/>
        </p:nvSpPr>
        <p:spPr>
          <a:xfrm>
            <a:off x="4727848" y="4423337"/>
            <a:ext cx="1356656" cy="5902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white"/>
                </a:solidFill>
                <a:latin typeface="Calibri"/>
              </a:rPr>
              <a:t>Customer Relationship Management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CCFB95-7C97-C241-9C0E-374493738909}"/>
              </a:ext>
            </a:extLst>
          </p:cNvPr>
          <p:cNvSpPr/>
          <p:nvPr/>
        </p:nvSpPr>
        <p:spPr>
          <a:xfrm>
            <a:off x="6240016" y="4420125"/>
            <a:ext cx="1356656" cy="5902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white"/>
                </a:solidFill>
                <a:latin typeface="Calibri"/>
              </a:rPr>
              <a:t>Asset Management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0D04EE-2618-4549-9925-2B80EE02F8DD}"/>
              </a:ext>
            </a:extLst>
          </p:cNvPr>
          <p:cNvSpPr/>
          <p:nvPr/>
        </p:nvSpPr>
        <p:spPr>
          <a:xfrm>
            <a:off x="7752184" y="4420125"/>
            <a:ext cx="1356656" cy="5902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white"/>
                </a:solidFill>
                <a:latin typeface="Calibri"/>
              </a:rPr>
              <a:t>Knowledge &amp; Learning Management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34465D5-C58A-2343-BC75-3DC408B8D22F}"/>
              </a:ext>
            </a:extLst>
          </p:cNvPr>
          <p:cNvSpPr/>
          <p:nvPr/>
        </p:nvSpPr>
        <p:spPr>
          <a:xfrm>
            <a:off x="9264352" y="4420125"/>
            <a:ext cx="1356656" cy="5902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white"/>
                </a:solidFill>
                <a:latin typeface="Calibri"/>
              </a:rPr>
              <a:t>QSHE Management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1A7514-ACF2-D841-A690-18C9F88E9996}"/>
              </a:ext>
            </a:extLst>
          </p:cNvPr>
          <p:cNvSpPr/>
          <p:nvPr/>
        </p:nvSpPr>
        <p:spPr>
          <a:xfrm>
            <a:off x="1678563" y="5148235"/>
            <a:ext cx="1356656" cy="5902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black"/>
                </a:solidFill>
                <a:latin typeface="Calibri"/>
              </a:rPr>
              <a:t>Document Management System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EFF2651-BC52-DD4B-B8C4-EAED4158290B}"/>
              </a:ext>
            </a:extLst>
          </p:cNvPr>
          <p:cNvSpPr/>
          <p:nvPr/>
        </p:nvSpPr>
        <p:spPr>
          <a:xfrm>
            <a:off x="3207635" y="5148235"/>
            <a:ext cx="1356656" cy="5902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black"/>
                </a:solidFill>
                <a:latin typeface="Calibri"/>
              </a:rPr>
              <a:t>Intranet Portal &amp; Office Automation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1A6C07E-30ED-8D43-A532-0E1DC97DD3B4}"/>
              </a:ext>
            </a:extLst>
          </p:cNvPr>
          <p:cNvSpPr/>
          <p:nvPr/>
        </p:nvSpPr>
        <p:spPr>
          <a:xfrm>
            <a:off x="4727848" y="5146629"/>
            <a:ext cx="1356656" cy="5902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black"/>
                </a:solidFill>
                <a:latin typeface="Calibri"/>
              </a:rPr>
              <a:t>Whistle Blowing System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0AC5D0-9860-5B4A-85C4-3E3AFB595D36}"/>
              </a:ext>
            </a:extLst>
          </p:cNvPr>
          <p:cNvSpPr/>
          <p:nvPr/>
        </p:nvSpPr>
        <p:spPr>
          <a:xfrm>
            <a:off x="6240016" y="5143417"/>
            <a:ext cx="1356656" cy="5902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black"/>
                </a:solidFill>
                <a:latin typeface="Calibri"/>
              </a:rPr>
              <a:t>Public Portal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6FCD54F-5029-FA45-ADEA-E4BC40A78E7D}"/>
              </a:ext>
            </a:extLst>
          </p:cNvPr>
          <p:cNvSpPr/>
          <p:nvPr/>
        </p:nvSpPr>
        <p:spPr>
          <a:xfrm>
            <a:off x="3608004" y="3797110"/>
            <a:ext cx="4953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black"/>
                </a:solidFill>
                <a:latin typeface="Calibri"/>
                <a:cs typeface="Arial" charset="0"/>
              </a:rPr>
              <a:t>Integration Platform (ESB, MDM, Data Quality Management, ETL)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5256E68-5EF3-0541-8DF3-C31C73A01179}"/>
              </a:ext>
            </a:extLst>
          </p:cNvPr>
          <p:cNvSpPr/>
          <p:nvPr/>
        </p:nvSpPr>
        <p:spPr>
          <a:xfrm>
            <a:off x="3663280" y="5950009"/>
            <a:ext cx="4953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black"/>
                </a:solidFill>
                <a:latin typeface="Calibri"/>
                <a:cs typeface="Arial" charset="0"/>
              </a:rPr>
              <a:t>Integration Platform (ESB, MDM, Data Quality Management, ETL)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6D2377-4D7F-B448-AA0B-5D5B9807396E}"/>
              </a:ext>
            </a:extLst>
          </p:cNvPr>
          <p:cNvSpPr/>
          <p:nvPr/>
        </p:nvSpPr>
        <p:spPr>
          <a:xfrm>
            <a:off x="9624392" y="260648"/>
            <a:ext cx="1152128" cy="31338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black"/>
                </a:solidFill>
                <a:latin typeface="Calibri"/>
              </a:rPr>
              <a:t>Local Service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59501CD-B7A8-3B49-88F3-5DEE816D5D0D}"/>
              </a:ext>
            </a:extLst>
          </p:cNvPr>
          <p:cNvSpPr/>
          <p:nvPr/>
        </p:nvSpPr>
        <p:spPr>
          <a:xfrm>
            <a:off x="8328248" y="260648"/>
            <a:ext cx="1152128" cy="3133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white"/>
                </a:solidFill>
                <a:latin typeface="Calibri"/>
              </a:rPr>
              <a:t>Shared Service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DDE3DE-1C52-6F4A-A900-565DAFF22AAD}"/>
              </a:ext>
            </a:extLst>
          </p:cNvPr>
          <p:cNvSpPr/>
          <p:nvPr/>
        </p:nvSpPr>
        <p:spPr>
          <a:xfrm>
            <a:off x="3608004" y="2391456"/>
            <a:ext cx="4953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black"/>
                </a:solidFill>
                <a:latin typeface="Calibri"/>
                <a:cs typeface="Arial" charset="0"/>
              </a:rPr>
              <a:t>Integration Platform (ESB, MDM, Data Quality Management, ETL)</a:t>
            </a:r>
          </a:p>
        </p:txBody>
      </p:sp>
    </p:spTree>
    <p:extLst>
      <p:ext uri="{BB962C8B-B14F-4D97-AF65-F5344CB8AC3E}">
        <p14:creationId xmlns:p14="http://schemas.microsoft.com/office/powerpoint/2010/main" val="3338741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9350D725-F3B0-5441-898F-711F7CD1E2EF}"/>
              </a:ext>
            </a:extLst>
          </p:cNvPr>
          <p:cNvSpPr/>
          <p:nvPr/>
        </p:nvSpPr>
        <p:spPr>
          <a:xfrm>
            <a:off x="1678564" y="980728"/>
            <a:ext cx="8942445" cy="5256585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black"/>
                </a:solidFill>
                <a:latin typeface="Calibri"/>
              </a:rPr>
              <a:t>Integration Platform (ESB, MDM, Data Quality Management, ETL)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E63FC9-EDD0-E847-BAEC-B34D917D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Gap 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E90E76-E734-6C48-8397-510BB8FA53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NL">
                <a:solidFill>
                  <a:prstClr val="black"/>
                </a:solidFill>
                <a:latin typeface="Calibri"/>
              </a:rPr>
              <a:t>Rencana Strategis Teknologi Informasi 2018-2023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8E683CB-8862-944E-9CDA-421608A48C1B}"/>
              </a:ext>
            </a:extLst>
          </p:cNvPr>
          <p:cNvSpPr/>
          <p:nvPr/>
        </p:nvSpPr>
        <p:spPr>
          <a:xfrm>
            <a:off x="1487488" y="1268762"/>
            <a:ext cx="9289032" cy="1118863"/>
          </a:xfrm>
          <a:prstGeom prst="roundRect">
            <a:avLst>
              <a:gd name="adj" fmla="val 9656"/>
            </a:avLst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prstClr val="black"/>
                </a:solidFill>
                <a:latin typeface="Calibri"/>
              </a:rPr>
              <a:t>Management Process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0D416C1-085A-1E4A-A2BA-CA2DEB5B4F6B}"/>
              </a:ext>
            </a:extLst>
          </p:cNvPr>
          <p:cNvSpPr/>
          <p:nvPr/>
        </p:nvSpPr>
        <p:spPr>
          <a:xfrm>
            <a:off x="1487488" y="2644013"/>
            <a:ext cx="9289032" cy="1145029"/>
          </a:xfrm>
          <a:prstGeom prst="roundRect">
            <a:avLst>
              <a:gd name="adj" fmla="val 9656"/>
            </a:avLst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prstClr val="black"/>
                </a:solidFill>
                <a:latin typeface="Calibri"/>
              </a:rPr>
              <a:t>Core Business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86D18A5-8B61-A64B-AA9A-8D5DA3552430}"/>
              </a:ext>
            </a:extLst>
          </p:cNvPr>
          <p:cNvSpPr/>
          <p:nvPr/>
        </p:nvSpPr>
        <p:spPr>
          <a:xfrm>
            <a:off x="1487488" y="4077074"/>
            <a:ext cx="9289032" cy="1825673"/>
          </a:xfrm>
          <a:prstGeom prst="roundRect">
            <a:avLst>
              <a:gd name="adj" fmla="val 5194"/>
            </a:avLst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prstClr val="black"/>
                </a:solidFill>
                <a:latin typeface="Calibri"/>
              </a:rPr>
              <a:t>Support Processes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4404EC-1AC2-C24B-8776-45F449B8A309}"/>
              </a:ext>
            </a:extLst>
          </p:cNvPr>
          <p:cNvSpPr/>
          <p:nvPr/>
        </p:nvSpPr>
        <p:spPr>
          <a:xfrm>
            <a:off x="1678563" y="1632013"/>
            <a:ext cx="1356656" cy="590262"/>
          </a:xfrm>
          <a:prstGeom prst="rect">
            <a:avLst/>
          </a:prstGeom>
          <a:solidFill>
            <a:srgbClr val="FFC000"/>
          </a:solidFill>
          <a:ln w="127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black"/>
                </a:solidFill>
                <a:latin typeface="Calibri"/>
              </a:rPr>
              <a:t>EDW &amp; Big Data Analytic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7EFD07-4E3F-CC46-AE5E-9B04B0CE6435}"/>
              </a:ext>
            </a:extLst>
          </p:cNvPr>
          <p:cNvSpPr/>
          <p:nvPr/>
        </p:nvSpPr>
        <p:spPr>
          <a:xfrm>
            <a:off x="4727848" y="1632013"/>
            <a:ext cx="1356656" cy="590262"/>
          </a:xfrm>
          <a:prstGeom prst="rect">
            <a:avLst/>
          </a:prstGeom>
          <a:solidFill>
            <a:srgbClr val="FFC000"/>
          </a:solidFill>
          <a:ln w="127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black"/>
                </a:solidFill>
                <a:latin typeface="Calibri"/>
              </a:rPr>
              <a:t>Audit Management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3AE68C-DC7E-1E43-8EAB-492246C5A985}"/>
              </a:ext>
            </a:extLst>
          </p:cNvPr>
          <p:cNvSpPr/>
          <p:nvPr/>
        </p:nvSpPr>
        <p:spPr>
          <a:xfrm>
            <a:off x="3227176" y="1632013"/>
            <a:ext cx="1356656" cy="590262"/>
          </a:xfrm>
          <a:prstGeom prst="rect">
            <a:avLst/>
          </a:prstGeom>
          <a:solidFill>
            <a:srgbClr val="FFC000"/>
          </a:solidFill>
          <a:ln w="127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black"/>
                </a:solidFill>
                <a:latin typeface="Calibri"/>
              </a:rPr>
              <a:t>Enterprise Risk Management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5E1484-1AC3-AC4C-B359-9D11F0624033}"/>
              </a:ext>
            </a:extLst>
          </p:cNvPr>
          <p:cNvSpPr/>
          <p:nvPr/>
        </p:nvSpPr>
        <p:spPr>
          <a:xfrm>
            <a:off x="6240016" y="1628801"/>
            <a:ext cx="1356656" cy="5902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black"/>
                </a:solidFill>
                <a:latin typeface="Calibri"/>
              </a:rPr>
              <a:t>Business Process Modelling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4F29CF-09F0-8C48-9795-7F9BD8A2D1A5}"/>
              </a:ext>
            </a:extLst>
          </p:cNvPr>
          <p:cNvSpPr/>
          <p:nvPr/>
        </p:nvSpPr>
        <p:spPr>
          <a:xfrm>
            <a:off x="1678563" y="3000689"/>
            <a:ext cx="1356656" cy="590262"/>
          </a:xfrm>
          <a:prstGeom prst="rect">
            <a:avLst/>
          </a:prstGeom>
          <a:solidFill>
            <a:srgbClr val="FFC000"/>
          </a:solidFill>
          <a:ln w="127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black"/>
                </a:solidFill>
                <a:latin typeface="Calibri"/>
              </a:rPr>
              <a:t>Building Information Management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CDFBC0-2A5B-3440-B01F-010A9725A617}"/>
              </a:ext>
            </a:extLst>
          </p:cNvPr>
          <p:cNvSpPr/>
          <p:nvPr/>
        </p:nvSpPr>
        <p:spPr>
          <a:xfrm>
            <a:off x="3207635" y="3000689"/>
            <a:ext cx="1356656" cy="590262"/>
          </a:xfrm>
          <a:prstGeom prst="rect">
            <a:avLst/>
          </a:prstGeom>
          <a:solidFill>
            <a:srgbClr val="FFC000"/>
          </a:solidFill>
          <a:ln w="127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black"/>
                </a:solidFill>
                <a:latin typeface="Calibri"/>
              </a:rPr>
              <a:t>Project Management &amp; Control System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C5E15B-DA2F-E744-A80B-C1AC944F5282}"/>
              </a:ext>
            </a:extLst>
          </p:cNvPr>
          <p:cNvSpPr/>
          <p:nvPr/>
        </p:nvSpPr>
        <p:spPr>
          <a:xfrm>
            <a:off x="4727848" y="2999083"/>
            <a:ext cx="1356656" cy="590262"/>
          </a:xfrm>
          <a:prstGeom prst="rect">
            <a:avLst/>
          </a:prstGeom>
          <a:solidFill>
            <a:srgbClr val="FFC000"/>
          </a:solidFill>
          <a:ln w="127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black"/>
                </a:solidFill>
                <a:latin typeface="Calibri"/>
              </a:rPr>
              <a:t>Supply Chain Management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03F847-125F-6446-992C-E590281454CE}"/>
              </a:ext>
            </a:extLst>
          </p:cNvPr>
          <p:cNvSpPr/>
          <p:nvPr/>
        </p:nvSpPr>
        <p:spPr>
          <a:xfrm>
            <a:off x="6240016" y="2995871"/>
            <a:ext cx="1356656" cy="590262"/>
          </a:xfrm>
          <a:prstGeom prst="rect">
            <a:avLst/>
          </a:prstGeom>
          <a:solidFill>
            <a:srgbClr val="FFC000"/>
          </a:solidFill>
          <a:ln w="127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black"/>
                </a:solidFill>
                <a:latin typeface="Calibri"/>
              </a:rPr>
              <a:t>Operation Management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35CB4F-198C-6743-AAE6-1D04F80BE0D5}"/>
              </a:ext>
            </a:extLst>
          </p:cNvPr>
          <p:cNvSpPr/>
          <p:nvPr/>
        </p:nvSpPr>
        <p:spPr>
          <a:xfrm>
            <a:off x="7752184" y="2995871"/>
            <a:ext cx="1356656" cy="590262"/>
          </a:xfrm>
          <a:prstGeom prst="rect">
            <a:avLst/>
          </a:prstGeom>
          <a:solidFill>
            <a:srgbClr val="FFC000"/>
          </a:solidFill>
          <a:ln w="127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black"/>
                </a:solidFill>
                <a:latin typeface="Calibri"/>
              </a:rPr>
              <a:t>Manufacturing Management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BCC734-ED8A-284D-BD8C-653C6B85C22A}"/>
              </a:ext>
            </a:extLst>
          </p:cNvPr>
          <p:cNvSpPr/>
          <p:nvPr/>
        </p:nvSpPr>
        <p:spPr>
          <a:xfrm>
            <a:off x="9264352" y="2995871"/>
            <a:ext cx="1356656" cy="590262"/>
          </a:xfrm>
          <a:prstGeom prst="rect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white"/>
                </a:solidFill>
                <a:latin typeface="Calibri"/>
              </a:rPr>
              <a:t>Investment Management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B4DF0B3-26D5-6F47-B814-82847FF1C83D}"/>
              </a:ext>
            </a:extLst>
          </p:cNvPr>
          <p:cNvSpPr/>
          <p:nvPr/>
        </p:nvSpPr>
        <p:spPr>
          <a:xfrm>
            <a:off x="1678563" y="4424943"/>
            <a:ext cx="1356656" cy="590262"/>
          </a:xfrm>
          <a:prstGeom prst="rect">
            <a:avLst/>
          </a:prstGeom>
          <a:solidFill>
            <a:srgbClr val="FFC000"/>
          </a:solidFill>
          <a:ln w="127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black"/>
                </a:solidFill>
                <a:latin typeface="Calibri"/>
              </a:rPr>
              <a:t>Finance Management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5B2DEC-7054-BA49-86ED-71DBCBD5CD01}"/>
              </a:ext>
            </a:extLst>
          </p:cNvPr>
          <p:cNvSpPr/>
          <p:nvPr/>
        </p:nvSpPr>
        <p:spPr>
          <a:xfrm>
            <a:off x="3207635" y="4424943"/>
            <a:ext cx="1356656" cy="590262"/>
          </a:xfrm>
          <a:prstGeom prst="rect">
            <a:avLst/>
          </a:prstGeom>
          <a:solidFill>
            <a:srgbClr val="FFC000"/>
          </a:solidFill>
          <a:ln w="127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black"/>
                </a:solidFill>
                <a:latin typeface="Calibri"/>
              </a:rPr>
              <a:t>Human Capital Management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CED2F6-8820-9644-9784-D055BAF94A32}"/>
              </a:ext>
            </a:extLst>
          </p:cNvPr>
          <p:cNvSpPr/>
          <p:nvPr/>
        </p:nvSpPr>
        <p:spPr>
          <a:xfrm>
            <a:off x="4727848" y="4423337"/>
            <a:ext cx="1356656" cy="590262"/>
          </a:xfrm>
          <a:prstGeom prst="rect">
            <a:avLst/>
          </a:prstGeom>
          <a:solidFill>
            <a:srgbClr val="FFC000"/>
          </a:solidFill>
          <a:ln w="127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black"/>
                </a:solidFill>
                <a:latin typeface="Calibri"/>
              </a:rPr>
              <a:t>Customer Relationship Management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CCFB95-7C97-C241-9C0E-374493738909}"/>
              </a:ext>
            </a:extLst>
          </p:cNvPr>
          <p:cNvSpPr/>
          <p:nvPr/>
        </p:nvSpPr>
        <p:spPr>
          <a:xfrm>
            <a:off x="6240016" y="4420125"/>
            <a:ext cx="1356656" cy="590262"/>
          </a:xfrm>
          <a:prstGeom prst="rect">
            <a:avLst/>
          </a:prstGeom>
          <a:solidFill>
            <a:srgbClr val="FFC000"/>
          </a:solidFill>
          <a:ln w="127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black"/>
                </a:solidFill>
                <a:latin typeface="Calibri"/>
              </a:rPr>
              <a:t>Asset Management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0D04EE-2618-4549-9925-2B80EE02F8DD}"/>
              </a:ext>
            </a:extLst>
          </p:cNvPr>
          <p:cNvSpPr/>
          <p:nvPr/>
        </p:nvSpPr>
        <p:spPr>
          <a:xfrm>
            <a:off x="7752184" y="4420125"/>
            <a:ext cx="1356656" cy="590262"/>
          </a:xfrm>
          <a:prstGeom prst="rect">
            <a:avLst/>
          </a:prstGeom>
          <a:solidFill>
            <a:srgbClr val="FFC000"/>
          </a:solidFill>
          <a:ln w="127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black"/>
                </a:solidFill>
                <a:latin typeface="Calibri"/>
              </a:rPr>
              <a:t>Knowledge &amp; Learning Management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34465D5-C58A-2343-BC75-3DC408B8D22F}"/>
              </a:ext>
            </a:extLst>
          </p:cNvPr>
          <p:cNvSpPr/>
          <p:nvPr/>
        </p:nvSpPr>
        <p:spPr>
          <a:xfrm>
            <a:off x="9264352" y="4420125"/>
            <a:ext cx="1356656" cy="590262"/>
          </a:xfrm>
          <a:prstGeom prst="rect">
            <a:avLst/>
          </a:prstGeom>
          <a:solidFill>
            <a:srgbClr val="FFC000"/>
          </a:solidFill>
          <a:ln w="127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black"/>
                </a:solidFill>
                <a:latin typeface="Calibri"/>
              </a:rPr>
              <a:t>QSHE Management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1A7514-ACF2-D841-A690-18C9F88E9996}"/>
              </a:ext>
            </a:extLst>
          </p:cNvPr>
          <p:cNvSpPr/>
          <p:nvPr/>
        </p:nvSpPr>
        <p:spPr>
          <a:xfrm>
            <a:off x="1678563" y="5148235"/>
            <a:ext cx="1356656" cy="590262"/>
          </a:xfrm>
          <a:prstGeom prst="rect">
            <a:avLst/>
          </a:prstGeom>
          <a:solidFill>
            <a:srgbClr val="FFC000"/>
          </a:solidFill>
          <a:ln w="127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black"/>
                </a:solidFill>
                <a:latin typeface="Calibri"/>
              </a:rPr>
              <a:t>Document Management System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EFF2651-BC52-DD4B-B8C4-EAED4158290B}"/>
              </a:ext>
            </a:extLst>
          </p:cNvPr>
          <p:cNvSpPr/>
          <p:nvPr/>
        </p:nvSpPr>
        <p:spPr>
          <a:xfrm>
            <a:off x="3207635" y="5148235"/>
            <a:ext cx="1356656" cy="5902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black"/>
                </a:solidFill>
                <a:latin typeface="Calibri"/>
              </a:rPr>
              <a:t>Intranet Portal &amp; Office Automation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1A6C07E-30ED-8D43-A532-0E1DC97DD3B4}"/>
              </a:ext>
            </a:extLst>
          </p:cNvPr>
          <p:cNvSpPr/>
          <p:nvPr/>
        </p:nvSpPr>
        <p:spPr>
          <a:xfrm>
            <a:off x="4727848" y="5146629"/>
            <a:ext cx="1356656" cy="590262"/>
          </a:xfrm>
          <a:prstGeom prst="rect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white"/>
                </a:solidFill>
                <a:latin typeface="Calibri"/>
              </a:rPr>
              <a:t>Whistle Blowing System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0AC5D0-9860-5B4A-85C4-3E3AFB595D36}"/>
              </a:ext>
            </a:extLst>
          </p:cNvPr>
          <p:cNvSpPr/>
          <p:nvPr/>
        </p:nvSpPr>
        <p:spPr>
          <a:xfrm>
            <a:off x="6240016" y="5143417"/>
            <a:ext cx="1356656" cy="5902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black"/>
                </a:solidFill>
                <a:latin typeface="Calibri"/>
              </a:rPr>
              <a:t>Public Portal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6FCD54F-5029-FA45-ADEA-E4BC40A78E7D}"/>
              </a:ext>
            </a:extLst>
          </p:cNvPr>
          <p:cNvSpPr/>
          <p:nvPr/>
        </p:nvSpPr>
        <p:spPr>
          <a:xfrm>
            <a:off x="3608004" y="3797110"/>
            <a:ext cx="4953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black"/>
                </a:solidFill>
                <a:latin typeface="Calibri"/>
                <a:cs typeface="Arial" charset="0"/>
              </a:rPr>
              <a:t>Integration Platform (ESB, MDM, Data Quality Management, ETL)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5256E68-5EF3-0541-8DF3-C31C73A01179}"/>
              </a:ext>
            </a:extLst>
          </p:cNvPr>
          <p:cNvSpPr/>
          <p:nvPr/>
        </p:nvSpPr>
        <p:spPr>
          <a:xfrm>
            <a:off x="3663280" y="5950009"/>
            <a:ext cx="4953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black"/>
                </a:solidFill>
                <a:latin typeface="Calibri"/>
                <a:cs typeface="Arial" charset="0"/>
              </a:rPr>
              <a:t>Integration Platform (ESB, MDM, Data Quality Management, ETL)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865D7B4-AD16-0F49-9AD4-0ACF322D49D9}"/>
              </a:ext>
            </a:extLst>
          </p:cNvPr>
          <p:cNvSpPr/>
          <p:nvPr/>
        </p:nvSpPr>
        <p:spPr>
          <a:xfrm>
            <a:off x="9624392" y="116632"/>
            <a:ext cx="1152128" cy="457402"/>
          </a:xfrm>
          <a:prstGeom prst="rect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white"/>
                </a:solidFill>
                <a:latin typeface="Calibri"/>
              </a:rPr>
              <a:t>Belum ada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27EBC0A-8573-6D47-A050-4DD30FD8AA0D}"/>
              </a:ext>
            </a:extLst>
          </p:cNvPr>
          <p:cNvSpPr/>
          <p:nvPr/>
        </p:nvSpPr>
        <p:spPr>
          <a:xfrm>
            <a:off x="8184232" y="116632"/>
            <a:ext cx="1296144" cy="457402"/>
          </a:xfrm>
          <a:prstGeom prst="rect">
            <a:avLst/>
          </a:prstGeom>
          <a:solidFill>
            <a:srgbClr val="FFC000"/>
          </a:solidFill>
          <a:ln w="127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black"/>
                </a:solidFill>
                <a:latin typeface="Calibri"/>
              </a:rPr>
              <a:t>Sudah ada, perlu pengembangan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7913BF-3E75-E241-AD20-D61DD9AFB938}"/>
              </a:ext>
            </a:extLst>
          </p:cNvPr>
          <p:cNvSpPr/>
          <p:nvPr/>
        </p:nvSpPr>
        <p:spPr>
          <a:xfrm>
            <a:off x="6744072" y="110477"/>
            <a:ext cx="1296144" cy="45740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black"/>
                </a:solidFill>
                <a:latin typeface="Calibri"/>
              </a:rPr>
              <a:t>Sudah ada dan memadai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463D42D-316F-A744-8E53-FF1A9AAEA172}"/>
              </a:ext>
            </a:extLst>
          </p:cNvPr>
          <p:cNvSpPr/>
          <p:nvPr/>
        </p:nvSpPr>
        <p:spPr>
          <a:xfrm>
            <a:off x="3608004" y="2391456"/>
            <a:ext cx="4953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black"/>
                </a:solidFill>
                <a:latin typeface="Calibri"/>
                <a:cs typeface="Arial" charset="0"/>
              </a:rPr>
              <a:t>Integration Platform (ESB, MDM, Data Quality Management, ETL)</a:t>
            </a:r>
          </a:p>
        </p:txBody>
      </p:sp>
    </p:spTree>
    <p:extLst>
      <p:ext uri="{BB962C8B-B14F-4D97-AF65-F5344CB8AC3E}">
        <p14:creationId xmlns:p14="http://schemas.microsoft.com/office/powerpoint/2010/main" val="213411331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650</Words>
  <Application>Microsoft Office PowerPoint</Application>
  <PresentationFormat>Widescreen</PresentationFormat>
  <Paragraphs>186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Microsoft YaHei</vt:lpstr>
      <vt:lpstr>Arial</vt:lpstr>
      <vt:lpstr>Calibri</vt:lpstr>
      <vt:lpstr>Helvetica Light</vt:lpstr>
      <vt:lpstr>Wingdings</vt:lpstr>
      <vt:lpstr>1_Office Theme</vt:lpstr>
      <vt:lpstr>Arsitektur Bisnis</vt:lpstr>
      <vt:lpstr>Analisis Dukungan TI atas Arsitektur Bisnis per 2018</vt:lpstr>
      <vt:lpstr>Arsitektur Sistem Informasi</vt:lpstr>
      <vt:lpstr>Shared Service vs Local Service</vt:lpstr>
      <vt:lpstr>Gap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Arsitektur Bisnis</dc:title>
  <dc:creator>BEBEN SUBAGJA</dc:creator>
  <cp:lastModifiedBy>BEBEN SUBAGJA</cp:lastModifiedBy>
  <cp:revision>1</cp:revision>
  <dcterms:created xsi:type="dcterms:W3CDTF">2018-11-26T06:02:09Z</dcterms:created>
  <dcterms:modified xsi:type="dcterms:W3CDTF">2018-11-26T06:02:38Z</dcterms:modified>
</cp:coreProperties>
</file>