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erif Display" charset="1" panose="00000000000000000000"/>
      <p:regular r:id="rId10"/>
    </p:embeddedFont>
    <p:embeddedFont>
      <p:font typeface="DM Serif Display Italics" charset="1" panose="00000000000000000000"/>
      <p:regular r:id="rId11"/>
    </p:embeddedFont>
    <p:embeddedFont>
      <p:font typeface="Garet" charset="1" panose="00000000000000000000"/>
      <p:regular r:id="rId12"/>
    </p:embeddedFont>
    <p:embeddedFont>
      <p:font typeface="Garet Bold" charset="1" panose="00000000000000000000"/>
      <p:regular r:id="rId13"/>
    </p:embeddedFont>
    <p:embeddedFont>
      <p:font typeface="Garet Italics" charset="1" panose="00000000000000000000"/>
      <p:regular r:id="rId14"/>
    </p:embeddedFont>
    <p:embeddedFont>
      <p:font typeface="Garet Bold Italics" charset="1" panose="00000000000000000000"/>
      <p:regular r:id="rId15"/>
    </p:embeddedFont>
    <p:embeddedFont>
      <p:font typeface="Garet Light" charset="1" panose="00000000000000000000"/>
      <p:regular r:id="rId16"/>
    </p:embeddedFont>
    <p:embeddedFont>
      <p:font typeface="Garet Ultra-Bold" charset="1" panose="00000000000000000000"/>
      <p:regular r:id="rId17"/>
    </p:embeddedFont>
    <p:embeddedFont>
      <p:font typeface="Garet Ultra-Bold Italics" charset="1" panose="00000000000000000000"/>
      <p:regular r:id="rId18"/>
    </p:embeddedFont>
    <p:embeddedFont>
      <p:font typeface="Garet Heavy" charset="1" panose="00000000000000000000"/>
      <p:regular r:id="rId19"/>
    </p:embeddedFont>
    <p:embeddedFont>
      <p:font typeface="Garet Heavy Italics" charset="1" panose="00000000000000000000"/>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Canva Sans Italics" charset="1" panose="020B0503030501040103"/>
      <p:regular r:id="rId23"/>
    </p:embeddedFont>
    <p:embeddedFont>
      <p:font typeface="Canva Sans Bold Italics" charset="1" panose="020B0803030501040103"/>
      <p:regular r:id="rId24"/>
    </p:embeddedFont>
    <p:embeddedFont>
      <p:font typeface="Canva Sans Medium" charset="1" panose="020B0603030501040103"/>
      <p:regular r:id="rId25"/>
    </p:embeddedFont>
    <p:embeddedFont>
      <p:font typeface="Canva Sans Medium Italics" charset="1" panose="020B06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1044930" y="0"/>
            <a:ext cx="7243070" cy="10622880"/>
            <a:chOff x="0" y="0"/>
            <a:chExt cx="579439" cy="849821"/>
          </a:xfrm>
        </p:grpSpPr>
        <p:sp>
          <p:nvSpPr>
            <p:cNvPr name="Freeform 3" id="3"/>
            <p:cNvSpPr/>
            <p:nvPr/>
          </p:nvSpPr>
          <p:spPr>
            <a:xfrm flipH="false" flipV="false" rot="0">
              <a:off x="0" y="0"/>
              <a:ext cx="579439" cy="849821"/>
            </a:xfrm>
            <a:custGeom>
              <a:avLst/>
              <a:gdLst/>
              <a:ahLst/>
              <a:cxnLst/>
              <a:rect r="r" b="b" t="t" l="l"/>
              <a:pathLst>
                <a:path h="849821" w="579439">
                  <a:moveTo>
                    <a:pt x="0" y="0"/>
                  </a:moveTo>
                  <a:lnTo>
                    <a:pt x="579439" y="0"/>
                  </a:lnTo>
                  <a:lnTo>
                    <a:pt x="579439" y="849821"/>
                  </a:lnTo>
                  <a:lnTo>
                    <a:pt x="0" y="849821"/>
                  </a:lnTo>
                  <a:close/>
                </a:path>
              </a:pathLst>
            </a:custGeom>
            <a:solidFill>
              <a:srgbClr val="FFE49A"/>
            </a:solidFill>
            <a:ln cap="sq">
              <a:noFill/>
              <a:prstDash val="solid"/>
              <a:miter/>
            </a:ln>
          </p:spPr>
        </p:sp>
        <p:sp>
          <p:nvSpPr>
            <p:cNvPr name="TextBox 4" id="4"/>
            <p:cNvSpPr txBox="true"/>
            <p:nvPr/>
          </p:nvSpPr>
          <p:spPr>
            <a:xfrm>
              <a:off x="0" y="-28575"/>
              <a:ext cx="579439" cy="87839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05722" y="-167940"/>
            <a:ext cx="607099" cy="10622880"/>
            <a:chOff x="0" y="0"/>
            <a:chExt cx="48567" cy="849821"/>
          </a:xfrm>
        </p:grpSpPr>
        <p:sp>
          <p:nvSpPr>
            <p:cNvPr name="Freeform 6" id="6"/>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7" id="7"/>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8479140" y="2057400"/>
            <a:ext cx="9259747" cy="8229600"/>
          </a:xfrm>
          <a:custGeom>
            <a:avLst/>
            <a:gdLst/>
            <a:ahLst/>
            <a:cxnLst/>
            <a:rect r="r" b="b" t="t" l="l"/>
            <a:pathLst>
              <a:path h="8229600" w="9259747">
                <a:moveTo>
                  <a:pt x="0" y="0"/>
                </a:moveTo>
                <a:lnTo>
                  <a:pt x="9259747" y="0"/>
                </a:lnTo>
                <a:lnTo>
                  <a:pt x="9259747" y="8229600"/>
                </a:lnTo>
                <a:lnTo>
                  <a:pt x="0" y="8229600"/>
                </a:lnTo>
                <a:lnTo>
                  <a:pt x="0" y="0"/>
                </a:lnTo>
                <a:close/>
              </a:path>
            </a:pathLst>
          </a:custGeom>
          <a:blipFill>
            <a:blip r:embed="rId2"/>
            <a:stretch>
              <a:fillRect l="0" t="0" r="0" b="0"/>
            </a:stretch>
          </a:blipFill>
        </p:spPr>
      </p:sp>
      <p:sp>
        <p:nvSpPr>
          <p:cNvPr name="Freeform 9" id="9"/>
          <p:cNvSpPr/>
          <p:nvPr/>
        </p:nvSpPr>
        <p:spPr>
          <a:xfrm flipH="false" flipV="false" rot="426246">
            <a:off x="8621031" y="536895"/>
            <a:ext cx="1260869" cy="2372886"/>
          </a:xfrm>
          <a:custGeom>
            <a:avLst/>
            <a:gdLst/>
            <a:ahLst/>
            <a:cxnLst/>
            <a:rect r="r" b="b" t="t" l="l"/>
            <a:pathLst>
              <a:path h="2372886" w="1260869">
                <a:moveTo>
                  <a:pt x="0" y="0"/>
                </a:moveTo>
                <a:lnTo>
                  <a:pt x="1260869" y="0"/>
                </a:lnTo>
                <a:lnTo>
                  <a:pt x="1260869" y="2372886"/>
                </a:lnTo>
                <a:lnTo>
                  <a:pt x="0" y="237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668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5"/>
            <a:stretch>
              <a:fillRect l="0" t="0" r="0" b="0"/>
            </a:stretch>
          </a:blipFill>
        </p:spPr>
      </p:sp>
      <p:sp>
        <p:nvSpPr>
          <p:cNvPr name="TextBox 11" id="11"/>
          <p:cNvSpPr txBox="true"/>
          <p:nvPr/>
        </p:nvSpPr>
        <p:spPr>
          <a:xfrm rot="0">
            <a:off x="1509206" y="4192626"/>
            <a:ext cx="7808404" cy="2418603"/>
          </a:xfrm>
          <a:prstGeom prst="rect">
            <a:avLst/>
          </a:prstGeom>
        </p:spPr>
        <p:txBody>
          <a:bodyPr anchor="t" rtlCol="false" tIns="0" lIns="0" bIns="0" rIns="0">
            <a:spAutoFit/>
          </a:bodyPr>
          <a:lstStyle/>
          <a:p>
            <a:pPr>
              <a:lnSpc>
                <a:spcPts val="9345"/>
              </a:lnSpc>
            </a:pPr>
            <a:r>
              <a:rPr lang="en-US" sz="9345">
                <a:solidFill>
                  <a:srgbClr val="000000"/>
                </a:solidFill>
                <a:latin typeface="DM Serif Display"/>
              </a:rPr>
              <a:t>ETHICAL</a:t>
            </a:r>
          </a:p>
          <a:p>
            <a:pPr>
              <a:lnSpc>
                <a:spcPts val="9345"/>
              </a:lnSpc>
            </a:pPr>
            <a:r>
              <a:rPr lang="en-US" sz="9345">
                <a:solidFill>
                  <a:srgbClr val="000000"/>
                </a:solidFill>
                <a:latin typeface="DM Serif Display Semi-Bold"/>
              </a:rPr>
              <a:t>HACKING</a:t>
            </a:r>
          </a:p>
        </p:txBody>
      </p:sp>
      <p:sp>
        <p:nvSpPr>
          <p:cNvPr name="TextBox 12" id="12"/>
          <p:cNvSpPr txBox="true"/>
          <p:nvPr/>
        </p:nvSpPr>
        <p:spPr>
          <a:xfrm rot="0">
            <a:off x="22548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94913" y="-2369132"/>
            <a:ext cx="4352438" cy="4114800"/>
          </a:xfrm>
          <a:custGeom>
            <a:avLst/>
            <a:gdLst/>
            <a:ahLst/>
            <a:cxnLst/>
            <a:rect r="r" b="b" t="t" l="l"/>
            <a:pathLst>
              <a:path h="4114800" w="4352438">
                <a:moveTo>
                  <a:pt x="0" y="0"/>
                </a:moveTo>
                <a:lnTo>
                  <a:pt x="4352438" y="0"/>
                </a:lnTo>
                <a:lnTo>
                  <a:pt x="43524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7672">
            <a:off x="5935690" y="-949226"/>
            <a:ext cx="17071958" cy="16139850"/>
          </a:xfrm>
          <a:custGeom>
            <a:avLst/>
            <a:gdLst/>
            <a:ahLst/>
            <a:cxnLst/>
            <a:rect r="r" b="b" t="t" l="l"/>
            <a:pathLst>
              <a:path h="16139850" w="17071958">
                <a:moveTo>
                  <a:pt x="0" y="0"/>
                </a:moveTo>
                <a:lnTo>
                  <a:pt x="17071958" y="0"/>
                </a:lnTo>
                <a:lnTo>
                  <a:pt x="17071958" y="16139850"/>
                </a:lnTo>
                <a:lnTo>
                  <a:pt x="0" y="161398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214866" y="1028700"/>
            <a:ext cx="8044434" cy="8229600"/>
          </a:xfrm>
          <a:custGeom>
            <a:avLst/>
            <a:gdLst/>
            <a:ahLst/>
            <a:cxnLst/>
            <a:rect r="r" b="b" t="t" l="l"/>
            <a:pathLst>
              <a:path h="8229600" w="8044434">
                <a:moveTo>
                  <a:pt x="0" y="0"/>
                </a:moveTo>
                <a:lnTo>
                  <a:pt x="8044434" y="0"/>
                </a:lnTo>
                <a:lnTo>
                  <a:pt x="8044434" y="8229600"/>
                </a:lnTo>
                <a:lnTo>
                  <a:pt x="0" y="8229600"/>
                </a:lnTo>
                <a:lnTo>
                  <a:pt x="0" y="0"/>
                </a:lnTo>
                <a:close/>
              </a:path>
            </a:pathLst>
          </a:custGeom>
          <a:blipFill>
            <a:blip r:embed="rId4"/>
            <a:stretch>
              <a:fillRect l="0" t="0" r="0" b="0"/>
            </a:stretch>
          </a:blipFill>
        </p:spPr>
      </p:sp>
      <p:sp>
        <p:nvSpPr>
          <p:cNvPr name="Freeform 5" id="5"/>
          <p:cNvSpPr/>
          <p:nvPr/>
        </p:nvSpPr>
        <p:spPr>
          <a:xfrm flipH="false" flipV="false" rot="-1708731">
            <a:off x="10551230" y="1448974"/>
            <a:ext cx="842177" cy="683216"/>
          </a:xfrm>
          <a:custGeom>
            <a:avLst/>
            <a:gdLst/>
            <a:ahLst/>
            <a:cxnLst/>
            <a:rect r="r" b="b" t="t" l="l"/>
            <a:pathLst>
              <a:path h="683216" w="842177">
                <a:moveTo>
                  <a:pt x="0" y="0"/>
                </a:moveTo>
                <a:lnTo>
                  <a:pt x="842177" y="0"/>
                </a:lnTo>
                <a:lnTo>
                  <a:pt x="842177" y="683216"/>
                </a:lnTo>
                <a:lnTo>
                  <a:pt x="0" y="6832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239260"/>
            <a:ext cx="7808404" cy="3109491"/>
          </a:xfrm>
          <a:prstGeom prst="rect">
            <a:avLst/>
          </a:prstGeom>
        </p:spPr>
        <p:txBody>
          <a:bodyPr anchor="t" rtlCol="false" tIns="0" lIns="0" bIns="0" rIns="0">
            <a:spAutoFit/>
          </a:bodyPr>
          <a:lstStyle/>
          <a:p>
            <a:pPr>
              <a:lnSpc>
                <a:spcPts val="8045"/>
              </a:lnSpc>
            </a:pPr>
            <a:r>
              <a:rPr lang="en-US" sz="8045">
                <a:solidFill>
                  <a:srgbClr val="000000"/>
                </a:solidFill>
                <a:latin typeface="DM Serif Display"/>
              </a:rPr>
              <a:t>WHAT IS ETHICAL HACKING ?</a:t>
            </a:r>
          </a:p>
        </p:txBody>
      </p:sp>
      <p:sp>
        <p:nvSpPr>
          <p:cNvPr name="TextBox 7" id="7"/>
          <p:cNvSpPr txBox="true"/>
          <p:nvPr/>
        </p:nvSpPr>
        <p:spPr>
          <a:xfrm rot="0">
            <a:off x="1028700" y="5444002"/>
            <a:ext cx="7506123" cy="2774888"/>
          </a:xfrm>
          <a:prstGeom prst="rect">
            <a:avLst/>
          </a:prstGeom>
        </p:spPr>
        <p:txBody>
          <a:bodyPr anchor="t" rtlCol="false" tIns="0" lIns="0" bIns="0" rIns="0">
            <a:spAutoFit/>
          </a:bodyPr>
          <a:lstStyle/>
          <a:p>
            <a:pPr>
              <a:lnSpc>
                <a:spcPts val="3201"/>
              </a:lnSpc>
            </a:pPr>
            <a:r>
              <a:rPr lang="en-US" sz="2001">
                <a:solidFill>
                  <a:srgbClr val="000000"/>
                </a:solidFill>
                <a:latin typeface="Garet"/>
              </a:rPr>
              <a:t>The activity of an ethical hacker in the workplace is to strengthen the security system by finding vulnerabilities in a program, website, or server. Ethical hackers aim to improve cybersecurity by hacking into a system to identify weaknesses and then provide recommendations for how to fix them. They do this by searching for gaps or weaknesses in a server, website, or application</a:t>
            </a:r>
          </a:p>
        </p:txBody>
      </p:sp>
      <p:sp>
        <p:nvSpPr>
          <p:cNvPr name="Freeform 8" id="8"/>
          <p:cNvSpPr/>
          <p:nvPr/>
        </p:nvSpPr>
        <p:spPr>
          <a:xfrm flipH="false" flipV="false" rot="0">
            <a:off x="1028700" y="1028700"/>
            <a:ext cx="884811" cy="884811"/>
          </a:xfrm>
          <a:custGeom>
            <a:avLst/>
            <a:gdLst/>
            <a:ahLst/>
            <a:cxnLst/>
            <a:rect r="r" b="b" t="t" l="l"/>
            <a:pathLst>
              <a:path h="884811" w="884811">
                <a:moveTo>
                  <a:pt x="0" y="0"/>
                </a:moveTo>
                <a:lnTo>
                  <a:pt x="884811" y="0"/>
                </a:lnTo>
                <a:lnTo>
                  <a:pt x="884811" y="884811"/>
                </a:lnTo>
                <a:lnTo>
                  <a:pt x="0" y="884811"/>
                </a:lnTo>
                <a:lnTo>
                  <a:pt x="0" y="0"/>
                </a:lnTo>
                <a:close/>
              </a:path>
            </a:pathLst>
          </a:custGeom>
          <a:blipFill>
            <a:blip r:embed="rId7"/>
            <a:stretch>
              <a:fillRect l="0" t="0" r="0" b="0"/>
            </a:stretch>
          </a:blipFill>
        </p:spPr>
      </p:sp>
      <p:sp>
        <p:nvSpPr>
          <p:cNvPr name="TextBox 9" id="9"/>
          <p:cNvSpPr txBox="true"/>
          <p:nvPr/>
        </p:nvSpPr>
        <p:spPr>
          <a:xfrm rot="0">
            <a:off x="2291499" y="1320293"/>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16210" y="-266185"/>
            <a:ext cx="5659542" cy="10819370"/>
            <a:chOff x="0" y="0"/>
            <a:chExt cx="208368" cy="398337"/>
          </a:xfrm>
        </p:grpSpPr>
        <p:sp>
          <p:nvSpPr>
            <p:cNvPr name="Freeform 3" id="3"/>
            <p:cNvSpPr/>
            <p:nvPr/>
          </p:nvSpPr>
          <p:spPr>
            <a:xfrm flipH="false" flipV="false" rot="0">
              <a:off x="0" y="0"/>
              <a:ext cx="208368" cy="398337"/>
            </a:xfrm>
            <a:custGeom>
              <a:avLst/>
              <a:gdLst/>
              <a:ahLst/>
              <a:cxnLst/>
              <a:rect r="r" b="b" t="t" l="l"/>
              <a:pathLst>
                <a:path h="398337" w="208368">
                  <a:moveTo>
                    <a:pt x="0" y="0"/>
                  </a:moveTo>
                  <a:lnTo>
                    <a:pt x="208368" y="0"/>
                  </a:lnTo>
                  <a:lnTo>
                    <a:pt x="208368" y="398337"/>
                  </a:lnTo>
                  <a:lnTo>
                    <a:pt x="0" y="398337"/>
                  </a:lnTo>
                  <a:close/>
                </a:path>
              </a:pathLst>
            </a:custGeom>
            <a:solidFill>
              <a:srgbClr val="FFE49A"/>
            </a:solidFill>
            <a:ln cap="sq">
              <a:noFill/>
              <a:prstDash val="solid"/>
              <a:miter/>
            </a:ln>
          </p:spPr>
        </p:sp>
        <p:sp>
          <p:nvSpPr>
            <p:cNvPr name="TextBox 4" id="4"/>
            <p:cNvSpPr txBox="true"/>
            <p:nvPr/>
          </p:nvSpPr>
          <p:spPr>
            <a:xfrm>
              <a:off x="0" y="-28575"/>
              <a:ext cx="208368" cy="42691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05722" y="-167940"/>
            <a:ext cx="607099" cy="10622880"/>
            <a:chOff x="0" y="0"/>
            <a:chExt cx="48567" cy="849821"/>
          </a:xfrm>
        </p:grpSpPr>
        <p:sp>
          <p:nvSpPr>
            <p:cNvPr name="Freeform 6" id="6"/>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7" id="7"/>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2"/>
            <a:stretch>
              <a:fillRect l="0" t="0" r="0" b="0"/>
            </a:stretch>
          </a:blipFill>
        </p:spPr>
      </p:sp>
      <p:sp>
        <p:nvSpPr>
          <p:cNvPr name="Freeform 9" id="9"/>
          <p:cNvSpPr/>
          <p:nvPr/>
        </p:nvSpPr>
        <p:spPr>
          <a:xfrm flipH="false" flipV="false" rot="0">
            <a:off x="1028700" y="5164989"/>
            <a:ext cx="755284" cy="755284"/>
          </a:xfrm>
          <a:custGeom>
            <a:avLst/>
            <a:gdLst/>
            <a:ahLst/>
            <a:cxnLst/>
            <a:rect r="r" b="b" t="t" l="l"/>
            <a:pathLst>
              <a:path h="755284" w="755284">
                <a:moveTo>
                  <a:pt x="0" y="0"/>
                </a:moveTo>
                <a:lnTo>
                  <a:pt x="755284" y="0"/>
                </a:lnTo>
                <a:lnTo>
                  <a:pt x="755284" y="755285"/>
                </a:lnTo>
                <a:lnTo>
                  <a:pt x="0" y="755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55344" y="6746800"/>
            <a:ext cx="803541" cy="803541"/>
          </a:xfrm>
          <a:custGeom>
            <a:avLst/>
            <a:gdLst/>
            <a:ahLst/>
            <a:cxnLst/>
            <a:rect r="r" b="b" t="t" l="l"/>
            <a:pathLst>
              <a:path h="803541" w="803541">
                <a:moveTo>
                  <a:pt x="0" y="0"/>
                </a:moveTo>
                <a:lnTo>
                  <a:pt x="803541" y="0"/>
                </a:lnTo>
                <a:lnTo>
                  <a:pt x="803541" y="803541"/>
                </a:lnTo>
                <a:lnTo>
                  <a:pt x="0" y="803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55344" y="8376868"/>
            <a:ext cx="828641" cy="828641"/>
          </a:xfrm>
          <a:custGeom>
            <a:avLst/>
            <a:gdLst/>
            <a:ahLst/>
            <a:cxnLst/>
            <a:rect r="r" b="b" t="t" l="l"/>
            <a:pathLst>
              <a:path h="828641" w="828641">
                <a:moveTo>
                  <a:pt x="0" y="0"/>
                </a:moveTo>
                <a:lnTo>
                  <a:pt x="828640" y="0"/>
                </a:lnTo>
                <a:lnTo>
                  <a:pt x="828640" y="828641"/>
                </a:lnTo>
                <a:lnTo>
                  <a:pt x="0" y="8286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028700" y="2110903"/>
            <a:ext cx="11704757" cy="1530088"/>
          </a:xfrm>
          <a:prstGeom prst="rect">
            <a:avLst/>
          </a:prstGeom>
        </p:spPr>
        <p:txBody>
          <a:bodyPr anchor="t" rtlCol="false" tIns="0" lIns="0" bIns="0" rIns="0">
            <a:spAutoFit/>
          </a:bodyPr>
          <a:lstStyle/>
          <a:p>
            <a:pPr>
              <a:lnSpc>
                <a:spcPts val="5864"/>
              </a:lnSpc>
            </a:pPr>
            <a:r>
              <a:rPr lang="en-US" sz="5864">
                <a:solidFill>
                  <a:srgbClr val="000000"/>
                </a:solidFill>
                <a:latin typeface="DM Serif Display"/>
              </a:rPr>
              <a:t>WHAT ARE THE KEY CONCEPTS OF ETHICAL HACKING?</a:t>
            </a:r>
          </a:p>
        </p:txBody>
      </p:sp>
      <p:sp>
        <p:nvSpPr>
          <p:cNvPr name="TextBox 13" id="13"/>
          <p:cNvSpPr txBox="true"/>
          <p:nvPr/>
        </p:nvSpPr>
        <p:spPr>
          <a:xfrm rot="0">
            <a:off x="22167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4" id="14"/>
          <p:cNvSpPr txBox="true"/>
          <p:nvPr/>
        </p:nvSpPr>
        <p:spPr>
          <a:xfrm rot="0">
            <a:off x="301377" y="4107716"/>
            <a:ext cx="12354541" cy="563879"/>
          </a:xfrm>
          <a:prstGeom prst="rect">
            <a:avLst/>
          </a:prstGeom>
        </p:spPr>
        <p:txBody>
          <a:bodyPr anchor="t" rtlCol="false" tIns="0" lIns="0" bIns="0" rIns="0">
            <a:spAutoFit/>
          </a:bodyPr>
          <a:lstStyle/>
          <a:p>
            <a:pPr>
              <a:lnSpc>
                <a:spcPts val="4620"/>
              </a:lnSpc>
            </a:pPr>
            <a:r>
              <a:rPr lang="en-US" sz="3300">
                <a:solidFill>
                  <a:srgbClr val="000000"/>
                </a:solidFill>
                <a:latin typeface="Canva Sans"/>
              </a:rPr>
              <a:t>H</a:t>
            </a:r>
            <a:r>
              <a:rPr lang="en-US" sz="3300">
                <a:solidFill>
                  <a:srgbClr val="000000"/>
                </a:solidFill>
                <a:latin typeface="Canva Sans"/>
              </a:rPr>
              <a:t>acking experts follow four key protocol concepts:</a:t>
            </a:r>
          </a:p>
        </p:txBody>
      </p:sp>
      <p:sp>
        <p:nvSpPr>
          <p:cNvPr name="TextBox 15" id="15"/>
          <p:cNvSpPr txBox="true"/>
          <p:nvPr/>
        </p:nvSpPr>
        <p:spPr>
          <a:xfrm rot="0">
            <a:off x="1940124" y="5117364"/>
            <a:ext cx="10819946" cy="789304"/>
          </a:xfrm>
          <a:prstGeom prst="rect">
            <a:avLst/>
          </a:prstGeom>
        </p:spPr>
        <p:txBody>
          <a:bodyPr anchor="t" rtlCol="false" tIns="0" lIns="0" bIns="0" rIns="0">
            <a:spAutoFit/>
          </a:bodyPr>
          <a:lstStyle/>
          <a:p>
            <a:pPr>
              <a:lnSpc>
                <a:spcPts val="3220"/>
              </a:lnSpc>
            </a:pPr>
            <a:r>
              <a:rPr lang="en-US" sz="2300">
                <a:solidFill>
                  <a:srgbClr val="000000"/>
                </a:solidFill>
                <a:latin typeface="Canva Sans"/>
              </a:rPr>
              <a:t>St</a:t>
            </a:r>
            <a:r>
              <a:rPr lang="en-US" sz="2300">
                <a:solidFill>
                  <a:srgbClr val="000000"/>
                </a:solidFill>
                <a:latin typeface="Canva Sans"/>
              </a:rPr>
              <a:t>ay legal. Obtain proper approval before accessing and performing a security assessment.</a:t>
            </a:r>
          </a:p>
        </p:txBody>
      </p:sp>
      <p:sp>
        <p:nvSpPr>
          <p:cNvPr name="TextBox 16" id="16"/>
          <p:cNvSpPr txBox="true"/>
          <p:nvPr/>
        </p:nvSpPr>
        <p:spPr>
          <a:xfrm rot="0">
            <a:off x="1940124" y="6699175"/>
            <a:ext cx="10819946" cy="1189354"/>
          </a:xfrm>
          <a:prstGeom prst="rect">
            <a:avLst/>
          </a:prstGeom>
        </p:spPr>
        <p:txBody>
          <a:bodyPr anchor="t" rtlCol="false" tIns="0" lIns="0" bIns="0" rIns="0">
            <a:spAutoFit/>
          </a:bodyPr>
          <a:lstStyle/>
          <a:p>
            <a:pPr>
              <a:lnSpc>
                <a:spcPts val="3220"/>
              </a:lnSpc>
            </a:pPr>
            <a:r>
              <a:rPr lang="en-US" sz="2300">
                <a:solidFill>
                  <a:srgbClr val="000000"/>
                </a:solidFill>
                <a:latin typeface="Canva Sans"/>
              </a:rPr>
              <a:t>Define the</a:t>
            </a:r>
            <a:r>
              <a:rPr lang="en-US" sz="2300">
                <a:solidFill>
                  <a:srgbClr val="000000"/>
                </a:solidFill>
                <a:latin typeface="Canva Sans"/>
              </a:rPr>
              <a:t> scope. Determine the scope of the assessment so that the ethical hacker’s work remains legal and within the organization’s approved boundaries.</a:t>
            </a:r>
          </a:p>
        </p:txBody>
      </p:sp>
      <p:sp>
        <p:nvSpPr>
          <p:cNvPr name="TextBox 17" id="17"/>
          <p:cNvSpPr txBox="true"/>
          <p:nvPr/>
        </p:nvSpPr>
        <p:spPr>
          <a:xfrm rot="0">
            <a:off x="1940124" y="8439785"/>
            <a:ext cx="10819946" cy="1589404"/>
          </a:xfrm>
          <a:prstGeom prst="rect">
            <a:avLst/>
          </a:prstGeom>
        </p:spPr>
        <p:txBody>
          <a:bodyPr anchor="t" rtlCol="false" tIns="0" lIns="0" bIns="0" rIns="0">
            <a:spAutoFit/>
          </a:bodyPr>
          <a:lstStyle/>
          <a:p>
            <a:pPr>
              <a:lnSpc>
                <a:spcPts val="3220"/>
              </a:lnSpc>
            </a:pPr>
            <a:r>
              <a:rPr lang="en-US" sz="2300">
                <a:solidFill>
                  <a:srgbClr val="000000"/>
                </a:solidFill>
                <a:latin typeface="Canva Sans"/>
              </a:rPr>
              <a:t>Report vulnerabilities.</a:t>
            </a:r>
            <a:r>
              <a:rPr lang="en-US" sz="2300">
                <a:solidFill>
                  <a:srgbClr val="000000"/>
                </a:solidFill>
                <a:latin typeface="Canva Sans"/>
              </a:rPr>
              <a:t> Notify the organization of all vulnerabilities discovered during the assessment. Provide remediation advice for resolving these vulnerabilities.</a:t>
            </a:r>
          </a:p>
          <a:p>
            <a:pPr>
              <a:lnSpc>
                <a:spcPts val="32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16210" y="-266185"/>
            <a:ext cx="5659542" cy="10819370"/>
            <a:chOff x="0" y="0"/>
            <a:chExt cx="208368" cy="398337"/>
          </a:xfrm>
        </p:grpSpPr>
        <p:sp>
          <p:nvSpPr>
            <p:cNvPr name="Freeform 3" id="3"/>
            <p:cNvSpPr/>
            <p:nvPr/>
          </p:nvSpPr>
          <p:spPr>
            <a:xfrm flipH="false" flipV="false" rot="0">
              <a:off x="0" y="0"/>
              <a:ext cx="208368" cy="398337"/>
            </a:xfrm>
            <a:custGeom>
              <a:avLst/>
              <a:gdLst/>
              <a:ahLst/>
              <a:cxnLst/>
              <a:rect r="r" b="b" t="t" l="l"/>
              <a:pathLst>
                <a:path h="398337" w="208368">
                  <a:moveTo>
                    <a:pt x="0" y="0"/>
                  </a:moveTo>
                  <a:lnTo>
                    <a:pt x="208368" y="0"/>
                  </a:lnTo>
                  <a:lnTo>
                    <a:pt x="208368" y="398337"/>
                  </a:lnTo>
                  <a:lnTo>
                    <a:pt x="0" y="398337"/>
                  </a:lnTo>
                  <a:close/>
                </a:path>
              </a:pathLst>
            </a:custGeom>
            <a:solidFill>
              <a:srgbClr val="FFE49A"/>
            </a:solidFill>
            <a:ln cap="sq">
              <a:noFill/>
              <a:prstDash val="solid"/>
              <a:miter/>
            </a:ln>
          </p:spPr>
        </p:sp>
        <p:sp>
          <p:nvSpPr>
            <p:cNvPr name="TextBox 4" id="4"/>
            <p:cNvSpPr txBox="true"/>
            <p:nvPr/>
          </p:nvSpPr>
          <p:spPr>
            <a:xfrm>
              <a:off x="0" y="-28575"/>
              <a:ext cx="208368" cy="42691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826140"/>
            <a:ext cx="11887510" cy="2228216"/>
          </a:xfrm>
          <a:prstGeom prst="rect">
            <a:avLst/>
          </a:prstGeom>
        </p:spPr>
        <p:txBody>
          <a:bodyPr anchor="t" rtlCol="false" tIns="0" lIns="0" bIns="0" rIns="0">
            <a:spAutoFit/>
          </a:bodyPr>
          <a:lstStyle/>
          <a:p>
            <a:pPr>
              <a:lnSpc>
                <a:spcPts val="8600"/>
              </a:lnSpc>
            </a:pPr>
            <a:r>
              <a:rPr lang="en-US" sz="8600">
                <a:solidFill>
                  <a:srgbClr val="000000"/>
                </a:solidFill>
                <a:latin typeface="DM Serif Display"/>
              </a:rPr>
              <a:t>WHAT PROBLEMS DOES HACKING IDENTIFY?</a:t>
            </a:r>
          </a:p>
        </p:txBody>
      </p:sp>
      <p:grpSp>
        <p:nvGrpSpPr>
          <p:cNvPr name="Group 6" id="6"/>
          <p:cNvGrpSpPr/>
          <p:nvPr/>
        </p:nvGrpSpPr>
        <p:grpSpPr>
          <a:xfrm rot="0">
            <a:off x="-305722" y="-167940"/>
            <a:ext cx="607099" cy="10622880"/>
            <a:chOff x="0" y="0"/>
            <a:chExt cx="48567" cy="849821"/>
          </a:xfrm>
        </p:grpSpPr>
        <p:sp>
          <p:nvSpPr>
            <p:cNvPr name="Freeform 7" id="7"/>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8" id="8"/>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2"/>
            <a:stretch>
              <a:fillRect l="0" t="0" r="0" b="0"/>
            </a:stretch>
          </a:blipFill>
        </p:spPr>
      </p:sp>
      <p:sp>
        <p:nvSpPr>
          <p:cNvPr name="TextBox 10" id="10"/>
          <p:cNvSpPr txBox="true"/>
          <p:nvPr/>
        </p:nvSpPr>
        <p:spPr>
          <a:xfrm rot="0">
            <a:off x="22167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1" id="11"/>
          <p:cNvSpPr txBox="true"/>
          <p:nvPr/>
        </p:nvSpPr>
        <p:spPr>
          <a:xfrm rot="0">
            <a:off x="1028700" y="4187706"/>
            <a:ext cx="11887510" cy="1471930"/>
          </a:xfrm>
          <a:prstGeom prst="rect">
            <a:avLst/>
          </a:prstGeom>
        </p:spPr>
        <p:txBody>
          <a:bodyPr anchor="t" rtlCol="false" tIns="0" lIns="0" bIns="0" rIns="0">
            <a:spAutoFit/>
          </a:bodyPr>
          <a:lstStyle/>
          <a:p>
            <a:pPr>
              <a:lnSpc>
                <a:spcPts val="3920"/>
              </a:lnSpc>
            </a:pPr>
            <a:r>
              <a:rPr lang="en-US" sz="2800">
                <a:solidFill>
                  <a:srgbClr val="000000"/>
                </a:solidFill>
                <a:latin typeface="Canva Sans"/>
              </a:rPr>
              <a:t>ethical hacking aims to mimic an attacker. In doing so, they look for attack vectors against the target. The initial goal is to perform reconnaissance, gaining as much information as possible.</a:t>
            </a:r>
          </a:p>
        </p:txBody>
      </p:sp>
      <p:sp>
        <p:nvSpPr>
          <p:cNvPr name="TextBox 12" id="12"/>
          <p:cNvSpPr txBox="true"/>
          <p:nvPr/>
        </p:nvSpPr>
        <p:spPr>
          <a:xfrm rot="0">
            <a:off x="1028700" y="5792985"/>
            <a:ext cx="11887510" cy="2462530"/>
          </a:xfrm>
          <a:prstGeom prst="rect">
            <a:avLst/>
          </a:prstGeom>
        </p:spPr>
        <p:txBody>
          <a:bodyPr anchor="t" rtlCol="false" tIns="0" lIns="0" bIns="0" rIns="0">
            <a:spAutoFit/>
          </a:bodyPr>
          <a:lstStyle/>
          <a:p>
            <a:pPr>
              <a:lnSpc>
                <a:spcPts val="3920"/>
              </a:lnSpc>
            </a:pPr>
            <a:r>
              <a:rPr lang="en-US" sz="2800">
                <a:solidFill>
                  <a:srgbClr val="000000"/>
                </a:solidFill>
                <a:latin typeface="Canva Sans"/>
              </a:rPr>
              <a:t>Once the ethical hacker gathers enough information, they use it to look for vulnerabilities against the asset. They perform this assessment with a combination of automated and manual testing. Even sophisticated systems may have complex countermeasure technologies which may be vulnerable.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0703" y="-554638"/>
            <a:ext cx="10787172" cy="11396276"/>
            <a:chOff x="0" y="0"/>
            <a:chExt cx="668398" cy="706139"/>
          </a:xfrm>
        </p:grpSpPr>
        <p:sp>
          <p:nvSpPr>
            <p:cNvPr name="Freeform 3" id="3"/>
            <p:cNvSpPr/>
            <p:nvPr/>
          </p:nvSpPr>
          <p:spPr>
            <a:xfrm flipH="false" flipV="false" rot="0">
              <a:off x="0" y="0"/>
              <a:ext cx="668398" cy="706139"/>
            </a:xfrm>
            <a:custGeom>
              <a:avLst/>
              <a:gdLst/>
              <a:ahLst/>
              <a:cxnLst/>
              <a:rect r="r" b="b" t="t" l="l"/>
              <a:pathLst>
                <a:path h="706139" w="668398">
                  <a:moveTo>
                    <a:pt x="334199" y="0"/>
                  </a:moveTo>
                  <a:cubicBezTo>
                    <a:pt x="149626" y="0"/>
                    <a:pt x="0" y="158075"/>
                    <a:pt x="0" y="353070"/>
                  </a:cubicBezTo>
                  <a:cubicBezTo>
                    <a:pt x="0" y="548065"/>
                    <a:pt x="149626" y="706139"/>
                    <a:pt x="334199" y="706139"/>
                  </a:cubicBezTo>
                  <a:cubicBezTo>
                    <a:pt x="518772" y="706139"/>
                    <a:pt x="668398" y="548065"/>
                    <a:pt x="668398" y="353070"/>
                  </a:cubicBezTo>
                  <a:cubicBezTo>
                    <a:pt x="668398" y="158075"/>
                    <a:pt x="518772" y="0"/>
                    <a:pt x="334199" y="0"/>
                  </a:cubicBezTo>
                  <a:close/>
                </a:path>
              </a:pathLst>
            </a:custGeom>
            <a:solidFill>
              <a:srgbClr val="FFE49A"/>
            </a:solidFill>
            <a:ln cap="sq">
              <a:noFill/>
              <a:prstDash val="solid"/>
              <a:miter/>
            </a:ln>
          </p:spPr>
        </p:sp>
        <p:sp>
          <p:nvSpPr>
            <p:cNvPr name="TextBox 4" id="4"/>
            <p:cNvSpPr txBox="true"/>
            <p:nvPr/>
          </p:nvSpPr>
          <p:spPr>
            <a:xfrm>
              <a:off x="76200" y="47625"/>
              <a:ext cx="515998" cy="58231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965512"/>
            <a:ext cx="8358971" cy="2577176"/>
          </a:xfrm>
          <a:prstGeom prst="rect">
            <a:avLst/>
          </a:prstGeom>
        </p:spPr>
        <p:txBody>
          <a:bodyPr anchor="t" rtlCol="false" tIns="0" lIns="0" bIns="0" rIns="0">
            <a:spAutoFit/>
          </a:bodyPr>
          <a:lstStyle/>
          <a:p>
            <a:pPr>
              <a:lnSpc>
                <a:spcPts val="5088"/>
              </a:lnSpc>
            </a:pPr>
            <a:r>
              <a:rPr lang="en-US" sz="5088">
                <a:solidFill>
                  <a:srgbClr val="000000"/>
                </a:solidFill>
                <a:latin typeface="DM Serif Display"/>
              </a:rPr>
              <a:t>MOST COMMON VULNERABILITIES DISCOVERED BY ETHICAL HACKERS</a:t>
            </a:r>
          </a:p>
        </p:txBody>
      </p:sp>
      <p:grpSp>
        <p:nvGrpSpPr>
          <p:cNvPr name="Group 6" id="6"/>
          <p:cNvGrpSpPr/>
          <p:nvPr/>
        </p:nvGrpSpPr>
        <p:grpSpPr>
          <a:xfrm rot="0">
            <a:off x="-305722" y="-167940"/>
            <a:ext cx="607099" cy="10622880"/>
            <a:chOff x="0" y="0"/>
            <a:chExt cx="48567" cy="849821"/>
          </a:xfrm>
        </p:grpSpPr>
        <p:sp>
          <p:nvSpPr>
            <p:cNvPr name="Freeform 7" id="7"/>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8" id="8"/>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4312179">
            <a:off x="8431110" y="1994795"/>
            <a:ext cx="684763" cy="555514"/>
          </a:xfrm>
          <a:custGeom>
            <a:avLst/>
            <a:gdLst/>
            <a:ahLst/>
            <a:cxnLst/>
            <a:rect r="r" b="b" t="t" l="l"/>
            <a:pathLst>
              <a:path h="555514" w="684763">
                <a:moveTo>
                  <a:pt x="0" y="0"/>
                </a:moveTo>
                <a:lnTo>
                  <a:pt x="684763" y="0"/>
                </a:lnTo>
                <a:lnTo>
                  <a:pt x="684763" y="555514"/>
                </a:lnTo>
                <a:lnTo>
                  <a:pt x="0" y="555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66800" y="586294"/>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4"/>
            <a:stretch>
              <a:fillRect l="0" t="0" r="0" b="0"/>
            </a:stretch>
          </a:blipFill>
        </p:spPr>
      </p:sp>
      <p:sp>
        <p:nvSpPr>
          <p:cNvPr name="Freeform 11" id="11"/>
          <p:cNvSpPr/>
          <p:nvPr/>
        </p:nvSpPr>
        <p:spPr>
          <a:xfrm flipH="false" flipV="false" rot="0">
            <a:off x="9144000" y="552672"/>
            <a:ext cx="9144000" cy="9637945"/>
          </a:xfrm>
          <a:custGeom>
            <a:avLst/>
            <a:gdLst/>
            <a:ahLst/>
            <a:cxnLst/>
            <a:rect r="r" b="b" t="t" l="l"/>
            <a:pathLst>
              <a:path h="9637945" w="9144000">
                <a:moveTo>
                  <a:pt x="0" y="0"/>
                </a:moveTo>
                <a:lnTo>
                  <a:pt x="9144000" y="0"/>
                </a:lnTo>
                <a:lnTo>
                  <a:pt x="9144000" y="9637944"/>
                </a:lnTo>
                <a:lnTo>
                  <a:pt x="0" y="96379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028700" y="4933213"/>
            <a:ext cx="922911" cy="958869"/>
          </a:xfrm>
          <a:custGeom>
            <a:avLst/>
            <a:gdLst/>
            <a:ahLst/>
            <a:cxnLst/>
            <a:rect r="r" b="b" t="t" l="l"/>
            <a:pathLst>
              <a:path h="958869" w="922911">
                <a:moveTo>
                  <a:pt x="0" y="0"/>
                </a:moveTo>
                <a:lnTo>
                  <a:pt x="922911" y="0"/>
                </a:lnTo>
                <a:lnTo>
                  <a:pt x="922911" y="958869"/>
                </a:lnTo>
                <a:lnTo>
                  <a:pt x="0" y="958869"/>
                </a:lnTo>
                <a:lnTo>
                  <a:pt x="0" y="0"/>
                </a:lnTo>
                <a:close/>
              </a:path>
            </a:pathLst>
          </a:custGeom>
          <a:blipFill>
            <a:blip r:embed="rId7"/>
            <a:stretch>
              <a:fillRect l="0" t="0" r="0" b="0"/>
            </a:stretch>
          </a:blipFill>
        </p:spPr>
      </p:sp>
      <p:sp>
        <p:nvSpPr>
          <p:cNvPr name="TextBox 13" id="13"/>
          <p:cNvSpPr txBox="true"/>
          <p:nvPr/>
        </p:nvSpPr>
        <p:spPr>
          <a:xfrm rot="0">
            <a:off x="2254895" y="877912"/>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4" id="14"/>
          <p:cNvSpPr txBox="true"/>
          <p:nvPr/>
        </p:nvSpPr>
        <p:spPr>
          <a:xfrm rot="0">
            <a:off x="2254895" y="5123713"/>
            <a:ext cx="2953291" cy="580390"/>
          </a:xfrm>
          <a:prstGeom prst="rect">
            <a:avLst/>
          </a:prstGeom>
        </p:spPr>
        <p:txBody>
          <a:bodyPr anchor="t" rtlCol="false" tIns="0" lIns="0" bIns="0" rIns="0">
            <a:spAutoFit/>
          </a:bodyPr>
          <a:lstStyle/>
          <a:p>
            <a:pPr algn="ctr">
              <a:lnSpc>
                <a:spcPts val="4759"/>
              </a:lnSpc>
            </a:pPr>
            <a:r>
              <a:rPr lang="en-US" sz="3399">
                <a:solidFill>
                  <a:srgbClr val="ED3A02"/>
                </a:solidFill>
                <a:latin typeface="Canva Sans"/>
              </a:rPr>
              <a:t>SQL Injection</a:t>
            </a:r>
          </a:p>
        </p:txBody>
      </p:sp>
      <p:sp>
        <p:nvSpPr>
          <p:cNvPr name="Freeform 15" id="15"/>
          <p:cNvSpPr/>
          <p:nvPr/>
        </p:nvSpPr>
        <p:spPr>
          <a:xfrm flipH="false" flipV="false" rot="0">
            <a:off x="1028700" y="6060030"/>
            <a:ext cx="922911" cy="958869"/>
          </a:xfrm>
          <a:custGeom>
            <a:avLst/>
            <a:gdLst/>
            <a:ahLst/>
            <a:cxnLst/>
            <a:rect r="r" b="b" t="t" l="l"/>
            <a:pathLst>
              <a:path h="958869" w="922911">
                <a:moveTo>
                  <a:pt x="0" y="0"/>
                </a:moveTo>
                <a:lnTo>
                  <a:pt x="922911" y="0"/>
                </a:lnTo>
                <a:lnTo>
                  <a:pt x="922911" y="958869"/>
                </a:lnTo>
                <a:lnTo>
                  <a:pt x="0" y="958869"/>
                </a:lnTo>
                <a:lnTo>
                  <a:pt x="0" y="0"/>
                </a:lnTo>
                <a:close/>
              </a:path>
            </a:pathLst>
          </a:custGeom>
          <a:blipFill>
            <a:blip r:embed="rId7"/>
            <a:stretch>
              <a:fillRect l="0" t="0" r="0" b="0"/>
            </a:stretch>
          </a:blipFill>
        </p:spPr>
      </p:sp>
      <p:sp>
        <p:nvSpPr>
          <p:cNvPr name="TextBox 16" id="16"/>
          <p:cNvSpPr txBox="true"/>
          <p:nvPr/>
        </p:nvSpPr>
        <p:spPr>
          <a:xfrm rot="0">
            <a:off x="2301819" y="6285128"/>
            <a:ext cx="4841739" cy="580390"/>
          </a:xfrm>
          <a:prstGeom prst="rect">
            <a:avLst/>
          </a:prstGeom>
        </p:spPr>
        <p:txBody>
          <a:bodyPr anchor="t" rtlCol="false" tIns="0" lIns="0" bIns="0" rIns="0">
            <a:spAutoFit/>
          </a:bodyPr>
          <a:lstStyle/>
          <a:p>
            <a:pPr>
              <a:lnSpc>
                <a:spcPts val="4759"/>
              </a:lnSpc>
            </a:pPr>
            <a:r>
              <a:rPr lang="en-US" sz="3399">
                <a:solidFill>
                  <a:srgbClr val="ED3A02"/>
                </a:solidFill>
                <a:latin typeface="Canva Sans"/>
              </a:rPr>
              <a:t>Broken authentication</a:t>
            </a:r>
          </a:p>
        </p:txBody>
      </p:sp>
      <p:sp>
        <p:nvSpPr>
          <p:cNvPr name="Freeform 17" id="17"/>
          <p:cNvSpPr/>
          <p:nvPr/>
        </p:nvSpPr>
        <p:spPr>
          <a:xfrm flipH="false" flipV="false" rot="0">
            <a:off x="1028700" y="7190349"/>
            <a:ext cx="922911" cy="958869"/>
          </a:xfrm>
          <a:custGeom>
            <a:avLst/>
            <a:gdLst/>
            <a:ahLst/>
            <a:cxnLst/>
            <a:rect r="r" b="b" t="t" l="l"/>
            <a:pathLst>
              <a:path h="958869" w="922911">
                <a:moveTo>
                  <a:pt x="0" y="0"/>
                </a:moveTo>
                <a:lnTo>
                  <a:pt x="922911" y="0"/>
                </a:lnTo>
                <a:lnTo>
                  <a:pt x="922911" y="958869"/>
                </a:lnTo>
                <a:lnTo>
                  <a:pt x="0" y="958869"/>
                </a:lnTo>
                <a:lnTo>
                  <a:pt x="0" y="0"/>
                </a:lnTo>
                <a:close/>
              </a:path>
            </a:pathLst>
          </a:custGeom>
          <a:blipFill>
            <a:blip r:embed="rId7"/>
            <a:stretch>
              <a:fillRect l="0" t="0" r="0" b="0"/>
            </a:stretch>
          </a:blipFill>
        </p:spPr>
      </p:sp>
      <p:sp>
        <p:nvSpPr>
          <p:cNvPr name="TextBox 18" id="18"/>
          <p:cNvSpPr txBox="true"/>
          <p:nvPr/>
        </p:nvSpPr>
        <p:spPr>
          <a:xfrm rot="0">
            <a:off x="2301819" y="7446543"/>
            <a:ext cx="5024492" cy="580390"/>
          </a:xfrm>
          <a:prstGeom prst="rect">
            <a:avLst/>
          </a:prstGeom>
        </p:spPr>
        <p:txBody>
          <a:bodyPr anchor="t" rtlCol="false" tIns="0" lIns="0" bIns="0" rIns="0">
            <a:spAutoFit/>
          </a:bodyPr>
          <a:lstStyle/>
          <a:p>
            <a:pPr>
              <a:lnSpc>
                <a:spcPts val="4759"/>
              </a:lnSpc>
            </a:pPr>
            <a:r>
              <a:rPr lang="en-US" sz="3399">
                <a:solidFill>
                  <a:srgbClr val="ED3A02"/>
                </a:solidFill>
                <a:latin typeface="Canva Sans"/>
              </a:rPr>
              <a:t>Sensitive data exposure</a:t>
            </a:r>
          </a:p>
        </p:txBody>
      </p:sp>
      <p:sp>
        <p:nvSpPr>
          <p:cNvPr name="Freeform 19" id="19"/>
          <p:cNvSpPr/>
          <p:nvPr/>
        </p:nvSpPr>
        <p:spPr>
          <a:xfrm flipH="false" flipV="false" rot="0">
            <a:off x="1066800" y="8539743"/>
            <a:ext cx="922911" cy="958869"/>
          </a:xfrm>
          <a:custGeom>
            <a:avLst/>
            <a:gdLst/>
            <a:ahLst/>
            <a:cxnLst/>
            <a:rect r="r" b="b" t="t" l="l"/>
            <a:pathLst>
              <a:path h="958869" w="922911">
                <a:moveTo>
                  <a:pt x="0" y="0"/>
                </a:moveTo>
                <a:lnTo>
                  <a:pt x="922911" y="0"/>
                </a:lnTo>
                <a:lnTo>
                  <a:pt x="922911" y="958868"/>
                </a:lnTo>
                <a:lnTo>
                  <a:pt x="0" y="958868"/>
                </a:lnTo>
                <a:lnTo>
                  <a:pt x="0" y="0"/>
                </a:lnTo>
                <a:close/>
              </a:path>
            </a:pathLst>
          </a:custGeom>
          <a:blipFill>
            <a:blip r:embed="rId7"/>
            <a:stretch>
              <a:fillRect l="0" t="0" r="0" b="0"/>
            </a:stretch>
          </a:blipFill>
        </p:spPr>
      </p:sp>
      <p:sp>
        <p:nvSpPr>
          <p:cNvPr name="TextBox 20" id="20"/>
          <p:cNvSpPr txBox="true"/>
          <p:nvPr/>
        </p:nvSpPr>
        <p:spPr>
          <a:xfrm rot="0">
            <a:off x="2301819" y="8695644"/>
            <a:ext cx="5329081" cy="580390"/>
          </a:xfrm>
          <a:prstGeom prst="rect">
            <a:avLst/>
          </a:prstGeom>
        </p:spPr>
        <p:txBody>
          <a:bodyPr anchor="t" rtlCol="false" tIns="0" lIns="0" bIns="0" rIns="0">
            <a:spAutoFit/>
          </a:bodyPr>
          <a:lstStyle/>
          <a:p>
            <a:pPr>
              <a:lnSpc>
                <a:spcPts val="4759"/>
              </a:lnSpc>
            </a:pPr>
            <a:r>
              <a:rPr lang="en-US" sz="3399">
                <a:solidFill>
                  <a:srgbClr val="ED3A02"/>
                </a:solidFill>
                <a:latin typeface="Canva Sans"/>
              </a:rPr>
              <a:t>Cross Site Scripting (XSS)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4913" y="-2346358"/>
            <a:ext cx="4352438" cy="4114800"/>
          </a:xfrm>
          <a:custGeom>
            <a:avLst/>
            <a:gdLst/>
            <a:ahLst/>
            <a:cxnLst/>
            <a:rect r="r" b="b" t="t" l="l"/>
            <a:pathLst>
              <a:path h="4114800" w="4352438">
                <a:moveTo>
                  <a:pt x="0" y="0"/>
                </a:moveTo>
                <a:lnTo>
                  <a:pt x="4352438" y="0"/>
                </a:lnTo>
                <a:lnTo>
                  <a:pt x="43524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4913" y="8516340"/>
            <a:ext cx="4352438" cy="4114800"/>
          </a:xfrm>
          <a:custGeom>
            <a:avLst/>
            <a:gdLst/>
            <a:ahLst/>
            <a:cxnLst/>
            <a:rect r="r" b="b" t="t" l="l"/>
            <a:pathLst>
              <a:path h="4114800" w="4352438">
                <a:moveTo>
                  <a:pt x="0" y="4114800"/>
                </a:moveTo>
                <a:lnTo>
                  <a:pt x="4352438" y="4114800"/>
                </a:lnTo>
                <a:lnTo>
                  <a:pt x="435243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27984" y="-2346358"/>
            <a:ext cx="4352438" cy="4114800"/>
          </a:xfrm>
          <a:custGeom>
            <a:avLst/>
            <a:gdLst/>
            <a:ahLst/>
            <a:cxnLst/>
            <a:rect r="r" b="b" t="t" l="l"/>
            <a:pathLst>
              <a:path h="4114800" w="4352438">
                <a:moveTo>
                  <a:pt x="4352438" y="0"/>
                </a:moveTo>
                <a:lnTo>
                  <a:pt x="0" y="0"/>
                </a:lnTo>
                <a:lnTo>
                  <a:pt x="0" y="4114800"/>
                </a:lnTo>
                <a:lnTo>
                  <a:pt x="4352438" y="4114800"/>
                </a:lnTo>
                <a:lnTo>
                  <a:pt x="435243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227984" y="8516340"/>
            <a:ext cx="4352438" cy="4114800"/>
          </a:xfrm>
          <a:custGeom>
            <a:avLst/>
            <a:gdLst/>
            <a:ahLst/>
            <a:cxnLst/>
            <a:rect r="r" b="b" t="t" l="l"/>
            <a:pathLst>
              <a:path h="4114800" w="4352438">
                <a:moveTo>
                  <a:pt x="4352438" y="4114800"/>
                </a:moveTo>
                <a:lnTo>
                  <a:pt x="0" y="4114800"/>
                </a:lnTo>
                <a:lnTo>
                  <a:pt x="0" y="0"/>
                </a:lnTo>
                <a:lnTo>
                  <a:pt x="4352438" y="0"/>
                </a:lnTo>
                <a:lnTo>
                  <a:pt x="435243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839787"/>
            <a:ext cx="884811" cy="884811"/>
          </a:xfrm>
          <a:custGeom>
            <a:avLst/>
            <a:gdLst/>
            <a:ahLst/>
            <a:cxnLst/>
            <a:rect r="r" b="b" t="t" l="l"/>
            <a:pathLst>
              <a:path h="884811" w="884811">
                <a:moveTo>
                  <a:pt x="0" y="0"/>
                </a:moveTo>
                <a:lnTo>
                  <a:pt x="884811" y="0"/>
                </a:lnTo>
                <a:lnTo>
                  <a:pt x="884811" y="884812"/>
                </a:lnTo>
                <a:lnTo>
                  <a:pt x="0" y="884812"/>
                </a:lnTo>
                <a:lnTo>
                  <a:pt x="0" y="0"/>
                </a:lnTo>
                <a:close/>
              </a:path>
            </a:pathLst>
          </a:custGeom>
          <a:blipFill>
            <a:blip r:embed="rId4"/>
            <a:stretch>
              <a:fillRect l="0" t="0" r="0" b="0"/>
            </a:stretch>
          </a:blipFill>
        </p:spPr>
      </p:sp>
      <p:sp>
        <p:nvSpPr>
          <p:cNvPr name="Freeform 7" id="7"/>
          <p:cNvSpPr/>
          <p:nvPr/>
        </p:nvSpPr>
        <p:spPr>
          <a:xfrm flipH="false" flipV="false" rot="0">
            <a:off x="1028700" y="3322411"/>
            <a:ext cx="1134818" cy="1063892"/>
          </a:xfrm>
          <a:custGeom>
            <a:avLst/>
            <a:gdLst/>
            <a:ahLst/>
            <a:cxnLst/>
            <a:rect r="r" b="b" t="t" l="l"/>
            <a:pathLst>
              <a:path h="1063892" w="1134818">
                <a:moveTo>
                  <a:pt x="0" y="0"/>
                </a:moveTo>
                <a:lnTo>
                  <a:pt x="1134818" y="0"/>
                </a:lnTo>
                <a:lnTo>
                  <a:pt x="1134818"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163518" y="1131380"/>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9" id="9"/>
          <p:cNvSpPr txBox="true"/>
          <p:nvPr/>
        </p:nvSpPr>
        <p:spPr>
          <a:xfrm rot="0">
            <a:off x="4795390" y="1654142"/>
            <a:ext cx="9645650" cy="1028688"/>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Bold"/>
              </a:rPr>
              <a:t>Bonus - Types Of Hackers </a:t>
            </a:r>
          </a:p>
        </p:txBody>
      </p:sp>
      <p:sp>
        <p:nvSpPr>
          <p:cNvPr name="TextBox 10" id="10"/>
          <p:cNvSpPr txBox="true"/>
          <p:nvPr/>
        </p:nvSpPr>
        <p:spPr>
          <a:xfrm rot="0">
            <a:off x="2351326" y="3265261"/>
            <a:ext cx="3190776"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White Hat Hacker</a:t>
            </a:r>
          </a:p>
        </p:txBody>
      </p:sp>
      <p:sp>
        <p:nvSpPr>
          <p:cNvPr name="TextBox 11" id="11"/>
          <p:cNvSpPr txBox="true"/>
          <p:nvPr/>
        </p:nvSpPr>
        <p:spPr>
          <a:xfrm rot="0">
            <a:off x="2163518" y="3806732"/>
            <a:ext cx="6757168" cy="1406523"/>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They are individuals hired by companies to test their system security. They have the expertise to find vulnerabilities in the system and provide solutions to fix these weaknesses.</a:t>
            </a:r>
          </a:p>
        </p:txBody>
      </p:sp>
      <p:sp>
        <p:nvSpPr>
          <p:cNvPr name="Freeform 12" id="12"/>
          <p:cNvSpPr/>
          <p:nvPr/>
        </p:nvSpPr>
        <p:spPr>
          <a:xfrm flipH="false" flipV="false" rot="0">
            <a:off x="1028700" y="5919375"/>
            <a:ext cx="1134818" cy="1063892"/>
          </a:xfrm>
          <a:custGeom>
            <a:avLst/>
            <a:gdLst/>
            <a:ahLst/>
            <a:cxnLst/>
            <a:rect r="r" b="b" t="t" l="l"/>
            <a:pathLst>
              <a:path h="1063892" w="1134818">
                <a:moveTo>
                  <a:pt x="0" y="0"/>
                </a:moveTo>
                <a:lnTo>
                  <a:pt x="1134818" y="0"/>
                </a:lnTo>
                <a:lnTo>
                  <a:pt x="1134818"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391460" y="5862225"/>
            <a:ext cx="3110508"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Black Hat Hacker</a:t>
            </a:r>
          </a:p>
        </p:txBody>
      </p:sp>
      <p:sp>
        <p:nvSpPr>
          <p:cNvPr name="TextBox 14" id="14"/>
          <p:cNvSpPr txBox="true"/>
          <p:nvPr/>
        </p:nvSpPr>
        <p:spPr>
          <a:xfrm rot="0">
            <a:off x="2163518" y="6403696"/>
            <a:ext cx="6757168" cy="1406523"/>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They are a highly controversial group because their activities are usually illegal. They engage in hacking activities with the intent to either cause damage or steal data from the systems they target.</a:t>
            </a:r>
          </a:p>
        </p:txBody>
      </p:sp>
      <p:sp>
        <p:nvSpPr>
          <p:cNvPr name="Freeform 15" id="15"/>
          <p:cNvSpPr/>
          <p:nvPr/>
        </p:nvSpPr>
        <p:spPr>
          <a:xfrm flipH="false" flipV="false" rot="0">
            <a:off x="10044624" y="3322411"/>
            <a:ext cx="1134818" cy="1063892"/>
          </a:xfrm>
          <a:custGeom>
            <a:avLst/>
            <a:gdLst/>
            <a:ahLst/>
            <a:cxnLst/>
            <a:rect r="r" b="b" t="t" l="l"/>
            <a:pathLst>
              <a:path h="1063892" w="1134818">
                <a:moveTo>
                  <a:pt x="0" y="0"/>
                </a:moveTo>
                <a:lnTo>
                  <a:pt x="1134819" y="0"/>
                </a:lnTo>
                <a:lnTo>
                  <a:pt x="1134819"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1463195" y="3265261"/>
            <a:ext cx="2998887"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Grey Hat Hacker</a:t>
            </a:r>
          </a:p>
        </p:txBody>
      </p:sp>
      <p:sp>
        <p:nvSpPr>
          <p:cNvPr name="TextBox 17" id="17"/>
          <p:cNvSpPr txBox="true"/>
          <p:nvPr/>
        </p:nvSpPr>
        <p:spPr>
          <a:xfrm rot="0">
            <a:off x="11179443" y="3806732"/>
            <a:ext cx="6757168" cy="1406523"/>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They engage in hacking actions on systems, but their intentions are not always malicious. They might want to test system security or provide a warning about discovered security vulnerabilities.</a:t>
            </a:r>
          </a:p>
        </p:txBody>
      </p:sp>
      <p:sp>
        <p:nvSpPr>
          <p:cNvPr name="Freeform 18" id="18"/>
          <p:cNvSpPr/>
          <p:nvPr/>
        </p:nvSpPr>
        <p:spPr>
          <a:xfrm flipH="false" flipV="false" rot="0">
            <a:off x="10044624" y="6147975"/>
            <a:ext cx="1134818" cy="1063892"/>
          </a:xfrm>
          <a:custGeom>
            <a:avLst/>
            <a:gdLst/>
            <a:ahLst/>
            <a:cxnLst/>
            <a:rect r="r" b="b" t="t" l="l"/>
            <a:pathLst>
              <a:path h="1063892" w="1134818">
                <a:moveTo>
                  <a:pt x="0" y="0"/>
                </a:moveTo>
                <a:lnTo>
                  <a:pt x="1134819" y="0"/>
                </a:lnTo>
                <a:lnTo>
                  <a:pt x="1134819"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1408043" y="6090825"/>
            <a:ext cx="1825625"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Hacktivist</a:t>
            </a:r>
          </a:p>
        </p:txBody>
      </p:sp>
      <p:sp>
        <p:nvSpPr>
          <p:cNvPr name="TextBox 20" id="20"/>
          <p:cNvSpPr txBox="true"/>
          <p:nvPr/>
        </p:nvSpPr>
        <p:spPr>
          <a:xfrm rot="0">
            <a:off x="11179443" y="6632296"/>
            <a:ext cx="6757168" cy="1054098"/>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They are a group that engages in hacking as part of political campaigns or social activism. Their goal is to influence social change through cyber security attacks.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199409">
            <a:off x="-5783220" y="-358988"/>
            <a:ext cx="16730850" cy="15817366"/>
          </a:xfrm>
          <a:custGeom>
            <a:avLst/>
            <a:gdLst/>
            <a:ahLst/>
            <a:cxnLst/>
            <a:rect r="r" b="b" t="t" l="l"/>
            <a:pathLst>
              <a:path h="15817366" w="16730850">
                <a:moveTo>
                  <a:pt x="16730850" y="0"/>
                </a:moveTo>
                <a:lnTo>
                  <a:pt x="0" y="0"/>
                </a:lnTo>
                <a:lnTo>
                  <a:pt x="0" y="15817366"/>
                </a:lnTo>
                <a:lnTo>
                  <a:pt x="16730850" y="15817366"/>
                </a:lnTo>
                <a:lnTo>
                  <a:pt x="1673085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984450" y="-167940"/>
            <a:ext cx="607099" cy="10622880"/>
            <a:chOff x="0" y="0"/>
            <a:chExt cx="48567" cy="849821"/>
          </a:xfrm>
        </p:grpSpPr>
        <p:sp>
          <p:nvSpPr>
            <p:cNvPr name="Freeform 4" id="4"/>
            <p:cNvSpPr/>
            <p:nvPr/>
          </p:nvSpPr>
          <p:spPr>
            <a:xfrm flipH="false" flipV="false" rot="0">
              <a:off x="0" y="0"/>
              <a:ext cx="48567" cy="849821"/>
            </a:xfrm>
            <a:custGeom>
              <a:avLst/>
              <a:gdLst/>
              <a:ahLst/>
              <a:cxnLst/>
              <a:rect r="r" b="b" t="t" l="l"/>
              <a:pathLst>
                <a:path h="849821" w="48567">
                  <a:moveTo>
                    <a:pt x="0" y="0"/>
                  </a:moveTo>
                  <a:lnTo>
                    <a:pt x="48567" y="0"/>
                  </a:lnTo>
                  <a:lnTo>
                    <a:pt x="48567" y="849821"/>
                  </a:lnTo>
                  <a:lnTo>
                    <a:pt x="0" y="849821"/>
                  </a:lnTo>
                  <a:close/>
                </a:path>
              </a:pathLst>
            </a:custGeom>
            <a:solidFill>
              <a:srgbClr val="FFE49A"/>
            </a:solidFill>
            <a:ln cap="sq">
              <a:noFill/>
              <a:prstDash val="solid"/>
              <a:miter/>
            </a:ln>
          </p:spPr>
        </p:sp>
        <p:sp>
          <p:nvSpPr>
            <p:cNvPr name="TextBox 5" id="5"/>
            <p:cNvSpPr txBox="true"/>
            <p:nvPr/>
          </p:nvSpPr>
          <p:spPr>
            <a:xfrm>
              <a:off x="0" y="-28575"/>
              <a:ext cx="48567" cy="87839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8827433" y="7295324"/>
            <a:ext cx="9968272" cy="1962976"/>
            <a:chOff x="0" y="0"/>
            <a:chExt cx="797453" cy="157036"/>
          </a:xfrm>
        </p:grpSpPr>
        <p:sp>
          <p:nvSpPr>
            <p:cNvPr name="Freeform 7" id="7"/>
            <p:cNvSpPr/>
            <p:nvPr/>
          </p:nvSpPr>
          <p:spPr>
            <a:xfrm flipH="false" flipV="false" rot="0">
              <a:off x="0" y="0"/>
              <a:ext cx="797453" cy="157036"/>
            </a:xfrm>
            <a:custGeom>
              <a:avLst/>
              <a:gdLst/>
              <a:ahLst/>
              <a:cxnLst/>
              <a:rect r="r" b="b" t="t" l="l"/>
              <a:pathLst>
                <a:path h="157036" w="797453">
                  <a:moveTo>
                    <a:pt x="32620" y="0"/>
                  </a:moveTo>
                  <a:lnTo>
                    <a:pt x="764834" y="0"/>
                  </a:lnTo>
                  <a:cubicBezTo>
                    <a:pt x="773485" y="0"/>
                    <a:pt x="781782" y="3437"/>
                    <a:pt x="787899" y="9554"/>
                  </a:cubicBezTo>
                  <a:cubicBezTo>
                    <a:pt x="794017" y="15671"/>
                    <a:pt x="797453" y="23968"/>
                    <a:pt x="797453" y="32620"/>
                  </a:cubicBezTo>
                  <a:lnTo>
                    <a:pt x="797453" y="124417"/>
                  </a:lnTo>
                  <a:cubicBezTo>
                    <a:pt x="797453" y="142432"/>
                    <a:pt x="782849" y="157036"/>
                    <a:pt x="764834" y="157036"/>
                  </a:cubicBezTo>
                  <a:lnTo>
                    <a:pt x="32620" y="157036"/>
                  </a:lnTo>
                  <a:cubicBezTo>
                    <a:pt x="23968" y="157036"/>
                    <a:pt x="15671" y="153600"/>
                    <a:pt x="9554" y="147482"/>
                  </a:cubicBezTo>
                  <a:cubicBezTo>
                    <a:pt x="3437" y="141365"/>
                    <a:pt x="0" y="133068"/>
                    <a:pt x="0" y="124417"/>
                  </a:cubicBezTo>
                  <a:lnTo>
                    <a:pt x="0" y="32620"/>
                  </a:lnTo>
                  <a:cubicBezTo>
                    <a:pt x="0" y="14604"/>
                    <a:pt x="14604" y="0"/>
                    <a:pt x="32620" y="0"/>
                  </a:cubicBezTo>
                  <a:close/>
                </a:path>
              </a:pathLst>
            </a:custGeom>
            <a:solidFill>
              <a:srgbClr val="FFE49A"/>
            </a:solidFill>
            <a:ln cap="rnd">
              <a:noFill/>
              <a:prstDash val="solid"/>
              <a:round/>
            </a:ln>
          </p:spPr>
        </p:sp>
        <p:sp>
          <p:nvSpPr>
            <p:cNvPr name="TextBox 8" id="8"/>
            <p:cNvSpPr txBox="true"/>
            <p:nvPr/>
          </p:nvSpPr>
          <p:spPr>
            <a:xfrm>
              <a:off x="0" y="-28575"/>
              <a:ext cx="797453" cy="185611"/>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8884583" y="4959217"/>
            <a:ext cx="0" cy="1576474"/>
          </a:xfrm>
          <a:prstGeom prst="line">
            <a:avLst/>
          </a:prstGeom>
          <a:ln cap="flat" w="38100">
            <a:solidFill>
              <a:srgbClr val="000000"/>
            </a:solidFill>
            <a:prstDash val="solid"/>
            <a:headEnd type="none" len="sm" w="sm"/>
            <a:tailEnd type="none" len="sm" w="sm"/>
          </a:ln>
        </p:spPr>
      </p:sp>
      <p:sp>
        <p:nvSpPr>
          <p:cNvPr name="Freeform 10" id="10"/>
          <p:cNvSpPr/>
          <p:nvPr/>
        </p:nvSpPr>
        <p:spPr>
          <a:xfrm flipH="true" flipV="false" rot="0">
            <a:off x="1028700" y="1607445"/>
            <a:ext cx="7001389" cy="7072110"/>
          </a:xfrm>
          <a:custGeom>
            <a:avLst/>
            <a:gdLst/>
            <a:ahLst/>
            <a:cxnLst/>
            <a:rect r="r" b="b" t="t" l="l"/>
            <a:pathLst>
              <a:path h="7072110" w="7001389">
                <a:moveTo>
                  <a:pt x="7001389" y="0"/>
                </a:moveTo>
                <a:lnTo>
                  <a:pt x="0" y="0"/>
                </a:lnTo>
                <a:lnTo>
                  <a:pt x="0" y="7072110"/>
                </a:lnTo>
                <a:lnTo>
                  <a:pt x="7001389" y="7072110"/>
                </a:lnTo>
                <a:lnTo>
                  <a:pt x="7001389" y="0"/>
                </a:lnTo>
                <a:close/>
              </a:path>
            </a:pathLst>
          </a:custGeom>
          <a:blipFill>
            <a:blip r:embed="rId4"/>
            <a:stretch>
              <a:fillRect l="0" t="0" r="0" b="0"/>
            </a:stretch>
          </a:blipFill>
        </p:spPr>
      </p:sp>
      <p:sp>
        <p:nvSpPr>
          <p:cNvPr name="TextBox 11" id="11"/>
          <p:cNvSpPr txBox="true"/>
          <p:nvPr/>
        </p:nvSpPr>
        <p:spPr>
          <a:xfrm rot="0">
            <a:off x="8827433" y="2191926"/>
            <a:ext cx="8192074" cy="1237503"/>
          </a:xfrm>
          <a:prstGeom prst="rect">
            <a:avLst/>
          </a:prstGeom>
        </p:spPr>
        <p:txBody>
          <a:bodyPr anchor="t" rtlCol="false" tIns="0" lIns="0" bIns="0" rIns="0">
            <a:spAutoFit/>
          </a:bodyPr>
          <a:lstStyle/>
          <a:p>
            <a:pPr>
              <a:lnSpc>
                <a:spcPts val="9345"/>
              </a:lnSpc>
            </a:pPr>
            <a:r>
              <a:rPr lang="en-US" sz="9345">
                <a:solidFill>
                  <a:srgbClr val="000000"/>
                </a:solidFill>
                <a:latin typeface="DM Serif Display"/>
              </a:rPr>
              <a:t>THANKS YOU!</a:t>
            </a:r>
          </a:p>
        </p:txBody>
      </p:sp>
      <p:sp>
        <p:nvSpPr>
          <p:cNvPr name="TextBox 12" id="12"/>
          <p:cNvSpPr txBox="true"/>
          <p:nvPr/>
        </p:nvSpPr>
        <p:spPr>
          <a:xfrm rot="0">
            <a:off x="9144000" y="5201384"/>
            <a:ext cx="6975372" cy="987364"/>
          </a:xfrm>
          <a:prstGeom prst="rect">
            <a:avLst/>
          </a:prstGeom>
        </p:spPr>
        <p:txBody>
          <a:bodyPr anchor="t" rtlCol="false" tIns="0" lIns="0" bIns="0" rIns="0">
            <a:spAutoFit/>
          </a:bodyPr>
          <a:lstStyle/>
          <a:p>
            <a:pPr>
              <a:lnSpc>
                <a:spcPts val="4001"/>
              </a:lnSpc>
            </a:pPr>
            <a:r>
              <a:rPr lang="en-US" sz="2501">
                <a:solidFill>
                  <a:srgbClr val="000000"/>
                </a:solidFill>
                <a:latin typeface="Garet"/>
              </a:rPr>
              <a:t>If you have a question, please raise your hand and state your question.</a:t>
            </a:r>
          </a:p>
        </p:txBody>
      </p:sp>
      <p:sp>
        <p:nvSpPr>
          <p:cNvPr name="Freeform 13" id="13"/>
          <p:cNvSpPr/>
          <p:nvPr/>
        </p:nvSpPr>
        <p:spPr>
          <a:xfrm flipH="false" flipV="false" rot="5207285">
            <a:off x="3643179" y="294677"/>
            <a:ext cx="880590" cy="1657222"/>
          </a:xfrm>
          <a:custGeom>
            <a:avLst/>
            <a:gdLst/>
            <a:ahLst/>
            <a:cxnLst/>
            <a:rect r="r" b="b" t="t" l="l"/>
            <a:pathLst>
              <a:path h="1657222" w="880590">
                <a:moveTo>
                  <a:pt x="0" y="0"/>
                </a:moveTo>
                <a:lnTo>
                  <a:pt x="880590" y="0"/>
                </a:lnTo>
                <a:lnTo>
                  <a:pt x="880590" y="1657222"/>
                </a:lnTo>
                <a:lnTo>
                  <a:pt x="0" y="16572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8865533" y="724506"/>
            <a:ext cx="884811" cy="884811"/>
          </a:xfrm>
          <a:custGeom>
            <a:avLst/>
            <a:gdLst/>
            <a:ahLst/>
            <a:cxnLst/>
            <a:rect r="r" b="b" t="t" l="l"/>
            <a:pathLst>
              <a:path h="884811" w="884811">
                <a:moveTo>
                  <a:pt x="0" y="0"/>
                </a:moveTo>
                <a:lnTo>
                  <a:pt x="884811" y="0"/>
                </a:lnTo>
                <a:lnTo>
                  <a:pt x="884811" y="884811"/>
                </a:lnTo>
                <a:lnTo>
                  <a:pt x="0" y="884811"/>
                </a:lnTo>
                <a:lnTo>
                  <a:pt x="0" y="0"/>
                </a:lnTo>
                <a:close/>
              </a:path>
            </a:pathLst>
          </a:custGeom>
          <a:blipFill>
            <a:blip r:embed="rId7"/>
            <a:stretch>
              <a:fillRect l="0" t="0" r="0" b="0"/>
            </a:stretch>
          </a:blipFill>
        </p:spPr>
      </p:sp>
      <p:sp>
        <p:nvSpPr>
          <p:cNvPr name="TextBox 15" id="15"/>
          <p:cNvSpPr txBox="true"/>
          <p:nvPr/>
        </p:nvSpPr>
        <p:spPr>
          <a:xfrm rot="0">
            <a:off x="10053627" y="1016124"/>
            <a:ext cx="4593650" cy="339725"/>
          </a:xfrm>
          <a:prstGeom prst="rect">
            <a:avLst/>
          </a:prstGeom>
        </p:spPr>
        <p:txBody>
          <a:bodyPr anchor="t" rtlCol="false" tIns="0" lIns="0" bIns="0" rIns="0">
            <a:spAutoFit/>
          </a:bodyPr>
          <a:lstStyle/>
          <a:p>
            <a:pPr>
              <a:lnSpc>
                <a:spcPts val="2500"/>
              </a:lnSpc>
            </a:pPr>
            <a:r>
              <a:rPr lang="en-US" sz="2500">
                <a:solidFill>
                  <a:srgbClr val="000000"/>
                </a:solidFill>
                <a:latin typeface="Garet Bold"/>
              </a:rPr>
              <a:t>Network &amp; Cyber Security</a:t>
            </a:r>
          </a:p>
        </p:txBody>
      </p:sp>
      <p:sp>
        <p:nvSpPr>
          <p:cNvPr name="TextBox 16" id="16"/>
          <p:cNvSpPr txBox="true"/>
          <p:nvPr/>
        </p:nvSpPr>
        <p:spPr>
          <a:xfrm rot="0">
            <a:off x="9307938" y="7225918"/>
            <a:ext cx="8676512" cy="1997014"/>
          </a:xfrm>
          <a:prstGeom prst="rect">
            <a:avLst/>
          </a:prstGeom>
        </p:spPr>
        <p:txBody>
          <a:bodyPr anchor="t" rtlCol="false" tIns="0" lIns="0" bIns="0" rIns="0">
            <a:spAutoFit/>
          </a:bodyPr>
          <a:lstStyle/>
          <a:p>
            <a:pPr>
              <a:lnSpc>
                <a:spcPts val="4001"/>
              </a:lnSpc>
            </a:pPr>
            <a:r>
              <a:rPr lang="en-US" sz="2501">
                <a:solidFill>
                  <a:srgbClr val="000000"/>
                </a:solidFill>
                <a:latin typeface="Garet"/>
              </a:rPr>
              <a:t>Let us all actively engage in learning about system security and finding vulnerabilities in systems, so that in 2024, in our country, we can minimize cyber attacks and strive towards 'INDONESIA EMAS'."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DAFyLhlX348</dc:identifier>
  <dcterms:modified xsi:type="dcterms:W3CDTF">2011-08-01T06:04:30Z</dcterms:modified>
  <cp:revision>1</cp:revision>
  <dc:title>Yellow Modern Social Media Marketing Presentation</dc:title>
</cp:coreProperties>
</file>