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erif Display" charset="1" panose="00000000000000000000"/>
      <p:regular r:id="rId10"/>
    </p:embeddedFont>
    <p:embeddedFont>
      <p:font typeface="DM Serif Display Italics" charset="1" panose="00000000000000000000"/>
      <p:regular r:id="rId11"/>
    </p:embeddedFont>
    <p:embeddedFont>
      <p:font typeface="Garet" charset="1" panose="00000000000000000000"/>
      <p:regular r:id="rId12"/>
    </p:embeddedFont>
    <p:embeddedFont>
      <p:font typeface="Garet Bold" charset="1" panose="00000000000000000000"/>
      <p:regular r:id="rId13"/>
    </p:embeddedFont>
    <p:embeddedFont>
      <p:font typeface="Garet Italics" charset="1" panose="00000000000000000000"/>
      <p:regular r:id="rId14"/>
    </p:embeddedFont>
    <p:embeddedFont>
      <p:font typeface="Garet Bold Italics" charset="1" panose="00000000000000000000"/>
      <p:regular r:id="rId15"/>
    </p:embeddedFont>
    <p:embeddedFont>
      <p:font typeface="Garet Light" charset="1" panose="00000000000000000000"/>
      <p:regular r:id="rId16"/>
    </p:embeddedFont>
    <p:embeddedFont>
      <p:font typeface="Garet Ultra-Bold" charset="1" panose="00000000000000000000"/>
      <p:regular r:id="rId17"/>
    </p:embeddedFont>
    <p:embeddedFont>
      <p:font typeface="Garet Ultra-Bold Italics" charset="1" panose="00000000000000000000"/>
      <p:regular r:id="rId18"/>
    </p:embeddedFont>
    <p:embeddedFont>
      <p:font typeface="Garet Heavy" charset="1" panose="00000000000000000000"/>
      <p:regular r:id="rId19"/>
    </p:embeddedFont>
    <p:embeddedFont>
      <p:font typeface="Garet Heavy Italics"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Canva Sans Italics" charset="1" panose="020B0503030501040103"/>
      <p:regular r:id="rId23"/>
    </p:embeddedFont>
    <p:embeddedFont>
      <p:font typeface="Canva Sans Bold Italics" charset="1" panose="020B0803030501040103"/>
      <p:regular r:id="rId24"/>
    </p:embeddedFont>
    <p:embeddedFont>
      <p:font typeface="Canva Sans Medium" charset="1" panose="020B0603030501040103"/>
      <p:regular r:id="rId25"/>
    </p:embeddedFont>
    <p:embeddedFont>
      <p:font typeface="Canva Sans Medium Italics" charset="1" panose="020B06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1044930" y="0"/>
            <a:ext cx="7243070" cy="10622880"/>
            <a:chOff x="0" y="0"/>
            <a:chExt cx="579439" cy="849821"/>
          </a:xfrm>
        </p:grpSpPr>
        <p:sp>
          <p:nvSpPr>
            <p:cNvPr name="Freeform 3" id="3"/>
            <p:cNvSpPr/>
            <p:nvPr/>
          </p:nvSpPr>
          <p:spPr>
            <a:xfrm flipH="false" flipV="false" rot="0">
              <a:off x="0" y="0"/>
              <a:ext cx="579439" cy="849821"/>
            </a:xfrm>
            <a:custGeom>
              <a:avLst/>
              <a:gdLst/>
              <a:ahLst/>
              <a:cxnLst/>
              <a:rect r="r" b="b" t="t" l="l"/>
              <a:pathLst>
                <a:path h="849821" w="579439">
                  <a:moveTo>
                    <a:pt x="0" y="0"/>
                  </a:moveTo>
                  <a:lnTo>
                    <a:pt x="579439" y="0"/>
                  </a:lnTo>
                  <a:lnTo>
                    <a:pt x="579439" y="849821"/>
                  </a:lnTo>
                  <a:lnTo>
                    <a:pt x="0" y="849821"/>
                  </a:lnTo>
                  <a:close/>
                </a:path>
              </a:pathLst>
            </a:custGeom>
            <a:solidFill>
              <a:srgbClr val="FFE49A"/>
            </a:solidFill>
            <a:ln cap="sq">
              <a:noFill/>
              <a:prstDash val="solid"/>
              <a:miter/>
            </a:ln>
          </p:spPr>
        </p:sp>
        <p:sp>
          <p:nvSpPr>
            <p:cNvPr name="TextBox 4" id="4"/>
            <p:cNvSpPr txBox="true"/>
            <p:nvPr/>
          </p:nvSpPr>
          <p:spPr>
            <a:xfrm>
              <a:off x="0" y="-28575"/>
              <a:ext cx="579439" cy="87839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05722" y="-167940"/>
            <a:ext cx="607099" cy="10622880"/>
            <a:chOff x="0" y="0"/>
            <a:chExt cx="48567" cy="849821"/>
          </a:xfrm>
        </p:grpSpPr>
        <p:sp>
          <p:nvSpPr>
            <p:cNvPr name="Freeform 6" id="6"/>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7" id="7"/>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8479140" y="2057400"/>
            <a:ext cx="9259747" cy="8229600"/>
          </a:xfrm>
          <a:custGeom>
            <a:avLst/>
            <a:gdLst/>
            <a:ahLst/>
            <a:cxnLst/>
            <a:rect r="r" b="b" t="t" l="l"/>
            <a:pathLst>
              <a:path h="8229600" w="9259747">
                <a:moveTo>
                  <a:pt x="0" y="0"/>
                </a:moveTo>
                <a:lnTo>
                  <a:pt x="9259747" y="0"/>
                </a:lnTo>
                <a:lnTo>
                  <a:pt x="9259747" y="8229600"/>
                </a:lnTo>
                <a:lnTo>
                  <a:pt x="0" y="8229600"/>
                </a:lnTo>
                <a:lnTo>
                  <a:pt x="0" y="0"/>
                </a:lnTo>
                <a:close/>
              </a:path>
            </a:pathLst>
          </a:custGeom>
          <a:blipFill>
            <a:blip r:embed="rId2"/>
            <a:stretch>
              <a:fillRect l="0" t="0" r="0" b="0"/>
            </a:stretch>
          </a:blipFill>
        </p:spPr>
      </p:sp>
      <p:sp>
        <p:nvSpPr>
          <p:cNvPr name="Freeform 9" id="9"/>
          <p:cNvSpPr/>
          <p:nvPr/>
        </p:nvSpPr>
        <p:spPr>
          <a:xfrm flipH="false" flipV="false" rot="426246">
            <a:off x="8621031" y="536895"/>
            <a:ext cx="1260869" cy="2372886"/>
          </a:xfrm>
          <a:custGeom>
            <a:avLst/>
            <a:gdLst/>
            <a:ahLst/>
            <a:cxnLst/>
            <a:rect r="r" b="b" t="t" l="l"/>
            <a:pathLst>
              <a:path h="2372886" w="1260869">
                <a:moveTo>
                  <a:pt x="0" y="0"/>
                </a:moveTo>
                <a:lnTo>
                  <a:pt x="1260869" y="0"/>
                </a:lnTo>
                <a:lnTo>
                  <a:pt x="1260869" y="2372886"/>
                </a:lnTo>
                <a:lnTo>
                  <a:pt x="0" y="237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668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5"/>
            <a:stretch>
              <a:fillRect l="0" t="0" r="0" b="0"/>
            </a:stretch>
          </a:blipFill>
        </p:spPr>
      </p:sp>
      <p:sp>
        <p:nvSpPr>
          <p:cNvPr name="TextBox 11" id="11"/>
          <p:cNvSpPr txBox="true"/>
          <p:nvPr/>
        </p:nvSpPr>
        <p:spPr>
          <a:xfrm rot="0">
            <a:off x="1509206" y="4192626"/>
            <a:ext cx="7808404" cy="2418603"/>
          </a:xfrm>
          <a:prstGeom prst="rect">
            <a:avLst/>
          </a:prstGeom>
        </p:spPr>
        <p:txBody>
          <a:bodyPr anchor="t" rtlCol="false" tIns="0" lIns="0" bIns="0" rIns="0">
            <a:spAutoFit/>
          </a:bodyPr>
          <a:lstStyle/>
          <a:p>
            <a:pPr>
              <a:lnSpc>
                <a:spcPts val="9345"/>
              </a:lnSpc>
            </a:pPr>
            <a:r>
              <a:rPr lang="en-US" sz="9345">
                <a:solidFill>
                  <a:srgbClr val="000000"/>
                </a:solidFill>
                <a:latin typeface="DM Serif Display"/>
              </a:rPr>
              <a:t>ETHICAL</a:t>
            </a:r>
          </a:p>
          <a:p>
            <a:pPr>
              <a:lnSpc>
                <a:spcPts val="9345"/>
              </a:lnSpc>
            </a:pPr>
            <a:r>
              <a:rPr lang="en-US" sz="9345">
                <a:solidFill>
                  <a:srgbClr val="000000"/>
                </a:solidFill>
                <a:latin typeface="DM Serif Display Semi-Bold"/>
              </a:rPr>
              <a:t>HACKING</a:t>
            </a:r>
          </a:p>
        </p:txBody>
      </p:sp>
      <p:sp>
        <p:nvSpPr>
          <p:cNvPr name="TextBox 12" id="12"/>
          <p:cNvSpPr txBox="true"/>
          <p:nvPr/>
        </p:nvSpPr>
        <p:spPr>
          <a:xfrm rot="0">
            <a:off x="22548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94913" y="-2369132"/>
            <a:ext cx="4352438" cy="4114800"/>
          </a:xfrm>
          <a:custGeom>
            <a:avLst/>
            <a:gdLst/>
            <a:ahLst/>
            <a:cxnLst/>
            <a:rect r="r" b="b" t="t" l="l"/>
            <a:pathLst>
              <a:path h="4114800" w="4352438">
                <a:moveTo>
                  <a:pt x="0" y="0"/>
                </a:moveTo>
                <a:lnTo>
                  <a:pt x="4352438" y="0"/>
                </a:lnTo>
                <a:lnTo>
                  <a:pt x="43524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7672">
            <a:off x="5935690" y="-949226"/>
            <a:ext cx="17071958" cy="16139850"/>
          </a:xfrm>
          <a:custGeom>
            <a:avLst/>
            <a:gdLst/>
            <a:ahLst/>
            <a:cxnLst/>
            <a:rect r="r" b="b" t="t" l="l"/>
            <a:pathLst>
              <a:path h="16139850" w="17071958">
                <a:moveTo>
                  <a:pt x="0" y="0"/>
                </a:moveTo>
                <a:lnTo>
                  <a:pt x="17071958" y="0"/>
                </a:lnTo>
                <a:lnTo>
                  <a:pt x="17071958" y="16139850"/>
                </a:lnTo>
                <a:lnTo>
                  <a:pt x="0" y="161398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214866" y="1028700"/>
            <a:ext cx="8044434" cy="8229600"/>
          </a:xfrm>
          <a:custGeom>
            <a:avLst/>
            <a:gdLst/>
            <a:ahLst/>
            <a:cxnLst/>
            <a:rect r="r" b="b" t="t" l="l"/>
            <a:pathLst>
              <a:path h="8229600" w="8044434">
                <a:moveTo>
                  <a:pt x="0" y="0"/>
                </a:moveTo>
                <a:lnTo>
                  <a:pt x="8044434" y="0"/>
                </a:lnTo>
                <a:lnTo>
                  <a:pt x="8044434" y="8229600"/>
                </a:lnTo>
                <a:lnTo>
                  <a:pt x="0" y="8229600"/>
                </a:lnTo>
                <a:lnTo>
                  <a:pt x="0" y="0"/>
                </a:lnTo>
                <a:close/>
              </a:path>
            </a:pathLst>
          </a:custGeom>
          <a:blipFill>
            <a:blip r:embed="rId4"/>
            <a:stretch>
              <a:fillRect l="0" t="0" r="0" b="0"/>
            </a:stretch>
          </a:blipFill>
        </p:spPr>
      </p:sp>
      <p:sp>
        <p:nvSpPr>
          <p:cNvPr name="Freeform 5" id="5"/>
          <p:cNvSpPr/>
          <p:nvPr/>
        </p:nvSpPr>
        <p:spPr>
          <a:xfrm flipH="false" flipV="false" rot="-1708731">
            <a:off x="10551230" y="1448974"/>
            <a:ext cx="842177" cy="683216"/>
          </a:xfrm>
          <a:custGeom>
            <a:avLst/>
            <a:gdLst/>
            <a:ahLst/>
            <a:cxnLst/>
            <a:rect r="r" b="b" t="t" l="l"/>
            <a:pathLst>
              <a:path h="683216" w="842177">
                <a:moveTo>
                  <a:pt x="0" y="0"/>
                </a:moveTo>
                <a:lnTo>
                  <a:pt x="842177" y="0"/>
                </a:lnTo>
                <a:lnTo>
                  <a:pt x="842177" y="683216"/>
                </a:lnTo>
                <a:lnTo>
                  <a:pt x="0" y="6832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239260"/>
            <a:ext cx="7808404" cy="3109491"/>
          </a:xfrm>
          <a:prstGeom prst="rect">
            <a:avLst/>
          </a:prstGeom>
        </p:spPr>
        <p:txBody>
          <a:bodyPr anchor="t" rtlCol="false" tIns="0" lIns="0" bIns="0" rIns="0">
            <a:spAutoFit/>
          </a:bodyPr>
          <a:lstStyle/>
          <a:p>
            <a:pPr>
              <a:lnSpc>
                <a:spcPts val="8045"/>
              </a:lnSpc>
            </a:pPr>
            <a:r>
              <a:rPr lang="en-US" sz="8045">
                <a:solidFill>
                  <a:srgbClr val="000000"/>
                </a:solidFill>
                <a:latin typeface="DM Serif Display"/>
              </a:rPr>
              <a:t>WHAT IS ETHICAL HACKING ?</a:t>
            </a:r>
          </a:p>
        </p:txBody>
      </p:sp>
      <p:sp>
        <p:nvSpPr>
          <p:cNvPr name="TextBox 7" id="7"/>
          <p:cNvSpPr txBox="true"/>
          <p:nvPr/>
        </p:nvSpPr>
        <p:spPr>
          <a:xfrm rot="0">
            <a:off x="1028700" y="5444002"/>
            <a:ext cx="7506123" cy="3975038"/>
          </a:xfrm>
          <a:prstGeom prst="rect">
            <a:avLst/>
          </a:prstGeom>
        </p:spPr>
        <p:txBody>
          <a:bodyPr anchor="t" rtlCol="false" tIns="0" lIns="0" bIns="0" rIns="0">
            <a:spAutoFit/>
          </a:bodyPr>
          <a:lstStyle/>
          <a:p>
            <a:pPr>
              <a:lnSpc>
                <a:spcPts val="3201"/>
              </a:lnSpc>
            </a:pPr>
            <a:r>
              <a:rPr lang="en-US" sz="2001">
                <a:solidFill>
                  <a:srgbClr val="000000"/>
                </a:solidFill>
                <a:latin typeface="Garet"/>
              </a:rPr>
              <a:t>Aktivitas seorang hacker etis di tempat kerja adalah untuk memperkuat sistem keamanan dengan menemukan kerentanan dalam suatu program, situs web, atau server. Hacker etis bertujuan untuk meningkatkan keamanan siber dengan meretas ke dalam sistem untuk mengidentifikasi kelemahan dan kemudian memberikan rekomendasi tentang cara memperbaikinya. Mereka melakukan ini dengan mencari celah atau kelemahan dalam server, situs web, atau aplikasi</a:t>
            </a:r>
          </a:p>
        </p:txBody>
      </p:sp>
      <p:sp>
        <p:nvSpPr>
          <p:cNvPr name="Freeform 8" id="8"/>
          <p:cNvSpPr/>
          <p:nvPr/>
        </p:nvSpPr>
        <p:spPr>
          <a:xfrm flipH="false" flipV="false" rot="0">
            <a:off x="1028700" y="1028700"/>
            <a:ext cx="884811" cy="884811"/>
          </a:xfrm>
          <a:custGeom>
            <a:avLst/>
            <a:gdLst/>
            <a:ahLst/>
            <a:cxnLst/>
            <a:rect r="r" b="b" t="t" l="l"/>
            <a:pathLst>
              <a:path h="884811" w="884811">
                <a:moveTo>
                  <a:pt x="0" y="0"/>
                </a:moveTo>
                <a:lnTo>
                  <a:pt x="884811" y="0"/>
                </a:lnTo>
                <a:lnTo>
                  <a:pt x="884811" y="884811"/>
                </a:lnTo>
                <a:lnTo>
                  <a:pt x="0" y="884811"/>
                </a:lnTo>
                <a:lnTo>
                  <a:pt x="0" y="0"/>
                </a:lnTo>
                <a:close/>
              </a:path>
            </a:pathLst>
          </a:custGeom>
          <a:blipFill>
            <a:blip r:embed="rId7"/>
            <a:stretch>
              <a:fillRect l="0" t="0" r="0" b="0"/>
            </a:stretch>
          </a:blipFill>
        </p:spPr>
      </p:sp>
      <p:sp>
        <p:nvSpPr>
          <p:cNvPr name="TextBox 9" id="9"/>
          <p:cNvSpPr txBox="true"/>
          <p:nvPr/>
        </p:nvSpPr>
        <p:spPr>
          <a:xfrm rot="0">
            <a:off x="2291499" y="1320293"/>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16210" y="-266185"/>
            <a:ext cx="5659542" cy="10819370"/>
            <a:chOff x="0" y="0"/>
            <a:chExt cx="208368" cy="398337"/>
          </a:xfrm>
        </p:grpSpPr>
        <p:sp>
          <p:nvSpPr>
            <p:cNvPr name="Freeform 3" id="3"/>
            <p:cNvSpPr/>
            <p:nvPr/>
          </p:nvSpPr>
          <p:spPr>
            <a:xfrm flipH="false" flipV="false" rot="0">
              <a:off x="0" y="0"/>
              <a:ext cx="208368" cy="398337"/>
            </a:xfrm>
            <a:custGeom>
              <a:avLst/>
              <a:gdLst/>
              <a:ahLst/>
              <a:cxnLst/>
              <a:rect r="r" b="b" t="t" l="l"/>
              <a:pathLst>
                <a:path h="398337" w="208368">
                  <a:moveTo>
                    <a:pt x="0" y="0"/>
                  </a:moveTo>
                  <a:lnTo>
                    <a:pt x="208368" y="0"/>
                  </a:lnTo>
                  <a:lnTo>
                    <a:pt x="208368" y="398337"/>
                  </a:lnTo>
                  <a:lnTo>
                    <a:pt x="0" y="398337"/>
                  </a:lnTo>
                  <a:close/>
                </a:path>
              </a:pathLst>
            </a:custGeom>
            <a:solidFill>
              <a:srgbClr val="FFE49A"/>
            </a:solidFill>
            <a:ln cap="sq">
              <a:noFill/>
              <a:prstDash val="solid"/>
              <a:miter/>
            </a:ln>
          </p:spPr>
        </p:sp>
        <p:sp>
          <p:nvSpPr>
            <p:cNvPr name="TextBox 4" id="4"/>
            <p:cNvSpPr txBox="true"/>
            <p:nvPr/>
          </p:nvSpPr>
          <p:spPr>
            <a:xfrm>
              <a:off x="0" y="-28575"/>
              <a:ext cx="208368" cy="42691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05722" y="-167940"/>
            <a:ext cx="607099" cy="10622880"/>
            <a:chOff x="0" y="0"/>
            <a:chExt cx="48567" cy="849821"/>
          </a:xfrm>
        </p:grpSpPr>
        <p:sp>
          <p:nvSpPr>
            <p:cNvPr name="Freeform 6" id="6"/>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7" id="7"/>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2"/>
            <a:stretch>
              <a:fillRect l="0" t="0" r="0" b="0"/>
            </a:stretch>
          </a:blipFill>
        </p:spPr>
      </p:sp>
      <p:sp>
        <p:nvSpPr>
          <p:cNvPr name="Freeform 9" id="9"/>
          <p:cNvSpPr/>
          <p:nvPr/>
        </p:nvSpPr>
        <p:spPr>
          <a:xfrm flipH="false" flipV="false" rot="0">
            <a:off x="1028700" y="5164989"/>
            <a:ext cx="755284" cy="755284"/>
          </a:xfrm>
          <a:custGeom>
            <a:avLst/>
            <a:gdLst/>
            <a:ahLst/>
            <a:cxnLst/>
            <a:rect r="r" b="b" t="t" l="l"/>
            <a:pathLst>
              <a:path h="755284" w="755284">
                <a:moveTo>
                  <a:pt x="0" y="0"/>
                </a:moveTo>
                <a:lnTo>
                  <a:pt x="755284" y="0"/>
                </a:lnTo>
                <a:lnTo>
                  <a:pt x="755284" y="755285"/>
                </a:lnTo>
                <a:lnTo>
                  <a:pt x="0" y="755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55344" y="6746800"/>
            <a:ext cx="803541" cy="803541"/>
          </a:xfrm>
          <a:custGeom>
            <a:avLst/>
            <a:gdLst/>
            <a:ahLst/>
            <a:cxnLst/>
            <a:rect r="r" b="b" t="t" l="l"/>
            <a:pathLst>
              <a:path h="803541" w="803541">
                <a:moveTo>
                  <a:pt x="0" y="0"/>
                </a:moveTo>
                <a:lnTo>
                  <a:pt x="803541" y="0"/>
                </a:lnTo>
                <a:lnTo>
                  <a:pt x="803541" y="803541"/>
                </a:lnTo>
                <a:lnTo>
                  <a:pt x="0" y="803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55344" y="8376868"/>
            <a:ext cx="828641" cy="828641"/>
          </a:xfrm>
          <a:custGeom>
            <a:avLst/>
            <a:gdLst/>
            <a:ahLst/>
            <a:cxnLst/>
            <a:rect r="r" b="b" t="t" l="l"/>
            <a:pathLst>
              <a:path h="828641" w="828641">
                <a:moveTo>
                  <a:pt x="0" y="0"/>
                </a:moveTo>
                <a:lnTo>
                  <a:pt x="828640" y="0"/>
                </a:lnTo>
                <a:lnTo>
                  <a:pt x="828640" y="828641"/>
                </a:lnTo>
                <a:lnTo>
                  <a:pt x="0" y="8286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028700" y="1575881"/>
            <a:ext cx="11704757" cy="2273038"/>
          </a:xfrm>
          <a:prstGeom prst="rect">
            <a:avLst/>
          </a:prstGeom>
        </p:spPr>
        <p:txBody>
          <a:bodyPr anchor="t" rtlCol="false" tIns="0" lIns="0" bIns="0" rIns="0">
            <a:spAutoFit/>
          </a:bodyPr>
          <a:lstStyle/>
          <a:p>
            <a:pPr>
              <a:lnSpc>
                <a:spcPts val="5864"/>
              </a:lnSpc>
            </a:pPr>
            <a:r>
              <a:rPr lang="en-US" sz="5864">
                <a:solidFill>
                  <a:srgbClr val="000000"/>
                </a:solidFill>
                <a:latin typeface="DM Serif Display"/>
              </a:rPr>
              <a:t>BERIKUT ADALAH KONSEP-KONSEP KUNCI DARI PERETASAN ETIS</a:t>
            </a:r>
          </a:p>
        </p:txBody>
      </p:sp>
      <p:sp>
        <p:nvSpPr>
          <p:cNvPr name="TextBox 13" id="13"/>
          <p:cNvSpPr txBox="true"/>
          <p:nvPr/>
        </p:nvSpPr>
        <p:spPr>
          <a:xfrm rot="0">
            <a:off x="22167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4" id="14"/>
          <p:cNvSpPr txBox="true"/>
          <p:nvPr/>
        </p:nvSpPr>
        <p:spPr>
          <a:xfrm rot="0">
            <a:off x="301377" y="4107716"/>
            <a:ext cx="12354541" cy="563879"/>
          </a:xfrm>
          <a:prstGeom prst="rect">
            <a:avLst/>
          </a:prstGeom>
        </p:spPr>
        <p:txBody>
          <a:bodyPr anchor="t" rtlCol="false" tIns="0" lIns="0" bIns="0" rIns="0">
            <a:spAutoFit/>
          </a:bodyPr>
          <a:lstStyle/>
          <a:p>
            <a:pPr>
              <a:lnSpc>
                <a:spcPts val="4620"/>
              </a:lnSpc>
            </a:pPr>
            <a:r>
              <a:rPr lang="en-US" sz="3300">
                <a:solidFill>
                  <a:srgbClr val="000000"/>
                </a:solidFill>
                <a:latin typeface="Canva Sans"/>
              </a:rPr>
              <a:t>H</a:t>
            </a:r>
            <a:r>
              <a:rPr lang="en-US" sz="3300">
                <a:solidFill>
                  <a:srgbClr val="000000"/>
                </a:solidFill>
                <a:latin typeface="Canva Sans"/>
              </a:rPr>
              <a:t>acking experts follow four key protocol concepts:</a:t>
            </a:r>
          </a:p>
        </p:txBody>
      </p:sp>
      <p:sp>
        <p:nvSpPr>
          <p:cNvPr name="TextBox 15" id="15"/>
          <p:cNvSpPr txBox="true"/>
          <p:nvPr/>
        </p:nvSpPr>
        <p:spPr>
          <a:xfrm rot="0">
            <a:off x="1940124" y="5117364"/>
            <a:ext cx="10819946" cy="1189354"/>
          </a:xfrm>
          <a:prstGeom prst="rect">
            <a:avLst/>
          </a:prstGeom>
        </p:spPr>
        <p:txBody>
          <a:bodyPr anchor="t" rtlCol="false" tIns="0" lIns="0" bIns="0" rIns="0">
            <a:spAutoFit/>
          </a:bodyPr>
          <a:lstStyle/>
          <a:p>
            <a:pPr>
              <a:lnSpc>
                <a:spcPts val="3220"/>
              </a:lnSpc>
            </a:pPr>
            <a:r>
              <a:rPr lang="en-US" sz="2300">
                <a:solidFill>
                  <a:srgbClr val="000000"/>
                </a:solidFill>
                <a:latin typeface="Canva Sans"/>
              </a:rPr>
              <a:t>Tetap legal dan mendapatkan persetujuan: Peretasan etis membutuhkan penilaian keamanan yang disetujui oleh pihak yang tepat dalam organisasi sebelum peretasan dilakukan.</a:t>
            </a:r>
          </a:p>
        </p:txBody>
      </p:sp>
      <p:sp>
        <p:nvSpPr>
          <p:cNvPr name="TextBox 16" id="16"/>
          <p:cNvSpPr txBox="true"/>
          <p:nvPr/>
        </p:nvSpPr>
        <p:spPr>
          <a:xfrm rot="0">
            <a:off x="1940124" y="6699175"/>
            <a:ext cx="10819946" cy="1189354"/>
          </a:xfrm>
          <a:prstGeom prst="rect">
            <a:avLst/>
          </a:prstGeom>
        </p:spPr>
        <p:txBody>
          <a:bodyPr anchor="t" rtlCol="false" tIns="0" lIns="0" bIns="0" rIns="0">
            <a:spAutoFit/>
          </a:bodyPr>
          <a:lstStyle/>
          <a:p>
            <a:pPr>
              <a:lnSpc>
                <a:spcPts val="3220"/>
              </a:lnSpc>
            </a:pPr>
            <a:r>
              <a:rPr lang="en-US" sz="2300">
                <a:solidFill>
                  <a:srgbClr val="000000"/>
                </a:solidFill>
                <a:latin typeface="Canva Sans"/>
              </a:rPr>
              <a:t>Ruang lingkup harus jelas didefinisikan: Organisasi harus menetapkan batas sehingga peretas etis tahu persis apa ruang lingkup tugasnya dan bagaimana cara tetap legal dan dalam batas penilaian yang dimaksud.</a:t>
            </a:r>
          </a:p>
        </p:txBody>
      </p:sp>
      <p:sp>
        <p:nvSpPr>
          <p:cNvPr name="TextBox 17" id="17"/>
          <p:cNvSpPr txBox="true"/>
          <p:nvPr/>
        </p:nvSpPr>
        <p:spPr>
          <a:xfrm rot="0">
            <a:off x="1940124" y="8465485"/>
            <a:ext cx="10819946" cy="1189354"/>
          </a:xfrm>
          <a:prstGeom prst="rect">
            <a:avLst/>
          </a:prstGeom>
        </p:spPr>
        <p:txBody>
          <a:bodyPr anchor="t" rtlCol="false" tIns="0" lIns="0" bIns="0" rIns="0">
            <a:spAutoFit/>
          </a:bodyPr>
          <a:lstStyle/>
          <a:p>
            <a:pPr>
              <a:lnSpc>
                <a:spcPts val="3220"/>
              </a:lnSpc>
            </a:pPr>
            <a:r>
              <a:rPr lang="en-US" sz="2300">
                <a:solidFill>
                  <a:srgbClr val="000000"/>
                </a:solidFill>
                <a:latin typeface="Canva Sans"/>
              </a:rPr>
              <a:t>Sensitivitas data harus dihormati: Peretasan etis sering kali berhubungan dengan informasi yang sensitif, dan peretas etis perlu memperlakukan data ini dengan hati-hati.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16210" y="-266185"/>
            <a:ext cx="5659542" cy="10819370"/>
            <a:chOff x="0" y="0"/>
            <a:chExt cx="208368" cy="398337"/>
          </a:xfrm>
        </p:grpSpPr>
        <p:sp>
          <p:nvSpPr>
            <p:cNvPr name="Freeform 3" id="3"/>
            <p:cNvSpPr/>
            <p:nvPr/>
          </p:nvSpPr>
          <p:spPr>
            <a:xfrm flipH="false" flipV="false" rot="0">
              <a:off x="0" y="0"/>
              <a:ext cx="208368" cy="398337"/>
            </a:xfrm>
            <a:custGeom>
              <a:avLst/>
              <a:gdLst/>
              <a:ahLst/>
              <a:cxnLst/>
              <a:rect r="r" b="b" t="t" l="l"/>
              <a:pathLst>
                <a:path h="398337" w="208368">
                  <a:moveTo>
                    <a:pt x="0" y="0"/>
                  </a:moveTo>
                  <a:lnTo>
                    <a:pt x="208368" y="0"/>
                  </a:lnTo>
                  <a:lnTo>
                    <a:pt x="208368" y="398337"/>
                  </a:lnTo>
                  <a:lnTo>
                    <a:pt x="0" y="398337"/>
                  </a:lnTo>
                  <a:close/>
                </a:path>
              </a:pathLst>
            </a:custGeom>
            <a:solidFill>
              <a:srgbClr val="FFE49A"/>
            </a:solidFill>
            <a:ln cap="sq">
              <a:noFill/>
              <a:prstDash val="solid"/>
              <a:miter/>
            </a:ln>
          </p:spPr>
        </p:sp>
        <p:sp>
          <p:nvSpPr>
            <p:cNvPr name="TextBox 4" id="4"/>
            <p:cNvSpPr txBox="true"/>
            <p:nvPr/>
          </p:nvSpPr>
          <p:spPr>
            <a:xfrm>
              <a:off x="0" y="-28575"/>
              <a:ext cx="208368" cy="42691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778515"/>
            <a:ext cx="11887510" cy="2386339"/>
          </a:xfrm>
          <a:prstGeom prst="rect">
            <a:avLst/>
          </a:prstGeom>
        </p:spPr>
        <p:txBody>
          <a:bodyPr anchor="t" rtlCol="false" tIns="0" lIns="0" bIns="0" rIns="0">
            <a:spAutoFit/>
          </a:bodyPr>
          <a:lstStyle/>
          <a:p>
            <a:pPr>
              <a:lnSpc>
                <a:spcPts val="6200"/>
              </a:lnSpc>
            </a:pPr>
            <a:r>
              <a:rPr lang="en-US" sz="6200">
                <a:solidFill>
                  <a:srgbClr val="000000"/>
                </a:solidFill>
                <a:latin typeface="DM Serif Display"/>
              </a:rPr>
              <a:t>MASALAH APA YANG DIIDENTIFIKASI OLEH PERETASAN</a:t>
            </a:r>
          </a:p>
        </p:txBody>
      </p:sp>
      <p:grpSp>
        <p:nvGrpSpPr>
          <p:cNvPr name="Group 6" id="6"/>
          <p:cNvGrpSpPr/>
          <p:nvPr/>
        </p:nvGrpSpPr>
        <p:grpSpPr>
          <a:xfrm rot="0">
            <a:off x="-305722" y="-167940"/>
            <a:ext cx="607099" cy="10622880"/>
            <a:chOff x="0" y="0"/>
            <a:chExt cx="48567" cy="849821"/>
          </a:xfrm>
        </p:grpSpPr>
        <p:sp>
          <p:nvSpPr>
            <p:cNvPr name="Freeform 7" id="7"/>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8" id="8"/>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2"/>
            <a:stretch>
              <a:fillRect l="0" t="0" r="0" b="0"/>
            </a:stretch>
          </a:blipFill>
        </p:spPr>
      </p:sp>
      <p:sp>
        <p:nvSpPr>
          <p:cNvPr name="TextBox 10" id="10"/>
          <p:cNvSpPr txBox="true"/>
          <p:nvPr/>
        </p:nvSpPr>
        <p:spPr>
          <a:xfrm rot="0">
            <a:off x="22167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1" id="11"/>
          <p:cNvSpPr txBox="true"/>
          <p:nvPr/>
        </p:nvSpPr>
        <p:spPr>
          <a:xfrm rot="0">
            <a:off x="1028700" y="4187706"/>
            <a:ext cx="11887510" cy="1967230"/>
          </a:xfrm>
          <a:prstGeom prst="rect">
            <a:avLst/>
          </a:prstGeom>
        </p:spPr>
        <p:txBody>
          <a:bodyPr anchor="t" rtlCol="false" tIns="0" lIns="0" bIns="0" rIns="0">
            <a:spAutoFit/>
          </a:bodyPr>
          <a:lstStyle/>
          <a:p>
            <a:pPr>
              <a:lnSpc>
                <a:spcPts val="3920"/>
              </a:lnSpc>
            </a:pPr>
            <a:r>
              <a:rPr lang="en-US" sz="2800">
                <a:solidFill>
                  <a:srgbClr val="000000"/>
                </a:solidFill>
                <a:latin typeface="Canva Sans"/>
              </a:rPr>
              <a:t>Ethical hacking bertujuan untuk meniru seorang penyerang. Dalam melakukannya, mereka mencari vektor serangan terhadap target. Tujuan awal adalah untuk melakukan rekognisi, mendapatkan sebanyak mungkin informasi</a:t>
            </a:r>
          </a:p>
        </p:txBody>
      </p:sp>
      <p:sp>
        <p:nvSpPr>
          <p:cNvPr name="TextBox 12" id="12"/>
          <p:cNvSpPr txBox="true"/>
          <p:nvPr/>
        </p:nvSpPr>
        <p:spPr>
          <a:xfrm rot="0">
            <a:off x="1028700" y="6173985"/>
            <a:ext cx="11887510" cy="2462530"/>
          </a:xfrm>
          <a:prstGeom prst="rect">
            <a:avLst/>
          </a:prstGeom>
        </p:spPr>
        <p:txBody>
          <a:bodyPr anchor="t" rtlCol="false" tIns="0" lIns="0" bIns="0" rIns="0">
            <a:spAutoFit/>
          </a:bodyPr>
          <a:lstStyle/>
          <a:p>
            <a:pPr>
              <a:lnSpc>
                <a:spcPts val="3920"/>
              </a:lnSpc>
            </a:pPr>
            <a:r>
              <a:rPr lang="en-US" sz="2800">
                <a:solidFill>
                  <a:srgbClr val="000000"/>
                </a:solidFill>
                <a:latin typeface="Canva Sans"/>
              </a:rPr>
              <a:t>Setelah peretas etis mengumpulkan cukup informasi, mereka menggunakan informasi tersebut untuk mencari kerentanan terhadap aset. Mereka melakukan penilaian ini dengan kombinasi pengujian otomatis dan manual. Bahkan sistem yang canggih mungkin memiliki teknologi pengukuran balik yang kompleks yang mungkin rentan.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0703" y="-554638"/>
            <a:ext cx="10787172" cy="11396276"/>
            <a:chOff x="0" y="0"/>
            <a:chExt cx="668398" cy="706139"/>
          </a:xfrm>
        </p:grpSpPr>
        <p:sp>
          <p:nvSpPr>
            <p:cNvPr name="Freeform 3" id="3"/>
            <p:cNvSpPr/>
            <p:nvPr/>
          </p:nvSpPr>
          <p:spPr>
            <a:xfrm flipH="false" flipV="false" rot="0">
              <a:off x="0" y="0"/>
              <a:ext cx="668398" cy="706139"/>
            </a:xfrm>
            <a:custGeom>
              <a:avLst/>
              <a:gdLst/>
              <a:ahLst/>
              <a:cxnLst/>
              <a:rect r="r" b="b" t="t" l="l"/>
              <a:pathLst>
                <a:path h="706139" w="668398">
                  <a:moveTo>
                    <a:pt x="334199" y="0"/>
                  </a:moveTo>
                  <a:cubicBezTo>
                    <a:pt x="149626" y="0"/>
                    <a:pt x="0" y="158075"/>
                    <a:pt x="0" y="353070"/>
                  </a:cubicBezTo>
                  <a:cubicBezTo>
                    <a:pt x="0" y="548065"/>
                    <a:pt x="149626" y="706139"/>
                    <a:pt x="334199" y="706139"/>
                  </a:cubicBezTo>
                  <a:cubicBezTo>
                    <a:pt x="518772" y="706139"/>
                    <a:pt x="668398" y="548065"/>
                    <a:pt x="668398" y="353070"/>
                  </a:cubicBezTo>
                  <a:cubicBezTo>
                    <a:pt x="668398" y="158075"/>
                    <a:pt x="518772" y="0"/>
                    <a:pt x="334199" y="0"/>
                  </a:cubicBezTo>
                  <a:close/>
                </a:path>
              </a:pathLst>
            </a:custGeom>
            <a:solidFill>
              <a:srgbClr val="FFE49A"/>
            </a:solidFill>
            <a:ln cap="sq">
              <a:noFill/>
              <a:prstDash val="solid"/>
              <a:miter/>
            </a:ln>
          </p:spPr>
        </p:sp>
        <p:sp>
          <p:nvSpPr>
            <p:cNvPr name="TextBox 4" id="4"/>
            <p:cNvSpPr txBox="true"/>
            <p:nvPr/>
          </p:nvSpPr>
          <p:spPr>
            <a:xfrm>
              <a:off x="62662" y="37626"/>
              <a:ext cx="543073" cy="60231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965512"/>
            <a:ext cx="8358971" cy="1939002"/>
          </a:xfrm>
          <a:prstGeom prst="rect">
            <a:avLst/>
          </a:prstGeom>
        </p:spPr>
        <p:txBody>
          <a:bodyPr anchor="t" rtlCol="false" tIns="0" lIns="0" bIns="0" rIns="0">
            <a:spAutoFit/>
          </a:bodyPr>
          <a:lstStyle/>
          <a:p>
            <a:pPr>
              <a:lnSpc>
                <a:spcPts val="5088"/>
              </a:lnSpc>
            </a:pPr>
            <a:r>
              <a:rPr lang="en-US" sz="5088">
                <a:solidFill>
                  <a:srgbClr val="000000"/>
                </a:solidFill>
                <a:latin typeface="DM Serif Display"/>
              </a:rPr>
              <a:t>KERENTANAN YANG PALING UMUM DITEMUKAN OLEH HACKER</a:t>
            </a:r>
          </a:p>
        </p:txBody>
      </p:sp>
      <p:grpSp>
        <p:nvGrpSpPr>
          <p:cNvPr name="Group 6" id="6"/>
          <p:cNvGrpSpPr/>
          <p:nvPr/>
        </p:nvGrpSpPr>
        <p:grpSpPr>
          <a:xfrm rot="0">
            <a:off x="-305722" y="-167940"/>
            <a:ext cx="607099" cy="10622880"/>
            <a:chOff x="0" y="0"/>
            <a:chExt cx="48567" cy="849821"/>
          </a:xfrm>
        </p:grpSpPr>
        <p:sp>
          <p:nvSpPr>
            <p:cNvPr name="Freeform 7" id="7"/>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8" id="8"/>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668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2"/>
            <a:stretch>
              <a:fillRect l="0" t="0" r="0" b="0"/>
            </a:stretch>
          </a:blipFill>
        </p:spPr>
      </p:sp>
      <p:sp>
        <p:nvSpPr>
          <p:cNvPr name="Freeform 10" id="10"/>
          <p:cNvSpPr/>
          <p:nvPr/>
        </p:nvSpPr>
        <p:spPr>
          <a:xfrm flipH="false" flipV="false" rot="0">
            <a:off x="9144000" y="552672"/>
            <a:ext cx="9144000" cy="9637945"/>
          </a:xfrm>
          <a:custGeom>
            <a:avLst/>
            <a:gdLst/>
            <a:ahLst/>
            <a:cxnLst/>
            <a:rect r="r" b="b" t="t" l="l"/>
            <a:pathLst>
              <a:path h="9637945" w="9144000">
                <a:moveTo>
                  <a:pt x="0" y="0"/>
                </a:moveTo>
                <a:lnTo>
                  <a:pt x="9144000" y="0"/>
                </a:lnTo>
                <a:lnTo>
                  <a:pt x="9144000" y="9637944"/>
                </a:lnTo>
                <a:lnTo>
                  <a:pt x="0" y="9637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028700" y="4933213"/>
            <a:ext cx="922911" cy="958869"/>
          </a:xfrm>
          <a:custGeom>
            <a:avLst/>
            <a:gdLst/>
            <a:ahLst/>
            <a:cxnLst/>
            <a:rect r="r" b="b" t="t" l="l"/>
            <a:pathLst>
              <a:path h="958869" w="922911">
                <a:moveTo>
                  <a:pt x="0" y="0"/>
                </a:moveTo>
                <a:lnTo>
                  <a:pt x="922911" y="0"/>
                </a:lnTo>
                <a:lnTo>
                  <a:pt x="922911" y="958869"/>
                </a:lnTo>
                <a:lnTo>
                  <a:pt x="0" y="958869"/>
                </a:lnTo>
                <a:lnTo>
                  <a:pt x="0" y="0"/>
                </a:lnTo>
                <a:close/>
              </a:path>
            </a:pathLst>
          </a:custGeom>
          <a:blipFill>
            <a:blip r:embed="rId5"/>
            <a:stretch>
              <a:fillRect l="0" t="0" r="0" b="0"/>
            </a:stretch>
          </a:blipFill>
        </p:spPr>
      </p:sp>
      <p:sp>
        <p:nvSpPr>
          <p:cNvPr name="TextBox 12" id="12"/>
          <p:cNvSpPr txBox="true"/>
          <p:nvPr/>
        </p:nvSpPr>
        <p:spPr>
          <a:xfrm rot="0">
            <a:off x="22548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3" id="13"/>
          <p:cNvSpPr txBox="true"/>
          <p:nvPr/>
        </p:nvSpPr>
        <p:spPr>
          <a:xfrm rot="0">
            <a:off x="2254895" y="5123713"/>
            <a:ext cx="2953291" cy="580390"/>
          </a:xfrm>
          <a:prstGeom prst="rect">
            <a:avLst/>
          </a:prstGeom>
        </p:spPr>
        <p:txBody>
          <a:bodyPr anchor="t" rtlCol="false" tIns="0" lIns="0" bIns="0" rIns="0">
            <a:spAutoFit/>
          </a:bodyPr>
          <a:lstStyle/>
          <a:p>
            <a:pPr algn="ctr">
              <a:lnSpc>
                <a:spcPts val="4759"/>
              </a:lnSpc>
            </a:pPr>
            <a:r>
              <a:rPr lang="en-US" sz="3399">
                <a:solidFill>
                  <a:srgbClr val="ED3A02"/>
                </a:solidFill>
                <a:latin typeface="Canva Sans"/>
              </a:rPr>
              <a:t>SQL Injection</a:t>
            </a:r>
          </a:p>
        </p:txBody>
      </p:sp>
      <p:sp>
        <p:nvSpPr>
          <p:cNvPr name="Freeform 14" id="14"/>
          <p:cNvSpPr/>
          <p:nvPr/>
        </p:nvSpPr>
        <p:spPr>
          <a:xfrm flipH="false" flipV="false" rot="0">
            <a:off x="1028700" y="6060030"/>
            <a:ext cx="922911" cy="958869"/>
          </a:xfrm>
          <a:custGeom>
            <a:avLst/>
            <a:gdLst/>
            <a:ahLst/>
            <a:cxnLst/>
            <a:rect r="r" b="b" t="t" l="l"/>
            <a:pathLst>
              <a:path h="958869" w="922911">
                <a:moveTo>
                  <a:pt x="0" y="0"/>
                </a:moveTo>
                <a:lnTo>
                  <a:pt x="922911" y="0"/>
                </a:lnTo>
                <a:lnTo>
                  <a:pt x="922911" y="958869"/>
                </a:lnTo>
                <a:lnTo>
                  <a:pt x="0" y="958869"/>
                </a:lnTo>
                <a:lnTo>
                  <a:pt x="0" y="0"/>
                </a:lnTo>
                <a:close/>
              </a:path>
            </a:pathLst>
          </a:custGeom>
          <a:blipFill>
            <a:blip r:embed="rId5"/>
            <a:stretch>
              <a:fillRect l="0" t="0" r="0" b="0"/>
            </a:stretch>
          </a:blipFill>
        </p:spPr>
      </p:sp>
      <p:sp>
        <p:nvSpPr>
          <p:cNvPr name="TextBox 15" id="15"/>
          <p:cNvSpPr txBox="true"/>
          <p:nvPr/>
        </p:nvSpPr>
        <p:spPr>
          <a:xfrm rot="0">
            <a:off x="2301819" y="6285128"/>
            <a:ext cx="4841739" cy="580390"/>
          </a:xfrm>
          <a:prstGeom prst="rect">
            <a:avLst/>
          </a:prstGeom>
        </p:spPr>
        <p:txBody>
          <a:bodyPr anchor="t" rtlCol="false" tIns="0" lIns="0" bIns="0" rIns="0">
            <a:spAutoFit/>
          </a:bodyPr>
          <a:lstStyle/>
          <a:p>
            <a:pPr>
              <a:lnSpc>
                <a:spcPts val="4759"/>
              </a:lnSpc>
            </a:pPr>
            <a:r>
              <a:rPr lang="en-US" sz="3399">
                <a:solidFill>
                  <a:srgbClr val="ED3A02"/>
                </a:solidFill>
                <a:latin typeface="Canva Sans"/>
              </a:rPr>
              <a:t>Broken authentication</a:t>
            </a:r>
          </a:p>
        </p:txBody>
      </p:sp>
      <p:sp>
        <p:nvSpPr>
          <p:cNvPr name="Freeform 16" id="16"/>
          <p:cNvSpPr/>
          <p:nvPr/>
        </p:nvSpPr>
        <p:spPr>
          <a:xfrm flipH="false" flipV="false" rot="0">
            <a:off x="1028700" y="7190349"/>
            <a:ext cx="922911" cy="958869"/>
          </a:xfrm>
          <a:custGeom>
            <a:avLst/>
            <a:gdLst/>
            <a:ahLst/>
            <a:cxnLst/>
            <a:rect r="r" b="b" t="t" l="l"/>
            <a:pathLst>
              <a:path h="958869" w="922911">
                <a:moveTo>
                  <a:pt x="0" y="0"/>
                </a:moveTo>
                <a:lnTo>
                  <a:pt x="922911" y="0"/>
                </a:lnTo>
                <a:lnTo>
                  <a:pt x="922911" y="958869"/>
                </a:lnTo>
                <a:lnTo>
                  <a:pt x="0" y="958869"/>
                </a:lnTo>
                <a:lnTo>
                  <a:pt x="0" y="0"/>
                </a:lnTo>
                <a:close/>
              </a:path>
            </a:pathLst>
          </a:custGeom>
          <a:blipFill>
            <a:blip r:embed="rId5"/>
            <a:stretch>
              <a:fillRect l="0" t="0" r="0" b="0"/>
            </a:stretch>
          </a:blipFill>
        </p:spPr>
      </p:sp>
      <p:sp>
        <p:nvSpPr>
          <p:cNvPr name="TextBox 17" id="17"/>
          <p:cNvSpPr txBox="true"/>
          <p:nvPr/>
        </p:nvSpPr>
        <p:spPr>
          <a:xfrm rot="0">
            <a:off x="2301819" y="7446543"/>
            <a:ext cx="5024492" cy="580390"/>
          </a:xfrm>
          <a:prstGeom prst="rect">
            <a:avLst/>
          </a:prstGeom>
        </p:spPr>
        <p:txBody>
          <a:bodyPr anchor="t" rtlCol="false" tIns="0" lIns="0" bIns="0" rIns="0">
            <a:spAutoFit/>
          </a:bodyPr>
          <a:lstStyle/>
          <a:p>
            <a:pPr>
              <a:lnSpc>
                <a:spcPts val="4759"/>
              </a:lnSpc>
            </a:pPr>
            <a:r>
              <a:rPr lang="en-US" sz="3399">
                <a:solidFill>
                  <a:srgbClr val="ED3A02"/>
                </a:solidFill>
                <a:latin typeface="Canva Sans"/>
              </a:rPr>
              <a:t>Sensitive data exposure</a:t>
            </a:r>
          </a:p>
        </p:txBody>
      </p:sp>
      <p:sp>
        <p:nvSpPr>
          <p:cNvPr name="Freeform 18" id="18"/>
          <p:cNvSpPr/>
          <p:nvPr/>
        </p:nvSpPr>
        <p:spPr>
          <a:xfrm flipH="false" flipV="false" rot="0">
            <a:off x="1066800" y="8539743"/>
            <a:ext cx="922911" cy="958869"/>
          </a:xfrm>
          <a:custGeom>
            <a:avLst/>
            <a:gdLst/>
            <a:ahLst/>
            <a:cxnLst/>
            <a:rect r="r" b="b" t="t" l="l"/>
            <a:pathLst>
              <a:path h="958869" w="922911">
                <a:moveTo>
                  <a:pt x="0" y="0"/>
                </a:moveTo>
                <a:lnTo>
                  <a:pt x="922911" y="0"/>
                </a:lnTo>
                <a:lnTo>
                  <a:pt x="922911" y="958868"/>
                </a:lnTo>
                <a:lnTo>
                  <a:pt x="0" y="958868"/>
                </a:lnTo>
                <a:lnTo>
                  <a:pt x="0" y="0"/>
                </a:lnTo>
                <a:close/>
              </a:path>
            </a:pathLst>
          </a:custGeom>
          <a:blipFill>
            <a:blip r:embed="rId5"/>
            <a:stretch>
              <a:fillRect l="0" t="0" r="0" b="0"/>
            </a:stretch>
          </a:blipFill>
        </p:spPr>
      </p:sp>
      <p:sp>
        <p:nvSpPr>
          <p:cNvPr name="TextBox 19" id="19"/>
          <p:cNvSpPr txBox="true"/>
          <p:nvPr/>
        </p:nvSpPr>
        <p:spPr>
          <a:xfrm rot="0">
            <a:off x="2301819" y="8695644"/>
            <a:ext cx="5329081" cy="580390"/>
          </a:xfrm>
          <a:prstGeom prst="rect">
            <a:avLst/>
          </a:prstGeom>
        </p:spPr>
        <p:txBody>
          <a:bodyPr anchor="t" rtlCol="false" tIns="0" lIns="0" bIns="0" rIns="0">
            <a:spAutoFit/>
          </a:bodyPr>
          <a:lstStyle/>
          <a:p>
            <a:pPr>
              <a:lnSpc>
                <a:spcPts val="4759"/>
              </a:lnSpc>
            </a:pPr>
            <a:r>
              <a:rPr lang="en-US" sz="3399">
                <a:solidFill>
                  <a:srgbClr val="ED3A02"/>
                </a:solidFill>
                <a:latin typeface="Canva Sans"/>
              </a:rPr>
              <a:t>Cross Site Scripting (XSS)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4913" y="-2346358"/>
            <a:ext cx="4352438" cy="4114800"/>
          </a:xfrm>
          <a:custGeom>
            <a:avLst/>
            <a:gdLst/>
            <a:ahLst/>
            <a:cxnLst/>
            <a:rect r="r" b="b" t="t" l="l"/>
            <a:pathLst>
              <a:path h="4114800" w="4352438">
                <a:moveTo>
                  <a:pt x="0" y="0"/>
                </a:moveTo>
                <a:lnTo>
                  <a:pt x="4352438" y="0"/>
                </a:lnTo>
                <a:lnTo>
                  <a:pt x="43524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4913" y="8516340"/>
            <a:ext cx="4352438" cy="4114800"/>
          </a:xfrm>
          <a:custGeom>
            <a:avLst/>
            <a:gdLst/>
            <a:ahLst/>
            <a:cxnLst/>
            <a:rect r="r" b="b" t="t" l="l"/>
            <a:pathLst>
              <a:path h="4114800" w="4352438">
                <a:moveTo>
                  <a:pt x="0" y="4114800"/>
                </a:moveTo>
                <a:lnTo>
                  <a:pt x="4352438" y="4114800"/>
                </a:lnTo>
                <a:lnTo>
                  <a:pt x="435243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27984" y="-2346358"/>
            <a:ext cx="4352438" cy="4114800"/>
          </a:xfrm>
          <a:custGeom>
            <a:avLst/>
            <a:gdLst/>
            <a:ahLst/>
            <a:cxnLst/>
            <a:rect r="r" b="b" t="t" l="l"/>
            <a:pathLst>
              <a:path h="4114800" w="4352438">
                <a:moveTo>
                  <a:pt x="4352438" y="0"/>
                </a:moveTo>
                <a:lnTo>
                  <a:pt x="0" y="0"/>
                </a:lnTo>
                <a:lnTo>
                  <a:pt x="0" y="4114800"/>
                </a:lnTo>
                <a:lnTo>
                  <a:pt x="4352438" y="4114800"/>
                </a:lnTo>
                <a:lnTo>
                  <a:pt x="435243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227984" y="8516340"/>
            <a:ext cx="4352438" cy="4114800"/>
          </a:xfrm>
          <a:custGeom>
            <a:avLst/>
            <a:gdLst/>
            <a:ahLst/>
            <a:cxnLst/>
            <a:rect r="r" b="b" t="t" l="l"/>
            <a:pathLst>
              <a:path h="4114800" w="4352438">
                <a:moveTo>
                  <a:pt x="4352438" y="4114800"/>
                </a:moveTo>
                <a:lnTo>
                  <a:pt x="0" y="4114800"/>
                </a:lnTo>
                <a:lnTo>
                  <a:pt x="0" y="0"/>
                </a:lnTo>
                <a:lnTo>
                  <a:pt x="4352438" y="0"/>
                </a:lnTo>
                <a:lnTo>
                  <a:pt x="435243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839787"/>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4"/>
            <a:stretch>
              <a:fillRect l="0" t="0" r="0" b="0"/>
            </a:stretch>
          </a:blipFill>
        </p:spPr>
      </p:sp>
      <p:sp>
        <p:nvSpPr>
          <p:cNvPr name="Freeform 7" id="7"/>
          <p:cNvSpPr/>
          <p:nvPr/>
        </p:nvSpPr>
        <p:spPr>
          <a:xfrm flipH="false" flipV="false" rot="0">
            <a:off x="1028700" y="3322411"/>
            <a:ext cx="1134818" cy="1063892"/>
          </a:xfrm>
          <a:custGeom>
            <a:avLst/>
            <a:gdLst/>
            <a:ahLst/>
            <a:cxnLst/>
            <a:rect r="r" b="b" t="t" l="l"/>
            <a:pathLst>
              <a:path h="1063892" w="1134818">
                <a:moveTo>
                  <a:pt x="0" y="0"/>
                </a:moveTo>
                <a:lnTo>
                  <a:pt x="1134818" y="0"/>
                </a:lnTo>
                <a:lnTo>
                  <a:pt x="1134818"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163518" y="1131380"/>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9" id="9"/>
          <p:cNvSpPr txBox="true"/>
          <p:nvPr/>
        </p:nvSpPr>
        <p:spPr>
          <a:xfrm rot="0">
            <a:off x="4795390" y="1654142"/>
            <a:ext cx="9645650" cy="1028688"/>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Bonus - Types Of Hackers </a:t>
            </a:r>
          </a:p>
        </p:txBody>
      </p:sp>
      <p:sp>
        <p:nvSpPr>
          <p:cNvPr name="TextBox 10" id="10"/>
          <p:cNvSpPr txBox="true"/>
          <p:nvPr/>
        </p:nvSpPr>
        <p:spPr>
          <a:xfrm rot="0">
            <a:off x="2351326" y="3265261"/>
            <a:ext cx="3190776"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White Hat Hacker</a:t>
            </a:r>
          </a:p>
        </p:txBody>
      </p:sp>
      <p:sp>
        <p:nvSpPr>
          <p:cNvPr name="TextBox 11" id="11"/>
          <p:cNvSpPr txBox="true"/>
          <p:nvPr/>
        </p:nvSpPr>
        <p:spPr>
          <a:xfrm rot="0">
            <a:off x="2163518" y="3806732"/>
            <a:ext cx="6757168" cy="1758948"/>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Mereka adalah individu yang direkrut oleh perusahaan untuk menguji keamanan sistem mereka. Mereka memiliki keahlian untuk menemukan kerentanan dalam sistem dan menyediakan solusi untuk memperbaiki kelemahan-kelemahan ini.</a:t>
            </a:r>
          </a:p>
        </p:txBody>
      </p:sp>
      <p:sp>
        <p:nvSpPr>
          <p:cNvPr name="Freeform 12" id="12"/>
          <p:cNvSpPr/>
          <p:nvPr/>
        </p:nvSpPr>
        <p:spPr>
          <a:xfrm flipH="false" flipV="false" rot="0">
            <a:off x="1028700" y="5919375"/>
            <a:ext cx="1134818" cy="1063892"/>
          </a:xfrm>
          <a:custGeom>
            <a:avLst/>
            <a:gdLst/>
            <a:ahLst/>
            <a:cxnLst/>
            <a:rect r="r" b="b" t="t" l="l"/>
            <a:pathLst>
              <a:path h="1063892" w="1134818">
                <a:moveTo>
                  <a:pt x="0" y="0"/>
                </a:moveTo>
                <a:lnTo>
                  <a:pt x="1134818" y="0"/>
                </a:lnTo>
                <a:lnTo>
                  <a:pt x="1134818"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391460" y="5862225"/>
            <a:ext cx="3110508"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Black Hat Hacker</a:t>
            </a:r>
          </a:p>
        </p:txBody>
      </p:sp>
      <p:sp>
        <p:nvSpPr>
          <p:cNvPr name="TextBox 14" id="14"/>
          <p:cNvSpPr txBox="true"/>
          <p:nvPr/>
        </p:nvSpPr>
        <p:spPr>
          <a:xfrm rot="0">
            <a:off x="2163518" y="6403696"/>
            <a:ext cx="6757168" cy="1758948"/>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Mereka adalah kelompok yang sangat kontroversial karena aktivitas mereka biasanya ilegal. Mereka terlibat dalam aktivitas peretasan dengan niat untuk menyebabkan kerusakan atau mencuri data dari sistem yang mereka targetkan.</a:t>
            </a:r>
          </a:p>
        </p:txBody>
      </p:sp>
      <p:sp>
        <p:nvSpPr>
          <p:cNvPr name="Freeform 15" id="15"/>
          <p:cNvSpPr/>
          <p:nvPr/>
        </p:nvSpPr>
        <p:spPr>
          <a:xfrm flipH="false" flipV="false" rot="0">
            <a:off x="10044624" y="3322411"/>
            <a:ext cx="1134818" cy="1063892"/>
          </a:xfrm>
          <a:custGeom>
            <a:avLst/>
            <a:gdLst/>
            <a:ahLst/>
            <a:cxnLst/>
            <a:rect r="r" b="b" t="t" l="l"/>
            <a:pathLst>
              <a:path h="1063892" w="1134818">
                <a:moveTo>
                  <a:pt x="0" y="0"/>
                </a:moveTo>
                <a:lnTo>
                  <a:pt x="1134819" y="0"/>
                </a:lnTo>
                <a:lnTo>
                  <a:pt x="1134819"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1463195" y="3265261"/>
            <a:ext cx="2998887"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Grey Hat Hacker</a:t>
            </a:r>
          </a:p>
        </p:txBody>
      </p:sp>
      <p:sp>
        <p:nvSpPr>
          <p:cNvPr name="TextBox 17" id="17"/>
          <p:cNvSpPr txBox="true"/>
          <p:nvPr/>
        </p:nvSpPr>
        <p:spPr>
          <a:xfrm rot="0">
            <a:off x="11179443" y="3806732"/>
            <a:ext cx="6757168" cy="1758948"/>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Mereka terlibat dalam aksi peretasan pada sistem, tetapi niat mereka tidak selalu berbahaya. Mereka mungkin ingin menguji keamanan sistem atau memberikan peringatan tentang kerentanan keamanan yang ditemukan.</a:t>
            </a:r>
          </a:p>
        </p:txBody>
      </p:sp>
      <p:sp>
        <p:nvSpPr>
          <p:cNvPr name="Freeform 18" id="18"/>
          <p:cNvSpPr/>
          <p:nvPr/>
        </p:nvSpPr>
        <p:spPr>
          <a:xfrm flipH="false" flipV="false" rot="0">
            <a:off x="10044624" y="6147975"/>
            <a:ext cx="1134818" cy="1063892"/>
          </a:xfrm>
          <a:custGeom>
            <a:avLst/>
            <a:gdLst/>
            <a:ahLst/>
            <a:cxnLst/>
            <a:rect r="r" b="b" t="t" l="l"/>
            <a:pathLst>
              <a:path h="1063892" w="1134818">
                <a:moveTo>
                  <a:pt x="0" y="0"/>
                </a:moveTo>
                <a:lnTo>
                  <a:pt x="1134819" y="0"/>
                </a:lnTo>
                <a:lnTo>
                  <a:pt x="1134819"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1408043" y="6090825"/>
            <a:ext cx="1825625"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Hacktivist</a:t>
            </a:r>
          </a:p>
        </p:txBody>
      </p:sp>
      <p:sp>
        <p:nvSpPr>
          <p:cNvPr name="TextBox 20" id="20"/>
          <p:cNvSpPr txBox="true"/>
          <p:nvPr/>
        </p:nvSpPr>
        <p:spPr>
          <a:xfrm rot="0">
            <a:off x="11179443" y="6632296"/>
            <a:ext cx="6757168" cy="1758948"/>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Mereka adalah sebuah grup yang terlibat dalam peretasan sebagai bagian dari kampanye politik atau aktivisme sosial. Tujuan mereka adalah untuk mempengaruhi perubahan sosial melalui serangan keamanan siber.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199409">
            <a:off x="-5783220" y="-358988"/>
            <a:ext cx="16730850" cy="15817366"/>
          </a:xfrm>
          <a:custGeom>
            <a:avLst/>
            <a:gdLst/>
            <a:ahLst/>
            <a:cxnLst/>
            <a:rect r="r" b="b" t="t" l="l"/>
            <a:pathLst>
              <a:path h="15817366" w="16730850">
                <a:moveTo>
                  <a:pt x="16730850" y="0"/>
                </a:moveTo>
                <a:lnTo>
                  <a:pt x="0" y="0"/>
                </a:lnTo>
                <a:lnTo>
                  <a:pt x="0" y="15817366"/>
                </a:lnTo>
                <a:lnTo>
                  <a:pt x="16730850" y="15817366"/>
                </a:lnTo>
                <a:lnTo>
                  <a:pt x="167308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984450" y="-167940"/>
            <a:ext cx="607099" cy="10622880"/>
            <a:chOff x="0" y="0"/>
            <a:chExt cx="48567" cy="849821"/>
          </a:xfrm>
        </p:grpSpPr>
        <p:sp>
          <p:nvSpPr>
            <p:cNvPr name="Freeform 4" id="4"/>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5" id="5"/>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8827433" y="7295324"/>
            <a:ext cx="9968272" cy="1962976"/>
            <a:chOff x="0" y="0"/>
            <a:chExt cx="797453" cy="157036"/>
          </a:xfrm>
        </p:grpSpPr>
        <p:sp>
          <p:nvSpPr>
            <p:cNvPr name="Freeform 7" id="7"/>
            <p:cNvSpPr/>
            <p:nvPr/>
          </p:nvSpPr>
          <p:spPr>
            <a:xfrm flipH="false" flipV="false" rot="0">
              <a:off x="0" y="0"/>
              <a:ext cx="797453" cy="157036"/>
            </a:xfrm>
            <a:custGeom>
              <a:avLst/>
              <a:gdLst/>
              <a:ahLst/>
              <a:cxnLst/>
              <a:rect r="r" b="b" t="t" l="l"/>
              <a:pathLst>
                <a:path h="157036" w="797453">
                  <a:moveTo>
                    <a:pt x="32620" y="0"/>
                  </a:moveTo>
                  <a:lnTo>
                    <a:pt x="764834" y="0"/>
                  </a:lnTo>
                  <a:cubicBezTo>
                    <a:pt x="773485" y="0"/>
                    <a:pt x="781782" y="3437"/>
                    <a:pt x="787899" y="9554"/>
                  </a:cubicBezTo>
                  <a:cubicBezTo>
                    <a:pt x="794017" y="15671"/>
                    <a:pt x="797453" y="23968"/>
                    <a:pt x="797453" y="32620"/>
                  </a:cubicBezTo>
                  <a:lnTo>
                    <a:pt x="797453" y="124417"/>
                  </a:lnTo>
                  <a:cubicBezTo>
                    <a:pt x="797453" y="142432"/>
                    <a:pt x="782849" y="157036"/>
                    <a:pt x="764834" y="157036"/>
                  </a:cubicBezTo>
                  <a:lnTo>
                    <a:pt x="32620" y="157036"/>
                  </a:lnTo>
                  <a:cubicBezTo>
                    <a:pt x="23968" y="157036"/>
                    <a:pt x="15671" y="153600"/>
                    <a:pt x="9554" y="147482"/>
                  </a:cubicBezTo>
                  <a:cubicBezTo>
                    <a:pt x="3437" y="141365"/>
                    <a:pt x="0" y="133068"/>
                    <a:pt x="0" y="124417"/>
                  </a:cubicBezTo>
                  <a:lnTo>
                    <a:pt x="0" y="32620"/>
                  </a:lnTo>
                  <a:cubicBezTo>
                    <a:pt x="0" y="14604"/>
                    <a:pt x="14604" y="0"/>
                    <a:pt x="32620" y="0"/>
                  </a:cubicBezTo>
                  <a:close/>
                </a:path>
              </a:pathLst>
            </a:custGeom>
            <a:solidFill>
              <a:srgbClr val="FFE49A"/>
            </a:solidFill>
            <a:ln cap="rnd">
              <a:noFill/>
              <a:prstDash val="solid"/>
              <a:round/>
            </a:ln>
          </p:spPr>
        </p:sp>
        <p:sp>
          <p:nvSpPr>
            <p:cNvPr name="TextBox 8" id="8"/>
            <p:cNvSpPr txBox="true"/>
            <p:nvPr/>
          </p:nvSpPr>
          <p:spPr>
            <a:xfrm>
              <a:off x="0" y="-28575"/>
              <a:ext cx="797453" cy="185611"/>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8884583" y="4959217"/>
            <a:ext cx="0" cy="1576474"/>
          </a:xfrm>
          <a:prstGeom prst="line">
            <a:avLst/>
          </a:prstGeom>
          <a:ln cap="flat" w="38100">
            <a:solidFill>
              <a:srgbClr val="000000"/>
            </a:solidFill>
            <a:prstDash val="solid"/>
            <a:headEnd type="none" len="sm" w="sm"/>
            <a:tailEnd type="none" len="sm" w="sm"/>
          </a:ln>
        </p:spPr>
      </p:sp>
      <p:sp>
        <p:nvSpPr>
          <p:cNvPr name="Freeform 10" id="10"/>
          <p:cNvSpPr/>
          <p:nvPr/>
        </p:nvSpPr>
        <p:spPr>
          <a:xfrm flipH="true" flipV="false" rot="0">
            <a:off x="1028700" y="1607445"/>
            <a:ext cx="7001389" cy="7072110"/>
          </a:xfrm>
          <a:custGeom>
            <a:avLst/>
            <a:gdLst/>
            <a:ahLst/>
            <a:cxnLst/>
            <a:rect r="r" b="b" t="t" l="l"/>
            <a:pathLst>
              <a:path h="7072110" w="7001389">
                <a:moveTo>
                  <a:pt x="7001389" y="0"/>
                </a:moveTo>
                <a:lnTo>
                  <a:pt x="0" y="0"/>
                </a:lnTo>
                <a:lnTo>
                  <a:pt x="0" y="7072110"/>
                </a:lnTo>
                <a:lnTo>
                  <a:pt x="7001389" y="7072110"/>
                </a:lnTo>
                <a:lnTo>
                  <a:pt x="7001389" y="0"/>
                </a:lnTo>
                <a:close/>
              </a:path>
            </a:pathLst>
          </a:custGeom>
          <a:blipFill>
            <a:blip r:embed="rId4"/>
            <a:stretch>
              <a:fillRect l="0" t="0" r="0" b="0"/>
            </a:stretch>
          </a:blipFill>
        </p:spPr>
      </p:sp>
      <p:sp>
        <p:nvSpPr>
          <p:cNvPr name="TextBox 11" id="11"/>
          <p:cNvSpPr txBox="true"/>
          <p:nvPr/>
        </p:nvSpPr>
        <p:spPr>
          <a:xfrm rot="0">
            <a:off x="8827433" y="2191926"/>
            <a:ext cx="8192074" cy="1237503"/>
          </a:xfrm>
          <a:prstGeom prst="rect">
            <a:avLst/>
          </a:prstGeom>
        </p:spPr>
        <p:txBody>
          <a:bodyPr anchor="t" rtlCol="false" tIns="0" lIns="0" bIns="0" rIns="0">
            <a:spAutoFit/>
          </a:bodyPr>
          <a:lstStyle/>
          <a:p>
            <a:pPr>
              <a:lnSpc>
                <a:spcPts val="9345"/>
              </a:lnSpc>
            </a:pPr>
            <a:r>
              <a:rPr lang="en-US" sz="9345">
                <a:solidFill>
                  <a:srgbClr val="000000"/>
                </a:solidFill>
                <a:latin typeface="DM Serif Display"/>
              </a:rPr>
              <a:t>THANKS YOU!</a:t>
            </a:r>
          </a:p>
        </p:txBody>
      </p:sp>
      <p:sp>
        <p:nvSpPr>
          <p:cNvPr name="TextBox 12" id="12"/>
          <p:cNvSpPr txBox="true"/>
          <p:nvPr/>
        </p:nvSpPr>
        <p:spPr>
          <a:xfrm rot="0">
            <a:off x="9144000" y="5201384"/>
            <a:ext cx="6975372" cy="987364"/>
          </a:xfrm>
          <a:prstGeom prst="rect">
            <a:avLst/>
          </a:prstGeom>
        </p:spPr>
        <p:txBody>
          <a:bodyPr anchor="t" rtlCol="false" tIns="0" lIns="0" bIns="0" rIns="0">
            <a:spAutoFit/>
          </a:bodyPr>
          <a:lstStyle/>
          <a:p>
            <a:pPr>
              <a:lnSpc>
                <a:spcPts val="4001"/>
              </a:lnSpc>
            </a:pPr>
            <a:r>
              <a:rPr lang="en-US" sz="2501">
                <a:solidFill>
                  <a:srgbClr val="000000"/>
                </a:solidFill>
                <a:latin typeface="Garet"/>
              </a:rPr>
              <a:t>If you have a question, please raise your hand and state your question.</a:t>
            </a:r>
          </a:p>
        </p:txBody>
      </p:sp>
      <p:sp>
        <p:nvSpPr>
          <p:cNvPr name="Freeform 13" id="13"/>
          <p:cNvSpPr/>
          <p:nvPr/>
        </p:nvSpPr>
        <p:spPr>
          <a:xfrm flipH="false" flipV="false" rot="5207285">
            <a:off x="3643179" y="294677"/>
            <a:ext cx="880590" cy="1657222"/>
          </a:xfrm>
          <a:custGeom>
            <a:avLst/>
            <a:gdLst/>
            <a:ahLst/>
            <a:cxnLst/>
            <a:rect r="r" b="b" t="t" l="l"/>
            <a:pathLst>
              <a:path h="1657222" w="880590">
                <a:moveTo>
                  <a:pt x="0" y="0"/>
                </a:moveTo>
                <a:lnTo>
                  <a:pt x="880590" y="0"/>
                </a:lnTo>
                <a:lnTo>
                  <a:pt x="880590" y="1657222"/>
                </a:lnTo>
                <a:lnTo>
                  <a:pt x="0" y="16572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8865533" y="724506"/>
            <a:ext cx="884811" cy="884811"/>
          </a:xfrm>
          <a:custGeom>
            <a:avLst/>
            <a:gdLst/>
            <a:ahLst/>
            <a:cxnLst/>
            <a:rect r="r" b="b" t="t" l="l"/>
            <a:pathLst>
              <a:path h="884811" w="884811">
                <a:moveTo>
                  <a:pt x="0" y="0"/>
                </a:moveTo>
                <a:lnTo>
                  <a:pt x="884811" y="0"/>
                </a:lnTo>
                <a:lnTo>
                  <a:pt x="884811" y="884811"/>
                </a:lnTo>
                <a:lnTo>
                  <a:pt x="0" y="884811"/>
                </a:lnTo>
                <a:lnTo>
                  <a:pt x="0" y="0"/>
                </a:lnTo>
                <a:close/>
              </a:path>
            </a:pathLst>
          </a:custGeom>
          <a:blipFill>
            <a:blip r:embed="rId7"/>
            <a:stretch>
              <a:fillRect l="0" t="0" r="0" b="0"/>
            </a:stretch>
          </a:blipFill>
        </p:spPr>
      </p:sp>
      <p:sp>
        <p:nvSpPr>
          <p:cNvPr name="TextBox 15" id="15"/>
          <p:cNvSpPr txBox="true"/>
          <p:nvPr/>
        </p:nvSpPr>
        <p:spPr>
          <a:xfrm rot="0">
            <a:off x="10053627" y="1016124"/>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6" id="16"/>
          <p:cNvSpPr txBox="true"/>
          <p:nvPr/>
        </p:nvSpPr>
        <p:spPr>
          <a:xfrm rot="0">
            <a:off x="9307938" y="7225918"/>
            <a:ext cx="8676512" cy="1997014"/>
          </a:xfrm>
          <a:prstGeom prst="rect">
            <a:avLst/>
          </a:prstGeom>
        </p:spPr>
        <p:txBody>
          <a:bodyPr anchor="t" rtlCol="false" tIns="0" lIns="0" bIns="0" rIns="0">
            <a:spAutoFit/>
          </a:bodyPr>
          <a:lstStyle/>
          <a:p>
            <a:pPr>
              <a:lnSpc>
                <a:spcPts val="4001"/>
              </a:lnSpc>
            </a:pPr>
            <a:r>
              <a:rPr lang="en-US" sz="2501">
                <a:solidFill>
                  <a:srgbClr val="000000"/>
                </a:solidFill>
                <a:latin typeface="Garet"/>
              </a:rPr>
              <a:t>Let us all actively engage in learning about system security and finding vulnerabilities in systems, so that in 2024, in our country, we can minimize cyber attacks and strive towards 'INDONESIA EMAS'."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DAFyLhlX348</dc:identifier>
  <dcterms:modified xsi:type="dcterms:W3CDTF">2011-08-01T06:04:30Z</dcterms:modified>
  <cp:revision>1</cp:revision>
  <dc:title>PPT Ethical Hacking</dc:title>
</cp:coreProperties>
</file>