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panose="020B0604020202020204" charset="0"/>
      <p:regular r:id="rId13"/>
    </p:embeddedFont>
    <p:embeddedFont>
      <p:font typeface="Canva Sans Bold" panose="020B0604020202020204" charset="0"/>
      <p:regular r:id="rId14"/>
    </p:embeddedFont>
    <p:embeddedFont>
      <p:font typeface="DM Serif Display" pitchFamily="2" charset="0"/>
      <p:regular r:id="rId15"/>
    </p:embeddedFont>
    <p:embeddedFont>
      <p:font typeface="Garet" panose="020B0604020202020204" charset="0"/>
      <p:regular r:id="rId16"/>
    </p:embeddedFont>
    <p:embeddedFont>
      <p:font typeface="Garet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1044930" y="0"/>
            <a:ext cx="7243070" cy="10622880"/>
            <a:chOff x="0" y="0"/>
            <a:chExt cx="579439" cy="849821"/>
          </a:xfrm>
        </p:grpSpPr>
        <p:sp>
          <p:nvSpPr>
            <p:cNvPr id="3" name="Freeform 3"/>
            <p:cNvSpPr/>
            <p:nvPr/>
          </p:nvSpPr>
          <p:spPr>
            <a:xfrm>
              <a:off x="0" y="0"/>
              <a:ext cx="579439" cy="849821"/>
            </a:xfrm>
            <a:custGeom>
              <a:avLst/>
              <a:gdLst/>
              <a:ahLst/>
              <a:cxnLst/>
              <a:rect l="l" t="t" r="r" b="b"/>
              <a:pathLst>
                <a:path w="579439" h="849821">
                  <a:moveTo>
                    <a:pt x="0" y="0"/>
                  </a:moveTo>
                  <a:lnTo>
                    <a:pt x="579439" y="0"/>
                  </a:lnTo>
                  <a:lnTo>
                    <a:pt x="579439" y="849821"/>
                  </a:lnTo>
                  <a:lnTo>
                    <a:pt x="0" y="849821"/>
                  </a:lnTo>
                  <a:close/>
                </a:path>
              </a:pathLst>
            </a:custGeom>
            <a:solidFill>
              <a:srgbClr val="FFE49A"/>
            </a:solidFill>
            <a:ln cap="sq">
              <a:noFill/>
              <a:prstDash val="solid"/>
              <a:miter/>
            </a:ln>
          </p:spPr>
        </p:sp>
        <p:sp>
          <p:nvSpPr>
            <p:cNvPr id="4" name="TextBox 4"/>
            <p:cNvSpPr txBox="1"/>
            <p:nvPr/>
          </p:nvSpPr>
          <p:spPr>
            <a:xfrm>
              <a:off x="0" y="-28575"/>
              <a:ext cx="579439" cy="87839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5722" y="-167940"/>
            <a:ext cx="607099" cy="10622880"/>
            <a:chOff x="0" y="0"/>
            <a:chExt cx="48567" cy="849821"/>
          </a:xfrm>
        </p:grpSpPr>
        <p:sp>
          <p:nvSpPr>
            <p:cNvPr id="6" name="Freeform 6"/>
            <p:cNvSpPr/>
            <p:nvPr/>
          </p:nvSpPr>
          <p:spPr>
            <a:xfrm>
              <a:off x="0" y="0"/>
              <a:ext cx="48567" cy="849821"/>
            </a:xfrm>
            <a:custGeom>
              <a:avLst/>
              <a:gdLst/>
              <a:ahLst/>
              <a:cxnLst/>
              <a:rect l="l" t="t" r="r" b="b"/>
              <a:pathLst>
                <a:path w="48567" h="849821">
                  <a:moveTo>
                    <a:pt x="0" y="0"/>
                  </a:moveTo>
                  <a:lnTo>
                    <a:pt x="48567" y="0"/>
                  </a:lnTo>
                  <a:lnTo>
                    <a:pt x="48567" y="849821"/>
                  </a:lnTo>
                  <a:lnTo>
                    <a:pt x="0" y="849821"/>
                  </a:lnTo>
                  <a:close/>
                </a:path>
              </a:pathLst>
            </a:custGeom>
            <a:solidFill>
              <a:srgbClr val="FFE49A"/>
            </a:solidFill>
            <a:ln cap="sq">
              <a:noFill/>
              <a:prstDash val="solid"/>
              <a:miter/>
            </a:ln>
          </p:spPr>
        </p:sp>
        <p:sp>
          <p:nvSpPr>
            <p:cNvPr id="7" name="TextBox 7"/>
            <p:cNvSpPr txBox="1"/>
            <p:nvPr/>
          </p:nvSpPr>
          <p:spPr>
            <a:xfrm>
              <a:off x="0" y="-28575"/>
              <a:ext cx="48567" cy="87839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8479140" y="2057400"/>
            <a:ext cx="9259747" cy="8229600"/>
          </a:xfrm>
          <a:custGeom>
            <a:avLst/>
            <a:gdLst/>
            <a:ahLst/>
            <a:cxnLst/>
            <a:rect l="l" t="t" r="r" b="b"/>
            <a:pathLst>
              <a:path w="9259747" h="8229600">
                <a:moveTo>
                  <a:pt x="0" y="0"/>
                </a:moveTo>
                <a:lnTo>
                  <a:pt x="9259747" y="0"/>
                </a:lnTo>
                <a:lnTo>
                  <a:pt x="9259747" y="8229600"/>
                </a:lnTo>
                <a:lnTo>
                  <a:pt x="0" y="8229600"/>
                </a:lnTo>
                <a:lnTo>
                  <a:pt x="0" y="0"/>
                </a:lnTo>
                <a:close/>
              </a:path>
            </a:pathLst>
          </a:custGeom>
          <a:blipFill>
            <a:blip r:embed="rId2"/>
            <a:stretch>
              <a:fillRect/>
            </a:stretch>
          </a:blipFill>
        </p:spPr>
      </p:sp>
      <p:sp>
        <p:nvSpPr>
          <p:cNvPr id="9" name="Freeform 9"/>
          <p:cNvSpPr/>
          <p:nvPr/>
        </p:nvSpPr>
        <p:spPr>
          <a:xfrm rot="426246">
            <a:off x="8621031" y="536895"/>
            <a:ext cx="1260869" cy="2372886"/>
          </a:xfrm>
          <a:custGeom>
            <a:avLst/>
            <a:gdLst/>
            <a:ahLst/>
            <a:cxnLst/>
            <a:rect l="l" t="t" r="r" b="b"/>
            <a:pathLst>
              <a:path w="1260869" h="2372886">
                <a:moveTo>
                  <a:pt x="0" y="0"/>
                </a:moveTo>
                <a:lnTo>
                  <a:pt x="1260869" y="0"/>
                </a:lnTo>
                <a:lnTo>
                  <a:pt x="1260869" y="2372886"/>
                </a:lnTo>
                <a:lnTo>
                  <a:pt x="0" y="23728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066800" y="586294"/>
            <a:ext cx="884811" cy="884811"/>
          </a:xfrm>
          <a:custGeom>
            <a:avLst/>
            <a:gdLst/>
            <a:ahLst/>
            <a:cxnLst/>
            <a:rect l="l" t="t" r="r" b="b"/>
            <a:pathLst>
              <a:path w="884811" h="884811">
                <a:moveTo>
                  <a:pt x="0" y="0"/>
                </a:moveTo>
                <a:lnTo>
                  <a:pt x="884811" y="0"/>
                </a:lnTo>
                <a:lnTo>
                  <a:pt x="884811" y="884812"/>
                </a:lnTo>
                <a:lnTo>
                  <a:pt x="0" y="884812"/>
                </a:lnTo>
                <a:lnTo>
                  <a:pt x="0" y="0"/>
                </a:lnTo>
                <a:close/>
              </a:path>
            </a:pathLst>
          </a:custGeom>
          <a:blipFill>
            <a:blip r:embed="rId5"/>
            <a:stretch>
              <a:fillRect/>
            </a:stretch>
          </a:blipFill>
        </p:spPr>
      </p:sp>
      <p:sp>
        <p:nvSpPr>
          <p:cNvPr id="11" name="TextBox 11"/>
          <p:cNvSpPr txBox="1"/>
          <p:nvPr/>
        </p:nvSpPr>
        <p:spPr>
          <a:xfrm>
            <a:off x="1509206" y="4192626"/>
            <a:ext cx="7808404" cy="2418603"/>
          </a:xfrm>
          <a:prstGeom prst="rect">
            <a:avLst/>
          </a:prstGeom>
        </p:spPr>
        <p:txBody>
          <a:bodyPr lIns="0" tIns="0" rIns="0" bIns="0" rtlCol="0" anchor="t">
            <a:spAutoFit/>
          </a:bodyPr>
          <a:lstStyle/>
          <a:p>
            <a:pPr>
              <a:lnSpc>
                <a:spcPts val="9345"/>
              </a:lnSpc>
            </a:pPr>
            <a:r>
              <a:rPr lang="en-US" sz="9345">
                <a:solidFill>
                  <a:srgbClr val="000000"/>
                </a:solidFill>
                <a:latin typeface="DM Serif Display"/>
              </a:rPr>
              <a:t>ETHICAL</a:t>
            </a:r>
          </a:p>
          <a:p>
            <a:pPr>
              <a:lnSpc>
                <a:spcPts val="9345"/>
              </a:lnSpc>
            </a:pPr>
            <a:r>
              <a:rPr lang="en-US" sz="9345">
                <a:solidFill>
                  <a:srgbClr val="000000"/>
                </a:solidFill>
                <a:latin typeface="DM Serif Display Semi-Bold"/>
              </a:rPr>
              <a:t>HACKING</a:t>
            </a:r>
          </a:p>
        </p:txBody>
      </p:sp>
      <p:sp>
        <p:nvSpPr>
          <p:cNvPr id="12" name="TextBox 12"/>
          <p:cNvSpPr txBox="1"/>
          <p:nvPr/>
        </p:nvSpPr>
        <p:spPr>
          <a:xfrm>
            <a:off x="2254895" y="877912"/>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294913" y="-2369132"/>
            <a:ext cx="4352438" cy="4114800"/>
          </a:xfrm>
          <a:custGeom>
            <a:avLst/>
            <a:gdLst/>
            <a:ahLst/>
            <a:cxnLst/>
            <a:rect l="l" t="t" r="r" b="b"/>
            <a:pathLst>
              <a:path w="4352438" h="4114800">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57672">
            <a:off x="5935690" y="-949226"/>
            <a:ext cx="17071958" cy="16139850"/>
          </a:xfrm>
          <a:custGeom>
            <a:avLst/>
            <a:gdLst/>
            <a:ahLst/>
            <a:cxnLst/>
            <a:rect l="l" t="t" r="r" b="b"/>
            <a:pathLst>
              <a:path w="17071958" h="16139850">
                <a:moveTo>
                  <a:pt x="0" y="0"/>
                </a:moveTo>
                <a:lnTo>
                  <a:pt x="17071958" y="0"/>
                </a:lnTo>
                <a:lnTo>
                  <a:pt x="17071958" y="16139850"/>
                </a:lnTo>
                <a:lnTo>
                  <a:pt x="0" y="161398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214866" y="1028700"/>
            <a:ext cx="8044434" cy="8229600"/>
          </a:xfrm>
          <a:custGeom>
            <a:avLst/>
            <a:gdLst/>
            <a:ahLst/>
            <a:cxnLst/>
            <a:rect l="l" t="t" r="r" b="b"/>
            <a:pathLst>
              <a:path w="8044434" h="8229600">
                <a:moveTo>
                  <a:pt x="0" y="0"/>
                </a:moveTo>
                <a:lnTo>
                  <a:pt x="8044434" y="0"/>
                </a:lnTo>
                <a:lnTo>
                  <a:pt x="8044434" y="8229600"/>
                </a:lnTo>
                <a:lnTo>
                  <a:pt x="0" y="8229600"/>
                </a:lnTo>
                <a:lnTo>
                  <a:pt x="0" y="0"/>
                </a:lnTo>
                <a:close/>
              </a:path>
            </a:pathLst>
          </a:custGeom>
          <a:blipFill>
            <a:blip r:embed="rId4"/>
            <a:stretch>
              <a:fillRect/>
            </a:stretch>
          </a:blipFill>
        </p:spPr>
      </p:sp>
      <p:sp>
        <p:nvSpPr>
          <p:cNvPr id="5" name="Freeform 5"/>
          <p:cNvSpPr/>
          <p:nvPr/>
        </p:nvSpPr>
        <p:spPr>
          <a:xfrm rot="-1708731">
            <a:off x="10551230" y="1448974"/>
            <a:ext cx="842177" cy="683216"/>
          </a:xfrm>
          <a:custGeom>
            <a:avLst/>
            <a:gdLst/>
            <a:ahLst/>
            <a:cxnLst/>
            <a:rect l="l" t="t" r="r" b="b"/>
            <a:pathLst>
              <a:path w="842177" h="683216">
                <a:moveTo>
                  <a:pt x="0" y="0"/>
                </a:moveTo>
                <a:lnTo>
                  <a:pt x="842177" y="0"/>
                </a:lnTo>
                <a:lnTo>
                  <a:pt x="842177" y="683216"/>
                </a:lnTo>
                <a:lnTo>
                  <a:pt x="0" y="6832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028700" y="2239260"/>
            <a:ext cx="7808404" cy="3109491"/>
          </a:xfrm>
          <a:prstGeom prst="rect">
            <a:avLst/>
          </a:prstGeom>
        </p:spPr>
        <p:txBody>
          <a:bodyPr lIns="0" tIns="0" rIns="0" bIns="0" rtlCol="0" anchor="t">
            <a:spAutoFit/>
          </a:bodyPr>
          <a:lstStyle/>
          <a:p>
            <a:pPr>
              <a:lnSpc>
                <a:spcPts val="8045"/>
              </a:lnSpc>
            </a:pPr>
            <a:r>
              <a:rPr lang="en-US" sz="8045">
                <a:solidFill>
                  <a:srgbClr val="000000"/>
                </a:solidFill>
                <a:latin typeface="DM Serif Display"/>
              </a:rPr>
              <a:t>WHAT IS ETHICAL HACKING ?</a:t>
            </a:r>
          </a:p>
        </p:txBody>
      </p:sp>
      <p:sp>
        <p:nvSpPr>
          <p:cNvPr id="7" name="TextBox 7"/>
          <p:cNvSpPr txBox="1"/>
          <p:nvPr/>
        </p:nvSpPr>
        <p:spPr>
          <a:xfrm>
            <a:off x="1028700" y="5444002"/>
            <a:ext cx="7506123" cy="2774888"/>
          </a:xfrm>
          <a:prstGeom prst="rect">
            <a:avLst/>
          </a:prstGeom>
        </p:spPr>
        <p:txBody>
          <a:bodyPr lIns="0" tIns="0" rIns="0" bIns="0" rtlCol="0" anchor="t">
            <a:spAutoFit/>
          </a:bodyPr>
          <a:lstStyle/>
          <a:p>
            <a:pPr>
              <a:lnSpc>
                <a:spcPts val="3201"/>
              </a:lnSpc>
            </a:pPr>
            <a:r>
              <a:rPr lang="en-US" sz="2001" dirty="0">
                <a:solidFill>
                  <a:srgbClr val="000000"/>
                </a:solidFill>
                <a:latin typeface="Garet"/>
              </a:rPr>
              <a:t>The activity of an ethical hacker in the workplace is to strengthen the security system by finding vulnerabilities in a program, website, or server. Ethical hackers aim to improve cybersecurity by hacking into a system to identify weaknesses and then provide recommendations for how to fix them. They do this by searching for gaps or weaknesses in a server, website, or application</a:t>
            </a:r>
          </a:p>
        </p:txBody>
      </p:sp>
      <p:sp>
        <p:nvSpPr>
          <p:cNvPr id="8" name="Freeform 8"/>
          <p:cNvSpPr/>
          <p:nvPr/>
        </p:nvSpPr>
        <p:spPr>
          <a:xfrm>
            <a:off x="1028700" y="1028700"/>
            <a:ext cx="884811" cy="884811"/>
          </a:xfrm>
          <a:custGeom>
            <a:avLst/>
            <a:gdLst/>
            <a:ahLst/>
            <a:cxnLst/>
            <a:rect l="l" t="t" r="r" b="b"/>
            <a:pathLst>
              <a:path w="884811" h="884811">
                <a:moveTo>
                  <a:pt x="0" y="0"/>
                </a:moveTo>
                <a:lnTo>
                  <a:pt x="884811" y="0"/>
                </a:lnTo>
                <a:lnTo>
                  <a:pt x="884811" y="884811"/>
                </a:lnTo>
                <a:lnTo>
                  <a:pt x="0" y="884811"/>
                </a:lnTo>
                <a:lnTo>
                  <a:pt x="0" y="0"/>
                </a:lnTo>
                <a:close/>
              </a:path>
            </a:pathLst>
          </a:custGeom>
          <a:blipFill>
            <a:blip r:embed="rId7"/>
            <a:stretch>
              <a:fillRect/>
            </a:stretch>
          </a:blipFill>
        </p:spPr>
      </p:sp>
      <p:sp>
        <p:nvSpPr>
          <p:cNvPr id="9" name="TextBox 9"/>
          <p:cNvSpPr txBox="1"/>
          <p:nvPr/>
        </p:nvSpPr>
        <p:spPr>
          <a:xfrm>
            <a:off x="2291499" y="1320293"/>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16210" y="-266185"/>
            <a:ext cx="5659542" cy="10819370"/>
            <a:chOff x="0" y="0"/>
            <a:chExt cx="208368" cy="398337"/>
          </a:xfrm>
        </p:grpSpPr>
        <p:sp>
          <p:nvSpPr>
            <p:cNvPr id="3" name="Freeform 3"/>
            <p:cNvSpPr/>
            <p:nvPr/>
          </p:nvSpPr>
          <p:spPr>
            <a:xfrm>
              <a:off x="0" y="0"/>
              <a:ext cx="208368" cy="398337"/>
            </a:xfrm>
            <a:custGeom>
              <a:avLst/>
              <a:gdLst/>
              <a:ahLst/>
              <a:cxnLst/>
              <a:rect l="l" t="t" r="r" b="b"/>
              <a:pathLst>
                <a:path w="208368" h="398337">
                  <a:moveTo>
                    <a:pt x="0" y="0"/>
                  </a:moveTo>
                  <a:lnTo>
                    <a:pt x="208368" y="0"/>
                  </a:lnTo>
                  <a:lnTo>
                    <a:pt x="208368" y="398337"/>
                  </a:lnTo>
                  <a:lnTo>
                    <a:pt x="0" y="398337"/>
                  </a:lnTo>
                  <a:close/>
                </a:path>
              </a:pathLst>
            </a:custGeom>
            <a:solidFill>
              <a:srgbClr val="FFE49A"/>
            </a:solidFill>
            <a:ln cap="sq">
              <a:noFill/>
              <a:prstDash val="solid"/>
              <a:miter/>
            </a:ln>
          </p:spPr>
        </p:sp>
        <p:sp>
          <p:nvSpPr>
            <p:cNvPr id="4" name="TextBox 4"/>
            <p:cNvSpPr txBox="1"/>
            <p:nvPr/>
          </p:nvSpPr>
          <p:spPr>
            <a:xfrm>
              <a:off x="0" y="-28575"/>
              <a:ext cx="208368" cy="42691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5722" y="-167940"/>
            <a:ext cx="607099" cy="10622880"/>
            <a:chOff x="0" y="0"/>
            <a:chExt cx="48567" cy="849821"/>
          </a:xfrm>
        </p:grpSpPr>
        <p:sp>
          <p:nvSpPr>
            <p:cNvPr id="6" name="Freeform 6"/>
            <p:cNvSpPr/>
            <p:nvPr/>
          </p:nvSpPr>
          <p:spPr>
            <a:xfrm>
              <a:off x="0" y="0"/>
              <a:ext cx="48567" cy="849821"/>
            </a:xfrm>
            <a:custGeom>
              <a:avLst/>
              <a:gdLst/>
              <a:ahLst/>
              <a:cxnLst/>
              <a:rect l="l" t="t" r="r" b="b"/>
              <a:pathLst>
                <a:path w="48567" h="849821">
                  <a:moveTo>
                    <a:pt x="0" y="0"/>
                  </a:moveTo>
                  <a:lnTo>
                    <a:pt x="48567" y="0"/>
                  </a:lnTo>
                  <a:lnTo>
                    <a:pt x="48567" y="849821"/>
                  </a:lnTo>
                  <a:lnTo>
                    <a:pt x="0" y="849821"/>
                  </a:lnTo>
                  <a:close/>
                </a:path>
              </a:pathLst>
            </a:custGeom>
            <a:solidFill>
              <a:srgbClr val="FFE49A"/>
            </a:solidFill>
            <a:ln cap="sq">
              <a:noFill/>
              <a:prstDash val="solid"/>
              <a:miter/>
            </a:ln>
          </p:spPr>
        </p:sp>
        <p:sp>
          <p:nvSpPr>
            <p:cNvPr id="7" name="TextBox 7"/>
            <p:cNvSpPr txBox="1"/>
            <p:nvPr/>
          </p:nvSpPr>
          <p:spPr>
            <a:xfrm>
              <a:off x="0" y="-28575"/>
              <a:ext cx="48567" cy="87839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586294"/>
            <a:ext cx="884811" cy="884811"/>
          </a:xfrm>
          <a:custGeom>
            <a:avLst/>
            <a:gdLst/>
            <a:ahLst/>
            <a:cxnLst/>
            <a:rect l="l" t="t" r="r" b="b"/>
            <a:pathLst>
              <a:path w="884811" h="884811">
                <a:moveTo>
                  <a:pt x="0" y="0"/>
                </a:moveTo>
                <a:lnTo>
                  <a:pt x="884811" y="0"/>
                </a:lnTo>
                <a:lnTo>
                  <a:pt x="884811" y="884812"/>
                </a:lnTo>
                <a:lnTo>
                  <a:pt x="0" y="884812"/>
                </a:lnTo>
                <a:lnTo>
                  <a:pt x="0" y="0"/>
                </a:lnTo>
                <a:close/>
              </a:path>
            </a:pathLst>
          </a:custGeom>
          <a:blipFill>
            <a:blip r:embed="rId2"/>
            <a:stretch>
              <a:fillRect/>
            </a:stretch>
          </a:blipFill>
        </p:spPr>
      </p:sp>
      <p:sp>
        <p:nvSpPr>
          <p:cNvPr id="9" name="Freeform 9"/>
          <p:cNvSpPr/>
          <p:nvPr/>
        </p:nvSpPr>
        <p:spPr>
          <a:xfrm>
            <a:off x="1028700" y="5164989"/>
            <a:ext cx="755284" cy="755284"/>
          </a:xfrm>
          <a:custGeom>
            <a:avLst/>
            <a:gdLst/>
            <a:ahLst/>
            <a:cxnLst/>
            <a:rect l="l" t="t" r="r" b="b"/>
            <a:pathLst>
              <a:path w="755284" h="755284">
                <a:moveTo>
                  <a:pt x="0" y="0"/>
                </a:moveTo>
                <a:lnTo>
                  <a:pt x="755284" y="0"/>
                </a:lnTo>
                <a:lnTo>
                  <a:pt x="755284" y="755285"/>
                </a:lnTo>
                <a:lnTo>
                  <a:pt x="0" y="7552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955344" y="6746800"/>
            <a:ext cx="803541" cy="803541"/>
          </a:xfrm>
          <a:custGeom>
            <a:avLst/>
            <a:gdLst/>
            <a:ahLst/>
            <a:cxnLst/>
            <a:rect l="l" t="t" r="r" b="b"/>
            <a:pathLst>
              <a:path w="803541" h="803541">
                <a:moveTo>
                  <a:pt x="0" y="0"/>
                </a:moveTo>
                <a:lnTo>
                  <a:pt x="803541" y="0"/>
                </a:lnTo>
                <a:lnTo>
                  <a:pt x="803541" y="803541"/>
                </a:lnTo>
                <a:lnTo>
                  <a:pt x="0" y="8035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955344" y="8376868"/>
            <a:ext cx="828641" cy="828641"/>
          </a:xfrm>
          <a:custGeom>
            <a:avLst/>
            <a:gdLst/>
            <a:ahLst/>
            <a:cxnLst/>
            <a:rect l="l" t="t" r="r" b="b"/>
            <a:pathLst>
              <a:path w="828641" h="828641">
                <a:moveTo>
                  <a:pt x="0" y="0"/>
                </a:moveTo>
                <a:lnTo>
                  <a:pt x="828640" y="0"/>
                </a:lnTo>
                <a:lnTo>
                  <a:pt x="828640" y="828641"/>
                </a:lnTo>
                <a:lnTo>
                  <a:pt x="0" y="8286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028700" y="2110903"/>
            <a:ext cx="11704757" cy="1530088"/>
          </a:xfrm>
          <a:prstGeom prst="rect">
            <a:avLst/>
          </a:prstGeom>
        </p:spPr>
        <p:txBody>
          <a:bodyPr lIns="0" tIns="0" rIns="0" bIns="0" rtlCol="0" anchor="t">
            <a:spAutoFit/>
          </a:bodyPr>
          <a:lstStyle/>
          <a:p>
            <a:pPr>
              <a:lnSpc>
                <a:spcPts val="5864"/>
              </a:lnSpc>
            </a:pPr>
            <a:r>
              <a:rPr lang="en-US" sz="5864">
                <a:solidFill>
                  <a:srgbClr val="000000"/>
                </a:solidFill>
                <a:latin typeface="DM Serif Display"/>
              </a:rPr>
              <a:t>WHAT ARE THE KEY CONCEPTS OF ETHICAL HACKING?</a:t>
            </a:r>
          </a:p>
        </p:txBody>
      </p:sp>
      <p:sp>
        <p:nvSpPr>
          <p:cNvPr id="13" name="TextBox 13"/>
          <p:cNvSpPr txBox="1"/>
          <p:nvPr/>
        </p:nvSpPr>
        <p:spPr>
          <a:xfrm>
            <a:off x="2216795" y="877912"/>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
        <p:nvSpPr>
          <p:cNvPr id="14" name="TextBox 14"/>
          <p:cNvSpPr txBox="1"/>
          <p:nvPr/>
        </p:nvSpPr>
        <p:spPr>
          <a:xfrm>
            <a:off x="301377" y="4107716"/>
            <a:ext cx="12354541" cy="563879"/>
          </a:xfrm>
          <a:prstGeom prst="rect">
            <a:avLst/>
          </a:prstGeom>
        </p:spPr>
        <p:txBody>
          <a:bodyPr lIns="0" tIns="0" rIns="0" bIns="0" rtlCol="0" anchor="t">
            <a:spAutoFit/>
          </a:bodyPr>
          <a:lstStyle/>
          <a:p>
            <a:pPr>
              <a:lnSpc>
                <a:spcPts val="4620"/>
              </a:lnSpc>
            </a:pPr>
            <a:r>
              <a:rPr lang="en-US" sz="3300">
                <a:solidFill>
                  <a:srgbClr val="000000"/>
                </a:solidFill>
                <a:latin typeface="Canva Sans"/>
              </a:rPr>
              <a:t>Hacking experts follow four key protocol concepts:</a:t>
            </a:r>
          </a:p>
        </p:txBody>
      </p:sp>
      <p:sp>
        <p:nvSpPr>
          <p:cNvPr id="15" name="TextBox 15"/>
          <p:cNvSpPr txBox="1"/>
          <p:nvPr/>
        </p:nvSpPr>
        <p:spPr>
          <a:xfrm>
            <a:off x="1940124" y="5117364"/>
            <a:ext cx="10819946" cy="789304"/>
          </a:xfrm>
          <a:prstGeom prst="rect">
            <a:avLst/>
          </a:prstGeom>
        </p:spPr>
        <p:txBody>
          <a:bodyPr lIns="0" tIns="0" rIns="0" bIns="0" rtlCol="0" anchor="t">
            <a:spAutoFit/>
          </a:bodyPr>
          <a:lstStyle/>
          <a:p>
            <a:pPr>
              <a:lnSpc>
                <a:spcPts val="3220"/>
              </a:lnSpc>
            </a:pPr>
            <a:r>
              <a:rPr lang="en-US" sz="2300">
                <a:solidFill>
                  <a:srgbClr val="000000"/>
                </a:solidFill>
                <a:latin typeface="Canva Sans"/>
              </a:rPr>
              <a:t>Stay legal. Obtain proper approval before accessing and performing a security assessment.</a:t>
            </a:r>
          </a:p>
        </p:txBody>
      </p:sp>
      <p:sp>
        <p:nvSpPr>
          <p:cNvPr id="16" name="TextBox 16"/>
          <p:cNvSpPr txBox="1"/>
          <p:nvPr/>
        </p:nvSpPr>
        <p:spPr>
          <a:xfrm>
            <a:off x="1940124" y="6699175"/>
            <a:ext cx="10819946" cy="1189354"/>
          </a:xfrm>
          <a:prstGeom prst="rect">
            <a:avLst/>
          </a:prstGeom>
        </p:spPr>
        <p:txBody>
          <a:bodyPr lIns="0" tIns="0" rIns="0" bIns="0" rtlCol="0" anchor="t">
            <a:spAutoFit/>
          </a:bodyPr>
          <a:lstStyle/>
          <a:p>
            <a:pPr>
              <a:lnSpc>
                <a:spcPts val="3220"/>
              </a:lnSpc>
            </a:pPr>
            <a:r>
              <a:rPr lang="en-US" sz="2300">
                <a:solidFill>
                  <a:srgbClr val="000000"/>
                </a:solidFill>
                <a:latin typeface="Canva Sans"/>
              </a:rPr>
              <a:t>Define the scope. Determine the scope of the assessment so that the ethical hacker’s work remains legal and within the organization’s approved boundaries.</a:t>
            </a:r>
          </a:p>
        </p:txBody>
      </p:sp>
      <p:sp>
        <p:nvSpPr>
          <p:cNvPr id="17" name="TextBox 17"/>
          <p:cNvSpPr txBox="1"/>
          <p:nvPr/>
        </p:nvSpPr>
        <p:spPr>
          <a:xfrm>
            <a:off x="1940124" y="8439785"/>
            <a:ext cx="10819946" cy="1589404"/>
          </a:xfrm>
          <a:prstGeom prst="rect">
            <a:avLst/>
          </a:prstGeom>
        </p:spPr>
        <p:txBody>
          <a:bodyPr lIns="0" tIns="0" rIns="0" bIns="0" rtlCol="0" anchor="t">
            <a:spAutoFit/>
          </a:bodyPr>
          <a:lstStyle/>
          <a:p>
            <a:pPr>
              <a:lnSpc>
                <a:spcPts val="3220"/>
              </a:lnSpc>
            </a:pPr>
            <a:r>
              <a:rPr lang="en-US" sz="2300">
                <a:solidFill>
                  <a:srgbClr val="000000"/>
                </a:solidFill>
                <a:latin typeface="Canva Sans"/>
              </a:rPr>
              <a:t>Report vulnerabilities. Notify the organization of all vulnerabilities discovered during the assessment. Provide remediation advice for resolving these vulnerabilities.</a:t>
            </a:r>
          </a:p>
          <a:p>
            <a:pPr>
              <a:lnSpc>
                <a:spcPts val="3220"/>
              </a:lnSpc>
            </a:pPr>
            <a:endParaRPr lang="en-US" sz="230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16210" y="-266185"/>
            <a:ext cx="5659542" cy="10819370"/>
            <a:chOff x="0" y="0"/>
            <a:chExt cx="208368" cy="398337"/>
          </a:xfrm>
        </p:grpSpPr>
        <p:sp>
          <p:nvSpPr>
            <p:cNvPr id="3" name="Freeform 3"/>
            <p:cNvSpPr/>
            <p:nvPr/>
          </p:nvSpPr>
          <p:spPr>
            <a:xfrm>
              <a:off x="0" y="0"/>
              <a:ext cx="208368" cy="398337"/>
            </a:xfrm>
            <a:custGeom>
              <a:avLst/>
              <a:gdLst/>
              <a:ahLst/>
              <a:cxnLst/>
              <a:rect l="l" t="t" r="r" b="b"/>
              <a:pathLst>
                <a:path w="208368" h="398337">
                  <a:moveTo>
                    <a:pt x="0" y="0"/>
                  </a:moveTo>
                  <a:lnTo>
                    <a:pt x="208368" y="0"/>
                  </a:lnTo>
                  <a:lnTo>
                    <a:pt x="208368" y="398337"/>
                  </a:lnTo>
                  <a:lnTo>
                    <a:pt x="0" y="398337"/>
                  </a:lnTo>
                  <a:close/>
                </a:path>
              </a:pathLst>
            </a:custGeom>
            <a:solidFill>
              <a:srgbClr val="FFE49A"/>
            </a:solidFill>
            <a:ln cap="sq">
              <a:noFill/>
              <a:prstDash val="solid"/>
              <a:miter/>
            </a:ln>
          </p:spPr>
        </p:sp>
        <p:sp>
          <p:nvSpPr>
            <p:cNvPr id="4" name="TextBox 4"/>
            <p:cNvSpPr txBox="1"/>
            <p:nvPr/>
          </p:nvSpPr>
          <p:spPr>
            <a:xfrm>
              <a:off x="0" y="-28575"/>
              <a:ext cx="208368" cy="42691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826140"/>
            <a:ext cx="11887510" cy="2228216"/>
          </a:xfrm>
          <a:prstGeom prst="rect">
            <a:avLst/>
          </a:prstGeom>
        </p:spPr>
        <p:txBody>
          <a:bodyPr lIns="0" tIns="0" rIns="0" bIns="0" rtlCol="0" anchor="t">
            <a:spAutoFit/>
          </a:bodyPr>
          <a:lstStyle/>
          <a:p>
            <a:pPr>
              <a:lnSpc>
                <a:spcPts val="8600"/>
              </a:lnSpc>
            </a:pPr>
            <a:r>
              <a:rPr lang="en-US" sz="8600">
                <a:solidFill>
                  <a:srgbClr val="000000"/>
                </a:solidFill>
                <a:latin typeface="DM Serif Display"/>
              </a:rPr>
              <a:t>WHAT PROBLEMS DOES HACKING IDENTIFY?</a:t>
            </a:r>
          </a:p>
        </p:txBody>
      </p:sp>
      <p:grpSp>
        <p:nvGrpSpPr>
          <p:cNvPr id="6" name="Group 6"/>
          <p:cNvGrpSpPr/>
          <p:nvPr/>
        </p:nvGrpSpPr>
        <p:grpSpPr>
          <a:xfrm>
            <a:off x="-305722" y="-167940"/>
            <a:ext cx="607099" cy="10622880"/>
            <a:chOff x="0" y="0"/>
            <a:chExt cx="48567" cy="849821"/>
          </a:xfrm>
        </p:grpSpPr>
        <p:sp>
          <p:nvSpPr>
            <p:cNvPr id="7" name="Freeform 7"/>
            <p:cNvSpPr/>
            <p:nvPr/>
          </p:nvSpPr>
          <p:spPr>
            <a:xfrm>
              <a:off x="0" y="0"/>
              <a:ext cx="48567" cy="849821"/>
            </a:xfrm>
            <a:custGeom>
              <a:avLst/>
              <a:gdLst/>
              <a:ahLst/>
              <a:cxnLst/>
              <a:rect l="l" t="t" r="r" b="b"/>
              <a:pathLst>
                <a:path w="48567" h="849821">
                  <a:moveTo>
                    <a:pt x="0" y="0"/>
                  </a:moveTo>
                  <a:lnTo>
                    <a:pt x="48567" y="0"/>
                  </a:lnTo>
                  <a:lnTo>
                    <a:pt x="48567" y="849821"/>
                  </a:lnTo>
                  <a:lnTo>
                    <a:pt x="0" y="849821"/>
                  </a:lnTo>
                  <a:close/>
                </a:path>
              </a:pathLst>
            </a:custGeom>
            <a:solidFill>
              <a:srgbClr val="FFE49A"/>
            </a:solidFill>
            <a:ln cap="sq">
              <a:noFill/>
              <a:prstDash val="solid"/>
              <a:miter/>
            </a:ln>
          </p:spPr>
        </p:sp>
        <p:sp>
          <p:nvSpPr>
            <p:cNvPr id="8" name="TextBox 8"/>
            <p:cNvSpPr txBox="1"/>
            <p:nvPr/>
          </p:nvSpPr>
          <p:spPr>
            <a:xfrm>
              <a:off x="0" y="-28575"/>
              <a:ext cx="48567" cy="878396"/>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8700" y="586294"/>
            <a:ext cx="884811" cy="884811"/>
          </a:xfrm>
          <a:custGeom>
            <a:avLst/>
            <a:gdLst/>
            <a:ahLst/>
            <a:cxnLst/>
            <a:rect l="l" t="t" r="r" b="b"/>
            <a:pathLst>
              <a:path w="884811" h="884811">
                <a:moveTo>
                  <a:pt x="0" y="0"/>
                </a:moveTo>
                <a:lnTo>
                  <a:pt x="884811" y="0"/>
                </a:lnTo>
                <a:lnTo>
                  <a:pt x="884811" y="884812"/>
                </a:lnTo>
                <a:lnTo>
                  <a:pt x="0" y="884812"/>
                </a:lnTo>
                <a:lnTo>
                  <a:pt x="0" y="0"/>
                </a:lnTo>
                <a:close/>
              </a:path>
            </a:pathLst>
          </a:custGeom>
          <a:blipFill>
            <a:blip r:embed="rId2"/>
            <a:stretch>
              <a:fillRect/>
            </a:stretch>
          </a:blipFill>
        </p:spPr>
      </p:sp>
      <p:sp>
        <p:nvSpPr>
          <p:cNvPr id="10" name="TextBox 10"/>
          <p:cNvSpPr txBox="1"/>
          <p:nvPr/>
        </p:nvSpPr>
        <p:spPr>
          <a:xfrm>
            <a:off x="2216795" y="877912"/>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
        <p:nvSpPr>
          <p:cNvPr id="11" name="TextBox 11"/>
          <p:cNvSpPr txBox="1"/>
          <p:nvPr/>
        </p:nvSpPr>
        <p:spPr>
          <a:xfrm>
            <a:off x="1028700" y="4187706"/>
            <a:ext cx="11887510" cy="1471930"/>
          </a:xfrm>
          <a:prstGeom prst="rect">
            <a:avLst/>
          </a:prstGeom>
        </p:spPr>
        <p:txBody>
          <a:bodyPr lIns="0" tIns="0" rIns="0" bIns="0" rtlCol="0" anchor="t">
            <a:spAutoFit/>
          </a:bodyPr>
          <a:lstStyle/>
          <a:p>
            <a:pPr>
              <a:lnSpc>
                <a:spcPts val="3920"/>
              </a:lnSpc>
            </a:pPr>
            <a:r>
              <a:rPr lang="en-US" sz="2800">
                <a:solidFill>
                  <a:srgbClr val="000000"/>
                </a:solidFill>
                <a:latin typeface="Canva Sans"/>
              </a:rPr>
              <a:t>ethical hacking aims to mimic an attacker. In doing so, they look for attack vectors against the target. The initial goal is to perform reconnaissance, gaining as much information as possible.</a:t>
            </a:r>
          </a:p>
        </p:txBody>
      </p:sp>
      <p:sp>
        <p:nvSpPr>
          <p:cNvPr id="12" name="TextBox 12"/>
          <p:cNvSpPr txBox="1"/>
          <p:nvPr/>
        </p:nvSpPr>
        <p:spPr>
          <a:xfrm>
            <a:off x="1028700" y="5792985"/>
            <a:ext cx="11887510" cy="2462530"/>
          </a:xfrm>
          <a:prstGeom prst="rect">
            <a:avLst/>
          </a:prstGeom>
        </p:spPr>
        <p:txBody>
          <a:bodyPr lIns="0" tIns="0" rIns="0" bIns="0" rtlCol="0" anchor="t">
            <a:spAutoFit/>
          </a:bodyPr>
          <a:lstStyle/>
          <a:p>
            <a:pPr>
              <a:lnSpc>
                <a:spcPts val="3920"/>
              </a:lnSpc>
            </a:pPr>
            <a:r>
              <a:rPr lang="en-US" sz="2800">
                <a:solidFill>
                  <a:srgbClr val="000000"/>
                </a:solidFill>
                <a:latin typeface="Canva Sans"/>
              </a:rPr>
              <a:t>Once the ethical hacker gathers enough information, they use it to look for vulnerabilities against the asset. They perform this assessment with a combination of automated and manual testing. Even sophisticated systems may have complex countermeasure technologies which may be vulnerable.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20703" y="-554638"/>
            <a:ext cx="10787172" cy="11396276"/>
            <a:chOff x="0" y="0"/>
            <a:chExt cx="668398" cy="706139"/>
          </a:xfrm>
        </p:grpSpPr>
        <p:sp>
          <p:nvSpPr>
            <p:cNvPr id="3" name="Freeform 3"/>
            <p:cNvSpPr/>
            <p:nvPr/>
          </p:nvSpPr>
          <p:spPr>
            <a:xfrm>
              <a:off x="0" y="0"/>
              <a:ext cx="668398" cy="706139"/>
            </a:xfrm>
            <a:custGeom>
              <a:avLst/>
              <a:gdLst/>
              <a:ahLst/>
              <a:cxnLst/>
              <a:rect l="l" t="t" r="r" b="b"/>
              <a:pathLst>
                <a:path w="668398" h="706139">
                  <a:moveTo>
                    <a:pt x="334199" y="0"/>
                  </a:moveTo>
                  <a:cubicBezTo>
                    <a:pt x="149626" y="0"/>
                    <a:pt x="0" y="158075"/>
                    <a:pt x="0" y="353070"/>
                  </a:cubicBezTo>
                  <a:cubicBezTo>
                    <a:pt x="0" y="548065"/>
                    <a:pt x="149626" y="706139"/>
                    <a:pt x="334199" y="706139"/>
                  </a:cubicBezTo>
                  <a:cubicBezTo>
                    <a:pt x="518772" y="706139"/>
                    <a:pt x="668398" y="548065"/>
                    <a:pt x="668398" y="353070"/>
                  </a:cubicBezTo>
                  <a:cubicBezTo>
                    <a:pt x="668398" y="158075"/>
                    <a:pt x="518772" y="0"/>
                    <a:pt x="334199" y="0"/>
                  </a:cubicBezTo>
                  <a:close/>
                </a:path>
              </a:pathLst>
            </a:custGeom>
            <a:solidFill>
              <a:srgbClr val="FFE49A"/>
            </a:solidFill>
            <a:ln cap="sq">
              <a:noFill/>
              <a:prstDash val="solid"/>
              <a:miter/>
            </a:ln>
          </p:spPr>
        </p:sp>
        <p:sp>
          <p:nvSpPr>
            <p:cNvPr id="4" name="TextBox 4"/>
            <p:cNvSpPr txBox="1"/>
            <p:nvPr/>
          </p:nvSpPr>
          <p:spPr>
            <a:xfrm>
              <a:off x="76200" y="47625"/>
              <a:ext cx="515998" cy="58231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965512"/>
            <a:ext cx="8358971" cy="2577176"/>
          </a:xfrm>
          <a:prstGeom prst="rect">
            <a:avLst/>
          </a:prstGeom>
        </p:spPr>
        <p:txBody>
          <a:bodyPr lIns="0" tIns="0" rIns="0" bIns="0" rtlCol="0" anchor="t">
            <a:spAutoFit/>
          </a:bodyPr>
          <a:lstStyle/>
          <a:p>
            <a:pPr>
              <a:lnSpc>
                <a:spcPts val="5088"/>
              </a:lnSpc>
            </a:pPr>
            <a:r>
              <a:rPr lang="en-US" sz="5088">
                <a:solidFill>
                  <a:srgbClr val="000000"/>
                </a:solidFill>
                <a:latin typeface="DM Serif Display"/>
              </a:rPr>
              <a:t>MOST COMMON VULNERABILITIES DISCOVERED BY ETHICAL HACKERS</a:t>
            </a:r>
          </a:p>
        </p:txBody>
      </p:sp>
      <p:grpSp>
        <p:nvGrpSpPr>
          <p:cNvPr id="6" name="Group 6"/>
          <p:cNvGrpSpPr/>
          <p:nvPr/>
        </p:nvGrpSpPr>
        <p:grpSpPr>
          <a:xfrm>
            <a:off x="-305722" y="-167940"/>
            <a:ext cx="607099" cy="10622880"/>
            <a:chOff x="0" y="0"/>
            <a:chExt cx="48567" cy="849821"/>
          </a:xfrm>
        </p:grpSpPr>
        <p:sp>
          <p:nvSpPr>
            <p:cNvPr id="7" name="Freeform 7"/>
            <p:cNvSpPr/>
            <p:nvPr/>
          </p:nvSpPr>
          <p:spPr>
            <a:xfrm>
              <a:off x="0" y="0"/>
              <a:ext cx="48567" cy="849821"/>
            </a:xfrm>
            <a:custGeom>
              <a:avLst/>
              <a:gdLst/>
              <a:ahLst/>
              <a:cxnLst/>
              <a:rect l="l" t="t" r="r" b="b"/>
              <a:pathLst>
                <a:path w="48567" h="849821">
                  <a:moveTo>
                    <a:pt x="0" y="0"/>
                  </a:moveTo>
                  <a:lnTo>
                    <a:pt x="48567" y="0"/>
                  </a:lnTo>
                  <a:lnTo>
                    <a:pt x="48567" y="849821"/>
                  </a:lnTo>
                  <a:lnTo>
                    <a:pt x="0" y="849821"/>
                  </a:lnTo>
                  <a:close/>
                </a:path>
              </a:pathLst>
            </a:custGeom>
            <a:solidFill>
              <a:srgbClr val="FFE49A"/>
            </a:solidFill>
            <a:ln cap="sq">
              <a:noFill/>
              <a:prstDash val="solid"/>
              <a:miter/>
            </a:ln>
          </p:spPr>
        </p:sp>
        <p:sp>
          <p:nvSpPr>
            <p:cNvPr id="8" name="TextBox 8"/>
            <p:cNvSpPr txBox="1"/>
            <p:nvPr/>
          </p:nvSpPr>
          <p:spPr>
            <a:xfrm>
              <a:off x="0" y="-28575"/>
              <a:ext cx="48567" cy="878396"/>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4312179">
            <a:off x="8431110" y="1994795"/>
            <a:ext cx="684763" cy="555514"/>
          </a:xfrm>
          <a:custGeom>
            <a:avLst/>
            <a:gdLst/>
            <a:ahLst/>
            <a:cxnLst/>
            <a:rect l="l" t="t" r="r" b="b"/>
            <a:pathLst>
              <a:path w="684763" h="555514">
                <a:moveTo>
                  <a:pt x="0" y="0"/>
                </a:moveTo>
                <a:lnTo>
                  <a:pt x="684763" y="0"/>
                </a:lnTo>
                <a:lnTo>
                  <a:pt x="684763" y="555514"/>
                </a:lnTo>
                <a:lnTo>
                  <a:pt x="0" y="5555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66800" y="586294"/>
            <a:ext cx="884811" cy="884811"/>
          </a:xfrm>
          <a:custGeom>
            <a:avLst/>
            <a:gdLst/>
            <a:ahLst/>
            <a:cxnLst/>
            <a:rect l="l" t="t" r="r" b="b"/>
            <a:pathLst>
              <a:path w="884811" h="884811">
                <a:moveTo>
                  <a:pt x="0" y="0"/>
                </a:moveTo>
                <a:lnTo>
                  <a:pt x="884811" y="0"/>
                </a:lnTo>
                <a:lnTo>
                  <a:pt x="884811" y="884812"/>
                </a:lnTo>
                <a:lnTo>
                  <a:pt x="0" y="884812"/>
                </a:lnTo>
                <a:lnTo>
                  <a:pt x="0" y="0"/>
                </a:lnTo>
                <a:close/>
              </a:path>
            </a:pathLst>
          </a:custGeom>
          <a:blipFill>
            <a:blip r:embed="rId4"/>
            <a:stretch>
              <a:fillRect/>
            </a:stretch>
          </a:blipFill>
        </p:spPr>
      </p:sp>
      <p:sp>
        <p:nvSpPr>
          <p:cNvPr id="11" name="Freeform 11"/>
          <p:cNvSpPr/>
          <p:nvPr/>
        </p:nvSpPr>
        <p:spPr>
          <a:xfrm>
            <a:off x="9144000" y="552672"/>
            <a:ext cx="9144000" cy="9637945"/>
          </a:xfrm>
          <a:custGeom>
            <a:avLst/>
            <a:gdLst/>
            <a:ahLst/>
            <a:cxnLst/>
            <a:rect l="l" t="t" r="r" b="b"/>
            <a:pathLst>
              <a:path w="9144000" h="9637945">
                <a:moveTo>
                  <a:pt x="0" y="0"/>
                </a:moveTo>
                <a:lnTo>
                  <a:pt x="9144000" y="0"/>
                </a:lnTo>
                <a:lnTo>
                  <a:pt x="9144000" y="9637944"/>
                </a:lnTo>
                <a:lnTo>
                  <a:pt x="0" y="96379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1028700" y="4933213"/>
            <a:ext cx="922911" cy="958869"/>
          </a:xfrm>
          <a:custGeom>
            <a:avLst/>
            <a:gdLst/>
            <a:ahLst/>
            <a:cxnLst/>
            <a:rect l="l" t="t" r="r" b="b"/>
            <a:pathLst>
              <a:path w="922911" h="958869">
                <a:moveTo>
                  <a:pt x="0" y="0"/>
                </a:moveTo>
                <a:lnTo>
                  <a:pt x="922911" y="0"/>
                </a:lnTo>
                <a:lnTo>
                  <a:pt x="922911" y="958869"/>
                </a:lnTo>
                <a:lnTo>
                  <a:pt x="0" y="958869"/>
                </a:lnTo>
                <a:lnTo>
                  <a:pt x="0" y="0"/>
                </a:lnTo>
                <a:close/>
              </a:path>
            </a:pathLst>
          </a:custGeom>
          <a:blipFill>
            <a:blip r:embed="rId7"/>
            <a:stretch>
              <a:fillRect/>
            </a:stretch>
          </a:blipFill>
        </p:spPr>
      </p:sp>
      <p:sp>
        <p:nvSpPr>
          <p:cNvPr id="13" name="TextBox 13"/>
          <p:cNvSpPr txBox="1"/>
          <p:nvPr/>
        </p:nvSpPr>
        <p:spPr>
          <a:xfrm>
            <a:off x="2254895" y="877912"/>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
        <p:nvSpPr>
          <p:cNvPr id="14" name="TextBox 14"/>
          <p:cNvSpPr txBox="1"/>
          <p:nvPr/>
        </p:nvSpPr>
        <p:spPr>
          <a:xfrm>
            <a:off x="2254895" y="5123713"/>
            <a:ext cx="2953291" cy="580390"/>
          </a:xfrm>
          <a:prstGeom prst="rect">
            <a:avLst/>
          </a:prstGeom>
        </p:spPr>
        <p:txBody>
          <a:bodyPr lIns="0" tIns="0" rIns="0" bIns="0" rtlCol="0" anchor="t">
            <a:spAutoFit/>
          </a:bodyPr>
          <a:lstStyle/>
          <a:p>
            <a:pPr algn="ctr">
              <a:lnSpc>
                <a:spcPts val="4759"/>
              </a:lnSpc>
            </a:pPr>
            <a:r>
              <a:rPr lang="en-US" sz="3399">
                <a:solidFill>
                  <a:srgbClr val="ED3A02"/>
                </a:solidFill>
                <a:latin typeface="Canva Sans"/>
              </a:rPr>
              <a:t>SQL Injection</a:t>
            </a:r>
          </a:p>
        </p:txBody>
      </p:sp>
      <p:sp>
        <p:nvSpPr>
          <p:cNvPr id="15" name="Freeform 15"/>
          <p:cNvSpPr/>
          <p:nvPr/>
        </p:nvSpPr>
        <p:spPr>
          <a:xfrm>
            <a:off x="1028700" y="6060030"/>
            <a:ext cx="922911" cy="958869"/>
          </a:xfrm>
          <a:custGeom>
            <a:avLst/>
            <a:gdLst/>
            <a:ahLst/>
            <a:cxnLst/>
            <a:rect l="l" t="t" r="r" b="b"/>
            <a:pathLst>
              <a:path w="922911" h="958869">
                <a:moveTo>
                  <a:pt x="0" y="0"/>
                </a:moveTo>
                <a:lnTo>
                  <a:pt x="922911" y="0"/>
                </a:lnTo>
                <a:lnTo>
                  <a:pt x="922911" y="958869"/>
                </a:lnTo>
                <a:lnTo>
                  <a:pt x="0" y="958869"/>
                </a:lnTo>
                <a:lnTo>
                  <a:pt x="0" y="0"/>
                </a:lnTo>
                <a:close/>
              </a:path>
            </a:pathLst>
          </a:custGeom>
          <a:blipFill>
            <a:blip r:embed="rId7"/>
            <a:stretch>
              <a:fillRect/>
            </a:stretch>
          </a:blipFill>
        </p:spPr>
      </p:sp>
      <p:sp>
        <p:nvSpPr>
          <p:cNvPr id="16" name="TextBox 16"/>
          <p:cNvSpPr txBox="1"/>
          <p:nvPr/>
        </p:nvSpPr>
        <p:spPr>
          <a:xfrm>
            <a:off x="2301819" y="6285128"/>
            <a:ext cx="4841739" cy="580390"/>
          </a:xfrm>
          <a:prstGeom prst="rect">
            <a:avLst/>
          </a:prstGeom>
        </p:spPr>
        <p:txBody>
          <a:bodyPr lIns="0" tIns="0" rIns="0" bIns="0" rtlCol="0" anchor="t">
            <a:spAutoFit/>
          </a:bodyPr>
          <a:lstStyle/>
          <a:p>
            <a:pPr>
              <a:lnSpc>
                <a:spcPts val="4759"/>
              </a:lnSpc>
            </a:pPr>
            <a:r>
              <a:rPr lang="en-US" sz="3399">
                <a:solidFill>
                  <a:srgbClr val="ED3A02"/>
                </a:solidFill>
                <a:latin typeface="Canva Sans"/>
              </a:rPr>
              <a:t>Broken authentication</a:t>
            </a:r>
          </a:p>
        </p:txBody>
      </p:sp>
      <p:sp>
        <p:nvSpPr>
          <p:cNvPr id="17" name="Freeform 17"/>
          <p:cNvSpPr/>
          <p:nvPr/>
        </p:nvSpPr>
        <p:spPr>
          <a:xfrm>
            <a:off x="1028700" y="7190349"/>
            <a:ext cx="922911" cy="958869"/>
          </a:xfrm>
          <a:custGeom>
            <a:avLst/>
            <a:gdLst/>
            <a:ahLst/>
            <a:cxnLst/>
            <a:rect l="l" t="t" r="r" b="b"/>
            <a:pathLst>
              <a:path w="922911" h="958869">
                <a:moveTo>
                  <a:pt x="0" y="0"/>
                </a:moveTo>
                <a:lnTo>
                  <a:pt x="922911" y="0"/>
                </a:lnTo>
                <a:lnTo>
                  <a:pt x="922911" y="958869"/>
                </a:lnTo>
                <a:lnTo>
                  <a:pt x="0" y="958869"/>
                </a:lnTo>
                <a:lnTo>
                  <a:pt x="0" y="0"/>
                </a:lnTo>
                <a:close/>
              </a:path>
            </a:pathLst>
          </a:custGeom>
          <a:blipFill>
            <a:blip r:embed="rId7"/>
            <a:stretch>
              <a:fillRect/>
            </a:stretch>
          </a:blipFill>
        </p:spPr>
      </p:sp>
      <p:sp>
        <p:nvSpPr>
          <p:cNvPr id="18" name="TextBox 18"/>
          <p:cNvSpPr txBox="1"/>
          <p:nvPr/>
        </p:nvSpPr>
        <p:spPr>
          <a:xfrm>
            <a:off x="2301819" y="7446543"/>
            <a:ext cx="5024492" cy="580390"/>
          </a:xfrm>
          <a:prstGeom prst="rect">
            <a:avLst/>
          </a:prstGeom>
        </p:spPr>
        <p:txBody>
          <a:bodyPr lIns="0" tIns="0" rIns="0" bIns="0" rtlCol="0" anchor="t">
            <a:spAutoFit/>
          </a:bodyPr>
          <a:lstStyle/>
          <a:p>
            <a:pPr>
              <a:lnSpc>
                <a:spcPts val="4759"/>
              </a:lnSpc>
            </a:pPr>
            <a:r>
              <a:rPr lang="en-US" sz="3399">
                <a:solidFill>
                  <a:srgbClr val="ED3A02"/>
                </a:solidFill>
                <a:latin typeface="Canva Sans"/>
              </a:rPr>
              <a:t>Sensitive data exposure</a:t>
            </a:r>
          </a:p>
        </p:txBody>
      </p:sp>
      <p:sp>
        <p:nvSpPr>
          <p:cNvPr id="19" name="Freeform 19"/>
          <p:cNvSpPr/>
          <p:nvPr/>
        </p:nvSpPr>
        <p:spPr>
          <a:xfrm>
            <a:off x="1066800" y="8539743"/>
            <a:ext cx="922911" cy="958869"/>
          </a:xfrm>
          <a:custGeom>
            <a:avLst/>
            <a:gdLst/>
            <a:ahLst/>
            <a:cxnLst/>
            <a:rect l="l" t="t" r="r" b="b"/>
            <a:pathLst>
              <a:path w="922911" h="958869">
                <a:moveTo>
                  <a:pt x="0" y="0"/>
                </a:moveTo>
                <a:lnTo>
                  <a:pt x="922911" y="0"/>
                </a:lnTo>
                <a:lnTo>
                  <a:pt x="922911" y="958868"/>
                </a:lnTo>
                <a:lnTo>
                  <a:pt x="0" y="958868"/>
                </a:lnTo>
                <a:lnTo>
                  <a:pt x="0" y="0"/>
                </a:lnTo>
                <a:close/>
              </a:path>
            </a:pathLst>
          </a:custGeom>
          <a:blipFill>
            <a:blip r:embed="rId7"/>
            <a:stretch>
              <a:fillRect/>
            </a:stretch>
          </a:blipFill>
        </p:spPr>
      </p:sp>
      <p:sp>
        <p:nvSpPr>
          <p:cNvPr id="20" name="TextBox 20"/>
          <p:cNvSpPr txBox="1"/>
          <p:nvPr/>
        </p:nvSpPr>
        <p:spPr>
          <a:xfrm>
            <a:off x="2301819" y="8695644"/>
            <a:ext cx="5329081" cy="580390"/>
          </a:xfrm>
          <a:prstGeom prst="rect">
            <a:avLst/>
          </a:prstGeom>
        </p:spPr>
        <p:txBody>
          <a:bodyPr lIns="0" tIns="0" rIns="0" bIns="0" rtlCol="0" anchor="t">
            <a:spAutoFit/>
          </a:bodyPr>
          <a:lstStyle/>
          <a:p>
            <a:pPr>
              <a:lnSpc>
                <a:spcPts val="4759"/>
              </a:lnSpc>
            </a:pPr>
            <a:r>
              <a:rPr lang="en-US" sz="3399">
                <a:solidFill>
                  <a:srgbClr val="ED3A02"/>
                </a:solidFill>
                <a:latin typeface="Canva Sans"/>
              </a:rPr>
              <a:t>Cross Site Scripting (XSS)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4913" y="-2346358"/>
            <a:ext cx="4352438" cy="4114800"/>
          </a:xfrm>
          <a:custGeom>
            <a:avLst/>
            <a:gdLst/>
            <a:ahLst/>
            <a:cxnLst/>
            <a:rect l="l" t="t" r="r" b="b"/>
            <a:pathLst>
              <a:path w="4352438" h="4114800">
                <a:moveTo>
                  <a:pt x="0" y="0"/>
                </a:moveTo>
                <a:lnTo>
                  <a:pt x="4352438" y="0"/>
                </a:lnTo>
                <a:lnTo>
                  <a:pt x="435243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1294913" y="8516340"/>
            <a:ext cx="4352438" cy="4114800"/>
          </a:xfrm>
          <a:custGeom>
            <a:avLst/>
            <a:gdLst/>
            <a:ahLst/>
            <a:cxnLst/>
            <a:rect l="l" t="t" r="r" b="b"/>
            <a:pathLst>
              <a:path w="4352438" h="4114800">
                <a:moveTo>
                  <a:pt x="0" y="4114800"/>
                </a:moveTo>
                <a:lnTo>
                  <a:pt x="4352438" y="4114800"/>
                </a:lnTo>
                <a:lnTo>
                  <a:pt x="435243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5227984" y="-2346358"/>
            <a:ext cx="4352438" cy="4114800"/>
          </a:xfrm>
          <a:custGeom>
            <a:avLst/>
            <a:gdLst/>
            <a:ahLst/>
            <a:cxnLst/>
            <a:rect l="l" t="t" r="r" b="b"/>
            <a:pathLst>
              <a:path w="4352438" h="4114800">
                <a:moveTo>
                  <a:pt x="4352438" y="0"/>
                </a:moveTo>
                <a:lnTo>
                  <a:pt x="0" y="0"/>
                </a:lnTo>
                <a:lnTo>
                  <a:pt x="0" y="4114800"/>
                </a:lnTo>
                <a:lnTo>
                  <a:pt x="4352438" y="4114800"/>
                </a:lnTo>
                <a:lnTo>
                  <a:pt x="435243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5227984" y="8516340"/>
            <a:ext cx="4352438" cy="4114800"/>
          </a:xfrm>
          <a:custGeom>
            <a:avLst/>
            <a:gdLst/>
            <a:ahLst/>
            <a:cxnLst/>
            <a:rect l="l" t="t" r="r" b="b"/>
            <a:pathLst>
              <a:path w="4352438" h="4114800">
                <a:moveTo>
                  <a:pt x="4352438" y="4114800"/>
                </a:moveTo>
                <a:lnTo>
                  <a:pt x="0" y="4114800"/>
                </a:lnTo>
                <a:lnTo>
                  <a:pt x="0" y="0"/>
                </a:lnTo>
                <a:lnTo>
                  <a:pt x="4352438" y="0"/>
                </a:lnTo>
                <a:lnTo>
                  <a:pt x="435243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8700" y="839787"/>
            <a:ext cx="884811" cy="884811"/>
          </a:xfrm>
          <a:custGeom>
            <a:avLst/>
            <a:gdLst/>
            <a:ahLst/>
            <a:cxnLst/>
            <a:rect l="l" t="t" r="r" b="b"/>
            <a:pathLst>
              <a:path w="884811" h="884811">
                <a:moveTo>
                  <a:pt x="0" y="0"/>
                </a:moveTo>
                <a:lnTo>
                  <a:pt x="884811" y="0"/>
                </a:lnTo>
                <a:lnTo>
                  <a:pt x="884811" y="884812"/>
                </a:lnTo>
                <a:lnTo>
                  <a:pt x="0" y="884812"/>
                </a:lnTo>
                <a:lnTo>
                  <a:pt x="0" y="0"/>
                </a:lnTo>
                <a:close/>
              </a:path>
            </a:pathLst>
          </a:custGeom>
          <a:blipFill>
            <a:blip r:embed="rId4"/>
            <a:stretch>
              <a:fillRect/>
            </a:stretch>
          </a:blipFill>
        </p:spPr>
      </p:sp>
      <p:sp>
        <p:nvSpPr>
          <p:cNvPr id="7" name="Freeform 7"/>
          <p:cNvSpPr/>
          <p:nvPr/>
        </p:nvSpPr>
        <p:spPr>
          <a:xfrm>
            <a:off x="1028700" y="3322411"/>
            <a:ext cx="1134818" cy="1063892"/>
          </a:xfrm>
          <a:custGeom>
            <a:avLst/>
            <a:gdLst/>
            <a:ahLst/>
            <a:cxnLst/>
            <a:rect l="l" t="t" r="r" b="b"/>
            <a:pathLst>
              <a:path w="1134818" h="1063892">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2163518" y="1131380"/>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
        <p:nvSpPr>
          <p:cNvPr id="9" name="TextBox 9"/>
          <p:cNvSpPr txBox="1"/>
          <p:nvPr/>
        </p:nvSpPr>
        <p:spPr>
          <a:xfrm>
            <a:off x="4795390" y="1654142"/>
            <a:ext cx="9645650" cy="1028688"/>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Bonus - Types Of Hackers </a:t>
            </a:r>
          </a:p>
        </p:txBody>
      </p:sp>
      <p:sp>
        <p:nvSpPr>
          <p:cNvPr id="10" name="TextBox 10"/>
          <p:cNvSpPr txBox="1"/>
          <p:nvPr/>
        </p:nvSpPr>
        <p:spPr>
          <a:xfrm>
            <a:off x="1474980" y="2785755"/>
            <a:ext cx="3190776" cy="514349"/>
          </a:xfrm>
          <a:prstGeom prst="rect">
            <a:avLst/>
          </a:prstGeom>
        </p:spPr>
        <p:txBody>
          <a:bodyPr lIns="0" tIns="0" rIns="0" bIns="0" rtlCol="0" anchor="t">
            <a:spAutoFit/>
          </a:bodyPr>
          <a:lstStyle/>
          <a:p>
            <a:pPr algn="ctr">
              <a:lnSpc>
                <a:spcPts val="4200"/>
              </a:lnSpc>
            </a:pPr>
            <a:r>
              <a:rPr lang="en-US" sz="3000" dirty="0">
                <a:solidFill>
                  <a:srgbClr val="000000"/>
                </a:solidFill>
                <a:latin typeface="Canva Sans"/>
              </a:rPr>
              <a:t>White Hat Hacker</a:t>
            </a:r>
          </a:p>
        </p:txBody>
      </p:sp>
      <p:sp>
        <p:nvSpPr>
          <p:cNvPr id="11" name="TextBox 11"/>
          <p:cNvSpPr txBox="1"/>
          <p:nvPr/>
        </p:nvSpPr>
        <p:spPr>
          <a:xfrm>
            <a:off x="2163518" y="3806732"/>
            <a:ext cx="6757168" cy="1406523"/>
          </a:xfrm>
          <a:prstGeom prst="rect">
            <a:avLst/>
          </a:prstGeom>
        </p:spPr>
        <p:txBody>
          <a:bodyPr lIns="0" tIns="0" rIns="0" bIns="0" rtlCol="0" anchor="t">
            <a:spAutoFit/>
          </a:bodyPr>
          <a:lstStyle/>
          <a:p>
            <a:pPr algn="ctr">
              <a:lnSpc>
                <a:spcPts val="2800"/>
              </a:lnSpc>
            </a:pPr>
            <a:r>
              <a:rPr lang="en-US" sz="2000" dirty="0">
                <a:solidFill>
                  <a:srgbClr val="000000"/>
                </a:solidFill>
                <a:latin typeface="Canva Sans"/>
              </a:rPr>
              <a:t>They are individuals hired by companies to test their system security. They have the expertise to find vulnerabilities in the system and provide solutions to fix these weaknesses.</a:t>
            </a:r>
          </a:p>
        </p:txBody>
      </p:sp>
      <p:sp>
        <p:nvSpPr>
          <p:cNvPr id="12" name="Freeform 12"/>
          <p:cNvSpPr/>
          <p:nvPr/>
        </p:nvSpPr>
        <p:spPr>
          <a:xfrm>
            <a:off x="1028700" y="5919375"/>
            <a:ext cx="1134818" cy="1063892"/>
          </a:xfrm>
          <a:custGeom>
            <a:avLst/>
            <a:gdLst/>
            <a:ahLst/>
            <a:cxnLst/>
            <a:rect l="l" t="t" r="r" b="b"/>
            <a:pathLst>
              <a:path w="1134818" h="1063892">
                <a:moveTo>
                  <a:pt x="0" y="0"/>
                </a:moveTo>
                <a:lnTo>
                  <a:pt x="1134818" y="0"/>
                </a:lnTo>
                <a:lnTo>
                  <a:pt x="1134818"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2391460" y="5862225"/>
            <a:ext cx="3110508" cy="514349"/>
          </a:xfrm>
          <a:prstGeom prst="rect">
            <a:avLst/>
          </a:prstGeom>
        </p:spPr>
        <p:txBody>
          <a:bodyPr lIns="0" tIns="0" rIns="0" bIns="0" rtlCol="0" anchor="t">
            <a:spAutoFit/>
          </a:bodyPr>
          <a:lstStyle/>
          <a:p>
            <a:pPr algn="ctr">
              <a:lnSpc>
                <a:spcPts val="4200"/>
              </a:lnSpc>
            </a:pPr>
            <a:r>
              <a:rPr lang="en-US" sz="3000">
                <a:solidFill>
                  <a:srgbClr val="000000"/>
                </a:solidFill>
                <a:latin typeface="Canva Sans"/>
              </a:rPr>
              <a:t>Black Hat Hacker</a:t>
            </a:r>
          </a:p>
        </p:txBody>
      </p:sp>
      <p:sp>
        <p:nvSpPr>
          <p:cNvPr id="14" name="TextBox 14"/>
          <p:cNvSpPr txBox="1"/>
          <p:nvPr/>
        </p:nvSpPr>
        <p:spPr>
          <a:xfrm>
            <a:off x="2163518" y="6403696"/>
            <a:ext cx="6757168" cy="1406523"/>
          </a:xfrm>
          <a:prstGeom prst="rect">
            <a:avLst/>
          </a:prstGeom>
        </p:spPr>
        <p:txBody>
          <a:bodyPr lIns="0" tIns="0" rIns="0" bIns="0" rtlCol="0" anchor="t">
            <a:spAutoFit/>
          </a:bodyPr>
          <a:lstStyle/>
          <a:p>
            <a:pPr algn="ctr">
              <a:lnSpc>
                <a:spcPts val="2800"/>
              </a:lnSpc>
            </a:pPr>
            <a:r>
              <a:rPr lang="en-US" sz="2000">
                <a:solidFill>
                  <a:srgbClr val="000000"/>
                </a:solidFill>
                <a:latin typeface="Canva Sans"/>
              </a:rPr>
              <a:t>They are a highly controversial group because their activities are usually illegal. They engage in hacking activities with the intent to either cause damage or steal data from the systems they target.</a:t>
            </a:r>
          </a:p>
        </p:txBody>
      </p:sp>
      <p:sp>
        <p:nvSpPr>
          <p:cNvPr id="15" name="Freeform 15"/>
          <p:cNvSpPr/>
          <p:nvPr/>
        </p:nvSpPr>
        <p:spPr>
          <a:xfrm>
            <a:off x="10044624" y="3322411"/>
            <a:ext cx="1134818" cy="1063892"/>
          </a:xfrm>
          <a:custGeom>
            <a:avLst/>
            <a:gdLst/>
            <a:ahLst/>
            <a:cxnLst/>
            <a:rect l="l" t="t" r="r" b="b"/>
            <a:pathLst>
              <a:path w="1134818" h="1063892">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11463195" y="3265261"/>
            <a:ext cx="2998887" cy="514349"/>
          </a:xfrm>
          <a:prstGeom prst="rect">
            <a:avLst/>
          </a:prstGeom>
        </p:spPr>
        <p:txBody>
          <a:bodyPr lIns="0" tIns="0" rIns="0" bIns="0" rtlCol="0" anchor="t">
            <a:spAutoFit/>
          </a:bodyPr>
          <a:lstStyle/>
          <a:p>
            <a:pPr algn="ctr">
              <a:lnSpc>
                <a:spcPts val="4200"/>
              </a:lnSpc>
            </a:pPr>
            <a:r>
              <a:rPr lang="en-US" sz="3000">
                <a:solidFill>
                  <a:srgbClr val="000000"/>
                </a:solidFill>
                <a:latin typeface="Canva Sans"/>
              </a:rPr>
              <a:t>Grey Hat Hacker</a:t>
            </a:r>
          </a:p>
        </p:txBody>
      </p:sp>
      <p:sp>
        <p:nvSpPr>
          <p:cNvPr id="17" name="TextBox 17"/>
          <p:cNvSpPr txBox="1"/>
          <p:nvPr/>
        </p:nvSpPr>
        <p:spPr>
          <a:xfrm>
            <a:off x="11179443" y="3806732"/>
            <a:ext cx="6757168" cy="1406523"/>
          </a:xfrm>
          <a:prstGeom prst="rect">
            <a:avLst/>
          </a:prstGeom>
        </p:spPr>
        <p:txBody>
          <a:bodyPr lIns="0" tIns="0" rIns="0" bIns="0" rtlCol="0" anchor="t">
            <a:spAutoFit/>
          </a:bodyPr>
          <a:lstStyle/>
          <a:p>
            <a:pPr algn="ctr">
              <a:lnSpc>
                <a:spcPts val="2800"/>
              </a:lnSpc>
            </a:pPr>
            <a:r>
              <a:rPr lang="en-US" sz="2000">
                <a:solidFill>
                  <a:srgbClr val="000000"/>
                </a:solidFill>
                <a:latin typeface="Canva Sans"/>
              </a:rPr>
              <a:t>They engage in hacking actions on systems, but their intentions are not always malicious. They might want to test system security or provide a warning about discovered security vulnerabilities.</a:t>
            </a:r>
          </a:p>
        </p:txBody>
      </p:sp>
      <p:sp>
        <p:nvSpPr>
          <p:cNvPr id="18" name="Freeform 18"/>
          <p:cNvSpPr/>
          <p:nvPr/>
        </p:nvSpPr>
        <p:spPr>
          <a:xfrm>
            <a:off x="10044624" y="6147975"/>
            <a:ext cx="1134818" cy="1063892"/>
          </a:xfrm>
          <a:custGeom>
            <a:avLst/>
            <a:gdLst/>
            <a:ahLst/>
            <a:cxnLst/>
            <a:rect l="l" t="t" r="r" b="b"/>
            <a:pathLst>
              <a:path w="1134818" h="1063892">
                <a:moveTo>
                  <a:pt x="0" y="0"/>
                </a:moveTo>
                <a:lnTo>
                  <a:pt x="1134819" y="0"/>
                </a:lnTo>
                <a:lnTo>
                  <a:pt x="1134819" y="1063892"/>
                </a:lnTo>
                <a:lnTo>
                  <a:pt x="0" y="10638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TextBox 19"/>
          <p:cNvSpPr txBox="1"/>
          <p:nvPr/>
        </p:nvSpPr>
        <p:spPr>
          <a:xfrm>
            <a:off x="11408043" y="6090825"/>
            <a:ext cx="1825625" cy="514349"/>
          </a:xfrm>
          <a:prstGeom prst="rect">
            <a:avLst/>
          </a:prstGeom>
        </p:spPr>
        <p:txBody>
          <a:bodyPr lIns="0" tIns="0" rIns="0" bIns="0" rtlCol="0" anchor="t">
            <a:spAutoFit/>
          </a:bodyPr>
          <a:lstStyle/>
          <a:p>
            <a:pPr algn="ctr">
              <a:lnSpc>
                <a:spcPts val="4200"/>
              </a:lnSpc>
            </a:pPr>
            <a:r>
              <a:rPr lang="en-US" sz="3000">
                <a:solidFill>
                  <a:srgbClr val="000000"/>
                </a:solidFill>
                <a:latin typeface="Canva Sans"/>
              </a:rPr>
              <a:t>Hacktivist</a:t>
            </a:r>
          </a:p>
        </p:txBody>
      </p:sp>
      <p:sp>
        <p:nvSpPr>
          <p:cNvPr id="20" name="TextBox 20"/>
          <p:cNvSpPr txBox="1"/>
          <p:nvPr/>
        </p:nvSpPr>
        <p:spPr>
          <a:xfrm>
            <a:off x="11179443" y="6632296"/>
            <a:ext cx="6757168" cy="1054098"/>
          </a:xfrm>
          <a:prstGeom prst="rect">
            <a:avLst/>
          </a:prstGeom>
        </p:spPr>
        <p:txBody>
          <a:bodyPr lIns="0" tIns="0" rIns="0" bIns="0" rtlCol="0" anchor="t">
            <a:spAutoFit/>
          </a:bodyPr>
          <a:lstStyle/>
          <a:p>
            <a:pPr algn="ctr">
              <a:lnSpc>
                <a:spcPts val="2800"/>
              </a:lnSpc>
            </a:pPr>
            <a:r>
              <a:rPr lang="en-US" sz="2000">
                <a:solidFill>
                  <a:srgbClr val="000000"/>
                </a:solidFill>
                <a:latin typeface="Canva Sans"/>
              </a:rPr>
              <a:t>They are a group that engages in hacking as part of political campaigns or social activism. Their goal is to influence social change through cyber security attacks.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99409" flipH="1">
            <a:off x="-5783220" y="-358988"/>
            <a:ext cx="16730850" cy="15817366"/>
          </a:xfrm>
          <a:custGeom>
            <a:avLst/>
            <a:gdLst/>
            <a:ahLst/>
            <a:cxnLst/>
            <a:rect l="l" t="t" r="r" b="b"/>
            <a:pathLst>
              <a:path w="16730850" h="15817366">
                <a:moveTo>
                  <a:pt x="16730850" y="0"/>
                </a:moveTo>
                <a:lnTo>
                  <a:pt x="0" y="0"/>
                </a:lnTo>
                <a:lnTo>
                  <a:pt x="0" y="15817366"/>
                </a:lnTo>
                <a:lnTo>
                  <a:pt x="16730850" y="15817366"/>
                </a:lnTo>
                <a:lnTo>
                  <a:pt x="1673085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984450" y="-167940"/>
            <a:ext cx="607099" cy="10622880"/>
            <a:chOff x="0" y="0"/>
            <a:chExt cx="48567" cy="849821"/>
          </a:xfrm>
        </p:grpSpPr>
        <p:sp>
          <p:nvSpPr>
            <p:cNvPr id="4" name="Freeform 4"/>
            <p:cNvSpPr/>
            <p:nvPr/>
          </p:nvSpPr>
          <p:spPr>
            <a:xfrm>
              <a:off x="0" y="0"/>
              <a:ext cx="48567" cy="849821"/>
            </a:xfrm>
            <a:custGeom>
              <a:avLst/>
              <a:gdLst/>
              <a:ahLst/>
              <a:cxnLst/>
              <a:rect l="l" t="t" r="r" b="b"/>
              <a:pathLst>
                <a:path w="48567" h="849821">
                  <a:moveTo>
                    <a:pt x="0" y="0"/>
                  </a:moveTo>
                  <a:lnTo>
                    <a:pt x="48567" y="0"/>
                  </a:lnTo>
                  <a:lnTo>
                    <a:pt x="48567" y="849821"/>
                  </a:lnTo>
                  <a:lnTo>
                    <a:pt x="0" y="849821"/>
                  </a:lnTo>
                  <a:close/>
                </a:path>
              </a:pathLst>
            </a:custGeom>
            <a:solidFill>
              <a:srgbClr val="FFE49A"/>
            </a:solidFill>
            <a:ln cap="sq">
              <a:noFill/>
              <a:prstDash val="solid"/>
              <a:miter/>
            </a:ln>
          </p:spPr>
        </p:sp>
        <p:sp>
          <p:nvSpPr>
            <p:cNvPr id="5" name="TextBox 5"/>
            <p:cNvSpPr txBox="1"/>
            <p:nvPr/>
          </p:nvSpPr>
          <p:spPr>
            <a:xfrm>
              <a:off x="0" y="-28575"/>
              <a:ext cx="48567" cy="87839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827433" y="7295324"/>
            <a:ext cx="9968272" cy="1962976"/>
            <a:chOff x="0" y="0"/>
            <a:chExt cx="797453" cy="157036"/>
          </a:xfrm>
        </p:grpSpPr>
        <p:sp>
          <p:nvSpPr>
            <p:cNvPr id="7" name="Freeform 7"/>
            <p:cNvSpPr/>
            <p:nvPr/>
          </p:nvSpPr>
          <p:spPr>
            <a:xfrm>
              <a:off x="0" y="0"/>
              <a:ext cx="797453" cy="157036"/>
            </a:xfrm>
            <a:custGeom>
              <a:avLst/>
              <a:gdLst/>
              <a:ahLst/>
              <a:cxnLst/>
              <a:rect l="l" t="t" r="r" b="b"/>
              <a:pathLst>
                <a:path w="797453" h="157036">
                  <a:moveTo>
                    <a:pt x="32620" y="0"/>
                  </a:moveTo>
                  <a:lnTo>
                    <a:pt x="764834" y="0"/>
                  </a:lnTo>
                  <a:cubicBezTo>
                    <a:pt x="773485" y="0"/>
                    <a:pt x="781782" y="3437"/>
                    <a:pt x="787899" y="9554"/>
                  </a:cubicBezTo>
                  <a:cubicBezTo>
                    <a:pt x="794017" y="15671"/>
                    <a:pt x="797453" y="23968"/>
                    <a:pt x="797453" y="32620"/>
                  </a:cubicBezTo>
                  <a:lnTo>
                    <a:pt x="797453" y="124417"/>
                  </a:lnTo>
                  <a:cubicBezTo>
                    <a:pt x="797453" y="142432"/>
                    <a:pt x="782849" y="157036"/>
                    <a:pt x="764834" y="157036"/>
                  </a:cubicBezTo>
                  <a:lnTo>
                    <a:pt x="32620" y="157036"/>
                  </a:lnTo>
                  <a:cubicBezTo>
                    <a:pt x="23968" y="157036"/>
                    <a:pt x="15671" y="153600"/>
                    <a:pt x="9554" y="147482"/>
                  </a:cubicBezTo>
                  <a:cubicBezTo>
                    <a:pt x="3437" y="141365"/>
                    <a:pt x="0" y="133068"/>
                    <a:pt x="0" y="124417"/>
                  </a:cubicBezTo>
                  <a:lnTo>
                    <a:pt x="0" y="32620"/>
                  </a:lnTo>
                  <a:cubicBezTo>
                    <a:pt x="0" y="14604"/>
                    <a:pt x="14604" y="0"/>
                    <a:pt x="32620" y="0"/>
                  </a:cubicBezTo>
                  <a:close/>
                </a:path>
              </a:pathLst>
            </a:custGeom>
            <a:solidFill>
              <a:srgbClr val="FFE49A"/>
            </a:solidFill>
            <a:ln cap="rnd">
              <a:noFill/>
              <a:prstDash val="solid"/>
              <a:round/>
            </a:ln>
          </p:spPr>
        </p:sp>
        <p:sp>
          <p:nvSpPr>
            <p:cNvPr id="8" name="TextBox 8"/>
            <p:cNvSpPr txBox="1"/>
            <p:nvPr/>
          </p:nvSpPr>
          <p:spPr>
            <a:xfrm>
              <a:off x="0" y="-28575"/>
              <a:ext cx="797453" cy="185611"/>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a:off x="8884583" y="4959217"/>
            <a:ext cx="0" cy="1576474"/>
          </a:xfrm>
          <a:prstGeom prst="line">
            <a:avLst/>
          </a:prstGeom>
          <a:ln w="38100" cap="flat">
            <a:solidFill>
              <a:srgbClr val="000000"/>
            </a:solidFill>
            <a:prstDash val="solid"/>
            <a:headEnd type="none" w="sm" len="sm"/>
            <a:tailEnd type="none" w="sm" len="sm"/>
          </a:ln>
        </p:spPr>
      </p:sp>
      <p:sp>
        <p:nvSpPr>
          <p:cNvPr id="10" name="Freeform 10"/>
          <p:cNvSpPr/>
          <p:nvPr/>
        </p:nvSpPr>
        <p:spPr>
          <a:xfrm flipH="1">
            <a:off x="1028700" y="1607445"/>
            <a:ext cx="7001389" cy="7072110"/>
          </a:xfrm>
          <a:custGeom>
            <a:avLst/>
            <a:gdLst/>
            <a:ahLst/>
            <a:cxnLst/>
            <a:rect l="l" t="t" r="r" b="b"/>
            <a:pathLst>
              <a:path w="7001389" h="7072110">
                <a:moveTo>
                  <a:pt x="7001389" y="0"/>
                </a:moveTo>
                <a:lnTo>
                  <a:pt x="0" y="0"/>
                </a:lnTo>
                <a:lnTo>
                  <a:pt x="0" y="7072110"/>
                </a:lnTo>
                <a:lnTo>
                  <a:pt x="7001389" y="7072110"/>
                </a:lnTo>
                <a:lnTo>
                  <a:pt x="7001389" y="0"/>
                </a:lnTo>
                <a:close/>
              </a:path>
            </a:pathLst>
          </a:custGeom>
          <a:blipFill>
            <a:blip r:embed="rId4"/>
            <a:stretch>
              <a:fillRect/>
            </a:stretch>
          </a:blipFill>
        </p:spPr>
      </p:sp>
      <p:sp>
        <p:nvSpPr>
          <p:cNvPr id="11" name="TextBox 11"/>
          <p:cNvSpPr txBox="1"/>
          <p:nvPr/>
        </p:nvSpPr>
        <p:spPr>
          <a:xfrm>
            <a:off x="8827433" y="2191926"/>
            <a:ext cx="8192074" cy="1237503"/>
          </a:xfrm>
          <a:prstGeom prst="rect">
            <a:avLst/>
          </a:prstGeom>
        </p:spPr>
        <p:txBody>
          <a:bodyPr lIns="0" tIns="0" rIns="0" bIns="0" rtlCol="0" anchor="t">
            <a:spAutoFit/>
          </a:bodyPr>
          <a:lstStyle/>
          <a:p>
            <a:pPr>
              <a:lnSpc>
                <a:spcPts val="9345"/>
              </a:lnSpc>
            </a:pPr>
            <a:r>
              <a:rPr lang="en-US" sz="9345">
                <a:solidFill>
                  <a:srgbClr val="000000"/>
                </a:solidFill>
                <a:latin typeface="DM Serif Display"/>
              </a:rPr>
              <a:t>THANKS YOU!</a:t>
            </a:r>
          </a:p>
        </p:txBody>
      </p:sp>
      <p:sp>
        <p:nvSpPr>
          <p:cNvPr id="12" name="TextBox 12"/>
          <p:cNvSpPr txBox="1"/>
          <p:nvPr/>
        </p:nvSpPr>
        <p:spPr>
          <a:xfrm>
            <a:off x="9144000" y="5201384"/>
            <a:ext cx="6975372" cy="987364"/>
          </a:xfrm>
          <a:prstGeom prst="rect">
            <a:avLst/>
          </a:prstGeom>
        </p:spPr>
        <p:txBody>
          <a:bodyPr lIns="0" tIns="0" rIns="0" bIns="0" rtlCol="0" anchor="t">
            <a:spAutoFit/>
          </a:bodyPr>
          <a:lstStyle/>
          <a:p>
            <a:pPr>
              <a:lnSpc>
                <a:spcPts val="4001"/>
              </a:lnSpc>
            </a:pPr>
            <a:r>
              <a:rPr lang="en-US" sz="2501">
                <a:solidFill>
                  <a:srgbClr val="000000"/>
                </a:solidFill>
                <a:latin typeface="Garet"/>
              </a:rPr>
              <a:t>If you have a question, please raise your hand and state your question.</a:t>
            </a:r>
          </a:p>
        </p:txBody>
      </p:sp>
      <p:sp>
        <p:nvSpPr>
          <p:cNvPr id="13" name="Freeform 13"/>
          <p:cNvSpPr/>
          <p:nvPr/>
        </p:nvSpPr>
        <p:spPr>
          <a:xfrm rot="5207285">
            <a:off x="3643179" y="294677"/>
            <a:ext cx="880590" cy="1657222"/>
          </a:xfrm>
          <a:custGeom>
            <a:avLst/>
            <a:gdLst/>
            <a:ahLst/>
            <a:cxnLst/>
            <a:rect l="l" t="t" r="r" b="b"/>
            <a:pathLst>
              <a:path w="880590" h="1657222">
                <a:moveTo>
                  <a:pt x="0" y="0"/>
                </a:moveTo>
                <a:lnTo>
                  <a:pt x="880590" y="0"/>
                </a:lnTo>
                <a:lnTo>
                  <a:pt x="880590" y="1657222"/>
                </a:lnTo>
                <a:lnTo>
                  <a:pt x="0" y="16572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8865533" y="724506"/>
            <a:ext cx="884811" cy="884811"/>
          </a:xfrm>
          <a:custGeom>
            <a:avLst/>
            <a:gdLst/>
            <a:ahLst/>
            <a:cxnLst/>
            <a:rect l="l" t="t" r="r" b="b"/>
            <a:pathLst>
              <a:path w="884811" h="884811">
                <a:moveTo>
                  <a:pt x="0" y="0"/>
                </a:moveTo>
                <a:lnTo>
                  <a:pt x="884811" y="0"/>
                </a:lnTo>
                <a:lnTo>
                  <a:pt x="884811" y="884811"/>
                </a:lnTo>
                <a:lnTo>
                  <a:pt x="0" y="884811"/>
                </a:lnTo>
                <a:lnTo>
                  <a:pt x="0" y="0"/>
                </a:lnTo>
                <a:close/>
              </a:path>
            </a:pathLst>
          </a:custGeom>
          <a:blipFill>
            <a:blip r:embed="rId7"/>
            <a:stretch>
              <a:fillRect/>
            </a:stretch>
          </a:blipFill>
        </p:spPr>
      </p:sp>
      <p:sp>
        <p:nvSpPr>
          <p:cNvPr id="15" name="TextBox 15"/>
          <p:cNvSpPr txBox="1"/>
          <p:nvPr/>
        </p:nvSpPr>
        <p:spPr>
          <a:xfrm>
            <a:off x="10053627" y="1016124"/>
            <a:ext cx="4593650" cy="339725"/>
          </a:xfrm>
          <a:prstGeom prst="rect">
            <a:avLst/>
          </a:prstGeom>
        </p:spPr>
        <p:txBody>
          <a:bodyPr lIns="0" tIns="0" rIns="0" bIns="0" rtlCol="0" anchor="t">
            <a:spAutoFit/>
          </a:bodyPr>
          <a:lstStyle/>
          <a:p>
            <a:pPr>
              <a:lnSpc>
                <a:spcPts val="2500"/>
              </a:lnSpc>
            </a:pPr>
            <a:r>
              <a:rPr lang="en-US" sz="2500">
                <a:solidFill>
                  <a:srgbClr val="000000"/>
                </a:solidFill>
                <a:latin typeface="Garet Bold"/>
              </a:rPr>
              <a:t>Network &amp; Cyber Security</a:t>
            </a:r>
          </a:p>
        </p:txBody>
      </p:sp>
      <p:sp>
        <p:nvSpPr>
          <p:cNvPr id="16" name="TextBox 16"/>
          <p:cNvSpPr txBox="1"/>
          <p:nvPr/>
        </p:nvSpPr>
        <p:spPr>
          <a:xfrm>
            <a:off x="9307938" y="7225918"/>
            <a:ext cx="8676512" cy="1997014"/>
          </a:xfrm>
          <a:prstGeom prst="rect">
            <a:avLst/>
          </a:prstGeom>
        </p:spPr>
        <p:txBody>
          <a:bodyPr lIns="0" tIns="0" rIns="0" bIns="0" rtlCol="0" anchor="t">
            <a:spAutoFit/>
          </a:bodyPr>
          <a:lstStyle/>
          <a:p>
            <a:pPr>
              <a:lnSpc>
                <a:spcPts val="4001"/>
              </a:lnSpc>
            </a:pPr>
            <a:r>
              <a:rPr lang="en-US" sz="2501">
                <a:solidFill>
                  <a:srgbClr val="000000"/>
                </a:solidFill>
                <a:latin typeface="Garet"/>
              </a:rPr>
              <a:t>Let us all actively engage in learning about system security and finding vulnerabilities in systems, so that in 2024, in our country, we can minimize cyber attacks and strive towards 'INDONESIA EMAS'."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482</Words>
  <Application>Microsoft Office PowerPoint</Application>
  <PresentationFormat>Custom</PresentationFormat>
  <Paragraphs>36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Calibri</vt:lpstr>
      <vt:lpstr>Arial</vt:lpstr>
      <vt:lpstr>Canva Sans</vt:lpstr>
      <vt:lpstr>Garet Bold</vt:lpstr>
      <vt:lpstr>Canva Sans Bold</vt:lpstr>
      <vt:lpstr>DM Serif Display</vt:lpstr>
      <vt:lpstr>Garet</vt:lpstr>
      <vt:lpstr>DM Serif Display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Modern Social Media Marketing Presentation</dc:title>
  <cp:lastModifiedBy>Ibnu Rusdianto</cp:lastModifiedBy>
  <cp:revision>2</cp:revision>
  <dcterms:created xsi:type="dcterms:W3CDTF">2006-08-16T00:00:00Z</dcterms:created>
  <dcterms:modified xsi:type="dcterms:W3CDTF">2023-11-01T15:34:10Z</dcterms:modified>
  <dc:identifier>DAFyLhlX348</dc:identifier>
</cp:coreProperties>
</file>