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67" r:id="rId5"/>
    <p:sldId id="258" r:id="rId6"/>
    <p:sldId id="266" r:id="rId7"/>
    <p:sldId id="262" r:id="rId8"/>
    <p:sldId id="264" r:id="rId9"/>
    <p:sldId id="263" r:id="rId10"/>
    <p:sldId id="261" r:id="rId11"/>
    <p:sldId id="268" r:id="rId12"/>
    <p:sldId id="269" r:id="rId13"/>
    <p:sldId id="270" r:id="rId14"/>
    <p:sldId id="271" r:id="rId15"/>
    <p:sldId id="273" r:id="rId16"/>
    <p:sldId id="27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0091-88AA-431B-84CE-512027A26B1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D692-C9D8-4E32-8361-A6511879F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1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0091-88AA-431B-84CE-512027A26B1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D692-C9D8-4E32-8361-A6511879F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1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0091-88AA-431B-84CE-512027A26B1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D692-C9D8-4E32-8361-A6511879F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3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0091-88AA-431B-84CE-512027A26B1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D692-C9D8-4E32-8361-A6511879F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8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0091-88AA-431B-84CE-512027A26B1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D692-C9D8-4E32-8361-A6511879F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5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0091-88AA-431B-84CE-512027A26B1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D692-C9D8-4E32-8361-A6511879F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8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0091-88AA-431B-84CE-512027A26B1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D692-C9D8-4E32-8361-A6511879F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4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0091-88AA-431B-84CE-512027A26B1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D692-C9D8-4E32-8361-A6511879F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6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0091-88AA-431B-84CE-512027A26B1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D692-C9D8-4E32-8361-A6511879F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0091-88AA-431B-84CE-512027A26B1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D692-C9D8-4E32-8361-A6511879F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9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0091-88AA-431B-84CE-512027A26B1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D692-C9D8-4E32-8361-A6511879F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4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50091-88AA-431B-84CE-512027A26B1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4D692-C9D8-4E32-8361-A6511879F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7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zARMcgc7h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KNN</a:t>
            </a:r>
            <a:r>
              <a:rPr lang="en-US" dirty="0" smtClean="0"/>
              <a:t>- K Nearest </a:t>
            </a:r>
            <a:r>
              <a:rPr lang="en-US" dirty="0" err="1" smtClean="0"/>
              <a:t>Neighbour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Katakan</a:t>
            </a:r>
            <a:r>
              <a:rPr lang="en-US" sz="3600" dirty="0" smtClean="0"/>
              <a:t> </a:t>
            </a:r>
            <a:r>
              <a:rPr lang="en-US" sz="3600" dirty="0" err="1" smtClean="0"/>
              <a:t>Siapa</a:t>
            </a:r>
            <a:r>
              <a:rPr lang="en-US" sz="3600" dirty="0"/>
              <a:t> </a:t>
            </a:r>
            <a:r>
              <a:rPr lang="en-US" sz="3600" dirty="0" err="1" smtClean="0"/>
              <a:t>Saja</a:t>
            </a:r>
            <a:r>
              <a:rPr lang="en-US" sz="3600" dirty="0" smtClean="0"/>
              <a:t> </a:t>
            </a:r>
            <a:r>
              <a:rPr lang="en-US" sz="3600" dirty="0" err="1" smtClean="0"/>
              <a:t>Tetangga</a:t>
            </a:r>
            <a:r>
              <a:rPr lang="en-US" sz="3600" dirty="0" smtClean="0"/>
              <a:t> </a:t>
            </a:r>
            <a:r>
              <a:rPr lang="en-US" sz="3600" dirty="0" err="1" smtClean="0"/>
              <a:t>terdekatmu</a:t>
            </a:r>
            <a:r>
              <a:rPr lang="en-US" sz="3600" dirty="0" smtClean="0"/>
              <a:t> </a:t>
            </a:r>
          </a:p>
          <a:p>
            <a:r>
              <a:rPr lang="en-US" sz="3600" dirty="0" err="1" smtClean="0"/>
              <a:t>Maka</a:t>
            </a:r>
            <a:r>
              <a:rPr lang="en-US" sz="3600" dirty="0" smtClean="0"/>
              <a:t> </a:t>
            </a:r>
            <a:r>
              <a:rPr lang="en-US" sz="3600" dirty="0" err="1" smtClean="0"/>
              <a:t>bisa</a:t>
            </a:r>
            <a:r>
              <a:rPr lang="en-US" sz="3600" dirty="0" smtClean="0"/>
              <a:t> </a:t>
            </a:r>
            <a:r>
              <a:rPr lang="en-US" sz="3600" dirty="0" err="1" smtClean="0"/>
              <a:t>ku</a:t>
            </a:r>
            <a:r>
              <a:rPr lang="en-US" sz="3600" dirty="0" smtClean="0"/>
              <a:t> </a:t>
            </a:r>
            <a:r>
              <a:rPr lang="en-US" sz="3600" dirty="0" err="1" smtClean="0"/>
              <a:t>tebak</a:t>
            </a:r>
            <a:r>
              <a:rPr lang="en-US" sz="3600" dirty="0" smtClean="0"/>
              <a:t> </a:t>
            </a:r>
            <a:r>
              <a:rPr lang="en-US" sz="3600" dirty="0" err="1" smtClean="0"/>
              <a:t>siapa</a:t>
            </a:r>
            <a:r>
              <a:rPr lang="en-US" sz="3600" dirty="0" smtClean="0"/>
              <a:t> </a:t>
            </a:r>
            <a:r>
              <a:rPr lang="en-US" sz="3600" dirty="0" err="1" smtClean="0"/>
              <a:t>dirimu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747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Scaling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KNN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627" y="1474931"/>
            <a:ext cx="4494024" cy="723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27" y="2291416"/>
            <a:ext cx="5962956" cy="303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6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Pendalaman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216" y="1486577"/>
            <a:ext cx="10515600" cy="443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Tuliskan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di </a:t>
            </a:r>
            <a:r>
              <a:rPr lang="en-US" dirty="0" err="1" smtClean="0"/>
              <a:t>Phyton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 data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 dan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menyiapkannya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dimasukkan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KNN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737" y="2912663"/>
            <a:ext cx="1803430" cy="21268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256" y="2912663"/>
            <a:ext cx="1156357" cy="155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0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Pendalaman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216" y="1486577"/>
            <a:ext cx="10515600" cy="443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Tuliskan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di </a:t>
            </a:r>
            <a:r>
              <a:rPr lang="en-US" dirty="0" err="1" smtClean="0"/>
              <a:t>Phyton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 </a:t>
            </a:r>
            <a:r>
              <a:rPr lang="en-US" dirty="0" err="1" smtClean="0"/>
              <a:t>mengubah</a:t>
            </a:r>
            <a:r>
              <a:rPr lang="en-US" dirty="0" smtClean="0"/>
              <a:t>  class data yang </a:t>
            </a:r>
            <a:r>
              <a:rPr lang="en-US" dirty="0" err="1" smtClean="0"/>
              <a:t>bertipe</a:t>
            </a:r>
            <a:r>
              <a:rPr lang="en-US" dirty="0" smtClean="0"/>
              <a:t> nominal </a:t>
            </a:r>
            <a:r>
              <a:rPr lang="en-US" dirty="0" err="1" smtClean="0"/>
              <a:t>teks</a:t>
            </a:r>
            <a:r>
              <a:rPr lang="en-US" dirty="0" smtClean="0"/>
              <a:t> ( </a:t>
            </a:r>
            <a:r>
              <a:rPr lang="en-US" dirty="0" err="1" smtClean="0"/>
              <a:t>pria</a:t>
            </a:r>
            <a:r>
              <a:rPr lang="en-US" dirty="0" smtClean="0"/>
              <a:t>, </a:t>
            </a:r>
            <a:r>
              <a:rPr lang="en-US" dirty="0" err="1" smtClean="0"/>
              <a:t>wanita</a:t>
            </a:r>
            <a:r>
              <a:rPr lang="en-US" dirty="0" smtClean="0"/>
              <a:t>)  </a:t>
            </a:r>
            <a:r>
              <a:rPr lang="en-US" dirty="0" err="1" smtClean="0"/>
              <a:t>menjadi</a:t>
            </a:r>
            <a:r>
              <a:rPr lang="en-US" dirty="0" smtClean="0"/>
              <a:t>  </a:t>
            </a:r>
            <a:r>
              <a:rPr lang="en-US" dirty="0" err="1" smtClean="0"/>
              <a:t>y_train</a:t>
            </a:r>
            <a:r>
              <a:rPr lang="en-US" dirty="0" smtClean="0"/>
              <a:t> 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 </a:t>
            </a:r>
            <a:r>
              <a:rPr lang="en-US" dirty="0" err="1" smtClean="0"/>
              <a:t>biner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737" y="2638810"/>
            <a:ext cx="1803430" cy="2126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319" y="2738002"/>
            <a:ext cx="641279" cy="147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2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Pendalaman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216" y="1486577"/>
            <a:ext cx="10515600" cy="443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Tetangga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terdekat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basis dari </a:t>
            </a:r>
            <a:r>
              <a:rPr lang="en-US" dirty="0" err="1" smtClean="0"/>
              <a:t>KNN</a:t>
            </a:r>
            <a:r>
              <a:rPr lang="en-US" dirty="0" smtClean="0"/>
              <a:t>.  Salah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mengukur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Euclidian Distance. </a:t>
            </a:r>
          </a:p>
          <a:p>
            <a:pPr marL="514350" indent="-514350">
              <a:buAutoNum type="alphaLcPeriod"/>
            </a:pPr>
            <a:r>
              <a:rPr lang="en-US" dirty="0" err="1" smtClean="0"/>
              <a:t>Tuliskan</a:t>
            </a:r>
            <a:r>
              <a:rPr lang="en-US" dirty="0" smtClean="0"/>
              <a:t> </a:t>
            </a:r>
            <a:r>
              <a:rPr lang="en-US" dirty="0" err="1" smtClean="0"/>
              <a:t>rumus</a:t>
            </a:r>
            <a:r>
              <a:rPr lang="en-US" dirty="0" smtClean="0"/>
              <a:t> Euclidian Distance 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dimensi</a:t>
            </a:r>
            <a:r>
              <a:rPr lang="en-US" dirty="0" smtClean="0"/>
              <a:t>  ,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dimensi</a:t>
            </a:r>
            <a:r>
              <a:rPr lang="en-US" dirty="0" smtClean="0"/>
              <a:t>, dan </a:t>
            </a:r>
            <a:r>
              <a:rPr lang="en-US" dirty="0" err="1" smtClean="0"/>
              <a:t>empat</a:t>
            </a:r>
            <a:r>
              <a:rPr lang="en-US" dirty="0" smtClean="0"/>
              <a:t> </a:t>
            </a:r>
            <a:r>
              <a:rPr lang="en-US" dirty="0" err="1" smtClean="0"/>
              <a:t>dimensi</a:t>
            </a:r>
            <a:r>
              <a:rPr lang="en-US" dirty="0" smtClean="0"/>
              <a:t> . </a:t>
            </a:r>
          </a:p>
          <a:p>
            <a:pPr marL="514350" indent="-514350">
              <a:buAutoNum type="alphaL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Euclidian Distance </a:t>
            </a:r>
            <a:r>
              <a:rPr lang="en-US" dirty="0" err="1" smtClean="0"/>
              <a:t>dengan</a:t>
            </a:r>
            <a:r>
              <a:rPr lang="en-US" dirty="0" smtClean="0"/>
              <a:t> Manhattan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9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Pendalaman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216" y="1486577"/>
            <a:ext cx="10515600" cy="443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mengapa</a:t>
            </a:r>
            <a:r>
              <a:rPr lang="en-US" dirty="0" smtClean="0"/>
              <a:t>  </a:t>
            </a:r>
            <a:r>
              <a:rPr lang="en-US" dirty="0" err="1" smtClean="0"/>
              <a:t>KNN</a:t>
            </a:r>
            <a:r>
              <a:rPr lang="en-US" dirty="0" smtClean="0"/>
              <a:t> 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learning yang </a:t>
            </a:r>
            <a:r>
              <a:rPr lang="en-US" b="1" i="1" dirty="0" smtClean="0"/>
              <a:t>lazy Learning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0431" y="2224918"/>
            <a:ext cx="5969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Panduan</a:t>
            </a:r>
            <a:r>
              <a:rPr lang="en-US" dirty="0" smtClean="0"/>
              <a:t> </a:t>
            </a:r>
            <a:r>
              <a:rPr lang="en-US" dirty="0" err="1" smtClean="0"/>
              <a:t>Menjawab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KNN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learning </a:t>
            </a:r>
            <a:r>
              <a:rPr lang="en-US" dirty="0" err="1" smtClean="0"/>
              <a:t>sebelum</a:t>
            </a:r>
            <a:r>
              <a:rPr lang="en-US" dirty="0" smtClean="0"/>
              <a:t>  </a:t>
            </a:r>
            <a:r>
              <a:rPr lang="en-US" dirty="0" err="1" smtClean="0"/>
              <a:t>ada</a:t>
            </a:r>
            <a:r>
              <a:rPr lang="en-US" dirty="0" smtClean="0"/>
              <a:t>  </a:t>
            </a:r>
            <a:r>
              <a:rPr lang="en-US" dirty="0" err="1" smtClean="0"/>
              <a:t>tugas</a:t>
            </a:r>
            <a:r>
              <a:rPr lang="en-US" dirty="0" smtClean="0"/>
              <a:t> 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/</a:t>
            </a:r>
            <a:r>
              <a:rPr lang="en-US" dirty="0" err="1" smtClean="0"/>
              <a:t>prediksi</a:t>
            </a:r>
            <a:r>
              <a:rPr lang="en-US" dirty="0" smtClean="0"/>
              <a:t>  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Hitungan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 di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 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1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Pendalaman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216" y="1486577"/>
            <a:ext cx="10515600" cy="4431338"/>
          </a:xfrm>
        </p:spPr>
        <p:txBody>
          <a:bodyPr/>
          <a:lstStyle/>
          <a:p>
            <a:pPr marL="514350" indent="-514350">
              <a:buAutoNum type="arabicPeriod" startAt="5"/>
            </a:pPr>
            <a:r>
              <a:rPr lang="en-US" dirty="0" smtClean="0"/>
              <a:t>Feature Scaling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dari proses Feature Scaling ? 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 smtClean="0"/>
              <a:t>Tuliskan</a:t>
            </a:r>
            <a:r>
              <a:rPr lang="en-US" dirty="0" smtClean="0"/>
              <a:t> </a:t>
            </a:r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di </a:t>
            </a:r>
            <a:r>
              <a:rPr lang="en-US" dirty="0" err="1" smtClean="0"/>
              <a:t>Phyton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Z-Score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Feature Scaling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Scaling </a:t>
            </a:r>
            <a:r>
              <a:rPr lang="en-US" dirty="0" err="1" smtClean="0"/>
              <a:t>selain</a:t>
            </a:r>
            <a:r>
              <a:rPr lang="en-US" dirty="0" smtClean="0"/>
              <a:t> Z-score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25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Pendalaman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6"/>
            </a:pPr>
            <a:r>
              <a:rPr lang="en-US" dirty="0" smtClean="0"/>
              <a:t>IMBALANCE CLASS </a:t>
            </a:r>
          </a:p>
          <a:p>
            <a:pPr marL="514350" indent="-514350">
              <a:buAutoNum type="alphaLcPeriod"/>
            </a:pPr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imbalance class,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dampaknya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model</a:t>
            </a:r>
          </a:p>
          <a:p>
            <a:pPr marL="514350" indent="-514350">
              <a:buAutoNum type="alphaLcPeriod"/>
            </a:pPr>
            <a:r>
              <a:rPr lang="en-US" dirty="0" err="1" smtClean="0"/>
              <a:t>Tuliskan</a:t>
            </a:r>
            <a:r>
              <a:rPr lang="en-US" dirty="0" smtClean="0"/>
              <a:t> library di Pandas dan </a:t>
            </a:r>
            <a:r>
              <a:rPr lang="en-US" dirty="0" err="1" smtClean="0"/>
              <a:t>Numphy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Sklearn</a:t>
            </a:r>
            <a:r>
              <a:rPr lang="en-US" dirty="0" smtClean="0"/>
              <a:t> 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mengatasi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imbalance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4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Pendalaman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6.  Dari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 ,  </a:t>
            </a:r>
            <a:r>
              <a:rPr lang="en-US" dirty="0" err="1" smtClean="0"/>
              <a:t>Bandingkan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 Naïve Bayes Classifier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KNN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khususnya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ragam</a:t>
            </a:r>
            <a:r>
              <a:rPr lang="en-US" dirty="0" smtClean="0"/>
              <a:t> task</a:t>
            </a:r>
            <a:r>
              <a:rPr lang="en-US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5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https://</a:t>
            </a:r>
            <a:r>
              <a:rPr lang="en-US" dirty="0" err="1" smtClean="0">
                <a:hlinkClick r:id="rId2"/>
              </a:rPr>
              <a:t>www.youtube.com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watch?v</a:t>
            </a:r>
            <a:r>
              <a:rPr lang="en-US" dirty="0" smtClean="0">
                <a:hlinkClick r:id="rId2"/>
              </a:rPr>
              <a:t>=</a:t>
            </a:r>
            <a:r>
              <a:rPr lang="en-US" dirty="0" err="1" smtClean="0">
                <a:hlinkClick r:id="rId2"/>
              </a:rPr>
              <a:t>4zARMcgc7hA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https://</a:t>
            </a:r>
            <a:r>
              <a:rPr lang="en-US" dirty="0" err="1" smtClean="0"/>
              <a:t>www.youtube.com</a:t>
            </a:r>
            <a:r>
              <a:rPr lang="en-US" dirty="0" smtClean="0"/>
              <a:t>/</a:t>
            </a:r>
            <a:r>
              <a:rPr lang="en-US" dirty="0" err="1" smtClean="0"/>
              <a:t>watch?v</a:t>
            </a:r>
            <a:r>
              <a:rPr lang="en-US" dirty="0" smtClean="0"/>
              <a:t>=</a:t>
            </a:r>
            <a:r>
              <a:rPr lang="en-US" dirty="0" err="1" smtClean="0"/>
              <a:t>W8adIcfv16M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3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Kerangka</a:t>
            </a:r>
            <a:r>
              <a:rPr lang="en-US" dirty="0" smtClean="0"/>
              <a:t> Proses Learning and Prediction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tetangga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diperhitungkan</a:t>
            </a:r>
            <a:r>
              <a:rPr lang="en-US" dirty="0" smtClean="0"/>
              <a:t> (K)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Inputkan</a:t>
            </a:r>
            <a:r>
              <a:rPr lang="en-US" dirty="0" smtClean="0"/>
              <a:t> Data (D) </a:t>
            </a:r>
            <a:r>
              <a:rPr lang="en-US" dirty="0" err="1" smtClean="0"/>
              <a:t>untuk</a:t>
            </a:r>
            <a:r>
              <a:rPr lang="en-US" dirty="0" smtClean="0"/>
              <a:t> di </a:t>
            </a:r>
            <a:r>
              <a:rPr lang="en-US" dirty="0" err="1" smtClean="0"/>
              <a:t>Klasifikasi</a:t>
            </a:r>
            <a:r>
              <a:rPr lang="en-US" dirty="0" smtClean="0"/>
              <a:t>/</a:t>
            </a:r>
            <a:r>
              <a:rPr lang="en-US" dirty="0" err="1" smtClean="0"/>
              <a:t>Diprediksi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dari D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tetangga</a:t>
            </a:r>
            <a:r>
              <a:rPr lang="en-US" dirty="0" smtClean="0"/>
              <a:t> ( </a:t>
            </a:r>
            <a:r>
              <a:rPr lang="en-US" dirty="0" err="1" smtClean="0"/>
              <a:t>urutkan</a:t>
            </a:r>
            <a:r>
              <a:rPr lang="en-US" dirty="0" smtClean="0"/>
              <a:t> </a:t>
            </a:r>
            <a:r>
              <a:rPr lang="en-US" dirty="0" err="1" smtClean="0"/>
              <a:t>terdekat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terjauh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r>
              <a:rPr lang="en-US" dirty="0" smtClean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Ambil</a:t>
            </a:r>
            <a:r>
              <a:rPr lang="en-US" dirty="0" smtClean="0"/>
              <a:t>  </a:t>
            </a:r>
            <a:r>
              <a:rPr lang="en-US" dirty="0" err="1" smtClean="0"/>
              <a:t>sejumlah</a:t>
            </a:r>
            <a:r>
              <a:rPr lang="en-US" dirty="0" smtClean="0"/>
              <a:t> K </a:t>
            </a:r>
            <a:r>
              <a:rPr lang="en-US" dirty="0" err="1" smtClean="0"/>
              <a:t>tetangga</a:t>
            </a:r>
            <a:r>
              <a:rPr lang="en-US" dirty="0" smtClean="0"/>
              <a:t> </a:t>
            </a:r>
            <a:r>
              <a:rPr lang="en-US" dirty="0" err="1" smtClean="0"/>
              <a:t>terdekat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terbanyak</a:t>
            </a:r>
            <a:r>
              <a:rPr lang="en-US" dirty="0"/>
              <a:t> </a:t>
            </a:r>
            <a:r>
              <a:rPr lang="en-US" dirty="0" smtClean="0"/>
              <a:t>dari K </a:t>
            </a:r>
            <a:r>
              <a:rPr lang="en-US" dirty="0" err="1" smtClean="0"/>
              <a:t>tetangga</a:t>
            </a:r>
            <a:r>
              <a:rPr lang="en-US" dirty="0" smtClean="0"/>
              <a:t> </a:t>
            </a:r>
            <a:r>
              <a:rPr lang="en-US" dirty="0" err="1" smtClean="0"/>
              <a:t>tsb</a:t>
            </a:r>
            <a:endParaRPr lang="en-US" dirty="0" smtClean="0"/>
          </a:p>
          <a:p>
            <a:r>
              <a:rPr lang="en-US" dirty="0" err="1" smtClean="0"/>
              <a:t>Mengandalkan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 N </a:t>
            </a:r>
            <a:r>
              <a:rPr lang="en-US" dirty="0" err="1" smtClean="0"/>
              <a:t>tetangga</a:t>
            </a:r>
            <a:r>
              <a:rPr lang="en-US" dirty="0" smtClean="0"/>
              <a:t> </a:t>
            </a:r>
            <a:r>
              <a:rPr lang="en-US" dirty="0" err="1" smtClean="0"/>
              <a:t>terdekat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Karenanya</a:t>
            </a:r>
            <a:r>
              <a:rPr lang="en-US" dirty="0" smtClean="0"/>
              <a:t> </a:t>
            </a:r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dari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standarisasi</a:t>
            </a:r>
            <a:r>
              <a:rPr lang="en-US" dirty="0" smtClean="0"/>
              <a:t> </a:t>
            </a:r>
            <a:r>
              <a:rPr lang="en-US" dirty="0" err="1" smtClean="0"/>
              <a:t>skala</a:t>
            </a:r>
            <a:r>
              <a:rPr lang="en-US" dirty="0" smtClean="0"/>
              <a:t>  </a:t>
            </a:r>
            <a:r>
              <a:rPr lang="en-US" dirty="0" err="1" smtClean="0"/>
              <a:t>pada</a:t>
            </a:r>
            <a:r>
              <a:rPr lang="en-US" dirty="0" smtClean="0"/>
              <a:t> Feature ( Feature Scaling)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0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9145"/>
          </a:xfrm>
        </p:spPr>
        <p:txBody>
          <a:bodyPr/>
          <a:lstStyle/>
          <a:p>
            <a:r>
              <a:rPr lang="en-US" dirty="0" err="1" smtClean="0"/>
              <a:t>Ilustrasi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58" y="1284271"/>
            <a:ext cx="3373332" cy="23801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513" y="1284270"/>
            <a:ext cx="3655166" cy="23801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8621" y="1284270"/>
            <a:ext cx="3442821" cy="23801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41288" y="4150760"/>
            <a:ext cx="156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Merah</a:t>
            </a:r>
            <a:r>
              <a:rPr lang="en-US" dirty="0" smtClean="0"/>
              <a:t> =2/3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93406" y="4129675"/>
            <a:ext cx="156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Merah</a:t>
            </a:r>
            <a:r>
              <a:rPr lang="en-US" dirty="0" smtClean="0"/>
              <a:t> =2/3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69195" y="4129675"/>
            <a:ext cx="156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Merah</a:t>
            </a:r>
            <a:r>
              <a:rPr lang="en-US" dirty="0" smtClean="0"/>
              <a:t> =3/5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9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874231" cy="4351338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/>
              <a:t>Untuk</a:t>
            </a:r>
            <a:r>
              <a:rPr lang="en-US" sz="2400" dirty="0" smtClean="0"/>
              <a:t> Classification Task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( Class Target </a:t>
            </a:r>
            <a:r>
              <a:rPr lang="en-US" sz="2400" dirty="0" err="1" smtClean="0"/>
              <a:t>Tipenya</a:t>
            </a:r>
            <a:r>
              <a:rPr lang="en-US" sz="2400" dirty="0" smtClean="0"/>
              <a:t> nominal)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721" y="2573615"/>
            <a:ext cx="1803430" cy="212687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06100" y="1825625"/>
            <a:ext cx="4812587" cy="43513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/>
              <a:t>Untuk</a:t>
            </a:r>
            <a:r>
              <a:rPr lang="en-US" sz="2400" dirty="0" smtClean="0"/>
              <a:t> Regression Task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( Class Target </a:t>
            </a:r>
            <a:r>
              <a:rPr lang="en-US" sz="2400" dirty="0" err="1" smtClean="0"/>
              <a:t>Tipenya</a:t>
            </a:r>
            <a:r>
              <a:rPr lang="en-US" sz="2400" dirty="0" smtClean="0"/>
              <a:t> </a:t>
            </a:r>
            <a:r>
              <a:rPr lang="en-US" sz="2400" dirty="0" err="1" smtClean="0"/>
              <a:t>Rasio</a:t>
            </a:r>
            <a:r>
              <a:rPr lang="en-US" sz="2400" dirty="0" smtClean="0"/>
              <a:t>/number)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543" y="4975866"/>
            <a:ext cx="3777777" cy="9452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542" y="2573615"/>
            <a:ext cx="1709286" cy="21268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1542" y="5120102"/>
            <a:ext cx="2965807" cy="7620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7824" y="4047031"/>
            <a:ext cx="763546" cy="18904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0507" y="2573615"/>
            <a:ext cx="2190863" cy="14161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8240" y="2573615"/>
            <a:ext cx="1156357" cy="15510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8267" y="2573615"/>
            <a:ext cx="641279" cy="147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6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874231" cy="4351338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/>
              <a:t>Untuk</a:t>
            </a:r>
            <a:r>
              <a:rPr lang="en-US" sz="2400" dirty="0" smtClean="0"/>
              <a:t> Classification Task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( Class Target </a:t>
            </a:r>
            <a:r>
              <a:rPr lang="en-US" sz="2400" dirty="0" err="1" smtClean="0"/>
              <a:t>Tipenya</a:t>
            </a:r>
            <a:r>
              <a:rPr lang="en-US" sz="2400" dirty="0" smtClean="0"/>
              <a:t> nominal)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06100" y="1825625"/>
            <a:ext cx="4812587" cy="43513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/>
              <a:t>Untuk</a:t>
            </a:r>
            <a:r>
              <a:rPr lang="en-US" sz="2400" dirty="0" smtClean="0"/>
              <a:t> Regression Task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( Class Target </a:t>
            </a:r>
            <a:r>
              <a:rPr lang="en-US" sz="2400" dirty="0" err="1" smtClean="0"/>
              <a:t>Tipenya</a:t>
            </a:r>
            <a:r>
              <a:rPr lang="en-US" sz="2400" dirty="0" smtClean="0"/>
              <a:t> </a:t>
            </a:r>
            <a:r>
              <a:rPr lang="en-US" sz="2400" dirty="0" err="1" smtClean="0"/>
              <a:t>Rasio</a:t>
            </a:r>
            <a:r>
              <a:rPr lang="en-US" sz="2400" dirty="0" smtClean="0"/>
              <a:t>/number)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268" y="2771018"/>
            <a:ext cx="3422320" cy="19653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842" y="2724878"/>
            <a:ext cx="4452640" cy="255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5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Evaluasi</a:t>
            </a:r>
            <a:r>
              <a:rPr lang="en-US" sz="3600" dirty="0" smtClean="0"/>
              <a:t> </a:t>
            </a:r>
            <a:r>
              <a:rPr lang="en-US" sz="3600" dirty="0" err="1" smtClean="0"/>
              <a:t>Performansi</a:t>
            </a:r>
            <a:r>
              <a:rPr lang="en-US" sz="3600" dirty="0" smtClean="0"/>
              <a:t> Model </a:t>
            </a:r>
            <a:r>
              <a:rPr lang="en-US" sz="3600" dirty="0" err="1" smtClean="0"/>
              <a:t>pada</a:t>
            </a:r>
            <a:r>
              <a:rPr lang="en-US" sz="3600" dirty="0" smtClean="0"/>
              <a:t> Classification Task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549" y="5421556"/>
            <a:ext cx="3783802" cy="13534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88" y="3554387"/>
            <a:ext cx="2330570" cy="4635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59" y="4081729"/>
            <a:ext cx="1682836" cy="5016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759" y="4583405"/>
            <a:ext cx="1416123" cy="5588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32969" y="1405129"/>
            <a:ext cx="603093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Tp</a:t>
            </a:r>
            <a:r>
              <a:rPr lang="en-US" sz="1600" dirty="0" smtClean="0"/>
              <a:t> = True </a:t>
            </a:r>
            <a:r>
              <a:rPr lang="en-US" sz="1600" dirty="0" err="1" smtClean="0"/>
              <a:t>Positif</a:t>
            </a:r>
            <a:r>
              <a:rPr lang="en-US" sz="1600" dirty="0" smtClean="0"/>
              <a:t> ; </a:t>
            </a:r>
            <a:r>
              <a:rPr lang="en-US" sz="1600" dirty="0" err="1" smtClean="0"/>
              <a:t>seharusnya</a:t>
            </a:r>
            <a:r>
              <a:rPr lang="en-US" sz="1600" dirty="0" smtClean="0"/>
              <a:t> </a:t>
            </a:r>
            <a:r>
              <a:rPr lang="en-US" sz="1600" dirty="0" err="1" smtClean="0"/>
              <a:t>positif</a:t>
            </a:r>
            <a:r>
              <a:rPr lang="en-US" sz="1600" dirty="0" smtClean="0"/>
              <a:t> </a:t>
            </a:r>
            <a:r>
              <a:rPr lang="en-US" sz="1600" dirty="0" err="1" smtClean="0"/>
              <a:t>diprediksi</a:t>
            </a:r>
            <a:r>
              <a:rPr lang="en-US" sz="1600" dirty="0" smtClean="0"/>
              <a:t> </a:t>
            </a:r>
            <a:r>
              <a:rPr lang="en-US" sz="1600" dirty="0" err="1" smtClean="0"/>
              <a:t>positif</a:t>
            </a:r>
            <a:endParaRPr lang="en-US" sz="1600" dirty="0" smtClean="0"/>
          </a:p>
          <a:p>
            <a:r>
              <a:rPr lang="en-US" sz="1600" dirty="0" err="1" smtClean="0"/>
              <a:t>Fn</a:t>
            </a:r>
            <a:r>
              <a:rPr lang="en-US" sz="1600" dirty="0" smtClean="0"/>
              <a:t>  = False negative, </a:t>
            </a:r>
            <a:r>
              <a:rPr lang="en-US" sz="1600" dirty="0" err="1" smtClean="0"/>
              <a:t>seharusnya</a:t>
            </a:r>
            <a:r>
              <a:rPr lang="en-US" sz="1600" dirty="0" smtClean="0"/>
              <a:t> </a:t>
            </a:r>
            <a:r>
              <a:rPr lang="en-US" sz="1600" dirty="0" err="1" smtClean="0"/>
              <a:t>positif</a:t>
            </a:r>
            <a:r>
              <a:rPr lang="en-US" sz="1600" dirty="0" smtClean="0"/>
              <a:t> </a:t>
            </a:r>
            <a:r>
              <a:rPr lang="en-US" sz="1600" dirty="0" err="1" smtClean="0"/>
              <a:t>diprediksi</a:t>
            </a:r>
            <a:r>
              <a:rPr lang="en-US" sz="1600" dirty="0" smtClean="0"/>
              <a:t> negative</a:t>
            </a:r>
          </a:p>
          <a:p>
            <a:endParaRPr lang="en-US" sz="1600" dirty="0"/>
          </a:p>
          <a:p>
            <a:r>
              <a:rPr lang="en-US" sz="1600" dirty="0" err="1" smtClean="0"/>
              <a:t>Tn</a:t>
            </a:r>
            <a:r>
              <a:rPr lang="en-US" sz="1600" dirty="0" smtClean="0"/>
              <a:t>  = True </a:t>
            </a:r>
            <a:r>
              <a:rPr lang="en-US" sz="1600" dirty="0" err="1" smtClean="0"/>
              <a:t>Negatif</a:t>
            </a:r>
            <a:r>
              <a:rPr lang="en-US" sz="1600" dirty="0" smtClean="0"/>
              <a:t> , </a:t>
            </a:r>
            <a:r>
              <a:rPr lang="en-US" sz="1600" dirty="0" err="1" smtClean="0"/>
              <a:t>seharusnya</a:t>
            </a:r>
            <a:r>
              <a:rPr lang="en-US" sz="1600" dirty="0" smtClean="0"/>
              <a:t> negative </a:t>
            </a:r>
            <a:r>
              <a:rPr lang="en-US" sz="1600" dirty="0" err="1" smtClean="0"/>
              <a:t>diprediksi</a:t>
            </a:r>
            <a:r>
              <a:rPr lang="en-US" sz="1600" dirty="0" smtClean="0"/>
              <a:t> negative</a:t>
            </a:r>
          </a:p>
          <a:p>
            <a:r>
              <a:rPr lang="en-US" sz="1600" dirty="0" err="1" smtClean="0"/>
              <a:t>Fp</a:t>
            </a:r>
            <a:r>
              <a:rPr lang="en-US" sz="1600" dirty="0" smtClean="0"/>
              <a:t>  = false </a:t>
            </a:r>
            <a:r>
              <a:rPr lang="en-US" sz="1600" dirty="0" err="1" smtClean="0"/>
              <a:t>Positif</a:t>
            </a:r>
            <a:r>
              <a:rPr lang="en-US" sz="1600" dirty="0" smtClean="0"/>
              <a:t>, </a:t>
            </a:r>
            <a:r>
              <a:rPr lang="en-US" sz="1600" dirty="0" err="1" smtClean="0"/>
              <a:t>seharusnya</a:t>
            </a:r>
            <a:r>
              <a:rPr lang="en-US" sz="1600" dirty="0" smtClean="0"/>
              <a:t> negative </a:t>
            </a:r>
            <a:r>
              <a:rPr lang="en-US" sz="1600" dirty="0" err="1" smtClean="0"/>
              <a:t>diprediksi</a:t>
            </a:r>
            <a:r>
              <a:rPr lang="en-US" sz="1600" dirty="0" smtClean="0"/>
              <a:t> </a:t>
            </a:r>
            <a:r>
              <a:rPr lang="en-US" sz="1600" dirty="0" err="1" smtClean="0"/>
              <a:t>positif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20" y="1281339"/>
            <a:ext cx="3204123" cy="22730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489" y="5182082"/>
            <a:ext cx="3905060" cy="876345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042162"/>
              </p:ext>
            </p:extLst>
          </p:nvPr>
        </p:nvGraphicFramePr>
        <p:xfrm>
          <a:off x="4384549" y="2957042"/>
          <a:ext cx="732777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549">
                  <a:extLst>
                    <a:ext uri="{9D8B030D-6E8A-4147-A177-3AD203B41FA5}">
                      <a16:colId xmlns:a16="http://schemas.microsoft.com/office/drawing/2014/main" val="3192662904"/>
                    </a:ext>
                  </a:extLst>
                </a:gridCol>
                <a:gridCol w="1288183">
                  <a:extLst>
                    <a:ext uri="{9D8B030D-6E8A-4147-A177-3AD203B41FA5}">
                      <a16:colId xmlns:a16="http://schemas.microsoft.com/office/drawing/2014/main" val="2748002325"/>
                    </a:ext>
                  </a:extLst>
                </a:gridCol>
                <a:gridCol w="976045">
                  <a:extLst>
                    <a:ext uri="{9D8B030D-6E8A-4147-A177-3AD203B41FA5}">
                      <a16:colId xmlns:a16="http://schemas.microsoft.com/office/drawing/2014/main" val="3191102715"/>
                    </a:ext>
                  </a:extLst>
                </a:gridCol>
                <a:gridCol w="2681555">
                  <a:extLst>
                    <a:ext uri="{9D8B030D-6E8A-4147-A177-3AD203B41FA5}">
                      <a16:colId xmlns:a16="http://schemas.microsoft.com/office/drawing/2014/main" val="4106308290"/>
                    </a:ext>
                  </a:extLst>
                </a:gridCol>
                <a:gridCol w="811438">
                  <a:extLst>
                    <a:ext uri="{9D8B030D-6E8A-4147-A177-3AD203B41FA5}">
                      <a16:colId xmlns:a16="http://schemas.microsoft.com/office/drawing/2014/main" val="4022003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precission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F1</a:t>
                      </a:r>
                      <a:r>
                        <a:rPr lang="en-US" dirty="0" smtClean="0"/>
                        <a:t>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033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*</a:t>
                      </a:r>
                      <a:r>
                        <a:rPr lang="en-US" baseline="0" dirty="0" smtClean="0"/>
                        <a:t> (25/56) / ((40+35)/56)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6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7/10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2*(49/90)/</a:t>
                      </a:r>
                      <a:r>
                        <a:rPr lang="en-US" baseline="0" dirty="0" smtClean="0"/>
                        <a:t> ((63+70)/90)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49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Accuracy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(5+7)/17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89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Macro </a:t>
                      </a:r>
                      <a:r>
                        <a:rPr lang="en-US" sz="1600" dirty="0" err="1" smtClean="0"/>
                        <a:t>Avg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25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Weighted </a:t>
                      </a:r>
                      <a:r>
                        <a:rPr lang="en-US" sz="1600" dirty="0" err="1" smtClean="0"/>
                        <a:t>Avg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85146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3680" y="5379778"/>
            <a:ext cx="3411327" cy="114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9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1338"/>
          </a:xfrm>
        </p:spPr>
        <p:txBody>
          <a:bodyPr>
            <a:normAutofit/>
          </a:bodyPr>
          <a:lstStyle/>
          <a:p>
            <a:r>
              <a:rPr lang="en-US" sz="3600" dirty="0" err="1"/>
              <a:t>Evaluasi</a:t>
            </a:r>
            <a:r>
              <a:rPr lang="en-US" sz="3600" dirty="0"/>
              <a:t> </a:t>
            </a:r>
            <a:r>
              <a:rPr lang="en-US" sz="3600" dirty="0" err="1"/>
              <a:t>Performansi</a:t>
            </a:r>
            <a:r>
              <a:rPr lang="en-US" sz="3600" dirty="0"/>
              <a:t> Model </a:t>
            </a:r>
            <a:r>
              <a:rPr lang="en-US" sz="3600" dirty="0" err="1"/>
              <a:t>pada</a:t>
            </a:r>
            <a:r>
              <a:rPr lang="en-US" sz="3600" dirty="0"/>
              <a:t> Classification Task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71" y="1463498"/>
            <a:ext cx="8398014" cy="457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0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Evaluasi</a:t>
            </a:r>
            <a:r>
              <a:rPr lang="en-US" sz="4000" dirty="0" smtClean="0"/>
              <a:t> </a:t>
            </a:r>
            <a:r>
              <a:rPr lang="en-US" sz="4000" dirty="0" err="1" smtClean="0"/>
              <a:t>Performansi</a:t>
            </a:r>
            <a:r>
              <a:rPr lang="en-US" sz="4000" dirty="0" smtClean="0"/>
              <a:t> Model </a:t>
            </a:r>
            <a:r>
              <a:rPr lang="en-US" sz="4000" dirty="0" err="1" smtClean="0"/>
              <a:t>pada</a:t>
            </a:r>
            <a:r>
              <a:rPr lang="en-US" sz="4000" dirty="0" smtClean="0"/>
              <a:t> Regression Task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25" y="1288721"/>
            <a:ext cx="4865638" cy="26136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88721"/>
            <a:ext cx="5207268" cy="26136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46532" y="3492349"/>
            <a:ext cx="520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/>
                </a:solidFill>
              </a:rPr>
              <a:t>Nilai</a:t>
            </a:r>
            <a:r>
              <a:rPr lang="en-US" dirty="0" smtClean="0">
                <a:solidFill>
                  <a:schemeClr val="accent5"/>
                </a:solidFill>
              </a:rPr>
              <a:t> R-squared : </a:t>
            </a:r>
            <a:r>
              <a:rPr lang="en-US" dirty="0" err="1" smtClean="0">
                <a:solidFill>
                  <a:schemeClr val="accent5"/>
                </a:solidFill>
              </a:rPr>
              <a:t>makin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mendekati</a:t>
            </a:r>
            <a:r>
              <a:rPr lang="en-US" dirty="0" smtClean="0">
                <a:solidFill>
                  <a:schemeClr val="accent5"/>
                </a:solidFill>
              </a:rPr>
              <a:t> 1 </a:t>
            </a:r>
            <a:r>
              <a:rPr lang="en-US" dirty="0" err="1" smtClean="0">
                <a:solidFill>
                  <a:schemeClr val="accent5"/>
                </a:solidFill>
              </a:rPr>
              <a:t>semakin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baik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825" y="4103695"/>
            <a:ext cx="4865638" cy="24096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072825" y="6194987"/>
            <a:ext cx="4865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/>
                </a:solidFill>
              </a:rPr>
              <a:t>Nilai</a:t>
            </a:r>
            <a:r>
              <a:rPr lang="en-US" sz="1600" dirty="0" smtClean="0">
                <a:solidFill>
                  <a:schemeClr val="accent5"/>
                </a:solidFill>
              </a:rPr>
              <a:t> MAE : </a:t>
            </a:r>
            <a:r>
              <a:rPr lang="en-US" sz="1600" dirty="0" err="1" smtClean="0">
                <a:solidFill>
                  <a:schemeClr val="accent5"/>
                </a:solidFill>
              </a:rPr>
              <a:t>makin</a:t>
            </a:r>
            <a:r>
              <a:rPr lang="en-US" sz="1600" dirty="0" smtClean="0">
                <a:solidFill>
                  <a:schemeClr val="accent5"/>
                </a:solidFill>
              </a:rPr>
              <a:t> </a:t>
            </a:r>
            <a:r>
              <a:rPr lang="en-US" sz="1600" dirty="0" err="1" smtClean="0">
                <a:solidFill>
                  <a:schemeClr val="accent5"/>
                </a:solidFill>
              </a:rPr>
              <a:t>kecil</a:t>
            </a:r>
            <a:r>
              <a:rPr lang="en-US" sz="1600" dirty="0" smtClean="0">
                <a:solidFill>
                  <a:schemeClr val="accent5"/>
                </a:solidFill>
              </a:rPr>
              <a:t> </a:t>
            </a:r>
            <a:r>
              <a:rPr lang="en-US" sz="1600" dirty="0" err="1" smtClean="0">
                <a:solidFill>
                  <a:schemeClr val="accent5"/>
                </a:solidFill>
              </a:rPr>
              <a:t>semakin</a:t>
            </a:r>
            <a:r>
              <a:rPr lang="en-US" sz="1600" dirty="0" smtClean="0">
                <a:solidFill>
                  <a:schemeClr val="accent5"/>
                </a:solidFill>
              </a:rPr>
              <a:t> </a:t>
            </a:r>
            <a:r>
              <a:rPr lang="en-US" sz="1600" dirty="0" err="1" smtClean="0">
                <a:solidFill>
                  <a:schemeClr val="accent5"/>
                </a:solidFill>
              </a:rPr>
              <a:t>baik</a:t>
            </a:r>
            <a:endParaRPr lang="en-US" sz="1600" dirty="0">
              <a:solidFill>
                <a:schemeClr val="accent5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266" y="4086728"/>
            <a:ext cx="5182002" cy="24775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6121266" y="6194987"/>
            <a:ext cx="5098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/>
                </a:solidFill>
              </a:rPr>
              <a:t>Nilai</a:t>
            </a:r>
            <a:r>
              <a:rPr lang="en-US" sz="1600" dirty="0" smtClean="0">
                <a:solidFill>
                  <a:schemeClr val="accent5"/>
                </a:solidFill>
              </a:rPr>
              <a:t> </a:t>
            </a:r>
            <a:r>
              <a:rPr lang="en-US" sz="1600" dirty="0" err="1" smtClean="0">
                <a:solidFill>
                  <a:schemeClr val="accent5"/>
                </a:solidFill>
              </a:rPr>
              <a:t>MSE</a:t>
            </a:r>
            <a:r>
              <a:rPr lang="en-US" sz="1600" dirty="0" smtClean="0">
                <a:solidFill>
                  <a:schemeClr val="accent5"/>
                </a:solidFill>
              </a:rPr>
              <a:t> : </a:t>
            </a:r>
            <a:r>
              <a:rPr lang="en-US" sz="1600" dirty="0" err="1" smtClean="0">
                <a:solidFill>
                  <a:schemeClr val="accent5"/>
                </a:solidFill>
              </a:rPr>
              <a:t>makin</a:t>
            </a:r>
            <a:r>
              <a:rPr lang="en-US" sz="1600" dirty="0" smtClean="0">
                <a:solidFill>
                  <a:schemeClr val="accent5"/>
                </a:solidFill>
              </a:rPr>
              <a:t> </a:t>
            </a:r>
            <a:r>
              <a:rPr lang="en-US" sz="1600" dirty="0" err="1" smtClean="0">
                <a:solidFill>
                  <a:schemeClr val="accent5"/>
                </a:solidFill>
              </a:rPr>
              <a:t>kecil</a:t>
            </a:r>
            <a:r>
              <a:rPr lang="en-US" sz="1600" dirty="0" smtClean="0">
                <a:solidFill>
                  <a:schemeClr val="accent5"/>
                </a:solidFill>
              </a:rPr>
              <a:t> </a:t>
            </a:r>
            <a:r>
              <a:rPr lang="en-US" sz="1600" dirty="0" err="1" smtClean="0">
                <a:solidFill>
                  <a:schemeClr val="accent5"/>
                </a:solidFill>
              </a:rPr>
              <a:t>semakin</a:t>
            </a:r>
            <a:r>
              <a:rPr lang="en-US" sz="1600" dirty="0" smtClean="0">
                <a:solidFill>
                  <a:schemeClr val="accent5"/>
                </a:solidFill>
              </a:rPr>
              <a:t> </a:t>
            </a:r>
            <a:r>
              <a:rPr lang="en-US" sz="1600" dirty="0" err="1" smtClean="0">
                <a:solidFill>
                  <a:schemeClr val="accent5"/>
                </a:solidFill>
              </a:rPr>
              <a:t>baik</a:t>
            </a:r>
            <a:r>
              <a:rPr lang="en-US" sz="1600" dirty="0" smtClean="0">
                <a:solidFill>
                  <a:schemeClr val="accent5"/>
                </a:solidFill>
              </a:rPr>
              <a:t>;  </a:t>
            </a:r>
            <a:r>
              <a:rPr lang="en-US" sz="1600" dirty="0" err="1" smtClean="0">
                <a:solidFill>
                  <a:schemeClr val="accent5"/>
                </a:solidFill>
              </a:rPr>
              <a:t>MSE</a:t>
            </a:r>
            <a:r>
              <a:rPr lang="en-US" sz="1600" dirty="0" smtClean="0">
                <a:solidFill>
                  <a:schemeClr val="accent5"/>
                </a:solidFill>
              </a:rPr>
              <a:t>&gt;&gt;&gt;MAE</a:t>
            </a:r>
            <a:endParaRPr lang="en-US" sz="1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3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2979</TotalTime>
  <Words>479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KNN- K Nearest Neighbour</vt:lpstr>
      <vt:lpstr>Sumber Belajar</vt:lpstr>
      <vt:lpstr>Prinsip Dasar </vt:lpstr>
      <vt:lpstr>Ilustrasi</vt:lpstr>
      <vt:lpstr>Task untuk KNN</vt:lpstr>
      <vt:lpstr>Task untuk KNN</vt:lpstr>
      <vt:lpstr>Evaluasi Performansi Model pada Classification Task</vt:lpstr>
      <vt:lpstr>Evaluasi Performansi Model pada Classification Task</vt:lpstr>
      <vt:lpstr>Evaluasi Performansi Model pada Regression Task</vt:lpstr>
      <vt:lpstr>Feature Scaling untuk KNN</vt:lpstr>
      <vt:lpstr>Pendalaman</vt:lpstr>
      <vt:lpstr>Pendalaman</vt:lpstr>
      <vt:lpstr>Pendalaman</vt:lpstr>
      <vt:lpstr>Pendalaman</vt:lpstr>
      <vt:lpstr>Pendalaman</vt:lpstr>
      <vt:lpstr>Pendalaman</vt:lpstr>
      <vt:lpstr>Pendalaman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KNN- K Nearest Neighbour</dc:title>
  <dc:creator>Ririn Dwi Agustin</dc:creator>
  <cp:lastModifiedBy>Ririn Dwi Agustin</cp:lastModifiedBy>
  <cp:revision>34</cp:revision>
  <dcterms:created xsi:type="dcterms:W3CDTF">2022-05-14T00:59:36Z</dcterms:created>
  <dcterms:modified xsi:type="dcterms:W3CDTF">2022-05-18T09:36:57Z</dcterms:modified>
</cp:coreProperties>
</file>