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6"/>
  </p:notesMasterIdLst>
  <p:sldIdLst>
    <p:sldId id="256" r:id="rId2"/>
    <p:sldId id="261" r:id="rId3"/>
    <p:sldId id="257" r:id="rId4"/>
    <p:sldId id="258" r:id="rId5"/>
    <p:sldId id="262" r:id="rId6"/>
    <p:sldId id="260" r:id="rId7"/>
    <p:sldId id="264" r:id="rId8"/>
    <p:sldId id="268" r:id="rId9"/>
    <p:sldId id="259" r:id="rId10"/>
    <p:sldId id="263" r:id="rId11"/>
    <p:sldId id="284" r:id="rId12"/>
    <p:sldId id="267" r:id="rId13"/>
    <p:sldId id="285" r:id="rId14"/>
    <p:sldId id="27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280D75-643C-4775-878A-0D3BF35CA7D1}">
  <a:tblStyle styleId="{3D280D75-643C-4775-878A-0D3BF35CA7D1}"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6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23264551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511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4664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929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41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236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5801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390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109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4657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795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513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731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058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FFFF"/>
        </a:solidFill>
        <a:effectLst/>
      </p:bgPr>
    </p:bg>
    <p:spTree>
      <p:nvGrpSpPr>
        <p:cNvPr id="1" name="Shape 8"/>
        <p:cNvGrpSpPr/>
        <p:nvPr/>
      </p:nvGrpSpPr>
      <p:grpSpPr>
        <a:xfrm>
          <a:off x="0" y="0"/>
          <a:ext cx="0" cy="0"/>
          <a:chOff x="0" y="0"/>
          <a:chExt cx="0" cy="0"/>
        </a:xfrm>
      </p:grpSpPr>
      <p:sp>
        <p:nvSpPr>
          <p:cNvPr id="9" name="Shape 9"/>
          <p:cNvSpPr/>
          <p:nvPr/>
        </p:nvSpPr>
        <p:spPr>
          <a:xfrm>
            <a:off x="1169100" y="53339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10" name="Shape 10"/>
          <p:cNvSpPr txBox="1">
            <a:spLocks noGrp="1"/>
          </p:cNvSpPr>
          <p:nvPr>
            <p:ph type="ctrTitle"/>
          </p:nvPr>
        </p:nvSpPr>
        <p:spPr>
          <a:xfrm>
            <a:off x="533400" y="3337825"/>
            <a:ext cx="5325600" cy="2986800"/>
          </a:xfrm>
          <a:prstGeom prst="rect">
            <a:avLst/>
          </a:prstGeom>
          <a:ln w="114300" cap="flat" cmpd="sng">
            <a:solidFill>
              <a:srgbClr val="FF0000"/>
            </a:solidFill>
            <a:prstDash val="solid"/>
            <a:round/>
            <a:headEnd type="none" w="med" len="med"/>
            <a:tailEnd type="none" w="med" len="med"/>
          </a:ln>
        </p:spPr>
        <p:txBody>
          <a:bodyPr wrap="square" lIns="91425" tIns="91425" rIns="91425" bIns="91425" anchor="b" anchorCtr="0"/>
          <a:lstStyle>
            <a:lvl1pPr lvl="0">
              <a:spcBef>
                <a:spcPts val="0"/>
              </a:spcBef>
              <a:buClr>
                <a:srgbClr val="111111"/>
              </a:buClr>
              <a:buSzPct val="100000"/>
              <a:defRPr sz="6000">
                <a:solidFill>
                  <a:srgbClr val="111111"/>
                </a:solidFill>
              </a:defRPr>
            </a:lvl1pPr>
            <a:lvl2pPr lvl="1" algn="ctr">
              <a:spcBef>
                <a:spcPts val="0"/>
              </a:spcBef>
              <a:buClr>
                <a:srgbClr val="111111"/>
              </a:buClr>
              <a:buSzPct val="100000"/>
              <a:defRPr sz="6000">
                <a:solidFill>
                  <a:srgbClr val="111111"/>
                </a:solidFill>
              </a:defRPr>
            </a:lvl2pPr>
            <a:lvl3pPr lvl="2" algn="ctr">
              <a:spcBef>
                <a:spcPts val="0"/>
              </a:spcBef>
              <a:buClr>
                <a:srgbClr val="111111"/>
              </a:buClr>
              <a:buSzPct val="100000"/>
              <a:defRPr sz="6000">
                <a:solidFill>
                  <a:srgbClr val="111111"/>
                </a:solidFill>
              </a:defRPr>
            </a:lvl3pPr>
            <a:lvl4pPr lvl="3" algn="ctr">
              <a:spcBef>
                <a:spcPts val="0"/>
              </a:spcBef>
              <a:buClr>
                <a:srgbClr val="111111"/>
              </a:buClr>
              <a:buSzPct val="100000"/>
              <a:defRPr sz="6000">
                <a:solidFill>
                  <a:srgbClr val="111111"/>
                </a:solidFill>
              </a:defRPr>
            </a:lvl4pPr>
            <a:lvl5pPr lvl="4" algn="ctr">
              <a:spcBef>
                <a:spcPts val="0"/>
              </a:spcBef>
              <a:buClr>
                <a:srgbClr val="111111"/>
              </a:buClr>
              <a:buSzPct val="100000"/>
              <a:defRPr sz="6000">
                <a:solidFill>
                  <a:srgbClr val="111111"/>
                </a:solidFill>
              </a:defRPr>
            </a:lvl5pPr>
            <a:lvl6pPr lvl="5" algn="ctr">
              <a:spcBef>
                <a:spcPts val="0"/>
              </a:spcBef>
              <a:buClr>
                <a:srgbClr val="111111"/>
              </a:buClr>
              <a:buSzPct val="100000"/>
              <a:defRPr sz="6000">
                <a:solidFill>
                  <a:srgbClr val="111111"/>
                </a:solidFill>
              </a:defRPr>
            </a:lvl6pPr>
            <a:lvl7pPr lvl="6" algn="ctr">
              <a:spcBef>
                <a:spcPts val="0"/>
              </a:spcBef>
              <a:buClr>
                <a:srgbClr val="111111"/>
              </a:buClr>
              <a:buSzPct val="100000"/>
              <a:defRPr sz="6000">
                <a:solidFill>
                  <a:srgbClr val="111111"/>
                </a:solidFill>
              </a:defRPr>
            </a:lvl7pPr>
            <a:lvl8pPr lvl="7" algn="ctr">
              <a:spcBef>
                <a:spcPts val="0"/>
              </a:spcBef>
              <a:buClr>
                <a:srgbClr val="111111"/>
              </a:buClr>
              <a:buSzPct val="100000"/>
              <a:defRPr sz="6000">
                <a:solidFill>
                  <a:srgbClr val="111111"/>
                </a:solidFill>
              </a:defRPr>
            </a:lvl8pPr>
            <a:lvl9pPr lvl="8" algn="ctr">
              <a:spcBef>
                <a:spcPts val="0"/>
              </a:spcBef>
              <a:buClr>
                <a:srgbClr val="111111"/>
              </a:buClr>
              <a:buSzPct val="100000"/>
              <a:defRPr sz="6000">
                <a:solidFill>
                  <a:srgbClr val="11111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p:nvPr/>
        </p:nvSpPr>
        <p:spPr>
          <a:xfrm>
            <a:off x="1169100" y="53339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13" name="Shape 13"/>
          <p:cNvSpPr txBox="1">
            <a:spLocks noGrp="1"/>
          </p:cNvSpPr>
          <p:nvPr>
            <p:ph type="ctrTitle"/>
          </p:nvPr>
        </p:nvSpPr>
        <p:spPr>
          <a:xfrm>
            <a:off x="533400" y="3939900"/>
            <a:ext cx="5270100" cy="1546500"/>
          </a:xfrm>
          <a:prstGeom prst="rect">
            <a:avLst/>
          </a:prstGeom>
          <a:ln w="114300" cap="flat" cmpd="sng">
            <a:solidFill>
              <a:srgbClr val="000000"/>
            </a:solidFill>
            <a:prstDash val="solid"/>
            <a:round/>
            <a:headEnd type="none" w="med" len="med"/>
            <a:tailEnd type="none" w="med" len="med"/>
          </a:ln>
        </p:spPr>
        <p:txBody>
          <a:bodyPr wrap="square" lIns="91425" tIns="91425" rIns="91425" bIns="91425" anchor="b" anchorCtr="0"/>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a:endParaRPr/>
          </a:p>
        </p:txBody>
      </p:sp>
      <p:sp>
        <p:nvSpPr>
          <p:cNvPr id="14" name="Shape 14"/>
          <p:cNvSpPr txBox="1">
            <a:spLocks noGrp="1"/>
          </p:cNvSpPr>
          <p:nvPr>
            <p:ph type="subTitle" idx="1"/>
          </p:nvPr>
        </p:nvSpPr>
        <p:spPr>
          <a:xfrm>
            <a:off x="533400" y="5684600"/>
            <a:ext cx="7783500" cy="639900"/>
          </a:xfrm>
          <a:prstGeom prst="rect">
            <a:avLst/>
          </a:prstGeom>
        </p:spPr>
        <p:txBody>
          <a:bodyPr wrap="square" lIns="91425" tIns="91425" rIns="91425" bIns="91425" anchor="t" anchorCtr="0"/>
          <a:lstStyle>
            <a:lvl1pPr lvl="0" rtl="0">
              <a:spcBef>
                <a:spcPts val="0"/>
              </a:spcBef>
              <a:buClr>
                <a:srgbClr val="111111"/>
              </a:buClr>
              <a:buSzPct val="100000"/>
              <a:buNone/>
              <a:defRPr sz="2600" i="1"/>
            </a:lvl1pPr>
            <a:lvl2pPr lvl="1" rtl="0">
              <a:spcBef>
                <a:spcPts val="0"/>
              </a:spcBef>
              <a:buClr>
                <a:srgbClr val="111111"/>
              </a:buClr>
              <a:buSzPct val="100000"/>
              <a:buNone/>
              <a:defRPr sz="2600" i="1"/>
            </a:lvl2pPr>
            <a:lvl3pPr lvl="2" rtl="0">
              <a:spcBef>
                <a:spcPts val="0"/>
              </a:spcBef>
              <a:buClr>
                <a:srgbClr val="111111"/>
              </a:buClr>
              <a:buSzPct val="100000"/>
              <a:buNone/>
              <a:defRPr sz="2600" i="1"/>
            </a:lvl3pPr>
            <a:lvl4pPr lvl="3" rtl="0">
              <a:spcBef>
                <a:spcPts val="0"/>
              </a:spcBef>
              <a:buClr>
                <a:srgbClr val="111111"/>
              </a:buClr>
              <a:buSzPct val="100000"/>
              <a:buNone/>
              <a:defRPr sz="2600" i="1"/>
            </a:lvl4pPr>
            <a:lvl5pPr lvl="4" rtl="0">
              <a:spcBef>
                <a:spcPts val="0"/>
              </a:spcBef>
              <a:buClr>
                <a:srgbClr val="111111"/>
              </a:buClr>
              <a:buSzPct val="100000"/>
              <a:buNone/>
              <a:defRPr sz="2600" i="1"/>
            </a:lvl5pPr>
            <a:lvl6pPr lvl="5" rtl="0">
              <a:spcBef>
                <a:spcPts val="0"/>
              </a:spcBef>
              <a:buClr>
                <a:srgbClr val="111111"/>
              </a:buClr>
              <a:buSzPct val="100000"/>
              <a:buNone/>
              <a:defRPr sz="2600" i="1"/>
            </a:lvl6pPr>
            <a:lvl7pPr lvl="6" rtl="0">
              <a:spcBef>
                <a:spcPts val="0"/>
              </a:spcBef>
              <a:buClr>
                <a:srgbClr val="111111"/>
              </a:buClr>
              <a:buSzPct val="100000"/>
              <a:buNone/>
              <a:defRPr sz="2600" i="1"/>
            </a:lvl7pPr>
            <a:lvl8pPr lvl="7" rtl="0">
              <a:spcBef>
                <a:spcPts val="0"/>
              </a:spcBef>
              <a:buClr>
                <a:srgbClr val="111111"/>
              </a:buClr>
              <a:buSzPct val="100000"/>
              <a:buNone/>
              <a:defRPr sz="2600" i="1"/>
            </a:lvl8pPr>
            <a:lvl9pPr lvl="8" rtl="0">
              <a:spcBef>
                <a:spcPts val="0"/>
              </a:spcBef>
              <a:buClr>
                <a:srgbClr val="111111"/>
              </a:buClr>
              <a:buSzPct val="100000"/>
              <a:buNone/>
              <a:defRPr sz="2600" i="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5"/>
        <p:cNvGrpSpPr/>
        <p:nvPr/>
      </p:nvGrpSpPr>
      <p:grpSpPr>
        <a:xfrm>
          <a:off x="0" y="0"/>
          <a:ext cx="0" cy="0"/>
          <a:chOff x="0" y="0"/>
          <a:chExt cx="0" cy="0"/>
        </a:xfrm>
      </p:grpSpPr>
      <p:sp>
        <p:nvSpPr>
          <p:cNvPr id="16" name="Shape 16"/>
          <p:cNvSpPr/>
          <p:nvPr/>
        </p:nvSpPr>
        <p:spPr>
          <a:xfrm>
            <a:off x="1169100" y="96180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17" name="Shape 17"/>
          <p:cNvSpPr txBox="1">
            <a:spLocks noGrp="1"/>
          </p:cNvSpPr>
          <p:nvPr>
            <p:ph type="body" idx="1"/>
          </p:nvPr>
        </p:nvSpPr>
        <p:spPr>
          <a:xfrm>
            <a:off x="2402275" y="1641175"/>
            <a:ext cx="5573700" cy="4035600"/>
          </a:xfrm>
          <a:prstGeom prst="rect">
            <a:avLst/>
          </a:prstGeom>
        </p:spPr>
        <p:txBody>
          <a:bodyPr wrap="square" lIns="91425" tIns="91425" rIns="91425" bIns="91425" anchor="t" anchorCtr="0"/>
          <a:lstStyle>
            <a:lvl1pPr lvl="0" rtl="0">
              <a:spcBef>
                <a:spcPts val="0"/>
              </a:spcBef>
              <a:buSzPct val="100000"/>
              <a:buFont typeface="Georgia"/>
              <a:defRPr sz="3800" i="1">
                <a:latin typeface="Georgia"/>
                <a:ea typeface="Georgia"/>
                <a:cs typeface="Georgia"/>
                <a:sym typeface="Georgia"/>
              </a:defRPr>
            </a:lvl1pPr>
            <a:lvl2pPr lvl="1" rtl="0">
              <a:spcBef>
                <a:spcPts val="0"/>
              </a:spcBef>
              <a:buSzPct val="100000"/>
              <a:buFont typeface="Georgia"/>
              <a:defRPr sz="3800" i="1">
                <a:latin typeface="Georgia"/>
                <a:ea typeface="Georgia"/>
                <a:cs typeface="Georgia"/>
                <a:sym typeface="Georgia"/>
              </a:defRPr>
            </a:lvl2pPr>
            <a:lvl3pPr lvl="2" rtl="0">
              <a:spcBef>
                <a:spcPts val="0"/>
              </a:spcBef>
              <a:buSzPct val="100000"/>
              <a:buFont typeface="Georgia"/>
              <a:defRPr sz="3800" i="1">
                <a:latin typeface="Georgia"/>
                <a:ea typeface="Georgia"/>
                <a:cs typeface="Georgia"/>
                <a:sym typeface="Georgia"/>
              </a:defRPr>
            </a:lvl3pPr>
            <a:lvl4pPr lvl="3" rtl="0">
              <a:spcBef>
                <a:spcPts val="0"/>
              </a:spcBef>
              <a:buSzPct val="100000"/>
              <a:buFont typeface="Georgia"/>
              <a:defRPr sz="3800" i="1">
                <a:latin typeface="Georgia"/>
                <a:ea typeface="Georgia"/>
                <a:cs typeface="Georgia"/>
                <a:sym typeface="Georgia"/>
              </a:defRPr>
            </a:lvl4pPr>
            <a:lvl5pPr lvl="4" rtl="0">
              <a:spcBef>
                <a:spcPts val="0"/>
              </a:spcBef>
              <a:buSzPct val="100000"/>
              <a:buFont typeface="Georgia"/>
              <a:defRPr sz="3800" i="1">
                <a:latin typeface="Georgia"/>
                <a:ea typeface="Georgia"/>
                <a:cs typeface="Georgia"/>
                <a:sym typeface="Georgia"/>
              </a:defRPr>
            </a:lvl5pPr>
            <a:lvl6pPr lvl="5" rtl="0">
              <a:spcBef>
                <a:spcPts val="0"/>
              </a:spcBef>
              <a:buSzPct val="100000"/>
              <a:buFont typeface="Georgia"/>
              <a:defRPr sz="3800" i="1">
                <a:latin typeface="Georgia"/>
                <a:ea typeface="Georgia"/>
                <a:cs typeface="Georgia"/>
                <a:sym typeface="Georgia"/>
              </a:defRPr>
            </a:lvl6pPr>
            <a:lvl7pPr lvl="6" rtl="0">
              <a:spcBef>
                <a:spcPts val="0"/>
              </a:spcBef>
              <a:buSzPct val="100000"/>
              <a:buFont typeface="Georgia"/>
              <a:defRPr sz="3800" i="1">
                <a:latin typeface="Georgia"/>
                <a:ea typeface="Georgia"/>
                <a:cs typeface="Georgia"/>
                <a:sym typeface="Georgia"/>
              </a:defRPr>
            </a:lvl7pPr>
            <a:lvl8pPr lvl="7" rtl="0">
              <a:spcBef>
                <a:spcPts val="0"/>
              </a:spcBef>
              <a:buSzPct val="100000"/>
              <a:buFont typeface="Georgia"/>
              <a:defRPr sz="3800" i="1">
                <a:latin typeface="Georgia"/>
                <a:ea typeface="Georgia"/>
                <a:cs typeface="Georgia"/>
                <a:sym typeface="Georgia"/>
              </a:defRPr>
            </a:lvl8pPr>
            <a:lvl9pPr lvl="8">
              <a:spcBef>
                <a:spcPts val="0"/>
              </a:spcBef>
              <a:buSzPct val="100000"/>
              <a:buFont typeface="Georgia"/>
              <a:defRPr sz="3800" i="1">
                <a:latin typeface="Georgia"/>
                <a:ea typeface="Georgia"/>
                <a:cs typeface="Georgia"/>
                <a:sym typeface="Georgia"/>
              </a:defRPr>
            </a:lvl9pPr>
          </a:lstStyle>
          <a:p>
            <a:endParaRPr/>
          </a:p>
        </p:txBody>
      </p:sp>
      <p:sp>
        <p:nvSpPr>
          <p:cNvPr id="18" name="Shape 18"/>
          <p:cNvSpPr txBox="1"/>
          <p:nvPr/>
        </p:nvSpPr>
        <p:spPr>
          <a:xfrm>
            <a:off x="208375" y="579332"/>
            <a:ext cx="1957200" cy="871500"/>
          </a:xfrm>
          <a:prstGeom prst="rect">
            <a:avLst/>
          </a:prstGeom>
          <a:noFill/>
          <a:ln>
            <a:noFill/>
          </a:ln>
        </p:spPr>
        <p:txBody>
          <a:bodyPr wrap="square" lIns="91425" tIns="91425" rIns="91425" bIns="91425" anchor="t" anchorCtr="0">
            <a:noAutofit/>
          </a:bodyPr>
          <a:lstStyle/>
          <a:p>
            <a:pPr lvl="0" algn="ctr">
              <a:spcBef>
                <a:spcPts val="0"/>
              </a:spcBef>
              <a:buNone/>
            </a:pPr>
            <a:r>
              <a:rPr lang="en" sz="10000" b="1">
                <a:solidFill>
                  <a:srgbClr val="FF0000"/>
                </a:solidFill>
              </a:rPr>
              <a:t>“</a:t>
            </a:r>
          </a:p>
        </p:txBody>
      </p:sp>
      <p:sp>
        <p:nvSpPr>
          <p:cNvPr id="19" name="Shape 19"/>
          <p:cNvSpPr/>
          <p:nvPr/>
        </p:nvSpPr>
        <p:spPr>
          <a:xfrm>
            <a:off x="539122" y="539122"/>
            <a:ext cx="1295700" cy="1295700"/>
          </a:xfrm>
          <a:prstGeom prst="rect">
            <a:avLst/>
          </a:prstGeom>
          <a:noFill/>
          <a:ln w="76200" cap="flat" cmpd="sng">
            <a:solidFill>
              <a:srgbClr val="FF0000"/>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0"/>
        <p:cNvGrpSpPr/>
        <p:nvPr/>
      </p:nvGrpSpPr>
      <p:grpSpPr>
        <a:xfrm>
          <a:off x="0" y="0"/>
          <a:ext cx="0" cy="0"/>
          <a:chOff x="0" y="0"/>
          <a:chExt cx="0" cy="0"/>
        </a:xfrm>
      </p:grpSpPr>
      <p:sp>
        <p:nvSpPr>
          <p:cNvPr id="21" name="Shape 21"/>
          <p:cNvSpPr/>
          <p:nvPr/>
        </p:nvSpPr>
        <p:spPr>
          <a:xfrm>
            <a:off x="1169100" y="96180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533400" y="533400"/>
            <a:ext cx="2106600" cy="1309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203050" y="1205250"/>
            <a:ext cx="5185200" cy="4899600"/>
          </a:xfrm>
          <a:prstGeom prst="rect">
            <a:avLst/>
          </a:prstGeom>
        </p:spPr>
        <p:txBody>
          <a:bodyPr wrap="square" lIns="91425" tIns="91425" rIns="91425" bIns="91425" anchor="t" anchorCtr="0"/>
          <a:lstStyle>
            <a:lvl1pPr lvl="0">
              <a:spcBef>
                <a:spcPts val="0"/>
              </a:spcBef>
              <a:buSzPct val="100000"/>
              <a:defRPr sz="28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4"/>
        <p:cNvGrpSpPr/>
        <p:nvPr/>
      </p:nvGrpSpPr>
      <p:grpSpPr>
        <a:xfrm>
          <a:off x="0" y="0"/>
          <a:ext cx="0" cy="0"/>
          <a:chOff x="0" y="0"/>
          <a:chExt cx="0" cy="0"/>
        </a:xfrm>
      </p:grpSpPr>
      <p:sp>
        <p:nvSpPr>
          <p:cNvPr id="25" name="Shape 25"/>
          <p:cNvSpPr/>
          <p:nvPr/>
        </p:nvSpPr>
        <p:spPr>
          <a:xfrm>
            <a:off x="1169100" y="96180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533400" y="533400"/>
            <a:ext cx="2106600" cy="1309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012775" y="1403325"/>
            <a:ext cx="2597400" cy="47094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28" name="Shape 28"/>
          <p:cNvSpPr txBox="1">
            <a:spLocks noGrp="1"/>
          </p:cNvSpPr>
          <p:nvPr>
            <p:ph type="body" idx="2"/>
          </p:nvPr>
        </p:nvSpPr>
        <p:spPr>
          <a:xfrm>
            <a:off x="5766772" y="1403325"/>
            <a:ext cx="2597400" cy="47094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9"/>
        <p:cNvGrpSpPr/>
        <p:nvPr/>
      </p:nvGrpSpPr>
      <p:grpSpPr>
        <a:xfrm>
          <a:off x="0" y="0"/>
          <a:ext cx="0" cy="0"/>
          <a:chOff x="0" y="0"/>
          <a:chExt cx="0" cy="0"/>
        </a:xfrm>
      </p:grpSpPr>
      <p:sp>
        <p:nvSpPr>
          <p:cNvPr id="30" name="Shape 30"/>
          <p:cNvSpPr/>
          <p:nvPr/>
        </p:nvSpPr>
        <p:spPr>
          <a:xfrm>
            <a:off x="1169100" y="96180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31" name="Shape 31"/>
          <p:cNvSpPr txBox="1">
            <a:spLocks noGrp="1"/>
          </p:cNvSpPr>
          <p:nvPr>
            <p:ph type="title"/>
          </p:nvPr>
        </p:nvSpPr>
        <p:spPr>
          <a:xfrm>
            <a:off x="533400" y="533400"/>
            <a:ext cx="2106600" cy="1309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1442950" y="2069300"/>
            <a:ext cx="2233500" cy="4019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2"/>
          </p:nvPr>
        </p:nvSpPr>
        <p:spPr>
          <a:xfrm>
            <a:off x="3790875" y="2069300"/>
            <a:ext cx="2233500" cy="4019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3"/>
          </p:nvPr>
        </p:nvSpPr>
        <p:spPr>
          <a:xfrm>
            <a:off x="6138800" y="2069300"/>
            <a:ext cx="2233500" cy="40197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p:nvPr/>
        </p:nvSpPr>
        <p:spPr>
          <a:xfrm>
            <a:off x="1169100" y="961800"/>
            <a:ext cx="74415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533400" y="533400"/>
            <a:ext cx="2106600" cy="1309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p:nvPr/>
        </p:nvSpPr>
        <p:spPr>
          <a:xfrm>
            <a:off x="759900" y="747600"/>
            <a:ext cx="7624200" cy="5362800"/>
          </a:xfrm>
          <a:prstGeom prst="rect">
            <a:avLst/>
          </a:prstGeom>
          <a:solidFill>
            <a:srgbClr val="EFEFE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33400" y="533400"/>
            <a:ext cx="2106600" cy="1309200"/>
          </a:xfrm>
          <a:prstGeom prst="rect">
            <a:avLst/>
          </a:prstGeom>
          <a:noFill/>
          <a:ln w="76200" cap="flat" cmpd="sng">
            <a:solidFill>
              <a:srgbClr val="FF0000"/>
            </a:solidFill>
            <a:prstDash val="solid"/>
            <a:miter lim="8000"/>
            <a:headEnd type="none" w="med" len="med"/>
            <a:tailEnd type="none" w="med" len="med"/>
          </a:ln>
        </p:spPr>
        <p:txBody>
          <a:bodyPr wrap="square" lIns="91425" tIns="91425" rIns="91425" bIns="91425" anchor="t" anchorCtr="0"/>
          <a:lstStyle>
            <a:lvl1pPr lvl="0">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1pPr>
            <a:lvl2pPr lvl="1">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2pPr>
            <a:lvl3pPr lvl="2">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3pPr>
            <a:lvl4pPr lvl="3">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4pPr>
            <a:lvl5pPr lvl="4">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5pPr>
            <a:lvl6pPr lvl="5">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6pPr>
            <a:lvl7pPr lvl="6">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7pPr>
            <a:lvl8pPr lvl="7">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8pPr>
            <a:lvl9pPr lvl="8">
              <a:spcBef>
                <a:spcPts val="0"/>
              </a:spcBef>
              <a:buClr>
                <a:srgbClr val="999999"/>
              </a:buClr>
              <a:buSzPct val="100000"/>
              <a:buFont typeface="Roboto Slab"/>
              <a:buNone/>
              <a:defRPr sz="2400">
                <a:solidFill>
                  <a:srgbClr val="999999"/>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203050" y="1205250"/>
            <a:ext cx="5185200" cy="4899600"/>
          </a:xfrm>
          <a:prstGeom prst="rect">
            <a:avLst/>
          </a:prstGeom>
          <a:noFill/>
          <a:ln>
            <a:noFill/>
          </a:ln>
        </p:spPr>
        <p:txBody>
          <a:bodyPr wrap="square" lIns="91425" tIns="91425" rIns="91425" bIns="91425" anchor="t" anchorCtr="0"/>
          <a:lstStyle>
            <a:lvl1pPr lvl="0">
              <a:spcBef>
                <a:spcPts val="600"/>
              </a:spcBef>
              <a:buClr>
                <a:srgbClr val="999999"/>
              </a:buClr>
              <a:buSzPct val="100000"/>
              <a:buFont typeface="Georgia"/>
              <a:buChar char="□"/>
              <a:defRPr sz="3000">
                <a:solidFill>
                  <a:srgbClr val="111111"/>
                </a:solidFill>
                <a:latin typeface="Georgia"/>
                <a:ea typeface="Georgia"/>
                <a:cs typeface="Georgia"/>
                <a:sym typeface="Georgia"/>
              </a:defRPr>
            </a:lvl1pPr>
            <a:lvl2pPr lvl="1">
              <a:spcBef>
                <a:spcPts val="480"/>
              </a:spcBef>
              <a:buClr>
                <a:srgbClr val="999999"/>
              </a:buClr>
              <a:buSzPct val="100000"/>
              <a:buFont typeface="Georgia"/>
              <a:buChar char="■"/>
              <a:defRPr sz="2400">
                <a:solidFill>
                  <a:srgbClr val="111111"/>
                </a:solidFill>
                <a:latin typeface="Georgia"/>
                <a:ea typeface="Georgia"/>
                <a:cs typeface="Georgia"/>
                <a:sym typeface="Georgia"/>
              </a:defRPr>
            </a:lvl2pPr>
            <a:lvl3pPr lvl="2">
              <a:spcBef>
                <a:spcPts val="480"/>
              </a:spcBef>
              <a:buClr>
                <a:srgbClr val="999999"/>
              </a:buClr>
              <a:buSzPct val="100000"/>
              <a:buFont typeface="Georgia"/>
              <a:buChar char="▣"/>
              <a:defRPr sz="2400">
                <a:solidFill>
                  <a:srgbClr val="111111"/>
                </a:solidFill>
                <a:latin typeface="Georgia"/>
                <a:ea typeface="Georgia"/>
                <a:cs typeface="Georgia"/>
                <a:sym typeface="Georgia"/>
              </a:defRPr>
            </a:lvl3pPr>
            <a:lvl4pPr lvl="3">
              <a:spcBef>
                <a:spcPts val="360"/>
              </a:spcBef>
              <a:buClr>
                <a:srgbClr val="999999"/>
              </a:buClr>
              <a:buSzPct val="100000"/>
              <a:buFont typeface="Georgia"/>
              <a:buChar char="●"/>
              <a:defRPr sz="1800">
                <a:solidFill>
                  <a:srgbClr val="111111"/>
                </a:solidFill>
                <a:latin typeface="Georgia"/>
                <a:ea typeface="Georgia"/>
                <a:cs typeface="Georgia"/>
                <a:sym typeface="Georgia"/>
              </a:defRPr>
            </a:lvl4pPr>
            <a:lvl5pPr lvl="4">
              <a:spcBef>
                <a:spcPts val="360"/>
              </a:spcBef>
              <a:buClr>
                <a:srgbClr val="999999"/>
              </a:buClr>
              <a:buSzPct val="100000"/>
              <a:buFont typeface="Georgia"/>
              <a:buChar char="○"/>
              <a:defRPr sz="1800">
                <a:solidFill>
                  <a:srgbClr val="111111"/>
                </a:solidFill>
                <a:latin typeface="Georgia"/>
                <a:ea typeface="Georgia"/>
                <a:cs typeface="Georgia"/>
                <a:sym typeface="Georgia"/>
              </a:defRPr>
            </a:lvl5pPr>
            <a:lvl6pPr lvl="5">
              <a:spcBef>
                <a:spcPts val="360"/>
              </a:spcBef>
              <a:buClr>
                <a:srgbClr val="999999"/>
              </a:buClr>
              <a:buSzPct val="100000"/>
              <a:buFont typeface="Georgia"/>
              <a:buChar char="■"/>
              <a:defRPr sz="1800">
                <a:solidFill>
                  <a:srgbClr val="111111"/>
                </a:solidFill>
                <a:latin typeface="Georgia"/>
                <a:ea typeface="Georgia"/>
                <a:cs typeface="Georgia"/>
                <a:sym typeface="Georgia"/>
              </a:defRPr>
            </a:lvl6pPr>
            <a:lvl7pPr lvl="6">
              <a:spcBef>
                <a:spcPts val="360"/>
              </a:spcBef>
              <a:buClr>
                <a:srgbClr val="999999"/>
              </a:buClr>
              <a:buSzPct val="100000"/>
              <a:buFont typeface="Georgia"/>
              <a:buChar char="●"/>
              <a:defRPr sz="1800">
                <a:solidFill>
                  <a:srgbClr val="111111"/>
                </a:solidFill>
                <a:latin typeface="Georgia"/>
                <a:ea typeface="Georgia"/>
                <a:cs typeface="Georgia"/>
                <a:sym typeface="Georgia"/>
              </a:defRPr>
            </a:lvl7pPr>
            <a:lvl8pPr lvl="7">
              <a:spcBef>
                <a:spcPts val="360"/>
              </a:spcBef>
              <a:buClr>
                <a:srgbClr val="999999"/>
              </a:buClr>
              <a:buSzPct val="100000"/>
              <a:buFont typeface="Georgia"/>
              <a:buChar char="○"/>
              <a:defRPr sz="1800">
                <a:solidFill>
                  <a:srgbClr val="111111"/>
                </a:solidFill>
                <a:latin typeface="Georgia"/>
                <a:ea typeface="Georgia"/>
                <a:cs typeface="Georgia"/>
                <a:sym typeface="Georgia"/>
              </a:defRPr>
            </a:lvl8pPr>
            <a:lvl9pPr lvl="8">
              <a:spcBef>
                <a:spcPts val="360"/>
              </a:spcBef>
              <a:buClr>
                <a:srgbClr val="999999"/>
              </a:buClr>
              <a:buSzPct val="100000"/>
              <a:buFont typeface="Georgia"/>
              <a:buChar char="■"/>
              <a:defRPr sz="1800">
                <a:solidFill>
                  <a:srgbClr val="11111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533400" y="3337825"/>
            <a:ext cx="5325600" cy="2986800"/>
          </a:xfrm>
          <a:prstGeom prst="rect">
            <a:avLst/>
          </a:prstGeom>
        </p:spPr>
        <p:txBody>
          <a:bodyPr wrap="square" lIns="91425" tIns="91425" rIns="91425" bIns="91425" anchor="b" anchorCtr="0">
            <a:noAutofit/>
          </a:bodyPr>
          <a:lstStyle/>
          <a:p>
            <a:pPr lvl="0">
              <a:spcBef>
                <a:spcPts val="0"/>
              </a:spcBef>
              <a:buNone/>
            </a:pPr>
            <a:r>
              <a:rPr lang="en"/>
              <a:t>Decision Tree</a:t>
            </a:r>
            <a:br>
              <a:rPr lang="en"/>
            </a:br>
            <a:br>
              <a:rPr lang="en"/>
            </a:br>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0" name="Shape 100"/>
              <p:cNvSpPr txBox="1">
                <a:spLocks noGrp="1"/>
              </p:cNvSpPr>
              <p:nvPr>
                <p:ph type="body" idx="1"/>
              </p:nvPr>
            </p:nvSpPr>
            <p:spPr>
              <a:xfrm>
                <a:off x="1586700" y="2061882"/>
                <a:ext cx="6544235" cy="4086701"/>
              </a:xfrm>
              <a:prstGeom prst="rect">
                <a:avLst/>
              </a:prstGeom>
            </p:spPr>
            <p:txBody>
              <a:bodyPr wrap="square" lIns="91425" tIns="91425" rIns="91425" bIns="91425" anchor="t" anchorCtr="0">
                <a:noAutofit/>
              </a:bodyPr>
              <a:lstStyle/>
              <a:p>
                <a:pPr lvl="0" rtl="0">
                  <a:spcBef>
                    <a:spcPts val="0"/>
                  </a:spcBef>
                  <a:buNone/>
                </a:pPr>
                <a:r>
                  <a:rPr lang="en">
                    <a:solidFill>
                      <a:srgbClr val="FFFFFF"/>
                    </a:solidFill>
                    <a:highlight>
                      <a:srgbClr val="FF0000"/>
                    </a:highlight>
                  </a:rPr>
                  <a:t>S</a:t>
                </a:r>
              </a:p>
              <a:p>
                <a:pPr lvl="0">
                  <a:buNone/>
                </a:pPr>
                <a:r>
                  <a:rPr lang="en-US"/>
                  <a:t>R</a:t>
                </a:r>
                <a:r>
                  <a:rPr lang="en"/>
                  <a:t>uang sample yang digunakan untuk training</a:t>
                </a:r>
              </a:p>
              <a:p>
                <a:pPr lvl="0">
                  <a:buNone/>
                </a:pPr>
                <a:r>
                  <a:rPr lang="en">
                    <a:solidFill>
                      <a:srgbClr val="FFFFFF"/>
                    </a:solidFill>
                    <a:highlight>
                      <a:srgbClr val="FF0000"/>
                    </a:highlight>
                  </a:rPr>
                  <a:t>P+</a:t>
                </a:r>
              </a:p>
              <a:p>
                <a:pPr lvl="0">
                  <a:buNone/>
                </a:pPr>
                <a:r>
                  <a:rPr lang="en-US"/>
                  <a:t>Jumlah solusi positif pada data sample untuk kriteria tertentu</a:t>
                </a:r>
              </a:p>
              <a:p>
                <a:pPr lvl="0">
                  <a:buNone/>
                </a:pPr>
                <a:r>
                  <a:rPr lang="en">
                    <a:solidFill>
                      <a:srgbClr val="FFFFFF"/>
                    </a:solidFill>
                    <a:highlight>
                      <a:srgbClr val="FF0000"/>
                    </a:highlight>
                  </a:rPr>
                  <a:t>P-</a:t>
                </a:r>
              </a:p>
              <a:p>
                <a:pPr lvl="0">
                  <a:buNone/>
                </a:pPr>
                <a:r>
                  <a:rPr lang="en-US"/>
                  <a:t>Jumlah solusi negatif pada data sample untuk kriteria tertentu</a:t>
                </a:r>
              </a:p>
              <a:p>
                <a:pPr lvl="0">
                  <a:buNone/>
                </a:pPr>
                <a:endParaRPr lang="en"/>
              </a:p>
              <a:p>
                <a:pPr lvl="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m:t>
                                  </m:r>
                                </m:sub>
                              </m:sSub>
                            </m:e>
                          </m:func>
                        </m:e>
                      </m:func>
                    </m:oMath>
                  </m:oMathPara>
                </a14:m>
                <a:endParaRPr lang="en"/>
              </a:p>
              <a:p>
                <a:pPr lvl="0">
                  <a:spcBef>
                    <a:spcPts val="0"/>
                  </a:spcBef>
                  <a:buNone/>
                </a:pPr>
                <a:endParaRPr lang="en"/>
              </a:p>
            </p:txBody>
          </p:sp>
        </mc:Choice>
        <mc:Fallback xmlns="">
          <p:sp>
            <p:nvSpPr>
              <p:cNvPr id="100" name="Shape 100"/>
              <p:cNvSpPr txBox="1">
                <a:spLocks noGrp="1" noRot="1" noChangeAspect="1" noMove="1" noResize="1" noEditPoints="1" noAdjustHandles="1" noChangeArrowheads="1" noChangeShapeType="1" noTextEdit="1"/>
              </p:cNvSpPr>
              <p:nvPr>
                <p:ph type="body" idx="1"/>
              </p:nvPr>
            </p:nvSpPr>
            <p:spPr>
              <a:xfrm>
                <a:off x="1586700" y="2061882"/>
                <a:ext cx="6544235" cy="4086701"/>
              </a:xfrm>
              <a:prstGeom prst="rect">
                <a:avLst/>
              </a:prstGeom>
              <a:blipFill rotWithShape="0">
                <a:blip r:embed="rId3"/>
                <a:stretch>
                  <a:fillRect l="-931"/>
                </a:stretch>
              </a:blipFill>
            </p:spPr>
            <p:txBody>
              <a:bodyPr/>
              <a:lstStyle/>
              <a:p>
                <a:r>
                  <a:rPr lang="en-US">
                    <a:noFill/>
                  </a:rPr>
                  <a:t> </a:t>
                </a:r>
              </a:p>
            </p:txBody>
          </p:sp>
        </mc:Fallback>
      </mc:AlternateContent>
      <p:sp>
        <p:nvSpPr>
          <p:cNvPr id="101" name="Shape 101"/>
          <p:cNvSpPr txBox="1">
            <a:spLocks noGrp="1"/>
          </p:cNvSpPr>
          <p:nvPr>
            <p:ph type="title"/>
          </p:nvPr>
        </p:nvSpPr>
        <p:spPr>
          <a:xfrm>
            <a:off x="533400" y="533400"/>
            <a:ext cx="2106600" cy="1309200"/>
          </a:xfrm>
          <a:prstGeom prst="rect">
            <a:avLst/>
          </a:prstGeom>
        </p:spPr>
        <p:txBody>
          <a:bodyPr wrap="square" lIns="91425" tIns="91425" rIns="91425" bIns="91425" anchor="t" anchorCtr="0">
            <a:noAutofit/>
          </a:bodyPr>
          <a:lstStyle/>
          <a:p>
            <a:pPr lvl="0">
              <a:spcBef>
                <a:spcPts val="0"/>
              </a:spcBef>
              <a:buNone/>
            </a:pPr>
            <a:r>
              <a:rPr lang="en"/>
              <a:t>Entropy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0" name="Shape 100"/>
              <p:cNvSpPr txBox="1">
                <a:spLocks noGrp="1"/>
              </p:cNvSpPr>
              <p:nvPr>
                <p:ph type="body" idx="1"/>
              </p:nvPr>
            </p:nvSpPr>
            <p:spPr>
              <a:xfrm>
                <a:off x="1586700" y="2061882"/>
                <a:ext cx="6544235" cy="4086701"/>
              </a:xfrm>
              <a:prstGeom prst="rect">
                <a:avLst/>
              </a:prstGeom>
            </p:spPr>
            <p:txBody>
              <a:bodyPr wrap="square" lIns="91425" tIns="91425" rIns="91425" bIns="91425" anchor="t" anchorCtr="0">
                <a:noAutofit/>
              </a:bodyPr>
              <a:lstStyle/>
              <a:p>
                <a:pPr lvl="0" rtl="0">
                  <a:spcBef>
                    <a:spcPts val="0"/>
                  </a:spcBef>
                  <a:buNone/>
                </a:pPr>
                <a:r>
                  <a:rPr lang="en"/>
                  <a:t>S</a:t>
                </a:r>
                <a:r>
                  <a:rPr lang="en-US"/>
                  <a:t>     : Himpunan Kasus</a:t>
                </a:r>
                <a:endParaRPr lang="en"/>
              </a:p>
              <a:p>
                <a:pPr lvl="0">
                  <a:buNone/>
                </a:pPr>
                <a:r>
                  <a:rPr lang="en"/>
                  <a:t>A </a:t>
                </a:r>
                <a:r>
                  <a:rPr lang="en-US"/>
                  <a:t>   : Atribut</a:t>
                </a:r>
              </a:p>
              <a:p>
                <a:pPr lvl="0">
                  <a:buNone/>
                </a:pPr>
                <a:r>
                  <a:rPr lang="en"/>
                  <a:t>n </a:t>
                </a:r>
                <a:r>
                  <a:rPr lang="en-US"/>
                  <a:t>    : Jumlah partisi atribut A</a:t>
                </a:r>
              </a:p>
              <a:p>
                <a:pPr lvl="0">
                  <a:buNone/>
                </a:pP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d>
                  </m:oMath>
                </a14:m>
                <a:r>
                  <a:rPr lang="en-US"/>
                  <a:t>  : Jumlah kasus pada partisi ke-I</a:t>
                </a:r>
              </a:p>
              <a:p>
                <a:pPr lvl="0">
                  <a:buNone/>
                </a:pP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e>
                    </m:d>
                  </m:oMath>
                </a14:m>
                <a:r>
                  <a:rPr lang="en-US"/>
                  <a:t>  : Jumlah kasus dalam  s </a:t>
                </a:r>
              </a:p>
              <a:p>
                <a:pPr lvl="0">
                  <a:buNone/>
                </a:pPr>
                <a:endParaRPr lang="en"/>
              </a:p>
              <a:p>
                <a:pPr lvl="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𝐸𝑛𝑡𝑟𝑜𝑝𝑦</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
              </a:p>
            </p:txBody>
          </p:sp>
        </mc:Choice>
        <mc:Fallback xmlns="">
          <p:sp>
            <p:nvSpPr>
              <p:cNvPr id="100" name="Shape 100"/>
              <p:cNvSpPr txBox="1">
                <a:spLocks noGrp="1" noRot="1" noChangeAspect="1" noMove="1" noResize="1" noEditPoints="1" noAdjustHandles="1" noChangeArrowheads="1" noChangeShapeType="1" noTextEdit="1"/>
              </p:cNvSpPr>
              <p:nvPr>
                <p:ph type="body" idx="1"/>
              </p:nvPr>
            </p:nvSpPr>
            <p:spPr>
              <a:xfrm>
                <a:off x="1586700" y="2061882"/>
                <a:ext cx="6544235" cy="4086701"/>
              </a:xfrm>
              <a:prstGeom prst="rect">
                <a:avLst/>
              </a:prstGeom>
              <a:blipFill rotWithShape="0">
                <a:blip r:embed="rId3"/>
                <a:stretch>
                  <a:fillRect l="-931"/>
                </a:stretch>
              </a:blipFill>
            </p:spPr>
            <p:txBody>
              <a:bodyPr/>
              <a:lstStyle/>
              <a:p>
                <a:r>
                  <a:rPr lang="en-US">
                    <a:noFill/>
                  </a:rPr>
                  <a:t> </a:t>
                </a:r>
              </a:p>
            </p:txBody>
          </p:sp>
        </mc:Fallback>
      </mc:AlternateContent>
      <p:sp>
        <p:nvSpPr>
          <p:cNvPr id="101" name="Shape 101"/>
          <p:cNvSpPr txBox="1">
            <a:spLocks noGrp="1"/>
          </p:cNvSpPr>
          <p:nvPr>
            <p:ph type="title"/>
          </p:nvPr>
        </p:nvSpPr>
        <p:spPr>
          <a:xfrm>
            <a:off x="533400" y="533400"/>
            <a:ext cx="2106600" cy="1309200"/>
          </a:xfrm>
          <a:prstGeom prst="rect">
            <a:avLst/>
          </a:prstGeom>
        </p:spPr>
        <p:txBody>
          <a:bodyPr wrap="square" lIns="91425" tIns="91425" rIns="91425" bIns="91425" anchor="t" anchorCtr="0">
            <a:noAutofit/>
          </a:bodyPr>
          <a:lstStyle/>
          <a:p>
            <a:pPr lvl="0">
              <a:spcBef>
                <a:spcPts val="0"/>
              </a:spcBef>
              <a:buNone/>
            </a:pPr>
            <a:r>
              <a:rPr lang="en"/>
              <a:t>Gain</a:t>
            </a:r>
          </a:p>
        </p:txBody>
      </p:sp>
    </p:spTree>
    <p:extLst>
      <p:ext uri="{BB962C8B-B14F-4D97-AF65-F5344CB8AC3E}">
        <p14:creationId xmlns:p14="http://schemas.microsoft.com/office/powerpoint/2010/main" val="411621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title"/>
          </p:nvPr>
        </p:nvSpPr>
        <p:spPr>
          <a:xfrm>
            <a:off x="551329" y="712695"/>
            <a:ext cx="2550459" cy="685800"/>
          </a:xfrm>
          <a:prstGeom prst="rect">
            <a:avLst/>
          </a:prstGeom>
        </p:spPr>
        <p:txBody>
          <a:bodyPr wrap="square" lIns="91425" tIns="91425" rIns="91425" bIns="91425" anchor="t" anchorCtr="0">
            <a:noAutofit/>
          </a:bodyPr>
          <a:lstStyle/>
          <a:p>
            <a:pPr lvl="0">
              <a:spcBef>
                <a:spcPts val="0"/>
              </a:spcBef>
              <a:buNone/>
            </a:pPr>
            <a:r>
              <a:rPr lang="en"/>
              <a:t>Kasus Play Tenis</a:t>
            </a:r>
          </a:p>
        </p:txBody>
      </p:sp>
      <p:graphicFrame>
        <p:nvGraphicFramePr>
          <p:cNvPr id="3" name="Table 2"/>
          <p:cNvGraphicFramePr>
            <a:graphicFrameLocks noGrp="1"/>
          </p:cNvGraphicFramePr>
          <p:nvPr>
            <p:extLst>
              <p:ext uri="{D42A27DB-BD31-4B8C-83A1-F6EECF244321}">
                <p14:modId xmlns:p14="http://schemas.microsoft.com/office/powerpoint/2010/main" val="1851156291"/>
              </p:ext>
            </p:extLst>
          </p:nvPr>
        </p:nvGraphicFramePr>
        <p:xfrm>
          <a:off x="1621025" y="1577789"/>
          <a:ext cx="6644434" cy="4552598"/>
        </p:xfrm>
        <a:graphic>
          <a:graphicData uri="http://schemas.openxmlformats.org/drawingml/2006/table">
            <a:tbl>
              <a:tblPr>
                <a:tableStyleId>{10A1B5D5-9B99-4C35-A422-299274C87663}</a:tableStyleId>
              </a:tblPr>
              <a:tblGrid>
                <a:gridCol w="815874">
                  <a:extLst>
                    <a:ext uri="{9D8B030D-6E8A-4147-A177-3AD203B41FA5}">
                      <a16:colId xmlns:a16="http://schemas.microsoft.com/office/drawing/2014/main" val="20000"/>
                    </a:ext>
                  </a:extLst>
                </a:gridCol>
                <a:gridCol w="1140371">
                  <a:extLst>
                    <a:ext uri="{9D8B030D-6E8A-4147-A177-3AD203B41FA5}">
                      <a16:colId xmlns:a16="http://schemas.microsoft.com/office/drawing/2014/main" val="20001"/>
                    </a:ext>
                  </a:extLst>
                </a:gridCol>
                <a:gridCol w="1297983">
                  <a:extLst>
                    <a:ext uri="{9D8B030D-6E8A-4147-A177-3AD203B41FA5}">
                      <a16:colId xmlns:a16="http://schemas.microsoft.com/office/drawing/2014/main" val="20002"/>
                    </a:ext>
                  </a:extLst>
                </a:gridCol>
                <a:gridCol w="1186727">
                  <a:extLst>
                    <a:ext uri="{9D8B030D-6E8A-4147-A177-3AD203B41FA5}">
                      <a16:colId xmlns:a16="http://schemas.microsoft.com/office/drawing/2014/main" val="20003"/>
                    </a:ext>
                  </a:extLst>
                </a:gridCol>
                <a:gridCol w="954943">
                  <a:extLst>
                    <a:ext uri="{9D8B030D-6E8A-4147-A177-3AD203B41FA5}">
                      <a16:colId xmlns:a16="http://schemas.microsoft.com/office/drawing/2014/main" val="20004"/>
                    </a:ext>
                  </a:extLst>
                </a:gridCol>
                <a:gridCol w="1248536">
                  <a:extLst>
                    <a:ext uri="{9D8B030D-6E8A-4147-A177-3AD203B41FA5}">
                      <a16:colId xmlns:a16="http://schemas.microsoft.com/office/drawing/2014/main" val="20005"/>
                    </a:ext>
                  </a:extLst>
                </a:gridCol>
              </a:tblGrid>
              <a:tr h="380290">
                <a:tc>
                  <a:txBody>
                    <a:bodyPr/>
                    <a:lstStyle/>
                    <a:p>
                      <a:pPr algn="l" rtl="0" fontAlgn="ctr"/>
                      <a:r>
                        <a:rPr lang="en-US" sz="1000" u="none" strike="noStrike">
                          <a:effectLst/>
                        </a:rPr>
                        <a:t>Day </a:t>
                      </a:r>
                      <a:endParaRPr lang="en-US" sz="1000" b="1"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Outlook </a:t>
                      </a:r>
                      <a:endParaRPr lang="en-US" sz="1000" b="1"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Temp. </a:t>
                      </a:r>
                      <a:endParaRPr lang="en-US" sz="1000" b="1"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Humidity </a:t>
                      </a:r>
                      <a:endParaRPr lang="en-US" sz="1000" b="1"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Wind </a:t>
                      </a:r>
                      <a:endParaRPr lang="en-US" sz="1000" b="1"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Play Tennis </a:t>
                      </a:r>
                      <a:endParaRPr lang="en-US" sz="1000" b="1"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0"/>
                  </a:ext>
                </a:extLst>
              </a:tr>
              <a:tr h="358558">
                <a:tc>
                  <a:txBody>
                    <a:bodyPr/>
                    <a:lstStyle/>
                    <a:p>
                      <a:pPr algn="l" rtl="0" fontAlgn="ctr"/>
                      <a:r>
                        <a:rPr lang="en-US" sz="1000" u="none" strike="noStrike">
                          <a:effectLst/>
                        </a:rPr>
                        <a:t>D1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Sunny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Hot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1"/>
                  </a:ext>
                </a:extLst>
              </a:tr>
              <a:tr h="336826">
                <a:tc>
                  <a:txBody>
                    <a:bodyPr/>
                    <a:lstStyle/>
                    <a:p>
                      <a:pPr algn="l" rtl="0" fontAlgn="ctr"/>
                      <a:r>
                        <a:rPr lang="en-US" sz="1000" u="none" strike="noStrike">
                          <a:effectLst/>
                        </a:rPr>
                        <a:t>D2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Sunny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Hot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2"/>
                  </a:ext>
                </a:extLst>
              </a:tr>
              <a:tr h="304232">
                <a:tc>
                  <a:txBody>
                    <a:bodyPr/>
                    <a:lstStyle/>
                    <a:p>
                      <a:pPr algn="l" rtl="0" fontAlgn="ctr"/>
                      <a:r>
                        <a:rPr lang="en-US" sz="1000" u="none" strike="noStrike">
                          <a:effectLst/>
                        </a:rPr>
                        <a:t>D3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Overcast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Hot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3"/>
                  </a:ext>
                </a:extLst>
              </a:tr>
              <a:tr h="271636">
                <a:tc>
                  <a:txBody>
                    <a:bodyPr/>
                    <a:lstStyle/>
                    <a:p>
                      <a:pPr algn="l" rtl="0" fontAlgn="ctr"/>
                      <a:r>
                        <a:rPr lang="en-US" sz="1000" u="none" strike="noStrike">
                          <a:effectLst/>
                        </a:rPr>
                        <a:t>D4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Rain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4"/>
                  </a:ext>
                </a:extLst>
              </a:tr>
              <a:tr h="304232">
                <a:tc>
                  <a:txBody>
                    <a:bodyPr/>
                    <a:lstStyle/>
                    <a:p>
                      <a:pPr algn="l" rtl="0" fontAlgn="ctr"/>
                      <a:r>
                        <a:rPr lang="en-US" sz="1000" u="none" strike="noStrike">
                          <a:effectLst/>
                        </a:rPr>
                        <a:t>D5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Rain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Cool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5"/>
                  </a:ext>
                </a:extLst>
              </a:tr>
              <a:tr h="282499">
                <a:tc>
                  <a:txBody>
                    <a:bodyPr/>
                    <a:lstStyle/>
                    <a:p>
                      <a:pPr algn="l" rtl="0" fontAlgn="ctr"/>
                      <a:r>
                        <a:rPr lang="en-US" sz="1000" u="none" strike="noStrike">
                          <a:effectLst/>
                        </a:rPr>
                        <a:t>D6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Rain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Cool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6"/>
                  </a:ext>
                </a:extLst>
              </a:tr>
              <a:tr h="293364">
                <a:tc>
                  <a:txBody>
                    <a:bodyPr/>
                    <a:lstStyle/>
                    <a:p>
                      <a:pPr algn="l" rtl="0" fontAlgn="ctr"/>
                      <a:r>
                        <a:rPr lang="en-US" sz="1000" u="none" strike="noStrike">
                          <a:effectLst/>
                        </a:rPr>
                        <a:t>D7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Overcast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Cool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7"/>
                  </a:ext>
                </a:extLst>
              </a:tr>
              <a:tr h="293364">
                <a:tc>
                  <a:txBody>
                    <a:bodyPr/>
                    <a:lstStyle/>
                    <a:p>
                      <a:pPr algn="l" rtl="0" fontAlgn="ctr"/>
                      <a:r>
                        <a:rPr lang="en-US" sz="1000" u="none" strike="noStrike">
                          <a:effectLst/>
                        </a:rPr>
                        <a:t>D8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Sunny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8"/>
                  </a:ext>
                </a:extLst>
              </a:tr>
              <a:tr h="304232">
                <a:tc>
                  <a:txBody>
                    <a:bodyPr/>
                    <a:lstStyle/>
                    <a:p>
                      <a:pPr algn="l" rtl="0" fontAlgn="ctr"/>
                      <a:r>
                        <a:rPr lang="en-US" sz="1000" u="none" strike="noStrike">
                          <a:effectLst/>
                        </a:rPr>
                        <a:t>D9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Sunny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Cool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09"/>
                  </a:ext>
                </a:extLst>
              </a:tr>
              <a:tr h="293364">
                <a:tc>
                  <a:txBody>
                    <a:bodyPr/>
                    <a:lstStyle/>
                    <a:p>
                      <a:pPr algn="l" rtl="0" fontAlgn="ctr"/>
                      <a:r>
                        <a:rPr lang="en-US" sz="1000" u="none" strike="noStrike">
                          <a:effectLst/>
                        </a:rPr>
                        <a:t>D10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Rain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10"/>
                  </a:ext>
                </a:extLst>
              </a:tr>
              <a:tr h="260769">
                <a:tc>
                  <a:txBody>
                    <a:bodyPr/>
                    <a:lstStyle/>
                    <a:p>
                      <a:pPr algn="l" rtl="0" fontAlgn="ctr"/>
                      <a:r>
                        <a:rPr lang="en-US" sz="1000" u="none" strike="noStrike">
                          <a:effectLst/>
                        </a:rPr>
                        <a:t>D11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Sunny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11"/>
                  </a:ext>
                </a:extLst>
              </a:tr>
              <a:tr h="271636">
                <a:tc>
                  <a:txBody>
                    <a:bodyPr/>
                    <a:lstStyle/>
                    <a:p>
                      <a:pPr algn="l" rtl="0" fontAlgn="ctr"/>
                      <a:r>
                        <a:rPr lang="en-US" sz="1000" u="none" strike="noStrike">
                          <a:effectLst/>
                        </a:rPr>
                        <a:t>D12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Overcast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12"/>
                  </a:ext>
                </a:extLst>
              </a:tr>
              <a:tr h="293364">
                <a:tc>
                  <a:txBody>
                    <a:bodyPr/>
                    <a:lstStyle/>
                    <a:p>
                      <a:pPr algn="l" rtl="0" fontAlgn="ctr"/>
                      <a:r>
                        <a:rPr lang="en-US" sz="1000" u="none" strike="noStrike">
                          <a:effectLst/>
                        </a:rPr>
                        <a:t>D13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Overcast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Hot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Normal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Weak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Yes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13"/>
                  </a:ext>
                </a:extLst>
              </a:tr>
              <a:tr h="304232">
                <a:tc>
                  <a:txBody>
                    <a:bodyPr/>
                    <a:lstStyle/>
                    <a:p>
                      <a:pPr algn="l" rtl="0" fontAlgn="ctr"/>
                      <a:r>
                        <a:rPr lang="en-US" sz="1000" u="none" strike="noStrike">
                          <a:effectLst/>
                        </a:rPr>
                        <a:t>D14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Rain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Mild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High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Strong </a:t>
                      </a:r>
                      <a:endParaRPr lang="en-US" sz="1000" b="0" i="0" u="none" strike="noStrike">
                        <a:solidFill>
                          <a:srgbClr val="000000"/>
                        </a:solidFill>
                        <a:effectLst/>
                        <a:latin typeface="Calibri" panose="020F0502020204030204" pitchFamily="34" charset="0"/>
                      </a:endParaRPr>
                    </a:p>
                  </a:txBody>
                  <a:tcPr marL="260687" marR="7241" marT="7241" marB="0" anchor="ctr"/>
                </a:tc>
                <a:tc>
                  <a:txBody>
                    <a:bodyPr/>
                    <a:lstStyle/>
                    <a:p>
                      <a:pPr algn="l" rtl="0" fontAlgn="ctr"/>
                      <a:r>
                        <a:rPr lang="en-US" sz="1000" u="none" strike="noStrike">
                          <a:effectLst/>
                        </a:rPr>
                        <a:t>No </a:t>
                      </a:r>
                      <a:endParaRPr lang="en-US" sz="1000" b="0" i="0" u="none" strike="noStrike">
                        <a:solidFill>
                          <a:srgbClr val="000000"/>
                        </a:solidFill>
                        <a:effectLst/>
                        <a:latin typeface="Calibri" panose="020F0502020204030204" pitchFamily="34" charset="0"/>
                      </a:endParaRPr>
                    </a:p>
                  </a:txBody>
                  <a:tcPr marL="260687" marR="7241" marT="7241" marB="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Perhitungan Entropy &amp; Gain</a:t>
            </a:r>
          </a:p>
        </p:txBody>
      </p:sp>
      <p:graphicFrame>
        <p:nvGraphicFramePr>
          <p:cNvPr id="3" name="Table 2"/>
          <p:cNvGraphicFramePr>
            <a:graphicFrameLocks noGrp="1"/>
          </p:cNvGraphicFramePr>
          <p:nvPr>
            <p:extLst>
              <p:ext uri="{D42A27DB-BD31-4B8C-83A1-F6EECF244321}">
                <p14:modId xmlns:p14="http://schemas.microsoft.com/office/powerpoint/2010/main" val="1595183167"/>
              </p:ext>
            </p:extLst>
          </p:nvPr>
        </p:nvGraphicFramePr>
        <p:xfrm>
          <a:off x="1500190" y="2085986"/>
          <a:ext cx="6886573" cy="3692066"/>
        </p:xfrm>
        <a:graphic>
          <a:graphicData uri="http://schemas.openxmlformats.org/drawingml/2006/table">
            <a:tbl>
              <a:tblPr>
                <a:tableStyleId>{3D280D75-643C-4775-878A-0D3BF35CA7D1}</a:tableStyleId>
              </a:tblPr>
              <a:tblGrid>
                <a:gridCol w="785811">
                  <a:extLst>
                    <a:ext uri="{9D8B030D-6E8A-4147-A177-3AD203B41FA5}">
                      <a16:colId xmlns:a16="http://schemas.microsoft.com/office/drawing/2014/main" val="20000"/>
                    </a:ext>
                  </a:extLst>
                </a:gridCol>
                <a:gridCol w="971549">
                  <a:extLst>
                    <a:ext uri="{9D8B030D-6E8A-4147-A177-3AD203B41FA5}">
                      <a16:colId xmlns:a16="http://schemas.microsoft.com/office/drawing/2014/main" val="20001"/>
                    </a:ext>
                  </a:extLst>
                </a:gridCol>
                <a:gridCol w="849292">
                  <a:extLst>
                    <a:ext uri="{9D8B030D-6E8A-4147-A177-3AD203B41FA5}">
                      <a16:colId xmlns:a16="http://schemas.microsoft.com/office/drawing/2014/main" val="20002"/>
                    </a:ext>
                  </a:extLst>
                </a:gridCol>
                <a:gridCol w="779481">
                  <a:extLst>
                    <a:ext uri="{9D8B030D-6E8A-4147-A177-3AD203B41FA5}">
                      <a16:colId xmlns:a16="http://schemas.microsoft.com/office/drawing/2014/main" val="20003"/>
                    </a:ext>
                  </a:extLst>
                </a:gridCol>
                <a:gridCol w="857249">
                  <a:extLst>
                    <a:ext uri="{9D8B030D-6E8A-4147-A177-3AD203B41FA5}">
                      <a16:colId xmlns:a16="http://schemas.microsoft.com/office/drawing/2014/main" val="20004"/>
                    </a:ext>
                  </a:extLst>
                </a:gridCol>
                <a:gridCol w="1078842">
                  <a:extLst>
                    <a:ext uri="{9D8B030D-6E8A-4147-A177-3AD203B41FA5}">
                      <a16:colId xmlns:a16="http://schemas.microsoft.com/office/drawing/2014/main" val="20005"/>
                    </a:ext>
                  </a:extLst>
                </a:gridCol>
                <a:gridCol w="1564349">
                  <a:extLst>
                    <a:ext uri="{9D8B030D-6E8A-4147-A177-3AD203B41FA5}">
                      <a16:colId xmlns:a16="http://schemas.microsoft.com/office/drawing/2014/main" val="20006"/>
                    </a:ext>
                  </a:extLst>
                </a:gridCol>
              </a:tblGrid>
              <a:tr h="488778">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rtl="0" fontAlgn="ctr"/>
                      <a:r>
                        <a:rPr lang="en-US" sz="1400" u="none" strike="noStrike">
                          <a:effectLst/>
                        </a:rPr>
                        <a:t>JML KASUS</a:t>
                      </a:r>
                      <a:endParaRPr lang="en-US" sz="1400" b="0" i="0" u="none" strike="noStrike">
                        <a:solidFill>
                          <a:srgbClr val="000000"/>
                        </a:solidFill>
                        <a:effectLst/>
                        <a:latin typeface="Calibri" panose="020F0502020204030204" pitchFamily="34" charset="0"/>
                      </a:endParaRPr>
                    </a:p>
                  </a:txBody>
                  <a:tcPr marL="205262" marR="5702" marT="5702" marB="0" anchor="ctr"/>
                </a:tc>
                <a:tc>
                  <a:txBody>
                    <a:bodyPr/>
                    <a:lstStyle/>
                    <a:p>
                      <a:pPr algn="ctr" rtl="0" fontAlgn="ctr"/>
                      <a:r>
                        <a:rPr lang="en-US" sz="1400" u="none" strike="noStrike">
                          <a:effectLst/>
                        </a:rPr>
                        <a:t>NO (S1)</a:t>
                      </a:r>
                      <a:endParaRPr lang="en-US" sz="1400" b="0" i="0" u="none" strike="noStrike">
                        <a:solidFill>
                          <a:srgbClr val="000000"/>
                        </a:solidFill>
                        <a:effectLst/>
                        <a:latin typeface="Calibri" panose="020F0502020204030204" pitchFamily="34" charset="0"/>
                      </a:endParaRPr>
                    </a:p>
                  </a:txBody>
                  <a:tcPr marL="205262" marR="5702" marT="5702" marB="0" anchor="ctr"/>
                </a:tc>
                <a:tc>
                  <a:txBody>
                    <a:bodyPr/>
                    <a:lstStyle/>
                    <a:p>
                      <a:pPr algn="ctr" rtl="0" fontAlgn="ctr"/>
                      <a:r>
                        <a:rPr lang="en-US" sz="1400" u="none" strike="noStrike">
                          <a:effectLst/>
                        </a:rPr>
                        <a:t>YES (S2)</a:t>
                      </a:r>
                      <a:endParaRPr lang="en-US" sz="1400" b="0" i="0" u="none" strike="noStrike">
                        <a:solidFill>
                          <a:srgbClr val="000000"/>
                        </a:solidFill>
                        <a:effectLst/>
                        <a:latin typeface="Calibri" panose="020F0502020204030204" pitchFamily="34" charset="0"/>
                      </a:endParaRPr>
                    </a:p>
                  </a:txBody>
                  <a:tcPr marL="205262" marR="5702" marT="5702" marB="0" anchor="ctr"/>
                </a:tc>
                <a:tc>
                  <a:txBody>
                    <a:bodyPr/>
                    <a:lstStyle/>
                    <a:p>
                      <a:pPr algn="l" rtl="0" fontAlgn="ctr"/>
                      <a:r>
                        <a:rPr lang="en-US" sz="1400" u="none" strike="noStrike">
                          <a:effectLst/>
                        </a:rPr>
                        <a:t>ENTROPY</a:t>
                      </a:r>
                      <a:endParaRPr lang="en-US" sz="1400" b="0" i="0" u="none" strike="noStrike">
                        <a:solidFill>
                          <a:srgbClr val="000000"/>
                        </a:solidFill>
                        <a:effectLst/>
                        <a:latin typeface="Calibri" panose="020F0502020204030204" pitchFamily="34" charset="0"/>
                      </a:endParaRPr>
                    </a:p>
                  </a:txBody>
                  <a:tcPr marL="205262" marR="5702" marT="5702" marB="0" anchor="ctr"/>
                </a:tc>
                <a:tc>
                  <a:txBody>
                    <a:bodyPr/>
                    <a:lstStyle/>
                    <a:p>
                      <a:pPr algn="ctr" rtl="0" fontAlgn="ctr"/>
                      <a:r>
                        <a:rPr lang="en-US" sz="1400" u="none" strike="noStrike">
                          <a:effectLst/>
                        </a:rPr>
                        <a:t>INFORMATION GAIN</a:t>
                      </a:r>
                      <a:endParaRPr lang="en-US" sz="1400" b="0" i="0" u="none" strike="noStrike">
                        <a:solidFill>
                          <a:srgbClr val="000000"/>
                        </a:solidFill>
                        <a:effectLst/>
                        <a:latin typeface="Calibri" panose="020F0502020204030204" pitchFamily="34" charset="0"/>
                      </a:endParaRPr>
                    </a:p>
                  </a:txBody>
                  <a:tcPr marL="205262" marR="5702" marT="5702" marB="0" anchor="ctr"/>
                </a:tc>
                <a:extLst>
                  <a:ext uri="{0D108BD9-81ED-4DB2-BD59-A6C34878D82A}">
                    <a16:rowId xmlns:a16="http://schemas.microsoft.com/office/drawing/2014/main" val="10000"/>
                  </a:ext>
                </a:extLst>
              </a:tr>
              <a:tr h="213159">
                <a:tc>
                  <a:txBody>
                    <a:bodyPr/>
                    <a:lstStyle/>
                    <a:p>
                      <a:pPr algn="ctr" fontAlgn="b"/>
                      <a:r>
                        <a:rPr lang="en-US" sz="1200" u="none" strike="noStrike">
                          <a:effectLst/>
                        </a:rPr>
                        <a:t>TOTAL</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0,940285959</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1"/>
                  </a:ext>
                </a:extLst>
              </a:tr>
              <a:tr h="213159">
                <a:tc>
                  <a:txBody>
                    <a:bodyPr/>
                    <a:lstStyle/>
                    <a:p>
                      <a:pPr algn="ctr" fontAlgn="b"/>
                      <a:r>
                        <a:rPr lang="en-US" sz="1200" u="none" strike="noStrike">
                          <a:effectLst/>
                        </a:rPr>
                        <a:t>OUTLOOK</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a:solidFill>
                            <a:srgbClr val="FF0000"/>
                          </a:solidFill>
                        </a:rPr>
                        <a:t>0,24674982</a:t>
                      </a:r>
                    </a:p>
                  </a:txBody>
                  <a:tcPr marL="5702" marR="5702" marT="5702" marB="0" anchor="b"/>
                </a:tc>
                <a:extLst>
                  <a:ext uri="{0D108BD9-81ED-4DB2-BD59-A6C34878D82A}">
                    <a16:rowId xmlns:a16="http://schemas.microsoft.com/office/drawing/2014/main" val="10002"/>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OVERCAST</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3"/>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RAINY</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0,970950594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4"/>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SUNNY</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0,970950594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5"/>
                  </a:ext>
                </a:extLst>
              </a:tr>
              <a:tr h="213159">
                <a:tc>
                  <a:txBody>
                    <a:bodyPr/>
                    <a:lstStyle/>
                    <a:p>
                      <a:pPr algn="ctr" fontAlgn="b"/>
                      <a:r>
                        <a:rPr lang="en-US" sz="1200" u="none" strike="noStrike">
                          <a:effectLst/>
                        </a:rPr>
                        <a:t>TEMP</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0,029222566</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6"/>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COOL</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0,811278124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7"/>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HOT</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8"/>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MILD</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0,918295834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09"/>
                  </a:ext>
                </a:extLst>
              </a:tr>
              <a:tr h="213159">
                <a:tc>
                  <a:txBody>
                    <a:bodyPr/>
                    <a:lstStyle/>
                    <a:p>
                      <a:pPr algn="ctr" fontAlgn="b"/>
                      <a:r>
                        <a:rPr lang="en-US" sz="1200" u="none" strike="noStrike">
                          <a:effectLst/>
                        </a:rPr>
                        <a:t>HUMIDITY</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0,151835501</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0"/>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HIGH</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0,985228136</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1"/>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NORMAL</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0,591672779</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2"/>
                  </a:ext>
                </a:extLst>
              </a:tr>
              <a:tr h="213159">
                <a:tc>
                  <a:txBody>
                    <a:bodyPr/>
                    <a:lstStyle/>
                    <a:p>
                      <a:pPr algn="ctr" fontAlgn="b"/>
                      <a:r>
                        <a:rPr lang="en-US" sz="1200" u="none" strike="noStrike">
                          <a:effectLst/>
                        </a:rPr>
                        <a:t>WIND</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0,04812703</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3"/>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WEAK</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0,811278124</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4"/>
                  </a:ext>
                </a:extLst>
              </a:tr>
              <a:tr h="213159">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STRONG</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5702" marR="5702" marT="5702"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702" marR="5702" marT="5702"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3204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ctrTitle" idx="4294967295"/>
          </p:nvPr>
        </p:nvSpPr>
        <p:spPr>
          <a:xfrm>
            <a:off x="2431925" y="968125"/>
            <a:ext cx="5617800" cy="783000"/>
          </a:xfrm>
          <a:prstGeom prst="rect">
            <a:avLst/>
          </a:prstGeom>
          <a:ln>
            <a:noFill/>
          </a:ln>
        </p:spPr>
        <p:txBody>
          <a:bodyPr wrap="square" lIns="91425" tIns="91425" rIns="91425" bIns="91425" anchor="t" anchorCtr="0">
            <a:noAutofit/>
          </a:bodyPr>
          <a:lstStyle/>
          <a:p>
            <a:pPr lvl="0" algn="r" rtl="0">
              <a:spcBef>
                <a:spcPts val="0"/>
              </a:spcBef>
              <a:buNone/>
            </a:pPr>
            <a:endParaRPr lang="en" sz="4000"/>
          </a:p>
        </p:txBody>
      </p:sp>
      <p:sp>
        <p:nvSpPr>
          <p:cNvPr id="274" name="Shape 274"/>
          <p:cNvSpPr/>
          <p:nvPr/>
        </p:nvSpPr>
        <p:spPr>
          <a:xfrm>
            <a:off x="539122" y="5034921"/>
            <a:ext cx="1295700" cy="1295700"/>
          </a:xfrm>
          <a:prstGeom prst="rect">
            <a:avLst/>
          </a:prstGeom>
          <a:noFill/>
          <a:ln w="76200" cap="flat" cmpd="sng">
            <a:solidFill>
              <a:srgbClr val="FF0000"/>
            </a:solidFill>
            <a:prstDash val="solid"/>
            <a:miter lim="8000"/>
            <a:headEnd type="none" w="med" len="med"/>
            <a:tailEnd type="none" w="med" len="med"/>
          </a:ln>
        </p:spPr>
        <p:txBody>
          <a:bodyPr wrap="square" lIns="91425" tIns="91425" rIns="91425" bIns="91425" anchor="ctr" anchorCtr="0">
            <a:noAutofit/>
          </a:bodyPr>
          <a:lstStyle/>
          <a:p>
            <a:pPr lvl="0" algn="ctr">
              <a:spcBef>
                <a:spcPts val="0"/>
              </a:spcBef>
              <a:buNone/>
            </a:pPr>
            <a:r>
              <a:rPr lang="en" sz="6000" b="1">
                <a:solidFill>
                  <a:srgbClr val="111111"/>
                </a:solidFill>
                <a:latin typeface="Georgia"/>
                <a:ea typeface="Georgia"/>
                <a:cs typeface="Georgia"/>
                <a:sym typeface="Georgia"/>
              </a:rPr>
              <a:t>?</a:t>
            </a:r>
          </a:p>
        </p:txBody>
      </p:sp>
      <p:sp>
        <p:nvSpPr>
          <p:cNvPr id="2" name="Oval 1"/>
          <p:cNvSpPr/>
          <p:nvPr/>
        </p:nvSpPr>
        <p:spPr>
          <a:xfrm>
            <a:off x="3997812" y="1781175"/>
            <a:ext cx="124301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Outlook</a:t>
            </a:r>
          </a:p>
        </p:txBody>
      </p:sp>
      <p:sp>
        <p:nvSpPr>
          <p:cNvPr id="7" name="Oval 6"/>
          <p:cNvSpPr/>
          <p:nvPr/>
        </p:nvSpPr>
        <p:spPr>
          <a:xfrm>
            <a:off x="5912031" y="3111396"/>
            <a:ext cx="124301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Outlook</a:t>
            </a:r>
          </a:p>
        </p:txBody>
      </p:sp>
      <p:sp>
        <p:nvSpPr>
          <p:cNvPr id="8" name="Oval 7"/>
          <p:cNvSpPr/>
          <p:nvPr/>
        </p:nvSpPr>
        <p:spPr>
          <a:xfrm>
            <a:off x="3997812" y="3111396"/>
            <a:ext cx="124301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Outlook</a:t>
            </a:r>
          </a:p>
        </p:txBody>
      </p:sp>
      <p:sp>
        <p:nvSpPr>
          <p:cNvPr id="9" name="Oval 8"/>
          <p:cNvSpPr/>
          <p:nvPr/>
        </p:nvSpPr>
        <p:spPr>
          <a:xfrm>
            <a:off x="2083593" y="3157546"/>
            <a:ext cx="124301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Outlook</a:t>
            </a:r>
          </a:p>
        </p:txBody>
      </p:sp>
      <p:cxnSp>
        <p:nvCxnSpPr>
          <p:cNvPr id="4" name="Straight Arrow Connector 3"/>
          <p:cNvCxnSpPr>
            <a:stCxn id="2" idx="3"/>
            <a:endCxn id="9" idx="0"/>
          </p:cNvCxnSpPr>
          <p:nvPr/>
        </p:nvCxnSpPr>
        <p:spPr>
          <a:xfrm flipH="1">
            <a:off x="2705100" y="2561664"/>
            <a:ext cx="1474747" cy="59588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 idx="4"/>
            <a:endCxn id="8" idx="0"/>
          </p:cNvCxnSpPr>
          <p:nvPr/>
        </p:nvCxnSpPr>
        <p:spPr>
          <a:xfrm>
            <a:off x="4619319" y="2695575"/>
            <a:ext cx="0" cy="4158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5"/>
            <a:endCxn id="7" idx="0"/>
          </p:cNvCxnSpPr>
          <p:nvPr/>
        </p:nvCxnSpPr>
        <p:spPr>
          <a:xfrm>
            <a:off x="5058790" y="2561664"/>
            <a:ext cx="1474748" cy="549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533400" y="533400"/>
            <a:ext cx="2106600" cy="942000"/>
          </a:xfrm>
          <a:prstGeom prst="rect">
            <a:avLst/>
          </a:prstGeom>
        </p:spPr>
        <p:txBody>
          <a:bodyPr wrap="square" lIns="91425" tIns="91425" rIns="91425" bIns="91425" anchor="t" anchorCtr="0">
            <a:noAutofit/>
          </a:bodyPr>
          <a:lstStyle/>
          <a:p>
            <a:pPr lvl="0">
              <a:spcBef>
                <a:spcPts val="0"/>
              </a:spcBef>
              <a:buNone/>
            </a:pPr>
            <a:r>
              <a:rPr lang="en-US"/>
              <a:t>O</a:t>
            </a:r>
            <a:r>
              <a:rPr lang="en"/>
              <a:t>utline </a:t>
            </a:r>
          </a:p>
        </p:txBody>
      </p:sp>
      <p:sp>
        <p:nvSpPr>
          <p:cNvPr id="80" name="Shape 80"/>
          <p:cNvSpPr txBox="1">
            <a:spLocks noGrp="1"/>
          </p:cNvSpPr>
          <p:nvPr>
            <p:ph type="body" idx="1"/>
          </p:nvPr>
        </p:nvSpPr>
        <p:spPr>
          <a:xfrm>
            <a:off x="3203050" y="1205250"/>
            <a:ext cx="5185200" cy="4899600"/>
          </a:xfrm>
          <a:prstGeom prst="rect">
            <a:avLst/>
          </a:prstGeom>
        </p:spPr>
        <p:txBody>
          <a:bodyPr wrap="square" lIns="91425" tIns="91425" rIns="91425" bIns="91425" anchor="t" anchorCtr="0">
            <a:noAutofit/>
          </a:bodyPr>
          <a:lstStyle/>
          <a:p>
            <a:pPr marL="457200" lvl="0" indent="-228600" rtl="0">
              <a:spcBef>
                <a:spcPts val="0"/>
              </a:spcBef>
            </a:pPr>
            <a:r>
              <a:rPr lang="en-US"/>
              <a:t>D</a:t>
            </a:r>
            <a:r>
              <a:rPr lang="en"/>
              <a:t>efinisi </a:t>
            </a:r>
          </a:p>
          <a:p>
            <a:pPr marL="457200" lvl="0" indent="-228600" rtl="0">
              <a:spcBef>
                <a:spcPts val="0"/>
              </a:spcBef>
            </a:pPr>
            <a:r>
              <a:rPr lang="en-US"/>
              <a:t>K</a:t>
            </a:r>
            <a:r>
              <a:rPr lang="en"/>
              <a:t>onsep Decision Tree</a:t>
            </a:r>
          </a:p>
          <a:p>
            <a:pPr marL="457200" lvl="0" indent="-228600" rtl="0">
              <a:spcBef>
                <a:spcPts val="0"/>
              </a:spcBef>
            </a:pPr>
            <a:r>
              <a:rPr lang="en-US"/>
              <a:t>T</a:t>
            </a:r>
            <a:r>
              <a:rPr lang="en"/>
              <a:t>ujuan </a:t>
            </a:r>
          </a:p>
          <a:p>
            <a:pPr marL="457200" lvl="0" indent="-228600" rtl="0">
              <a:spcBef>
                <a:spcPts val="0"/>
              </a:spcBef>
            </a:pPr>
            <a:r>
              <a:rPr lang="en-US"/>
              <a:t>S</a:t>
            </a:r>
            <a:r>
              <a:rPr lang="en"/>
              <a:t>truktur </a:t>
            </a:r>
          </a:p>
          <a:p>
            <a:pPr marL="457200" lvl="0" indent="-228600" rtl="0">
              <a:spcBef>
                <a:spcPts val="0"/>
              </a:spcBef>
            </a:pPr>
            <a:r>
              <a:rPr lang="en-US"/>
              <a:t>K</a:t>
            </a:r>
            <a:r>
              <a:rPr lang="en"/>
              <a:t>asus </a:t>
            </a:r>
          </a:p>
          <a:p>
            <a:pPr lvl="0" rt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33400" y="533400"/>
            <a:ext cx="2106600" cy="990600"/>
          </a:xfrm>
          <a:prstGeom prst="rect">
            <a:avLst/>
          </a:prstGeom>
        </p:spPr>
        <p:txBody>
          <a:bodyPr wrap="square" lIns="91425" tIns="91425" rIns="91425" bIns="91425" anchor="t" anchorCtr="0">
            <a:noAutofit/>
          </a:bodyPr>
          <a:lstStyle/>
          <a:p>
            <a:pPr lvl="0" rtl="0">
              <a:spcBef>
                <a:spcPts val="0"/>
              </a:spcBef>
              <a:buNone/>
            </a:pPr>
            <a:r>
              <a:rPr lang="en-US"/>
              <a:t>D</a:t>
            </a:r>
            <a:r>
              <a:rPr lang="en"/>
              <a:t>efinisi </a:t>
            </a:r>
          </a:p>
        </p:txBody>
      </p:sp>
      <p:sp>
        <p:nvSpPr>
          <p:cNvPr id="53" name="Shape 53"/>
          <p:cNvSpPr txBox="1"/>
          <p:nvPr/>
        </p:nvSpPr>
        <p:spPr>
          <a:xfrm>
            <a:off x="1582625" y="2263950"/>
            <a:ext cx="3027900" cy="2207100"/>
          </a:xfrm>
          <a:prstGeom prst="rect">
            <a:avLst/>
          </a:prstGeom>
          <a:noFill/>
          <a:ln>
            <a:noFill/>
          </a:ln>
        </p:spPr>
        <p:txBody>
          <a:bodyPr wrap="square" lIns="91425" tIns="91425" rIns="91425" bIns="91425" anchor="t" anchorCtr="0">
            <a:noAutofit/>
          </a:bodyPr>
          <a:lstStyle/>
          <a:p>
            <a:pPr lvl="0" rtl="0">
              <a:spcBef>
                <a:spcPts val="600"/>
              </a:spcBef>
              <a:buNone/>
            </a:pPr>
            <a:r>
              <a:rPr lang="en" b="1">
                <a:solidFill>
                  <a:srgbClr val="FF0000"/>
                </a:solidFill>
                <a:latin typeface="Georgia"/>
                <a:ea typeface="Georgia"/>
                <a:cs typeface="Georgia"/>
                <a:sym typeface="Georgia"/>
              </a:rPr>
              <a:t>TYPE</a:t>
            </a:r>
          </a:p>
          <a:p>
            <a:endParaRPr lang="en-US" sz="1800">
              <a:latin typeface="Tw Cen MT" pitchFamily="34" charset="0"/>
            </a:endParaRPr>
          </a:p>
          <a:p>
            <a:r>
              <a:rPr lang="id-ID" sz="1800">
                <a:latin typeface="Tw Cen MT" pitchFamily="34" charset="0"/>
              </a:rPr>
              <a:t>model prediksi menggunakan struktur pohon atau struktur berhirarki. </a:t>
            </a:r>
          </a:p>
          <a:p>
            <a:pPr lvl="0" rtl="0">
              <a:spcBef>
                <a:spcPts val="600"/>
              </a:spcBef>
              <a:buClr>
                <a:schemeClr val="dk1"/>
              </a:buClr>
              <a:buFont typeface="Arial"/>
              <a:buNone/>
            </a:pPr>
            <a:endParaRPr>
              <a:solidFill>
                <a:srgbClr val="1D1D1B"/>
              </a:solidFill>
              <a:latin typeface="Georgia"/>
              <a:ea typeface="Georgia"/>
              <a:cs typeface="Georgia"/>
              <a:sym typeface="Georgia"/>
            </a:endParaRPr>
          </a:p>
          <a:p>
            <a:pPr lvl="0" rtl="0">
              <a:spcBef>
                <a:spcPts val="600"/>
              </a:spcBef>
              <a:buNone/>
            </a:pPr>
            <a:endParaRPr>
              <a:solidFill>
                <a:srgbClr val="1D1D1B"/>
              </a:solidFill>
              <a:latin typeface="Georgia"/>
              <a:ea typeface="Georgia"/>
              <a:cs typeface="Georgia"/>
              <a:sym typeface="Georgia"/>
            </a:endParaRPr>
          </a:p>
        </p:txBody>
      </p:sp>
      <p:sp>
        <p:nvSpPr>
          <p:cNvPr id="54" name="Shape 54"/>
          <p:cNvSpPr txBox="1"/>
          <p:nvPr/>
        </p:nvSpPr>
        <p:spPr>
          <a:xfrm>
            <a:off x="5020389" y="2263950"/>
            <a:ext cx="3160200" cy="2207100"/>
          </a:xfrm>
          <a:prstGeom prst="rect">
            <a:avLst/>
          </a:prstGeom>
          <a:noFill/>
          <a:ln>
            <a:noFill/>
          </a:ln>
        </p:spPr>
        <p:txBody>
          <a:bodyPr wrap="square" lIns="91425" tIns="91425" rIns="91425" bIns="91425" anchor="t" anchorCtr="0">
            <a:noAutofit/>
          </a:bodyPr>
          <a:lstStyle/>
          <a:p>
            <a:pPr lvl="0" rtl="0">
              <a:spcBef>
                <a:spcPts val="600"/>
              </a:spcBef>
              <a:buNone/>
            </a:pPr>
            <a:r>
              <a:rPr lang="en" b="1">
                <a:solidFill>
                  <a:srgbClr val="FF0000"/>
                </a:solidFill>
                <a:latin typeface="Georgia"/>
                <a:ea typeface="Georgia"/>
                <a:cs typeface="Georgia"/>
                <a:sym typeface="Georgia"/>
              </a:rPr>
              <a:t>METODE PROBLEM SOLVING</a:t>
            </a:r>
          </a:p>
          <a:p>
            <a:pPr>
              <a:spcBef>
                <a:spcPts val="600"/>
              </a:spcBef>
            </a:pPr>
            <a:endParaRPr lang="en-US" sz="1800">
              <a:latin typeface="Tw Cen MT" pitchFamily="34" charset="0"/>
            </a:endParaRPr>
          </a:p>
          <a:p>
            <a:pPr>
              <a:spcBef>
                <a:spcPts val="600"/>
              </a:spcBef>
            </a:pPr>
            <a:r>
              <a:rPr lang="id-ID" sz="1800">
                <a:latin typeface="Tw Cen MT" pitchFamily="34" charset="0"/>
              </a:rPr>
              <a:t>pemetaan mengenai alternatif-alternatif pemecahan masalah yang dapat diambil dari masalah tersebut. </a:t>
            </a:r>
          </a:p>
        </p:txBody>
      </p:sp>
      <p:sp>
        <p:nvSpPr>
          <p:cNvPr id="55" name="Shape 55"/>
          <p:cNvSpPr txBox="1"/>
          <p:nvPr/>
        </p:nvSpPr>
        <p:spPr>
          <a:xfrm>
            <a:off x="1582625" y="4820325"/>
            <a:ext cx="6598200" cy="826500"/>
          </a:xfrm>
          <a:prstGeom prst="rect">
            <a:avLst/>
          </a:prstGeom>
          <a:noFill/>
          <a:ln>
            <a:noFill/>
          </a:ln>
        </p:spPr>
        <p:txBody>
          <a:bodyPr wrap="square" lIns="91425" tIns="91425" rIns="91425" bIns="91425" anchor="t" anchorCtr="0">
            <a:noAutofit/>
          </a:bodyPr>
          <a:lstStyle/>
          <a:p>
            <a:pPr lvl="0" rtl="0">
              <a:spcBef>
                <a:spcPts val="1000"/>
              </a:spcBef>
              <a:spcAft>
                <a:spcPts val="1000"/>
              </a:spcAft>
              <a:buNone/>
            </a:pPr>
            <a:endParaRPr sz="1200">
              <a:solidFill>
                <a:srgbClr val="1D1D1B"/>
              </a:solidFill>
              <a:latin typeface="Georgia"/>
              <a:ea typeface="Georgia"/>
              <a:cs typeface="Georgia"/>
              <a:sym typeface="Georgia"/>
            </a:endParaRPr>
          </a:p>
          <a:p>
            <a:pPr lvl="0" rtl="0">
              <a:spcBef>
                <a:spcPts val="1000"/>
              </a:spcBef>
              <a:spcAft>
                <a:spcPts val="1000"/>
              </a:spcAft>
              <a:buNone/>
            </a:pPr>
            <a:endParaRPr sz="1200">
              <a:solidFill>
                <a:srgbClr val="1D1D1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subTitle" idx="4294967295"/>
          </p:nvPr>
        </p:nvSpPr>
        <p:spPr>
          <a:xfrm>
            <a:off x="2487130" y="430959"/>
            <a:ext cx="5617800" cy="1046400"/>
          </a:xfrm>
          <a:prstGeom prst="rect">
            <a:avLst/>
          </a:prstGeom>
        </p:spPr>
        <p:txBody>
          <a:bodyPr wrap="square" lIns="91425" tIns="91425" rIns="91425" bIns="91425" anchor="t" anchorCtr="0">
            <a:noAutofit/>
          </a:bodyPr>
          <a:lstStyle/>
          <a:p>
            <a:pPr lvl="0" algn="r">
              <a:spcBef>
                <a:spcPts val="0"/>
              </a:spcBef>
              <a:buNone/>
            </a:pPr>
            <a:r>
              <a:rPr lang="en" sz="4000">
                <a:solidFill>
                  <a:srgbClr val="FFFFFF"/>
                </a:solidFill>
                <a:highlight>
                  <a:srgbClr val="FF0000"/>
                </a:highlight>
              </a:rPr>
              <a:t> Konsep Decision Tree </a:t>
            </a:r>
          </a:p>
        </p:txBody>
      </p:sp>
      <p:sp>
        <p:nvSpPr>
          <p:cNvPr id="62" name="Shape 62"/>
          <p:cNvSpPr txBox="1">
            <a:spLocks noGrp="1"/>
          </p:cNvSpPr>
          <p:nvPr>
            <p:ph type="body" idx="4294967295"/>
          </p:nvPr>
        </p:nvSpPr>
        <p:spPr>
          <a:xfrm>
            <a:off x="2487130" y="1477359"/>
            <a:ext cx="5617800" cy="2096700"/>
          </a:xfrm>
          <a:prstGeom prst="rect">
            <a:avLst/>
          </a:prstGeom>
        </p:spPr>
        <p:txBody>
          <a:bodyPr wrap="square" lIns="91425" tIns="91425" rIns="91425" bIns="91425" anchor="t" anchorCtr="0">
            <a:noAutofit/>
          </a:bodyPr>
          <a:lstStyle/>
          <a:p>
            <a:pPr lvl="0" algn="r" rtl="0">
              <a:spcBef>
                <a:spcPts val="0"/>
              </a:spcBef>
              <a:buNone/>
            </a:pPr>
            <a:r>
              <a:rPr lang="en" sz="2000"/>
              <a:t>Mengubah data menjadi pohon keputusan dan kumpulan aturan keputusan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39" y="3574059"/>
            <a:ext cx="4498848" cy="1954771"/>
          </a:xfrm>
          <a:prstGeom prst="rect">
            <a:avLst/>
          </a:prstGeom>
          <a:ln w="76200">
            <a:solidFill>
              <a:srgbClr val="FF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ctrTitle" idx="4294967295"/>
          </p:nvPr>
        </p:nvSpPr>
        <p:spPr>
          <a:xfrm>
            <a:off x="480660" y="446932"/>
            <a:ext cx="4701600" cy="1546500"/>
          </a:xfrm>
          <a:prstGeom prst="rect">
            <a:avLst/>
          </a:prstGeom>
          <a:ln>
            <a:noFill/>
          </a:ln>
        </p:spPr>
        <p:txBody>
          <a:bodyPr wrap="square" lIns="91425" tIns="91425" rIns="91425" bIns="91425" anchor="t" anchorCtr="0">
            <a:noAutofit/>
          </a:bodyPr>
          <a:lstStyle/>
          <a:p>
            <a:pPr lvl="0" rtl="0">
              <a:spcBef>
                <a:spcPts val="0"/>
              </a:spcBef>
              <a:buNone/>
            </a:pPr>
            <a:r>
              <a:rPr lang="en" sz="5400">
                <a:solidFill>
                  <a:srgbClr val="FFFFFF"/>
                </a:solidFill>
                <a:highlight>
                  <a:srgbClr val="FF0000"/>
                </a:highlight>
                <a:latin typeface="Georgia"/>
                <a:ea typeface="Georgia"/>
                <a:cs typeface="Georgia"/>
                <a:sym typeface="Georgia"/>
              </a:rPr>
              <a:t>Manfaat</a:t>
            </a:r>
          </a:p>
        </p:txBody>
      </p:sp>
      <p:sp>
        <p:nvSpPr>
          <p:cNvPr id="87" name="Shape 87"/>
          <p:cNvSpPr txBox="1">
            <a:spLocks noGrp="1"/>
          </p:cNvSpPr>
          <p:nvPr>
            <p:ph type="subTitle" idx="4294967295"/>
          </p:nvPr>
        </p:nvSpPr>
        <p:spPr>
          <a:xfrm>
            <a:off x="1144049" y="1701215"/>
            <a:ext cx="6870398" cy="1046400"/>
          </a:xfrm>
          <a:prstGeom prst="rect">
            <a:avLst/>
          </a:prstGeom>
        </p:spPr>
        <p:txBody>
          <a:bodyPr wrap="square" lIns="91425" tIns="91425" rIns="91425" bIns="91425" anchor="t" anchorCtr="0">
            <a:noAutofit/>
          </a:bodyPr>
          <a:lstStyle/>
          <a:p>
            <a:pPr marL="342900" indent="-342900">
              <a:buFont typeface="Wingdings" panose="05000000000000000000" pitchFamily="2" charset="2"/>
              <a:buChar char="§"/>
            </a:pPr>
            <a:r>
              <a:rPr lang="en-US" sz="2000">
                <a:latin typeface="Tw Cen MT" pitchFamily="34" charset="0"/>
              </a:rPr>
              <a:t>M</a:t>
            </a:r>
            <a:r>
              <a:rPr lang="id-ID" sz="2000">
                <a:latin typeface="Tw Cen MT" pitchFamily="34" charset="0"/>
              </a:rPr>
              <a:t>engubah bentuk data (tabel) menjadi model pohon, mengubah model pohon menjadi rule, dan menyederhanakan rule</a:t>
            </a:r>
          </a:p>
          <a:p>
            <a:pPr marL="342900" indent="-342900">
              <a:buFont typeface="Wingdings" panose="05000000000000000000" pitchFamily="2" charset="2"/>
              <a:buChar char="§"/>
            </a:pPr>
            <a:r>
              <a:rPr lang="en-US" sz="2000">
                <a:latin typeface="Tw Cen MT" pitchFamily="34" charset="0"/>
              </a:rPr>
              <a:t>M</a:t>
            </a:r>
            <a:r>
              <a:rPr lang="id-ID" sz="2000">
                <a:latin typeface="Tw Cen MT" pitchFamily="34" charset="0"/>
              </a:rPr>
              <a:t>em-break down proses pengambilan keputusan yang kompleks menjadi lebih simpel sehingga pengambil keputusan akan lebih menginterpretasikan solusi dari permasalahan. </a:t>
            </a:r>
          </a:p>
          <a:p>
            <a:pPr marL="342900" indent="-342900">
              <a:buFont typeface="Wingdings" panose="05000000000000000000" pitchFamily="2" charset="2"/>
              <a:buChar char="§"/>
            </a:pPr>
            <a:r>
              <a:rPr lang="en-US" sz="2000">
                <a:latin typeface="Tw Cen MT" pitchFamily="34" charset="0"/>
              </a:rPr>
              <a:t>M</a:t>
            </a:r>
            <a:r>
              <a:rPr lang="id-ID" sz="2000">
                <a:latin typeface="Tw Cen MT" pitchFamily="34" charset="0"/>
              </a:rPr>
              <a:t>engeksplorasi data, menemukan hubungan tersembunyi antara sejumlah calon variabel input dengan sebuah variabel target. </a:t>
            </a:r>
            <a:endParaRPr lang="id-ID" sz="2000" dirty="0">
              <a:latin typeface="Tw Cen M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4" name="Content Placeholder 2"/>
          <p:cNvSpPr txBox="1">
            <a:spLocks/>
          </p:cNvSpPr>
          <p:nvPr/>
        </p:nvSpPr>
        <p:spPr>
          <a:xfrm>
            <a:off x="1865457" y="932329"/>
            <a:ext cx="6704801" cy="4284748"/>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1pPr>
            <a:lvl2pPr marR="0" lvl="1"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2pPr>
            <a:lvl3pPr marR="0" lvl="2"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3pPr>
            <a:lvl4pPr marR="0" lvl="3"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4pPr>
            <a:lvl5pPr marR="0" lvl="4"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5pPr>
            <a:lvl6pPr marR="0" lvl="5"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6pPr>
            <a:lvl7pPr marR="0" lvl="6"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7pPr>
            <a:lvl8pPr marR="0" lvl="7"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8pPr>
            <a:lvl9pPr marR="0" lvl="8" algn="l" rtl="0">
              <a:lnSpc>
                <a:spcPct val="100000"/>
              </a:lnSpc>
              <a:spcBef>
                <a:spcPts val="0"/>
              </a:spcBef>
              <a:spcAft>
                <a:spcPts val="0"/>
              </a:spcAft>
              <a:buClr>
                <a:srgbClr val="999999"/>
              </a:buClr>
              <a:buSzPct val="100000"/>
              <a:buFont typeface="Georgia"/>
              <a:buChar char="■"/>
              <a:defRPr sz="3800" b="0" i="1" u="none" strike="noStrike" cap="none">
                <a:solidFill>
                  <a:srgbClr val="111111"/>
                </a:solidFill>
                <a:latin typeface="Georgia"/>
                <a:ea typeface="Georgia"/>
                <a:cs typeface="Georgia"/>
                <a:sym typeface="Georgia"/>
              </a:defRPr>
            </a:lvl9pPr>
          </a:lstStyle>
          <a:p>
            <a:pPr marL="342900" indent="-342900">
              <a:buFont typeface="Wingdings" panose="05000000000000000000" pitchFamily="2" charset="2"/>
              <a:buChar char="§"/>
            </a:pPr>
            <a:r>
              <a:rPr lang="id-ID" sz="2000">
                <a:latin typeface="Tw Cen MT" pitchFamily="34" charset="0"/>
              </a:rPr>
              <a:t>Setiap path dalam tree dihubungkan dengan sebuah aturan, di mana premis terdiri atas sekumpulan node-node, dan kesimpulan dari aturam terdiri atas kelas yang terhubung dengan leaf dari path.</a:t>
            </a:r>
            <a:br>
              <a:rPr lang="id-ID" sz="2000">
                <a:latin typeface="Tw Cen MT" pitchFamily="34" charset="0"/>
              </a:rPr>
            </a:br>
            <a:endParaRPr lang="id-ID" sz="2000">
              <a:latin typeface="Tw Cen MT" pitchFamily="34" charset="0"/>
            </a:endParaRPr>
          </a:p>
          <a:p>
            <a:pPr marL="342900" indent="-342900">
              <a:buFont typeface="Wingdings" panose="05000000000000000000" pitchFamily="2" charset="2"/>
              <a:buChar char="§"/>
            </a:pPr>
            <a:endParaRPr lang="id-ID" sz="2000">
              <a:latin typeface="Tw Cen MT" pitchFamily="34" charset="0"/>
            </a:endParaRPr>
          </a:p>
          <a:p>
            <a:pPr marL="342900" indent="-342900">
              <a:buFont typeface="Wingdings" panose="05000000000000000000" pitchFamily="2" charset="2"/>
              <a:buChar char="§"/>
            </a:pPr>
            <a:endParaRPr lang="en-US" sz="2000">
              <a:latin typeface="Tw Cen MT" pitchFamily="34" charset="0"/>
            </a:endParaRPr>
          </a:p>
          <a:p>
            <a:pPr marL="342900" indent="-342900">
              <a:buFont typeface="Wingdings" panose="05000000000000000000" pitchFamily="2" charset="2"/>
              <a:buChar char="§"/>
            </a:pPr>
            <a:endParaRPr lang="en-US" sz="2000">
              <a:latin typeface="Tw Cen MT" pitchFamily="34" charset="0"/>
            </a:endParaRPr>
          </a:p>
          <a:p>
            <a:pPr marL="342900" indent="-342900">
              <a:buFont typeface="Wingdings" panose="05000000000000000000" pitchFamily="2" charset="2"/>
              <a:buChar char="§"/>
            </a:pPr>
            <a:endParaRPr lang="en-US" sz="2000">
              <a:latin typeface="Tw Cen MT" pitchFamily="34" charset="0"/>
            </a:endParaRPr>
          </a:p>
          <a:p>
            <a:pPr marL="342900" indent="-342900">
              <a:buFont typeface="Wingdings" panose="05000000000000000000" pitchFamily="2" charset="2"/>
              <a:buChar char="§"/>
            </a:pPr>
            <a:endParaRPr lang="id-ID" sz="2000">
              <a:latin typeface="Tw Cen MT" pitchFamily="34" charset="0"/>
            </a:endParaRPr>
          </a:p>
          <a:p>
            <a:pPr marL="342900" indent="-342900">
              <a:buFont typeface="Wingdings" panose="05000000000000000000" pitchFamily="2" charset="2"/>
              <a:buChar char="§"/>
            </a:pPr>
            <a:endParaRPr lang="en-US" sz="2000">
              <a:latin typeface="Tw Cen MT" pitchFamily="34" charset="0"/>
            </a:endParaRPr>
          </a:p>
          <a:p>
            <a:pPr marL="342900" indent="-342900">
              <a:buFont typeface="Wingdings" panose="05000000000000000000" pitchFamily="2" charset="2"/>
              <a:buChar char="§"/>
            </a:pPr>
            <a:endParaRPr lang="id-ID" sz="2000">
              <a:latin typeface="Tw Cen MT" pitchFamily="34" charset="0"/>
            </a:endParaRPr>
          </a:p>
          <a:p>
            <a:pPr marL="342900" indent="-342900">
              <a:buFont typeface="Wingdings" panose="05000000000000000000" pitchFamily="2" charset="2"/>
              <a:buChar char="§"/>
            </a:pPr>
            <a:endParaRPr lang="id-ID" sz="2000">
              <a:latin typeface="Tw Cen MT" pitchFamily="34" charset="0"/>
            </a:endParaRPr>
          </a:p>
          <a:p>
            <a:pPr marL="342900" indent="-342900">
              <a:buFont typeface="Wingdings" panose="05000000000000000000" pitchFamily="2" charset="2"/>
              <a:buChar char="§"/>
            </a:pPr>
            <a:r>
              <a:rPr lang="id-ID" sz="2000">
                <a:latin typeface="Tw Cen MT" pitchFamily="34" charset="0"/>
              </a:rPr>
              <a:t>Bagian awal dari pohon keputusan ini adalah titik akar (root), sedangkan setiap cabang dari pohon keputusan merupakan pembagian berdasarkan hasil uji, dan titik akhir (leaf) merupakan pembagian kelas yang dihasilkan</a:t>
            </a:r>
            <a:endParaRPr lang="id-ID" sz="2000" dirty="0">
              <a:latin typeface="Tw Cen MT"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713" y="2388569"/>
            <a:ext cx="3989038" cy="2506062"/>
          </a:xfrm>
          <a:prstGeom prst="rect">
            <a:avLst/>
          </a:prstGeom>
          <a:ln w="57150">
            <a:solidFill>
              <a:srgbClr val="FF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533400" y="533400"/>
            <a:ext cx="2106600" cy="1309200"/>
          </a:xfrm>
          <a:prstGeom prst="rect">
            <a:avLst/>
          </a:prstGeom>
        </p:spPr>
        <p:txBody>
          <a:bodyPr wrap="square" lIns="91425" tIns="91425" rIns="91425" bIns="91425" anchor="t" anchorCtr="0">
            <a:noAutofit/>
          </a:bodyPr>
          <a:lstStyle/>
          <a:p>
            <a:pPr lvl="0">
              <a:spcBef>
                <a:spcPts val="0"/>
              </a:spcBef>
              <a:buNone/>
            </a:pPr>
            <a:r>
              <a:rPr lang="en"/>
              <a:t>Jenis Simpul</a:t>
            </a:r>
          </a:p>
        </p:txBody>
      </p:sp>
      <p:sp>
        <p:nvSpPr>
          <p:cNvPr id="108" name="Shape 108"/>
          <p:cNvSpPr txBox="1">
            <a:spLocks noGrp="1"/>
          </p:cNvSpPr>
          <p:nvPr>
            <p:ph type="body" idx="1"/>
          </p:nvPr>
        </p:nvSpPr>
        <p:spPr>
          <a:xfrm>
            <a:off x="1442950" y="2069300"/>
            <a:ext cx="2233500" cy="4019700"/>
          </a:xfrm>
          <a:prstGeom prst="rect">
            <a:avLst/>
          </a:prstGeom>
        </p:spPr>
        <p:txBody>
          <a:bodyPr wrap="square" lIns="91425" tIns="91425" rIns="91425" bIns="91425" anchor="t" anchorCtr="0">
            <a:noAutofit/>
          </a:bodyPr>
          <a:lstStyle/>
          <a:p>
            <a:pPr lvl="0" rtl="0">
              <a:spcBef>
                <a:spcPts val="0"/>
              </a:spcBef>
              <a:buClr>
                <a:schemeClr val="dk1"/>
              </a:buClr>
              <a:buSzPct val="55000"/>
              <a:buFont typeface="Arial"/>
              <a:buNone/>
            </a:pPr>
            <a:r>
              <a:rPr lang="en" sz="2000">
                <a:solidFill>
                  <a:srgbClr val="FFFFFF"/>
                </a:solidFill>
                <a:highlight>
                  <a:srgbClr val="FF0000"/>
                </a:highlight>
              </a:rPr>
              <a:t>Akar</a:t>
            </a:r>
          </a:p>
          <a:p>
            <a:pPr lvl="0">
              <a:buNone/>
            </a:pPr>
            <a:r>
              <a:rPr lang="en-US"/>
              <a:t>Tidak memiliki cabang yang masuk dan memiliki cabang lebih dari satu, terkadang tidak memiliki cabang sama sekali. Simpul ini biasanya berupa atribut yang paling memiliki pengaruh terbesar pada suatu kelas tertentu.</a:t>
            </a:r>
          </a:p>
        </p:txBody>
      </p:sp>
      <p:sp>
        <p:nvSpPr>
          <p:cNvPr id="109" name="Shape 109"/>
          <p:cNvSpPr txBox="1">
            <a:spLocks noGrp="1"/>
          </p:cNvSpPr>
          <p:nvPr>
            <p:ph type="body" idx="2"/>
          </p:nvPr>
        </p:nvSpPr>
        <p:spPr>
          <a:xfrm>
            <a:off x="3790875" y="2069300"/>
            <a:ext cx="2233500" cy="4019700"/>
          </a:xfrm>
          <a:prstGeom prst="rect">
            <a:avLst/>
          </a:prstGeom>
        </p:spPr>
        <p:txBody>
          <a:bodyPr wrap="square" lIns="91425" tIns="91425" rIns="91425" bIns="91425" anchor="t" anchorCtr="0">
            <a:noAutofit/>
          </a:bodyPr>
          <a:lstStyle/>
          <a:p>
            <a:pPr lvl="0" rtl="0">
              <a:spcBef>
                <a:spcPts val="0"/>
              </a:spcBef>
              <a:buNone/>
            </a:pPr>
            <a:r>
              <a:rPr lang="en" sz="2000">
                <a:solidFill>
                  <a:srgbClr val="FFFFFF"/>
                </a:solidFill>
                <a:highlight>
                  <a:srgbClr val="FF0000"/>
                </a:highlight>
              </a:rPr>
              <a:t>Internal</a:t>
            </a:r>
          </a:p>
          <a:p>
            <a:pPr lvl="0">
              <a:buNone/>
            </a:pPr>
            <a:r>
              <a:rPr lang="en-US"/>
              <a:t>Memiliki 1 cabang yang masuk, dan memiliki lebih dari 1 cabang yang keluar.</a:t>
            </a:r>
          </a:p>
        </p:txBody>
      </p:sp>
      <p:sp>
        <p:nvSpPr>
          <p:cNvPr id="110" name="Shape 110"/>
          <p:cNvSpPr txBox="1">
            <a:spLocks noGrp="1"/>
          </p:cNvSpPr>
          <p:nvPr>
            <p:ph type="body" idx="3"/>
          </p:nvPr>
        </p:nvSpPr>
        <p:spPr>
          <a:xfrm>
            <a:off x="6138800" y="2069300"/>
            <a:ext cx="2233500" cy="4019700"/>
          </a:xfrm>
          <a:prstGeom prst="rect">
            <a:avLst/>
          </a:prstGeom>
        </p:spPr>
        <p:txBody>
          <a:bodyPr wrap="square" lIns="91425" tIns="91425" rIns="91425" bIns="91425" anchor="t" anchorCtr="0">
            <a:noAutofit/>
          </a:bodyPr>
          <a:lstStyle/>
          <a:p>
            <a:pPr lvl="0" rtl="0">
              <a:spcBef>
                <a:spcPts val="0"/>
              </a:spcBef>
              <a:buNone/>
            </a:pPr>
            <a:r>
              <a:rPr lang="en" sz="2000">
                <a:solidFill>
                  <a:srgbClr val="FFFFFF"/>
                </a:solidFill>
                <a:highlight>
                  <a:srgbClr val="FF0000"/>
                </a:highlight>
              </a:rPr>
              <a:t>Daun</a:t>
            </a:r>
          </a:p>
          <a:p>
            <a:pPr lvl="0">
              <a:buNone/>
            </a:pPr>
            <a:r>
              <a:rPr lang="en-US"/>
              <a:t>Memiliki 1 cabang yang masuk, dan tidak memiliki cabang sama sekali dan menandai bahwa simpul tersebut merupakan label kelas.</a:t>
            </a:r>
          </a:p>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533400" y="533400"/>
            <a:ext cx="2106600" cy="1309200"/>
          </a:xfrm>
          <a:prstGeom prst="rect">
            <a:avLst/>
          </a:prstGeom>
        </p:spPr>
        <p:txBody>
          <a:bodyPr wrap="square" lIns="91425" tIns="91425" rIns="91425" bIns="91425" anchor="t" anchorCtr="0">
            <a:noAutofit/>
          </a:bodyPr>
          <a:lstStyle/>
          <a:p>
            <a:pPr lvl="0" rtl="0">
              <a:spcBef>
                <a:spcPts val="0"/>
              </a:spcBef>
              <a:buNone/>
            </a:pPr>
            <a:r>
              <a:rPr lang="en-US"/>
              <a:t>S</a:t>
            </a:r>
            <a:r>
              <a:rPr lang="en"/>
              <a:t>truktur Data</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0" y="2567639"/>
            <a:ext cx="7392660" cy="178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533400" y="4875175"/>
            <a:ext cx="5708400" cy="770400"/>
          </a:xfrm>
          <a:prstGeom prst="rect">
            <a:avLst/>
          </a:prstGeom>
        </p:spPr>
        <p:txBody>
          <a:bodyPr wrap="square" lIns="91425" tIns="91425" rIns="91425" bIns="91425" anchor="b" anchorCtr="0">
            <a:noAutofit/>
          </a:bodyPr>
          <a:lstStyle/>
          <a:p>
            <a:pPr lvl="0" rtl="0">
              <a:spcBef>
                <a:spcPts val="0"/>
              </a:spcBef>
              <a:buNone/>
            </a:pPr>
            <a:r>
              <a:rPr lang="en" b="1">
                <a:solidFill>
                  <a:srgbClr val="111111"/>
                </a:solidFill>
              </a:rPr>
              <a:t>Simbol </a:t>
            </a:r>
            <a:endParaRPr lang="en"/>
          </a:p>
        </p:txBody>
      </p:sp>
      <p:pic>
        <p:nvPicPr>
          <p:cNvPr id="4" name="Picture 58"/>
          <p:cNvPicPr>
            <a:picLocks noChangeAspect="1" noChangeArrowheads="1"/>
          </p:cNvPicPr>
          <p:nvPr/>
        </p:nvPicPr>
        <p:blipFill>
          <a:blip r:embed="rId3"/>
          <a:srcRect/>
          <a:stretch>
            <a:fillRect/>
          </a:stretch>
        </p:blipFill>
        <p:spPr bwMode="auto">
          <a:xfrm>
            <a:off x="1125326" y="1349992"/>
            <a:ext cx="7487469" cy="333375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Lysand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480</Words>
  <Application>Microsoft Office PowerPoint</Application>
  <PresentationFormat>On-screen Show (4:3)</PresentationFormat>
  <Paragraphs>265</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Georgia</vt:lpstr>
      <vt:lpstr>Roboto Slab</vt:lpstr>
      <vt:lpstr>Tw Cen MT</vt:lpstr>
      <vt:lpstr>Wingdings</vt:lpstr>
      <vt:lpstr>Lysander template</vt:lpstr>
      <vt:lpstr>Decision Tree  </vt:lpstr>
      <vt:lpstr>Outline </vt:lpstr>
      <vt:lpstr>Definisi </vt:lpstr>
      <vt:lpstr>PowerPoint Presentation</vt:lpstr>
      <vt:lpstr>Manfaat</vt:lpstr>
      <vt:lpstr>PowerPoint Presentation</vt:lpstr>
      <vt:lpstr>Jenis Simpul</vt:lpstr>
      <vt:lpstr>Struktur Data</vt:lpstr>
      <vt:lpstr>Simbol </vt:lpstr>
      <vt:lpstr>Entropy</vt:lpstr>
      <vt:lpstr>Gain</vt:lpstr>
      <vt:lpstr>Kasus Play Tenis</vt:lpstr>
      <vt:lpstr>Perhitungan Entropy &amp; Gain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indi widi</dc:creator>
  <cp:lastModifiedBy>Kaprodi_If_Unikom</cp:lastModifiedBy>
  <cp:revision>20</cp:revision>
  <dcterms:modified xsi:type="dcterms:W3CDTF">2019-10-27T14:01:23Z</dcterms:modified>
</cp:coreProperties>
</file>