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53"/>
  </p:notesMasterIdLst>
  <p:sldIdLst>
    <p:sldId id="258" r:id="rId2"/>
    <p:sldId id="292" r:id="rId3"/>
    <p:sldId id="293" r:id="rId4"/>
    <p:sldId id="259" r:id="rId5"/>
    <p:sldId id="261" r:id="rId6"/>
    <p:sldId id="263" r:id="rId7"/>
    <p:sldId id="279" r:id="rId8"/>
    <p:sldId id="294" r:id="rId9"/>
    <p:sldId id="296" r:id="rId10"/>
    <p:sldId id="297" r:id="rId11"/>
    <p:sldId id="300" r:id="rId12"/>
    <p:sldId id="301" r:id="rId13"/>
    <p:sldId id="299" r:id="rId14"/>
    <p:sldId id="319" r:id="rId15"/>
    <p:sldId id="303" r:id="rId16"/>
    <p:sldId id="304" r:id="rId17"/>
    <p:sldId id="305" r:id="rId18"/>
    <p:sldId id="306" r:id="rId19"/>
    <p:sldId id="320" r:id="rId20"/>
    <p:sldId id="307" r:id="rId21"/>
    <p:sldId id="321" r:id="rId22"/>
    <p:sldId id="308" r:id="rId23"/>
    <p:sldId id="309" r:id="rId24"/>
    <p:sldId id="310" r:id="rId25"/>
    <p:sldId id="322" r:id="rId26"/>
    <p:sldId id="311" r:id="rId27"/>
    <p:sldId id="313" r:id="rId28"/>
    <p:sldId id="314" r:id="rId29"/>
    <p:sldId id="315" r:id="rId30"/>
    <p:sldId id="316" r:id="rId31"/>
    <p:sldId id="317" r:id="rId32"/>
    <p:sldId id="325" r:id="rId33"/>
    <p:sldId id="326" r:id="rId34"/>
    <p:sldId id="327" r:id="rId35"/>
    <p:sldId id="328" r:id="rId36"/>
    <p:sldId id="275" r:id="rId37"/>
    <p:sldId id="331" r:id="rId38"/>
    <p:sldId id="329" r:id="rId39"/>
    <p:sldId id="332" r:id="rId40"/>
    <p:sldId id="334" r:id="rId41"/>
    <p:sldId id="335" r:id="rId42"/>
    <p:sldId id="341" r:id="rId43"/>
    <p:sldId id="342" r:id="rId44"/>
    <p:sldId id="340" r:id="rId45"/>
    <p:sldId id="343" r:id="rId46"/>
    <p:sldId id="344" r:id="rId47"/>
    <p:sldId id="336" r:id="rId48"/>
    <p:sldId id="337" r:id="rId49"/>
    <p:sldId id="338" r:id="rId50"/>
    <p:sldId id="333" r:id="rId51"/>
    <p:sldId id="339" r:id="rId5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00"/>
    <a:srgbClr val="0033CC"/>
    <a:srgbClr val="0066CC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94660"/>
  </p:normalViewPr>
  <p:slideViewPr>
    <p:cSldViewPr>
      <p:cViewPr varScale="1">
        <p:scale>
          <a:sx n="51" d="100"/>
          <a:sy n="51" d="100"/>
        </p:scale>
        <p:origin x="5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689BFC2-8F1B-4113-A60B-EBA2422895D6}" type="datetimeFigureOut">
              <a:rPr lang="en-US"/>
              <a:pPr>
                <a:defRPr/>
              </a:pPr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184B3DF-19B7-4449-8760-E2D63C246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anose="02020500000000000000" pitchFamily="18" charset="-12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fld id="{74A99579-0C51-4117-9D93-5552B39DD726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791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4B3DF-19B7-4449-8760-E2D63C24635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4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6726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4243388"/>
            <a:ext cx="23066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590800"/>
            <a:ext cx="672623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6834188" y="2590800"/>
            <a:ext cx="230822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25" y="593566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5663"/>
            <a:ext cx="4021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2749550"/>
            <a:ext cx="1370013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C89B6-BB9C-4311-95C7-50B69D8DB4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08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45720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538" y="4711700"/>
            <a:ext cx="1149350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121E5-C2F4-45F0-B641-ACFD025E03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104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45720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538" y="4711700"/>
            <a:ext cx="1149350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36700-76F5-4B83-86C7-E09A30ADDA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025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45720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TextBox 9"/>
          <p:cNvSpPr txBox="1"/>
          <p:nvPr/>
        </p:nvSpPr>
        <p:spPr>
          <a:xfrm>
            <a:off x="271463" y="747713"/>
            <a:ext cx="5334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7200" dirty="0"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7538" y="299878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72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7856538" y="4710113"/>
            <a:ext cx="1149350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5740A-CBD0-420D-8952-C4C9DB0F99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72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45720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538" y="4710113"/>
            <a:ext cx="1149350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2CE-3573-45BF-B1C7-0BEC828F9B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41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14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72DE-4187-4340-9149-DAF04FCC5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330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13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CA53A-C237-494A-8641-A25E542FE9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515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5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1E58B-2BEB-4423-A183-4F82DE4065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0174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4575175" y="2747963"/>
            <a:ext cx="6862763" cy="1366837"/>
            <a:chOff x="2281445" y="609600"/>
            <a:chExt cx="6862555" cy="1368199"/>
          </a:xfrm>
        </p:grpSpPr>
        <p:sp>
          <p:nvSpPr>
            <p:cNvPr id="5" name="Rectangle 4"/>
            <p:cNvSpPr/>
            <p:nvPr/>
          </p:nvSpPr>
          <p:spPr>
            <a:xfrm>
              <a:off x="2281445" y="609600"/>
              <a:ext cx="5286215" cy="136819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7710530" y="609600"/>
              <a:ext cx="1433470" cy="1368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0" y="593566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588" y="5935663"/>
            <a:ext cx="45196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088" y="5432425"/>
            <a:ext cx="1149350" cy="1273175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2148A9AE-DEAF-4659-887A-1B1D304929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47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0863"/>
            <a:ext cx="4038600" cy="4373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0863"/>
            <a:ext cx="40386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83050"/>
            <a:ext cx="4038600" cy="2111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84188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&lt;Intelligence System&gt;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55917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2E3AF-A4C8-45A2-AD3A-D035C75D4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5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B994B-2185-42CC-99EC-AE1A7C526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68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2728913"/>
            <a:ext cx="9161463" cy="1676400"/>
            <a:chOff x="0" y="2895600"/>
            <a:chExt cx="9161969" cy="1677035"/>
          </a:xfrm>
        </p:grpSpPr>
        <p:pic>
          <p:nvPicPr>
            <p:cNvPr id="5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750" y="593566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538" y="2870200"/>
            <a:ext cx="1149350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B027-22EC-45EC-920E-76B3E4A57E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21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DCBDB-BD7B-4B8C-A84C-00889743C7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73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8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DD915-CAC6-43D8-8742-AB47F779FA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459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4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E0356-8728-485D-B04C-151BB1CC53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513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>
            <a:fillRect/>
          </a:stretch>
        </p:blipFill>
        <p:spPr bwMode="auto">
          <a:xfrm>
            <a:off x="7716838" y="1973263"/>
            <a:ext cx="14446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10488" y="609600"/>
            <a:ext cx="1433512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E45CA-1449-4E8C-AE96-654C594683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3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5C058-2149-488D-B78E-C2BCAAA0AD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3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C5625-CB7F-47C4-BFB9-20EA9A5A29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74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31813" y="752475"/>
            <a:ext cx="68961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2336800"/>
            <a:ext cx="68881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338" y="59356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5663"/>
            <a:ext cx="4833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2475"/>
            <a:ext cx="1157288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9B15CE-9198-465D-BAFB-6093F5920C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  <p:sldLayoutId id="2147483998" r:id="rId1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  <a:ea typeface="新細明體" panose="02020500000000000000" pitchFamily="18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  <a:ea typeface="新細明體" panose="02020500000000000000" pitchFamily="18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  <a:ea typeface="新細明體" panose="02020500000000000000" pitchFamily="18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  <a:ea typeface="新細明體" panose="02020500000000000000" pitchFamily="18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  <a:ea typeface="新細明體" panose="02020500000000000000" pitchFamily="18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ctrTitle"/>
          </p:nvPr>
        </p:nvSpPr>
        <p:spPr>
          <a:xfrm>
            <a:off x="509588" y="2733675"/>
            <a:ext cx="6070600" cy="13731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FUZZY INFERENCE SYSTEMS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4508500"/>
            <a:ext cx="5000625" cy="1006475"/>
          </a:xfrm>
          <a:noFill/>
        </p:spPr>
        <p:txBody>
          <a:bodyPr/>
          <a:lstStyle/>
          <a:p>
            <a:pPr algn="ctr" eaLnBrk="1" hangingPunct="1"/>
            <a:r>
              <a:rPr lang="en-US" altLang="zh-TW" sz="2400" smtClean="0">
                <a:ea typeface="標楷體" panose="03000509000000000000" pitchFamily="65" charset="-120"/>
              </a:rPr>
              <a:t>Nelly Indriani Widiastuti S.Si., M.T</a:t>
            </a:r>
          </a:p>
          <a:p>
            <a:pPr algn="ctr" eaLnBrk="1" hangingPunct="1"/>
            <a:r>
              <a:rPr lang="en-US" altLang="zh-TW" sz="2400" smtClean="0">
                <a:ea typeface="標楷體" panose="03000509000000000000" pitchFamily="65" charset="-120"/>
              </a:rPr>
              <a:t>IF - UNIKOM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新細明體" panose="02020500000000000000" pitchFamily="18" charset="-120"/>
              </a:rPr>
              <a:t>Ilustrasi Contoh 2</a:t>
            </a:r>
          </a:p>
        </p:txBody>
      </p:sp>
      <p:grpSp>
        <p:nvGrpSpPr>
          <p:cNvPr id="2" name="Group 77"/>
          <p:cNvGrpSpPr>
            <a:grpSpLocks noChangeAspect="1"/>
          </p:cNvGrpSpPr>
          <p:nvPr/>
        </p:nvGrpSpPr>
        <p:grpSpPr bwMode="auto">
          <a:xfrm>
            <a:off x="303301" y="2285992"/>
            <a:ext cx="9093234" cy="2357454"/>
            <a:chOff x="3120" y="7012"/>
            <a:chExt cx="7200" cy="19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AutoShape 78"/>
            <p:cNvSpPr>
              <a:spLocks noChangeAspect="1" noChangeArrowheads="1"/>
            </p:cNvSpPr>
            <p:nvPr/>
          </p:nvSpPr>
          <p:spPr bwMode="auto">
            <a:xfrm>
              <a:off x="3120" y="7012"/>
              <a:ext cx="7200" cy="190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id-ID" sz="2000" b="1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" name="Group 79"/>
            <p:cNvGrpSpPr>
              <a:grpSpLocks/>
            </p:cNvGrpSpPr>
            <p:nvPr/>
          </p:nvGrpSpPr>
          <p:grpSpPr bwMode="auto">
            <a:xfrm>
              <a:off x="3206" y="7392"/>
              <a:ext cx="1473" cy="1035"/>
              <a:chOff x="3206" y="7392"/>
              <a:chExt cx="1473" cy="1035"/>
            </a:xfrm>
            <a:grpFill/>
          </p:grpSpPr>
          <p:sp>
            <p:nvSpPr>
              <p:cNvPr id="32" name="Text Box 80"/>
              <p:cNvSpPr txBox="1">
                <a:spLocks noChangeArrowheads="1"/>
              </p:cNvSpPr>
              <p:nvPr/>
            </p:nvSpPr>
            <p:spPr bwMode="auto">
              <a:xfrm>
                <a:off x="4001" y="7392"/>
                <a:ext cx="678" cy="24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err="1" smtClean="0">
                    <a:solidFill>
                      <a:schemeClr val="bg1"/>
                    </a:solidFill>
                    <a:latin typeface="+mj-lt"/>
                  </a:rPr>
                  <a:t>Muda</a:t>
                </a:r>
                <a:endParaRPr lang="en-US" sz="32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Text Box 81"/>
              <p:cNvSpPr txBox="1">
                <a:spLocks noChangeArrowheads="1"/>
              </p:cNvSpPr>
              <p:nvPr/>
            </p:nvSpPr>
            <p:spPr bwMode="auto">
              <a:xfrm>
                <a:off x="3416" y="7458"/>
                <a:ext cx="269" cy="18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900" b="1" dirty="0" smtClean="0">
                    <a:solidFill>
                      <a:schemeClr val="bg1"/>
                    </a:solidFill>
                    <a:latin typeface="+mj-lt"/>
                  </a:rPr>
                  <a:t>1</a:t>
                </a:r>
                <a:endParaRPr lang="en-US" sz="20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Text Box 82"/>
              <p:cNvSpPr txBox="1">
                <a:spLocks noChangeArrowheads="1"/>
              </p:cNvSpPr>
              <p:nvPr/>
            </p:nvSpPr>
            <p:spPr bwMode="auto">
              <a:xfrm>
                <a:off x="3428" y="8188"/>
                <a:ext cx="335" cy="20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50" b="1" dirty="0" smtClean="0">
                    <a:solidFill>
                      <a:schemeClr val="bg1"/>
                    </a:solidFill>
                    <a:latin typeface="+mj-lt"/>
                  </a:rPr>
                  <a:t>0</a:t>
                </a:r>
                <a:endParaRPr lang="en-US" sz="28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grpSp>
            <p:nvGrpSpPr>
              <p:cNvPr id="4" name="Group 83"/>
              <p:cNvGrpSpPr>
                <a:grpSpLocks/>
              </p:cNvGrpSpPr>
              <p:nvPr/>
            </p:nvGrpSpPr>
            <p:grpSpPr bwMode="auto">
              <a:xfrm>
                <a:off x="3685" y="7531"/>
                <a:ext cx="648" cy="657"/>
                <a:chOff x="3371" y="7675"/>
                <a:chExt cx="648" cy="657"/>
              </a:xfrm>
              <a:grpFill/>
            </p:grpSpPr>
            <p:grpSp>
              <p:nvGrpSpPr>
                <p:cNvPr id="6" name="Group 84"/>
                <p:cNvGrpSpPr>
                  <a:grpSpLocks/>
                </p:cNvGrpSpPr>
                <p:nvPr/>
              </p:nvGrpSpPr>
              <p:grpSpPr bwMode="auto">
                <a:xfrm>
                  <a:off x="3371" y="7675"/>
                  <a:ext cx="648" cy="657"/>
                  <a:chOff x="3810" y="7389"/>
                  <a:chExt cx="648" cy="656"/>
                </a:xfrm>
                <a:grpFill/>
              </p:grpSpPr>
              <p:sp>
                <p:nvSpPr>
                  <p:cNvPr id="4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810" y="7389"/>
                    <a:ext cx="0" cy="656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id-ID" sz="2000" b="1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2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29" y="8034"/>
                    <a:ext cx="629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id-ID" sz="2000" b="1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0" name="Rectangle 87"/>
                <p:cNvSpPr>
                  <a:spLocks noChangeArrowheads="1"/>
                </p:cNvSpPr>
                <p:nvPr/>
              </p:nvSpPr>
              <p:spPr bwMode="auto">
                <a:xfrm>
                  <a:off x="3371" y="7797"/>
                  <a:ext cx="534" cy="518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id-ID" sz="20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36" name="Text Box 88"/>
              <p:cNvSpPr txBox="1">
                <a:spLocks noChangeArrowheads="1"/>
              </p:cNvSpPr>
              <p:nvPr/>
            </p:nvSpPr>
            <p:spPr bwMode="auto">
              <a:xfrm>
                <a:off x="3206" y="7626"/>
                <a:ext cx="436" cy="571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</a:t>
                </a:r>
                <a:r>
                  <a:rPr lang="en-US" b="1" baseline="-25000" dirty="0" smtClean="0">
                    <a:solidFill>
                      <a:schemeClr val="bg1"/>
                    </a:solidFill>
                    <a:latin typeface="+mj-lt"/>
                  </a:rPr>
                  <a:t>[x]</a:t>
                </a:r>
                <a:endParaRPr lang="en-US" sz="40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Text Box 89"/>
              <p:cNvSpPr txBox="1">
                <a:spLocks noChangeArrowheads="1"/>
              </p:cNvSpPr>
              <p:nvPr/>
            </p:nvSpPr>
            <p:spPr bwMode="auto">
              <a:xfrm>
                <a:off x="4000" y="8222"/>
                <a:ext cx="310" cy="20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50" b="1" dirty="0" smtClean="0">
                    <a:solidFill>
                      <a:schemeClr val="bg1"/>
                    </a:solidFill>
                    <a:latin typeface="+mj-lt"/>
                  </a:rPr>
                  <a:t>35</a:t>
                </a:r>
                <a:endParaRPr lang="en-US" sz="28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5339" y="7704"/>
              <a:ext cx="442" cy="273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  <a:sym typeface="Symbol" pitchFamily="18" charset="2"/>
                </a:rPr>
                <a:t></a:t>
              </a:r>
              <a:r>
                <a:rPr lang="en-US" sz="1600" b="1" baseline="-25000" dirty="0" smtClean="0">
                  <a:solidFill>
                    <a:schemeClr val="bg1"/>
                  </a:solidFill>
                  <a:latin typeface="+mj-lt"/>
                </a:rPr>
                <a:t>[x]</a:t>
              </a:r>
              <a:endParaRPr lang="en-US" sz="36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5171" y="7371"/>
              <a:ext cx="1438" cy="1022"/>
              <a:chOff x="5171" y="7371"/>
              <a:chExt cx="1438" cy="1022"/>
            </a:xfrm>
            <a:grpFill/>
          </p:grpSpPr>
          <p:sp>
            <p:nvSpPr>
              <p:cNvPr id="22" name="Text Box 93"/>
              <p:cNvSpPr txBox="1">
                <a:spLocks noChangeArrowheads="1"/>
              </p:cNvSpPr>
              <p:nvPr/>
            </p:nvSpPr>
            <p:spPr bwMode="auto">
              <a:xfrm>
                <a:off x="5711" y="7371"/>
                <a:ext cx="784" cy="24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smtClean="0">
                    <a:solidFill>
                      <a:schemeClr val="bg1"/>
                    </a:solidFill>
                    <a:latin typeface="+mj-lt"/>
                  </a:rPr>
                  <a:t>Parobaya</a:t>
                </a:r>
                <a:endParaRPr lang="en-US" sz="3200" b="1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Text Box 94"/>
              <p:cNvSpPr txBox="1">
                <a:spLocks noChangeArrowheads="1"/>
              </p:cNvSpPr>
              <p:nvPr/>
            </p:nvSpPr>
            <p:spPr bwMode="auto">
              <a:xfrm>
                <a:off x="5183" y="7501"/>
                <a:ext cx="269" cy="18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900" b="1" dirty="0" smtClean="0">
                    <a:solidFill>
                      <a:schemeClr val="bg1"/>
                    </a:solidFill>
                    <a:latin typeface="+mj-lt"/>
                  </a:rPr>
                  <a:t>1</a:t>
                </a:r>
                <a:endParaRPr lang="en-US" sz="20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Text Box 95"/>
              <p:cNvSpPr txBox="1">
                <a:spLocks noChangeArrowheads="1"/>
              </p:cNvSpPr>
              <p:nvPr/>
            </p:nvSpPr>
            <p:spPr bwMode="auto">
              <a:xfrm>
                <a:off x="5171" y="8159"/>
                <a:ext cx="331" cy="18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900" b="1" dirty="0" smtClean="0">
                    <a:solidFill>
                      <a:schemeClr val="bg1"/>
                    </a:solidFill>
                    <a:latin typeface="+mj-lt"/>
                  </a:rPr>
                  <a:t>0</a:t>
                </a:r>
                <a:endParaRPr lang="en-US" sz="20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grpSp>
            <p:nvGrpSpPr>
              <p:cNvPr id="12" name="Group 96"/>
              <p:cNvGrpSpPr>
                <a:grpSpLocks/>
              </p:cNvGrpSpPr>
              <p:nvPr/>
            </p:nvGrpSpPr>
            <p:grpSpPr bwMode="auto">
              <a:xfrm>
                <a:off x="5351" y="7477"/>
                <a:ext cx="1258" cy="669"/>
                <a:chOff x="3684" y="7364"/>
                <a:chExt cx="629" cy="668"/>
              </a:xfrm>
              <a:grpFill/>
            </p:grpSpPr>
            <p:sp>
              <p:nvSpPr>
                <p:cNvPr id="30" name="Line 97"/>
                <p:cNvSpPr>
                  <a:spLocks noChangeShapeType="1"/>
                </p:cNvSpPr>
                <p:nvPr/>
              </p:nvSpPr>
              <p:spPr bwMode="auto">
                <a:xfrm>
                  <a:off x="3684" y="7364"/>
                  <a:ext cx="1" cy="65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id-ID" sz="20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1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684" y="8031"/>
                  <a:ext cx="629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id-ID" sz="20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6" name="Rectangle 99"/>
              <p:cNvSpPr>
                <a:spLocks noChangeArrowheads="1"/>
              </p:cNvSpPr>
              <p:nvPr/>
            </p:nvSpPr>
            <p:spPr bwMode="auto">
              <a:xfrm>
                <a:off x="5819" y="7624"/>
                <a:ext cx="554" cy="516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 sz="2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Text Box 100"/>
              <p:cNvSpPr txBox="1">
                <a:spLocks noChangeArrowheads="1"/>
              </p:cNvSpPr>
              <p:nvPr/>
            </p:nvSpPr>
            <p:spPr bwMode="auto">
              <a:xfrm>
                <a:off x="5607" y="8188"/>
                <a:ext cx="408" cy="20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50" b="1" dirty="0" smtClean="0">
                    <a:solidFill>
                      <a:schemeClr val="bg1"/>
                    </a:solidFill>
                    <a:latin typeface="+mj-lt"/>
                  </a:rPr>
                  <a:t>35</a:t>
                </a:r>
                <a:endParaRPr lang="en-US" sz="28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Text Box 101"/>
              <p:cNvSpPr txBox="1">
                <a:spLocks noChangeArrowheads="1"/>
              </p:cNvSpPr>
              <p:nvPr/>
            </p:nvSpPr>
            <p:spPr bwMode="auto">
              <a:xfrm>
                <a:off x="6152" y="8161"/>
                <a:ext cx="409" cy="20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50" b="1" smtClean="0">
                    <a:solidFill>
                      <a:schemeClr val="bg1"/>
                    </a:solidFill>
                    <a:latin typeface="+mj-lt"/>
                  </a:rPr>
                  <a:t>55</a:t>
                </a:r>
                <a:endParaRPr lang="en-US" sz="2800" b="1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Line 102"/>
              <p:cNvSpPr>
                <a:spLocks noChangeShapeType="1"/>
              </p:cNvSpPr>
              <p:nvPr/>
            </p:nvSpPr>
            <p:spPr bwMode="auto">
              <a:xfrm flipH="1">
                <a:off x="5276" y="7620"/>
                <a:ext cx="527" cy="1"/>
              </a:xfrm>
              <a:prstGeom prst="line">
                <a:avLst/>
              </a:prstGeom>
              <a:grp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 sz="20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9" name="Text Box 103"/>
            <p:cNvSpPr txBox="1">
              <a:spLocks noChangeArrowheads="1"/>
            </p:cNvSpPr>
            <p:nvPr/>
          </p:nvSpPr>
          <p:spPr bwMode="auto">
            <a:xfrm>
              <a:off x="7569" y="7359"/>
              <a:ext cx="577" cy="24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err="1" smtClean="0">
                  <a:solidFill>
                    <a:schemeClr val="bg1"/>
                  </a:solidFill>
                  <a:latin typeface="+mj-lt"/>
                </a:rPr>
                <a:t>Tua</a:t>
              </a:r>
              <a:endParaRPr lang="en-US" sz="3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Text Box 104"/>
            <p:cNvSpPr txBox="1">
              <a:spLocks noChangeArrowheads="1"/>
            </p:cNvSpPr>
            <p:nvPr/>
          </p:nvSpPr>
          <p:spPr bwMode="auto">
            <a:xfrm>
              <a:off x="6715" y="7491"/>
              <a:ext cx="270" cy="186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900" b="1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US" sz="2000" b="1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 Box 105"/>
            <p:cNvSpPr txBox="1">
              <a:spLocks noChangeArrowheads="1"/>
            </p:cNvSpPr>
            <p:nvPr/>
          </p:nvSpPr>
          <p:spPr bwMode="auto">
            <a:xfrm>
              <a:off x="6841" y="8144"/>
              <a:ext cx="332" cy="186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900" b="1" dirty="0" smtClean="0">
                  <a:solidFill>
                    <a:schemeClr val="bg1"/>
                  </a:solidFill>
                  <a:latin typeface="+mj-lt"/>
                </a:rPr>
                <a:t>0</a:t>
              </a:r>
              <a:endParaRPr lang="en-US" sz="20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5" name="Group 106"/>
            <p:cNvGrpSpPr>
              <a:grpSpLocks/>
            </p:cNvGrpSpPr>
            <p:nvPr/>
          </p:nvGrpSpPr>
          <p:grpSpPr bwMode="auto">
            <a:xfrm>
              <a:off x="7007" y="7465"/>
              <a:ext cx="1258" cy="656"/>
              <a:chOff x="3684" y="7364"/>
              <a:chExt cx="629" cy="655"/>
            </a:xfrm>
            <a:grpFill/>
          </p:grpSpPr>
          <p:sp>
            <p:nvSpPr>
              <p:cNvPr id="20" name="Line 107"/>
              <p:cNvSpPr>
                <a:spLocks noChangeShapeType="1"/>
              </p:cNvSpPr>
              <p:nvPr/>
            </p:nvSpPr>
            <p:spPr bwMode="auto">
              <a:xfrm>
                <a:off x="3684" y="7364"/>
                <a:ext cx="1" cy="65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 sz="2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Line 108"/>
              <p:cNvSpPr>
                <a:spLocks noChangeShapeType="1"/>
              </p:cNvSpPr>
              <p:nvPr/>
            </p:nvSpPr>
            <p:spPr bwMode="auto">
              <a:xfrm flipV="1">
                <a:off x="3684" y="8005"/>
                <a:ext cx="629" cy="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 sz="20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3" name="Rectangle 109"/>
            <p:cNvSpPr>
              <a:spLocks noChangeArrowheads="1"/>
            </p:cNvSpPr>
            <p:nvPr/>
          </p:nvSpPr>
          <p:spPr bwMode="auto">
            <a:xfrm>
              <a:off x="7466" y="7588"/>
              <a:ext cx="554" cy="51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id-ID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Text Box 110"/>
            <p:cNvSpPr txBox="1">
              <a:spLocks noChangeArrowheads="1"/>
            </p:cNvSpPr>
            <p:nvPr/>
          </p:nvSpPr>
          <p:spPr bwMode="auto">
            <a:xfrm>
              <a:off x="7265" y="8188"/>
              <a:ext cx="406" cy="20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050" b="1" dirty="0" smtClean="0">
                  <a:solidFill>
                    <a:schemeClr val="bg1"/>
                  </a:solidFill>
                  <a:latin typeface="+mj-lt"/>
                </a:rPr>
                <a:t>55</a:t>
              </a:r>
              <a:endParaRPr lang="en-US" sz="28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Line 112"/>
            <p:cNvSpPr>
              <a:spLocks noChangeShapeType="1"/>
            </p:cNvSpPr>
            <p:nvPr/>
          </p:nvSpPr>
          <p:spPr bwMode="auto">
            <a:xfrm flipH="1">
              <a:off x="6935" y="7588"/>
              <a:ext cx="526" cy="0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id-ID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 Box 114"/>
            <p:cNvSpPr txBox="1">
              <a:spLocks noChangeArrowheads="1"/>
            </p:cNvSpPr>
            <p:nvPr/>
          </p:nvSpPr>
          <p:spPr bwMode="auto">
            <a:xfrm>
              <a:off x="7057" y="7706"/>
              <a:ext cx="404" cy="273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  <a:sym typeface="Symbol" pitchFamily="18" charset="2"/>
                </a:rPr>
                <a:t></a:t>
              </a:r>
              <a:r>
                <a:rPr lang="en-US" sz="1600" b="1" baseline="-25000" dirty="0" smtClean="0">
                  <a:solidFill>
                    <a:schemeClr val="bg1"/>
                  </a:solidFill>
                  <a:latin typeface="+mj-lt"/>
                </a:rPr>
                <a:t>[x]</a:t>
              </a:r>
              <a:endParaRPr lang="en-US" sz="3600" b="1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748" name="Rectangle 42"/>
          <p:cNvSpPr>
            <a:spLocks noChangeArrowheads="1"/>
          </p:cNvSpPr>
          <p:nvPr/>
        </p:nvSpPr>
        <p:spPr bwMode="auto">
          <a:xfrm>
            <a:off x="714375" y="4786313"/>
            <a:ext cx="8429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"/>
            </a:pPr>
            <a:r>
              <a:rPr lang="en-US" sz="1800">
                <a:latin typeface="Comic Sans MS" panose="030F0702030302020204" pitchFamily="66" charset="0"/>
                <a:cs typeface="Times New Roman" panose="02020603050405020304" pitchFamily="18" charset="0"/>
              </a:rPr>
              <a:t>Apabila seseorang berusia 34 tahun, maka ia dikatakan MUDA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"/>
            </a:pPr>
            <a:r>
              <a:rPr lang="en-US" sz="1800">
                <a:latin typeface="Comic Sans MS" panose="030F0702030302020204" pitchFamily="66" charset="0"/>
                <a:cs typeface="Times New Roman" panose="02020603050405020304" pitchFamily="18" charset="0"/>
              </a:rPr>
              <a:t>Apabila seseorang berusia 35 tahun, maka ia dikatakan TIDAK MUDA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"/>
            </a:pPr>
            <a:r>
              <a:rPr lang="en-US" sz="1800">
                <a:latin typeface="Comic Sans MS" panose="030F0702030302020204" pitchFamily="66" charset="0"/>
                <a:cs typeface="Times New Roman" panose="02020603050405020304" pitchFamily="18" charset="0"/>
              </a:rPr>
              <a:t>Apabila seseorang berusia 35 tahun, maka ia dikatakan PAROBAYA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"/>
            </a:pPr>
            <a:r>
              <a:rPr lang="en-US" sz="1800">
                <a:latin typeface="Comic Sans MS" panose="030F0702030302020204" pitchFamily="66" charset="0"/>
                <a:cs typeface="Times New Roman" panose="02020603050405020304" pitchFamily="18" charset="0"/>
              </a:rPr>
              <a:t>Apabila seseorang berusia 35 tahun kurang 1 hari, maka ia dikatakan TIDAK PAROBAYA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"/>
            </a:pPr>
            <a:r>
              <a:rPr lang="en-US" sz="1800">
                <a:latin typeface="Comic Sans MS" panose="030F0702030302020204" pitchFamily="66" charset="0"/>
                <a:cs typeface="Times New Roman" panose="02020603050405020304" pitchFamily="18" charset="0"/>
              </a:rPr>
              <a:t>Apabila seseorang berusia 55 tahun, maka ia dikatakan TIDAK TUA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"/>
            </a:pPr>
            <a:r>
              <a:rPr lang="en-US" sz="1800">
                <a:latin typeface="Comic Sans MS" panose="030F0702030302020204" pitchFamily="66" charset="0"/>
                <a:cs typeface="Times New Roman" panose="02020603050405020304" pitchFamily="18" charset="0"/>
              </a:rPr>
              <a:t>Apabila seseorang berusia 55 tahun lebih ½ hari, maka ia dikatakan TUA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新細明體" panose="02020500000000000000" pitchFamily="18" charset="-120"/>
              </a:rPr>
              <a:t>Himpunan fuzzy : 2 atribut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err="1" smtClean="0"/>
              <a:t>Linguistik</a:t>
            </a:r>
            <a:r>
              <a:rPr lang="en-US" sz="2800" b="1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penamaan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grup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mewakili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alami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: </a:t>
            </a:r>
            <a:r>
              <a:rPr lang="en-US" b="1" dirty="0" smtClean="0"/>
              <a:t>MUDA, PAROBAYA, TUA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err="1" smtClean="0"/>
              <a:t>Numeris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(</a:t>
            </a:r>
            <a:r>
              <a:rPr lang="en-US" sz="2000" dirty="0" err="1" smtClean="0"/>
              <a:t>angka</a:t>
            </a:r>
            <a:r>
              <a:rPr lang="en-US" sz="2000" dirty="0" smtClean="0"/>
              <a:t>) yang </a:t>
            </a:r>
            <a:r>
              <a:rPr lang="en-US" sz="2000" dirty="0" err="1" smtClean="0"/>
              <a:t>menunjukan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: </a:t>
            </a:r>
            <a:r>
              <a:rPr lang="en-US" b="1" dirty="0" smtClean="0"/>
              <a:t>40, 25, 35.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新細明體" panose="02020500000000000000" pitchFamily="18" charset="-120"/>
              </a:rPr>
              <a:t>Himpunan fuzzy : Perhatikan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00"/>
            <a:ext cx="7494984" cy="35988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err="1" smtClean="0"/>
              <a:t>Variabel</a:t>
            </a:r>
            <a:r>
              <a:rPr lang="en-US" sz="2800" b="1" dirty="0" smtClean="0"/>
              <a:t> Fuzzy </a:t>
            </a:r>
            <a:r>
              <a:rPr lang="en-US" dirty="0" smtClean="0"/>
              <a:t>:  </a:t>
            </a:r>
            <a:r>
              <a:rPr lang="en-US" dirty="0" err="1" smtClean="0"/>
              <a:t>umur</a:t>
            </a:r>
            <a:r>
              <a:rPr lang="en-US" dirty="0" smtClean="0"/>
              <a:t>, </a:t>
            </a:r>
            <a:r>
              <a:rPr lang="en-US" dirty="0" err="1" smtClean="0"/>
              <a:t>temperatur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err="1" smtClean="0"/>
              <a:t>Himpunan</a:t>
            </a:r>
            <a:r>
              <a:rPr lang="en-US" sz="2800" b="1" dirty="0" smtClean="0"/>
              <a:t> Fuzzy : </a:t>
            </a:r>
            <a:r>
              <a:rPr lang="en-US" dirty="0" smtClean="0"/>
              <a:t>MUDA,  DINGIN, TINGGI, </a:t>
            </a:r>
            <a:r>
              <a:rPr lang="en-US" dirty="0" err="1" smtClean="0"/>
              <a:t>dsb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err="1" smtClean="0"/>
              <a:t>Semesta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Pembicaraan</a:t>
            </a:r>
            <a:r>
              <a:rPr lang="en-US" sz="2800" b="1" dirty="0" smtClean="0"/>
              <a:t> :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dioperasikan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fuzzy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/>
              <a:t>Domain </a:t>
            </a:r>
            <a:r>
              <a:rPr lang="en-US" dirty="0" smtClean="0"/>
              <a:t>: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pembicaraan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dioperasikan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新細明體" panose="02020500000000000000" pitchFamily="18" charset="-120"/>
              </a:rPr>
              <a:t>Himpunan Fuzzy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ea typeface="新細明體" panose="02020500000000000000" pitchFamily="18" charset="-120"/>
              </a:rPr>
              <a:t>Gambar  berikut menunjukkan himpunan fuzzy untuk variabel umur 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03925" y="2743200"/>
            <a:ext cx="639763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latin typeface="+mj-lt"/>
              </a:rPr>
              <a:t>Tua</a:t>
            </a:r>
            <a:endParaRPr lang="en-US" sz="4000" dirty="0" smtClean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22600" y="2776538"/>
            <a:ext cx="750888" cy="708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latin typeface="+mj-lt"/>
              </a:rPr>
              <a:t>Muda</a:t>
            </a:r>
            <a:endParaRPr lang="en-US" sz="4000" dirty="0" smtClean="0">
              <a:latin typeface="+mj-lt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4214813" y="2714625"/>
            <a:ext cx="1147762" cy="708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 smtClean="0">
                <a:latin typeface="+mj-lt"/>
              </a:rPr>
              <a:t>Parobaya</a:t>
            </a:r>
            <a:endParaRPr lang="en-US" sz="4000" dirty="0" smtClean="0">
              <a:latin typeface="+mj-lt"/>
            </a:endParaRPr>
          </a:p>
        </p:txBody>
      </p:sp>
      <p:grpSp>
        <p:nvGrpSpPr>
          <p:cNvPr id="35847" name="Group 36"/>
          <p:cNvGrpSpPr>
            <a:grpSpLocks/>
          </p:cNvGrpSpPr>
          <p:nvPr/>
        </p:nvGrpSpPr>
        <p:grpSpPr bwMode="auto">
          <a:xfrm>
            <a:off x="2065338" y="3255963"/>
            <a:ext cx="4721225" cy="1816100"/>
            <a:chOff x="1785918" y="3827977"/>
            <a:chExt cx="4721415" cy="181560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263774" y="4478673"/>
              <a:ext cx="458806" cy="2745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dirty="0" smtClean="0">
                  <a:latin typeface="+mj-lt"/>
                </a:rPr>
                <a:t>0,5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432056" y="3827977"/>
              <a:ext cx="315926" cy="27932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smtClean="0">
                  <a:latin typeface="+mj-lt"/>
                </a:rPr>
                <a:t>1</a:t>
              </a:r>
              <a:endParaRPr lang="en-US" sz="2800" smtClean="0">
                <a:latin typeface="+mj-lt"/>
              </a:endParaRPr>
            </a:p>
          </p:txBody>
        </p:sp>
        <p:grpSp>
          <p:nvGrpSpPr>
            <p:cNvPr id="35851" name="Group 9"/>
            <p:cNvGrpSpPr>
              <a:grpSpLocks/>
            </p:cNvGrpSpPr>
            <p:nvPr/>
          </p:nvGrpSpPr>
          <p:grpSpPr bwMode="auto">
            <a:xfrm>
              <a:off x="2714612" y="3845660"/>
              <a:ext cx="3792721" cy="1440728"/>
              <a:chOff x="4718" y="8979"/>
              <a:chExt cx="4013" cy="1263"/>
            </a:xfrm>
          </p:grpSpPr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4718" y="8979"/>
                <a:ext cx="2" cy="1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4718" y="10237"/>
                <a:ext cx="40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4718" y="9157"/>
                <a:ext cx="39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723" y="9151"/>
                <a:ext cx="5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5294" y="9151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 flipV="1">
                <a:off x="5941" y="9157"/>
                <a:ext cx="616" cy="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6564" y="9157"/>
                <a:ext cx="585" cy="1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 flipH="1">
                <a:off x="6559" y="9151"/>
                <a:ext cx="0" cy="108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32" name="Line 18"/>
              <p:cNvSpPr>
                <a:spLocks noChangeShapeType="1"/>
              </p:cNvSpPr>
              <p:nvPr/>
            </p:nvSpPr>
            <p:spPr bwMode="auto">
              <a:xfrm>
                <a:off x="5286" y="9151"/>
                <a:ext cx="1265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>
                <a:off x="7943" y="915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V="1">
                <a:off x="6557" y="9147"/>
                <a:ext cx="1285" cy="10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 flipH="1" flipV="1">
                <a:off x="7829" y="9151"/>
                <a:ext cx="5" cy="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7829" y="9151"/>
                <a:ext cx="8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571762" y="5340448"/>
              <a:ext cx="311163" cy="2745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smtClean="0">
                  <a:latin typeface="+mj-lt"/>
                </a:rPr>
                <a:t>0</a:t>
              </a:r>
              <a:endParaRPr lang="en-US" sz="2800" smtClean="0">
                <a:latin typeface="+mj-lt"/>
              </a:endParaRPr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3643368" y="5356319"/>
              <a:ext cx="382602" cy="2777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dirty="0" smtClean="0">
                  <a:latin typeface="+mj-lt"/>
                </a:rPr>
                <a:t>35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071845" y="5369015"/>
              <a:ext cx="382602" cy="2745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dirty="0" smtClean="0">
                  <a:latin typeface="+mj-lt"/>
                </a:rPr>
                <a:t>25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4286331" y="5369015"/>
              <a:ext cx="384190" cy="2745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dirty="0" smtClean="0">
                  <a:latin typeface="+mj-lt"/>
                </a:rPr>
                <a:t>45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4857854" y="5353145"/>
              <a:ext cx="385779" cy="2745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dirty="0" smtClean="0">
                  <a:latin typeface="+mj-lt"/>
                </a:rPr>
                <a:t>55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5500817" y="5369015"/>
              <a:ext cx="382602" cy="2745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dirty="0" smtClean="0">
                  <a:latin typeface="+mj-lt"/>
                </a:rPr>
                <a:t>65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3929129" y="5369015"/>
              <a:ext cx="385778" cy="2745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dirty="0" smtClean="0">
                  <a:latin typeface="+mj-lt"/>
                </a:rPr>
                <a:t>40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4572092" y="5369015"/>
              <a:ext cx="385779" cy="2745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dirty="0" smtClean="0">
                  <a:latin typeface="+mj-lt"/>
                </a:rPr>
                <a:t>50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 flipV="1">
              <a:off x="4148213" y="4662773"/>
              <a:ext cx="0" cy="623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 flipH="1">
              <a:off x="2695592" y="4967489"/>
              <a:ext cx="14415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H="1">
              <a:off x="2708292" y="4691340"/>
              <a:ext cx="1428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1785918" y="4093016"/>
              <a:ext cx="517546" cy="7078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+mj-lt"/>
                  <a:sym typeface="Symbol" pitchFamily="18" charset="2"/>
                </a:rPr>
                <a:t></a:t>
              </a:r>
              <a:r>
                <a:rPr lang="en-US" baseline="-25000" dirty="0" smtClean="0">
                  <a:latin typeface="+mj-lt"/>
                </a:rPr>
                <a:t>[x]</a:t>
              </a:r>
              <a:endParaRPr lang="en-US" sz="4000" dirty="0" smtClean="0">
                <a:latin typeface="+mj-lt"/>
              </a:endParaRPr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2233611" y="4797672"/>
              <a:ext cx="623912" cy="2745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dirty="0" smtClean="0">
                  <a:latin typeface="+mj-lt"/>
                </a:rPr>
                <a:t>0,25</a:t>
              </a:r>
              <a:endParaRPr lang="en-US" sz="2800" dirty="0" smtClean="0">
                <a:latin typeface="+mj-lt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928688" y="5357813"/>
            <a:ext cx="821531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dirty="0">
                <a:latin typeface="+mj-lt"/>
              </a:rPr>
              <a:t>Apabila  </a:t>
            </a:r>
            <a:r>
              <a:rPr lang="en-US" dirty="0">
                <a:latin typeface="+mj-lt"/>
              </a:rPr>
              <a:t>x=40</a:t>
            </a:r>
            <a:r>
              <a:rPr lang="id-ID" dirty="0">
                <a:latin typeface="+mj-lt"/>
              </a:rPr>
              <a:t>  memiliki  </a:t>
            </a:r>
            <a:r>
              <a:rPr lang="en-US" dirty="0">
                <a:sym typeface="Symbol" pitchFamily="18" charset="2"/>
              </a:rPr>
              <a:t></a:t>
            </a:r>
            <a:r>
              <a:rPr lang="en-US" dirty="0" err="1">
                <a:latin typeface="+mj-lt"/>
                <a:sym typeface="Symbol" pitchFamily="18" charset="2"/>
              </a:rPr>
              <a:t>Muda</a:t>
            </a:r>
            <a:r>
              <a:rPr lang="id-ID" dirty="0">
                <a:latin typeface="+mj-lt"/>
              </a:rPr>
              <a:t>[</a:t>
            </a:r>
            <a:r>
              <a:rPr lang="en-US" dirty="0">
                <a:latin typeface="+mj-lt"/>
              </a:rPr>
              <a:t>40</a:t>
            </a:r>
            <a:r>
              <a:rPr lang="id-ID" dirty="0">
                <a:latin typeface="+mj-lt"/>
              </a:rPr>
              <a:t>]=0</a:t>
            </a:r>
            <a:r>
              <a:rPr lang="en-US" dirty="0">
                <a:latin typeface="+mj-lt"/>
              </a:rPr>
              <a:t>,25</a:t>
            </a:r>
            <a:r>
              <a:rPr lang="id-ID" dirty="0">
                <a:latin typeface="+mj-lt"/>
              </a:rPr>
              <a:t>  berarti  </a:t>
            </a:r>
            <a:r>
              <a:rPr lang="en-US" dirty="0" err="1">
                <a:latin typeface="+mj-lt"/>
              </a:rPr>
              <a:t>eksistensi</a:t>
            </a:r>
            <a:r>
              <a:rPr lang="en-US" dirty="0">
                <a:latin typeface="+mj-lt"/>
              </a:rPr>
              <a:t> 40</a:t>
            </a:r>
            <a:r>
              <a:rPr lang="id-ID" dirty="0">
                <a:latin typeface="+mj-lt"/>
              </a:rPr>
              <a:t> 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</a:p>
          <a:p>
            <a:pPr eaLnBrk="1" hangingPunct="1">
              <a:defRPr/>
            </a:pPr>
            <a:r>
              <a:rPr lang="en-US" dirty="0" err="1">
                <a:latin typeface="+mj-lt"/>
              </a:rPr>
              <a:t>Muda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sebesar</a:t>
            </a:r>
            <a:r>
              <a:rPr lang="en-US" dirty="0">
                <a:latin typeface="+mj-lt"/>
              </a:rPr>
              <a:t> 0,25 </a:t>
            </a: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A</a:t>
            </a:r>
            <a:r>
              <a:rPr lang="id-ID" dirty="0">
                <a:latin typeface="+mj-lt"/>
              </a:rPr>
              <a:t>pabila x</a:t>
            </a:r>
            <a:r>
              <a:rPr lang="en-US" dirty="0">
                <a:latin typeface="+mj-lt"/>
              </a:rPr>
              <a:t>=40</a:t>
            </a:r>
            <a:r>
              <a:rPr lang="id-ID" dirty="0">
                <a:latin typeface="+mj-lt"/>
              </a:rPr>
              <a:t> memiliki</a:t>
            </a:r>
            <a:r>
              <a:rPr lang="en-US" dirty="0">
                <a:latin typeface="+mj-lt"/>
              </a:rPr>
              <a:t>  </a:t>
            </a:r>
            <a:r>
              <a:rPr lang="id-ID" dirty="0">
                <a:latin typeface="+mj-lt"/>
              </a:rPr>
              <a:t>µ</a:t>
            </a:r>
            <a:r>
              <a:rPr lang="en-US" dirty="0" err="1">
                <a:latin typeface="+mj-lt"/>
              </a:rPr>
              <a:t>Parobaya</a:t>
            </a:r>
            <a:r>
              <a:rPr lang="id-ID" dirty="0">
                <a:latin typeface="+mj-lt"/>
              </a:rPr>
              <a:t>[</a:t>
            </a:r>
            <a:r>
              <a:rPr lang="en-US" dirty="0">
                <a:latin typeface="+mj-lt"/>
              </a:rPr>
              <a:t>40</a:t>
            </a:r>
            <a:r>
              <a:rPr lang="id-ID" dirty="0">
                <a:latin typeface="+mj-lt"/>
              </a:rPr>
              <a:t>]=</a:t>
            </a:r>
            <a:r>
              <a:rPr lang="en-US" dirty="0">
                <a:latin typeface="+mj-lt"/>
              </a:rPr>
              <a:t>0,5</a:t>
            </a:r>
            <a:r>
              <a:rPr lang="id-ID" dirty="0">
                <a:latin typeface="+mj-lt"/>
              </a:rPr>
              <a:t> berarti </a:t>
            </a:r>
            <a:r>
              <a:rPr lang="en-US" dirty="0" err="1"/>
              <a:t>eksistensi</a:t>
            </a:r>
            <a:r>
              <a:rPr lang="en-US" dirty="0"/>
              <a:t> 40</a:t>
            </a:r>
            <a:r>
              <a:rPr lang="id-ID" dirty="0"/>
              <a:t> 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Parobaya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0,5 </a:t>
            </a:r>
            <a:endParaRPr lang="id-ID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2">
                    <a:satMod val="200000"/>
                  </a:schemeClr>
                </a:solidFill>
              </a:rPr>
              <a:t>Fungsi</a:t>
            </a: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satMod val="200000"/>
                  </a:schemeClr>
                </a:solidFill>
              </a:rPr>
              <a:t>Keanggotaan</a:t>
            </a: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satMod val="200000"/>
                  </a:schemeClr>
                </a:solidFill>
              </a:rPr>
              <a:t>Himpunan</a:t>
            </a: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 Fuzzy (Membership Function)</a:t>
            </a:r>
            <a:endParaRPr lang="en-US" sz="2800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新細明體" panose="02020500000000000000" pitchFamily="18" charset="-120"/>
              </a:rPr>
              <a:t>Fungsi (kurva) yang menunjukkan pemetaan titik-titik input data ke dalam nilai keanggotaannya (derajat keanggotaan) yang memiliki interval antara 0 sampai 1.</a:t>
            </a:r>
          </a:p>
          <a:p>
            <a:pPr eaLnBrk="1" hangingPunct="1"/>
            <a:endParaRPr lang="en-US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FUNGSI KEANGGOTAAN : </a:t>
            </a: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 err="1" smtClean="0">
                <a:solidFill>
                  <a:srgbClr val="FFC000"/>
                </a:solidFill>
              </a:rPr>
              <a:t>Representasi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linier</a:t>
            </a:r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281" y="2420888"/>
            <a:ext cx="5994400" cy="3059289"/>
          </a:xfrm>
          <a:prstGeom prst="roundRect">
            <a:avLst>
              <a:gd name="adj" fmla="val 16667"/>
            </a:avLst>
          </a:prstGeom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7892" name="Picture 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5732463"/>
            <a:ext cx="6040437" cy="869950"/>
          </a:xfrm>
        </p:spPr>
      </p:pic>
      <p:grpSp>
        <p:nvGrpSpPr>
          <p:cNvPr id="37893" name="Group 1"/>
          <p:cNvGrpSpPr>
            <a:grpSpLocks/>
          </p:cNvGrpSpPr>
          <p:nvPr/>
        </p:nvGrpSpPr>
        <p:grpSpPr bwMode="auto">
          <a:xfrm>
            <a:off x="8101013" y="836613"/>
            <a:ext cx="792162" cy="792162"/>
            <a:chOff x="65136" y="1785926"/>
            <a:chExt cx="792088" cy="792088"/>
          </a:xfrm>
        </p:grpSpPr>
        <p:sp>
          <p:nvSpPr>
            <p:cNvPr id="3" name="Oval 2"/>
            <p:cNvSpPr/>
            <p:nvPr/>
          </p:nvSpPr>
          <p:spPr>
            <a:xfrm>
              <a:off x="65136" y="1785926"/>
              <a:ext cx="792088" cy="7920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 b="1"/>
            </a:p>
          </p:txBody>
        </p:sp>
        <p:sp>
          <p:nvSpPr>
            <p:cNvPr id="37897" name="TextBox 3"/>
            <p:cNvSpPr txBox="1">
              <a:spLocks noChangeArrowheads="1"/>
            </p:cNvSpPr>
            <p:nvPr/>
          </p:nvSpPr>
          <p:spPr bwMode="auto">
            <a:xfrm>
              <a:off x="284163" y="1952625"/>
              <a:ext cx="355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b="1">
                  <a:latin typeface="Comic Sans MS" panose="030F0702030302020204" pitchFamily="66" charset="0"/>
                </a:rPr>
                <a:t>1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204864"/>
            <a:ext cx="4857752" cy="28719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64293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2">
                    <a:satMod val="200000"/>
                  </a:schemeClr>
                </a:solidFill>
              </a:rPr>
              <a:t>Representasi</a:t>
            </a: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 Linier : </a:t>
            </a:r>
            <a:r>
              <a:rPr lang="en-US" sz="2800" dirty="0" err="1" smtClean="0">
                <a:solidFill>
                  <a:schemeClr val="tx2">
                    <a:satMod val="200000"/>
                  </a:schemeClr>
                </a:solidFill>
              </a:rPr>
              <a:t>contoh</a:t>
            </a: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endParaRPr lang="en-US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595938"/>
            <a:ext cx="3552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285875" y="2928938"/>
            <a:ext cx="2516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</a:t>
            </a:r>
            <a:r>
              <a:rPr lang="id-ID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Panas (27) = ????</a:t>
            </a:r>
            <a:endParaRPr lang="id-ID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1317625" y="3321050"/>
            <a:ext cx="251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</a:t>
            </a:r>
            <a:r>
              <a:rPr lang="id-ID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Panas (34) = ????</a:t>
            </a:r>
            <a:endParaRPr lang="id-ID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63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en-US" sz="2800" smtClean="0">
                <a:ea typeface="新細明體" panose="02020500000000000000" pitchFamily="18" charset="-120"/>
              </a:rPr>
              <a:t>Representasi linier : Contoh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0863"/>
            <a:ext cx="8507413" cy="4373562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  <a:p>
            <a:pPr marL="533400" indent="-53340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600" dirty="0">
              <a:latin typeface="+mj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857250" y="3214688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</a:t>
            </a:r>
            <a:r>
              <a:rPr lang="id-ID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dingin (25) = ????</a:t>
            </a:r>
            <a:endParaRPr lang="id-ID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965" name="Rectangle 12"/>
          <p:cNvSpPr>
            <a:spLocks noChangeArrowheads="1"/>
          </p:cNvSpPr>
          <p:nvPr/>
        </p:nvSpPr>
        <p:spPr bwMode="auto">
          <a:xfrm>
            <a:off x="889000" y="3606800"/>
            <a:ext cx="247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</a:t>
            </a:r>
            <a:r>
              <a:rPr lang="id-ID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dingin (17) = ????</a:t>
            </a:r>
            <a:endParaRPr lang="id-ID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0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2398713"/>
            <a:ext cx="4943475" cy="2735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424488"/>
            <a:ext cx="40100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148064" y="2091148"/>
            <a:ext cx="3676140" cy="259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sp>
        <p:nvSpPr>
          <p:cNvPr id="284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2571750"/>
            <a:ext cx="4321175" cy="3600450"/>
          </a:xfrm>
          <a:solidFill>
            <a:schemeClr val="tx1"/>
          </a:solidFill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 err="1" smtClean="0">
                <a:solidFill>
                  <a:schemeClr val="bg1"/>
                </a:solidFill>
              </a:rPr>
              <a:t>Ditentukan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oleh</a:t>
            </a:r>
            <a:r>
              <a:rPr lang="en-US" sz="1800" dirty="0">
                <a:solidFill>
                  <a:schemeClr val="bg1"/>
                </a:solidFill>
              </a:rPr>
              <a:t> 3 parameter {a, b, </a:t>
            </a:r>
            <a:r>
              <a:rPr lang="en-US" sz="1800" dirty="0" smtClean="0">
                <a:solidFill>
                  <a:schemeClr val="bg1"/>
                </a:solidFill>
              </a:rPr>
              <a:t>c} </a:t>
            </a:r>
            <a:r>
              <a:rPr lang="en-US" sz="1800" dirty="0" err="1" smtClean="0">
                <a:solidFill>
                  <a:schemeClr val="bg1"/>
                </a:solidFill>
              </a:rPr>
              <a:t>sebagai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berikut</a:t>
            </a:r>
            <a:r>
              <a:rPr lang="en-US" sz="1800" dirty="0">
                <a:solidFill>
                  <a:schemeClr val="bg1"/>
                </a:solidFill>
              </a:rPr>
              <a:t> :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95288" y="3571875"/>
          <a:ext cx="4071937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Microsoft Equation 3.0" r:id="rId4" imgW="2374900" imgH="1117600" progId="Equation.3">
                  <p:embed/>
                </p:oleObj>
              </mc:Choice>
              <mc:Fallback>
                <p:oleObj name="Microsoft Equation 3.0" r:id="rId4" imgW="2374900" imgH="111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71875"/>
                        <a:ext cx="4071937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sz="1800">
              <a:latin typeface="Comic Sans MS" panose="030F0702030302020204" pitchFamily="66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67473" y="3028569"/>
            <a:ext cx="792088" cy="72008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grpSp>
        <p:nvGrpSpPr>
          <p:cNvPr id="41993" name="Group 3"/>
          <p:cNvGrpSpPr>
            <a:grpSpLocks/>
          </p:cNvGrpSpPr>
          <p:nvPr/>
        </p:nvGrpSpPr>
        <p:grpSpPr bwMode="auto">
          <a:xfrm>
            <a:off x="8066088" y="890588"/>
            <a:ext cx="792162" cy="790575"/>
            <a:chOff x="65136" y="1708218"/>
            <a:chExt cx="792088" cy="792088"/>
          </a:xfrm>
        </p:grpSpPr>
        <p:sp>
          <p:nvSpPr>
            <p:cNvPr id="14" name="Oval 13"/>
            <p:cNvSpPr/>
            <p:nvPr/>
          </p:nvSpPr>
          <p:spPr>
            <a:xfrm>
              <a:off x="65136" y="1708218"/>
              <a:ext cx="792088" cy="7920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 b="1"/>
            </a:p>
          </p:txBody>
        </p:sp>
        <p:sp>
          <p:nvSpPr>
            <p:cNvPr id="41998" name="TextBox 16"/>
            <p:cNvSpPr txBox="1">
              <a:spLocks noChangeArrowheads="1"/>
            </p:cNvSpPr>
            <p:nvPr/>
          </p:nvSpPr>
          <p:spPr bwMode="auto">
            <a:xfrm>
              <a:off x="285750" y="1857375"/>
              <a:ext cx="357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b="1">
                  <a:latin typeface="Comic Sans MS" panose="030F0702030302020204" pitchFamily="66" charset="0"/>
                </a:rPr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8625" y="908050"/>
            <a:ext cx="8429625" cy="782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  <a:latin typeface="+mn-lt"/>
              </a:rPr>
              <a:t>FUNGSI KEANGGOTAAN </a:t>
            </a:r>
            <a:r>
              <a:rPr lang="en-US" sz="2800" dirty="0">
                <a:latin typeface="+mn-lt"/>
              </a:rPr>
              <a:t>: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FFC000"/>
                </a:solidFill>
                <a:latin typeface="+mn-lt"/>
              </a:rPr>
              <a:t>Representasi</a:t>
            </a:r>
            <a:r>
              <a:rPr lang="en-US" sz="2800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+mn-lt"/>
              </a:rPr>
              <a:t>segitiga</a:t>
            </a:r>
            <a:r>
              <a:rPr lang="en-US" sz="2800" dirty="0">
                <a:solidFill>
                  <a:srgbClr val="FFC000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771525" y="5715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新細明體" panose="02020500000000000000" pitchFamily="18" charset="-120"/>
              </a:rPr>
              <a:t>Representasi segitiga : contoh</a:t>
            </a: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500306"/>
            <a:ext cx="4965700" cy="2762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01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643563"/>
            <a:ext cx="3600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ea typeface="新細明體" panose="02020500000000000000" pitchFamily="18" charset="-120"/>
              </a:rPr>
              <a:t>Pendahuluan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>
                <a:ea typeface="新細明體" panose="02020500000000000000" pitchFamily="18" charset="-120"/>
              </a:rPr>
              <a:t>Fuzzy </a:t>
            </a:r>
            <a:r>
              <a:rPr lang="en-US" dirty="0" err="1" smtClean="0">
                <a:ea typeface="新細明體" panose="02020500000000000000" pitchFamily="18" charset="-120"/>
              </a:rPr>
              <a:t>Inferensi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Sistem</a:t>
            </a:r>
            <a:r>
              <a:rPr lang="en-US" dirty="0" smtClean="0">
                <a:ea typeface="新細明體" panose="02020500000000000000" pitchFamily="18" charset="-120"/>
              </a:rPr>
              <a:t> (FIS) </a:t>
            </a:r>
            <a:r>
              <a:rPr lang="en-US" dirty="0" err="1" smtClean="0">
                <a:ea typeface="新細明體" panose="02020500000000000000" pitchFamily="18" charset="-120"/>
              </a:rPr>
              <a:t>atau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id-ID" dirty="0" smtClean="0">
                <a:ea typeface="新細明體" panose="02020500000000000000" pitchFamily="18" charset="-120"/>
              </a:rPr>
              <a:t>Logika fuzzy adalah </a:t>
            </a:r>
            <a:r>
              <a:rPr lang="en-US" dirty="0" err="1" smtClean="0">
                <a:ea typeface="新細明體" panose="02020500000000000000" pitchFamily="18" charset="-120"/>
              </a:rPr>
              <a:t>salah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satu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bentuk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b="1" dirty="0" err="1" smtClean="0">
                <a:ea typeface="新細明體" panose="02020500000000000000" pitchFamily="18" charset="-120"/>
              </a:rPr>
              <a:t>merepresentasikan</a:t>
            </a:r>
            <a:r>
              <a:rPr lang="en-US" b="1" dirty="0" smtClean="0">
                <a:ea typeface="新細明體" panose="02020500000000000000" pitchFamily="18" charset="-120"/>
              </a:rPr>
              <a:t>  </a:t>
            </a:r>
            <a:r>
              <a:rPr lang="en-US" b="1" dirty="0" err="1" smtClean="0">
                <a:ea typeface="新細明體" panose="02020500000000000000" pitchFamily="18" charset="-120"/>
              </a:rPr>
              <a:t>ketidakpastian</a:t>
            </a:r>
            <a:r>
              <a:rPr lang="en-US" b="1" dirty="0" smtClean="0">
                <a:ea typeface="新細明體" panose="02020500000000000000" pitchFamily="18" charset="-120"/>
              </a:rPr>
              <a:t> (uncertainty)</a:t>
            </a:r>
            <a:r>
              <a:rPr lang="en-US" dirty="0" smtClean="0">
                <a:ea typeface="新細明體" panose="02020500000000000000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5900" y="2714625"/>
            <a:ext cx="4500563" cy="3527425"/>
          </a:xfrm>
          <a:solidFill>
            <a:schemeClr val="tx1"/>
          </a:solidFill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 err="1" smtClean="0">
                <a:solidFill>
                  <a:schemeClr val="bg1"/>
                </a:solidFill>
                <a:latin typeface="+mj-lt"/>
              </a:rPr>
              <a:t>Ditentukan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oleh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4 parameter {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</a:rPr>
              <a:t>a,b,c,d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} 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berikut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: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</a:p>
        </p:txBody>
      </p:sp>
      <p:pic>
        <p:nvPicPr>
          <p:cNvPr id="31748" name="Picture 1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168157" y="2270125"/>
            <a:ext cx="3617912" cy="2109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2341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sz="1800">
              <a:latin typeface="Comic Sans MS" panose="030F0702030302020204" pitchFamily="66" charset="0"/>
            </a:endParaRPr>
          </a:p>
        </p:txBody>
      </p:sp>
      <p:sp>
        <p:nvSpPr>
          <p:cNvPr id="44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sz="1800">
              <a:latin typeface="Comic Sans MS" panose="030F0702030302020204" pitchFamily="66" charset="0"/>
            </a:endParaRPr>
          </a:p>
        </p:txBody>
      </p:sp>
      <p:graphicFrame>
        <p:nvGraphicFramePr>
          <p:cNvPr id="44038" name="Object 12"/>
          <p:cNvGraphicFramePr>
            <a:graphicFrameLocks noChangeAspect="1"/>
          </p:cNvGraphicFramePr>
          <p:nvPr/>
        </p:nvGraphicFramePr>
        <p:xfrm>
          <a:off x="539750" y="3857625"/>
          <a:ext cx="410051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Microsoft Equation 3.0" r:id="rId4" imgW="2628900" imgH="1295400" progId="Equation.3">
                  <p:embed/>
                </p:oleObj>
              </mc:Choice>
              <mc:Fallback>
                <p:oleObj name="Microsoft Equation 3.0" r:id="rId4" imgW="2628900" imgH="1295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57625"/>
                        <a:ext cx="4100513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4572000" y="3286124"/>
            <a:ext cx="792088" cy="72008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grpSp>
        <p:nvGrpSpPr>
          <p:cNvPr id="44042" name="Group 3"/>
          <p:cNvGrpSpPr>
            <a:grpSpLocks/>
          </p:cNvGrpSpPr>
          <p:nvPr/>
        </p:nvGrpSpPr>
        <p:grpSpPr bwMode="auto">
          <a:xfrm>
            <a:off x="7994650" y="890588"/>
            <a:ext cx="792163" cy="792162"/>
            <a:chOff x="65136" y="1708218"/>
            <a:chExt cx="792088" cy="792088"/>
          </a:xfrm>
        </p:grpSpPr>
        <p:sp>
          <p:nvSpPr>
            <p:cNvPr id="14" name="Oval 13"/>
            <p:cNvSpPr/>
            <p:nvPr/>
          </p:nvSpPr>
          <p:spPr>
            <a:xfrm>
              <a:off x="65136" y="1708218"/>
              <a:ext cx="792088" cy="7920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 b="1"/>
            </a:p>
          </p:txBody>
        </p:sp>
        <p:sp>
          <p:nvSpPr>
            <p:cNvPr id="44047" name="TextBox 16"/>
            <p:cNvSpPr txBox="1">
              <a:spLocks noChangeArrowheads="1"/>
            </p:cNvSpPr>
            <p:nvPr/>
          </p:nvSpPr>
          <p:spPr bwMode="auto">
            <a:xfrm>
              <a:off x="285750" y="1857375"/>
              <a:ext cx="3714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>
                  <a:latin typeface="Comic Sans MS" panose="030F0702030302020204" pitchFamily="66" charset="0"/>
                </a:rPr>
                <a:t>3</a:t>
              </a:r>
              <a:endParaRPr lang="id-ID" b="1">
                <a:latin typeface="Comic Sans MS" panose="030F0702030302020204" pitchFamily="66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5" y="908050"/>
            <a:ext cx="8715375" cy="782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>
                    <a:satMod val="200000"/>
                  </a:schemeClr>
                </a:solidFill>
                <a:latin typeface="+mn-lt"/>
              </a:rPr>
              <a:t>FUNGSI KEANGGOTAAN </a:t>
            </a:r>
            <a:r>
              <a:rPr lang="en-US" sz="2800" dirty="0">
                <a:latin typeface="+mn-lt"/>
              </a:rPr>
              <a:t>: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70C0"/>
                </a:solidFill>
                <a:latin typeface="+mn-lt"/>
              </a:rPr>
              <a:t>Representasi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Trapesium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771525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新細明體" panose="02020500000000000000" pitchFamily="18" charset="-120"/>
              </a:rPr>
              <a:t>Representasi Trapesium : Contoh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428868"/>
            <a:ext cx="4514850" cy="2600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429250"/>
            <a:ext cx="3733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786063"/>
            <a:ext cx="501015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714375"/>
            <a:ext cx="83296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FUNGSI KEANGGOTAAN : </a:t>
            </a:r>
            <a:b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 err="1" smtClean="0">
                <a:solidFill>
                  <a:srgbClr val="FFC000"/>
                </a:solidFill>
              </a:rPr>
              <a:t>Representasi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Bahu</a:t>
            </a:r>
            <a:endParaRPr lang="en-US" sz="2800" dirty="0">
              <a:solidFill>
                <a:srgbClr val="FFC000"/>
              </a:solidFill>
            </a:endParaRPr>
          </a:p>
        </p:txBody>
      </p:sp>
      <p:grpSp>
        <p:nvGrpSpPr>
          <p:cNvPr id="46084" name="Group 1"/>
          <p:cNvGrpSpPr>
            <a:grpSpLocks/>
          </p:cNvGrpSpPr>
          <p:nvPr/>
        </p:nvGrpSpPr>
        <p:grpSpPr bwMode="auto">
          <a:xfrm>
            <a:off x="8027988" y="890588"/>
            <a:ext cx="792162" cy="790575"/>
            <a:chOff x="0" y="1714488"/>
            <a:chExt cx="792088" cy="792088"/>
          </a:xfrm>
        </p:grpSpPr>
        <p:sp>
          <p:nvSpPr>
            <p:cNvPr id="7" name="Oval 6"/>
            <p:cNvSpPr/>
            <p:nvPr/>
          </p:nvSpPr>
          <p:spPr>
            <a:xfrm>
              <a:off x="0" y="1714488"/>
              <a:ext cx="792088" cy="7920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 b="1"/>
            </a:p>
          </p:txBody>
        </p:sp>
        <p:sp>
          <p:nvSpPr>
            <p:cNvPr id="46088" name="TextBox 7"/>
            <p:cNvSpPr txBox="1">
              <a:spLocks noChangeArrowheads="1"/>
            </p:cNvSpPr>
            <p:nvPr/>
          </p:nvSpPr>
          <p:spPr bwMode="auto">
            <a:xfrm>
              <a:off x="214313" y="1857375"/>
              <a:ext cx="355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b="1">
                  <a:latin typeface="Comic Sans MS" panose="030F0702030302020204" pitchFamily="66" charset="0"/>
                </a:rPr>
                <a:t>4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428868"/>
            <a:ext cx="4071934" cy="2105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762000"/>
            <a:ext cx="8715375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FUNGSI KEANGGOTAAN : </a:t>
            </a:r>
            <a:b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 err="1" smtClean="0">
                <a:solidFill>
                  <a:srgbClr val="FFC000"/>
                </a:solidFill>
              </a:rPr>
              <a:t>Representasi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id-ID" sz="3200" dirty="0" smtClean="0">
                <a:solidFill>
                  <a:srgbClr val="FFC000"/>
                </a:solidFill>
              </a:rPr>
              <a:t>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1850" y="2286000"/>
            <a:ext cx="4097338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dirty="0">
                <a:latin typeface="+mj-lt"/>
              </a:rPr>
              <a:t>Kurva  </a:t>
            </a:r>
            <a:r>
              <a:rPr lang="en-US" dirty="0">
                <a:latin typeface="+mj-lt"/>
              </a:rPr>
              <a:t>S </a:t>
            </a:r>
            <a:r>
              <a:rPr lang="id-ID" dirty="0">
                <a:latin typeface="+mj-lt"/>
              </a:rPr>
              <a:t>berhubungan dengan kenaikan dan penurunan permukaan </a:t>
            </a:r>
          </a:p>
          <a:p>
            <a:pPr eaLnBrk="1" hangingPunct="1">
              <a:defRPr/>
            </a:pPr>
            <a:r>
              <a:rPr lang="id-ID" dirty="0">
                <a:latin typeface="+mj-lt"/>
              </a:rPr>
              <a:t>secara tak linear. </a:t>
            </a:r>
          </a:p>
          <a:p>
            <a:pPr eaLnBrk="1" hangingPunct="1">
              <a:defRPr/>
            </a:pPr>
            <a:endParaRPr lang="id-ID" dirty="0">
              <a:latin typeface="+mj-lt"/>
            </a:endParaRPr>
          </a:p>
          <a:p>
            <a:pPr eaLnBrk="1" hangingPunct="1">
              <a:defRPr/>
            </a:pPr>
            <a:r>
              <a:rPr lang="id-ID" dirty="0">
                <a:latin typeface="+mj-lt"/>
              </a:rPr>
              <a:t>Kurva-S  untuk  PERTUMBUHAN</a:t>
            </a: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7171" y="4572008"/>
            <a:ext cx="4035423" cy="2285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857250" y="5416550"/>
            <a:ext cx="33575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dirty="0">
                <a:latin typeface="+mj-lt"/>
              </a:rPr>
              <a:t>Kurva-S untuk PENYUSUTAN</a:t>
            </a:r>
          </a:p>
        </p:txBody>
      </p:sp>
      <p:grpSp>
        <p:nvGrpSpPr>
          <p:cNvPr id="47111" name="Group 1"/>
          <p:cNvGrpSpPr>
            <a:grpSpLocks/>
          </p:cNvGrpSpPr>
          <p:nvPr/>
        </p:nvGrpSpPr>
        <p:grpSpPr bwMode="auto">
          <a:xfrm>
            <a:off x="8101013" y="908050"/>
            <a:ext cx="792162" cy="792163"/>
            <a:chOff x="71406" y="1785926"/>
            <a:chExt cx="792088" cy="792088"/>
          </a:xfrm>
        </p:grpSpPr>
        <p:sp>
          <p:nvSpPr>
            <p:cNvPr id="8" name="Oval 7"/>
            <p:cNvSpPr/>
            <p:nvPr/>
          </p:nvSpPr>
          <p:spPr>
            <a:xfrm>
              <a:off x="71406" y="1785926"/>
              <a:ext cx="792088" cy="7920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 b="1"/>
            </a:p>
          </p:txBody>
        </p:sp>
        <p:sp>
          <p:nvSpPr>
            <p:cNvPr id="47115" name="TextBox 8"/>
            <p:cNvSpPr txBox="1">
              <a:spLocks noChangeArrowheads="1"/>
            </p:cNvSpPr>
            <p:nvPr/>
          </p:nvSpPr>
          <p:spPr bwMode="auto">
            <a:xfrm>
              <a:off x="292100" y="1951038"/>
              <a:ext cx="355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b="1">
                  <a:latin typeface="Comic Sans MS" panose="030F0702030302020204" pitchFamily="66" charset="0"/>
                </a:rPr>
                <a:t>5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Representasi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tx2">
                    <a:satMod val="20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Contoh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388" y="5805488"/>
            <a:ext cx="8964612" cy="9223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dirty="0">
                <a:latin typeface="+mj-lt"/>
              </a:rPr>
              <a:t>Kurva-S  didefinisikan  dengan  menggunakan  3  parameter,  yaitu:  nilai keanggotaan nol (</a:t>
            </a:r>
            <a:r>
              <a:rPr lang="el-GR" dirty="0">
                <a:latin typeface="+mj-lt"/>
              </a:rPr>
              <a:t>α), </a:t>
            </a:r>
            <a:r>
              <a:rPr lang="id-ID" dirty="0">
                <a:latin typeface="+mj-lt"/>
              </a:rPr>
              <a:t>nilai keanggotaan lengkap (</a:t>
            </a:r>
            <a:r>
              <a:rPr lang="el-GR" dirty="0">
                <a:latin typeface="+mj-lt"/>
              </a:rPr>
              <a:t>γ), </a:t>
            </a:r>
            <a:r>
              <a:rPr lang="id-ID" dirty="0">
                <a:latin typeface="+mj-lt"/>
              </a:rPr>
              <a:t>dan titik infleksi atau crossover (</a:t>
            </a:r>
            <a:r>
              <a:rPr lang="el-GR" dirty="0">
                <a:latin typeface="+mj-lt"/>
              </a:rPr>
              <a:t>β) </a:t>
            </a:r>
            <a:r>
              <a:rPr lang="id-ID" dirty="0">
                <a:latin typeface="+mj-lt"/>
              </a:rPr>
              <a:t>yaitu titik yang memiliki domain 50% benar. 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357430"/>
            <a:ext cx="4643438" cy="3374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tx2">
                    <a:satMod val="20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Contoh</a:t>
            </a:r>
            <a:endParaRPr lang="en-US" dirty="0" smtClean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2714625"/>
            <a:ext cx="4479925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572000"/>
            <a:ext cx="507206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Representasi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tx2">
                    <a:satMod val="20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Contoh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87" y="1916832"/>
            <a:ext cx="3357555" cy="2180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487613"/>
            <a:ext cx="457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4643447"/>
            <a:ext cx="3214711" cy="2000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143500"/>
            <a:ext cx="40005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762000"/>
            <a:ext cx="87868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Representasi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sz="3200" dirty="0" smtClean="0">
                <a:solidFill>
                  <a:schemeClr val="tx2">
                    <a:satMod val="200000"/>
                  </a:schemeClr>
                </a:solidFill>
              </a:rPr>
              <a:t>LONCENG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sz="3200" dirty="0" smtClean="0">
                <a:solidFill>
                  <a:schemeClr val="tx2">
                    <a:satMod val="200000"/>
                  </a:schemeClr>
                </a:solidFill>
              </a:rPr>
              <a:t>(BELL CURVE)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0425" y="2395538"/>
            <a:ext cx="8283575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400" dirty="0">
                <a:latin typeface="+mj-lt"/>
              </a:rPr>
              <a:t>Untuk  merepresentasikan  bilangan  fuzzy,  biasanya  digunakan  kurva berbentuk  lonceng.  Kurva  berbentuk  lonceng  ini  terbagi  atas  3  kelas, yaitu: </a:t>
            </a:r>
          </a:p>
          <a:p>
            <a:pPr eaLnBrk="1" hangingPunct="1">
              <a:defRPr/>
            </a:pPr>
            <a:endParaRPr lang="id-ID" sz="2400" dirty="0">
              <a:solidFill>
                <a:srgbClr val="C00000"/>
              </a:solidFill>
              <a:latin typeface="+mj-lt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id-ID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himpunan fuzzy PI,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B</a:t>
            </a:r>
            <a:r>
              <a:rPr lang="id-ID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eta,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id-ID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Gauss. </a:t>
            </a:r>
          </a:p>
        </p:txBody>
      </p:sp>
      <p:grpSp>
        <p:nvGrpSpPr>
          <p:cNvPr id="51204" name="Group 1"/>
          <p:cNvGrpSpPr>
            <a:grpSpLocks/>
          </p:cNvGrpSpPr>
          <p:nvPr/>
        </p:nvGrpSpPr>
        <p:grpSpPr bwMode="auto">
          <a:xfrm>
            <a:off x="8027988" y="938213"/>
            <a:ext cx="792162" cy="790575"/>
            <a:chOff x="71406" y="1708218"/>
            <a:chExt cx="792088" cy="792088"/>
          </a:xfrm>
        </p:grpSpPr>
        <p:sp>
          <p:nvSpPr>
            <p:cNvPr id="9" name="Oval 8"/>
            <p:cNvSpPr/>
            <p:nvPr/>
          </p:nvSpPr>
          <p:spPr>
            <a:xfrm>
              <a:off x="71406" y="1708218"/>
              <a:ext cx="792088" cy="7920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 b="1"/>
            </a:p>
          </p:txBody>
        </p:sp>
        <p:sp>
          <p:nvSpPr>
            <p:cNvPr id="51208" name="TextBox 9"/>
            <p:cNvSpPr txBox="1">
              <a:spLocks noChangeArrowheads="1"/>
            </p:cNvSpPr>
            <p:nvPr/>
          </p:nvSpPr>
          <p:spPr bwMode="auto">
            <a:xfrm>
              <a:off x="290513" y="1873250"/>
              <a:ext cx="355600" cy="4619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b="1">
                  <a:latin typeface="Comic Sans MS" panose="030F0702030302020204" pitchFamily="66" charset="0"/>
                </a:rPr>
                <a:t>6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"/>
          <a:stretch>
            <a:fillRect/>
          </a:stretch>
        </p:blipFill>
        <p:spPr bwMode="auto">
          <a:xfrm>
            <a:off x="857250" y="3857625"/>
            <a:ext cx="350043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Representasi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tx2">
                    <a:satMod val="200000"/>
                  </a:schemeClr>
                </a:solidFill>
              </a:rPr>
              <a:t>LONCENG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: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Kurva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PI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75" y="2540000"/>
            <a:ext cx="367665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j-lt"/>
              </a:rPr>
              <a:t>D</a:t>
            </a:r>
            <a:r>
              <a:rPr lang="id-ID" sz="2000" dirty="0">
                <a:latin typeface="+mj-lt"/>
              </a:rPr>
              <a:t>erajat keanggotaan 1 terletak pada pusat  dengan  domain  (</a:t>
            </a:r>
            <a:r>
              <a:rPr lang="el-GR" sz="2000" dirty="0">
                <a:latin typeface="+mj-lt"/>
              </a:rPr>
              <a:t>γ),  </a:t>
            </a:r>
            <a:r>
              <a:rPr lang="id-ID" sz="2000" dirty="0">
                <a:latin typeface="+mj-lt"/>
              </a:rPr>
              <a:t>dan  lebar  kurva  (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)</a:t>
            </a:r>
            <a:endParaRPr lang="id-ID" sz="2000" dirty="0">
              <a:latin typeface="+mj-lt"/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0426" y="2494552"/>
            <a:ext cx="4459292" cy="3506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2230" name="Group 2"/>
          <p:cNvGrpSpPr>
            <a:grpSpLocks/>
          </p:cNvGrpSpPr>
          <p:nvPr/>
        </p:nvGrpSpPr>
        <p:grpSpPr bwMode="auto">
          <a:xfrm>
            <a:off x="8137525" y="896938"/>
            <a:ext cx="792163" cy="792162"/>
            <a:chOff x="-32" y="1708218"/>
            <a:chExt cx="792088" cy="792088"/>
          </a:xfrm>
        </p:grpSpPr>
        <p:sp>
          <p:nvSpPr>
            <p:cNvPr id="7" name="Oval 6"/>
            <p:cNvSpPr/>
            <p:nvPr/>
          </p:nvSpPr>
          <p:spPr>
            <a:xfrm>
              <a:off x="-32" y="1708218"/>
              <a:ext cx="792088" cy="7920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 b="1"/>
            </a:p>
          </p:txBody>
        </p:sp>
        <p:sp>
          <p:nvSpPr>
            <p:cNvPr id="52234" name="TextBox 7"/>
            <p:cNvSpPr txBox="1">
              <a:spLocks noChangeArrowheads="1"/>
            </p:cNvSpPr>
            <p:nvPr/>
          </p:nvSpPr>
          <p:spPr bwMode="auto">
            <a:xfrm>
              <a:off x="219075" y="1873250"/>
              <a:ext cx="355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b="1">
                  <a:latin typeface="Comic Sans MS" panose="030F0702030302020204" pitchFamily="66" charset="0"/>
                </a:rPr>
                <a:t>6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762000"/>
            <a:ext cx="8715375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Representasi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tx2">
                    <a:satMod val="200000"/>
                  </a:schemeClr>
                </a:solidFill>
              </a:rPr>
              <a:t>LONCENG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: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Kurva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Beta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313" y="2428875"/>
            <a:ext cx="7993062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dirty="0">
                <a:latin typeface="+mj-lt"/>
              </a:rPr>
              <a:t>Kurva ini juga didefinisikan dengan 2 parameter, yaitu nilai pada </a:t>
            </a:r>
          </a:p>
          <a:p>
            <a:pPr eaLnBrk="1" hangingPunct="1">
              <a:defRPr/>
            </a:pPr>
            <a:r>
              <a:rPr lang="id-ID" dirty="0">
                <a:latin typeface="+mj-lt"/>
              </a:rPr>
              <a:t>domain yang menunjukkan pusat kurva (</a:t>
            </a:r>
            <a:r>
              <a:rPr lang="el-GR" dirty="0">
                <a:latin typeface="+mj-lt"/>
              </a:rPr>
              <a:t>γ), </a:t>
            </a:r>
            <a:r>
              <a:rPr lang="id-ID" dirty="0">
                <a:latin typeface="+mj-lt"/>
              </a:rPr>
              <a:t>dan setengah lebar kurva (</a:t>
            </a:r>
            <a:r>
              <a:rPr lang="el-GR" dirty="0">
                <a:latin typeface="+mj-lt"/>
              </a:rPr>
              <a:t>β) 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9350" y="3141663"/>
            <a:ext cx="3644900" cy="3568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643313"/>
            <a:ext cx="331152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5813" y="5510213"/>
            <a:ext cx="4572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Salah satu perbedaan mencolok kurva BETA dari kurva PI adalah, fungsi </a:t>
            </a:r>
          </a:p>
          <a:p>
            <a:pPr eaLnBrk="1" hangingPunct="1">
              <a:defRPr/>
            </a:pPr>
            <a:r>
              <a:rPr lang="id-ID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keanggotaannya akan mendekati nol hanya jika nilai (</a:t>
            </a:r>
            <a:r>
              <a:rPr lang="el-GR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β) </a:t>
            </a:r>
            <a:r>
              <a:rPr lang="id-ID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sangat besar. </a:t>
            </a:r>
          </a:p>
        </p:txBody>
      </p:sp>
      <p:grpSp>
        <p:nvGrpSpPr>
          <p:cNvPr id="53255" name="Group 2"/>
          <p:cNvGrpSpPr>
            <a:grpSpLocks/>
          </p:cNvGrpSpPr>
          <p:nvPr/>
        </p:nvGrpSpPr>
        <p:grpSpPr bwMode="auto">
          <a:xfrm>
            <a:off x="8101013" y="898525"/>
            <a:ext cx="792162" cy="792163"/>
            <a:chOff x="-32" y="1708218"/>
            <a:chExt cx="792088" cy="792088"/>
          </a:xfrm>
        </p:grpSpPr>
        <p:sp>
          <p:nvSpPr>
            <p:cNvPr id="8" name="Oval 7"/>
            <p:cNvSpPr/>
            <p:nvPr/>
          </p:nvSpPr>
          <p:spPr>
            <a:xfrm>
              <a:off x="-32" y="1708218"/>
              <a:ext cx="792088" cy="7920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 b="1"/>
            </a:p>
          </p:txBody>
        </p:sp>
        <p:sp>
          <p:nvSpPr>
            <p:cNvPr id="53259" name="TextBox 8"/>
            <p:cNvSpPr txBox="1">
              <a:spLocks noChangeArrowheads="1"/>
            </p:cNvSpPr>
            <p:nvPr/>
          </p:nvSpPr>
          <p:spPr bwMode="auto">
            <a:xfrm>
              <a:off x="219075" y="1873250"/>
              <a:ext cx="355600" cy="4619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b="1">
                  <a:latin typeface="Comic Sans MS" panose="030F0702030302020204" pitchFamily="66" charset="0"/>
                </a:rPr>
                <a:t>6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2362200"/>
            <a:ext cx="4267200" cy="25146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800" b="1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643438" y="4000500"/>
            <a:ext cx="4286250" cy="250031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800">
              <a:latin typeface="Comic Sans MS" panose="030F0702030302020204" pitchFamily="66" charset="0"/>
            </a:endParaRPr>
          </a:p>
        </p:txBody>
      </p:sp>
      <p:pic>
        <p:nvPicPr>
          <p:cNvPr id="34" name="Picture 33" descr="fuzz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357688"/>
            <a:ext cx="3411538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ea typeface="新細明體" panose="02020500000000000000" pitchFamily="18" charset="-120"/>
              </a:rPr>
              <a:t>Ilustrasi Masalah Fuzzy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1150" y="2673350"/>
            <a:ext cx="4025900" cy="2073275"/>
            <a:chOff x="196" y="1684"/>
            <a:chExt cx="2536" cy="1306"/>
          </a:xfrm>
          <a:solidFill>
            <a:schemeClr val="bg1"/>
          </a:solidFill>
        </p:grpSpPr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96" y="1684"/>
              <a:ext cx="2536" cy="114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24" y="2593"/>
              <a:ext cx="1632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288925" indent="-288925" algn="ctr" defTabSz="762000" eaLnBrk="1" hangingPunct="1">
                <a:spcBef>
                  <a:spcPct val="20000"/>
                </a:spcBef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“Strong Fever”</a:t>
              </a:r>
            </a:p>
            <a:p>
              <a:pPr marL="288925" indent="-288925" algn="ctr" defTabSz="762000" eaLnBrk="1" hangingPunct="1">
                <a:spcBef>
                  <a:spcPct val="20000"/>
                </a:spcBef>
                <a:defRPr/>
              </a:pPr>
              <a:endParaRPr lang="en-US" sz="1600" b="1">
                <a:solidFill>
                  <a:srgbClr val="FF0000"/>
                </a:solidFill>
              </a:endParaRPr>
            </a:p>
          </p:txBody>
        </p:sp>
      </p:grp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371600" y="30480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40.1°C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752600" y="3657600"/>
            <a:ext cx="7620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42°C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3200" y="31242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41.4°C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57200" y="38100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39.3°C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200400" y="2514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38.7°C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04800" y="4419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37.2°C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28600" y="2667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38°C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867400" y="3581400"/>
            <a:ext cx="22098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288925" indent="-288925" defTabSz="762000" eaLnBrk="1" hangingPunct="1">
              <a:spcBef>
                <a:spcPct val="20000"/>
              </a:spcBef>
              <a:defRPr/>
            </a:pP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marL="288925" indent="-288925" defTabSz="762000" eaLnBrk="1" hangingPunct="1">
              <a:spcBef>
                <a:spcPct val="20000"/>
              </a:spcBef>
              <a:defRPr/>
            </a:pP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096000" y="47244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40.1°C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6477000" y="5334000"/>
            <a:ext cx="7620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42°C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467600" y="48006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41.4°C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181600" y="54864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39.3°C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924800" y="4191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38.7°C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029200" y="6096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37.2°C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4953000" y="4343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38°C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5556250" y="5710238"/>
            <a:ext cx="2590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288925" indent="-288925"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“Strong Fever”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16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575" name="TextBox 2"/>
          <p:cNvSpPr txBox="1">
            <a:spLocks noChangeArrowheads="1"/>
          </p:cNvSpPr>
          <p:nvPr/>
        </p:nvSpPr>
        <p:spPr bwMode="auto">
          <a:xfrm>
            <a:off x="5781675" y="3594100"/>
            <a:ext cx="215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mic Sans MS" panose="030F0702030302020204" pitchFamily="66" charset="0"/>
              </a:rPr>
              <a:t>Fuzzy Set System</a:t>
            </a:r>
          </a:p>
        </p:txBody>
      </p:sp>
      <p:sp>
        <p:nvSpPr>
          <p:cNvPr id="23576" name="TextBox 3"/>
          <p:cNvSpPr txBox="1">
            <a:spLocks noChangeArrowheads="1"/>
          </p:cNvSpPr>
          <p:nvPr/>
        </p:nvSpPr>
        <p:spPr bwMode="auto">
          <a:xfrm>
            <a:off x="831850" y="1990725"/>
            <a:ext cx="298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mic Sans MS" panose="030F0702030302020204" pitchFamily="66" charset="0"/>
              </a:rPr>
              <a:t>Conventional set (Boolean)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Representasi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tx2">
                    <a:satMod val="200000"/>
                  </a:schemeClr>
                </a:solidFill>
              </a:rPr>
              <a:t>LONCENG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Kurva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Beta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2735102"/>
            <a:ext cx="3790950" cy="2405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684213" y="2205038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dirty="0">
                <a:latin typeface="+mj-lt"/>
              </a:rPr>
              <a:t>Fungsi  keanggotaan  untuk  himpunan  SETENGAH  BAYA  pada  variabel </a:t>
            </a:r>
          </a:p>
          <a:p>
            <a:pPr eaLnBrk="1" hangingPunct="1">
              <a:defRPr/>
            </a:pPr>
            <a:r>
              <a:rPr lang="id-ID" dirty="0">
                <a:latin typeface="+mj-lt"/>
              </a:rPr>
              <a:t>umur seperti terlihat pada Gambar</a:t>
            </a:r>
          </a:p>
        </p:txBody>
      </p:sp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44875"/>
            <a:ext cx="3276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762000"/>
            <a:ext cx="8715375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Representasi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sz="3200" dirty="0" smtClean="0">
                <a:solidFill>
                  <a:schemeClr val="tx2">
                    <a:satMod val="200000"/>
                  </a:schemeClr>
                </a:solidFill>
              </a:rPr>
              <a:t>LONCENG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: </a:t>
            </a:r>
            <a:b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Kurva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Gauss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000" y="2290763"/>
            <a:ext cx="7993063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dirty="0">
                <a:latin typeface="+mj-lt"/>
              </a:rPr>
              <a:t>Jika kurva PI dan kurva BETA menggunakan 2 parameter yaitu (</a:t>
            </a:r>
            <a:r>
              <a:rPr lang="el-GR" dirty="0">
                <a:latin typeface="+mj-lt"/>
              </a:rPr>
              <a:t>γ) </a:t>
            </a:r>
            <a:r>
              <a:rPr lang="id-ID" dirty="0">
                <a:latin typeface="+mj-lt"/>
              </a:rPr>
              <a:t>dan </a:t>
            </a:r>
          </a:p>
          <a:p>
            <a:pPr eaLnBrk="1" hangingPunct="1">
              <a:defRPr/>
            </a:pPr>
            <a:r>
              <a:rPr lang="id-ID" dirty="0">
                <a:latin typeface="+mj-lt"/>
              </a:rPr>
              <a:t>(</a:t>
            </a:r>
            <a:r>
              <a:rPr lang="el-GR" dirty="0">
                <a:latin typeface="+mj-lt"/>
              </a:rPr>
              <a:t>β),  </a:t>
            </a:r>
            <a:r>
              <a:rPr lang="id-ID" dirty="0">
                <a:latin typeface="+mj-lt"/>
              </a:rPr>
              <a:t>kurva  GAUSS  juga  menggunakan  (</a:t>
            </a:r>
            <a:r>
              <a:rPr lang="el-GR" dirty="0">
                <a:latin typeface="+mj-lt"/>
              </a:rPr>
              <a:t>γ)  </a:t>
            </a:r>
            <a:r>
              <a:rPr lang="id-ID" dirty="0">
                <a:latin typeface="+mj-lt"/>
              </a:rPr>
              <a:t>untuk  menunjukkan  nilai </a:t>
            </a:r>
          </a:p>
          <a:p>
            <a:pPr eaLnBrk="1" hangingPunct="1">
              <a:defRPr/>
            </a:pPr>
            <a:r>
              <a:rPr lang="id-ID" dirty="0">
                <a:latin typeface="+mj-lt"/>
              </a:rPr>
              <a:t>domain  pada  pusat  kurva,  dan  (k)  yang  menunjukkan  lebar  kurva</a:t>
            </a: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305" y="3214711"/>
            <a:ext cx="3990975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786188"/>
            <a:ext cx="37861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2" name="Group 2"/>
          <p:cNvGrpSpPr>
            <a:grpSpLocks/>
          </p:cNvGrpSpPr>
          <p:nvPr/>
        </p:nvGrpSpPr>
        <p:grpSpPr bwMode="auto">
          <a:xfrm>
            <a:off x="8066088" y="900113"/>
            <a:ext cx="792162" cy="792162"/>
            <a:chOff x="65136" y="1636780"/>
            <a:chExt cx="792088" cy="792088"/>
          </a:xfrm>
        </p:grpSpPr>
        <p:sp>
          <p:nvSpPr>
            <p:cNvPr id="9" name="Oval 8"/>
            <p:cNvSpPr/>
            <p:nvPr/>
          </p:nvSpPr>
          <p:spPr>
            <a:xfrm>
              <a:off x="65136" y="1636780"/>
              <a:ext cx="792088" cy="7920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 b="1"/>
            </a:p>
          </p:txBody>
        </p:sp>
        <p:sp>
          <p:nvSpPr>
            <p:cNvPr id="55306" name="TextBox 16"/>
            <p:cNvSpPr txBox="1">
              <a:spLocks noChangeArrowheads="1"/>
            </p:cNvSpPr>
            <p:nvPr/>
          </p:nvSpPr>
          <p:spPr bwMode="auto">
            <a:xfrm>
              <a:off x="284163" y="1801813"/>
              <a:ext cx="355600" cy="4619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b="1">
                  <a:latin typeface="Comic Sans MS" panose="030F0702030302020204" pitchFamily="66" charset="0"/>
                </a:rPr>
                <a:t>6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509588" y="2733675"/>
            <a:ext cx="6070600" cy="1373188"/>
          </a:xfrm>
        </p:spPr>
        <p:txBody>
          <a:bodyPr/>
          <a:lstStyle/>
          <a:p>
            <a:pPr eaLnBrk="1" hangingPunct="1"/>
            <a:r>
              <a:rPr lang="en-US" altLang="zh-TW" smtClean="0"/>
              <a:t>Operation Fuzzy Zadeh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2862263"/>
            <a:ext cx="6108700" cy="111760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4000" dirty="0" smtClean="0">
                <a:ea typeface="標楷體" panose="03000509000000000000" pitchFamily="65" charset="-120"/>
              </a:rPr>
              <a:t> And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4000" dirty="0" smtClean="0">
                <a:ea typeface="標楷體" panose="03000509000000000000" pitchFamily="65" charset="-120"/>
              </a:rPr>
              <a:t> Or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4000" dirty="0" smtClean="0">
                <a:ea typeface="標楷體" panose="03000509000000000000" pitchFamily="65" charset="-120"/>
              </a:rPr>
              <a:t>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>
                <a:ea typeface="新細明體" panose="02020500000000000000" pitchFamily="18" charset="-120"/>
              </a:rPr>
              <a:t>Operator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Operator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sz="3200" b="1" dirty="0" err="1" smtClean="0"/>
              <a:t>interseksi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. α-</a:t>
            </a:r>
            <a:r>
              <a:rPr lang="en-US" dirty="0" err="1" smtClean="0"/>
              <a:t>predikat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 AND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sz="3200" b="1" dirty="0" err="1" smtClean="0"/>
              <a:t>terkecil</a:t>
            </a:r>
            <a:r>
              <a:rPr lang="en-US" sz="3200" b="1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himpunan-himpunan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endParaRPr lang="en-US" dirty="0" smtClean="0"/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smtClean="0"/>
              <a:t>µ A∩B  = min(µ A [x], µ B [y])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5400" smtClean="0">
                <a:ea typeface="新細明體" panose="02020500000000000000" pitchFamily="18" charset="-120"/>
              </a:rPr>
              <a:t>Operator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Operator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sz="3200" b="1" dirty="0" smtClean="0"/>
              <a:t>union</a:t>
            </a:r>
            <a:r>
              <a:rPr lang="en-US" sz="3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. α-</a:t>
            </a:r>
            <a:r>
              <a:rPr lang="en-US" dirty="0" err="1" smtClean="0"/>
              <a:t>predikat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operator OR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sz="3200" b="1" dirty="0" err="1" smtClean="0"/>
              <a:t>terbesar</a:t>
            </a: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himpunan-himpunan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endParaRPr lang="en-US" dirty="0" smtClean="0"/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smtClean="0"/>
              <a:t>µ AUB  = max(µ A [x], µ B [y])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>
                <a:ea typeface="新細明體" panose="02020500000000000000" pitchFamily="18" charset="-120"/>
              </a:rPr>
              <a:t>Operator 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Operator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sz="32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komplemen</a:t>
            </a: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.  α-</a:t>
            </a:r>
            <a:r>
              <a:rPr lang="en-US" dirty="0" err="1" smtClean="0"/>
              <a:t>predikat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operator NOT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mengurangkan</a:t>
            </a: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sz="3200" dirty="0" smtClean="0"/>
              <a:t>k</a:t>
            </a:r>
            <a:r>
              <a:rPr lang="sv-SE" dirty="0" smtClean="0"/>
              <a:t>eanggotaan  elemen pada himpunan dari 1</a:t>
            </a:r>
            <a:endParaRPr lang="en-US" dirty="0" smtClean="0"/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smtClean="0"/>
              <a:t>µ A’ = 1-µ A [x]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509588" y="2733675"/>
            <a:ext cx="6070600" cy="1373188"/>
          </a:xfrm>
        </p:spPr>
        <p:txBody>
          <a:bodyPr/>
          <a:lstStyle/>
          <a:p>
            <a:pPr eaLnBrk="1" hangingPunct="1"/>
            <a:r>
              <a:rPr lang="en-US" altLang="zh-TW" sz="5400" smtClean="0"/>
              <a:t>Fuzzy Inference Systems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0760" y="4437112"/>
            <a:ext cx="2339752" cy="2156594"/>
          </a:xfrm>
        </p:spPr>
        <p:txBody>
          <a:bodyPr rtlCol="0">
            <a:normAutofit fontScale="70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4000" dirty="0" smtClean="0">
                <a:ea typeface="標楷體" panose="03000509000000000000" pitchFamily="65" charset="-120"/>
              </a:rPr>
              <a:t> </a:t>
            </a:r>
            <a:r>
              <a:rPr lang="en-US" altLang="zh-TW" sz="4000" dirty="0" err="1" smtClean="0">
                <a:ea typeface="標楷體" panose="03000509000000000000" pitchFamily="65" charset="-120"/>
              </a:rPr>
              <a:t>Monoton</a:t>
            </a:r>
            <a:r>
              <a:rPr lang="en-US" altLang="zh-TW" sz="4000" dirty="0" smtClean="0">
                <a:ea typeface="標楷體" panose="03000509000000000000" pitchFamily="65" charset="-120"/>
              </a:rPr>
              <a:t> 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4000" dirty="0" smtClean="0">
                <a:ea typeface="標楷體" panose="03000509000000000000" pitchFamily="65" charset="-120"/>
              </a:rPr>
              <a:t> </a:t>
            </a:r>
            <a:r>
              <a:rPr lang="en-US" altLang="zh-TW" sz="4000" dirty="0" err="1" smtClean="0">
                <a:ea typeface="標楷體" panose="03000509000000000000" pitchFamily="65" charset="-120"/>
              </a:rPr>
              <a:t>Mamdani</a:t>
            </a:r>
            <a:endParaRPr lang="en-US" altLang="zh-TW" sz="4000" dirty="0" smtClean="0">
              <a:ea typeface="標楷體" panose="03000509000000000000" pitchFamily="65" charset="-120"/>
            </a:endParaRP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4000" dirty="0">
                <a:ea typeface="標楷體" panose="03000509000000000000" pitchFamily="65" charset="-120"/>
              </a:rPr>
              <a:t> </a:t>
            </a:r>
            <a:r>
              <a:rPr lang="en-US" altLang="zh-TW" sz="4000" dirty="0" err="1" smtClean="0">
                <a:ea typeface="標楷體" panose="03000509000000000000" pitchFamily="65" charset="-120"/>
              </a:rPr>
              <a:t>Sugeno</a:t>
            </a:r>
            <a:endParaRPr lang="en-US" altLang="zh-TW" sz="4000" dirty="0" smtClean="0">
              <a:ea typeface="標楷體" panose="03000509000000000000" pitchFamily="65" charset="-120"/>
            </a:endParaRP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4000" dirty="0" smtClean="0">
                <a:ea typeface="標楷體" panose="03000509000000000000" pitchFamily="65" charset="-120"/>
              </a:rPr>
              <a:t> Tsukamoto</a:t>
            </a:r>
            <a:endParaRPr lang="en-US" altLang="zh-TW" sz="4000" dirty="0">
              <a:ea typeface="標楷體" panose="03000509000000000000" pitchFamily="65" charset="-120"/>
            </a:endParaRP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4000" dirty="0" smtClean="0">
                <a:ea typeface="標楷體" panose="03000509000000000000" pitchFamily="65" charset="-120"/>
              </a:rPr>
              <a:t> </a:t>
            </a:r>
            <a:r>
              <a:rPr lang="en-US" altLang="zh-TW" sz="4000" dirty="0" err="1" smtClean="0">
                <a:ea typeface="標楷體" panose="03000509000000000000" pitchFamily="65" charset="-120"/>
              </a:rPr>
              <a:t>Tahani</a:t>
            </a:r>
            <a:r>
              <a:rPr lang="en-US" altLang="zh-TW" sz="4000" dirty="0" smtClean="0">
                <a:ea typeface="標楷體" panose="03000509000000000000" pitchFamily="65" charset="-120"/>
              </a:rPr>
              <a:t> 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4000" dirty="0" smtClean="0"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新細明體" panose="02020500000000000000" pitchFamily="18" charset="-120"/>
              </a:rPr>
              <a:t>MONOTON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fuzzy.</a:t>
            </a:r>
          </a:p>
          <a:p>
            <a:pPr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IF x is A THEN y is B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Transfer </a:t>
            </a:r>
            <a:r>
              <a:rPr lang="en-US" dirty="0" err="1" smtClean="0"/>
              <a:t>fungsi</a:t>
            </a:r>
            <a:r>
              <a:rPr lang="en-US" dirty="0" smtClean="0"/>
              <a:t> 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Y = f((</a:t>
            </a:r>
            <a:r>
              <a:rPr lang="en-US" dirty="0" err="1" smtClean="0"/>
              <a:t>x,A</a:t>
            </a:r>
            <a:r>
              <a:rPr lang="en-US" dirty="0" smtClean="0"/>
              <a:t>),B)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新細明體" panose="02020500000000000000" pitchFamily="18" charset="-120"/>
              </a:rPr>
              <a:t>FUNGSI IMPLIKASI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ea typeface="新細明體" panose="02020500000000000000" pitchFamily="18" charset="-120"/>
              </a:rPr>
              <a:t>IF x is A THEN y is B</a:t>
            </a:r>
          </a:p>
          <a:p>
            <a:pPr eaLnBrk="1" hangingPunct="1"/>
            <a:r>
              <a:rPr lang="en-US" dirty="0" smtClean="0">
                <a:ea typeface="新細明體" panose="02020500000000000000" pitchFamily="18" charset="-120"/>
              </a:rPr>
              <a:t>x </a:t>
            </a:r>
            <a:r>
              <a:rPr lang="en-US" dirty="0" err="1" smtClean="0">
                <a:ea typeface="新細明體" panose="02020500000000000000" pitchFamily="18" charset="-120"/>
              </a:rPr>
              <a:t>dan</a:t>
            </a:r>
            <a:r>
              <a:rPr lang="en-US" dirty="0" smtClean="0">
                <a:ea typeface="新細明體" panose="02020500000000000000" pitchFamily="18" charset="-120"/>
              </a:rPr>
              <a:t> y </a:t>
            </a:r>
            <a:r>
              <a:rPr lang="en-US" dirty="0" err="1" smtClean="0">
                <a:ea typeface="新細明體" panose="02020500000000000000" pitchFamily="18" charset="-120"/>
              </a:rPr>
              <a:t>skalar</a:t>
            </a:r>
            <a:endParaRPr lang="en-US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dirty="0" smtClean="0">
                <a:ea typeface="新細明體" panose="02020500000000000000" pitchFamily="18" charset="-120"/>
              </a:rPr>
              <a:t>A </a:t>
            </a:r>
            <a:r>
              <a:rPr lang="en-US" dirty="0" err="1" smtClean="0">
                <a:ea typeface="新細明體" panose="02020500000000000000" pitchFamily="18" charset="-120"/>
              </a:rPr>
              <a:t>dan</a:t>
            </a:r>
            <a:r>
              <a:rPr lang="en-US" dirty="0" smtClean="0">
                <a:ea typeface="新細明體" panose="02020500000000000000" pitchFamily="18" charset="-120"/>
              </a:rPr>
              <a:t> B </a:t>
            </a:r>
            <a:r>
              <a:rPr lang="en-US" dirty="0" err="1" smtClean="0">
                <a:ea typeface="新細明體" panose="02020500000000000000" pitchFamily="18" charset="-120"/>
              </a:rPr>
              <a:t>himpunan</a:t>
            </a:r>
            <a:r>
              <a:rPr lang="en-US" dirty="0" smtClean="0">
                <a:ea typeface="新細明體" panose="02020500000000000000" pitchFamily="18" charset="-120"/>
              </a:rPr>
              <a:t> fuzzy</a:t>
            </a:r>
          </a:p>
          <a:p>
            <a:pPr>
              <a:defRPr/>
            </a:pPr>
            <a:r>
              <a:rPr lang="en-US" dirty="0"/>
              <a:t>X is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anteseden</a:t>
            </a:r>
            <a:endParaRPr lang="en-US" dirty="0"/>
          </a:p>
          <a:p>
            <a:pPr>
              <a:defRPr/>
            </a:pPr>
            <a:r>
              <a:rPr lang="en-US" dirty="0"/>
              <a:t>Y is 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konsekuen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err="1" smtClean="0">
                <a:ea typeface="新細明體" panose="02020500000000000000" pitchFamily="18" charset="-120"/>
              </a:rPr>
              <a:t>Contoh</a:t>
            </a:r>
            <a:r>
              <a:rPr lang="en-US" dirty="0" smtClean="0">
                <a:ea typeface="新細明體" panose="02020500000000000000" pitchFamily="18" charset="-120"/>
              </a:rPr>
              <a:t>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err="1" smtClean="0">
                <a:ea typeface="新細明體" panose="02020500000000000000" pitchFamily="18" charset="-120"/>
              </a:rPr>
              <a:t>Kasus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pemanas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ruangan</a:t>
            </a:r>
            <a:endParaRPr lang="en-US" dirty="0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ea typeface="新細明體" panose="02020500000000000000" pitchFamily="18" charset="-120"/>
              </a:rPr>
              <a:t>IF 25 is </a:t>
            </a:r>
            <a:r>
              <a:rPr lang="en-US" dirty="0" err="1" smtClean="0">
                <a:ea typeface="新細明體" panose="02020500000000000000" pitchFamily="18" charset="-120"/>
              </a:rPr>
              <a:t>Dingin</a:t>
            </a:r>
            <a:r>
              <a:rPr lang="en-US" dirty="0" smtClean="0">
                <a:ea typeface="新細明體" panose="02020500000000000000" pitchFamily="18" charset="-120"/>
              </a:rPr>
              <a:t> Then  70 is </a:t>
            </a:r>
            <a:r>
              <a:rPr lang="en-US" dirty="0" err="1" smtClean="0">
                <a:ea typeface="新細明體" panose="02020500000000000000" pitchFamily="18" charset="-120"/>
              </a:rPr>
              <a:t>Pemanas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Sedang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新細明體" panose="02020500000000000000" pitchFamily="18" charset="-120"/>
              </a:rPr>
              <a:t>Bentuk Umum : fungsi implikasi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Trebuchet MS" panose="020B0603020202020204" pitchFamily="34" charset="0"/>
              <a:buAutoNum type="arabicPeriod"/>
            </a:pPr>
            <a:r>
              <a:rPr lang="en-US" smtClean="0">
                <a:ea typeface="新細明體" panose="02020500000000000000" pitchFamily="18" charset="-120"/>
              </a:rPr>
              <a:t>Min (minimum) </a:t>
            </a:r>
            <a:r>
              <a:rPr lang="en-US" smtClean="0">
                <a:ea typeface="新細明體" panose="02020500000000000000" pitchFamily="18" charset="-120"/>
                <a:sym typeface="Wingdings" panose="05000000000000000000" pitchFamily="2" charset="2"/>
              </a:rPr>
              <a:t> memotong output himpunan fuzzy</a:t>
            </a:r>
          </a:p>
          <a:p>
            <a:pPr marL="457200" indent="-457200">
              <a:buFont typeface="Trebuchet MS" panose="020B0603020202020204" pitchFamily="34" charset="0"/>
              <a:buAutoNum type="arabicPeriod"/>
            </a:pPr>
            <a:r>
              <a:rPr lang="en-US" smtClean="0">
                <a:ea typeface="新細明體" panose="02020500000000000000" pitchFamily="18" charset="-120"/>
                <a:sym typeface="Wingdings" panose="05000000000000000000" pitchFamily="2" charset="2"/>
              </a:rPr>
              <a:t>Dot (product)  menskala output himpunan fuzzy</a:t>
            </a:r>
            <a:endParaRPr lang="en-US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smtClean="0"/>
              <a:t>Fuzzy Systems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27313" y="3860800"/>
            <a:ext cx="4046537" cy="2519363"/>
            <a:chOff x="1579" y="3023"/>
            <a:chExt cx="2449" cy="996"/>
          </a:xfrm>
        </p:grpSpPr>
        <p:sp>
          <p:nvSpPr>
            <p:cNvPr id="24588" name="AutoShape 4"/>
            <p:cNvSpPr>
              <a:spLocks noChangeArrowheads="1"/>
            </p:cNvSpPr>
            <p:nvPr/>
          </p:nvSpPr>
          <p:spPr bwMode="auto">
            <a:xfrm>
              <a:off x="2063" y="3203"/>
              <a:ext cx="1497" cy="816"/>
            </a:xfrm>
            <a:prstGeom prst="flowChartMagneticDisk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33CC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Fuzzy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Knowledge base</a:t>
              </a:r>
            </a:p>
          </p:txBody>
        </p:sp>
        <p:cxnSp>
          <p:nvCxnSpPr>
            <p:cNvPr id="24589" name="AutoShape 5"/>
            <p:cNvCxnSpPr>
              <a:cxnSpLocks noChangeShapeType="1"/>
              <a:stCxn id="24591" idx="0"/>
              <a:endCxn id="24582" idx="2"/>
            </p:cNvCxnSpPr>
            <p:nvPr/>
          </p:nvCxnSpPr>
          <p:spPr bwMode="auto">
            <a:xfrm rot="16200000" flipV="1">
              <a:off x="2015" y="2587"/>
              <a:ext cx="316" cy="1188"/>
            </a:xfrm>
            <a:prstGeom prst="bentConnector3">
              <a:avLst>
                <a:gd name="adj1" fmla="val 50000"/>
              </a:avLst>
            </a:prstGeom>
            <a:noFill/>
            <a:ln w="76200">
              <a:solidFill>
                <a:srgbClr val="0033CC"/>
              </a:solidFill>
              <a:miter lim="800000"/>
              <a:headEnd/>
              <a:tailEnd type="triangle" w="med" len="med"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33CC"/>
              </a:extrusionClr>
              <a:contourClr>
                <a:srgbClr val="0033CC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0" name="AutoShape 6"/>
            <p:cNvCxnSpPr>
              <a:cxnSpLocks noChangeShapeType="1"/>
              <a:stCxn id="24591" idx="0"/>
              <a:endCxn id="24586" idx="2"/>
            </p:cNvCxnSpPr>
            <p:nvPr/>
          </p:nvCxnSpPr>
          <p:spPr bwMode="auto">
            <a:xfrm rot="5400000" flipH="1" flipV="1">
              <a:off x="3240" y="2551"/>
              <a:ext cx="316" cy="1261"/>
            </a:xfrm>
            <a:prstGeom prst="bentConnector3">
              <a:avLst>
                <a:gd name="adj1" fmla="val 50000"/>
              </a:avLst>
            </a:prstGeom>
            <a:noFill/>
            <a:ln w="76200">
              <a:solidFill>
                <a:srgbClr val="0033CC"/>
              </a:solidFill>
              <a:miter lim="800000"/>
              <a:headEnd/>
              <a:tailEnd type="triangle" w="med" len="med"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33CC"/>
              </a:extrusionClr>
              <a:contourClr>
                <a:srgbClr val="0033CC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1" name="Rectangle 7"/>
            <p:cNvSpPr>
              <a:spLocks noChangeArrowheads="1"/>
            </p:cNvSpPr>
            <p:nvPr/>
          </p:nvSpPr>
          <p:spPr bwMode="auto">
            <a:xfrm>
              <a:off x="2654" y="3339"/>
              <a:ext cx="2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1800">
                <a:latin typeface="Comic Sans MS" panose="030F0702030302020204" pitchFamily="66" charset="0"/>
              </a:endParaRPr>
            </a:p>
          </p:txBody>
        </p:sp>
        <p:cxnSp>
          <p:nvCxnSpPr>
            <p:cNvPr id="24592" name="AutoShape 8"/>
            <p:cNvCxnSpPr>
              <a:cxnSpLocks noChangeShapeType="1"/>
              <a:stCxn id="24591" idx="0"/>
              <a:endCxn id="24584" idx="2"/>
            </p:cNvCxnSpPr>
            <p:nvPr/>
          </p:nvCxnSpPr>
          <p:spPr bwMode="auto">
            <a:xfrm rot="5400000" flipH="1" flipV="1">
              <a:off x="2627" y="3163"/>
              <a:ext cx="316" cy="36"/>
            </a:xfrm>
            <a:prstGeom prst="straightConnector1">
              <a:avLst/>
            </a:prstGeom>
            <a:noFill/>
            <a:ln w="76200">
              <a:solidFill>
                <a:srgbClr val="0033CC"/>
              </a:solidFill>
              <a:round/>
              <a:headEnd/>
              <a:tailEnd type="triangle" w="med" len="med"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33CC"/>
              </a:extrusionClr>
              <a:contourClr>
                <a:srgbClr val="0033CC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89025" y="2714625"/>
            <a:ext cx="7269163" cy="1146175"/>
            <a:chOff x="612" y="1979"/>
            <a:chExt cx="4399" cy="453"/>
          </a:xfrm>
        </p:grpSpPr>
        <p:sp>
          <p:nvSpPr>
            <p:cNvPr id="9221" name="AutoShape 10"/>
            <p:cNvSpPr>
              <a:spLocks noChangeArrowheads="1"/>
            </p:cNvSpPr>
            <p:nvPr/>
          </p:nvSpPr>
          <p:spPr bwMode="auto">
            <a:xfrm>
              <a:off x="612" y="2069"/>
              <a:ext cx="500" cy="272"/>
            </a:xfrm>
            <a:prstGeom prst="rightArrow">
              <a:avLst>
                <a:gd name="adj1" fmla="val 50000"/>
                <a:gd name="adj2" fmla="val 45956"/>
              </a:avLst>
            </a:prstGeom>
            <a:solidFill>
              <a:schemeClr val="bg1">
                <a:lumMod val="75000"/>
                <a:lumOff val="2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400" b="1" dirty="0" smtClean="0"/>
                <a:t>Input</a:t>
              </a:r>
            </a:p>
          </p:txBody>
        </p:sp>
        <p:sp>
          <p:nvSpPr>
            <p:cNvPr id="24582" name="Rectangle 11"/>
            <p:cNvSpPr>
              <a:spLocks noChangeArrowheads="1"/>
            </p:cNvSpPr>
            <p:nvPr/>
          </p:nvSpPr>
          <p:spPr bwMode="auto">
            <a:xfrm>
              <a:off x="1112" y="1979"/>
              <a:ext cx="861" cy="453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Fuzzifier</a:t>
              </a:r>
            </a:p>
          </p:txBody>
        </p:sp>
        <p:sp>
          <p:nvSpPr>
            <p:cNvPr id="9223" name="AutoShape 12"/>
            <p:cNvSpPr>
              <a:spLocks noChangeArrowheads="1"/>
            </p:cNvSpPr>
            <p:nvPr/>
          </p:nvSpPr>
          <p:spPr bwMode="auto">
            <a:xfrm>
              <a:off x="2019" y="2069"/>
              <a:ext cx="318" cy="272"/>
            </a:xfrm>
            <a:prstGeom prst="rightArrow">
              <a:avLst>
                <a:gd name="adj1" fmla="val 50000"/>
                <a:gd name="adj2" fmla="val 29228"/>
              </a:avLst>
            </a:prstGeom>
            <a:solidFill>
              <a:schemeClr val="bg1">
                <a:lumMod val="75000"/>
                <a:lumOff val="2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584" name="Rectangle 13"/>
            <p:cNvSpPr>
              <a:spLocks noChangeArrowheads="1"/>
            </p:cNvSpPr>
            <p:nvPr/>
          </p:nvSpPr>
          <p:spPr bwMode="auto">
            <a:xfrm>
              <a:off x="2336" y="1979"/>
              <a:ext cx="861" cy="453"/>
            </a:xfrm>
            <a:prstGeom prst="rect">
              <a:avLst/>
            </a:prstGeom>
            <a:solidFill>
              <a:srgbClr val="FF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CC"/>
              </a:extrusionClr>
              <a:contourClr>
                <a:srgbClr val="FFCCCC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Inference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Engine</a:t>
              </a:r>
            </a:p>
          </p:txBody>
        </p:sp>
        <p:sp>
          <p:nvSpPr>
            <p:cNvPr id="9225" name="AutoShape 14"/>
            <p:cNvSpPr>
              <a:spLocks noChangeArrowheads="1"/>
            </p:cNvSpPr>
            <p:nvPr/>
          </p:nvSpPr>
          <p:spPr bwMode="auto">
            <a:xfrm>
              <a:off x="3243" y="2069"/>
              <a:ext cx="318" cy="272"/>
            </a:xfrm>
            <a:prstGeom prst="rightArrow">
              <a:avLst>
                <a:gd name="adj1" fmla="val 50000"/>
                <a:gd name="adj2" fmla="val 29228"/>
              </a:avLst>
            </a:prstGeom>
            <a:solidFill>
              <a:schemeClr val="bg1">
                <a:lumMod val="75000"/>
                <a:lumOff val="2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586" name="Rectangle 15"/>
            <p:cNvSpPr>
              <a:spLocks noChangeArrowheads="1"/>
            </p:cNvSpPr>
            <p:nvPr/>
          </p:nvSpPr>
          <p:spPr bwMode="auto">
            <a:xfrm>
              <a:off x="3561" y="1979"/>
              <a:ext cx="861" cy="453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Defuzzifier</a:t>
              </a:r>
            </a:p>
          </p:txBody>
        </p:sp>
        <p:sp>
          <p:nvSpPr>
            <p:cNvPr id="9227" name="AutoShape 16"/>
            <p:cNvSpPr>
              <a:spLocks noChangeArrowheads="1"/>
            </p:cNvSpPr>
            <p:nvPr/>
          </p:nvSpPr>
          <p:spPr bwMode="auto">
            <a:xfrm>
              <a:off x="4467" y="2069"/>
              <a:ext cx="544" cy="2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  <a:lumOff val="2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400" b="1" dirty="0" smtClean="0"/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新細明體" panose="02020500000000000000" pitchFamily="18" charset="-120"/>
              </a:rPr>
              <a:t>MAMDANI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533400" y="2336800"/>
            <a:ext cx="7350968" cy="35988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a typeface="新細明體" panose="02020500000000000000" pitchFamily="18" charset="-120"/>
              </a:rPr>
              <a:t>Disebut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juga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dengan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sz="2800" b="1" dirty="0" smtClean="0">
                <a:ea typeface="新細明體" panose="02020500000000000000" pitchFamily="18" charset="-120"/>
              </a:rPr>
              <a:t>Min-Max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output </a:t>
            </a:r>
            <a:r>
              <a:rPr lang="en-US" dirty="0" err="1" smtClean="0"/>
              <a:t>diperlukan</a:t>
            </a:r>
            <a:r>
              <a:rPr lang="en-US" dirty="0" smtClean="0"/>
              <a:t> 4 </a:t>
            </a:r>
            <a:r>
              <a:rPr lang="en-US" dirty="0" err="1" smtClean="0"/>
              <a:t>tahapan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  <a:p>
            <a:pPr lvl="1" algn="just"/>
            <a:r>
              <a:rPr lang="en-US" dirty="0" err="1" smtClean="0"/>
              <a:t>Variabel</a:t>
            </a:r>
            <a:r>
              <a:rPr lang="en-US" dirty="0" smtClean="0"/>
              <a:t> input </a:t>
            </a:r>
            <a:r>
              <a:rPr lang="en-US" dirty="0" err="1" smtClean="0"/>
              <a:t>maupun</a:t>
            </a:r>
            <a:r>
              <a:rPr lang="en-US" dirty="0" smtClean="0"/>
              <a:t> output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endParaRPr lang="en-US" dirty="0"/>
          </a:p>
          <a:p>
            <a:pPr lvl="1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Min</a:t>
            </a:r>
            <a:endParaRPr lang="en-US" dirty="0"/>
          </a:p>
          <a:p>
            <a:endParaRPr lang="en-US" dirty="0" smtClean="0">
              <a:ea typeface="新細明體" panose="02020500000000000000" pitchFamily="18" charset="-120"/>
            </a:endParaRPr>
          </a:p>
          <a:p>
            <a:endParaRPr 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MAMDANI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060848"/>
            <a:ext cx="7416626" cy="4116536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Ada </a:t>
            </a:r>
            <a:r>
              <a:rPr lang="en-US" dirty="0" err="1" smtClean="0"/>
              <a:t>tiga</a:t>
            </a:r>
            <a:r>
              <a:rPr lang="en-US" dirty="0" smtClean="0"/>
              <a:t> 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system fuzzy 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err="1" smtClean="0"/>
              <a:t>Metode</a:t>
            </a:r>
            <a:r>
              <a:rPr lang="en-US" dirty="0" smtClean="0"/>
              <a:t> Max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 err="1" smtClean="0"/>
              <a:t>Metode</a:t>
            </a:r>
            <a:r>
              <a:rPr lang="en-US" dirty="0" smtClean="0"/>
              <a:t> Additive </a:t>
            </a:r>
            <a:r>
              <a:rPr lang="en-US" dirty="0"/>
              <a:t>(SUM)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Probabilistik</a:t>
            </a:r>
            <a:r>
              <a:rPr lang="en-US" dirty="0" smtClean="0"/>
              <a:t> OR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 smtClean="0"/>
              <a:t>Penegasan</a:t>
            </a:r>
            <a:r>
              <a:rPr lang="en-US" dirty="0" smtClean="0"/>
              <a:t> (</a:t>
            </a:r>
            <a:r>
              <a:rPr lang="en-US" dirty="0" err="1" smtClean="0"/>
              <a:t>defuzzy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Input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defuzzifikasi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fuzzy</a:t>
            </a:r>
            <a:r>
              <a:rPr lang="en-US" dirty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output </a:t>
            </a:r>
            <a:r>
              <a:rPr lang="en-US" dirty="0"/>
              <a:t>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domain </a:t>
            </a:r>
            <a:r>
              <a:rPr lang="en-US" dirty="0" err="1" smtClean="0"/>
              <a:t>himpunan</a:t>
            </a:r>
            <a:r>
              <a:rPr lang="en-US" dirty="0" smtClean="0"/>
              <a:t> fuzzy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nteseden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3" y="2336800"/>
            <a:ext cx="63150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2269331"/>
            <a:ext cx="68389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Agregasi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0" y="2149090"/>
            <a:ext cx="6457526" cy="45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Defuzifikasi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30451"/>
            <a:ext cx="58007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2143932"/>
            <a:ext cx="6344443" cy="45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Mamdani</a:t>
            </a:r>
            <a:r>
              <a:rPr lang="en-US" dirty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output </a:t>
            </a:r>
            <a:r>
              <a:rPr lang="en-US" dirty="0"/>
              <a:t>(</a:t>
            </a:r>
            <a:r>
              <a:rPr lang="en-US" dirty="0" err="1"/>
              <a:t>konsekuen</a:t>
            </a:r>
            <a:r>
              <a:rPr lang="en-US" dirty="0"/>
              <a:t>) </a:t>
            </a:r>
            <a:r>
              <a:rPr lang="en-US" dirty="0" smtClean="0"/>
              <a:t>system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r>
              <a:rPr lang="en-US" dirty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linear.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Fuzzy </a:t>
            </a:r>
            <a:r>
              <a:rPr lang="en-US" dirty="0" err="1" smtClean="0"/>
              <a:t>Sugeno</a:t>
            </a:r>
            <a:r>
              <a:rPr lang="en-US" dirty="0" smtClean="0"/>
              <a:t> </a:t>
            </a:r>
            <a:r>
              <a:rPr lang="en-US" dirty="0" err="1" smtClean="0"/>
              <a:t>Orde-Nol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(X</a:t>
            </a:r>
            <a:r>
              <a:rPr lang="en-US" sz="1600" dirty="0" smtClean="0"/>
              <a:t>1</a:t>
            </a:r>
            <a:r>
              <a:rPr lang="en-US" dirty="0" smtClean="0"/>
              <a:t> is A</a:t>
            </a:r>
            <a:r>
              <a:rPr lang="en-US" sz="1600" dirty="0" smtClean="0"/>
              <a:t>1</a:t>
            </a:r>
            <a:r>
              <a:rPr lang="en-US" dirty="0" smtClean="0"/>
              <a:t>) ● (X</a:t>
            </a:r>
            <a:r>
              <a:rPr lang="en-US" sz="1600" dirty="0" smtClean="0"/>
              <a:t>2</a:t>
            </a:r>
            <a:r>
              <a:rPr lang="en-US" dirty="0" smtClean="0"/>
              <a:t> is A</a:t>
            </a:r>
            <a:r>
              <a:rPr lang="en-US" sz="1600" dirty="0" smtClean="0"/>
              <a:t>2</a:t>
            </a:r>
            <a:r>
              <a:rPr lang="en-US" dirty="0" smtClean="0"/>
              <a:t>) ● (X</a:t>
            </a:r>
            <a:r>
              <a:rPr lang="en-US" sz="1600" dirty="0" smtClean="0"/>
              <a:t>3</a:t>
            </a:r>
            <a:r>
              <a:rPr lang="en-US" dirty="0" smtClean="0"/>
              <a:t> is A</a:t>
            </a:r>
            <a:r>
              <a:rPr lang="en-US" sz="1600" dirty="0" smtClean="0"/>
              <a:t>3</a:t>
            </a:r>
            <a:r>
              <a:rPr lang="en-US" dirty="0" smtClean="0"/>
              <a:t>) ● …. ● (X</a:t>
            </a:r>
            <a:r>
              <a:rPr lang="en-US" sz="1600" dirty="0" smtClean="0"/>
              <a:t>N</a:t>
            </a:r>
            <a:r>
              <a:rPr lang="en-US" dirty="0" smtClean="0"/>
              <a:t> is A</a:t>
            </a:r>
            <a:r>
              <a:rPr lang="en-US" sz="1600" dirty="0" smtClean="0"/>
              <a:t>N</a:t>
            </a:r>
            <a:r>
              <a:rPr lang="en-US" dirty="0" smtClean="0"/>
              <a:t>) THEN z = k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Dengan</a:t>
            </a:r>
            <a:r>
              <a:rPr lang="en-US" dirty="0" smtClean="0"/>
              <a:t> Ai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</a:t>
            </a:r>
            <a:r>
              <a:rPr lang="en-US" dirty="0" err="1" smtClean="0"/>
              <a:t>ke-i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anteseden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k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(</a:t>
            </a:r>
            <a:r>
              <a:rPr lang="en-US" dirty="0" err="1" smtClean="0"/>
              <a:t>tegas</a:t>
            </a:r>
            <a:r>
              <a:rPr lang="en-US" dirty="0" smtClean="0"/>
              <a:t>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konsekuen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Fuzzy </a:t>
            </a:r>
            <a:r>
              <a:rPr lang="en-US" dirty="0" err="1" smtClean="0"/>
              <a:t>Sugeno</a:t>
            </a:r>
            <a:r>
              <a:rPr lang="en-US" dirty="0" smtClean="0"/>
              <a:t> </a:t>
            </a:r>
            <a:r>
              <a:rPr lang="en-US" dirty="0" err="1" smtClean="0"/>
              <a:t>Orde-Satu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BentukUmum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(X</a:t>
            </a:r>
            <a:r>
              <a:rPr lang="en-US" sz="1600" dirty="0"/>
              <a:t>1</a:t>
            </a:r>
            <a:r>
              <a:rPr lang="en-US" dirty="0"/>
              <a:t> is A</a:t>
            </a:r>
            <a:r>
              <a:rPr lang="en-US" sz="1800" dirty="0"/>
              <a:t>1</a:t>
            </a:r>
            <a:r>
              <a:rPr lang="en-US" dirty="0"/>
              <a:t>) </a:t>
            </a:r>
            <a:r>
              <a:rPr lang="en-US" dirty="0" smtClean="0"/>
              <a:t>● …. ● (X</a:t>
            </a:r>
            <a:r>
              <a:rPr lang="en-US" sz="1600" dirty="0" smtClean="0"/>
              <a:t>N</a:t>
            </a:r>
            <a:r>
              <a:rPr lang="en-US" dirty="0" smtClean="0"/>
              <a:t> is A</a:t>
            </a:r>
            <a:r>
              <a:rPr lang="en-US" sz="1600" dirty="0" smtClean="0"/>
              <a:t>N</a:t>
            </a:r>
            <a:r>
              <a:rPr lang="en-US" dirty="0"/>
              <a:t>) THEN z = p</a:t>
            </a:r>
            <a:r>
              <a:rPr lang="en-US" sz="1600" dirty="0"/>
              <a:t>1</a:t>
            </a:r>
            <a:r>
              <a:rPr lang="en-US" dirty="0"/>
              <a:t>* x</a:t>
            </a:r>
            <a:r>
              <a:rPr lang="en-US" sz="1600" dirty="0"/>
              <a:t>1</a:t>
            </a:r>
            <a:r>
              <a:rPr lang="en-US" dirty="0"/>
              <a:t> + … + </a:t>
            </a:r>
            <a:r>
              <a:rPr lang="en-US" dirty="0" err="1" smtClean="0"/>
              <a:t>p</a:t>
            </a:r>
            <a:r>
              <a:rPr lang="en-US" sz="1600" dirty="0" err="1" smtClean="0"/>
              <a:t>N</a:t>
            </a:r>
            <a:r>
              <a:rPr lang="en-US" dirty="0" smtClean="0"/>
              <a:t> * </a:t>
            </a:r>
            <a:r>
              <a:rPr lang="en-US" dirty="0"/>
              <a:t>X</a:t>
            </a:r>
            <a:r>
              <a:rPr lang="en-US" sz="1600" dirty="0"/>
              <a:t>N</a:t>
            </a:r>
            <a:r>
              <a:rPr lang="en-US" dirty="0"/>
              <a:t> + q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Dengan</a:t>
            </a:r>
            <a:r>
              <a:rPr lang="en-US" dirty="0" smtClean="0"/>
              <a:t> Ai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</a:t>
            </a:r>
            <a:r>
              <a:rPr lang="en-US" dirty="0" err="1" smtClean="0"/>
              <a:t>ke-i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anteseden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ke-i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q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konsekuen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smtClean="0"/>
              <a:t>Fuzzifier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879475"/>
            <a:ext cx="498951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556125" y="765175"/>
            <a:ext cx="1335088" cy="827088"/>
          </a:xfrm>
          <a:prstGeom prst="rect">
            <a:avLst/>
          </a:prstGeom>
          <a:noFill/>
          <a:ln w="5715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800">
              <a:latin typeface="Comic Sans MS" panose="030F0702030302020204" pitchFamily="66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42988" y="3381375"/>
            <a:ext cx="7777162" cy="235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altLang="zh-TW" sz="2800" dirty="0" err="1"/>
              <a:t>Konversi</a:t>
            </a:r>
            <a:r>
              <a:rPr lang="en-US" altLang="zh-TW" sz="2800" dirty="0"/>
              <a:t>  </a:t>
            </a:r>
            <a:r>
              <a:rPr lang="en-US" altLang="zh-TW" sz="3200" b="1" dirty="0"/>
              <a:t>crisp</a:t>
            </a:r>
            <a:r>
              <a:rPr lang="en-US" altLang="zh-TW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3200" b="1" dirty="0"/>
              <a:t>input</a:t>
            </a:r>
            <a:r>
              <a:rPr lang="en-US" altLang="zh-TW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2800" dirty="0" err="1"/>
              <a:t>menjadi</a:t>
            </a:r>
            <a:r>
              <a:rPr lang="en-US" altLang="zh-TW" sz="2800" dirty="0"/>
              <a:t>  </a:t>
            </a:r>
            <a:r>
              <a:rPr lang="en-US" altLang="zh-TW" sz="3200" b="1" dirty="0"/>
              <a:t>linguistic</a:t>
            </a:r>
            <a:r>
              <a:rPr lang="en-US" altLang="zh-TW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3200" b="1" dirty="0"/>
              <a:t>variable</a:t>
            </a:r>
            <a:r>
              <a:rPr lang="en-US" altLang="zh-TW" sz="3200" dirty="0"/>
              <a:t> </a:t>
            </a:r>
            <a:r>
              <a:rPr lang="en-US" altLang="zh-TW" sz="2800" dirty="0" err="1"/>
              <a:t>menggunakan</a:t>
            </a:r>
            <a:r>
              <a:rPr lang="en-US" altLang="zh-TW" sz="2800" dirty="0"/>
              <a:t>  </a:t>
            </a:r>
            <a:r>
              <a:rPr lang="en-US" altLang="zh-TW" sz="2800" dirty="0" err="1"/>
              <a:t>fungsi</a:t>
            </a:r>
            <a:r>
              <a:rPr lang="en-US" altLang="zh-TW" sz="2800" dirty="0"/>
              <a:t> </a:t>
            </a:r>
            <a:r>
              <a:rPr lang="en-US" altLang="zh-TW" sz="2800" dirty="0" err="1"/>
              <a:t>keanggotaan</a:t>
            </a:r>
            <a:r>
              <a:rPr lang="en-US" altLang="zh-TW" sz="2800" dirty="0"/>
              <a:t>  yang </a:t>
            </a:r>
            <a:r>
              <a:rPr lang="en-US" altLang="zh-TW" sz="2800" dirty="0" err="1"/>
              <a:t>disimpan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dalam</a:t>
            </a:r>
            <a:r>
              <a:rPr lang="en-US" altLang="zh-TW" sz="2800" dirty="0"/>
              <a:t> fuzzy knowledge 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新細明體" panose="02020500000000000000" pitchFamily="18" charset="-120"/>
              </a:rPr>
              <a:t>TSUKAMOTO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a typeface="新細明體" panose="02020500000000000000" pitchFamily="18" charset="-120"/>
              </a:rPr>
              <a:t>Setiap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sz="2800" b="1" dirty="0" err="1" smtClean="0">
                <a:ea typeface="新細明體" panose="02020500000000000000" pitchFamily="18" charset="-120"/>
              </a:rPr>
              <a:t>konsekuen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pada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aturan</a:t>
            </a:r>
            <a:r>
              <a:rPr lang="en-US" dirty="0" smtClean="0">
                <a:ea typeface="新細明體" panose="02020500000000000000" pitchFamily="18" charset="-120"/>
              </a:rPr>
              <a:t> yang </a:t>
            </a:r>
            <a:r>
              <a:rPr lang="en-US" dirty="0" err="1" smtClean="0">
                <a:ea typeface="新細明體" panose="02020500000000000000" pitchFamily="18" charset="-120"/>
              </a:rPr>
              <a:t>berbentuk</a:t>
            </a:r>
            <a:r>
              <a:rPr lang="en-US" dirty="0" smtClean="0">
                <a:ea typeface="新細明體" panose="02020500000000000000" pitchFamily="18" charset="-120"/>
              </a:rPr>
              <a:t> IF-THEN </a:t>
            </a:r>
            <a:r>
              <a:rPr lang="en-US" dirty="0" err="1" smtClean="0">
                <a:ea typeface="新細明體" panose="02020500000000000000" pitchFamily="18" charset="-120"/>
              </a:rPr>
              <a:t>harus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direpresentasikan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dengan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suatu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himpunan</a:t>
            </a:r>
            <a:r>
              <a:rPr lang="en-US" dirty="0" smtClean="0">
                <a:ea typeface="新細明體" panose="02020500000000000000" pitchFamily="18" charset="-120"/>
              </a:rPr>
              <a:t> fuzzy </a:t>
            </a:r>
            <a:r>
              <a:rPr lang="en-US" dirty="0" err="1" smtClean="0">
                <a:ea typeface="新細明體" panose="02020500000000000000" pitchFamily="18" charset="-120"/>
              </a:rPr>
              <a:t>dengan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sz="2800" b="1" dirty="0" err="1" smtClean="0">
                <a:ea typeface="新細明體" panose="02020500000000000000" pitchFamily="18" charset="-120"/>
              </a:rPr>
              <a:t>fungsi</a:t>
            </a:r>
            <a:r>
              <a:rPr lang="en-US" sz="2800" b="1" dirty="0" smtClean="0">
                <a:ea typeface="新細明體" panose="02020500000000000000" pitchFamily="18" charset="-120"/>
              </a:rPr>
              <a:t> </a:t>
            </a:r>
            <a:r>
              <a:rPr lang="en-US" sz="2800" b="1" dirty="0" err="1" smtClean="0">
                <a:ea typeface="新細明體" panose="02020500000000000000" pitchFamily="18" charset="-120"/>
              </a:rPr>
              <a:t>keanggotaan</a:t>
            </a:r>
            <a:r>
              <a:rPr lang="en-US" sz="2800" b="1" dirty="0" smtClean="0">
                <a:ea typeface="新細明體" panose="02020500000000000000" pitchFamily="18" charset="-120"/>
              </a:rPr>
              <a:t> </a:t>
            </a:r>
            <a:r>
              <a:rPr lang="en-US" sz="2800" b="1" dirty="0" err="1" smtClean="0">
                <a:ea typeface="新細明體" panose="02020500000000000000" pitchFamily="18" charset="-120"/>
              </a:rPr>
              <a:t>monoton</a:t>
            </a:r>
            <a:endParaRPr lang="en-US" sz="2800" b="1" dirty="0" smtClean="0">
              <a:ea typeface="新細明體" panose="02020500000000000000" pitchFamily="18" charset="-120"/>
            </a:endParaRPr>
          </a:p>
          <a:p>
            <a:r>
              <a:rPr lang="en-US" sz="2800" b="1" dirty="0" smtClean="0">
                <a:ea typeface="新細明體" panose="02020500000000000000" pitchFamily="18" charset="-120"/>
              </a:rPr>
              <a:t>Output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hasil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inferensi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tiap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aturan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diberikan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secara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sz="2800" b="1" dirty="0" err="1" smtClean="0">
                <a:ea typeface="新細明體" panose="02020500000000000000" pitchFamily="18" charset="-120"/>
              </a:rPr>
              <a:t>tegas</a:t>
            </a:r>
            <a:r>
              <a:rPr lang="en-US" sz="2800" b="1" dirty="0" smtClean="0">
                <a:ea typeface="新細明體" panose="02020500000000000000" pitchFamily="18" charset="-120"/>
              </a:rPr>
              <a:t> </a:t>
            </a:r>
            <a:r>
              <a:rPr lang="en-US" sz="2800" b="1" dirty="0" err="1" smtClean="0">
                <a:ea typeface="新細明體" panose="02020500000000000000" pitchFamily="18" charset="-120"/>
              </a:rPr>
              <a:t>berdasarkan</a:t>
            </a:r>
            <a:r>
              <a:rPr lang="en-US" sz="2800" b="1" dirty="0" smtClean="0">
                <a:ea typeface="新細明體" panose="02020500000000000000" pitchFamily="18" charset="-120"/>
              </a:rPr>
              <a:t> </a:t>
            </a:r>
            <a:r>
              <a:rPr lang="el-GR" sz="2800" b="1" dirty="0" smtClean="0">
                <a:ea typeface="新細明體" panose="02020500000000000000" pitchFamily="18" charset="-120"/>
              </a:rPr>
              <a:t>α</a:t>
            </a:r>
            <a:r>
              <a:rPr lang="en-US" sz="2800" b="1" dirty="0" smtClean="0">
                <a:ea typeface="新細明體" panose="02020500000000000000" pitchFamily="18" charset="-120"/>
              </a:rPr>
              <a:t>-</a:t>
            </a:r>
            <a:r>
              <a:rPr lang="en-US" sz="2800" b="1" dirty="0" err="1" smtClean="0">
                <a:ea typeface="新細明體" panose="02020500000000000000" pitchFamily="18" charset="-120"/>
              </a:rPr>
              <a:t>predikat</a:t>
            </a:r>
            <a:endParaRPr lang="en-US" sz="2800" b="1" dirty="0" smtClean="0">
              <a:ea typeface="新細明體" panose="02020500000000000000" pitchFamily="18" charset="-120"/>
            </a:endParaRPr>
          </a:p>
          <a:p>
            <a:r>
              <a:rPr lang="en-US" sz="2800" b="1" dirty="0" err="1" smtClean="0">
                <a:ea typeface="新細明體" panose="02020500000000000000" pitchFamily="18" charset="-120"/>
              </a:rPr>
              <a:t>Hasil</a:t>
            </a:r>
            <a:r>
              <a:rPr lang="en-US" sz="2800" b="1" dirty="0" smtClean="0">
                <a:ea typeface="新細明體" panose="02020500000000000000" pitchFamily="18" charset="-120"/>
              </a:rPr>
              <a:t> </a:t>
            </a:r>
            <a:r>
              <a:rPr lang="en-US" sz="2800" b="1" dirty="0" err="1" smtClean="0">
                <a:ea typeface="新細明體" panose="02020500000000000000" pitchFamily="18" charset="-120"/>
              </a:rPr>
              <a:t>akhir</a:t>
            </a:r>
            <a:r>
              <a:rPr lang="en-US" sz="2800" b="1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diperoleh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menggunakan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sz="2800" b="1" dirty="0" smtClean="0">
                <a:ea typeface="新細明體" panose="02020500000000000000" pitchFamily="18" charset="-120"/>
              </a:rPr>
              <a:t>rata-rata </a:t>
            </a:r>
            <a:r>
              <a:rPr lang="en-US" sz="2800" b="1" dirty="0" err="1" smtClean="0">
                <a:ea typeface="新細明體" panose="02020500000000000000" pitchFamily="18" charset="-120"/>
              </a:rPr>
              <a:t>terbobot</a:t>
            </a:r>
            <a:endParaRPr lang="en-US" sz="2800" b="1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TAHANI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00"/>
            <a:ext cx="7278960" cy="35988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 </a:t>
            </a:r>
            <a:r>
              <a:rPr lang="en-US" dirty="0"/>
              <a:t>yang </a:t>
            </a:r>
            <a:r>
              <a:rPr lang="en-US" dirty="0" err="1" smtClean="0"/>
              <a:t>bersifat</a:t>
            </a:r>
            <a:r>
              <a:rPr lang="en-US" dirty="0" smtClean="0"/>
              <a:t> ambiguous</a:t>
            </a:r>
            <a:r>
              <a:rPr lang="en-US" dirty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basis </a:t>
            </a:r>
            <a:r>
              <a:rPr lang="en-US" dirty="0"/>
              <a:t>data </a:t>
            </a:r>
            <a:r>
              <a:rPr lang="en-US" dirty="0" smtClean="0"/>
              <a:t>fuzzy.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model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query-</a:t>
            </a:r>
            <a:r>
              <a:rPr lang="en-US" dirty="0" err="1" smtClean="0"/>
              <a:t>nya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179388" y="752475"/>
            <a:ext cx="6896100" cy="1081088"/>
          </a:xfrm>
        </p:spPr>
        <p:txBody>
          <a:bodyPr/>
          <a:lstStyle/>
          <a:p>
            <a:pPr eaLnBrk="1" hangingPunct="1"/>
            <a:r>
              <a:rPr lang="en-US" altLang="zh-TW" sz="5400" smtClean="0"/>
              <a:t>Inference Engine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37" y="332656"/>
            <a:ext cx="4248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29349" y="215553"/>
            <a:ext cx="1152525" cy="765175"/>
          </a:xfrm>
          <a:prstGeom prst="rect">
            <a:avLst/>
          </a:prstGeom>
          <a:noFill/>
          <a:ln w="5715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800">
              <a:latin typeface="Comic Sans MS" panose="030F0702030302020204" pitchFamily="66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55576" y="2204864"/>
            <a:ext cx="78867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 err="1" smtClean="0"/>
              <a:t>Menggunakan</a:t>
            </a:r>
            <a:r>
              <a:rPr lang="en-US" altLang="en-US" sz="2800" dirty="0" smtClean="0"/>
              <a:t>  </a:t>
            </a:r>
            <a:r>
              <a:rPr lang="en-US" altLang="en-US" sz="3200" b="1" dirty="0" smtClean="0"/>
              <a:t>If-Then</a:t>
            </a:r>
            <a:r>
              <a:rPr lang="en-US" altLang="en-US" sz="3200" dirty="0" smtClean="0">
                <a:solidFill>
                  <a:srgbClr val="0033CC"/>
                </a:solidFill>
              </a:rPr>
              <a:t> </a:t>
            </a:r>
            <a:r>
              <a:rPr lang="en-US" altLang="en-US" sz="3200" b="1" dirty="0" smtClean="0"/>
              <a:t>type fuzzy rules </a:t>
            </a:r>
            <a:r>
              <a:rPr lang="en-US" altLang="en-US" sz="2800" dirty="0" err="1" smtClean="0"/>
              <a:t>mengkonversi</a:t>
            </a:r>
            <a:r>
              <a:rPr lang="en-US" altLang="en-US" sz="2800" dirty="0" smtClean="0"/>
              <a:t> fuzzy input to the </a:t>
            </a:r>
            <a:r>
              <a:rPr lang="en-US" altLang="en-US" sz="3200" b="1" dirty="0" smtClean="0"/>
              <a:t>fuzzy output</a:t>
            </a:r>
            <a:r>
              <a:rPr lang="en-US" altLang="en-US" sz="2800" dirty="0" smtClean="0"/>
              <a:t>.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4069989"/>
            <a:ext cx="7734300" cy="2645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smtClean="0"/>
              <a:t>Defuzzifier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3063"/>
            <a:ext cx="4248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164388" y="255588"/>
            <a:ext cx="1152525" cy="765175"/>
          </a:xfrm>
          <a:prstGeom prst="rect">
            <a:avLst/>
          </a:prstGeom>
          <a:noFill/>
          <a:ln w="5715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800">
              <a:latin typeface="Comic Sans MS" panose="030F0702030302020204" pitchFamily="66" charset="0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42988" y="3068638"/>
            <a:ext cx="743743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2800" dirty="0" err="1" smtClean="0"/>
              <a:t>Konversi</a:t>
            </a:r>
            <a:r>
              <a:rPr lang="en-US" altLang="zh-TW" sz="2800" dirty="0" smtClean="0"/>
              <a:t>  </a:t>
            </a:r>
            <a:r>
              <a:rPr lang="en-US" altLang="zh-TW" sz="3200" b="1" dirty="0" smtClean="0"/>
              <a:t>fuzzy output </a:t>
            </a:r>
            <a:r>
              <a:rPr lang="en-US" altLang="zh-TW" sz="2800" dirty="0" err="1" smtClean="0"/>
              <a:t>dari</a:t>
            </a:r>
            <a:r>
              <a:rPr lang="en-US" altLang="zh-TW" sz="2800" dirty="0" smtClean="0"/>
              <a:t> inference engine </a:t>
            </a:r>
            <a:r>
              <a:rPr lang="en-US" altLang="zh-TW" sz="2800" dirty="0" err="1" smtClean="0"/>
              <a:t>menjadi</a:t>
            </a:r>
            <a:r>
              <a:rPr lang="en-US" altLang="zh-TW" sz="2800" dirty="0" smtClean="0">
                <a:solidFill>
                  <a:srgbClr val="CC3300"/>
                </a:solidFill>
              </a:rPr>
              <a:t> </a:t>
            </a:r>
            <a:r>
              <a:rPr lang="en-US" altLang="zh-TW" sz="3200" b="1" dirty="0" smtClean="0"/>
              <a:t>crisp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menggunakan</a:t>
            </a:r>
            <a:r>
              <a:rPr lang="en-US" altLang="zh-TW" sz="2800" dirty="0" smtClean="0"/>
              <a:t> </a:t>
            </a:r>
            <a:r>
              <a:rPr lang="en-US" altLang="zh-TW" sz="2800" err="1" smtClean="0"/>
              <a:t>fungsi</a:t>
            </a:r>
            <a:r>
              <a:rPr lang="en-US" altLang="zh-TW" sz="2800" smtClean="0"/>
              <a:t> keanggotaan,  </a:t>
            </a:r>
            <a:r>
              <a:rPr lang="en-US" altLang="zh-TW" sz="2800" dirty="0" smtClean="0"/>
              <a:t>reverse </a:t>
            </a:r>
            <a:r>
              <a:rPr lang="en-US" altLang="zh-TW" sz="2800" dirty="0" err="1" smtClean="0"/>
              <a:t>dari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fuzzifier</a:t>
            </a:r>
            <a:r>
              <a:rPr lang="en-US" altLang="zh-TW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新細明體" panose="02020500000000000000" pitchFamily="18" charset="-120"/>
              </a:rPr>
              <a:t>Himpunan Tegas (Crips Set)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34300" cy="372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err="1" smtClean="0">
                <a:ea typeface="新細明體" panose="02020500000000000000" pitchFamily="18" charset="-120"/>
              </a:rPr>
              <a:t>nilai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err="1" smtClean="0">
                <a:ea typeface="新細明體" panose="02020500000000000000" pitchFamily="18" charset="-120"/>
              </a:rPr>
              <a:t>keanggotaan</a:t>
            </a:r>
            <a:r>
              <a:rPr lang="en-US" dirty="0" smtClean="0">
                <a:ea typeface="新細明體" panose="02020500000000000000" pitchFamily="18" charset="-120"/>
              </a:rPr>
              <a:t>  x </a:t>
            </a:r>
            <a:r>
              <a:rPr lang="en-US" dirty="0" err="1" smtClean="0">
                <a:ea typeface="新細明體" panose="02020500000000000000" pitchFamily="18" charset="-120"/>
              </a:rPr>
              <a:t>dalam</a:t>
            </a:r>
            <a:r>
              <a:rPr lang="en-US" dirty="0" smtClean="0">
                <a:ea typeface="新細明體" panose="02020500000000000000" pitchFamily="18" charset="-120"/>
              </a:rPr>
              <a:t>  </a:t>
            </a:r>
            <a:r>
              <a:rPr lang="en-US" dirty="0" err="1" smtClean="0">
                <a:ea typeface="新細明體" panose="02020500000000000000" pitchFamily="18" charset="-120"/>
              </a:rPr>
              <a:t>himpunan</a:t>
            </a:r>
            <a:r>
              <a:rPr lang="en-US" dirty="0" smtClean="0">
                <a:ea typeface="新細明體" panose="02020500000000000000" pitchFamily="18" charset="-120"/>
              </a:rPr>
              <a:t> A (</a:t>
            </a:r>
            <a:r>
              <a:rPr lang="en-US" dirty="0" err="1" smtClean="0">
                <a:ea typeface="新細明體" panose="02020500000000000000" pitchFamily="18" charset="-120"/>
              </a:rPr>
              <a:t>ditulis</a:t>
            </a:r>
            <a:r>
              <a:rPr lang="en-US" dirty="0" smtClean="0">
                <a:ea typeface="新細明體" panose="02020500000000000000" pitchFamily="18" charset="-120"/>
              </a:rPr>
              <a:t> </a:t>
            </a:r>
            <a:r>
              <a:rPr lang="en-US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</a:t>
            </a:r>
            <a:r>
              <a:rPr lang="en-US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[x]) </a:t>
            </a:r>
            <a:r>
              <a:rPr lang="en-US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memiliki</a:t>
            </a:r>
            <a:r>
              <a:rPr lang="en-US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2 </a:t>
            </a:r>
            <a:r>
              <a:rPr lang="en-US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kemungkinan</a:t>
            </a:r>
            <a:r>
              <a:rPr lang="en-US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:</a:t>
            </a:r>
          </a:p>
          <a:p>
            <a:pPr marL="547688" lvl="1" indent="-182563" eaLnBrk="1" hangingPunct="1">
              <a:lnSpc>
                <a:spcPct val="150000"/>
              </a:lnSpc>
              <a:buFont typeface="Wingdings" panose="05000000000000000000" pitchFamily="2" charset="2"/>
              <a:buChar char=""/>
            </a:pPr>
            <a:r>
              <a:rPr lang="en-US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Satu</a:t>
            </a:r>
            <a:r>
              <a:rPr lang="en-US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(1), </a:t>
            </a:r>
            <a:r>
              <a:rPr lang="en-US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artinya</a:t>
            </a:r>
            <a:r>
              <a:rPr lang="en-US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lang="en-US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adalah</a:t>
            </a:r>
            <a:r>
              <a:rPr lang="en-US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anggota</a:t>
            </a:r>
            <a:r>
              <a:rPr lang="en-US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A</a:t>
            </a:r>
          </a:p>
          <a:p>
            <a:pPr marL="547688" lvl="1" indent="-182563" eaLnBrk="1" hangingPunct="1">
              <a:lnSpc>
                <a:spcPct val="150000"/>
              </a:lnSpc>
              <a:buFont typeface="Wingdings" panose="05000000000000000000" pitchFamily="2" charset="2"/>
              <a:buChar char=""/>
            </a:pPr>
            <a:r>
              <a:rPr lang="en-US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Nol</a:t>
            </a:r>
            <a:r>
              <a:rPr lang="en-US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(0), </a:t>
            </a:r>
            <a:r>
              <a:rPr lang="en-US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artinya</a:t>
            </a:r>
            <a:r>
              <a:rPr lang="en-US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x </a:t>
            </a:r>
            <a:r>
              <a:rPr lang="en-US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bukan</a:t>
            </a:r>
            <a:r>
              <a:rPr lang="en-US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anggota</a:t>
            </a:r>
            <a:r>
              <a:rPr lang="en-US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A</a:t>
            </a:r>
          </a:p>
          <a:p>
            <a:pPr eaLnBrk="1" hangingPunct="1">
              <a:lnSpc>
                <a:spcPct val="150000"/>
              </a:lnSpc>
            </a:pPr>
            <a:endParaRPr 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新細明體" panose="02020500000000000000" pitchFamily="18" charset="-120"/>
              </a:rPr>
              <a:t>Crips Set : Contoh 2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2336800"/>
            <a:ext cx="7278688" cy="3598863"/>
          </a:xfrm>
        </p:spPr>
        <p:txBody>
          <a:bodyPr/>
          <a:lstStyle/>
          <a:p>
            <a:pPr eaLnBrk="1" hangingPunct="1"/>
            <a:r>
              <a:rPr lang="en-US" smtClean="0">
                <a:ea typeface="新細明體" panose="02020500000000000000" pitchFamily="18" charset="-120"/>
              </a:rPr>
              <a:t>Misalkan variabel umur dibagi 3 kategori, yaitu :</a:t>
            </a:r>
          </a:p>
          <a:p>
            <a:pPr lvl="1" eaLnBrk="1" hangingPunct="1"/>
            <a:r>
              <a:rPr lang="en-US" smtClean="0">
                <a:ea typeface="新細明體" panose="02020500000000000000" pitchFamily="18" charset="-120"/>
              </a:rPr>
              <a:t>MUDA umur &lt; 35 tahun</a:t>
            </a:r>
          </a:p>
          <a:p>
            <a:pPr lvl="1" eaLnBrk="1" hangingPunct="1"/>
            <a:r>
              <a:rPr lang="en-US" smtClean="0">
                <a:ea typeface="新細明體" panose="02020500000000000000" pitchFamily="18" charset="-120"/>
              </a:rPr>
              <a:t>PAROBAYA    35 ≤ umur ≤ 55 thn</a:t>
            </a:r>
          </a:p>
          <a:p>
            <a:pPr lvl="1" eaLnBrk="1" hangingPunct="1"/>
            <a:r>
              <a:rPr lang="en-US" smtClean="0">
                <a:ea typeface="新細明體" panose="02020500000000000000" pitchFamily="18" charset="-120"/>
              </a:rPr>
              <a:t>TUA umur &gt; 55 tahun</a:t>
            </a:r>
          </a:p>
          <a:p>
            <a:pPr eaLnBrk="1" hangingPunct="1"/>
            <a:r>
              <a:rPr lang="en-US" smtClean="0">
                <a:ea typeface="新細明體" panose="02020500000000000000" pitchFamily="18" charset="-120"/>
              </a:rPr>
              <a:t>Maka :</a:t>
            </a:r>
          </a:p>
          <a:p>
            <a:pPr lvl="1" eaLnBrk="1" hangingPunct="1"/>
            <a:r>
              <a:rPr lang="en-US" smtClean="0">
                <a:ea typeface="新細明體" panose="02020500000000000000" pitchFamily="18" charset="-120"/>
              </a:rPr>
              <a:t>Apabila seseorang tidak berusia 34 tahun, maka ia dikatakan MUDA (µ MUDA  [34] = 1)</a:t>
            </a:r>
          </a:p>
          <a:p>
            <a:pPr lvl="1" eaLnBrk="1" hangingPunct="1"/>
            <a:r>
              <a:rPr lang="en-US" smtClean="0">
                <a:ea typeface="新細明體" panose="02020500000000000000" pitchFamily="18" charset="-120"/>
              </a:rPr>
              <a:t>Apabila seseorang berusia 35 tahun, maka ia dikatakan TIDAK MUDA (µ MUDA  [35] = 0)</a:t>
            </a:r>
          </a:p>
          <a:p>
            <a:pPr eaLnBrk="1" hangingPunct="1"/>
            <a:endParaRPr lang="en-US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3675</TotalTime>
  <Words>1406</Words>
  <Application>Microsoft Office PowerPoint</Application>
  <PresentationFormat>On-screen Show (4:3)</PresentationFormat>
  <Paragraphs>263</Paragraphs>
  <Slides>51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標楷體</vt:lpstr>
      <vt:lpstr>新細明體</vt:lpstr>
      <vt:lpstr>Arial</vt:lpstr>
      <vt:lpstr>Calibri</vt:lpstr>
      <vt:lpstr>Comic Sans MS</vt:lpstr>
      <vt:lpstr>Symbol</vt:lpstr>
      <vt:lpstr>Times New Roman</vt:lpstr>
      <vt:lpstr>Trebuchet MS</vt:lpstr>
      <vt:lpstr>Wingdings</vt:lpstr>
      <vt:lpstr>Berlin</vt:lpstr>
      <vt:lpstr>Microsoft Equation 3.0</vt:lpstr>
      <vt:lpstr>FUZZY INFERENCE SYSTEMS</vt:lpstr>
      <vt:lpstr>Pendahuluan </vt:lpstr>
      <vt:lpstr>Ilustrasi Masalah Fuzzy</vt:lpstr>
      <vt:lpstr>Fuzzy Systems</vt:lpstr>
      <vt:lpstr>Fuzzifier</vt:lpstr>
      <vt:lpstr>Inference Engine</vt:lpstr>
      <vt:lpstr>Defuzzifier</vt:lpstr>
      <vt:lpstr>Himpunan Tegas (Crips Set)</vt:lpstr>
      <vt:lpstr>Crips Set : Contoh 2</vt:lpstr>
      <vt:lpstr>Ilustrasi Contoh 2</vt:lpstr>
      <vt:lpstr>Himpunan fuzzy : 2 atribut </vt:lpstr>
      <vt:lpstr>Himpunan fuzzy : Perhatikan !</vt:lpstr>
      <vt:lpstr>Himpunan Fuzzy</vt:lpstr>
      <vt:lpstr>Fungsi Keanggotaan Himpunan Fuzzy (Membership Function)</vt:lpstr>
      <vt:lpstr>FUNGSI KEANGGOTAAN :  Representasi linier</vt:lpstr>
      <vt:lpstr>Representasi Linier : contoh </vt:lpstr>
      <vt:lpstr>Representasi linier : Contoh</vt:lpstr>
      <vt:lpstr>PowerPoint Presentation</vt:lpstr>
      <vt:lpstr>Representasi segitiga : contoh</vt:lpstr>
      <vt:lpstr>PowerPoint Presentation</vt:lpstr>
      <vt:lpstr>Representasi Trapesium : Contoh</vt:lpstr>
      <vt:lpstr>FUNGSI KEANGGOTAAN :  Representasi Bahu</vt:lpstr>
      <vt:lpstr>FUNGSI KEANGGOTAAN :  Representasi S</vt:lpstr>
      <vt:lpstr>Representasi S : Contoh</vt:lpstr>
      <vt:lpstr>Representasi S : Contoh</vt:lpstr>
      <vt:lpstr>Representasi  S : Contoh</vt:lpstr>
      <vt:lpstr>Representasi LONCENG (BELL CURVE)</vt:lpstr>
      <vt:lpstr>Representasi LONCENG :  Kurva PI</vt:lpstr>
      <vt:lpstr>Representasi LONCENG :  Kurva Beta</vt:lpstr>
      <vt:lpstr>Representasi LONCENG : Kurva Beta</vt:lpstr>
      <vt:lpstr>Representasi LONCENG :  Kurva Gauss</vt:lpstr>
      <vt:lpstr>Operation Fuzzy Zadeh </vt:lpstr>
      <vt:lpstr>Operator AND</vt:lpstr>
      <vt:lpstr>Operator OR</vt:lpstr>
      <vt:lpstr>Operator  NOT</vt:lpstr>
      <vt:lpstr>Fuzzy Inference Systems</vt:lpstr>
      <vt:lpstr>MONOTON</vt:lpstr>
      <vt:lpstr>FUNGSI IMPLIKASI</vt:lpstr>
      <vt:lpstr>Bentuk Umum : fungsi implikasi</vt:lpstr>
      <vt:lpstr>MAMDANI</vt:lpstr>
      <vt:lpstr>MAMDANI (cont’d)</vt:lpstr>
      <vt:lpstr>Evaluasi Anteseden </vt:lpstr>
      <vt:lpstr>Menentukan Kesimpulan</vt:lpstr>
      <vt:lpstr>Agregasi Aturan</vt:lpstr>
      <vt:lpstr>Defuzifikasi </vt:lpstr>
      <vt:lpstr>Kesimpulan </vt:lpstr>
      <vt:lpstr>SUGENO</vt:lpstr>
      <vt:lpstr>Model Fuzzy Sugeno Orde-Nol</vt:lpstr>
      <vt:lpstr>Model Fuzzy Sugeno Orde-Satu</vt:lpstr>
      <vt:lpstr>TSUKAMOTO</vt:lpstr>
      <vt:lpstr>TAHANI</vt:lpstr>
    </vt:vector>
  </TitlesOfParts>
  <Company>TTU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Inference Systems</dc:title>
  <dc:creator>Tai-Wen Yue</dc:creator>
  <cp:lastModifiedBy>indi widi</cp:lastModifiedBy>
  <cp:revision>127</cp:revision>
  <dcterms:created xsi:type="dcterms:W3CDTF">2004-04-18T23:14:11Z</dcterms:created>
  <dcterms:modified xsi:type="dcterms:W3CDTF">2018-01-07T15:26:56Z</dcterms:modified>
</cp:coreProperties>
</file>