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5D72C-0122-48DB-A4C3-535EA71BF8EF}" type="doc">
      <dgm:prSet loTypeId="urn:microsoft.com/office/officeart/2005/8/layout/arrow5" loCatId="process" qsTypeId="urn:microsoft.com/office/officeart/2005/8/quickstyle/3d2#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7E593B0-6D4E-43C1-92D8-F8B1DCE0139D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25000"/>
                </a:schemeClr>
              </a:solidFill>
            </a:rPr>
            <a:t>UNCERTAINTY</a:t>
          </a:r>
        </a:p>
      </dgm:t>
    </dgm:pt>
    <dgm:pt modelId="{F9201642-E080-4838-97B0-2D2BA35FF7D0}" type="parTrans" cxnId="{4F4372BC-D939-45E3-8575-70B2133A467A}">
      <dgm:prSet/>
      <dgm:spPr/>
      <dgm:t>
        <a:bodyPr/>
        <a:lstStyle/>
        <a:p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225E0090-3B73-4385-910C-1D67A66F7102}" type="sibTrans" cxnId="{4F4372BC-D939-45E3-8575-70B2133A467A}">
      <dgm:prSet/>
      <dgm:spPr/>
      <dgm:t>
        <a:bodyPr/>
        <a:lstStyle/>
        <a:p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40889B2A-D9CD-40AE-9BF9-104249BBC6ED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25000"/>
                </a:schemeClr>
              </a:solidFill>
            </a:rPr>
            <a:t>UNEXACT KNOWLEDGE</a:t>
          </a:r>
        </a:p>
      </dgm:t>
    </dgm:pt>
    <dgm:pt modelId="{7A570B9E-F6F5-48AA-A1C4-64519BD9E1AC}" type="parTrans" cxnId="{17195BFE-5730-4747-A475-D9C6A9546029}">
      <dgm:prSet/>
      <dgm:spPr/>
      <dgm:t>
        <a:bodyPr/>
        <a:lstStyle/>
        <a:p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58B1A240-D92A-4299-9755-98B54C6CC397}" type="sibTrans" cxnId="{17195BFE-5730-4747-A475-D9C6A9546029}">
      <dgm:prSet/>
      <dgm:spPr/>
      <dgm:t>
        <a:bodyPr/>
        <a:lstStyle/>
        <a:p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4D591B9B-CB07-4FF7-A5E8-CEDBDF297EC4}" type="pres">
      <dgm:prSet presAssocID="{2FD5D72C-0122-48DB-A4C3-535EA71BF8EF}" presName="diagram" presStyleCnt="0">
        <dgm:presLayoutVars>
          <dgm:dir/>
          <dgm:resizeHandles val="exact"/>
        </dgm:presLayoutVars>
      </dgm:prSet>
      <dgm:spPr/>
    </dgm:pt>
    <dgm:pt modelId="{0D7FA8C3-B9FE-484E-BA5F-86F0026409A2}" type="pres">
      <dgm:prSet presAssocID="{87E593B0-6D4E-43C1-92D8-F8B1DCE0139D}" presName="arrow" presStyleLbl="node1" presStyleIdx="0" presStyleCnt="2" custRadScaleRad="100048" custRadScaleInc="545">
        <dgm:presLayoutVars>
          <dgm:bulletEnabled val="1"/>
        </dgm:presLayoutVars>
      </dgm:prSet>
      <dgm:spPr/>
    </dgm:pt>
    <dgm:pt modelId="{1085A976-96CB-474D-8A35-1BCE8C0FD8DC}" type="pres">
      <dgm:prSet presAssocID="{40889B2A-D9CD-40AE-9BF9-104249BBC6ED}" presName="arrow" presStyleLbl="node1" presStyleIdx="1" presStyleCnt="2">
        <dgm:presLayoutVars>
          <dgm:bulletEnabled val="1"/>
        </dgm:presLayoutVars>
      </dgm:prSet>
      <dgm:spPr/>
    </dgm:pt>
  </dgm:ptLst>
  <dgm:cxnLst>
    <dgm:cxn modelId="{E7ADCB1A-C411-4AAC-8B31-D69F62C36E3D}" type="presOf" srcId="{87E593B0-6D4E-43C1-92D8-F8B1DCE0139D}" destId="{0D7FA8C3-B9FE-484E-BA5F-86F0026409A2}" srcOrd="0" destOrd="0" presId="urn:microsoft.com/office/officeart/2005/8/layout/arrow5"/>
    <dgm:cxn modelId="{7D14B48F-D95D-4DEC-8F42-4E827A748ED3}" type="presOf" srcId="{40889B2A-D9CD-40AE-9BF9-104249BBC6ED}" destId="{1085A976-96CB-474D-8A35-1BCE8C0FD8DC}" srcOrd="0" destOrd="0" presId="urn:microsoft.com/office/officeart/2005/8/layout/arrow5"/>
    <dgm:cxn modelId="{7051DD9C-956D-4DC7-AAA9-8689B667B4DE}" type="presOf" srcId="{2FD5D72C-0122-48DB-A4C3-535EA71BF8EF}" destId="{4D591B9B-CB07-4FF7-A5E8-CEDBDF297EC4}" srcOrd="0" destOrd="0" presId="urn:microsoft.com/office/officeart/2005/8/layout/arrow5"/>
    <dgm:cxn modelId="{4F4372BC-D939-45E3-8575-70B2133A467A}" srcId="{2FD5D72C-0122-48DB-A4C3-535EA71BF8EF}" destId="{87E593B0-6D4E-43C1-92D8-F8B1DCE0139D}" srcOrd="0" destOrd="0" parTransId="{F9201642-E080-4838-97B0-2D2BA35FF7D0}" sibTransId="{225E0090-3B73-4385-910C-1D67A66F7102}"/>
    <dgm:cxn modelId="{17195BFE-5730-4747-A475-D9C6A9546029}" srcId="{2FD5D72C-0122-48DB-A4C3-535EA71BF8EF}" destId="{40889B2A-D9CD-40AE-9BF9-104249BBC6ED}" srcOrd="1" destOrd="0" parTransId="{7A570B9E-F6F5-48AA-A1C4-64519BD9E1AC}" sibTransId="{58B1A240-D92A-4299-9755-98B54C6CC397}"/>
    <dgm:cxn modelId="{1322C68B-4EBC-48F3-8468-2D7CE92EEFFF}" type="presParOf" srcId="{4D591B9B-CB07-4FF7-A5E8-CEDBDF297EC4}" destId="{0D7FA8C3-B9FE-484E-BA5F-86F0026409A2}" srcOrd="0" destOrd="0" presId="urn:microsoft.com/office/officeart/2005/8/layout/arrow5"/>
    <dgm:cxn modelId="{6103C78C-517B-486D-AB07-4D51CAA17903}" type="presParOf" srcId="{4D591B9B-CB07-4FF7-A5E8-CEDBDF297EC4}" destId="{1085A976-96CB-474D-8A35-1BCE8C0FD8D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FA8C3-B9FE-484E-BA5F-86F0026409A2}">
      <dsp:nvSpPr>
        <dsp:cNvPr id="0" name=""/>
        <dsp:cNvSpPr/>
      </dsp:nvSpPr>
      <dsp:spPr>
        <a:xfrm rot="16200000">
          <a:off x="0" y="142858"/>
          <a:ext cx="2767793" cy="276779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2">
                  <a:lumMod val="25000"/>
                </a:schemeClr>
              </a:solidFill>
            </a:rPr>
            <a:t>UNCERTAINTY</a:t>
          </a:r>
        </a:p>
      </dsp:txBody>
      <dsp:txXfrm rot="5400000">
        <a:off x="0" y="834806"/>
        <a:ext cx="2283429" cy="1383897"/>
      </dsp:txXfrm>
    </dsp:sp>
    <dsp:sp modelId="{1085A976-96CB-474D-8A35-1BCE8C0FD8DC}">
      <dsp:nvSpPr>
        <dsp:cNvPr id="0" name=""/>
        <dsp:cNvSpPr/>
      </dsp:nvSpPr>
      <dsp:spPr>
        <a:xfrm rot="5400000">
          <a:off x="2922926" y="167888"/>
          <a:ext cx="2767793" cy="276779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2">
                  <a:lumMod val="25000"/>
                </a:schemeClr>
              </a:solidFill>
            </a:rPr>
            <a:t>UNEXACT KNOWLEDGE</a:t>
          </a:r>
        </a:p>
      </dsp:txBody>
      <dsp:txXfrm rot="-5400000">
        <a:off x="3407290" y="859836"/>
        <a:ext cx="2283429" cy="1383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439E42-8CC8-493A-8E55-8F049015FC2D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F5CDF-C125-479E-9F97-5DCB9DCDD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UNCERTAINTY (dealing)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err="1"/>
              <a:t>Kecerdasan</a:t>
            </a:r>
            <a:r>
              <a:rPr lang="en-US"/>
              <a:t> </a:t>
            </a:r>
            <a:r>
              <a:rPr lang="en-US" err="1"/>
              <a:t>Buatan</a:t>
            </a:r>
            <a:endParaRPr lang="en-US"/>
          </a:p>
          <a:p>
            <a:r>
              <a:rPr lang="en-US"/>
              <a:t>Nelly </a:t>
            </a:r>
            <a:r>
              <a:rPr lang="en-US" err="1"/>
              <a:t>Indriani</a:t>
            </a:r>
            <a:r>
              <a:rPr lang="en-US"/>
              <a:t> </a:t>
            </a:r>
            <a:r>
              <a:rPr lang="en-US" err="1"/>
              <a:t>Widiastuti</a:t>
            </a:r>
            <a:r>
              <a:rPr lang="en-US"/>
              <a:t> </a:t>
            </a:r>
            <a:r>
              <a:rPr lang="en-US" err="1"/>
              <a:t>S.Si</a:t>
            </a:r>
            <a:r>
              <a:rPr lang="en-US"/>
              <a:t>., M.T.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COMPOUND (</a:t>
            </a:r>
            <a:r>
              <a:rPr lang="en-US" err="1"/>
              <a:t>campuran</a:t>
            </a:r>
            <a:r>
              <a:rPr lang="en-US"/>
              <a:t>)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Deskripsikan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apapun</a:t>
            </a:r>
            <a:endParaRPr lang="en-US" dirty="0"/>
          </a:p>
          <a:p>
            <a:r>
              <a:rPr lang="en-US" i="1" dirty="0"/>
              <a:t>Joint</a:t>
            </a:r>
            <a:r>
              <a:rPr lang="en-US" dirty="0"/>
              <a:t> probability of two independent events  A and B</a:t>
            </a:r>
          </a:p>
          <a:p>
            <a:pPr lvl="1">
              <a:buNone/>
            </a:pPr>
            <a:r>
              <a:rPr lang="en-US" dirty="0"/>
              <a:t>P(A </a:t>
            </a:r>
            <a:r>
              <a:rPr lang="el-GR" dirty="0">
                <a:latin typeface="Verdana"/>
              </a:rPr>
              <a:t>Π</a:t>
            </a:r>
            <a:r>
              <a:rPr lang="en-US" dirty="0"/>
              <a:t> B) 	= P(A) * P(B)</a:t>
            </a:r>
          </a:p>
          <a:p>
            <a:r>
              <a:rPr lang="en-US" i="1" dirty="0"/>
              <a:t>Union</a:t>
            </a:r>
            <a:r>
              <a:rPr lang="en-US" dirty="0"/>
              <a:t> probability of two independent events A and B</a:t>
            </a:r>
          </a:p>
          <a:p>
            <a:pPr lvl="1">
              <a:buNone/>
            </a:pPr>
            <a:r>
              <a:rPr lang="en-US" dirty="0"/>
              <a:t>P(A U B) 	= P(A) + P(B) - P(A </a:t>
            </a:r>
            <a:r>
              <a:rPr lang="el-GR" dirty="0">
                <a:latin typeface="Verdana"/>
              </a:rPr>
              <a:t>Π</a:t>
            </a:r>
            <a:r>
              <a:rPr lang="en-US" dirty="0"/>
              <a:t> B)</a:t>
            </a:r>
            <a:br>
              <a:rPr lang="en-US" dirty="0"/>
            </a:br>
            <a:r>
              <a:rPr lang="en-US" dirty="0"/>
              <a:t> 		= P(A) + P(B) -  P(A) * P (B)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err="1"/>
              <a:t>Definisi</a:t>
            </a:r>
            <a:r>
              <a:rPr lang="en-US" sz="2400"/>
              <a:t>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P(a | b) = P(a </a:t>
            </a:r>
            <a:r>
              <a:rPr lang="en-US" sz="2000">
                <a:sym typeface="Symbol" pitchFamily="18" charset="2"/>
              </a:rPr>
              <a:t></a:t>
            </a:r>
            <a:r>
              <a:rPr lang="en-US" sz="2000"/>
              <a:t> b) / P(b) if  P(b) &gt; 0
</a:t>
            </a: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Alternative Formulation:</a:t>
            </a:r>
          </a:p>
          <a:p>
            <a:pPr>
              <a:lnSpc>
                <a:spcPct val="80000"/>
              </a:lnSpc>
              <a:buNone/>
            </a:pPr>
            <a:r>
              <a:rPr lang="en-US" sz="2400"/>
              <a:t>		</a:t>
            </a:r>
            <a:r>
              <a:rPr lang="en-US" sz="2000"/>
              <a:t>P(a </a:t>
            </a:r>
            <a:r>
              <a:rPr lang="en-US" sz="2000">
                <a:sym typeface="Symbol" pitchFamily="18" charset="2"/>
              </a:rPr>
              <a:t></a:t>
            </a:r>
            <a:r>
              <a:rPr lang="en-US" sz="2000"/>
              <a:t> b) = P(a | b) P(b) = P(b | a) P(a)
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 err="1"/>
              <a:t>Contoh</a:t>
            </a:r>
            <a:r>
              <a:rPr lang="en-US" sz="2400" b="1"/>
              <a:t> : </a:t>
            </a:r>
          </a:p>
          <a:p>
            <a:pPr>
              <a:lnSpc>
                <a:spcPct val="80000"/>
              </a:lnSpc>
            </a:pPr>
            <a:r>
              <a:rPr lang="en-US" sz="2400" b="1"/>
              <a:t>P</a:t>
            </a:r>
            <a:r>
              <a:rPr lang="en-US" sz="2400"/>
              <a:t>(</a:t>
            </a:r>
            <a:r>
              <a:rPr lang="en-US" sz="2400" i="1" err="1"/>
              <a:t>Weather,Cavity</a:t>
            </a:r>
            <a:r>
              <a:rPr lang="en-US" sz="2400"/>
              <a:t>) = </a:t>
            </a:r>
            <a:r>
              <a:rPr lang="en-US" sz="2400" b="1"/>
              <a:t>P</a:t>
            </a:r>
            <a:r>
              <a:rPr lang="en-US" sz="2400"/>
              <a:t>(</a:t>
            </a:r>
            <a:r>
              <a:rPr lang="en-US" sz="2400" i="1"/>
              <a:t>Weather | Cavity</a:t>
            </a:r>
            <a:r>
              <a:rPr lang="en-US" sz="2400"/>
              <a:t>) </a:t>
            </a:r>
            <a:r>
              <a:rPr lang="en-US" sz="2400" b="1"/>
              <a:t>P</a:t>
            </a:r>
            <a:r>
              <a:rPr lang="en-US" sz="2400"/>
              <a:t>(</a:t>
            </a:r>
            <a:r>
              <a:rPr lang="en-US" sz="2400" i="1"/>
              <a:t>Cavity</a:t>
            </a:r>
            <a:r>
              <a:rPr lang="en-US" sz="240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err="1"/>
              <a:t>Jika</a:t>
            </a:r>
            <a:r>
              <a:rPr lang="en-US" sz="2000"/>
              <a:t> </a:t>
            </a:r>
            <a:r>
              <a:rPr lang="en-US" sz="2000" err="1"/>
              <a:t>dua</a:t>
            </a:r>
            <a:r>
              <a:rPr lang="en-US" sz="2000"/>
              <a:t> </a:t>
            </a:r>
            <a:r>
              <a:rPr lang="en-US" sz="2000" err="1"/>
              <a:t>himpunan</a:t>
            </a:r>
            <a:r>
              <a:rPr lang="en-US" sz="2000"/>
              <a:t> </a:t>
            </a:r>
            <a:r>
              <a:rPr lang="en-US" sz="2000" err="1"/>
              <a:t>proposisi</a:t>
            </a:r>
            <a:r>
              <a:rPr lang="en-US" sz="2000"/>
              <a:t> </a:t>
            </a:r>
            <a:r>
              <a:rPr lang="en-US" sz="2000" err="1"/>
              <a:t>tidak</a:t>
            </a:r>
            <a:r>
              <a:rPr lang="en-US" sz="2000"/>
              <a:t> </a:t>
            </a:r>
            <a:r>
              <a:rPr lang="en-US" sz="2000" err="1"/>
              <a:t>mempengaruhi</a:t>
            </a:r>
            <a:r>
              <a:rPr lang="en-US" sz="2000"/>
              <a:t>  </a:t>
            </a:r>
            <a:r>
              <a:rPr lang="en-US" sz="2000" err="1"/>
              <a:t>probabilitas</a:t>
            </a:r>
            <a:r>
              <a:rPr lang="en-US" sz="2000"/>
              <a:t> </a:t>
            </a:r>
            <a:r>
              <a:rPr lang="en-US" sz="2000" err="1"/>
              <a:t>masing-masing</a:t>
            </a:r>
            <a:r>
              <a:rPr lang="en-US" sz="2000"/>
              <a:t>. 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mudah</a:t>
            </a:r>
            <a:r>
              <a:rPr lang="en-US" sz="2000"/>
              <a:t> </a:t>
            </a:r>
            <a:r>
              <a:rPr lang="en-US" sz="2000" err="1"/>
              <a:t>menghitung</a:t>
            </a:r>
            <a:r>
              <a:rPr lang="en-US" sz="2000"/>
              <a:t>  joint and conditional probability:</a:t>
            </a:r>
          </a:p>
          <a:p>
            <a:pPr>
              <a:buNone/>
            </a:pPr>
            <a:r>
              <a:rPr lang="en-US" sz="2000" b="1"/>
              <a:t>		P</a:t>
            </a:r>
            <a:r>
              <a:rPr lang="en-US" sz="2000"/>
              <a:t>(</a:t>
            </a:r>
            <a:r>
              <a:rPr lang="en-US" sz="2000" i="1"/>
              <a:t>A|B</a:t>
            </a:r>
            <a:r>
              <a:rPr lang="en-US" sz="2000"/>
              <a:t>) = </a:t>
            </a:r>
            <a:r>
              <a:rPr lang="en-US" sz="2000" b="1"/>
              <a:t>P</a:t>
            </a:r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/>
              <a:t>)    or </a:t>
            </a:r>
            <a:r>
              <a:rPr lang="en-US" sz="2000" b="1"/>
              <a:t>P</a:t>
            </a:r>
            <a:r>
              <a:rPr lang="en-US" sz="2000"/>
              <a:t>(</a:t>
            </a:r>
            <a:r>
              <a:rPr lang="en-US" sz="2000" i="1"/>
              <a:t>B|A</a:t>
            </a:r>
            <a:r>
              <a:rPr lang="en-US" sz="2000"/>
              <a:t>) = </a:t>
            </a:r>
            <a:r>
              <a:rPr lang="en-US" sz="2000" b="1"/>
              <a:t>P</a:t>
            </a:r>
            <a:r>
              <a:rPr lang="en-US" sz="2000"/>
              <a:t>(</a:t>
            </a:r>
            <a:r>
              <a:rPr lang="en-US" sz="2000" i="1"/>
              <a:t>B</a:t>
            </a:r>
            <a:r>
              <a:rPr lang="en-US" sz="2000"/>
              <a:t>)     or </a:t>
            </a:r>
            <a:r>
              <a:rPr lang="en-US" sz="2000" b="1"/>
              <a:t>P</a:t>
            </a:r>
            <a:r>
              <a:rPr lang="en-US" sz="2000"/>
              <a:t>(A, B) = </a:t>
            </a:r>
            <a:r>
              <a:rPr lang="en-US" sz="2000" b="1"/>
              <a:t>P</a:t>
            </a:r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/>
              <a:t>) </a:t>
            </a:r>
            <a:r>
              <a:rPr lang="en-US" sz="2000" b="1"/>
              <a:t>P</a:t>
            </a:r>
            <a:r>
              <a:rPr lang="en-US" sz="2000"/>
              <a:t>(</a:t>
            </a:r>
            <a:r>
              <a:rPr lang="en-US" sz="2000" i="1"/>
              <a:t>B</a:t>
            </a:r>
            <a:r>
              <a:rPr lang="en-US" sz="2000"/>
              <a:t>)
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>
              <a:buNone/>
            </a:pPr>
            <a:endParaRPr lang="en-US" sz="1800" b="1"/>
          </a:p>
          <a:p>
            <a:pPr lvl="1">
              <a:buNone/>
            </a:pPr>
            <a:r>
              <a:rPr lang="en-US" sz="1800" b="1"/>
              <a:t>P</a:t>
            </a:r>
            <a:r>
              <a:rPr lang="en-US" sz="1800"/>
              <a:t>(</a:t>
            </a:r>
            <a:r>
              <a:rPr lang="en-US" sz="1800" i="1"/>
              <a:t>Toothache, Catch, Cavity, Weather</a:t>
            </a:r>
            <a:r>
              <a:rPr lang="en-US" sz="1800"/>
              <a:t>)</a:t>
            </a:r>
          </a:p>
          <a:p>
            <a:pPr lvl="1">
              <a:buNone/>
            </a:pPr>
            <a:r>
              <a:rPr lang="en-US" sz="1800"/>
              <a:t>	= </a:t>
            </a:r>
            <a:r>
              <a:rPr lang="en-US" sz="1800" b="1"/>
              <a:t>P</a:t>
            </a:r>
            <a:r>
              <a:rPr lang="en-US" sz="1800"/>
              <a:t>(</a:t>
            </a:r>
            <a:r>
              <a:rPr lang="en-US" sz="1800" i="1"/>
              <a:t>Toothache, Catch, Cavity</a:t>
            </a:r>
            <a:r>
              <a:rPr lang="en-US" sz="1800"/>
              <a:t>) </a:t>
            </a:r>
            <a:r>
              <a:rPr lang="en-US" sz="1800" b="1"/>
              <a:t>P</a:t>
            </a:r>
            <a:r>
              <a:rPr lang="en-US" sz="1800"/>
              <a:t>(</a:t>
            </a:r>
            <a:r>
              <a:rPr lang="en-US" sz="1800" i="1"/>
              <a:t>Weather</a:t>
            </a:r>
            <a:r>
              <a:rPr lang="en-US" sz="1800"/>
              <a:t>)</a:t>
            </a:r>
          </a:p>
          <a:p>
            <a:endParaRPr lang="en-US"/>
          </a:p>
        </p:txBody>
      </p:sp>
      <p:pic>
        <p:nvPicPr>
          <p:cNvPr id="4" name="Picture 4" descr="weather-independ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428868"/>
            <a:ext cx="49292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PENDEKATAN BAYESIAN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 err="1"/>
              <a:t>Memperoleh</a:t>
            </a:r>
            <a:r>
              <a:rPr lang="en-US" altLang="en-US" sz="2400"/>
              <a:t> </a:t>
            </a:r>
            <a:r>
              <a:rPr lang="en-US" altLang="en-US" sz="2400" err="1"/>
              <a:t>probabilitas</a:t>
            </a:r>
            <a:r>
              <a:rPr lang="en-US" altLang="en-US" sz="2400"/>
              <a:t> </a:t>
            </a:r>
            <a:r>
              <a:rPr lang="en-US" altLang="en-US" sz="2400" err="1"/>
              <a:t>sebuah</a:t>
            </a:r>
            <a:r>
              <a:rPr lang="en-US" altLang="en-US" sz="2400"/>
              <a:t> </a:t>
            </a:r>
            <a:r>
              <a:rPr lang="en-US" altLang="en-US" sz="2400" err="1"/>
              <a:t>kejadian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</a:t>
            </a:r>
            <a:r>
              <a:rPr lang="en-US" altLang="en-US" sz="2400" err="1"/>
              <a:t>kejadian</a:t>
            </a:r>
            <a:r>
              <a:rPr lang="en-US" altLang="en-US" sz="2400"/>
              <a:t> lain</a:t>
            </a:r>
          </a:p>
          <a:p>
            <a:r>
              <a:rPr lang="en-US" altLang="en-US" sz="2400" err="1">
                <a:ea typeface="Times New Roman" charset="0"/>
              </a:rPr>
              <a:t>Berguna</a:t>
            </a:r>
            <a:r>
              <a:rPr lang="en-US" altLang="en-US" sz="2400">
                <a:ea typeface="Times New Roman" charset="0"/>
              </a:rPr>
              <a:t> </a:t>
            </a:r>
            <a:r>
              <a:rPr lang="en-US" altLang="en-US" sz="2400" err="1">
                <a:ea typeface="Times New Roman" charset="0"/>
              </a:rPr>
              <a:t>untuk</a:t>
            </a:r>
            <a:r>
              <a:rPr lang="en-US" altLang="en-US" sz="2400">
                <a:ea typeface="Times New Roman" charset="0"/>
              </a:rPr>
              <a:t> diagnosis : </a:t>
            </a:r>
          </a:p>
          <a:p>
            <a:pPr lvl="1"/>
            <a:r>
              <a:rPr lang="en-US" altLang="en-US" sz="2100">
                <a:ea typeface="Times New Roman" charset="0"/>
              </a:rPr>
              <a:t>If X are (observed) effects and Y are (hidden) causes,  ( if  Y </a:t>
            </a:r>
            <a:r>
              <a:rPr lang="en-US" altLang="en-US" sz="2100">
                <a:ea typeface="Times New Roman" charset="0"/>
                <a:sym typeface="Wingdings" pitchFamily="2" charset="2"/>
              </a:rPr>
              <a:t> X )</a:t>
            </a:r>
            <a:endParaRPr lang="en-US" altLang="en-US" sz="2100">
              <a:ea typeface="Times New Roman" charset="0"/>
            </a:endParaRPr>
          </a:p>
          <a:p>
            <a:pPr lvl="1"/>
            <a:r>
              <a:rPr lang="en-US" altLang="en-US" sz="2100">
                <a:ea typeface="Times New Roman" charset="0"/>
              </a:rPr>
              <a:t>Model  </a:t>
            </a:r>
            <a:r>
              <a:rPr lang="en-US" altLang="en-US" sz="2100" err="1">
                <a:ea typeface="Times New Roman" charset="0"/>
              </a:rPr>
              <a:t>bagaimana</a:t>
            </a:r>
            <a:r>
              <a:rPr lang="en-US" altLang="en-US" sz="2100">
                <a:ea typeface="Times New Roman" charset="0"/>
              </a:rPr>
              <a:t>  </a:t>
            </a:r>
            <a:r>
              <a:rPr lang="en-US" altLang="en-US" sz="2100" err="1">
                <a:ea typeface="Times New Roman" charset="0"/>
              </a:rPr>
              <a:t>sebab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mengarah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pada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akibat</a:t>
            </a:r>
            <a:r>
              <a:rPr lang="en-US" altLang="en-US" sz="2100">
                <a:ea typeface="Times New Roman" charset="0"/>
              </a:rPr>
              <a:t>  ( P(X | Y) )</a:t>
            </a:r>
          </a:p>
          <a:p>
            <a:pPr lvl="1"/>
            <a:r>
              <a:rPr lang="en-US" altLang="en-US" sz="2100">
                <a:ea typeface="Times New Roman" charset="0"/>
              </a:rPr>
              <a:t>Prior beliefs (</a:t>
            </a:r>
            <a:r>
              <a:rPr lang="en-US" altLang="en-US" sz="2100" err="1">
                <a:ea typeface="Times New Roman" charset="0"/>
              </a:rPr>
              <a:t>berdasarkan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pengalaman</a:t>
            </a:r>
            <a:r>
              <a:rPr lang="en-US" altLang="en-US" sz="2100">
                <a:ea typeface="Times New Roman" charset="0"/>
              </a:rPr>
              <a:t>) </a:t>
            </a:r>
            <a:r>
              <a:rPr lang="en-US" altLang="en-US" sz="2100" err="1">
                <a:ea typeface="Times New Roman" charset="0"/>
              </a:rPr>
              <a:t>tentang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frekuensi</a:t>
            </a:r>
            <a:r>
              <a:rPr lang="en-US" altLang="en-US" sz="2100">
                <a:ea typeface="Times New Roman" charset="0"/>
              </a:rPr>
              <a:t>  </a:t>
            </a:r>
            <a:r>
              <a:rPr lang="en-US" altLang="en-US" sz="2100" err="1">
                <a:ea typeface="Times New Roman" charset="0"/>
              </a:rPr>
              <a:t>terjadinya</a:t>
            </a:r>
            <a:r>
              <a:rPr lang="en-US" altLang="en-US" sz="2100">
                <a:ea typeface="Times New Roman" charset="0"/>
              </a:rPr>
              <a:t> </a:t>
            </a:r>
            <a:r>
              <a:rPr lang="en-US" altLang="en-US" sz="2100" err="1">
                <a:ea typeface="Times New Roman" charset="0"/>
              </a:rPr>
              <a:t>akibat</a:t>
            </a:r>
            <a:r>
              <a:rPr lang="en-US" altLang="en-US" sz="2100">
                <a:ea typeface="Times New Roman" charset="0"/>
              </a:rPr>
              <a:t>  (P(Y))</a:t>
            </a:r>
          </a:p>
          <a:p>
            <a:pPr lvl="1"/>
            <a:r>
              <a:rPr lang="en-US" altLang="en-US" sz="2100">
                <a:ea typeface="Times New Roman" charset="0"/>
              </a:rPr>
              <a:t>Yang  </a:t>
            </a:r>
            <a:r>
              <a:rPr lang="en-US" altLang="en-US" sz="2100" err="1">
                <a:ea typeface="Times New Roman" charset="0"/>
              </a:rPr>
              <a:t>memungkinkan</a:t>
            </a:r>
            <a:r>
              <a:rPr lang="en-US" altLang="en-US" sz="2100">
                <a:ea typeface="Times New Roman" charset="0"/>
              </a:rPr>
              <a:t> untuk menalar secara abduktif dari akibat ke sebab (P(Y | X)).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RULE (</a:t>
            </a:r>
            <a:r>
              <a:rPr lang="en-US" err="1"/>
              <a:t>kejadian</a:t>
            </a:r>
            <a:r>
              <a:rPr lang="en-US"/>
              <a:t> </a:t>
            </a:r>
            <a:r>
              <a:rPr lang="en-US" err="1"/>
              <a:t>tunggal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single hypothesis H, single event E</a:t>
            </a:r>
            <a:br>
              <a:rPr lang="en-US"/>
            </a:br>
            <a:r>
              <a:rPr lang="en-US"/>
              <a:t>P(H|E) = (P(E|H) * P(H)) / P(E)</a:t>
            </a:r>
            <a:br>
              <a:rPr lang="en-US"/>
            </a:br>
            <a:r>
              <a:rPr lang="en-US"/>
              <a:t>or</a:t>
            </a:r>
          </a:p>
          <a:p>
            <a:r>
              <a:rPr lang="en-US"/>
              <a:t>P(H|E) = (P(E|H) * P(H)) / </a:t>
            </a:r>
            <a:br>
              <a:rPr lang="en-US"/>
            </a:br>
            <a:r>
              <a:rPr lang="en-US"/>
              <a:t>               (P(E|H) * P(H) + P(E|H) * P(H))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Diketahui</a:t>
            </a:r>
            <a:r>
              <a:rPr lang="en-US"/>
              <a:t> :</a:t>
            </a:r>
          </a:p>
          <a:p>
            <a:pPr lvl="1">
              <a:lnSpc>
                <a:spcPct val="90000"/>
              </a:lnSpc>
            </a:pPr>
            <a:r>
              <a:rPr lang="en-US"/>
              <a:t>Stiff neck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gejala</a:t>
            </a:r>
            <a:r>
              <a:rPr lang="en-US"/>
              <a:t>  </a:t>
            </a:r>
            <a:r>
              <a:rPr lang="en-US" err="1"/>
              <a:t>pada</a:t>
            </a:r>
            <a:r>
              <a:rPr lang="en-US"/>
              <a:t> 50%  </a:t>
            </a:r>
            <a:r>
              <a:rPr lang="en-US" err="1"/>
              <a:t>kasus</a:t>
            </a:r>
            <a:r>
              <a:rPr lang="en-US"/>
              <a:t> meningitis </a:t>
            </a:r>
          </a:p>
          <a:p>
            <a:pPr lvl="1">
              <a:lnSpc>
                <a:spcPct val="90000"/>
              </a:lnSpc>
            </a:pPr>
            <a:r>
              <a:rPr lang="en-US"/>
              <a:t>Meningitis (m) </a:t>
            </a:r>
            <a:r>
              <a:rPr lang="en-US" err="1"/>
              <a:t>terjadi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1/50,000 </a:t>
            </a:r>
            <a:r>
              <a:rPr lang="en-US" err="1"/>
              <a:t>pasien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Stiff neck (s) </a:t>
            </a:r>
            <a:r>
              <a:rPr lang="en-US" err="1"/>
              <a:t>terjadi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1/20 </a:t>
            </a:r>
            <a:r>
              <a:rPr lang="en-US" err="1"/>
              <a:t>pasien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maka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P(</a:t>
            </a:r>
            <a:r>
              <a:rPr lang="en-US" err="1"/>
              <a:t>s|m</a:t>
            </a:r>
            <a:r>
              <a:rPr lang="en-US"/>
              <a:t>) = 0.5, P(m) = 1/50000, P(s) = 1/20</a:t>
            </a:r>
          </a:p>
          <a:p>
            <a:pPr lvl="1">
              <a:lnSpc>
                <a:spcPct val="90000"/>
              </a:lnSpc>
            </a:pPr>
            <a:r>
              <a:rPr lang="en-US"/>
              <a:t>P(</a:t>
            </a:r>
            <a:r>
              <a:rPr lang="en-US" err="1"/>
              <a:t>m|s</a:t>
            </a:r>
            <a:r>
              <a:rPr lang="en-US"/>
              <a:t>) = (P(</a:t>
            </a:r>
            <a:r>
              <a:rPr lang="en-US" err="1"/>
              <a:t>s|m</a:t>
            </a:r>
            <a:r>
              <a:rPr lang="en-US"/>
              <a:t>) P(m))/P(s)</a:t>
            </a:r>
          </a:p>
          <a:p>
            <a:pPr lvl="1">
              <a:lnSpc>
                <a:spcPct val="90000"/>
              </a:lnSpc>
              <a:buNone/>
            </a:pPr>
            <a:r>
              <a:rPr lang="en-US"/>
              <a:t>            = (0.5 x 1/50000) / 1/20  = .0002</a:t>
            </a:r>
          </a:p>
          <a:p>
            <a:pPr>
              <a:lnSpc>
                <a:spcPct val="90000"/>
              </a:lnSpc>
            </a:pPr>
            <a:r>
              <a:rPr lang="en-US" err="1"/>
              <a:t>Jadi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dikatakan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5000 </a:t>
            </a:r>
            <a:r>
              <a:rPr lang="en-US" err="1"/>
              <a:t>pasien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gejala</a:t>
            </a:r>
            <a:r>
              <a:rPr lang="en-US"/>
              <a:t> stiff neck </a:t>
            </a:r>
            <a:r>
              <a:rPr lang="en-US" err="1"/>
              <a:t>memiliki</a:t>
            </a:r>
            <a:r>
              <a:rPr lang="en-US"/>
              <a:t> meningitis.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ISU DALAM PROBABILITAS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Sering</a:t>
            </a:r>
            <a:r>
              <a:rPr lang="en-US" sz="2400"/>
              <a:t> </a:t>
            </a:r>
            <a:r>
              <a:rPr lang="en-US" sz="2400" err="1"/>
              <a:t>tidak</a:t>
            </a:r>
            <a:r>
              <a:rPr lang="en-US" sz="2400"/>
              <a:t> </a:t>
            </a:r>
            <a:r>
              <a:rPr lang="en-US" sz="2400" err="1"/>
              <a:t>tersedianya</a:t>
            </a:r>
            <a:r>
              <a:rPr lang="en-US" sz="2400"/>
              <a:t> data</a:t>
            </a:r>
          </a:p>
          <a:p>
            <a:pPr lvl="1">
              <a:lnSpc>
                <a:spcPct val="90000"/>
              </a:lnSpc>
            </a:pPr>
            <a:r>
              <a:rPr lang="en-US" sz="2100" err="1"/>
              <a:t>Tidak</a:t>
            </a:r>
            <a:r>
              <a:rPr lang="en-US" sz="2100"/>
              <a:t> </a:t>
            </a:r>
            <a:r>
              <a:rPr lang="en-US" sz="2100" err="1"/>
              <a:t>cukup</a:t>
            </a:r>
            <a:r>
              <a:rPr lang="en-US" sz="2100"/>
              <a:t> </a:t>
            </a:r>
            <a:r>
              <a:rPr lang="en-US" sz="2100" err="1"/>
              <a:t>pengamatan</a:t>
            </a:r>
            <a:r>
              <a:rPr lang="en-US" sz="21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Data </a:t>
            </a:r>
            <a:r>
              <a:rPr lang="en-US" sz="2100" err="1"/>
              <a:t>tidak</a:t>
            </a:r>
            <a:r>
              <a:rPr lang="en-US" sz="2100"/>
              <a:t> </a:t>
            </a:r>
            <a:r>
              <a:rPr lang="en-US" sz="2100" err="1"/>
              <a:t>siap</a:t>
            </a:r>
            <a:r>
              <a:rPr lang="en-US" sz="2100"/>
              <a:t> </a:t>
            </a:r>
            <a:r>
              <a:rPr lang="en-US" sz="2100" err="1"/>
              <a:t>untuk</a:t>
            </a:r>
            <a:r>
              <a:rPr lang="en-US" sz="2100"/>
              <a:t>  </a:t>
            </a:r>
            <a:r>
              <a:rPr lang="en-US" sz="2100" err="1"/>
              <a:t>direduksi</a:t>
            </a:r>
            <a:r>
              <a:rPr lang="en-US" sz="2100"/>
              <a:t> </a:t>
            </a:r>
            <a:r>
              <a:rPr lang="en-US" sz="2100" err="1"/>
              <a:t>menjadi</a:t>
            </a:r>
            <a:r>
              <a:rPr lang="en-US" sz="2100"/>
              <a:t> </a:t>
            </a:r>
            <a:r>
              <a:rPr lang="en-US" sz="2100" err="1"/>
              <a:t>angka</a:t>
            </a:r>
            <a:r>
              <a:rPr lang="en-US" sz="2100"/>
              <a:t> </a:t>
            </a:r>
            <a:r>
              <a:rPr lang="en-US" sz="2100" err="1"/>
              <a:t>atau</a:t>
            </a:r>
            <a:r>
              <a:rPr lang="en-US" sz="2100"/>
              <a:t> </a:t>
            </a:r>
            <a:r>
              <a:rPr lang="en-US" sz="2100" err="1"/>
              <a:t>frekuensi</a:t>
            </a:r>
            <a:r>
              <a:rPr lang="en-US" sz="2100"/>
              <a:t>.  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Perkiraan</a:t>
            </a:r>
            <a:r>
              <a:rPr lang="en-US" sz="2400"/>
              <a:t> </a:t>
            </a:r>
            <a:r>
              <a:rPr lang="en-US" sz="2400" err="1"/>
              <a:t>manusia</a:t>
            </a:r>
            <a:r>
              <a:rPr lang="en-US" sz="2400"/>
              <a:t> </a:t>
            </a:r>
            <a:r>
              <a:rPr lang="en-US" sz="2400" err="1"/>
              <a:t>terhadap</a:t>
            </a:r>
            <a:r>
              <a:rPr lang="en-US" sz="2400"/>
              <a:t> </a:t>
            </a:r>
            <a:r>
              <a:rPr lang="en-US" sz="2400" err="1"/>
              <a:t>probabilitas</a:t>
            </a:r>
            <a:r>
              <a:rPr lang="en-US" sz="2400"/>
              <a:t> </a:t>
            </a:r>
            <a:r>
              <a:rPr lang="en-US" sz="2400" err="1"/>
              <a:t>tidak</a:t>
            </a:r>
            <a:r>
              <a:rPr lang="en-US" sz="2400"/>
              <a:t> </a:t>
            </a:r>
            <a:r>
              <a:rPr lang="en-US" sz="2400" err="1"/>
              <a:t>akurat</a:t>
            </a:r>
            <a:r>
              <a:rPr lang="en-US" sz="2400"/>
              <a:t>.. </a:t>
            </a:r>
            <a:r>
              <a:rPr lang="en-US" sz="2400" err="1"/>
              <a:t>Pada</a:t>
            </a:r>
            <a:r>
              <a:rPr lang="en-US" sz="2400"/>
              <a:t> </a:t>
            </a:r>
            <a:r>
              <a:rPr lang="en-US" sz="2400" err="1"/>
              <a:t>umumnya</a:t>
            </a:r>
            <a:r>
              <a:rPr lang="en-US" sz="2400"/>
              <a:t>,  </a:t>
            </a:r>
            <a:r>
              <a:rPr lang="en-US" sz="2400" err="1"/>
              <a:t>sering</a:t>
            </a:r>
            <a:r>
              <a:rPr lang="en-US" sz="2400"/>
              <a:t> </a:t>
            </a:r>
            <a:r>
              <a:rPr lang="en-US" sz="2400" err="1"/>
              <a:t>ditambah</a:t>
            </a:r>
            <a:r>
              <a:rPr lang="en-US" sz="2400"/>
              <a:t> </a:t>
            </a:r>
            <a:r>
              <a:rPr lang="en-US" sz="2400" err="1"/>
              <a:t>sampai</a:t>
            </a:r>
            <a:r>
              <a:rPr lang="en-US" sz="2400"/>
              <a:t> &lt;1.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Tidak</a:t>
            </a:r>
            <a:r>
              <a:rPr lang="en-US" sz="2400"/>
              <a:t> </a:t>
            </a:r>
            <a:r>
              <a:rPr lang="en-US" sz="2400" err="1"/>
              <a:t>selalu</a:t>
            </a:r>
            <a:r>
              <a:rPr lang="en-US" sz="2400"/>
              <a:t> </a:t>
            </a:r>
            <a:r>
              <a:rPr lang="en-US" sz="2400" err="1"/>
              <a:t>sesuai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penalaran</a:t>
            </a:r>
            <a:r>
              <a:rPr lang="en-US" sz="2400"/>
              <a:t> </a:t>
            </a:r>
            <a:r>
              <a:rPr lang="en-US" sz="2400" err="1"/>
              <a:t>manusia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P(x) = 1 - P(-x).  </a:t>
            </a:r>
            <a:r>
              <a:rPr lang="en-US" sz="2100" err="1"/>
              <a:t>Kemungkinan</a:t>
            </a:r>
            <a:r>
              <a:rPr lang="en-US" sz="2100"/>
              <a:t> </a:t>
            </a:r>
            <a:r>
              <a:rPr lang="en-US" sz="2100" err="1"/>
              <a:t>menderita</a:t>
            </a:r>
            <a:r>
              <a:rPr lang="en-US" sz="2100"/>
              <a:t> stiff neck </a:t>
            </a:r>
            <a:r>
              <a:rPr lang="en-US" sz="2100" err="1"/>
              <a:t>adalah</a:t>
            </a:r>
            <a:r>
              <a:rPr lang="en-US" sz="2100"/>
              <a:t> </a:t>
            </a:r>
            <a:r>
              <a:rPr lang="en-US" sz="2100" err="1"/>
              <a:t>kuat</a:t>
            </a:r>
            <a:r>
              <a:rPr lang="en-US" sz="2100"/>
              <a:t>  (.9998!) </a:t>
            </a:r>
            <a:r>
              <a:rPr lang="en-US" sz="2100" err="1"/>
              <a:t>bukti</a:t>
            </a:r>
            <a:r>
              <a:rPr lang="en-US" sz="2100"/>
              <a:t> </a:t>
            </a:r>
            <a:r>
              <a:rPr lang="en-US" sz="2100" err="1"/>
              <a:t>bahwa</a:t>
            </a:r>
            <a:r>
              <a:rPr lang="en-US" sz="2100"/>
              <a:t> </a:t>
            </a:r>
            <a:r>
              <a:rPr lang="en-US" sz="2100" err="1"/>
              <a:t>pasien</a:t>
            </a:r>
            <a:r>
              <a:rPr lang="en-US" sz="2100"/>
              <a:t> </a:t>
            </a:r>
            <a:r>
              <a:rPr lang="en-US" sz="2100" err="1"/>
              <a:t>tidak</a:t>
            </a:r>
            <a:r>
              <a:rPr lang="en-US" sz="2100"/>
              <a:t> </a:t>
            </a:r>
            <a:r>
              <a:rPr lang="en-US" sz="2100" err="1"/>
              <a:t>menderita</a:t>
            </a:r>
            <a:r>
              <a:rPr lang="en-US" sz="2100"/>
              <a:t> meningitis.  </a:t>
            </a:r>
            <a:r>
              <a:rPr lang="en-US" sz="2100" err="1"/>
              <a:t>Benat</a:t>
            </a:r>
            <a:r>
              <a:rPr lang="en-US" sz="2100"/>
              <a:t> , but counterintuitive.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Several other approaches for uncertainty address some of these problems.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well defined problem</a:t>
            </a:r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(uncertainty)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endParaRPr lang="en-US" dirty="0"/>
          </a:p>
          <a:p>
            <a:pPr lvl="1"/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Jokowi</a:t>
            </a:r>
            <a:r>
              <a:rPr lang="en-US" dirty="0"/>
              <a:t> </a:t>
            </a:r>
            <a:r>
              <a:rPr lang="en-US" dirty="0" err="1"/>
              <a:t>Gubernur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?</a:t>
            </a:r>
          </a:p>
          <a:p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inferensi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basah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kehujanan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FontTx/>
              <a:buNone/>
            </a:pPr>
            <a:r>
              <a:rPr lang="en-US" sz="1600" dirty="0"/>
              <a:t>Let action </a:t>
            </a:r>
            <a:r>
              <a:rPr lang="en-US" sz="1600" i="1" dirty="0"/>
              <a:t>A</a:t>
            </a:r>
            <a:r>
              <a:rPr lang="en-US" sz="1600" i="1" baseline="-25000" dirty="0"/>
              <a:t>t</a:t>
            </a:r>
            <a:r>
              <a:rPr lang="en-US" sz="1600" dirty="0"/>
              <a:t> = leave for airport </a:t>
            </a:r>
            <a:r>
              <a:rPr lang="en-US" sz="1600" baseline="-25000" dirty="0"/>
              <a:t>t</a:t>
            </a:r>
            <a:r>
              <a:rPr lang="en-US" sz="1600" dirty="0"/>
              <a:t> minutes before flight</a:t>
            </a:r>
          </a:p>
          <a:p>
            <a:pPr marL="609600" indent="-609600">
              <a:buFontTx/>
              <a:buNone/>
            </a:pPr>
            <a:r>
              <a:rPr lang="en-US" sz="1600" dirty="0"/>
              <a:t>Will </a:t>
            </a:r>
            <a:r>
              <a:rPr lang="en-US" sz="1600" i="1" dirty="0"/>
              <a:t>A</a:t>
            </a:r>
            <a:r>
              <a:rPr lang="en-US" sz="1600" i="1" baseline="-25000" dirty="0"/>
              <a:t>t</a:t>
            </a:r>
            <a:r>
              <a:rPr lang="en-US" sz="1600" dirty="0"/>
              <a:t> get me there on time?
</a:t>
            </a:r>
          </a:p>
          <a:p>
            <a:pPr marL="609600" indent="-609600">
              <a:buNone/>
            </a:pPr>
            <a:r>
              <a:rPr lang="en-US" sz="1600" dirty="0"/>
              <a:t>Problems:</a:t>
            </a:r>
          </a:p>
          <a:p>
            <a:pPr marL="361950" indent="-361950">
              <a:buFont typeface="+mj-lt"/>
              <a:buAutoNum type="arabicPeriod"/>
            </a:pPr>
            <a:r>
              <a:rPr lang="en-US" sz="1600" dirty="0"/>
              <a:t>Partial </a:t>
            </a:r>
            <a:r>
              <a:rPr lang="en-US" sz="1600" dirty="0" err="1"/>
              <a:t>observability</a:t>
            </a:r>
            <a:r>
              <a:rPr lang="en-US" sz="1600" dirty="0"/>
              <a:t> (road state, other drivers' plans, etc.)
Noisy sensors (traffic reports)
Uncertainty in action outcomes (flat tire, etc.)
</a:t>
            </a:r>
            <a:r>
              <a:rPr lang="en-US" sz="1600" dirty="0" err="1"/>
              <a:t>Kompleksitas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pemodelan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perkiraan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lintas</a:t>
            </a:r>
            <a:endParaRPr lang="en-US" sz="1600" dirty="0"/>
          </a:p>
          <a:p>
            <a:pPr marL="609600" indent="-609600">
              <a:buFontTx/>
              <a:buNone/>
            </a:pPr>
            <a:endParaRPr lang="en-US" sz="1600" dirty="0"/>
          </a:p>
          <a:p>
            <a:pPr marL="609600" indent="-609600">
              <a:buFontTx/>
              <a:buNone/>
            </a:pP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pendekatan</a:t>
            </a:r>
            <a:r>
              <a:rPr lang="en-US" sz="1600" dirty="0"/>
              <a:t> </a:t>
            </a:r>
            <a:r>
              <a:rPr lang="en-US" sz="1600" dirty="0" err="1"/>
              <a:t>logis</a:t>
            </a:r>
            <a:r>
              <a:rPr lang="en-US" sz="1600" dirty="0"/>
              <a:t> </a:t>
            </a:r>
            <a:r>
              <a:rPr lang="en-US" sz="1600" dirty="0" err="1"/>
              <a:t>murni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.</a:t>
            </a:r>
          </a:p>
          <a:p>
            <a:pPr marL="361950" lvl="1" indent="-361950">
              <a:buFontTx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Resiko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kepalsuan</a:t>
            </a:r>
            <a:r>
              <a:rPr lang="en-US" sz="1600" dirty="0">
                <a:solidFill>
                  <a:schemeClr val="tx1"/>
                </a:solidFill>
              </a:rPr>
              <a:t> “</a:t>
            </a:r>
            <a:r>
              <a:rPr lang="en-US" sz="1600" i="1" dirty="0" err="1">
                <a:solidFill>
                  <a:schemeClr val="tx1"/>
                </a:solidFill>
              </a:rPr>
              <a:t>A</a:t>
            </a:r>
            <a:r>
              <a:rPr lang="en-US" sz="1600" i="1" baseline="-25000" dirty="0" err="1">
                <a:solidFill>
                  <a:schemeClr val="tx1"/>
                </a:solidFill>
              </a:rPr>
              <a:t>25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membawa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tiba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waktu</a:t>
            </a:r>
            <a:r>
              <a:rPr lang="en-US" sz="1600" dirty="0">
                <a:solidFill>
                  <a:schemeClr val="tx1"/>
                </a:solidFill>
              </a:rPr>
              <a:t>”, or</a:t>
            </a:r>
          </a:p>
          <a:p>
            <a:pPr marL="361950" lvl="1" indent="-361950">
              <a:buFontTx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Mengarah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kepada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kesimpulan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terlalu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lemah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mengambil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keputusan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609600" indent="-609600">
              <a:buFontTx/>
              <a:buNone/>
            </a:pPr>
            <a:endParaRPr lang="en-US" sz="1600" dirty="0"/>
          </a:p>
          <a:p>
            <a:pPr marL="95250" indent="-95250">
              <a:buFontTx/>
              <a:buNone/>
            </a:pPr>
            <a:r>
              <a:rPr lang="en-US" sz="1600" dirty="0"/>
              <a:t>“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25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kecelakaan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jembatan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hujan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ban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utuh</a:t>
            </a:r>
            <a:r>
              <a:rPr lang="en-US" sz="1600" dirty="0"/>
              <a:t> </a:t>
            </a:r>
            <a:r>
              <a:rPr lang="en-US" sz="1600" dirty="0" err="1"/>
              <a:t>dll</a:t>
            </a:r>
            <a:r>
              <a:rPr lang="en-US" sz="1600" dirty="0"/>
              <a:t>.”
</a:t>
            </a:r>
          </a:p>
          <a:p>
            <a:pPr marL="95250" indent="-95250">
              <a:buFontTx/>
              <a:buNone/>
            </a:pPr>
            <a:r>
              <a:rPr lang="en-US" sz="1600" dirty="0"/>
              <a:t>(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1440</a:t>
            </a:r>
            <a:r>
              <a:rPr lang="en-US" sz="1600" dirty="0"/>
              <a:t> </a:t>
            </a:r>
            <a:r>
              <a:rPr lang="id-ID" sz="1600" dirty="0"/>
              <a:t>mungkin cukup dikatakan membuatku </a:t>
            </a:r>
            <a:r>
              <a:rPr lang="en-US" sz="1600" dirty="0" err="1"/>
              <a:t>tiba</a:t>
            </a:r>
            <a:r>
              <a:rPr lang="en-US" sz="1600" dirty="0"/>
              <a:t> </a:t>
            </a:r>
            <a:r>
              <a:rPr lang="id-ID" sz="1600" dirty="0"/>
              <a:t>di sana pada waktu</a:t>
            </a:r>
            <a:r>
              <a:rPr lang="en-US" sz="1600" dirty="0" err="1"/>
              <a:t>nya</a:t>
            </a:r>
            <a:r>
              <a:rPr lang="id-ID" sz="1600" dirty="0"/>
              <a:t> tapi aku harus bermalam di bandara</a:t>
            </a:r>
            <a:r>
              <a:rPr lang="en-US" sz="1600" dirty="0"/>
              <a:t> …)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Methods for handling uncertainty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Default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chemeClr val="accent2"/>
                </a:solidFill>
              </a:rPr>
              <a:t>nonmonotonic</a:t>
            </a:r>
            <a:r>
              <a:rPr lang="en-US" sz="2000" dirty="0"/>
              <a:t> logic: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- </a:t>
            </a:r>
            <a:r>
              <a:rPr lang="en-US" sz="2000" dirty="0" err="1"/>
              <a:t>Asumsikan</a:t>
            </a:r>
            <a:r>
              <a:rPr lang="en-US" sz="2000" dirty="0"/>
              <a:t> ban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kempes</a:t>
            </a:r>
            <a:r>
              <a:rPr lang="en-US" sz="2000" dirty="0"/>
              <a:t> </a:t>
            </a:r>
            <a:r>
              <a:rPr lang="en-US" sz="1800" dirty="0"/>
              <a:t>
	- </a:t>
            </a:r>
            <a:r>
              <a:rPr lang="en-US" sz="1800" dirty="0" err="1"/>
              <a:t>Asumsikan</a:t>
            </a:r>
            <a:r>
              <a:rPr lang="en-US" sz="1800" dirty="0"/>
              <a:t> 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25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dirty="0" err="1"/>
              <a:t>berlawanan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bukti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Issues: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- </a:t>
            </a:r>
            <a:r>
              <a:rPr lang="en-US" sz="2000" dirty="0" err="1"/>
              <a:t>Assumsi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 ?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-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kontradiksi</a:t>
            </a:r>
            <a:r>
              <a:rPr lang="en-US" sz="2000" dirty="0"/>
              <a:t> ?</a:t>
            </a:r>
          </a:p>
          <a:p>
            <a:pPr lvl="4">
              <a:lnSpc>
                <a:spcPct val="80000"/>
              </a:lnSpc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Rules with fudge factors</a:t>
            </a:r>
            <a:r>
              <a:rPr lang="en-US" sz="2000" dirty="0"/>
              <a:t>:\</a:t>
            </a:r>
          </a:p>
          <a:p>
            <a:pPr>
              <a:lnSpc>
                <a:spcPct val="80000"/>
              </a:lnSpc>
              <a:buNone/>
            </a:pPr>
            <a:r>
              <a:rPr lang="en-US" sz="2000" i="1" dirty="0"/>
              <a:t>	-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25</a:t>
            </a:r>
            <a:r>
              <a:rPr lang="en-US" sz="1800" i="1" dirty="0"/>
              <a:t> |</a:t>
            </a:r>
            <a:r>
              <a:rPr lang="en-US" sz="1800" dirty="0"/>
              <a:t>→</a:t>
            </a:r>
            <a:r>
              <a:rPr lang="en-US" sz="1800" baseline="-25000" dirty="0"/>
              <a:t>0.3</a:t>
            </a:r>
            <a:r>
              <a:rPr lang="en-US" sz="1800" dirty="0"/>
              <a:t> get there on time
	- </a:t>
            </a:r>
            <a:r>
              <a:rPr lang="en-US" sz="1800" i="1" dirty="0"/>
              <a:t>Sprinkler |</a:t>
            </a:r>
            <a:r>
              <a:rPr lang="en-US" sz="1800" dirty="0"/>
              <a:t>→</a:t>
            </a:r>
            <a:r>
              <a:rPr lang="en-US" sz="1800" i="1" dirty="0"/>
              <a:t> </a:t>
            </a:r>
            <a:r>
              <a:rPr lang="en-US" sz="1800" baseline="-25000" dirty="0"/>
              <a:t>0.99</a:t>
            </a:r>
            <a:r>
              <a:rPr lang="en-US" sz="1800" dirty="0"/>
              <a:t> </a:t>
            </a:r>
            <a:r>
              <a:rPr lang="en-US" sz="1800" i="1" dirty="0" err="1"/>
              <a:t>WetGrass</a:t>
            </a:r>
            <a:r>
              <a:rPr lang="en-US" sz="1800" dirty="0"/>
              <a:t>
	- </a:t>
            </a:r>
            <a:r>
              <a:rPr lang="en-US" sz="1800" i="1" dirty="0" err="1"/>
              <a:t>WetGrass</a:t>
            </a:r>
            <a:r>
              <a:rPr lang="en-US" sz="1800" i="1" dirty="0"/>
              <a:t> |</a:t>
            </a:r>
            <a:r>
              <a:rPr lang="en-US" sz="1800" dirty="0"/>
              <a:t>→</a:t>
            </a:r>
            <a:r>
              <a:rPr lang="en-US" sz="1800" i="1" dirty="0"/>
              <a:t> </a:t>
            </a:r>
            <a:r>
              <a:rPr lang="en-US" sz="1800" baseline="-25000" dirty="0"/>
              <a:t>0.7</a:t>
            </a:r>
            <a:r>
              <a:rPr lang="en-US" sz="1800" dirty="0"/>
              <a:t> </a:t>
            </a:r>
            <a:r>
              <a:rPr lang="en-US" sz="1800" i="1" dirty="0"/>
              <a:t>Rain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Issues: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- Problems with combination, e.g., </a:t>
            </a:r>
            <a:r>
              <a:rPr lang="en-US" sz="2000" i="1" dirty="0"/>
              <a:t>Sprinkler</a:t>
            </a:r>
            <a:r>
              <a:rPr lang="en-US" sz="2000" dirty="0"/>
              <a:t> causes </a:t>
            </a:r>
            <a:r>
              <a:rPr lang="en-US" sz="2000" i="1" dirty="0"/>
              <a:t>Rain</a:t>
            </a:r>
            <a:r>
              <a:rPr lang="en-US" sz="2000" dirty="0"/>
              <a:t>??
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Uncertain data</a:t>
            </a:r>
          </a:p>
          <a:p>
            <a:pPr lvl="1"/>
            <a:r>
              <a:rPr lang="en-US" altLang="en-US" sz="2400" dirty="0"/>
              <a:t>Data </a:t>
            </a:r>
            <a:r>
              <a:rPr lang="en-US" altLang="en-US" sz="2400" dirty="0" err="1"/>
              <a:t>hilang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dipercaya</a:t>
            </a:r>
            <a:r>
              <a:rPr lang="en-US" altLang="en-US" sz="2400" dirty="0"/>
              <a:t>, ambiguous, </a:t>
            </a:r>
            <a:r>
              <a:rPr lang="en-US" altLang="en-US" sz="2400" dirty="0" err="1"/>
              <a:t>representasi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tepat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konsisten</a:t>
            </a:r>
            <a:r>
              <a:rPr lang="en-US" altLang="en-US" sz="2400" dirty="0"/>
              <a:t> , subjective,  </a:t>
            </a:r>
            <a:r>
              <a:rPr lang="en-US" altLang="en-US" sz="2400" dirty="0" err="1"/>
              <a:t>meleset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batas</a:t>
            </a:r>
            <a:r>
              <a:rPr lang="en-US" altLang="en-US" sz="2400" dirty="0"/>
              <a:t> , noisy…</a:t>
            </a:r>
          </a:p>
          <a:p>
            <a:pPr lvl="1"/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800" dirty="0"/>
              <a:t>Uncertain knowledge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Multiple causes lead to multiple effects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Incomplete knowledge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Probabilistic/stochastic effects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SUMBER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Uncertain knowledge representation</a:t>
            </a:r>
          </a:p>
          <a:p>
            <a:pPr lvl="1"/>
            <a:r>
              <a:rPr lang="en-US" altLang="en-US" sz="2400" dirty="0" err="1"/>
              <a:t>Keterbatasan</a:t>
            </a:r>
            <a:r>
              <a:rPr lang="en-US" altLang="en-US" sz="2400" dirty="0"/>
              <a:t> Model  </a:t>
            </a:r>
            <a:r>
              <a:rPr lang="en-US" altLang="en-US" sz="2400" dirty="0" err="1"/>
              <a:t>daripada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nyata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 err="1"/>
              <a:t>Keterbatasan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ekspresi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mekanisme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representasi</a:t>
            </a:r>
            <a:r>
              <a:rPr lang="en-US" altLang="en-US" sz="2400" dirty="0"/>
              <a:t> 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Inference process</a:t>
            </a:r>
          </a:p>
          <a:p>
            <a:pPr lvl="1"/>
            <a:r>
              <a:rPr lang="en-US" altLang="en-US" sz="2400" dirty="0" err="1"/>
              <a:t>Memperoleh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formal </a:t>
            </a:r>
            <a:r>
              <a:rPr lang="en-US" altLang="en-US" sz="2400" dirty="0" err="1"/>
              <a:t>benar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kenyataan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lengkap</a:t>
            </a:r>
            <a:r>
              <a:rPr lang="en-US" altLang="en-US" sz="2400" dirty="0"/>
              <a:t>,  default reasoning methods</a:t>
            </a:r>
            <a:endParaRPr lang="en-US" sz="28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REASONING DALAM KETIDAKPASTIAN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HEURISTICS</a:t>
            </a:r>
          </a:p>
          <a:p>
            <a:pPr lvl="1"/>
            <a:r>
              <a:rPr lang="en-US"/>
              <a:t>HUBUNGAN EMPIRIS</a:t>
            </a:r>
          </a:p>
          <a:p>
            <a:pPr lvl="1"/>
            <a:r>
              <a:rPr lang="en-US"/>
              <a:t>PROBABILITAS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00166" y="1357298"/>
          <a:ext cx="569120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MENGATASI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HEURISTICS</a:t>
            </a:r>
          </a:p>
          <a:p>
            <a:pPr lvl="2"/>
            <a:r>
              <a:rPr lang="en-US" sz="2400" dirty="0"/>
              <a:t>Cara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mengimitasi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heuristic knowledge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 experts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EMPIRIK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Experiential reasoning</a:t>
            </a:r>
          </a:p>
          <a:p>
            <a:pPr lvl="2"/>
            <a:r>
              <a:rPr lang="en-US" sz="2400" dirty="0"/>
              <a:t>Based on limited observations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PROBABILITIES</a:t>
            </a:r>
          </a:p>
          <a:p>
            <a:pPr lvl="2"/>
            <a:r>
              <a:rPr lang="en-US" sz="2400" dirty="0"/>
              <a:t>objective (frequency counting)</a:t>
            </a:r>
          </a:p>
          <a:p>
            <a:pPr lvl="2"/>
            <a:r>
              <a:rPr lang="en-US" sz="2400" dirty="0"/>
              <a:t>subjective (human experience 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TEORI PROBABILITAS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 err="1"/>
              <a:t>Contoh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</a:t>
            </a:r>
            <a:br>
              <a:rPr lang="en-US" sz="2400" dirty="0"/>
            </a:br>
            <a:r>
              <a:rPr lang="en-US" altLang="en-US" sz="2400" dirty="0"/>
              <a:t>X = {</a:t>
            </a:r>
            <a:r>
              <a:rPr lang="en-US" altLang="en-US" sz="2400" dirty="0" err="1"/>
              <a:t>x1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x2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xn</a:t>
            </a:r>
            <a:r>
              <a:rPr lang="en-US" altLang="en-US" sz="2400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Kumpulan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kemungkinan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kejadian</a:t>
            </a:r>
            <a:r>
              <a:rPr lang="en-US" altLang="en-US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Discrete or continuous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Probability number P(xi):  </a:t>
            </a:r>
            <a:r>
              <a:rPr lang="en-US" altLang="en-US" sz="2400" dirty="0" err="1"/>
              <a:t>kemungkinan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kejadian</a:t>
            </a:r>
            <a:r>
              <a:rPr lang="en-US" altLang="en-US" sz="2400" dirty="0"/>
              <a:t> xi </a:t>
            </a:r>
            <a:r>
              <a:rPr lang="en-US" altLang="en-US" sz="2400" dirty="0" err="1"/>
              <a:t>terjadi</a:t>
            </a:r>
            <a:endParaRPr lang="en-US" altLang="en-US" sz="2400" dirty="0"/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Nilai</a:t>
            </a:r>
            <a:r>
              <a:rPr lang="en-US" altLang="en-US" sz="2400" dirty="0"/>
              <a:t> non </a:t>
            </a:r>
            <a:r>
              <a:rPr lang="en-US" altLang="en-US" sz="2400" dirty="0" err="1"/>
              <a:t>negatif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[0,1]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Total probability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ruang</a:t>
            </a:r>
            <a:r>
              <a:rPr lang="en-US" altLang="en-US" sz="2400" dirty="0"/>
              <a:t> sample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1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kejadian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saling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eksklusif</a:t>
            </a:r>
            <a:r>
              <a:rPr lang="en-US" altLang="en-US" sz="2400" dirty="0"/>
              <a:t>, probability paling </a:t>
            </a:r>
            <a:r>
              <a:rPr lang="en-US" altLang="en-US" sz="2400" dirty="0" err="1"/>
              <a:t>sedikit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probabilitas</a:t>
            </a:r>
            <a:r>
              <a:rPr lang="en-US" altLang="en-US" sz="2400" dirty="0"/>
              <a:t> individual</a:t>
            </a:r>
          </a:p>
          <a:p>
            <a:pPr lvl="2">
              <a:lnSpc>
                <a:spcPct val="90000"/>
              </a:lnSpc>
            </a:pPr>
            <a:r>
              <a:rPr lang="en-US" altLang="en-US" sz="2400" i="1" dirty="0"/>
              <a:t>experimental probability </a:t>
            </a:r>
            <a:r>
              <a:rPr lang="en-US" altLang="en-US" sz="2400" i="1" dirty="0">
                <a:sym typeface="Wingdings" pitchFamily="2" charset="2"/>
              </a:rPr>
              <a:t> </a:t>
            </a:r>
            <a:r>
              <a:rPr lang="en-US" altLang="en-US" sz="2400" i="1" dirty="0" err="1">
                <a:sym typeface="Wingdings" pitchFamily="2" charset="2"/>
              </a:rPr>
              <a:t>berdasarkan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i="1" dirty="0" err="1">
                <a:sym typeface="Wingdings" pitchFamily="2" charset="2"/>
              </a:rPr>
              <a:t>frekuensi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i="1" dirty="0" err="1">
                <a:sym typeface="Wingdings" pitchFamily="2" charset="2"/>
              </a:rPr>
              <a:t>kejadian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i="1" dirty="0"/>
              <a:t>subjective probability </a:t>
            </a:r>
            <a:r>
              <a:rPr lang="en-US" altLang="en-US" sz="2400" i="1" dirty="0">
                <a:sym typeface="Wingdings" pitchFamily="2" charset="2"/>
              </a:rPr>
              <a:t> </a:t>
            </a:r>
            <a:r>
              <a:rPr lang="en-US" altLang="en-US" sz="2400" i="1" dirty="0" err="1">
                <a:sym typeface="Wingdings" pitchFamily="2" charset="2"/>
              </a:rPr>
              <a:t>berdasarkan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dirty="0"/>
              <a:t>assessment (</a:t>
            </a:r>
            <a:r>
              <a:rPr lang="en-US" altLang="en-US" sz="2400" dirty="0" err="1"/>
              <a:t>penilaian</a:t>
            </a:r>
            <a:r>
              <a:rPr lang="en-US" altLang="en-US" sz="2400" dirty="0"/>
              <a:t>)</a:t>
            </a:r>
            <a:endParaRPr lang="en-US" altLang="en-US" sz="20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1903</TotalTime>
  <Words>573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Gill Sans MT</vt:lpstr>
      <vt:lpstr>Verdana</vt:lpstr>
      <vt:lpstr>Wingdings</vt:lpstr>
      <vt:lpstr>Wingdings 3</vt:lpstr>
      <vt:lpstr>Origin</vt:lpstr>
      <vt:lpstr>UNCERTAINTY (dealing)</vt:lpstr>
      <vt:lpstr>INTRO</vt:lpstr>
      <vt:lpstr>Uncertainty</vt:lpstr>
      <vt:lpstr>Methods for handling uncertainty</vt:lpstr>
      <vt:lpstr>SUMBER </vt:lpstr>
      <vt:lpstr>SUMBER (2)</vt:lpstr>
      <vt:lpstr>REASONING DALAM KETIDAKPASTIAN</vt:lpstr>
      <vt:lpstr>CARA MENGATASI</vt:lpstr>
      <vt:lpstr>DASAR TEORI PROBABILITAS</vt:lpstr>
      <vt:lpstr>COMPOUND (campuran) PROBABILITIES</vt:lpstr>
      <vt:lpstr>CONDITIONAL PROBABILITY</vt:lpstr>
      <vt:lpstr>INDEPENDENCE</vt:lpstr>
      <vt:lpstr>PENDEKATAN BAYESIAN</vt:lpstr>
      <vt:lpstr>BAYES’ RULE (kejadian tunggal)</vt:lpstr>
      <vt:lpstr>CONTOH </vt:lpstr>
      <vt:lpstr>ISU DALAM PROBABILITAS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(dealing)</dc:title>
  <dc:creator>indi</dc:creator>
  <cp:lastModifiedBy>indiwidi</cp:lastModifiedBy>
  <cp:revision>24</cp:revision>
  <dcterms:created xsi:type="dcterms:W3CDTF">2013-11-05T21:13:13Z</dcterms:created>
  <dcterms:modified xsi:type="dcterms:W3CDTF">2018-12-04T13:45:42Z</dcterms:modified>
</cp:coreProperties>
</file>