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B250-17FF-4AEC-9767-46B06F368C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CSG3D3</a:t>
            </a:r>
            <a:r>
              <a:rPr lang="id-ID" dirty="0" smtClean="0"/>
              <a:t> </a:t>
            </a:r>
            <a:r>
              <a:rPr lang="en-US" dirty="0" smtClean="0"/>
              <a:t>/ </a:t>
            </a:r>
            <a:r>
              <a:rPr lang="en-US" dirty="0"/>
              <a:t>TEORI KOMPUTASI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Agung Toto Wibowo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Intelligent, Computing, and Multimedia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Hasil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Reduksi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</a:t>
            </a:r>
            <a:r>
              <a:rPr lang="en-US" altLang="id-ID" dirty="0" smtClean="0"/>
              <a:t> Minimum DFA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z="2000" dirty="0" smtClean="0"/>
              <a:t>Kita </a:t>
            </a:r>
            <a:r>
              <a:rPr lang="en-US" altLang="id-ID" sz="2000" dirty="0" err="1" smtClean="0"/>
              <a:t>hilangkan</a:t>
            </a:r>
            <a:r>
              <a:rPr lang="en-US" altLang="id-ID" sz="2000" dirty="0" smtClean="0"/>
              <a:t> state F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G</a:t>
            </a:r>
          </a:p>
          <a:p>
            <a:pPr eaLnBrk="1" hangingPunct="1"/>
            <a:r>
              <a:rPr lang="en-US" altLang="id-ID" sz="2000" dirty="0" smtClean="0"/>
              <a:t>Kita </a:t>
            </a:r>
            <a:r>
              <a:rPr lang="en-US" altLang="id-ID" sz="2000" dirty="0" err="1" smtClean="0"/>
              <a:t>gabungkan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antara</a:t>
            </a:r>
            <a:r>
              <a:rPr lang="en-US" altLang="id-ID" sz="2000" dirty="0" smtClean="0"/>
              <a:t> B dg D (</a:t>
            </a:r>
            <a:r>
              <a:rPr lang="en-US" altLang="id-ID" sz="2000" dirty="0" err="1" smtClean="0"/>
              <a:t>karena</a:t>
            </a:r>
            <a:r>
              <a:rPr lang="en-US" altLang="id-ID" sz="2000" dirty="0" smtClean="0"/>
              <a:t> indistinguishable),</a:t>
            </a:r>
          </a:p>
          <a:p>
            <a:pPr eaLnBrk="1" hangingPunct="1"/>
            <a:r>
              <a:rPr lang="en-US" altLang="id-ID" sz="2000" dirty="0" smtClean="0"/>
              <a:t>Dan </a:t>
            </a:r>
            <a:r>
              <a:rPr lang="en-US" altLang="id-ID" sz="2000" dirty="0" err="1" smtClean="0"/>
              <a:t>kita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gabungkan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antara</a:t>
            </a:r>
            <a:r>
              <a:rPr lang="en-US" altLang="id-ID" sz="2000" dirty="0" smtClean="0"/>
              <a:t> C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E (</a:t>
            </a:r>
            <a:r>
              <a:rPr lang="en-US" altLang="id-ID" sz="2000" dirty="0" err="1" smtClean="0"/>
              <a:t>karena</a:t>
            </a:r>
            <a:r>
              <a:rPr lang="en-US" altLang="id-ID" sz="2000" dirty="0" smtClean="0"/>
              <a:t> Indistinguishable)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31" y="4088049"/>
            <a:ext cx="67818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2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Latihan [1]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16" y="2156345"/>
            <a:ext cx="4749288" cy="353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3979317"/>
            <a:ext cx="242887" cy="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Latihan [2]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2" y="2139803"/>
            <a:ext cx="6860275" cy="3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9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Latihan [3]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altLang="id-ID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3" y="2114133"/>
            <a:ext cx="6844352" cy="374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6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9/29/2014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Bahasan Finite Automata</a:t>
            </a:r>
          </a:p>
        </p:txBody>
      </p:sp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3058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2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FA Minimum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Pada saat kita memiliki Finite Automata M, kita dapat mencari Finite Automata yang ekivalen dengan meminimumkan jumlah state. </a:t>
            </a:r>
          </a:p>
          <a:p>
            <a:pPr eaLnBrk="1" hangingPunct="1"/>
            <a:r>
              <a:rPr lang="en-US" altLang="id-ID" smtClean="0"/>
              <a:t>Hal ini dilakukan dengan </a:t>
            </a:r>
          </a:p>
          <a:p>
            <a:pPr lvl="1" eaLnBrk="1" hangingPunct="1"/>
            <a:r>
              <a:rPr lang="en-US" altLang="id-ID" smtClean="0"/>
              <a:t>Mengeliminasi semua state yang tidak dapat diakses dari initial state di M.</a:t>
            </a:r>
          </a:p>
          <a:p>
            <a:pPr lvl="1" eaLnBrk="1" hangingPunct="1"/>
            <a:r>
              <a:rPr lang="en-US" altLang="id-ID" smtClean="0"/>
              <a:t>Menggabungkan semua state redundan di M.</a:t>
            </a:r>
          </a:p>
        </p:txBody>
      </p:sp>
    </p:spTree>
    <p:extLst>
      <p:ext uri="{BB962C8B-B14F-4D97-AF65-F5344CB8AC3E}">
        <p14:creationId xmlns:p14="http://schemas.microsoft.com/office/powerpoint/2010/main" val="6957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Contoh DFA Tidak Minimum</a:t>
            </a:r>
          </a:p>
        </p:txBody>
      </p: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84" y="1977656"/>
            <a:ext cx="6206319" cy="36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7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Langkah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Reduksi</a:t>
            </a:r>
            <a:r>
              <a:rPr lang="en-US" altLang="id-ID" dirty="0" smtClean="0"/>
              <a:t> Non Minimum DFA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id-ID" dirty="0" err="1" smtClean="0"/>
              <a:t>Eliminasi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semua</a:t>
            </a:r>
            <a:r>
              <a:rPr lang="en-US" altLang="id-ID" dirty="0" smtClean="0"/>
              <a:t> inaccessible state.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id-ID" dirty="0" err="1" smtClean="0"/>
              <a:t>Ubah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menjadi</a:t>
            </a:r>
            <a:r>
              <a:rPr lang="en-US" altLang="id-ID" dirty="0" smtClean="0"/>
              <a:t> DFA </a:t>
            </a:r>
            <a:r>
              <a:rPr lang="en-US" altLang="id-ID" dirty="0" err="1" smtClean="0"/>
              <a:t>jika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masih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berbentuk</a:t>
            </a:r>
            <a:r>
              <a:rPr lang="en-US" altLang="id-ID" dirty="0" smtClean="0"/>
              <a:t> NFA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id-ID" dirty="0" err="1" smtClean="0"/>
              <a:t>Gabungkan</a:t>
            </a:r>
            <a:r>
              <a:rPr lang="en-US" altLang="id-ID" dirty="0" smtClean="0"/>
              <a:t> Indistinguishable state.</a:t>
            </a:r>
          </a:p>
          <a:p>
            <a:pPr marL="457200" indent="-457200" eaLnBrk="1" hangingPunct="1">
              <a:buSzPct val="100000"/>
              <a:buFont typeface="+mj-lt"/>
              <a:buAutoNum type="arabicPeriod"/>
            </a:pPr>
            <a:r>
              <a:rPr lang="en-US" altLang="id-ID" dirty="0" err="1" smtClean="0"/>
              <a:t>Gambar</a:t>
            </a:r>
            <a:r>
              <a:rPr lang="en-US" altLang="id-ID" dirty="0" smtClean="0"/>
              <a:t> Diagram </a:t>
            </a:r>
            <a:r>
              <a:rPr lang="en-US" altLang="id-ID" dirty="0" err="1" smtClean="0"/>
              <a:t>Transisi</a:t>
            </a:r>
            <a:r>
              <a:rPr lang="en-US" altLang="id-ID" dirty="0" smtClean="0"/>
              <a:t>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591" y="4186322"/>
            <a:ext cx="4517409" cy="26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9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Inaccessible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err="1"/>
              <a:t>Suatu</a:t>
            </a:r>
            <a:r>
              <a:rPr lang="en-US" altLang="id-ID" dirty="0"/>
              <a:t> State </a:t>
            </a:r>
            <a:r>
              <a:rPr lang="en-US" altLang="id-ID" dirty="0" err="1"/>
              <a:t>dikatakan</a:t>
            </a:r>
            <a:r>
              <a:rPr lang="en-US" altLang="id-ID" dirty="0"/>
              <a:t> inaccessible </a:t>
            </a:r>
            <a:r>
              <a:rPr lang="en-US" altLang="id-ID" dirty="0" err="1"/>
              <a:t>jika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semua</a:t>
            </a:r>
            <a:r>
              <a:rPr lang="en-US" altLang="id-ID" dirty="0"/>
              <a:t> </a:t>
            </a:r>
            <a:r>
              <a:rPr lang="en-US" altLang="id-ID" dirty="0" err="1"/>
              <a:t>kemungkinan</a:t>
            </a:r>
            <a:r>
              <a:rPr lang="en-US" altLang="id-ID" dirty="0"/>
              <a:t> </a:t>
            </a:r>
            <a:r>
              <a:rPr lang="en-US" altLang="id-ID" dirty="0">
                <a:sym typeface="Symbol" pitchFamily="18" charset="2"/>
              </a:rPr>
              <a:t>* </a:t>
            </a:r>
            <a:r>
              <a:rPr lang="en-US" altLang="id-ID" dirty="0" err="1">
                <a:sym typeface="Symbol" pitchFamily="18" charset="2"/>
              </a:rPr>
              <a:t>tidak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ada</a:t>
            </a:r>
            <a:r>
              <a:rPr lang="en-US" altLang="id-ID" dirty="0">
                <a:sym typeface="Symbol" pitchFamily="18" charset="2"/>
              </a:rPr>
              <a:t> yang </a:t>
            </a:r>
            <a:r>
              <a:rPr lang="en-US" altLang="id-ID" dirty="0" err="1">
                <a:sym typeface="Symbol" pitchFamily="18" charset="2"/>
              </a:rPr>
              <a:t>mencapai</a:t>
            </a:r>
            <a:r>
              <a:rPr lang="en-US" altLang="id-ID" dirty="0">
                <a:sym typeface="Symbol" pitchFamily="18" charset="2"/>
              </a:rPr>
              <a:t> state </a:t>
            </a:r>
            <a:r>
              <a:rPr lang="en-US" altLang="id-ID" dirty="0" err="1">
                <a:sym typeface="Symbol" pitchFamily="18" charset="2"/>
              </a:rPr>
              <a:t>itu</a:t>
            </a:r>
            <a:r>
              <a:rPr lang="en-US" altLang="id-ID" dirty="0"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id-ID" dirty="0" err="1">
                <a:sym typeface="Symbol" pitchFamily="18" charset="2"/>
              </a:rPr>
              <a:t>Contoh</a:t>
            </a:r>
            <a:r>
              <a:rPr lang="en-US" altLang="id-ID" dirty="0">
                <a:sym typeface="Symbol" pitchFamily="18" charset="2"/>
              </a:rPr>
              <a:t> : State F </a:t>
            </a:r>
            <a:r>
              <a:rPr lang="en-US" altLang="id-ID" dirty="0" err="1">
                <a:sym typeface="Symbol" pitchFamily="18" charset="2"/>
              </a:rPr>
              <a:t>dan</a:t>
            </a:r>
            <a:r>
              <a:rPr lang="en-US" altLang="id-ID" dirty="0">
                <a:sym typeface="Symbol" pitchFamily="18" charset="2"/>
              </a:rPr>
              <a:t> G.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08" y="3706846"/>
            <a:ext cx="4805363" cy="284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State Ekivalen / Indistinguishable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Dua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buah</a:t>
            </a:r>
            <a:r>
              <a:rPr lang="en-US" altLang="id-ID" dirty="0" smtClean="0"/>
              <a:t> state </a:t>
            </a:r>
            <a:r>
              <a:rPr lang="en-US" altLang="id-ID" dirty="0" err="1" smtClean="0"/>
              <a:t>katakanlan</a:t>
            </a:r>
            <a:r>
              <a:rPr lang="en-US" altLang="id-ID" dirty="0" smtClean="0"/>
              <a:t> p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q </a:t>
            </a:r>
            <a:r>
              <a:rPr lang="en-US" altLang="id-ID" dirty="0" err="1" smtClean="0"/>
              <a:t>dikatakan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ekivalen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jdhj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memenuhi</a:t>
            </a:r>
            <a:r>
              <a:rPr lang="en-US" altLang="id-ID" dirty="0" smtClean="0"/>
              <a:t> 2 </a:t>
            </a:r>
            <a:r>
              <a:rPr lang="en-US" altLang="id-ID" dirty="0" err="1" smtClean="0"/>
              <a:t>syarat</a:t>
            </a:r>
            <a:r>
              <a:rPr lang="en-US" altLang="id-ID" dirty="0" smtClean="0"/>
              <a:t> :</a:t>
            </a:r>
          </a:p>
          <a:p>
            <a:pPr lvl="1" eaLnBrk="1" hangingPunct="1"/>
            <a:r>
              <a:rPr lang="en-US" altLang="id-ID" dirty="0" err="1" smtClean="0"/>
              <a:t>untuk</a:t>
            </a:r>
            <a:r>
              <a:rPr lang="en-US" altLang="id-ID" dirty="0" smtClean="0"/>
              <a:t> w </a:t>
            </a:r>
            <a:r>
              <a:rPr lang="en-US" altLang="id-ID" dirty="0" err="1" smtClean="0"/>
              <a:t>perluasan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aturan</a:t>
            </a:r>
            <a:r>
              <a:rPr lang="en-US" altLang="id-ID" dirty="0" smtClean="0"/>
              <a:t> </a:t>
            </a:r>
            <a:r>
              <a:rPr lang="en-US" altLang="id-ID" dirty="0" smtClean="0">
                <a:sym typeface="Symbol" pitchFamily="18" charset="2"/>
              </a:rPr>
              <a:t>’(p, 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w</a:t>
            </a:r>
            <a:r>
              <a:rPr lang="en-US" altLang="id-ID" dirty="0" smtClean="0">
                <a:sym typeface="Symbol" pitchFamily="18" charset="2"/>
              </a:rPr>
              <a:t>) </a:t>
            </a:r>
            <a:r>
              <a:rPr lang="en-US" altLang="id-ID" dirty="0" err="1" smtClean="0">
                <a:sym typeface="Symbol" pitchFamily="18" charset="2"/>
              </a:rPr>
              <a:t>adalah</a:t>
            </a:r>
            <a:r>
              <a:rPr lang="en-US" altLang="id-ID" dirty="0" smtClean="0">
                <a:sym typeface="Symbol" pitchFamily="18" charset="2"/>
              </a:rPr>
              <a:t> accepted state, </a:t>
            </a:r>
            <a:r>
              <a:rPr lang="en-US" altLang="id-ID" dirty="0" err="1" smtClean="0">
                <a:sym typeface="Symbol" pitchFamily="18" charset="2"/>
              </a:rPr>
              <a:t>maka</a:t>
            </a:r>
            <a:r>
              <a:rPr lang="en-US" altLang="id-ID" dirty="0" smtClean="0">
                <a:sym typeface="Symbol" pitchFamily="18" charset="2"/>
              </a:rPr>
              <a:t> ’(q, 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w</a:t>
            </a:r>
            <a:r>
              <a:rPr lang="en-US" altLang="id-ID" dirty="0" smtClean="0">
                <a:sym typeface="Symbol" pitchFamily="18" charset="2"/>
              </a:rPr>
              <a:t>) </a:t>
            </a:r>
            <a:r>
              <a:rPr lang="en-US" altLang="id-ID" dirty="0" err="1" smtClean="0">
                <a:sym typeface="Symbol" pitchFamily="18" charset="2"/>
              </a:rPr>
              <a:t>juga</a:t>
            </a:r>
            <a:r>
              <a:rPr lang="en-US" altLang="id-ID" dirty="0" smtClean="0">
                <a:sym typeface="Symbol" pitchFamily="18" charset="2"/>
              </a:rPr>
              <a:t> accepted state.</a:t>
            </a:r>
          </a:p>
          <a:p>
            <a:pPr lvl="1" eaLnBrk="1" hangingPunct="1"/>
            <a:r>
              <a:rPr lang="en-US" altLang="id-ID" dirty="0" err="1" smtClean="0"/>
              <a:t>untuk</a:t>
            </a:r>
            <a:r>
              <a:rPr lang="en-US" altLang="id-ID" dirty="0" smtClean="0"/>
              <a:t> w </a:t>
            </a:r>
            <a:r>
              <a:rPr lang="en-US" altLang="id-ID" dirty="0" err="1" smtClean="0"/>
              <a:t>perluasan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aturan</a:t>
            </a:r>
            <a:r>
              <a:rPr lang="en-US" altLang="id-ID" dirty="0" smtClean="0"/>
              <a:t> </a:t>
            </a:r>
            <a:r>
              <a:rPr lang="en-US" altLang="id-ID" dirty="0" smtClean="0">
                <a:sym typeface="Symbol" pitchFamily="18" charset="2"/>
              </a:rPr>
              <a:t>’(p, 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w</a:t>
            </a:r>
            <a:r>
              <a:rPr lang="en-US" altLang="id-ID" dirty="0" smtClean="0">
                <a:sym typeface="Symbol" pitchFamily="18" charset="2"/>
              </a:rPr>
              <a:t>) </a:t>
            </a:r>
            <a:r>
              <a:rPr lang="en-US" altLang="id-ID" dirty="0" err="1" smtClean="0">
                <a:sym typeface="Symbol" pitchFamily="18" charset="2"/>
              </a:rPr>
              <a:t>adalah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bukan</a:t>
            </a:r>
            <a:r>
              <a:rPr lang="en-US" altLang="id-ID" dirty="0" smtClean="0">
                <a:sym typeface="Symbol" pitchFamily="18" charset="2"/>
              </a:rPr>
              <a:t> accepted state, </a:t>
            </a:r>
            <a:r>
              <a:rPr lang="en-US" altLang="id-ID" dirty="0" err="1" smtClean="0">
                <a:sym typeface="Symbol" pitchFamily="18" charset="2"/>
              </a:rPr>
              <a:t>maka</a:t>
            </a:r>
            <a:r>
              <a:rPr lang="en-US" altLang="id-ID" dirty="0" smtClean="0">
                <a:sym typeface="Symbol" pitchFamily="18" charset="2"/>
              </a:rPr>
              <a:t> ’(q, 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w</a:t>
            </a:r>
            <a:r>
              <a:rPr lang="en-US" altLang="id-ID" dirty="0" smtClean="0">
                <a:sym typeface="Symbol" pitchFamily="18" charset="2"/>
              </a:rPr>
              <a:t>) </a:t>
            </a:r>
            <a:r>
              <a:rPr lang="en-US" altLang="id-ID" dirty="0" err="1" smtClean="0">
                <a:sym typeface="Symbol" pitchFamily="18" charset="2"/>
              </a:rPr>
              <a:t>juga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bukan</a:t>
            </a:r>
            <a:r>
              <a:rPr lang="en-US" altLang="id-ID" dirty="0" smtClean="0">
                <a:sym typeface="Symbol" pitchFamily="18" charset="2"/>
              </a:rPr>
              <a:t> accepted state.</a:t>
            </a:r>
          </a:p>
          <a:p>
            <a:pPr eaLnBrk="1" hangingPunct="1"/>
            <a:r>
              <a:rPr lang="en-US" altLang="id-ID" dirty="0" err="1" smtClean="0">
                <a:sym typeface="Symbol" pitchFamily="18" charset="2"/>
              </a:rPr>
              <a:t>Dua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buah</a:t>
            </a:r>
            <a:r>
              <a:rPr lang="en-US" altLang="id-ID" dirty="0" smtClean="0">
                <a:sym typeface="Symbol" pitchFamily="18" charset="2"/>
              </a:rPr>
              <a:t> state </a:t>
            </a:r>
            <a:r>
              <a:rPr lang="en-US" altLang="id-ID" dirty="0" err="1" smtClean="0">
                <a:sym typeface="Symbol" pitchFamily="18" charset="2"/>
              </a:rPr>
              <a:t>dapat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dibedakan</a:t>
            </a:r>
            <a:r>
              <a:rPr lang="en-US" altLang="id-ID" dirty="0" smtClean="0">
                <a:sym typeface="Symbol" pitchFamily="18" charset="2"/>
              </a:rPr>
              <a:t> (distinguishable) </a:t>
            </a:r>
            <a:r>
              <a:rPr lang="en-US" altLang="id-ID" dirty="0" err="1" smtClean="0">
                <a:sym typeface="Symbol" pitchFamily="18" charset="2"/>
              </a:rPr>
              <a:t>jika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terdapat</a:t>
            </a:r>
            <a:r>
              <a:rPr lang="en-US" altLang="id-ID" dirty="0" smtClean="0">
                <a:sym typeface="Symbol" pitchFamily="18" charset="2"/>
              </a:rPr>
              <a:t> ’(p, 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w</a:t>
            </a:r>
            <a:r>
              <a:rPr lang="en-US" altLang="id-ID" dirty="0" smtClean="0">
                <a:sym typeface="Symbol" pitchFamily="18" charset="2"/>
              </a:rPr>
              <a:t>) </a:t>
            </a:r>
            <a:r>
              <a:rPr lang="en-US" altLang="id-ID" dirty="0" err="1" smtClean="0">
                <a:sym typeface="Symbol" pitchFamily="18" charset="2"/>
              </a:rPr>
              <a:t>dan</a:t>
            </a:r>
            <a:r>
              <a:rPr lang="en-US" altLang="id-ID" dirty="0" smtClean="0">
                <a:sym typeface="Symbol" pitchFamily="18" charset="2"/>
              </a:rPr>
              <a:t> ’(q, </a:t>
            </a:r>
            <a:r>
              <a:rPr lang="en-US" altLang="id-ID" dirty="0" smtClean="0">
                <a:cs typeface="Arial" charset="0"/>
                <a:sym typeface="Symbol" pitchFamily="18" charset="2"/>
              </a:rPr>
              <a:t>w</a:t>
            </a:r>
            <a:r>
              <a:rPr lang="en-US" altLang="id-ID" dirty="0" smtClean="0">
                <a:sym typeface="Symbol" pitchFamily="18" charset="2"/>
              </a:rPr>
              <a:t>) </a:t>
            </a:r>
            <a:r>
              <a:rPr lang="en-US" altLang="id-ID" dirty="0" err="1" smtClean="0">
                <a:sym typeface="Symbol" pitchFamily="18" charset="2"/>
              </a:rPr>
              <a:t>dimana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salah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satunya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adalah</a:t>
            </a:r>
            <a:r>
              <a:rPr lang="en-US" altLang="id-ID" dirty="0" smtClean="0">
                <a:sym typeface="Symbol" pitchFamily="18" charset="2"/>
              </a:rPr>
              <a:t> accepted state, </a:t>
            </a:r>
            <a:r>
              <a:rPr lang="en-US" altLang="id-ID" dirty="0" err="1" smtClean="0">
                <a:sym typeface="Symbol" pitchFamily="18" charset="2"/>
              </a:rPr>
              <a:t>dan</a:t>
            </a:r>
            <a:r>
              <a:rPr lang="en-US" altLang="id-ID" dirty="0" smtClean="0">
                <a:sym typeface="Symbol" pitchFamily="18" charset="2"/>
              </a:rPr>
              <a:t> yang </a:t>
            </a:r>
            <a:r>
              <a:rPr lang="en-US" altLang="id-ID" dirty="0" err="1" smtClean="0">
                <a:sym typeface="Symbol" pitchFamily="18" charset="2"/>
              </a:rPr>
              <a:t>satunya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lagi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bukan</a:t>
            </a:r>
            <a:r>
              <a:rPr lang="en-US" altLang="id-ID" dirty="0" smtClean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8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Contoh Dishtinguisable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>
                <a:sym typeface="Symbol" pitchFamily="18" charset="2"/>
              </a:rPr>
              <a:t>Antara A dan C.</a:t>
            </a:r>
          </a:p>
          <a:p>
            <a:pPr lvl="1" eaLnBrk="1" hangingPunct="1"/>
            <a:r>
              <a:rPr lang="en-US" altLang="id-ID" smtClean="0">
                <a:sym typeface="Symbol" pitchFamily="18" charset="2"/>
              </a:rPr>
              <a:t>’(A, </a:t>
            </a:r>
            <a:r>
              <a:rPr lang="el-GR" altLang="id-ID" smtClean="0">
                <a:cs typeface="Arial" charset="0"/>
                <a:sym typeface="Symbol" pitchFamily="18" charset="2"/>
              </a:rPr>
              <a:t>λ</a:t>
            </a:r>
            <a:r>
              <a:rPr lang="en-US" altLang="id-ID" smtClean="0">
                <a:sym typeface="Symbol" pitchFamily="18" charset="2"/>
              </a:rPr>
              <a:t>) = A (bukan accepted state) dan ’(C, </a:t>
            </a:r>
            <a:r>
              <a:rPr lang="el-GR" altLang="id-ID" smtClean="0">
                <a:cs typeface="Arial" charset="0"/>
                <a:sym typeface="Symbol" pitchFamily="18" charset="2"/>
              </a:rPr>
              <a:t>λ</a:t>
            </a:r>
            <a:r>
              <a:rPr lang="en-US" altLang="id-ID" smtClean="0">
                <a:sym typeface="Symbol" pitchFamily="18" charset="2"/>
              </a:rPr>
              <a:t>) = C (accepted state)</a:t>
            </a:r>
          </a:p>
          <a:p>
            <a:pPr eaLnBrk="1" hangingPunct="1"/>
            <a:r>
              <a:rPr lang="en-US" altLang="id-ID" smtClean="0">
                <a:sym typeface="Symbol" pitchFamily="18" charset="2"/>
              </a:rPr>
              <a:t>Demikian juga antara B dengan C,</a:t>
            </a:r>
          </a:p>
          <a:p>
            <a:pPr eaLnBrk="1" hangingPunct="1"/>
            <a:r>
              <a:rPr lang="en-US" altLang="id-ID" smtClean="0">
                <a:sym typeface="Symbol" pitchFamily="18" charset="2"/>
              </a:rPr>
              <a:t>D dengan C,</a:t>
            </a:r>
          </a:p>
          <a:p>
            <a:pPr eaLnBrk="1" hangingPunct="1"/>
            <a:r>
              <a:rPr lang="en-US" altLang="id-ID" smtClean="0">
                <a:sym typeface="Symbol" pitchFamily="18" charset="2"/>
              </a:rPr>
              <a:t>A dengan E,</a:t>
            </a:r>
          </a:p>
          <a:p>
            <a:pPr eaLnBrk="1" hangingPunct="1"/>
            <a:r>
              <a:rPr lang="en-US" altLang="id-ID" smtClean="0">
                <a:sym typeface="Symbol" pitchFamily="18" charset="2"/>
              </a:rPr>
              <a:t>B dengan E, dan</a:t>
            </a:r>
          </a:p>
          <a:p>
            <a:pPr eaLnBrk="1" hangingPunct="1"/>
            <a:r>
              <a:rPr lang="en-US" altLang="id-ID" smtClean="0">
                <a:sym typeface="Symbol" pitchFamily="18" charset="2"/>
              </a:rPr>
              <a:t>D dengan E.</a:t>
            </a:r>
          </a:p>
          <a:p>
            <a:pPr eaLnBrk="1" hangingPunct="1"/>
            <a:endParaRPr lang="en-US" altLang="id-ID" smtClean="0">
              <a:sym typeface="Symbol" pitchFamily="18" charset="2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8" y="4130698"/>
            <a:ext cx="4495800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5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Contoh Indistinguishable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 smtClean="0">
                <a:sym typeface="Symbol" pitchFamily="18" charset="2"/>
              </a:rPr>
              <a:t>Antara B dan D.</a:t>
            </a:r>
          </a:p>
          <a:p>
            <a:pPr lvl="1" eaLnBrk="1" hangingPunct="1"/>
            <a:r>
              <a:rPr lang="en-US" altLang="id-ID" smtClean="0">
                <a:sym typeface="Symbol" pitchFamily="18" charset="2"/>
              </a:rPr>
              <a:t>’(B, </a:t>
            </a:r>
            <a:r>
              <a:rPr lang="en-US" altLang="id-ID" smtClean="0">
                <a:cs typeface="Arial" charset="0"/>
                <a:sym typeface="Symbol" pitchFamily="18" charset="2"/>
              </a:rPr>
              <a:t>1</a:t>
            </a:r>
            <a:r>
              <a:rPr lang="en-US" altLang="id-ID" smtClean="0">
                <a:sym typeface="Symbol" pitchFamily="18" charset="2"/>
              </a:rPr>
              <a:t>) = C (accepted state) dan ’(D, </a:t>
            </a:r>
            <a:r>
              <a:rPr lang="en-US" altLang="id-ID" smtClean="0">
                <a:cs typeface="Arial" charset="0"/>
                <a:sym typeface="Symbol" pitchFamily="18" charset="2"/>
              </a:rPr>
              <a:t>1</a:t>
            </a:r>
            <a:r>
              <a:rPr lang="en-US" altLang="id-ID" smtClean="0">
                <a:sym typeface="Symbol" pitchFamily="18" charset="2"/>
              </a:rPr>
              <a:t>) = E (accepted state)</a:t>
            </a:r>
          </a:p>
          <a:p>
            <a:pPr eaLnBrk="1" hangingPunct="1"/>
            <a:r>
              <a:rPr lang="en-US" altLang="id-ID" smtClean="0">
                <a:sym typeface="Symbol" pitchFamily="18" charset="2"/>
              </a:rPr>
              <a:t>Antara C dan E.</a:t>
            </a:r>
          </a:p>
          <a:p>
            <a:pPr lvl="1" eaLnBrk="1" hangingPunct="1"/>
            <a:r>
              <a:rPr lang="en-US" altLang="id-ID" smtClean="0">
                <a:sym typeface="Symbol" pitchFamily="18" charset="2"/>
              </a:rPr>
              <a:t>’(C, </a:t>
            </a:r>
            <a:r>
              <a:rPr lang="en-US" altLang="id-ID" smtClean="0">
                <a:cs typeface="Arial" charset="0"/>
                <a:sym typeface="Symbol" pitchFamily="18" charset="2"/>
              </a:rPr>
              <a:t>1</a:t>
            </a:r>
            <a:r>
              <a:rPr lang="en-US" altLang="id-ID" smtClean="0">
                <a:sym typeface="Symbol" pitchFamily="18" charset="2"/>
              </a:rPr>
              <a:t>) = E (accepted state) dan ’(E, </a:t>
            </a:r>
            <a:r>
              <a:rPr lang="en-US" altLang="id-ID" smtClean="0">
                <a:cs typeface="Arial" charset="0"/>
                <a:sym typeface="Symbol" pitchFamily="18" charset="2"/>
              </a:rPr>
              <a:t>1</a:t>
            </a:r>
            <a:r>
              <a:rPr lang="en-US" altLang="id-ID" smtClean="0">
                <a:sym typeface="Symbol" pitchFamily="18" charset="2"/>
              </a:rPr>
              <a:t>) = C (accepted state)</a:t>
            </a:r>
          </a:p>
          <a:p>
            <a:pPr eaLnBrk="1" hangingPunct="1"/>
            <a:endParaRPr lang="en-US" altLang="id-ID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98938"/>
            <a:ext cx="4495800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2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1039</TotalTime>
  <Words>390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template_informatika_slide</vt:lpstr>
      <vt:lpstr>CSG3D3 / TEORI KOMPUTASI</vt:lpstr>
      <vt:lpstr>Bahasan Finite Automata</vt:lpstr>
      <vt:lpstr>FA Minimum</vt:lpstr>
      <vt:lpstr>Contoh DFA Tidak Minimum</vt:lpstr>
      <vt:lpstr>Langkah Reduksi Non Minimum DFA</vt:lpstr>
      <vt:lpstr>Inaccessible State</vt:lpstr>
      <vt:lpstr>State Ekivalen / Indistinguishable</vt:lpstr>
      <vt:lpstr>Contoh Dishtinguisable</vt:lpstr>
      <vt:lpstr>Contoh Indistinguishable</vt:lpstr>
      <vt:lpstr>Hasil Reduksi ke Minimum DFA</vt:lpstr>
      <vt:lpstr>Latihan [1]</vt:lpstr>
      <vt:lpstr>Latihan [2]</vt:lpstr>
      <vt:lpstr>Latihan [3]</vt:lpstr>
      <vt:lpstr>PowerPoint Presentation</vt:lpstr>
    </vt:vector>
  </TitlesOfParts>
  <Company>IEEE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Mahmud Dwi Sulistiyo</cp:lastModifiedBy>
  <cp:revision>118</cp:revision>
  <dcterms:created xsi:type="dcterms:W3CDTF">2012-11-14T18:53:32Z</dcterms:created>
  <dcterms:modified xsi:type="dcterms:W3CDTF">2014-09-29T00:39:40Z</dcterms:modified>
</cp:coreProperties>
</file>