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5C637-B503-43E3-B1FE-1F28F96D6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77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3A6F81D-9C7F-4761-8871-ACB25300B1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6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7A055-31AF-4CC5-8C6E-37DA3CC0F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298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/>
              <a:t>Teori</a:t>
            </a:r>
            <a:r>
              <a:rPr lang="en-ID" dirty="0"/>
              <a:t> Bahasa </a:t>
            </a:r>
            <a:r>
              <a:rPr lang="en-ID" dirty="0" err="1"/>
              <a:t>dan</a:t>
            </a:r>
            <a:r>
              <a:rPr lang="en-ID"/>
              <a:t> Automata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Context Free Grammar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Intelligent, Computing, and Multimedia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Derivasi [1]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000" dirty="0" err="1"/>
              <a:t>Sebagaimana</a:t>
            </a:r>
            <a:r>
              <a:rPr lang="en-US" altLang="id-ID" sz="2000" dirty="0"/>
              <a:t> regular </a:t>
            </a:r>
            <a:r>
              <a:rPr lang="en-US" altLang="id-ID" sz="2000" dirty="0" err="1"/>
              <a:t>grammer</a:t>
            </a:r>
            <a:r>
              <a:rPr lang="en-US" altLang="id-ID" sz="2000" dirty="0"/>
              <a:t>, CFG </a:t>
            </a:r>
            <a:r>
              <a:rPr lang="en-US" altLang="id-ID" sz="2000" dirty="0" err="1"/>
              <a:t>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menggenerate</a:t>
            </a:r>
            <a:r>
              <a:rPr lang="en-US" altLang="id-ID" sz="2000" dirty="0"/>
              <a:t> string </a:t>
            </a:r>
            <a:r>
              <a:rPr lang="en-US" altLang="id-ID" sz="2000" dirty="0" err="1"/>
              <a:t>melalui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derivasi</a:t>
            </a:r>
            <a:r>
              <a:rPr lang="en-US" altLang="id-ID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id-ID" sz="2000" dirty="0" err="1"/>
              <a:t>Namun</a:t>
            </a:r>
            <a:r>
              <a:rPr lang="en-US" altLang="id-ID" sz="2000" dirty="0"/>
              <a:t>, di CFG </a:t>
            </a:r>
            <a:r>
              <a:rPr lang="en-US" altLang="id-ID" sz="2000" dirty="0" err="1"/>
              <a:t>muncul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permasalahan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lebih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kompleks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dimana</a:t>
            </a:r>
            <a:r>
              <a:rPr lang="en-US" altLang="id-ID" sz="2000" dirty="0"/>
              <a:t> CFG </a:t>
            </a:r>
            <a:r>
              <a:rPr lang="en-US" altLang="id-ID" sz="2000" dirty="0" err="1"/>
              <a:t>harus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menentukan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variabel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mana</a:t>
            </a:r>
            <a:r>
              <a:rPr lang="en-US" altLang="id-ID" sz="2000" dirty="0"/>
              <a:t> yang </a:t>
            </a:r>
            <a:r>
              <a:rPr lang="en-US" altLang="id-ID" sz="2000" dirty="0" err="1"/>
              <a:t>akan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diturunkan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terlebih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dahulu</a:t>
            </a:r>
            <a:r>
              <a:rPr lang="en-US" altLang="id-ID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id-ID" sz="2000" dirty="0" err="1"/>
              <a:t>Contoh</a:t>
            </a:r>
            <a:r>
              <a:rPr lang="en-US" altLang="id-ID" sz="2000" dirty="0"/>
              <a:t> : </a:t>
            </a:r>
          </a:p>
          <a:p>
            <a:pPr lvl="1">
              <a:lnSpc>
                <a:spcPct val="90000"/>
              </a:lnSpc>
            </a:pPr>
            <a:r>
              <a:rPr lang="en-US" altLang="id-ID" sz="1800" dirty="0"/>
              <a:t>S </a:t>
            </a:r>
            <a:r>
              <a:rPr lang="en-US" altLang="id-ID" sz="1800" dirty="0">
                <a:sym typeface="Wingdings" pitchFamily="2" charset="2"/>
              </a:rPr>
              <a:t> </a:t>
            </a:r>
            <a:r>
              <a:rPr lang="en-US" altLang="id-ID" sz="1800" dirty="0" err="1">
                <a:sym typeface="Wingdings" pitchFamily="2" charset="2"/>
              </a:rPr>
              <a:t>zMNz</a:t>
            </a:r>
            <a:endParaRPr lang="en-US" altLang="id-ID" sz="18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id-ID" sz="1800" dirty="0">
                <a:sym typeface="Wingdings" pitchFamily="2" charset="2"/>
              </a:rPr>
              <a:t>M  </a:t>
            </a:r>
            <a:r>
              <a:rPr lang="en-US" altLang="id-ID" sz="1800" dirty="0" err="1">
                <a:sym typeface="Wingdings" pitchFamily="2" charset="2"/>
              </a:rPr>
              <a:t>aMa</a:t>
            </a:r>
            <a:endParaRPr lang="en-US" altLang="id-ID" sz="18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id-ID" sz="1800" dirty="0"/>
              <a:t>M </a:t>
            </a:r>
            <a:r>
              <a:rPr lang="en-US" altLang="id-ID" sz="1800" dirty="0">
                <a:sym typeface="Wingdings" pitchFamily="2" charset="2"/>
              </a:rPr>
              <a:t> z</a:t>
            </a:r>
          </a:p>
          <a:p>
            <a:pPr lvl="1">
              <a:lnSpc>
                <a:spcPct val="90000"/>
              </a:lnSpc>
            </a:pPr>
            <a:r>
              <a:rPr lang="en-US" altLang="id-ID" sz="1800" dirty="0"/>
              <a:t>N </a:t>
            </a:r>
            <a:r>
              <a:rPr lang="en-US" altLang="id-ID" sz="1800" dirty="0">
                <a:sym typeface="Wingdings" pitchFamily="2" charset="2"/>
              </a:rPr>
              <a:t> </a:t>
            </a:r>
            <a:r>
              <a:rPr lang="en-US" altLang="id-ID" sz="1800" dirty="0" err="1">
                <a:sym typeface="Wingdings" pitchFamily="2" charset="2"/>
              </a:rPr>
              <a:t>bNb</a:t>
            </a:r>
            <a:endParaRPr lang="en-US" altLang="id-ID" sz="18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id-ID" sz="1800" dirty="0"/>
              <a:t>N </a:t>
            </a:r>
            <a:r>
              <a:rPr lang="en-US" altLang="id-ID" sz="1800" dirty="0">
                <a:sym typeface="Wingdings" pitchFamily="2" charset="2"/>
              </a:rPr>
              <a:t> z</a:t>
            </a:r>
            <a:endParaRPr lang="en-US" altLang="id-ID" sz="1800" dirty="0"/>
          </a:p>
        </p:txBody>
      </p:sp>
    </p:spTree>
    <p:extLst>
      <p:ext uri="{BB962C8B-B14F-4D97-AF65-F5344CB8AC3E}">
        <p14:creationId xmlns:p14="http://schemas.microsoft.com/office/powerpoint/2010/main" val="49565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Derivasi [2]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000" dirty="0"/>
              <a:t>Ada </a:t>
            </a:r>
            <a:r>
              <a:rPr lang="en-US" altLang="id-ID" sz="2000" dirty="0" err="1"/>
              <a:t>dua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pendekatan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yakni</a:t>
            </a:r>
            <a:endParaRPr lang="en-US" altLang="id-ID" sz="2000" dirty="0"/>
          </a:p>
          <a:p>
            <a:r>
              <a:rPr lang="en-US" altLang="id-ID" sz="2000" dirty="0"/>
              <a:t>Leftmost derivation</a:t>
            </a:r>
          </a:p>
          <a:p>
            <a:pPr lvl="1">
              <a:buFont typeface="Wingdings" pitchFamily="2" charset="2"/>
              <a:buNone/>
            </a:pPr>
            <a:r>
              <a:rPr lang="en-US" altLang="id-ID" dirty="0"/>
              <a:t> S </a:t>
            </a:r>
            <a:r>
              <a:rPr lang="en-US" altLang="id-ID" dirty="0">
                <a:sym typeface="Wingdings" pitchFamily="2" charset="2"/>
              </a:rPr>
              <a:t> </a:t>
            </a:r>
            <a:r>
              <a:rPr lang="en-US" altLang="id-ID" dirty="0" err="1">
                <a:sym typeface="Wingdings" pitchFamily="2" charset="2"/>
              </a:rPr>
              <a:t>zMNz</a:t>
            </a:r>
            <a:r>
              <a:rPr lang="en-US" altLang="id-ID" dirty="0">
                <a:sym typeface="Wingdings" pitchFamily="2" charset="2"/>
              </a:rPr>
              <a:t>  </a:t>
            </a:r>
            <a:r>
              <a:rPr lang="en-US" altLang="id-ID" dirty="0" err="1">
                <a:sym typeface="Wingdings" pitchFamily="2" charset="2"/>
              </a:rPr>
              <a:t>zaMaNz</a:t>
            </a:r>
            <a:r>
              <a:rPr lang="en-US" altLang="id-ID" dirty="0">
                <a:sym typeface="Wingdings" pitchFamily="2" charset="2"/>
              </a:rPr>
              <a:t> </a:t>
            </a:r>
            <a:r>
              <a:rPr lang="en-US" altLang="id-ID" dirty="0" err="1">
                <a:sym typeface="Wingdings" pitchFamily="2" charset="2"/>
              </a:rPr>
              <a:t>zazaNz</a:t>
            </a:r>
            <a:r>
              <a:rPr lang="en-US" altLang="id-ID" dirty="0">
                <a:sym typeface="Wingdings" pitchFamily="2" charset="2"/>
              </a:rPr>
              <a:t>  </a:t>
            </a:r>
            <a:r>
              <a:rPr lang="en-US" altLang="id-ID" dirty="0" err="1">
                <a:sym typeface="Wingdings" pitchFamily="2" charset="2"/>
              </a:rPr>
              <a:t>zazabNbz</a:t>
            </a:r>
            <a:r>
              <a:rPr lang="en-US" altLang="id-ID" dirty="0">
                <a:sym typeface="Wingdings" pitchFamily="2" charset="2"/>
              </a:rPr>
              <a:t>  </a:t>
            </a:r>
            <a:r>
              <a:rPr lang="en-US" altLang="id-ID" dirty="0" err="1">
                <a:sym typeface="Wingdings" pitchFamily="2" charset="2"/>
              </a:rPr>
              <a:t>zazabzbz</a:t>
            </a:r>
            <a:endParaRPr lang="en-US" altLang="id-ID" dirty="0"/>
          </a:p>
          <a:p>
            <a:r>
              <a:rPr lang="en-US" altLang="id-ID" sz="2000" dirty="0"/>
              <a:t>Rightmost derivation</a:t>
            </a:r>
          </a:p>
          <a:p>
            <a:pPr>
              <a:buFont typeface="Wingdings" pitchFamily="2" charset="2"/>
              <a:buNone/>
            </a:pPr>
            <a:r>
              <a:rPr lang="en-US" altLang="id-ID" sz="2000" dirty="0"/>
              <a:t>	 S </a:t>
            </a:r>
            <a:r>
              <a:rPr lang="en-US" altLang="id-ID" sz="2000" dirty="0">
                <a:sym typeface="Wingdings" pitchFamily="2" charset="2"/>
              </a:rPr>
              <a:t> </a:t>
            </a:r>
            <a:r>
              <a:rPr lang="en-US" altLang="id-ID" sz="2000" dirty="0" err="1">
                <a:sym typeface="Wingdings" pitchFamily="2" charset="2"/>
              </a:rPr>
              <a:t>zMNz</a:t>
            </a:r>
            <a:r>
              <a:rPr lang="en-US" altLang="id-ID" sz="2000" dirty="0">
                <a:sym typeface="Wingdings" pitchFamily="2" charset="2"/>
              </a:rPr>
              <a:t>  </a:t>
            </a:r>
            <a:r>
              <a:rPr lang="en-US" altLang="id-ID" sz="2000" dirty="0" err="1">
                <a:sym typeface="Wingdings" pitchFamily="2" charset="2"/>
              </a:rPr>
              <a:t>zMbNbz</a:t>
            </a:r>
            <a:r>
              <a:rPr lang="en-US" altLang="id-ID" sz="2000" dirty="0">
                <a:sym typeface="Wingdings" pitchFamily="2" charset="2"/>
              </a:rPr>
              <a:t> </a:t>
            </a:r>
            <a:r>
              <a:rPr lang="en-US" altLang="id-ID" sz="2000" dirty="0" err="1">
                <a:sym typeface="Wingdings" pitchFamily="2" charset="2"/>
              </a:rPr>
              <a:t>zMbzbz</a:t>
            </a:r>
            <a:r>
              <a:rPr lang="en-US" altLang="id-ID" sz="2000" dirty="0">
                <a:sym typeface="Wingdings" pitchFamily="2" charset="2"/>
              </a:rPr>
              <a:t>  </a:t>
            </a:r>
            <a:r>
              <a:rPr lang="en-US" altLang="id-ID" sz="2000" dirty="0" err="1">
                <a:sym typeface="Wingdings" pitchFamily="2" charset="2"/>
              </a:rPr>
              <a:t>zaMabzbz</a:t>
            </a:r>
            <a:r>
              <a:rPr lang="en-US" altLang="id-ID" sz="2000" dirty="0">
                <a:sym typeface="Wingdings" pitchFamily="2" charset="2"/>
              </a:rPr>
              <a:t>  </a:t>
            </a:r>
            <a:r>
              <a:rPr lang="en-US" altLang="id-ID" sz="2000" dirty="0" err="1">
                <a:sym typeface="Wingdings" pitchFamily="2" charset="2"/>
              </a:rPr>
              <a:t>zazabzbz</a:t>
            </a:r>
            <a:endParaRPr lang="en-US" altLang="id-ID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51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5002"/>
            <a:ext cx="7543800" cy="546502"/>
          </a:xfrm>
        </p:spPr>
        <p:txBody>
          <a:bodyPr/>
          <a:lstStyle/>
          <a:p>
            <a:r>
              <a:rPr lang="en-US" altLang="id-ID" sz="2400" dirty="0" err="1"/>
              <a:t>Penggolongan</a:t>
            </a:r>
            <a:r>
              <a:rPr lang="en-US" altLang="id-ID" sz="2400" dirty="0"/>
              <a:t> Tingkat / </a:t>
            </a:r>
            <a:r>
              <a:rPr lang="en-US" altLang="id-ID" sz="2400" dirty="0" err="1"/>
              <a:t>Tipe</a:t>
            </a:r>
            <a:r>
              <a:rPr lang="en-US" altLang="id-ID" sz="2400" dirty="0"/>
              <a:t> Bahasa [1]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36667"/>
            <a:ext cx="8153400" cy="871537"/>
          </a:xfrm>
        </p:spPr>
        <p:txBody>
          <a:bodyPr/>
          <a:lstStyle/>
          <a:p>
            <a:r>
              <a:rPr lang="en-US" altLang="id-ID" sz="2000" dirty="0" err="1"/>
              <a:t>Pada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tahun</a:t>
            </a:r>
            <a:r>
              <a:rPr lang="en-US" altLang="id-ID" sz="2000" dirty="0"/>
              <a:t> 1959, Noam Chomsky </a:t>
            </a:r>
            <a:r>
              <a:rPr lang="en-US" altLang="id-ID" sz="2000" dirty="0" err="1"/>
              <a:t>menggolongkan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bahasa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menjadi</a:t>
            </a:r>
            <a:r>
              <a:rPr lang="en-US" altLang="id-ID" sz="2000" dirty="0"/>
              <a:t> 4 </a:t>
            </a:r>
            <a:r>
              <a:rPr lang="en-US" altLang="id-ID" sz="2000" dirty="0" err="1"/>
              <a:t>tingkatan</a:t>
            </a:r>
            <a:r>
              <a:rPr lang="en-US" altLang="id-ID" sz="2000" dirty="0"/>
              <a:t> (</a:t>
            </a:r>
            <a:r>
              <a:rPr lang="en-US" altLang="id-ID" sz="2000" dirty="0" err="1"/>
              <a:t>dikenal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Hirarki</a:t>
            </a:r>
            <a:r>
              <a:rPr lang="en-US" altLang="id-ID" sz="2000" dirty="0"/>
              <a:t> Chomsky)</a:t>
            </a:r>
          </a:p>
        </p:txBody>
      </p:sp>
      <p:graphicFrame>
        <p:nvGraphicFramePr>
          <p:cNvPr id="2590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288062"/>
              </p:ext>
            </p:extLst>
          </p:nvPr>
        </p:nvGraphicFramePr>
        <p:xfrm>
          <a:off x="1905000" y="3026568"/>
          <a:ext cx="55626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3238195" imgH="1866595" progId="Visio.Drawing.11">
                  <p:embed/>
                </p:oleObj>
              </mc:Choice>
              <mc:Fallback>
                <p:oleObj name="Visio" r:id="rId3" imgW="3238195" imgH="186659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26568"/>
                        <a:ext cx="5562600" cy="32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400" dirty="0" err="1"/>
              <a:t>Penggolongan</a:t>
            </a:r>
            <a:r>
              <a:rPr lang="en-US" altLang="id-ID" sz="2400" dirty="0"/>
              <a:t> Tingkat / </a:t>
            </a:r>
            <a:r>
              <a:rPr lang="en-US" altLang="id-ID" sz="2400" dirty="0" err="1"/>
              <a:t>Tipe</a:t>
            </a:r>
            <a:r>
              <a:rPr lang="en-US" altLang="id-ID" sz="2400" dirty="0"/>
              <a:t> Bahasa [2]</a:t>
            </a:r>
          </a:p>
        </p:txBody>
      </p:sp>
      <p:graphicFrame>
        <p:nvGraphicFramePr>
          <p:cNvPr id="260099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280393"/>
              </p:ext>
            </p:extLst>
          </p:nvPr>
        </p:nvGraphicFramePr>
        <p:xfrm>
          <a:off x="533400" y="2031892"/>
          <a:ext cx="8153400" cy="3943351"/>
        </p:xfrm>
        <a:graphic>
          <a:graphicData uri="http://schemas.openxmlformats.org/drawingml/2006/table">
            <a:tbl>
              <a:tblPr/>
              <a:tblGrid>
                <a:gridCol w="197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Bahasa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Mesin Automata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Batasan Produksi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Regular /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Tipe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Finite State Automata (FSA) </a:t>
                      </a:r>
                      <a:r>
                        <a:rPr kumimoji="0" lang="en-US" altLang="id-ID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meliputi</a:t>
                      </a:r>
                      <a:r>
                        <a:rPr kumimoji="0" lang="en-US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Deterministic Finite Automata (DFA) </a:t>
                      </a:r>
                      <a:r>
                        <a:rPr kumimoji="0" lang="en-US" altLang="id-ID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dan</a:t>
                      </a:r>
                      <a:r>
                        <a:rPr kumimoji="0" lang="en-US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Non Deterministic Finite Automata (NFA)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α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adalah </a:t>
                      </a:r>
                      <a:r>
                        <a:rPr kumimoji="0" lang="en-US" altLang="id-ID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sebuah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simbol variabel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id-ID" sz="20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maksimal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memiliki sebuah simbol variabel yang bila ada terletak paling kanan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Bebas Konteks / Context Free 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Tipe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Push Down Automata (PDA)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α</a:t>
                      </a:r>
                      <a:r>
                        <a:rPr kumimoji="0" lang="en-US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id-ID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adalah</a:t>
                      </a:r>
                      <a:r>
                        <a:rPr kumimoji="0" lang="en-US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id-ID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sebuah</a:t>
                      </a:r>
                      <a:r>
                        <a:rPr kumimoji="0" lang="en-US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id-ID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simbol</a:t>
                      </a:r>
                      <a:r>
                        <a:rPr kumimoji="0" lang="en-US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id-ID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variabel</a:t>
                      </a:r>
                      <a:endParaRPr kumimoji="0" lang="en-US" altLang="id-ID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9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400" dirty="0" err="1"/>
              <a:t>Penggolongan</a:t>
            </a:r>
            <a:r>
              <a:rPr lang="en-US" altLang="id-ID" sz="2400" dirty="0"/>
              <a:t> Tingkat / </a:t>
            </a:r>
            <a:r>
              <a:rPr lang="en-US" altLang="id-ID" sz="2400" dirty="0" err="1"/>
              <a:t>Tipe</a:t>
            </a:r>
            <a:r>
              <a:rPr lang="en-US" altLang="id-ID" sz="2400" dirty="0"/>
              <a:t> Bahasa [3]</a:t>
            </a:r>
          </a:p>
        </p:txBody>
      </p:sp>
      <p:graphicFrame>
        <p:nvGraphicFramePr>
          <p:cNvPr id="261123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55289821"/>
              </p:ext>
            </p:extLst>
          </p:nvPr>
        </p:nvGraphicFramePr>
        <p:xfrm>
          <a:off x="538163" y="2142344"/>
          <a:ext cx="8153400" cy="3880803"/>
        </p:xfrm>
        <a:graphic>
          <a:graphicData uri="http://schemas.openxmlformats.org/drawingml/2006/table">
            <a:tbl>
              <a:tblPr/>
              <a:tblGrid>
                <a:gridCol w="197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7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Bahasa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Mesin Automata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Batasan Produksi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Context Sensitive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 Tipe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Linier Bounded Automata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</a:t>
                      </a:r>
                      <a:r>
                        <a:rPr kumimoji="0" lang="el-GR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α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 &lt;= |</a:t>
                      </a:r>
                      <a:r>
                        <a:rPr kumimoji="0" lang="el-GR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β</a:t>
                      </a: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1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Unrestricted / Phase Structure / Natural Language / Tipe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Mesin Turing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d-ID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Tidak</a:t>
                      </a:r>
                      <a:r>
                        <a:rPr kumimoji="0" lang="en-US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id-ID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ada</a:t>
                      </a:r>
                      <a:r>
                        <a:rPr kumimoji="0" lang="en-US" altLang="id-ID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altLang="id-ID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batasan</a:t>
                      </a:r>
                      <a:endParaRPr kumimoji="0" lang="en-US" altLang="id-ID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5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Context Free Grammer[1]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CFG banyak digunakan untuk menentukan struktur bahasa pemrograman (parser).</a:t>
            </a:r>
          </a:p>
          <a:p>
            <a:r>
              <a:rPr lang="en-US" altLang="id-ID"/>
              <a:t>Belakangan CFG digunakan untuk merumuskan struktur XML.</a:t>
            </a:r>
          </a:p>
          <a:p>
            <a:r>
              <a:rPr lang="en-US" altLang="id-ID"/>
              <a:t>Contoh informal :</a:t>
            </a:r>
          </a:p>
          <a:p>
            <a:pPr lvl="1"/>
            <a:r>
              <a:rPr lang="en-US" altLang="id-ID"/>
              <a:t>Palindrom (untai yang terbaca sama dari depan atau belakang)</a:t>
            </a:r>
          </a:p>
          <a:p>
            <a:pPr lvl="1"/>
            <a:r>
              <a:rPr lang="en-US" altLang="id-ID"/>
              <a:t>Otto, madamimadam, 0110, 11011, </a:t>
            </a:r>
            <a:r>
              <a:rPr lang="el-GR" altLang="id-ID">
                <a:cs typeface="Arial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9238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Context Free Grammer[2]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/>
              <a:t>Tata bahasa bebas konteks adalah suatu notasi formal untuk menyatakan definisi rekursif dari suatu bahasa.</a:t>
            </a:r>
          </a:p>
          <a:p>
            <a:pPr>
              <a:lnSpc>
                <a:spcPct val="90000"/>
              </a:lnSpc>
            </a:pPr>
            <a:r>
              <a:rPr lang="en-US" altLang="id-ID"/>
              <a:t>Tata bahasa terdiri atas satu atau lebih variable yang mewakili kelas-kelas untai.</a:t>
            </a:r>
          </a:p>
          <a:p>
            <a:pPr>
              <a:lnSpc>
                <a:spcPct val="90000"/>
              </a:lnSpc>
            </a:pPr>
            <a:r>
              <a:rPr lang="en-US" altLang="id-ID"/>
              <a:t>Terdapat aturan yang menyatakan bagaimana tiap untai dibangun.</a:t>
            </a:r>
          </a:p>
          <a:p>
            <a:pPr>
              <a:lnSpc>
                <a:spcPct val="90000"/>
              </a:lnSpc>
            </a:pPr>
            <a:r>
              <a:rPr lang="en-US" altLang="id-ID"/>
              <a:t>Aturan ini menghasilkan alfabet, untai lain yang telah diketahui, atau keduanya.</a:t>
            </a:r>
          </a:p>
        </p:txBody>
      </p:sp>
    </p:spTree>
    <p:extLst>
      <p:ext uri="{BB962C8B-B14F-4D97-AF65-F5344CB8AC3E}">
        <p14:creationId xmlns:p14="http://schemas.microsoft.com/office/powerpoint/2010/main" val="308860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Context Free Grammer[3]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numCol="2"/>
          <a:lstStyle/>
          <a:p>
            <a:pPr>
              <a:lnSpc>
                <a:spcPct val="90000"/>
              </a:lnSpc>
            </a:pPr>
            <a:r>
              <a:rPr lang="en-US" altLang="id-ID" dirty="0" smtClean="0">
                <a:cs typeface="Arial" charset="0"/>
                <a:sym typeface="Wingdings" pitchFamily="2" charset="2"/>
              </a:rPr>
              <a:t>CFG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dapat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didefiniskan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secara</a:t>
            </a:r>
            <a:r>
              <a:rPr lang="en-US" altLang="id-ID" dirty="0">
                <a:cs typeface="Arial" charset="0"/>
                <a:sym typeface="Wingdings" pitchFamily="2" charset="2"/>
              </a:rPr>
              <a:t> formal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ke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dalam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bentuk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id-ID" dirty="0">
                <a:cs typeface="Arial" charset="0"/>
                <a:sym typeface="Wingdings" pitchFamily="2" charset="2"/>
              </a:rPr>
              <a:t>G = (V, T, P, S)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dimana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id-ID" dirty="0">
                <a:cs typeface="Arial" charset="0"/>
                <a:sym typeface="Wingdings" pitchFamily="2" charset="2"/>
              </a:rPr>
              <a:t>V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adalah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himpunan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variabel</a:t>
            </a:r>
            <a:r>
              <a:rPr lang="en-US" altLang="id-ID" dirty="0">
                <a:cs typeface="Arial" charset="0"/>
                <a:sym typeface="Wingdings" pitchFamily="2" charset="2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id-ID" dirty="0">
                <a:cs typeface="Arial" charset="0"/>
                <a:sym typeface="Wingdings" pitchFamily="2" charset="2"/>
              </a:rPr>
              <a:t>T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adalah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himpunan</a:t>
            </a:r>
            <a:r>
              <a:rPr lang="en-US" altLang="id-ID" dirty="0">
                <a:cs typeface="Arial" charset="0"/>
                <a:sym typeface="Wingdings" pitchFamily="2" charset="2"/>
              </a:rPr>
              <a:t> terminal, </a:t>
            </a:r>
          </a:p>
          <a:p>
            <a:pPr lvl="1">
              <a:lnSpc>
                <a:spcPct val="90000"/>
              </a:lnSpc>
            </a:pPr>
            <a:r>
              <a:rPr lang="en-US" altLang="id-ID" dirty="0">
                <a:cs typeface="Arial" charset="0"/>
                <a:sym typeface="Wingdings" pitchFamily="2" charset="2"/>
              </a:rPr>
              <a:t>P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adalah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himpunan</a:t>
            </a:r>
            <a:r>
              <a:rPr lang="en-US" altLang="id-ID" dirty="0">
                <a:cs typeface="Arial" charset="0"/>
                <a:sym typeface="Wingdings" pitchFamily="2" charset="2"/>
              </a:rPr>
              <a:t>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produksi</a:t>
            </a:r>
            <a:r>
              <a:rPr lang="en-US" altLang="id-ID" dirty="0">
                <a:cs typeface="Arial" charset="0"/>
                <a:sym typeface="Wingdings" pitchFamily="2" charset="2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id-ID" dirty="0" err="1">
                <a:cs typeface="Arial" charset="0"/>
                <a:sym typeface="Wingdings" pitchFamily="2" charset="2"/>
              </a:rPr>
              <a:t>dan</a:t>
            </a:r>
            <a:r>
              <a:rPr lang="en-US" altLang="id-ID" dirty="0">
                <a:cs typeface="Arial" charset="0"/>
                <a:sym typeface="Wingdings" pitchFamily="2" charset="2"/>
              </a:rPr>
              <a:t> S </a:t>
            </a:r>
            <a:r>
              <a:rPr lang="en-US" altLang="id-ID" dirty="0" err="1">
                <a:cs typeface="Arial" charset="0"/>
                <a:sym typeface="Wingdings" pitchFamily="2" charset="2"/>
              </a:rPr>
              <a:t>adalah</a:t>
            </a:r>
            <a:r>
              <a:rPr lang="en-US" altLang="id-ID" dirty="0">
                <a:cs typeface="Arial" charset="0"/>
                <a:sym typeface="Wingdings" pitchFamily="2" charset="2"/>
              </a:rPr>
              <a:t> starting symbol</a:t>
            </a:r>
            <a:r>
              <a:rPr lang="en-US" altLang="id-ID" dirty="0" smtClean="0">
                <a:cs typeface="Arial" charset="0"/>
                <a:sym typeface="Wingdings" pitchFamily="2" charset="2"/>
              </a:rPr>
              <a:t>.</a:t>
            </a:r>
            <a:endParaRPr lang="id-ID" altLang="id-ID" dirty="0" smtClean="0">
              <a:cs typeface="Arial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id-ID" altLang="id-ID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id-ID" dirty="0" smtClean="0"/>
              <a:t>P </a:t>
            </a:r>
            <a:r>
              <a:rPr lang="en-US" altLang="id-ID" dirty="0">
                <a:sym typeface="Wingdings" pitchFamily="2" charset="2"/>
              </a:rPr>
              <a:t> </a:t>
            </a:r>
            <a:r>
              <a:rPr lang="el-GR" altLang="id-ID" dirty="0">
                <a:cs typeface="Arial" charset="0"/>
                <a:sym typeface="Wingdings" pitchFamily="2" charset="2"/>
              </a:rPr>
              <a:t>ε</a:t>
            </a:r>
            <a:endParaRPr lang="en-US" altLang="id-ID" dirty="0">
              <a:cs typeface="Arial" charset="0"/>
              <a:sym typeface="Wingdings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id-ID" dirty="0">
                <a:cs typeface="Arial" charset="0"/>
                <a:sym typeface="Wingdings" pitchFamily="2" charset="2"/>
              </a:rPr>
              <a:t>P  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id-ID" dirty="0">
                <a:cs typeface="Arial" charset="0"/>
                <a:sym typeface="Wingdings" pitchFamily="2" charset="2"/>
              </a:rPr>
              <a:t>P  1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id-ID" dirty="0">
                <a:cs typeface="Arial" charset="0"/>
                <a:sym typeface="Wingdings" pitchFamily="2" charset="2"/>
              </a:rPr>
              <a:t>P  0P0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id-ID" dirty="0">
                <a:cs typeface="Arial" charset="0"/>
                <a:sym typeface="Wingdings" pitchFamily="2" charset="2"/>
              </a:rPr>
              <a:t>P  1P1</a:t>
            </a:r>
            <a:endParaRPr lang="id-ID" altLang="id-ID" dirty="0">
              <a:cs typeface="Arial" charset="0"/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endParaRPr lang="id-ID" altLang="id-ID" dirty="0" smtClean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id-ID" altLang="id-ID" dirty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id-ID" altLang="id-ID" dirty="0" smtClean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id-ID" altLang="id-ID" dirty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id-ID" altLang="id-ID" dirty="0" smtClean="0">
              <a:cs typeface="Arial" charset="0"/>
            </a:endParaRPr>
          </a:p>
          <a:p>
            <a:pPr lvl="1">
              <a:lnSpc>
                <a:spcPct val="90000"/>
              </a:lnSpc>
            </a:pPr>
            <a:endParaRPr lang="el-GR" altLang="id-ID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sz="2400" dirty="0" err="1"/>
              <a:t>Bagaimana</a:t>
            </a:r>
            <a:r>
              <a:rPr lang="en-US" altLang="id-ID" sz="2400" dirty="0"/>
              <a:t> </a:t>
            </a:r>
            <a:r>
              <a:rPr lang="en-US" altLang="id-ID" sz="2400" dirty="0" err="1"/>
              <a:t>dengan</a:t>
            </a:r>
            <a:r>
              <a:rPr lang="en-US" altLang="id-ID" sz="2400" dirty="0"/>
              <a:t> </a:t>
            </a:r>
            <a:r>
              <a:rPr lang="en-US" altLang="id-ID" sz="2400" dirty="0" err="1"/>
              <a:t>ekspresi</a:t>
            </a:r>
            <a:r>
              <a:rPr lang="en-US" altLang="id-ID" sz="2400" dirty="0"/>
              <a:t> </a:t>
            </a:r>
            <a:r>
              <a:rPr lang="id-ID" altLang="id-ID" sz="2400" dirty="0" smtClean="0"/>
              <a:t>a</a:t>
            </a:r>
            <a:r>
              <a:rPr lang="en-US" altLang="id-ID" sz="2400" dirty="0" err="1" smtClean="0"/>
              <a:t>ritmatik</a:t>
            </a:r>
            <a:r>
              <a:rPr lang="en-US" altLang="id-ID" sz="2400" dirty="0" smtClean="0"/>
              <a:t>?</a:t>
            </a:r>
            <a:endParaRPr lang="en-US" altLang="id-ID" sz="2400" dirty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sz="2000" dirty="0" err="1"/>
              <a:t>Masih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ingat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ekspresi</a:t>
            </a:r>
            <a:r>
              <a:rPr lang="en-US" altLang="id-ID" sz="20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id-ID" sz="2000" dirty="0"/>
              <a:t>	(a + b * (a + b * a))</a:t>
            </a:r>
          </a:p>
          <a:p>
            <a:pPr>
              <a:buFont typeface="Wingdings" pitchFamily="2" charset="2"/>
              <a:buNone/>
            </a:pPr>
            <a:r>
              <a:rPr lang="en-US" altLang="id-ID" sz="2000" dirty="0"/>
              <a:t>	(a + b)</a:t>
            </a:r>
          </a:p>
          <a:p>
            <a:pPr>
              <a:buFont typeface="Wingdings" pitchFamily="2" charset="2"/>
              <a:buNone/>
            </a:pPr>
            <a:r>
              <a:rPr lang="en-US" altLang="id-ID" sz="2000" dirty="0"/>
              <a:t>	(a * b)</a:t>
            </a:r>
          </a:p>
          <a:p>
            <a:pPr>
              <a:buFont typeface="Wingdings" pitchFamily="2" charset="2"/>
              <a:buNone/>
            </a:pPr>
            <a:r>
              <a:rPr lang="en-US" altLang="id-ID" sz="2000" dirty="0"/>
              <a:t>	(a * b) + a</a:t>
            </a:r>
          </a:p>
          <a:p>
            <a:r>
              <a:rPr lang="en-US" altLang="id-ID" sz="2000" dirty="0" err="1"/>
              <a:t>Atau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operasi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aritmetik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lainnya</a:t>
            </a:r>
            <a:r>
              <a:rPr lang="en-US" altLang="id-ID" sz="2000" dirty="0"/>
              <a:t>???</a:t>
            </a:r>
          </a:p>
          <a:p>
            <a:r>
              <a:rPr lang="en-US" altLang="id-ID" sz="2000" dirty="0" err="1"/>
              <a:t>Bagaimana</a:t>
            </a:r>
            <a:r>
              <a:rPr lang="en-US" altLang="id-ID" sz="2000" dirty="0"/>
              <a:t> CFG-</a:t>
            </a:r>
            <a:r>
              <a:rPr lang="en-US" altLang="id-ID" sz="2000" dirty="0" err="1"/>
              <a:t>nya</a:t>
            </a:r>
            <a:r>
              <a:rPr lang="en-US" altLang="id-ID" sz="20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785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Jawab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en-US" altLang="id-ID" sz="2400"/>
              <a:t>E </a:t>
            </a:r>
            <a:r>
              <a:rPr lang="en-US" altLang="id-ID" sz="2400">
                <a:sym typeface="Wingdings" pitchFamily="2" charset="2"/>
              </a:rPr>
              <a:t> I</a:t>
            </a:r>
          </a:p>
          <a:p>
            <a:pPr lvl="1">
              <a:buFont typeface="Wingdings" pitchFamily="2" charset="2"/>
              <a:buNone/>
            </a:pPr>
            <a:r>
              <a:rPr lang="en-US" altLang="id-ID" sz="2400">
                <a:sym typeface="Wingdings" pitchFamily="2" charset="2"/>
              </a:rPr>
              <a:t>E  E + E</a:t>
            </a:r>
          </a:p>
          <a:p>
            <a:pPr lvl="1">
              <a:buFont typeface="Wingdings" pitchFamily="2" charset="2"/>
              <a:buNone/>
            </a:pPr>
            <a:r>
              <a:rPr lang="en-US" altLang="id-ID" sz="2400">
                <a:sym typeface="Wingdings" pitchFamily="2" charset="2"/>
              </a:rPr>
              <a:t>E  E * E</a:t>
            </a:r>
          </a:p>
          <a:p>
            <a:pPr lvl="1">
              <a:buFont typeface="Wingdings" pitchFamily="2" charset="2"/>
              <a:buNone/>
            </a:pPr>
            <a:r>
              <a:rPr lang="en-US" altLang="id-ID" sz="2400">
                <a:sym typeface="Wingdings" pitchFamily="2" charset="2"/>
              </a:rPr>
              <a:t>E  ( E )</a:t>
            </a:r>
          </a:p>
          <a:p>
            <a:pPr lvl="1">
              <a:buFont typeface="Wingdings" pitchFamily="2" charset="2"/>
              <a:buNone/>
            </a:pPr>
            <a:endParaRPr lang="en-US" altLang="id-ID" sz="240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id-ID" sz="2400">
                <a:sym typeface="Wingdings" pitchFamily="2" charset="2"/>
              </a:rPr>
              <a:t>I  a</a:t>
            </a:r>
          </a:p>
          <a:p>
            <a:pPr lvl="1">
              <a:buFont typeface="Wingdings" pitchFamily="2" charset="2"/>
              <a:buNone/>
            </a:pPr>
            <a:r>
              <a:rPr lang="en-US" altLang="id-ID" sz="2400">
                <a:sym typeface="Wingdings" pitchFamily="2" charset="2"/>
              </a:rPr>
              <a:t>I  b</a:t>
            </a:r>
            <a:endParaRPr lang="en-US" altLang="id-ID" sz="2400"/>
          </a:p>
        </p:txBody>
      </p:sp>
    </p:spTree>
    <p:extLst>
      <p:ext uri="{BB962C8B-B14F-4D97-AF65-F5344CB8AC3E}">
        <p14:creationId xmlns:p14="http://schemas.microsoft.com/office/powerpoint/2010/main" val="107949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992</TotalTime>
  <Words>432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Brush Script Std</vt:lpstr>
      <vt:lpstr>Calibri</vt:lpstr>
      <vt:lpstr>Lucida Grande</vt:lpstr>
      <vt:lpstr>Verdana</vt:lpstr>
      <vt:lpstr>Wingdings</vt:lpstr>
      <vt:lpstr>template_informatika_slide</vt:lpstr>
      <vt:lpstr>Visio</vt:lpstr>
      <vt:lpstr>Teori Bahasa dan Automata</vt:lpstr>
      <vt:lpstr>Penggolongan Tingkat / Tipe Bahasa [1]</vt:lpstr>
      <vt:lpstr>Penggolongan Tingkat / Tipe Bahasa [2]</vt:lpstr>
      <vt:lpstr>Penggolongan Tingkat / Tipe Bahasa [3]</vt:lpstr>
      <vt:lpstr>Context Free Grammer[1]</vt:lpstr>
      <vt:lpstr>Context Free Grammer[2]</vt:lpstr>
      <vt:lpstr>Context Free Grammer[3]</vt:lpstr>
      <vt:lpstr>Bagaimana dengan ekspresi aritmatik?</vt:lpstr>
      <vt:lpstr>Jawab</vt:lpstr>
      <vt:lpstr>Derivasi [1]</vt:lpstr>
      <vt:lpstr>Derivasi [2]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Windows User</cp:lastModifiedBy>
  <cp:revision>117</cp:revision>
  <dcterms:created xsi:type="dcterms:W3CDTF">2012-11-14T18:53:32Z</dcterms:created>
  <dcterms:modified xsi:type="dcterms:W3CDTF">2018-11-01T06:12:50Z</dcterms:modified>
</cp:coreProperties>
</file>