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6" r:id="rId8"/>
    <p:sldId id="267" r:id="rId9"/>
    <p:sldId id="268" r:id="rId10"/>
    <p:sldId id="279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65" r:id="rId25"/>
    <p:sldId id="258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10/31/2018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10/31/2018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10/31/2018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CA678-D006-7B41-A446-6998EA1314C2}" type="datetime1">
              <a:rPr lang="en-US" smtClean="0"/>
              <a:pPr>
                <a:defRPr/>
              </a:pPr>
              <a:t>10/31/2018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1F2DA-4C0E-AF48-AAE7-6B5FD0673F17}" type="datetime1">
              <a:rPr lang="en-US" smtClean="0"/>
              <a:pPr>
                <a:defRPr/>
              </a:pPr>
              <a:t>10/31/2018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3548A-BD02-5246-9AB8-6847FF416924}" type="datetime1">
              <a:rPr lang="en-US" smtClean="0"/>
              <a:pPr>
                <a:defRPr/>
              </a:pPr>
              <a:t>10/31/2018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63068-8A7F-4EE9-BCE3-C828D5CEEA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29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043085B-43D0-4ED0-9C22-9F0ECD490F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147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9DE922-2F34-1241-8A40-1B6D2996FA4E}" type="datetime1">
              <a:rPr lang="en-US" smtClean="0"/>
              <a:pPr>
                <a:defRPr/>
              </a:pPr>
              <a:t>10/31/2018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4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Teori</a:t>
            </a:r>
            <a:r>
              <a:rPr lang="en-US" dirty="0" smtClean="0"/>
              <a:t> Bahasa </a:t>
            </a:r>
            <a:r>
              <a:rPr lang="en-US" dirty="0" err="1" smtClean="0"/>
              <a:t>dan</a:t>
            </a:r>
            <a:r>
              <a:rPr lang="en-US" dirty="0" smtClean="0"/>
              <a:t> Automata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CFG vs </a:t>
            </a:r>
            <a:r>
              <a:rPr lang="id-ID" dirty="0" smtClean="0"/>
              <a:t>PDA</a:t>
            </a:r>
            <a:r>
              <a:rPr lang="en-ID" dirty="0" smtClean="0"/>
              <a:t>, LL(k) Parser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Intelligent, Computing, and Multimedia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10/31/2018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 smtClean="0"/>
              <a:t>Untuk</a:t>
            </a:r>
            <a:r>
              <a:rPr lang="en-ID" dirty="0" smtClean="0"/>
              <a:t> PDA </a:t>
            </a:r>
            <a:r>
              <a:rPr lang="en-ID" dirty="0" err="1" smtClean="0"/>
              <a:t>berikut</a:t>
            </a:r>
            <a:r>
              <a:rPr lang="en-ID" dirty="0" smtClean="0"/>
              <a:t> </a:t>
            </a:r>
            <a:r>
              <a:rPr lang="en-ID" dirty="0" err="1" smtClean="0"/>
              <a:t>ini</a:t>
            </a:r>
            <a:r>
              <a:rPr lang="en-ID" dirty="0" smtClean="0"/>
              <a:t>: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3068-8A7F-4EE9-BCE3-C828D5CEEAC1}" type="slidenum">
              <a:rPr lang="en-US" altLang="en-US" smtClean="0"/>
              <a:pPr/>
              <a:t>10</a:t>
            </a:fld>
            <a:endParaRPr lang="en-US" altLang="en-US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675237"/>
              </p:ext>
            </p:extLst>
          </p:nvPr>
        </p:nvGraphicFramePr>
        <p:xfrm>
          <a:off x="569295" y="2601261"/>
          <a:ext cx="7620000" cy="242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3" imgW="5535549" imgH="1762506" progId="Visio.Drawing.11">
                  <p:embed/>
                </p:oleObj>
              </mc:Choice>
              <mc:Fallback>
                <p:oleObj name="Visio" r:id="rId3" imgW="5535549" imgH="1762506" progId="Visio.Drawing.11">
                  <p:embed/>
                  <p:pic>
                    <p:nvPicPr>
                      <p:cNvPr id="563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295" y="2601261"/>
                        <a:ext cx="7620000" cy="242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3210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7706"/>
            <a:ext cx="7543800" cy="491557"/>
          </a:xfrm>
        </p:spPr>
        <p:txBody>
          <a:bodyPr/>
          <a:lstStyle/>
          <a:p>
            <a:r>
              <a:rPr lang="en-US" altLang="id-ID" sz="2400" dirty="0"/>
              <a:t>LL(k) Parser [3]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ID" altLang="id-ID" dirty="0" smtClean="0">
                <a:latin typeface="+mj-lt"/>
                <a:cs typeface="Times New Roman" pitchFamily="18" charset="0"/>
              </a:rPr>
              <a:t>Program LL Parser </a:t>
            </a:r>
            <a:r>
              <a:rPr lang="en-ID" altLang="id-ID" dirty="0" err="1" smtClean="0">
                <a:latin typeface="+mj-lt"/>
                <a:cs typeface="Times New Roman" pitchFamily="18" charset="0"/>
              </a:rPr>
              <a:t>sebagai</a:t>
            </a:r>
            <a:r>
              <a:rPr lang="en-ID" altLang="id-ID" dirty="0" smtClean="0">
                <a:latin typeface="+mj-lt"/>
                <a:cs typeface="Times New Roman" pitchFamily="18" charset="0"/>
              </a:rPr>
              <a:t> </a:t>
            </a:r>
            <a:r>
              <a:rPr lang="en-ID" altLang="id-ID" dirty="0" err="1" smtClean="0">
                <a:latin typeface="+mj-lt"/>
                <a:cs typeface="Times New Roman" pitchFamily="18" charset="0"/>
              </a:rPr>
              <a:t>berikut</a:t>
            </a:r>
            <a:r>
              <a:rPr lang="en-ID" altLang="id-ID" dirty="0" smtClean="0">
                <a:latin typeface="+mj-lt"/>
                <a:cs typeface="Times New Roman" pitchFamily="18" charset="0"/>
              </a:rPr>
              <a:t>:</a:t>
            </a:r>
            <a:endParaRPr lang="en-US" altLang="id-ID" dirty="0" smtClean="0">
              <a:latin typeface="+mj-lt"/>
              <a:cs typeface="Times New Roman" pitchFamily="18" charset="0"/>
            </a:endParaRPr>
          </a:p>
          <a:p>
            <a:pPr lvl="2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id-ID" b="1" dirty="0" smtClean="0">
                <a:latin typeface="Times New Roman" pitchFamily="18" charset="0"/>
                <a:cs typeface="Times New Roman" pitchFamily="18" charset="0"/>
              </a:rPr>
              <a:t>State </a:t>
            </a:r>
            <a:r>
              <a:rPr lang="en-US" altLang="id-ID" b="1" dirty="0">
                <a:latin typeface="Times New Roman" pitchFamily="18" charset="0"/>
                <a:cs typeface="Times New Roman" pitchFamily="18" charset="0"/>
              </a:rPr>
              <a:t>:= </a:t>
            </a:r>
            <a:r>
              <a:rPr lang="en-US" altLang="id-ID" b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id-ID" b="1" dirty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id-ID" b="1" dirty="0">
                <a:latin typeface="Times New Roman" pitchFamily="18" charset="0"/>
                <a:cs typeface="Times New Roman" pitchFamily="18" charset="0"/>
              </a:rPr>
              <a:t>Push(#)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id-ID" b="1" dirty="0">
                <a:latin typeface="Times New Roman" pitchFamily="18" charset="0"/>
                <a:cs typeface="Times New Roman" pitchFamily="18" charset="0"/>
              </a:rPr>
              <a:t>State := p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id-ID" b="1" dirty="0">
                <a:latin typeface="Times New Roman" pitchFamily="18" charset="0"/>
                <a:cs typeface="Times New Roman" pitchFamily="18" charset="0"/>
              </a:rPr>
              <a:t>Push(S);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id-ID" b="1" dirty="0">
                <a:latin typeface="Times New Roman" pitchFamily="18" charset="0"/>
                <a:cs typeface="Times New Roman" pitchFamily="18" charset="0"/>
              </a:rPr>
              <a:t>State :=q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id-ID" b="1" dirty="0">
                <a:latin typeface="Times New Roman" pitchFamily="18" charset="0"/>
                <a:cs typeface="Times New Roman" pitchFamily="18" charset="0"/>
              </a:rPr>
              <a:t>While top-of-stack &lt;&gt; # do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id-ID" b="1" dirty="0">
                <a:latin typeface="Times New Roman" pitchFamily="18" charset="0"/>
                <a:cs typeface="Times New Roman" pitchFamily="18" charset="0"/>
              </a:rPr>
              <a:t>	case top-of-stack  of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id-ID" b="1" dirty="0">
                <a:latin typeface="Times New Roman" pitchFamily="18" charset="0"/>
                <a:cs typeface="Times New Roman" pitchFamily="18" charset="0"/>
              </a:rPr>
              <a:t>		S : either pop(S) and push(</a:t>
            </a:r>
            <a:r>
              <a:rPr lang="en-US" altLang="id-ID" b="1" dirty="0" err="1">
                <a:latin typeface="Times New Roman" pitchFamily="18" charset="0"/>
                <a:cs typeface="Times New Roman" pitchFamily="18" charset="0"/>
              </a:rPr>
              <a:t>xSy</a:t>
            </a:r>
            <a:r>
              <a:rPr lang="en-US" altLang="id-ID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id-ID" b="1" dirty="0">
                <a:latin typeface="Times New Roman" pitchFamily="18" charset="0"/>
                <a:cs typeface="Times New Roman" pitchFamily="18" charset="0"/>
              </a:rPr>
              <a:t>		      or pop(S)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id-ID" b="1" dirty="0">
                <a:latin typeface="Times New Roman" pitchFamily="18" charset="0"/>
                <a:cs typeface="Times New Roman" pitchFamily="18" charset="0"/>
              </a:rPr>
              <a:t>		x : pop(x), read an x from the input;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id-ID" b="1" dirty="0">
                <a:latin typeface="Times New Roman" pitchFamily="18" charset="0"/>
                <a:cs typeface="Times New Roman" pitchFamily="18" charset="0"/>
              </a:rPr>
              <a:t>		y : pop(y), read an y from the input;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id-ID" b="1" dirty="0">
                <a:latin typeface="Times New Roman" pitchFamily="18" charset="0"/>
                <a:cs typeface="Times New Roman" pitchFamily="18" charset="0"/>
              </a:rPr>
              <a:t>	end case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id-ID" b="1" dirty="0">
                <a:latin typeface="Times New Roman" pitchFamily="18" charset="0"/>
                <a:cs typeface="Times New Roman" pitchFamily="18" charset="0"/>
              </a:rPr>
              <a:t>End while;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id-ID" b="1" dirty="0">
                <a:latin typeface="Times New Roman" pitchFamily="18" charset="0"/>
                <a:cs typeface="Times New Roman" pitchFamily="18" charset="0"/>
              </a:rPr>
              <a:t>Pop(#)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n-US" altLang="id-ID" b="1" dirty="0">
                <a:latin typeface="Times New Roman" pitchFamily="18" charset="0"/>
                <a:cs typeface="Times New Roman" pitchFamily="18" charset="0"/>
              </a:rPr>
              <a:t>State := f</a:t>
            </a:r>
            <a:endParaRPr lang="el-GR" altLang="id-ID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09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LL(k) Parser [4]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dirty="0" err="1"/>
              <a:t>Untuk</a:t>
            </a:r>
            <a:r>
              <a:rPr lang="en-US" altLang="id-ID" dirty="0"/>
              <a:t> </a:t>
            </a:r>
            <a:r>
              <a:rPr lang="en-US" altLang="id-ID" dirty="0" err="1"/>
              <a:t>satu</a:t>
            </a:r>
            <a:r>
              <a:rPr lang="en-US" altLang="id-ID" dirty="0"/>
              <a:t> </a:t>
            </a:r>
            <a:r>
              <a:rPr lang="en-US" altLang="id-ID" dirty="0" err="1"/>
              <a:t>alasan</a:t>
            </a:r>
            <a:r>
              <a:rPr lang="en-US" altLang="id-ID" dirty="0"/>
              <a:t>, </a:t>
            </a:r>
            <a:r>
              <a:rPr lang="en-US" altLang="id-ID" dirty="0" err="1"/>
              <a:t>algoritma</a:t>
            </a:r>
            <a:r>
              <a:rPr lang="en-US" altLang="id-ID" dirty="0"/>
              <a:t> parser di </a:t>
            </a:r>
            <a:r>
              <a:rPr lang="en-US" altLang="id-ID" dirty="0" err="1"/>
              <a:t>atas</a:t>
            </a:r>
            <a:r>
              <a:rPr lang="en-US" altLang="id-ID" dirty="0"/>
              <a:t> </a:t>
            </a:r>
            <a:r>
              <a:rPr lang="en-US" altLang="id-ID" dirty="0" err="1"/>
              <a:t>tidak</a:t>
            </a:r>
            <a:r>
              <a:rPr lang="en-US" altLang="id-ID" dirty="0"/>
              <a:t> </a:t>
            </a:r>
            <a:r>
              <a:rPr lang="en-US" altLang="id-ID" dirty="0" err="1"/>
              <a:t>memperbolehkan</a:t>
            </a:r>
            <a:r>
              <a:rPr lang="en-US" altLang="id-ID" dirty="0"/>
              <a:t> </a:t>
            </a:r>
            <a:r>
              <a:rPr lang="en-US" altLang="id-ID" dirty="0" err="1"/>
              <a:t>adanya</a:t>
            </a:r>
            <a:r>
              <a:rPr lang="en-US" altLang="id-ID" dirty="0"/>
              <a:t> input yang </a:t>
            </a:r>
            <a:r>
              <a:rPr lang="en-US" altLang="id-ID" dirty="0" err="1"/>
              <a:t>tidak</a:t>
            </a:r>
            <a:r>
              <a:rPr lang="en-US" altLang="id-ID" dirty="0"/>
              <a:t> valid.</a:t>
            </a:r>
          </a:p>
          <a:p>
            <a:r>
              <a:rPr lang="en-US" altLang="id-ID" dirty="0" err="1"/>
              <a:t>Contoh</a:t>
            </a:r>
            <a:r>
              <a:rPr lang="en-US" altLang="id-ID" dirty="0"/>
              <a:t> :</a:t>
            </a:r>
          </a:p>
          <a:p>
            <a:pPr lvl="1"/>
            <a:r>
              <a:rPr lang="en-US" altLang="id-ID" dirty="0" err="1"/>
              <a:t>Jika</a:t>
            </a:r>
            <a:r>
              <a:rPr lang="en-US" altLang="id-ID" dirty="0"/>
              <a:t> x </a:t>
            </a:r>
            <a:r>
              <a:rPr lang="en-US" altLang="id-ID" dirty="0" err="1"/>
              <a:t>muncul</a:t>
            </a:r>
            <a:r>
              <a:rPr lang="en-US" altLang="id-ID" dirty="0"/>
              <a:t> di top of stack, </a:t>
            </a:r>
            <a:r>
              <a:rPr lang="en-US" altLang="id-ID" dirty="0" err="1"/>
              <a:t>maka</a:t>
            </a:r>
            <a:r>
              <a:rPr lang="en-US" altLang="id-ID" dirty="0"/>
              <a:t> parser </a:t>
            </a:r>
            <a:r>
              <a:rPr lang="en-US" altLang="id-ID" dirty="0" err="1"/>
              <a:t>akan</a:t>
            </a:r>
            <a:r>
              <a:rPr lang="en-US" altLang="id-ID" dirty="0"/>
              <a:t> </a:t>
            </a:r>
            <a:r>
              <a:rPr lang="en-US" altLang="id-ID" dirty="0" err="1"/>
              <a:t>menganggap</a:t>
            </a:r>
            <a:r>
              <a:rPr lang="en-US" altLang="id-ID" dirty="0"/>
              <a:t> x </a:t>
            </a:r>
            <a:r>
              <a:rPr lang="en-US" altLang="id-ID" dirty="0" err="1"/>
              <a:t>juga</a:t>
            </a:r>
            <a:r>
              <a:rPr lang="en-US" altLang="id-ID" dirty="0"/>
              <a:t> </a:t>
            </a:r>
            <a:r>
              <a:rPr lang="en-US" altLang="id-ID" dirty="0" err="1"/>
              <a:t>muncul</a:t>
            </a:r>
            <a:r>
              <a:rPr lang="en-US" altLang="id-ID" dirty="0"/>
              <a:t> di head string </a:t>
            </a:r>
            <a:r>
              <a:rPr lang="en-US" altLang="id-ID" dirty="0" err="1"/>
              <a:t>kita</a:t>
            </a:r>
            <a:r>
              <a:rPr lang="en-US" altLang="id-ID" dirty="0"/>
              <a:t>.</a:t>
            </a:r>
          </a:p>
          <a:p>
            <a:pPr lvl="1"/>
            <a:r>
              <a:rPr lang="en-US" altLang="id-ID" dirty="0" err="1"/>
              <a:t>Padahal</a:t>
            </a:r>
            <a:r>
              <a:rPr lang="en-US" altLang="id-ID" dirty="0"/>
              <a:t> </a:t>
            </a:r>
            <a:r>
              <a:rPr lang="en-US" altLang="id-ID" dirty="0" err="1"/>
              <a:t>kenyataannya</a:t>
            </a:r>
            <a:r>
              <a:rPr lang="en-US" altLang="id-ID" dirty="0"/>
              <a:t> </a:t>
            </a:r>
            <a:r>
              <a:rPr lang="en-US" altLang="id-ID" dirty="0" err="1"/>
              <a:t>tidak</a:t>
            </a:r>
            <a:r>
              <a:rPr lang="en-US" altLang="id-ID" dirty="0"/>
              <a:t> </a:t>
            </a:r>
            <a:r>
              <a:rPr lang="en-US" altLang="id-ID" dirty="0" err="1"/>
              <a:t>demikian</a:t>
            </a:r>
            <a:r>
              <a:rPr lang="en-US" altLang="id-ID" dirty="0"/>
              <a:t>.</a:t>
            </a:r>
          </a:p>
          <a:p>
            <a:pPr lvl="1"/>
            <a:r>
              <a:rPr lang="en-US" altLang="id-ID" dirty="0" err="1"/>
              <a:t>Untuk</a:t>
            </a:r>
            <a:r>
              <a:rPr lang="en-US" altLang="id-ID" dirty="0"/>
              <a:t> </a:t>
            </a:r>
            <a:r>
              <a:rPr lang="en-US" altLang="id-ID" dirty="0" err="1"/>
              <a:t>itu</a:t>
            </a:r>
            <a:r>
              <a:rPr lang="en-US" altLang="id-ID" dirty="0"/>
              <a:t> </a:t>
            </a:r>
            <a:r>
              <a:rPr lang="en-US" altLang="id-ID" dirty="0" err="1"/>
              <a:t>diperlukan</a:t>
            </a:r>
            <a:r>
              <a:rPr lang="en-US" altLang="id-ID" dirty="0"/>
              <a:t> </a:t>
            </a:r>
            <a:r>
              <a:rPr lang="en-US" altLang="id-ID" dirty="0" err="1"/>
              <a:t>lookahead</a:t>
            </a:r>
            <a:r>
              <a:rPr lang="en-US" altLang="id-ID" dirty="0"/>
              <a:t> principle.</a:t>
            </a:r>
          </a:p>
        </p:txBody>
      </p:sp>
    </p:spTree>
    <p:extLst>
      <p:ext uri="{BB962C8B-B14F-4D97-AF65-F5344CB8AC3E}">
        <p14:creationId xmlns:p14="http://schemas.microsoft.com/office/powerpoint/2010/main" val="231824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Contoh Lain [1]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sz="2000" dirty="0" err="1"/>
              <a:t>S</a:t>
            </a:r>
            <a:r>
              <a:rPr lang="en-US" altLang="id-ID" sz="2000" dirty="0" err="1">
                <a:sym typeface="Wingdings" pitchFamily="2" charset="2"/>
              </a:rPr>
              <a:t>zPzQz</a:t>
            </a:r>
            <a:endParaRPr lang="en-US" altLang="id-ID" sz="2000" dirty="0">
              <a:sym typeface="Wingdings" pitchFamily="2" charset="2"/>
            </a:endParaRPr>
          </a:p>
          <a:p>
            <a:r>
              <a:rPr lang="en-US" altLang="id-ID" sz="2000" dirty="0" err="1">
                <a:sym typeface="Wingdings" pitchFamily="2" charset="2"/>
              </a:rPr>
              <a:t>PbPb</a:t>
            </a:r>
            <a:endParaRPr lang="en-US" altLang="id-ID" sz="2000" dirty="0">
              <a:sym typeface="Wingdings" pitchFamily="2" charset="2"/>
            </a:endParaRPr>
          </a:p>
          <a:p>
            <a:r>
              <a:rPr lang="en-US" altLang="id-ID" sz="2000" dirty="0" err="1">
                <a:sym typeface="Wingdings" pitchFamily="2" charset="2"/>
              </a:rPr>
              <a:t>Pp</a:t>
            </a:r>
            <a:endParaRPr lang="en-US" altLang="id-ID" sz="2000" dirty="0">
              <a:sym typeface="Wingdings" pitchFamily="2" charset="2"/>
            </a:endParaRPr>
          </a:p>
          <a:p>
            <a:r>
              <a:rPr lang="en-US" altLang="id-ID" sz="2000" dirty="0" err="1">
                <a:sym typeface="Wingdings" pitchFamily="2" charset="2"/>
              </a:rPr>
              <a:t>QcQc</a:t>
            </a:r>
            <a:endParaRPr lang="en-US" altLang="id-ID" sz="2000" dirty="0">
              <a:sym typeface="Wingdings" pitchFamily="2" charset="2"/>
            </a:endParaRPr>
          </a:p>
          <a:p>
            <a:r>
              <a:rPr lang="en-US" altLang="id-ID" sz="2000" dirty="0" err="1">
                <a:sym typeface="Wingdings" pitchFamily="2" charset="2"/>
              </a:rPr>
              <a:t>Qq</a:t>
            </a:r>
            <a:endParaRPr lang="en-US" altLang="id-ID" sz="2000" dirty="0"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id-ID" sz="2000" dirty="0">
                <a:sym typeface="Wingdings" pitchFamily="2" charset="2"/>
              </a:rPr>
              <a:t>	</a:t>
            </a:r>
            <a:r>
              <a:rPr lang="en-US" altLang="id-ID" sz="2000" dirty="0" err="1">
                <a:sym typeface="Wingdings" pitchFamily="2" charset="2"/>
              </a:rPr>
              <a:t>dari</a:t>
            </a:r>
            <a:r>
              <a:rPr lang="en-US" altLang="id-ID" sz="2000" dirty="0">
                <a:sym typeface="Wingdings" pitchFamily="2" charset="2"/>
              </a:rPr>
              <a:t> CFG di </a:t>
            </a:r>
            <a:r>
              <a:rPr lang="en-US" altLang="id-ID" sz="2000" dirty="0" err="1">
                <a:sym typeface="Wingdings" pitchFamily="2" charset="2"/>
              </a:rPr>
              <a:t>atas</a:t>
            </a:r>
            <a:r>
              <a:rPr lang="en-US" altLang="id-ID" sz="2000" dirty="0">
                <a:sym typeface="Wingdings" pitchFamily="2" charset="2"/>
              </a:rPr>
              <a:t>, </a:t>
            </a:r>
            <a:r>
              <a:rPr lang="en-US" altLang="id-ID" sz="2000" dirty="0" err="1">
                <a:sym typeface="Wingdings" pitchFamily="2" charset="2"/>
              </a:rPr>
              <a:t>PDAnya</a:t>
            </a:r>
            <a:r>
              <a:rPr lang="en-US" altLang="id-ID" sz="2000" dirty="0">
                <a:sym typeface="Wingdings" pitchFamily="2" charset="2"/>
              </a:rPr>
              <a:t> </a:t>
            </a:r>
            <a:r>
              <a:rPr lang="en-US" altLang="id-ID" sz="2000" dirty="0" err="1">
                <a:sym typeface="Wingdings" pitchFamily="2" charset="2"/>
              </a:rPr>
              <a:t>adalah</a:t>
            </a:r>
            <a:r>
              <a:rPr lang="en-US" altLang="id-ID" sz="2000" dirty="0">
                <a:sym typeface="Wingdings" pitchFamily="2" charset="2"/>
              </a:rPr>
              <a:t> :</a:t>
            </a:r>
          </a:p>
          <a:p>
            <a:r>
              <a:rPr lang="en-US" altLang="id-ID" sz="2000" dirty="0" err="1">
                <a:sym typeface="Wingdings" pitchFamily="2" charset="2"/>
              </a:rPr>
              <a:t>Contoh</a:t>
            </a:r>
            <a:r>
              <a:rPr lang="en-US" altLang="id-ID" sz="2000" dirty="0">
                <a:sym typeface="Wingdings" pitchFamily="2" charset="2"/>
              </a:rPr>
              <a:t> string input :</a:t>
            </a:r>
          </a:p>
          <a:p>
            <a:pPr lvl="1"/>
            <a:r>
              <a:rPr lang="en-US" altLang="id-ID" sz="1800" dirty="0" err="1"/>
              <a:t>zbbpbbzqz</a:t>
            </a:r>
            <a:endParaRPr lang="en-US" altLang="id-ID" sz="1800" dirty="0"/>
          </a:p>
        </p:txBody>
      </p:sp>
    </p:spTree>
    <p:extLst>
      <p:ext uri="{BB962C8B-B14F-4D97-AF65-F5344CB8AC3E}">
        <p14:creationId xmlns:p14="http://schemas.microsoft.com/office/powerpoint/2010/main" val="42296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7707"/>
            <a:ext cx="7543800" cy="491556"/>
          </a:xfrm>
        </p:spPr>
        <p:txBody>
          <a:bodyPr/>
          <a:lstStyle/>
          <a:p>
            <a:r>
              <a:rPr lang="en-US" altLang="id-ID" dirty="0" err="1"/>
              <a:t>Contoh</a:t>
            </a:r>
            <a:r>
              <a:rPr lang="en-US" altLang="id-ID" dirty="0"/>
              <a:t> Lain [2] parser </a:t>
            </a:r>
            <a:r>
              <a:rPr lang="en-US" altLang="id-ID" dirty="0" err="1"/>
              <a:t>biasa</a:t>
            </a:r>
            <a:endParaRPr lang="en-US" altLang="id-ID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01151"/>
            <a:ext cx="8229600" cy="44116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State := </a:t>
            </a:r>
            <a:r>
              <a:rPr lang="en-US" altLang="id-ID" sz="18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;  Push(#);  State := p; Push(S); State :=q;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While top-of-stack &lt;&gt; # do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case top-of-stack  of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	S : pop(S) and push(</a:t>
            </a:r>
            <a:r>
              <a:rPr lang="en-US" altLang="id-ID" sz="1800" b="1" dirty="0" err="1">
                <a:latin typeface="Times New Roman" pitchFamily="18" charset="0"/>
                <a:cs typeface="Times New Roman" pitchFamily="18" charset="0"/>
              </a:rPr>
              <a:t>zPzQz</a:t>
            </a: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	P : either pop(P) and push(</a:t>
            </a:r>
            <a:r>
              <a:rPr lang="en-US" altLang="id-ID" sz="1800" b="1" dirty="0" err="1">
                <a:latin typeface="Times New Roman" pitchFamily="18" charset="0"/>
                <a:cs typeface="Times New Roman" pitchFamily="18" charset="0"/>
              </a:rPr>
              <a:t>bPb</a:t>
            </a: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	      or pop(P) and push(p)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	Q : either pop(Q) and push(</a:t>
            </a:r>
            <a:r>
              <a:rPr lang="en-US" altLang="id-ID" sz="1800" b="1" dirty="0" err="1">
                <a:latin typeface="Times New Roman" pitchFamily="18" charset="0"/>
                <a:cs typeface="Times New Roman" pitchFamily="18" charset="0"/>
              </a:rPr>
              <a:t>cQc</a:t>
            </a: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	      or pop(Q) and push(q)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	p : pop(p), read an p from the input;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	q : pop(q), read an q from the input;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	b : pop(b), read an b from the input;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	c : pop(c), read an c from the input;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	z : pop(z), read an z from the input;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End while;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Pop(#); State := f</a:t>
            </a:r>
            <a:endParaRPr lang="el-GR" altLang="id-ID" sz="1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39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41355"/>
            <a:ext cx="7543800" cy="477908"/>
          </a:xfrm>
        </p:spPr>
        <p:txBody>
          <a:bodyPr/>
          <a:lstStyle/>
          <a:p>
            <a:r>
              <a:rPr lang="en-US" altLang="id-ID" sz="2400" dirty="0" err="1"/>
              <a:t>Contoh</a:t>
            </a:r>
            <a:r>
              <a:rPr lang="en-US" altLang="id-ID" sz="2400" dirty="0"/>
              <a:t> Lain [3] </a:t>
            </a:r>
            <a:r>
              <a:rPr lang="en-US" altLang="id-ID" sz="2400" dirty="0" smtClean="0"/>
              <a:t>predictive </a:t>
            </a:r>
            <a:r>
              <a:rPr lang="en-US" altLang="id-ID" sz="2400" dirty="0"/>
              <a:t>parser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719263"/>
            <a:ext cx="8686800" cy="4411662"/>
          </a:xfrm>
        </p:spPr>
        <p:txBody>
          <a:bodyPr numCol="2"/>
          <a:lstStyle/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State:=</a:t>
            </a:r>
            <a:r>
              <a:rPr lang="en-US" altLang="id-ID" sz="18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; Push(#); State:=p; </a:t>
            </a:r>
            <a:endParaRPr lang="id-ID" altLang="id-ID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Push(S); State:=q; read(symbol)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While top-of-stack &lt;&gt; # do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case top-of-stack  of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	S : if symbol &lt;&gt; z then exit to error routine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	     else pop(S) and push(</a:t>
            </a:r>
            <a:r>
              <a:rPr lang="en-US" altLang="id-ID" sz="1800" b="1" dirty="0" err="1">
                <a:latin typeface="Times New Roman" pitchFamily="18" charset="0"/>
                <a:cs typeface="Times New Roman" pitchFamily="18" charset="0"/>
              </a:rPr>
              <a:t>zPzQz</a:t>
            </a: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	P : if symbol = b then 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		pop(P) and push(</a:t>
            </a:r>
            <a:r>
              <a:rPr lang="en-US" altLang="id-ID" sz="1800" b="1" dirty="0" err="1">
                <a:latin typeface="Times New Roman" pitchFamily="18" charset="0"/>
                <a:cs typeface="Times New Roman" pitchFamily="18" charset="0"/>
              </a:rPr>
              <a:t>bPb</a:t>
            </a: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	    else 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		if symbol = p then 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		    or pop(P) and push(p)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		else exit to error routine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	Q : if symbol = c then 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		either pop(Q) and push(</a:t>
            </a:r>
            <a:r>
              <a:rPr lang="en-US" altLang="id-ID" sz="1800" b="1" dirty="0" err="1">
                <a:latin typeface="Times New Roman" pitchFamily="18" charset="0"/>
                <a:cs typeface="Times New Roman" pitchFamily="18" charset="0"/>
              </a:rPr>
              <a:t>cQc</a:t>
            </a: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	    else 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		if symbol = q then 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	      	    pop(Q) and push(q)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		else exit to error routine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	p : if symbol &lt;&gt; p then exit to error routine 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	     else pop(p); read(symbol)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	q : if symbol &lt;&gt; q then exit to error routine 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	     else pop(q); read(symbol)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	b : if symbol &lt;&gt; b then exit to error routine 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	     else pop(b); read(symbol)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{ … Case </a:t>
            </a:r>
            <a:r>
              <a:rPr lang="en-US" altLang="id-ID" sz="1800" b="1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l-GR" altLang="id-ID" sz="1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22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 err="1"/>
              <a:t>Contoh</a:t>
            </a:r>
            <a:r>
              <a:rPr lang="en-US" altLang="id-ID" dirty="0"/>
              <a:t> Lain [4] </a:t>
            </a:r>
            <a:r>
              <a:rPr lang="en-US" altLang="id-ID" dirty="0" smtClean="0"/>
              <a:t>predictive </a:t>
            </a:r>
            <a:r>
              <a:rPr lang="en-US" altLang="id-ID" dirty="0"/>
              <a:t>parser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2223315"/>
            <a:ext cx="8326438" cy="4054844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{ … Case }</a:t>
            </a:r>
            <a:endParaRPr lang="el-GR" altLang="id-ID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	c : if symbol &lt;&gt; c then exit to error routine 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	     else pop(c); read(symbol)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	z : if symbol &lt;&gt; z then exit to error routine 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	     else pop(z); read(symbol)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end Case;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End while;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Pop(#); State := </a:t>
            </a:r>
            <a:r>
              <a:rPr lang="en-US" altLang="id-ID" sz="1800" b="1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en-US" altLang="id-ID" sz="1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12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Lookahead Principle [1]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dirty="0" err="1"/>
              <a:t>Melihat</a:t>
            </a:r>
            <a:r>
              <a:rPr lang="en-US" altLang="id-ID" dirty="0"/>
              <a:t> </a:t>
            </a:r>
            <a:r>
              <a:rPr lang="en-US" altLang="id-ID" dirty="0" err="1"/>
              <a:t>simbol</a:t>
            </a:r>
            <a:r>
              <a:rPr lang="en-US" altLang="id-ID" dirty="0"/>
              <a:t> di current head, </a:t>
            </a:r>
            <a:r>
              <a:rPr lang="en-US" altLang="id-ID" dirty="0" err="1"/>
              <a:t>untuk</a:t>
            </a:r>
            <a:r>
              <a:rPr lang="en-US" altLang="id-ID" dirty="0"/>
              <a:t> </a:t>
            </a:r>
            <a:r>
              <a:rPr lang="en-US" altLang="id-ID" dirty="0" err="1"/>
              <a:t>disimpan</a:t>
            </a:r>
            <a:r>
              <a:rPr lang="en-US" altLang="id-ID" dirty="0"/>
              <a:t> di variable, </a:t>
            </a:r>
          </a:p>
          <a:p>
            <a:r>
              <a:rPr lang="en-US" altLang="id-ID" dirty="0" err="1"/>
              <a:t>Transisi</a:t>
            </a:r>
            <a:r>
              <a:rPr lang="en-US" altLang="id-ID" dirty="0"/>
              <a:t> </a:t>
            </a:r>
            <a:r>
              <a:rPr lang="en-US" altLang="id-ID" dirty="0" err="1"/>
              <a:t>ditentukan</a:t>
            </a:r>
            <a:r>
              <a:rPr lang="en-US" altLang="id-ID" dirty="0"/>
              <a:t> </a:t>
            </a:r>
            <a:r>
              <a:rPr lang="en-US" altLang="id-ID" dirty="0" err="1"/>
              <a:t>dengan</a:t>
            </a:r>
            <a:r>
              <a:rPr lang="en-US" altLang="id-ID" dirty="0"/>
              <a:t> </a:t>
            </a:r>
            <a:r>
              <a:rPr lang="en-US" altLang="id-ID" dirty="0" err="1"/>
              <a:t>melihat</a:t>
            </a:r>
            <a:r>
              <a:rPr lang="en-US" altLang="id-ID" dirty="0"/>
              <a:t> top stack, </a:t>
            </a:r>
            <a:r>
              <a:rPr lang="en-US" altLang="id-ID" dirty="0" err="1"/>
              <a:t>dan</a:t>
            </a:r>
            <a:r>
              <a:rPr lang="en-US" altLang="id-ID" dirty="0"/>
              <a:t> </a:t>
            </a:r>
            <a:r>
              <a:rPr lang="en-US" altLang="id-ID" dirty="0" err="1"/>
              <a:t>simbol</a:t>
            </a:r>
            <a:r>
              <a:rPr lang="en-US" altLang="id-ID" dirty="0"/>
              <a:t> yang </a:t>
            </a:r>
            <a:r>
              <a:rPr lang="en-US" altLang="id-ID" dirty="0" err="1"/>
              <a:t>disimpan</a:t>
            </a:r>
            <a:r>
              <a:rPr lang="en-US" altLang="id-ID" dirty="0"/>
              <a:t> </a:t>
            </a:r>
            <a:r>
              <a:rPr lang="en-US" altLang="id-ID" dirty="0" err="1"/>
              <a:t>itu</a:t>
            </a:r>
            <a:r>
              <a:rPr lang="en-US" altLang="id-ID" dirty="0"/>
              <a:t>.</a:t>
            </a:r>
          </a:p>
          <a:p>
            <a:pPr lvl="1"/>
            <a:r>
              <a:rPr lang="en-US" altLang="id-ID" dirty="0"/>
              <a:t>Read(symbol)</a:t>
            </a:r>
          </a:p>
          <a:p>
            <a:pPr lvl="1"/>
            <a:r>
              <a:rPr lang="en-US" altLang="id-ID" dirty="0"/>
              <a:t>If symbol not x then exit to error routine</a:t>
            </a:r>
          </a:p>
          <a:p>
            <a:r>
              <a:rPr lang="en-US" altLang="id-ID" dirty="0" err="1"/>
              <a:t>atau</a:t>
            </a:r>
            <a:r>
              <a:rPr lang="en-US" altLang="id-ID" dirty="0"/>
              <a:t> </a:t>
            </a:r>
          </a:p>
          <a:p>
            <a:pPr lvl="1"/>
            <a:r>
              <a:rPr lang="en-US" altLang="id-ID" dirty="0"/>
              <a:t>Read(symbol)</a:t>
            </a:r>
          </a:p>
          <a:p>
            <a:pPr lvl="1"/>
            <a:r>
              <a:rPr lang="en-US" altLang="id-ID" dirty="0"/>
              <a:t>If symbol not end-of-string then exit to error routine</a:t>
            </a:r>
          </a:p>
          <a:p>
            <a:pPr lvl="1">
              <a:buFont typeface="Wingdings" pitchFamily="2" charset="2"/>
              <a:buNone/>
            </a:pPr>
            <a:endParaRPr lang="en-US" altLang="id-ID" dirty="0"/>
          </a:p>
        </p:txBody>
      </p:sp>
    </p:spTree>
    <p:extLst>
      <p:ext uri="{BB962C8B-B14F-4D97-AF65-F5344CB8AC3E}">
        <p14:creationId xmlns:p14="http://schemas.microsoft.com/office/powerpoint/2010/main" val="240825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Lookahead Principle [2]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State := I; Push</a:t>
            </a:r>
            <a:r>
              <a:rPr lang="en-US" altLang="id-ID" sz="1800" b="1" dirty="0" smtClean="0">
                <a:latin typeface="Times New Roman" pitchFamily="18" charset="0"/>
                <a:cs typeface="Times New Roman" pitchFamily="18" charset="0"/>
              </a:rPr>
              <a:t>(#);</a:t>
            </a:r>
            <a:r>
              <a:rPr lang="id-ID" altLang="id-ID" sz="1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id-ID" sz="1800" b="1" dirty="0" smtClean="0">
                <a:latin typeface="Times New Roman" pitchFamily="18" charset="0"/>
                <a:cs typeface="Times New Roman" pitchFamily="18" charset="0"/>
              </a:rPr>
              <a:t>State </a:t>
            </a: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:= p; Push(S</a:t>
            </a:r>
            <a:r>
              <a:rPr lang="en-US" altLang="id-ID" sz="1800" b="1" dirty="0" smtClean="0"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id-ID" altLang="id-ID" sz="1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id-ID" sz="1800" b="1" dirty="0" smtClean="0">
                <a:latin typeface="Times New Roman" pitchFamily="18" charset="0"/>
                <a:cs typeface="Times New Roman" pitchFamily="18" charset="0"/>
              </a:rPr>
              <a:t>State </a:t>
            </a: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:= q; Read(symbol)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While top-of-stack &lt;&gt; # do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case top-of-stack of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	S : if symbol &lt;&gt; x then pop(S)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	     else pop(S), push(</a:t>
            </a:r>
            <a:r>
              <a:rPr lang="en-US" altLang="id-ID" sz="1800" b="1" dirty="0" err="1">
                <a:latin typeface="Times New Roman" pitchFamily="18" charset="0"/>
                <a:cs typeface="Times New Roman" pitchFamily="18" charset="0"/>
              </a:rPr>
              <a:t>xSy</a:t>
            </a: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	x : if symbol not x then exit to error routine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	     else pop(x), read(symbol);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	y : if symbol not y then exit to error routine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	     else pop(y), read(symbol);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	End case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End while;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Pop(#)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if symbol not end-of-string marker then exit to error routine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id-ID" sz="1800" b="1" dirty="0">
                <a:latin typeface="Times New Roman" pitchFamily="18" charset="0"/>
                <a:cs typeface="Times New Roman" pitchFamily="18" charset="0"/>
              </a:rPr>
              <a:t>State := f;</a:t>
            </a:r>
          </a:p>
        </p:txBody>
      </p:sp>
    </p:spTree>
    <p:extLst>
      <p:ext uri="{BB962C8B-B14F-4D97-AF65-F5344CB8AC3E}">
        <p14:creationId xmlns:p14="http://schemas.microsoft.com/office/powerpoint/2010/main" val="217594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Lookahead Principle [3]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Permasalahan di atas, sebenarnya adalah pemilihan aturan transisi kita jalankan pada saat grammer memiliki lebih dari 1 aturan penurunan yang bisa di jalankan berdasar input yang ada.</a:t>
            </a:r>
          </a:p>
          <a:p>
            <a:r>
              <a:rPr lang="en-US" altLang="id-ID"/>
              <a:t>Kemampuan untuk memilih ini disebut dengan predictive parser.</a:t>
            </a:r>
          </a:p>
          <a:p>
            <a:r>
              <a:rPr lang="en-US" altLang="id-ID"/>
              <a:t>Dalam kasus di atas kita hanya menggunakan 1 symbol (buffer)</a:t>
            </a:r>
          </a:p>
        </p:txBody>
      </p:sp>
    </p:spTree>
    <p:extLst>
      <p:ext uri="{BB962C8B-B14F-4D97-AF65-F5344CB8AC3E}">
        <p14:creationId xmlns:p14="http://schemas.microsoft.com/office/powerpoint/2010/main" val="327170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Derivasi [1]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id-ID" sz="2000" dirty="0" err="1"/>
              <a:t>Sebagaimana</a:t>
            </a:r>
            <a:r>
              <a:rPr lang="en-US" altLang="id-ID" sz="2000" dirty="0"/>
              <a:t> regular </a:t>
            </a:r>
            <a:r>
              <a:rPr lang="en-US" altLang="id-ID" sz="2000" dirty="0" err="1"/>
              <a:t>grammer</a:t>
            </a:r>
            <a:r>
              <a:rPr lang="en-US" altLang="id-ID" sz="2000" dirty="0"/>
              <a:t>, CFG </a:t>
            </a:r>
            <a:r>
              <a:rPr lang="en-US" altLang="id-ID" sz="2000" dirty="0" err="1"/>
              <a:t>akan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menggenerate</a:t>
            </a:r>
            <a:r>
              <a:rPr lang="en-US" altLang="id-ID" sz="2000" dirty="0"/>
              <a:t> string </a:t>
            </a:r>
            <a:r>
              <a:rPr lang="en-US" altLang="id-ID" sz="2000" dirty="0" err="1"/>
              <a:t>melalui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derivasi</a:t>
            </a:r>
            <a:r>
              <a:rPr lang="en-US" altLang="id-ID" sz="2000" dirty="0"/>
              <a:t>.</a:t>
            </a:r>
          </a:p>
          <a:p>
            <a:pPr>
              <a:lnSpc>
                <a:spcPct val="80000"/>
              </a:lnSpc>
            </a:pPr>
            <a:r>
              <a:rPr lang="en-US" altLang="id-ID" sz="2000" dirty="0"/>
              <a:t>Parse Tree : </a:t>
            </a:r>
            <a:r>
              <a:rPr lang="en-US" altLang="id-ID" sz="2000" dirty="0" err="1"/>
              <a:t>pohon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dimana</a:t>
            </a:r>
            <a:r>
              <a:rPr lang="en-US" altLang="id-ID" sz="2000" dirty="0"/>
              <a:t> node </a:t>
            </a:r>
            <a:r>
              <a:rPr lang="en-US" altLang="id-ID" sz="2000" dirty="0" err="1"/>
              <a:t>adalah</a:t>
            </a:r>
            <a:r>
              <a:rPr lang="en-US" altLang="id-ID" sz="2000" dirty="0"/>
              <a:t> terminal </a:t>
            </a:r>
            <a:r>
              <a:rPr lang="en-US" altLang="id-ID" sz="2000" dirty="0" err="1"/>
              <a:t>dan</a:t>
            </a:r>
            <a:r>
              <a:rPr lang="en-US" altLang="id-ID" sz="2000" dirty="0"/>
              <a:t> non terminal </a:t>
            </a:r>
            <a:r>
              <a:rPr lang="en-US" altLang="id-ID" sz="2000" dirty="0" err="1"/>
              <a:t>dari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grammer</a:t>
            </a:r>
            <a:r>
              <a:rPr lang="en-US" altLang="id-ID" sz="2000" dirty="0"/>
              <a:t>, </a:t>
            </a:r>
            <a:r>
              <a:rPr lang="en-US" altLang="id-ID" sz="2000" dirty="0" err="1"/>
              <a:t>dimana</a:t>
            </a:r>
            <a:r>
              <a:rPr lang="en-US" altLang="id-ID" sz="2000" dirty="0"/>
              <a:t> root </a:t>
            </a:r>
            <a:r>
              <a:rPr lang="en-US" altLang="id-ID" sz="2000" dirty="0" err="1"/>
              <a:t>adalah</a:t>
            </a:r>
            <a:r>
              <a:rPr lang="en-US" altLang="id-ID" sz="2000" dirty="0"/>
              <a:t> starting symbol, </a:t>
            </a:r>
            <a:r>
              <a:rPr lang="en-US" altLang="id-ID" sz="2000" dirty="0" err="1"/>
              <a:t>dan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anak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dari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setiap</a:t>
            </a:r>
            <a:r>
              <a:rPr lang="en-US" altLang="id-ID" sz="2000" dirty="0"/>
              <a:t> non terminal </a:t>
            </a:r>
            <a:r>
              <a:rPr lang="en-US" altLang="id-ID" sz="2000" dirty="0" err="1"/>
              <a:t>adalah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simbol</a:t>
            </a:r>
            <a:r>
              <a:rPr lang="en-US" altLang="id-ID" sz="2000" dirty="0"/>
              <a:t> yang </a:t>
            </a:r>
            <a:r>
              <a:rPr lang="en-US" altLang="id-ID" sz="2000" dirty="0" err="1"/>
              <a:t>menggantikan</a:t>
            </a:r>
            <a:r>
              <a:rPr lang="en-US" altLang="id-ID" sz="2000" dirty="0"/>
              <a:t> non terminal </a:t>
            </a:r>
            <a:r>
              <a:rPr lang="en-US" altLang="id-ID" sz="2000" dirty="0" err="1"/>
              <a:t>itu</a:t>
            </a:r>
            <a:r>
              <a:rPr lang="en-US" altLang="id-ID" sz="2000" dirty="0"/>
              <a:t>.</a:t>
            </a:r>
          </a:p>
          <a:p>
            <a:pPr>
              <a:lnSpc>
                <a:spcPct val="80000"/>
              </a:lnSpc>
            </a:pPr>
            <a:r>
              <a:rPr lang="en-US" altLang="id-ID" sz="2000" dirty="0" err="1"/>
              <a:t>Contoh</a:t>
            </a:r>
            <a:r>
              <a:rPr lang="en-US" altLang="id-ID" sz="2000" dirty="0"/>
              <a:t> : </a:t>
            </a:r>
          </a:p>
          <a:p>
            <a:pPr lvl="1">
              <a:lnSpc>
                <a:spcPct val="80000"/>
              </a:lnSpc>
            </a:pPr>
            <a:r>
              <a:rPr lang="en-US" altLang="id-ID" sz="1800" dirty="0"/>
              <a:t>S </a:t>
            </a:r>
            <a:r>
              <a:rPr lang="en-US" altLang="id-ID" sz="1800" dirty="0">
                <a:sym typeface="Wingdings" pitchFamily="2" charset="2"/>
              </a:rPr>
              <a:t> </a:t>
            </a:r>
            <a:r>
              <a:rPr lang="en-US" altLang="id-ID" sz="1800" dirty="0" err="1">
                <a:sym typeface="Wingdings" pitchFamily="2" charset="2"/>
              </a:rPr>
              <a:t>zMNz</a:t>
            </a:r>
            <a:endParaRPr lang="en-US" altLang="id-ID" sz="1800" dirty="0">
              <a:sym typeface="Wingdings" pitchFamily="2" charset="2"/>
            </a:endParaRPr>
          </a:p>
          <a:p>
            <a:pPr lvl="1">
              <a:lnSpc>
                <a:spcPct val="80000"/>
              </a:lnSpc>
            </a:pPr>
            <a:r>
              <a:rPr lang="en-US" altLang="id-ID" sz="1800" dirty="0">
                <a:sym typeface="Wingdings" pitchFamily="2" charset="2"/>
              </a:rPr>
              <a:t>M  </a:t>
            </a:r>
            <a:r>
              <a:rPr lang="en-US" altLang="id-ID" sz="1800" dirty="0" err="1">
                <a:sym typeface="Wingdings" pitchFamily="2" charset="2"/>
              </a:rPr>
              <a:t>aMa</a:t>
            </a:r>
            <a:endParaRPr lang="en-US" altLang="id-ID" sz="1800" dirty="0">
              <a:sym typeface="Wingdings" pitchFamily="2" charset="2"/>
            </a:endParaRPr>
          </a:p>
          <a:p>
            <a:pPr lvl="1">
              <a:lnSpc>
                <a:spcPct val="80000"/>
              </a:lnSpc>
            </a:pPr>
            <a:r>
              <a:rPr lang="en-US" altLang="id-ID" sz="1800" dirty="0"/>
              <a:t>M </a:t>
            </a:r>
            <a:r>
              <a:rPr lang="en-US" altLang="id-ID" sz="1800" dirty="0">
                <a:sym typeface="Wingdings" pitchFamily="2" charset="2"/>
              </a:rPr>
              <a:t> z</a:t>
            </a:r>
          </a:p>
          <a:p>
            <a:pPr lvl="1">
              <a:lnSpc>
                <a:spcPct val="80000"/>
              </a:lnSpc>
            </a:pPr>
            <a:r>
              <a:rPr lang="en-US" altLang="id-ID" sz="1800" dirty="0"/>
              <a:t>N </a:t>
            </a:r>
            <a:r>
              <a:rPr lang="en-US" altLang="id-ID" sz="1800" dirty="0">
                <a:sym typeface="Wingdings" pitchFamily="2" charset="2"/>
              </a:rPr>
              <a:t> </a:t>
            </a:r>
            <a:r>
              <a:rPr lang="en-US" altLang="id-ID" sz="1800" dirty="0" err="1">
                <a:sym typeface="Wingdings" pitchFamily="2" charset="2"/>
              </a:rPr>
              <a:t>bNb</a:t>
            </a:r>
            <a:endParaRPr lang="en-US" altLang="id-ID" sz="1800" dirty="0">
              <a:sym typeface="Wingdings" pitchFamily="2" charset="2"/>
            </a:endParaRPr>
          </a:p>
          <a:p>
            <a:pPr lvl="1">
              <a:lnSpc>
                <a:spcPct val="80000"/>
              </a:lnSpc>
            </a:pPr>
            <a:r>
              <a:rPr lang="en-US" altLang="id-ID" sz="1800" dirty="0"/>
              <a:t>N </a:t>
            </a:r>
            <a:r>
              <a:rPr lang="en-US" altLang="id-ID" sz="1800" dirty="0">
                <a:sym typeface="Wingdings" pitchFamily="2" charset="2"/>
              </a:rPr>
              <a:t> z</a:t>
            </a:r>
            <a:endParaRPr lang="en-US" altLang="id-ID" sz="1800" dirty="0"/>
          </a:p>
        </p:txBody>
      </p:sp>
    </p:spTree>
    <p:extLst>
      <p:ext uri="{BB962C8B-B14F-4D97-AF65-F5344CB8AC3E}">
        <p14:creationId xmlns:p14="http://schemas.microsoft.com/office/powerpoint/2010/main" val="2902070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k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Lookahead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pakai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hanya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simbol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Namun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permasalahan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selesaikan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1 buffer.</a:t>
            </a:r>
          </a:p>
          <a:p>
            <a:pPr>
              <a:lnSpc>
                <a:spcPct val="90000"/>
              </a:lnSpc>
            </a:pP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lvl="1">
              <a:lnSpc>
                <a:spcPct val="90000"/>
              </a:lnSpc>
            </a:pPr>
            <a:r>
              <a:rPr lang="en-US" altLang="id-ID" sz="18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id-ID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xSz</a:t>
            </a:r>
            <a:endParaRPr lang="en-US" altLang="id-ID" sz="18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id-ID" sz="18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SxyTyz</a:t>
            </a:r>
            <a:endParaRPr lang="en-US" altLang="id-ID" sz="18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id-ID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T</a:t>
            </a:r>
            <a:r>
              <a:rPr lang="el-GR" altLang="id-ID" sz="18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λ</a:t>
            </a:r>
            <a:endParaRPr lang="en-US" altLang="id-ID" sz="1800" dirty="0"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Di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kasus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memprediksi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hanya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membaca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simbol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saja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Kita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butuh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tau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sebanyak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buah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simbol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Parser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jenis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sebut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LL(2) parser.</a:t>
            </a:r>
            <a:endParaRPr lang="el-GR" altLang="id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18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Table </a:t>
            </a:r>
            <a:r>
              <a:rPr lang="en-US" dirty="0" err="1"/>
              <a:t>untuk</a:t>
            </a:r>
            <a:r>
              <a:rPr lang="en-US" dirty="0"/>
              <a:t> LL(1) </a:t>
            </a:r>
            <a:r>
              <a:rPr lang="en-US" dirty="0" err="1"/>
              <a:t>adalah</a:t>
            </a:r>
            <a:r>
              <a:rPr lang="en-US" dirty="0"/>
              <a:t> array </a:t>
            </a:r>
            <a:r>
              <a:rPr lang="en-US" dirty="0" smtClean="0"/>
              <a:t>2D.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/>
              <a:t>menyatakan</a:t>
            </a:r>
            <a:r>
              <a:rPr lang="en-US" dirty="0"/>
              <a:t> label non terminal,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/>
              <a:t>label terminal + EOS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parse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pekerjaan</a:t>
            </a:r>
            <a:r>
              <a:rPr lang="en-US" dirty="0" smtClean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segmen</a:t>
            </a:r>
            <a:r>
              <a:rPr lang="en-US" dirty="0"/>
              <a:t> program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memparsing</a:t>
            </a:r>
            <a:r>
              <a:rPr lang="en-US" dirty="0" smtClean="0"/>
              <a:t> </a:t>
            </a:r>
            <a:r>
              <a:rPr lang="en-US" dirty="0"/>
              <a:t>language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3068-8A7F-4EE9-BCE3-C828D5CEEAC1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2168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Tentukan</a:t>
            </a:r>
            <a:r>
              <a:rPr lang="en-US" dirty="0"/>
              <a:t> LL(1) parse table </a:t>
            </a:r>
            <a:r>
              <a:rPr lang="en-US" dirty="0" err="1"/>
              <a:t>dari</a:t>
            </a:r>
            <a:r>
              <a:rPr lang="en-US" dirty="0"/>
              <a:t> grammar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S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zMNz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M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aMa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M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z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bNb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z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3068-8A7F-4EE9-BCE3-C828D5CEEAC1}" type="slidenum">
              <a:rPr lang="en-US" altLang="en-US" smtClean="0"/>
              <a:pPr/>
              <a:t>22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5" y="4375293"/>
            <a:ext cx="75247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32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Generic LL(k) Parser 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Push(S);</a:t>
            </a:r>
            <a:br>
              <a:rPr lang="en-US" sz="1800" b="1" dirty="0"/>
            </a:br>
            <a:r>
              <a:rPr lang="en-US" sz="1800" b="1" dirty="0"/>
              <a:t>Read(symbol)</a:t>
            </a:r>
            <a:br>
              <a:rPr lang="en-US" sz="1800" b="1" dirty="0"/>
            </a:br>
            <a:r>
              <a:rPr lang="en-US" sz="1800" b="1" dirty="0"/>
              <a:t>While stack not empty do</a:t>
            </a:r>
            <a:br>
              <a:rPr lang="en-US" sz="1800" b="1" dirty="0"/>
            </a:br>
            <a:r>
              <a:rPr lang="en-US" sz="1800" b="1" dirty="0" smtClean="0"/>
              <a:t>		case </a:t>
            </a:r>
            <a:r>
              <a:rPr lang="en-US" sz="1800" b="1" dirty="0"/>
              <a:t>top-of-stack of</a:t>
            </a:r>
            <a:br>
              <a:rPr lang="en-US" sz="1800" b="1" dirty="0"/>
            </a:br>
            <a:r>
              <a:rPr lang="en-US" sz="1800" b="1" dirty="0" smtClean="0"/>
              <a:t>			terminal </a:t>
            </a:r>
            <a:r>
              <a:rPr lang="en-US" sz="1800" b="1" dirty="0"/>
              <a:t>: if top-of-stack = Symbol</a:t>
            </a:r>
            <a:br>
              <a:rPr lang="en-US" sz="1800" b="1" dirty="0"/>
            </a:br>
            <a:r>
              <a:rPr lang="en-US" sz="1800" b="1" dirty="0" smtClean="0"/>
              <a:t>						then </a:t>
            </a:r>
            <a:r>
              <a:rPr lang="en-US" sz="1800" b="1" dirty="0"/>
              <a:t>pop stack and read(Symbol)</a:t>
            </a:r>
            <a:br>
              <a:rPr lang="en-US" sz="1800" b="1" dirty="0"/>
            </a:br>
            <a:r>
              <a:rPr lang="en-US" sz="1800" b="1" dirty="0" smtClean="0"/>
              <a:t>						else </a:t>
            </a:r>
            <a:r>
              <a:rPr lang="en-US" sz="1800" b="1" dirty="0"/>
              <a:t>exit to error routine;</a:t>
            </a:r>
            <a:br>
              <a:rPr lang="en-US" sz="1800" b="1" dirty="0"/>
            </a:br>
            <a:r>
              <a:rPr lang="en-US" sz="1800" b="1" dirty="0" smtClean="0"/>
              <a:t>			nonterminal </a:t>
            </a:r>
            <a:r>
              <a:rPr lang="en-US" sz="1800" b="1" dirty="0"/>
              <a:t>: if table[top-of-stack ,Symbol] </a:t>
            </a:r>
            <a:r>
              <a:rPr lang="en-US" sz="1800" b="1" dirty="0" smtClean="0"/>
              <a:t>								&lt;&gt; </a:t>
            </a:r>
            <a:r>
              <a:rPr lang="en-US" sz="1800" b="1" dirty="0"/>
              <a:t>error</a:t>
            </a:r>
            <a:br>
              <a:rPr lang="en-US" sz="1800" b="1" dirty="0"/>
            </a:br>
            <a:r>
              <a:rPr lang="en-US" sz="1800" b="1" dirty="0" smtClean="0"/>
              <a:t>							then </a:t>
            </a:r>
            <a:r>
              <a:rPr lang="en-US" sz="1800" b="1" dirty="0"/>
              <a:t>replace top-of-stack with </a:t>
            </a:r>
            <a:r>
              <a:rPr lang="en-US" sz="1800" b="1" dirty="0" smtClean="0"/>
              <a:t>								table[top-of-stack </a:t>
            </a:r>
            <a:r>
              <a:rPr lang="en-US" sz="1800" b="1" dirty="0"/>
              <a:t>, Symbol]</a:t>
            </a:r>
            <a:br>
              <a:rPr lang="en-US" sz="1800" b="1" dirty="0"/>
            </a:br>
            <a:r>
              <a:rPr lang="en-US" sz="1800" b="1" dirty="0" smtClean="0"/>
              <a:t>							else </a:t>
            </a:r>
            <a:r>
              <a:rPr lang="en-US" sz="1800" b="1" dirty="0"/>
              <a:t>exit to error routine;</a:t>
            </a:r>
            <a:br>
              <a:rPr lang="en-US" sz="1800" b="1" dirty="0"/>
            </a:br>
            <a:r>
              <a:rPr lang="en-US" sz="1800" b="1" dirty="0" smtClean="0"/>
              <a:t>		End </a:t>
            </a:r>
            <a:r>
              <a:rPr lang="en-US" sz="1800" b="1" dirty="0"/>
              <a:t>case</a:t>
            </a:r>
            <a:br>
              <a:rPr lang="en-US" sz="1800" b="1" dirty="0"/>
            </a:br>
            <a:r>
              <a:rPr lang="en-US" sz="1800" b="1" dirty="0"/>
              <a:t>End while;</a:t>
            </a:r>
            <a:br>
              <a:rPr lang="en-US" sz="1800" b="1" dirty="0"/>
            </a:br>
            <a:r>
              <a:rPr lang="en-US" sz="1800" b="1" dirty="0"/>
              <a:t>if symbol not end-of-string marker then exit to error routine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3068-8A7F-4EE9-BCE3-C828D5CEEAC1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240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Daftar Pustaka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77656"/>
            <a:ext cx="8229600" cy="4270744"/>
          </a:xfrm>
        </p:spPr>
        <p:txBody>
          <a:bodyPr/>
          <a:lstStyle/>
          <a:p>
            <a:pPr marL="571500" indent="-571500">
              <a:buSzPct val="100000"/>
              <a:buFontTx/>
              <a:buAutoNum type="arabicPeriod"/>
            </a:pPr>
            <a:r>
              <a:rPr lang="en-US" altLang="id-ID" sz="2000" dirty="0" err="1"/>
              <a:t>Brookshear</a:t>
            </a:r>
            <a:r>
              <a:rPr lang="en-US" altLang="id-ID" sz="2000" dirty="0"/>
              <a:t>, Glen. J. “Theory of Computation : Formal Language, Automata and Complexity”, The Benjamin/Cummings Publishing Company, 1989</a:t>
            </a:r>
          </a:p>
          <a:p>
            <a:pPr marL="571500" indent="-571500">
              <a:buSzPct val="100000"/>
              <a:buFontTx/>
              <a:buAutoNum type="arabicPeriod"/>
            </a:pPr>
            <a:r>
              <a:rPr lang="en-US" altLang="id-ID" sz="2000" dirty="0" err="1"/>
              <a:t>Hopcroft</a:t>
            </a:r>
            <a:r>
              <a:rPr lang="en-US" altLang="id-ID" sz="2000" dirty="0"/>
              <a:t>, </a:t>
            </a:r>
            <a:r>
              <a:rPr lang="en-US" altLang="id-ID" sz="2000" dirty="0" err="1"/>
              <a:t>Jhon</a:t>
            </a:r>
            <a:r>
              <a:rPr lang="en-US" altLang="id-ID" sz="2000" dirty="0"/>
              <a:t> E. and Jeffery D. Ullman, “Introduction to Automata Theory, Language, and Computation”</a:t>
            </a:r>
          </a:p>
        </p:txBody>
      </p:sp>
    </p:spTree>
    <p:extLst>
      <p:ext uri="{BB962C8B-B14F-4D97-AF65-F5344CB8AC3E}">
        <p14:creationId xmlns:p14="http://schemas.microsoft.com/office/powerpoint/2010/main" val="2448823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358775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643063" cy="365125"/>
          </a:xfrm>
        </p:spPr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10/31/2018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Derivasi [2]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sz="2000" dirty="0"/>
              <a:t>Ada </a:t>
            </a:r>
            <a:r>
              <a:rPr lang="en-US" altLang="id-ID" sz="2000" dirty="0" err="1"/>
              <a:t>dua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pendekatan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yakni</a:t>
            </a:r>
            <a:endParaRPr lang="en-US" altLang="id-ID" sz="2000" dirty="0"/>
          </a:p>
          <a:p>
            <a:r>
              <a:rPr lang="en-US" altLang="id-ID" sz="2000" dirty="0"/>
              <a:t>Leftmost derivation</a:t>
            </a:r>
          </a:p>
          <a:p>
            <a:pPr lvl="1">
              <a:buFont typeface="Wingdings" pitchFamily="2" charset="2"/>
              <a:buNone/>
            </a:pPr>
            <a:r>
              <a:rPr lang="en-US" altLang="id-ID" dirty="0"/>
              <a:t> S </a:t>
            </a:r>
            <a:r>
              <a:rPr lang="en-US" altLang="id-ID" dirty="0">
                <a:sym typeface="Wingdings" pitchFamily="2" charset="2"/>
              </a:rPr>
              <a:t> </a:t>
            </a:r>
            <a:r>
              <a:rPr lang="en-US" altLang="id-ID" dirty="0" err="1">
                <a:sym typeface="Wingdings" pitchFamily="2" charset="2"/>
              </a:rPr>
              <a:t>zMNz</a:t>
            </a:r>
            <a:r>
              <a:rPr lang="en-US" altLang="id-ID" dirty="0">
                <a:sym typeface="Wingdings" pitchFamily="2" charset="2"/>
              </a:rPr>
              <a:t>  </a:t>
            </a:r>
            <a:r>
              <a:rPr lang="en-US" altLang="id-ID" dirty="0" err="1">
                <a:sym typeface="Wingdings" pitchFamily="2" charset="2"/>
              </a:rPr>
              <a:t>zaMaNz</a:t>
            </a:r>
            <a:r>
              <a:rPr lang="en-US" altLang="id-ID" dirty="0">
                <a:sym typeface="Wingdings" pitchFamily="2" charset="2"/>
              </a:rPr>
              <a:t> </a:t>
            </a:r>
            <a:r>
              <a:rPr lang="en-US" altLang="id-ID" dirty="0" err="1">
                <a:sym typeface="Wingdings" pitchFamily="2" charset="2"/>
              </a:rPr>
              <a:t>zazaNz</a:t>
            </a:r>
            <a:r>
              <a:rPr lang="en-US" altLang="id-ID" dirty="0">
                <a:sym typeface="Wingdings" pitchFamily="2" charset="2"/>
              </a:rPr>
              <a:t>  </a:t>
            </a:r>
            <a:r>
              <a:rPr lang="en-US" altLang="id-ID" dirty="0" err="1">
                <a:sym typeface="Wingdings" pitchFamily="2" charset="2"/>
              </a:rPr>
              <a:t>zazabNbz</a:t>
            </a:r>
            <a:r>
              <a:rPr lang="en-US" altLang="id-ID" dirty="0">
                <a:sym typeface="Wingdings" pitchFamily="2" charset="2"/>
              </a:rPr>
              <a:t>  </a:t>
            </a:r>
            <a:r>
              <a:rPr lang="en-US" altLang="id-ID" dirty="0" err="1">
                <a:sym typeface="Wingdings" pitchFamily="2" charset="2"/>
              </a:rPr>
              <a:t>zazabzbz</a:t>
            </a:r>
            <a:endParaRPr lang="en-US" altLang="id-ID" dirty="0"/>
          </a:p>
          <a:p>
            <a:r>
              <a:rPr lang="en-US" altLang="id-ID" sz="2000" dirty="0"/>
              <a:t>Rightmost derivation</a:t>
            </a:r>
          </a:p>
          <a:p>
            <a:pPr>
              <a:buFont typeface="Wingdings" pitchFamily="2" charset="2"/>
              <a:buNone/>
            </a:pPr>
            <a:r>
              <a:rPr lang="en-US" altLang="id-ID" sz="2000" dirty="0"/>
              <a:t>	 S </a:t>
            </a:r>
            <a:r>
              <a:rPr lang="en-US" altLang="id-ID" sz="2000" dirty="0">
                <a:sym typeface="Wingdings" pitchFamily="2" charset="2"/>
              </a:rPr>
              <a:t> </a:t>
            </a:r>
            <a:r>
              <a:rPr lang="en-US" altLang="id-ID" sz="2000" dirty="0" err="1">
                <a:sym typeface="Wingdings" pitchFamily="2" charset="2"/>
              </a:rPr>
              <a:t>zMNz</a:t>
            </a:r>
            <a:r>
              <a:rPr lang="en-US" altLang="id-ID" sz="2000" dirty="0">
                <a:sym typeface="Wingdings" pitchFamily="2" charset="2"/>
              </a:rPr>
              <a:t>  </a:t>
            </a:r>
            <a:r>
              <a:rPr lang="en-US" altLang="id-ID" sz="2000" dirty="0" err="1">
                <a:sym typeface="Wingdings" pitchFamily="2" charset="2"/>
              </a:rPr>
              <a:t>zMbNbz</a:t>
            </a:r>
            <a:r>
              <a:rPr lang="en-US" altLang="id-ID" sz="2000" dirty="0">
                <a:sym typeface="Wingdings" pitchFamily="2" charset="2"/>
              </a:rPr>
              <a:t> </a:t>
            </a:r>
            <a:r>
              <a:rPr lang="en-US" altLang="id-ID" sz="2000" dirty="0" err="1">
                <a:sym typeface="Wingdings" pitchFamily="2" charset="2"/>
              </a:rPr>
              <a:t>zMbzbz</a:t>
            </a:r>
            <a:r>
              <a:rPr lang="en-US" altLang="id-ID" sz="2000" dirty="0">
                <a:sym typeface="Wingdings" pitchFamily="2" charset="2"/>
              </a:rPr>
              <a:t>  </a:t>
            </a:r>
            <a:r>
              <a:rPr lang="en-US" altLang="id-ID" sz="2000" dirty="0" err="1">
                <a:sym typeface="Wingdings" pitchFamily="2" charset="2"/>
              </a:rPr>
              <a:t>zaMabzbz</a:t>
            </a:r>
            <a:r>
              <a:rPr lang="en-US" altLang="id-ID" sz="2000" dirty="0">
                <a:sym typeface="Wingdings" pitchFamily="2" charset="2"/>
              </a:rPr>
              <a:t>  </a:t>
            </a:r>
            <a:r>
              <a:rPr lang="en-US" altLang="id-ID" sz="2000" dirty="0" err="1">
                <a:sym typeface="Wingdings" pitchFamily="2" charset="2"/>
              </a:rPr>
              <a:t>zazabzbz</a:t>
            </a:r>
            <a:endParaRPr lang="en-US" altLang="id-ID" sz="2000" dirty="0">
              <a:sym typeface="Wingdings" pitchFamily="2" charset="2"/>
            </a:endParaRPr>
          </a:p>
          <a:p>
            <a:r>
              <a:rPr lang="en-US" altLang="id-ID" sz="2000" dirty="0" err="1"/>
              <a:t>Urutan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cabang</a:t>
            </a:r>
            <a:r>
              <a:rPr lang="en-US" altLang="id-ID" sz="2000" dirty="0"/>
              <a:t> yang </a:t>
            </a:r>
            <a:r>
              <a:rPr lang="en-US" altLang="id-ID" sz="2000" dirty="0" err="1"/>
              <a:t>diturunkan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terlebih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dahulu</a:t>
            </a:r>
            <a:r>
              <a:rPr lang="en-US" altLang="id-ID" sz="2000" dirty="0"/>
              <a:t> </a:t>
            </a:r>
            <a:r>
              <a:rPr lang="en-US" altLang="id-ID" sz="2000" dirty="0" err="1"/>
              <a:t>tidak</a:t>
            </a:r>
            <a:r>
              <a:rPr lang="en-US" altLang="id-ID" sz="2000" dirty="0"/>
              <a:t> </a:t>
            </a:r>
            <a:r>
              <a:rPr lang="en-US" altLang="id-ID" sz="2000" dirty="0" err="1"/>
              <a:t>mempengaruhi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bentuk</a:t>
            </a:r>
            <a:r>
              <a:rPr lang="en-US" altLang="id-ID" sz="2000" dirty="0"/>
              <a:t> final parse tree.</a:t>
            </a:r>
            <a:endParaRPr lang="en-US" altLang="id-ID" sz="20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8134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Hubungan CFG dan PDA [1]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sz="2000" dirty="0" err="1"/>
              <a:t>Sebelum</a:t>
            </a:r>
            <a:r>
              <a:rPr lang="en-US" altLang="id-ID" sz="2000" dirty="0"/>
              <a:t> </a:t>
            </a:r>
            <a:r>
              <a:rPr lang="en-US" altLang="id-ID" sz="2000" dirty="0" err="1"/>
              <a:t>membahas</a:t>
            </a:r>
            <a:r>
              <a:rPr lang="en-US" altLang="id-ID" sz="2000" dirty="0"/>
              <a:t> </a:t>
            </a:r>
            <a:r>
              <a:rPr lang="en-US" altLang="id-ID" sz="2000" dirty="0" err="1"/>
              <a:t>lebih</a:t>
            </a:r>
            <a:r>
              <a:rPr lang="en-US" altLang="id-ID" sz="2000" dirty="0"/>
              <a:t> </a:t>
            </a:r>
            <a:r>
              <a:rPr lang="en-US" altLang="id-ID" sz="2000" dirty="0" err="1"/>
              <a:t>lanjut</a:t>
            </a:r>
            <a:r>
              <a:rPr lang="en-US" altLang="id-ID" sz="2000" dirty="0"/>
              <a:t>, </a:t>
            </a:r>
            <a:r>
              <a:rPr lang="en-US" altLang="id-ID" sz="2000" dirty="0" err="1"/>
              <a:t>perhatikan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notasi</a:t>
            </a:r>
            <a:endParaRPr lang="en-US" altLang="id-ID" sz="2000" dirty="0"/>
          </a:p>
          <a:p>
            <a:pPr>
              <a:buFont typeface="Wingdings" pitchFamily="2" charset="2"/>
              <a:buNone/>
            </a:pPr>
            <a:r>
              <a:rPr lang="en-US" altLang="id-ID" sz="2000" dirty="0"/>
              <a:t>		(p, a, s; q, xyz)</a:t>
            </a:r>
          </a:p>
          <a:p>
            <a:r>
              <a:rPr lang="en-US" altLang="id-ID" sz="2000" dirty="0" err="1"/>
              <a:t>akan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dibaca</a:t>
            </a:r>
            <a:r>
              <a:rPr lang="en-US" altLang="id-ID" sz="2000" dirty="0"/>
              <a:t> current state p, </a:t>
            </a:r>
            <a:r>
              <a:rPr lang="en-US" altLang="id-ID" sz="2000" dirty="0" err="1"/>
              <a:t>membaca</a:t>
            </a:r>
            <a:r>
              <a:rPr lang="en-US" altLang="id-ID" sz="2000" dirty="0"/>
              <a:t> a, </a:t>
            </a:r>
            <a:r>
              <a:rPr lang="en-US" altLang="id-ID" sz="2000" dirty="0" err="1"/>
              <a:t>dan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mempop</a:t>
            </a:r>
            <a:r>
              <a:rPr lang="en-US" altLang="id-ID" sz="2000" dirty="0"/>
              <a:t> s; </a:t>
            </a:r>
            <a:r>
              <a:rPr lang="en-US" altLang="id-ID" sz="2000" dirty="0" err="1"/>
              <a:t>akan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berpindah</a:t>
            </a:r>
            <a:r>
              <a:rPr lang="en-US" altLang="id-ID" sz="2000" dirty="0"/>
              <a:t> </a:t>
            </a:r>
            <a:r>
              <a:rPr lang="en-US" altLang="id-ID" sz="2000" dirty="0" err="1"/>
              <a:t>ke</a:t>
            </a:r>
            <a:r>
              <a:rPr lang="en-US" altLang="id-ID" sz="2000" dirty="0"/>
              <a:t> q, </a:t>
            </a:r>
            <a:r>
              <a:rPr lang="en-US" altLang="id-ID" sz="2000" dirty="0" err="1"/>
              <a:t>dengan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mempush</a:t>
            </a:r>
            <a:r>
              <a:rPr lang="en-US" altLang="id-ID" sz="2000" dirty="0"/>
              <a:t> z, y </a:t>
            </a:r>
            <a:r>
              <a:rPr lang="en-US" altLang="id-ID" sz="2000" dirty="0" err="1"/>
              <a:t>dan</a:t>
            </a:r>
            <a:r>
              <a:rPr lang="en-US" altLang="id-ID" sz="2000" dirty="0"/>
              <a:t> x, </a:t>
            </a:r>
            <a:r>
              <a:rPr lang="en-US" altLang="id-ID" sz="2000" dirty="0" err="1"/>
              <a:t>dan</a:t>
            </a:r>
            <a:r>
              <a:rPr lang="en-US" altLang="id-ID" sz="2000" dirty="0"/>
              <a:t> x </a:t>
            </a:r>
            <a:r>
              <a:rPr lang="en-US" altLang="id-ID" sz="2000" dirty="0" err="1"/>
              <a:t>akan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menjadi</a:t>
            </a:r>
            <a:r>
              <a:rPr lang="en-US" altLang="id-ID" sz="2000" dirty="0"/>
              <a:t> top stack.</a:t>
            </a:r>
          </a:p>
        </p:txBody>
      </p:sp>
    </p:spTree>
    <p:extLst>
      <p:ext uri="{BB962C8B-B14F-4D97-AF65-F5344CB8AC3E}">
        <p14:creationId xmlns:p14="http://schemas.microsoft.com/office/powerpoint/2010/main" val="300129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Hubungan CFG dan PDA [2]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sz="2000" dirty="0" err="1"/>
              <a:t>Pembahasan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kita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fokuskan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ke</a:t>
            </a:r>
            <a:r>
              <a:rPr lang="en-US" altLang="id-ID" sz="2000" dirty="0"/>
              <a:t> </a:t>
            </a:r>
            <a:r>
              <a:rPr lang="en-US" altLang="id-ID" sz="2000" dirty="0" err="1"/>
              <a:t>bahasa</a:t>
            </a:r>
            <a:r>
              <a:rPr lang="en-US" altLang="id-ID" sz="2000" dirty="0"/>
              <a:t> yang di generate </a:t>
            </a:r>
            <a:r>
              <a:rPr lang="en-US" altLang="id-ID" sz="2000" dirty="0" err="1"/>
              <a:t>oleh</a:t>
            </a:r>
            <a:r>
              <a:rPr lang="en-US" altLang="id-ID" sz="2000" dirty="0"/>
              <a:t> CFG </a:t>
            </a:r>
            <a:r>
              <a:rPr lang="en-US" altLang="id-ID" sz="2000" dirty="0" err="1"/>
              <a:t>adalah</a:t>
            </a:r>
            <a:r>
              <a:rPr lang="en-US" altLang="id-ID" sz="2000" dirty="0"/>
              <a:t> </a:t>
            </a:r>
            <a:r>
              <a:rPr lang="en-US" altLang="id-ID" sz="2000" dirty="0" err="1"/>
              <a:t>bahasa</a:t>
            </a:r>
            <a:r>
              <a:rPr lang="en-US" altLang="id-ID" sz="2000" dirty="0"/>
              <a:t> yang </a:t>
            </a:r>
            <a:r>
              <a:rPr lang="en-US" altLang="id-ID" sz="2000" dirty="0" err="1"/>
              <a:t>diterima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oleh</a:t>
            </a:r>
            <a:r>
              <a:rPr lang="en-US" altLang="id-ID" sz="2000" dirty="0"/>
              <a:t> PDA.</a:t>
            </a:r>
          </a:p>
          <a:p>
            <a:r>
              <a:rPr lang="en-US" altLang="id-ID" sz="2000" dirty="0" err="1"/>
              <a:t>Sehingga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jika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kita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memiliki</a:t>
            </a:r>
            <a:r>
              <a:rPr lang="en-US" altLang="id-ID" sz="2000" dirty="0"/>
              <a:t> CFG : G, </a:t>
            </a:r>
            <a:r>
              <a:rPr lang="en-US" altLang="id-ID" sz="2000" dirty="0" err="1"/>
              <a:t>dan</a:t>
            </a:r>
            <a:r>
              <a:rPr lang="en-US" altLang="id-ID" sz="2000" dirty="0"/>
              <a:t> PDA : M, </a:t>
            </a:r>
            <a:r>
              <a:rPr lang="en-US" altLang="id-ID" sz="2000" dirty="0" err="1"/>
              <a:t>akan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kita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miliki</a:t>
            </a:r>
            <a:endParaRPr lang="en-US" altLang="id-ID" sz="2000" dirty="0"/>
          </a:p>
          <a:p>
            <a:pPr lvl="1"/>
            <a:r>
              <a:rPr lang="en-US" altLang="id-ID" sz="1800" dirty="0"/>
              <a:t>First : </a:t>
            </a:r>
            <a:r>
              <a:rPr lang="en-US" altLang="id-ID" sz="1800" dirty="0" err="1"/>
              <a:t>untuk</a:t>
            </a:r>
            <a:r>
              <a:rPr lang="en-US" altLang="id-ID" sz="1800" dirty="0"/>
              <a:t> </a:t>
            </a:r>
            <a:r>
              <a:rPr lang="en-US" altLang="id-ID" sz="1800" dirty="0" err="1"/>
              <a:t>setiap</a:t>
            </a:r>
            <a:r>
              <a:rPr lang="en-US" altLang="id-ID" sz="1800" dirty="0"/>
              <a:t> CFG : G </a:t>
            </a:r>
            <a:r>
              <a:rPr lang="en-US" altLang="id-ID" sz="1800" dirty="0" err="1"/>
              <a:t>akan</a:t>
            </a:r>
            <a:r>
              <a:rPr lang="en-US" altLang="id-ID" sz="1800" dirty="0"/>
              <a:t> </a:t>
            </a:r>
            <a:r>
              <a:rPr lang="en-US" altLang="id-ID" sz="1800" dirty="0" err="1"/>
              <a:t>ada</a:t>
            </a:r>
            <a:r>
              <a:rPr lang="en-US" altLang="id-ID" sz="1800" dirty="0"/>
              <a:t> PDA : M </a:t>
            </a:r>
            <a:r>
              <a:rPr lang="en-US" altLang="id-ID" sz="1800" dirty="0" err="1"/>
              <a:t>sehingga</a:t>
            </a:r>
            <a:r>
              <a:rPr lang="en-US" altLang="id-ID" sz="1800" dirty="0"/>
              <a:t> L(G) = L(M).</a:t>
            </a:r>
          </a:p>
          <a:p>
            <a:pPr lvl="1"/>
            <a:r>
              <a:rPr lang="en-US" altLang="id-ID" sz="1800" dirty="0"/>
              <a:t>Second : </a:t>
            </a:r>
            <a:r>
              <a:rPr lang="en-US" altLang="id-ID" sz="1800" dirty="0" err="1"/>
              <a:t>untuk</a:t>
            </a:r>
            <a:r>
              <a:rPr lang="en-US" altLang="id-ID" sz="1800" dirty="0"/>
              <a:t> </a:t>
            </a:r>
            <a:r>
              <a:rPr lang="en-US" altLang="id-ID" sz="1800" dirty="0" err="1"/>
              <a:t>setiap</a:t>
            </a:r>
            <a:r>
              <a:rPr lang="en-US" altLang="id-ID" sz="1800" dirty="0"/>
              <a:t> PDA : M </a:t>
            </a:r>
            <a:r>
              <a:rPr lang="en-US" altLang="id-ID" sz="1800" dirty="0" err="1"/>
              <a:t>akan</a:t>
            </a:r>
            <a:r>
              <a:rPr lang="en-US" altLang="id-ID" sz="1800" dirty="0"/>
              <a:t> </a:t>
            </a:r>
            <a:r>
              <a:rPr lang="en-US" altLang="id-ID" sz="1800" dirty="0" err="1"/>
              <a:t>ada</a:t>
            </a:r>
            <a:r>
              <a:rPr lang="en-US" altLang="id-ID" sz="1800" dirty="0"/>
              <a:t> CFG : G </a:t>
            </a:r>
            <a:r>
              <a:rPr lang="en-US" altLang="id-ID" sz="1800" dirty="0" err="1"/>
              <a:t>sehingga</a:t>
            </a:r>
            <a:r>
              <a:rPr lang="en-US" altLang="id-ID" sz="1800" dirty="0"/>
              <a:t> L(M) = L(G).</a:t>
            </a:r>
          </a:p>
        </p:txBody>
      </p:sp>
    </p:spTree>
    <p:extLst>
      <p:ext uri="{BB962C8B-B14F-4D97-AF65-F5344CB8AC3E}">
        <p14:creationId xmlns:p14="http://schemas.microsoft.com/office/powerpoint/2010/main" val="301769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 err="1" smtClean="0"/>
              <a:t>Konversi</a:t>
            </a:r>
            <a:r>
              <a:rPr lang="en-US" altLang="id-ID" dirty="0" smtClean="0"/>
              <a:t> CFG </a:t>
            </a:r>
            <a:r>
              <a:rPr lang="en-US" altLang="id-ID" dirty="0" err="1" smtClean="0"/>
              <a:t>ke</a:t>
            </a:r>
            <a:r>
              <a:rPr lang="en-US" altLang="id-ID" dirty="0" smtClean="0"/>
              <a:t> PDA</a:t>
            </a:r>
            <a:endParaRPr lang="en-US" altLang="id-ID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1600" dirty="0" smtClean="0"/>
              <a:t>Kita </a:t>
            </a:r>
            <a:r>
              <a:rPr lang="en-US" altLang="id-ID" sz="1600" dirty="0" err="1"/>
              <a:t>tunjukkan</a:t>
            </a:r>
            <a:r>
              <a:rPr lang="en-US" altLang="id-ID" sz="1600" dirty="0"/>
              <a:t> </a:t>
            </a:r>
            <a:r>
              <a:rPr lang="en-US" altLang="id-ID" sz="1600" dirty="0" err="1"/>
              <a:t>alfabet</a:t>
            </a:r>
            <a:r>
              <a:rPr lang="en-US" altLang="id-ID" sz="1600" dirty="0"/>
              <a:t> M </a:t>
            </a:r>
            <a:r>
              <a:rPr lang="en-US" altLang="id-ID" sz="1600" dirty="0" err="1"/>
              <a:t>adalah</a:t>
            </a:r>
            <a:r>
              <a:rPr lang="en-US" altLang="id-ID" sz="1600" dirty="0"/>
              <a:t> terminal </a:t>
            </a:r>
            <a:r>
              <a:rPr lang="en-US" altLang="id-ID" sz="1600" dirty="0" err="1"/>
              <a:t>dari</a:t>
            </a:r>
            <a:r>
              <a:rPr lang="en-US" altLang="id-ID" sz="1600" dirty="0"/>
              <a:t> G; stack </a:t>
            </a:r>
            <a:r>
              <a:rPr lang="en-US" altLang="id-ID" sz="1600" dirty="0" err="1"/>
              <a:t>simbol</a:t>
            </a:r>
            <a:r>
              <a:rPr lang="en-US" altLang="id-ID" sz="1600" dirty="0"/>
              <a:t> M </a:t>
            </a:r>
            <a:r>
              <a:rPr lang="en-US" altLang="id-ID" sz="1600" dirty="0" err="1"/>
              <a:t>adalah</a:t>
            </a:r>
            <a:r>
              <a:rPr lang="en-US" altLang="id-ID" sz="1600" dirty="0"/>
              <a:t> terminal </a:t>
            </a:r>
            <a:r>
              <a:rPr lang="en-US" altLang="id-ID" sz="1600" dirty="0" err="1"/>
              <a:t>dan</a:t>
            </a:r>
            <a:r>
              <a:rPr lang="en-US" altLang="id-ID" sz="1600" dirty="0"/>
              <a:t> non terminal </a:t>
            </a:r>
            <a:r>
              <a:rPr lang="en-US" altLang="id-ID" sz="1600" dirty="0" err="1"/>
              <a:t>dari</a:t>
            </a:r>
            <a:r>
              <a:rPr lang="en-US" altLang="id-ID" sz="1600" dirty="0"/>
              <a:t> G, </a:t>
            </a:r>
            <a:r>
              <a:rPr lang="en-US" altLang="id-ID" sz="1600" dirty="0" err="1"/>
              <a:t>ditambah</a:t>
            </a:r>
            <a:r>
              <a:rPr lang="en-US" altLang="id-ID" sz="1600" dirty="0"/>
              <a:t> #.</a:t>
            </a:r>
          </a:p>
          <a:p>
            <a:pPr>
              <a:lnSpc>
                <a:spcPct val="90000"/>
              </a:lnSpc>
            </a:pPr>
            <a:r>
              <a:rPr lang="en-US" altLang="id-ID" sz="1600" dirty="0"/>
              <a:t>Kita </a:t>
            </a:r>
            <a:r>
              <a:rPr lang="en-US" altLang="id-ID" sz="1600" dirty="0" err="1"/>
              <a:t>perkenalkan</a:t>
            </a:r>
            <a:r>
              <a:rPr lang="en-US" altLang="id-ID" sz="1600" dirty="0"/>
              <a:t> state di M </a:t>
            </a:r>
            <a:r>
              <a:rPr lang="en-US" altLang="id-ID" sz="1600" dirty="0" err="1"/>
              <a:t>adalah</a:t>
            </a:r>
            <a:r>
              <a:rPr lang="en-US" altLang="id-ID" sz="1600" dirty="0"/>
              <a:t> </a:t>
            </a:r>
            <a:r>
              <a:rPr lang="en-US" altLang="id-ID" sz="1600" dirty="0" err="1"/>
              <a:t>i</a:t>
            </a:r>
            <a:r>
              <a:rPr lang="en-US" altLang="id-ID" sz="1600" dirty="0"/>
              <a:t>, p, q, </a:t>
            </a:r>
            <a:r>
              <a:rPr lang="en-US" altLang="id-ID" sz="1600" dirty="0" err="1"/>
              <a:t>dan</a:t>
            </a:r>
            <a:r>
              <a:rPr lang="en-US" altLang="id-ID" sz="1600" dirty="0"/>
              <a:t> f, </a:t>
            </a:r>
            <a:r>
              <a:rPr lang="en-US" altLang="id-ID" sz="1600" dirty="0" err="1"/>
              <a:t>dimana</a:t>
            </a:r>
            <a:r>
              <a:rPr lang="en-US" altLang="id-ID" sz="1600" dirty="0"/>
              <a:t> </a:t>
            </a:r>
            <a:r>
              <a:rPr lang="en-US" altLang="id-ID" sz="1600" dirty="0" err="1"/>
              <a:t>i</a:t>
            </a:r>
            <a:r>
              <a:rPr lang="en-US" altLang="id-ID" sz="1600" dirty="0"/>
              <a:t> </a:t>
            </a:r>
            <a:r>
              <a:rPr lang="en-US" altLang="id-ID" sz="1600" dirty="0" err="1"/>
              <a:t>adalah</a:t>
            </a:r>
            <a:r>
              <a:rPr lang="en-US" altLang="id-ID" sz="1600" dirty="0"/>
              <a:t> initial state, </a:t>
            </a:r>
            <a:r>
              <a:rPr lang="en-US" altLang="id-ID" sz="1600" dirty="0" err="1"/>
              <a:t>dan</a:t>
            </a:r>
            <a:r>
              <a:rPr lang="en-US" altLang="id-ID" sz="1600" dirty="0"/>
              <a:t> f </a:t>
            </a:r>
            <a:r>
              <a:rPr lang="en-US" altLang="id-ID" sz="1600" dirty="0" err="1"/>
              <a:t>adalah</a:t>
            </a:r>
            <a:r>
              <a:rPr lang="en-US" altLang="id-ID" sz="1600" dirty="0"/>
              <a:t> accepted state.</a:t>
            </a:r>
          </a:p>
          <a:p>
            <a:pPr>
              <a:lnSpc>
                <a:spcPct val="90000"/>
              </a:lnSpc>
            </a:pPr>
            <a:r>
              <a:rPr lang="en-US" altLang="id-ID" sz="1600" dirty="0"/>
              <a:t>Kita </a:t>
            </a:r>
            <a:r>
              <a:rPr lang="en-US" altLang="id-ID" sz="1600" dirty="0" err="1"/>
              <a:t>perkenalkan</a:t>
            </a:r>
            <a:r>
              <a:rPr lang="en-US" altLang="id-ID" sz="1600" dirty="0"/>
              <a:t> </a:t>
            </a:r>
            <a:r>
              <a:rPr lang="en-US" altLang="id-ID" sz="1600" dirty="0" err="1"/>
              <a:t>transisi</a:t>
            </a:r>
            <a:r>
              <a:rPr lang="en-US" altLang="id-ID" sz="1600" dirty="0"/>
              <a:t> (</a:t>
            </a:r>
            <a:r>
              <a:rPr lang="en-US" altLang="id-ID" sz="1600" dirty="0" err="1"/>
              <a:t>i</a:t>
            </a:r>
            <a:r>
              <a:rPr lang="en-US" altLang="id-ID" sz="1600" dirty="0"/>
              <a:t> , </a:t>
            </a:r>
            <a:r>
              <a:rPr lang="el-GR" altLang="id-ID" sz="1600" dirty="0">
                <a:latin typeface=""/>
              </a:rPr>
              <a:t>λ </a:t>
            </a:r>
            <a:r>
              <a:rPr lang="en-US" altLang="id-ID" sz="1600" dirty="0"/>
              <a:t>, </a:t>
            </a:r>
            <a:r>
              <a:rPr lang="el-GR" altLang="id-ID" sz="1600" dirty="0">
                <a:latin typeface=""/>
              </a:rPr>
              <a:t>λ</a:t>
            </a:r>
            <a:r>
              <a:rPr lang="en-US" altLang="id-ID" sz="1600" dirty="0">
                <a:latin typeface=""/>
              </a:rPr>
              <a:t>; p, #</a:t>
            </a:r>
            <a:r>
              <a:rPr lang="en-US" altLang="id-ID" sz="1600" dirty="0"/>
              <a:t>).</a:t>
            </a:r>
          </a:p>
          <a:p>
            <a:pPr>
              <a:lnSpc>
                <a:spcPct val="90000"/>
              </a:lnSpc>
            </a:pPr>
            <a:r>
              <a:rPr lang="en-US" altLang="id-ID" sz="1600" dirty="0"/>
              <a:t>Kita </a:t>
            </a:r>
            <a:r>
              <a:rPr lang="en-US" altLang="id-ID" sz="1600" dirty="0" err="1"/>
              <a:t>perkenalkan</a:t>
            </a:r>
            <a:r>
              <a:rPr lang="en-US" altLang="id-ID" sz="1600" dirty="0"/>
              <a:t> </a:t>
            </a:r>
            <a:r>
              <a:rPr lang="en-US" altLang="id-ID" sz="1600" dirty="0" err="1"/>
              <a:t>transisi</a:t>
            </a:r>
            <a:r>
              <a:rPr lang="en-US" altLang="id-ID" sz="1600" dirty="0"/>
              <a:t> (p , </a:t>
            </a:r>
            <a:r>
              <a:rPr lang="el-GR" altLang="id-ID" sz="1600" dirty="0">
                <a:latin typeface=""/>
              </a:rPr>
              <a:t>λ </a:t>
            </a:r>
            <a:r>
              <a:rPr lang="en-US" altLang="id-ID" sz="1600" dirty="0"/>
              <a:t>, </a:t>
            </a:r>
            <a:r>
              <a:rPr lang="el-GR" altLang="id-ID" sz="1600" dirty="0">
                <a:latin typeface=""/>
              </a:rPr>
              <a:t>λ</a:t>
            </a:r>
            <a:r>
              <a:rPr lang="en-US" altLang="id-ID" sz="1600" dirty="0">
                <a:latin typeface=""/>
              </a:rPr>
              <a:t>; q, S</a:t>
            </a:r>
            <a:r>
              <a:rPr lang="en-US" altLang="id-ID" sz="1600" dirty="0"/>
              <a:t>), </a:t>
            </a:r>
            <a:r>
              <a:rPr lang="en-US" altLang="id-ID" sz="1600" dirty="0" err="1"/>
              <a:t>dimana</a:t>
            </a:r>
            <a:r>
              <a:rPr lang="en-US" altLang="id-ID" sz="1600" dirty="0"/>
              <a:t> S </a:t>
            </a:r>
            <a:r>
              <a:rPr lang="en-US" altLang="id-ID" sz="1600" dirty="0" err="1"/>
              <a:t>adalah</a:t>
            </a:r>
            <a:r>
              <a:rPr lang="en-US" altLang="id-ID" sz="1600" dirty="0"/>
              <a:t> start </a:t>
            </a:r>
            <a:r>
              <a:rPr lang="en-US" altLang="id-ID" sz="1600" dirty="0" err="1"/>
              <a:t>simbol</a:t>
            </a:r>
            <a:r>
              <a:rPr lang="en-US" altLang="id-ID" sz="1600" dirty="0"/>
              <a:t> </a:t>
            </a:r>
            <a:r>
              <a:rPr lang="en-US" altLang="id-ID" sz="1600" dirty="0" err="1"/>
              <a:t>dari</a:t>
            </a:r>
            <a:r>
              <a:rPr lang="en-US" altLang="id-ID" sz="1600" dirty="0"/>
              <a:t> G.</a:t>
            </a:r>
          </a:p>
          <a:p>
            <a:pPr>
              <a:lnSpc>
                <a:spcPct val="90000"/>
              </a:lnSpc>
            </a:pPr>
            <a:r>
              <a:rPr lang="en-US" altLang="id-ID" sz="1600" dirty="0"/>
              <a:t>Kita </a:t>
            </a:r>
            <a:r>
              <a:rPr lang="en-US" altLang="id-ID" sz="1600" dirty="0" err="1"/>
              <a:t>tambahkan</a:t>
            </a:r>
            <a:r>
              <a:rPr lang="en-US" altLang="id-ID" sz="1600" dirty="0"/>
              <a:t> (q, </a:t>
            </a:r>
            <a:r>
              <a:rPr lang="el-GR" altLang="id-ID" sz="1600" dirty="0">
                <a:latin typeface=""/>
              </a:rPr>
              <a:t>λ</a:t>
            </a:r>
            <a:r>
              <a:rPr lang="en-US" altLang="id-ID" sz="1600" dirty="0">
                <a:latin typeface=""/>
              </a:rPr>
              <a:t>,</a:t>
            </a:r>
            <a:r>
              <a:rPr lang="el-GR" altLang="id-ID" sz="1600" dirty="0">
                <a:latin typeface=""/>
              </a:rPr>
              <a:t> </a:t>
            </a:r>
            <a:r>
              <a:rPr lang="en-US" altLang="id-ID" sz="1600" dirty="0">
                <a:latin typeface=""/>
              </a:rPr>
              <a:t>N; q, w</a:t>
            </a:r>
            <a:r>
              <a:rPr lang="en-US" altLang="id-ID" sz="1600" dirty="0"/>
              <a:t>) </a:t>
            </a:r>
            <a:r>
              <a:rPr lang="en-US" altLang="id-ID" sz="1600" dirty="0" err="1"/>
              <a:t>untuk</a:t>
            </a:r>
            <a:r>
              <a:rPr lang="en-US" altLang="id-ID" sz="1600" dirty="0"/>
              <a:t> N </a:t>
            </a:r>
            <a:r>
              <a:rPr lang="en-US" altLang="id-ID" sz="1600" dirty="0" err="1"/>
              <a:t>dan</a:t>
            </a:r>
            <a:r>
              <a:rPr lang="en-US" altLang="id-ID" sz="1600" dirty="0"/>
              <a:t> w </a:t>
            </a:r>
            <a:r>
              <a:rPr lang="en-US" altLang="id-ID" sz="1600" dirty="0" err="1"/>
              <a:t>adalah</a:t>
            </a:r>
            <a:r>
              <a:rPr lang="en-US" altLang="id-ID" sz="1600" dirty="0"/>
              <a:t> N </a:t>
            </a:r>
            <a:r>
              <a:rPr lang="en-US" altLang="id-ID" sz="1600" dirty="0">
                <a:sym typeface="Wingdings" pitchFamily="2" charset="2"/>
              </a:rPr>
              <a:t> w di </a:t>
            </a:r>
            <a:r>
              <a:rPr lang="en-US" altLang="id-ID" sz="1600" dirty="0" err="1"/>
              <a:t>setiap</a:t>
            </a:r>
            <a:r>
              <a:rPr lang="en-US" altLang="id-ID" sz="1600" dirty="0"/>
              <a:t> </a:t>
            </a:r>
            <a:r>
              <a:rPr lang="en-US" altLang="id-ID" sz="1600" dirty="0" err="1"/>
              <a:t>aturan</a:t>
            </a:r>
            <a:r>
              <a:rPr lang="en-US" altLang="id-ID" sz="1600" dirty="0"/>
              <a:t> </a:t>
            </a:r>
            <a:r>
              <a:rPr lang="en-US" altLang="id-ID" sz="1600" dirty="0" err="1"/>
              <a:t>dari</a:t>
            </a:r>
            <a:r>
              <a:rPr lang="en-US" altLang="id-ID" sz="1600" dirty="0"/>
              <a:t> </a:t>
            </a:r>
            <a:r>
              <a:rPr lang="en-US" altLang="id-ID" sz="1600" dirty="0" err="1"/>
              <a:t>grammer</a:t>
            </a:r>
            <a:r>
              <a:rPr lang="en-US" altLang="id-ID" sz="1600" dirty="0"/>
              <a:t> G.</a:t>
            </a:r>
          </a:p>
          <a:p>
            <a:pPr>
              <a:lnSpc>
                <a:spcPct val="90000"/>
              </a:lnSpc>
            </a:pPr>
            <a:r>
              <a:rPr lang="en-US" altLang="id-ID" sz="1600" dirty="0"/>
              <a:t>Kita </a:t>
            </a:r>
            <a:r>
              <a:rPr lang="en-US" altLang="id-ID" sz="1600" dirty="0" err="1"/>
              <a:t>tambahkan</a:t>
            </a:r>
            <a:r>
              <a:rPr lang="en-US" altLang="id-ID" sz="1600" dirty="0"/>
              <a:t> (q, </a:t>
            </a:r>
            <a:r>
              <a:rPr lang="en-US" altLang="id-ID" sz="1600" dirty="0">
                <a:latin typeface=""/>
              </a:rPr>
              <a:t>x,</a:t>
            </a:r>
            <a:r>
              <a:rPr lang="el-GR" altLang="id-ID" sz="1600" dirty="0">
                <a:latin typeface=""/>
              </a:rPr>
              <a:t> </a:t>
            </a:r>
            <a:r>
              <a:rPr lang="en-US" altLang="id-ID" sz="1600" dirty="0">
                <a:latin typeface=""/>
              </a:rPr>
              <a:t>x; q, </a:t>
            </a:r>
            <a:r>
              <a:rPr lang="el-GR" altLang="id-ID" sz="1600" dirty="0">
                <a:latin typeface=""/>
              </a:rPr>
              <a:t>λ</a:t>
            </a:r>
            <a:r>
              <a:rPr lang="en-US" altLang="id-ID" sz="1600" dirty="0"/>
              <a:t>) </a:t>
            </a:r>
            <a:r>
              <a:rPr lang="en-US" altLang="id-ID" sz="1600" dirty="0" err="1"/>
              <a:t>untuk</a:t>
            </a:r>
            <a:r>
              <a:rPr lang="en-US" altLang="id-ID" sz="1600" dirty="0"/>
              <a:t> x </a:t>
            </a:r>
            <a:r>
              <a:rPr lang="en-US" altLang="id-ID" sz="1600" dirty="0" err="1"/>
              <a:t>setiap</a:t>
            </a:r>
            <a:r>
              <a:rPr lang="en-US" altLang="id-ID" sz="1600" dirty="0"/>
              <a:t> terminal </a:t>
            </a:r>
            <a:r>
              <a:rPr lang="en-US" altLang="id-ID" sz="1600" dirty="0" err="1"/>
              <a:t>dari</a:t>
            </a:r>
            <a:r>
              <a:rPr lang="en-US" altLang="id-ID" sz="1600" dirty="0"/>
              <a:t> </a:t>
            </a:r>
            <a:r>
              <a:rPr lang="en-US" altLang="id-ID" sz="1600" dirty="0" err="1"/>
              <a:t>grammer</a:t>
            </a:r>
            <a:r>
              <a:rPr lang="en-US" altLang="id-ID" sz="1600" dirty="0"/>
              <a:t> G.</a:t>
            </a:r>
          </a:p>
          <a:p>
            <a:pPr>
              <a:lnSpc>
                <a:spcPct val="90000"/>
              </a:lnSpc>
            </a:pPr>
            <a:r>
              <a:rPr lang="en-US" altLang="id-ID" sz="1600" dirty="0"/>
              <a:t>Kita </a:t>
            </a:r>
            <a:r>
              <a:rPr lang="en-US" altLang="id-ID" sz="1600" dirty="0" err="1"/>
              <a:t>tambahkan</a:t>
            </a:r>
            <a:r>
              <a:rPr lang="en-US" altLang="id-ID" sz="1600" dirty="0"/>
              <a:t> (q, </a:t>
            </a:r>
            <a:r>
              <a:rPr lang="el-GR" altLang="id-ID" sz="1600" dirty="0">
                <a:latin typeface=""/>
              </a:rPr>
              <a:t>λ</a:t>
            </a:r>
            <a:r>
              <a:rPr lang="en-US" altLang="id-ID" sz="1600" dirty="0">
                <a:latin typeface=""/>
              </a:rPr>
              <a:t>,</a:t>
            </a:r>
            <a:r>
              <a:rPr lang="el-GR" altLang="id-ID" sz="1600" dirty="0">
                <a:latin typeface=""/>
              </a:rPr>
              <a:t> </a:t>
            </a:r>
            <a:r>
              <a:rPr lang="en-US" altLang="id-ID" sz="1600" dirty="0">
                <a:latin typeface=""/>
              </a:rPr>
              <a:t>#; f, </a:t>
            </a:r>
            <a:r>
              <a:rPr lang="el-GR" altLang="id-ID" sz="1600" dirty="0">
                <a:latin typeface=""/>
              </a:rPr>
              <a:t>λ</a:t>
            </a:r>
            <a:r>
              <a:rPr lang="en-US" altLang="id-ID" sz="16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4231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63068-8A7F-4EE9-BCE3-C828D5CEEAC1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2361063"/>
            <a:ext cx="4038600" cy="37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defTabSz="457200" rtl="0" eaLnBrk="1" fontAlgn="base" hangingPunct="1">
              <a:spcBef>
                <a:spcPts val="1800"/>
              </a:spcBef>
              <a:spcAft>
                <a:spcPct val="0"/>
              </a:spcAft>
              <a:buSzPct val="135000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93725" indent="-182563" algn="l" defTabSz="457200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595959"/>
              </a:buClr>
              <a:buFont typeface="Lucida Grande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822325" indent="-182563" algn="l" defTabSz="457200" rtl="0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595959"/>
              </a:buClr>
              <a:buFont typeface="Wingdings" charset="0"/>
              <a:buChar char="§"/>
              <a:defRPr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50925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595959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33488" indent="-182563" algn="l" defTabSz="457200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7F7F7F"/>
              </a:buClr>
              <a:buFont typeface="Wingdings" charset="0"/>
              <a:buChar char="§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id-ID" smtClean="0"/>
              <a:t>Contoh</a:t>
            </a:r>
          </a:p>
          <a:p>
            <a:pPr lvl="1"/>
            <a:r>
              <a:rPr lang="en-US" altLang="id-ID" smtClean="0"/>
              <a:t>S</a:t>
            </a:r>
            <a:r>
              <a:rPr lang="en-US" altLang="id-ID" smtClean="0">
                <a:sym typeface="Wingdings" pitchFamily="2" charset="2"/>
              </a:rPr>
              <a:t>xSy</a:t>
            </a:r>
          </a:p>
          <a:p>
            <a:pPr lvl="1"/>
            <a:r>
              <a:rPr lang="en-US" altLang="id-ID" smtClean="0">
                <a:sym typeface="Wingdings" pitchFamily="2" charset="2"/>
              </a:rPr>
              <a:t>S</a:t>
            </a:r>
            <a:r>
              <a:rPr lang="el-GR" altLang="id-ID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λ</a:t>
            </a:r>
            <a:endParaRPr lang="en-US" altLang="id-ID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r>
              <a:rPr lang="en-US" altLang="id-ID" smtClean="0">
                <a:latin typeface="Times New Roman" pitchFamily="18" charset="0"/>
                <a:cs typeface="Times New Roman" pitchFamily="18" charset="0"/>
              </a:rPr>
              <a:t>PDA dari CFG di atas :</a:t>
            </a:r>
            <a:endParaRPr lang="el-GR" altLang="id-ID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838200" y="3581400"/>
          <a:ext cx="7620000" cy="242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4" imgW="5535549" imgH="1762506" progId="Visio.Drawing.11">
                  <p:embed/>
                </p:oleObj>
              </mc:Choice>
              <mc:Fallback>
                <p:oleObj name="Visio" r:id="rId4" imgW="5535549" imgH="1762506" progId="Visio.Drawing.11">
                  <p:embed/>
                  <p:pic>
                    <p:nvPicPr>
                      <p:cNvPr id="563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81400"/>
                        <a:ext cx="7620000" cy="242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33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/>
              <a:t>Parser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dirty="0" err="1"/>
              <a:t>Jika</a:t>
            </a:r>
            <a:r>
              <a:rPr lang="en-US" altLang="id-ID" dirty="0"/>
              <a:t> </a:t>
            </a:r>
            <a:r>
              <a:rPr lang="en-US" altLang="id-ID" dirty="0" err="1"/>
              <a:t>kita</a:t>
            </a:r>
            <a:r>
              <a:rPr lang="en-US" altLang="id-ID" dirty="0"/>
              <a:t> </a:t>
            </a:r>
            <a:r>
              <a:rPr lang="en-US" altLang="id-ID" dirty="0" err="1"/>
              <a:t>mengikuti</a:t>
            </a:r>
            <a:r>
              <a:rPr lang="en-US" altLang="id-ID" dirty="0"/>
              <a:t> </a:t>
            </a:r>
            <a:r>
              <a:rPr lang="en-US" altLang="id-ID" dirty="0" err="1"/>
              <a:t>langkah</a:t>
            </a:r>
            <a:r>
              <a:rPr lang="en-US" altLang="id-ID" dirty="0"/>
              <a:t> </a:t>
            </a:r>
            <a:r>
              <a:rPr lang="en-US" altLang="id-ID" dirty="0" err="1"/>
              <a:t>konversi</a:t>
            </a:r>
            <a:r>
              <a:rPr lang="en-US" altLang="id-ID" dirty="0"/>
              <a:t> CFG </a:t>
            </a:r>
            <a:r>
              <a:rPr lang="en-US" altLang="id-ID" dirty="0" err="1"/>
              <a:t>ke</a:t>
            </a:r>
            <a:r>
              <a:rPr lang="en-US" altLang="id-ID" dirty="0"/>
              <a:t> PDA </a:t>
            </a:r>
            <a:r>
              <a:rPr lang="en-US" altLang="id-ID" dirty="0" err="1"/>
              <a:t>seperti</a:t>
            </a:r>
            <a:r>
              <a:rPr lang="en-US" altLang="id-ID" dirty="0"/>
              <a:t> </a:t>
            </a:r>
            <a:r>
              <a:rPr lang="en-US" altLang="id-ID" dirty="0" err="1"/>
              <a:t>sebelumnya</a:t>
            </a:r>
            <a:r>
              <a:rPr lang="en-US" altLang="id-ID" dirty="0"/>
              <a:t>, </a:t>
            </a:r>
            <a:r>
              <a:rPr lang="en-US" altLang="id-ID" dirty="0" err="1"/>
              <a:t>maka</a:t>
            </a:r>
            <a:r>
              <a:rPr lang="en-US" altLang="id-ID" dirty="0"/>
              <a:t> </a:t>
            </a:r>
            <a:r>
              <a:rPr lang="en-US" altLang="id-ID" dirty="0" err="1"/>
              <a:t>akan</a:t>
            </a:r>
            <a:r>
              <a:rPr lang="en-US" altLang="id-ID" dirty="0"/>
              <a:t> </a:t>
            </a:r>
            <a:r>
              <a:rPr lang="en-US" altLang="id-ID" dirty="0" err="1"/>
              <a:t>kita</a:t>
            </a:r>
            <a:r>
              <a:rPr lang="en-US" altLang="id-ID" dirty="0"/>
              <a:t> </a:t>
            </a:r>
            <a:r>
              <a:rPr lang="en-US" altLang="id-ID" dirty="0" err="1"/>
              <a:t>dapatkan</a:t>
            </a:r>
            <a:r>
              <a:rPr lang="en-US" altLang="id-ID" dirty="0"/>
              <a:t> 4 state (</a:t>
            </a:r>
            <a:r>
              <a:rPr lang="en-US" altLang="id-ID" dirty="0" err="1"/>
              <a:t>i</a:t>
            </a:r>
            <a:r>
              <a:rPr lang="en-US" altLang="id-ID" dirty="0"/>
              <a:t>, p, q, </a:t>
            </a:r>
            <a:r>
              <a:rPr lang="en-US" altLang="id-ID" dirty="0" err="1"/>
              <a:t>dan</a:t>
            </a:r>
            <a:r>
              <a:rPr lang="en-US" altLang="id-ID" dirty="0"/>
              <a:t> f)</a:t>
            </a:r>
          </a:p>
          <a:p>
            <a:r>
              <a:rPr lang="en-US" altLang="id-ID" dirty="0"/>
              <a:t>Program yang </a:t>
            </a:r>
            <a:r>
              <a:rPr lang="en-US" altLang="id-ID" dirty="0" err="1"/>
              <a:t>mengimplementasikan</a:t>
            </a:r>
            <a:r>
              <a:rPr lang="en-US" altLang="id-ID" dirty="0"/>
              <a:t> PDA </a:t>
            </a:r>
            <a:r>
              <a:rPr lang="en-US" altLang="id-ID" dirty="0" err="1"/>
              <a:t>hasil</a:t>
            </a:r>
            <a:r>
              <a:rPr lang="en-US" altLang="id-ID" dirty="0"/>
              <a:t> </a:t>
            </a:r>
            <a:r>
              <a:rPr lang="en-US" altLang="id-ID" dirty="0" err="1"/>
              <a:t>konversi</a:t>
            </a:r>
            <a:r>
              <a:rPr lang="en-US" altLang="id-ID" dirty="0"/>
              <a:t> </a:t>
            </a:r>
            <a:r>
              <a:rPr lang="en-US" altLang="id-ID" dirty="0" err="1"/>
              <a:t>kita</a:t>
            </a:r>
            <a:r>
              <a:rPr lang="en-US" altLang="id-ID" dirty="0"/>
              <a:t> </a:t>
            </a:r>
            <a:r>
              <a:rPr lang="en-US" altLang="id-ID" dirty="0" err="1"/>
              <a:t>dikenal</a:t>
            </a:r>
            <a:r>
              <a:rPr lang="en-US" altLang="id-ID" dirty="0"/>
              <a:t> </a:t>
            </a:r>
            <a:r>
              <a:rPr lang="en-US" altLang="id-ID" dirty="0" err="1"/>
              <a:t>dengan</a:t>
            </a:r>
            <a:r>
              <a:rPr lang="en-US" altLang="id-ID" dirty="0"/>
              <a:t> parser.</a:t>
            </a:r>
          </a:p>
          <a:p>
            <a:r>
              <a:rPr lang="en-US" altLang="id-ID" dirty="0" err="1"/>
              <a:t>Jenis</a:t>
            </a:r>
            <a:r>
              <a:rPr lang="en-US" altLang="id-ID" dirty="0"/>
              <a:t> Parser </a:t>
            </a:r>
            <a:r>
              <a:rPr lang="en-US" altLang="id-ID" dirty="0" err="1"/>
              <a:t>ada</a:t>
            </a:r>
            <a:r>
              <a:rPr lang="en-US" altLang="id-ID" dirty="0"/>
              <a:t> 2 :</a:t>
            </a:r>
          </a:p>
          <a:p>
            <a:pPr lvl="1"/>
            <a:r>
              <a:rPr lang="en-US" altLang="id-ID" dirty="0"/>
              <a:t>LL(k) </a:t>
            </a:r>
            <a:r>
              <a:rPr lang="en-US" altLang="id-ID" dirty="0" smtClean="0"/>
              <a:t>parser </a:t>
            </a:r>
            <a:r>
              <a:rPr lang="en-US" altLang="id-ID" dirty="0" err="1" smtClean="0"/>
              <a:t>dikenal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sebagai</a:t>
            </a:r>
            <a:r>
              <a:rPr lang="en-US" altLang="id-ID" dirty="0" smtClean="0"/>
              <a:t> top down parser</a:t>
            </a:r>
            <a:endParaRPr lang="en-US" altLang="id-ID" dirty="0"/>
          </a:p>
          <a:p>
            <a:pPr lvl="1"/>
            <a:r>
              <a:rPr lang="en-US" altLang="id-ID" dirty="0"/>
              <a:t>LR(k) </a:t>
            </a:r>
            <a:r>
              <a:rPr lang="en-US" altLang="id-ID" dirty="0" smtClean="0"/>
              <a:t>parser </a:t>
            </a:r>
            <a:r>
              <a:rPr lang="en-US" altLang="id-ID" dirty="0" err="1" smtClean="0"/>
              <a:t>dikenal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sebagai</a:t>
            </a:r>
            <a:r>
              <a:rPr lang="en-US" altLang="id-ID" dirty="0" smtClean="0"/>
              <a:t> bottom up parser</a:t>
            </a:r>
            <a:endParaRPr lang="en-US" altLang="id-ID" dirty="0"/>
          </a:p>
        </p:txBody>
      </p:sp>
    </p:spTree>
    <p:extLst>
      <p:ext uri="{BB962C8B-B14F-4D97-AF65-F5344CB8AC3E}">
        <p14:creationId xmlns:p14="http://schemas.microsoft.com/office/powerpoint/2010/main" val="344805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LL(k) Parser [1]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dirty="0" err="1"/>
              <a:t>Alasan</a:t>
            </a:r>
            <a:r>
              <a:rPr lang="en-US" altLang="id-ID" dirty="0"/>
              <a:t> </a:t>
            </a:r>
            <a:r>
              <a:rPr lang="en-US" altLang="id-ID" dirty="0" err="1"/>
              <a:t>dinamakan</a:t>
            </a:r>
            <a:r>
              <a:rPr lang="en-US" altLang="id-ID" dirty="0"/>
              <a:t> LL parser </a:t>
            </a:r>
            <a:r>
              <a:rPr lang="en-US" altLang="id-ID" dirty="0" err="1"/>
              <a:t>adalah</a:t>
            </a:r>
            <a:r>
              <a:rPr lang="en-US" altLang="id-ID" dirty="0"/>
              <a:t> :</a:t>
            </a:r>
          </a:p>
          <a:p>
            <a:pPr lvl="1"/>
            <a:r>
              <a:rPr lang="en-US" altLang="id-ID" dirty="0"/>
              <a:t>L </a:t>
            </a:r>
            <a:r>
              <a:rPr lang="en-US" altLang="id-ID" dirty="0" err="1"/>
              <a:t>pertama</a:t>
            </a:r>
            <a:r>
              <a:rPr lang="en-US" altLang="id-ID" dirty="0"/>
              <a:t> </a:t>
            </a:r>
            <a:r>
              <a:rPr lang="en-US" altLang="id-ID" dirty="0" err="1"/>
              <a:t>menunjukkan</a:t>
            </a:r>
            <a:r>
              <a:rPr lang="en-US" altLang="id-ID" dirty="0"/>
              <a:t> string input </a:t>
            </a:r>
            <a:r>
              <a:rPr lang="en-US" altLang="id-ID" dirty="0" err="1"/>
              <a:t>akan</a:t>
            </a:r>
            <a:r>
              <a:rPr lang="en-US" altLang="id-ID" dirty="0"/>
              <a:t> </a:t>
            </a:r>
            <a:r>
              <a:rPr lang="en-US" altLang="id-ID" dirty="0" err="1"/>
              <a:t>dibaca</a:t>
            </a:r>
            <a:r>
              <a:rPr lang="en-US" altLang="id-ID" dirty="0"/>
              <a:t> </a:t>
            </a:r>
            <a:r>
              <a:rPr lang="en-US" altLang="id-ID" dirty="0" err="1"/>
              <a:t>dari</a:t>
            </a:r>
            <a:r>
              <a:rPr lang="en-US" altLang="id-ID" dirty="0"/>
              <a:t> </a:t>
            </a:r>
            <a:r>
              <a:rPr lang="en-US" altLang="id-ID" dirty="0" err="1"/>
              <a:t>kiri</a:t>
            </a:r>
            <a:r>
              <a:rPr lang="en-US" altLang="id-ID" dirty="0"/>
              <a:t> </a:t>
            </a:r>
            <a:r>
              <a:rPr lang="en-US" altLang="id-ID" dirty="0" err="1"/>
              <a:t>menuju</a:t>
            </a:r>
            <a:r>
              <a:rPr lang="en-US" altLang="id-ID" dirty="0"/>
              <a:t> </a:t>
            </a:r>
            <a:r>
              <a:rPr lang="en-US" altLang="id-ID" dirty="0" err="1"/>
              <a:t>ke</a:t>
            </a:r>
            <a:r>
              <a:rPr lang="en-US" altLang="id-ID" dirty="0"/>
              <a:t> </a:t>
            </a:r>
            <a:r>
              <a:rPr lang="en-US" altLang="id-ID" dirty="0" err="1"/>
              <a:t>kanan</a:t>
            </a:r>
            <a:r>
              <a:rPr lang="en-US" altLang="id-ID" dirty="0"/>
              <a:t>.</a:t>
            </a:r>
          </a:p>
          <a:p>
            <a:pPr lvl="1"/>
            <a:r>
              <a:rPr lang="en-US" altLang="id-ID" dirty="0"/>
              <a:t>L </a:t>
            </a:r>
            <a:r>
              <a:rPr lang="en-US" altLang="id-ID" dirty="0" err="1"/>
              <a:t>kedua</a:t>
            </a:r>
            <a:r>
              <a:rPr lang="en-US" altLang="id-ID" dirty="0"/>
              <a:t> </a:t>
            </a:r>
            <a:r>
              <a:rPr lang="en-US" altLang="id-ID" dirty="0" err="1"/>
              <a:t>menandakan</a:t>
            </a:r>
            <a:r>
              <a:rPr lang="en-US" altLang="id-ID" dirty="0"/>
              <a:t> </a:t>
            </a:r>
            <a:r>
              <a:rPr lang="en-US" altLang="id-ID" dirty="0" err="1"/>
              <a:t>prase</a:t>
            </a:r>
            <a:r>
              <a:rPr lang="en-US" altLang="id-ID" dirty="0"/>
              <a:t> tree yang di </a:t>
            </a:r>
            <a:r>
              <a:rPr lang="en-US" altLang="id-ID" dirty="0" err="1"/>
              <a:t>bangun</a:t>
            </a:r>
            <a:r>
              <a:rPr lang="en-US" altLang="id-ID" dirty="0"/>
              <a:t> </a:t>
            </a:r>
            <a:r>
              <a:rPr lang="en-US" altLang="id-ID" dirty="0" err="1"/>
              <a:t>akan</a:t>
            </a:r>
            <a:r>
              <a:rPr lang="en-US" altLang="id-ID" dirty="0"/>
              <a:t> </a:t>
            </a:r>
            <a:r>
              <a:rPr lang="en-US" altLang="id-ID" dirty="0" err="1"/>
              <a:t>menghasilkan</a:t>
            </a:r>
            <a:r>
              <a:rPr lang="en-US" altLang="id-ID" dirty="0"/>
              <a:t> leftmost derivation</a:t>
            </a:r>
          </a:p>
        </p:txBody>
      </p:sp>
    </p:spTree>
    <p:extLst>
      <p:ext uri="{BB962C8B-B14F-4D97-AF65-F5344CB8AC3E}">
        <p14:creationId xmlns:p14="http://schemas.microsoft.com/office/powerpoint/2010/main" val="93635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1204</TotalTime>
  <Words>954</Words>
  <Application>Microsoft Office PowerPoint</Application>
  <PresentationFormat>On-screen Show (4:3)</PresentationFormat>
  <Paragraphs>192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ＭＳ Ｐゴシック</vt:lpstr>
      <vt:lpstr>Arial</vt:lpstr>
      <vt:lpstr>Brush Script Std</vt:lpstr>
      <vt:lpstr>Calibri</vt:lpstr>
      <vt:lpstr>Lucida Grande</vt:lpstr>
      <vt:lpstr>Times New Roman</vt:lpstr>
      <vt:lpstr>Verdana</vt:lpstr>
      <vt:lpstr>Wingdings</vt:lpstr>
      <vt:lpstr>template_informatika_slide</vt:lpstr>
      <vt:lpstr>Visio</vt:lpstr>
      <vt:lpstr>Teori Bahasa dan Automata</vt:lpstr>
      <vt:lpstr>Derivasi [1]</vt:lpstr>
      <vt:lpstr>Derivasi [2]</vt:lpstr>
      <vt:lpstr>Hubungan CFG dan PDA [1]</vt:lpstr>
      <vt:lpstr>Hubungan CFG dan PDA [2]</vt:lpstr>
      <vt:lpstr>Konversi CFG ke PDA</vt:lpstr>
      <vt:lpstr>PowerPoint Presentation</vt:lpstr>
      <vt:lpstr>Parser</vt:lpstr>
      <vt:lpstr>LL(k) Parser [1]</vt:lpstr>
      <vt:lpstr>PowerPoint Presentation</vt:lpstr>
      <vt:lpstr>LL(k) Parser [3]</vt:lpstr>
      <vt:lpstr>LL(k) Parser [4]</vt:lpstr>
      <vt:lpstr>Contoh Lain [1]</vt:lpstr>
      <vt:lpstr>Contoh Lain [2] parser biasa</vt:lpstr>
      <vt:lpstr>Contoh Lain [3] predictive parser</vt:lpstr>
      <vt:lpstr>Contoh Lain [4] predictive parser</vt:lpstr>
      <vt:lpstr>Lookahead Principle [1]</vt:lpstr>
      <vt:lpstr>Lookahead Principle [2]</vt:lpstr>
      <vt:lpstr>Lookahead Principle [3]</vt:lpstr>
      <vt:lpstr>k</vt:lpstr>
      <vt:lpstr>PowerPoint Presentation</vt:lpstr>
      <vt:lpstr>PowerPoint Presentation</vt:lpstr>
      <vt:lpstr>Generic LL(k) Parser Routine</vt:lpstr>
      <vt:lpstr>Daftar Pustaka</vt:lpstr>
      <vt:lpstr>PowerPoint Presentation</vt:lpstr>
    </vt:vector>
  </TitlesOfParts>
  <Company>IEEE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Engel, Lisa Lisa.</dc:creator>
  <cp:lastModifiedBy>Windows User</cp:lastModifiedBy>
  <cp:revision>121</cp:revision>
  <dcterms:created xsi:type="dcterms:W3CDTF">2012-11-14T18:53:32Z</dcterms:created>
  <dcterms:modified xsi:type="dcterms:W3CDTF">2018-10-31T16:00:46Z</dcterms:modified>
</cp:coreProperties>
</file>