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1" r:id="rId3"/>
    <p:sldId id="287" r:id="rId4"/>
    <p:sldId id="288" r:id="rId5"/>
    <p:sldId id="289" r:id="rId6"/>
    <p:sldId id="290" r:id="rId7"/>
    <p:sldId id="291" r:id="rId8"/>
    <p:sldId id="303" r:id="rId9"/>
    <p:sldId id="292" r:id="rId10"/>
    <p:sldId id="293" r:id="rId11"/>
    <p:sldId id="294" r:id="rId12"/>
    <p:sldId id="295" r:id="rId13"/>
    <p:sldId id="296" r:id="rId14"/>
    <p:sldId id="305" r:id="rId15"/>
    <p:sldId id="25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42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65AC9-51EF-496E-8CC0-CA2474447B6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299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657B5-1355-4C75-8651-4C5D1AE7211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3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98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CC4F00-7519-4768-A47A-908D562681B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5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671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EE861-01AA-45A8-8550-6F66A82F3B8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473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EE861-01AA-45A8-8550-6F66A82F3B8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54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BA775-256F-4F85-83BF-AB5F4777B3E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9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37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36FB1-482E-4333-92CF-AB4AD110C37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1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58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C6695-E1F6-4518-997C-B8916F64496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3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44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31A0B-5178-432A-9EC1-4171C42C562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5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762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02DA2-7BBB-4FB5-B8CE-E5359EDF271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7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88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02DA2-7BBB-4FB5-B8CE-E5359EDF271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7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44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6C614-C84F-416D-BFCD-1C2065FDBBE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9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392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D40BE-7C5E-4740-A4FC-389C2CDA40C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1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95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1867A-19EF-48A0-B800-3BDA1CAAE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39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Teori</a:t>
            </a:r>
            <a:r>
              <a:rPr lang="en-ID" dirty="0" smtClean="0"/>
              <a:t> Bahasa </a:t>
            </a:r>
            <a:r>
              <a:rPr lang="en-ID" dirty="0" err="1" smtClean="0"/>
              <a:t>dan</a:t>
            </a:r>
            <a:r>
              <a:rPr lang="en-ID" dirty="0" smtClean="0"/>
              <a:t> Automata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 smtClean="0"/>
              <a:t>Chomsky Normal Form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START: </a:t>
            </a:r>
            <a:r>
              <a:rPr lang="en-US" altLang="en-US" sz="2400" dirty="0" err="1"/>
              <a:t>Tambahkan</a:t>
            </a:r>
            <a:r>
              <a:rPr lang="en-US" altLang="en-US" sz="2400" dirty="0"/>
              <a:t> Starting Symbol </a:t>
            </a:r>
            <a:r>
              <a:rPr lang="en-US" altLang="en-US" sz="2400" dirty="0" err="1" smtClean="0"/>
              <a:t>baru</a:t>
            </a:r>
            <a:endParaRPr lang="en-US" altLang="en-US" sz="2400" dirty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0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 S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  S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S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S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b | Ab</a:t>
            </a:r>
            <a:endParaRPr lang="el-GR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ym typeface="Symbol" panose="05050102010706020507" pitchFamily="18" charset="2"/>
              </a:rPr>
              <a:t>aAb</a:t>
            </a:r>
            <a:r>
              <a:rPr lang="en-US" altLang="en-US" dirty="0">
                <a:sym typeface="Symbol" panose="05050102010706020507" pitchFamily="18" charset="2"/>
              </a:rPr>
              <a:t> | ab | </a:t>
            </a:r>
            <a:r>
              <a:rPr lang="el-GR" altLang="en-US" dirty="0">
                <a:sym typeface="Symbol" panose="05050102010706020507" pitchFamily="18" charset="2"/>
              </a:rPr>
              <a:t>ε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S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a | Ba</a:t>
            </a:r>
            <a:endParaRPr lang="el-GR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B  </a:t>
            </a:r>
            <a:r>
              <a:rPr lang="en-US" altLang="en-US" dirty="0" err="1">
                <a:sym typeface="Symbol" panose="05050102010706020507" pitchFamily="18" charset="2"/>
              </a:rPr>
              <a:t>bBa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ba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l-GR" altLang="en-US" dirty="0">
                <a:sym typeface="Symbol" panose="05050102010706020507" pitchFamily="18" charset="2"/>
              </a:rPr>
              <a:t>ε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2976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DEL: </a:t>
            </a:r>
            <a:r>
              <a:rPr lang="en-US" altLang="en-US" sz="2400" dirty="0" err="1"/>
              <a:t>Hapus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aturan</a:t>
            </a:r>
            <a:r>
              <a:rPr lang="en-US" altLang="en-US" sz="2400" dirty="0"/>
              <a:t> </a:t>
            </a:r>
            <a:r>
              <a:rPr lang="el-GR" altLang="en-US" sz="2400" dirty="0"/>
              <a:t>ε</a:t>
            </a:r>
            <a:r>
              <a:rPr lang="en-US" altLang="en-US" sz="2400" dirty="0"/>
              <a:t> 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sym typeface="Symbol" panose="05050102010706020507" pitchFamily="18" charset="2"/>
              </a:rPr>
              <a:t>0 </a:t>
            </a:r>
            <a:r>
              <a:rPr lang="en-US" altLang="en-US" dirty="0">
                <a:sym typeface="Symbol" panose="05050102010706020507" pitchFamily="18" charset="2"/>
              </a:rPr>
              <a:t> S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  S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S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S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b | Ab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| b</a:t>
            </a:r>
            <a:endParaRPr lang="el-GR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ym typeface="Symbol" panose="05050102010706020507" pitchFamily="18" charset="2"/>
              </a:rPr>
              <a:t>aAb</a:t>
            </a:r>
            <a:r>
              <a:rPr lang="en-US" altLang="en-US" dirty="0">
                <a:sym typeface="Symbol" panose="05050102010706020507" pitchFamily="18" charset="2"/>
              </a:rPr>
              <a:t> | ab</a:t>
            </a:r>
          </a:p>
          <a:p>
            <a:pPr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S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a | Ba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| a</a:t>
            </a:r>
            <a:endParaRPr lang="el-GR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B  </a:t>
            </a:r>
            <a:r>
              <a:rPr lang="en-US" altLang="en-US" dirty="0" err="1">
                <a:sym typeface="Symbol" panose="05050102010706020507" pitchFamily="18" charset="2"/>
              </a:rPr>
              <a:t>bBa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ba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0243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Unit: </a:t>
            </a:r>
            <a:r>
              <a:rPr lang="en-US" altLang="en-US" sz="2400" dirty="0" err="1"/>
              <a:t>Hapus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aturan</a:t>
            </a:r>
            <a:r>
              <a:rPr lang="en-US" altLang="en-US" sz="2400" dirty="0"/>
              <a:t> </a:t>
            </a:r>
            <a:r>
              <a:rPr lang="en-ID" altLang="en-US" sz="2400" dirty="0" smtClean="0"/>
              <a:t>A </a:t>
            </a:r>
            <a:r>
              <a:rPr lang="en-ID" altLang="en-US" sz="2400" dirty="0" smtClean="0">
                <a:sym typeface="Wingdings" panose="05000000000000000000" pitchFamily="2" charset="2"/>
              </a:rPr>
              <a:t> B</a:t>
            </a:r>
            <a:r>
              <a:rPr lang="en-US" altLang="en-US" sz="2400" dirty="0" smtClean="0"/>
              <a:t> </a:t>
            </a:r>
            <a:endParaRPr lang="en-US" altLang="en-US" sz="240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sym typeface="Symbol" panose="05050102010706020507" pitchFamily="18" charset="2"/>
              </a:rPr>
              <a:t>0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b | Ab | b | S</a:t>
            </a:r>
            <a:r>
              <a:rPr lang="en-US" altLang="en-US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a | Ba | a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  </a:t>
            </a:r>
            <a:r>
              <a:rPr lang="en-US" altLang="en-US" b="1" dirty="0">
                <a:solidFill>
                  <a:srgbClr val="DC0000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baseline="-25000" dirty="0">
                <a:solidFill>
                  <a:srgbClr val="DC000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>
                <a:solidFill>
                  <a:srgbClr val="DC0000"/>
                </a:solidFill>
                <a:sym typeface="Symbol" panose="05050102010706020507" pitchFamily="18" charset="2"/>
              </a:rPr>
              <a:t>b | Ab | b</a:t>
            </a:r>
            <a:r>
              <a:rPr lang="en-US" altLang="en-US" b="1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solidFill>
                  <a:srgbClr val="DC0000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baseline="-25000" dirty="0">
                <a:solidFill>
                  <a:srgbClr val="DC0000"/>
                </a:solidFill>
                <a:sym typeface="Symbol" panose="05050102010706020507" pitchFamily="18" charset="2"/>
              </a:rPr>
              <a:t>2</a:t>
            </a:r>
            <a:r>
              <a:rPr lang="en-US" altLang="en-US" b="1" dirty="0">
                <a:solidFill>
                  <a:srgbClr val="DC0000"/>
                </a:solidFill>
                <a:sym typeface="Symbol" panose="05050102010706020507" pitchFamily="18" charset="2"/>
              </a:rPr>
              <a:t>a | Ba | a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S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b | Ab | b</a:t>
            </a:r>
            <a:endParaRPr lang="el-GR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ym typeface="Symbol" panose="05050102010706020507" pitchFamily="18" charset="2"/>
              </a:rPr>
              <a:t>aAb</a:t>
            </a:r>
            <a:r>
              <a:rPr lang="en-US" altLang="en-US" dirty="0">
                <a:sym typeface="Symbol" panose="05050102010706020507" pitchFamily="18" charset="2"/>
              </a:rPr>
              <a:t> | ab</a:t>
            </a:r>
          </a:p>
          <a:p>
            <a:pPr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S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a | Ba | a</a:t>
            </a:r>
            <a:endParaRPr lang="el-GR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B  </a:t>
            </a:r>
            <a:r>
              <a:rPr lang="en-US" altLang="en-US" dirty="0" err="1">
                <a:sym typeface="Symbol" panose="05050102010706020507" pitchFamily="18" charset="2"/>
              </a:rPr>
              <a:t>bBa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ba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algn="ctr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3023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TERM: </a:t>
            </a:r>
            <a:r>
              <a:rPr lang="en-US" altLang="en-US" sz="2400" dirty="0" err="1"/>
              <a:t>Ubah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aturan</a:t>
            </a:r>
            <a:r>
              <a:rPr lang="en-US" altLang="en-US" sz="2400" dirty="0"/>
              <a:t> A </a:t>
            </a:r>
            <a:r>
              <a:rPr lang="en-US" altLang="en-US" sz="2400" dirty="0">
                <a:sym typeface="Wingdings" panose="05000000000000000000" pitchFamily="2" charset="2"/>
              </a:rPr>
              <a:t> w </a:t>
            </a:r>
            <a:r>
              <a:rPr lang="en-US" altLang="en-US" sz="2400" dirty="0" err="1">
                <a:sym typeface="Wingdings" panose="05000000000000000000" pitchFamily="2" charset="2"/>
              </a:rPr>
              <a:t>dengan</a:t>
            </a:r>
            <a:r>
              <a:rPr lang="en-US" altLang="en-US" sz="2400" dirty="0">
                <a:sym typeface="Wingdings" panose="05000000000000000000" pitchFamily="2" charset="2"/>
              </a:rPr>
              <a:t> |w| &gt; 1 </a:t>
            </a:r>
            <a:r>
              <a:rPr lang="en-US" altLang="en-US" sz="2400" dirty="0" err="1">
                <a:sym typeface="Wingdings" panose="05000000000000000000" pitchFamily="2" charset="2"/>
              </a:rPr>
              <a:t>dan</a:t>
            </a:r>
            <a:r>
              <a:rPr lang="en-US" altLang="en-US" sz="2400" dirty="0">
                <a:sym typeface="Wingdings" panose="05000000000000000000" pitchFamily="2" charset="2"/>
              </a:rPr>
              <a:t> w </a:t>
            </a:r>
            <a:r>
              <a:rPr lang="en-US" altLang="en-US" sz="2400" dirty="0" err="1">
                <a:sym typeface="Wingdings" panose="05000000000000000000" pitchFamily="2" charset="2"/>
              </a:rPr>
              <a:t>mengandung</a:t>
            </a:r>
            <a:r>
              <a:rPr lang="en-US" altLang="en-US" sz="2400" dirty="0">
                <a:sym typeface="Wingdings" panose="05000000000000000000" pitchFamily="2" charset="2"/>
              </a:rPr>
              <a:t> V</a:t>
            </a:r>
            <a:r>
              <a:rPr lang="en-US" altLang="en-US" sz="2400" baseline="-25000" dirty="0">
                <a:sym typeface="Wingdings" panose="05000000000000000000" pitchFamily="2" charset="2"/>
              </a:rPr>
              <a:t>T</a:t>
            </a:r>
            <a:endParaRPr lang="en-US" altLang="en-US" sz="2400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2064740"/>
            <a:ext cx="8326438" cy="4054844"/>
          </a:xfrm>
        </p:spPr>
        <p:txBody>
          <a:bodyPr/>
          <a:lstStyle/>
          <a:p>
            <a:pPr>
              <a:spcBef>
                <a:spcPts val="120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sym typeface="Symbol" panose="05050102010706020507" pitchFamily="18" charset="2"/>
              </a:rPr>
              <a:t>0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S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ym typeface="Symbol" panose="05050102010706020507" pitchFamily="18" charset="2"/>
              </a:rPr>
              <a:t>A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b | </a:t>
            </a:r>
            <a:r>
              <a:rPr lang="en-US" altLang="en-US" dirty="0" smtClean="0">
                <a:sym typeface="Symbol" panose="05050102010706020507" pitchFamily="18" charset="2"/>
              </a:rPr>
              <a:t>S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ym typeface="Symbol" panose="05050102010706020507" pitchFamily="18" charset="2"/>
              </a:rPr>
              <a:t>B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a 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  S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| A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| b | S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| B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| 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S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ym typeface="Symbol" panose="05050102010706020507" pitchFamily="18" charset="2"/>
              </a:rPr>
              <a:t>A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b</a:t>
            </a:r>
            <a:endParaRPr lang="el-GR" altLang="en-US" dirty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ID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A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ID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S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D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ym typeface="Symbol" panose="05050102010706020507" pitchFamily="18" charset="2"/>
              </a:rPr>
              <a:t>B</a:t>
            </a:r>
            <a:r>
              <a:rPr lang="en-ID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a</a:t>
            </a:r>
            <a:endParaRPr lang="el-GR" altLang="en-US" dirty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B 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r>
              <a:rPr lang="en-US" altLang="en-US" dirty="0" smtClean="0">
                <a:sym typeface="Symbol" panose="05050102010706020507" pitchFamily="18" charset="2"/>
              </a:rPr>
              <a:t>B</a:t>
            </a:r>
            <a:r>
              <a:rPr lang="en-ID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ID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Y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FontTx/>
              <a:buNone/>
            </a:pPr>
            <a:r>
              <a:rPr lang="en-ID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X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 a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ID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Y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 b</a:t>
            </a:r>
            <a:endParaRPr lang="en-US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spcBef>
                <a:spcPts val="120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algn="ctr">
              <a:spcBef>
                <a:spcPts val="1200"/>
              </a:spcBef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6624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BIN: </a:t>
            </a:r>
            <a:r>
              <a:rPr lang="en-US" altLang="en-US" sz="2400" dirty="0" err="1"/>
              <a:t>Ubah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aturan</a:t>
            </a:r>
            <a:r>
              <a:rPr lang="en-US" altLang="en-US" sz="2400" dirty="0"/>
              <a:t> A </a:t>
            </a:r>
            <a:r>
              <a:rPr lang="en-US" altLang="en-US" sz="2400" dirty="0">
                <a:sym typeface="Wingdings" panose="05000000000000000000" pitchFamily="2" charset="2"/>
              </a:rPr>
              <a:t> w </a:t>
            </a:r>
            <a:r>
              <a:rPr lang="en-US" altLang="en-US" sz="2400" dirty="0" err="1">
                <a:sym typeface="Wingdings" panose="05000000000000000000" pitchFamily="2" charset="2"/>
              </a:rPr>
              <a:t>dengan</a:t>
            </a:r>
            <a:r>
              <a:rPr lang="en-US" altLang="en-US" sz="2400" dirty="0">
                <a:sym typeface="Wingdings" panose="05000000000000000000" pitchFamily="2" charset="2"/>
              </a:rPr>
              <a:t> |w| &gt; 2</a:t>
            </a:r>
            <a:endParaRPr lang="en-US" altLang="en-US" sz="2400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963142"/>
            <a:ext cx="8326438" cy="4054844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sym typeface="Symbol" panose="05050102010706020507" pitchFamily="18" charset="2"/>
              </a:rPr>
              <a:t>0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S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ym typeface="Symbol" panose="05050102010706020507" pitchFamily="18" charset="2"/>
              </a:rPr>
              <a:t>AY </a:t>
            </a:r>
            <a:r>
              <a:rPr lang="en-US" altLang="en-US" dirty="0">
                <a:sym typeface="Symbol" panose="05050102010706020507" pitchFamily="18" charset="2"/>
              </a:rPr>
              <a:t>| b | </a:t>
            </a:r>
            <a:r>
              <a:rPr lang="en-US" altLang="en-US" dirty="0" smtClean="0">
                <a:sym typeface="Symbol" panose="05050102010706020507" pitchFamily="18" charset="2"/>
              </a:rPr>
              <a:t>S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ym typeface="Symbol" panose="05050102010706020507" pitchFamily="18" charset="2"/>
              </a:rPr>
              <a:t>BX </a:t>
            </a:r>
            <a:r>
              <a:rPr lang="en-US" altLang="en-US" dirty="0">
                <a:sym typeface="Symbol" panose="05050102010706020507" pitchFamily="18" charset="2"/>
              </a:rPr>
              <a:t>| a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  S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Y | AY | b | S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X | BX | 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S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Y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b</a:t>
            </a:r>
            <a:endParaRPr lang="el-GR" altLang="en-US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ID" altLang="en-US" dirty="0" smtClean="0">
                <a:sym typeface="Symbol" panose="05050102010706020507" pitchFamily="18" charset="2"/>
              </a:rPr>
              <a:t>X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ID" altLang="en-US" dirty="0" smtClean="0"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Y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S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2</a:t>
            </a:r>
            <a:r>
              <a:rPr lang="en-ID" altLang="en-US" dirty="0" smtClean="0"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dirty="0" smtClean="0">
                <a:sym typeface="Symbol" panose="05050102010706020507" pitchFamily="18" charset="2"/>
              </a:rPr>
              <a:t>B</a:t>
            </a:r>
            <a:r>
              <a:rPr lang="en-ID" altLang="en-US" dirty="0" smtClean="0"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a</a:t>
            </a:r>
            <a:endParaRPr lang="el-GR" altLang="en-US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B  </a:t>
            </a:r>
            <a:r>
              <a:rPr lang="en-US" altLang="en-US" dirty="0" smtClean="0">
                <a:sym typeface="Symbol" panose="05050102010706020507" pitchFamily="18" charset="2"/>
              </a:rPr>
              <a:t>Y</a:t>
            </a:r>
            <a:r>
              <a:rPr lang="en-ID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ID" altLang="en-US" dirty="0" smtClean="0">
                <a:sym typeface="Symbol" panose="05050102010706020507" pitchFamily="18" charset="2"/>
              </a:rPr>
              <a:t>X</a:t>
            </a:r>
            <a:r>
              <a:rPr lang="en-US" altLang="en-US" dirty="0" smtClean="0">
                <a:sym typeface="Symbol" panose="05050102010706020507" pitchFamily="18" charset="2"/>
              </a:rPr>
              <a:t>Y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ID" altLang="en-US" dirty="0" smtClean="0">
                <a:sym typeface="Symbol" panose="05050102010706020507" pitchFamily="18" charset="2"/>
              </a:rPr>
              <a:t>X </a:t>
            </a:r>
            <a:r>
              <a:rPr lang="en-US" altLang="en-US" dirty="0" smtClean="0">
                <a:sym typeface="Symbol" panose="05050102010706020507" pitchFamily="18" charset="2"/>
              </a:rPr>
              <a:t> a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ID" altLang="en-US" dirty="0" smtClean="0">
                <a:sym typeface="Symbol" panose="05050102010706020507" pitchFamily="18" charset="2"/>
              </a:rPr>
              <a:t>Y </a:t>
            </a:r>
            <a:r>
              <a:rPr lang="en-US" altLang="en-US" dirty="0" smtClean="0">
                <a:sym typeface="Symbol" panose="05050102010706020507" pitchFamily="18" charset="2"/>
              </a:rPr>
              <a:t> b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ID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C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 AY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ID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D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 BX</a:t>
            </a:r>
            <a:endParaRPr lang="en-US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algn="ctr">
              <a:spcBef>
                <a:spcPts val="600"/>
              </a:spcBef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7175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6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6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11/8/2018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Chomsky normal form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Salah </a:t>
            </a:r>
            <a:r>
              <a:rPr lang="en-US" altLang="en-US" dirty="0" err="1" smtClean="0"/>
              <a:t>satu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bentuk</a:t>
            </a:r>
            <a:r>
              <a:rPr lang="en-US" altLang="en-US" dirty="0" smtClean="0"/>
              <a:t> CFG yang </a:t>
            </a:r>
            <a:r>
              <a:rPr lang="en-US" altLang="en-US" dirty="0" err="1" smtClean="0"/>
              <a:t>lebih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sederhana</a:t>
            </a:r>
            <a:endParaRPr lang="en-US" altLang="en-US" dirty="0"/>
          </a:p>
          <a:p>
            <a:r>
              <a:rPr lang="en-US" altLang="en-US" dirty="0" err="1" smtClean="0"/>
              <a:t>Definisi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Sebuah</a:t>
            </a:r>
            <a:r>
              <a:rPr lang="en-US" altLang="en-US" dirty="0" smtClean="0"/>
              <a:t> CFG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bentuk</a:t>
            </a:r>
            <a:r>
              <a:rPr lang="en-US" altLang="en-US" dirty="0" smtClean="0"/>
              <a:t> Chomsky Normal Form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setiap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produksi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grammar </a:t>
            </a:r>
            <a:r>
              <a:rPr lang="en-US" altLang="en-US" dirty="0" err="1" smtClean="0"/>
              <a:t>tersebut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memenuhi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bentuk</a:t>
            </a:r>
            <a:endParaRPr lang="en-US" altLang="en-US" dirty="0" smtClean="0"/>
          </a:p>
          <a:p>
            <a:pPr algn="ctr">
              <a:buFontTx/>
              <a:buNone/>
            </a:pPr>
            <a:r>
              <a:rPr lang="en-US" altLang="en-US" sz="2000" dirty="0" smtClean="0"/>
              <a:t>A </a:t>
            </a:r>
            <a:r>
              <a:rPr lang="en-US" altLang="en-US" sz="2000" dirty="0" smtClean="0">
                <a:sym typeface="Symbol" panose="05050102010706020507" pitchFamily="18" charset="2"/>
              </a:rPr>
              <a:t> BC</a:t>
            </a:r>
          </a:p>
          <a:p>
            <a:pPr algn="ctr">
              <a:buFontTx/>
              <a:buNone/>
            </a:pPr>
            <a:r>
              <a:rPr lang="en-US" altLang="en-US" sz="2000" dirty="0" smtClean="0">
                <a:sym typeface="Symbol" panose="05050102010706020507" pitchFamily="18" charset="2"/>
              </a:rPr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 a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err="1" smtClean="0">
                <a:sym typeface="Symbol" panose="05050102010706020507" pitchFamily="18" charset="2"/>
              </a:rPr>
              <a:t>dengan</a:t>
            </a:r>
            <a:r>
              <a:rPr lang="en-US" altLang="en-US" dirty="0" smtClean="0">
                <a:sym typeface="Symbol" panose="05050102010706020507" pitchFamily="18" charset="2"/>
              </a:rPr>
              <a:t> a </a:t>
            </a:r>
            <a:r>
              <a:rPr lang="en-US" altLang="en-US" dirty="0" err="1" smtClean="0">
                <a:sym typeface="Symbol" panose="05050102010706020507" pitchFamily="18" charset="2"/>
              </a:rPr>
              <a:t>adalah</a:t>
            </a:r>
            <a:r>
              <a:rPr lang="en-US" altLang="en-US" dirty="0" smtClean="0">
                <a:sym typeface="Symbol" panose="05050102010706020507" pitchFamily="18" charset="2"/>
              </a:rPr>
              <a:t> V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T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dan</a:t>
            </a:r>
            <a:r>
              <a:rPr lang="en-US" altLang="en-US" dirty="0" smtClean="0">
                <a:sym typeface="Symbol" panose="05050102010706020507" pitchFamily="18" charset="2"/>
              </a:rPr>
              <a:t> A, B, </a:t>
            </a:r>
            <a:r>
              <a:rPr lang="en-US" altLang="en-US" dirty="0" err="1" smtClean="0">
                <a:sym typeface="Symbol" panose="05050102010706020507" pitchFamily="18" charset="2"/>
              </a:rPr>
              <a:t>dan</a:t>
            </a:r>
            <a:r>
              <a:rPr lang="en-US" altLang="en-US" dirty="0" smtClean="0">
                <a:sym typeface="Symbol" panose="05050102010706020507" pitchFamily="18" charset="2"/>
              </a:rPr>
              <a:t> C </a:t>
            </a:r>
            <a:r>
              <a:rPr lang="en-US" altLang="en-US" dirty="0" err="1" smtClean="0">
                <a:sym typeface="Symbol" panose="05050102010706020507" pitchFamily="18" charset="2"/>
              </a:rPr>
              <a:t>adalah</a:t>
            </a:r>
            <a:r>
              <a:rPr lang="en-US" altLang="en-US" dirty="0" smtClean="0">
                <a:sym typeface="Symbol" panose="05050102010706020507" pitchFamily="18" charset="2"/>
              </a:rPr>
              <a:t> V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</a:p>
          <a:p>
            <a:r>
              <a:rPr lang="en-US" altLang="en-US" sz="2000" dirty="0" err="1" smtClean="0">
                <a:sym typeface="Symbol" panose="05050102010706020507" pitchFamily="18" charset="2"/>
              </a:rPr>
              <a:t>Jika</a:t>
            </a:r>
            <a:r>
              <a:rPr lang="en-US" altLang="en-US" sz="2000" dirty="0" smtClean="0">
                <a:sym typeface="Symbol" panose="05050102010706020507" pitchFamily="18" charset="2"/>
              </a:rPr>
              <a:t> S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adalah</a:t>
            </a:r>
            <a:r>
              <a:rPr lang="en-US" altLang="en-US" sz="2000" dirty="0" smtClean="0">
                <a:sym typeface="Symbol" panose="05050102010706020507" pitchFamily="18" charset="2"/>
              </a:rPr>
              <a:t> starting symbol,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maka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aturan</a:t>
            </a:r>
            <a:r>
              <a:rPr lang="en-US" altLang="en-US" sz="2000" dirty="0" smtClean="0">
                <a:sym typeface="Symbol" panose="05050102010706020507" pitchFamily="18" charset="2"/>
              </a:rPr>
              <a:t> S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l-GR" altLang="en-US" sz="2000" dirty="0">
                <a:sym typeface="Symbol" panose="05050102010706020507" pitchFamily="18" charset="2"/>
              </a:rPr>
              <a:t>ε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adalah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satu-satunya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aturan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 </a:t>
            </a:r>
            <a:r>
              <a:rPr lang="en-US" altLang="en-US" sz="2000" dirty="0" smtClean="0">
                <a:sym typeface="Symbol" panose="05050102010706020507" pitchFamily="18" charset="2"/>
              </a:rPr>
              <a:t>yang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diperbolehkan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664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CFG </a:t>
            </a:r>
            <a:r>
              <a:rPr lang="en-US" altLang="en-US" sz="3600" dirty="0" err="1" smtClean="0"/>
              <a:t>dan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Chomsky normal form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Teorema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Semua</a:t>
            </a:r>
            <a:r>
              <a:rPr lang="en-US" altLang="en-US" dirty="0" smtClean="0"/>
              <a:t> CFG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diubah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bentuk</a:t>
            </a:r>
            <a:r>
              <a:rPr lang="en-US" altLang="en-US" dirty="0" smtClean="0"/>
              <a:t> Chomsky </a:t>
            </a:r>
            <a:r>
              <a:rPr lang="en-US" altLang="en-US" dirty="0"/>
              <a:t>normal </a:t>
            </a:r>
            <a:r>
              <a:rPr lang="en-US" altLang="en-US" dirty="0" smtClean="0"/>
              <a:t>form.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Langkah-langkah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mengubah</a:t>
            </a:r>
            <a:r>
              <a:rPr lang="en-US" altLang="en-US" dirty="0" smtClean="0"/>
              <a:t> CFG </a:t>
            </a:r>
            <a:r>
              <a:rPr lang="en-US" altLang="en-US" dirty="0" err="1" smtClean="0"/>
              <a:t>ke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bentuk</a:t>
            </a:r>
            <a:r>
              <a:rPr lang="en-US" altLang="en-US" dirty="0" smtClean="0"/>
              <a:t> CNF: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START: </a:t>
            </a:r>
            <a:r>
              <a:rPr lang="en-US" altLang="en-US" dirty="0" err="1" smtClean="0"/>
              <a:t>Tambahkan</a:t>
            </a:r>
            <a:r>
              <a:rPr lang="en-US" altLang="en-US" dirty="0" smtClean="0"/>
              <a:t> starting symbol </a:t>
            </a:r>
            <a:r>
              <a:rPr lang="en-US" altLang="en-US" dirty="0" err="1" smtClean="0"/>
              <a:t>baru</a:t>
            </a:r>
            <a:endParaRPr lang="en-US" altLang="en-US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/>
              <a:t>DEL: </a:t>
            </a:r>
            <a:r>
              <a:rPr lang="en-US" altLang="en-US" dirty="0" err="1" smtClean="0"/>
              <a:t>Hilangkan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aturan</a:t>
            </a:r>
            <a:r>
              <a:rPr lang="en-US" altLang="en-US" dirty="0" smtClean="0"/>
              <a:t> </a:t>
            </a:r>
            <a:r>
              <a:rPr lang="el-GR" altLang="en-US" dirty="0"/>
              <a:t>ε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aturan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bentuk</a:t>
            </a:r>
            <a:r>
              <a:rPr lang="en-US" altLang="en-US" dirty="0" smtClean="0"/>
              <a:t>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l-GR" altLang="en-US" dirty="0" smtClean="0">
                <a:sym typeface="Symbol" panose="05050102010706020507" pitchFamily="18" charset="2"/>
              </a:rPr>
              <a:t>ε</a:t>
            </a:r>
            <a:r>
              <a:rPr lang="en-ID" altLang="en-US" dirty="0" smtClean="0">
                <a:sym typeface="Symbol" panose="05050102010706020507" pitchFamily="18" charset="2"/>
              </a:rPr>
              <a:t>)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sym typeface="Symbol" panose="05050102010706020507" pitchFamily="18" charset="2"/>
              </a:rPr>
              <a:t>UNIT: </a:t>
            </a:r>
            <a:r>
              <a:rPr lang="en-US" altLang="en-US" dirty="0" err="1" smtClean="0">
                <a:sym typeface="Symbol" panose="05050102010706020507" pitchFamily="18" charset="2"/>
              </a:rPr>
              <a:t>Hilangkan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aturan</a:t>
            </a:r>
            <a:r>
              <a:rPr lang="en-US" altLang="en-US" dirty="0" smtClean="0">
                <a:sym typeface="Symbol" panose="05050102010706020507" pitchFamily="18" charset="2"/>
              </a:rPr>
              <a:t> unit (</a:t>
            </a:r>
            <a:r>
              <a:rPr lang="en-US" altLang="en-US" dirty="0" err="1" smtClean="0">
                <a:sym typeface="Symbol" panose="05050102010706020507" pitchFamily="18" charset="2"/>
              </a:rPr>
              <a:t>aturan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dalam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bentuk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smtClean="0">
                <a:sym typeface="Symbol" panose="05050102010706020507" pitchFamily="18" charset="2"/>
              </a:rPr>
              <a:t>B)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sym typeface="Symbol" panose="05050102010706020507" pitchFamily="18" charset="2"/>
              </a:rPr>
              <a:t>TERM: </a:t>
            </a:r>
            <a:r>
              <a:rPr lang="en-US" altLang="en-US" dirty="0" err="1" smtClean="0">
                <a:sym typeface="Symbol" panose="05050102010706020507" pitchFamily="18" charset="2"/>
              </a:rPr>
              <a:t>Ubah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aturan</a:t>
            </a:r>
            <a:r>
              <a:rPr lang="en-US" altLang="en-US" dirty="0" smtClean="0">
                <a:sym typeface="Symbol" panose="05050102010706020507" pitchFamily="18" charset="2"/>
              </a:rPr>
              <a:t> A </a:t>
            </a:r>
            <a:r>
              <a:rPr lang="en-US" altLang="en-US" dirty="0" smtClean="0">
                <a:sym typeface="Wingdings" panose="05000000000000000000" pitchFamily="2" charset="2"/>
              </a:rPr>
              <a:t> w </a:t>
            </a:r>
            <a:r>
              <a:rPr lang="en-US" altLang="en-US" dirty="0" err="1" smtClean="0">
                <a:sym typeface="Wingdings" panose="05000000000000000000" pitchFamily="2" charset="2"/>
              </a:rPr>
              <a:t>dengan</a:t>
            </a:r>
            <a:r>
              <a:rPr lang="en-US" altLang="en-US" dirty="0" smtClean="0">
                <a:sym typeface="Wingdings" panose="05000000000000000000" pitchFamily="2" charset="2"/>
              </a:rPr>
              <a:t> |w| &gt; 1 </a:t>
            </a:r>
            <a:r>
              <a:rPr lang="en-US" altLang="en-US" dirty="0" err="1" smtClean="0">
                <a:sym typeface="Wingdings" panose="05000000000000000000" pitchFamily="2" charset="2"/>
              </a:rPr>
              <a:t>dan</a:t>
            </a:r>
            <a:r>
              <a:rPr lang="en-US" altLang="en-US" dirty="0" smtClean="0">
                <a:sym typeface="Wingdings" panose="05000000000000000000" pitchFamily="2" charset="2"/>
              </a:rPr>
              <a:t> w </a:t>
            </a:r>
            <a:r>
              <a:rPr lang="en-US" altLang="en-US" dirty="0" err="1" smtClean="0">
                <a:sym typeface="Wingdings" panose="05000000000000000000" pitchFamily="2" charset="2"/>
              </a:rPr>
              <a:t>mengandung</a:t>
            </a:r>
            <a:r>
              <a:rPr lang="en-US" altLang="en-US" dirty="0" smtClean="0">
                <a:sym typeface="Wingdings" panose="05000000000000000000" pitchFamily="2" charset="2"/>
              </a:rPr>
              <a:t> V</a:t>
            </a:r>
            <a:r>
              <a:rPr lang="en-US" altLang="en-US" baseline="-25000" dirty="0" smtClean="0">
                <a:sym typeface="Wingdings" panose="05000000000000000000" pitchFamily="2" charset="2"/>
              </a:rPr>
              <a:t>T</a:t>
            </a:r>
            <a:endParaRPr lang="en-US" altLang="en-US" baseline="-25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D" altLang="en-US" dirty="0" smtClean="0">
                <a:sym typeface="Symbol" panose="05050102010706020507" pitchFamily="18" charset="2"/>
              </a:rPr>
              <a:t>BIN: </a:t>
            </a:r>
            <a:r>
              <a:rPr lang="en-ID" altLang="en-US" dirty="0" err="1" smtClean="0">
                <a:sym typeface="Symbol" panose="05050102010706020507" pitchFamily="18" charset="2"/>
              </a:rPr>
              <a:t>Ubah</a:t>
            </a:r>
            <a:r>
              <a:rPr lang="en-ID" altLang="en-US" dirty="0" smtClean="0">
                <a:sym typeface="Symbol" panose="05050102010706020507" pitchFamily="18" charset="2"/>
              </a:rPr>
              <a:t> </a:t>
            </a:r>
            <a:r>
              <a:rPr lang="en-ID" altLang="en-US" dirty="0" err="1" smtClean="0">
                <a:sym typeface="Symbol" panose="05050102010706020507" pitchFamily="18" charset="2"/>
              </a:rPr>
              <a:t>aturan</a:t>
            </a:r>
            <a:r>
              <a:rPr lang="en-ID" altLang="en-US" dirty="0" smtClean="0">
                <a:sym typeface="Symbol" panose="05050102010706020507" pitchFamily="18" charset="2"/>
              </a:rPr>
              <a:t> A </a:t>
            </a:r>
            <a:r>
              <a:rPr lang="en-ID" altLang="en-US" dirty="0" smtClean="0">
                <a:sym typeface="Wingdings" panose="05000000000000000000" pitchFamily="2" charset="2"/>
              </a:rPr>
              <a:t> w </a:t>
            </a:r>
            <a:r>
              <a:rPr lang="en-ID" altLang="en-US" dirty="0" err="1" smtClean="0">
                <a:sym typeface="Wingdings" panose="05000000000000000000" pitchFamily="2" charset="2"/>
              </a:rPr>
              <a:t>dengan</a:t>
            </a:r>
            <a:r>
              <a:rPr lang="en-ID" altLang="en-US" dirty="0" smtClean="0">
                <a:sym typeface="Wingdings" panose="05000000000000000000" pitchFamily="2" charset="2"/>
              </a:rPr>
              <a:t> |w| &gt; 2</a:t>
            </a:r>
            <a:endParaRPr lang="el-GR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662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START: </a:t>
            </a:r>
            <a:r>
              <a:rPr lang="en-US" altLang="en-US" sz="2400" dirty="0" err="1" smtClean="0"/>
              <a:t>Tambahkan</a:t>
            </a:r>
            <a:r>
              <a:rPr lang="en-US" altLang="en-US" sz="2400" dirty="0" smtClean="0"/>
              <a:t> Starting Symbol </a:t>
            </a:r>
            <a:r>
              <a:rPr lang="en-US" altLang="en-US" sz="2400" dirty="0" err="1" smtClean="0"/>
              <a:t>baru</a:t>
            </a:r>
            <a:endParaRPr lang="en-US" altLang="en-US" sz="2400" dirty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996633"/>
              </a:buClr>
              <a:buFontTx/>
              <a:buAutoNum type="arabicPeriod"/>
            </a:pPr>
            <a:r>
              <a:rPr lang="en-US" altLang="en-US" dirty="0" err="1" smtClean="0"/>
              <a:t>Menambahkan</a:t>
            </a:r>
            <a:r>
              <a:rPr lang="en-US" altLang="en-US" dirty="0" smtClean="0"/>
              <a:t> starting symbol </a:t>
            </a:r>
            <a:r>
              <a:rPr lang="en-US" altLang="en-US" dirty="0" err="1" smtClean="0"/>
              <a:t>baru</a:t>
            </a:r>
            <a:endParaRPr lang="en-US" altLang="en-US" dirty="0"/>
          </a:p>
          <a:p>
            <a:pPr marL="609600" indent="-609600">
              <a:buClr>
                <a:srgbClr val="996633"/>
              </a:buClr>
              <a:buFont typeface="Comic Sans MS" panose="030F0702030302020204" pitchFamily="66" charset="0"/>
              <a:buChar char="-"/>
            </a:pPr>
            <a:r>
              <a:rPr lang="en-US" altLang="en-US" dirty="0" err="1" smtClean="0"/>
              <a:t>Tambahkan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baru</a:t>
            </a:r>
            <a:endParaRPr lang="en-US" altLang="en-US" dirty="0"/>
          </a:p>
          <a:p>
            <a:pPr marL="609600" indent="-609600" algn="ctr">
              <a:buClr>
                <a:srgbClr val="996633"/>
              </a:buClr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0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S</a:t>
            </a:r>
          </a:p>
          <a:p>
            <a:pPr marL="609600" indent="-609600">
              <a:buClr>
                <a:srgbClr val="996633"/>
              </a:buCl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err="1" smtClean="0">
                <a:sym typeface="Symbol" panose="05050102010706020507" pitchFamily="18" charset="2"/>
              </a:rPr>
              <a:t>dengan</a:t>
            </a:r>
            <a:r>
              <a:rPr lang="en-US" altLang="en-US" dirty="0" smtClean="0">
                <a:sym typeface="Symbol" panose="05050102010706020507" pitchFamily="18" charset="2"/>
              </a:rPr>
              <a:t> S </a:t>
            </a:r>
            <a:r>
              <a:rPr lang="en-US" altLang="en-US" dirty="0" err="1" smtClean="0">
                <a:sym typeface="Symbol" panose="05050102010706020507" pitchFamily="18" charset="2"/>
              </a:rPr>
              <a:t>adalah</a:t>
            </a:r>
            <a:r>
              <a:rPr lang="en-US" altLang="en-US" dirty="0" smtClean="0">
                <a:sym typeface="Symbol" panose="05050102010706020507" pitchFamily="18" charset="2"/>
              </a:rPr>
              <a:t> starting symbol lama </a:t>
            </a:r>
            <a:r>
              <a:rPr lang="en-US" altLang="en-US" dirty="0" err="1" smtClean="0">
                <a:sym typeface="Symbol" panose="05050102010706020507" pitchFamily="18" charset="2"/>
              </a:rPr>
              <a:t>dan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S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starting symbol </a:t>
            </a:r>
            <a:r>
              <a:rPr lang="en-US" altLang="en-US" dirty="0" err="1" smtClean="0">
                <a:sym typeface="Symbol" panose="05050102010706020507" pitchFamily="18" charset="2"/>
              </a:rPr>
              <a:t>baru</a:t>
            </a:r>
            <a:r>
              <a:rPr lang="en-US" altLang="en-US" dirty="0" smtClean="0">
                <a:sym typeface="Symbol" panose="05050102010706020507" pitchFamily="18" charset="2"/>
              </a:rPr>
              <a:t> yang </a:t>
            </a:r>
            <a:r>
              <a:rPr lang="en-US" altLang="en-US" dirty="0" err="1" smtClean="0">
                <a:sym typeface="Symbol" panose="05050102010706020507" pitchFamily="18" charset="2"/>
              </a:rPr>
              <a:t>belum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pernah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digunakan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pada</a:t>
            </a:r>
            <a:r>
              <a:rPr lang="en-US" altLang="en-US" dirty="0" smtClean="0">
                <a:sym typeface="Symbol" panose="05050102010706020507" pitchFamily="18" charset="2"/>
              </a:rPr>
              <a:t> CFG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942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DEL: </a:t>
            </a:r>
            <a:r>
              <a:rPr lang="en-US" altLang="en-US" sz="2400" dirty="0" err="1" smtClean="0"/>
              <a:t>Hapus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aturan</a:t>
            </a:r>
            <a:r>
              <a:rPr lang="en-US" altLang="en-US" sz="2400" dirty="0" smtClean="0"/>
              <a:t> </a:t>
            </a:r>
            <a:r>
              <a:rPr lang="el-GR" altLang="en-US" sz="2400" dirty="0" smtClean="0"/>
              <a:t>ε</a:t>
            </a:r>
            <a:r>
              <a:rPr lang="en-US" altLang="en-US" sz="2400" dirty="0" smtClean="0"/>
              <a:t> </a:t>
            </a:r>
            <a:endParaRPr lang="en-US" altLang="en-US" sz="24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996633"/>
              </a:buClr>
              <a:buFontTx/>
              <a:buAutoNum type="arabicPeriod" startAt="2"/>
            </a:pPr>
            <a:r>
              <a:rPr lang="en-ID" altLang="en-US" sz="2000" dirty="0" err="1" smtClean="0">
                <a:sym typeface="Symbol" panose="05050102010706020507" pitchFamily="18" charset="2"/>
              </a:rPr>
              <a:t>Hapus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r>
              <a:rPr lang="en-ID" altLang="en-US" sz="2000" dirty="0" err="1" smtClean="0">
                <a:sym typeface="Symbol" panose="05050102010706020507" pitchFamily="18" charset="2"/>
              </a:rPr>
              <a:t>aturan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A  </a:t>
            </a:r>
            <a:r>
              <a:rPr lang="el-GR" altLang="en-US" sz="2000" dirty="0">
                <a:sym typeface="Symbol" panose="05050102010706020507" pitchFamily="18" charset="2"/>
              </a:rPr>
              <a:t>ε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dengan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A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bukan</a:t>
            </a:r>
            <a:r>
              <a:rPr lang="en-US" altLang="en-US" sz="2000" dirty="0" smtClean="0">
                <a:sym typeface="Symbol" panose="05050102010706020507" pitchFamily="18" charset="2"/>
              </a:rPr>
              <a:t> starting symbol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609600" indent="-609600">
              <a:buClr>
                <a:srgbClr val="996633"/>
              </a:buClr>
              <a:buFont typeface="Comic Sans MS" panose="030F0702030302020204" pitchFamily="66" charset="0"/>
              <a:buChar char="-"/>
            </a:pPr>
            <a:r>
              <a:rPr lang="en-US" altLang="en-US" sz="2000" dirty="0" err="1" smtClean="0">
                <a:sym typeface="Symbol" panose="05050102010706020507" pitchFamily="18" charset="2"/>
              </a:rPr>
              <a:t>Untuk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setiap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aturan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dengan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kemunculan</a:t>
            </a:r>
            <a:r>
              <a:rPr lang="en-US" altLang="en-US" sz="2000" dirty="0" smtClean="0">
                <a:sym typeface="Symbol" panose="05050102010706020507" pitchFamily="18" charset="2"/>
              </a:rPr>
              <a:t> A di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sebelah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kanannya</a:t>
            </a:r>
            <a:r>
              <a:rPr lang="en-US" altLang="en-US" sz="2000" dirty="0" smtClean="0">
                <a:sym typeface="Symbol" panose="05050102010706020507" pitchFamily="18" charset="2"/>
              </a:rPr>
              <a:t>,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tambahkan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aturan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dengan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kondisi</a:t>
            </a:r>
            <a:r>
              <a:rPr lang="en-US" altLang="en-US" sz="2000" dirty="0" smtClean="0">
                <a:sym typeface="Symbol" panose="05050102010706020507" pitchFamily="18" charset="2"/>
              </a:rPr>
              <a:t> A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menghilang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609600" indent="-609600" algn="ctr">
              <a:buClr>
                <a:srgbClr val="996633"/>
              </a:buCl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R  </a:t>
            </a:r>
            <a:r>
              <a:rPr lang="en-US" altLang="en-US" sz="2000" dirty="0" err="1">
                <a:sym typeface="Symbol" panose="05050102010706020507" pitchFamily="18" charset="2"/>
              </a:rPr>
              <a:t>uAv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menjadi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R  </a:t>
            </a:r>
            <a:r>
              <a:rPr lang="en-US" altLang="en-US" sz="2000" dirty="0" err="1">
                <a:sym typeface="Symbol" panose="05050102010706020507" pitchFamily="18" charset="2"/>
              </a:rPr>
              <a:t>uAv</a:t>
            </a:r>
            <a:r>
              <a:rPr lang="en-US" altLang="en-US" sz="2000" dirty="0">
                <a:sym typeface="Symbol" panose="05050102010706020507" pitchFamily="18" charset="2"/>
              </a:rPr>
              <a:t> | </a:t>
            </a:r>
            <a:r>
              <a:rPr lang="en-US" altLang="en-US" sz="2000" dirty="0" err="1">
                <a:sym typeface="Symbol" panose="05050102010706020507" pitchFamily="18" charset="2"/>
              </a:rPr>
              <a:t>uv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609600" indent="-609600" algn="ctr">
              <a:buClr>
                <a:srgbClr val="996633"/>
              </a:buCl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R  </a:t>
            </a:r>
            <a:r>
              <a:rPr lang="en-US" altLang="en-US" sz="2000" dirty="0" err="1">
                <a:sym typeface="Symbol" panose="05050102010706020507" pitchFamily="18" charset="2"/>
              </a:rPr>
              <a:t>uAvAw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menjadi</a:t>
            </a:r>
            <a:r>
              <a:rPr lang="en-US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R  </a:t>
            </a:r>
            <a:r>
              <a:rPr lang="en-US" altLang="en-US" sz="2000" dirty="0" err="1">
                <a:sym typeface="Symbol" panose="05050102010706020507" pitchFamily="18" charset="2"/>
              </a:rPr>
              <a:t>uAvAw</a:t>
            </a:r>
            <a:r>
              <a:rPr lang="en-US" altLang="en-US" sz="2000" dirty="0">
                <a:sym typeface="Symbol" panose="05050102010706020507" pitchFamily="18" charset="2"/>
              </a:rPr>
              <a:t> | </a:t>
            </a:r>
            <a:r>
              <a:rPr lang="en-US" altLang="en-US" sz="2000" dirty="0" err="1">
                <a:sym typeface="Symbol" panose="05050102010706020507" pitchFamily="18" charset="2"/>
              </a:rPr>
              <a:t>uvAw</a:t>
            </a:r>
            <a:r>
              <a:rPr lang="en-US" altLang="en-US" sz="2000" dirty="0">
                <a:sym typeface="Symbol" panose="05050102010706020507" pitchFamily="18" charset="2"/>
              </a:rPr>
              <a:t> | </a:t>
            </a:r>
            <a:r>
              <a:rPr lang="en-US" altLang="en-US" sz="2000" dirty="0" err="1">
                <a:sym typeface="Symbol" panose="05050102010706020507" pitchFamily="18" charset="2"/>
              </a:rPr>
              <a:t>uAvw</a:t>
            </a:r>
            <a:r>
              <a:rPr lang="en-US" altLang="en-US" sz="2000" dirty="0">
                <a:sym typeface="Symbol" panose="05050102010706020507" pitchFamily="18" charset="2"/>
              </a:rPr>
              <a:t> | </a:t>
            </a:r>
            <a:r>
              <a:rPr lang="en-US" altLang="en-US" sz="2000" dirty="0" err="1">
                <a:sym typeface="Symbol" panose="05050102010706020507" pitchFamily="18" charset="2"/>
              </a:rPr>
              <a:t>uvw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marL="609600" indent="-609600">
              <a:buClr>
                <a:srgbClr val="996633"/>
              </a:buClr>
              <a:buFont typeface="Comic Sans MS" panose="030F0702030302020204" pitchFamily="66" charset="0"/>
              <a:buChar char="-"/>
            </a:pPr>
            <a:r>
              <a:rPr lang="en-ID" altLang="en-US" sz="2000" dirty="0" err="1" smtClean="0">
                <a:sym typeface="Symbol" panose="05050102010706020507" pitchFamily="18" charset="2"/>
              </a:rPr>
              <a:t>Lakukan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r>
              <a:rPr lang="en-ID" altLang="en-US" sz="2000" dirty="0" err="1" smtClean="0">
                <a:sym typeface="Symbol" panose="05050102010706020507" pitchFamily="18" charset="2"/>
              </a:rPr>
              <a:t>untuk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r>
              <a:rPr lang="en-ID" altLang="en-US" sz="2000" dirty="0" err="1" smtClean="0">
                <a:sym typeface="Symbol" panose="05050102010706020507" pitchFamily="18" charset="2"/>
              </a:rPr>
              <a:t>seluruh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r>
              <a:rPr lang="en-ID" altLang="en-US" sz="2000" dirty="0" err="1" smtClean="0">
                <a:sym typeface="Symbol" panose="05050102010706020507" pitchFamily="18" charset="2"/>
              </a:rPr>
              <a:t>aturan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A  </a:t>
            </a:r>
            <a:r>
              <a:rPr lang="el-GR" altLang="en-US" sz="2000" dirty="0" smtClean="0">
                <a:sym typeface="Symbol" panose="05050102010706020507" pitchFamily="18" charset="2"/>
              </a:rPr>
              <a:t>ε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r>
              <a:rPr lang="en-ID" altLang="en-US" sz="2000" dirty="0" err="1" smtClean="0">
                <a:sym typeface="Symbol" panose="05050102010706020507" pitchFamily="18" charset="2"/>
              </a:rPr>
              <a:t>sehingga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r>
              <a:rPr lang="en-ID" altLang="en-US" sz="2000" dirty="0" err="1" smtClean="0">
                <a:sym typeface="Symbol" panose="05050102010706020507" pitchFamily="18" charset="2"/>
              </a:rPr>
              <a:t>tidak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r>
              <a:rPr lang="en-ID" altLang="en-US" sz="2000" dirty="0" err="1" smtClean="0">
                <a:sym typeface="Symbol" panose="05050102010706020507" pitchFamily="18" charset="2"/>
              </a:rPr>
              <a:t>ada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r>
              <a:rPr lang="en-ID" altLang="en-US" sz="2000" dirty="0" err="1" smtClean="0">
                <a:sym typeface="Symbol" panose="05050102010706020507" pitchFamily="18" charset="2"/>
              </a:rPr>
              <a:t>lagi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r>
              <a:rPr lang="en-ID" altLang="en-US" sz="2000" dirty="0" err="1" smtClean="0">
                <a:sym typeface="Symbol" panose="05050102010706020507" pitchFamily="18" charset="2"/>
              </a:rPr>
              <a:t>aturan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r>
              <a:rPr lang="en-ID" altLang="en-US" sz="2000" dirty="0" err="1" smtClean="0">
                <a:sym typeface="Symbol" panose="05050102010706020507" pitchFamily="18" charset="2"/>
              </a:rPr>
              <a:t>dengan</a:t>
            </a:r>
            <a:r>
              <a:rPr lang="en-ID" altLang="en-US" sz="2000" dirty="0" smtClean="0">
                <a:sym typeface="Symbol" panose="05050102010706020507" pitchFamily="18" charset="2"/>
              </a:rPr>
              <a:t> format </a:t>
            </a:r>
            <a:r>
              <a:rPr lang="en-US" altLang="en-US" sz="2000" dirty="0">
                <a:sym typeface="Symbol" panose="05050102010706020507" pitchFamily="18" charset="2"/>
              </a:rPr>
              <a:t>A  </a:t>
            </a:r>
            <a:r>
              <a:rPr lang="el-GR" altLang="en-US" sz="2000" dirty="0">
                <a:sym typeface="Symbol" panose="05050102010706020507" pitchFamily="18" charset="2"/>
              </a:rPr>
              <a:t>ε</a:t>
            </a:r>
            <a:r>
              <a:rPr lang="en-ID" altLang="en-US" sz="2000" dirty="0" smtClean="0">
                <a:sym typeface="Symbol" panose="05050102010706020507" pitchFamily="18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841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UNIT: </a:t>
            </a:r>
            <a:r>
              <a:rPr lang="en-US" altLang="en-US" sz="2400" dirty="0" err="1" smtClean="0"/>
              <a:t>Hapus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aturan</a:t>
            </a:r>
            <a:r>
              <a:rPr lang="en-US" altLang="en-US" sz="2400" dirty="0" smtClean="0"/>
              <a:t> A </a:t>
            </a:r>
            <a:r>
              <a:rPr lang="en-US" altLang="en-US" sz="2400" dirty="0" smtClean="0">
                <a:sym typeface="Wingdings" panose="05000000000000000000" pitchFamily="2" charset="2"/>
              </a:rPr>
              <a:t> B</a:t>
            </a:r>
            <a:endParaRPr lang="en-US" altLang="en-US" sz="2400" dirty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996633"/>
              </a:buClr>
              <a:buFontTx/>
              <a:buAutoNum type="arabicPeriod" startAt="3"/>
            </a:pPr>
            <a:r>
              <a:rPr lang="en-US" altLang="en-US" dirty="0" err="1" smtClean="0">
                <a:sym typeface="Symbol" panose="05050102010706020507" pitchFamily="18" charset="2"/>
              </a:rPr>
              <a:t>Hapus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aturan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  B</a:t>
            </a:r>
          </a:p>
          <a:p>
            <a:pPr marL="609600" indent="-609600">
              <a:buClr>
                <a:srgbClr val="996633"/>
              </a:buClr>
              <a:buFont typeface="Comic Sans MS" panose="030F0702030302020204" pitchFamily="66" charset="0"/>
              <a:buChar char="-"/>
            </a:pPr>
            <a:r>
              <a:rPr lang="en-US" altLang="en-US" dirty="0" err="1" smtClean="0">
                <a:sym typeface="Symbol" panose="05050102010706020507" pitchFamily="18" charset="2"/>
              </a:rPr>
              <a:t>Untuk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setiap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aturan</a:t>
            </a:r>
            <a:r>
              <a:rPr lang="en-US" altLang="en-US" dirty="0" smtClean="0">
                <a:sym typeface="Symbol" panose="05050102010706020507" pitchFamily="18" charset="2"/>
              </a:rPr>
              <a:t> B </a:t>
            </a:r>
            <a:r>
              <a:rPr lang="en-US" altLang="en-US" dirty="0">
                <a:sym typeface="Symbol" panose="05050102010706020507" pitchFamily="18" charset="2"/>
              </a:rPr>
              <a:t> u, </a:t>
            </a:r>
            <a:r>
              <a:rPr lang="en-US" altLang="en-US" dirty="0" err="1" smtClean="0">
                <a:sym typeface="Symbol" panose="05050102010706020507" pitchFamily="18" charset="2"/>
              </a:rPr>
              <a:t>hilangkan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aturan</a:t>
            </a:r>
            <a:r>
              <a:rPr lang="en-US" altLang="en-US" dirty="0" smtClean="0">
                <a:sym typeface="Symbol" panose="05050102010706020507" pitchFamily="18" charset="2"/>
              </a:rPr>
              <a:t> A </a:t>
            </a:r>
            <a:r>
              <a:rPr lang="en-US" altLang="en-US" dirty="0" smtClean="0">
                <a:sym typeface="Wingdings" panose="05000000000000000000" pitchFamily="2" charset="2"/>
              </a:rPr>
              <a:t> B </a:t>
            </a:r>
            <a:r>
              <a:rPr lang="en-US" altLang="en-US" dirty="0" err="1" smtClean="0">
                <a:sym typeface="Wingdings" panose="05000000000000000000" pitchFamily="2" charset="2"/>
              </a:rPr>
              <a:t>dengan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menambahkan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aturan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u</a:t>
            </a:r>
            <a:endParaRPr lang="en-US" altLang="en-US" sz="2400" dirty="0">
              <a:solidFill>
                <a:srgbClr val="666699"/>
              </a:solidFill>
              <a:sym typeface="Symbol" panose="05050102010706020507" pitchFamily="18" charset="2"/>
            </a:endParaRPr>
          </a:p>
          <a:p>
            <a:pPr marL="609600" indent="-609600">
              <a:buClr>
                <a:srgbClr val="996633"/>
              </a:buClr>
              <a:buFont typeface="Comic Sans MS" panose="030F0702030302020204" pitchFamily="66" charset="0"/>
              <a:buChar char="-"/>
            </a:pPr>
            <a:r>
              <a:rPr lang="en-US" altLang="en-US" dirty="0" err="1" smtClean="0">
                <a:sym typeface="Symbol" panose="05050102010706020507" pitchFamily="18" charset="2"/>
              </a:rPr>
              <a:t>Lakukan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untuk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seluruh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smtClean="0">
                <a:sym typeface="Wingdings" panose="05000000000000000000" pitchFamily="2" charset="2"/>
              </a:rPr>
              <a:t>B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hingga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tidak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ada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lagi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aturan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dengan</a:t>
            </a:r>
            <a:r>
              <a:rPr lang="en-US" altLang="en-US" dirty="0" smtClean="0">
                <a:sym typeface="Symbol" panose="05050102010706020507" pitchFamily="18" charset="2"/>
              </a:rPr>
              <a:t> format A </a:t>
            </a:r>
            <a:r>
              <a:rPr lang="en-US" altLang="en-US" dirty="0" smtClean="0">
                <a:sym typeface="Wingdings" panose="05000000000000000000" pitchFamily="2" charset="2"/>
              </a:rPr>
              <a:t> B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967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TERM: </a:t>
            </a:r>
            <a:r>
              <a:rPr lang="en-US" altLang="en-US" sz="2400" dirty="0" err="1" smtClean="0"/>
              <a:t>Ubah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aturan</a:t>
            </a:r>
            <a:r>
              <a:rPr lang="en-US" altLang="en-US" sz="2400" dirty="0" smtClean="0"/>
              <a:t> A </a:t>
            </a:r>
            <a:r>
              <a:rPr lang="en-US" altLang="en-US" sz="2400" dirty="0" smtClean="0">
                <a:sym typeface="Wingdings" panose="05000000000000000000" pitchFamily="2" charset="2"/>
              </a:rPr>
              <a:t> w 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dengan</a:t>
            </a:r>
            <a:r>
              <a:rPr lang="en-US" altLang="en-US" sz="2400" dirty="0" smtClean="0">
                <a:sym typeface="Wingdings" panose="05000000000000000000" pitchFamily="2" charset="2"/>
              </a:rPr>
              <a:t> |w| &gt; 1 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dan</a:t>
            </a:r>
            <a:r>
              <a:rPr lang="en-US" altLang="en-US" sz="2400" dirty="0" smtClean="0">
                <a:sym typeface="Wingdings" panose="05000000000000000000" pitchFamily="2" charset="2"/>
              </a:rPr>
              <a:t> w 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mengandung</a:t>
            </a:r>
            <a:r>
              <a:rPr lang="en-US" altLang="en-US" sz="2400" dirty="0" smtClean="0">
                <a:sym typeface="Wingdings" panose="05000000000000000000" pitchFamily="2" charset="2"/>
              </a:rPr>
              <a:t> V</a:t>
            </a:r>
            <a:r>
              <a:rPr lang="en-US" altLang="en-US" sz="2400" baseline="-25000" dirty="0" smtClean="0">
                <a:sym typeface="Wingdings" panose="05000000000000000000" pitchFamily="2" charset="2"/>
              </a:rPr>
              <a:t>T</a:t>
            </a:r>
            <a:endParaRPr lang="en-US" altLang="en-US" sz="2400" baseline="-25000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2079254"/>
            <a:ext cx="8326438" cy="4054844"/>
          </a:xfrm>
        </p:spPr>
        <p:txBody>
          <a:bodyPr/>
          <a:lstStyle/>
          <a:p>
            <a:pPr marL="609600" lvl="1" indent="-609600">
              <a:spcBef>
                <a:spcPts val="600"/>
              </a:spcBef>
              <a:buClr>
                <a:srgbClr val="996633"/>
              </a:buClr>
              <a:buSzPct val="135000"/>
              <a:buFontTx/>
              <a:buAutoNum type="arabicPeriod" startAt="4"/>
            </a:pPr>
            <a:r>
              <a:rPr lang="en-US" altLang="en-US" sz="2400" dirty="0" err="1">
                <a:sym typeface="Symbol" panose="05050102010706020507" pitchFamily="18" charset="2"/>
              </a:rPr>
              <a:t>Ubah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aturan</a:t>
            </a:r>
            <a:r>
              <a:rPr lang="en-US" altLang="en-US" sz="2400" dirty="0">
                <a:sym typeface="Symbol" panose="05050102010706020507" pitchFamily="18" charset="2"/>
              </a:rPr>
              <a:t> A </a:t>
            </a:r>
            <a:r>
              <a:rPr lang="en-US" altLang="en-US" sz="2400" dirty="0">
                <a:sym typeface="Wingdings" panose="05000000000000000000" pitchFamily="2" charset="2"/>
              </a:rPr>
              <a:t> w </a:t>
            </a:r>
            <a:r>
              <a:rPr lang="en-US" altLang="en-US" sz="2400" dirty="0" err="1">
                <a:sym typeface="Wingdings" panose="05000000000000000000" pitchFamily="2" charset="2"/>
              </a:rPr>
              <a:t>dengan</a:t>
            </a:r>
            <a:r>
              <a:rPr lang="en-US" altLang="en-US" sz="2400" dirty="0">
                <a:sym typeface="Wingdings" panose="05000000000000000000" pitchFamily="2" charset="2"/>
              </a:rPr>
              <a:t> |w| &gt; 1 </a:t>
            </a:r>
            <a:r>
              <a:rPr lang="en-US" altLang="en-US" sz="2400" dirty="0" err="1">
                <a:sym typeface="Wingdings" panose="05000000000000000000" pitchFamily="2" charset="2"/>
              </a:rPr>
              <a:t>dan</a:t>
            </a:r>
            <a:r>
              <a:rPr lang="en-US" altLang="en-US" sz="2400" dirty="0">
                <a:sym typeface="Wingdings" panose="05000000000000000000" pitchFamily="2" charset="2"/>
              </a:rPr>
              <a:t> w </a:t>
            </a:r>
            <a:r>
              <a:rPr lang="en-US" altLang="en-US" sz="2400" dirty="0" err="1">
                <a:sym typeface="Wingdings" panose="05000000000000000000" pitchFamily="2" charset="2"/>
              </a:rPr>
              <a:t>mengandung</a:t>
            </a:r>
            <a:r>
              <a:rPr lang="en-US" altLang="en-US" sz="2400" dirty="0">
                <a:sym typeface="Wingdings" panose="05000000000000000000" pitchFamily="2" charset="2"/>
              </a:rPr>
              <a:t> V</a:t>
            </a:r>
            <a:r>
              <a:rPr lang="en-US" altLang="en-US" sz="2400" baseline="-25000" dirty="0">
                <a:sym typeface="Wingdings" panose="05000000000000000000" pitchFamily="2" charset="2"/>
              </a:rPr>
              <a:t>T</a:t>
            </a:r>
            <a:endParaRPr lang="en-US" altLang="en-US" sz="2400" baseline="-25000" dirty="0">
              <a:sym typeface="Symbol" panose="05050102010706020507" pitchFamily="18" charset="2"/>
            </a:endParaRPr>
          </a:p>
          <a:p>
            <a:pPr marL="609600" indent="-609600">
              <a:spcBef>
                <a:spcPts val="600"/>
              </a:spcBef>
              <a:buClr>
                <a:srgbClr val="996633"/>
              </a:buClr>
              <a:buFont typeface="Comic Sans MS" panose="030F0702030302020204" pitchFamily="66" charset="0"/>
              <a:buChar char="-"/>
            </a:pPr>
            <a:r>
              <a:rPr lang="en-ID" altLang="en-US" dirty="0" err="1" smtClean="0">
                <a:sym typeface="Symbol" panose="05050102010706020507" pitchFamily="18" charset="2"/>
              </a:rPr>
              <a:t>Untuk</a:t>
            </a:r>
            <a:r>
              <a:rPr lang="en-ID" altLang="en-US" dirty="0" smtClean="0">
                <a:sym typeface="Symbol" panose="05050102010706020507" pitchFamily="18" charset="2"/>
              </a:rPr>
              <a:t> </a:t>
            </a:r>
            <a:r>
              <a:rPr lang="en-ID" altLang="en-US" dirty="0" err="1" smtClean="0">
                <a:sym typeface="Symbol" panose="05050102010706020507" pitchFamily="18" charset="2"/>
              </a:rPr>
              <a:t>aturan</a:t>
            </a:r>
            <a:r>
              <a:rPr lang="en-ID" altLang="en-US" dirty="0" smtClean="0">
                <a:sym typeface="Symbol" panose="05050102010706020507" pitchFamily="18" charset="2"/>
              </a:rPr>
              <a:t> A </a:t>
            </a:r>
            <a:r>
              <a:rPr lang="en-ID" altLang="en-US" dirty="0" smtClean="0">
                <a:sym typeface="Wingdings" panose="05000000000000000000" pitchFamily="2" charset="2"/>
              </a:rPr>
              <a:t> w </a:t>
            </a:r>
            <a:r>
              <a:rPr lang="en-ID" altLang="en-US" dirty="0" err="1" smtClean="0">
                <a:sym typeface="Wingdings" panose="05000000000000000000" pitchFamily="2" charset="2"/>
              </a:rPr>
              <a:t>dengan</a:t>
            </a:r>
            <a:r>
              <a:rPr lang="en-ID" altLang="en-US" dirty="0" smtClean="0">
                <a:sym typeface="Wingdings" panose="05000000000000000000" pitchFamily="2" charset="2"/>
              </a:rPr>
              <a:t> |w| &gt; 1 </a:t>
            </a:r>
            <a:r>
              <a:rPr lang="en-ID" altLang="en-US" dirty="0" err="1" smtClean="0">
                <a:sym typeface="Wingdings" panose="05000000000000000000" pitchFamily="2" charset="2"/>
              </a:rPr>
              <a:t>dan</a:t>
            </a:r>
            <a:r>
              <a:rPr lang="en-ID" altLang="en-US" dirty="0" smtClean="0">
                <a:sym typeface="Wingdings" panose="05000000000000000000" pitchFamily="2" charset="2"/>
              </a:rPr>
              <a:t> w </a:t>
            </a:r>
            <a:r>
              <a:rPr lang="en-ID" altLang="en-US" dirty="0" err="1" smtClean="0">
                <a:sym typeface="Wingdings" panose="05000000000000000000" pitchFamily="2" charset="2"/>
              </a:rPr>
              <a:t>mengandung</a:t>
            </a:r>
            <a:r>
              <a:rPr lang="en-ID" altLang="en-US" dirty="0" smtClean="0">
                <a:sym typeface="Wingdings" panose="05000000000000000000" pitchFamily="2" charset="2"/>
              </a:rPr>
              <a:t> a </a:t>
            </a:r>
            <a:r>
              <a:rPr lang="az-Cyrl-AZ" altLang="en-US" dirty="0" smtClean="0">
                <a:sym typeface="Wingdings" panose="05000000000000000000" pitchFamily="2" charset="2"/>
              </a:rPr>
              <a:t>Є</a:t>
            </a:r>
            <a:r>
              <a:rPr lang="en-ID" altLang="en-US" dirty="0" smtClean="0">
                <a:sym typeface="Wingdings" panose="05000000000000000000" pitchFamily="2" charset="2"/>
              </a:rPr>
              <a:t> V</a:t>
            </a:r>
            <a:r>
              <a:rPr lang="en-ID" altLang="en-US" baseline="-25000" dirty="0" smtClean="0">
                <a:sym typeface="Wingdings" panose="05000000000000000000" pitchFamily="2" charset="2"/>
              </a:rPr>
              <a:t>T</a:t>
            </a:r>
            <a:r>
              <a:rPr lang="en-ID" altLang="en-US" dirty="0" smtClean="0">
                <a:sym typeface="Wingdings" panose="05000000000000000000" pitchFamily="2" charset="2"/>
              </a:rPr>
              <a:t>, </a:t>
            </a:r>
            <a:r>
              <a:rPr lang="en-ID" altLang="en-US" dirty="0" err="1" smtClean="0">
                <a:sym typeface="Wingdings" panose="05000000000000000000" pitchFamily="2" charset="2"/>
              </a:rPr>
              <a:t>ganti</a:t>
            </a:r>
            <a:r>
              <a:rPr lang="en-ID" altLang="en-US" dirty="0" smtClean="0">
                <a:sym typeface="Wingdings" panose="05000000000000000000" pitchFamily="2" charset="2"/>
              </a:rPr>
              <a:t> a </a:t>
            </a:r>
            <a:r>
              <a:rPr lang="en-ID" altLang="en-US" dirty="0" err="1" smtClean="0">
                <a:sym typeface="Wingdings" panose="05000000000000000000" pitchFamily="2" charset="2"/>
              </a:rPr>
              <a:t>dengan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sebuah</a:t>
            </a:r>
            <a:r>
              <a:rPr lang="en-ID" altLang="en-US" dirty="0" smtClean="0">
                <a:sym typeface="Wingdings" panose="05000000000000000000" pitchFamily="2" charset="2"/>
              </a:rPr>
              <a:t> nonterminal </a:t>
            </a:r>
            <a:r>
              <a:rPr lang="en-ID" altLang="en-US" dirty="0" err="1" smtClean="0">
                <a:sym typeface="Wingdings" panose="05000000000000000000" pitchFamily="2" charset="2"/>
              </a:rPr>
              <a:t>baru</a:t>
            </a:r>
            <a:r>
              <a:rPr lang="en-ID" altLang="en-US" dirty="0">
                <a:sym typeface="Wingdings" panose="05000000000000000000" pitchFamily="2" charset="2"/>
              </a:rPr>
              <a:t> </a:t>
            </a:r>
            <a:r>
              <a:rPr lang="en-ID" altLang="en-US" dirty="0" smtClean="0">
                <a:sym typeface="Wingdings" panose="05000000000000000000" pitchFamily="2" charset="2"/>
              </a:rPr>
              <a:t>X </a:t>
            </a:r>
            <a:r>
              <a:rPr lang="en-ID" altLang="en-US" dirty="0" err="1" smtClean="0">
                <a:sym typeface="Wingdings" panose="05000000000000000000" pitchFamily="2" charset="2"/>
              </a:rPr>
              <a:t>lalu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pada</a:t>
            </a:r>
            <a:r>
              <a:rPr lang="en-ID" altLang="en-US" dirty="0" smtClean="0">
                <a:sym typeface="Wingdings" panose="05000000000000000000" pitchFamily="2" charset="2"/>
              </a:rPr>
              <a:t> w, </a:t>
            </a:r>
            <a:r>
              <a:rPr lang="en-ID" altLang="en-US" dirty="0" err="1" smtClean="0">
                <a:sym typeface="Wingdings" panose="05000000000000000000" pitchFamily="2" charset="2"/>
              </a:rPr>
              <a:t>kemudian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tambahkan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aturan</a:t>
            </a:r>
            <a:r>
              <a:rPr lang="en-ID" altLang="en-US" dirty="0" smtClean="0">
                <a:sym typeface="Wingdings" panose="05000000000000000000" pitchFamily="2" charset="2"/>
              </a:rPr>
              <a:t> X  a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609600" indent="-609600" algn="ctr">
              <a:spcBef>
                <a:spcPts val="600"/>
              </a:spcBef>
              <a:buClr>
                <a:srgbClr val="996633"/>
              </a:buClr>
              <a:buFont typeface="Comic Sans MS" panose="030F0702030302020204" pitchFamily="66" charset="0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R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err="1" smtClean="0">
                <a:sym typeface="Wingdings" panose="05000000000000000000" pitchFamily="2" charset="2"/>
              </a:rPr>
              <a:t>aXbX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sym typeface="Wingdings" panose="05000000000000000000" pitchFamily="2" charset="2"/>
              </a:rPr>
              <a:t>menjadi</a:t>
            </a:r>
            <a:r>
              <a:rPr lang="en-US" altLang="en-US" dirty="0" smtClean="0">
                <a:sym typeface="Wingdings" panose="05000000000000000000" pitchFamily="2" charset="2"/>
              </a:rPr>
              <a:t> </a:t>
            </a:r>
          </a:p>
          <a:p>
            <a:pPr marL="609600" indent="-609600" algn="ctr">
              <a:spcBef>
                <a:spcPts val="600"/>
              </a:spcBef>
              <a:buClr>
                <a:srgbClr val="996633"/>
              </a:buClr>
              <a:buFont typeface="Comic Sans MS" panose="030F0702030302020204" pitchFamily="66" charset="0"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R  AXBX, </a:t>
            </a:r>
            <a:r>
              <a:rPr lang="en-ID" altLang="en-US" dirty="0" smtClean="0">
                <a:sym typeface="Wingdings" panose="05000000000000000000" pitchFamily="2" charset="2"/>
              </a:rPr>
              <a:t>A a </a:t>
            </a:r>
            <a:r>
              <a:rPr lang="en-ID" altLang="en-US" dirty="0" err="1" smtClean="0">
                <a:sym typeface="Wingdings" panose="05000000000000000000" pitchFamily="2" charset="2"/>
              </a:rPr>
              <a:t>dan</a:t>
            </a:r>
            <a:r>
              <a:rPr lang="en-ID" altLang="en-US" dirty="0" smtClean="0">
                <a:sym typeface="Wingdings" panose="05000000000000000000" pitchFamily="2" charset="2"/>
              </a:rPr>
              <a:t> B  b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395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BIN: </a:t>
            </a:r>
            <a:r>
              <a:rPr lang="en-US" altLang="en-US" sz="2400" dirty="0" err="1" smtClean="0"/>
              <a:t>Ubah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aturan</a:t>
            </a:r>
            <a:r>
              <a:rPr lang="en-US" altLang="en-US" sz="2400" dirty="0" smtClean="0"/>
              <a:t> A </a:t>
            </a:r>
            <a:r>
              <a:rPr lang="en-US" altLang="en-US" sz="2400" dirty="0" smtClean="0">
                <a:sym typeface="Wingdings" panose="05000000000000000000" pitchFamily="2" charset="2"/>
              </a:rPr>
              <a:t> w </a:t>
            </a:r>
            <a:r>
              <a:rPr lang="en-US" altLang="en-US" sz="2400" dirty="0" err="1" smtClean="0">
                <a:sym typeface="Wingdings" panose="05000000000000000000" pitchFamily="2" charset="2"/>
              </a:rPr>
              <a:t>dengan</a:t>
            </a:r>
            <a:r>
              <a:rPr lang="en-US" altLang="en-US" sz="2400" dirty="0" smtClean="0">
                <a:sym typeface="Wingdings" panose="05000000000000000000" pitchFamily="2" charset="2"/>
              </a:rPr>
              <a:t> |w| &gt; 2</a:t>
            </a:r>
            <a:endParaRPr lang="en-US" altLang="en-US" sz="2400" baseline="-25000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2079254"/>
            <a:ext cx="8326438" cy="4054844"/>
          </a:xfrm>
        </p:spPr>
        <p:txBody>
          <a:bodyPr/>
          <a:lstStyle/>
          <a:p>
            <a:pPr marL="609600" lvl="1" indent="-609600">
              <a:spcBef>
                <a:spcPts val="600"/>
              </a:spcBef>
              <a:buClr>
                <a:srgbClr val="996633"/>
              </a:buClr>
              <a:buSzPct val="135000"/>
              <a:buFontTx/>
              <a:buAutoNum type="arabicPeriod" startAt="4"/>
            </a:pPr>
            <a:r>
              <a:rPr lang="en-ID" altLang="en-US" sz="2400" dirty="0" err="1">
                <a:sym typeface="Symbol" panose="05050102010706020507" pitchFamily="18" charset="2"/>
              </a:rPr>
              <a:t>Ubah</a:t>
            </a:r>
            <a:r>
              <a:rPr lang="en-ID" altLang="en-US" sz="2400" dirty="0">
                <a:sym typeface="Symbol" panose="05050102010706020507" pitchFamily="18" charset="2"/>
              </a:rPr>
              <a:t> </a:t>
            </a:r>
            <a:r>
              <a:rPr lang="en-ID" altLang="en-US" sz="2400" dirty="0" err="1">
                <a:sym typeface="Symbol" panose="05050102010706020507" pitchFamily="18" charset="2"/>
              </a:rPr>
              <a:t>aturan</a:t>
            </a:r>
            <a:r>
              <a:rPr lang="en-ID" altLang="en-US" sz="2400" dirty="0">
                <a:sym typeface="Symbol" panose="05050102010706020507" pitchFamily="18" charset="2"/>
              </a:rPr>
              <a:t> A </a:t>
            </a:r>
            <a:r>
              <a:rPr lang="en-ID" altLang="en-US" sz="2400" dirty="0">
                <a:sym typeface="Wingdings" panose="05000000000000000000" pitchFamily="2" charset="2"/>
              </a:rPr>
              <a:t> w </a:t>
            </a:r>
            <a:r>
              <a:rPr lang="en-ID" altLang="en-US" sz="2400" dirty="0" err="1">
                <a:sym typeface="Wingdings" panose="05000000000000000000" pitchFamily="2" charset="2"/>
              </a:rPr>
              <a:t>dengan</a:t>
            </a:r>
            <a:r>
              <a:rPr lang="en-ID" altLang="en-US" sz="2400" dirty="0">
                <a:sym typeface="Wingdings" panose="05000000000000000000" pitchFamily="2" charset="2"/>
              </a:rPr>
              <a:t> |w| &gt; </a:t>
            </a:r>
            <a:r>
              <a:rPr lang="en-ID" altLang="en-US" sz="2400" dirty="0" smtClean="0">
                <a:sym typeface="Wingdings" panose="05000000000000000000" pitchFamily="2" charset="2"/>
              </a:rPr>
              <a:t>2</a:t>
            </a:r>
            <a:endParaRPr lang="en-US" altLang="en-US" sz="2400" baseline="-25000" dirty="0" smtClean="0">
              <a:sym typeface="Symbol" panose="05050102010706020507" pitchFamily="18" charset="2"/>
            </a:endParaRPr>
          </a:p>
          <a:p>
            <a:pPr marL="609600" indent="-609600">
              <a:spcBef>
                <a:spcPts val="600"/>
              </a:spcBef>
              <a:buClr>
                <a:srgbClr val="996633"/>
              </a:buClr>
              <a:buFont typeface="Comic Sans MS" panose="030F0702030302020204" pitchFamily="66" charset="0"/>
              <a:buChar char="-"/>
            </a:pPr>
            <a:r>
              <a:rPr lang="en-ID" altLang="en-US" dirty="0" err="1" smtClean="0">
                <a:sym typeface="Symbol" panose="05050102010706020507" pitchFamily="18" charset="2"/>
              </a:rPr>
              <a:t>Untuk</a:t>
            </a:r>
            <a:r>
              <a:rPr lang="en-ID" altLang="en-US" dirty="0" smtClean="0">
                <a:sym typeface="Symbol" panose="05050102010706020507" pitchFamily="18" charset="2"/>
              </a:rPr>
              <a:t> </a:t>
            </a:r>
            <a:r>
              <a:rPr lang="en-ID" altLang="en-US" dirty="0" err="1" smtClean="0">
                <a:sym typeface="Symbol" panose="05050102010706020507" pitchFamily="18" charset="2"/>
              </a:rPr>
              <a:t>aturan</a:t>
            </a:r>
            <a:r>
              <a:rPr lang="en-ID" altLang="en-US" dirty="0" smtClean="0">
                <a:sym typeface="Symbol" panose="05050102010706020507" pitchFamily="18" charset="2"/>
              </a:rPr>
              <a:t> A </a:t>
            </a:r>
            <a:r>
              <a:rPr lang="en-ID" altLang="en-US" dirty="0" smtClean="0">
                <a:sym typeface="Wingdings" panose="05000000000000000000" pitchFamily="2" charset="2"/>
              </a:rPr>
              <a:t> w </a:t>
            </a:r>
            <a:r>
              <a:rPr lang="en-ID" altLang="en-US" dirty="0" err="1" smtClean="0">
                <a:sym typeface="Wingdings" panose="05000000000000000000" pitchFamily="2" charset="2"/>
              </a:rPr>
              <a:t>dengan</a:t>
            </a:r>
            <a:r>
              <a:rPr lang="en-ID" altLang="en-US" dirty="0" smtClean="0">
                <a:sym typeface="Wingdings" panose="05000000000000000000" pitchFamily="2" charset="2"/>
              </a:rPr>
              <a:t> |w| &gt; 2, </a:t>
            </a:r>
            <a:r>
              <a:rPr lang="en-ID" altLang="en-US" dirty="0" err="1" smtClean="0">
                <a:sym typeface="Wingdings" panose="05000000000000000000" pitchFamily="2" charset="2"/>
              </a:rPr>
              <a:t>misal</a:t>
            </a:r>
            <a:r>
              <a:rPr lang="en-ID" altLang="en-US" dirty="0" smtClean="0">
                <a:sym typeface="Wingdings" panose="05000000000000000000" pitchFamily="2" charset="2"/>
              </a:rPr>
              <a:t> w = Aw</a:t>
            </a:r>
            <a:r>
              <a:rPr lang="en-ID" altLang="en-US" baseline="-25000" dirty="0" smtClean="0">
                <a:sym typeface="Wingdings" panose="05000000000000000000" pitchFamily="2" charset="2"/>
              </a:rPr>
              <a:t>1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dengan</a:t>
            </a:r>
            <a:r>
              <a:rPr lang="en-ID" altLang="en-US" dirty="0" smtClean="0">
                <a:sym typeface="Wingdings" panose="05000000000000000000" pitchFamily="2" charset="2"/>
              </a:rPr>
              <a:t> w</a:t>
            </a:r>
            <a:r>
              <a:rPr lang="en-ID" altLang="en-US" baseline="-25000" dirty="0" smtClean="0">
                <a:sym typeface="Wingdings" panose="05000000000000000000" pitchFamily="2" charset="2"/>
              </a:rPr>
              <a:t>1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adalah</a:t>
            </a:r>
            <a:r>
              <a:rPr lang="en-ID" altLang="en-US" dirty="0" smtClean="0">
                <a:sym typeface="Wingdings" panose="05000000000000000000" pitchFamily="2" charset="2"/>
              </a:rPr>
              <a:t> substring </a:t>
            </a:r>
            <a:r>
              <a:rPr lang="en-ID" altLang="en-US" dirty="0" err="1" smtClean="0">
                <a:sym typeface="Wingdings" panose="05000000000000000000" pitchFamily="2" charset="2"/>
              </a:rPr>
              <a:t>dari</a:t>
            </a:r>
            <a:r>
              <a:rPr lang="en-ID" altLang="en-US" dirty="0" smtClean="0">
                <a:sym typeface="Wingdings" panose="05000000000000000000" pitchFamily="2" charset="2"/>
              </a:rPr>
              <a:t> w </a:t>
            </a:r>
            <a:r>
              <a:rPr lang="en-ID" altLang="en-US" dirty="0" err="1" smtClean="0">
                <a:sym typeface="Wingdings" panose="05000000000000000000" pitchFamily="2" charset="2"/>
              </a:rPr>
              <a:t>dengan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menghilangkan</a:t>
            </a:r>
            <a:r>
              <a:rPr lang="en-ID" altLang="en-US" dirty="0" smtClean="0">
                <a:sym typeface="Wingdings" panose="05000000000000000000" pitchFamily="2" charset="2"/>
              </a:rPr>
              <a:t> symbol </a:t>
            </a:r>
            <a:r>
              <a:rPr lang="en-ID" altLang="en-US" dirty="0" err="1" smtClean="0">
                <a:sym typeface="Wingdings" panose="05000000000000000000" pitchFamily="2" charset="2"/>
              </a:rPr>
              <a:t>pertama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dari</a:t>
            </a:r>
            <a:r>
              <a:rPr lang="en-ID" altLang="en-US" dirty="0" smtClean="0">
                <a:sym typeface="Wingdings" panose="05000000000000000000" pitchFamily="2" charset="2"/>
              </a:rPr>
              <a:t> w, </a:t>
            </a:r>
            <a:r>
              <a:rPr lang="en-ID" altLang="en-US" dirty="0" err="1" smtClean="0">
                <a:sym typeface="Wingdings" panose="05000000000000000000" pitchFamily="2" charset="2"/>
              </a:rPr>
              <a:t>maka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ubah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aturan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menjadi</a:t>
            </a:r>
            <a:r>
              <a:rPr lang="en-ID" altLang="en-US" dirty="0" smtClean="0">
                <a:sym typeface="Wingdings" panose="05000000000000000000" pitchFamily="2" charset="2"/>
              </a:rPr>
              <a:t> A  AX </a:t>
            </a:r>
            <a:r>
              <a:rPr lang="en-ID" altLang="en-US" dirty="0" err="1" smtClean="0">
                <a:sym typeface="Wingdings" panose="05000000000000000000" pitchFamily="2" charset="2"/>
              </a:rPr>
              <a:t>dan</a:t>
            </a:r>
            <a:r>
              <a:rPr lang="en-ID" altLang="en-US" dirty="0" smtClean="0">
                <a:sym typeface="Wingdings" panose="05000000000000000000" pitchFamily="2" charset="2"/>
              </a:rPr>
              <a:t> X  w</a:t>
            </a:r>
            <a:r>
              <a:rPr lang="en-ID" altLang="en-US" baseline="-25000" dirty="0" smtClean="0">
                <a:sym typeface="Wingdings" panose="05000000000000000000" pitchFamily="2" charset="2"/>
              </a:rPr>
              <a:t>1</a:t>
            </a:r>
            <a:r>
              <a:rPr lang="en-ID" altLang="en-US" dirty="0" smtClean="0">
                <a:sym typeface="Wingdings" panose="05000000000000000000" pitchFamily="2" charset="2"/>
              </a:rPr>
              <a:t>. </a:t>
            </a:r>
            <a:r>
              <a:rPr lang="en-ID" altLang="en-US" dirty="0" err="1" smtClean="0">
                <a:sym typeface="Wingdings" panose="05000000000000000000" pitchFamily="2" charset="2"/>
              </a:rPr>
              <a:t>Lakukan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hingga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untuk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seluruh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aturan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produksi</a:t>
            </a:r>
            <a:r>
              <a:rPr lang="en-ID" altLang="en-US" dirty="0" smtClean="0">
                <a:sym typeface="Wingdings" panose="05000000000000000000" pitchFamily="2" charset="2"/>
              </a:rPr>
              <a:t> A  s, |s| ≤ 2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609600" indent="-609600" algn="ctr">
              <a:spcBef>
                <a:spcPts val="600"/>
              </a:spcBef>
              <a:buClr>
                <a:srgbClr val="996633"/>
              </a:buClr>
              <a:buFont typeface="Comic Sans MS" panose="030F0702030302020204" pitchFamily="66" charset="0"/>
              <a:buNone/>
            </a:pPr>
            <a:r>
              <a:rPr lang="en-US" altLang="en-US" dirty="0" smtClean="0">
                <a:sym typeface="Wingdings" panose="05000000000000000000" pitchFamily="2" charset="2"/>
              </a:rPr>
              <a:t>R  AXBX</a:t>
            </a:r>
            <a:r>
              <a:rPr lang="en-ID" altLang="en-US" dirty="0" smtClean="0">
                <a:sym typeface="Wingdings" panose="05000000000000000000" pitchFamily="2" charset="2"/>
              </a:rPr>
              <a:t> </a:t>
            </a:r>
            <a:r>
              <a:rPr lang="en-ID" altLang="en-US" dirty="0" err="1" smtClean="0">
                <a:sym typeface="Wingdings" panose="05000000000000000000" pitchFamily="2" charset="2"/>
              </a:rPr>
              <a:t>menjadi</a:t>
            </a:r>
            <a:endParaRPr lang="en-ID" altLang="en-US" dirty="0" smtClean="0">
              <a:sym typeface="Wingdings" panose="05000000000000000000" pitchFamily="2" charset="2"/>
            </a:endParaRPr>
          </a:p>
          <a:p>
            <a:pPr marL="609600" indent="-609600" algn="ctr">
              <a:spcBef>
                <a:spcPts val="600"/>
              </a:spcBef>
              <a:buClr>
                <a:srgbClr val="996633"/>
              </a:buClr>
              <a:buFont typeface="Comic Sans MS" panose="030F0702030302020204" pitchFamily="66" charset="0"/>
              <a:buNone/>
            </a:pPr>
            <a:r>
              <a:rPr lang="en-ID" altLang="en-US" dirty="0" smtClean="0">
                <a:sym typeface="Wingdings" panose="05000000000000000000" pitchFamily="2" charset="2"/>
              </a:rPr>
              <a:t>R  AC</a:t>
            </a:r>
            <a:r>
              <a:rPr lang="en-US" altLang="en-US" dirty="0" smtClean="0">
                <a:sym typeface="Symbol" panose="05050102010706020507" pitchFamily="18" charset="2"/>
              </a:rPr>
              <a:t>, C </a:t>
            </a:r>
            <a:r>
              <a:rPr lang="en-US" altLang="en-US" dirty="0" smtClean="0">
                <a:sym typeface="Wingdings" panose="05000000000000000000" pitchFamily="2" charset="2"/>
              </a:rPr>
              <a:t> XD, D  BX</a:t>
            </a:r>
            <a:endParaRPr lang="en-ID" alt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234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 smtClean="0"/>
              <a:t>Contoh</a:t>
            </a:r>
            <a:endParaRPr lang="en-US" altLang="en-US" sz="3600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  S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S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S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b | Ab</a:t>
            </a:r>
            <a:endParaRPr lang="el-GR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ym typeface="Symbol" panose="05050102010706020507" pitchFamily="18" charset="2"/>
              </a:rPr>
              <a:t>aAb</a:t>
            </a:r>
            <a:r>
              <a:rPr lang="en-US" altLang="en-US" dirty="0">
                <a:sym typeface="Symbol" panose="05050102010706020507" pitchFamily="18" charset="2"/>
              </a:rPr>
              <a:t> | ab | </a:t>
            </a:r>
            <a:r>
              <a:rPr lang="el-GR" altLang="en-US" dirty="0">
                <a:sym typeface="Symbol" panose="05050102010706020507" pitchFamily="18" charset="2"/>
              </a:rPr>
              <a:t>ε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/>
              <a:t>S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S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a | Ba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B  </a:t>
            </a:r>
            <a:r>
              <a:rPr lang="en-US" altLang="en-US" dirty="0" err="1">
                <a:sym typeface="Symbol" panose="05050102010706020507" pitchFamily="18" charset="2"/>
              </a:rPr>
              <a:t>bBa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ba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l-GR" altLang="en-US" dirty="0">
                <a:sym typeface="Symbol" panose="05050102010706020507" pitchFamily="18" charset="2"/>
              </a:rPr>
              <a:t>ε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64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1052</TotalTime>
  <Words>779</Words>
  <Application>Microsoft Office PowerPoint</Application>
  <PresentationFormat>On-screen Show (4:3)</PresentationFormat>
  <Paragraphs>106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Brush Script Std</vt:lpstr>
      <vt:lpstr>Calibri</vt:lpstr>
      <vt:lpstr>Comic Sans MS</vt:lpstr>
      <vt:lpstr>Lucida Grande</vt:lpstr>
      <vt:lpstr>Symbol</vt:lpstr>
      <vt:lpstr>Verdana</vt:lpstr>
      <vt:lpstr>Wingdings</vt:lpstr>
      <vt:lpstr>template_informatika_slide</vt:lpstr>
      <vt:lpstr>Teori Bahasa dan Automata</vt:lpstr>
      <vt:lpstr>Chomsky normal form</vt:lpstr>
      <vt:lpstr>CFG dan Chomsky normal form</vt:lpstr>
      <vt:lpstr>START: Tambahkan Starting Symbol baru</vt:lpstr>
      <vt:lpstr>DEL: Hapus aturan ε </vt:lpstr>
      <vt:lpstr>UNIT: Hapus aturan A  B</vt:lpstr>
      <vt:lpstr>TERM: Ubah aturan A  w dengan |w| &gt; 1 dan w mengandung VT</vt:lpstr>
      <vt:lpstr>BIN: Ubah aturan A  w dengan |w| &gt; 2</vt:lpstr>
      <vt:lpstr>Contoh</vt:lpstr>
      <vt:lpstr>START: Tambahkan Starting Symbol baru</vt:lpstr>
      <vt:lpstr>DEL: Hapus aturan ε </vt:lpstr>
      <vt:lpstr>Unit: Hapus aturan A  B </vt:lpstr>
      <vt:lpstr>TERM: Ubah aturan A  w dengan |w| &gt; 1 dan w mengandung VT</vt:lpstr>
      <vt:lpstr>BIN: Ubah aturan A  w dengan |w| &gt; 2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Windows User</cp:lastModifiedBy>
  <cp:revision>129</cp:revision>
  <dcterms:created xsi:type="dcterms:W3CDTF">2012-11-14T18:53:32Z</dcterms:created>
  <dcterms:modified xsi:type="dcterms:W3CDTF">2018-11-07T23:40:01Z</dcterms:modified>
</cp:coreProperties>
</file>