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4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06D59-C7CC-429C-93E3-AEF85E2B2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00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86535-F9C5-4045-9578-315599F05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1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4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Teori</a:t>
            </a:r>
            <a:r>
              <a:rPr lang="en-ID" dirty="0"/>
              <a:t> Bahasa </a:t>
            </a:r>
            <a:r>
              <a:rPr lang="en-ID" dirty="0" err="1"/>
              <a:t>dan</a:t>
            </a:r>
            <a:r>
              <a:rPr lang="en-ID"/>
              <a:t> Automata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Mesin Turing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Intelligent, Computing, and Multimedia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 dirty="0" smtClean="0"/>
              <a:t>Diagram </a:t>
            </a:r>
            <a:r>
              <a:rPr lang="en-US" altLang="id-ID" sz="2400" dirty="0" err="1" smtClean="0"/>
              <a:t>Transisi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pada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Mesin</a:t>
            </a:r>
            <a:r>
              <a:rPr lang="en-US" altLang="id-ID" sz="2400" dirty="0" smtClean="0"/>
              <a:t> </a:t>
            </a:r>
            <a:r>
              <a:rPr lang="en-US" altLang="id-ID" sz="2400" dirty="0" smtClean="0"/>
              <a:t>Turing [1]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z="2000" dirty="0" smtClean="0"/>
              <a:t>State </a:t>
            </a:r>
            <a:r>
              <a:rPr lang="en-US" altLang="id-ID" sz="2000" dirty="0" err="1" smtClean="0"/>
              <a:t>dinotasikan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lingkaran</a:t>
            </a:r>
            <a:r>
              <a:rPr lang="en-US" altLang="id-ID" sz="2000" dirty="0" smtClean="0"/>
              <a:t>.</a:t>
            </a:r>
          </a:p>
          <a:p>
            <a:pPr eaLnBrk="1" hangingPunct="1"/>
            <a:r>
              <a:rPr lang="en-US" altLang="id-ID" sz="2000" dirty="0" smtClean="0"/>
              <a:t>Initial state </a:t>
            </a:r>
            <a:r>
              <a:rPr lang="en-US" altLang="id-ID" sz="2000" dirty="0" err="1" smtClean="0"/>
              <a:t>dinotasikan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lingkaran</a:t>
            </a:r>
            <a:r>
              <a:rPr lang="en-US" altLang="id-ID" sz="2000" dirty="0" smtClean="0"/>
              <a:t> di </a:t>
            </a:r>
            <a:r>
              <a:rPr lang="en-US" altLang="id-ID" sz="2000" dirty="0" err="1" smtClean="0"/>
              <a:t>tunjuk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panah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awal</a:t>
            </a:r>
            <a:r>
              <a:rPr lang="en-US" altLang="id-ID" sz="2000" dirty="0" smtClean="0"/>
              <a:t> (</a:t>
            </a:r>
            <a:r>
              <a:rPr lang="en-US" altLang="id-ID" sz="2000" dirty="0" err="1" smtClean="0"/>
              <a:t>seperti</a:t>
            </a:r>
            <a:r>
              <a:rPr lang="en-US" altLang="id-ID" sz="2000" dirty="0" smtClean="0"/>
              <a:t> di </a:t>
            </a:r>
            <a:r>
              <a:rPr lang="en-US" altLang="id-ID" sz="2000" dirty="0" err="1" smtClean="0"/>
              <a:t>mesin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sebelumnya</a:t>
            </a:r>
            <a:r>
              <a:rPr lang="en-US" altLang="id-ID" sz="2000" dirty="0" smtClean="0"/>
              <a:t>).</a:t>
            </a:r>
          </a:p>
          <a:p>
            <a:pPr eaLnBrk="1" hangingPunct="1"/>
            <a:r>
              <a:rPr lang="en-US" altLang="id-ID" sz="2000" dirty="0" smtClean="0"/>
              <a:t>Halt state </a:t>
            </a:r>
            <a:r>
              <a:rPr lang="en-US" altLang="id-ID" sz="2000" dirty="0" err="1" smtClean="0"/>
              <a:t>dinotasikan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lingkaran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ganda</a:t>
            </a:r>
            <a:r>
              <a:rPr lang="en-US" altLang="id-ID" sz="2000" dirty="0" smtClean="0"/>
              <a:t>.</a:t>
            </a:r>
          </a:p>
          <a:p>
            <a:pPr eaLnBrk="1" hangingPunct="1"/>
            <a:r>
              <a:rPr lang="en-US" altLang="id-ID" sz="2000" dirty="0" err="1" smtClean="0"/>
              <a:t>Busur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transisi</a:t>
            </a:r>
            <a:r>
              <a:rPr lang="en-US" altLang="id-ID" sz="2000" dirty="0" smtClean="0"/>
              <a:t> di </a:t>
            </a:r>
            <a:r>
              <a:rPr lang="en-US" altLang="id-ID" sz="2000" dirty="0" err="1" smtClean="0"/>
              <a:t>beri</a:t>
            </a:r>
            <a:r>
              <a:rPr lang="en-US" altLang="id-ID" sz="2000" dirty="0" smtClean="0"/>
              <a:t> label </a:t>
            </a:r>
            <a:r>
              <a:rPr lang="en-US" altLang="id-ID" sz="2000" dirty="0" err="1" smtClean="0"/>
              <a:t>pasangan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simbol</a:t>
            </a:r>
            <a:r>
              <a:rPr lang="en-US" altLang="id-ID" sz="2000" dirty="0" smtClean="0"/>
              <a:t> yang </a:t>
            </a:r>
            <a:r>
              <a:rPr lang="en-US" altLang="id-ID" sz="2000" dirty="0" err="1" smtClean="0"/>
              <a:t>dipisahkan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slash.</a:t>
            </a:r>
          </a:p>
          <a:p>
            <a:pPr lvl="1" eaLnBrk="1" hangingPunct="1"/>
            <a:r>
              <a:rPr lang="en-US" altLang="id-ID" sz="1800" dirty="0" err="1" smtClean="0"/>
              <a:t>Bagian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pertama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adalah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simbol</a:t>
            </a:r>
            <a:r>
              <a:rPr lang="en-US" altLang="id-ID" sz="1800" dirty="0" smtClean="0"/>
              <a:t> yang </a:t>
            </a:r>
            <a:r>
              <a:rPr lang="en-US" altLang="id-ID" sz="1800" dirty="0" err="1" smtClean="0"/>
              <a:t>harus</a:t>
            </a:r>
            <a:r>
              <a:rPr lang="en-US" altLang="id-ID" sz="1800" dirty="0" smtClean="0"/>
              <a:t> di </a:t>
            </a:r>
            <a:r>
              <a:rPr lang="en-US" altLang="id-ID" sz="1800" dirty="0" err="1" smtClean="0"/>
              <a:t>tunjuk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oleh</a:t>
            </a:r>
            <a:r>
              <a:rPr lang="en-US" altLang="id-ID" sz="1800" dirty="0" smtClean="0"/>
              <a:t> head.</a:t>
            </a:r>
          </a:p>
          <a:p>
            <a:pPr lvl="1" eaLnBrk="1" hangingPunct="1"/>
            <a:r>
              <a:rPr lang="en-US" altLang="id-ID" sz="1800" dirty="0" err="1" smtClean="0"/>
              <a:t>Bagian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kedua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adalah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aksi</a:t>
            </a:r>
            <a:r>
              <a:rPr lang="en-US" altLang="id-ID" sz="1800" dirty="0" smtClean="0"/>
              <a:t> yang </a:t>
            </a:r>
            <a:r>
              <a:rPr lang="en-US" altLang="id-ID" sz="1800" dirty="0" err="1" smtClean="0"/>
              <a:t>harus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dikerjakan</a:t>
            </a:r>
            <a:r>
              <a:rPr lang="en-US" altLang="id-ID" sz="1800" dirty="0" smtClean="0"/>
              <a:t> (write, left or right)</a:t>
            </a:r>
          </a:p>
        </p:txBody>
      </p:sp>
    </p:spTree>
    <p:extLst>
      <p:ext uri="{BB962C8B-B14F-4D97-AF65-F5344CB8AC3E}">
        <p14:creationId xmlns:p14="http://schemas.microsoft.com/office/powerpoint/2010/main" val="10615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7543800" cy="423863"/>
          </a:xfrm>
        </p:spPr>
        <p:txBody>
          <a:bodyPr/>
          <a:lstStyle/>
          <a:p>
            <a:pPr eaLnBrk="1" hangingPunct="1"/>
            <a:r>
              <a:rPr lang="en-US" altLang="id-ID" sz="2400" dirty="0" smtClean="0"/>
              <a:t>Diagram </a:t>
            </a:r>
            <a:r>
              <a:rPr lang="en-US" altLang="id-ID" sz="2400" dirty="0" err="1" smtClean="0"/>
              <a:t>Transisi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pada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Mesin</a:t>
            </a:r>
            <a:r>
              <a:rPr lang="en-US" altLang="id-ID" sz="2400" dirty="0" smtClean="0"/>
              <a:t> Turing [2]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24333"/>
            <a:ext cx="8229600" cy="4206591"/>
          </a:xfrm>
        </p:spPr>
        <p:txBody>
          <a:bodyPr/>
          <a:lstStyle/>
          <a:p>
            <a:pPr eaLnBrk="1" hangingPunct="1"/>
            <a:r>
              <a:rPr lang="en-US" altLang="id-ID" sz="2600" dirty="0" err="1" smtClean="0"/>
              <a:t>Contoh</a:t>
            </a:r>
            <a:r>
              <a:rPr lang="en-US" altLang="id-ID" sz="2600" dirty="0" smtClean="0"/>
              <a:t> :</a:t>
            </a:r>
          </a:p>
          <a:p>
            <a:pPr marL="460375" lvl="1" indent="-3175" eaLnBrk="1" hangingPunct="1">
              <a:buFont typeface="Wingdings" pitchFamily="2" charset="2"/>
              <a:buNone/>
            </a:pPr>
            <a:r>
              <a:rPr lang="en-US" altLang="id-ID" sz="2200" dirty="0" err="1" smtClean="0"/>
              <a:t>Mesin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turing</a:t>
            </a:r>
            <a:r>
              <a:rPr lang="en-US" altLang="id-ID" sz="2200" dirty="0" smtClean="0"/>
              <a:t> yang </a:t>
            </a:r>
            <a:r>
              <a:rPr lang="en-US" altLang="id-ID" sz="2200" dirty="0" err="1" smtClean="0"/>
              <a:t>bergerak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ke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kanan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hingga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ditemukan</a:t>
            </a:r>
            <a:r>
              <a:rPr lang="en-US" altLang="id-ID" sz="2200" dirty="0" smtClean="0"/>
              <a:t> </a:t>
            </a:r>
            <a:r>
              <a:rPr lang="el-GR" altLang="id-ID" sz="2200" dirty="0" smtClean="0">
                <a:cs typeface="Arial" charset="0"/>
              </a:rPr>
              <a:t>Δ</a:t>
            </a:r>
            <a:endParaRPr lang="en-US" altLang="id-ID" sz="2200" dirty="0" smtClean="0">
              <a:cs typeface="Arial" charset="0"/>
            </a:endParaRP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6498963"/>
              </p:ext>
            </p:extLst>
          </p:nvPr>
        </p:nvGraphicFramePr>
        <p:xfrm>
          <a:off x="1646830" y="2850108"/>
          <a:ext cx="586740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2917855" imgH="1863224" progId="Visio.Drawing.11">
                  <p:embed/>
                </p:oleObj>
              </mc:Choice>
              <mc:Fallback>
                <p:oleObj name="Visio" r:id="rId3" imgW="2917855" imgH="18632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830" y="2850108"/>
                        <a:ext cx="5867400" cy="374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1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0525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id-ID" sz="2400" dirty="0" smtClean="0"/>
              <a:t>Diagram </a:t>
            </a:r>
            <a:r>
              <a:rPr lang="en-US" altLang="id-ID" sz="2400" dirty="0" err="1" smtClean="0"/>
              <a:t>Transisi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pada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Mesin</a:t>
            </a:r>
            <a:r>
              <a:rPr lang="en-US" altLang="id-ID" sz="2400" dirty="0" smtClean="0"/>
              <a:t> </a:t>
            </a:r>
            <a:r>
              <a:rPr lang="en-US" altLang="id-ID" sz="2400" dirty="0" smtClean="0"/>
              <a:t>Turing [3]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eaLnBrk="1" hangingPunct="1"/>
            <a:r>
              <a:rPr lang="en-US" altLang="id-ID" sz="2600" dirty="0" err="1" smtClean="0"/>
              <a:t>Contoh</a:t>
            </a:r>
            <a:r>
              <a:rPr lang="en-US" altLang="id-ID" sz="2600" dirty="0" smtClean="0"/>
              <a:t> :</a:t>
            </a:r>
          </a:p>
          <a:p>
            <a:pPr marL="460375" lvl="1" indent="-3175" eaLnBrk="1" hangingPunct="1">
              <a:buFont typeface="Wingdings" pitchFamily="2" charset="2"/>
              <a:buNone/>
            </a:pPr>
            <a:r>
              <a:rPr lang="en-US" altLang="id-ID" sz="2200" dirty="0" err="1" smtClean="0"/>
              <a:t>Mesin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turing</a:t>
            </a:r>
            <a:r>
              <a:rPr lang="en-US" altLang="id-ID" sz="2200" dirty="0" smtClean="0"/>
              <a:t> yang </a:t>
            </a:r>
            <a:r>
              <a:rPr lang="en-US" altLang="id-ID" sz="2200" dirty="0" err="1" smtClean="0"/>
              <a:t>bergerak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ke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kanan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hingga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ditemukan</a:t>
            </a:r>
            <a:r>
              <a:rPr lang="en-US" altLang="id-ID" sz="2200" dirty="0" smtClean="0"/>
              <a:t> </a:t>
            </a:r>
            <a:r>
              <a:rPr lang="en-US" altLang="id-ID" sz="2200" dirty="0" smtClean="0">
                <a:cs typeface="Arial" charset="0"/>
              </a:rPr>
              <a:t>a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2590800"/>
          <a:ext cx="586740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2917850" imgH="1863242" progId="Visio.Drawing.11">
                  <p:embed/>
                </p:oleObj>
              </mc:Choice>
              <mc:Fallback>
                <p:oleObj name="Visio" r:id="rId3" imgW="2917850" imgH="18632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5867400" cy="374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4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Definisi Formal Mesin Turing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mtClean="0"/>
              <a:t>Suatu mesin turing dapat didefinisikan secara formal ke dalam sextuple (S, </a:t>
            </a:r>
            <a:r>
              <a:rPr lang="el-GR" altLang="id-ID" smtClean="0">
                <a:cs typeface="Arial" charset="0"/>
              </a:rPr>
              <a:t>Σ</a:t>
            </a:r>
            <a:r>
              <a:rPr lang="en-US" altLang="id-ID" smtClean="0">
                <a:cs typeface="Arial" charset="0"/>
              </a:rPr>
              <a:t>, </a:t>
            </a:r>
            <a:r>
              <a:rPr lang="en-US" altLang="id-ID" smtClean="0">
                <a:cs typeface="Arial" charset="0"/>
                <a:sym typeface="Symbol" pitchFamily="18" charset="2"/>
              </a:rPr>
              <a:t></a:t>
            </a:r>
            <a:r>
              <a:rPr lang="en-US" altLang="id-ID" smtClean="0">
                <a:cs typeface="Arial" charset="0"/>
              </a:rPr>
              <a:t>, </a:t>
            </a:r>
            <a:r>
              <a:rPr lang="en-US" altLang="id-ID" smtClean="0">
                <a:sym typeface="Symbol" pitchFamily="18" charset="2"/>
              </a:rPr>
              <a:t></a:t>
            </a:r>
            <a:r>
              <a:rPr lang="en-US" altLang="id-ID" smtClean="0">
                <a:cs typeface="Arial" charset="0"/>
              </a:rPr>
              <a:t>, i, h</a:t>
            </a:r>
            <a:r>
              <a:rPr lang="en-US" altLang="id-ID" smtClean="0"/>
              <a:t>) di mana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mtClean="0"/>
              <a:t>S himpunan state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id-ID" smtClean="0">
                <a:cs typeface="Arial" charset="0"/>
              </a:rPr>
              <a:t>Σ</a:t>
            </a:r>
            <a:r>
              <a:rPr lang="en-US" altLang="id-ID" smtClean="0">
                <a:cs typeface="Arial" charset="0"/>
              </a:rPr>
              <a:t> machine alphabet : himpunan nonblank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mtClean="0">
                <a:cs typeface="Arial" charset="0"/>
                <a:sym typeface="Symbol" pitchFamily="18" charset="2"/>
              </a:rPr>
              <a:t> tape symbol : himpunan simbol yang bisa ditulis di tape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mtClean="0">
                <a:sym typeface="Symbol" pitchFamily="18" charset="2"/>
              </a:rPr>
              <a:t> fungsi transisi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mtClean="0">
                <a:cs typeface="Arial" charset="0"/>
              </a:rPr>
              <a:t>i initial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mtClean="0">
                <a:cs typeface="Arial" charset="0"/>
              </a:rPr>
              <a:t>h halt state</a:t>
            </a:r>
          </a:p>
        </p:txBody>
      </p:sp>
    </p:spTree>
    <p:extLst>
      <p:ext uri="{BB962C8B-B14F-4D97-AF65-F5344CB8AC3E}">
        <p14:creationId xmlns:p14="http://schemas.microsoft.com/office/powerpoint/2010/main" val="16000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5002"/>
            <a:ext cx="7543800" cy="464261"/>
          </a:xfrm>
        </p:spPr>
        <p:txBody>
          <a:bodyPr/>
          <a:lstStyle/>
          <a:p>
            <a:pPr eaLnBrk="1" hangingPunct="1"/>
            <a:r>
              <a:rPr lang="en-US" altLang="id-ID" dirty="0" err="1" smtClean="0"/>
              <a:t>Latihan</a:t>
            </a:r>
            <a:r>
              <a:rPr lang="en-US" altLang="id-ID" dirty="0" smtClean="0"/>
              <a:t> [1]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97039"/>
            <a:ext cx="8229600" cy="4233886"/>
          </a:xfrm>
        </p:spPr>
        <p:txBody>
          <a:bodyPr/>
          <a:lstStyle/>
          <a:p>
            <a:pPr eaLnBrk="1" hangingPunct="1"/>
            <a:r>
              <a:rPr lang="en-US" altLang="id-ID" dirty="0" err="1" smtClean="0"/>
              <a:t>Dengan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mesin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turing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seperti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pada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gambar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apakah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mesin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mencapai</a:t>
            </a:r>
            <a:r>
              <a:rPr lang="en-US" altLang="id-ID" dirty="0" smtClean="0"/>
              <a:t> halt state </a:t>
            </a:r>
            <a:r>
              <a:rPr lang="en-US" altLang="id-ID" dirty="0" err="1" smtClean="0"/>
              <a:t>jika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konfigurasi</a:t>
            </a:r>
            <a:r>
              <a:rPr lang="en-US" altLang="id-ID" dirty="0" smtClean="0"/>
              <a:t> string </a:t>
            </a:r>
            <a:r>
              <a:rPr lang="en-US" altLang="id-ID" dirty="0" err="1" smtClean="0"/>
              <a:t>adalah</a:t>
            </a:r>
            <a:r>
              <a:rPr lang="en-US" altLang="id-ID" dirty="0" smtClean="0"/>
              <a:t> : </a:t>
            </a:r>
            <a:r>
              <a:rPr lang="en-US" altLang="id-ID" u="sng" dirty="0" smtClean="0"/>
              <a:t>x</a:t>
            </a:r>
            <a:r>
              <a:rPr lang="en-US" altLang="id-ID" dirty="0" smtClean="0"/>
              <a:t>xx</a:t>
            </a:r>
            <a:r>
              <a:rPr lang="el-GR" altLang="id-ID" dirty="0" smtClean="0">
                <a:cs typeface="Arial" charset="0"/>
              </a:rPr>
              <a:t>ΔΔΔΔΔ</a:t>
            </a:r>
            <a:r>
              <a:rPr lang="en-US" altLang="id-ID" dirty="0" smtClean="0">
                <a:cs typeface="Arial" charset="0"/>
              </a:rPr>
              <a:t>… ???</a:t>
            </a:r>
            <a:endParaRPr lang="el-GR" altLang="id-ID" dirty="0" smtClean="0">
              <a:cs typeface="Arial" charset="0"/>
            </a:endParaRP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1138974"/>
              </p:ext>
            </p:extLst>
          </p:nvPr>
        </p:nvGraphicFramePr>
        <p:xfrm>
          <a:off x="2790972" y="3257550"/>
          <a:ext cx="3500651" cy="330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2592324" imgH="2450211" progId="Visio.Drawing.11">
                  <p:embed/>
                </p:oleObj>
              </mc:Choice>
              <mc:Fallback>
                <p:oleObj name="Visio" r:id="rId3" imgW="2592324" imgH="24502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972" y="3257550"/>
                        <a:ext cx="3500651" cy="3308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8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Latihan [2]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z="2000" dirty="0" err="1" smtClean="0"/>
              <a:t>Desain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mesin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turing</a:t>
            </a:r>
            <a:r>
              <a:rPr lang="en-US" altLang="id-ID" sz="2000" dirty="0" smtClean="0"/>
              <a:t> yang </a:t>
            </a:r>
            <a:r>
              <a:rPr lang="en-US" altLang="id-ID" sz="2000" dirty="0" err="1" smtClean="0"/>
              <a:t>memiliki</a:t>
            </a:r>
            <a:r>
              <a:rPr lang="en-US" altLang="id-ID" sz="2000" dirty="0" smtClean="0"/>
              <a:t> tape symbol x, y, </a:t>
            </a:r>
            <a:r>
              <a:rPr lang="en-US" altLang="id-ID" sz="2000" dirty="0" err="1" smtClean="0"/>
              <a:t>dan</a:t>
            </a:r>
            <a:r>
              <a:rPr lang="en-US" altLang="id-ID" sz="2000" dirty="0" smtClean="0"/>
              <a:t> </a:t>
            </a:r>
            <a:r>
              <a:rPr lang="el-GR" altLang="id-ID" sz="2000" dirty="0" smtClean="0">
                <a:cs typeface="Arial" charset="0"/>
              </a:rPr>
              <a:t>Δ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dan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mencari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pola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xyxy</a:t>
            </a:r>
            <a:r>
              <a:rPr lang="en-US" altLang="id-ID" sz="2000" dirty="0" smtClean="0">
                <a:cs typeface="Arial" charset="0"/>
              </a:rPr>
              <a:t>. Akan </a:t>
            </a:r>
            <a:r>
              <a:rPr lang="en-US" altLang="id-ID" sz="2000" dirty="0" err="1" smtClean="0">
                <a:cs typeface="Arial" charset="0"/>
              </a:rPr>
              <a:t>mencapai</a:t>
            </a:r>
            <a:r>
              <a:rPr lang="en-US" altLang="id-ID" sz="2000" dirty="0" smtClean="0">
                <a:cs typeface="Arial" charset="0"/>
              </a:rPr>
              <a:t> halt </a:t>
            </a:r>
            <a:r>
              <a:rPr lang="en-US" altLang="id-ID" sz="2000" dirty="0" err="1" smtClean="0">
                <a:cs typeface="Arial" charset="0"/>
              </a:rPr>
              <a:t>jika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pola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ditemukan</a:t>
            </a:r>
            <a:r>
              <a:rPr lang="en-US" altLang="id-ID" sz="2000" dirty="0" smtClean="0">
                <a:cs typeface="Arial" charset="0"/>
              </a:rPr>
              <a:t>.</a:t>
            </a:r>
          </a:p>
          <a:p>
            <a:pPr eaLnBrk="1" hangingPunct="1"/>
            <a:r>
              <a:rPr lang="en-US" altLang="id-ID" sz="2000" dirty="0" err="1" smtClean="0">
                <a:cs typeface="Arial" charset="0"/>
              </a:rPr>
              <a:t>Desain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mesin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turing</a:t>
            </a:r>
            <a:r>
              <a:rPr lang="en-US" altLang="id-ID" sz="2000" dirty="0" smtClean="0">
                <a:cs typeface="Arial" charset="0"/>
              </a:rPr>
              <a:t> yang </a:t>
            </a:r>
            <a:r>
              <a:rPr lang="en-US" altLang="id-ID" sz="2000" dirty="0" err="1" smtClean="0">
                <a:cs typeface="Arial" charset="0"/>
              </a:rPr>
              <a:t>ketika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dimulai</a:t>
            </a:r>
            <a:r>
              <a:rPr lang="en-US" altLang="id-ID" sz="2000" dirty="0" smtClean="0">
                <a:cs typeface="Arial" charset="0"/>
              </a:rPr>
              <a:t> head </a:t>
            </a:r>
            <a:r>
              <a:rPr lang="en-US" altLang="id-ID" sz="2000" dirty="0" err="1" smtClean="0">
                <a:cs typeface="Arial" charset="0"/>
              </a:rPr>
              <a:t>berada</a:t>
            </a:r>
            <a:r>
              <a:rPr lang="en-US" altLang="id-ID" sz="2000" dirty="0" smtClean="0">
                <a:cs typeface="Arial" charset="0"/>
              </a:rPr>
              <a:t> di leftmost tape, </a:t>
            </a:r>
            <a:r>
              <a:rPr lang="en-US" altLang="id-ID" sz="2000" dirty="0" err="1" smtClean="0">
                <a:cs typeface="Arial" charset="0"/>
              </a:rPr>
              <a:t>akan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terjadi</a:t>
            </a:r>
            <a:r>
              <a:rPr lang="en-US" altLang="id-ID" sz="2000" dirty="0" smtClean="0">
                <a:cs typeface="Arial" charset="0"/>
              </a:rPr>
              <a:t> abnormal termination </a:t>
            </a:r>
            <a:r>
              <a:rPr lang="en-US" altLang="id-ID" sz="2000" dirty="0" err="1" smtClean="0">
                <a:cs typeface="Arial" charset="0"/>
              </a:rPr>
              <a:t>jika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terdapat</a:t>
            </a:r>
            <a:r>
              <a:rPr lang="en-US" altLang="id-ID" sz="2000" dirty="0" smtClean="0">
                <a:cs typeface="Arial" charset="0"/>
              </a:rPr>
              <a:t> x di </a:t>
            </a:r>
            <a:r>
              <a:rPr lang="en-US" altLang="id-ID" sz="2000" dirty="0" err="1" smtClean="0">
                <a:cs typeface="Arial" charset="0"/>
              </a:rPr>
              <a:t>manapun</a:t>
            </a:r>
            <a:r>
              <a:rPr lang="en-US" altLang="id-ID" sz="2000" dirty="0" smtClean="0">
                <a:cs typeface="Arial" charset="0"/>
              </a:rPr>
              <a:t> di tape. </a:t>
            </a:r>
            <a:r>
              <a:rPr lang="en-US" altLang="id-ID" sz="2000" dirty="0" err="1" smtClean="0">
                <a:cs typeface="Arial" charset="0"/>
              </a:rPr>
              <a:t>Jika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kita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terapkan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pada</a:t>
            </a:r>
            <a:r>
              <a:rPr lang="en-US" altLang="id-ID" sz="2000" dirty="0" smtClean="0">
                <a:cs typeface="Arial" charset="0"/>
              </a:rPr>
              <a:t> tape yang </a:t>
            </a:r>
            <a:r>
              <a:rPr lang="en-US" altLang="id-ID" sz="2000" dirty="0" err="1" smtClean="0">
                <a:cs typeface="Arial" charset="0"/>
              </a:rPr>
              <a:t>tidak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ada</a:t>
            </a:r>
            <a:r>
              <a:rPr lang="en-US" altLang="id-ID" sz="2000" dirty="0" smtClean="0">
                <a:cs typeface="Arial" charset="0"/>
              </a:rPr>
              <a:t> x-</a:t>
            </a:r>
            <a:r>
              <a:rPr lang="en-US" altLang="id-ID" sz="2000" dirty="0" err="1" smtClean="0">
                <a:cs typeface="Arial" charset="0"/>
              </a:rPr>
              <a:t>nya</a:t>
            </a:r>
            <a:r>
              <a:rPr lang="en-US" altLang="id-ID" sz="2000" dirty="0" smtClean="0">
                <a:cs typeface="Arial" charset="0"/>
              </a:rPr>
              <a:t>, </a:t>
            </a:r>
            <a:r>
              <a:rPr lang="en-US" altLang="id-ID" sz="2000" dirty="0" err="1" smtClean="0">
                <a:cs typeface="Arial" charset="0"/>
              </a:rPr>
              <a:t>apakah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mesin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akan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dapat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mendeteksi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hal</a:t>
            </a:r>
            <a:r>
              <a:rPr lang="en-US" altLang="id-ID" sz="2000" dirty="0" smtClean="0">
                <a:cs typeface="Arial" charset="0"/>
              </a:rPr>
              <a:t> </a:t>
            </a:r>
            <a:r>
              <a:rPr lang="en-US" altLang="id-ID" sz="2000" dirty="0" err="1" smtClean="0">
                <a:cs typeface="Arial" charset="0"/>
              </a:rPr>
              <a:t>itu</a:t>
            </a:r>
            <a:r>
              <a:rPr lang="en-US" altLang="id-ID" sz="2000" dirty="0" smtClean="0"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85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Daftar Pustaka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74460"/>
            <a:ext cx="8229600" cy="4173940"/>
          </a:xfrm>
        </p:spPr>
        <p:txBody>
          <a:bodyPr/>
          <a:lstStyle/>
          <a:p>
            <a:pPr marL="571500" indent="-571500" eaLnBrk="1" hangingPunct="1">
              <a:buSzPct val="100000"/>
              <a:buFontTx/>
              <a:buAutoNum type="arabicPeriod"/>
            </a:pPr>
            <a:r>
              <a:rPr lang="en-US" altLang="id-ID" dirty="0" err="1" smtClean="0"/>
              <a:t>Brookshear</a:t>
            </a:r>
            <a:r>
              <a:rPr lang="en-US" altLang="id-ID" dirty="0" smtClean="0"/>
              <a:t>, Glen. J. “Theory of Computation : Formal Language, Automata and Complexity”, The Benjamin/Cummings Publishing Company, 1989</a:t>
            </a:r>
          </a:p>
        </p:txBody>
      </p:sp>
    </p:spTree>
    <p:extLst>
      <p:ext uri="{BB962C8B-B14F-4D97-AF65-F5344CB8AC3E}">
        <p14:creationId xmlns:p14="http://schemas.microsoft.com/office/powerpoint/2010/main" val="33364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Mesin Turing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Di propose oleh Alan M. Turing tahun 1936.</a:t>
            </a:r>
          </a:p>
          <a:p>
            <a:pPr eaLnBrk="1" hangingPunct="1"/>
            <a:r>
              <a:rPr lang="en-US" altLang="id-ID" smtClean="0"/>
              <a:t>Perbandingan dengan mesin sebelumnya:</a:t>
            </a:r>
          </a:p>
          <a:p>
            <a:pPr lvl="1" eaLnBrk="1" hangingPunct="1"/>
            <a:r>
              <a:rPr lang="en-US" altLang="id-ID" smtClean="0"/>
              <a:t>Mirip dengan FA, karena ada mekanisme kontrol dan terdapat input tape.</a:t>
            </a:r>
          </a:p>
          <a:p>
            <a:pPr lvl="1" eaLnBrk="1" hangingPunct="1"/>
            <a:r>
              <a:rPr lang="en-US" altLang="id-ID" smtClean="0"/>
              <a:t>Perbedaan ada pada pergerakan head yang memungkinkan maju dan mundur.</a:t>
            </a:r>
          </a:p>
          <a:p>
            <a:pPr lvl="1" eaLnBrk="1" hangingPunct="1"/>
            <a:r>
              <a:rPr lang="en-US" altLang="id-ID" smtClean="0"/>
              <a:t>Perbedaan lain pada kemampuan membaca dan menulis pada tape.</a:t>
            </a:r>
          </a:p>
        </p:txBody>
      </p:sp>
    </p:spTree>
    <p:extLst>
      <p:ext uri="{BB962C8B-B14F-4D97-AF65-F5344CB8AC3E}">
        <p14:creationId xmlns:p14="http://schemas.microsoft.com/office/powerpoint/2010/main" val="23501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Properti Mesin Turing [1]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dirty="0" smtClean="0"/>
              <a:t>Finite number of State.</a:t>
            </a:r>
          </a:p>
          <a:p>
            <a:pPr eaLnBrk="1" hangingPunct="1"/>
            <a:r>
              <a:rPr lang="en-US" altLang="id-ID" dirty="0" err="1" smtClean="0"/>
              <a:t>Terdapat</a:t>
            </a:r>
            <a:r>
              <a:rPr lang="en-US" altLang="id-ID" dirty="0" smtClean="0"/>
              <a:t> initial state.</a:t>
            </a:r>
          </a:p>
          <a:p>
            <a:pPr eaLnBrk="1" hangingPunct="1"/>
            <a:r>
              <a:rPr lang="en-US" altLang="id-ID" dirty="0" smtClean="0"/>
              <a:t>Salah </a:t>
            </a:r>
            <a:r>
              <a:rPr lang="en-US" altLang="id-ID" dirty="0" err="1" smtClean="0"/>
              <a:t>satu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dikenal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halt state.</a:t>
            </a:r>
          </a:p>
          <a:p>
            <a:pPr lvl="1" eaLnBrk="1" hangingPunct="1"/>
            <a:r>
              <a:rPr lang="en-US" altLang="id-ID" dirty="0" smtClean="0"/>
              <a:t>Halt state : </a:t>
            </a:r>
            <a:r>
              <a:rPr lang="en-US" altLang="id-ID" dirty="0" err="1" smtClean="0"/>
              <a:t>pada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saat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mesin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turing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mencapai</a:t>
            </a:r>
            <a:r>
              <a:rPr lang="en-US" altLang="id-ID" dirty="0" smtClean="0"/>
              <a:t> state </a:t>
            </a:r>
            <a:r>
              <a:rPr lang="en-US" altLang="id-ID" dirty="0" err="1" smtClean="0"/>
              <a:t>ini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mesin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berhenti</a:t>
            </a:r>
            <a:endParaRPr lang="en-US" altLang="id-ID" dirty="0" smtClean="0"/>
          </a:p>
          <a:p>
            <a:pPr lvl="1" eaLnBrk="1" hangingPunct="1"/>
            <a:r>
              <a:rPr lang="en-US" altLang="id-ID" dirty="0" smtClean="0"/>
              <a:t>Halt state </a:t>
            </a:r>
            <a:r>
              <a:rPr lang="en-US" altLang="id-ID" dirty="0" err="1" smtClean="0"/>
              <a:t>berbeda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accepted state, </a:t>
            </a:r>
            <a:r>
              <a:rPr lang="en-US" altLang="id-ID" dirty="0" err="1" smtClean="0"/>
              <a:t>dari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sisi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jika</a:t>
            </a:r>
            <a:r>
              <a:rPr lang="en-US" altLang="id-ID" dirty="0" smtClean="0"/>
              <a:t> di </a:t>
            </a:r>
            <a:r>
              <a:rPr lang="en-US" altLang="id-ID" dirty="0" err="1" smtClean="0"/>
              <a:t>mesin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sebelumnya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mencapai</a:t>
            </a:r>
            <a:r>
              <a:rPr lang="en-US" altLang="id-ID" dirty="0" smtClean="0"/>
              <a:t> accepted state, </a:t>
            </a:r>
            <a:r>
              <a:rPr lang="en-US" altLang="id-ID" dirty="0" err="1" smtClean="0"/>
              <a:t>maka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masih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memungkinkan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untuk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berpindah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ke</a:t>
            </a:r>
            <a:r>
              <a:rPr lang="en-US" altLang="id-ID" dirty="0" smtClean="0"/>
              <a:t> state yang lain.</a:t>
            </a:r>
          </a:p>
          <a:p>
            <a:pPr lvl="1" eaLnBrk="1" hangingPunct="1"/>
            <a:r>
              <a:rPr lang="en-US" altLang="id-ID" dirty="0" smtClean="0"/>
              <a:t>Initial state di </a:t>
            </a:r>
            <a:r>
              <a:rPr lang="en-US" altLang="id-ID" dirty="0" err="1" smtClean="0"/>
              <a:t>mesin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turing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tidak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diperkenankan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sebagai</a:t>
            </a:r>
            <a:r>
              <a:rPr lang="en-US" altLang="id-ID" dirty="0" smtClean="0"/>
              <a:t> halt state. (minimal </a:t>
            </a:r>
            <a:r>
              <a:rPr lang="en-US" altLang="id-ID" dirty="0" err="1" smtClean="0"/>
              <a:t>mesin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turing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terdiri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dari</a:t>
            </a:r>
            <a:r>
              <a:rPr lang="en-US" altLang="id-ID" dirty="0" smtClean="0"/>
              <a:t> 2 state).</a:t>
            </a:r>
          </a:p>
        </p:txBody>
      </p:sp>
    </p:spTree>
    <p:extLst>
      <p:ext uri="{BB962C8B-B14F-4D97-AF65-F5344CB8AC3E}">
        <p14:creationId xmlns:p14="http://schemas.microsoft.com/office/powerpoint/2010/main" val="13428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Properti Mesin Turing [2]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Tape input</a:t>
            </a:r>
          </a:p>
          <a:p>
            <a:pPr lvl="1" eaLnBrk="1" hangingPunct="1"/>
            <a:r>
              <a:rPr lang="en-US" altLang="id-ID" smtClean="0"/>
              <a:t>Mirip dengan string input pada FA / PDA</a:t>
            </a:r>
          </a:p>
          <a:p>
            <a:pPr lvl="1" eaLnBrk="1" hangingPunct="1"/>
            <a:r>
              <a:rPr lang="en-US" altLang="id-ID" smtClean="0"/>
              <a:t>Berbeda dari sisi bisa di baca dan di tulis (kemampuan PDA masih diadopsi).</a:t>
            </a:r>
          </a:p>
          <a:p>
            <a:pPr lvl="1" eaLnBrk="1" hangingPunct="1"/>
            <a:r>
              <a:rPr lang="en-US" altLang="id-ID" smtClean="0"/>
              <a:t>Stack PDA hanya pop dan push. </a:t>
            </a:r>
          </a:p>
          <a:p>
            <a:pPr lvl="1" eaLnBrk="1" hangingPunct="1"/>
            <a:r>
              <a:rPr lang="en-US" altLang="id-ID" smtClean="0"/>
              <a:t>String input (di FA/PDA) tidak pernah diubah.</a:t>
            </a:r>
          </a:p>
        </p:txBody>
      </p:sp>
    </p:spTree>
    <p:extLst>
      <p:ext uri="{BB962C8B-B14F-4D97-AF65-F5344CB8AC3E}">
        <p14:creationId xmlns:p14="http://schemas.microsoft.com/office/powerpoint/2010/main" val="4632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Properti Mesin Turing [3]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Machine symbol (machine alphabet)</a:t>
            </a:r>
          </a:p>
          <a:p>
            <a:pPr lvl="1" eaLnBrk="1" hangingPunct="1"/>
            <a:r>
              <a:rPr lang="en-US" altLang="id-ID" smtClean="0"/>
              <a:t>Muncul pada input data.</a:t>
            </a:r>
          </a:p>
          <a:p>
            <a:pPr eaLnBrk="1" hangingPunct="1"/>
            <a:r>
              <a:rPr lang="en-US" altLang="id-ID" smtClean="0"/>
              <a:t>Tape symbol </a:t>
            </a:r>
          </a:p>
          <a:p>
            <a:pPr lvl="1" eaLnBrk="1" hangingPunct="1"/>
            <a:r>
              <a:rPr lang="en-US" altLang="id-ID" smtClean="0"/>
              <a:t>Machine symbol + simbol lain </a:t>
            </a:r>
          </a:p>
          <a:p>
            <a:pPr lvl="1" eaLnBrk="1" hangingPunct="1"/>
            <a:r>
              <a:rPr lang="en-US" altLang="id-ID" smtClean="0"/>
              <a:t>Contoh simbol lain ini adalah blank.</a:t>
            </a:r>
          </a:p>
          <a:p>
            <a:pPr lvl="1" eaLnBrk="1" hangingPunct="1"/>
            <a:r>
              <a:rPr lang="en-US" altLang="id-ID" smtClean="0"/>
              <a:t>Untuk komunikasi blank di notasikan dengan </a:t>
            </a:r>
            <a:r>
              <a:rPr lang="el-GR" altLang="id-ID" smtClean="0">
                <a:cs typeface="Arial" charset="0"/>
              </a:rPr>
              <a:t>Δ</a:t>
            </a:r>
            <a:endParaRPr lang="en-US" altLang="id-ID" smtClean="0">
              <a:cs typeface="Arial" charset="0"/>
            </a:endParaRPr>
          </a:p>
          <a:p>
            <a:pPr lvl="1" eaLnBrk="1" hangingPunct="1"/>
            <a:r>
              <a:rPr lang="el-GR" altLang="id-ID" smtClean="0">
                <a:cs typeface="Arial" charset="0"/>
              </a:rPr>
              <a:t>Δ</a:t>
            </a:r>
            <a:r>
              <a:rPr lang="en-US" altLang="id-ID" smtClean="0">
                <a:cs typeface="Arial" charset="0"/>
              </a:rPr>
              <a:t> memiliki panjang yakni 1.</a:t>
            </a:r>
          </a:p>
          <a:p>
            <a:pPr lvl="1" eaLnBrk="1" hangingPunct="1"/>
            <a:r>
              <a:rPr lang="el-GR" altLang="id-ID" smtClean="0">
                <a:cs typeface="Arial" charset="0"/>
              </a:rPr>
              <a:t>Δ</a:t>
            </a:r>
            <a:r>
              <a:rPr lang="en-US" altLang="id-ID" smtClean="0">
                <a:cs typeface="Arial" charset="0"/>
              </a:rPr>
              <a:t> membedakan x y dengan x  y melalui cara x</a:t>
            </a:r>
            <a:r>
              <a:rPr lang="el-GR" altLang="id-ID" smtClean="0">
                <a:cs typeface="Arial" charset="0"/>
              </a:rPr>
              <a:t>Δ</a:t>
            </a:r>
            <a:r>
              <a:rPr lang="en-US" altLang="id-ID" smtClean="0">
                <a:cs typeface="Arial" charset="0"/>
              </a:rPr>
              <a:t>y, dengan x</a:t>
            </a:r>
            <a:r>
              <a:rPr lang="el-GR" altLang="id-ID" smtClean="0">
                <a:cs typeface="Arial" charset="0"/>
              </a:rPr>
              <a:t>ΔΔ</a:t>
            </a:r>
            <a:r>
              <a:rPr lang="en-US" altLang="id-ID" smtClean="0">
                <a:cs typeface="Arial" charset="0"/>
              </a:rPr>
              <a:t>y.</a:t>
            </a:r>
            <a:endParaRPr lang="el-GR" altLang="id-ID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Properti Mesin Turing [4]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Aksi yang bisa dilakukan oleh mesin turing : write dan move.</a:t>
            </a:r>
          </a:p>
          <a:p>
            <a:pPr lvl="1" eaLnBrk="1" hangingPunct="1"/>
            <a:r>
              <a:rPr lang="en-US" altLang="id-ID" smtClean="0"/>
              <a:t>Write dibangun dengan operasi mereplace simbol yang ditunjuk head, dilanjutkan berpindah ke state yang lain.</a:t>
            </a:r>
          </a:p>
          <a:p>
            <a:pPr lvl="1" eaLnBrk="1" hangingPunct="1"/>
            <a:r>
              <a:rPr lang="en-US" altLang="id-ID" smtClean="0"/>
              <a:t>Move dibangun dengan operasi bergerak ke kiri atau ke kanan dari current head, dilanjutkan berpindah ke state yang lain.</a:t>
            </a:r>
          </a:p>
        </p:txBody>
      </p:sp>
    </p:spTree>
    <p:extLst>
      <p:ext uri="{BB962C8B-B14F-4D97-AF65-F5344CB8AC3E}">
        <p14:creationId xmlns:p14="http://schemas.microsoft.com/office/powerpoint/2010/main" val="26934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Properti Mesin Turing [5]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z="2600" smtClean="0"/>
              <a:t>Semantik dari aksi mesin turing : </a:t>
            </a:r>
          </a:p>
          <a:p>
            <a:pPr lvl="1" eaLnBrk="1" hangingPunct="1"/>
            <a:r>
              <a:rPr lang="en-US" altLang="id-ID" sz="2200" smtClean="0">
                <a:sym typeface="Symbol" pitchFamily="18" charset="2"/>
              </a:rPr>
              <a:t>(p, x) = (q, y) berarti jika current state adalah p, dan simbol yang ditunjuk head adalah x, maka kita gantikan x dengan y, dan current state berubah ke q. </a:t>
            </a:r>
          </a:p>
          <a:p>
            <a:pPr lvl="1" eaLnBrk="1" hangingPunct="1"/>
            <a:r>
              <a:rPr lang="en-US" altLang="id-ID" sz="2200" smtClean="0">
                <a:sym typeface="Symbol" pitchFamily="18" charset="2"/>
              </a:rPr>
              <a:t>(p, x) = (q, L) berarti jika current state adalah p, dan simbol yang ditunjuk head adalah x, maka head bergeser ke kiri, dan current state berubah ke q.</a:t>
            </a:r>
          </a:p>
          <a:p>
            <a:pPr lvl="1" eaLnBrk="1" hangingPunct="1"/>
            <a:r>
              <a:rPr lang="en-US" altLang="id-ID" sz="2200" smtClean="0">
                <a:sym typeface="Symbol" pitchFamily="18" charset="2"/>
              </a:rPr>
              <a:t>(p, x) = (q, R) berarti jika current state adalah p, dan simbol yang ditunjuk head adalah x, maka head bergeser ke kanan, dan current state berubah ke q.</a:t>
            </a:r>
          </a:p>
        </p:txBody>
      </p:sp>
    </p:spTree>
    <p:extLst>
      <p:ext uri="{BB962C8B-B14F-4D97-AF65-F5344CB8AC3E}">
        <p14:creationId xmlns:p14="http://schemas.microsoft.com/office/powerpoint/2010/main" val="21516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Representasi Mesin Turing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157028"/>
              </p:ext>
            </p:extLst>
          </p:nvPr>
        </p:nvGraphicFramePr>
        <p:xfrm>
          <a:off x="1370463" y="1873155"/>
          <a:ext cx="6408761" cy="446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2810256" imgH="1956816" progId="Visio.Drawing.11">
                  <p:embed/>
                </p:oleObj>
              </mc:Choice>
              <mc:Fallback>
                <p:oleObj name="Visio" r:id="rId3" imgW="2810256" imgH="19568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463" y="1873155"/>
                        <a:ext cx="6408761" cy="4464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1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Halt State vs Abnormal Termination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z="2000" dirty="0" smtClean="0"/>
              <a:t>Ada </a:t>
            </a:r>
            <a:r>
              <a:rPr lang="en-US" altLang="id-ID" sz="2000" dirty="0" err="1" smtClean="0"/>
              <a:t>beberapa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kondisi</a:t>
            </a:r>
            <a:r>
              <a:rPr lang="en-US" altLang="id-ID" sz="2000" dirty="0" smtClean="0"/>
              <a:t> yang </a:t>
            </a:r>
            <a:r>
              <a:rPr lang="en-US" altLang="id-ID" sz="2000" dirty="0" err="1" smtClean="0"/>
              <a:t>menyebabkan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mesin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turing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berhenti</a:t>
            </a:r>
            <a:r>
              <a:rPr lang="en-US" altLang="id-ID" sz="2000" dirty="0" smtClean="0"/>
              <a:t> (Halt State, Abnormal Termination)</a:t>
            </a:r>
          </a:p>
          <a:p>
            <a:pPr eaLnBrk="1" hangingPunct="1"/>
            <a:r>
              <a:rPr lang="en-US" altLang="id-ID" sz="2000" dirty="0" smtClean="0"/>
              <a:t>Halt state </a:t>
            </a:r>
            <a:r>
              <a:rPr lang="en-US" altLang="id-ID" sz="2000" dirty="0" err="1" smtClean="0"/>
              <a:t>berarti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mesin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langsung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berhenti</a:t>
            </a:r>
            <a:r>
              <a:rPr lang="en-US" altLang="id-ID" sz="2000" dirty="0" smtClean="0"/>
              <a:t>, (</a:t>
            </a:r>
            <a:r>
              <a:rPr lang="en-US" altLang="id-ID" sz="2000" dirty="0" err="1" smtClean="0"/>
              <a:t>selamat</a:t>
            </a:r>
            <a:r>
              <a:rPr lang="en-US" altLang="id-ID" sz="2000" dirty="0" smtClean="0"/>
              <a:t>)</a:t>
            </a:r>
          </a:p>
          <a:p>
            <a:pPr eaLnBrk="1" hangingPunct="1"/>
            <a:r>
              <a:rPr lang="en-US" altLang="id-ID" sz="2000" dirty="0" smtClean="0"/>
              <a:t>Abnormal termination </a:t>
            </a:r>
            <a:r>
              <a:rPr lang="en-US" altLang="id-ID" sz="2000" dirty="0" err="1" smtClean="0"/>
              <a:t>mesin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berhenti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karena</a:t>
            </a:r>
            <a:r>
              <a:rPr lang="en-US" altLang="id-ID" sz="2000" dirty="0" smtClean="0"/>
              <a:t> error </a:t>
            </a:r>
            <a:r>
              <a:rPr lang="en-US" altLang="id-ID" sz="2000" dirty="0" err="1" smtClean="0"/>
              <a:t>tidak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bisa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bergerak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ke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arah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kiri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pada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saat</a:t>
            </a:r>
            <a:r>
              <a:rPr lang="en-US" altLang="id-ID" sz="2000" dirty="0" smtClean="0"/>
              <a:t> head </a:t>
            </a:r>
            <a:r>
              <a:rPr lang="en-US" altLang="id-ID" sz="2000" dirty="0" err="1" smtClean="0"/>
              <a:t>sudah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berada</a:t>
            </a:r>
            <a:r>
              <a:rPr lang="en-US" altLang="id-ID" sz="2000" dirty="0" smtClean="0"/>
              <a:t> di left end.</a:t>
            </a:r>
          </a:p>
          <a:p>
            <a:pPr eaLnBrk="1" hangingPunct="1"/>
            <a:r>
              <a:rPr lang="en-US" altLang="id-ID" sz="2000" dirty="0" smtClean="0"/>
              <a:t>Non terminating loop : </a:t>
            </a:r>
            <a:r>
              <a:rPr lang="en-US" altLang="id-ID" sz="2000" dirty="0" err="1" smtClean="0"/>
              <a:t>kondisi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mesin</a:t>
            </a:r>
            <a:r>
              <a:rPr lang="en-US" altLang="id-ID" sz="2000" dirty="0" smtClean="0"/>
              <a:t> yang </a:t>
            </a:r>
            <a:r>
              <a:rPr lang="en-US" altLang="id-ID" sz="2000" dirty="0" err="1" smtClean="0"/>
              <a:t>tidak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pernah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berhenti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dikarenakan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bergerak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ke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kanan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terus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menerus</a:t>
            </a:r>
            <a:r>
              <a:rPr lang="en-US" altLang="id-ID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5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991</TotalTime>
  <Words>812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Brush Script Std</vt:lpstr>
      <vt:lpstr>Calibri</vt:lpstr>
      <vt:lpstr>Lucida Grande</vt:lpstr>
      <vt:lpstr>Symbol</vt:lpstr>
      <vt:lpstr>Verdana</vt:lpstr>
      <vt:lpstr>Wingdings</vt:lpstr>
      <vt:lpstr>template_informatika_slide</vt:lpstr>
      <vt:lpstr>Visio</vt:lpstr>
      <vt:lpstr>Teori Bahasa dan Automata</vt:lpstr>
      <vt:lpstr>Mesin Turing</vt:lpstr>
      <vt:lpstr>Properti Mesin Turing [1]</vt:lpstr>
      <vt:lpstr>Properti Mesin Turing [2]</vt:lpstr>
      <vt:lpstr>Properti Mesin Turing [3]</vt:lpstr>
      <vt:lpstr>Properti Mesin Turing [4]</vt:lpstr>
      <vt:lpstr>Properti Mesin Turing [5]</vt:lpstr>
      <vt:lpstr>Representasi Mesin Turing</vt:lpstr>
      <vt:lpstr>Halt State vs Abnormal Termination</vt:lpstr>
      <vt:lpstr>Diagram Transisi pada Mesin Turing [1]</vt:lpstr>
      <vt:lpstr>Diagram Transisi pada Mesin Turing [2]</vt:lpstr>
      <vt:lpstr>Diagram Transisi pada Mesin Turing [3]</vt:lpstr>
      <vt:lpstr>Definisi Formal Mesin Turing</vt:lpstr>
      <vt:lpstr>Latihan [1]</vt:lpstr>
      <vt:lpstr>Latihan [2]</vt:lpstr>
      <vt:lpstr>Daftar Pustaka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Windows User</cp:lastModifiedBy>
  <cp:revision>119</cp:revision>
  <dcterms:created xsi:type="dcterms:W3CDTF">2012-11-14T18:53:32Z</dcterms:created>
  <dcterms:modified xsi:type="dcterms:W3CDTF">2018-11-12T02:33:02Z</dcterms:modified>
</cp:coreProperties>
</file>