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2" r:id="rId3"/>
    <p:sldId id="283" r:id="rId4"/>
    <p:sldId id="284" r:id="rId5"/>
    <p:sldId id="285" r:id="rId6"/>
    <p:sldId id="289" r:id="rId7"/>
    <p:sldId id="320" r:id="rId8"/>
    <p:sldId id="322" r:id="rId9"/>
    <p:sldId id="313" r:id="rId10"/>
    <p:sldId id="314" r:id="rId11"/>
    <p:sldId id="336" r:id="rId12"/>
    <p:sldId id="286" r:id="rId13"/>
    <p:sldId id="292" r:id="rId14"/>
    <p:sldId id="315" r:id="rId15"/>
    <p:sldId id="316" r:id="rId16"/>
    <p:sldId id="317" r:id="rId17"/>
    <p:sldId id="318" r:id="rId18"/>
    <p:sldId id="338" r:id="rId19"/>
    <p:sldId id="337" r:id="rId20"/>
    <p:sldId id="293" r:id="rId21"/>
    <p:sldId id="296" r:id="rId22"/>
    <p:sldId id="294" r:id="rId23"/>
    <p:sldId id="295" r:id="rId24"/>
    <p:sldId id="297" r:id="rId25"/>
    <p:sldId id="339" r:id="rId26"/>
    <p:sldId id="340" r:id="rId27"/>
    <p:sldId id="341" r:id="rId28"/>
    <p:sldId id="342" r:id="rId29"/>
    <p:sldId id="343" r:id="rId30"/>
    <p:sldId id="344" r:id="rId31"/>
    <p:sldId id="298" r:id="rId32"/>
    <p:sldId id="327" r:id="rId33"/>
    <p:sldId id="299" r:id="rId34"/>
    <p:sldId id="328" r:id="rId35"/>
    <p:sldId id="346" r:id="rId36"/>
    <p:sldId id="347" r:id="rId37"/>
    <p:sldId id="348" r:id="rId38"/>
    <p:sldId id="349" r:id="rId39"/>
    <p:sldId id="330" r:id="rId40"/>
    <p:sldId id="350" r:id="rId41"/>
    <p:sldId id="352" r:id="rId42"/>
    <p:sldId id="351" r:id="rId43"/>
    <p:sldId id="301" r:id="rId44"/>
    <p:sldId id="258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CSH2B3</a:t>
            </a:r>
            <a:r>
              <a:rPr lang="id-ID" dirty="0"/>
              <a:t> </a:t>
            </a:r>
            <a:r>
              <a:rPr lang="en-US" dirty="0"/>
              <a:t>/ TEORI BAHASA DAN AUTOMATA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NP </a:t>
            </a:r>
            <a:r>
              <a:rPr lang="en-ID" dirty="0" smtClean="0"/>
              <a:t>Problem </a:t>
            </a:r>
          </a:p>
          <a:p>
            <a:r>
              <a:rPr lang="en-ID" dirty="0" smtClean="0"/>
              <a:t>Source: </a:t>
            </a:r>
            <a:r>
              <a:rPr lang="en-ID" dirty="0" err="1" smtClean="0"/>
              <a:t>Sipser’s</a:t>
            </a:r>
            <a:r>
              <a:rPr lang="en-ID" dirty="0" smtClean="0"/>
              <a:t> book and some 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Bottleneck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yaitu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waktu</a:t>
            </a:r>
            <a:r>
              <a:rPr lang="en-GB" dirty="0" smtClean="0">
                <a:sym typeface="Wingdings" pitchFamily="2" charset="2"/>
              </a:rPr>
              <a:t> yang </a:t>
            </a:r>
            <a:r>
              <a:rPr lang="en-GB" dirty="0" err="1" smtClean="0">
                <a:sym typeface="Wingdings" pitchFamily="2" charset="2"/>
              </a:rPr>
              <a:t>diperlukan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untuk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rangkaian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kombinasi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permasalahan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kompleks</a:t>
            </a:r>
            <a:endParaRPr lang="en-GB" dirty="0" smtClean="0"/>
          </a:p>
          <a:p>
            <a:pPr lvl="1"/>
            <a:r>
              <a:rPr lang="en-GB" dirty="0" err="1" smtClean="0"/>
              <a:t>Ruang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kehabisan</a:t>
            </a:r>
            <a:r>
              <a:rPr lang="en-GB" dirty="0" smtClean="0">
                <a:sym typeface="Wingdings" pitchFamily="2" charset="2"/>
              </a:rPr>
              <a:t> memory</a:t>
            </a:r>
            <a:endParaRPr lang="en-GB" dirty="0" smtClean="0"/>
          </a:p>
          <a:p>
            <a:r>
              <a:rPr lang="en-GB" dirty="0" smtClean="0"/>
              <a:t>John Nash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mengungkapkan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kebutuhan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komputasional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untuk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permasalahan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tertentu</a:t>
            </a:r>
            <a:r>
              <a:rPr lang="en-GB" dirty="0" smtClean="0">
                <a:sym typeface="Wingdings" pitchFamily="2" charset="2"/>
              </a:rPr>
              <a:t> (</a:t>
            </a:r>
            <a:r>
              <a:rPr lang="en-GB" dirty="0" err="1" smtClean="0">
                <a:sym typeface="Wingdings" pitchFamily="2" charset="2"/>
              </a:rPr>
              <a:t>e.g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pemecahan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kode</a:t>
            </a:r>
            <a:r>
              <a:rPr lang="en-GB" dirty="0" smtClean="0">
                <a:sym typeface="Wingdings" pitchFamily="2" charset="2"/>
              </a:rPr>
              <a:t>); </a:t>
            </a:r>
            <a:r>
              <a:rPr lang="en-GB" dirty="0" err="1" smtClean="0">
                <a:sym typeface="Wingdings" pitchFamily="2" charset="2"/>
              </a:rPr>
              <a:t>komputasi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tumbu</a:t>
            </a:r>
            <a:r>
              <a:rPr lang="en-GB" dirty="0" err="1" smtClean="0">
                <a:sym typeface="Wingdings" pitchFamily="2" charset="2"/>
              </a:rPr>
              <a:t>h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relatif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terhadap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ukuran</a:t>
            </a:r>
            <a:r>
              <a:rPr lang="en-GB" dirty="0" smtClean="0">
                <a:sym typeface="Wingdings" pitchFamily="2" charset="2"/>
              </a:rPr>
              <a:t> input.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Namun</a:t>
            </a:r>
            <a:r>
              <a:rPr lang="en-GB" dirty="0" smtClean="0"/>
              <a:t> ...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7503" y="3052689"/>
            <a:ext cx="8326438" cy="641239"/>
          </a:xfrm>
        </p:spPr>
        <p:txBody>
          <a:bodyPr/>
          <a:lstStyle/>
          <a:p>
            <a:r>
              <a:rPr lang="en-GB" dirty="0" smtClean="0"/>
              <a:t>Cara </a:t>
            </a:r>
            <a:r>
              <a:rPr lang="en-GB" dirty="0" err="1" smtClean="0"/>
              <a:t>mengukur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yang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memecahkan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800" dirty="0" err="1" smtClean="0"/>
              <a:t>Algoritma</a:t>
            </a:r>
            <a:r>
              <a:rPr lang="en-GB" sz="1800" dirty="0" smtClean="0"/>
              <a:t> yang </a:t>
            </a:r>
            <a:r>
              <a:rPr lang="en-GB" sz="1800" dirty="0" err="1" smtClean="0"/>
              <a:t>efisien</a:t>
            </a:r>
            <a:r>
              <a:rPr lang="en-GB" sz="1800" dirty="0" smtClean="0"/>
              <a:t> </a:t>
            </a:r>
            <a:r>
              <a:rPr lang="en-GB" sz="1800" dirty="0" err="1" smtClean="0"/>
              <a:t>telah</a:t>
            </a:r>
            <a:r>
              <a:rPr lang="en-GB" sz="1800" dirty="0" smtClean="0"/>
              <a:t> </a:t>
            </a:r>
            <a:r>
              <a:rPr lang="en-GB" sz="1800" dirty="0" err="1" smtClean="0"/>
              <a:t>dirancang</a:t>
            </a:r>
            <a:r>
              <a:rPr lang="en-GB" sz="1800" dirty="0" smtClean="0"/>
              <a:t> </a:t>
            </a:r>
            <a:r>
              <a:rPr lang="en-GB" sz="1800" dirty="0" err="1" smtClean="0"/>
              <a:t>untuk</a:t>
            </a:r>
            <a:r>
              <a:rPr lang="en-GB" sz="1800" dirty="0" smtClean="0"/>
              <a:t> </a:t>
            </a:r>
            <a:r>
              <a:rPr lang="en-GB" sz="1800" dirty="0" err="1" smtClean="0"/>
              <a:t>banyak</a:t>
            </a:r>
            <a:r>
              <a:rPr lang="en-GB" sz="1800" dirty="0" smtClean="0"/>
              <a:t> </a:t>
            </a:r>
            <a:r>
              <a:rPr lang="en-GB" sz="1800" dirty="0" err="1" smtClean="0"/>
              <a:t>permasalahan</a:t>
            </a:r>
            <a:r>
              <a:rPr lang="en-GB" sz="1800" dirty="0" smtClean="0"/>
              <a:t>, </a:t>
            </a:r>
            <a:r>
              <a:rPr lang="en-GB" sz="1800" dirty="0" err="1" smtClean="0"/>
              <a:t>seperti</a:t>
            </a:r>
            <a:r>
              <a:rPr lang="en-GB" sz="1800" dirty="0" smtClean="0"/>
              <a:t>:</a:t>
            </a:r>
            <a:endParaRPr lang="en-GB" sz="1800" dirty="0" smtClean="0"/>
          </a:p>
          <a:p>
            <a:pPr lvl="1"/>
            <a:r>
              <a:rPr lang="en-GB" sz="1400" b="1" dirty="0" smtClean="0"/>
              <a:t>integer arithmetic operations,</a:t>
            </a:r>
          </a:p>
          <a:p>
            <a:pPr lvl="1"/>
            <a:r>
              <a:rPr lang="en-GB" sz="1400" b="1" dirty="0" smtClean="0"/>
              <a:t>sorting,</a:t>
            </a:r>
          </a:p>
          <a:p>
            <a:pPr lvl="1"/>
            <a:r>
              <a:rPr lang="en-GB" sz="1400" b="1" dirty="0" smtClean="0"/>
              <a:t>matrix multiplication,</a:t>
            </a:r>
          </a:p>
          <a:p>
            <a:pPr lvl="1"/>
            <a:r>
              <a:rPr lang="en-GB" sz="1400" b="1" dirty="0" smtClean="0"/>
              <a:t>shortest path in a graph,</a:t>
            </a:r>
          </a:p>
          <a:p>
            <a:pPr lvl="1"/>
            <a:r>
              <a:rPr lang="en-GB" sz="1400" b="1" dirty="0" smtClean="0"/>
              <a:t>minimum spanning tree,</a:t>
            </a:r>
          </a:p>
          <a:p>
            <a:r>
              <a:rPr lang="en-GB" sz="1800" dirty="0" err="1" smtClean="0"/>
              <a:t>Permasalahan</a:t>
            </a:r>
            <a:r>
              <a:rPr lang="en-GB" sz="1800" dirty="0" smtClean="0"/>
              <a:t> </a:t>
            </a:r>
            <a:r>
              <a:rPr lang="en-GB" sz="1800" dirty="0" err="1" smtClean="0"/>
              <a:t>ini</a:t>
            </a:r>
            <a:r>
              <a:rPr lang="en-GB" sz="1800" dirty="0" smtClean="0"/>
              <a:t> </a:t>
            </a:r>
            <a:r>
              <a:rPr lang="en-GB" sz="1800" dirty="0" err="1" smtClean="0"/>
              <a:t>terhitung</a:t>
            </a:r>
            <a:r>
              <a:rPr lang="en-GB" sz="1800" dirty="0" smtClean="0"/>
              <a:t> </a:t>
            </a:r>
            <a:r>
              <a:rPr lang="en-GB" sz="1800" b="1" dirty="0" smtClean="0"/>
              <a:t>polynomial-time </a:t>
            </a:r>
            <a:r>
              <a:rPr lang="en-GB" sz="1800" b="1" dirty="0" smtClean="0"/>
              <a:t>solvable</a:t>
            </a:r>
            <a:r>
              <a:rPr lang="en-GB" sz="1800" dirty="0" smtClean="0"/>
              <a:t>: </a:t>
            </a:r>
            <a:r>
              <a:rPr lang="en-GB" sz="1800" dirty="0" err="1" smtClean="0"/>
              <a:t>terdapat</a:t>
            </a:r>
            <a:r>
              <a:rPr lang="en-GB" sz="1800" dirty="0" smtClean="0"/>
              <a:t> </a:t>
            </a:r>
            <a:r>
              <a:rPr lang="en-GB" sz="1800" dirty="0" err="1" smtClean="0"/>
              <a:t>algoritma</a:t>
            </a:r>
            <a:r>
              <a:rPr lang="en-GB" sz="1800" dirty="0" smtClean="0"/>
              <a:t> </a:t>
            </a:r>
            <a:r>
              <a:rPr lang="en-GB" sz="1800" dirty="0" err="1" smtClean="0"/>
              <a:t>untuk</a:t>
            </a:r>
            <a:r>
              <a:rPr lang="en-GB" sz="1800" dirty="0" smtClean="0"/>
              <a:t> </a:t>
            </a:r>
            <a:r>
              <a:rPr lang="en-GB" sz="1800" dirty="0" err="1" smtClean="0"/>
              <a:t>memecahkan</a:t>
            </a:r>
            <a:r>
              <a:rPr lang="en-GB" sz="1800" dirty="0" smtClean="0"/>
              <a:t> </a:t>
            </a:r>
            <a:r>
              <a:rPr lang="en-GB" sz="1800" dirty="0" err="1" smtClean="0"/>
              <a:t>setiap</a:t>
            </a:r>
            <a:r>
              <a:rPr lang="en-GB" sz="1800" dirty="0" smtClean="0"/>
              <a:t> </a:t>
            </a:r>
            <a:r>
              <a:rPr lang="en-GB" sz="1800" dirty="0" err="1" smtClean="0"/>
              <a:t>permasalahan</a:t>
            </a:r>
            <a:r>
              <a:rPr lang="en-GB" sz="1800" dirty="0" smtClean="0"/>
              <a:t> </a:t>
            </a:r>
            <a:r>
              <a:rPr lang="en-GB" sz="1800" dirty="0" err="1" smtClean="0"/>
              <a:t>ini</a:t>
            </a:r>
            <a:r>
              <a:rPr lang="en-GB" sz="1800" dirty="0" smtClean="0"/>
              <a:t> </a:t>
            </a:r>
            <a:r>
              <a:rPr lang="en-GB" sz="1800" dirty="0" err="1" smtClean="0"/>
              <a:t>dalam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polynomial </a:t>
            </a:r>
            <a:r>
              <a:rPr lang="en-GB" sz="1800" dirty="0" smtClean="0"/>
              <a:t>time </a:t>
            </a:r>
            <a:r>
              <a:rPr lang="en-GB" sz="1800" dirty="0" err="1" smtClean="0"/>
              <a:t>untuk</a:t>
            </a:r>
            <a:r>
              <a:rPr lang="en-GB" sz="1800" dirty="0" smtClean="0"/>
              <a:t> </a:t>
            </a:r>
            <a:r>
              <a:rPr lang="en-GB" sz="1800" i="1" dirty="0" smtClean="0"/>
              <a:t>worst </a:t>
            </a:r>
            <a:r>
              <a:rPr lang="en-GB" sz="1800" i="1" dirty="0" smtClean="0"/>
              <a:t>case</a:t>
            </a:r>
            <a:r>
              <a:rPr lang="en-GB" sz="1800" dirty="0" smtClean="0"/>
              <a:t>.</a:t>
            </a:r>
          </a:p>
          <a:p>
            <a:r>
              <a:rPr lang="en-GB" sz="1800" dirty="0" err="1" smtClean="0"/>
              <a:t>Dalam</a:t>
            </a:r>
            <a:r>
              <a:rPr lang="en-GB" sz="1800" dirty="0" smtClean="0"/>
              <a:t> </a:t>
            </a:r>
            <a:r>
              <a:rPr lang="en-GB" sz="1800" b="1" i="1" dirty="0" smtClean="0"/>
              <a:t>worst-case analysis</a:t>
            </a:r>
            <a:r>
              <a:rPr lang="en-GB" sz="1800" i="1" dirty="0" smtClean="0"/>
              <a:t>, </a:t>
            </a:r>
            <a:r>
              <a:rPr lang="en-GB" sz="1800" dirty="0" smtClean="0"/>
              <a:t>yang </a:t>
            </a:r>
            <a:r>
              <a:rPr lang="en-GB" sz="1800" dirty="0" err="1" smtClean="0"/>
              <a:t>dipertimbangkan</a:t>
            </a:r>
            <a:r>
              <a:rPr lang="en-GB" sz="1800" dirty="0" smtClean="0"/>
              <a:t> </a:t>
            </a:r>
            <a:r>
              <a:rPr lang="en-GB" sz="1800" dirty="0" err="1" smtClean="0"/>
              <a:t>adalah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terlama</a:t>
            </a:r>
            <a:r>
              <a:rPr lang="en-GB" sz="1800" dirty="0" smtClean="0"/>
              <a:t> </a:t>
            </a:r>
            <a:r>
              <a:rPr lang="en-GB" sz="1800" dirty="0" err="1" smtClean="0"/>
              <a:t>dari</a:t>
            </a:r>
            <a:r>
              <a:rPr lang="en-GB" sz="1800" dirty="0" smtClean="0"/>
              <a:t> </a:t>
            </a:r>
            <a:r>
              <a:rPr lang="en-GB" sz="1800" dirty="0" err="1" smtClean="0"/>
              <a:t>semua</a:t>
            </a:r>
            <a:r>
              <a:rPr lang="en-GB" sz="1800" dirty="0" smtClean="0"/>
              <a:t> input </a:t>
            </a:r>
            <a:r>
              <a:rPr lang="en-GB" sz="1800" dirty="0" err="1" smtClean="0"/>
              <a:t>untuk</a:t>
            </a:r>
            <a:r>
              <a:rPr lang="en-GB" sz="1800" dirty="0" smtClean="0"/>
              <a:t> </a:t>
            </a:r>
            <a:r>
              <a:rPr lang="en-GB" sz="1800" dirty="0" err="1" smtClean="0"/>
              <a:t>panjang</a:t>
            </a:r>
            <a:r>
              <a:rPr lang="en-GB" sz="1800" dirty="0" smtClean="0"/>
              <a:t> </a:t>
            </a:r>
            <a:r>
              <a:rPr lang="en-GB" sz="1800" dirty="0" err="1" smtClean="0"/>
              <a:t>tertentu</a:t>
            </a:r>
            <a:r>
              <a:rPr lang="en-GB" sz="1800" dirty="0" smtClean="0"/>
              <a:t>. 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banyak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lain yang </a:t>
            </a:r>
            <a:r>
              <a:rPr lang="en-GB" dirty="0" err="1" smtClean="0"/>
              <a:t>seringkali</a:t>
            </a:r>
            <a:r>
              <a:rPr lang="en-GB" dirty="0" smtClean="0"/>
              <a:t> </a:t>
            </a:r>
            <a:r>
              <a:rPr lang="en-GB" dirty="0" err="1" smtClean="0"/>
              <a:t>dinyatakan</a:t>
            </a:r>
            <a:r>
              <a:rPr lang="en-GB" dirty="0" smtClean="0"/>
              <a:t> </a:t>
            </a:r>
            <a:r>
              <a:rPr lang="en-GB" b="1" dirty="0" err="1" smtClean="0"/>
              <a:t>belum</a:t>
            </a:r>
            <a:r>
              <a:rPr lang="en-GB" b="1" dirty="0" smtClean="0"/>
              <a:t>  </a:t>
            </a:r>
            <a:r>
              <a:rPr lang="en-GB" b="1" dirty="0" err="1" smtClean="0"/>
              <a:t>ada</a:t>
            </a:r>
            <a:r>
              <a:rPr lang="en-GB" b="1" dirty="0" smtClean="0"/>
              <a:t>/ </a:t>
            </a:r>
            <a:r>
              <a:rPr lang="en-GB" b="1" dirty="0" err="1" smtClean="0"/>
              <a:t>belum</a:t>
            </a:r>
            <a:r>
              <a:rPr lang="en-GB" b="1" dirty="0" smtClean="0"/>
              <a:t> </a:t>
            </a:r>
            <a:r>
              <a:rPr lang="en-GB" b="1" dirty="0" err="1" smtClean="0"/>
              <a:t>ditemukan</a:t>
            </a:r>
            <a:r>
              <a:rPr lang="en-GB" b="1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polynomial yang </a:t>
            </a:r>
            <a:r>
              <a:rPr lang="en-GB" dirty="0" err="1" smtClean="0"/>
              <a:t>efisien</a:t>
            </a:r>
            <a:r>
              <a:rPr lang="en-GB" dirty="0" smtClean="0"/>
              <a:t>.  </a:t>
            </a:r>
            <a:endParaRPr lang="en-GB" dirty="0" smtClean="0"/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, </a:t>
            </a:r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tahu</a:t>
            </a:r>
            <a:r>
              <a:rPr lang="en-GB" dirty="0" smtClean="0"/>
              <a:t> </a:t>
            </a: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dicari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yang </a:t>
            </a:r>
            <a:r>
              <a:rPr lang="en-GB" dirty="0" err="1" smtClean="0"/>
              <a:t>efisien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? 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 </a:t>
            </a:r>
            <a:r>
              <a:rPr lang="en-GB" dirty="0" err="1" smtClean="0"/>
              <a:t>lanjutan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59" y="2009550"/>
            <a:ext cx="8553157" cy="4025490"/>
          </a:xfrm>
        </p:spPr>
        <p:txBody>
          <a:bodyPr/>
          <a:lstStyle/>
          <a:p>
            <a:r>
              <a:rPr lang="en-GB" sz="2000" dirty="0" err="1" smtClean="0">
                <a:sym typeface="Wingdings" pitchFamily="2" charset="2"/>
              </a:rPr>
              <a:t>Berapa</a:t>
            </a:r>
            <a:r>
              <a:rPr lang="en-GB" sz="2000" dirty="0" smtClean="0">
                <a:sym typeface="Wingdings" pitchFamily="2" charset="2"/>
              </a:rPr>
              <a:t> lama </a:t>
            </a:r>
            <a:r>
              <a:rPr lang="en-GB" sz="2000" dirty="0" err="1" smtClean="0">
                <a:sym typeface="Wingdings" pitchFamily="2" charset="2"/>
              </a:rPr>
              <a:t>untuk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menghitung</a:t>
            </a:r>
            <a:r>
              <a:rPr lang="en-GB" sz="2000" dirty="0" smtClean="0">
                <a:sym typeface="Wingdings" pitchFamily="2" charset="2"/>
              </a:rPr>
              <a:t> 2868 </a:t>
            </a:r>
            <a:r>
              <a:rPr lang="en-GB" sz="2000" dirty="0" smtClean="0">
                <a:sym typeface="Wingdings" pitchFamily="2" charset="2"/>
              </a:rPr>
              <a:t>+ 5298  (4 </a:t>
            </a:r>
            <a:r>
              <a:rPr lang="en-GB" sz="2000" dirty="0" smtClean="0">
                <a:sym typeface="Wingdings" pitchFamily="2" charset="2"/>
              </a:rPr>
              <a:t>digit), </a:t>
            </a:r>
            <a:r>
              <a:rPr lang="en-GB" sz="2000" dirty="0" smtClean="0">
                <a:sym typeface="Wingdings" pitchFamily="2" charset="2"/>
              </a:rPr>
              <a:t>15673 + 99954 (5 </a:t>
            </a:r>
            <a:r>
              <a:rPr lang="en-GB" sz="2000" dirty="0" smtClean="0">
                <a:sym typeface="Wingdings" pitchFamily="2" charset="2"/>
              </a:rPr>
              <a:t>digit), </a:t>
            </a:r>
            <a:r>
              <a:rPr lang="en-GB" sz="2000" dirty="0" err="1" smtClean="0">
                <a:sym typeface="Wingdings" pitchFamily="2" charset="2"/>
              </a:rPr>
              <a:t>dst</a:t>
            </a:r>
            <a:r>
              <a:rPr lang="en-GB" sz="2000" dirty="0" smtClean="0">
                <a:sym typeface="Wingdings" pitchFamily="2" charset="2"/>
              </a:rPr>
              <a:t>.</a:t>
            </a:r>
            <a:endParaRPr lang="en-GB" sz="2000" dirty="0" smtClean="0">
              <a:sym typeface="Wingdings" pitchFamily="2" charset="2"/>
            </a:endParaRPr>
          </a:p>
          <a:p>
            <a:r>
              <a:rPr lang="en-GB" sz="2000" dirty="0" smtClean="0">
                <a:sym typeface="Wingdings" pitchFamily="2" charset="2"/>
              </a:rPr>
              <a:t>Yang </a:t>
            </a:r>
            <a:r>
              <a:rPr lang="en-GB" sz="2000" dirty="0" err="1" smtClean="0">
                <a:sym typeface="Wingdings" pitchFamily="2" charset="2"/>
              </a:rPr>
              <a:t>dilihat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bukan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lagi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waktu</a:t>
            </a:r>
            <a:r>
              <a:rPr lang="en-GB" sz="2000" dirty="0" smtClean="0">
                <a:sym typeface="Wingdings" pitchFamily="2" charset="2"/>
              </a:rPr>
              <a:t> yang </a:t>
            </a:r>
            <a:r>
              <a:rPr lang="en-GB" sz="2000" dirty="0" err="1" smtClean="0">
                <a:sym typeface="Wingdings" pitchFamily="2" charset="2"/>
              </a:rPr>
              <a:t>diperlukan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untuk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menghasilkan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jawaban</a:t>
            </a:r>
            <a:r>
              <a:rPr lang="en-GB" sz="2000" dirty="0" smtClean="0">
                <a:sym typeface="Wingdings" pitchFamily="2" charset="2"/>
              </a:rPr>
              <a:t> ... </a:t>
            </a:r>
            <a:endParaRPr lang="en-GB" sz="2000" dirty="0" smtClean="0">
              <a:sym typeface="Wingdings" pitchFamily="2" charset="2"/>
            </a:endParaRP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Contoh: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589649" y="5697427"/>
            <a:ext cx="6105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9649" y="3629476"/>
            <a:ext cx="0" cy="2067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3046" y="6091322"/>
            <a:ext cx="197522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UKURAN INPUT</a:t>
            </a:r>
            <a:endParaRPr lang="en-GB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2552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348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61630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11806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459702" y="4417267"/>
            <a:ext cx="1972015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 (seconds)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37411" y="6035040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14899" y="603269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34591" y="604441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10555" y="605613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6519" y="6067852"/>
            <a:ext cx="43473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59" y="2009550"/>
            <a:ext cx="8539089" cy="4025490"/>
          </a:xfrm>
        </p:spPr>
        <p:txBody>
          <a:bodyPr/>
          <a:lstStyle/>
          <a:p>
            <a:r>
              <a:rPr lang="en-GB" sz="2000" dirty="0" err="1" smtClean="0">
                <a:sym typeface="Wingdings" pitchFamily="2" charset="2"/>
              </a:rPr>
              <a:t>Berapa</a:t>
            </a:r>
            <a:r>
              <a:rPr lang="en-GB" sz="2000" dirty="0" smtClean="0">
                <a:sym typeface="Wingdings" pitchFamily="2" charset="2"/>
              </a:rPr>
              <a:t> lama </a:t>
            </a:r>
            <a:r>
              <a:rPr lang="en-GB" sz="2000" dirty="0" err="1" smtClean="0">
                <a:sym typeface="Wingdings" pitchFamily="2" charset="2"/>
              </a:rPr>
              <a:t>untuk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menghitung</a:t>
            </a:r>
            <a:r>
              <a:rPr lang="en-GB" sz="2000" dirty="0" smtClean="0">
                <a:sym typeface="Wingdings" pitchFamily="2" charset="2"/>
              </a:rPr>
              <a:t> 2868 + 5298  (4 digit), 15673 + 99954 (5 digit), </a:t>
            </a:r>
            <a:r>
              <a:rPr lang="en-GB" sz="2000" dirty="0" err="1" smtClean="0">
                <a:sym typeface="Wingdings" pitchFamily="2" charset="2"/>
              </a:rPr>
              <a:t>dst</a:t>
            </a:r>
            <a:r>
              <a:rPr lang="en-GB" sz="2000" dirty="0" smtClean="0">
                <a:sym typeface="Wingdings" pitchFamily="2" charset="2"/>
              </a:rPr>
              <a:t>.</a:t>
            </a:r>
          </a:p>
          <a:p>
            <a:r>
              <a:rPr lang="en-GB" sz="2000" dirty="0" err="1" smtClean="0">
                <a:sym typeface="Wingdings" pitchFamily="2" charset="2"/>
              </a:rPr>
              <a:t>Melainkan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diukur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menggunakan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jumlah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operasi</a:t>
            </a:r>
            <a:r>
              <a:rPr lang="en-GB" sz="2000" dirty="0" smtClean="0">
                <a:sym typeface="Wingdings" pitchFamily="2" charset="2"/>
              </a:rPr>
              <a:t> yang </a:t>
            </a:r>
            <a:r>
              <a:rPr lang="en-GB" sz="2000" dirty="0" err="1" smtClean="0">
                <a:sym typeface="Wingdings" pitchFamily="2" charset="2"/>
              </a:rPr>
              <a:t>diperlukan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untuk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menghasilkan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jawabans</a:t>
            </a:r>
            <a:endParaRPr lang="en-GB" sz="2000" dirty="0" smtClean="0">
              <a:sym typeface="Wingdings" pitchFamily="2" charset="2"/>
            </a:endParaRP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Contoh: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589649" y="5697427"/>
            <a:ext cx="6105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9649" y="3629476"/>
            <a:ext cx="0" cy="2067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7618" y="6091322"/>
            <a:ext cx="197522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UKURAN INPUT</a:t>
            </a:r>
            <a:endParaRPr lang="en-GB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2552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348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61630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11806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222073" y="4417267"/>
            <a:ext cx="2447273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 (#operations)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411" y="6035040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4899" y="603269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4591" y="604441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0555" y="605613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6519" y="6067852"/>
            <a:ext cx="43473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59" y="2009550"/>
            <a:ext cx="8539089" cy="4025490"/>
          </a:xfrm>
        </p:spPr>
        <p:txBody>
          <a:bodyPr/>
          <a:lstStyle/>
          <a:p>
            <a:r>
              <a:rPr lang="en-GB" dirty="0" smtClean="0"/>
              <a:t>.. </a:t>
            </a:r>
            <a:r>
              <a:rPr lang="en-GB" dirty="0" err="1" smtClean="0"/>
              <a:t>a</a:t>
            </a:r>
            <a:r>
              <a:rPr lang="en-GB" dirty="0" err="1" smtClean="0"/>
              <a:t>tau</a:t>
            </a:r>
            <a:r>
              <a:rPr lang="en-GB" dirty="0" smtClean="0"/>
              <a:t>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langkah</a:t>
            </a:r>
            <a:r>
              <a:rPr lang="en-GB" dirty="0" smtClean="0"/>
              <a:t> (steps)</a:t>
            </a:r>
            <a:endParaRPr lang="en-GB" dirty="0" smtClean="0"/>
          </a:p>
          <a:p>
            <a:r>
              <a:rPr lang="en-GB" dirty="0" err="1" smtClean="0">
                <a:sym typeface="Wingdings" pitchFamily="2" charset="2"/>
              </a:rPr>
              <a:t>Atau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jumlah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transis</a:t>
            </a:r>
            <a:r>
              <a:rPr lang="en-GB" dirty="0" err="1" smtClean="0">
                <a:sym typeface="Wingdings" pitchFamily="2" charset="2"/>
              </a:rPr>
              <a:t>i</a:t>
            </a:r>
            <a:r>
              <a:rPr lang="en-GB" dirty="0" smtClean="0">
                <a:sym typeface="Wingdings" pitchFamily="2" charset="2"/>
              </a:rPr>
              <a:t> state yang </a:t>
            </a:r>
            <a:r>
              <a:rPr lang="en-GB" dirty="0" err="1" smtClean="0">
                <a:sym typeface="Wingdings" pitchFamily="2" charset="2"/>
              </a:rPr>
              <a:t>dilalui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mesin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untuk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menghasilkan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jawaban</a:t>
            </a:r>
            <a:endParaRPr lang="en-GB" dirty="0" smtClean="0">
              <a:sym typeface="Wingdings" pitchFamily="2" charset="2"/>
            </a:endParaRP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589649" y="5697427"/>
            <a:ext cx="6105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9649" y="3629476"/>
            <a:ext cx="0" cy="2067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7618" y="6091322"/>
            <a:ext cx="197522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UKURAN INPUT</a:t>
            </a:r>
            <a:endParaRPr lang="en-GB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2552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348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61630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11806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616795" y="4417267"/>
            <a:ext cx="165782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 (steps)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411" y="6035040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4899" y="603269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4591" y="604441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0555" y="6056132"/>
            <a:ext cx="33214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6519" y="6067852"/>
            <a:ext cx="43473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336417"/>
            <a:ext cx="8961119" cy="641239"/>
          </a:xfrm>
        </p:spPr>
        <p:txBody>
          <a:bodyPr/>
          <a:lstStyle/>
          <a:p>
            <a:r>
              <a:rPr lang="en-GB" sz="2400" dirty="0" err="1" smtClean="0"/>
              <a:t>Penjumlahan</a:t>
            </a:r>
            <a:r>
              <a:rPr lang="en-GB" sz="2400" dirty="0" smtClean="0"/>
              <a:t> </a:t>
            </a:r>
            <a:r>
              <a:rPr lang="en-GB" sz="2400" dirty="0" err="1" smtClean="0"/>
              <a:t>tumbuh</a:t>
            </a:r>
            <a:r>
              <a:rPr lang="en-GB" sz="2400" dirty="0" smtClean="0"/>
              <a:t> </a:t>
            </a:r>
            <a:r>
              <a:rPr lang="en-GB" sz="2400" dirty="0" err="1" smtClean="0"/>
              <a:t>lebih</a:t>
            </a:r>
            <a:r>
              <a:rPr lang="en-GB" sz="2400" dirty="0" smtClean="0"/>
              <a:t> </a:t>
            </a:r>
            <a:r>
              <a:rPr lang="en-GB" sz="2400" dirty="0" err="1" smtClean="0"/>
              <a:t>lambat</a:t>
            </a:r>
            <a:r>
              <a:rPr lang="en-GB" sz="2400" dirty="0" smtClean="0"/>
              <a:t> </a:t>
            </a:r>
            <a:r>
              <a:rPr lang="en-GB" sz="2400" dirty="0" err="1" smtClean="0"/>
              <a:t>daripada</a:t>
            </a:r>
            <a:r>
              <a:rPr lang="en-GB" sz="2400" dirty="0" smtClean="0"/>
              <a:t> </a:t>
            </a:r>
            <a:r>
              <a:rPr lang="en-GB" sz="2400" dirty="0" err="1" smtClean="0"/>
              <a:t>perkalian</a:t>
            </a:r>
            <a:endParaRPr lang="en-GB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589649" y="5697427"/>
            <a:ext cx="6105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9649" y="2363372"/>
            <a:ext cx="0" cy="3334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27594" y="6091322"/>
            <a:ext cx="197522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UKURAN INPUT</a:t>
            </a:r>
            <a:endParaRPr lang="en-GB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2552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348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61630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11806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616795" y="4417267"/>
            <a:ext cx="165782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 (steps)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6519" y="5688016"/>
            <a:ext cx="43473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89649" y="4375052"/>
            <a:ext cx="5866228" cy="1055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6228" y="4754878"/>
            <a:ext cx="1883849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penjumlahan</a:t>
            </a: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561514" y="2039815"/>
            <a:ext cx="5205046" cy="3221502"/>
          </a:xfrm>
          <a:custGeom>
            <a:avLst/>
            <a:gdLst>
              <a:gd name="connsiteX0" fmla="*/ 0 w 5205046"/>
              <a:gd name="connsiteY0" fmla="*/ 3221502 h 3221502"/>
              <a:gd name="connsiteX1" fmla="*/ 4107766 w 5205046"/>
              <a:gd name="connsiteY1" fmla="*/ 2110154 h 3221502"/>
              <a:gd name="connsiteX2" fmla="*/ 5205046 w 5205046"/>
              <a:gd name="connsiteY2" fmla="*/ 0 h 3221502"/>
              <a:gd name="connsiteX3" fmla="*/ 5205046 w 5205046"/>
              <a:gd name="connsiteY3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046" h="3221502">
                <a:moveTo>
                  <a:pt x="0" y="3221502"/>
                </a:moveTo>
                <a:cubicBezTo>
                  <a:pt x="1620129" y="2934286"/>
                  <a:pt x="3240258" y="2647071"/>
                  <a:pt x="4107766" y="2110154"/>
                </a:cubicBezTo>
                <a:cubicBezTo>
                  <a:pt x="4975274" y="1573237"/>
                  <a:pt x="5205046" y="0"/>
                  <a:pt x="5205046" y="0"/>
                </a:cubicBezTo>
                <a:lnTo>
                  <a:pt x="520504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990492" y="3767770"/>
            <a:ext cx="140134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perkalian</a:t>
            </a:r>
            <a:endParaRPr lang="en-GB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336417"/>
            <a:ext cx="8947051" cy="641239"/>
          </a:xfrm>
        </p:spPr>
        <p:txBody>
          <a:bodyPr/>
          <a:lstStyle/>
          <a:p>
            <a:r>
              <a:rPr lang="en-GB" dirty="0" err="1" smtClean="0"/>
              <a:t>Bentuk</a:t>
            </a:r>
            <a:r>
              <a:rPr lang="en-GB" dirty="0" smtClean="0"/>
              <a:t> </a:t>
            </a:r>
            <a:r>
              <a:rPr lang="en-GB" dirty="0" err="1" smtClean="0"/>
              <a:t>pertumbuhan</a:t>
            </a:r>
            <a:r>
              <a:rPr lang="en-GB" dirty="0" smtClean="0"/>
              <a:t> </a:t>
            </a:r>
            <a:r>
              <a:rPr lang="en-GB" dirty="0" err="1" smtClean="0"/>
              <a:t>mengklasifikasi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589649" y="5697427"/>
            <a:ext cx="6105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9649" y="2363372"/>
            <a:ext cx="0" cy="3334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27594" y="6091322"/>
            <a:ext cx="197522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UKURAN INPUT</a:t>
            </a:r>
            <a:endParaRPr lang="en-GB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2552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348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61630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11806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616795" y="4417267"/>
            <a:ext cx="165782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 (steps)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6519" y="5688016"/>
            <a:ext cx="43473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89649" y="4375052"/>
            <a:ext cx="5866228" cy="1055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6228" y="4754878"/>
            <a:ext cx="976549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easier</a:t>
            </a:r>
          </a:p>
        </p:txBody>
      </p:sp>
      <p:sp>
        <p:nvSpPr>
          <p:cNvPr id="31" name="Freeform 30"/>
          <p:cNvSpPr/>
          <p:nvPr/>
        </p:nvSpPr>
        <p:spPr>
          <a:xfrm>
            <a:off x="1561514" y="2039815"/>
            <a:ext cx="5205046" cy="3221502"/>
          </a:xfrm>
          <a:custGeom>
            <a:avLst/>
            <a:gdLst>
              <a:gd name="connsiteX0" fmla="*/ 0 w 5205046"/>
              <a:gd name="connsiteY0" fmla="*/ 3221502 h 3221502"/>
              <a:gd name="connsiteX1" fmla="*/ 4107766 w 5205046"/>
              <a:gd name="connsiteY1" fmla="*/ 2110154 h 3221502"/>
              <a:gd name="connsiteX2" fmla="*/ 5205046 w 5205046"/>
              <a:gd name="connsiteY2" fmla="*/ 0 h 3221502"/>
              <a:gd name="connsiteX3" fmla="*/ 5205046 w 5205046"/>
              <a:gd name="connsiteY3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046" h="3221502">
                <a:moveTo>
                  <a:pt x="0" y="3221502"/>
                </a:moveTo>
                <a:cubicBezTo>
                  <a:pt x="1620129" y="2934286"/>
                  <a:pt x="3240258" y="2647071"/>
                  <a:pt x="4107766" y="2110154"/>
                </a:cubicBezTo>
                <a:cubicBezTo>
                  <a:pt x="4975274" y="1573237"/>
                  <a:pt x="5205046" y="0"/>
                  <a:pt x="5205046" y="0"/>
                </a:cubicBezTo>
                <a:lnTo>
                  <a:pt x="520504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990492" y="3767770"/>
            <a:ext cx="1050288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harder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7503" y="3165231"/>
            <a:ext cx="8326438" cy="641239"/>
          </a:xfrm>
        </p:spPr>
        <p:txBody>
          <a:bodyPr/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mengelompokkan</a:t>
            </a:r>
            <a:r>
              <a:rPr lang="en-GB" dirty="0" smtClean="0"/>
              <a:t> (</a:t>
            </a:r>
            <a:r>
              <a:rPr lang="en-GB" dirty="0" err="1" smtClean="0"/>
              <a:t>mengklasifikasikan</a:t>
            </a:r>
            <a:r>
              <a:rPr lang="en-GB" dirty="0" smtClean="0"/>
              <a:t>)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yang </a:t>
            </a:r>
            <a:r>
              <a:rPr lang="en-GB" dirty="0" err="1" smtClean="0"/>
              <a:t>diperlukan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784462"/>
            <a:ext cx="8326438" cy="4025490"/>
          </a:xfrm>
        </p:spPr>
        <p:txBody>
          <a:bodyPr/>
          <a:lstStyle/>
          <a:p>
            <a:r>
              <a:rPr lang="en-GB" sz="1800" dirty="0" smtClean="0"/>
              <a:t>Reference: </a:t>
            </a:r>
            <a:r>
              <a:rPr lang="en-GB" sz="1800" dirty="0" err="1" smtClean="0"/>
              <a:t>Sipser</a:t>
            </a:r>
            <a:r>
              <a:rPr lang="en-GB" sz="1800" dirty="0" smtClean="0"/>
              <a:t>, M. (2012). Introduction to the Theory of Computation. </a:t>
            </a:r>
            <a:r>
              <a:rPr lang="en-GB" sz="1800" dirty="0" err="1" smtClean="0"/>
              <a:t>Cengage</a:t>
            </a:r>
            <a:r>
              <a:rPr lang="en-GB" sz="1800" dirty="0" smtClean="0"/>
              <a:t> Learning.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mempelajari</a:t>
            </a:r>
            <a:r>
              <a:rPr lang="en-GB" sz="2000" dirty="0" smtClean="0"/>
              <a:t> </a:t>
            </a:r>
            <a:r>
              <a:rPr lang="en-GB" sz="2000" dirty="0" err="1" smtClean="0"/>
              <a:t>teori</a:t>
            </a:r>
            <a:r>
              <a:rPr lang="en-GB" sz="2000" dirty="0" smtClean="0"/>
              <a:t> </a:t>
            </a:r>
            <a:r>
              <a:rPr lang="en-GB" sz="2000" dirty="0" err="1" smtClean="0"/>
              <a:t>komputasi</a:t>
            </a:r>
            <a:r>
              <a:rPr lang="en-GB" sz="2000" dirty="0" smtClean="0"/>
              <a:t>, </a:t>
            </a:r>
            <a:r>
              <a:rPr lang="en-GB" sz="2000" dirty="0" err="1" smtClean="0"/>
              <a:t>kita</a:t>
            </a:r>
            <a:r>
              <a:rPr lang="en-GB" sz="2000" dirty="0" smtClean="0"/>
              <a:t> </a:t>
            </a:r>
            <a:r>
              <a:rPr lang="en-GB" sz="2000" dirty="0" err="1" smtClean="0"/>
              <a:t>ingin</a:t>
            </a:r>
            <a:r>
              <a:rPr lang="en-GB" sz="2000" dirty="0" smtClean="0"/>
              <a:t> </a:t>
            </a:r>
            <a:r>
              <a:rPr lang="en-GB" sz="2000" dirty="0" err="1" smtClean="0"/>
              <a:t>tahu</a:t>
            </a:r>
            <a:r>
              <a:rPr lang="en-GB" sz="2000" dirty="0" smtClean="0"/>
              <a:t> </a:t>
            </a:r>
            <a:r>
              <a:rPr lang="en-GB" sz="2000" dirty="0" err="1" smtClean="0"/>
              <a:t>apa</a:t>
            </a:r>
            <a:r>
              <a:rPr lang="en-GB" sz="2000" dirty="0" smtClean="0"/>
              <a:t> </a:t>
            </a:r>
            <a:r>
              <a:rPr lang="en-GB" sz="2000" b="1" dirty="0" err="1" smtClean="0"/>
              <a:t>kemampuan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dasar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keterbatasan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komputer</a:t>
            </a:r>
            <a:r>
              <a:rPr lang="en-GB" sz="2000" dirty="0" smtClean="0"/>
              <a:t>? </a:t>
            </a:r>
            <a:endParaRPr lang="en-GB" sz="2000" b="1" dirty="0" smtClean="0"/>
          </a:p>
          <a:p>
            <a:endParaRPr lang="en-GB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65125" y="1209805"/>
            <a:ext cx="8326438" cy="641239"/>
          </a:xfrm>
        </p:spPr>
        <p:txBody>
          <a:bodyPr/>
          <a:lstStyle/>
          <a:p>
            <a:r>
              <a:rPr lang="en-GB" dirty="0" smtClean="0"/>
              <a:t>Note: </a:t>
            </a:r>
            <a:r>
              <a:rPr lang="en-GB" dirty="0" err="1" smtClean="0"/>
              <a:t>Tiga</a:t>
            </a:r>
            <a:r>
              <a:rPr lang="en-GB" dirty="0" smtClean="0"/>
              <a:t> area </a:t>
            </a:r>
            <a:r>
              <a:rPr lang="en-GB" dirty="0" err="1" smtClean="0"/>
              <a:t>teori</a:t>
            </a:r>
            <a:r>
              <a:rPr lang="en-GB" dirty="0" smtClean="0"/>
              <a:t> </a:t>
            </a:r>
            <a:r>
              <a:rPr lang="en-GB" dirty="0" err="1" smtClean="0"/>
              <a:t>komputasi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3658" y="2602514"/>
            <a:ext cx="3888579" cy="290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1" dirty="0" smtClean="0"/>
              <a:t>The </a:t>
            </a:r>
            <a:r>
              <a:rPr lang="en-GB" b="1" dirty="0" err="1" smtClean="0"/>
              <a:t>bandersnatch</a:t>
            </a:r>
            <a:r>
              <a:rPr lang="en-GB" b="1" dirty="0" smtClean="0"/>
              <a:t> problem</a:t>
            </a:r>
            <a:endParaRPr lang="en-GB" b="1" dirty="0" smtClean="0"/>
          </a:p>
          <a:p>
            <a:r>
              <a:rPr lang="en-GB" dirty="0" err="1" smtClean="0"/>
              <a:t>Atasan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meminta</a:t>
            </a:r>
            <a:r>
              <a:rPr lang="en-GB" dirty="0" smtClean="0"/>
              <a:t> </a:t>
            </a:r>
            <a:r>
              <a:rPr lang="en-GB" dirty="0" err="1" smtClean="0"/>
              <a:t>dibuatkan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mengecek</a:t>
            </a:r>
            <a:r>
              <a:rPr lang="en-GB" dirty="0" smtClean="0"/>
              <a:t> </a:t>
            </a: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komponen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yang </a:t>
            </a:r>
            <a:r>
              <a:rPr lang="en-GB" dirty="0" err="1" smtClean="0"/>
              <a:t>dibuat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</a:t>
            </a:r>
            <a:r>
              <a:rPr lang="en-GB" dirty="0" err="1" smtClean="0"/>
              <a:t>bandersnatch</a:t>
            </a:r>
            <a:r>
              <a:rPr lang="en-GB" dirty="0" smtClean="0"/>
              <a:t> </a:t>
            </a:r>
            <a:r>
              <a:rPr lang="en-GB" dirty="0" err="1" smtClean="0"/>
              <a:t>memenuhi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persyaratan</a:t>
            </a:r>
            <a:r>
              <a:rPr lang="en-GB" dirty="0" smtClean="0"/>
              <a:t> </a:t>
            </a:r>
            <a:r>
              <a:rPr lang="en-GB" dirty="0" err="1" smtClean="0"/>
              <a:t>rancangan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dirty="0" err="1" smtClean="0">
                <a:solidFill>
                  <a:srgbClr val="00B0F0"/>
                </a:solidFill>
              </a:rPr>
              <a:t>Anda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membuat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algoritma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tersebut</a:t>
            </a:r>
            <a:r>
              <a:rPr lang="en-GB" dirty="0" smtClean="0">
                <a:solidFill>
                  <a:srgbClr val="00B0F0"/>
                </a:solidFill>
              </a:rPr>
              <a:t>, </a:t>
            </a:r>
            <a:r>
              <a:rPr lang="en-GB" dirty="0" err="1" smtClean="0">
                <a:solidFill>
                  <a:srgbClr val="00B0F0"/>
                </a:solidFill>
              </a:rPr>
              <a:t>namun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algoritma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itu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tetap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berjalan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terlalu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lambat</a:t>
            </a:r>
            <a:r>
              <a:rPr lang="en-GB" dirty="0" smtClean="0">
                <a:solidFill>
                  <a:srgbClr val="00B0F0"/>
                </a:solidFill>
              </a:rPr>
              <a:t>. </a:t>
            </a:r>
          </a:p>
          <a:p>
            <a:r>
              <a:rPr lang="en-GB" dirty="0" err="1" smtClean="0">
                <a:solidFill>
                  <a:srgbClr val="00B0F0"/>
                </a:solidFill>
              </a:rPr>
              <a:t>Hasilnya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adalah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keseluruhan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produksi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>
                <a:solidFill>
                  <a:srgbClr val="00B0F0"/>
                </a:solidFill>
              </a:rPr>
              <a:t>tertahan</a:t>
            </a:r>
            <a:r>
              <a:rPr lang="en-GB" dirty="0" smtClean="0">
                <a:solidFill>
                  <a:srgbClr val="00B0F0"/>
                </a:solidFill>
              </a:rPr>
              <a:t>.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Mengapa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perlu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</a:t>
            </a:r>
            <a:r>
              <a:rPr lang="en-GB" dirty="0" err="1" smtClean="0"/>
              <a:t>kompleksitas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?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Misal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gagal</a:t>
            </a:r>
            <a:r>
              <a:rPr lang="en-GB" dirty="0" smtClean="0"/>
              <a:t> </a:t>
            </a:r>
            <a:r>
              <a:rPr lang="en-GB" dirty="0" err="1" smtClean="0"/>
              <a:t>menemukan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yang </a:t>
            </a:r>
            <a:r>
              <a:rPr lang="en-GB" dirty="0" err="1" smtClean="0"/>
              <a:t>cepat</a:t>
            </a:r>
            <a:r>
              <a:rPr lang="en-GB" dirty="0" smtClean="0"/>
              <a:t>.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katakan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atasan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? 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“</a:t>
            </a:r>
            <a:r>
              <a:rPr lang="en-GB" dirty="0" err="1" smtClean="0"/>
              <a:t>Nampaknya</a:t>
            </a:r>
            <a:r>
              <a:rPr lang="en-GB" dirty="0" smtClean="0"/>
              <a:t> </a:t>
            </a:r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terlalu</a:t>
            </a:r>
            <a:r>
              <a:rPr lang="en-GB" dirty="0" smtClean="0"/>
              <a:t> </a:t>
            </a:r>
            <a:r>
              <a:rPr lang="en-GB" dirty="0" err="1" smtClean="0"/>
              <a:t>bodoh</a:t>
            </a:r>
            <a:r>
              <a:rPr lang="en-GB" dirty="0" smtClean="0"/>
              <a:t>. </a:t>
            </a:r>
            <a:r>
              <a:rPr lang="en-GB" dirty="0" smtClean="0"/>
              <a:t>. . ” </a:t>
            </a:r>
            <a:r>
              <a:rPr lang="en-GB" dirty="0" smtClean="0"/>
              <a:t>(</a:t>
            </a:r>
            <a:r>
              <a:rPr lang="en-GB" dirty="0" err="1" smtClean="0"/>
              <a:t>pengakuan</a:t>
            </a:r>
            <a:r>
              <a:rPr lang="en-GB" dirty="0" smtClean="0"/>
              <a:t> </a:t>
            </a:r>
            <a:r>
              <a:rPr lang="en-GB" dirty="0" err="1" smtClean="0"/>
              <a:t>berbahaya</a:t>
            </a:r>
            <a:r>
              <a:rPr lang="en-GB" dirty="0" smtClean="0"/>
              <a:t>) 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 “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yang </a:t>
            </a:r>
            <a:r>
              <a:rPr lang="en-GB" dirty="0" err="1" smtClean="0"/>
              <a:t>cepat</a:t>
            </a:r>
            <a:r>
              <a:rPr lang="en-GB" dirty="0" smtClean="0"/>
              <a:t>!” </a:t>
            </a:r>
            <a:r>
              <a:rPr lang="en-GB" dirty="0" smtClean="0"/>
              <a:t>(lower bound proof) 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 “</a:t>
            </a:r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memecahkannya</a:t>
            </a:r>
            <a:r>
              <a:rPr lang="en-GB" dirty="0" smtClean="0"/>
              <a:t>, </a:t>
            </a:r>
            <a:r>
              <a:rPr lang="en-GB" dirty="0" err="1" smtClean="0"/>
              <a:t>tapi</a:t>
            </a:r>
            <a:r>
              <a:rPr lang="en-GB" dirty="0" smtClean="0"/>
              <a:t> yang lain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. </a:t>
            </a:r>
            <a:r>
              <a:rPr lang="en-GB" dirty="0" smtClean="0"/>
              <a:t>. . ” (NP-completeness reduction)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Kemungkinan</a:t>
            </a:r>
            <a:r>
              <a:rPr lang="en-GB" dirty="0" smtClean="0"/>
              <a:t> </a:t>
            </a:r>
            <a:r>
              <a:rPr lang="en-GB" dirty="0" err="1" smtClean="0"/>
              <a:t>jawaban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Ide</a:t>
            </a:r>
            <a:r>
              <a:rPr lang="en-GB" dirty="0" smtClean="0"/>
              <a:t> </a:t>
            </a:r>
            <a:r>
              <a:rPr lang="en-GB" dirty="0" err="1" smtClean="0"/>
              <a:t>bagus</a:t>
            </a:r>
            <a:r>
              <a:rPr lang="en-GB" dirty="0" smtClean="0"/>
              <a:t>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banyak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 yang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dibuktikan</a:t>
            </a:r>
            <a:r>
              <a:rPr lang="en-GB" dirty="0" smtClean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.  </a:t>
            </a:r>
            <a:endParaRPr lang="en-GB" dirty="0" smtClean="0"/>
          </a:p>
          <a:p>
            <a:r>
              <a:rPr lang="en-GB" dirty="0" smtClean="0"/>
              <a:t>... </a:t>
            </a:r>
            <a:r>
              <a:rPr lang="en-GB" dirty="0" err="1" smtClean="0"/>
              <a:t>Jadi</a:t>
            </a:r>
            <a:r>
              <a:rPr lang="en-GB" dirty="0" smtClean="0"/>
              <a:t> </a:t>
            </a:r>
            <a:r>
              <a:rPr lang="en-GB" dirty="0" err="1" smtClean="0"/>
              <a:t>bila</a:t>
            </a:r>
            <a:r>
              <a:rPr lang="en-GB" dirty="0" smtClean="0"/>
              <a:t> </a:t>
            </a:r>
            <a:r>
              <a:rPr lang="en-GB" dirty="0" err="1" smtClean="0"/>
              <a:t>atasan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meminta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menunjukkan</a:t>
            </a:r>
            <a:r>
              <a:rPr lang="en-GB" dirty="0" smtClean="0"/>
              <a:t> LAMBATNYA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, </a:t>
            </a:r>
          </a:p>
          <a:p>
            <a:r>
              <a:rPr lang="en-GB" dirty="0" err="1" smtClean="0"/>
              <a:t>a</a:t>
            </a:r>
            <a:r>
              <a:rPr lang="en-GB" dirty="0" err="1" smtClean="0"/>
              <a:t>pa</a:t>
            </a:r>
            <a:r>
              <a:rPr lang="en-GB" dirty="0" smtClean="0"/>
              <a:t>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katakan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336417"/>
            <a:ext cx="9143999" cy="641239"/>
          </a:xfrm>
        </p:spPr>
        <p:txBody>
          <a:bodyPr/>
          <a:lstStyle/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sesuatu</a:t>
            </a:r>
            <a:r>
              <a:rPr lang="en-GB" dirty="0" smtClean="0"/>
              <a:t>, </a:t>
            </a:r>
            <a:r>
              <a:rPr lang="en-GB" dirty="0" err="1" smtClean="0"/>
              <a:t>buktikan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</a:t>
            </a:r>
            <a:r>
              <a:rPr lang="en-GB" dirty="0" err="1" smtClean="0"/>
              <a:t>hal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53" y="4675749"/>
            <a:ext cx="1812388" cy="13592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68813" y="2009550"/>
            <a:ext cx="8750104" cy="4025490"/>
          </a:xfrm>
        </p:spPr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membuktikan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, </a:t>
            </a:r>
            <a:r>
              <a:rPr lang="en-GB" dirty="0" err="1" smtClean="0"/>
              <a:t>tapi</a:t>
            </a:r>
            <a:r>
              <a:rPr lang="en-GB" dirty="0" smtClean="0"/>
              <a:t> </a:t>
            </a:r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membuktikan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sama</a:t>
            </a:r>
            <a:r>
              <a:rPr lang="en-GB" dirty="0" smtClean="0"/>
              <a:t> </a:t>
            </a:r>
            <a:r>
              <a:rPr lang="en-GB" dirty="0" err="1" smtClean="0"/>
              <a:t>sulitnya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traveling</a:t>
            </a:r>
            <a:r>
              <a:rPr lang="en-GB" dirty="0" smtClean="0"/>
              <a:t> salesman problem,</a:t>
            </a:r>
          </a:p>
          <a:p>
            <a:pPr lvl="1"/>
            <a:r>
              <a:rPr lang="en-GB" dirty="0" smtClean="0"/>
              <a:t>propositional </a:t>
            </a:r>
            <a:r>
              <a:rPr lang="en-GB" dirty="0" err="1" smtClean="0"/>
              <a:t>satisfiability</a:t>
            </a:r>
            <a:r>
              <a:rPr lang="en-GB" dirty="0" smtClean="0"/>
              <a:t>,</a:t>
            </a:r>
          </a:p>
          <a:p>
            <a:pPr lvl="1"/>
            <a:r>
              <a:rPr lang="en-GB" dirty="0" smtClean="0"/>
              <a:t>solving quadratic Diophantine equations,</a:t>
            </a:r>
          </a:p>
          <a:p>
            <a:pPr lvl="1"/>
            <a:r>
              <a:rPr lang="en-GB" dirty="0" smtClean="0"/>
              <a:t>shortest common </a:t>
            </a:r>
            <a:r>
              <a:rPr lang="en-GB" dirty="0" err="1" smtClean="0"/>
              <a:t>supersequence</a:t>
            </a:r>
            <a:r>
              <a:rPr lang="en-GB" dirty="0" smtClean="0"/>
              <a:t>,</a:t>
            </a:r>
          </a:p>
          <a:p>
            <a:pPr lvl="1"/>
            <a:r>
              <a:rPr lang="en-GB" dirty="0" smtClean="0"/>
              <a:t>bounded post </a:t>
            </a:r>
            <a:r>
              <a:rPr lang="en-GB" dirty="0" err="1" smtClean="0"/>
              <a:t>correspondance</a:t>
            </a:r>
            <a:r>
              <a:rPr lang="en-GB" dirty="0" smtClean="0"/>
              <a:t> problem,</a:t>
            </a:r>
          </a:p>
          <a:p>
            <a:r>
              <a:rPr lang="en-GB" b="1" dirty="0" smtClean="0"/>
              <a:t>Dan </a:t>
            </a:r>
            <a:r>
              <a:rPr lang="en-GB" b="1" dirty="0" err="1" smtClean="0"/>
              <a:t>belum</a:t>
            </a:r>
            <a:r>
              <a:rPr lang="en-GB" b="1" dirty="0" smtClean="0"/>
              <a:t> </a:t>
            </a:r>
            <a:r>
              <a:rPr lang="en-GB" b="1" dirty="0" err="1" smtClean="0"/>
              <a:t>ada</a:t>
            </a:r>
            <a:r>
              <a:rPr lang="en-GB" b="1" dirty="0" smtClean="0"/>
              <a:t> SEORANGPUN yang </a:t>
            </a:r>
            <a:r>
              <a:rPr lang="en-GB" b="1" dirty="0" err="1" smtClean="0"/>
              <a:t>menemukan</a:t>
            </a:r>
            <a:r>
              <a:rPr lang="en-GB" b="1" dirty="0" smtClean="0"/>
              <a:t> </a:t>
            </a:r>
            <a:r>
              <a:rPr lang="en-GB" b="1" dirty="0" err="1" smtClean="0"/>
              <a:t>solusinya</a:t>
            </a:r>
            <a:r>
              <a:rPr lang="en-GB" b="1" dirty="0" smtClean="0"/>
              <a:t> </a:t>
            </a:r>
            <a:r>
              <a:rPr lang="en-GB" b="1" dirty="0" err="1" smtClean="0"/>
              <a:t>dalam</a:t>
            </a:r>
            <a:r>
              <a:rPr lang="en-GB" b="1" dirty="0" smtClean="0"/>
              <a:t> polynomial time </a:t>
            </a:r>
            <a:r>
              <a:rPr lang="en-GB" b="1" dirty="0" err="1" smtClean="0"/>
              <a:t>juga</a:t>
            </a:r>
            <a:r>
              <a:rPr lang="en-GB" b="1" dirty="0" smtClean="0"/>
              <a:t> </a:t>
            </a:r>
            <a:r>
              <a:rPr lang="en-GB" b="1" dirty="0" smtClean="0"/>
              <a:t>!”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 (</a:t>
            </a:r>
            <a:r>
              <a:rPr lang="en-GB" dirty="0" err="1" smtClean="0"/>
              <a:t>lanjutan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6861" y="2009550"/>
            <a:ext cx="5197139" cy="378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mungkin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membuktikan</a:t>
            </a:r>
            <a:r>
              <a:rPr lang="en-GB" sz="2000" dirty="0" smtClean="0"/>
              <a:t> </a:t>
            </a:r>
            <a:r>
              <a:rPr lang="en-GB" sz="2000" b="1" dirty="0" err="1" smtClean="0"/>
              <a:t>ekivalensi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permasalahan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anda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dengan</a:t>
            </a:r>
            <a:r>
              <a:rPr lang="en-GB" sz="2000" b="1" dirty="0" smtClean="0"/>
              <a:t> yang </a:t>
            </a:r>
            <a:r>
              <a:rPr lang="en-GB" sz="2000" b="1" dirty="0" err="1" smtClean="0"/>
              <a:t>lainnya</a:t>
            </a:r>
            <a:r>
              <a:rPr lang="en-GB" sz="2000" b="1" dirty="0" smtClean="0"/>
              <a:t> </a:t>
            </a:r>
            <a:r>
              <a:rPr lang="en-GB" sz="2000" dirty="0" smtClean="0"/>
              <a:t>yang </a:t>
            </a:r>
            <a:r>
              <a:rPr lang="en-GB" sz="2000" dirty="0" err="1" smtClean="0"/>
              <a:t>terlihat</a:t>
            </a:r>
            <a:r>
              <a:rPr lang="en-GB" sz="2000" dirty="0" smtClean="0"/>
              <a:t> </a:t>
            </a:r>
            <a:r>
              <a:rPr lang="en-GB" sz="2000" dirty="0" err="1" smtClean="0"/>
              <a:t>sulit</a:t>
            </a:r>
            <a:r>
              <a:rPr lang="en-GB" sz="2000" dirty="0" smtClean="0"/>
              <a:t>. </a:t>
            </a:r>
          </a:p>
          <a:p>
            <a:r>
              <a:rPr lang="en-GB" sz="2000" dirty="0" err="1" smtClean="0"/>
              <a:t>Ini</a:t>
            </a:r>
            <a:r>
              <a:rPr lang="en-GB" sz="2000" dirty="0" smtClean="0"/>
              <a:t>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</a:t>
            </a:r>
            <a:r>
              <a:rPr lang="en-GB" sz="2000" dirty="0" err="1" smtClean="0"/>
              <a:t>motivasi</a:t>
            </a:r>
            <a:r>
              <a:rPr lang="en-GB" sz="2000" dirty="0" smtClean="0"/>
              <a:t> </a:t>
            </a:r>
            <a:r>
              <a:rPr lang="en-GB" sz="2000" dirty="0" err="1" smtClean="0"/>
              <a:t>kunsi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kelas</a:t>
            </a:r>
            <a:r>
              <a:rPr lang="en-GB" sz="2000" dirty="0" smtClean="0"/>
              <a:t> NP-Complete problems (</a:t>
            </a:r>
            <a:r>
              <a:rPr lang="en-GB" sz="2000" dirty="0" err="1" smtClean="0"/>
              <a:t>permasalahan</a:t>
            </a:r>
            <a:r>
              <a:rPr lang="en-GB" sz="2000" dirty="0" smtClean="0"/>
              <a:t> yang </a:t>
            </a:r>
            <a:r>
              <a:rPr lang="en-GB" sz="2000" dirty="0" err="1" smtClean="0"/>
              <a:t>semuanya</a:t>
            </a:r>
            <a:r>
              <a:rPr lang="en-GB" sz="2000" dirty="0" smtClean="0"/>
              <a:t> </a:t>
            </a:r>
            <a:r>
              <a:rPr lang="en-GB" sz="2000" dirty="0" err="1" smtClean="0"/>
              <a:t>memiliki</a:t>
            </a:r>
            <a:r>
              <a:rPr lang="en-GB" sz="2000" dirty="0" smtClean="0"/>
              <a:t> level </a:t>
            </a:r>
            <a:r>
              <a:rPr lang="en-GB" sz="2000" dirty="0" err="1" smtClean="0"/>
              <a:t>maksimum</a:t>
            </a:r>
            <a:r>
              <a:rPr lang="en-GB" sz="2000" dirty="0" smtClean="0"/>
              <a:t> </a:t>
            </a:r>
            <a:r>
              <a:rPr lang="en-GB" sz="2000" dirty="0" err="1" smtClean="0"/>
              <a:t>kesukaran</a:t>
            </a:r>
            <a:r>
              <a:rPr lang="en-GB" sz="2000" dirty="0" smtClean="0"/>
              <a:t> yang </a:t>
            </a:r>
            <a:r>
              <a:rPr lang="en-GB" sz="2000" dirty="0" err="1" smtClean="0"/>
              <a:t>ekivalen</a:t>
            </a:r>
            <a:r>
              <a:rPr lang="en-GB" sz="2000" dirty="0" smtClean="0"/>
              <a:t>).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kata</a:t>
            </a:r>
            <a:r>
              <a:rPr lang="en-GB" dirty="0" smtClean="0"/>
              <a:t> lain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Loop: do </a:t>
            </a:r>
            <a:r>
              <a:rPr lang="en-GB" i="1" dirty="0" smtClean="0"/>
              <a:t>something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B0F0"/>
                </a:solidFill>
              </a:rPr>
              <a:t>n</a:t>
            </a:r>
            <a:r>
              <a:rPr lang="en-GB" dirty="0" smtClean="0"/>
              <a:t> times</a:t>
            </a:r>
          </a:p>
          <a:p>
            <a:r>
              <a:rPr lang="en-GB" b="1" dirty="0" smtClean="0">
                <a:solidFill>
                  <a:srgbClr val="00B0F0"/>
                </a:solidFill>
              </a:rPr>
              <a:t>n</a:t>
            </a:r>
            <a:r>
              <a:rPr lang="en-GB" dirty="0" smtClean="0"/>
              <a:t> digit input</a:t>
            </a:r>
          </a:p>
          <a:p>
            <a:r>
              <a:rPr lang="en-GB" dirty="0" smtClean="0"/>
              <a:t>Nested loops (loop </a:t>
            </a:r>
            <a:r>
              <a:rPr lang="en-GB" dirty="0" err="1" smtClean="0"/>
              <a:t>dalam</a:t>
            </a:r>
            <a:r>
              <a:rPr lang="en-GB" dirty="0" smtClean="0"/>
              <a:t> loop),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memerlukan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n</a:t>
            </a:r>
            <a:r>
              <a:rPr lang="en-GB" dirty="0" err="1" smtClean="0"/>
              <a:t>x</a:t>
            </a:r>
            <a:r>
              <a:rPr lang="en-GB" b="1" dirty="0" err="1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= </a:t>
            </a:r>
            <a:r>
              <a:rPr lang="en-GB" b="1" dirty="0" smtClean="0">
                <a:solidFill>
                  <a:srgbClr val="FF0000"/>
                </a:solidFill>
              </a:rPr>
              <a:t>n</a:t>
            </a:r>
            <a:r>
              <a:rPr lang="en-GB" baseline="30000" dirty="0" smtClean="0"/>
              <a:t>2 </a:t>
            </a:r>
            <a:r>
              <a:rPr lang="en-GB" dirty="0" smtClean="0"/>
              <a:t>times</a:t>
            </a:r>
          </a:p>
          <a:p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tiga</a:t>
            </a:r>
            <a:r>
              <a:rPr lang="en-GB" dirty="0" smtClean="0"/>
              <a:t> nested loops,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memerlukan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n</a:t>
            </a:r>
            <a:r>
              <a:rPr lang="en-GB" baseline="30000" dirty="0" smtClean="0"/>
              <a:t>3 </a:t>
            </a:r>
            <a:r>
              <a:rPr lang="en-GB" dirty="0" smtClean="0"/>
              <a:t>times</a:t>
            </a:r>
          </a:p>
          <a:p>
            <a:r>
              <a:rPr lang="en-GB" dirty="0" err="1" smtClean="0"/>
              <a:t>Menjadi</a:t>
            </a:r>
            <a:r>
              <a:rPr lang="en-GB" dirty="0" smtClean="0"/>
              <a:t> polynomial time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b="1" dirty="0" err="1" smtClean="0">
                <a:solidFill>
                  <a:srgbClr val="FF0000"/>
                </a:solidFill>
              </a:rPr>
              <a:t>n</a:t>
            </a:r>
            <a:r>
              <a:rPr lang="en-GB" baseline="30000" dirty="0" err="1" smtClean="0"/>
              <a:t>k</a:t>
            </a:r>
            <a:r>
              <a:rPr lang="en-GB" baseline="30000" dirty="0" smtClean="0"/>
              <a:t> </a:t>
            </a:r>
            <a:r>
              <a:rPr lang="en-GB" dirty="0" smtClean="0"/>
              <a:t> (</a:t>
            </a:r>
            <a:r>
              <a:rPr lang="en-GB" dirty="0" err="1" smtClean="0"/>
              <a:t>contoh</a:t>
            </a:r>
            <a:r>
              <a:rPr lang="en-GB" dirty="0" smtClean="0"/>
              <a:t>: n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p</a:t>
            </a:r>
            <a:r>
              <a:rPr lang="en-GB" dirty="0" err="1" smtClean="0"/>
              <a:t>anjang</a:t>
            </a:r>
            <a:r>
              <a:rPr lang="en-GB" dirty="0" smtClean="0"/>
              <a:t> input, k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kedalaman</a:t>
            </a:r>
            <a:r>
              <a:rPr lang="en-GB" dirty="0" smtClean="0"/>
              <a:t> loop nested)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336417"/>
            <a:ext cx="9143999" cy="641239"/>
          </a:xfrm>
        </p:spPr>
        <p:txBody>
          <a:bodyPr/>
          <a:lstStyle/>
          <a:p>
            <a:r>
              <a:rPr lang="en-GB" sz="2400" dirty="0" err="1" smtClean="0"/>
              <a:t>Keberadaan</a:t>
            </a:r>
            <a:r>
              <a:rPr lang="en-GB" sz="2400" dirty="0" smtClean="0"/>
              <a:t> loop </a:t>
            </a:r>
            <a:r>
              <a:rPr lang="en-GB" sz="2400" dirty="0" err="1" smtClean="0"/>
              <a:t>dalam</a:t>
            </a:r>
            <a:r>
              <a:rPr lang="en-GB" sz="2400" dirty="0" smtClean="0"/>
              <a:t> program </a:t>
            </a:r>
            <a:r>
              <a:rPr lang="en-GB" sz="2400" dirty="0" err="1" smtClean="0"/>
              <a:t>membuat</a:t>
            </a:r>
            <a:r>
              <a:rPr lang="en-GB" sz="2400" dirty="0" smtClean="0"/>
              <a:t> </a:t>
            </a:r>
            <a:r>
              <a:rPr lang="en-GB" sz="2400" dirty="0" err="1" smtClean="0"/>
              <a:t>pertumbuhan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masalah</a:t>
            </a:r>
            <a:r>
              <a:rPr lang="en-GB" sz="2400" dirty="0" smtClean="0"/>
              <a:t> </a:t>
            </a:r>
            <a:r>
              <a:rPr lang="en-GB" sz="2400" dirty="0" err="1" smtClean="0"/>
              <a:t>meningkat</a:t>
            </a:r>
            <a:r>
              <a:rPr lang="en-GB" sz="2400" dirty="0" smtClean="0"/>
              <a:t> </a:t>
            </a:r>
            <a:r>
              <a:rPr lang="en-GB" sz="2400" dirty="0" err="1" smtClean="0"/>
              <a:t>tajam</a:t>
            </a:r>
            <a:endParaRPr lang="en-GB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336417"/>
            <a:ext cx="8947051" cy="641239"/>
          </a:xfrm>
        </p:spPr>
        <p:txBody>
          <a:bodyPr/>
          <a:lstStyle/>
          <a:p>
            <a:r>
              <a:rPr lang="en-GB" dirty="0" err="1" smtClean="0"/>
              <a:t>Bentuk</a:t>
            </a:r>
            <a:r>
              <a:rPr lang="en-GB" dirty="0" smtClean="0"/>
              <a:t> </a:t>
            </a:r>
            <a:r>
              <a:rPr lang="en-GB" dirty="0" err="1" smtClean="0"/>
              <a:t>pertumbuhan</a:t>
            </a:r>
            <a:r>
              <a:rPr lang="en-GB" dirty="0" smtClean="0"/>
              <a:t> </a:t>
            </a:r>
            <a:r>
              <a:rPr lang="en-GB" dirty="0" err="1" smtClean="0"/>
              <a:t>mengklasifikasi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589649" y="5697427"/>
            <a:ext cx="6105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9649" y="2363372"/>
            <a:ext cx="0" cy="3334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27594" y="6091322"/>
            <a:ext cx="1547218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INPUT SIZE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42552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3482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61630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11806" y="5500468"/>
            <a:ext cx="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616795" y="4417267"/>
            <a:ext cx="165782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Time (steps)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6519" y="5688016"/>
            <a:ext cx="43473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89649" y="4375052"/>
            <a:ext cx="5866228" cy="1055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97415" y="4754878"/>
            <a:ext cx="3163301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time growth (n)</a:t>
            </a: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561514" y="2039814"/>
            <a:ext cx="5205046" cy="3334043"/>
          </a:xfrm>
          <a:custGeom>
            <a:avLst/>
            <a:gdLst>
              <a:gd name="connsiteX0" fmla="*/ 0 w 5205046"/>
              <a:gd name="connsiteY0" fmla="*/ 3221502 h 3221502"/>
              <a:gd name="connsiteX1" fmla="*/ 4107766 w 5205046"/>
              <a:gd name="connsiteY1" fmla="*/ 2110154 h 3221502"/>
              <a:gd name="connsiteX2" fmla="*/ 5205046 w 5205046"/>
              <a:gd name="connsiteY2" fmla="*/ 0 h 3221502"/>
              <a:gd name="connsiteX3" fmla="*/ 5205046 w 5205046"/>
              <a:gd name="connsiteY3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046" h="3221502">
                <a:moveTo>
                  <a:pt x="0" y="3221502"/>
                </a:moveTo>
                <a:cubicBezTo>
                  <a:pt x="1620129" y="2934286"/>
                  <a:pt x="3240258" y="2647071"/>
                  <a:pt x="4107766" y="2110154"/>
                </a:cubicBezTo>
                <a:cubicBezTo>
                  <a:pt x="4975274" y="1573237"/>
                  <a:pt x="5205046" y="0"/>
                  <a:pt x="5205046" y="0"/>
                </a:cubicBezTo>
                <a:lnTo>
                  <a:pt x="5205046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960091" y="3767770"/>
            <a:ext cx="2900625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Polynomial </a:t>
            </a:r>
            <a:r>
              <a:rPr lang="en-GB" b="1" dirty="0" smtClean="0">
                <a:solidFill>
                  <a:srgbClr val="FF0000"/>
                </a:solidFill>
              </a:rPr>
              <a:t>time (</a:t>
            </a:r>
            <a:r>
              <a:rPr lang="en-GB" b="1" dirty="0" err="1" smtClean="0">
                <a:solidFill>
                  <a:srgbClr val="FF0000"/>
                </a:solidFill>
              </a:rPr>
              <a:t>n</a:t>
            </a:r>
            <a:r>
              <a:rPr lang="en-GB" b="1" baseline="30000" dirty="0" err="1" smtClean="0"/>
              <a:t>k</a:t>
            </a:r>
            <a:r>
              <a:rPr lang="en-GB" b="1" dirty="0" smtClean="0">
                <a:solidFill>
                  <a:srgbClr val="FF0000"/>
                </a:solidFill>
              </a:rPr>
              <a:t>)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603718" y="1603717"/>
            <a:ext cx="1982802" cy="3770141"/>
          </a:xfrm>
          <a:custGeom>
            <a:avLst/>
            <a:gdLst>
              <a:gd name="connsiteX0" fmla="*/ 0 w 2236763"/>
              <a:gd name="connsiteY0" fmla="*/ 3516923 h 3516923"/>
              <a:gd name="connsiteX1" fmla="*/ 1420837 w 2236763"/>
              <a:gd name="connsiteY1" fmla="*/ 2546253 h 3516923"/>
              <a:gd name="connsiteX2" fmla="*/ 2236763 w 2236763"/>
              <a:gd name="connsiteY2" fmla="*/ 0 h 3516923"/>
              <a:gd name="connsiteX3" fmla="*/ 2236763 w 2236763"/>
              <a:gd name="connsiteY3" fmla="*/ 0 h 351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763" h="3516923">
                <a:moveTo>
                  <a:pt x="0" y="3516923"/>
                </a:moveTo>
                <a:cubicBezTo>
                  <a:pt x="524021" y="3324665"/>
                  <a:pt x="1048043" y="3132407"/>
                  <a:pt x="1420837" y="2546253"/>
                </a:cubicBezTo>
                <a:cubicBezTo>
                  <a:pt x="1793631" y="1960099"/>
                  <a:pt x="2236763" y="0"/>
                  <a:pt x="2236763" y="0"/>
                </a:cubicBezTo>
                <a:lnTo>
                  <a:pt x="2236763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258951" y="3033887"/>
            <a:ext cx="3085577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Exponential time (</a:t>
            </a:r>
            <a:r>
              <a:rPr lang="en-GB" b="1" dirty="0" err="1" smtClean="0">
                <a:solidFill>
                  <a:srgbClr val="00B050"/>
                </a:solidFill>
              </a:rPr>
              <a:t>k</a:t>
            </a:r>
            <a:r>
              <a:rPr lang="en-GB" b="1" baseline="30000" dirty="0" err="1" smtClean="0"/>
              <a:t>n</a:t>
            </a:r>
            <a:r>
              <a:rPr lang="en-GB" b="1" dirty="0" smtClean="0">
                <a:solidFill>
                  <a:srgbClr val="00B050"/>
                </a:solidFill>
              </a:rPr>
              <a:t>)</a:t>
            </a:r>
            <a:endParaRPr lang="en-GB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406769"/>
            <a:ext cx="8326438" cy="4628271"/>
          </a:xfrm>
        </p:spPr>
        <p:txBody>
          <a:bodyPr/>
          <a:lstStyle/>
          <a:p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umumnya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memerlukan</a:t>
            </a:r>
            <a:r>
              <a:rPr lang="en-GB" dirty="0" smtClean="0"/>
              <a:t> polynomial time. Contoh: </a:t>
            </a:r>
            <a:r>
              <a:rPr lang="en-GB" dirty="0" err="1" smtClean="0"/>
              <a:t>mengurutkan</a:t>
            </a:r>
            <a:r>
              <a:rPr lang="en-GB" dirty="0" smtClean="0"/>
              <a:t> </a:t>
            </a:r>
            <a:r>
              <a:rPr lang="en-GB" dirty="0" err="1" smtClean="0"/>
              <a:t>sejumlah</a:t>
            </a:r>
            <a:r>
              <a:rPr lang="en-GB" dirty="0" smtClean="0"/>
              <a:t> </a:t>
            </a:r>
            <a:r>
              <a:rPr lang="en-GB" dirty="0" err="1" smtClean="0"/>
              <a:t>bilangan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505243" y="2475914"/>
            <a:ext cx="6330462" cy="35591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453658" y="3151163"/>
            <a:ext cx="4847474" cy="2124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74720" y="3826412"/>
            <a:ext cx="2954215" cy="10128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908" y="3151163"/>
            <a:ext cx="181011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All problems</a:t>
            </a:r>
            <a:endParaRPr lang="en-GB" b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406769"/>
            <a:ext cx="8326438" cy="5044831"/>
          </a:xfrm>
        </p:spPr>
        <p:txBody>
          <a:bodyPr/>
          <a:lstStyle/>
          <a:p>
            <a:r>
              <a:rPr lang="en-GB" sz="2000" dirty="0" err="1" smtClean="0"/>
              <a:t>Namun</a:t>
            </a:r>
            <a:r>
              <a:rPr lang="en-GB" sz="2000" dirty="0" smtClean="0"/>
              <a:t> </a:t>
            </a:r>
            <a:r>
              <a:rPr lang="en-GB" sz="2000" dirty="0" err="1" smtClean="0"/>
              <a:t>ada</a:t>
            </a:r>
            <a:r>
              <a:rPr lang="en-GB" sz="2000" dirty="0" smtClean="0"/>
              <a:t> </a:t>
            </a:r>
            <a:r>
              <a:rPr lang="en-GB" sz="2000" dirty="0" err="1" smtClean="0"/>
              <a:t>jenis</a:t>
            </a:r>
            <a:r>
              <a:rPr lang="en-GB" sz="2000" dirty="0" smtClean="0"/>
              <a:t> </a:t>
            </a:r>
            <a:r>
              <a:rPr lang="en-GB" sz="2000" dirty="0" err="1" smtClean="0"/>
              <a:t>pertumbuhan</a:t>
            </a:r>
            <a:r>
              <a:rPr lang="en-GB" sz="2000" dirty="0" smtClean="0"/>
              <a:t> </a:t>
            </a:r>
            <a:r>
              <a:rPr lang="en-GB" sz="2000" dirty="0" err="1" smtClean="0"/>
              <a:t>lainnya</a:t>
            </a:r>
            <a:r>
              <a:rPr lang="en-GB" sz="2000" dirty="0" smtClean="0"/>
              <a:t> yang </a:t>
            </a:r>
            <a:r>
              <a:rPr lang="en-GB" sz="2000" dirty="0" err="1" smtClean="0"/>
              <a:t>menimbulkan</a:t>
            </a:r>
            <a:r>
              <a:rPr lang="en-GB" sz="2000" dirty="0" smtClean="0"/>
              <a:t> </a:t>
            </a:r>
            <a:r>
              <a:rPr lang="en-GB" sz="2000" dirty="0" err="1" smtClean="0"/>
              <a:t>masalah</a:t>
            </a:r>
            <a:r>
              <a:rPr lang="en-GB" sz="2000" dirty="0" smtClean="0"/>
              <a:t>. Contoh: </a:t>
            </a:r>
            <a:r>
              <a:rPr lang="en-GB" sz="2000" dirty="0" err="1" smtClean="0"/>
              <a:t>memecahkan</a:t>
            </a:r>
            <a:r>
              <a:rPr lang="en-GB" sz="2000" dirty="0" smtClean="0"/>
              <a:t> password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menebak</a:t>
            </a:r>
            <a:r>
              <a:rPr lang="en-GB" sz="2000" dirty="0" smtClean="0"/>
              <a:t> </a:t>
            </a:r>
            <a:r>
              <a:rPr lang="en-GB" sz="2000" dirty="0" err="1" smtClean="0"/>
              <a:t>semua</a:t>
            </a:r>
            <a:r>
              <a:rPr lang="en-GB" sz="2000" dirty="0" smtClean="0"/>
              <a:t> </a:t>
            </a:r>
            <a:r>
              <a:rPr lang="en-GB" sz="2000" dirty="0" err="1" smtClean="0"/>
              <a:t>kemungkinan</a:t>
            </a:r>
            <a:r>
              <a:rPr lang="en-GB" sz="2000" dirty="0" smtClean="0"/>
              <a:t> passwords </a:t>
            </a:r>
            <a:r>
              <a:rPr lang="en-GB" sz="2000" u="sng" dirty="0" smtClean="0"/>
              <a:t>A</a:t>
            </a:r>
            <a:r>
              <a:rPr lang="en-GB" sz="2000" dirty="0" smtClean="0"/>
              <a:t> </a:t>
            </a:r>
            <a:r>
              <a:rPr lang="en-GB" sz="2000" u="sng" dirty="0" err="1" smtClean="0"/>
              <a:t>A</a:t>
            </a:r>
            <a:r>
              <a:rPr lang="en-GB" sz="2000" dirty="0" smtClean="0"/>
              <a:t> </a:t>
            </a:r>
            <a:r>
              <a:rPr lang="en-GB" sz="2000" u="sng" dirty="0" err="1" smtClean="0"/>
              <a:t>A</a:t>
            </a:r>
            <a:r>
              <a:rPr lang="en-GB" sz="2000" dirty="0" smtClean="0"/>
              <a:t> </a:t>
            </a:r>
            <a:r>
              <a:rPr lang="en-GB" sz="2000" u="sng" dirty="0" smtClean="0"/>
              <a:t>J</a:t>
            </a:r>
            <a:r>
              <a:rPr lang="en-GB" sz="2000" dirty="0" smtClean="0"/>
              <a:t> ( </a:t>
            </a:r>
            <a:r>
              <a:rPr lang="en-GB" sz="2000" dirty="0" err="1" smtClean="0"/>
              <a:t>kita</a:t>
            </a:r>
            <a:r>
              <a:rPr lang="en-GB" sz="2000" dirty="0" smtClean="0"/>
              <a:t> </a:t>
            </a:r>
            <a:r>
              <a:rPr lang="en-GB" sz="2000" dirty="0" err="1" smtClean="0"/>
              <a:t>harus</a:t>
            </a:r>
            <a:r>
              <a:rPr lang="en-GB" sz="2000" dirty="0" smtClean="0"/>
              <a:t> </a:t>
            </a:r>
            <a:r>
              <a:rPr lang="en-GB" sz="2000" dirty="0" err="1" smtClean="0"/>
              <a:t>mencoba</a:t>
            </a:r>
            <a:r>
              <a:rPr lang="en-GB" sz="2000" dirty="0" smtClean="0"/>
              <a:t> </a:t>
            </a:r>
            <a:r>
              <a:rPr lang="en-GB" sz="2000" dirty="0" err="1" smtClean="0"/>
              <a:t>kemungkinan</a:t>
            </a:r>
            <a:r>
              <a:rPr lang="en-GB" sz="2000" dirty="0" smtClean="0"/>
              <a:t> </a:t>
            </a:r>
            <a:r>
              <a:rPr lang="en-GB" sz="2000" dirty="0" err="1" smtClean="0"/>
              <a:t>huruf-huruf</a:t>
            </a:r>
            <a:r>
              <a:rPr lang="en-GB" sz="2000" dirty="0" smtClean="0"/>
              <a:t> </a:t>
            </a:r>
            <a:r>
              <a:rPr lang="en-GB" sz="2000" dirty="0" err="1" smtClean="0"/>
              <a:t>lainnya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setiap</a:t>
            </a:r>
            <a:r>
              <a:rPr lang="en-GB" sz="2000" dirty="0" smtClean="0"/>
              <a:t> </a:t>
            </a:r>
            <a:r>
              <a:rPr lang="en-GB" sz="2000" dirty="0" err="1" smtClean="0"/>
              <a:t>huruf</a:t>
            </a:r>
            <a:r>
              <a:rPr lang="en-GB" sz="2000" dirty="0" smtClean="0"/>
              <a:t>)</a:t>
            </a:r>
          </a:p>
          <a:p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505243" y="3024566"/>
            <a:ext cx="6330462" cy="35591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453658" y="3699815"/>
            <a:ext cx="4847474" cy="2124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74720" y="4375064"/>
            <a:ext cx="2954215" cy="10128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908" y="3699815"/>
            <a:ext cx="181011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All problems</a:t>
            </a:r>
            <a:endParaRPr lang="en-GB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63168" y="3967490"/>
            <a:ext cx="1885453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Eksponensial</a:t>
            </a:r>
            <a:endParaRPr lang="en-GB" b="1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406769"/>
            <a:ext cx="8326438" cy="5044831"/>
          </a:xfrm>
        </p:spPr>
        <p:txBody>
          <a:bodyPr/>
          <a:lstStyle/>
          <a:p>
            <a:r>
              <a:rPr lang="en-GB" sz="2000" dirty="0" smtClean="0"/>
              <a:t>Hal </a:t>
            </a:r>
            <a:r>
              <a:rPr lang="en-GB" sz="2000" dirty="0" err="1" smtClean="0"/>
              <a:t>ini</a:t>
            </a:r>
            <a:r>
              <a:rPr lang="en-GB" sz="2000" dirty="0" smtClean="0"/>
              <a:t> </a:t>
            </a:r>
            <a:r>
              <a:rPr lang="en-GB" sz="2000" dirty="0" err="1" smtClean="0"/>
              <a:t>berarti</a:t>
            </a:r>
            <a:r>
              <a:rPr lang="en-GB" sz="2000" dirty="0" smtClean="0"/>
              <a:t> </a:t>
            </a:r>
            <a:r>
              <a:rPr lang="en-GB" sz="2000" dirty="0" err="1" smtClean="0"/>
              <a:t>jumlah</a:t>
            </a:r>
            <a:r>
              <a:rPr lang="en-GB" sz="2000" dirty="0" smtClean="0"/>
              <a:t> </a:t>
            </a:r>
            <a:r>
              <a:rPr lang="en-GB" sz="2000" dirty="0" err="1" smtClean="0"/>
              <a:t>waktu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nested loop </a:t>
            </a:r>
            <a:r>
              <a:rPr lang="en-GB" sz="2000" dirty="0" err="1" smtClean="0"/>
              <a:t>tumbuh</a:t>
            </a:r>
            <a:r>
              <a:rPr lang="en-GB" sz="2000" dirty="0" smtClean="0"/>
              <a:t> </a:t>
            </a:r>
            <a:r>
              <a:rPr lang="en-GB" sz="2000" dirty="0" err="1" smtClean="0"/>
              <a:t>sejalan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ukuran</a:t>
            </a:r>
            <a:r>
              <a:rPr lang="en-GB" sz="2000" dirty="0" smtClean="0"/>
              <a:t> input</a:t>
            </a:r>
          </a:p>
          <a:p>
            <a:r>
              <a:rPr lang="en-GB" sz="2000" dirty="0" err="1" smtClean="0"/>
              <a:t>Jika</a:t>
            </a:r>
            <a:r>
              <a:rPr lang="en-GB" sz="2000" dirty="0" smtClean="0"/>
              <a:t> </a:t>
            </a:r>
            <a:r>
              <a:rPr lang="en-GB" sz="2000" dirty="0" err="1" smtClean="0"/>
              <a:t>panjang</a:t>
            </a:r>
            <a:r>
              <a:rPr lang="en-GB" sz="2000" dirty="0" smtClean="0"/>
              <a:t> password 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 4 digit, </a:t>
            </a:r>
            <a:r>
              <a:rPr lang="en-GB" sz="2000" dirty="0" err="1" smtClean="0"/>
              <a:t>maka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memerlukan</a:t>
            </a:r>
            <a:r>
              <a:rPr lang="en-GB" sz="2000" dirty="0" smtClean="0"/>
              <a:t> 4 nested loops</a:t>
            </a:r>
          </a:p>
          <a:p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kasus</a:t>
            </a:r>
            <a:r>
              <a:rPr lang="en-GB" sz="2000" dirty="0" smtClean="0"/>
              <a:t> </a:t>
            </a:r>
            <a:r>
              <a:rPr lang="en-GB" sz="2000" dirty="0" err="1" smtClean="0"/>
              <a:t>ini</a:t>
            </a:r>
            <a:r>
              <a:rPr lang="en-GB" sz="2000" dirty="0" smtClean="0"/>
              <a:t>, </a:t>
            </a:r>
            <a:r>
              <a:rPr lang="en-GB" sz="2000" dirty="0" err="1" smtClean="0"/>
              <a:t>eksponen</a:t>
            </a:r>
            <a:r>
              <a:rPr lang="en-GB" sz="2000" dirty="0" smtClean="0"/>
              <a:t> </a:t>
            </a:r>
            <a:r>
              <a:rPr lang="en-GB" sz="2000" dirty="0" err="1" smtClean="0"/>
              <a:t>tumbuh</a:t>
            </a:r>
            <a:r>
              <a:rPr lang="en-GB" sz="2000" dirty="0" smtClean="0"/>
              <a:t> </a:t>
            </a:r>
            <a:r>
              <a:rPr lang="en-GB" sz="2000" dirty="0" err="1" smtClean="0"/>
              <a:t>sejalan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ukuran</a:t>
            </a:r>
            <a:r>
              <a:rPr lang="en-GB" sz="2000" dirty="0" smtClean="0"/>
              <a:t> input (</a:t>
            </a:r>
            <a:r>
              <a:rPr lang="en-GB" sz="2000" dirty="0" err="1" smtClean="0"/>
              <a:t>lihat</a:t>
            </a:r>
            <a:r>
              <a:rPr lang="en-GB" sz="2000" dirty="0" smtClean="0"/>
              <a:t> slide </a:t>
            </a:r>
            <a:r>
              <a:rPr lang="en-GB" sz="2000" dirty="0" err="1" smtClean="0"/>
              <a:t>hal</a:t>
            </a:r>
            <a:r>
              <a:rPr lang="en-GB" sz="2000" dirty="0" smtClean="0"/>
              <a:t>. 26)</a:t>
            </a:r>
          </a:p>
          <a:p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453657" y="3699814"/>
            <a:ext cx="5382047" cy="28838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179894" y="4102829"/>
            <a:ext cx="4121237" cy="17212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917314" y="4567230"/>
            <a:ext cx="2511621" cy="820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359" y="3952769"/>
            <a:ext cx="1538924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All problems</a:t>
            </a:r>
            <a:endParaRPr lang="en-GB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41079" y="4202658"/>
            <a:ext cx="2222096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Eksponensial</a:t>
            </a:r>
            <a:endParaRPr lang="en-GB" b="1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komputasi</a:t>
            </a:r>
            <a:r>
              <a:rPr lang="en-GB" dirty="0" smtClean="0"/>
              <a:t>,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membedakan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sulit</a:t>
            </a:r>
            <a:r>
              <a:rPr lang="en-GB" b="1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lainnya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B0F0"/>
                </a:solidFill>
              </a:rPr>
              <a:t>mudah</a:t>
            </a:r>
            <a:r>
              <a:rPr lang="en-GB" b="1" dirty="0" smtClean="0"/>
              <a:t>? </a:t>
            </a:r>
            <a:endParaRPr lang="en-GB" b="1" dirty="0" smtClean="0"/>
          </a:p>
          <a:p>
            <a:r>
              <a:rPr lang="en-GB" dirty="0" smtClean="0"/>
              <a:t>Complexity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diteliti</a:t>
            </a:r>
            <a:r>
              <a:rPr lang="en-GB" dirty="0" smtClean="0"/>
              <a:t> </a:t>
            </a:r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40 </a:t>
            </a:r>
            <a:r>
              <a:rPr lang="en-GB" dirty="0" err="1" smtClean="0"/>
              <a:t>tahun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dirty="0" err="1" smtClean="0"/>
              <a:t>Pencapaian</a:t>
            </a:r>
            <a:r>
              <a:rPr lang="en-GB" dirty="0" smtClean="0"/>
              <a:t>? </a:t>
            </a:r>
            <a:r>
              <a:rPr lang="en-GB" dirty="0" err="1" smtClean="0"/>
              <a:t>Mengelompokkan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(problem)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kesulitan</a:t>
            </a:r>
            <a:r>
              <a:rPr lang="en-GB" dirty="0" smtClean="0"/>
              <a:t> </a:t>
            </a:r>
            <a:r>
              <a:rPr lang="en-GB" dirty="0" err="1" smtClean="0"/>
              <a:t>komputasinya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dirty="0" err="1" smtClean="0"/>
              <a:t>Mudah</a:t>
            </a:r>
            <a:r>
              <a:rPr lang="en-GB" dirty="0" smtClean="0"/>
              <a:t> (</a:t>
            </a:r>
            <a:r>
              <a:rPr lang="en-GB" i="1" dirty="0" smtClean="0"/>
              <a:t>easy</a:t>
            </a:r>
            <a:r>
              <a:rPr lang="en-GB" dirty="0" smtClean="0"/>
              <a:t>) </a:t>
            </a:r>
            <a:r>
              <a:rPr lang="en-GB" dirty="0" smtClean="0"/>
              <a:t>→ sorting problem </a:t>
            </a:r>
          </a:p>
          <a:p>
            <a:r>
              <a:rPr lang="en-GB" dirty="0" err="1" smtClean="0"/>
              <a:t>Sulit</a:t>
            </a:r>
            <a:r>
              <a:rPr lang="en-GB" dirty="0" smtClean="0"/>
              <a:t> (</a:t>
            </a:r>
            <a:r>
              <a:rPr lang="en-GB" i="1" dirty="0" smtClean="0"/>
              <a:t>hard</a:t>
            </a:r>
            <a:r>
              <a:rPr lang="en-GB" dirty="0" smtClean="0"/>
              <a:t>) </a:t>
            </a:r>
            <a:r>
              <a:rPr lang="en-GB" dirty="0" smtClean="0"/>
              <a:t>→ scheduling problem </a:t>
            </a:r>
          </a:p>
          <a:p>
            <a:r>
              <a:rPr lang="en-GB" dirty="0" err="1" smtClean="0"/>
              <a:t>Salah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penerapannya</a:t>
            </a:r>
            <a:r>
              <a:rPr lang="en-GB" dirty="0" smtClean="0"/>
              <a:t>: </a:t>
            </a:r>
            <a:r>
              <a:rPr lang="en-GB" b="1" dirty="0" smtClean="0"/>
              <a:t>cryptography </a:t>
            </a:r>
          </a:p>
          <a:p>
            <a:endParaRPr lang="en-GB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GB" dirty="0" smtClean="0"/>
              <a:t>Complexity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polynomial algorithm P (</a:t>
            </a:r>
            <a:r>
              <a:rPr lang="en-GB" dirty="0" err="1" smtClean="0"/>
              <a:t>n</a:t>
            </a:r>
            <a:r>
              <a:rPr lang="en-GB" baseline="30000" dirty="0" err="1" smtClean="0"/>
              <a:t>k</a:t>
            </a:r>
            <a:r>
              <a:rPr lang="en-GB" dirty="0" smtClean="0"/>
              <a:t>), </a:t>
            </a:r>
            <a:r>
              <a:rPr lang="en-GB" dirty="0" err="1" smtClean="0"/>
              <a:t>jumlah</a:t>
            </a:r>
            <a:r>
              <a:rPr lang="en-GB" dirty="0" smtClean="0"/>
              <a:t> loop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berubah</a:t>
            </a:r>
            <a:r>
              <a:rPr lang="en-GB" dirty="0" smtClean="0"/>
              <a:t> </a:t>
            </a:r>
            <a:r>
              <a:rPr lang="en-GB" dirty="0" err="1" smtClean="0"/>
              <a:t>seiring</a:t>
            </a:r>
            <a:r>
              <a:rPr lang="en-GB" dirty="0" smtClean="0"/>
              <a:t> </a:t>
            </a:r>
            <a:r>
              <a:rPr lang="en-GB" dirty="0" err="1" smtClean="0"/>
              <a:t>pertumbuhan</a:t>
            </a:r>
            <a:r>
              <a:rPr lang="en-GB" dirty="0" smtClean="0"/>
              <a:t>  input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i="1" dirty="0" smtClean="0">
                <a:sym typeface="Wingdings" pitchFamily="2" charset="2"/>
              </a:rPr>
              <a:t>practical </a:t>
            </a:r>
            <a:endParaRPr lang="en-GB" i="1" dirty="0" smtClean="0"/>
          </a:p>
          <a:p>
            <a:r>
              <a:rPr lang="en-GB" dirty="0" err="1" smtClean="0"/>
              <a:t>Penambahan</a:t>
            </a:r>
            <a:r>
              <a:rPr lang="en-GB" dirty="0" smtClean="0"/>
              <a:t> input </a:t>
            </a:r>
            <a:r>
              <a:rPr lang="en-GB" b="1" dirty="0" smtClean="0"/>
              <a:t>n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menambah</a:t>
            </a:r>
            <a:r>
              <a:rPr lang="en-GB" dirty="0" smtClean="0"/>
              <a:t>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langkah</a:t>
            </a:r>
            <a:r>
              <a:rPr lang="en-GB" dirty="0" smtClean="0"/>
              <a:t> yang </a:t>
            </a:r>
            <a:r>
              <a:rPr lang="en-GB" dirty="0" err="1" smtClean="0"/>
              <a:t>diperlukan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loop</a:t>
            </a:r>
          </a:p>
          <a:p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exponential (</a:t>
            </a:r>
            <a:r>
              <a:rPr lang="en-GB" dirty="0" err="1" smtClean="0"/>
              <a:t>k</a:t>
            </a:r>
            <a:r>
              <a:rPr lang="en-GB" baseline="30000" dirty="0" err="1" smtClean="0"/>
              <a:t>n</a:t>
            </a:r>
            <a:r>
              <a:rPr lang="en-GB" dirty="0" smtClean="0"/>
              <a:t>), </a:t>
            </a:r>
            <a:r>
              <a:rPr lang="en-GB" dirty="0" err="1" smtClean="0"/>
              <a:t>jumlah</a:t>
            </a:r>
            <a:r>
              <a:rPr lang="en-GB" dirty="0" smtClean="0"/>
              <a:t> loop </a:t>
            </a:r>
            <a:r>
              <a:rPr lang="en-GB" dirty="0" err="1" smtClean="0"/>
              <a:t>bertambah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input </a:t>
            </a:r>
            <a:r>
              <a:rPr lang="en-GB" dirty="0" err="1" smtClean="0"/>
              <a:t>bertambah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i="1" dirty="0" smtClean="0">
                <a:sym typeface="Wingdings" pitchFamily="2" charset="2"/>
              </a:rPr>
              <a:t>not practical </a:t>
            </a:r>
            <a:r>
              <a:rPr lang="en-GB" dirty="0" smtClean="0">
                <a:sym typeface="Wingdings" pitchFamily="2" charset="2"/>
              </a:rPr>
              <a:t>(</a:t>
            </a:r>
            <a:r>
              <a:rPr lang="en-GB" dirty="0" err="1" smtClean="0">
                <a:sym typeface="Wingdings" pitchFamily="2" charset="2"/>
              </a:rPr>
              <a:t>tidak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perlu</a:t>
            </a:r>
            <a:r>
              <a:rPr lang="en-GB" dirty="0" smtClean="0">
                <a:sym typeface="Wingdings" pitchFamily="2" charset="2"/>
              </a:rPr>
              <a:t> input yang </a:t>
            </a:r>
            <a:r>
              <a:rPr lang="en-GB" dirty="0" err="1" smtClean="0">
                <a:sym typeface="Wingdings" pitchFamily="2" charset="2"/>
              </a:rPr>
              <a:t>besar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dalam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kasus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eksponensial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untuk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mencapai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satu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titik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dengan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jumlah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operasi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atau</a:t>
            </a:r>
            <a:r>
              <a:rPr lang="en-GB" dirty="0" smtClean="0">
                <a:sym typeface="Wingdings" pitchFamily="2" charset="2"/>
              </a:rPr>
              <a:t> loop yang </a:t>
            </a:r>
            <a:r>
              <a:rPr lang="en-GB" dirty="0" err="1" smtClean="0">
                <a:sym typeface="Wingdings" pitchFamily="2" charset="2"/>
              </a:rPr>
              <a:t>melebihi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kemampuan</a:t>
            </a:r>
            <a:r>
              <a:rPr lang="en-GB" dirty="0" smtClean="0">
                <a:sym typeface="Wingdings" pitchFamily="2" charset="2"/>
              </a:rPr>
              <a:t> yang </a:t>
            </a:r>
            <a:r>
              <a:rPr lang="en-GB" dirty="0" err="1" smtClean="0">
                <a:sym typeface="Wingdings" pitchFamily="2" charset="2"/>
              </a:rPr>
              <a:t>bisa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ditangani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oleh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komputer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Jadi</a:t>
            </a:r>
            <a:r>
              <a:rPr lang="en-GB" dirty="0" smtClean="0"/>
              <a:t> ...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Secara</a:t>
            </a:r>
            <a:r>
              <a:rPr lang="en-GB" dirty="0" smtClean="0"/>
              <a:t> informal, class P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decision problem 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dipecahkan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sejumlah</a:t>
            </a:r>
            <a:r>
              <a:rPr lang="en-GB" dirty="0" smtClean="0"/>
              <a:t> </a:t>
            </a:r>
            <a:r>
              <a:rPr lang="en-GB" dirty="0" err="1" smtClean="0"/>
              <a:t>langkah</a:t>
            </a:r>
            <a:r>
              <a:rPr lang="en-GB" dirty="0" smtClean="0"/>
              <a:t> yang </a:t>
            </a:r>
            <a:r>
              <a:rPr lang="en-GB" dirty="0" err="1" smtClean="0"/>
              <a:t>dibatasi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polynomial </a:t>
            </a:r>
            <a:r>
              <a:rPr lang="en-GB" dirty="0" err="1" smtClean="0"/>
              <a:t>tetap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hal</a:t>
            </a:r>
            <a:r>
              <a:rPr lang="en-GB" dirty="0" smtClean="0"/>
              <a:t> </a:t>
            </a:r>
            <a:r>
              <a:rPr lang="en-GB" dirty="0" err="1" smtClean="0"/>
              <a:t>panjang</a:t>
            </a:r>
            <a:r>
              <a:rPr lang="en-GB" dirty="0" smtClean="0"/>
              <a:t> input. (Stephen Cook)</a:t>
            </a:r>
          </a:p>
          <a:p>
            <a:r>
              <a:rPr lang="en-GB" b="1" dirty="0" err="1" smtClean="0"/>
              <a:t>Panjang</a:t>
            </a:r>
            <a:r>
              <a:rPr lang="en-GB" b="1" dirty="0" smtClean="0"/>
              <a:t> input </a:t>
            </a:r>
            <a:r>
              <a:rPr lang="en-GB" dirty="0" err="1" smtClean="0"/>
              <a:t>mengacu</a:t>
            </a:r>
            <a:r>
              <a:rPr lang="en-GB" dirty="0" smtClean="0"/>
              <a:t> 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simbol</a:t>
            </a:r>
            <a:r>
              <a:rPr lang="en-GB" dirty="0" smtClean="0"/>
              <a:t> yang </a:t>
            </a:r>
            <a:r>
              <a:rPr lang="en-GB" dirty="0" err="1" smtClean="0"/>
              <a:t>dituliskan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alfabet</a:t>
            </a:r>
            <a:r>
              <a:rPr lang="en-GB" dirty="0" smtClean="0"/>
              <a:t> (</a:t>
            </a:r>
            <a:r>
              <a:rPr lang="en-GB" dirty="0" err="1" smtClean="0"/>
              <a:t>bahasa</a:t>
            </a:r>
            <a:r>
              <a:rPr lang="en-GB" dirty="0" smtClean="0"/>
              <a:t>) yang </a:t>
            </a:r>
            <a:r>
              <a:rPr lang="en-GB" dirty="0" err="1" smtClean="0"/>
              <a:t>dierlukan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menggambarkan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. </a:t>
            </a:r>
          </a:p>
          <a:p>
            <a:r>
              <a:rPr lang="en-GB" dirty="0" smtClean="0"/>
              <a:t>P </a:t>
            </a:r>
            <a:r>
              <a:rPr lang="en-GB" dirty="0" err="1" smtClean="0"/>
              <a:t>singkatan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yang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algorithma</a:t>
            </a:r>
            <a:r>
              <a:rPr lang="en-GB" dirty="0" smtClean="0"/>
              <a:t> </a:t>
            </a:r>
            <a:r>
              <a:rPr lang="en-GB" dirty="0" err="1" smtClean="0"/>
              <a:t>praktis</a:t>
            </a:r>
            <a:r>
              <a:rPr lang="en-GB" dirty="0" smtClean="0"/>
              <a:t> </a:t>
            </a:r>
            <a:r>
              <a:rPr lang="en-GB" dirty="0" smtClean="0"/>
              <a:t>(= </a:t>
            </a:r>
            <a:r>
              <a:rPr lang="en-GB" dirty="0" err="1" smtClean="0"/>
              <a:t>algoritma</a:t>
            </a:r>
            <a:r>
              <a:rPr lang="en-GB" dirty="0" smtClean="0"/>
              <a:t> 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berjalan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yang </a:t>
            </a:r>
            <a:r>
              <a:rPr lang="en-GB" dirty="0" err="1" smtClean="0"/>
              <a:t>masuk</a:t>
            </a:r>
            <a:r>
              <a:rPr lang="en-GB" dirty="0" smtClean="0"/>
              <a:t> </a:t>
            </a:r>
            <a:r>
              <a:rPr lang="en-GB" dirty="0" err="1" smtClean="0"/>
              <a:t>diakal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 (P Problem)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Dalam</a:t>
            </a:r>
            <a:r>
              <a:rPr lang="en-GB" dirty="0" smtClean="0"/>
              <a:t> P,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langkah</a:t>
            </a:r>
            <a:r>
              <a:rPr lang="en-GB" dirty="0" smtClean="0"/>
              <a:t> yang </a:t>
            </a:r>
            <a:r>
              <a:rPr lang="en-GB" dirty="0" err="1" smtClean="0"/>
              <a:t>diperlukan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memecahkan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yang </a:t>
            </a:r>
            <a:r>
              <a:rPr lang="en-GB" dirty="0" err="1" smtClean="0"/>
              <a:t>diperlukan</a:t>
            </a:r>
            <a:r>
              <a:rPr lang="en-GB" dirty="0" smtClean="0"/>
              <a:t>,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polynomial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ukurannya</a:t>
            </a:r>
            <a:r>
              <a:rPr lang="en-GB" dirty="0" smtClean="0"/>
              <a:t> (</a:t>
            </a:r>
            <a:r>
              <a:rPr lang="en-GB" dirty="0" err="1" smtClean="0"/>
              <a:t>n</a:t>
            </a:r>
            <a:r>
              <a:rPr lang="en-GB" baseline="30000" dirty="0" err="1" smtClean="0"/>
              <a:t>k</a:t>
            </a:r>
            <a:r>
              <a:rPr lang="en-GB" dirty="0" smtClean="0"/>
              <a:t>).</a:t>
            </a:r>
          </a:p>
          <a:p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langkah</a:t>
            </a:r>
            <a:r>
              <a:rPr lang="en-GB" dirty="0" smtClean="0"/>
              <a:t> yang </a:t>
            </a:r>
            <a:r>
              <a:rPr lang="en-GB" dirty="0" err="1" smtClean="0"/>
              <a:t>diperlukan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buruk</a:t>
            </a:r>
            <a:r>
              <a:rPr lang="en-GB" dirty="0" smtClean="0"/>
              <a:t> </a:t>
            </a:r>
            <a:r>
              <a:rPr lang="en-GB" dirty="0" err="1" smtClean="0"/>
              <a:t>dibandingkan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ukuran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endParaRPr lang="en-GB" dirty="0" smtClean="0"/>
          </a:p>
          <a:p>
            <a:r>
              <a:rPr lang="en-GB" dirty="0" err="1" smtClean="0"/>
              <a:t>Bukan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</a:t>
            </a:r>
            <a:r>
              <a:rPr lang="en-GB" dirty="0" err="1" smtClean="0"/>
              <a:t>exponensial</a:t>
            </a:r>
            <a:r>
              <a:rPr lang="en-GB" dirty="0" smtClean="0"/>
              <a:t> (</a:t>
            </a:r>
            <a:r>
              <a:rPr lang="en-GB" dirty="0" err="1" smtClean="0"/>
              <a:t>k</a:t>
            </a:r>
            <a:r>
              <a:rPr lang="en-GB" baseline="30000" dirty="0" err="1" smtClean="0"/>
              <a:t>n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Contoh: maze, multiplication, sorting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1" dirty="0" smtClean="0"/>
              <a:t>The class NP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himpunan</a:t>
            </a:r>
            <a:r>
              <a:rPr lang="en-GB" dirty="0" smtClean="0"/>
              <a:t> </a:t>
            </a:r>
            <a:r>
              <a:rPr lang="en-GB" i="1" dirty="0" smtClean="0"/>
              <a:t>decision </a:t>
            </a:r>
            <a:r>
              <a:rPr lang="en-GB" i="1" dirty="0" smtClean="0"/>
              <a:t>problems</a:t>
            </a:r>
            <a:r>
              <a:rPr lang="en-GB" dirty="0" smtClean="0"/>
              <a:t>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bukti</a:t>
            </a:r>
            <a:r>
              <a:rPr lang="en-GB" dirty="0" smtClean="0"/>
              <a:t> ‘</a:t>
            </a:r>
            <a:r>
              <a:rPr lang="en-GB" dirty="0" err="1" smtClean="0"/>
              <a:t>ya’dapat</a:t>
            </a:r>
            <a:r>
              <a:rPr lang="en-GB" dirty="0" smtClean="0"/>
              <a:t> </a:t>
            </a:r>
            <a:r>
              <a:rPr lang="en-GB" dirty="0" err="1" smtClean="0"/>
              <a:t>dicek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polynomial.</a:t>
            </a:r>
          </a:p>
          <a:p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optimasi</a:t>
            </a:r>
            <a:r>
              <a:rPr lang="en-GB" dirty="0" smtClean="0"/>
              <a:t> </a:t>
            </a:r>
            <a:r>
              <a:rPr lang="en-GB" dirty="0" err="1" smtClean="0"/>
              <a:t>kombinatorial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versi</a:t>
            </a:r>
            <a:r>
              <a:rPr lang="en-GB" dirty="0" smtClean="0"/>
              <a:t> decision problem </a:t>
            </a:r>
            <a:r>
              <a:rPr lang="en-GB" dirty="0" err="1" smtClean="0"/>
              <a:t>merupakan</a:t>
            </a:r>
            <a:r>
              <a:rPr lang="en-GB" dirty="0" smtClean="0"/>
              <a:t> NP </a:t>
            </a:r>
          </a:p>
          <a:p>
            <a:r>
              <a:rPr lang="en-GB" dirty="0" smtClean="0"/>
              <a:t>NP </a:t>
            </a:r>
            <a:r>
              <a:rPr lang="en-GB" dirty="0" err="1" smtClean="0"/>
              <a:t>terkait</a:t>
            </a:r>
            <a:r>
              <a:rPr lang="en-GB" dirty="0" smtClean="0"/>
              <a:t> </a:t>
            </a:r>
            <a:r>
              <a:rPr lang="en-GB" b="1" dirty="0" err="1" smtClean="0"/>
              <a:t>pengecekan</a:t>
            </a:r>
            <a:r>
              <a:rPr lang="en-GB" b="1" dirty="0" smtClean="0"/>
              <a:t> </a:t>
            </a:r>
            <a:r>
              <a:rPr lang="en-GB" dirty="0" smtClean="0"/>
              <a:t>polynomial time</a:t>
            </a:r>
            <a:endParaRPr lang="en-GB" dirty="0" smtClean="0"/>
          </a:p>
          <a:p>
            <a:r>
              <a:rPr lang="en-GB" dirty="0" err="1" smtClean="0"/>
              <a:t>Singkatan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‘non </a:t>
            </a:r>
            <a:r>
              <a:rPr lang="en-GB" dirty="0" smtClean="0"/>
              <a:t>deterministic polynomial time’</a:t>
            </a:r>
          </a:p>
          <a:p>
            <a:r>
              <a:rPr lang="en-GB" dirty="0" smtClean="0"/>
              <a:t>=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dipecahkan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P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non deterministic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 </a:t>
            </a:r>
            <a:r>
              <a:rPr lang="en-GB" dirty="0" smtClean="0"/>
              <a:t>NP (NP Problem)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2000" dirty="0" err="1" smtClean="0"/>
              <a:t>Jika</a:t>
            </a:r>
            <a:r>
              <a:rPr lang="en-GB" sz="2000" dirty="0" smtClean="0"/>
              <a:t>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memiliki</a:t>
            </a:r>
            <a:r>
              <a:rPr lang="en-GB" sz="2000" dirty="0" smtClean="0"/>
              <a:t> </a:t>
            </a:r>
            <a:r>
              <a:rPr lang="en-GB" sz="2000" dirty="0" err="1" smtClean="0"/>
              <a:t>jutaan</a:t>
            </a:r>
            <a:r>
              <a:rPr lang="en-GB" sz="2000" dirty="0" smtClean="0"/>
              <a:t> </a:t>
            </a:r>
            <a:r>
              <a:rPr lang="en-GB" sz="2000" dirty="0" err="1" smtClean="0"/>
              <a:t>komputer</a:t>
            </a:r>
            <a:r>
              <a:rPr lang="en-GB" sz="2000" dirty="0" smtClean="0"/>
              <a:t> </a:t>
            </a:r>
            <a:r>
              <a:rPr lang="en-GB" sz="2000" dirty="0" err="1" smtClean="0"/>
              <a:t>maka</a:t>
            </a:r>
            <a:r>
              <a:rPr lang="en-GB" sz="2000" dirty="0" smtClean="0"/>
              <a:t>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bisa</a:t>
            </a:r>
            <a:r>
              <a:rPr lang="en-GB" sz="2000" dirty="0" smtClean="0"/>
              <a:t> </a:t>
            </a:r>
            <a:r>
              <a:rPr lang="en-GB" sz="2000" dirty="0" err="1" smtClean="0"/>
              <a:t>mengecek</a:t>
            </a:r>
            <a:r>
              <a:rPr lang="en-GB" sz="2000" dirty="0" smtClean="0"/>
              <a:t> </a:t>
            </a:r>
            <a:r>
              <a:rPr lang="en-GB" sz="2000" dirty="0" err="1" smtClean="0"/>
              <a:t>semua</a:t>
            </a:r>
            <a:r>
              <a:rPr lang="en-GB" sz="2000" dirty="0" smtClean="0"/>
              <a:t> </a:t>
            </a:r>
            <a:r>
              <a:rPr lang="en-GB" sz="2000" dirty="0" err="1" smtClean="0"/>
              <a:t>kemungkinan</a:t>
            </a:r>
            <a:r>
              <a:rPr lang="en-GB" sz="2000" dirty="0" smtClean="0"/>
              <a:t> </a:t>
            </a:r>
            <a:r>
              <a:rPr lang="en-GB" sz="2000" dirty="0" err="1" smtClean="0"/>
              <a:t>jawaban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saat</a:t>
            </a:r>
            <a:r>
              <a:rPr lang="en-GB" sz="2000" dirty="0" smtClean="0"/>
              <a:t> </a:t>
            </a:r>
            <a:r>
              <a:rPr lang="en-GB" sz="2000" dirty="0" err="1" smtClean="0"/>
              <a:t>bersamaan</a:t>
            </a:r>
            <a:r>
              <a:rPr lang="en-GB" sz="2000" dirty="0" smtClean="0"/>
              <a:t>. </a:t>
            </a:r>
          </a:p>
          <a:p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bisa</a:t>
            </a:r>
            <a:r>
              <a:rPr lang="en-GB" sz="2000" dirty="0" smtClean="0"/>
              <a:t> </a:t>
            </a:r>
            <a:r>
              <a:rPr lang="en-GB" sz="2000" dirty="0" err="1" smtClean="0"/>
              <a:t>menemukan</a:t>
            </a:r>
            <a:r>
              <a:rPr lang="en-GB" sz="2000" dirty="0" smtClean="0"/>
              <a:t> </a:t>
            </a:r>
            <a:r>
              <a:rPr lang="en-GB" sz="2000" dirty="0" err="1" smtClean="0"/>
              <a:t>solusi</a:t>
            </a:r>
            <a:r>
              <a:rPr lang="en-GB" sz="2000" dirty="0" smtClean="0"/>
              <a:t> yang </a:t>
            </a:r>
            <a:r>
              <a:rPr lang="en-GB" sz="2000" dirty="0" err="1" smtClean="0"/>
              <a:t>benar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waktu</a:t>
            </a:r>
            <a:r>
              <a:rPr lang="en-GB" sz="2000" dirty="0" smtClean="0"/>
              <a:t> polynomial </a:t>
            </a:r>
            <a:endParaRPr lang="en-GB" sz="2000" dirty="0" smtClean="0"/>
          </a:p>
          <a:p>
            <a:r>
              <a:rPr lang="en-GB" sz="2000" dirty="0" err="1" smtClean="0"/>
              <a:t>Oleh</a:t>
            </a:r>
            <a:r>
              <a:rPr lang="en-GB" sz="2000" dirty="0" smtClean="0"/>
              <a:t> </a:t>
            </a:r>
            <a:r>
              <a:rPr lang="en-GB" sz="2000" dirty="0" err="1" smtClean="0"/>
              <a:t>karena</a:t>
            </a:r>
            <a:r>
              <a:rPr lang="en-GB" sz="2000" dirty="0" smtClean="0"/>
              <a:t> </a:t>
            </a:r>
            <a:r>
              <a:rPr lang="en-GB" sz="2000" dirty="0" err="1" smtClean="0"/>
              <a:t>mesin</a:t>
            </a:r>
            <a:r>
              <a:rPr lang="en-GB" sz="2000" dirty="0" smtClean="0"/>
              <a:t> non deterministic </a:t>
            </a:r>
            <a:r>
              <a:rPr lang="en-GB" sz="2000" dirty="0" err="1" smtClean="0"/>
              <a:t>itu</a:t>
            </a:r>
            <a:r>
              <a:rPr lang="en-GB" sz="2000" dirty="0" smtClean="0"/>
              <a:t>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ada</a:t>
            </a:r>
            <a:r>
              <a:rPr lang="en-GB" sz="2000" dirty="0" smtClean="0"/>
              <a:t>, </a:t>
            </a:r>
            <a:r>
              <a:rPr lang="en-GB" sz="2000" dirty="0" err="1" smtClean="0"/>
              <a:t>maka</a:t>
            </a:r>
            <a:r>
              <a:rPr lang="en-GB" sz="2000" dirty="0" smtClean="0"/>
              <a:t> </a:t>
            </a:r>
            <a:r>
              <a:rPr lang="en-GB" sz="2000" dirty="0" err="1" smtClean="0"/>
              <a:t>diduga</a:t>
            </a:r>
            <a:r>
              <a:rPr lang="en-GB" sz="2000" dirty="0" smtClean="0"/>
              <a:t> </a:t>
            </a:r>
            <a:r>
              <a:rPr lang="en-GB" sz="2000" dirty="0" err="1" smtClean="0"/>
              <a:t>permasalahan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NP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selalu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waktu</a:t>
            </a:r>
            <a:r>
              <a:rPr lang="en-GB" sz="2000" dirty="0" smtClean="0"/>
              <a:t> </a:t>
            </a:r>
            <a:r>
              <a:rPr lang="en-GB" sz="2000" dirty="0" err="1" smtClean="0"/>
              <a:t>exponensial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dipecahkan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mesin</a:t>
            </a:r>
            <a:r>
              <a:rPr lang="en-GB" sz="2000" dirty="0" smtClean="0"/>
              <a:t> deterministic </a:t>
            </a:r>
            <a:r>
              <a:rPr lang="en-GB" sz="2000" dirty="0" smtClean="0"/>
              <a:t>regular </a:t>
            </a:r>
            <a:endParaRPr lang="en-GB" sz="2000" dirty="0" smtClean="0"/>
          </a:p>
          <a:p>
            <a:r>
              <a:rPr lang="en-GB" sz="2000" dirty="0" err="1" smtClean="0"/>
              <a:t>Yaitu</a:t>
            </a:r>
            <a:r>
              <a:rPr lang="en-GB" sz="2000" dirty="0" smtClean="0"/>
              <a:t> P ≠ NP (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memecahkan</a:t>
            </a:r>
            <a:r>
              <a:rPr lang="en-GB" sz="2000" dirty="0" smtClean="0"/>
              <a:t> </a:t>
            </a:r>
            <a:r>
              <a:rPr lang="en-GB" sz="2000" dirty="0" err="1" smtClean="0"/>
              <a:t>semua</a:t>
            </a:r>
            <a:r>
              <a:rPr lang="en-GB" sz="2000" dirty="0" smtClean="0"/>
              <a:t> NP problems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waktu</a:t>
            </a:r>
            <a:r>
              <a:rPr lang="en-GB" sz="2000" dirty="0" smtClean="0"/>
              <a:t> P )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lanjutan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2000" dirty="0" err="1" smtClean="0"/>
              <a:t>Orang</a:t>
            </a:r>
            <a:r>
              <a:rPr lang="en-GB" sz="2000" dirty="0" smtClean="0"/>
              <a:t> </a:t>
            </a:r>
            <a:r>
              <a:rPr lang="en-GB" sz="2000" dirty="0" err="1" smtClean="0"/>
              <a:t>berusaha</a:t>
            </a:r>
            <a:r>
              <a:rPr lang="en-GB" sz="2000" dirty="0" smtClean="0"/>
              <a:t> </a:t>
            </a:r>
            <a:r>
              <a:rPr lang="en-GB" sz="2000" dirty="0" err="1" smtClean="0"/>
              <a:t>keras</a:t>
            </a:r>
            <a:r>
              <a:rPr lang="en-GB" sz="2000" dirty="0" smtClean="0"/>
              <a:t> </a:t>
            </a:r>
            <a:r>
              <a:rPr lang="en-GB" sz="2000" dirty="0" err="1" smtClean="0"/>
              <a:t>menemukan</a:t>
            </a:r>
            <a:r>
              <a:rPr lang="en-GB" sz="2000" dirty="0" smtClean="0"/>
              <a:t> </a:t>
            </a:r>
            <a:r>
              <a:rPr lang="en-GB" sz="2000" dirty="0" err="1" smtClean="0"/>
              <a:t>algoritma</a:t>
            </a:r>
            <a:r>
              <a:rPr lang="en-GB" sz="2000" dirty="0" smtClean="0"/>
              <a:t> yang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memecahkan</a:t>
            </a:r>
            <a:r>
              <a:rPr lang="en-GB" sz="2000" dirty="0" smtClean="0"/>
              <a:t> </a:t>
            </a:r>
            <a:r>
              <a:rPr lang="en-GB" sz="2000" dirty="0" err="1" smtClean="0"/>
              <a:t>permasalahan</a:t>
            </a:r>
            <a:r>
              <a:rPr lang="en-GB" sz="2000" dirty="0" smtClean="0"/>
              <a:t> yang </a:t>
            </a:r>
            <a:r>
              <a:rPr lang="en-GB" sz="2000" dirty="0" err="1" smtClean="0"/>
              <a:t>termasuk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waktu</a:t>
            </a:r>
            <a:r>
              <a:rPr lang="en-GB" sz="2000" dirty="0" smtClean="0"/>
              <a:t> exponential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waktu</a:t>
            </a:r>
            <a:r>
              <a:rPr lang="en-GB" sz="2000" dirty="0" smtClean="0"/>
              <a:t> polynomial</a:t>
            </a:r>
          </a:p>
          <a:p>
            <a:r>
              <a:rPr lang="en-GB" sz="2000" dirty="0" err="1" smtClean="0"/>
              <a:t>Bila</a:t>
            </a:r>
            <a:r>
              <a:rPr lang="en-GB" sz="2000" dirty="0" smtClean="0"/>
              <a:t> </a:t>
            </a:r>
            <a:r>
              <a:rPr lang="en-GB" sz="2000" dirty="0" err="1" smtClean="0"/>
              <a:t>itu</a:t>
            </a:r>
            <a:r>
              <a:rPr lang="en-GB" sz="2000" dirty="0" smtClean="0"/>
              <a:t> </a:t>
            </a:r>
            <a:r>
              <a:rPr lang="en-GB" sz="2000" dirty="0" err="1" smtClean="0"/>
              <a:t>terjadi</a:t>
            </a:r>
            <a:r>
              <a:rPr lang="en-GB" sz="2000" dirty="0" smtClean="0"/>
              <a:t>, </a:t>
            </a:r>
            <a:r>
              <a:rPr lang="en-GB" sz="2000" dirty="0" err="1" smtClean="0"/>
              <a:t>mereka</a:t>
            </a:r>
            <a:r>
              <a:rPr lang="en-GB" sz="2000" dirty="0" smtClean="0"/>
              <a:t> </a:t>
            </a:r>
            <a:r>
              <a:rPr lang="en-GB" sz="2000" dirty="0" err="1" smtClean="0"/>
              <a:t>mereduksi</a:t>
            </a:r>
            <a:r>
              <a:rPr lang="en-GB" sz="2000" dirty="0" smtClean="0"/>
              <a:t> </a:t>
            </a:r>
            <a:r>
              <a:rPr lang="en-GB" sz="2000" dirty="0" err="1" smtClean="0"/>
              <a:t>kompleksitas</a:t>
            </a:r>
            <a:r>
              <a:rPr lang="en-GB" sz="2000" dirty="0" smtClean="0"/>
              <a:t> </a:t>
            </a:r>
            <a:r>
              <a:rPr lang="en-GB" sz="2000" dirty="0" err="1" smtClean="0"/>
              <a:t>permasalahan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kategori</a:t>
            </a:r>
            <a:r>
              <a:rPr lang="en-GB" sz="2000" dirty="0" smtClean="0"/>
              <a:t> </a:t>
            </a:r>
            <a:r>
              <a:rPr lang="en-GB" sz="2000" dirty="0" err="1" smtClean="0"/>
              <a:t>exponensial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 smtClean="0"/>
              <a:t> </a:t>
            </a:r>
            <a:r>
              <a:rPr lang="en-GB" sz="2000" dirty="0" err="1" smtClean="0"/>
              <a:t>kategori</a:t>
            </a:r>
            <a:r>
              <a:rPr lang="en-GB" sz="2000" dirty="0" smtClean="0"/>
              <a:t> polynomial</a:t>
            </a:r>
          </a:p>
          <a:p>
            <a:r>
              <a:rPr lang="en-GB" sz="2000" dirty="0" smtClean="0"/>
              <a:t>Example: </a:t>
            </a:r>
            <a:r>
              <a:rPr lang="en-GB" sz="2000" dirty="0" err="1" smtClean="0"/>
              <a:t>faktorisasi</a:t>
            </a:r>
            <a:r>
              <a:rPr lang="en-GB" sz="2000" dirty="0" smtClean="0"/>
              <a:t> </a:t>
            </a:r>
            <a:r>
              <a:rPr lang="en-GB" sz="2000" dirty="0" err="1" smtClean="0"/>
              <a:t>bilangan</a:t>
            </a:r>
            <a:r>
              <a:rPr lang="en-GB" sz="2000" dirty="0" smtClean="0"/>
              <a:t> prima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Bisakah</a:t>
            </a:r>
            <a:r>
              <a:rPr lang="en-GB" dirty="0" smtClean="0"/>
              <a:t> </a:t>
            </a:r>
            <a:r>
              <a:rPr lang="en-GB" dirty="0" err="1" smtClean="0"/>
              <a:t>mengidentifikasi</a:t>
            </a:r>
            <a:r>
              <a:rPr lang="en-GB" dirty="0" smtClean="0"/>
              <a:t> </a:t>
            </a:r>
            <a:r>
              <a:rPr lang="en-GB" dirty="0" err="1" smtClean="0"/>
              <a:t>himpunan</a:t>
            </a:r>
            <a:r>
              <a:rPr lang="en-GB" dirty="0" smtClean="0"/>
              <a:t> </a:t>
            </a:r>
            <a:r>
              <a:rPr lang="en-GB" dirty="0" err="1" smtClean="0"/>
              <a:t>bilangan</a:t>
            </a:r>
            <a:r>
              <a:rPr lang="en-GB" dirty="0" smtClean="0"/>
              <a:t> yang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dijumlahkan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menghasilkan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0?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Contoh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596" y="2952970"/>
            <a:ext cx="71342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Sulit</a:t>
            </a:r>
            <a:r>
              <a:rPr lang="en-GB" dirty="0" smtClean="0"/>
              <a:t> </a:t>
            </a:r>
            <a:r>
              <a:rPr lang="en-GB" dirty="0" err="1" smtClean="0"/>
              <a:t>memecahkan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endParaRPr lang="en-GB" dirty="0" smtClean="0"/>
          </a:p>
          <a:p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solusi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-9 + 23 -14 = 0,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verifikasi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</a:t>
            </a:r>
            <a:r>
              <a:rPr lang="en-GB" dirty="0" err="1" smtClean="0"/>
              <a:t>solusi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</a:t>
            </a:r>
            <a:r>
              <a:rPr lang="en-GB" dirty="0" err="1" smtClean="0"/>
              <a:t>benar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mudah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 problem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889" y="3041348"/>
            <a:ext cx="6518671" cy="25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453657" y="2954210"/>
            <a:ext cx="5382047" cy="28838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179894" y="3207164"/>
            <a:ext cx="4121237" cy="2110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917314" y="3821626"/>
            <a:ext cx="2511621" cy="820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6359" y="3207165"/>
            <a:ext cx="1538924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All problems</a:t>
            </a:r>
            <a:endParaRPr lang="en-GB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06847" y="3274170"/>
            <a:ext cx="2222096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Eksponensial</a:t>
            </a:r>
            <a:endParaRPr lang="en-GB" b="1" dirty="0" smtClean="0"/>
          </a:p>
          <a:p>
            <a:endParaRPr lang="en-GB" dirty="0" smtClean="0"/>
          </a:p>
        </p:txBody>
      </p:sp>
      <p:sp>
        <p:nvSpPr>
          <p:cNvPr id="12" name="Oval 11"/>
          <p:cNvSpPr/>
          <p:nvPr/>
        </p:nvSpPr>
        <p:spPr>
          <a:xfrm>
            <a:off x="3474719" y="3629465"/>
            <a:ext cx="3629465" cy="123795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428935" y="4262509"/>
            <a:ext cx="55015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NP</a:t>
            </a:r>
            <a:endParaRPr lang="en-GB" b="1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600" dirty="0" err="1" smtClean="0"/>
              <a:t>Permasalahan</a:t>
            </a:r>
            <a:r>
              <a:rPr lang="en-GB" sz="1600" dirty="0" smtClean="0"/>
              <a:t> </a:t>
            </a:r>
            <a:r>
              <a:rPr lang="en-GB" sz="1600" dirty="0" err="1" smtClean="0"/>
              <a:t>berikut</a:t>
            </a:r>
            <a:r>
              <a:rPr lang="en-GB" sz="1600" dirty="0" smtClean="0"/>
              <a:t> </a:t>
            </a:r>
            <a:r>
              <a:rPr lang="en-GB" sz="1600" dirty="0" err="1" smtClean="0"/>
              <a:t>termasuk</a:t>
            </a:r>
            <a:r>
              <a:rPr lang="en-GB" sz="1600" dirty="0" smtClean="0"/>
              <a:t> </a:t>
            </a:r>
            <a:r>
              <a:rPr lang="en-GB" sz="1600" dirty="0" smtClean="0"/>
              <a:t> </a:t>
            </a:r>
            <a:r>
              <a:rPr lang="en-GB" sz="1600" b="1" dirty="0" smtClean="0"/>
              <a:t>NP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smtClean="0"/>
              <a:t>SHORTEST </a:t>
            </a:r>
            <a:r>
              <a:rPr lang="en-GB" sz="1600" dirty="0" smtClean="0"/>
              <a:t>PATH. </a:t>
            </a:r>
            <a:r>
              <a:rPr lang="en-GB" sz="1600" dirty="0" err="1" smtClean="0"/>
              <a:t>Diberikan</a:t>
            </a:r>
            <a:r>
              <a:rPr lang="en-GB" sz="1600" dirty="0" smtClean="0"/>
              <a:t> graph </a:t>
            </a:r>
            <a:r>
              <a:rPr lang="en-GB" sz="1600" dirty="0" err="1" smtClean="0"/>
              <a:t>berbobot</a:t>
            </a:r>
            <a:r>
              <a:rPr lang="en-GB" sz="1600" dirty="0" smtClean="0"/>
              <a:t> </a:t>
            </a:r>
            <a:r>
              <a:rPr lang="en-GB" sz="1600" dirty="0" smtClean="0"/>
              <a:t> </a:t>
            </a:r>
            <a:r>
              <a:rPr lang="en-GB" sz="1600" i="1" dirty="0" smtClean="0"/>
              <a:t>G</a:t>
            </a:r>
            <a:r>
              <a:rPr lang="en-GB" sz="1600" dirty="0" smtClean="0"/>
              <a:t>, nodes </a:t>
            </a:r>
            <a:r>
              <a:rPr lang="en-GB" sz="1600" i="1" dirty="0" smtClean="0"/>
              <a:t>s</a:t>
            </a:r>
            <a:r>
              <a:rPr lang="en-GB" sz="1600" dirty="0" smtClean="0"/>
              <a:t> </a:t>
            </a:r>
            <a:r>
              <a:rPr lang="en-GB" sz="1600" dirty="0" err="1" smtClean="0"/>
              <a:t>dan</a:t>
            </a:r>
            <a:r>
              <a:rPr lang="en-GB" sz="1600" dirty="0" smtClean="0"/>
              <a:t> </a:t>
            </a:r>
            <a:r>
              <a:rPr lang="en-GB" sz="1600" i="1" dirty="0" smtClean="0"/>
              <a:t>t</a:t>
            </a:r>
            <a:r>
              <a:rPr lang="en-GB" sz="1600" dirty="0" smtClean="0"/>
              <a:t> </a:t>
            </a:r>
            <a:r>
              <a:rPr lang="en-GB" sz="1600" dirty="0" err="1" smtClean="0"/>
              <a:t>dalam</a:t>
            </a:r>
            <a:r>
              <a:rPr lang="en-GB" sz="1600" dirty="0" smtClean="0"/>
              <a:t> </a:t>
            </a:r>
            <a:r>
              <a:rPr lang="en-GB" sz="1600" i="1" dirty="0" smtClean="0"/>
              <a:t>G</a:t>
            </a:r>
            <a:r>
              <a:rPr lang="en-GB" sz="1600" dirty="0" smtClean="0"/>
              <a:t>, </a:t>
            </a:r>
            <a:r>
              <a:rPr lang="en-GB" sz="1600" dirty="0" err="1" smtClean="0"/>
              <a:t>dan</a:t>
            </a:r>
            <a:r>
              <a:rPr lang="en-GB" sz="1600" dirty="0" smtClean="0"/>
              <a:t> </a:t>
            </a:r>
            <a:r>
              <a:rPr lang="en-GB" sz="1600" dirty="0" err="1" smtClean="0"/>
              <a:t>nilai</a:t>
            </a:r>
            <a:r>
              <a:rPr lang="en-GB" sz="1600" dirty="0" smtClean="0"/>
              <a:t> </a:t>
            </a:r>
            <a:r>
              <a:rPr lang="en-GB" sz="1600" i="1" dirty="0" smtClean="0"/>
              <a:t>k</a:t>
            </a:r>
            <a:r>
              <a:rPr lang="en-GB" sz="1600" dirty="0" smtClean="0"/>
              <a:t>, </a:t>
            </a:r>
            <a:r>
              <a:rPr lang="en-GB" sz="1600" b="1" dirty="0" err="1" smtClean="0"/>
              <a:t>apakah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ada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sebuah</a:t>
            </a:r>
            <a:r>
              <a:rPr lang="en-GB" sz="1600" b="1" dirty="0" smtClean="0"/>
              <a:t> path</a:t>
            </a:r>
            <a:r>
              <a:rPr lang="en-GB" sz="1600" b="1" dirty="0" smtClean="0"/>
              <a:t> </a:t>
            </a:r>
            <a:r>
              <a:rPr lang="en-GB" sz="1600" i="1" dirty="0" smtClean="0"/>
              <a:t>p</a:t>
            </a:r>
            <a:r>
              <a:rPr lang="en-GB" sz="1600" dirty="0" smtClean="0"/>
              <a:t> </a:t>
            </a:r>
            <a:r>
              <a:rPr lang="en-GB" sz="1600" dirty="0" err="1" smtClean="0"/>
              <a:t>dari</a:t>
            </a:r>
            <a:r>
              <a:rPr lang="en-GB" sz="1600" dirty="0" smtClean="0"/>
              <a:t> </a:t>
            </a:r>
            <a:r>
              <a:rPr lang="en-GB" sz="1600" i="1" dirty="0" smtClean="0"/>
              <a:t>s</a:t>
            </a:r>
            <a:r>
              <a:rPr lang="en-GB" sz="1600" dirty="0" smtClean="0"/>
              <a:t> </a:t>
            </a:r>
            <a:r>
              <a:rPr lang="en-GB" sz="1600" dirty="0" err="1" smtClean="0"/>
              <a:t>ke</a:t>
            </a:r>
            <a:r>
              <a:rPr lang="en-GB" sz="1600" dirty="0" smtClean="0"/>
              <a:t> </a:t>
            </a:r>
            <a:r>
              <a:rPr lang="en-GB" sz="1600" i="1" dirty="0" smtClean="0"/>
              <a:t>t</a:t>
            </a:r>
            <a:r>
              <a:rPr lang="en-GB" sz="1600" dirty="0" smtClean="0"/>
              <a:t> </a:t>
            </a:r>
            <a:r>
              <a:rPr lang="en-GB" sz="1600" dirty="0" err="1" smtClean="0"/>
              <a:t>sehingga</a:t>
            </a:r>
            <a:r>
              <a:rPr lang="en-GB" sz="1600" dirty="0" smtClean="0"/>
              <a:t> weight(</a:t>
            </a:r>
            <a:r>
              <a:rPr lang="en-GB" sz="1600" i="1" dirty="0" smtClean="0"/>
              <a:t>p</a:t>
            </a:r>
            <a:r>
              <a:rPr lang="en-GB" sz="1600" dirty="0" smtClean="0"/>
              <a:t>)</a:t>
            </a:r>
            <a:r>
              <a:rPr lang="en-GB" sz="1600" dirty="0" smtClean="0"/>
              <a:t>≤</a:t>
            </a:r>
            <a:r>
              <a:rPr lang="en-GB" sz="1600" i="1" dirty="0" smtClean="0"/>
              <a:t>k</a:t>
            </a:r>
            <a:r>
              <a:rPr lang="en-GB" sz="1600" dirty="0" smtClean="0"/>
              <a:t>?</a:t>
            </a:r>
          </a:p>
          <a:p>
            <a:pPr lvl="1"/>
            <a:r>
              <a:rPr lang="en-GB" sz="1600" dirty="0" smtClean="0"/>
              <a:t>TRAVELING SALESPERSON. </a:t>
            </a:r>
            <a:r>
              <a:rPr lang="en-GB" sz="1600" dirty="0" err="1" smtClean="0"/>
              <a:t>Diberikan</a:t>
            </a:r>
            <a:r>
              <a:rPr lang="en-GB" sz="1600" dirty="0" smtClean="0"/>
              <a:t> graph complete </a:t>
            </a:r>
            <a:r>
              <a:rPr lang="en-GB" sz="1600" dirty="0" err="1" smtClean="0"/>
              <a:t>berbobot</a:t>
            </a:r>
            <a:r>
              <a:rPr lang="en-GB" sz="1600" dirty="0" smtClean="0"/>
              <a:t> </a:t>
            </a:r>
            <a:r>
              <a:rPr lang="en-GB" sz="1600" dirty="0" smtClean="0"/>
              <a:t> </a:t>
            </a:r>
            <a:r>
              <a:rPr lang="en-GB" sz="1600" i="1" dirty="0" smtClean="0"/>
              <a:t>G</a:t>
            </a:r>
            <a:r>
              <a:rPr lang="en-GB" sz="1600" dirty="0" smtClean="0"/>
              <a:t> </a:t>
            </a:r>
            <a:r>
              <a:rPr lang="en-GB" sz="1600" dirty="0" err="1" smtClean="0"/>
              <a:t>dan</a:t>
            </a:r>
            <a:r>
              <a:rPr lang="en-GB" sz="1600" dirty="0" smtClean="0"/>
              <a:t> </a:t>
            </a:r>
            <a:r>
              <a:rPr lang="en-GB" sz="1600" dirty="0" err="1" smtClean="0"/>
              <a:t>nilai</a:t>
            </a:r>
            <a:r>
              <a:rPr lang="en-GB" sz="1600" dirty="0" smtClean="0"/>
              <a:t> </a:t>
            </a:r>
            <a:r>
              <a:rPr lang="en-GB" sz="1600" i="1" dirty="0" smtClean="0"/>
              <a:t>k</a:t>
            </a:r>
            <a:r>
              <a:rPr lang="en-GB" sz="1600" dirty="0" smtClean="0"/>
              <a:t>,</a:t>
            </a:r>
            <a:r>
              <a:rPr lang="en-GB" sz="1600" dirty="0" smtClean="0"/>
              <a:t> </a:t>
            </a:r>
            <a:r>
              <a:rPr lang="en-GB" sz="1600" b="1" dirty="0" err="1" smtClean="0"/>
              <a:t>apakah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ada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siklus</a:t>
            </a:r>
            <a:r>
              <a:rPr lang="en-GB" sz="1600" b="1" dirty="0" smtClean="0"/>
              <a:t> Hamilton </a:t>
            </a:r>
            <a:r>
              <a:rPr lang="en-GB" sz="1600" b="1" dirty="0" smtClean="0"/>
              <a:t> </a:t>
            </a:r>
            <a:r>
              <a:rPr lang="en-GB" sz="1600" i="1" dirty="0" smtClean="0"/>
              <a:t>c</a:t>
            </a:r>
            <a:r>
              <a:rPr lang="en-GB" sz="1600" dirty="0" smtClean="0"/>
              <a:t> </a:t>
            </a:r>
            <a:r>
              <a:rPr lang="en-GB" sz="1600" dirty="0" smtClean="0"/>
              <a:t>yang </a:t>
            </a:r>
            <a:r>
              <a:rPr lang="en-GB" sz="1600" dirty="0" err="1" smtClean="0"/>
              <a:t>mengunjungi</a:t>
            </a:r>
            <a:r>
              <a:rPr lang="en-GB" sz="1600" dirty="0" smtClean="0"/>
              <a:t> </a:t>
            </a:r>
            <a:r>
              <a:rPr lang="en-GB" sz="1600" dirty="0" err="1" smtClean="0"/>
              <a:t>setiap</a:t>
            </a:r>
            <a:r>
              <a:rPr lang="en-GB" sz="1600" dirty="0" smtClean="0"/>
              <a:t> node </a:t>
            </a:r>
            <a:r>
              <a:rPr lang="en-GB" sz="1600" dirty="0" err="1" smtClean="0"/>
              <a:t>dalam</a:t>
            </a:r>
            <a:r>
              <a:rPr lang="en-GB" sz="1600" dirty="0" smtClean="0"/>
              <a:t> </a:t>
            </a:r>
            <a:r>
              <a:rPr lang="en-GB" sz="1600" i="1" dirty="0" smtClean="0"/>
              <a:t>G</a:t>
            </a:r>
            <a:r>
              <a:rPr lang="en-GB" sz="1600" dirty="0" smtClean="0"/>
              <a:t> </a:t>
            </a:r>
            <a:r>
              <a:rPr lang="en-GB" sz="1600" dirty="0" err="1" smtClean="0"/>
              <a:t>sehingga</a:t>
            </a:r>
            <a:r>
              <a:rPr lang="en-GB" sz="1600" dirty="0" smtClean="0"/>
              <a:t> weight(</a:t>
            </a:r>
            <a:r>
              <a:rPr lang="en-GB" sz="1600" i="1" dirty="0" smtClean="0"/>
              <a:t>c</a:t>
            </a:r>
            <a:r>
              <a:rPr lang="en-GB" sz="1600" dirty="0" smtClean="0"/>
              <a:t>)</a:t>
            </a:r>
            <a:r>
              <a:rPr lang="en-GB" sz="1600" dirty="0" smtClean="0"/>
              <a:t>≤</a:t>
            </a:r>
            <a:r>
              <a:rPr lang="en-GB" sz="1600" i="1" dirty="0" smtClean="0"/>
              <a:t>k</a:t>
            </a:r>
            <a:r>
              <a:rPr lang="en-GB" sz="1600" dirty="0" smtClean="0"/>
              <a:t>?</a:t>
            </a:r>
          </a:p>
          <a:p>
            <a:pPr lvl="1"/>
            <a:r>
              <a:rPr lang="en-GB" sz="1600" dirty="0" smtClean="0"/>
              <a:t>MINIMUM </a:t>
            </a:r>
            <a:r>
              <a:rPr lang="en-GB" sz="1600" dirty="0" smtClean="0"/>
              <a:t>SPANNING </a:t>
            </a:r>
            <a:r>
              <a:rPr lang="en-GB" sz="1600" dirty="0" smtClean="0"/>
              <a:t>TREE. </a:t>
            </a:r>
            <a:r>
              <a:rPr lang="en-GB" sz="1600" dirty="0" err="1" smtClean="0"/>
              <a:t>Diberikan</a:t>
            </a:r>
            <a:r>
              <a:rPr lang="en-GB" sz="1600" dirty="0" smtClean="0"/>
              <a:t> graph </a:t>
            </a:r>
            <a:r>
              <a:rPr lang="en-GB" sz="1600" dirty="0" err="1" smtClean="0"/>
              <a:t>berbobot</a:t>
            </a:r>
            <a:r>
              <a:rPr lang="en-GB" sz="1600" dirty="0" smtClean="0"/>
              <a:t> </a:t>
            </a:r>
            <a:r>
              <a:rPr lang="en-GB" sz="1600" i="1" dirty="0" smtClean="0"/>
              <a:t>G</a:t>
            </a:r>
            <a:r>
              <a:rPr lang="en-GB" sz="1600" dirty="0" smtClean="0"/>
              <a:t> </a:t>
            </a:r>
            <a:r>
              <a:rPr lang="en-GB" sz="1600" dirty="0" err="1" smtClean="0"/>
              <a:t>dan</a:t>
            </a:r>
            <a:r>
              <a:rPr lang="en-GB" sz="1600" dirty="0" smtClean="0"/>
              <a:t> </a:t>
            </a:r>
            <a:r>
              <a:rPr lang="en-GB" sz="1600" dirty="0" err="1" smtClean="0"/>
              <a:t>nilai</a:t>
            </a:r>
            <a:r>
              <a:rPr lang="en-GB" sz="1600" dirty="0" smtClean="0"/>
              <a:t> </a:t>
            </a:r>
            <a:r>
              <a:rPr lang="en-GB" sz="1600" i="1" dirty="0" smtClean="0"/>
              <a:t>k</a:t>
            </a:r>
            <a:r>
              <a:rPr lang="en-GB" sz="1600" dirty="0" smtClean="0"/>
              <a:t>,</a:t>
            </a:r>
            <a:r>
              <a:rPr lang="en-GB" sz="1600" dirty="0" smtClean="0"/>
              <a:t> </a:t>
            </a:r>
            <a:r>
              <a:rPr lang="en-GB" sz="1600" b="1" dirty="0" err="1" smtClean="0"/>
              <a:t>apakah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ada</a:t>
            </a:r>
            <a:r>
              <a:rPr lang="en-GB" sz="1600" b="1" dirty="0" smtClean="0"/>
              <a:t> spanning </a:t>
            </a:r>
            <a:r>
              <a:rPr lang="en-GB" sz="1600" b="1" dirty="0" smtClean="0"/>
              <a:t>tree </a:t>
            </a:r>
            <a:r>
              <a:rPr lang="en-GB" sz="1600" i="1" dirty="0" smtClean="0"/>
              <a:t>t</a:t>
            </a:r>
            <a:r>
              <a:rPr lang="en-GB" sz="1600" dirty="0" smtClean="0"/>
              <a:t> </a:t>
            </a:r>
            <a:r>
              <a:rPr lang="en-GB" sz="1600" dirty="0" err="1" smtClean="0"/>
              <a:t>sehingga</a:t>
            </a:r>
            <a:r>
              <a:rPr lang="en-GB" sz="1600" dirty="0" smtClean="0"/>
              <a:t> weight(</a:t>
            </a:r>
            <a:r>
              <a:rPr lang="en-GB" sz="1600" i="1" dirty="0" smtClean="0"/>
              <a:t>t</a:t>
            </a:r>
            <a:r>
              <a:rPr lang="en-GB" sz="1600" dirty="0" smtClean="0"/>
              <a:t>)</a:t>
            </a:r>
            <a:r>
              <a:rPr lang="en-GB" sz="1600" dirty="0" smtClean="0"/>
              <a:t>≤</a:t>
            </a:r>
            <a:r>
              <a:rPr lang="en-GB" sz="1600" i="1" dirty="0" smtClean="0"/>
              <a:t>k</a:t>
            </a:r>
            <a:r>
              <a:rPr lang="en-GB" sz="1600" dirty="0" smtClean="0"/>
              <a:t>?</a:t>
            </a:r>
          </a:p>
          <a:p>
            <a:r>
              <a:rPr lang="en-GB" sz="1600" dirty="0" smtClean="0"/>
              <a:t>Hal </a:t>
            </a:r>
            <a:r>
              <a:rPr lang="en-GB" sz="1600" dirty="0" err="1" smtClean="0"/>
              <a:t>ini</a:t>
            </a:r>
            <a:r>
              <a:rPr lang="en-GB" sz="1600" dirty="0" smtClean="0"/>
              <a:t> </a:t>
            </a:r>
            <a:r>
              <a:rPr lang="en-GB" sz="1600" dirty="0" err="1" smtClean="0"/>
              <a:t>merupakan</a:t>
            </a:r>
            <a:r>
              <a:rPr lang="en-GB" sz="1600" dirty="0" smtClean="0"/>
              <a:t> NP </a:t>
            </a:r>
            <a:r>
              <a:rPr lang="en-GB" sz="1600" dirty="0" err="1" smtClean="0"/>
              <a:t>karena</a:t>
            </a:r>
            <a:r>
              <a:rPr lang="en-GB" sz="1600" dirty="0" smtClean="0"/>
              <a:t> </a:t>
            </a:r>
            <a:r>
              <a:rPr lang="en-GB" sz="1600" dirty="0" err="1" smtClean="0"/>
              <a:t>kita</a:t>
            </a:r>
            <a:r>
              <a:rPr lang="en-GB" sz="1600" dirty="0" smtClean="0"/>
              <a:t> </a:t>
            </a:r>
            <a:r>
              <a:rPr lang="en-GB" sz="1600" dirty="0" err="1" smtClean="0"/>
              <a:t>dapat</a:t>
            </a:r>
            <a:r>
              <a:rPr lang="en-GB" sz="1600" dirty="0" smtClean="0"/>
              <a:t> </a:t>
            </a:r>
            <a:r>
              <a:rPr lang="en-GB" sz="1600" b="1" dirty="0" err="1" smtClean="0"/>
              <a:t>mengeceknya</a:t>
            </a:r>
            <a:r>
              <a:rPr lang="en-GB" sz="1600" dirty="0" smtClean="0"/>
              <a:t> </a:t>
            </a:r>
            <a:r>
              <a:rPr lang="en-GB" sz="1600" dirty="0" err="1" smtClean="0"/>
              <a:t>dalam</a:t>
            </a:r>
            <a:r>
              <a:rPr lang="en-GB" sz="1600" dirty="0" smtClean="0"/>
              <a:t> </a:t>
            </a:r>
            <a:r>
              <a:rPr lang="en-GB" sz="1600" dirty="0" err="1" smtClean="0"/>
              <a:t>waktu</a:t>
            </a:r>
            <a:r>
              <a:rPr lang="en-GB" sz="1600" dirty="0" smtClean="0"/>
              <a:t> polynomial</a:t>
            </a:r>
          </a:p>
          <a:p>
            <a:pPr lvl="1"/>
            <a:r>
              <a:rPr lang="en-GB" sz="1600" dirty="0" err="1" smtClean="0"/>
              <a:t>apakah</a:t>
            </a:r>
            <a:r>
              <a:rPr lang="en-GB" sz="1600" dirty="0" smtClean="0"/>
              <a:t> </a:t>
            </a:r>
            <a:r>
              <a:rPr lang="en-GB" sz="1600" i="1" dirty="0" smtClean="0"/>
              <a:t>p</a:t>
            </a:r>
            <a:r>
              <a:rPr lang="en-GB" sz="1600" dirty="0" smtClean="0"/>
              <a:t> </a:t>
            </a:r>
            <a:r>
              <a:rPr lang="en-GB" sz="1600" dirty="0" err="1" smtClean="0"/>
              <a:t>merupakan</a:t>
            </a:r>
            <a:r>
              <a:rPr lang="en-GB" sz="1600" dirty="0" smtClean="0"/>
              <a:t> </a:t>
            </a:r>
            <a:r>
              <a:rPr lang="en-GB" sz="1600" dirty="0" smtClean="0"/>
              <a:t>path </a:t>
            </a:r>
            <a:r>
              <a:rPr lang="en-GB" sz="1600" dirty="0" err="1" smtClean="0"/>
              <a:t>dalam</a:t>
            </a:r>
            <a:r>
              <a:rPr lang="en-GB" sz="1600" dirty="0" smtClean="0"/>
              <a:t> </a:t>
            </a:r>
            <a:r>
              <a:rPr lang="en-GB" sz="1600" i="1" dirty="0" smtClean="0"/>
              <a:t>G</a:t>
            </a:r>
            <a:r>
              <a:rPr lang="en-GB" sz="1600" dirty="0" smtClean="0"/>
              <a:t> </a:t>
            </a:r>
            <a:r>
              <a:rPr lang="en-GB" sz="1600" dirty="0" err="1" smtClean="0"/>
              <a:t>dengan</a:t>
            </a:r>
            <a:r>
              <a:rPr lang="en-GB" sz="1600" dirty="0" smtClean="0"/>
              <a:t> </a:t>
            </a:r>
            <a:r>
              <a:rPr lang="en-GB" sz="1600" dirty="0" err="1" smtClean="0"/>
              <a:t>bobot</a:t>
            </a:r>
            <a:r>
              <a:rPr lang="en-GB" sz="1600" dirty="0" smtClean="0"/>
              <a:t> </a:t>
            </a:r>
            <a:r>
              <a:rPr lang="en-GB" sz="1600" dirty="0" smtClean="0"/>
              <a:t>≤</a:t>
            </a:r>
            <a:r>
              <a:rPr lang="en-GB" sz="1600" i="1" dirty="0" smtClean="0"/>
              <a:t>k</a:t>
            </a:r>
            <a:endParaRPr lang="en-GB" sz="1600" i="1" dirty="0" smtClean="0"/>
          </a:p>
          <a:p>
            <a:pPr lvl="1"/>
            <a:r>
              <a:rPr lang="en-GB" sz="1600" dirty="0" err="1" smtClean="0"/>
              <a:t>apakah</a:t>
            </a:r>
            <a:r>
              <a:rPr lang="en-GB" sz="1600" dirty="0" smtClean="0"/>
              <a:t> </a:t>
            </a:r>
            <a:r>
              <a:rPr lang="en-GB" sz="1600" i="1" dirty="0" smtClean="0"/>
              <a:t>p</a:t>
            </a:r>
            <a:r>
              <a:rPr lang="en-GB" sz="1600" dirty="0" smtClean="0"/>
              <a:t> </a:t>
            </a:r>
            <a:r>
              <a:rPr lang="en-GB" sz="1600" dirty="0" err="1" smtClean="0"/>
              <a:t>merupakan</a:t>
            </a:r>
            <a:r>
              <a:rPr lang="en-GB" sz="1600" dirty="0" smtClean="0"/>
              <a:t> </a:t>
            </a:r>
            <a:r>
              <a:rPr lang="en-GB" sz="1600" dirty="0" err="1" smtClean="0"/>
              <a:t>siklus</a:t>
            </a:r>
            <a:r>
              <a:rPr lang="en-GB" sz="1600" dirty="0" smtClean="0"/>
              <a:t> </a:t>
            </a:r>
            <a:r>
              <a:rPr lang="en-GB" sz="1600" dirty="0" err="1" smtClean="0"/>
              <a:t>dalam</a:t>
            </a:r>
            <a:r>
              <a:rPr lang="en-GB" sz="1600" dirty="0" smtClean="0"/>
              <a:t> </a:t>
            </a:r>
            <a:r>
              <a:rPr lang="en-GB" sz="1600" i="1" dirty="0" smtClean="0"/>
              <a:t>G</a:t>
            </a:r>
            <a:r>
              <a:rPr lang="en-GB" sz="1600" dirty="0" smtClean="0"/>
              <a:t> </a:t>
            </a:r>
            <a:r>
              <a:rPr lang="en-GB" sz="1600" dirty="0" smtClean="0"/>
              <a:t> yang </a:t>
            </a:r>
            <a:r>
              <a:rPr lang="en-GB" sz="1600" dirty="0" err="1" smtClean="0"/>
              <a:t>mengunjungi</a:t>
            </a:r>
            <a:r>
              <a:rPr lang="en-GB" sz="1600" dirty="0" smtClean="0"/>
              <a:t> </a:t>
            </a:r>
            <a:r>
              <a:rPr lang="en-GB" sz="1600" dirty="0" err="1" smtClean="0"/>
              <a:t>setiap</a:t>
            </a:r>
            <a:r>
              <a:rPr lang="en-GB" sz="1600" dirty="0" smtClean="0"/>
              <a:t> node </a:t>
            </a:r>
            <a:r>
              <a:rPr lang="en-GB" sz="1600" dirty="0" err="1" smtClean="0"/>
              <a:t>dan</a:t>
            </a:r>
            <a:r>
              <a:rPr lang="en-GB" sz="1600" dirty="0" smtClean="0"/>
              <a:t> </a:t>
            </a:r>
            <a:r>
              <a:rPr lang="en-GB" sz="1600" dirty="0" err="1" smtClean="0"/>
              <a:t>memiliki</a:t>
            </a:r>
            <a:r>
              <a:rPr lang="en-GB" sz="1600" dirty="0" smtClean="0"/>
              <a:t> weight</a:t>
            </a:r>
            <a:r>
              <a:rPr lang="en-GB" sz="1600" dirty="0" smtClean="0"/>
              <a:t> </a:t>
            </a:r>
            <a:r>
              <a:rPr lang="en-GB" sz="1600" dirty="0" smtClean="0"/>
              <a:t>≤</a:t>
            </a:r>
            <a:r>
              <a:rPr lang="en-GB" sz="1600" i="1" dirty="0" smtClean="0"/>
              <a:t>k</a:t>
            </a:r>
            <a:endParaRPr lang="en-GB" sz="1600" i="1" dirty="0" smtClean="0"/>
          </a:p>
          <a:p>
            <a:pPr lvl="1"/>
            <a:r>
              <a:rPr lang="en-GB" sz="1600" dirty="0" err="1" smtClean="0"/>
              <a:t>apakah</a:t>
            </a:r>
            <a:r>
              <a:rPr lang="en-GB" sz="1600" dirty="0" smtClean="0"/>
              <a:t> </a:t>
            </a:r>
            <a:r>
              <a:rPr lang="en-GB" sz="1600" i="1" dirty="0" smtClean="0"/>
              <a:t>t</a:t>
            </a:r>
            <a:r>
              <a:rPr lang="en-GB" sz="1600" dirty="0" smtClean="0"/>
              <a:t> </a:t>
            </a:r>
            <a:r>
              <a:rPr lang="en-GB" sz="1600" dirty="0" err="1" smtClean="0"/>
              <a:t>merupakan</a:t>
            </a:r>
            <a:r>
              <a:rPr lang="en-GB" sz="1600" dirty="0" smtClean="0"/>
              <a:t> </a:t>
            </a:r>
            <a:r>
              <a:rPr lang="en-GB" sz="1600" dirty="0" smtClean="0"/>
              <a:t>spanning tree </a:t>
            </a:r>
            <a:r>
              <a:rPr lang="en-GB" sz="1600" dirty="0" err="1" smtClean="0"/>
              <a:t>dari</a:t>
            </a:r>
            <a:r>
              <a:rPr lang="en-GB" sz="1600" dirty="0" smtClean="0"/>
              <a:t> </a:t>
            </a:r>
            <a:r>
              <a:rPr lang="en-GB" sz="1600" i="1" dirty="0" smtClean="0"/>
              <a:t>G</a:t>
            </a:r>
            <a:r>
              <a:rPr lang="en-GB" sz="1600" dirty="0" smtClean="0"/>
              <a:t> </a:t>
            </a:r>
            <a:r>
              <a:rPr lang="en-GB" sz="1600" dirty="0" err="1" smtClean="0"/>
              <a:t>dengan</a:t>
            </a:r>
            <a:r>
              <a:rPr lang="en-GB" sz="1600" dirty="0" smtClean="0"/>
              <a:t> </a:t>
            </a:r>
            <a:r>
              <a:rPr lang="en-GB" sz="1600" dirty="0" err="1" smtClean="0"/>
              <a:t>bobot</a:t>
            </a:r>
            <a:r>
              <a:rPr lang="en-GB" sz="1600" dirty="0" smtClean="0"/>
              <a:t> </a:t>
            </a:r>
            <a:r>
              <a:rPr lang="en-GB" sz="1600" dirty="0" smtClean="0"/>
              <a:t>≤</a:t>
            </a:r>
            <a:r>
              <a:rPr lang="en-GB" sz="1600" i="1" dirty="0" smtClean="0"/>
              <a:t>k</a:t>
            </a:r>
            <a:endParaRPr lang="en-GB" sz="1600" i="1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b="1" smtClean="0"/>
              <a:pPr>
                <a:defRPr/>
              </a:pPr>
              <a:t>10/17/2018</a:t>
            </a:fld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Contoh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615646"/>
            <a:ext cx="8326438" cy="4025490"/>
          </a:xfrm>
        </p:spPr>
        <p:txBody>
          <a:bodyPr/>
          <a:lstStyle/>
          <a:p>
            <a:r>
              <a:rPr lang="en-GB" sz="1800" dirty="0" err="1" smtClean="0"/>
              <a:t>Sampai</a:t>
            </a:r>
            <a:r>
              <a:rPr lang="en-GB" sz="1800" dirty="0" smtClean="0"/>
              <a:t> </a:t>
            </a:r>
            <a:r>
              <a:rPr lang="en-GB" sz="1800" dirty="0" err="1" smtClean="0"/>
              <a:t>pertengahan</a:t>
            </a:r>
            <a:r>
              <a:rPr lang="en-GB" sz="1800" dirty="0" smtClean="0"/>
              <a:t> </a:t>
            </a:r>
            <a:r>
              <a:rPr lang="en-GB" sz="1800" dirty="0" err="1" smtClean="0"/>
              <a:t>abad</a:t>
            </a:r>
            <a:r>
              <a:rPr lang="en-GB" sz="1800" dirty="0" smtClean="0"/>
              <a:t> ke-20, </a:t>
            </a:r>
            <a:r>
              <a:rPr lang="en-GB" sz="1800" dirty="0" smtClean="0"/>
              <a:t>Kurt </a:t>
            </a:r>
            <a:r>
              <a:rPr lang="en-GB" sz="1800" dirty="0" err="1" smtClean="0"/>
              <a:t>Godel</a:t>
            </a:r>
            <a:r>
              <a:rPr lang="en-GB" sz="1800" dirty="0" smtClean="0"/>
              <a:t>, Alan Turing, </a:t>
            </a:r>
            <a:r>
              <a:rPr lang="en-GB" sz="1800" dirty="0" err="1" smtClean="0"/>
              <a:t>dan</a:t>
            </a:r>
            <a:r>
              <a:rPr lang="en-GB" sz="1800" dirty="0" smtClean="0"/>
              <a:t> </a:t>
            </a:r>
            <a:r>
              <a:rPr lang="en-GB" sz="1800" dirty="0" smtClean="0"/>
              <a:t>Alonzo Church </a:t>
            </a:r>
            <a:r>
              <a:rPr lang="en-GB" sz="1800" dirty="0" err="1" smtClean="0"/>
              <a:t>menemukan</a:t>
            </a:r>
            <a:r>
              <a:rPr lang="en-GB" sz="1800" dirty="0" smtClean="0"/>
              <a:t> </a:t>
            </a:r>
            <a:r>
              <a:rPr lang="en-GB" sz="1800" dirty="0" err="1" smtClean="0"/>
              <a:t>bahwa</a:t>
            </a:r>
            <a:r>
              <a:rPr lang="en-GB" sz="1800" dirty="0" smtClean="0"/>
              <a:t> </a:t>
            </a:r>
            <a:r>
              <a:rPr lang="en-GB" sz="1800" dirty="0" err="1" smtClean="0"/>
              <a:t>permasalahan</a:t>
            </a:r>
            <a:r>
              <a:rPr lang="en-GB" sz="1800" dirty="0" smtClean="0"/>
              <a:t> </a:t>
            </a:r>
            <a:r>
              <a:rPr lang="en-GB" sz="1800" dirty="0" err="1" smtClean="0"/>
              <a:t>tertentu</a:t>
            </a:r>
            <a:r>
              <a:rPr lang="en-GB" sz="1800" dirty="0" smtClean="0"/>
              <a:t> </a:t>
            </a:r>
            <a:r>
              <a:rPr lang="en-GB" sz="1800" dirty="0" err="1" smtClean="0"/>
              <a:t>tidak</a:t>
            </a:r>
            <a:r>
              <a:rPr lang="en-GB" sz="1800" dirty="0" smtClean="0"/>
              <a:t> </a:t>
            </a:r>
            <a:r>
              <a:rPr lang="en-GB" sz="1800" dirty="0" err="1" smtClean="0"/>
              <a:t>dapat</a:t>
            </a:r>
            <a:r>
              <a:rPr lang="en-GB" sz="1800" dirty="0" smtClean="0"/>
              <a:t> </a:t>
            </a:r>
            <a:r>
              <a:rPr lang="en-GB" sz="1800" dirty="0" err="1" smtClean="0"/>
              <a:t>dipecahkan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</a:t>
            </a:r>
            <a:r>
              <a:rPr lang="en-GB" sz="1800" dirty="0" err="1" smtClean="0"/>
              <a:t>komputer</a:t>
            </a:r>
            <a:endParaRPr lang="en-GB" sz="1800" dirty="0" smtClean="0"/>
          </a:p>
          <a:p>
            <a:r>
              <a:rPr lang="en-GB" sz="1800" dirty="0" err="1" smtClean="0"/>
              <a:t>Sebagai</a:t>
            </a:r>
            <a:r>
              <a:rPr lang="en-GB" sz="1800" dirty="0" smtClean="0"/>
              <a:t> </a:t>
            </a:r>
            <a:r>
              <a:rPr lang="en-GB" sz="1800" dirty="0" err="1" smtClean="0"/>
              <a:t>contoh</a:t>
            </a:r>
            <a:r>
              <a:rPr lang="en-GB" sz="1800" dirty="0" smtClean="0"/>
              <a:t>: </a:t>
            </a:r>
            <a:r>
              <a:rPr lang="en-GB" sz="1800" dirty="0" err="1" smtClean="0"/>
              <a:t>masalah</a:t>
            </a:r>
            <a:r>
              <a:rPr lang="en-GB" sz="1800" dirty="0" smtClean="0"/>
              <a:t> </a:t>
            </a:r>
            <a:r>
              <a:rPr lang="en-GB" sz="1800" dirty="0" err="1" smtClean="0"/>
              <a:t>menentukan</a:t>
            </a:r>
            <a:r>
              <a:rPr lang="en-GB" sz="1800" dirty="0" smtClean="0"/>
              <a:t> </a:t>
            </a:r>
            <a:r>
              <a:rPr lang="en-GB" sz="1800" dirty="0" err="1" smtClean="0"/>
              <a:t>apakah</a:t>
            </a:r>
            <a:r>
              <a:rPr lang="en-GB" sz="1800" dirty="0" smtClean="0"/>
              <a:t> </a:t>
            </a:r>
            <a:r>
              <a:rPr lang="en-GB" sz="1800" dirty="0" err="1" smtClean="0"/>
              <a:t>pernyataan</a:t>
            </a:r>
            <a:r>
              <a:rPr lang="en-GB" sz="1800" dirty="0" smtClean="0"/>
              <a:t> </a:t>
            </a:r>
            <a:r>
              <a:rPr lang="en-GB" sz="1800" dirty="0" err="1" smtClean="0"/>
              <a:t>matematika</a:t>
            </a:r>
            <a:r>
              <a:rPr lang="en-GB" sz="1800" dirty="0" smtClean="0"/>
              <a:t> </a:t>
            </a:r>
            <a:r>
              <a:rPr lang="en-GB" sz="1800" dirty="0" err="1" smtClean="0"/>
              <a:t>bernilai</a:t>
            </a:r>
            <a:r>
              <a:rPr lang="en-GB" sz="1800" dirty="0" smtClean="0"/>
              <a:t> </a:t>
            </a:r>
            <a:r>
              <a:rPr lang="en-GB" sz="1800" b="1" dirty="0" smtClean="0"/>
              <a:t>true </a:t>
            </a:r>
            <a:r>
              <a:rPr lang="en-GB" sz="1800" dirty="0" err="1" smtClean="0"/>
              <a:t>atau</a:t>
            </a:r>
            <a:r>
              <a:rPr lang="en-GB" sz="1800" b="1" dirty="0" smtClean="0"/>
              <a:t> </a:t>
            </a:r>
            <a:r>
              <a:rPr lang="en-GB" sz="1800" b="1" dirty="0" smtClean="0"/>
              <a:t>false. </a:t>
            </a:r>
          </a:p>
          <a:p>
            <a:r>
              <a:rPr lang="en-GB" sz="1800" dirty="0" err="1" smtClean="0"/>
              <a:t>Salah</a:t>
            </a:r>
            <a:r>
              <a:rPr lang="en-GB" sz="1800" dirty="0" smtClean="0"/>
              <a:t> </a:t>
            </a:r>
            <a:r>
              <a:rPr lang="en-GB" sz="1800" dirty="0" err="1" smtClean="0"/>
              <a:t>satu</a:t>
            </a:r>
            <a:r>
              <a:rPr lang="en-GB" sz="1800" dirty="0" smtClean="0"/>
              <a:t> </a:t>
            </a:r>
            <a:r>
              <a:rPr lang="en-GB" sz="1800" dirty="0" err="1" smtClean="0"/>
              <a:t>konsekuensinya</a:t>
            </a:r>
            <a:r>
              <a:rPr lang="en-GB" sz="1800" dirty="0" smtClean="0"/>
              <a:t>: </a:t>
            </a:r>
            <a:r>
              <a:rPr lang="en-GB" sz="1800" dirty="0" err="1" smtClean="0"/>
              <a:t>pengembangan</a:t>
            </a:r>
            <a:r>
              <a:rPr lang="en-GB" sz="1800" dirty="0" smtClean="0"/>
              <a:t> </a:t>
            </a:r>
            <a:r>
              <a:rPr lang="en-GB" sz="1800" dirty="0" err="1" smtClean="0"/>
              <a:t>ide</a:t>
            </a:r>
            <a:r>
              <a:rPr lang="en-GB" sz="1800" dirty="0" smtClean="0"/>
              <a:t> </a:t>
            </a:r>
            <a:r>
              <a:rPr lang="en-GB" sz="1800" dirty="0" err="1" smtClean="0"/>
              <a:t>terkait</a:t>
            </a:r>
            <a:r>
              <a:rPr lang="en-GB" sz="1800" dirty="0" smtClean="0"/>
              <a:t> model </a:t>
            </a:r>
            <a:r>
              <a:rPr lang="en-GB" sz="1800" dirty="0" err="1" smtClean="0"/>
              <a:t>teoritis</a:t>
            </a:r>
            <a:r>
              <a:rPr lang="en-GB" sz="1800" dirty="0" smtClean="0"/>
              <a:t> </a:t>
            </a:r>
            <a:r>
              <a:rPr lang="en-GB" sz="1800" dirty="0" err="1" smtClean="0"/>
              <a:t>komputer</a:t>
            </a:r>
            <a:r>
              <a:rPr lang="en-GB" sz="1800" dirty="0" smtClean="0"/>
              <a:t> yang </a:t>
            </a:r>
            <a:r>
              <a:rPr lang="en-GB" sz="1800" dirty="0" err="1" smtClean="0"/>
              <a:t>akhirnya</a:t>
            </a:r>
            <a:r>
              <a:rPr lang="en-GB" sz="1800" dirty="0" smtClean="0"/>
              <a:t> </a:t>
            </a:r>
            <a:r>
              <a:rPr lang="en-GB" sz="1800" dirty="0" err="1" smtClean="0"/>
              <a:t>mengarah</a:t>
            </a:r>
            <a:r>
              <a:rPr lang="en-GB" sz="1800" dirty="0" smtClean="0"/>
              <a:t> </a:t>
            </a:r>
            <a:r>
              <a:rPr lang="en-GB" sz="1800" dirty="0" err="1" smtClean="0"/>
              <a:t>pada</a:t>
            </a:r>
            <a:r>
              <a:rPr lang="en-GB" sz="1800" dirty="0" smtClean="0"/>
              <a:t> </a:t>
            </a:r>
            <a:r>
              <a:rPr lang="en-GB" sz="1800" dirty="0" err="1" smtClean="0"/>
              <a:t>pembuatan</a:t>
            </a:r>
            <a:r>
              <a:rPr lang="en-GB" sz="1800" dirty="0" smtClean="0"/>
              <a:t> </a:t>
            </a:r>
            <a:r>
              <a:rPr lang="en-GB" sz="1800" dirty="0" err="1" smtClean="0"/>
              <a:t>komputer</a:t>
            </a:r>
            <a:r>
              <a:rPr lang="en-GB" sz="1800" dirty="0" smtClean="0"/>
              <a:t> </a:t>
            </a:r>
            <a:r>
              <a:rPr lang="en-GB" sz="1800" dirty="0" err="1" smtClean="0"/>
              <a:t>secara</a:t>
            </a:r>
            <a:r>
              <a:rPr lang="en-GB" sz="1800" dirty="0" smtClean="0"/>
              <a:t> </a:t>
            </a:r>
            <a:r>
              <a:rPr lang="en-GB" sz="1800" dirty="0" err="1" smtClean="0"/>
              <a:t>fisik</a:t>
            </a:r>
            <a:r>
              <a:rPr lang="en-GB" sz="1800" dirty="0" smtClean="0"/>
              <a:t>. </a:t>
            </a:r>
            <a:endParaRPr lang="en-GB" sz="1800" dirty="0" smtClean="0"/>
          </a:p>
          <a:p>
            <a:r>
              <a:rPr lang="en-GB" sz="1800" dirty="0" err="1" smtClean="0"/>
              <a:t>Dalam</a:t>
            </a:r>
            <a:r>
              <a:rPr lang="en-GB" sz="1800" dirty="0" smtClean="0"/>
              <a:t> </a:t>
            </a:r>
            <a:r>
              <a:rPr lang="en-GB" sz="1800" dirty="0" err="1" smtClean="0"/>
              <a:t>teori</a:t>
            </a:r>
            <a:r>
              <a:rPr lang="en-GB" sz="1800" dirty="0" smtClean="0"/>
              <a:t> </a:t>
            </a:r>
            <a:r>
              <a:rPr lang="en-GB" sz="1800" dirty="0" err="1" smtClean="0"/>
              <a:t>kompleksitas</a:t>
            </a:r>
            <a:r>
              <a:rPr lang="en-GB" sz="1800" dirty="0" smtClean="0"/>
              <a:t> </a:t>
            </a:r>
            <a:r>
              <a:rPr lang="en-GB" sz="1800" dirty="0" smtClean="0"/>
              <a:t>(complexity)</a:t>
            </a:r>
            <a:r>
              <a:rPr lang="en-GB" sz="1800" dirty="0" smtClean="0"/>
              <a:t>, </a:t>
            </a:r>
            <a:r>
              <a:rPr lang="en-GB" sz="1800" dirty="0" err="1" smtClean="0"/>
              <a:t>tujuannya</a:t>
            </a:r>
            <a:r>
              <a:rPr lang="en-GB" sz="1800" dirty="0" smtClean="0"/>
              <a:t> </a:t>
            </a:r>
            <a:r>
              <a:rPr lang="en-GB" sz="1800" dirty="0" err="1" smtClean="0"/>
              <a:t>adalah</a:t>
            </a:r>
            <a:r>
              <a:rPr lang="en-GB" sz="1800" dirty="0" smtClean="0"/>
              <a:t> </a:t>
            </a:r>
            <a:r>
              <a:rPr lang="en-GB" sz="1800" dirty="0" err="1" smtClean="0"/>
              <a:t>mengelompokkan</a:t>
            </a:r>
            <a:r>
              <a:rPr lang="en-GB" sz="1800" dirty="0" smtClean="0"/>
              <a:t> </a:t>
            </a:r>
            <a:r>
              <a:rPr lang="en-GB" sz="1800" dirty="0" err="1" smtClean="0"/>
              <a:t>masalah</a:t>
            </a:r>
            <a:r>
              <a:rPr lang="en-GB" sz="1800" dirty="0" smtClean="0"/>
              <a:t> </a:t>
            </a:r>
            <a:r>
              <a:rPr lang="en-GB" sz="1800" dirty="0" err="1" smtClean="0"/>
              <a:t>menjadi</a:t>
            </a:r>
            <a:r>
              <a:rPr lang="en-GB" sz="1800" dirty="0" smtClean="0"/>
              <a:t> yang </a:t>
            </a:r>
            <a:r>
              <a:rPr lang="en-GB" sz="1800" b="1" dirty="0" err="1" smtClean="0"/>
              <a:t>mudah</a:t>
            </a:r>
            <a:r>
              <a:rPr lang="en-GB" sz="1800" b="1" dirty="0" smtClean="0"/>
              <a:t> </a:t>
            </a:r>
            <a:r>
              <a:rPr lang="en-GB" sz="1800" dirty="0" err="1" smtClean="0"/>
              <a:t>dan</a:t>
            </a:r>
            <a:r>
              <a:rPr lang="en-GB" sz="1800" dirty="0" smtClean="0"/>
              <a:t> yang </a:t>
            </a:r>
            <a:r>
              <a:rPr lang="en-GB" sz="1800" b="1" dirty="0" err="1" smtClean="0"/>
              <a:t>sulit</a:t>
            </a:r>
            <a:r>
              <a:rPr lang="en-GB" sz="1800" b="1" dirty="0" smtClean="0"/>
              <a:t>; </a:t>
            </a:r>
            <a:endParaRPr lang="en-GB" sz="1800" b="1" dirty="0" smtClean="0"/>
          </a:p>
          <a:p>
            <a:r>
              <a:rPr lang="en-GB" sz="1800" dirty="0" err="1" smtClean="0"/>
              <a:t>Dalam</a:t>
            </a:r>
            <a:r>
              <a:rPr lang="en-GB" sz="1800" dirty="0" smtClean="0"/>
              <a:t> </a:t>
            </a:r>
            <a:r>
              <a:rPr lang="en-GB" sz="1800" dirty="0" err="1" smtClean="0"/>
              <a:t>teori</a:t>
            </a:r>
            <a:r>
              <a:rPr lang="en-GB" sz="1800" dirty="0" smtClean="0"/>
              <a:t> </a:t>
            </a:r>
            <a:r>
              <a:rPr lang="en-GB" sz="1800" i="1" dirty="0" smtClean="0"/>
              <a:t>computability, </a:t>
            </a:r>
            <a:r>
              <a:rPr lang="en-GB" sz="1800" dirty="0" err="1" smtClean="0"/>
              <a:t>masalah</a:t>
            </a:r>
            <a:r>
              <a:rPr lang="en-GB" sz="1800" dirty="0" smtClean="0"/>
              <a:t> </a:t>
            </a:r>
            <a:r>
              <a:rPr lang="en-GB" sz="1800" dirty="0" err="1" smtClean="0"/>
              <a:t>dikelompokkan</a:t>
            </a:r>
            <a:r>
              <a:rPr lang="en-GB" sz="1800" dirty="0" smtClean="0"/>
              <a:t> </a:t>
            </a:r>
            <a:r>
              <a:rPr lang="en-GB" sz="1800" dirty="0" err="1" smtClean="0"/>
              <a:t>menjadi</a:t>
            </a:r>
            <a:r>
              <a:rPr lang="en-GB" sz="1800" dirty="0" smtClean="0"/>
              <a:t> </a:t>
            </a:r>
            <a:r>
              <a:rPr lang="en-GB" sz="1800" dirty="0" err="1" smtClean="0"/>
              <a:t>dapat</a:t>
            </a:r>
            <a:r>
              <a:rPr lang="en-GB" sz="1800" dirty="0" smtClean="0"/>
              <a:t> </a:t>
            </a:r>
            <a:r>
              <a:rPr lang="en-GB" sz="1800" dirty="0" err="1" smtClean="0"/>
              <a:t>dipecahkan</a:t>
            </a:r>
            <a:r>
              <a:rPr lang="en-GB" sz="1800" dirty="0" smtClean="0"/>
              <a:t>  (</a:t>
            </a:r>
            <a:r>
              <a:rPr lang="en-GB" sz="1800" b="1" dirty="0" smtClean="0"/>
              <a:t>solvable </a:t>
            </a:r>
            <a:r>
              <a:rPr lang="en-GB" sz="1800" dirty="0" smtClean="0"/>
              <a:t>) </a:t>
            </a:r>
            <a:r>
              <a:rPr lang="en-GB" sz="1800" dirty="0" err="1" smtClean="0"/>
              <a:t>dan</a:t>
            </a:r>
            <a:r>
              <a:rPr lang="en-GB" sz="1800" dirty="0" smtClean="0"/>
              <a:t> </a:t>
            </a:r>
            <a:r>
              <a:rPr lang="en-GB" sz="1800" b="1" dirty="0" err="1" smtClean="0"/>
              <a:t>tidak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dapat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dipecahkan</a:t>
            </a:r>
            <a:r>
              <a:rPr lang="en-GB" sz="1800" b="1" dirty="0" smtClean="0"/>
              <a:t>. </a:t>
            </a:r>
            <a:endParaRPr lang="en-GB" sz="1800" b="1" dirty="0" smtClean="0"/>
          </a:p>
          <a:p>
            <a:r>
              <a:rPr lang="en-GB" sz="1800" dirty="0" err="1" smtClean="0"/>
              <a:t>Beberapa</a:t>
            </a:r>
            <a:r>
              <a:rPr lang="en-GB" sz="1800" dirty="0" smtClean="0"/>
              <a:t> </a:t>
            </a:r>
            <a:r>
              <a:rPr lang="en-GB" sz="1800" dirty="0" err="1" smtClean="0"/>
              <a:t>konsep</a:t>
            </a:r>
            <a:r>
              <a:rPr lang="en-GB" sz="1800" dirty="0" smtClean="0"/>
              <a:t> </a:t>
            </a:r>
            <a:r>
              <a:rPr lang="en-GB" sz="1800" i="1" dirty="0" smtClean="0"/>
              <a:t>computability</a:t>
            </a:r>
            <a:r>
              <a:rPr lang="en-GB" sz="1800" dirty="0" smtClean="0"/>
              <a:t> </a:t>
            </a:r>
            <a:r>
              <a:rPr lang="en-GB" sz="1800" dirty="0" err="1" smtClean="0"/>
              <a:t>digunakan</a:t>
            </a:r>
            <a:r>
              <a:rPr lang="en-GB" sz="1800" dirty="0" smtClean="0"/>
              <a:t> </a:t>
            </a:r>
            <a:r>
              <a:rPr lang="en-GB" sz="1800" dirty="0" err="1" smtClean="0"/>
              <a:t>dalam</a:t>
            </a:r>
            <a:r>
              <a:rPr lang="en-GB" sz="1800" dirty="0" smtClean="0"/>
              <a:t> </a:t>
            </a:r>
            <a:r>
              <a:rPr lang="en-GB" sz="1800" dirty="0" err="1" smtClean="0"/>
              <a:t>teori</a:t>
            </a:r>
            <a:r>
              <a:rPr lang="en-GB" sz="1800" dirty="0" smtClean="0"/>
              <a:t> </a:t>
            </a:r>
            <a:r>
              <a:rPr lang="en-GB" sz="1800" i="1" dirty="0" smtClean="0"/>
              <a:t>complexity</a:t>
            </a:r>
            <a:r>
              <a:rPr lang="en-GB" sz="1800" dirty="0" smtClean="0"/>
              <a:t> theory. </a:t>
            </a:r>
          </a:p>
          <a:p>
            <a:endParaRPr lang="en-GB" sz="1800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65125" y="1097261"/>
            <a:ext cx="8326438" cy="641239"/>
          </a:xfrm>
        </p:spPr>
        <p:txBody>
          <a:bodyPr/>
          <a:lstStyle/>
          <a:p>
            <a:r>
              <a:rPr lang="en-GB" dirty="0" smtClean="0"/>
              <a:t>Computability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600" dirty="0" err="1" smtClean="0"/>
              <a:t>Orang</a:t>
            </a:r>
            <a:r>
              <a:rPr lang="en-GB" sz="1600" dirty="0" smtClean="0"/>
              <a:t> </a:t>
            </a:r>
            <a:r>
              <a:rPr lang="en-GB" sz="1600" dirty="0" err="1" smtClean="0"/>
              <a:t>menyadari</a:t>
            </a:r>
            <a:r>
              <a:rPr lang="en-GB" sz="1600" dirty="0" smtClean="0"/>
              <a:t> </a:t>
            </a:r>
            <a:r>
              <a:rPr lang="en-GB" sz="1600" dirty="0" err="1" smtClean="0"/>
              <a:t>bahwa</a:t>
            </a:r>
            <a:r>
              <a:rPr lang="en-GB" sz="1600" dirty="0" smtClean="0"/>
              <a:t> </a:t>
            </a:r>
            <a:r>
              <a:rPr lang="en-GB" sz="1600" dirty="0" err="1" smtClean="0"/>
              <a:t>banyak</a:t>
            </a:r>
            <a:r>
              <a:rPr lang="en-GB" sz="1600" dirty="0" smtClean="0"/>
              <a:t> </a:t>
            </a:r>
            <a:r>
              <a:rPr lang="en-GB" sz="1600" dirty="0" err="1" smtClean="0"/>
              <a:t>permasalahan</a:t>
            </a:r>
            <a:r>
              <a:rPr lang="en-GB" sz="1600" dirty="0" smtClean="0"/>
              <a:t> </a:t>
            </a:r>
            <a:r>
              <a:rPr lang="en-GB" sz="1600" dirty="0" err="1" smtClean="0"/>
              <a:t>dalam</a:t>
            </a:r>
            <a:r>
              <a:rPr lang="en-GB" sz="1600" dirty="0" smtClean="0"/>
              <a:t> NP yang </a:t>
            </a:r>
            <a:r>
              <a:rPr lang="en-GB" sz="1600" dirty="0" err="1" smtClean="0"/>
              <a:t>dapat</a:t>
            </a:r>
            <a:r>
              <a:rPr lang="en-GB" sz="1600" dirty="0" smtClean="0"/>
              <a:t> </a:t>
            </a:r>
            <a:r>
              <a:rPr lang="en-GB" sz="1600" dirty="0" err="1" smtClean="0"/>
              <a:t>direduksi</a:t>
            </a:r>
            <a:r>
              <a:rPr lang="en-GB" sz="1600" dirty="0" smtClean="0"/>
              <a:t> </a:t>
            </a:r>
            <a:r>
              <a:rPr lang="en-GB" sz="1600" dirty="0" err="1" smtClean="0"/>
              <a:t>satu</a:t>
            </a:r>
            <a:r>
              <a:rPr lang="en-GB" sz="1600" dirty="0" smtClean="0"/>
              <a:t> </a:t>
            </a:r>
            <a:r>
              <a:rPr lang="en-GB" sz="1600" dirty="0" err="1" smtClean="0"/>
              <a:t>sama</a:t>
            </a:r>
            <a:r>
              <a:rPr lang="en-GB" sz="1600" dirty="0" smtClean="0"/>
              <a:t> lain</a:t>
            </a:r>
          </a:p>
          <a:p>
            <a:r>
              <a:rPr lang="en-GB" sz="1600" dirty="0" smtClean="0"/>
              <a:t>Hal </a:t>
            </a:r>
            <a:r>
              <a:rPr lang="en-GB" sz="1600" dirty="0" err="1" smtClean="0"/>
              <a:t>ini</a:t>
            </a:r>
            <a:r>
              <a:rPr lang="en-GB" sz="1600" dirty="0" smtClean="0"/>
              <a:t> </a:t>
            </a:r>
            <a:r>
              <a:rPr lang="en-GB" sz="1600" dirty="0" err="1" smtClean="0"/>
              <a:t>karena</a:t>
            </a:r>
            <a:r>
              <a:rPr lang="en-GB" sz="1600" dirty="0" smtClean="0"/>
              <a:t> </a:t>
            </a:r>
            <a:r>
              <a:rPr lang="en-GB" sz="1600" dirty="0" err="1" smtClean="0"/>
              <a:t>mereka</a:t>
            </a:r>
            <a:r>
              <a:rPr lang="en-GB" sz="1600" dirty="0" smtClean="0"/>
              <a:t> </a:t>
            </a:r>
            <a:r>
              <a:rPr lang="en-GB" sz="1600" dirty="0" err="1" smtClean="0"/>
              <a:t>memiliki</a:t>
            </a:r>
            <a:r>
              <a:rPr lang="en-GB" sz="1600" dirty="0" smtClean="0"/>
              <a:t> </a:t>
            </a:r>
            <a:r>
              <a:rPr lang="en-GB" sz="1600" dirty="0" err="1" smtClean="0"/>
              <a:t>kesamaan</a:t>
            </a:r>
            <a:r>
              <a:rPr lang="en-GB" sz="1600" dirty="0" smtClean="0"/>
              <a:t> </a:t>
            </a:r>
            <a:r>
              <a:rPr lang="en-GB" sz="1600" dirty="0" err="1" smtClean="0"/>
              <a:t>struktur</a:t>
            </a:r>
            <a:endParaRPr lang="en-GB" sz="1600" dirty="0" smtClean="0"/>
          </a:p>
          <a:p>
            <a:r>
              <a:rPr lang="en-GB" sz="1600" dirty="0" err="1" smtClean="0"/>
              <a:t>Permasalahan</a:t>
            </a:r>
            <a:r>
              <a:rPr lang="en-GB" sz="1600" dirty="0" smtClean="0"/>
              <a:t> </a:t>
            </a:r>
            <a:r>
              <a:rPr lang="en-GB" sz="1600" dirty="0" err="1" smtClean="0"/>
              <a:t>ini</a:t>
            </a:r>
            <a:r>
              <a:rPr lang="en-GB" sz="1600" dirty="0" smtClean="0"/>
              <a:t> </a:t>
            </a:r>
            <a:r>
              <a:rPr lang="en-GB" sz="1600" dirty="0" err="1" smtClean="0"/>
              <a:t>disebut</a:t>
            </a:r>
            <a:r>
              <a:rPr lang="en-GB" sz="1600" dirty="0" smtClean="0"/>
              <a:t> </a:t>
            </a:r>
            <a:r>
              <a:rPr lang="en-GB" sz="1600" b="1" dirty="0" smtClean="0"/>
              <a:t>NP Complete </a:t>
            </a:r>
            <a:r>
              <a:rPr lang="en-GB" sz="1600" dirty="0" smtClean="0"/>
              <a:t>(</a:t>
            </a:r>
            <a:r>
              <a:rPr lang="en-GB" sz="1600" dirty="0" err="1" smtClean="0"/>
              <a:t>himpunan</a:t>
            </a:r>
            <a:r>
              <a:rPr lang="en-GB" sz="1600" dirty="0" smtClean="0"/>
              <a:t> NP Problems yang </a:t>
            </a:r>
            <a:r>
              <a:rPr lang="en-GB" sz="1600" dirty="0" err="1" smtClean="0"/>
              <a:t>sama</a:t>
            </a:r>
            <a:r>
              <a:rPr lang="en-GB" sz="1600" dirty="0" smtClean="0"/>
              <a:t> </a:t>
            </a:r>
            <a:r>
              <a:rPr lang="en-GB" sz="1600" dirty="0" err="1" smtClean="0"/>
              <a:t>sulitnya</a:t>
            </a:r>
            <a:r>
              <a:rPr lang="en-GB" sz="1600" dirty="0" smtClean="0"/>
              <a:t>)</a:t>
            </a:r>
          </a:p>
          <a:p>
            <a:r>
              <a:rPr lang="en-GB" sz="1600" dirty="0" err="1" smtClean="0"/>
              <a:t>Jadi</a:t>
            </a:r>
            <a:r>
              <a:rPr lang="en-GB" sz="1600" dirty="0" smtClean="0"/>
              <a:t>, </a:t>
            </a:r>
            <a:r>
              <a:rPr lang="en-GB" sz="1600" dirty="0" err="1" smtClean="0"/>
              <a:t>memecahkan</a:t>
            </a:r>
            <a:r>
              <a:rPr lang="en-GB" sz="1600" dirty="0" smtClean="0"/>
              <a:t> </a:t>
            </a:r>
            <a:r>
              <a:rPr lang="en-GB" sz="1600" dirty="0" err="1" smtClean="0"/>
              <a:t>salah</a:t>
            </a:r>
            <a:r>
              <a:rPr lang="en-GB" sz="1600" dirty="0" smtClean="0"/>
              <a:t> </a:t>
            </a:r>
            <a:r>
              <a:rPr lang="en-GB" sz="1600" dirty="0" err="1" smtClean="0"/>
              <a:t>satu</a:t>
            </a:r>
            <a:r>
              <a:rPr lang="en-GB" sz="1600" dirty="0" smtClean="0"/>
              <a:t> NP Complete problems </a:t>
            </a:r>
            <a:r>
              <a:rPr lang="en-GB" sz="1600" dirty="0" err="1" smtClean="0"/>
              <a:t>dengan</a:t>
            </a:r>
            <a:r>
              <a:rPr lang="en-GB" sz="1600" dirty="0" smtClean="0"/>
              <a:t> </a:t>
            </a:r>
            <a:r>
              <a:rPr lang="en-GB" sz="1600" dirty="0" err="1" smtClean="0"/>
              <a:t>algoritma</a:t>
            </a:r>
            <a:r>
              <a:rPr lang="en-GB" sz="1600" dirty="0" smtClean="0"/>
              <a:t> polynomial yang </a:t>
            </a:r>
            <a:r>
              <a:rPr lang="en-GB" sz="1600" dirty="0" err="1" smtClean="0"/>
              <a:t>cepat</a:t>
            </a:r>
            <a:r>
              <a:rPr lang="en-GB" sz="1600" dirty="0" smtClean="0"/>
              <a:t> </a:t>
            </a:r>
            <a:r>
              <a:rPr lang="en-GB" sz="1600" dirty="0" err="1" smtClean="0"/>
              <a:t>berarti</a:t>
            </a:r>
            <a:r>
              <a:rPr lang="en-GB" sz="1600" dirty="0" smtClean="0"/>
              <a:t>  </a:t>
            </a:r>
            <a:r>
              <a:rPr lang="en-GB" sz="1600" dirty="0" err="1" smtClean="0"/>
              <a:t>anda</a:t>
            </a:r>
            <a:r>
              <a:rPr lang="en-GB" sz="1600" dirty="0" smtClean="0"/>
              <a:t> pun </a:t>
            </a:r>
            <a:r>
              <a:rPr lang="en-GB" sz="1600" dirty="0" err="1" smtClean="0"/>
              <a:t>memiliki</a:t>
            </a:r>
            <a:r>
              <a:rPr lang="en-GB" sz="1600" dirty="0" smtClean="0"/>
              <a:t> </a:t>
            </a:r>
            <a:r>
              <a:rPr lang="en-GB" sz="1600" dirty="0" err="1" smtClean="0"/>
              <a:t>algoritma</a:t>
            </a:r>
            <a:r>
              <a:rPr lang="en-GB" sz="1600" dirty="0" smtClean="0"/>
              <a:t> yang </a:t>
            </a:r>
            <a:r>
              <a:rPr lang="en-GB" sz="1600" dirty="0" err="1" smtClean="0"/>
              <a:t>cepat</a:t>
            </a:r>
            <a:r>
              <a:rPr lang="en-GB" sz="1600" dirty="0" smtClean="0"/>
              <a:t> </a:t>
            </a:r>
            <a:r>
              <a:rPr lang="en-GB" sz="1600" dirty="0" err="1" smtClean="0"/>
              <a:t>untuk</a:t>
            </a:r>
            <a:r>
              <a:rPr lang="en-GB" sz="1600" dirty="0" smtClean="0"/>
              <a:t> </a:t>
            </a:r>
            <a:r>
              <a:rPr lang="en-GB" sz="1600" dirty="0" err="1" smtClean="0"/>
              <a:t>setiap</a:t>
            </a:r>
            <a:r>
              <a:rPr lang="en-GB" sz="1600" dirty="0" smtClean="0"/>
              <a:t> </a:t>
            </a:r>
            <a:r>
              <a:rPr lang="en-GB" sz="1600" dirty="0" err="1" smtClean="0"/>
              <a:t>permasalahan</a:t>
            </a:r>
            <a:r>
              <a:rPr lang="en-GB" sz="1600" dirty="0" smtClean="0"/>
              <a:t> </a:t>
            </a:r>
            <a:r>
              <a:rPr lang="en-GB" sz="1600" dirty="0" err="1" smtClean="0"/>
              <a:t>lainnya</a:t>
            </a:r>
            <a:r>
              <a:rPr lang="en-GB" sz="1600" dirty="0" smtClean="0"/>
              <a:t> </a:t>
            </a:r>
            <a:r>
              <a:rPr lang="en-GB" sz="1600" dirty="0" err="1" smtClean="0"/>
              <a:t>dalam</a:t>
            </a:r>
            <a:r>
              <a:rPr lang="en-GB" sz="1600" dirty="0" smtClean="0"/>
              <a:t> NP</a:t>
            </a:r>
          </a:p>
          <a:p>
            <a:r>
              <a:rPr lang="en-GB" sz="1600" dirty="0" err="1" smtClean="0"/>
              <a:t>Itu</a:t>
            </a:r>
            <a:r>
              <a:rPr lang="en-GB" sz="1600" dirty="0" smtClean="0"/>
              <a:t> </a:t>
            </a:r>
            <a:r>
              <a:rPr lang="en-GB" sz="1600" dirty="0" err="1" smtClean="0"/>
              <a:t>adalah</a:t>
            </a:r>
            <a:r>
              <a:rPr lang="en-GB" sz="1600" dirty="0" smtClean="0"/>
              <a:t> P = NP (</a:t>
            </a:r>
            <a:r>
              <a:rPr lang="en-GB" sz="1600" dirty="0" err="1" smtClean="0"/>
              <a:t>dapat</a:t>
            </a:r>
            <a:r>
              <a:rPr lang="en-GB" sz="1600" dirty="0" smtClean="0"/>
              <a:t> </a:t>
            </a:r>
            <a:r>
              <a:rPr lang="en-GB" sz="1600" dirty="0" err="1" smtClean="0"/>
              <a:t>memecahkan</a:t>
            </a:r>
            <a:r>
              <a:rPr lang="en-GB" sz="1600" dirty="0" smtClean="0"/>
              <a:t> </a:t>
            </a:r>
            <a:r>
              <a:rPr lang="en-GB" sz="1600" dirty="0" err="1" smtClean="0"/>
              <a:t>semua</a:t>
            </a:r>
            <a:r>
              <a:rPr lang="en-GB" sz="1600" dirty="0" smtClean="0"/>
              <a:t> NP Problems </a:t>
            </a:r>
            <a:r>
              <a:rPr lang="en-GB" sz="1600" dirty="0" err="1" smtClean="0"/>
              <a:t>dalam</a:t>
            </a:r>
            <a:r>
              <a:rPr lang="en-GB" sz="1600" dirty="0" smtClean="0"/>
              <a:t> </a:t>
            </a:r>
            <a:r>
              <a:rPr lang="en-GB" sz="1600" dirty="0" err="1" smtClean="0"/>
              <a:t>waktu</a:t>
            </a:r>
            <a:r>
              <a:rPr lang="en-GB" sz="1600" dirty="0" smtClean="0"/>
              <a:t> P), </a:t>
            </a:r>
            <a:r>
              <a:rPr lang="en-GB" sz="1600" dirty="0" err="1" smtClean="0"/>
              <a:t>banyak</a:t>
            </a:r>
            <a:r>
              <a:rPr lang="en-GB" sz="1600" dirty="0" smtClean="0"/>
              <a:t> yang </a:t>
            </a:r>
            <a:r>
              <a:rPr lang="en-GB" sz="1600" dirty="0" err="1" smtClean="0"/>
              <a:t>percaya</a:t>
            </a:r>
            <a:r>
              <a:rPr lang="en-GB" sz="1600" dirty="0" smtClean="0"/>
              <a:t> </a:t>
            </a:r>
            <a:r>
              <a:rPr lang="en-GB" sz="1600" dirty="0" err="1" smtClean="0"/>
              <a:t>bahwa</a:t>
            </a:r>
            <a:r>
              <a:rPr lang="en-GB" sz="1600" dirty="0" smtClean="0"/>
              <a:t> </a:t>
            </a:r>
            <a:r>
              <a:rPr lang="en-GB" sz="1600" dirty="0" err="1" smtClean="0"/>
              <a:t>hal</a:t>
            </a:r>
            <a:r>
              <a:rPr lang="en-GB" sz="1600" dirty="0" smtClean="0"/>
              <a:t> </a:t>
            </a:r>
            <a:r>
              <a:rPr lang="en-GB" sz="1600" dirty="0" err="1" smtClean="0"/>
              <a:t>itu</a:t>
            </a:r>
            <a:r>
              <a:rPr lang="en-GB" sz="1600" dirty="0" smtClean="0"/>
              <a:t> </a:t>
            </a:r>
            <a:r>
              <a:rPr lang="en-GB" sz="1600" dirty="0" err="1" smtClean="0"/>
              <a:t>tidak</a:t>
            </a:r>
            <a:r>
              <a:rPr lang="en-GB" sz="1600" dirty="0" smtClean="0"/>
              <a:t> </a:t>
            </a:r>
            <a:r>
              <a:rPr lang="en-GB" sz="1600" dirty="0" err="1" smtClean="0"/>
              <a:t>mungkin</a:t>
            </a:r>
            <a:endParaRPr lang="en-GB" sz="1600" dirty="0" smtClean="0"/>
          </a:p>
          <a:p>
            <a:r>
              <a:rPr lang="en-GB" sz="1600" dirty="0" err="1" smtClean="0"/>
              <a:t>Pendekatan</a:t>
            </a:r>
            <a:r>
              <a:rPr lang="en-GB" sz="1600" dirty="0" smtClean="0"/>
              <a:t> </a:t>
            </a:r>
            <a:r>
              <a:rPr lang="en-GB" sz="1600" dirty="0" err="1" smtClean="0"/>
              <a:t>lainnya</a:t>
            </a:r>
            <a:r>
              <a:rPr lang="en-GB" sz="1600" dirty="0" smtClean="0"/>
              <a:t> </a:t>
            </a:r>
            <a:r>
              <a:rPr lang="en-GB" sz="1600" dirty="0" err="1" smtClean="0"/>
              <a:t>adalah</a:t>
            </a:r>
            <a:r>
              <a:rPr lang="en-GB" sz="1600" dirty="0" smtClean="0"/>
              <a:t> </a:t>
            </a:r>
            <a:r>
              <a:rPr lang="en-GB" sz="1600" dirty="0" err="1" smtClean="0"/>
              <a:t>dengan</a:t>
            </a:r>
            <a:r>
              <a:rPr lang="en-GB" sz="1600" dirty="0" smtClean="0"/>
              <a:t> </a:t>
            </a:r>
            <a:r>
              <a:rPr lang="en-GB" sz="1600" dirty="0" err="1" smtClean="0"/>
              <a:t>membuktikan</a:t>
            </a:r>
            <a:r>
              <a:rPr lang="en-GB" sz="1600" dirty="0" smtClean="0"/>
              <a:t> </a:t>
            </a:r>
            <a:r>
              <a:rPr lang="en-GB" sz="1600" dirty="0" err="1" smtClean="0"/>
              <a:t>bahwa</a:t>
            </a:r>
            <a:r>
              <a:rPr lang="en-GB" sz="1600" dirty="0" smtClean="0"/>
              <a:t> </a:t>
            </a:r>
            <a:r>
              <a:rPr lang="en-GB" sz="1600" dirty="0" err="1" smtClean="0"/>
              <a:t>himpunan</a:t>
            </a:r>
            <a:r>
              <a:rPr lang="en-GB" sz="1600" dirty="0" smtClean="0"/>
              <a:t> NP Complete problem </a:t>
            </a:r>
            <a:r>
              <a:rPr lang="en-GB" sz="1600" dirty="0" err="1" smtClean="0"/>
              <a:t>ini</a:t>
            </a:r>
            <a:r>
              <a:rPr lang="en-GB" sz="1600" dirty="0" smtClean="0"/>
              <a:t> </a:t>
            </a:r>
            <a:r>
              <a:rPr lang="en-GB" sz="1600" dirty="0" err="1" smtClean="0"/>
              <a:t>akan</a:t>
            </a:r>
            <a:r>
              <a:rPr lang="en-GB" sz="1600" dirty="0" smtClean="0"/>
              <a:t> </a:t>
            </a:r>
            <a:r>
              <a:rPr lang="en-GB" sz="1600" dirty="0" err="1" smtClean="0"/>
              <a:t>tetap</a:t>
            </a:r>
            <a:r>
              <a:rPr lang="en-GB" sz="1600" dirty="0" smtClean="0"/>
              <a:t> </a:t>
            </a:r>
            <a:r>
              <a:rPr lang="en-GB" sz="1600" dirty="0" err="1" smtClean="0"/>
              <a:t>sulit</a:t>
            </a:r>
            <a:r>
              <a:rPr lang="en-GB" sz="1600" dirty="0" smtClean="0"/>
              <a:t>, </a:t>
            </a:r>
            <a:r>
              <a:rPr lang="en-GB" sz="1600" dirty="0" err="1" smtClean="0"/>
              <a:t>dan</a:t>
            </a:r>
            <a:r>
              <a:rPr lang="en-GB" sz="1600" dirty="0" smtClean="0"/>
              <a:t> </a:t>
            </a:r>
            <a:r>
              <a:rPr lang="en-GB" sz="1600" dirty="0" err="1" smtClean="0"/>
              <a:t>selamanya</a:t>
            </a:r>
            <a:r>
              <a:rPr lang="en-GB" sz="1600" dirty="0" smtClean="0"/>
              <a:t> </a:t>
            </a:r>
            <a:r>
              <a:rPr lang="en-GB" sz="1600" dirty="0" err="1" smtClean="0"/>
              <a:t>tak</a:t>
            </a:r>
            <a:r>
              <a:rPr lang="en-GB" sz="1600" dirty="0" smtClean="0"/>
              <a:t> </a:t>
            </a:r>
            <a:r>
              <a:rPr lang="en-GB" sz="1600" dirty="0" err="1" smtClean="0"/>
              <a:t>terpecahkan</a:t>
            </a:r>
            <a:endParaRPr lang="en-GB" sz="1600" dirty="0" smtClean="0"/>
          </a:p>
          <a:p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 NP-Complete 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Boolean </a:t>
            </a:r>
            <a:r>
              <a:rPr lang="en-GB" dirty="0" err="1" smtClean="0"/>
              <a:t>satisfiability</a:t>
            </a:r>
            <a:r>
              <a:rPr lang="en-GB" dirty="0" smtClean="0"/>
              <a:t> </a:t>
            </a:r>
            <a:r>
              <a:rPr lang="en-GB" b="1" dirty="0" smtClean="0"/>
              <a:t>problem</a:t>
            </a:r>
            <a:r>
              <a:rPr lang="en-GB" dirty="0" smtClean="0"/>
              <a:t> (SAT)</a:t>
            </a:r>
          </a:p>
          <a:p>
            <a:r>
              <a:rPr lang="en-GB" dirty="0" smtClean="0"/>
              <a:t>Knapsack </a:t>
            </a:r>
            <a:r>
              <a:rPr lang="en-GB" b="1" dirty="0" smtClean="0"/>
              <a:t>problem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Hamiltonian path </a:t>
            </a:r>
            <a:r>
              <a:rPr lang="en-GB" b="1" dirty="0" smtClean="0"/>
              <a:t>problem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Travelling salesman </a:t>
            </a:r>
            <a:r>
              <a:rPr lang="en-GB" b="1" dirty="0" smtClean="0"/>
              <a:t>problem</a:t>
            </a:r>
            <a:r>
              <a:rPr lang="en-GB" dirty="0" smtClean="0"/>
              <a:t> (decision version)</a:t>
            </a:r>
          </a:p>
          <a:p>
            <a:r>
              <a:rPr lang="en-GB" dirty="0" err="1" smtClean="0"/>
              <a:t>Subgraph</a:t>
            </a:r>
            <a:r>
              <a:rPr lang="en-GB" dirty="0" smtClean="0"/>
              <a:t> isomorphism </a:t>
            </a:r>
            <a:r>
              <a:rPr lang="en-GB" b="1" dirty="0" smtClean="0"/>
              <a:t>problem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Subset sum </a:t>
            </a:r>
            <a:r>
              <a:rPr lang="en-GB" b="1" dirty="0" smtClean="0"/>
              <a:t>problem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Clique </a:t>
            </a:r>
            <a:r>
              <a:rPr lang="en-GB" b="1" dirty="0" smtClean="0"/>
              <a:t>problem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Vertex cover </a:t>
            </a:r>
            <a:r>
              <a:rPr lang="en-GB" b="1" dirty="0" smtClean="0"/>
              <a:t>problem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Contoh NP Complete problems (NP Problem </a:t>
            </a:r>
            <a:r>
              <a:rPr lang="en-GB" dirty="0" err="1" smtClean="0"/>
              <a:t>versi</a:t>
            </a:r>
            <a:r>
              <a:rPr lang="en-GB" dirty="0" smtClean="0"/>
              <a:t> decision)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hadiah</a:t>
            </a:r>
            <a:r>
              <a:rPr lang="en-GB" dirty="0" smtClean="0"/>
              <a:t> </a:t>
            </a:r>
            <a:r>
              <a:rPr lang="en-GB" dirty="0" err="1" smtClean="0"/>
              <a:t>sejuta</a:t>
            </a:r>
            <a:r>
              <a:rPr lang="en-GB" dirty="0" smtClean="0"/>
              <a:t> dollar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siapapun</a:t>
            </a:r>
            <a:r>
              <a:rPr lang="en-GB" dirty="0" smtClean="0"/>
              <a:t> yang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memperoleh</a:t>
            </a:r>
            <a:r>
              <a:rPr lang="en-GB" dirty="0" smtClean="0"/>
              <a:t> </a:t>
            </a:r>
            <a:r>
              <a:rPr lang="en-GB" dirty="0" err="1" smtClean="0"/>
              <a:t>solusi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pertanyaan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:</a:t>
            </a:r>
          </a:p>
          <a:p>
            <a:r>
              <a:rPr lang="en-GB" dirty="0" smtClean="0"/>
              <a:t>If it’s </a:t>
            </a:r>
            <a:r>
              <a:rPr lang="en-GB" b="1" dirty="0" smtClean="0">
                <a:solidFill>
                  <a:srgbClr val="FF0000"/>
                </a:solidFill>
              </a:rPr>
              <a:t>easy to check </a:t>
            </a:r>
            <a:r>
              <a:rPr lang="en-GB" dirty="0" smtClean="0"/>
              <a:t>that a solution to a problem is correct, is it also </a:t>
            </a: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easy to solve </a:t>
            </a:r>
            <a:r>
              <a:rPr lang="en-GB" dirty="0" smtClean="0"/>
              <a:t>the problem?</a:t>
            </a:r>
          </a:p>
          <a:p>
            <a:r>
              <a:rPr lang="en-GB" dirty="0" smtClean="0"/>
              <a:t>( P vs. NP )</a:t>
            </a:r>
          </a:p>
          <a:p>
            <a:r>
              <a:rPr lang="en-US" dirty="0" smtClean="0"/>
              <a:t>Millennium Prize Problems http://www.claymath.org/millennium-problems/p-vs-np-problem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125" y="2009550"/>
            <a:ext cx="8582101" cy="4025490"/>
          </a:xfrm>
        </p:spPr>
        <p:txBody>
          <a:bodyPr/>
          <a:lstStyle/>
          <a:p>
            <a:r>
              <a:rPr lang="en-GB" b="1" dirty="0" smtClean="0"/>
              <a:t>decision </a:t>
            </a:r>
            <a:r>
              <a:rPr lang="en-GB" b="1" dirty="0" smtClean="0"/>
              <a:t>problems: </a:t>
            </a:r>
            <a:r>
              <a:rPr lang="en-GB" dirty="0" smtClean="0"/>
              <a:t>problems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jawaban</a:t>
            </a:r>
            <a:r>
              <a:rPr lang="en-GB" dirty="0" smtClean="0"/>
              <a:t>  yes/no</a:t>
            </a:r>
            <a:endParaRPr lang="en-GB" dirty="0" smtClean="0"/>
          </a:p>
          <a:p>
            <a:r>
              <a:rPr lang="en-GB" b="1" dirty="0" smtClean="0"/>
              <a:t>P</a:t>
            </a:r>
            <a:r>
              <a:rPr lang="en-GB" dirty="0" smtClean="0"/>
              <a:t>: </a:t>
            </a:r>
            <a:r>
              <a:rPr lang="en-GB" dirty="0" smtClean="0"/>
              <a:t>set of poly.-time solvable decision problems</a:t>
            </a:r>
          </a:p>
          <a:p>
            <a:r>
              <a:rPr lang="en-GB" b="1" dirty="0" smtClean="0"/>
              <a:t>NP</a:t>
            </a:r>
            <a:r>
              <a:rPr lang="en-GB" dirty="0" smtClean="0"/>
              <a:t>: </a:t>
            </a:r>
            <a:r>
              <a:rPr lang="en-GB" dirty="0" smtClean="0"/>
              <a:t>set of problems whose </a:t>
            </a:r>
            <a:r>
              <a:rPr lang="en-GB" b="1" dirty="0" smtClean="0"/>
              <a:t>‘yes’ </a:t>
            </a:r>
            <a:r>
              <a:rPr lang="en-GB" dirty="0" smtClean="0"/>
              <a:t>instances can </a:t>
            </a:r>
            <a:r>
              <a:rPr lang="en-GB" dirty="0" smtClean="0"/>
              <a:t>be </a:t>
            </a:r>
            <a:r>
              <a:rPr lang="en-GB" i="1" dirty="0" smtClean="0"/>
              <a:t>verified</a:t>
            </a:r>
            <a:r>
              <a:rPr lang="en-GB" dirty="0" smtClean="0"/>
              <a:t> </a:t>
            </a:r>
            <a:r>
              <a:rPr lang="en-GB" dirty="0" smtClean="0"/>
              <a:t>(not solved) in poly. time, given a </a:t>
            </a:r>
            <a:r>
              <a:rPr lang="en-GB" dirty="0" smtClean="0"/>
              <a:t>suitable proof</a:t>
            </a:r>
            <a:endParaRPr lang="en-GB" dirty="0" smtClean="0"/>
          </a:p>
          <a:p>
            <a:r>
              <a:rPr lang="en-GB" b="1" dirty="0" smtClean="0"/>
              <a:t>P </a:t>
            </a:r>
            <a:r>
              <a:rPr lang="en-GB" b="1" dirty="0" smtClean="0">
                <a:sym typeface="Symbol"/>
              </a:rPr>
              <a:t></a:t>
            </a:r>
            <a:r>
              <a:rPr lang="en-GB" b="1" dirty="0" smtClean="0"/>
              <a:t> NP </a:t>
            </a:r>
            <a:r>
              <a:rPr lang="en-GB" dirty="0" smtClean="0"/>
              <a:t>: (since </a:t>
            </a:r>
            <a:r>
              <a:rPr lang="en-GB" dirty="0" smtClean="0"/>
              <a:t>solution constitutes </a:t>
            </a:r>
            <a:r>
              <a:rPr lang="en-GB" dirty="0" smtClean="0"/>
              <a:t>proof)</a:t>
            </a:r>
            <a:endParaRPr lang="en-GB" dirty="0" smtClean="0"/>
          </a:p>
          <a:p>
            <a:r>
              <a:rPr lang="en-GB" b="1" dirty="0" smtClean="0"/>
              <a:t>P </a:t>
            </a:r>
            <a:r>
              <a:rPr lang="en-GB" b="1" dirty="0" smtClean="0"/>
              <a:t>≠ NP </a:t>
            </a:r>
            <a:r>
              <a:rPr lang="en-GB" dirty="0" smtClean="0"/>
              <a:t>:probably </a:t>
            </a:r>
            <a:r>
              <a:rPr lang="en-GB" dirty="0" smtClean="0"/>
              <a:t>though proof is seeming difficult!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GB" sz="2000" dirty="0" err="1" smtClean="0"/>
              <a:t>Teori</a:t>
            </a:r>
            <a:r>
              <a:rPr lang="en-GB" sz="2000" dirty="0" smtClean="0"/>
              <a:t> automata </a:t>
            </a:r>
            <a:r>
              <a:rPr lang="en-GB" sz="2000" dirty="0" err="1" smtClean="0"/>
              <a:t>terkait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pendefinisian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sifat</a:t>
            </a:r>
            <a:r>
              <a:rPr lang="en-GB" sz="2000" dirty="0" smtClean="0"/>
              <a:t> model </a:t>
            </a:r>
            <a:r>
              <a:rPr lang="en-GB" sz="2000" dirty="0" err="1" smtClean="0"/>
              <a:t>matematika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komputasi</a:t>
            </a:r>
            <a:r>
              <a:rPr lang="en-GB" sz="2000" dirty="0" smtClean="0"/>
              <a:t>. </a:t>
            </a:r>
            <a:endParaRPr lang="en-GB" sz="2000" dirty="0" smtClean="0"/>
          </a:p>
          <a:p>
            <a:r>
              <a:rPr lang="en-GB" sz="2000" dirty="0" err="1" smtClean="0"/>
              <a:t>Salah</a:t>
            </a:r>
            <a:r>
              <a:rPr lang="en-GB" sz="2000" dirty="0" smtClean="0"/>
              <a:t> </a:t>
            </a:r>
            <a:r>
              <a:rPr lang="en-GB" sz="2000" dirty="0" err="1" smtClean="0"/>
              <a:t>satu</a:t>
            </a:r>
            <a:r>
              <a:rPr lang="en-GB" sz="2000" dirty="0" smtClean="0"/>
              <a:t> </a:t>
            </a:r>
            <a:r>
              <a:rPr lang="en-GB" sz="2000" dirty="0" smtClean="0"/>
              <a:t>model, </a:t>
            </a:r>
            <a:r>
              <a:rPr lang="en-GB" sz="2000" dirty="0" err="1" smtClean="0"/>
              <a:t>yaitu</a:t>
            </a:r>
            <a:r>
              <a:rPr lang="en-GB" sz="2000" dirty="0" smtClean="0"/>
              <a:t> </a:t>
            </a:r>
            <a:r>
              <a:rPr lang="en-GB" sz="2000" b="1" dirty="0" smtClean="0"/>
              <a:t>finite automaton, </a:t>
            </a:r>
            <a:r>
              <a:rPr lang="en-GB" sz="2000" b="1" dirty="0" err="1" smtClean="0"/>
              <a:t>digunakan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dalam</a:t>
            </a:r>
            <a:r>
              <a:rPr lang="en-GB" sz="2000" b="1" dirty="0" smtClean="0"/>
              <a:t> text </a:t>
            </a:r>
            <a:r>
              <a:rPr lang="en-GB" sz="2000" b="1" dirty="0" smtClean="0"/>
              <a:t>processing, compilers, </a:t>
            </a:r>
            <a:r>
              <a:rPr lang="en-GB" sz="2000" b="1" dirty="0" err="1" smtClean="0"/>
              <a:t>dan</a:t>
            </a:r>
            <a:r>
              <a:rPr lang="en-GB" sz="2000" b="1" dirty="0" smtClean="0"/>
              <a:t> </a:t>
            </a:r>
            <a:r>
              <a:rPr lang="en-GB" sz="2000" b="1" dirty="0" smtClean="0"/>
              <a:t>hardware design. </a:t>
            </a:r>
          </a:p>
          <a:p>
            <a:r>
              <a:rPr lang="en-GB" sz="2000" dirty="0" smtClean="0"/>
              <a:t>Model </a:t>
            </a:r>
            <a:r>
              <a:rPr lang="en-GB" sz="2000" dirty="0" err="1" smtClean="0"/>
              <a:t>lainnya</a:t>
            </a:r>
            <a:r>
              <a:rPr lang="en-GB" sz="2000" dirty="0" smtClean="0"/>
              <a:t>, </a:t>
            </a:r>
            <a:r>
              <a:rPr lang="en-GB" sz="2000" dirty="0" err="1" smtClean="0"/>
              <a:t>disebut</a:t>
            </a:r>
            <a:r>
              <a:rPr lang="en-GB" sz="2000" dirty="0" smtClean="0"/>
              <a:t> </a:t>
            </a:r>
            <a:r>
              <a:rPr lang="en-GB" sz="2000" b="1" dirty="0" smtClean="0"/>
              <a:t>context-free grammar, </a:t>
            </a:r>
            <a:r>
              <a:rPr lang="en-GB" sz="2000" b="1" dirty="0" err="1" smtClean="0"/>
              <a:t>digunakan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dalam</a:t>
            </a:r>
            <a:r>
              <a:rPr lang="en-GB" sz="2000" b="1" dirty="0" smtClean="0"/>
              <a:t> programming </a:t>
            </a:r>
            <a:r>
              <a:rPr lang="en-GB" sz="2000" b="1" dirty="0" smtClean="0"/>
              <a:t>languages </a:t>
            </a:r>
            <a:r>
              <a:rPr lang="en-GB" sz="2000" b="1" dirty="0" err="1" smtClean="0"/>
              <a:t>dan</a:t>
            </a:r>
            <a:r>
              <a:rPr lang="en-GB" sz="2000" b="1" dirty="0" smtClean="0"/>
              <a:t> </a:t>
            </a:r>
            <a:r>
              <a:rPr lang="en-GB" sz="2000" b="1" dirty="0" smtClean="0"/>
              <a:t>artificial intelligence. </a:t>
            </a:r>
          </a:p>
          <a:p>
            <a:r>
              <a:rPr lang="en-GB" sz="2000" dirty="0" err="1" smtClean="0"/>
              <a:t>Teori</a:t>
            </a:r>
            <a:r>
              <a:rPr lang="en-GB" sz="2000" dirty="0" smtClean="0"/>
              <a:t> </a:t>
            </a:r>
            <a:r>
              <a:rPr lang="en-GB" sz="2000" i="1" dirty="0" smtClean="0"/>
              <a:t>computability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i="1" dirty="0" smtClean="0"/>
              <a:t>complexity</a:t>
            </a:r>
            <a:r>
              <a:rPr lang="en-GB" sz="2000" dirty="0" smtClean="0"/>
              <a:t> </a:t>
            </a:r>
            <a:r>
              <a:rPr lang="en-GB" sz="2000" dirty="0" err="1" smtClean="0"/>
              <a:t>memerlukan</a:t>
            </a:r>
            <a:r>
              <a:rPr lang="en-GB" sz="2000" dirty="0" smtClean="0"/>
              <a:t> </a:t>
            </a:r>
            <a:r>
              <a:rPr lang="en-GB" sz="2000" dirty="0" err="1" smtClean="0"/>
              <a:t>definisi</a:t>
            </a:r>
            <a:r>
              <a:rPr lang="en-GB" sz="2000" dirty="0" smtClean="0"/>
              <a:t> </a:t>
            </a:r>
            <a:r>
              <a:rPr lang="en-GB" sz="2000" dirty="0" err="1" smtClean="0"/>
              <a:t>komputer</a:t>
            </a:r>
            <a:r>
              <a:rPr lang="en-GB" sz="2000" dirty="0" smtClean="0"/>
              <a:t> yang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ambigu</a:t>
            </a:r>
            <a:r>
              <a:rPr lang="en-GB" sz="2000" dirty="0" smtClean="0"/>
              <a:t> (precise). </a:t>
            </a:r>
            <a:r>
              <a:rPr lang="en-GB" sz="2000" dirty="0" err="1" smtClean="0"/>
              <a:t>Teori</a:t>
            </a:r>
            <a:r>
              <a:rPr lang="en-GB" sz="2000" dirty="0" smtClean="0"/>
              <a:t> automata </a:t>
            </a:r>
            <a:r>
              <a:rPr lang="en-GB" sz="2000" dirty="0" err="1" smtClean="0"/>
              <a:t>memungkinkan</a:t>
            </a:r>
            <a:r>
              <a:rPr lang="en-GB" sz="2000" dirty="0" smtClean="0"/>
              <a:t> </a:t>
            </a:r>
            <a:r>
              <a:rPr lang="en-GB" sz="2000" dirty="0" err="1" smtClean="0"/>
              <a:t>definisi</a:t>
            </a:r>
            <a:r>
              <a:rPr lang="en-GB" sz="2000" dirty="0" smtClean="0"/>
              <a:t> formal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komputasi</a:t>
            </a:r>
            <a:r>
              <a:rPr lang="en-GB" sz="2000" dirty="0" smtClean="0"/>
              <a:t>. </a:t>
            </a:r>
            <a:r>
              <a:rPr lang="en-GB" sz="2000" i="1" dirty="0" smtClean="0"/>
              <a:t>computation</a:t>
            </a:r>
            <a:r>
              <a:rPr lang="en-GB" sz="2000" i="1" dirty="0" smtClean="0"/>
              <a:t>. </a:t>
            </a:r>
          </a:p>
          <a:p>
            <a:endParaRPr lang="en-GB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GB" dirty="0" smtClean="0"/>
              <a:t>Automata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Alan Turing </a:t>
            </a:r>
            <a:r>
              <a:rPr lang="en-GB" dirty="0" err="1" smtClean="0"/>
              <a:t>mendefinisikan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</a:t>
            </a:r>
            <a:r>
              <a:rPr lang="en-GB" dirty="0" err="1" smtClean="0"/>
              <a:t>abstrak</a:t>
            </a:r>
            <a:r>
              <a:rPr lang="en-GB" dirty="0" smtClean="0"/>
              <a:t> (</a:t>
            </a:r>
            <a:r>
              <a:rPr lang="en-GB" dirty="0" err="1" smtClean="0"/>
              <a:t>disebut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Turing) yang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sifat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membaca</a:t>
            </a:r>
            <a:r>
              <a:rPr lang="en-GB" dirty="0" smtClean="0"/>
              <a:t> (</a:t>
            </a:r>
            <a:r>
              <a:rPr lang="en-GB" i="1" dirty="0" smtClean="0"/>
              <a:t>input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menulis</a:t>
            </a:r>
            <a:r>
              <a:rPr lang="en-GB" dirty="0" smtClean="0"/>
              <a:t> (</a:t>
            </a:r>
            <a:r>
              <a:rPr lang="en-GB" i="1" dirty="0" smtClean="0"/>
              <a:t>output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memutuskan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status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simbol</a:t>
            </a:r>
            <a:r>
              <a:rPr lang="en-GB" dirty="0" smtClean="0"/>
              <a:t> yang </a:t>
            </a:r>
            <a:r>
              <a:rPr lang="en-GB" dirty="0" err="1" smtClean="0"/>
              <a:t>dibaca</a:t>
            </a:r>
            <a:r>
              <a:rPr lang="en-GB" dirty="0" smtClean="0"/>
              <a:t>,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menetapkan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langkah</a:t>
            </a:r>
            <a:r>
              <a:rPr lang="en-GB" dirty="0" smtClean="0"/>
              <a:t> </a:t>
            </a:r>
            <a:r>
              <a:rPr lang="en-GB" dirty="0" err="1" smtClean="0"/>
              <a:t>selanjutnya</a:t>
            </a:r>
            <a:endParaRPr lang="en-GB" dirty="0" smtClean="0"/>
          </a:p>
          <a:p>
            <a:r>
              <a:rPr lang="en-GB" dirty="0" err="1" smtClean="0"/>
              <a:t>Tiga</a:t>
            </a:r>
            <a:r>
              <a:rPr lang="en-GB" dirty="0" smtClean="0"/>
              <a:t> </a:t>
            </a:r>
            <a:r>
              <a:rPr lang="en-GB" dirty="0" err="1" smtClean="0"/>
              <a:t>kemungkinan</a:t>
            </a:r>
            <a:r>
              <a:rPr lang="en-GB" dirty="0" smtClean="0"/>
              <a:t> </a:t>
            </a:r>
            <a:r>
              <a:rPr lang="en-GB" dirty="0" err="1" smtClean="0"/>
              <a:t>keluaran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Turing: </a:t>
            </a:r>
            <a:r>
              <a:rPr lang="en-GB" dirty="0" err="1" smtClean="0"/>
              <a:t>mesin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 </a:t>
            </a:r>
            <a:r>
              <a:rPr lang="en-GB" i="1" dirty="0" err="1" smtClean="0"/>
              <a:t>menerima</a:t>
            </a:r>
            <a:r>
              <a:rPr lang="en-GB" i="1" dirty="0" smtClean="0"/>
              <a:t>, </a:t>
            </a:r>
            <a:r>
              <a:rPr lang="en-GB" i="1" dirty="0" err="1" smtClean="0"/>
              <a:t>menolak</a:t>
            </a:r>
            <a:r>
              <a:rPr lang="en-GB" i="1" dirty="0" smtClean="0"/>
              <a:t>, </a:t>
            </a:r>
            <a:r>
              <a:rPr lang="en-GB" i="1" dirty="0" err="1" smtClean="0"/>
              <a:t>atau</a:t>
            </a:r>
            <a:r>
              <a:rPr lang="en-GB" i="1" dirty="0" smtClean="0"/>
              <a:t> </a:t>
            </a:r>
            <a:r>
              <a:rPr lang="en-GB" i="1" dirty="0" smtClean="0"/>
              <a:t>loop </a:t>
            </a:r>
            <a:r>
              <a:rPr lang="en-GB" i="1" dirty="0" smtClean="0"/>
              <a:t>(</a:t>
            </a:r>
            <a:r>
              <a:rPr lang="en-GB" dirty="0" err="1" smtClean="0"/>
              <a:t>mesin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berhenti</a:t>
            </a:r>
            <a:r>
              <a:rPr lang="en-GB" i="1" dirty="0" smtClean="0"/>
              <a:t> </a:t>
            </a:r>
            <a:r>
              <a:rPr lang="en-GB" dirty="0" smtClean="0"/>
              <a:t>/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pernah</a:t>
            </a:r>
            <a:r>
              <a:rPr lang="en-GB" dirty="0" smtClean="0"/>
              <a:t> </a:t>
            </a:r>
            <a:r>
              <a:rPr lang="en-GB" dirty="0" err="1" smtClean="0"/>
              <a:t>menuju</a:t>
            </a:r>
            <a:r>
              <a:rPr lang="en-GB" dirty="0" smtClean="0"/>
              <a:t> halting </a:t>
            </a:r>
            <a:r>
              <a:rPr lang="en-GB" dirty="0" smtClean="0"/>
              <a:t>state).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Note: Turing Machine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800" dirty="0" err="1" smtClean="0"/>
              <a:t>Sebuah</a:t>
            </a:r>
            <a:r>
              <a:rPr lang="en-GB" sz="1800" dirty="0" smtClean="0"/>
              <a:t> </a:t>
            </a:r>
            <a:r>
              <a:rPr lang="en-GB" sz="1800" dirty="0" err="1" smtClean="0"/>
              <a:t>mesin</a:t>
            </a:r>
            <a:r>
              <a:rPr lang="en-GB" sz="1800" dirty="0" smtClean="0"/>
              <a:t> Turing </a:t>
            </a:r>
            <a:r>
              <a:rPr lang="en-GB" sz="1800" i="1" dirty="0" smtClean="0"/>
              <a:t>M </a:t>
            </a:r>
            <a:r>
              <a:rPr lang="en-GB" sz="1800" dirty="0" err="1" smtClean="0"/>
              <a:t>dapat</a:t>
            </a:r>
            <a:r>
              <a:rPr lang="en-GB" sz="1800" dirty="0" smtClean="0"/>
              <a:t> </a:t>
            </a:r>
            <a:r>
              <a:rPr lang="en-GB" sz="1800" dirty="0" err="1" smtClean="0"/>
              <a:t>gagal</a:t>
            </a:r>
            <a:r>
              <a:rPr lang="en-GB" sz="1800" dirty="0" smtClean="0"/>
              <a:t> </a:t>
            </a:r>
            <a:r>
              <a:rPr lang="en-GB" sz="1800" dirty="0" err="1" smtClean="0"/>
              <a:t>menerima</a:t>
            </a:r>
            <a:r>
              <a:rPr lang="en-GB" sz="1800" dirty="0" smtClean="0"/>
              <a:t> input </a:t>
            </a:r>
            <a:r>
              <a:rPr lang="en-GB" sz="1800" dirty="0" err="1" smtClean="0"/>
              <a:t>dengan</a:t>
            </a:r>
            <a:r>
              <a:rPr lang="en-GB" sz="1800" dirty="0" smtClean="0"/>
              <a:t> </a:t>
            </a:r>
            <a:r>
              <a:rPr lang="en-GB" sz="1800" dirty="0" err="1" smtClean="0"/>
              <a:t>mencapai</a:t>
            </a:r>
            <a:r>
              <a:rPr lang="en-GB" sz="1800" dirty="0" smtClean="0"/>
              <a:t> </a:t>
            </a:r>
            <a:r>
              <a:rPr lang="en-GB" sz="1800" i="1" dirty="0" err="1" smtClean="0"/>
              <a:t>q</a:t>
            </a:r>
            <a:r>
              <a:rPr lang="en-GB" sz="1800" i="1" baseline="-25000" dirty="0" err="1" smtClean="0"/>
              <a:t>reject</a:t>
            </a:r>
            <a:r>
              <a:rPr lang="en-GB" sz="1800" i="1" dirty="0" smtClean="0"/>
              <a:t>  state </a:t>
            </a:r>
            <a:r>
              <a:rPr lang="en-GB" sz="1800" dirty="0" err="1" smtClean="0"/>
              <a:t>dan</a:t>
            </a:r>
            <a:r>
              <a:rPr lang="en-GB" sz="1800" dirty="0" smtClean="0"/>
              <a:t> </a:t>
            </a:r>
            <a:r>
              <a:rPr lang="en-GB" sz="1800" dirty="0" err="1" smtClean="0"/>
              <a:t>menolak</a:t>
            </a:r>
            <a:r>
              <a:rPr lang="en-GB" sz="1800" dirty="0" smtClean="0"/>
              <a:t>, </a:t>
            </a:r>
            <a:r>
              <a:rPr lang="en-GB" sz="1800" dirty="0" err="1" smtClean="0"/>
              <a:t>atau</a:t>
            </a:r>
            <a:r>
              <a:rPr lang="en-GB" sz="1800" dirty="0" smtClean="0"/>
              <a:t> looping</a:t>
            </a:r>
            <a:r>
              <a:rPr lang="en-GB" sz="1800" dirty="0" smtClean="0"/>
              <a:t>.</a:t>
            </a:r>
          </a:p>
          <a:p>
            <a:r>
              <a:rPr lang="en-GB" sz="1800" dirty="0" err="1" smtClean="0"/>
              <a:t>Sulit</a:t>
            </a:r>
            <a:r>
              <a:rPr lang="en-GB" sz="1800" dirty="0" smtClean="0"/>
              <a:t> </a:t>
            </a:r>
            <a:r>
              <a:rPr lang="en-GB" sz="1800" dirty="0" err="1" smtClean="0"/>
              <a:t>membedakan</a:t>
            </a:r>
            <a:r>
              <a:rPr lang="en-GB" sz="1800" dirty="0" smtClean="0"/>
              <a:t> </a:t>
            </a:r>
            <a:r>
              <a:rPr lang="en-GB" sz="1800" dirty="0" err="1" smtClean="0"/>
              <a:t>sebuah</a:t>
            </a:r>
            <a:r>
              <a:rPr lang="en-GB" sz="1800" dirty="0" smtClean="0"/>
              <a:t> </a:t>
            </a:r>
            <a:r>
              <a:rPr lang="en-GB" sz="1800" dirty="0" err="1" smtClean="0"/>
              <a:t>mesin</a:t>
            </a:r>
            <a:r>
              <a:rPr lang="en-GB" sz="1800" dirty="0" smtClean="0"/>
              <a:t> yang looping </a:t>
            </a:r>
            <a:r>
              <a:rPr lang="en-GB" sz="1800" dirty="0" err="1" smtClean="0"/>
              <a:t>dari</a:t>
            </a:r>
            <a:r>
              <a:rPr lang="en-GB" sz="1800" dirty="0" smtClean="0"/>
              <a:t> </a:t>
            </a:r>
            <a:r>
              <a:rPr lang="en-GB" sz="1800" dirty="0" err="1" smtClean="0"/>
              <a:t>mesin</a:t>
            </a:r>
            <a:r>
              <a:rPr lang="en-GB" sz="1800" dirty="0" smtClean="0"/>
              <a:t> yang </a:t>
            </a:r>
            <a:r>
              <a:rPr lang="en-GB" sz="1800" dirty="0" err="1" smtClean="0"/>
              <a:t>berjalan</a:t>
            </a:r>
            <a:r>
              <a:rPr lang="en-GB" sz="1800" dirty="0" smtClean="0"/>
              <a:t> </a:t>
            </a:r>
            <a:r>
              <a:rPr lang="en-GB" sz="1800" dirty="0" err="1" smtClean="0"/>
              <a:t>dalam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yang lama. </a:t>
            </a:r>
            <a:endParaRPr lang="en-GB" sz="1800" dirty="0" smtClean="0"/>
          </a:p>
          <a:p>
            <a:r>
              <a:rPr lang="en-GB" sz="1800" b="1" dirty="0" err="1" smtClean="0"/>
              <a:t>Lebih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disukai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mesin</a:t>
            </a:r>
            <a:r>
              <a:rPr lang="en-GB" sz="1800" b="1" dirty="0" smtClean="0"/>
              <a:t> Turing yang </a:t>
            </a:r>
            <a:r>
              <a:rPr lang="en-GB" sz="1800" b="1" i="1" dirty="0" smtClean="0"/>
              <a:t>halt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pada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semua</a:t>
            </a:r>
            <a:r>
              <a:rPr lang="en-GB" sz="1800" b="1" dirty="0" smtClean="0"/>
              <a:t> input</a:t>
            </a:r>
            <a:r>
              <a:rPr lang="en-GB" sz="1800" dirty="0" smtClean="0"/>
              <a:t>; </a:t>
            </a:r>
            <a:r>
              <a:rPr lang="en-GB" sz="1800" dirty="0" err="1" smtClean="0"/>
              <a:t>mesin</a:t>
            </a:r>
            <a:r>
              <a:rPr lang="en-GB" sz="1800" dirty="0" smtClean="0"/>
              <a:t> </a:t>
            </a:r>
            <a:r>
              <a:rPr lang="en-GB" sz="1800" dirty="0" err="1" smtClean="0"/>
              <a:t>seperti</a:t>
            </a:r>
            <a:r>
              <a:rPr lang="en-GB" sz="1800" dirty="0" smtClean="0"/>
              <a:t> </a:t>
            </a:r>
            <a:r>
              <a:rPr lang="en-GB" sz="1800" dirty="0" err="1" smtClean="0"/>
              <a:t>itu</a:t>
            </a:r>
            <a:r>
              <a:rPr lang="en-GB" sz="1800" dirty="0" smtClean="0"/>
              <a:t> </a:t>
            </a:r>
            <a:r>
              <a:rPr lang="en-GB" sz="1800" b="1" dirty="0" err="1" smtClean="0"/>
              <a:t>tidak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pernah</a:t>
            </a:r>
            <a:r>
              <a:rPr lang="en-GB" sz="1800" b="1" dirty="0" smtClean="0"/>
              <a:t> </a:t>
            </a:r>
            <a:r>
              <a:rPr lang="en-GB" sz="1800" b="1" dirty="0" smtClean="0"/>
              <a:t>loop</a:t>
            </a:r>
            <a:r>
              <a:rPr lang="en-GB" sz="1800" dirty="0" smtClean="0"/>
              <a:t>. </a:t>
            </a:r>
          </a:p>
          <a:p>
            <a:r>
              <a:rPr lang="en-GB" sz="1800" dirty="0" err="1" smtClean="0"/>
              <a:t>Mesin</a:t>
            </a:r>
            <a:r>
              <a:rPr lang="en-GB" sz="1800" dirty="0" smtClean="0"/>
              <a:t> </a:t>
            </a:r>
            <a:r>
              <a:rPr lang="en-GB" sz="1800" dirty="0" err="1" smtClean="0"/>
              <a:t>ini</a:t>
            </a:r>
            <a:r>
              <a:rPr lang="en-GB" sz="1800" dirty="0" smtClean="0"/>
              <a:t> </a:t>
            </a:r>
            <a:r>
              <a:rPr lang="en-GB" sz="1800" dirty="0" err="1" smtClean="0"/>
              <a:t>disebut</a:t>
            </a:r>
            <a:r>
              <a:rPr lang="en-GB" sz="1800" dirty="0" smtClean="0"/>
              <a:t> </a:t>
            </a:r>
            <a:r>
              <a:rPr lang="en-GB" sz="1800" b="1" i="1" dirty="0" smtClean="0"/>
              <a:t>deciders</a:t>
            </a:r>
            <a:r>
              <a:rPr lang="en-GB" sz="1800" i="1" dirty="0" smtClean="0"/>
              <a:t> </a:t>
            </a:r>
            <a:r>
              <a:rPr lang="en-GB" sz="1800" dirty="0" err="1" smtClean="0"/>
              <a:t>karena</a:t>
            </a:r>
            <a:r>
              <a:rPr lang="en-GB" sz="1800" dirty="0" smtClean="0"/>
              <a:t> </a:t>
            </a:r>
            <a:r>
              <a:rPr lang="en-GB" sz="1800" dirty="0" err="1" smtClean="0"/>
              <a:t>mereka</a:t>
            </a:r>
            <a:r>
              <a:rPr lang="en-GB" sz="1800" dirty="0" smtClean="0"/>
              <a:t> </a:t>
            </a:r>
            <a:r>
              <a:rPr lang="en-GB" sz="1800" b="1" i="1" dirty="0" err="1" smtClean="0"/>
              <a:t>selalu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membuat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keputusan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untuk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menerima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atau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menolak</a:t>
            </a:r>
            <a:r>
              <a:rPr lang="en-GB" sz="1800" i="1" dirty="0" smtClean="0"/>
              <a:t>.</a:t>
            </a:r>
            <a:endParaRPr lang="en-GB" sz="1800" i="1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 (</a:t>
            </a:r>
            <a:r>
              <a:rPr lang="en-GB" dirty="0" err="1" smtClean="0"/>
              <a:t>lanjutan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2000" dirty="0" err="1" smtClean="0"/>
              <a:t>Jika</a:t>
            </a:r>
            <a:r>
              <a:rPr lang="en-GB" sz="2000" dirty="0" smtClean="0"/>
              <a:t> </a:t>
            </a:r>
            <a:r>
              <a:rPr lang="en-GB" sz="2000" b="1" dirty="0" err="1" smtClean="0">
                <a:solidFill>
                  <a:srgbClr val="FF0000"/>
                </a:solidFill>
              </a:rPr>
              <a:t>mudah</a:t>
            </a:r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</a:rPr>
              <a:t>untuk</a:t>
            </a:r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</a:rPr>
              <a:t>mengecek</a:t>
            </a:r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r>
              <a:rPr lang="en-GB" sz="2000" dirty="0" err="1" smtClean="0"/>
              <a:t>bahwa</a:t>
            </a:r>
            <a:r>
              <a:rPr lang="en-GB" sz="2000" dirty="0" smtClean="0"/>
              <a:t> </a:t>
            </a:r>
            <a:r>
              <a:rPr lang="en-GB" sz="2000" dirty="0" err="1" smtClean="0"/>
              <a:t>solusi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sebuah</a:t>
            </a:r>
            <a:r>
              <a:rPr lang="en-GB" sz="2000" dirty="0" smtClean="0"/>
              <a:t> </a:t>
            </a:r>
            <a:r>
              <a:rPr lang="en-GB" sz="2000" dirty="0" err="1" smtClean="0"/>
              <a:t>masalah</a:t>
            </a:r>
            <a:r>
              <a:rPr lang="en-GB" sz="2000" dirty="0" smtClean="0"/>
              <a:t>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</a:t>
            </a:r>
            <a:r>
              <a:rPr lang="en-GB" sz="2000" dirty="0" err="1" smtClean="0"/>
              <a:t>benar</a:t>
            </a:r>
            <a:r>
              <a:rPr lang="en-GB" sz="2000" dirty="0" smtClean="0"/>
              <a:t>, </a:t>
            </a:r>
            <a:r>
              <a:rPr lang="en-GB" sz="2000" dirty="0" err="1" smtClean="0"/>
              <a:t>apakah</a:t>
            </a:r>
            <a:r>
              <a:rPr lang="en-GB" sz="2000" dirty="0" smtClean="0"/>
              <a:t> </a:t>
            </a:r>
            <a:r>
              <a:rPr lang="en-GB" sz="2000" dirty="0" err="1" smtClean="0"/>
              <a:t>juga</a:t>
            </a:r>
            <a:r>
              <a:rPr lang="en-GB" sz="2000" dirty="0" smtClean="0"/>
              <a:t> </a:t>
            </a:r>
            <a:r>
              <a:rPr lang="en-GB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mudah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memecahkan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err="1" smtClean="0"/>
              <a:t>masalah</a:t>
            </a:r>
            <a:r>
              <a:rPr lang="en-GB" sz="2000" dirty="0" smtClean="0"/>
              <a:t> </a:t>
            </a:r>
            <a:r>
              <a:rPr lang="en-GB" sz="2000" dirty="0" err="1" smtClean="0"/>
              <a:t>tersebut</a:t>
            </a:r>
            <a:r>
              <a:rPr lang="en-GB" sz="2000" dirty="0" smtClean="0"/>
              <a:t>?</a:t>
            </a:r>
            <a:endParaRPr lang="en-GB" sz="2000" dirty="0" smtClean="0"/>
          </a:p>
          <a:p>
            <a:r>
              <a:rPr lang="en-GB" sz="2000" dirty="0" err="1" smtClean="0"/>
              <a:t>Apakah</a:t>
            </a:r>
            <a:r>
              <a:rPr lang="en-GB" sz="2000" dirty="0" smtClean="0"/>
              <a:t> </a:t>
            </a:r>
            <a:r>
              <a:rPr lang="en-GB" sz="2000" dirty="0" err="1" smtClean="0"/>
              <a:t>jika</a:t>
            </a:r>
            <a:r>
              <a:rPr lang="en-GB" sz="2000" dirty="0" smtClean="0"/>
              <a:t> </a:t>
            </a:r>
            <a:r>
              <a:rPr lang="en-GB" sz="2000" dirty="0" err="1" smtClean="0"/>
              <a:t>kita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cepat</a:t>
            </a:r>
            <a:r>
              <a:rPr lang="en-GB" sz="2000" dirty="0" smtClean="0"/>
              <a:t> </a:t>
            </a:r>
            <a:r>
              <a:rPr lang="en-GB" sz="2000" b="1" dirty="0" err="1" smtClean="0"/>
              <a:t>mengenali</a:t>
            </a:r>
            <a:r>
              <a:rPr lang="en-GB" sz="2000" dirty="0" smtClean="0"/>
              <a:t> </a:t>
            </a:r>
            <a:r>
              <a:rPr lang="en-GB" sz="2000" dirty="0" err="1" smtClean="0"/>
              <a:t>jawaban</a:t>
            </a:r>
            <a:r>
              <a:rPr lang="en-GB" sz="2000" dirty="0" smtClean="0"/>
              <a:t> yang </a:t>
            </a:r>
            <a:r>
              <a:rPr lang="en-GB" sz="2000" dirty="0" err="1" smtClean="0"/>
              <a:t>benar</a:t>
            </a:r>
            <a:r>
              <a:rPr lang="en-GB" sz="2000" dirty="0" smtClean="0"/>
              <a:t> (NP</a:t>
            </a:r>
            <a:r>
              <a:rPr lang="en-GB" sz="2000" dirty="0" smtClean="0"/>
              <a:t>) </a:t>
            </a:r>
            <a:r>
              <a:rPr lang="en-GB" sz="2000" dirty="0" err="1" smtClean="0"/>
              <a:t>berarti</a:t>
            </a:r>
            <a:r>
              <a:rPr lang="en-GB" sz="2000" dirty="0" smtClean="0"/>
              <a:t> </a:t>
            </a:r>
            <a:r>
              <a:rPr lang="en-GB" sz="2000" dirty="0" err="1" smtClean="0"/>
              <a:t>juga</a:t>
            </a:r>
            <a:r>
              <a:rPr lang="en-GB" sz="2000" dirty="0" smtClean="0"/>
              <a:t> </a:t>
            </a:r>
            <a:r>
              <a:rPr lang="en-GB" sz="2000" dirty="0" err="1" smtClean="0"/>
              <a:t>ada</a:t>
            </a:r>
            <a:r>
              <a:rPr lang="en-GB" sz="2000" dirty="0" smtClean="0"/>
              <a:t> </a:t>
            </a:r>
            <a:r>
              <a:rPr lang="en-GB" sz="2000" dirty="0" err="1" smtClean="0"/>
              <a:t>cara</a:t>
            </a:r>
            <a:r>
              <a:rPr lang="en-GB" sz="2000" dirty="0" smtClean="0"/>
              <a:t> yang </a:t>
            </a:r>
            <a:r>
              <a:rPr lang="en-GB" sz="2000" dirty="0" err="1" smtClean="0"/>
              <a:t>cepat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b="1" dirty="0" err="1" smtClean="0"/>
              <a:t>menemukannya</a:t>
            </a:r>
            <a:r>
              <a:rPr lang="en-GB" sz="2000" b="1" dirty="0" smtClean="0"/>
              <a:t> </a:t>
            </a:r>
            <a:r>
              <a:rPr lang="en-GB" sz="2000" dirty="0" smtClean="0"/>
              <a:t>(P</a:t>
            </a:r>
            <a:r>
              <a:rPr lang="en-GB" sz="2000" dirty="0" smtClean="0"/>
              <a:t>) ?</a:t>
            </a:r>
          </a:p>
          <a:p>
            <a:r>
              <a:rPr lang="en-GB" sz="2000" dirty="0" err="1" smtClean="0"/>
              <a:t>Sulit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manusia</a:t>
            </a:r>
            <a:r>
              <a:rPr lang="en-GB" sz="2000" dirty="0" smtClean="0"/>
              <a:t>, </a:t>
            </a:r>
            <a:r>
              <a:rPr lang="en-GB" sz="2000" dirty="0" err="1" smtClean="0"/>
              <a:t>mudah</a:t>
            </a:r>
            <a:r>
              <a:rPr lang="en-GB" sz="2000" dirty="0" smtClean="0"/>
              <a:t> </a:t>
            </a:r>
            <a:r>
              <a:rPr lang="en-GB" sz="2000" dirty="0" err="1" smtClean="0"/>
              <a:t>bagi</a:t>
            </a:r>
            <a:r>
              <a:rPr lang="en-GB" sz="2000" dirty="0" smtClean="0"/>
              <a:t> </a:t>
            </a:r>
            <a:r>
              <a:rPr lang="en-GB" sz="2000" dirty="0" err="1" smtClean="0"/>
              <a:t>komputer</a:t>
            </a:r>
            <a:r>
              <a:rPr lang="en-GB" sz="2000" dirty="0" smtClean="0"/>
              <a:t> (</a:t>
            </a:r>
            <a:r>
              <a:rPr lang="en-GB" sz="2000" dirty="0" err="1" smtClean="0"/>
              <a:t>contoh</a:t>
            </a:r>
            <a:r>
              <a:rPr lang="en-GB" sz="2000" dirty="0" smtClean="0"/>
              <a:t>: maze, </a:t>
            </a:r>
            <a:r>
              <a:rPr lang="en-GB" sz="2000" dirty="0" err="1" smtClean="0"/>
              <a:t>rubic</a:t>
            </a:r>
            <a:r>
              <a:rPr lang="en-GB" sz="2000" dirty="0" smtClean="0"/>
              <a:t>, </a:t>
            </a:r>
            <a:r>
              <a:rPr lang="en-GB" sz="2000" dirty="0" err="1" smtClean="0"/>
              <a:t>sudoku</a:t>
            </a:r>
            <a:r>
              <a:rPr lang="en-GB" sz="2000" dirty="0" smtClean="0"/>
              <a:t>). </a:t>
            </a:r>
            <a:r>
              <a:rPr lang="en-GB" sz="2000" dirty="0" err="1" smtClean="0"/>
              <a:t>Komputer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memecahkan</a:t>
            </a:r>
            <a:r>
              <a:rPr lang="en-GB" sz="2000" dirty="0" smtClean="0"/>
              <a:t> </a:t>
            </a:r>
            <a:r>
              <a:rPr lang="en-GB" sz="2000" dirty="0" err="1" smtClean="0"/>
              <a:t>masalah</a:t>
            </a:r>
            <a:r>
              <a:rPr lang="en-GB" sz="2000" dirty="0" smtClean="0"/>
              <a:t> </a:t>
            </a:r>
            <a:r>
              <a:rPr lang="en-GB" sz="2000" dirty="0" err="1" smtClean="0"/>
              <a:t>sudoku</a:t>
            </a:r>
            <a:r>
              <a:rPr lang="en-GB" sz="2000" dirty="0" smtClean="0"/>
              <a:t> 9x9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waktu</a:t>
            </a:r>
            <a:r>
              <a:rPr lang="en-GB" sz="2000" dirty="0" smtClean="0"/>
              <a:t> </a:t>
            </a:r>
            <a:r>
              <a:rPr lang="en-GB" sz="2000" dirty="0" err="1" smtClean="0"/>
              <a:t>beberapa</a:t>
            </a:r>
            <a:r>
              <a:rPr lang="en-GB" sz="2000" dirty="0" smtClean="0"/>
              <a:t> </a:t>
            </a:r>
            <a:r>
              <a:rPr lang="en-GB" sz="2000" dirty="0" err="1" smtClean="0"/>
              <a:t>milidetik</a:t>
            </a:r>
            <a:r>
              <a:rPr lang="en-GB" sz="2000" dirty="0" smtClean="0"/>
              <a:t> </a:t>
            </a:r>
          </a:p>
          <a:p>
            <a:r>
              <a:rPr lang="en-GB" sz="2000" dirty="0" err="1" smtClean="0"/>
              <a:t>Namun</a:t>
            </a:r>
            <a:r>
              <a:rPr lang="en-GB" sz="2000" dirty="0" smtClean="0"/>
              <a:t> </a:t>
            </a:r>
            <a:r>
              <a:rPr lang="en-GB" sz="2000" dirty="0" err="1" smtClean="0"/>
              <a:t>jika</a:t>
            </a:r>
            <a:r>
              <a:rPr lang="en-GB" sz="2000" dirty="0" smtClean="0"/>
              <a:t> </a:t>
            </a:r>
            <a:r>
              <a:rPr lang="en-GB" sz="2000" dirty="0" err="1" smtClean="0"/>
              <a:t>ukuran</a:t>
            </a:r>
            <a:r>
              <a:rPr lang="en-GB" sz="2000" dirty="0" smtClean="0"/>
              <a:t> </a:t>
            </a:r>
            <a:r>
              <a:rPr lang="en-GB" sz="2000" dirty="0" err="1" smtClean="0"/>
              <a:t>sudoku</a:t>
            </a:r>
            <a:r>
              <a:rPr lang="en-GB" sz="2000" dirty="0" smtClean="0"/>
              <a:t> </a:t>
            </a:r>
            <a:r>
              <a:rPr lang="en-GB" sz="2000" dirty="0" err="1" smtClean="0"/>
              <a:t>semakin</a:t>
            </a:r>
            <a:r>
              <a:rPr lang="en-GB" sz="2000" dirty="0" smtClean="0"/>
              <a:t> </a:t>
            </a:r>
            <a:r>
              <a:rPr lang="en-GB" sz="2000" dirty="0" err="1" smtClean="0"/>
              <a:t>besar</a:t>
            </a:r>
            <a:r>
              <a:rPr lang="en-GB" sz="2000" dirty="0" smtClean="0"/>
              <a:t> </a:t>
            </a:r>
            <a:r>
              <a:rPr lang="en-GB" sz="2000" dirty="0" err="1" smtClean="0"/>
              <a:t>maka</a:t>
            </a:r>
            <a:r>
              <a:rPr lang="en-GB" sz="2000" dirty="0" smtClean="0"/>
              <a:t> </a:t>
            </a:r>
            <a:r>
              <a:rPr lang="en-GB" sz="2000" dirty="0" err="1" smtClean="0"/>
              <a:t>permasalahan</a:t>
            </a:r>
            <a:r>
              <a:rPr lang="en-GB" sz="2000" dirty="0" smtClean="0"/>
              <a:t> </a:t>
            </a:r>
            <a:r>
              <a:rPr lang="en-GB" sz="2000" dirty="0" err="1" smtClean="0"/>
              <a:t>semkain</a:t>
            </a:r>
            <a:r>
              <a:rPr lang="en-GB" sz="2000" dirty="0" smtClean="0"/>
              <a:t> </a:t>
            </a:r>
            <a:r>
              <a:rPr lang="en-GB" sz="2000" dirty="0" err="1" smtClean="0"/>
              <a:t>sulit</a:t>
            </a:r>
            <a:r>
              <a:rPr lang="en-GB" sz="2000" dirty="0" smtClean="0"/>
              <a:t>,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cepat</a:t>
            </a:r>
            <a:r>
              <a:rPr lang="en-GB" sz="2000" dirty="0" smtClean="0"/>
              <a:t> </a:t>
            </a:r>
            <a:r>
              <a:rPr lang="en-GB" sz="2000" dirty="0" err="1" smtClean="0"/>
              <a:t>sulit</a:t>
            </a:r>
            <a:r>
              <a:rPr lang="en-GB" sz="2000" dirty="0" smtClean="0"/>
              <a:t> </a:t>
            </a:r>
            <a:r>
              <a:rPr lang="en-GB" sz="2000" dirty="0" err="1" smtClean="0"/>
              <a:t>dipecahkan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</a:t>
            </a:r>
            <a:r>
              <a:rPr lang="en-GB" sz="2000" dirty="0" err="1" smtClean="0"/>
              <a:t>superkomputer</a:t>
            </a:r>
            <a:r>
              <a:rPr lang="en-GB" sz="2000" dirty="0" smtClean="0"/>
              <a:t> </a:t>
            </a:r>
            <a:r>
              <a:rPr lang="en-GB" sz="2000" dirty="0" err="1" smtClean="0"/>
              <a:t>sekalipun</a:t>
            </a:r>
            <a:r>
              <a:rPr lang="en-GB" sz="2000" dirty="0" smtClean="0"/>
              <a:t>.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Pendahuluan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9908" y="1266092"/>
            <a:ext cx="8302290" cy="4768948"/>
          </a:xfrm>
        </p:spPr>
        <p:txBody>
          <a:bodyPr/>
          <a:lstStyle/>
          <a:p>
            <a:r>
              <a:rPr lang="en-GB" dirty="0" smtClean="0"/>
              <a:t>Alan </a:t>
            </a:r>
            <a:r>
              <a:rPr lang="en-GB" dirty="0" smtClean="0"/>
              <a:t>Turing’s paper (the universal computing machine) 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“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mungkin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mnemukan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komputasi</a:t>
            </a:r>
            <a:r>
              <a:rPr lang="en-GB" dirty="0" smtClean="0"/>
              <a:t> computable sequence </a:t>
            </a:r>
            <a:r>
              <a:rPr lang="en-GB" dirty="0" err="1" smtClean="0"/>
              <a:t>apapun</a:t>
            </a:r>
            <a:r>
              <a:rPr lang="en-GB" dirty="0" smtClean="0"/>
              <a:t>”</a:t>
            </a:r>
            <a:endParaRPr lang="en-GB" dirty="0" smtClean="0"/>
          </a:p>
          <a:p>
            <a:pPr lvl="1"/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operasi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dari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mesin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dapat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dituliskan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dalam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bentuk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sebuah</a:t>
            </a:r>
            <a:r>
              <a:rPr lang="en-GB" dirty="0" smtClean="0">
                <a:sym typeface="Wingdings" pitchFamily="2" charset="2"/>
              </a:rPr>
              <a:t> program</a:t>
            </a:r>
            <a:endParaRPr lang="en-GB" dirty="0" smtClean="0">
              <a:sym typeface="Wingdings" pitchFamily="2" charset="2"/>
            </a:endParaRPr>
          </a:p>
          <a:p>
            <a:r>
              <a:rPr lang="en-GB" dirty="0" smtClean="0"/>
              <a:t>John von Neumann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>
                <a:sym typeface="Wingdings" pitchFamily="2" charset="2"/>
              </a:rPr>
              <a:t>program </a:t>
            </a:r>
            <a:r>
              <a:rPr lang="en-GB" dirty="0" err="1" smtClean="0">
                <a:sym typeface="Wingdings" pitchFamily="2" charset="2"/>
              </a:rPr>
              <a:t>adalah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err="1" smtClean="0">
                <a:sym typeface="Wingdings" pitchFamily="2" charset="2"/>
              </a:rPr>
              <a:t>m</a:t>
            </a:r>
            <a:r>
              <a:rPr lang="en-GB" dirty="0" err="1" smtClean="0">
                <a:sym typeface="Wingdings" pitchFamily="2" charset="2"/>
              </a:rPr>
              <a:t>esin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itu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sendiri</a:t>
            </a:r>
            <a:r>
              <a:rPr lang="en-GB" dirty="0" smtClean="0">
                <a:sym typeface="Wingdings" pitchFamily="2" charset="2"/>
              </a:rPr>
              <a:t> (</a:t>
            </a:r>
            <a:r>
              <a:rPr lang="en-GB" dirty="0" err="1" smtClean="0">
                <a:sym typeface="Wingdings" pitchFamily="2" charset="2"/>
              </a:rPr>
              <a:t>komputer</a:t>
            </a:r>
            <a:r>
              <a:rPr lang="en-GB" dirty="0" smtClean="0">
                <a:sym typeface="Wingdings" pitchFamily="2" charset="2"/>
              </a:rPr>
              <a:t>).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10/17/2018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216742" y="4107766"/>
            <a:ext cx="984738" cy="57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ALU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921319" y="5233182"/>
            <a:ext cx="1617785" cy="8018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7709111" y="4684542"/>
            <a:ext cx="21101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7730212" y="4684542"/>
            <a:ext cx="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4203</TotalTime>
  <Words>2063</Words>
  <Application>Microsoft Office PowerPoint</Application>
  <PresentationFormat>On-screen Show (4:3)</PresentationFormat>
  <Paragraphs>337</Paragraphs>
  <Slides>44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template_informatika_slide</vt:lpstr>
      <vt:lpstr>CSH2B3 / TEORI BAHASA DAN AUTOMATA</vt:lpstr>
      <vt:lpstr>Note: Tiga area teori komputasi</vt:lpstr>
      <vt:lpstr>Complexity</vt:lpstr>
      <vt:lpstr>Computability</vt:lpstr>
      <vt:lpstr>Automata</vt:lpstr>
      <vt:lpstr>Note: Turing Machine</vt:lpstr>
      <vt:lpstr>.. (lanjutan)</vt:lpstr>
      <vt:lpstr>Pendahuluan</vt:lpstr>
      <vt:lpstr>Slide 9</vt:lpstr>
      <vt:lpstr>Namun ...</vt:lpstr>
      <vt:lpstr>Cara mengukur waktu yang digunakan untuk memecahkan suatu masalah. </vt:lpstr>
      <vt:lpstr>Permasalahan dan algoritma</vt:lpstr>
      <vt:lpstr>.. lanjutan</vt:lpstr>
      <vt:lpstr>Contoh:</vt:lpstr>
      <vt:lpstr>Contoh:</vt:lpstr>
      <vt:lpstr>Slide 16</vt:lpstr>
      <vt:lpstr>Penjumlahan tumbuh lebih lambat daripada perkalian</vt:lpstr>
      <vt:lpstr>Bentuk pertumbuhan mengklasifikasi permasalahan</vt:lpstr>
      <vt:lpstr>Bagaimana mengelompokkan (mengklasifikasikan) permasalahan berdasarkan jumlah waktu yang diperlukan</vt:lpstr>
      <vt:lpstr>Mengapa kita perlu kelas kompleksitas permasalahan? </vt:lpstr>
      <vt:lpstr>Kemungkinan jawaban</vt:lpstr>
      <vt:lpstr>Jika anda tidak bisa melakukan sesuatu, buktikan bahwa hal itu tidak bisa dilakukan</vt:lpstr>
      <vt:lpstr>.. (lanjutan)</vt:lpstr>
      <vt:lpstr>Dengan kata lain</vt:lpstr>
      <vt:lpstr>Keberadaan loop dalam program membuat pertumbuhan beberapa masalah meningkat tajam</vt:lpstr>
      <vt:lpstr>Bentuk pertumbuhan mengklasifikasi permasalahan</vt:lpstr>
      <vt:lpstr>Slide 27</vt:lpstr>
      <vt:lpstr>Slide 28</vt:lpstr>
      <vt:lpstr>Slide 29</vt:lpstr>
      <vt:lpstr>Jadi ...</vt:lpstr>
      <vt:lpstr>Class P (P Problem)</vt:lpstr>
      <vt:lpstr>(cont.)</vt:lpstr>
      <vt:lpstr>The Class NP (NP Problem)</vt:lpstr>
      <vt:lpstr>(lanjutan)</vt:lpstr>
      <vt:lpstr>Slide 35</vt:lpstr>
      <vt:lpstr>Contoh</vt:lpstr>
      <vt:lpstr>NP problem</vt:lpstr>
      <vt:lpstr>Slide 38</vt:lpstr>
      <vt:lpstr>Contoh</vt:lpstr>
      <vt:lpstr>The Class NP-Complete </vt:lpstr>
      <vt:lpstr>Contoh NP Complete problems (NP Problem versi decision)</vt:lpstr>
      <vt:lpstr>Slide 42</vt:lpstr>
      <vt:lpstr>Slide 43</vt:lpstr>
      <vt:lpstr>Slide 44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darfam46@outlook.com</cp:lastModifiedBy>
  <cp:revision>508</cp:revision>
  <dcterms:created xsi:type="dcterms:W3CDTF">2012-11-14T18:53:32Z</dcterms:created>
  <dcterms:modified xsi:type="dcterms:W3CDTF">2018-10-17T10:23:21Z</dcterms:modified>
</cp:coreProperties>
</file>