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58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16975-30F2-B74D-B90F-E83C4C9562E7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CA678-D006-7B41-A446-6998EA1314C2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1F2DA-4C0E-AF48-AAE7-6B5FD0673F17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3548A-BD02-5246-9AB8-6847FF416924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8AD867-E2AA-4D16-94DC-056F885968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02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49DE922-2F34-1241-8A40-1B6D2996FA4E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 err="1" smtClean="0"/>
              <a:t>Teori</a:t>
            </a:r>
            <a:r>
              <a:rPr lang="en-ID" dirty="0" smtClean="0"/>
              <a:t> Bahasa </a:t>
            </a:r>
            <a:r>
              <a:rPr lang="en-ID" dirty="0" err="1" smtClean="0"/>
              <a:t>dan</a:t>
            </a:r>
            <a:r>
              <a:rPr lang="en-ID" dirty="0" smtClean="0"/>
              <a:t> Automata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Pushdown Automata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Intelligent, Computing, and Multimedia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fld id="{061DBC4B-18FA-4641-AED3-09167062A95C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8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54525"/>
            <a:ext cx="7239000" cy="240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Diagram Transisi [2]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60207"/>
            <a:ext cx="8229600" cy="2776537"/>
          </a:xfrm>
        </p:spPr>
        <p:txBody>
          <a:bodyPr/>
          <a:lstStyle/>
          <a:p>
            <a:r>
              <a:rPr lang="en-US" altLang="id-ID" dirty="0"/>
              <a:t>Dari </a:t>
            </a:r>
            <a:r>
              <a:rPr lang="en-US" altLang="id-ID" dirty="0" err="1"/>
              <a:t>gambar</a:t>
            </a:r>
            <a:r>
              <a:rPr lang="en-US" altLang="id-ID" dirty="0"/>
              <a:t> di </a:t>
            </a:r>
            <a:r>
              <a:rPr lang="en-US" altLang="id-ID" dirty="0" err="1"/>
              <a:t>bawah</a:t>
            </a:r>
            <a:r>
              <a:rPr lang="en-US" altLang="id-ID" dirty="0"/>
              <a:t>, state 1 </a:t>
            </a:r>
            <a:r>
              <a:rPr lang="en-US" altLang="id-ID" dirty="0" err="1"/>
              <a:t>dan</a:t>
            </a:r>
            <a:r>
              <a:rPr lang="en-US" altLang="id-ID" dirty="0"/>
              <a:t> 4 </a:t>
            </a:r>
            <a:r>
              <a:rPr lang="en-US" altLang="id-ID" dirty="0" err="1"/>
              <a:t>adalah</a:t>
            </a:r>
            <a:r>
              <a:rPr lang="en-US" altLang="id-ID" dirty="0"/>
              <a:t> final state.</a:t>
            </a:r>
          </a:p>
          <a:p>
            <a:r>
              <a:rPr lang="en-US" altLang="id-ID" dirty="0"/>
              <a:t>State 1 </a:t>
            </a:r>
            <a:r>
              <a:rPr lang="en-US" altLang="id-ID" dirty="0" err="1"/>
              <a:t>adalah</a:t>
            </a:r>
            <a:r>
              <a:rPr lang="en-US" altLang="id-ID" dirty="0"/>
              <a:t> initial state.</a:t>
            </a:r>
          </a:p>
          <a:p>
            <a:r>
              <a:rPr lang="en-US" altLang="id-ID" dirty="0"/>
              <a:t>Dari state 1 </a:t>
            </a: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saat</a:t>
            </a:r>
            <a:r>
              <a:rPr lang="en-US" altLang="id-ID" dirty="0"/>
              <a:t> </a:t>
            </a:r>
            <a:r>
              <a:rPr lang="en-US" altLang="id-ID" dirty="0" err="1"/>
              <a:t>membaca</a:t>
            </a:r>
            <a:r>
              <a:rPr lang="en-US" altLang="id-ID" dirty="0"/>
              <a:t> string </a:t>
            </a:r>
            <a:r>
              <a:rPr lang="en-US" altLang="id-ID" dirty="0" err="1"/>
              <a:t>kosong</a:t>
            </a:r>
            <a:r>
              <a:rPr lang="en-US" altLang="id-ID" dirty="0"/>
              <a:t>, </a:t>
            </a:r>
            <a:r>
              <a:rPr lang="en-US" altLang="id-ID" dirty="0" err="1"/>
              <a:t>maka</a:t>
            </a:r>
            <a:r>
              <a:rPr lang="en-US" altLang="id-ID" dirty="0"/>
              <a:t>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mempop</a:t>
            </a:r>
            <a:r>
              <a:rPr lang="en-US" altLang="id-ID" dirty="0"/>
              <a:t> string </a:t>
            </a:r>
            <a:r>
              <a:rPr lang="en-US" altLang="id-ID" dirty="0" err="1"/>
              <a:t>kosong</a:t>
            </a:r>
            <a:r>
              <a:rPr lang="en-US" altLang="id-ID" dirty="0"/>
              <a:t>, </a:t>
            </a:r>
            <a:r>
              <a:rPr lang="en-US" altLang="id-ID" dirty="0" err="1"/>
              <a:t>dan</a:t>
            </a:r>
            <a:r>
              <a:rPr lang="en-US" altLang="id-ID" dirty="0"/>
              <a:t> </a:t>
            </a:r>
            <a:r>
              <a:rPr lang="en-US" altLang="id-ID" dirty="0" err="1"/>
              <a:t>mempush</a:t>
            </a:r>
            <a:r>
              <a:rPr lang="en-US" altLang="id-ID" dirty="0"/>
              <a:t> # </a:t>
            </a:r>
            <a:r>
              <a:rPr lang="en-US" altLang="id-ID" dirty="0" err="1"/>
              <a:t>baru</a:t>
            </a:r>
            <a:r>
              <a:rPr lang="en-US" altLang="id-ID" dirty="0"/>
              <a:t> </a:t>
            </a:r>
            <a:r>
              <a:rPr lang="en-US" altLang="id-ID" dirty="0" err="1"/>
              <a:t>kemudian</a:t>
            </a:r>
            <a:r>
              <a:rPr lang="en-US" altLang="id-ID" dirty="0"/>
              <a:t> </a:t>
            </a:r>
            <a:r>
              <a:rPr lang="en-US" altLang="id-ID" dirty="0" err="1"/>
              <a:t>pindah</a:t>
            </a:r>
            <a:r>
              <a:rPr lang="en-US" altLang="id-ID" dirty="0"/>
              <a:t> </a:t>
            </a:r>
            <a:r>
              <a:rPr lang="en-US" altLang="id-ID" dirty="0" err="1"/>
              <a:t>ke</a:t>
            </a:r>
            <a:r>
              <a:rPr lang="en-US" altLang="id-ID" dirty="0"/>
              <a:t> state 2.</a:t>
            </a:r>
          </a:p>
        </p:txBody>
      </p:sp>
    </p:spTree>
    <p:extLst>
      <p:ext uri="{BB962C8B-B14F-4D97-AF65-F5344CB8AC3E}">
        <p14:creationId xmlns:p14="http://schemas.microsoft.com/office/powerpoint/2010/main" val="426235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Definisi Formal PDA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PDA dapat didefinisikan secara formal menjadi sextuple dalam bentuk (S, </a:t>
            </a:r>
            <a:r>
              <a:rPr lang="el-GR" altLang="id-ID">
                <a:cs typeface="Arial" charset="0"/>
              </a:rPr>
              <a:t>Σ</a:t>
            </a:r>
            <a:r>
              <a:rPr lang="en-US" altLang="id-ID">
                <a:cs typeface="Arial" charset="0"/>
              </a:rPr>
              <a:t>, </a:t>
            </a:r>
            <a:r>
              <a:rPr lang="en-US" altLang="id-ID">
                <a:cs typeface="Arial" charset="0"/>
                <a:sym typeface="Symbol" pitchFamily="18" charset="2"/>
              </a:rPr>
              <a:t></a:t>
            </a:r>
            <a:r>
              <a:rPr lang="en-US" altLang="id-ID">
                <a:cs typeface="Arial" charset="0"/>
              </a:rPr>
              <a:t>, T, i, F</a:t>
            </a:r>
            <a:r>
              <a:rPr lang="en-US" altLang="id-ID"/>
              <a:t>) dimana :</a:t>
            </a:r>
          </a:p>
          <a:p>
            <a:pPr lvl="1"/>
            <a:r>
              <a:rPr lang="en-US" altLang="id-ID"/>
              <a:t>S adalah himpunan finite state,</a:t>
            </a:r>
          </a:p>
          <a:p>
            <a:pPr lvl="1"/>
            <a:r>
              <a:rPr lang="el-GR" altLang="id-ID">
                <a:cs typeface="Arial" charset="0"/>
              </a:rPr>
              <a:t>Σ</a:t>
            </a:r>
            <a:r>
              <a:rPr lang="en-US" altLang="id-ID">
                <a:cs typeface="Arial" charset="0"/>
              </a:rPr>
              <a:t> adalah machine alphabet,</a:t>
            </a:r>
          </a:p>
          <a:p>
            <a:pPr lvl="1"/>
            <a:r>
              <a:rPr lang="en-US" altLang="id-ID">
                <a:cs typeface="Arial" charset="0"/>
                <a:sym typeface="Symbol" pitchFamily="18" charset="2"/>
              </a:rPr>
              <a:t> adalah himpunan stack symbol</a:t>
            </a:r>
            <a:r>
              <a:rPr lang="en-US" altLang="id-ID">
                <a:cs typeface="Arial" charset="0"/>
              </a:rPr>
              <a:t>,</a:t>
            </a:r>
          </a:p>
          <a:p>
            <a:pPr lvl="1"/>
            <a:r>
              <a:rPr lang="en-US" altLang="id-ID">
                <a:cs typeface="Arial" charset="0"/>
              </a:rPr>
              <a:t>T adalah himpunan transisi,</a:t>
            </a:r>
          </a:p>
          <a:p>
            <a:pPr lvl="1"/>
            <a:r>
              <a:rPr lang="en-US" altLang="id-ID">
                <a:cs typeface="Arial" charset="0"/>
              </a:rPr>
              <a:t>i adalah initial state (bagian dari S),</a:t>
            </a:r>
          </a:p>
          <a:p>
            <a:pPr lvl="1"/>
            <a:r>
              <a:rPr lang="en-US" altLang="id-ID">
                <a:cs typeface="Arial" charset="0"/>
              </a:rPr>
              <a:t>F adalah himpunan accepted state.</a:t>
            </a:r>
          </a:p>
        </p:txBody>
      </p:sp>
    </p:spTree>
    <p:extLst>
      <p:ext uri="{BB962C8B-B14F-4D97-AF65-F5344CB8AC3E}">
        <p14:creationId xmlns:p14="http://schemas.microsoft.com/office/powerpoint/2010/main" val="254984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PDA as Language Accepter [1]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Cara hampir sama dengan di FA.</a:t>
            </a:r>
          </a:p>
          <a:p>
            <a:r>
              <a:rPr lang="en-US" altLang="id-ID"/>
              <a:t>Tempatkan string di tape, mesin akan membaca dari yang paling kiri.</a:t>
            </a:r>
          </a:p>
          <a:p>
            <a:r>
              <a:rPr lang="en-US" altLang="id-ID"/>
              <a:t>Mesin akan mulai di initial state dengan stack kosong.</a:t>
            </a:r>
          </a:p>
          <a:p>
            <a:r>
              <a:rPr lang="en-US" altLang="id-ID"/>
              <a:t>Mesin akan menerima jika string memungkinkan mesin menjangkau accepted state setelah membaca semua string.</a:t>
            </a:r>
          </a:p>
        </p:txBody>
      </p:sp>
    </p:spTree>
    <p:extLst>
      <p:ext uri="{BB962C8B-B14F-4D97-AF65-F5344CB8AC3E}">
        <p14:creationId xmlns:p14="http://schemas.microsoft.com/office/powerpoint/2010/main" val="53329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PDA as Language Accepter [2]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/>
              <a:t>Bahasa yang </a:t>
            </a:r>
            <a:r>
              <a:rPr lang="en-US" altLang="id-ID" dirty="0" err="1"/>
              <a:t>diterima</a:t>
            </a:r>
            <a:r>
              <a:rPr lang="en-US" altLang="id-ID" dirty="0"/>
              <a:t> </a:t>
            </a:r>
            <a:r>
              <a:rPr lang="en-US" altLang="id-ID" dirty="0" err="1"/>
              <a:t>oleh</a:t>
            </a:r>
            <a:r>
              <a:rPr lang="en-US" altLang="id-ID" dirty="0"/>
              <a:t> </a:t>
            </a:r>
            <a:r>
              <a:rPr lang="en-US" altLang="id-ID" dirty="0" err="1"/>
              <a:t>mesin</a:t>
            </a:r>
            <a:r>
              <a:rPr lang="en-US" altLang="id-ID" dirty="0"/>
              <a:t> PDA M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membentuk</a:t>
            </a:r>
            <a:r>
              <a:rPr lang="en-US" altLang="id-ID" dirty="0"/>
              <a:t> </a:t>
            </a:r>
            <a:r>
              <a:rPr lang="en-US" altLang="id-ID" dirty="0" err="1"/>
              <a:t>bahasa</a:t>
            </a:r>
            <a:r>
              <a:rPr lang="en-US" altLang="id-ID" dirty="0"/>
              <a:t> L(M).</a:t>
            </a:r>
          </a:p>
          <a:p>
            <a:r>
              <a:rPr lang="en-US" altLang="id-ID" dirty="0"/>
              <a:t>Bahasa L(M)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err="1"/>
              <a:t>himpunan</a:t>
            </a:r>
            <a:r>
              <a:rPr lang="en-US" altLang="id-ID" dirty="0"/>
              <a:t> </a:t>
            </a:r>
            <a:r>
              <a:rPr lang="en-US" altLang="id-ID" dirty="0" err="1"/>
              <a:t>semua</a:t>
            </a:r>
            <a:r>
              <a:rPr lang="en-US" altLang="id-ID" dirty="0"/>
              <a:t> string yang </a:t>
            </a:r>
            <a:r>
              <a:rPr lang="en-US" altLang="id-ID" dirty="0" err="1"/>
              <a:t>diterima</a:t>
            </a:r>
            <a:r>
              <a:rPr lang="en-US" altLang="id-ID" dirty="0"/>
              <a:t> </a:t>
            </a:r>
            <a:r>
              <a:rPr lang="en-US" altLang="id-ID" dirty="0" err="1"/>
              <a:t>oleh</a:t>
            </a:r>
            <a:r>
              <a:rPr lang="en-US" altLang="id-ID" dirty="0"/>
              <a:t> </a:t>
            </a:r>
            <a:r>
              <a:rPr lang="en-US" altLang="id-ID" dirty="0" err="1"/>
              <a:t>mesin</a:t>
            </a:r>
            <a:r>
              <a:rPr lang="en-US" altLang="id-ID" dirty="0"/>
              <a:t> M </a:t>
            </a:r>
            <a:r>
              <a:rPr lang="en-US" altLang="id-ID" dirty="0" err="1"/>
              <a:t>kita</a:t>
            </a:r>
            <a:r>
              <a:rPr lang="en-US" altLang="id-ID" dirty="0"/>
              <a:t> (</a:t>
            </a:r>
            <a:r>
              <a:rPr lang="en-US" altLang="id-ID" dirty="0" err="1"/>
              <a:t>bukan</a:t>
            </a:r>
            <a:r>
              <a:rPr lang="en-US" altLang="id-ID" dirty="0"/>
              <a:t> </a:t>
            </a:r>
            <a:r>
              <a:rPr lang="en-US" altLang="id-ID" dirty="0" err="1"/>
              <a:t>beberapa</a:t>
            </a:r>
            <a:r>
              <a:rPr lang="en-US" altLang="id-ID" dirty="0"/>
              <a:t>).</a:t>
            </a:r>
          </a:p>
          <a:p>
            <a:r>
              <a:rPr lang="en-US" altLang="id-ID" dirty="0"/>
              <a:t>Salah </a:t>
            </a:r>
            <a:r>
              <a:rPr lang="en-US" altLang="id-ID" dirty="0" err="1"/>
              <a:t>satu</a:t>
            </a:r>
            <a:r>
              <a:rPr lang="en-US" altLang="id-ID" dirty="0"/>
              <a:t> </a:t>
            </a:r>
            <a:r>
              <a:rPr lang="en-US" altLang="id-ID" dirty="0" err="1"/>
              <a:t>bentuk</a:t>
            </a:r>
            <a:r>
              <a:rPr lang="en-US" altLang="id-ID" dirty="0"/>
              <a:t> </a:t>
            </a:r>
            <a:r>
              <a:rPr lang="en-US" altLang="id-ID" dirty="0" err="1"/>
              <a:t>penting</a:t>
            </a:r>
            <a:r>
              <a:rPr lang="en-US" altLang="id-ID" dirty="0"/>
              <a:t> </a:t>
            </a:r>
            <a:r>
              <a:rPr lang="en-US" altLang="id-ID" dirty="0" err="1"/>
              <a:t>dari</a:t>
            </a:r>
            <a:r>
              <a:rPr lang="en-US" altLang="id-ID" dirty="0"/>
              <a:t> </a:t>
            </a:r>
            <a:r>
              <a:rPr lang="en-US" altLang="id-ID" dirty="0" err="1"/>
              <a:t>mesin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err="1"/>
              <a:t>transisi</a:t>
            </a:r>
            <a:r>
              <a:rPr lang="en-US" altLang="id-ID" dirty="0"/>
              <a:t> (p, x, </a:t>
            </a:r>
            <a:r>
              <a:rPr lang="el-GR" altLang="id-ID" dirty="0">
                <a:cs typeface="Arial" charset="0"/>
              </a:rPr>
              <a:t>λ</a:t>
            </a:r>
            <a:r>
              <a:rPr lang="en-US" altLang="id-ID" dirty="0"/>
              <a:t>; q, </a:t>
            </a:r>
            <a:r>
              <a:rPr lang="el-GR" altLang="id-ID" dirty="0">
                <a:cs typeface="Arial" charset="0"/>
              </a:rPr>
              <a:t>λ</a:t>
            </a:r>
            <a:r>
              <a:rPr lang="en-US" altLang="id-ID" dirty="0"/>
              <a:t>). </a:t>
            </a:r>
            <a:r>
              <a:rPr lang="en-US" altLang="id-ID" dirty="0" err="1"/>
              <a:t>Bentuk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adalah</a:t>
            </a:r>
            <a:r>
              <a:rPr lang="en-US" altLang="id-ID" dirty="0"/>
              <a:t> </a:t>
            </a:r>
            <a:r>
              <a:rPr lang="en-US" altLang="id-ID" dirty="0" err="1"/>
              <a:t>bentuk</a:t>
            </a:r>
            <a:r>
              <a:rPr lang="en-US" altLang="id-ID" dirty="0"/>
              <a:t> lain </a:t>
            </a:r>
            <a:r>
              <a:rPr lang="en-US" altLang="id-ID" dirty="0" err="1"/>
              <a:t>dari</a:t>
            </a:r>
            <a:r>
              <a:rPr lang="en-US" altLang="id-ID" dirty="0"/>
              <a:t> FA.</a:t>
            </a:r>
          </a:p>
          <a:p>
            <a:r>
              <a:rPr lang="en-US" altLang="id-ID" dirty="0"/>
              <a:t>Salah </a:t>
            </a:r>
            <a:r>
              <a:rPr lang="en-US" altLang="id-ID" dirty="0" err="1"/>
              <a:t>satu</a:t>
            </a:r>
            <a:r>
              <a:rPr lang="en-US" altLang="id-ID" dirty="0"/>
              <a:t> </a:t>
            </a:r>
            <a:r>
              <a:rPr lang="en-US" altLang="id-ID" dirty="0" err="1"/>
              <a:t>kelebihan</a:t>
            </a:r>
            <a:r>
              <a:rPr lang="en-US" altLang="id-ID" dirty="0"/>
              <a:t> lain </a:t>
            </a:r>
            <a:r>
              <a:rPr lang="en-US" altLang="id-ID" dirty="0" err="1"/>
              <a:t>adalah</a:t>
            </a:r>
            <a:r>
              <a:rPr lang="en-US" altLang="id-ID" dirty="0"/>
              <a:t> PDA </a:t>
            </a:r>
            <a:r>
              <a:rPr lang="en-US" altLang="id-ID" dirty="0" err="1"/>
              <a:t>juga</a:t>
            </a:r>
            <a:r>
              <a:rPr lang="en-US" altLang="id-ID" dirty="0"/>
              <a:t> </a:t>
            </a:r>
            <a:r>
              <a:rPr lang="en-US" altLang="id-ID" dirty="0" err="1"/>
              <a:t>bisa</a:t>
            </a:r>
            <a:r>
              <a:rPr lang="en-US" altLang="id-ID" dirty="0"/>
              <a:t> </a:t>
            </a:r>
            <a:r>
              <a:rPr lang="en-US" altLang="id-ID" dirty="0" err="1"/>
              <a:t>membaca</a:t>
            </a:r>
            <a:r>
              <a:rPr lang="en-US" altLang="id-ID" dirty="0"/>
              <a:t> </a:t>
            </a:r>
            <a:r>
              <a:rPr lang="en-US" altLang="id-ID" dirty="0" err="1"/>
              <a:t>bahasa</a:t>
            </a:r>
            <a:r>
              <a:rPr lang="en-US" altLang="id-ID" dirty="0"/>
              <a:t> </a:t>
            </a:r>
            <a:r>
              <a:rPr lang="en-US" altLang="id-ID" dirty="0" err="1"/>
              <a:t>x</a:t>
            </a:r>
            <a:r>
              <a:rPr lang="en-US" altLang="id-ID" baseline="30000" dirty="0" err="1"/>
              <a:t>n</a:t>
            </a:r>
            <a:r>
              <a:rPr lang="en-US" altLang="id-ID" dirty="0" err="1"/>
              <a:t>y</a:t>
            </a:r>
            <a:r>
              <a:rPr lang="en-US" altLang="id-ID" baseline="30000" dirty="0" err="1"/>
              <a:t>n</a:t>
            </a:r>
            <a:r>
              <a:rPr lang="en-US" alt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892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PDA as Language Accepter [3]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 err="1"/>
              <a:t>Sepintas</a:t>
            </a:r>
            <a:r>
              <a:rPr lang="en-US" altLang="id-ID" dirty="0"/>
              <a:t> </a:t>
            </a:r>
            <a:r>
              <a:rPr lang="en-US" altLang="id-ID" dirty="0" err="1"/>
              <a:t>kedua</a:t>
            </a:r>
            <a:r>
              <a:rPr lang="en-US" altLang="id-ID" dirty="0"/>
              <a:t> </a:t>
            </a:r>
            <a:r>
              <a:rPr lang="en-US" altLang="id-ID" dirty="0" err="1"/>
              <a:t>mesin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sama</a:t>
            </a:r>
            <a:r>
              <a:rPr lang="en-US" altLang="id-ID" dirty="0"/>
              <a:t>. </a:t>
            </a:r>
            <a:r>
              <a:rPr lang="en-US" altLang="id-ID" dirty="0" err="1"/>
              <a:t>Tapi</a:t>
            </a:r>
            <a:r>
              <a:rPr lang="en-US" altLang="id-ID" dirty="0"/>
              <a:t> di </a:t>
            </a:r>
            <a:r>
              <a:rPr lang="en-US" altLang="id-ID" dirty="0" err="1"/>
              <a:t>mesin</a:t>
            </a:r>
            <a:r>
              <a:rPr lang="en-US" altLang="id-ID" dirty="0"/>
              <a:t> </a:t>
            </a:r>
            <a:r>
              <a:rPr lang="en-US" altLang="id-ID" dirty="0" err="1"/>
              <a:t>kedua</a:t>
            </a:r>
            <a:r>
              <a:rPr lang="en-US" altLang="id-ID" dirty="0"/>
              <a:t>,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mengenali</a:t>
            </a:r>
            <a:r>
              <a:rPr lang="en-US" altLang="id-ID" dirty="0"/>
              <a:t> </a:t>
            </a:r>
            <a:r>
              <a:rPr lang="en-US" altLang="id-ID" dirty="0" err="1"/>
              <a:t>pola</a:t>
            </a:r>
            <a:r>
              <a:rPr lang="en-US" altLang="id-ID" dirty="0"/>
              <a:t> </a:t>
            </a:r>
            <a:r>
              <a:rPr lang="en-US" altLang="id-ID" dirty="0" err="1"/>
              <a:t>x</a:t>
            </a:r>
            <a:r>
              <a:rPr lang="en-US" altLang="id-ID" baseline="30000" dirty="0" err="1"/>
              <a:t>m</a:t>
            </a:r>
            <a:r>
              <a:rPr lang="en-US" altLang="id-ID" dirty="0" err="1"/>
              <a:t>y</a:t>
            </a:r>
            <a:r>
              <a:rPr lang="en-US" altLang="id-ID" baseline="30000" dirty="0" err="1"/>
              <a:t>n</a:t>
            </a:r>
            <a:r>
              <a:rPr lang="en-US" altLang="id-ID" dirty="0"/>
              <a:t>, </a:t>
            </a:r>
            <a:r>
              <a:rPr lang="en-US" altLang="id-ID" dirty="0" err="1"/>
              <a:t>dengan</a:t>
            </a:r>
            <a:r>
              <a:rPr lang="en-US" altLang="id-ID" dirty="0"/>
              <a:t> m &gt;= n.</a:t>
            </a:r>
          </a:p>
          <a:p>
            <a:r>
              <a:rPr lang="en-US" altLang="id-ID" dirty="0" err="1"/>
              <a:t>Lihat</a:t>
            </a:r>
            <a:r>
              <a:rPr lang="en-US" altLang="id-ID" dirty="0"/>
              <a:t> </a:t>
            </a:r>
            <a:r>
              <a:rPr lang="en-US" altLang="id-ID" dirty="0" err="1"/>
              <a:t>bahwa</a:t>
            </a:r>
            <a:r>
              <a:rPr lang="en-US" altLang="id-ID" dirty="0"/>
              <a:t> </a:t>
            </a:r>
            <a:r>
              <a:rPr lang="en-US" altLang="id-ID" dirty="0" err="1"/>
              <a:t>mesin</a:t>
            </a:r>
            <a:r>
              <a:rPr lang="en-US" altLang="id-ID" dirty="0"/>
              <a:t> 2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mewajibkan</a:t>
            </a:r>
            <a:r>
              <a:rPr lang="en-US" altLang="id-ID" dirty="0"/>
              <a:t> stack </a:t>
            </a:r>
            <a:r>
              <a:rPr lang="en-US" altLang="id-ID" dirty="0" err="1"/>
              <a:t>diakhir</a:t>
            </a:r>
            <a:r>
              <a:rPr lang="en-US" altLang="id-ID" dirty="0"/>
              <a:t> </a:t>
            </a:r>
            <a:r>
              <a:rPr lang="en-US" altLang="id-ID" dirty="0" err="1"/>
              <a:t>harus</a:t>
            </a:r>
            <a:r>
              <a:rPr lang="en-US" altLang="id-ID" dirty="0"/>
              <a:t> </a:t>
            </a:r>
            <a:r>
              <a:rPr lang="en-US" altLang="id-ID" dirty="0" err="1"/>
              <a:t>kosong</a:t>
            </a:r>
            <a:r>
              <a:rPr lang="en-US" altLang="id-ID" dirty="0"/>
              <a:t>.</a:t>
            </a:r>
          </a:p>
        </p:txBody>
      </p:sp>
      <p:pic>
        <p:nvPicPr>
          <p:cNvPr id="252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724400"/>
            <a:ext cx="3733800" cy="12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29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572000"/>
            <a:ext cx="5486400" cy="182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0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PDA as Language Accepter [4]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Kita akan menfokuskan diri di PDA dengan hasil akhir stack adalah kosong, karena ada teorema :</a:t>
            </a:r>
          </a:p>
          <a:p>
            <a:pPr lvl="1">
              <a:buFont typeface="Wingdings" pitchFamily="2" charset="2"/>
              <a:buNone/>
            </a:pPr>
            <a:r>
              <a:rPr lang="en-US" altLang="id-ID"/>
              <a:t>	“Untuk setiap PDA yang menerima string tanpa mengosongkan stack, maka ada PDA yang menerima bahasa yang sama dengan mengosongkan stack”.</a:t>
            </a:r>
          </a:p>
          <a:p>
            <a:r>
              <a:rPr lang="en-US" altLang="id-ID"/>
              <a:t>PDA yang kita pelajari juga NonDeterministik.</a:t>
            </a:r>
          </a:p>
        </p:txBody>
      </p:sp>
    </p:spTree>
    <p:extLst>
      <p:ext uri="{BB962C8B-B14F-4D97-AF65-F5344CB8AC3E}">
        <p14:creationId xmlns:p14="http://schemas.microsoft.com/office/powerpoint/2010/main" val="143255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 dirty="0" err="1"/>
              <a:t>Langkah</a:t>
            </a:r>
            <a:r>
              <a:rPr lang="en-US" altLang="id-ID" dirty="0"/>
              <a:t> </a:t>
            </a:r>
            <a:r>
              <a:rPr lang="en-US" altLang="id-ID" dirty="0" err="1"/>
              <a:t>Mengubah</a:t>
            </a:r>
            <a:r>
              <a:rPr lang="en-US" altLang="id-ID" dirty="0"/>
              <a:t> </a:t>
            </a:r>
            <a:r>
              <a:rPr lang="en-US" altLang="id-ID" dirty="0" err="1"/>
              <a:t>Menjadi</a:t>
            </a:r>
            <a:r>
              <a:rPr lang="en-US" altLang="id-ID" dirty="0"/>
              <a:t> PDA yang </a:t>
            </a:r>
            <a:r>
              <a:rPr lang="en-US" altLang="id-ID" dirty="0" err="1"/>
              <a:t>Mengosongkan</a:t>
            </a:r>
            <a:r>
              <a:rPr lang="en-US" altLang="id-ID" dirty="0"/>
              <a:t> Stack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2209668"/>
            <a:ext cx="8326438" cy="4054844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sz="2000" dirty="0" err="1"/>
              <a:t>Hilangkan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tanda</a:t>
            </a:r>
            <a:r>
              <a:rPr lang="en-US" altLang="id-ID" sz="2000" dirty="0"/>
              <a:t> initial state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mesin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buat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satu</a:t>
            </a:r>
            <a:r>
              <a:rPr lang="en-US" altLang="id-ID" sz="2000" dirty="0"/>
              <a:t> initial state </a:t>
            </a: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transisi</a:t>
            </a:r>
            <a:r>
              <a:rPr lang="en-US" altLang="id-ID" sz="2000" dirty="0"/>
              <a:t> </a:t>
            </a:r>
            <a:r>
              <a:rPr lang="en-US" altLang="id-ID" sz="2000" dirty="0" err="1"/>
              <a:t>dari</a:t>
            </a:r>
            <a:r>
              <a:rPr lang="en-US" altLang="id-ID" sz="2000" dirty="0"/>
              <a:t> initial state </a:t>
            </a:r>
            <a:r>
              <a:rPr lang="en-US" altLang="id-ID" sz="2000" dirty="0" err="1"/>
              <a:t>baru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</a:t>
            </a:r>
            <a:r>
              <a:rPr lang="en-US" altLang="id-ID" sz="2000" dirty="0"/>
              <a:t> initial lama </a:t>
            </a:r>
            <a:r>
              <a:rPr lang="en-US" altLang="id-ID" sz="2000" dirty="0" err="1"/>
              <a:t>dengan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mempush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simbol</a:t>
            </a:r>
            <a:r>
              <a:rPr lang="en-US" altLang="id-ID" sz="2000" dirty="0"/>
              <a:t> “#”.</a:t>
            </a:r>
          </a:p>
          <a:p>
            <a:pPr>
              <a:lnSpc>
                <a:spcPct val="80000"/>
              </a:lnSpc>
            </a:pPr>
            <a:r>
              <a:rPr lang="en-US" altLang="id-ID" sz="2000" dirty="0" err="1"/>
              <a:t>Hilangkan</a:t>
            </a:r>
            <a:r>
              <a:rPr lang="en-US" altLang="id-ID" sz="2000" dirty="0"/>
              <a:t> status accepted di </a:t>
            </a:r>
            <a:r>
              <a:rPr lang="en-US" altLang="id-ID" sz="2000" dirty="0" err="1"/>
              <a:t>setiap</a:t>
            </a:r>
            <a:r>
              <a:rPr lang="en-US" altLang="id-ID" sz="2000" dirty="0"/>
              <a:t> accepted state di </a:t>
            </a:r>
            <a:r>
              <a:rPr lang="en-US" altLang="id-ID" sz="2000" dirty="0" err="1"/>
              <a:t>mesin</a:t>
            </a:r>
            <a:r>
              <a:rPr lang="en-US" altLang="id-ID" sz="2000" dirty="0"/>
              <a:t> M. </a:t>
            </a:r>
            <a:r>
              <a:rPr lang="en-US" altLang="id-ID" sz="2000" dirty="0" err="1"/>
              <a:t>Perkenalkan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sebuah</a:t>
            </a:r>
            <a:r>
              <a:rPr lang="en-US" altLang="id-ID" sz="2000" dirty="0"/>
              <a:t> state p, yang </a:t>
            </a:r>
            <a:r>
              <a:rPr lang="en-US" altLang="id-ID" sz="2000" dirty="0" err="1"/>
              <a:t>memungkinkan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semua</a:t>
            </a:r>
            <a:r>
              <a:rPr lang="en-US" altLang="id-ID" sz="2000" dirty="0"/>
              <a:t> old accepted state </a:t>
            </a:r>
            <a:r>
              <a:rPr lang="en-US" altLang="id-ID" sz="2000" dirty="0" err="1"/>
              <a:t>berpindah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ke</a:t>
            </a:r>
            <a:r>
              <a:rPr lang="en-US" altLang="id-ID" sz="2000" dirty="0"/>
              <a:t> p </a:t>
            </a:r>
            <a:r>
              <a:rPr lang="en-US" altLang="id-ID" sz="2000" dirty="0" err="1"/>
              <a:t>tanpa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membaca</a:t>
            </a:r>
            <a:r>
              <a:rPr lang="en-US" altLang="id-ID" sz="2000" dirty="0"/>
              <a:t>, </a:t>
            </a:r>
            <a:r>
              <a:rPr lang="en-US" altLang="id-ID" sz="2000" dirty="0" err="1"/>
              <a:t>mempop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atau</a:t>
            </a:r>
            <a:r>
              <a:rPr lang="en-US" altLang="id-ID" sz="2000" dirty="0"/>
              <a:t> </a:t>
            </a:r>
            <a:r>
              <a:rPr lang="en-US" altLang="id-ID" sz="2000" dirty="0" err="1"/>
              <a:t>mempush</a:t>
            </a:r>
            <a:r>
              <a:rPr lang="en-US" altLang="id-ID" sz="2000" dirty="0"/>
              <a:t> </a:t>
            </a:r>
            <a:r>
              <a:rPr lang="en-US" altLang="id-ID" sz="2000" dirty="0" err="1"/>
              <a:t>apapun</a:t>
            </a:r>
            <a:r>
              <a:rPr lang="en-US" altLang="id-ID" sz="2000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id-ID" sz="2000" dirty="0" err="1"/>
              <a:t>Untuk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setiap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simbol</a:t>
            </a:r>
            <a:r>
              <a:rPr lang="en-US" altLang="id-ID" sz="2000" dirty="0"/>
              <a:t> x di </a:t>
            </a:r>
            <a:r>
              <a:rPr lang="el-GR" altLang="id-ID" sz="2000" dirty="0">
                <a:cs typeface="Arial" charset="0"/>
              </a:rPr>
              <a:t>Γ</a:t>
            </a:r>
            <a:r>
              <a:rPr lang="en-US" altLang="id-ID" sz="2000" dirty="0"/>
              <a:t> (</a:t>
            </a:r>
            <a:r>
              <a:rPr lang="en-US" altLang="id-ID" sz="2000" dirty="0" err="1"/>
              <a:t>kecuali</a:t>
            </a:r>
            <a:r>
              <a:rPr lang="en-US" altLang="id-ID" sz="2000" dirty="0"/>
              <a:t> “#”) </a:t>
            </a:r>
            <a:r>
              <a:rPr lang="en-US" altLang="id-ID" sz="2000" dirty="0" err="1"/>
              <a:t>perkenalkan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transisi</a:t>
            </a:r>
            <a:r>
              <a:rPr lang="en-US" altLang="id-ID" sz="2000" dirty="0"/>
              <a:t> (p, </a:t>
            </a:r>
            <a:r>
              <a:rPr lang="el-GR" altLang="id-ID" sz="2000" dirty="0">
                <a:cs typeface="Arial" charset="0"/>
              </a:rPr>
              <a:t>λ</a:t>
            </a:r>
            <a:r>
              <a:rPr lang="en-US" altLang="id-ID" sz="2000" dirty="0"/>
              <a:t>, x; p, </a:t>
            </a:r>
            <a:r>
              <a:rPr lang="el-GR" altLang="id-ID" sz="2000" dirty="0">
                <a:cs typeface="Arial" charset="0"/>
              </a:rPr>
              <a:t>λ</a:t>
            </a:r>
            <a:r>
              <a:rPr lang="en-US" altLang="id-ID" sz="2000" dirty="0"/>
              <a:t>)</a:t>
            </a:r>
          </a:p>
          <a:p>
            <a:pPr>
              <a:lnSpc>
                <a:spcPct val="80000"/>
              </a:lnSpc>
            </a:pPr>
            <a:r>
              <a:rPr lang="en-US" altLang="id-ID" sz="2000" dirty="0" err="1"/>
              <a:t>Buat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satu</a:t>
            </a:r>
            <a:r>
              <a:rPr lang="en-US" altLang="id-ID" sz="2000" dirty="0"/>
              <a:t> accepted state q </a:t>
            </a:r>
            <a:r>
              <a:rPr lang="en-US" altLang="id-ID" sz="2000" dirty="0" err="1"/>
              <a:t>dan</a:t>
            </a:r>
            <a:r>
              <a:rPr lang="en-US" altLang="id-ID" sz="2000" dirty="0"/>
              <a:t> </a:t>
            </a:r>
            <a:r>
              <a:rPr lang="en-US" altLang="id-ID" sz="2000" dirty="0" err="1"/>
              <a:t>buat</a:t>
            </a:r>
            <a:r>
              <a:rPr lang="en-US" altLang="id-ID" sz="2000" dirty="0"/>
              <a:t> </a:t>
            </a:r>
            <a:r>
              <a:rPr lang="en-US" altLang="id-ID" sz="2000" dirty="0" err="1"/>
              <a:t>transisi</a:t>
            </a:r>
            <a:r>
              <a:rPr lang="en-US" altLang="id-ID" sz="2000" dirty="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id-ID" sz="2000" dirty="0"/>
              <a:t>	(p, </a:t>
            </a:r>
            <a:r>
              <a:rPr lang="el-GR" altLang="id-ID" sz="2000" dirty="0">
                <a:cs typeface="Arial" charset="0"/>
              </a:rPr>
              <a:t>λ</a:t>
            </a:r>
            <a:r>
              <a:rPr lang="en-US" altLang="id-ID" sz="2000" dirty="0"/>
              <a:t>, #; q, </a:t>
            </a:r>
            <a:r>
              <a:rPr lang="el-GR" altLang="id-ID" sz="2000" dirty="0">
                <a:cs typeface="Arial" charset="0"/>
              </a:rPr>
              <a:t>λ</a:t>
            </a:r>
            <a:r>
              <a:rPr lang="en-US" altLang="id-ID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314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Hasil</a:t>
            </a:r>
          </a:p>
        </p:txBody>
      </p:sp>
      <p:pic>
        <p:nvPicPr>
          <p:cNvPr id="2560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229600" cy="266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811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Latihan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Kerjakan no 1, 2 buku 1 halaman 80.</a:t>
            </a:r>
          </a:p>
        </p:txBody>
      </p:sp>
    </p:spTree>
    <p:extLst>
      <p:ext uri="{BB962C8B-B14F-4D97-AF65-F5344CB8AC3E}">
        <p14:creationId xmlns:p14="http://schemas.microsoft.com/office/powerpoint/2010/main" val="208830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3137D54C-61CE-1041-9449-8583DE2630BB}" type="datetime1">
              <a:rPr lang="en-US" smtClean="0"/>
              <a:pPr>
                <a:defRPr/>
              </a:pPr>
              <a:t>11/1/2018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Pendahuluan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/>
              <a:t>FA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mampu</a:t>
            </a:r>
            <a:r>
              <a:rPr lang="en-US" altLang="id-ID" dirty="0"/>
              <a:t> </a:t>
            </a:r>
            <a:r>
              <a:rPr lang="en-US" altLang="id-ID" dirty="0" err="1"/>
              <a:t>mengenali</a:t>
            </a:r>
            <a:r>
              <a:rPr lang="en-US" altLang="id-ID" dirty="0"/>
              <a:t> </a:t>
            </a:r>
            <a:r>
              <a:rPr lang="en-US" altLang="id-ID" dirty="0" err="1"/>
              <a:t>bahasa</a:t>
            </a:r>
            <a:r>
              <a:rPr lang="en-US" altLang="id-ID" dirty="0"/>
              <a:t> yang </a:t>
            </a:r>
            <a:r>
              <a:rPr lang="en-US" altLang="id-ID" dirty="0" err="1"/>
              <a:t>memiliki</a:t>
            </a:r>
            <a:r>
              <a:rPr lang="en-US" altLang="id-ID" dirty="0"/>
              <a:t> </a:t>
            </a:r>
            <a:r>
              <a:rPr lang="en-US" altLang="id-ID" dirty="0" err="1"/>
              <a:t>karakteristik</a:t>
            </a:r>
            <a:r>
              <a:rPr lang="en-US" altLang="id-ID" dirty="0"/>
              <a:t> </a:t>
            </a:r>
            <a:r>
              <a:rPr lang="en-US" altLang="id-ID" dirty="0" err="1"/>
              <a:t>x</a:t>
            </a:r>
            <a:r>
              <a:rPr lang="en-US" altLang="id-ID" baseline="30000" dirty="0" err="1"/>
              <a:t>n</a:t>
            </a:r>
            <a:r>
              <a:rPr lang="en-US" altLang="id-ID" dirty="0" err="1"/>
              <a:t>y</a:t>
            </a:r>
            <a:r>
              <a:rPr lang="en-US" altLang="id-ID" baseline="30000" dirty="0" err="1"/>
              <a:t>n</a:t>
            </a:r>
            <a:r>
              <a:rPr lang="en-US" altLang="id-ID" dirty="0"/>
              <a:t>.</a:t>
            </a:r>
          </a:p>
          <a:p>
            <a:r>
              <a:rPr lang="en-US" altLang="id-ID" dirty="0"/>
              <a:t>Hal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dikarenakan</a:t>
            </a:r>
            <a:r>
              <a:rPr lang="en-US" altLang="id-ID" dirty="0"/>
              <a:t> FA </a:t>
            </a:r>
            <a:r>
              <a:rPr lang="en-US" altLang="id-ID" dirty="0" err="1"/>
              <a:t>tidak</a:t>
            </a:r>
            <a:r>
              <a:rPr lang="en-US" altLang="id-ID" dirty="0"/>
              <a:t> </a:t>
            </a:r>
            <a:r>
              <a:rPr lang="en-US" altLang="id-ID" dirty="0" err="1"/>
              <a:t>memiliki</a:t>
            </a:r>
            <a:r>
              <a:rPr lang="en-US" altLang="id-ID" dirty="0"/>
              <a:t> </a:t>
            </a:r>
            <a:r>
              <a:rPr lang="en-US" altLang="id-ID" dirty="0" err="1"/>
              <a:t>kemampuan</a:t>
            </a:r>
            <a:r>
              <a:rPr lang="en-US" altLang="id-ID" dirty="0"/>
              <a:t> </a:t>
            </a:r>
            <a:r>
              <a:rPr lang="en-US" altLang="id-ID" dirty="0" err="1"/>
              <a:t>untuk</a:t>
            </a:r>
            <a:r>
              <a:rPr lang="en-US" altLang="id-ID" dirty="0"/>
              <a:t> “</a:t>
            </a:r>
            <a:r>
              <a:rPr lang="en-US" altLang="id-ID" dirty="0" err="1"/>
              <a:t>mengingat</a:t>
            </a:r>
            <a:r>
              <a:rPr lang="en-US" altLang="id-ID" dirty="0"/>
              <a:t>” </a:t>
            </a:r>
            <a:r>
              <a:rPr lang="en-US" altLang="id-ID" dirty="0" err="1"/>
              <a:t>jumlah</a:t>
            </a:r>
            <a:r>
              <a:rPr lang="en-US" altLang="id-ID" dirty="0"/>
              <a:t> </a:t>
            </a:r>
            <a:r>
              <a:rPr lang="en-US" altLang="id-ID" dirty="0" err="1"/>
              <a:t>kemunculan</a:t>
            </a:r>
            <a:r>
              <a:rPr lang="en-US" altLang="id-ID" dirty="0"/>
              <a:t> x </a:t>
            </a:r>
            <a:r>
              <a:rPr lang="en-US" altLang="id-ID" dirty="0" err="1"/>
              <a:t>untuk</a:t>
            </a:r>
            <a:r>
              <a:rPr lang="en-US" altLang="id-ID" dirty="0"/>
              <a:t> </a:t>
            </a:r>
            <a:r>
              <a:rPr lang="en-US" altLang="id-ID" dirty="0" err="1"/>
              <a:t>digunakan</a:t>
            </a:r>
            <a:r>
              <a:rPr lang="en-US" altLang="id-ID" dirty="0"/>
              <a:t> </a:t>
            </a: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saat</a:t>
            </a:r>
            <a:r>
              <a:rPr lang="en-US" altLang="id-ID" dirty="0"/>
              <a:t> </a:t>
            </a:r>
            <a:r>
              <a:rPr lang="en-US" altLang="id-ID" dirty="0" err="1"/>
              <a:t>memeriksa</a:t>
            </a:r>
            <a:r>
              <a:rPr lang="en-US" altLang="id-ID" dirty="0"/>
              <a:t> </a:t>
            </a:r>
            <a:r>
              <a:rPr lang="en-US" altLang="id-ID" dirty="0" err="1"/>
              <a:t>jumlah</a:t>
            </a:r>
            <a:r>
              <a:rPr lang="en-US" altLang="id-ID" dirty="0"/>
              <a:t> </a:t>
            </a:r>
            <a:r>
              <a:rPr lang="en-US" altLang="id-ID" dirty="0" err="1"/>
              <a:t>kemunculan</a:t>
            </a:r>
            <a:r>
              <a:rPr lang="en-US" altLang="id-ID" dirty="0"/>
              <a:t> y.</a:t>
            </a:r>
          </a:p>
          <a:p>
            <a:r>
              <a:rPr lang="en-US" altLang="id-ID" dirty="0"/>
              <a:t>Kita </a:t>
            </a:r>
            <a:r>
              <a:rPr lang="en-US" altLang="id-ID" dirty="0" err="1"/>
              <a:t>akan</a:t>
            </a:r>
            <a:r>
              <a:rPr lang="en-US" altLang="id-ID" dirty="0"/>
              <a:t> </a:t>
            </a:r>
            <a:r>
              <a:rPr lang="en-US" altLang="id-ID" dirty="0" err="1"/>
              <a:t>tambahkan</a:t>
            </a:r>
            <a:r>
              <a:rPr lang="en-US" altLang="id-ID" dirty="0"/>
              <a:t> </a:t>
            </a:r>
            <a:r>
              <a:rPr lang="en-US" altLang="id-ID" dirty="0" err="1"/>
              <a:t>kemampuan</a:t>
            </a:r>
            <a:r>
              <a:rPr lang="en-US" altLang="id-ID" dirty="0"/>
              <a:t> “</a:t>
            </a:r>
            <a:r>
              <a:rPr lang="en-US" altLang="id-ID" dirty="0" err="1"/>
              <a:t>mengingat</a:t>
            </a:r>
            <a:r>
              <a:rPr lang="en-US" altLang="id-ID" dirty="0"/>
              <a:t>” </a:t>
            </a:r>
            <a:r>
              <a:rPr lang="en-US" altLang="id-ID" dirty="0" err="1"/>
              <a:t>berbentuk</a:t>
            </a:r>
            <a:r>
              <a:rPr lang="en-US" altLang="id-ID" dirty="0"/>
              <a:t> stack </a:t>
            </a: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mesin</a:t>
            </a:r>
            <a:r>
              <a:rPr lang="en-US" altLang="id-ID" dirty="0"/>
              <a:t> </a:t>
            </a:r>
            <a:r>
              <a:rPr lang="en-US" altLang="id-ID" dirty="0" err="1"/>
              <a:t>modifikasi</a:t>
            </a:r>
            <a:r>
              <a:rPr lang="en-US" altLang="id-ID" dirty="0"/>
              <a:t> FA </a:t>
            </a:r>
            <a:r>
              <a:rPr lang="en-US" altLang="id-ID" dirty="0" err="1"/>
              <a:t>sehingga</a:t>
            </a:r>
            <a:r>
              <a:rPr lang="en-US" altLang="id-ID" dirty="0"/>
              <a:t> </a:t>
            </a:r>
            <a:r>
              <a:rPr lang="en-US" altLang="id-ID" dirty="0" err="1"/>
              <a:t>dapat</a:t>
            </a:r>
            <a:r>
              <a:rPr lang="en-US" altLang="id-ID" dirty="0"/>
              <a:t> </a:t>
            </a:r>
            <a:r>
              <a:rPr lang="en-US" altLang="id-ID" dirty="0" err="1"/>
              <a:t>memecahkan</a:t>
            </a:r>
            <a:r>
              <a:rPr lang="en-US" altLang="id-ID" dirty="0"/>
              <a:t> </a:t>
            </a:r>
            <a:r>
              <a:rPr lang="en-US" altLang="id-ID" dirty="0" err="1"/>
              <a:t>permasalahan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.</a:t>
            </a:r>
          </a:p>
          <a:p>
            <a:r>
              <a:rPr lang="en-US" altLang="id-ID" dirty="0" err="1"/>
              <a:t>Mesin</a:t>
            </a:r>
            <a:r>
              <a:rPr lang="en-US" altLang="id-ID" dirty="0"/>
              <a:t>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dikenal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Pushdown Automata.</a:t>
            </a:r>
          </a:p>
        </p:txBody>
      </p:sp>
    </p:spTree>
    <p:extLst>
      <p:ext uri="{BB962C8B-B14F-4D97-AF65-F5344CB8AC3E}">
        <p14:creationId xmlns:p14="http://schemas.microsoft.com/office/powerpoint/2010/main" val="148567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Pushdown Automata [1]</a:t>
            </a:r>
          </a:p>
        </p:txBody>
      </p:sp>
      <p:graphicFrame>
        <p:nvGraphicFramePr>
          <p:cNvPr id="24064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256999"/>
              </p:ext>
            </p:extLst>
          </p:nvPr>
        </p:nvGraphicFramePr>
        <p:xfrm>
          <a:off x="1676400" y="1826525"/>
          <a:ext cx="5867400" cy="493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2328367" imgH="1956816" progId="Visio.Drawing.11">
                  <p:embed/>
                </p:oleObj>
              </mc:Choice>
              <mc:Fallback>
                <p:oleObj name="Visio" r:id="rId3" imgW="2328367" imgH="195681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6525"/>
                        <a:ext cx="5867400" cy="493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148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Pushdown Automata [2]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PDA memiliki beberapa bagian yakni :</a:t>
            </a:r>
          </a:p>
          <a:p>
            <a:pPr lvl="1"/>
            <a:r>
              <a:rPr lang="en-US" altLang="id-ID"/>
              <a:t>Input stream</a:t>
            </a:r>
          </a:p>
          <a:p>
            <a:pPr lvl="1"/>
            <a:r>
              <a:rPr lang="en-US" altLang="id-ID"/>
              <a:t>Finite state</a:t>
            </a:r>
          </a:p>
          <a:p>
            <a:pPr lvl="1"/>
            <a:r>
              <a:rPr lang="en-US" altLang="id-ID"/>
              <a:t>Mekanisme kontrol yang memungkinkan berpindah dari state 1 ke state lain.</a:t>
            </a:r>
          </a:p>
          <a:p>
            <a:pPr lvl="1"/>
            <a:r>
              <a:rPr lang="en-US" altLang="id-ID"/>
              <a:t>Tepat 1 initial state</a:t>
            </a:r>
          </a:p>
          <a:p>
            <a:pPr lvl="1"/>
            <a:r>
              <a:rPr lang="en-US" altLang="id-ID"/>
              <a:t>Minimal 1 final state / accepted state</a:t>
            </a:r>
          </a:p>
          <a:p>
            <a:pPr lvl="1"/>
            <a:r>
              <a:rPr lang="en-US" altLang="id-ID"/>
              <a:t>“Anugrah” berupa stack yang berguna mengingat.</a:t>
            </a:r>
          </a:p>
          <a:p>
            <a:pPr lvl="1"/>
            <a:r>
              <a:rPr lang="en-US" altLang="id-ID"/>
              <a:t>Machine symbol.</a:t>
            </a:r>
          </a:p>
        </p:txBody>
      </p:sp>
    </p:spTree>
    <p:extLst>
      <p:ext uri="{BB962C8B-B14F-4D97-AF65-F5344CB8AC3E}">
        <p14:creationId xmlns:p14="http://schemas.microsoft.com/office/powerpoint/2010/main" val="215582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Machine Symbol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Machine symbol : finite symbol yang dapat disimpan di dalam stack.</a:t>
            </a:r>
          </a:p>
          <a:p>
            <a:r>
              <a:rPr lang="en-US" altLang="id-ID"/>
              <a:t>Mungkin semua alphabet,</a:t>
            </a:r>
          </a:p>
          <a:p>
            <a:r>
              <a:rPr lang="en-US" altLang="id-ID"/>
              <a:t>Mungkin beberapa alphabet,</a:t>
            </a:r>
          </a:p>
          <a:p>
            <a:r>
              <a:rPr lang="en-US" altLang="id-ID"/>
              <a:t>Dan mungkin beberapa symbol yang tidak dikenal oleh alphabet (contoh #).</a:t>
            </a:r>
          </a:p>
        </p:txBody>
      </p:sp>
    </p:spTree>
    <p:extLst>
      <p:ext uri="{BB962C8B-B14F-4D97-AF65-F5344CB8AC3E}">
        <p14:creationId xmlns:p14="http://schemas.microsoft.com/office/powerpoint/2010/main" val="7473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Transisi [1]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Dengan adanya “anugrah” pengingat, maka mesin harus dapat melakukan beberapa hal pada saat melakukan transisi :</a:t>
            </a:r>
          </a:p>
          <a:p>
            <a:pPr lvl="1"/>
            <a:r>
              <a:rPr lang="en-US" altLang="id-ID"/>
              <a:t>Membaca simbol input,</a:t>
            </a:r>
          </a:p>
          <a:p>
            <a:pPr lvl="1"/>
            <a:r>
              <a:rPr lang="en-US" altLang="id-ID"/>
              <a:t>Mem-pop simbol,</a:t>
            </a:r>
          </a:p>
          <a:p>
            <a:pPr lvl="1"/>
            <a:r>
              <a:rPr lang="en-US" altLang="id-ID"/>
              <a:t>Mem-push simbol,</a:t>
            </a:r>
          </a:p>
          <a:p>
            <a:pPr lvl="1"/>
            <a:r>
              <a:rPr lang="en-US" altLang="id-ID"/>
              <a:t>Bertransisi ke state lain.</a:t>
            </a:r>
          </a:p>
        </p:txBody>
      </p:sp>
    </p:spTree>
    <p:extLst>
      <p:ext uri="{BB962C8B-B14F-4D97-AF65-F5344CB8AC3E}">
        <p14:creationId xmlns:p14="http://schemas.microsoft.com/office/powerpoint/2010/main" val="150226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Transisi [2]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Proses-proses ini bisa kita notasikan ke dalam bentuk (p, x, s; q, y) dimana :</a:t>
            </a:r>
          </a:p>
          <a:p>
            <a:pPr lvl="1"/>
            <a:r>
              <a:rPr lang="en-US" altLang="id-ID"/>
              <a:t>p menyatakan current state,</a:t>
            </a:r>
          </a:p>
          <a:p>
            <a:pPr lvl="1"/>
            <a:r>
              <a:rPr lang="en-US" altLang="id-ID"/>
              <a:t>x menyatakan simbol yang dibaca,</a:t>
            </a:r>
          </a:p>
          <a:p>
            <a:pPr lvl="1"/>
            <a:r>
              <a:rPr lang="en-US" altLang="id-ID"/>
              <a:t>s menyatakan simbol yang di pop,</a:t>
            </a:r>
          </a:p>
          <a:p>
            <a:pPr lvl="1"/>
            <a:r>
              <a:rPr lang="en-US" altLang="id-ID"/>
              <a:t>q menyatakan new state / next state,</a:t>
            </a:r>
          </a:p>
          <a:p>
            <a:pPr lvl="1"/>
            <a:r>
              <a:rPr lang="en-US" altLang="id-ID"/>
              <a:t>y menyatakan simbol yang di push.</a:t>
            </a:r>
          </a:p>
        </p:txBody>
      </p:sp>
    </p:spTree>
    <p:extLst>
      <p:ext uri="{BB962C8B-B14F-4D97-AF65-F5344CB8AC3E}">
        <p14:creationId xmlns:p14="http://schemas.microsoft.com/office/powerpoint/2010/main" val="3809156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Transisi [3]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/>
              <a:t>Variasi dari transisi, memungkinkan mesin untuk membaca, mem-pop, ataupun mem-push string kosong.</a:t>
            </a:r>
          </a:p>
          <a:p>
            <a:r>
              <a:rPr lang="en-US" altLang="id-ID"/>
              <a:t>(p , </a:t>
            </a:r>
            <a:r>
              <a:rPr lang="el-GR" altLang="id-ID">
                <a:cs typeface="Arial" charset="0"/>
              </a:rPr>
              <a:t>λ </a:t>
            </a:r>
            <a:r>
              <a:rPr lang="en-US" altLang="id-ID"/>
              <a:t>, </a:t>
            </a:r>
            <a:r>
              <a:rPr lang="el-GR" altLang="id-ID">
                <a:cs typeface="Arial" charset="0"/>
              </a:rPr>
              <a:t>λ</a:t>
            </a:r>
            <a:r>
              <a:rPr lang="en-US" altLang="id-ID">
                <a:cs typeface="Arial" charset="0"/>
              </a:rPr>
              <a:t>; q</a:t>
            </a:r>
            <a:r>
              <a:rPr lang="el-GR" altLang="id-ID">
                <a:cs typeface="Arial" charset="0"/>
              </a:rPr>
              <a:t> </a:t>
            </a:r>
            <a:r>
              <a:rPr lang="en-US" altLang="id-ID"/>
              <a:t>, </a:t>
            </a:r>
            <a:r>
              <a:rPr lang="el-GR" altLang="id-ID">
                <a:cs typeface="Arial" charset="0"/>
              </a:rPr>
              <a:t>λ</a:t>
            </a:r>
            <a:r>
              <a:rPr lang="en-US" altLang="id-ID"/>
              <a:t>) yang berarti dari state p, kita akan berpindah ke state q dengan membaca, mem-pop, mem-push string kosong.</a:t>
            </a:r>
          </a:p>
          <a:p>
            <a:r>
              <a:rPr lang="en-US" altLang="id-ID"/>
              <a:t>(p, x, </a:t>
            </a:r>
            <a:r>
              <a:rPr lang="el-GR" altLang="id-ID">
                <a:cs typeface="Arial" charset="0"/>
              </a:rPr>
              <a:t>λ</a:t>
            </a:r>
            <a:r>
              <a:rPr lang="en-US" altLang="id-ID">
                <a:cs typeface="Arial" charset="0"/>
              </a:rPr>
              <a:t>; q, z</a:t>
            </a:r>
            <a:r>
              <a:rPr lang="en-US" altLang="id-ID"/>
              <a:t>) </a:t>
            </a:r>
            <a:r>
              <a:rPr lang="en-US" altLang="id-ID">
                <a:sym typeface="Wingdings" pitchFamily="2" charset="2"/>
              </a:rPr>
              <a:t>berarti ???</a:t>
            </a:r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35992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Diagram Transisi [1]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d-ID" dirty="0" err="1"/>
              <a:t>Karena</a:t>
            </a:r>
            <a:r>
              <a:rPr lang="en-US" altLang="id-ID" dirty="0"/>
              <a:t> </a:t>
            </a:r>
            <a:r>
              <a:rPr lang="en-US" altLang="id-ID" dirty="0" err="1"/>
              <a:t>pada</a:t>
            </a:r>
            <a:r>
              <a:rPr lang="en-US" altLang="id-ID" dirty="0"/>
              <a:t> pushdown automata </a:t>
            </a:r>
            <a:r>
              <a:rPr lang="en-US" altLang="id-ID" dirty="0" err="1"/>
              <a:t>memiliki</a:t>
            </a:r>
            <a:r>
              <a:rPr lang="en-US" altLang="id-ID" dirty="0"/>
              <a:t> </a:t>
            </a:r>
            <a:r>
              <a:rPr lang="en-US" altLang="id-ID" dirty="0" err="1"/>
              <a:t>kemampuan</a:t>
            </a:r>
            <a:r>
              <a:rPr lang="en-US" altLang="id-ID" dirty="0"/>
              <a:t> </a:t>
            </a:r>
            <a:r>
              <a:rPr lang="en-US" altLang="id-ID" dirty="0" err="1"/>
              <a:t>transisi</a:t>
            </a:r>
            <a:r>
              <a:rPr lang="en-US" altLang="id-ID" dirty="0"/>
              <a:t> (p, x, s; q, y), </a:t>
            </a:r>
            <a:r>
              <a:rPr lang="en-US" altLang="id-ID" dirty="0" err="1"/>
              <a:t>maka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harus</a:t>
            </a:r>
            <a:r>
              <a:rPr lang="en-US" altLang="id-ID" dirty="0"/>
              <a:t> </a:t>
            </a:r>
            <a:r>
              <a:rPr lang="en-US" altLang="id-ID" dirty="0" err="1"/>
              <a:t>membuat</a:t>
            </a:r>
            <a:r>
              <a:rPr lang="en-US" altLang="id-ID" dirty="0"/>
              <a:t> </a:t>
            </a:r>
            <a:r>
              <a:rPr lang="en-US" altLang="id-ID" dirty="0" err="1"/>
              <a:t>perubahan</a:t>
            </a:r>
            <a:r>
              <a:rPr lang="en-US" altLang="id-ID" dirty="0"/>
              <a:t> </a:t>
            </a:r>
            <a:r>
              <a:rPr lang="en-US" altLang="id-ID" dirty="0" err="1"/>
              <a:t>pada</a:t>
            </a:r>
            <a:r>
              <a:rPr lang="en-US" altLang="id-ID" dirty="0"/>
              <a:t> diagram </a:t>
            </a:r>
            <a:r>
              <a:rPr lang="en-US" altLang="id-ID" dirty="0" err="1"/>
              <a:t>transisi</a:t>
            </a:r>
            <a:r>
              <a:rPr lang="en-US" altLang="id-ID" dirty="0"/>
              <a:t>, </a:t>
            </a:r>
            <a:r>
              <a:rPr lang="en-US" altLang="id-ID" dirty="0" err="1"/>
              <a:t>sehingga</a:t>
            </a:r>
            <a:r>
              <a:rPr lang="en-US" altLang="id-ID" dirty="0"/>
              <a:t> </a:t>
            </a:r>
            <a:r>
              <a:rPr lang="en-US" altLang="id-ID" dirty="0" err="1"/>
              <a:t>kemampuan</a:t>
            </a:r>
            <a:r>
              <a:rPr lang="en-US" altLang="id-ID" dirty="0"/>
              <a:t> </a:t>
            </a:r>
            <a:r>
              <a:rPr lang="en-US" altLang="id-ID" dirty="0" err="1"/>
              <a:t>itu</a:t>
            </a:r>
            <a:r>
              <a:rPr lang="en-US" altLang="id-ID" dirty="0"/>
              <a:t> </a:t>
            </a:r>
            <a:r>
              <a:rPr lang="en-US" altLang="id-ID" dirty="0" err="1"/>
              <a:t>dapat</a:t>
            </a:r>
            <a:r>
              <a:rPr lang="en-US" altLang="id-ID" dirty="0"/>
              <a:t> </a:t>
            </a:r>
            <a:r>
              <a:rPr lang="en-US" altLang="id-ID" dirty="0" err="1"/>
              <a:t>diakomodir</a:t>
            </a:r>
            <a:r>
              <a:rPr lang="en-US" altLang="id-ID" dirty="0"/>
              <a:t>.</a:t>
            </a:r>
          </a:p>
          <a:p>
            <a:r>
              <a:rPr lang="en-US" altLang="id-ID" dirty="0"/>
              <a:t>State p </a:t>
            </a:r>
            <a:r>
              <a:rPr lang="en-US" altLang="id-ID" dirty="0" err="1"/>
              <a:t>adalah</a:t>
            </a:r>
            <a:r>
              <a:rPr lang="en-US" altLang="id-ID" dirty="0"/>
              <a:t> current state, </a:t>
            </a:r>
            <a:r>
              <a:rPr lang="en-US" altLang="id-ID" dirty="0" err="1"/>
              <a:t>dan</a:t>
            </a:r>
            <a:r>
              <a:rPr lang="en-US" altLang="id-ID" dirty="0"/>
              <a:t> state q </a:t>
            </a:r>
            <a:r>
              <a:rPr lang="en-US" altLang="id-ID" dirty="0" err="1"/>
              <a:t>adalah</a:t>
            </a:r>
            <a:r>
              <a:rPr lang="en-US" altLang="id-ID" dirty="0"/>
              <a:t> next state. Hal </a:t>
            </a:r>
            <a:r>
              <a:rPr lang="en-US" altLang="id-ID" dirty="0" err="1"/>
              <a:t>ini</a:t>
            </a:r>
            <a:r>
              <a:rPr lang="en-US" altLang="id-ID" dirty="0"/>
              <a:t> </a:t>
            </a:r>
            <a:r>
              <a:rPr lang="en-US" altLang="id-ID" dirty="0" err="1"/>
              <a:t>bisa</a:t>
            </a:r>
            <a:r>
              <a:rPr lang="en-US" altLang="id-ID" dirty="0"/>
              <a:t> </a:t>
            </a:r>
            <a:r>
              <a:rPr lang="en-US" altLang="id-ID" dirty="0" err="1"/>
              <a:t>digambarkan</a:t>
            </a:r>
            <a:r>
              <a:rPr lang="en-US" altLang="id-ID" dirty="0"/>
              <a:t> </a:t>
            </a:r>
            <a:r>
              <a:rPr lang="en-US" altLang="id-ID" dirty="0" err="1"/>
              <a:t>dengan</a:t>
            </a:r>
            <a:r>
              <a:rPr lang="en-US" altLang="id-ID" dirty="0"/>
              <a:t> </a:t>
            </a:r>
            <a:r>
              <a:rPr lang="en-US" altLang="id-ID" dirty="0" err="1"/>
              <a:t>dua</a:t>
            </a:r>
            <a:r>
              <a:rPr lang="en-US" altLang="id-ID" dirty="0"/>
              <a:t> node yang </a:t>
            </a:r>
            <a:r>
              <a:rPr lang="en-US" altLang="id-ID" dirty="0" err="1"/>
              <a:t>memiliki</a:t>
            </a:r>
            <a:r>
              <a:rPr lang="en-US" altLang="id-ID" dirty="0"/>
              <a:t> </a:t>
            </a:r>
            <a:r>
              <a:rPr lang="en-US" altLang="id-ID" dirty="0" err="1"/>
              <a:t>busur</a:t>
            </a:r>
            <a:r>
              <a:rPr lang="en-US" altLang="id-ID" dirty="0"/>
              <a:t> </a:t>
            </a:r>
            <a:r>
              <a:rPr lang="en-US" altLang="id-ID" dirty="0" err="1"/>
              <a:t>berarah</a:t>
            </a:r>
            <a:r>
              <a:rPr lang="en-US" altLang="id-ID" dirty="0"/>
              <a:t>.</a:t>
            </a:r>
          </a:p>
          <a:p>
            <a:r>
              <a:rPr lang="en-US" altLang="id-ID" dirty="0" err="1"/>
              <a:t>Sedang</a:t>
            </a:r>
            <a:r>
              <a:rPr lang="en-US" altLang="id-ID" dirty="0"/>
              <a:t> x, s; y </a:t>
            </a:r>
            <a:r>
              <a:rPr lang="en-US" altLang="id-ID" dirty="0" err="1"/>
              <a:t>bisa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 </a:t>
            </a:r>
            <a:r>
              <a:rPr lang="en-US" altLang="id-ID" dirty="0" err="1"/>
              <a:t>jadikan</a:t>
            </a:r>
            <a:r>
              <a:rPr lang="en-US" altLang="id-ID" dirty="0"/>
              <a:t> </a:t>
            </a:r>
            <a:r>
              <a:rPr lang="en-US" altLang="id-ID" dirty="0" err="1"/>
              <a:t>sebagai</a:t>
            </a:r>
            <a:r>
              <a:rPr lang="en-US" altLang="id-ID" dirty="0"/>
              <a:t> label </a:t>
            </a:r>
            <a:r>
              <a:rPr lang="en-US" altLang="id-ID" dirty="0" err="1"/>
              <a:t>pada</a:t>
            </a:r>
            <a:r>
              <a:rPr lang="en-US" altLang="id-ID" dirty="0"/>
              <a:t> </a:t>
            </a:r>
            <a:r>
              <a:rPr lang="en-US" altLang="id-ID" dirty="0" err="1"/>
              <a:t>busur</a:t>
            </a:r>
            <a:r>
              <a:rPr lang="en-US" altLang="id-ID" dirty="0"/>
              <a:t> </a:t>
            </a:r>
            <a:r>
              <a:rPr lang="en-US" altLang="id-ID" dirty="0" err="1"/>
              <a:t>berarah</a:t>
            </a:r>
            <a:r>
              <a:rPr lang="en-US" altLang="id-ID" dirty="0"/>
              <a:t> </a:t>
            </a:r>
            <a:r>
              <a:rPr lang="en-US" altLang="id-ID" dirty="0" err="1"/>
              <a:t>kita</a:t>
            </a:r>
            <a:r>
              <a:rPr lang="en-US" alt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313462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1007</TotalTime>
  <Words>816</Words>
  <Application>Microsoft Office PowerPoint</Application>
  <PresentationFormat>On-screen Show (4:3)</PresentationFormat>
  <Paragraphs>86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Brush Script Std</vt:lpstr>
      <vt:lpstr>Calibri</vt:lpstr>
      <vt:lpstr>Lucida Grande</vt:lpstr>
      <vt:lpstr>Symbol</vt:lpstr>
      <vt:lpstr>Verdana</vt:lpstr>
      <vt:lpstr>Wingdings</vt:lpstr>
      <vt:lpstr>template_informatika_slide</vt:lpstr>
      <vt:lpstr>Visio</vt:lpstr>
      <vt:lpstr>Teori Bahasa dan Automata</vt:lpstr>
      <vt:lpstr>Pendahuluan</vt:lpstr>
      <vt:lpstr>Pushdown Automata [1]</vt:lpstr>
      <vt:lpstr>Pushdown Automata [2]</vt:lpstr>
      <vt:lpstr>Machine Symbol</vt:lpstr>
      <vt:lpstr>Transisi [1]</vt:lpstr>
      <vt:lpstr>Transisi [2]</vt:lpstr>
      <vt:lpstr>Transisi [3]</vt:lpstr>
      <vt:lpstr>Diagram Transisi [1]</vt:lpstr>
      <vt:lpstr>Diagram Transisi [2]</vt:lpstr>
      <vt:lpstr>Definisi Formal PDA</vt:lpstr>
      <vt:lpstr>PDA as Language Accepter [1]</vt:lpstr>
      <vt:lpstr>PDA as Language Accepter [2]</vt:lpstr>
      <vt:lpstr>PDA as Language Accepter [3]</vt:lpstr>
      <vt:lpstr>PDA as Language Accepter [4]</vt:lpstr>
      <vt:lpstr>Langkah Mengubah Menjadi PDA yang Mengosongkan Stack</vt:lpstr>
      <vt:lpstr>Hasil</vt:lpstr>
      <vt:lpstr>Latihan</vt:lpstr>
      <vt:lpstr>PowerPoint Presentation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Engel, Lisa Lisa.</dc:creator>
  <cp:lastModifiedBy>Windows User</cp:lastModifiedBy>
  <cp:revision>116</cp:revision>
  <dcterms:created xsi:type="dcterms:W3CDTF">2012-11-14T18:53:32Z</dcterms:created>
  <dcterms:modified xsi:type="dcterms:W3CDTF">2018-11-01T06:12:41Z</dcterms:modified>
</cp:coreProperties>
</file>