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1" r:id="rId9"/>
    <p:sldId id="302" r:id="rId10"/>
    <p:sldId id="303" r:id="rId11"/>
    <p:sldId id="300" r:id="rId12"/>
    <p:sldId id="304" r:id="rId13"/>
    <p:sldId id="305" r:id="rId14"/>
    <p:sldId id="306" r:id="rId15"/>
    <p:sldId id="308" r:id="rId16"/>
    <p:sldId id="309" r:id="rId17"/>
    <p:sldId id="310" r:id="rId18"/>
    <p:sldId id="307" r:id="rId19"/>
    <p:sldId id="311" r:id="rId20"/>
    <p:sldId id="312" r:id="rId21"/>
    <p:sldId id="313" r:id="rId22"/>
    <p:sldId id="315" r:id="rId23"/>
    <p:sldId id="316" r:id="rId24"/>
    <p:sldId id="317" r:id="rId25"/>
    <p:sldId id="324" r:id="rId26"/>
    <p:sldId id="318" r:id="rId27"/>
    <p:sldId id="314" r:id="rId28"/>
    <p:sldId id="320" r:id="rId29"/>
    <p:sldId id="323" r:id="rId30"/>
    <p:sldId id="321" r:id="rId31"/>
    <p:sldId id="322" r:id="rId32"/>
    <p:sldId id="27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47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81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2ADA5-A748-407A-A220-A41D62F94117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DFA66-D03F-46C5-8E0D-B399527D0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97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9ECB0-3F8C-45B4-894D-7621F6DA5E64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2F2EB-34F8-4CDC-A86A-83B3B8D26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8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soc.telkomuniversity.ac.id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158767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7342" y="1143000"/>
            <a:ext cx="7909316" cy="65232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46782" y="3048000"/>
            <a:ext cx="5279875" cy="2590801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90000"/>
              </a:lnSpc>
              <a:buFont typeface="Wingdings" pitchFamily="28" charset="2"/>
              <a:buNone/>
              <a:defRPr sz="1600" b="0" baseline="0">
                <a:solidFill>
                  <a:schemeClr val="tx1"/>
                </a:solidFill>
                <a:latin typeface="Calibri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46782" y="5794195"/>
            <a:ext cx="5284229" cy="37800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  <a:latin typeface="Calibri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2989" y="1901341"/>
            <a:ext cx="7918022" cy="994259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Picture 2" descr="C:\Users\Mystogan\Pictures\75_bi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6758534" y="6504894"/>
            <a:ext cx="2008883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50" dirty="0" err="1" smtClean="0">
                <a:solidFill>
                  <a:schemeClr val="bg1"/>
                </a:solidFill>
              </a:rPr>
              <a:t>Teori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</a:rPr>
              <a:t>Komputasi</a:t>
            </a:r>
            <a:r>
              <a:rPr lang="en-US" sz="1050" dirty="0" smtClean="0">
                <a:solidFill>
                  <a:schemeClr val="bg1"/>
                </a:solidFill>
              </a:rPr>
              <a:t> | CSG3D3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8781" y="457201"/>
            <a:ext cx="8326438" cy="573432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3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00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Mystogan\Pictures\75_bi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ystogan\Pictures\logo-whi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10" y="215591"/>
            <a:ext cx="2562304" cy="50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08781" y="990601"/>
            <a:ext cx="8326438" cy="517696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781" y="1019621"/>
            <a:ext cx="8326438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408781" y="1762540"/>
            <a:ext cx="4001470" cy="438184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1026" y="1762540"/>
            <a:ext cx="4004194" cy="438184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08781" y="1019621"/>
            <a:ext cx="8326438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08781" y="1023076"/>
            <a:ext cx="3993355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0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31026" y="1023076"/>
            <a:ext cx="4004194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408781" y="1921565"/>
            <a:ext cx="3993356" cy="422281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31025" y="1921565"/>
            <a:ext cx="4004195" cy="422281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731026" y="1762540"/>
            <a:ext cx="4004194" cy="438184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408781" y="1762540"/>
            <a:ext cx="4001470" cy="438184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8781" y="4298314"/>
            <a:ext cx="8326438" cy="11085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8782" y="3405819"/>
            <a:ext cx="8326438" cy="729133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Calibri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8782" y="4194688"/>
            <a:ext cx="8326438" cy="4684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4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20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408781" y="1019621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408781" y="1759789"/>
            <a:ext cx="8326438" cy="4431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58534" y="6504894"/>
            <a:ext cx="2008883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50" dirty="0" err="1" smtClean="0">
                <a:solidFill>
                  <a:schemeClr val="bg1"/>
                </a:solidFill>
              </a:rPr>
              <a:t>Teori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</a:rPr>
              <a:t>Komputasi</a:t>
            </a:r>
            <a:r>
              <a:rPr lang="en-US" sz="1050" dirty="0" smtClean="0">
                <a:solidFill>
                  <a:schemeClr val="bg1"/>
                </a:solidFill>
              </a:rPr>
              <a:t> | CSG3D3</a:t>
            </a:r>
          </a:p>
        </p:txBody>
      </p:sp>
      <p:pic>
        <p:nvPicPr>
          <p:cNvPr id="6" name="Picture 2" descr="D:\Mahmud Dwi Sulistiyo\ITTELKOM\KMA\Genap 2014\banner-template-slide.jp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48"/>
          <a:stretch/>
        </p:blipFill>
        <p:spPr bwMode="auto">
          <a:xfrm>
            <a:off x="-1" y="0"/>
            <a:ext cx="9144000" cy="94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Mystogan\Pictures\logo-white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10" y="215591"/>
            <a:ext cx="2562304" cy="50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1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3" r:id="rId10"/>
    <p:sldLayoutId id="2147483682" r:id="rId11"/>
    <p:sldLayoutId id="2147483680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600"/>
        </a:spcBef>
        <a:spcAft>
          <a:spcPct val="0"/>
        </a:spcAft>
        <a:buSzPct val="135000"/>
        <a:buBlip>
          <a:blip r:embed="rId17"/>
        </a:buBlip>
        <a:defRPr sz="2400" kern="1200">
          <a:solidFill>
            <a:schemeClr val="tx1"/>
          </a:solidFill>
          <a:latin typeface="Calibri" pitchFamily="34" charset="0"/>
          <a:ea typeface="Tahoma" pitchFamily="34" charset="0"/>
          <a:cs typeface="Tahoma" pitchFamily="34" charset="0"/>
        </a:defRPr>
      </a:lvl1pPr>
      <a:lvl2pPr marL="5937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Lucida Grande" charset="0"/>
        <a:buChar char="–"/>
        <a:defRPr sz="2200" kern="1200">
          <a:solidFill>
            <a:schemeClr val="tx1"/>
          </a:solidFill>
          <a:latin typeface="Calibri" pitchFamily="34" charset="0"/>
          <a:ea typeface="Tahoma" pitchFamily="34" charset="0"/>
          <a:cs typeface="Tahoma" pitchFamily="34" charset="0"/>
        </a:defRPr>
      </a:lvl2pPr>
      <a:lvl3pPr marL="8223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Wingdings" charset="0"/>
        <a:buChar char="§"/>
        <a:defRPr sz="2000" kern="1200">
          <a:solidFill>
            <a:schemeClr val="tx1"/>
          </a:solidFill>
          <a:latin typeface="Calibri" pitchFamily="34" charset="0"/>
          <a:ea typeface="Tahoma" pitchFamily="34" charset="0"/>
          <a:cs typeface="Tahoma" pitchFamily="34" charset="0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800" kern="1200">
          <a:solidFill>
            <a:schemeClr val="tx1"/>
          </a:solidFill>
          <a:latin typeface="Calibri" pitchFamily="34" charset="0"/>
          <a:ea typeface="Tahoma" pitchFamily="34" charset="0"/>
          <a:cs typeface="Tahoma" pitchFamily="34" charset="0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Calibri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CSG3D3 </a:t>
            </a:r>
            <a:r>
              <a:rPr lang="en-US" dirty="0" smtClean="0"/>
              <a:t>|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Komputasi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Agung</a:t>
            </a:r>
            <a:r>
              <a:rPr lang="en-US" dirty="0" smtClean="0"/>
              <a:t> Toto </a:t>
            </a:r>
            <a:r>
              <a:rPr lang="en-US" dirty="0" err="1" smtClean="0"/>
              <a:t>Wibowo</a:t>
            </a:r>
            <a:endParaRPr lang="en-US" dirty="0" smtClean="0"/>
          </a:p>
          <a:p>
            <a:r>
              <a:rPr lang="en-US" dirty="0" smtClean="0"/>
              <a:t>Ahmad </a:t>
            </a:r>
            <a:r>
              <a:rPr lang="en-US" dirty="0" err="1" smtClean="0"/>
              <a:t>Suryan</a:t>
            </a:r>
            <a:endParaRPr lang="en-US" dirty="0" smtClean="0"/>
          </a:p>
          <a:p>
            <a:r>
              <a:rPr lang="en-US" dirty="0" err="1" smtClean="0"/>
              <a:t>Yanti</a:t>
            </a:r>
            <a:r>
              <a:rPr lang="en-US" dirty="0" smtClean="0"/>
              <a:t> </a:t>
            </a:r>
            <a:r>
              <a:rPr lang="en-US" dirty="0" err="1" smtClean="0"/>
              <a:t>Rusmawati</a:t>
            </a:r>
            <a:endParaRPr lang="en-US" dirty="0" smtClean="0"/>
          </a:p>
          <a:p>
            <a:r>
              <a:rPr lang="en-US" dirty="0" smtClean="0"/>
              <a:t>Mahmud </a:t>
            </a:r>
            <a:r>
              <a:rPr lang="en-US" dirty="0" err="1" smtClean="0"/>
              <a:t>Dwi</a:t>
            </a:r>
            <a:r>
              <a:rPr lang="en-US" dirty="0" smtClean="0"/>
              <a:t> </a:t>
            </a:r>
            <a:r>
              <a:rPr lang="en-US" dirty="0" err="1" smtClean="0"/>
              <a:t>Sulistiyo</a:t>
            </a:r>
            <a:endParaRPr lang="en-US" dirty="0" smtClean="0"/>
          </a:p>
          <a:p>
            <a:r>
              <a:rPr lang="en-US" dirty="0" err="1" smtClean="0"/>
              <a:t>Kurniawan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Ramadhani</a:t>
            </a:r>
            <a:endParaRPr lang="en-US" dirty="0" smtClean="0"/>
          </a:p>
          <a:p>
            <a:r>
              <a:rPr lang="en-US" dirty="0" smtClean="0"/>
              <a:t>Said Al </a:t>
            </a:r>
            <a:r>
              <a:rPr lang="en-US" dirty="0" err="1" smtClean="0"/>
              <a:t>Faraby</a:t>
            </a:r>
            <a:endParaRPr lang="en-US" dirty="0" smtClean="0"/>
          </a:p>
          <a:p>
            <a:r>
              <a:rPr lang="en-US" dirty="0" err="1" smtClean="0"/>
              <a:t>Dede</a:t>
            </a:r>
            <a:r>
              <a:rPr lang="en-US" dirty="0" smtClean="0"/>
              <a:t> </a:t>
            </a:r>
            <a:r>
              <a:rPr lang="en-US" dirty="0" err="1" smtClean="0"/>
              <a:t>Rohidin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KK Intelligence, Computing, and Multimedia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Deterministic Finite Automata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formal,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transisi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altLang="id-ID" dirty="0">
                <a:sym typeface="Symbol" pitchFamily="18" charset="2"/>
              </a:rPr>
              <a:t></a:t>
            </a:r>
            <a:r>
              <a:rPr lang="en-US" dirty="0" smtClean="0"/>
              <a:t>) </a:t>
            </a:r>
            <a:r>
              <a:rPr lang="en-US" dirty="0" err="1"/>
              <a:t>dapat</a:t>
            </a:r>
            <a:r>
              <a:rPr lang="en-US" dirty="0"/>
              <a:t> pula </a:t>
            </a:r>
            <a:r>
              <a:rPr lang="en-US" dirty="0" err="1"/>
              <a:t>dinotasikan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altLang="id-ID" dirty="0" smtClean="0">
                <a:sym typeface="Symbol" pitchFamily="18" charset="2"/>
              </a:rPr>
              <a:t>	</a:t>
            </a:r>
            <a:r>
              <a:rPr lang="en-US" dirty="0" smtClean="0"/>
              <a:t>(</a:t>
            </a:r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, 0) </a:t>
            </a:r>
            <a:r>
              <a:rPr lang="en-US" altLang="id-ID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 smtClean="0"/>
              <a:t>;		</a:t>
            </a:r>
            <a:r>
              <a:rPr lang="en-US" altLang="id-ID" dirty="0" smtClean="0">
                <a:sym typeface="Symbol" pitchFamily="18" charset="2"/>
              </a:rPr>
              <a:t></a:t>
            </a:r>
            <a:r>
              <a:rPr lang="en-US" dirty="0" smtClean="0"/>
              <a:t>(</a:t>
            </a:r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, 1) </a:t>
            </a:r>
            <a:r>
              <a:rPr lang="en-US" altLang="id-ID" dirty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q</a:t>
            </a:r>
            <a:r>
              <a:rPr lang="en-US" baseline="-25000" dirty="0"/>
              <a:t>2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altLang="id-ID" dirty="0" smtClean="0">
                <a:sym typeface="Symbol" pitchFamily="18" charset="2"/>
              </a:rPr>
              <a:t>	</a:t>
            </a:r>
            <a:r>
              <a:rPr lang="en-US" dirty="0" smtClean="0"/>
              <a:t>(</a:t>
            </a:r>
            <a:r>
              <a:rPr lang="en-US" dirty="0"/>
              <a:t>q</a:t>
            </a:r>
            <a:r>
              <a:rPr lang="en-US" baseline="-25000" dirty="0"/>
              <a:t>2</a:t>
            </a:r>
            <a:r>
              <a:rPr lang="en-US" dirty="0"/>
              <a:t>, 0) </a:t>
            </a:r>
            <a:r>
              <a:rPr lang="en-US" altLang="id-ID" dirty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q</a:t>
            </a:r>
            <a:r>
              <a:rPr lang="en-US" baseline="-25000" dirty="0"/>
              <a:t>3</a:t>
            </a:r>
            <a:r>
              <a:rPr lang="en-US" dirty="0" smtClean="0"/>
              <a:t>;		</a:t>
            </a:r>
            <a:r>
              <a:rPr lang="en-US" altLang="id-ID" dirty="0" smtClean="0">
                <a:sym typeface="Symbol" pitchFamily="18" charset="2"/>
              </a:rPr>
              <a:t></a:t>
            </a:r>
            <a:r>
              <a:rPr lang="en-US" dirty="0" smtClean="0"/>
              <a:t>(</a:t>
            </a:r>
            <a:r>
              <a:rPr lang="en-US" dirty="0"/>
              <a:t>q</a:t>
            </a:r>
            <a:r>
              <a:rPr lang="en-US" baseline="-25000" dirty="0"/>
              <a:t>2</a:t>
            </a:r>
            <a:r>
              <a:rPr lang="en-US" dirty="0"/>
              <a:t>, 1) </a:t>
            </a:r>
            <a:r>
              <a:rPr lang="en-US" altLang="id-ID" dirty="0">
                <a:sym typeface="Wingdings" pitchFamily="2" charset="2"/>
              </a:rPr>
              <a:t></a:t>
            </a:r>
            <a:r>
              <a:rPr lang="en-US" dirty="0" smtClean="0"/>
              <a:t> q</a:t>
            </a:r>
            <a:r>
              <a:rPr lang="en-US" baseline="-25000" dirty="0" smtClean="0"/>
              <a:t>2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altLang="id-ID" dirty="0" smtClean="0">
                <a:sym typeface="Symbol" pitchFamily="18" charset="2"/>
              </a:rPr>
              <a:t></a:t>
            </a:r>
            <a:r>
              <a:rPr lang="en-US" dirty="0" smtClean="0"/>
              <a:t>(</a:t>
            </a:r>
            <a:r>
              <a:rPr lang="en-US" dirty="0"/>
              <a:t>q</a:t>
            </a:r>
            <a:r>
              <a:rPr lang="en-US" baseline="-25000" dirty="0"/>
              <a:t>3</a:t>
            </a:r>
            <a:r>
              <a:rPr lang="en-US" dirty="0"/>
              <a:t>, 0) </a:t>
            </a:r>
            <a:r>
              <a:rPr lang="en-US" altLang="id-ID" dirty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q</a:t>
            </a:r>
            <a:r>
              <a:rPr lang="en-US" baseline="-25000" dirty="0"/>
              <a:t>2</a:t>
            </a:r>
            <a:r>
              <a:rPr lang="en-US" dirty="0" smtClean="0"/>
              <a:t>;		</a:t>
            </a:r>
            <a:r>
              <a:rPr lang="en-US" altLang="id-ID" dirty="0" smtClean="0">
                <a:sym typeface="Symbol" pitchFamily="18" charset="2"/>
              </a:rPr>
              <a:t></a:t>
            </a:r>
            <a:r>
              <a:rPr lang="en-US" dirty="0" smtClean="0"/>
              <a:t>(</a:t>
            </a:r>
            <a:r>
              <a:rPr lang="en-US" dirty="0"/>
              <a:t>q</a:t>
            </a:r>
            <a:r>
              <a:rPr lang="en-US" baseline="-25000" dirty="0"/>
              <a:t>3</a:t>
            </a:r>
            <a:r>
              <a:rPr lang="en-US" dirty="0"/>
              <a:t>, 1) </a:t>
            </a:r>
            <a:r>
              <a:rPr lang="en-US" altLang="id-ID" dirty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q</a:t>
            </a:r>
            <a:r>
              <a:rPr lang="en-US" baseline="-25000" dirty="0"/>
              <a:t>2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971800" y="390525"/>
            <a:ext cx="5791200" cy="1895475"/>
            <a:chOff x="576" y="1920"/>
            <a:chExt cx="3792" cy="1644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2881" y="1920"/>
              <a:ext cx="287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id-ID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488" y="2544"/>
              <a:ext cx="528" cy="5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584" y="2640"/>
              <a:ext cx="336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id-ID" sz="2400">
                  <a:latin typeface="Times New Roman" pitchFamily="18" charset="0"/>
                </a:rPr>
                <a:t>q</a:t>
              </a:r>
              <a:r>
                <a:rPr lang="en-US" altLang="id-ID" sz="2400" baseline="-25000">
                  <a:latin typeface="Times New Roman" pitchFamily="18" charset="0"/>
                </a:rPr>
                <a:t>1</a:t>
              </a:r>
              <a:endParaRPr lang="en-US" altLang="id-ID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888" y="2592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2640" y="2592"/>
              <a:ext cx="528" cy="528"/>
              <a:chOff x="2640" y="2640"/>
              <a:chExt cx="528" cy="528"/>
            </a:xfrm>
          </p:grpSpPr>
          <p:sp>
            <p:nvSpPr>
              <p:cNvPr id="23" name="Oval 9"/>
              <p:cNvSpPr>
                <a:spLocks noChangeArrowheads="1"/>
              </p:cNvSpPr>
              <p:nvPr/>
            </p:nvSpPr>
            <p:spPr bwMode="auto">
              <a:xfrm>
                <a:off x="2688" y="2688"/>
                <a:ext cx="432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24" name="Oval 10"/>
              <p:cNvSpPr>
                <a:spLocks noChangeArrowheads="1"/>
              </p:cNvSpPr>
              <p:nvPr/>
            </p:nvSpPr>
            <p:spPr bwMode="auto">
              <a:xfrm>
                <a:off x="2640" y="2640"/>
                <a:ext cx="528" cy="5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</p:grp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984" y="2640"/>
              <a:ext cx="336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id-ID" sz="2400">
                  <a:latin typeface="Times New Roman" pitchFamily="18" charset="0"/>
                </a:rPr>
                <a:t>q</a:t>
              </a:r>
              <a:r>
                <a:rPr lang="en-US" altLang="id-ID" sz="2400" baseline="-25000">
                  <a:latin typeface="Times New Roman" pitchFamily="18" charset="0"/>
                </a:rPr>
                <a:t>3</a:t>
              </a:r>
              <a:endParaRPr lang="en-US" altLang="id-ID" sz="2400">
                <a:latin typeface="Times New Roman" pitchFamily="18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736" y="2640"/>
              <a:ext cx="336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id-ID" sz="2400">
                  <a:latin typeface="Times New Roman" pitchFamily="18" charset="0"/>
                </a:rPr>
                <a:t>q</a:t>
              </a:r>
              <a:r>
                <a:rPr lang="en-US" altLang="id-ID" sz="2400" baseline="-25000">
                  <a:latin typeface="Times New Roman" pitchFamily="18" charset="0"/>
                </a:rPr>
                <a:t>2</a:t>
              </a:r>
              <a:endParaRPr lang="en-US" altLang="id-ID" sz="2400">
                <a:latin typeface="Times New Roman" pitchFamily="18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576" y="2832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920" y="2448"/>
              <a:ext cx="816" cy="192"/>
            </a:xfrm>
            <a:custGeom>
              <a:avLst/>
              <a:gdLst>
                <a:gd name="T0" fmla="*/ 0 w 1008"/>
                <a:gd name="T1" fmla="*/ 448 h 496"/>
                <a:gd name="T2" fmla="*/ 96 w 1008"/>
                <a:gd name="T3" fmla="*/ 112 h 496"/>
                <a:gd name="T4" fmla="*/ 576 w 1008"/>
                <a:gd name="T5" fmla="*/ 16 h 496"/>
                <a:gd name="T6" fmla="*/ 912 w 1008"/>
                <a:gd name="T7" fmla="*/ 208 h 496"/>
                <a:gd name="T8" fmla="*/ 1008 w 1008"/>
                <a:gd name="T9" fmla="*/ 496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496"/>
                <a:gd name="T17" fmla="*/ 1008 w 1008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496">
                  <a:moveTo>
                    <a:pt x="0" y="448"/>
                  </a:moveTo>
                  <a:cubicBezTo>
                    <a:pt x="0" y="316"/>
                    <a:pt x="0" y="184"/>
                    <a:pt x="96" y="112"/>
                  </a:cubicBezTo>
                  <a:cubicBezTo>
                    <a:pt x="192" y="40"/>
                    <a:pt x="440" y="0"/>
                    <a:pt x="576" y="16"/>
                  </a:cubicBezTo>
                  <a:cubicBezTo>
                    <a:pt x="712" y="32"/>
                    <a:pt x="840" y="128"/>
                    <a:pt x="912" y="208"/>
                  </a:cubicBezTo>
                  <a:cubicBezTo>
                    <a:pt x="984" y="288"/>
                    <a:pt x="992" y="448"/>
                    <a:pt x="1008" y="49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3072" y="2448"/>
              <a:ext cx="1008" cy="192"/>
            </a:xfrm>
            <a:custGeom>
              <a:avLst/>
              <a:gdLst>
                <a:gd name="T0" fmla="*/ 0 w 1008"/>
                <a:gd name="T1" fmla="*/ 448 h 496"/>
                <a:gd name="T2" fmla="*/ 96 w 1008"/>
                <a:gd name="T3" fmla="*/ 112 h 496"/>
                <a:gd name="T4" fmla="*/ 576 w 1008"/>
                <a:gd name="T5" fmla="*/ 16 h 496"/>
                <a:gd name="T6" fmla="*/ 912 w 1008"/>
                <a:gd name="T7" fmla="*/ 208 h 496"/>
                <a:gd name="T8" fmla="*/ 1008 w 1008"/>
                <a:gd name="T9" fmla="*/ 496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496"/>
                <a:gd name="T17" fmla="*/ 1008 w 1008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496">
                  <a:moveTo>
                    <a:pt x="0" y="448"/>
                  </a:moveTo>
                  <a:cubicBezTo>
                    <a:pt x="0" y="316"/>
                    <a:pt x="0" y="184"/>
                    <a:pt x="96" y="112"/>
                  </a:cubicBezTo>
                  <a:cubicBezTo>
                    <a:pt x="192" y="40"/>
                    <a:pt x="440" y="0"/>
                    <a:pt x="576" y="16"/>
                  </a:cubicBezTo>
                  <a:cubicBezTo>
                    <a:pt x="712" y="32"/>
                    <a:pt x="840" y="128"/>
                    <a:pt x="912" y="208"/>
                  </a:cubicBezTo>
                  <a:cubicBezTo>
                    <a:pt x="984" y="288"/>
                    <a:pt x="992" y="448"/>
                    <a:pt x="1008" y="49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072" y="2976"/>
              <a:ext cx="912" cy="192"/>
            </a:xfrm>
            <a:custGeom>
              <a:avLst/>
              <a:gdLst>
                <a:gd name="T0" fmla="*/ 816 w 816"/>
                <a:gd name="T1" fmla="*/ 0 h 168"/>
                <a:gd name="T2" fmla="*/ 576 w 816"/>
                <a:gd name="T3" fmla="*/ 144 h 168"/>
                <a:gd name="T4" fmla="*/ 240 w 816"/>
                <a:gd name="T5" fmla="*/ 144 h 168"/>
                <a:gd name="T6" fmla="*/ 0 w 816"/>
                <a:gd name="T7" fmla="*/ 96 h 1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168"/>
                <a:gd name="T14" fmla="*/ 816 w 816"/>
                <a:gd name="T15" fmla="*/ 168 h 1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168">
                  <a:moveTo>
                    <a:pt x="816" y="0"/>
                  </a:moveTo>
                  <a:cubicBezTo>
                    <a:pt x="744" y="60"/>
                    <a:pt x="672" y="120"/>
                    <a:pt x="576" y="144"/>
                  </a:cubicBezTo>
                  <a:cubicBezTo>
                    <a:pt x="480" y="168"/>
                    <a:pt x="336" y="152"/>
                    <a:pt x="240" y="144"/>
                  </a:cubicBezTo>
                  <a:cubicBezTo>
                    <a:pt x="144" y="136"/>
                    <a:pt x="40" y="104"/>
                    <a:pt x="0" y="9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536" y="2160"/>
              <a:ext cx="336" cy="432"/>
            </a:xfrm>
            <a:custGeom>
              <a:avLst/>
              <a:gdLst>
                <a:gd name="T0" fmla="*/ 32 w 336"/>
                <a:gd name="T1" fmla="*/ 432 h 432"/>
                <a:gd name="T2" fmla="*/ 32 w 336"/>
                <a:gd name="T3" fmla="*/ 96 h 432"/>
                <a:gd name="T4" fmla="*/ 224 w 336"/>
                <a:gd name="T5" fmla="*/ 0 h 432"/>
                <a:gd name="T6" fmla="*/ 320 w 336"/>
                <a:gd name="T7" fmla="*/ 96 h 432"/>
                <a:gd name="T8" fmla="*/ 320 w 336"/>
                <a:gd name="T9" fmla="*/ 336 h 432"/>
                <a:gd name="T10" fmla="*/ 320 w 336"/>
                <a:gd name="T11" fmla="*/ 384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6"/>
                <a:gd name="T19" fmla="*/ 0 h 432"/>
                <a:gd name="T20" fmla="*/ 336 w 336"/>
                <a:gd name="T21" fmla="*/ 432 h 4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6" h="432">
                  <a:moveTo>
                    <a:pt x="32" y="432"/>
                  </a:moveTo>
                  <a:cubicBezTo>
                    <a:pt x="16" y="300"/>
                    <a:pt x="0" y="168"/>
                    <a:pt x="32" y="96"/>
                  </a:cubicBezTo>
                  <a:cubicBezTo>
                    <a:pt x="64" y="24"/>
                    <a:pt x="176" y="0"/>
                    <a:pt x="224" y="0"/>
                  </a:cubicBezTo>
                  <a:cubicBezTo>
                    <a:pt x="272" y="0"/>
                    <a:pt x="304" y="40"/>
                    <a:pt x="320" y="96"/>
                  </a:cubicBezTo>
                  <a:cubicBezTo>
                    <a:pt x="336" y="152"/>
                    <a:pt x="320" y="288"/>
                    <a:pt x="320" y="336"/>
                  </a:cubicBezTo>
                  <a:cubicBezTo>
                    <a:pt x="320" y="384"/>
                    <a:pt x="320" y="376"/>
                    <a:pt x="320" y="38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2736" y="2208"/>
              <a:ext cx="288" cy="432"/>
            </a:xfrm>
            <a:custGeom>
              <a:avLst/>
              <a:gdLst>
                <a:gd name="T0" fmla="*/ 32 w 336"/>
                <a:gd name="T1" fmla="*/ 432 h 432"/>
                <a:gd name="T2" fmla="*/ 32 w 336"/>
                <a:gd name="T3" fmla="*/ 96 h 432"/>
                <a:gd name="T4" fmla="*/ 224 w 336"/>
                <a:gd name="T5" fmla="*/ 0 h 432"/>
                <a:gd name="T6" fmla="*/ 320 w 336"/>
                <a:gd name="T7" fmla="*/ 96 h 432"/>
                <a:gd name="T8" fmla="*/ 320 w 336"/>
                <a:gd name="T9" fmla="*/ 336 h 432"/>
                <a:gd name="T10" fmla="*/ 320 w 336"/>
                <a:gd name="T11" fmla="*/ 384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6"/>
                <a:gd name="T19" fmla="*/ 0 h 432"/>
                <a:gd name="T20" fmla="*/ 336 w 336"/>
                <a:gd name="T21" fmla="*/ 432 h 4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6" h="432">
                  <a:moveTo>
                    <a:pt x="32" y="432"/>
                  </a:moveTo>
                  <a:cubicBezTo>
                    <a:pt x="16" y="300"/>
                    <a:pt x="0" y="168"/>
                    <a:pt x="32" y="96"/>
                  </a:cubicBezTo>
                  <a:cubicBezTo>
                    <a:pt x="64" y="24"/>
                    <a:pt x="176" y="0"/>
                    <a:pt x="224" y="0"/>
                  </a:cubicBezTo>
                  <a:cubicBezTo>
                    <a:pt x="272" y="0"/>
                    <a:pt x="304" y="40"/>
                    <a:pt x="320" y="96"/>
                  </a:cubicBezTo>
                  <a:cubicBezTo>
                    <a:pt x="336" y="152"/>
                    <a:pt x="320" y="288"/>
                    <a:pt x="320" y="336"/>
                  </a:cubicBezTo>
                  <a:cubicBezTo>
                    <a:pt x="320" y="384"/>
                    <a:pt x="320" y="376"/>
                    <a:pt x="320" y="38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1824" y="1968"/>
              <a:ext cx="288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id-ID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2160" y="2160"/>
              <a:ext cx="289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id-ID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456" y="2160"/>
              <a:ext cx="287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id-ID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3408" y="3167"/>
              <a:ext cx="384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id-ID" sz="2400">
                  <a:latin typeface="Times New Roman" pitchFamily="18" charset="0"/>
                </a:rPr>
                <a:t>0,1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501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STD </a:t>
            </a:r>
            <a:r>
              <a:rPr lang="en-US" dirty="0" err="1" smtClean="0"/>
              <a:t>dikatakan</a:t>
            </a:r>
            <a:r>
              <a:rPr lang="en-US" dirty="0" smtClean="0"/>
              <a:t> Deterministic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d-ID" dirty="0" err="1"/>
              <a:t>Harus</a:t>
            </a:r>
            <a:r>
              <a:rPr lang="en-US" altLang="id-ID" dirty="0"/>
              <a:t> </a:t>
            </a:r>
            <a:r>
              <a:rPr lang="en-US" altLang="id-ID" dirty="0" err="1"/>
              <a:t>ada</a:t>
            </a:r>
            <a:r>
              <a:rPr lang="en-US" altLang="id-ID" dirty="0"/>
              <a:t> </a:t>
            </a:r>
            <a:r>
              <a:rPr lang="en-US" altLang="id-ID" dirty="0" err="1"/>
              <a:t>tepat</a:t>
            </a:r>
            <a:r>
              <a:rPr lang="en-US" altLang="id-ID" dirty="0"/>
              <a:t> 1 initial </a:t>
            </a:r>
            <a:r>
              <a:rPr lang="en-US" altLang="id-ID" dirty="0" smtClean="0"/>
              <a:t>state.</a:t>
            </a:r>
            <a:endParaRPr lang="en-US" altLang="id-ID" dirty="0"/>
          </a:p>
          <a:p>
            <a:r>
              <a:rPr lang="en-US" altLang="id-ID" dirty="0"/>
              <a:t>Minimal 1 final </a:t>
            </a:r>
            <a:r>
              <a:rPr lang="en-US" altLang="id-ID" dirty="0" smtClean="0"/>
              <a:t>state.</a:t>
            </a:r>
            <a:endParaRPr lang="en-US" altLang="id-ID" dirty="0"/>
          </a:p>
          <a:p>
            <a:r>
              <a:rPr lang="en-US" altLang="id-ID" dirty="0"/>
              <a:t>Dari </a:t>
            </a:r>
            <a:r>
              <a:rPr lang="en-US" altLang="id-ID" dirty="0" err="1"/>
              <a:t>setiap</a:t>
            </a:r>
            <a:r>
              <a:rPr lang="en-US" altLang="id-ID" dirty="0"/>
              <a:t> state, </a:t>
            </a:r>
            <a:r>
              <a:rPr lang="en-US" altLang="id-ID" b="1" dirty="0" err="1"/>
              <a:t>hanya</a:t>
            </a:r>
            <a:r>
              <a:rPr lang="en-US" altLang="id-ID" b="1" dirty="0"/>
              <a:t> </a:t>
            </a:r>
            <a:r>
              <a:rPr lang="en-US" altLang="id-ID" b="1" dirty="0" err="1"/>
              <a:t>ada</a:t>
            </a:r>
            <a:r>
              <a:rPr lang="en-US" altLang="id-ID" b="1" dirty="0"/>
              <a:t> </a:t>
            </a:r>
            <a:r>
              <a:rPr lang="en-US" altLang="id-ID" b="1" dirty="0" err="1"/>
              <a:t>satu</a:t>
            </a:r>
            <a:r>
              <a:rPr lang="en-US" altLang="id-ID" b="1" dirty="0"/>
              <a:t> </a:t>
            </a:r>
            <a:r>
              <a:rPr lang="en-US" altLang="id-ID" dirty="0" err="1" smtClean="0"/>
              <a:t>busur</a:t>
            </a:r>
            <a:r>
              <a:rPr lang="en-US" altLang="id-ID" dirty="0" smtClean="0"/>
              <a:t> </a:t>
            </a:r>
            <a:r>
              <a:rPr lang="en-US" altLang="id-ID" dirty="0"/>
              <a:t>yang </a:t>
            </a:r>
            <a:r>
              <a:rPr lang="en-US" altLang="id-ID" dirty="0" err="1"/>
              <a:t>meninggalkan</a:t>
            </a:r>
            <a:r>
              <a:rPr lang="en-US" altLang="id-ID" dirty="0"/>
              <a:t> state </a:t>
            </a:r>
            <a:r>
              <a:rPr lang="en-US" altLang="id-ID" dirty="0" err="1"/>
              <a:t>itu</a:t>
            </a:r>
            <a:r>
              <a:rPr lang="en-US" altLang="id-ID" dirty="0"/>
              <a:t> </a:t>
            </a:r>
            <a:r>
              <a:rPr lang="en-US" altLang="id-ID" b="1" dirty="0" err="1"/>
              <a:t>untuk</a:t>
            </a:r>
            <a:r>
              <a:rPr lang="en-US" altLang="id-ID" b="1" dirty="0"/>
              <a:t> </a:t>
            </a:r>
            <a:r>
              <a:rPr lang="en-US" altLang="id-ID" b="1" dirty="0" err="1"/>
              <a:t>setiap</a:t>
            </a:r>
            <a:r>
              <a:rPr lang="en-US" altLang="id-ID" b="1" dirty="0"/>
              <a:t> </a:t>
            </a:r>
            <a:r>
              <a:rPr lang="en-US" altLang="id-ID" b="1" dirty="0" err="1" smtClean="0"/>
              <a:t>simbol</a:t>
            </a:r>
            <a:r>
              <a:rPr lang="en-US" altLang="id-ID" b="1" dirty="0" smtClean="0"/>
              <a:t> </a:t>
            </a:r>
            <a:r>
              <a:rPr lang="en-US" altLang="id-ID" dirty="0" err="1"/>
              <a:t>dalam</a:t>
            </a:r>
            <a:r>
              <a:rPr lang="en-US" altLang="id-ID" dirty="0"/>
              <a:t> alphabet (</a:t>
            </a:r>
            <a:r>
              <a:rPr lang="en-US" altLang="id-ID" dirty="0" err="1"/>
              <a:t>menghindari</a:t>
            </a:r>
            <a:r>
              <a:rPr lang="en-US" altLang="id-ID" dirty="0"/>
              <a:t> </a:t>
            </a:r>
            <a:r>
              <a:rPr lang="en-US" altLang="id-ID" dirty="0" err="1"/>
              <a:t>ambigu</a:t>
            </a:r>
            <a:r>
              <a:rPr lang="en-US" altLang="id-ID" dirty="0"/>
              <a:t>).</a:t>
            </a:r>
          </a:p>
          <a:p>
            <a:pPr marL="339725" indent="0">
              <a:buNone/>
            </a:pPr>
            <a:r>
              <a:rPr lang="en-US" altLang="id-ID" b="1" dirty="0">
                <a:sym typeface="Wingdings" pitchFamily="2" charset="2"/>
              </a:rPr>
              <a:t> </a:t>
            </a:r>
            <a:r>
              <a:rPr lang="en-US" altLang="id-ID" b="1" dirty="0" err="1"/>
              <a:t>untuk</a:t>
            </a:r>
            <a:r>
              <a:rPr lang="en-US" altLang="id-ID" b="1" dirty="0"/>
              <a:t> </a:t>
            </a:r>
            <a:r>
              <a:rPr lang="en-US" altLang="id-ID" b="1" dirty="0" err="1"/>
              <a:t>setiap</a:t>
            </a:r>
            <a:r>
              <a:rPr lang="en-US" altLang="id-ID" b="1" dirty="0"/>
              <a:t> </a:t>
            </a:r>
            <a:r>
              <a:rPr lang="en-US" altLang="id-ID" b="1" dirty="0" err="1" smtClean="0"/>
              <a:t>simbol</a:t>
            </a:r>
            <a:r>
              <a:rPr lang="en-US" altLang="id-ID" b="1" dirty="0" smtClean="0"/>
              <a:t> yang </a:t>
            </a:r>
            <a:r>
              <a:rPr lang="en-US" altLang="id-ID" b="1" dirty="0" err="1" smtClean="0"/>
              <a:t>dibaca</a:t>
            </a:r>
            <a:r>
              <a:rPr lang="en-US" altLang="id-ID" b="1" dirty="0" smtClean="0"/>
              <a:t> </a:t>
            </a:r>
            <a:r>
              <a:rPr lang="en-US" altLang="id-ID" b="1" dirty="0" err="1" smtClean="0"/>
              <a:t>hanya</a:t>
            </a:r>
            <a:r>
              <a:rPr lang="en-US" altLang="id-ID" b="1" dirty="0" smtClean="0"/>
              <a:t> </a:t>
            </a:r>
            <a:r>
              <a:rPr lang="en-US" altLang="id-ID" b="1" dirty="0" err="1"/>
              <a:t>ada</a:t>
            </a:r>
            <a:r>
              <a:rPr lang="en-US" altLang="id-ID" b="1" dirty="0"/>
              <a:t> 1 next state</a:t>
            </a:r>
            <a:endParaRPr lang="en-US" altLang="id-ID" dirty="0"/>
          </a:p>
          <a:p>
            <a:r>
              <a:rPr lang="en-US" altLang="id-ID" dirty="0" err="1"/>
              <a:t>Harus</a:t>
            </a:r>
            <a:r>
              <a:rPr lang="en-US" altLang="id-ID" dirty="0"/>
              <a:t> </a:t>
            </a:r>
            <a:r>
              <a:rPr lang="en-US" altLang="id-ID" b="1" dirty="0"/>
              <a:t>Fully Defined </a:t>
            </a:r>
            <a:r>
              <a:rPr lang="en-US" altLang="id-ID" dirty="0">
                <a:sym typeface="Wingdings" pitchFamily="2" charset="2"/>
              </a:rPr>
              <a:t> di </a:t>
            </a:r>
            <a:r>
              <a:rPr lang="en-US" altLang="id-ID" dirty="0" err="1">
                <a:sym typeface="Wingdings" pitchFamily="2" charset="2"/>
              </a:rPr>
              <a:t>setiap</a:t>
            </a:r>
            <a:r>
              <a:rPr lang="en-US" altLang="id-ID" dirty="0">
                <a:sym typeface="Wingdings" pitchFamily="2" charset="2"/>
              </a:rPr>
              <a:t> state </a:t>
            </a:r>
            <a:r>
              <a:rPr lang="en-US" altLang="id-ID" dirty="0" err="1">
                <a:sym typeface="Wingdings" pitchFamily="2" charset="2"/>
              </a:rPr>
              <a:t>harus</a:t>
            </a:r>
            <a:r>
              <a:rPr lang="en-US" altLang="id-ID" dirty="0">
                <a:sym typeface="Wingdings" pitchFamily="2" charset="2"/>
              </a:rPr>
              <a:t> </a:t>
            </a:r>
            <a:r>
              <a:rPr lang="en-US" altLang="id-ID" dirty="0" err="1">
                <a:sym typeface="Wingdings" pitchFamily="2" charset="2"/>
              </a:rPr>
              <a:t>mendefinisikan</a:t>
            </a:r>
            <a:r>
              <a:rPr lang="en-US" altLang="id-ID" dirty="0">
                <a:sym typeface="Wingdings" pitchFamily="2" charset="2"/>
              </a:rPr>
              <a:t> </a:t>
            </a:r>
            <a:r>
              <a:rPr lang="en-US" altLang="id-ID" dirty="0" err="1">
                <a:sym typeface="Wingdings" pitchFamily="2" charset="2"/>
              </a:rPr>
              <a:t>secara</a:t>
            </a:r>
            <a:r>
              <a:rPr lang="en-US" altLang="id-ID" dirty="0">
                <a:sym typeface="Wingdings" pitchFamily="2" charset="2"/>
              </a:rPr>
              <a:t> </a:t>
            </a:r>
            <a:r>
              <a:rPr lang="en-US" altLang="id-ID" dirty="0" err="1">
                <a:sym typeface="Wingdings" pitchFamily="2" charset="2"/>
              </a:rPr>
              <a:t>pasti</a:t>
            </a:r>
            <a:r>
              <a:rPr lang="en-US" altLang="id-ID" dirty="0">
                <a:sym typeface="Wingdings" pitchFamily="2" charset="2"/>
              </a:rPr>
              <a:t> </a:t>
            </a:r>
            <a:r>
              <a:rPr lang="en-US" altLang="id-ID" dirty="0" err="1">
                <a:sym typeface="Wingdings" pitchFamily="2" charset="2"/>
              </a:rPr>
              <a:t>setiap</a:t>
            </a:r>
            <a:r>
              <a:rPr lang="en-US" altLang="id-ID" dirty="0">
                <a:sym typeface="Wingdings" pitchFamily="2" charset="2"/>
              </a:rPr>
              <a:t> </a:t>
            </a:r>
            <a:r>
              <a:rPr lang="en-US" altLang="id-ID" dirty="0" err="1">
                <a:sym typeface="Wingdings" pitchFamily="2" charset="2"/>
              </a:rPr>
              <a:t>kemungkinan</a:t>
            </a:r>
            <a:r>
              <a:rPr lang="en-US" altLang="id-ID" dirty="0">
                <a:sym typeface="Wingdings" pitchFamily="2" charset="2"/>
              </a:rPr>
              <a:t> </a:t>
            </a:r>
            <a:r>
              <a:rPr lang="en-US" altLang="id-ID" dirty="0" err="1">
                <a:sym typeface="Wingdings" pitchFamily="2" charset="2"/>
              </a:rPr>
              <a:t>simbol</a:t>
            </a:r>
            <a:r>
              <a:rPr lang="en-US" altLang="id-ID" dirty="0">
                <a:sym typeface="Wingdings" pitchFamily="2" charset="2"/>
              </a:rPr>
              <a:t> </a:t>
            </a:r>
            <a:r>
              <a:rPr lang="en-US" altLang="id-ID" dirty="0" err="1" smtClean="0">
                <a:sym typeface="Wingdings" pitchFamily="2" charset="2"/>
              </a:rPr>
              <a:t>dari</a:t>
            </a:r>
            <a:r>
              <a:rPr lang="en-US" altLang="id-ID" dirty="0" smtClean="0">
                <a:sym typeface="Wingdings" pitchFamily="2" charset="2"/>
              </a:rPr>
              <a:t> </a:t>
            </a:r>
            <a:r>
              <a:rPr lang="en-US" altLang="id-ID" dirty="0">
                <a:sym typeface="Wingdings" pitchFamily="2" charset="2"/>
              </a:rPr>
              <a:t>alphabet yang </a:t>
            </a:r>
            <a:r>
              <a:rPr lang="en-US" altLang="id-ID" dirty="0" err="1">
                <a:sym typeface="Wingdings" pitchFamily="2" charset="2"/>
              </a:rPr>
              <a:t>muncul</a:t>
            </a:r>
            <a:r>
              <a:rPr lang="en-US" altLang="id-ID" dirty="0">
                <a:sym typeface="Wingdings" pitchFamily="2" charset="2"/>
              </a:rPr>
              <a:t> </a:t>
            </a:r>
            <a:r>
              <a:rPr lang="en-US" altLang="id-ID" dirty="0" smtClean="0">
                <a:sym typeface="Wingdings" pitchFamily="2" charset="2"/>
              </a:rPr>
              <a:t>(</a:t>
            </a:r>
            <a:r>
              <a:rPr lang="en-US" altLang="id-ID" dirty="0" err="1">
                <a:sym typeface="Wingdings" pitchFamily="2" charset="2"/>
              </a:rPr>
              <a:t>menghindari</a:t>
            </a:r>
            <a:r>
              <a:rPr lang="en-US" altLang="id-ID" dirty="0">
                <a:sym typeface="Wingdings" pitchFamily="2" charset="2"/>
              </a:rPr>
              <a:t> no transition applicable</a:t>
            </a:r>
            <a:r>
              <a:rPr lang="en-US" altLang="id-ID" dirty="0" smtClean="0">
                <a:sym typeface="Wingdings" pitchFamily="2" charset="2"/>
              </a:rPr>
              <a:t>).</a:t>
            </a:r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159074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362200"/>
            <a:ext cx="6781800" cy="3043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STD </a:t>
            </a:r>
            <a:r>
              <a:rPr lang="en-US" dirty="0" err="1" smtClean="0"/>
              <a:t>berikut</a:t>
            </a:r>
            <a:r>
              <a:rPr lang="en-US" dirty="0" smtClean="0"/>
              <a:t>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d-ID" sz="2000" dirty="0"/>
              <a:t>Dari </a:t>
            </a:r>
            <a:r>
              <a:rPr lang="en-US" altLang="id-ID" sz="2000" dirty="0" err="1"/>
              <a:t>pertemuan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sebelumnya</a:t>
            </a:r>
            <a:r>
              <a:rPr lang="en-US" altLang="id-ID" sz="2000" dirty="0"/>
              <a:t>, </a:t>
            </a:r>
            <a:r>
              <a:rPr lang="en-US" altLang="id-ID" sz="2000" dirty="0" err="1"/>
              <a:t>apakah</a:t>
            </a:r>
            <a:r>
              <a:rPr lang="en-US" altLang="id-ID" sz="2000" dirty="0"/>
              <a:t> </a:t>
            </a:r>
            <a:r>
              <a:rPr lang="en-US" altLang="id-ID" sz="2000" dirty="0" err="1"/>
              <a:t>mesin</a:t>
            </a:r>
            <a:r>
              <a:rPr lang="en-US" altLang="id-ID" sz="2000" dirty="0"/>
              <a:t> float </a:t>
            </a:r>
            <a:r>
              <a:rPr lang="en-US" altLang="id-ID" sz="2000" dirty="0" err="1"/>
              <a:t>kita</a:t>
            </a:r>
            <a:r>
              <a:rPr lang="en-US" altLang="id-ID" sz="2000" dirty="0"/>
              <a:t> </a:t>
            </a:r>
            <a:r>
              <a:rPr lang="en-US" altLang="id-ID" sz="2000" dirty="0" err="1" smtClean="0"/>
              <a:t>ini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termasuk</a:t>
            </a:r>
            <a:r>
              <a:rPr lang="en-US" altLang="id-ID" sz="2000" dirty="0" smtClean="0"/>
              <a:t> deterministic FA???</a:t>
            </a:r>
          </a:p>
          <a:p>
            <a:endParaRPr lang="en-US" altLang="id-ID" sz="2000" dirty="0"/>
          </a:p>
          <a:p>
            <a:endParaRPr lang="en-US" altLang="id-ID" sz="2000" dirty="0" smtClean="0"/>
          </a:p>
          <a:p>
            <a:endParaRPr lang="en-US" altLang="id-ID" sz="2000" dirty="0"/>
          </a:p>
          <a:p>
            <a:endParaRPr lang="en-US" altLang="id-ID" sz="2000" dirty="0" smtClean="0"/>
          </a:p>
          <a:p>
            <a:endParaRPr lang="en-US" altLang="id-ID" sz="2000" dirty="0"/>
          </a:p>
          <a:p>
            <a:endParaRPr lang="en-US" altLang="id-ID" sz="2000" dirty="0" smtClean="0"/>
          </a:p>
          <a:p>
            <a:endParaRPr lang="en-US" altLang="id-ID" sz="2000" dirty="0"/>
          </a:p>
          <a:p>
            <a:endParaRPr lang="en-US" altLang="id-ID" sz="2000" dirty="0"/>
          </a:p>
          <a:p>
            <a:r>
              <a:rPr lang="en-US" altLang="id-ID" sz="2000" dirty="0" err="1" smtClean="0"/>
              <a:t>Jika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tidak</a:t>
            </a:r>
            <a:r>
              <a:rPr lang="en-US" altLang="id-ID" sz="2000" dirty="0" smtClean="0"/>
              <a:t>, </a:t>
            </a:r>
            <a:r>
              <a:rPr lang="en-US" altLang="id-ID" sz="2000" dirty="0" err="1" smtClean="0"/>
              <a:t>apa</a:t>
            </a:r>
            <a:r>
              <a:rPr lang="en-US" altLang="id-ID" sz="2000" dirty="0" smtClean="0"/>
              <a:t> yang </a:t>
            </a:r>
            <a:r>
              <a:rPr lang="en-US" altLang="id-ID" sz="2000" dirty="0" err="1" smtClean="0"/>
              <a:t>membuatnya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tidak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termasuk</a:t>
            </a:r>
            <a:r>
              <a:rPr lang="en-US" altLang="id-ID" sz="2000" dirty="0" smtClean="0"/>
              <a:t> deterministic FA??</a:t>
            </a:r>
          </a:p>
        </p:txBody>
      </p:sp>
    </p:spTree>
    <p:extLst>
      <p:ext uri="{BB962C8B-B14F-4D97-AF65-F5344CB8AC3E}">
        <p14:creationId xmlns:p14="http://schemas.microsoft.com/office/powerpoint/2010/main" val="759373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Mengubah</a:t>
            </a:r>
            <a:r>
              <a:rPr lang="en-US" dirty="0" smtClean="0"/>
              <a:t> STD </a:t>
            </a:r>
            <a:r>
              <a:rPr lang="en-US" dirty="0" err="1" smtClean="0"/>
              <a:t>menjadi</a:t>
            </a:r>
            <a:r>
              <a:rPr lang="en-US" dirty="0" smtClean="0"/>
              <a:t> Deterministic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state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q</a:t>
            </a:r>
            <a:r>
              <a:rPr lang="en-US" baseline="-25000" dirty="0" err="1"/>
              <a:t>x</a:t>
            </a:r>
            <a:endParaRPr lang="en-US" baseline="-25000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busur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q</a:t>
            </a:r>
            <a:r>
              <a:rPr lang="en-US" baseline="-25000" dirty="0" err="1"/>
              <a:t>x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(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q</a:t>
            </a:r>
            <a:r>
              <a:rPr lang="en-US" baseline="-25000" dirty="0" err="1"/>
              <a:t>x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label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di alphabet.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busur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states </a:t>
            </a:r>
            <a:r>
              <a:rPr lang="en-US" dirty="0" err="1"/>
              <a:t>lainnya</a:t>
            </a:r>
            <a:r>
              <a:rPr lang="en-US" dirty="0"/>
              <a:t> yang </a:t>
            </a:r>
            <a:r>
              <a:rPr lang="en-US" dirty="0" err="1"/>
              <a:t>belum</a:t>
            </a:r>
            <a:r>
              <a:rPr lang="en-US" dirty="0"/>
              <a:t> fully defined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q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label </a:t>
            </a:r>
            <a:r>
              <a:rPr lang="en-US" dirty="0" err="1"/>
              <a:t>simbol</a:t>
            </a:r>
            <a:r>
              <a:rPr lang="en-US" dirty="0"/>
              <a:t>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transisinya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00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STD </a:t>
            </a:r>
            <a:r>
              <a:rPr lang="en-US" dirty="0" err="1" smtClean="0"/>
              <a:t>ke</a:t>
            </a:r>
            <a:r>
              <a:rPr lang="en-US" dirty="0" smtClean="0"/>
              <a:t> DFA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Kita </a:t>
            </a:r>
            <a:r>
              <a:rPr lang="en-US" dirty="0" err="1"/>
              <a:t>tambahkan</a:t>
            </a:r>
            <a:r>
              <a:rPr lang="en-US" dirty="0"/>
              <a:t> state </a:t>
            </a:r>
            <a:r>
              <a:rPr lang="en-US" dirty="0" err="1"/>
              <a:t>baru</a:t>
            </a:r>
            <a:r>
              <a:rPr lang="en-US" dirty="0"/>
              <a:t> q</a:t>
            </a:r>
            <a:r>
              <a:rPr lang="en-US" baseline="-25000" dirty="0"/>
              <a:t>8</a:t>
            </a:r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10286719"/>
              </p:ext>
            </p:extLst>
          </p:nvPr>
        </p:nvGraphicFramePr>
        <p:xfrm>
          <a:off x="2133602" y="2463693"/>
          <a:ext cx="4876798" cy="3962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Visio" r:id="rId3" imgW="6987540" imgH="5676595" progId="Visio.Drawing.11">
                  <p:embed/>
                </p:oleObj>
              </mc:Choice>
              <mc:Fallback>
                <p:oleObj name="Visio" r:id="rId3" imgW="6987540" imgH="5676595" progId="Visio.Drawing.11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2" y="2463693"/>
                        <a:ext cx="4876798" cy="3962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1587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STD </a:t>
            </a:r>
            <a:r>
              <a:rPr lang="en-US" dirty="0" err="1"/>
              <a:t>ke</a:t>
            </a:r>
            <a:r>
              <a:rPr lang="en-US" dirty="0"/>
              <a:t> DFA </a:t>
            </a:r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di alphabet </a:t>
            </a:r>
            <a:r>
              <a:rPr lang="en-US" dirty="0" err="1"/>
              <a:t>hubungkan</a:t>
            </a:r>
            <a:r>
              <a:rPr lang="en-US" dirty="0"/>
              <a:t> </a:t>
            </a:r>
            <a:r>
              <a:rPr lang="en-US" dirty="0" err="1"/>
              <a:t>busur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smtClean="0"/>
              <a:t>q</a:t>
            </a:r>
            <a:r>
              <a:rPr lang="en-US" baseline="-25000" dirty="0" smtClean="0"/>
              <a:t>8</a:t>
            </a:r>
            <a:r>
              <a:rPr lang="en-US" dirty="0" smtClean="0"/>
              <a:t> (</a:t>
            </a:r>
            <a:r>
              <a:rPr lang="en-US" dirty="0" err="1" smtClean="0"/>
              <a:t>dengan</a:t>
            </a:r>
            <a:r>
              <a:rPr lang="en-US" dirty="0" smtClean="0"/>
              <a:t> label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)</a:t>
            </a:r>
            <a:endParaRPr lang="en-US" baseline="-25000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63035099"/>
              </p:ext>
            </p:extLst>
          </p:nvPr>
        </p:nvGraphicFramePr>
        <p:xfrm>
          <a:off x="2175203" y="2514600"/>
          <a:ext cx="4793596" cy="3895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Visio" r:id="rId3" imgW="6987540" imgH="5676595" progId="Visio.Drawing.11">
                  <p:embed/>
                </p:oleObj>
              </mc:Choice>
              <mc:Fallback>
                <p:oleObj name="Visio" r:id="rId3" imgW="6987540" imgH="5676595" progId="Visio.Drawing.11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203" y="2514600"/>
                        <a:ext cx="4793596" cy="3895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1649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STD </a:t>
            </a:r>
            <a:r>
              <a:rPr lang="en-US" dirty="0" err="1"/>
              <a:t>ke</a:t>
            </a:r>
            <a:r>
              <a:rPr lang="en-US" dirty="0"/>
              <a:t> DFA </a:t>
            </a:r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busur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state lain </a:t>
            </a:r>
            <a:r>
              <a:rPr lang="en-US" dirty="0" smtClean="0"/>
              <a:t>yang </a:t>
            </a:r>
            <a:r>
              <a:rPr lang="en-US" dirty="0" err="1" smtClean="0"/>
              <a:t>belum</a:t>
            </a:r>
            <a:r>
              <a:rPr lang="en-US" dirty="0" smtClean="0"/>
              <a:t> fully defined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/>
              <a:t>state </a:t>
            </a:r>
            <a:r>
              <a:rPr lang="en-US" dirty="0" smtClean="0"/>
              <a:t>q</a:t>
            </a:r>
            <a:r>
              <a:rPr lang="en-US" baseline="-25000" dirty="0" smtClean="0"/>
              <a:t>8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fully </a:t>
            </a:r>
            <a:r>
              <a:rPr lang="en-US" dirty="0"/>
              <a:t>defined</a:t>
            </a:r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75422888"/>
              </p:ext>
            </p:extLst>
          </p:nvPr>
        </p:nvGraphicFramePr>
        <p:xfrm>
          <a:off x="2157413" y="2489165"/>
          <a:ext cx="4829174" cy="3923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Visio" r:id="rId3" imgW="6987540" imgH="5676595" progId="Visio.Drawing.11">
                  <p:embed/>
                </p:oleObj>
              </mc:Choice>
              <mc:Fallback>
                <p:oleObj name="Visio" r:id="rId3" imgW="6987540" imgH="5676595" progId="Visio.Drawing.11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2489165"/>
                        <a:ext cx="4829174" cy="3923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5314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1 </a:t>
            </a:r>
            <a:r>
              <a:rPr lang="en-US" dirty="0" err="1"/>
              <a:t>hal</a:t>
            </a:r>
            <a:r>
              <a:rPr lang="en-US" dirty="0"/>
              <a:t> 36 no </a:t>
            </a:r>
            <a:r>
              <a:rPr lang="en-US" dirty="0" smtClean="0"/>
              <a:t>2.</a:t>
            </a:r>
          </a:p>
          <a:p>
            <a:r>
              <a:rPr lang="en-US" dirty="0" err="1"/>
              <a:t>U</a:t>
            </a:r>
            <a:r>
              <a:rPr lang="en-US" dirty="0" err="1" smtClean="0"/>
              <a:t>bah</a:t>
            </a:r>
            <a:r>
              <a:rPr lang="en-US" dirty="0" smtClean="0"/>
              <a:t> STD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DFA!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20263815"/>
              </p:ext>
            </p:extLst>
          </p:nvPr>
        </p:nvGraphicFramePr>
        <p:xfrm>
          <a:off x="682625" y="2838450"/>
          <a:ext cx="7778750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Visio" r:id="rId3" imgW="6318382" imgH="1222069" progId="Visio.Drawing.11">
                  <p:embed/>
                </p:oleObj>
              </mc:Choice>
              <mc:Fallback>
                <p:oleObj name="Visio" r:id="rId3" imgW="6318382" imgH="1222069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2838450"/>
                        <a:ext cx="7778750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3829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DFA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menyebut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string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DFA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“language”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DFA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, </a:t>
            </a: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smtClean="0"/>
              <a:t>STD </a:t>
            </a:r>
            <a:r>
              <a:rPr lang="en-US" dirty="0" err="1" smtClean="0"/>
              <a:t>berikut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string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M</a:t>
            </a:r>
            <a:r>
              <a:rPr lang="en-US" dirty="0" smtClean="0"/>
              <a:t>.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sebab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A </a:t>
            </a:r>
            <a:r>
              <a:rPr lang="en-US" dirty="0" err="1"/>
              <a:t>adalah</a:t>
            </a:r>
            <a:r>
              <a:rPr lang="en-US" dirty="0"/>
              <a:t> language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smtClean="0"/>
              <a:t>M </a:t>
            </a:r>
            <a:r>
              <a:rPr lang="en-US" dirty="0"/>
              <a:t>(</a:t>
            </a:r>
            <a:r>
              <a:rPr lang="en-US" dirty="0" err="1" smtClean="0"/>
              <a:t>dinotasikan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/>
              <a:t>L(M</a:t>
            </a:r>
            <a:r>
              <a:rPr lang="en-US" dirty="0" smtClean="0"/>
              <a:t>) = A).</a:t>
            </a:r>
            <a:endParaRPr lang="en-US" dirty="0"/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77496"/>
            <a:ext cx="4038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546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DFA </a:t>
            </a:r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altLang="id-ID" dirty="0"/>
              <a:t>Secara harfiah, language dari Bahasa Indonesia adalah kalimat yang dapat disusun oleh grammer bahasa Indonesia. (jumlah kalimatnya tidak terbatas).</a:t>
            </a:r>
          </a:p>
          <a:p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language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string yang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l-GR" altLang="id-ID" dirty="0">
                <a:cs typeface="Arial" charset="0"/>
              </a:rPr>
              <a:t>Σ</a:t>
            </a:r>
            <a:r>
              <a:rPr lang="en-US" altLang="id-ID" baseline="30000" dirty="0" smtClean="0">
                <a:cs typeface="Arial" charset="0"/>
              </a:rPr>
              <a:t>*</a:t>
            </a:r>
            <a:r>
              <a:rPr lang="en-US" altLang="id-ID" dirty="0" smtClean="0">
                <a:cs typeface="Arial" charset="0"/>
              </a:rPr>
              <a:t>, </a:t>
            </a:r>
            <a:r>
              <a:rPr lang="en-US" altLang="id-ID" dirty="0" err="1" smtClean="0">
                <a:cs typeface="Arial" charset="0"/>
              </a:rPr>
              <a:t>maka</a:t>
            </a:r>
            <a:r>
              <a:rPr lang="en-US" altLang="id-ID" dirty="0" smtClean="0">
                <a:cs typeface="Arial" charset="0"/>
              </a:rPr>
              <a:t> </a:t>
            </a:r>
            <a:r>
              <a:rPr lang="it-IT" altLang="id-ID" dirty="0" smtClean="0">
                <a:cs typeface="Arial" charset="0"/>
              </a:rPr>
              <a:t>pada </a:t>
            </a:r>
            <a:r>
              <a:rPr lang="it-IT" altLang="id-ID" dirty="0">
                <a:cs typeface="Arial" charset="0"/>
              </a:rPr>
              <a:t>mesin M di gambar, language dari mesin tersebut </a:t>
            </a:r>
            <a:r>
              <a:rPr lang="it-IT" altLang="id-ID" dirty="0" smtClean="0">
                <a:cs typeface="Arial" charset="0"/>
              </a:rPr>
              <a:t>adalah</a:t>
            </a:r>
          </a:p>
          <a:p>
            <a:pPr marL="339725" indent="0">
              <a:buNone/>
            </a:pPr>
            <a:r>
              <a:rPr lang="it-IT" altLang="id-ID" dirty="0" smtClean="0">
                <a:cs typeface="Arial" charset="0"/>
              </a:rPr>
              <a:t>L(M</a:t>
            </a:r>
            <a:r>
              <a:rPr lang="it-IT" altLang="id-ID" dirty="0">
                <a:cs typeface="Arial" charset="0"/>
              </a:rPr>
              <a:t>) = {0, 00, 10, 000, 010, 100, </a:t>
            </a:r>
            <a:r>
              <a:rPr lang="it-IT" altLang="id-ID" dirty="0" smtClean="0">
                <a:cs typeface="Arial" charset="0"/>
              </a:rPr>
              <a:t>110, </a:t>
            </a:r>
            <a:r>
              <a:rPr lang="it-IT" altLang="id-ID" dirty="0">
                <a:cs typeface="Arial" charset="0"/>
              </a:rPr>
              <a:t>..., 0000000, ...}</a:t>
            </a:r>
          </a:p>
          <a:p>
            <a:endParaRPr lang="en-US" dirty="0"/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4572000"/>
            <a:ext cx="4038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id-ID" dirty="0"/>
              <a:t>Finite Automata (FA) :</a:t>
            </a:r>
          </a:p>
          <a:p>
            <a:pPr lvl="1"/>
            <a:r>
              <a:rPr lang="en-US" altLang="id-ID" dirty="0" err="1"/>
              <a:t>Suatu</a:t>
            </a:r>
            <a:r>
              <a:rPr lang="en-US" altLang="id-ID" dirty="0"/>
              <a:t> model </a:t>
            </a:r>
            <a:r>
              <a:rPr lang="en-US" altLang="id-ID" dirty="0" err="1"/>
              <a:t>komputer</a:t>
            </a:r>
            <a:r>
              <a:rPr lang="en-US" altLang="id-ID" dirty="0"/>
              <a:t> </a:t>
            </a:r>
            <a:r>
              <a:rPr lang="en-US" altLang="id-ID" dirty="0" err="1"/>
              <a:t>dengan</a:t>
            </a:r>
            <a:r>
              <a:rPr lang="en-US" altLang="id-ID" dirty="0"/>
              <a:t> </a:t>
            </a:r>
            <a:r>
              <a:rPr lang="en-US" altLang="id-ID" dirty="0" err="1"/>
              <a:t>jumlah</a:t>
            </a:r>
            <a:r>
              <a:rPr lang="en-US" altLang="id-ID" dirty="0"/>
              <a:t> memory yang </a:t>
            </a:r>
            <a:r>
              <a:rPr lang="en-US" altLang="id-ID" dirty="0" err="1"/>
              <a:t>sangat</a:t>
            </a:r>
            <a:r>
              <a:rPr lang="en-US" altLang="id-ID" dirty="0"/>
              <a:t> </a:t>
            </a:r>
            <a:r>
              <a:rPr lang="en-US" altLang="id-ID" dirty="0" err="1"/>
              <a:t>terbatas</a:t>
            </a:r>
            <a:r>
              <a:rPr lang="en-US" altLang="id-ID" dirty="0"/>
              <a:t>.</a:t>
            </a:r>
          </a:p>
          <a:p>
            <a:pPr lvl="1"/>
            <a:r>
              <a:rPr lang="en-US" altLang="id-ID" dirty="0"/>
              <a:t>Model </a:t>
            </a:r>
            <a:r>
              <a:rPr lang="en-US" altLang="id-ID" dirty="0" err="1"/>
              <a:t>komputasional</a:t>
            </a:r>
            <a:r>
              <a:rPr lang="en-US" altLang="id-ID" dirty="0"/>
              <a:t> yang paling </a:t>
            </a:r>
            <a:r>
              <a:rPr lang="en-US" altLang="id-ID" dirty="0" err="1"/>
              <a:t>sederhana</a:t>
            </a:r>
            <a:r>
              <a:rPr lang="en-US" altLang="id-ID" dirty="0"/>
              <a:t>.</a:t>
            </a:r>
          </a:p>
          <a:p>
            <a:r>
              <a:rPr lang="en-US" dirty="0" smtClean="0"/>
              <a:t>Ada 2 </a:t>
            </a:r>
            <a:r>
              <a:rPr lang="en-US" dirty="0" err="1" smtClean="0"/>
              <a:t>jenis</a:t>
            </a:r>
            <a:r>
              <a:rPr lang="en-US" dirty="0" smtClean="0"/>
              <a:t> :</a:t>
            </a:r>
            <a:endParaRPr lang="en-US" dirty="0"/>
          </a:p>
          <a:p>
            <a:pPr lvl="1"/>
            <a:r>
              <a:rPr lang="en-US" dirty="0" err="1"/>
              <a:t>Deterministik</a:t>
            </a:r>
            <a:r>
              <a:rPr lang="en-US" dirty="0"/>
              <a:t> Finite </a:t>
            </a:r>
            <a:r>
              <a:rPr lang="en-US" dirty="0" smtClean="0"/>
              <a:t>Automata (DFA)</a:t>
            </a:r>
            <a:endParaRPr lang="en-US" dirty="0"/>
          </a:p>
          <a:p>
            <a:pPr lvl="2"/>
            <a:r>
              <a:rPr lang="en-US" dirty="0"/>
              <a:t>“</a:t>
            </a:r>
            <a:r>
              <a:rPr lang="en-US" dirty="0" err="1"/>
              <a:t>Deterministik</a:t>
            </a:r>
            <a:r>
              <a:rPr lang="en-US" dirty="0"/>
              <a:t>”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setiap</a:t>
            </a:r>
            <a:r>
              <a:rPr lang="en-US" dirty="0"/>
              <a:t> input alphabet/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state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bertransisi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dirty="0"/>
              <a:t>state lain.</a:t>
            </a:r>
          </a:p>
          <a:p>
            <a:pPr lvl="2"/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kata </a:t>
            </a:r>
            <a:r>
              <a:rPr lang="en-US" dirty="0" smtClean="0"/>
              <a:t>lain, “</a:t>
            </a:r>
            <a:r>
              <a:rPr lang="en-US" dirty="0" err="1" smtClean="0"/>
              <a:t>deterministik</a:t>
            </a:r>
            <a:r>
              <a:rPr lang="en-US" dirty="0" smtClean="0"/>
              <a:t>”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ambigu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next state.</a:t>
            </a:r>
          </a:p>
          <a:p>
            <a:pPr lvl="1"/>
            <a:r>
              <a:rPr lang="en-US" dirty="0"/>
              <a:t>Non-</a:t>
            </a:r>
            <a:r>
              <a:rPr lang="en-US" dirty="0" err="1"/>
              <a:t>Deterministik</a:t>
            </a:r>
            <a:r>
              <a:rPr lang="en-US" dirty="0"/>
              <a:t> Finite </a:t>
            </a:r>
            <a:r>
              <a:rPr lang="en-US" dirty="0" smtClean="0"/>
              <a:t>Automata (NDFA)</a:t>
            </a:r>
            <a:endParaRPr lang="en-US" dirty="0"/>
          </a:p>
          <a:p>
            <a:pPr lvl="2"/>
            <a:r>
              <a:rPr lang="en-US" dirty="0"/>
              <a:t>“Non-</a:t>
            </a:r>
            <a:r>
              <a:rPr lang="en-US" dirty="0" err="1"/>
              <a:t>Deterministrik</a:t>
            </a:r>
            <a:r>
              <a:rPr lang="en-US" dirty="0"/>
              <a:t>”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setiap</a:t>
            </a:r>
            <a:r>
              <a:rPr lang="en-US" dirty="0"/>
              <a:t> input alphabet/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state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bertransisi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dirty="0"/>
              <a:t>state lain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98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Language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dirty="0" smtClean="0"/>
              <a:t>Regular Language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Finite Automata yang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mengenalinya</a:t>
            </a:r>
            <a:r>
              <a:rPr lang="en-US" dirty="0" smtClean="0"/>
              <a:t> </a:t>
            </a:r>
            <a:r>
              <a:rPr lang="en-US" dirty="0"/>
              <a:t>(recognize).</a:t>
            </a:r>
          </a:p>
          <a:p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/>
              <a:t>M = (Q, </a:t>
            </a:r>
            <a:r>
              <a:rPr lang="el-GR" dirty="0"/>
              <a:t>Σ, δ, </a:t>
            </a:r>
            <a:r>
              <a:rPr lang="en-US" dirty="0"/>
              <a:t>q</a:t>
            </a:r>
            <a:r>
              <a:rPr lang="en-US" baseline="-25000" dirty="0"/>
              <a:t>0</a:t>
            </a:r>
            <a:r>
              <a:rPr lang="en-US" dirty="0"/>
              <a:t>, F) </a:t>
            </a:r>
            <a:r>
              <a:rPr lang="en-US" dirty="0" err="1"/>
              <a:t>dan</a:t>
            </a:r>
            <a:r>
              <a:rPr lang="en-US" dirty="0"/>
              <a:t> w = w</a:t>
            </a:r>
            <a:r>
              <a:rPr lang="en-US" baseline="-25000" dirty="0"/>
              <a:t>1</a:t>
            </a:r>
            <a:r>
              <a:rPr lang="en-US" dirty="0"/>
              <a:t>w</a:t>
            </a:r>
            <a:r>
              <a:rPr lang="en-US" baseline="-25000" dirty="0"/>
              <a:t>2</a:t>
            </a:r>
            <a:r>
              <a:rPr lang="en-US" dirty="0"/>
              <a:t>...</a:t>
            </a:r>
            <a:r>
              <a:rPr lang="en-US" dirty="0" err="1" smtClean="0"/>
              <a:t>w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smtClean="0"/>
              <a:t>string,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∈ </a:t>
            </a:r>
            <a:r>
              <a:rPr lang="el-GR" dirty="0" smtClean="0"/>
              <a:t>Σ</a:t>
            </a:r>
            <a:r>
              <a:rPr lang="en-US" dirty="0" smtClean="0"/>
              <a:t>.</a:t>
            </a:r>
            <a:endParaRPr lang="el-GR" dirty="0"/>
          </a:p>
          <a:p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/>
              <a:t>M </a:t>
            </a:r>
            <a:r>
              <a:rPr lang="en-US" b="1" dirty="0"/>
              <a:t>accept</a:t>
            </a:r>
            <a:r>
              <a:rPr lang="en-US" dirty="0"/>
              <a:t> w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sequence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state</a:t>
            </a:r>
          </a:p>
          <a:p>
            <a:pPr marL="339725" indent="0">
              <a:buNone/>
            </a:pPr>
            <a:r>
              <a:rPr lang="en-US" dirty="0" smtClean="0"/>
              <a:t>r</a:t>
            </a:r>
            <a:r>
              <a:rPr lang="en-US" baseline="-25000" dirty="0" smtClean="0"/>
              <a:t>0</a:t>
            </a:r>
            <a:r>
              <a:rPr lang="en-US" dirty="0"/>
              <a:t>, r</a:t>
            </a:r>
            <a:r>
              <a:rPr lang="en-US" baseline="-25000" dirty="0"/>
              <a:t>1</a:t>
            </a:r>
            <a:r>
              <a:rPr lang="en-US" dirty="0"/>
              <a:t>, ..., </a:t>
            </a:r>
            <a:r>
              <a:rPr lang="en-US" dirty="0" err="1"/>
              <a:t>r</a:t>
            </a:r>
            <a:r>
              <a:rPr lang="en-US" baseline="-25000" dirty="0" err="1"/>
              <a:t>n</a:t>
            </a:r>
            <a:r>
              <a:rPr lang="en-US" dirty="0"/>
              <a:t> ∈ Q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.</a:t>
            </a:r>
          </a:p>
          <a:p>
            <a:pPr marL="1150938" indent="-457200">
              <a:buSzPct val="100000"/>
              <a:buAutoNum type="arabicPeriod"/>
            </a:pPr>
            <a:r>
              <a:rPr lang="en-US" i="1" dirty="0" smtClean="0"/>
              <a:t>r</a:t>
            </a:r>
            <a:r>
              <a:rPr lang="en-US" i="1" baseline="-25000" dirty="0" smtClean="0"/>
              <a:t>0</a:t>
            </a:r>
            <a:r>
              <a:rPr lang="en-US" i="1" dirty="0" smtClean="0"/>
              <a:t> = q</a:t>
            </a:r>
            <a:r>
              <a:rPr lang="en-US" i="1" baseline="-25000" dirty="0" smtClean="0"/>
              <a:t>0</a:t>
            </a:r>
            <a:r>
              <a:rPr lang="en-US" i="1" dirty="0" smtClean="0"/>
              <a:t>;</a:t>
            </a:r>
          </a:p>
          <a:p>
            <a:pPr marL="1150938" indent="-457200">
              <a:buSzPct val="100000"/>
              <a:buAutoNum type="arabicPeriod"/>
            </a:pPr>
            <a:r>
              <a:rPr lang="el-GR" i="1" dirty="0" smtClean="0"/>
              <a:t>δ</a:t>
            </a:r>
            <a:r>
              <a:rPr lang="en-US" i="1" dirty="0" smtClean="0"/>
              <a:t>(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, w</a:t>
            </a:r>
            <a:r>
              <a:rPr lang="en-US" i="1" baseline="-25000" dirty="0" smtClean="0"/>
              <a:t>i+1</a:t>
            </a:r>
            <a:r>
              <a:rPr lang="en-US" i="1" dirty="0" smtClean="0"/>
              <a:t>) = r</a:t>
            </a:r>
            <a:r>
              <a:rPr lang="en-US" i="1" baseline="-25000" dirty="0" smtClean="0"/>
              <a:t>i+1</a:t>
            </a:r>
            <a:r>
              <a:rPr lang="en-US" i="1" dirty="0" smtClean="0"/>
              <a:t>, for i = 0, …, n-1; </a:t>
            </a:r>
            <a:r>
              <a:rPr lang="en-US" i="1" dirty="0" err="1" smtClean="0"/>
              <a:t>dan</a:t>
            </a:r>
            <a:endParaRPr lang="en-US" i="1" dirty="0" smtClean="0"/>
          </a:p>
          <a:p>
            <a:pPr marL="1150938" indent="-457200">
              <a:buSzPct val="100000"/>
              <a:buAutoNum type="arabicPeriod"/>
            </a:pPr>
            <a:r>
              <a:rPr lang="en-US" i="1" dirty="0" err="1" smtClean="0"/>
              <a:t>r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 </a:t>
            </a:r>
            <a:r>
              <a:rPr lang="en-US" altLang="id-ID" i="1" dirty="0" smtClean="0">
                <a:sym typeface="Symbol" pitchFamily="18" charset="2"/>
              </a:rPr>
              <a:t> F</a:t>
            </a:r>
            <a:endParaRPr lang="en-US" i="1" dirty="0"/>
          </a:p>
          <a:p>
            <a:r>
              <a:rPr lang="en-US" dirty="0"/>
              <a:t>M </a:t>
            </a:r>
            <a:r>
              <a:rPr lang="en-US" dirty="0" err="1" smtClean="0"/>
              <a:t>mengenali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A </a:t>
            </a:r>
            <a:r>
              <a:rPr lang="en-US" dirty="0" err="1"/>
              <a:t>jika</a:t>
            </a:r>
            <a:r>
              <a:rPr lang="en-US" dirty="0"/>
              <a:t> A = {</a:t>
            </a:r>
            <a:r>
              <a:rPr lang="en-US" dirty="0" smtClean="0"/>
              <a:t>w | </a:t>
            </a:r>
            <a:r>
              <a:rPr lang="en-US" dirty="0"/>
              <a:t>M accept w}.</a:t>
            </a:r>
          </a:p>
        </p:txBody>
      </p:sp>
    </p:spTree>
    <p:extLst>
      <p:ext uri="{BB962C8B-B14F-4D97-AF65-F5344CB8AC3E}">
        <p14:creationId xmlns:p14="http://schemas.microsoft.com/office/powerpoint/2010/main" val="3481075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Language </a:t>
            </a:r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Dari </a:t>
            </a:r>
            <a:r>
              <a:rPr lang="en-US" dirty="0" err="1" smtClean="0"/>
              <a:t>hirarki</a:t>
            </a:r>
            <a:r>
              <a:rPr lang="en-US" dirty="0" smtClean="0"/>
              <a:t> Chomsky yang </a:t>
            </a:r>
            <a:r>
              <a:rPr lang="en-US" dirty="0" err="1" smtClean="0"/>
              <a:t>dijelaskan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,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 smtClean="0"/>
              <a:t>dikatakan</a:t>
            </a:r>
            <a:r>
              <a:rPr lang="en-US" dirty="0" smtClean="0"/>
              <a:t> Regular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dikenali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Finite Automata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Deterministik</a:t>
            </a:r>
            <a:r>
              <a:rPr lang="en-US" dirty="0"/>
              <a:t> Finite Automata).</a:t>
            </a:r>
          </a:p>
          <a:p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Teorema</a:t>
            </a:r>
            <a:r>
              <a:rPr lang="en-US" dirty="0"/>
              <a:t> 1.1 di </a:t>
            </a:r>
            <a:r>
              <a:rPr lang="en-US" dirty="0" err="1"/>
              <a:t>hal</a:t>
            </a:r>
            <a:r>
              <a:rPr lang="en-US" dirty="0"/>
              <a:t> 39 </a:t>
            </a:r>
            <a:r>
              <a:rPr lang="en-US" dirty="0" err="1"/>
              <a:t>buku</a:t>
            </a:r>
            <a:r>
              <a:rPr lang="en-US" dirty="0"/>
              <a:t> 1.</a:t>
            </a:r>
          </a:p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lvl="1"/>
            <a:r>
              <a:rPr lang="en-US" dirty="0" smtClean="0"/>
              <a:t>Dari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/>
              <a:t>L(M)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dikenali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smtClean="0"/>
              <a:t>DFA M, </a:t>
            </a:r>
            <a:r>
              <a:rPr lang="en-US" dirty="0" err="1"/>
              <a:t>maka</a:t>
            </a:r>
            <a:r>
              <a:rPr lang="en-US" dirty="0"/>
              <a:t> L(M) = {w : w string </a:t>
            </a:r>
            <a:r>
              <a:rPr lang="en-US" dirty="0" err="1" smtClean="0"/>
              <a:t>biner</a:t>
            </a:r>
            <a:r>
              <a:rPr lang="en-US" dirty="0" smtClean="0"/>
              <a:t> </a:t>
            </a:r>
            <a:r>
              <a:rPr lang="en-US" dirty="0" err="1" smtClean="0"/>
              <a:t>genap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string </a:t>
            </a:r>
            <a:r>
              <a:rPr lang="en-US" dirty="0" err="1" smtClean="0"/>
              <a:t>biner</a:t>
            </a:r>
            <a:r>
              <a:rPr lang="en-US" dirty="0" smtClean="0"/>
              <a:t> yang </a:t>
            </a:r>
            <a:r>
              <a:rPr lang="en-US" dirty="0" err="1" smtClean="0"/>
              <a:t>diakhiri</a:t>
            </a:r>
            <a:r>
              <a:rPr lang="en-US" dirty="0" smtClean="0"/>
              <a:t> </a:t>
            </a:r>
            <a:r>
              <a:rPr lang="en-US" dirty="0" err="1"/>
              <a:t>oleh</a:t>
            </a:r>
            <a:r>
              <a:rPr lang="en-US" dirty="0"/>
              <a:t> 0}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smtClean="0"/>
              <a:t>Regular 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17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Diskusi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language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 Regular?</a:t>
            </a:r>
          </a:p>
          <a:p>
            <a:r>
              <a:rPr lang="en-US" dirty="0" smtClean="0"/>
              <a:t>L(M2</a:t>
            </a:r>
            <a:r>
              <a:rPr lang="en-US" dirty="0"/>
              <a:t>) = {w : w </a:t>
            </a:r>
            <a:r>
              <a:rPr lang="en-US" dirty="0" err="1"/>
              <a:t>adalah</a:t>
            </a:r>
            <a:r>
              <a:rPr lang="en-US" dirty="0"/>
              <a:t> string yang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real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L(M3</a:t>
            </a:r>
            <a:r>
              <a:rPr lang="en-US" dirty="0"/>
              <a:t>) = {w : w </a:t>
            </a:r>
            <a:r>
              <a:rPr lang="en-US" dirty="0" err="1"/>
              <a:t>adalah</a:t>
            </a:r>
            <a:r>
              <a:rPr lang="en-US" dirty="0"/>
              <a:t> string </a:t>
            </a:r>
            <a:r>
              <a:rPr lang="en-US" dirty="0" err="1"/>
              <a:t>biner</a:t>
            </a:r>
            <a:r>
              <a:rPr lang="en-US" dirty="0"/>
              <a:t> yang </a:t>
            </a:r>
            <a:r>
              <a:rPr lang="en-US" dirty="0" err="1"/>
              <a:t>mengandung</a:t>
            </a:r>
            <a:r>
              <a:rPr lang="en-US" dirty="0"/>
              <a:t> substring </a:t>
            </a:r>
            <a:r>
              <a:rPr lang="en-US" dirty="0" smtClean="0"/>
              <a:t>“111”}</a:t>
            </a:r>
            <a:endParaRPr lang="en-US" dirty="0"/>
          </a:p>
          <a:p>
            <a:r>
              <a:rPr lang="en-US" dirty="0" smtClean="0"/>
              <a:t>L(M4</a:t>
            </a:r>
            <a:r>
              <a:rPr lang="en-US" dirty="0"/>
              <a:t>) = {w : w </a:t>
            </a:r>
            <a:r>
              <a:rPr lang="en-US" dirty="0" err="1"/>
              <a:t>adalah</a:t>
            </a:r>
            <a:r>
              <a:rPr lang="en-US" dirty="0"/>
              <a:t> string yang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aritmetik</a:t>
            </a:r>
            <a:r>
              <a:rPr lang="en-US" dirty="0" smtClean="0"/>
              <a:t>}.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smtClean="0"/>
              <a:t>(</a:t>
            </a:r>
            <a:r>
              <a:rPr lang="en-US" dirty="0"/>
              <a:t>a + b</a:t>
            </a:r>
            <a:r>
              <a:rPr lang="en-US" dirty="0" smtClean="0"/>
              <a:t>), a </a:t>
            </a:r>
            <a:r>
              <a:rPr lang="en-US" dirty="0"/>
              <a:t>+ (b + a), </a:t>
            </a:r>
            <a:r>
              <a:rPr lang="en-US" dirty="0" err="1"/>
              <a:t>dll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17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Non-Regular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dirty="0" err="1"/>
              <a:t>Pada</a:t>
            </a:r>
            <a:r>
              <a:rPr lang="en-US" altLang="id-ID" dirty="0"/>
              <a:t> </a:t>
            </a:r>
            <a:r>
              <a:rPr lang="en-US" altLang="id-ID" dirty="0" err="1"/>
              <a:t>saat</a:t>
            </a:r>
            <a:r>
              <a:rPr lang="en-US" altLang="id-ID" dirty="0"/>
              <a:t> </a:t>
            </a:r>
            <a:r>
              <a:rPr lang="en-US" altLang="id-ID" dirty="0" err="1"/>
              <a:t>kita</a:t>
            </a:r>
            <a:r>
              <a:rPr lang="en-US" altLang="id-ID" dirty="0"/>
              <a:t> </a:t>
            </a:r>
            <a:r>
              <a:rPr lang="en-US" altLang="id-ID" dirty="0" err="1"/>
              <a:t>mengenali</a:t>
            </a:r>
            <a:r>
              <a:rPr lang="en-US" altLang="id-ID" dirty="0"/>
              <a:t> </a:t>
            </a:r>
            <a:r>
              <a:rPr lang="en-US" altLang="id-ID" dirty="0" err="1"/>
              <a:t>pola</a:t>
            </a:r>
            <a:r>
              <a:rPr lang="en-US" altLang="id-ID" dirty="0"/>
              <a:t> string (a + b</a:t>
            </a:r>
            <a:r>
              <a:rPr lang="en-US" altLang="id-ID" dirty="0" smtClean="0"/>
              <a:t>) </a:t>
            </a:r>
            <a:r>
              <a:rPr lang="en-US" altLang="id-ID" dirty="0" err="1"/>
              <a:t>atau</a:t>
            </a:r>
            <a:r>
              <a:rPr lang="en-US" altLang="id-ID" dirty="0"/>
              <a:t> a + (b + a), </a:t>
            </a:r>
            <a:r>
              <a:rPr lang="en-US" altLang="id-ID" dirty="0" err="1"/>
              <a:t>maka</a:t>
            </a:r>
            <a:r>
              <a:rPr lang="en-US" altLang="id-ID" dirty="0"/>
              <a:t> </a:t>
            </a:r>
            <a:r>
              <a:rPr lang="en-US" altLang="id-ID" dirty="0" err="1"/>
              <a:t>tidak</a:t>
            </a:r>
            <a:r>
              <a:rPr lang="en-US" altLang="id-ID" dirty="0"/>
              <a:t> </a:t>
            </a:r>
            <a:r>
              <a:rPr lang="en-US" altLang="id-ID" dirty="0" err="1"/>
              <a:t>ada</a:t>
            </a:r>
            <a:r>
              <a:rPr lang="en-US" altLang="id-ID" dirty="0"/>
              <a:t> </a:t>
            </a:r>
            <a:r>
              <a:rPr lang="en-US" altLang="id-ID" dirty="0" err="1"/>
              <a:t>satupun</a:t>
            </a:r>
            <a:r>
              <a:rPr lang="en-US" altLang="id-ID" dirty="0"/>
              <a:t> DFA yang </a:t>
            </a:r>
            <a:r>
              <a:rPr lang="en-US" altLang="id-ID" dirty="0" err="1"/>
              <a:t>bisa</a:t>
            </a:r>
            <a:r>
              <a:rPr lang="en-US" altLang="id-ID" dirty="0"/>
              <a:t> </a:t>
            </a:r>
            <a:r>
              <a:rPr lang="en-US" altLang="id-ID" dirty="0" err="1"/>
              <a:t>memodelkan</a:t>
            </a:r>
            <a:r>
              <a:rPr lang="en-US" altLang="id-ID" dirty="0"/>
              <a:t> </a:t>
            </a:r>
            <a:r>
              <a:rPr lang="en-US" altLang="id-ID" dirty="0" err="1"/>
              <a:t>jenis</a:t>
            </a:r>
            <a:r>
              <a:rPr lang="en-US" altLang="id-ID" dirty="0"/>
              <a:t> </a:t>
            </a:r>
            <a:r>
              <a:rPr lang="en-US" altLang="id-ID" dirty="0" err="1"/>
              <a:t>ini</a:t>
            </a:r>
            <a:r>
              <a:rPr lang="en-US" altLang="id-ID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id-ID" dirty="0" err="1"/>
              <a:t>Alasan</a:t>
            </a:r>
            <a:r>
              <a:rPr lang="en-US" altLang="id-ID" dirty="0"/>
              <a:t> :</a:t>
            </a:r>
          </a:p>
          <a:p>
            <a:pPr lvl="1">
              <a:lnSpc>
                <a:spcPct val="90000"/>
              </a:lnSpc>
            </a:pPr>
            <a:r>
              <a:rPr lang="en-US" altLang="id-ID" dirty="0" err="1"/>
              <a:t>Pada</a:t>
            </a:r>
            <a:r>
              <a:rPr lang="en-US" altLang="id-ID" dirty="0"/>
              <a:t> </a:t>
            </a:r>
            <a:r>
              <a:rPr lang="en-US" altLang="id-ID" dirty="0" err="1"/>
              <a:t>saat</a:t>
            </a:r>
            <a:r>
              <a:rPr lang="en-US" altLang="id-ID" dirty="0"/>
              <a:t> </a:t>
            </a:r>
            <a:r>
              <a:rPr lang="en-US" altLang="id-ID" dirty="0" err="1"/>
              <a:t>mengenali</a:t>
            </a:r>
            <a:r>
              <a:rPr lang="en-US" altLang="id-ID" dirty="0"/>
              <a:t> </a:t>
            </a:r>
            <a:r>
              <a:rPr lang="en-US" altLang="id-ID" dirty="0" smtClean="0"/>
              <a:t>string </a:t>
            </a:r>
            <a:r>
              <a:rPr lang="en-US" altLang="id-ID" dirty="0" err="1" smtClean="0"/>
              <a:t>dengan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pola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umum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x</a:t>
            </a:r>
            <a:r>
              <a:rPr lang="en-US" altLang="id-ID" baseline="30000" dirty="0" err="1" smtClean="0"/>
              <a:t>n</a:t>
            </a:r>
            <a:r>
              <a:rPr lang="en-US" altLang="id-ID" dirty="0" err="1" smtClean="0"/>
              <a:t>y</a:t>
            </a:r>
            <a:r>
              <a:rPr lang="en-US" altLang="id-ID" baseline="30000" dirty="0" err="1" smtClean="0"/>
              <a:t>n</a:t>
            </a:r>
            <a:r>
              <a:rPr lang="en-US" altLang="id-ID" dirty="0" smtClean="0"/>
              <a:t>, </a:t>
            </a:r>
            <a:r>
              <a:rPr lang="en-US" altLang="id-ID" dirty="0" err="1" smtClean="0"/>
              <a:t>maka</a:t>
            </a:r>
            <a:r>
              <a:rPr lang="en-US" altLang="id-ID" dirty="0" smtClean="0"/>
              <a:t> </a:t>
            </a:r>
            <a:r>
              <a:rPr lang="en-US" altLang="id-ID" dirty="0" err="1"/>
              <a:t>kita</a:t>
            </a:r>
            <a:r>
              <a:rPr lang="en-US" altLang="id-ID" dirty="0"/>
              <a:t> </a:t>
            </a:r>
            <a:r>
              <a:rPr lang="en-US" altLang="id-ID" dirty="0" err="1"/>
              <a:t>harus</a:t>
            </a:r>
            <a:r>
              <a:rPr lang="en-US" altLang="id-ID" dirty="0"/>
              <a:t> </a:t>
            </a:r>
            <a:r>
              <a:rPr lang="en-US" altLang="id-ID" dirty="0" err="1"/>
              <a:t>mengingat</a:t>
            </a:r>
            <a:r>
              <a:rPr lang="en-US" altLang="id-ID" dirty="0"/>
              <a:t> </a:t>
            </a:r>
            <a:r>
              <a:rPr lang="en-US" altLang="id-ID" dirty="0" err="1"/>
              <a:t>berapa</a:t>
            </a:r>
            <a:r>
              <a:rPr lang="en-US" altLang="id-ID" dirty="0"/>
              <a:t> kali </a:t>
            </a:r>
            <a:r>
              <a:rPr lang="en-US" altLang="id-ID" dirty="0" err="1"/>
              <a:t>kemunculan</a:t>
            </a:r>
            <a:r>
              <a:rPr lang="en-US" altLang="id-ID" dirty="0"/>
              <a:t> </a:t>
            </a:r>
            <a:r>
              <a:rPr lang="en-US" altLang="id-ID" dirty="0" err="1" smtClean="0"/>
              <a:t>simbol</a:t>
            </a:r>
            <a:r>
              <a:rPr lang="en-US" altLang="id-ID" dirty="0" smtClean="0"/>
              <a:t> x</a:t>
            </a:r>
            <a:r>
              <a:rPr lang="en-US" altLang="id-ID" dirty="0"/>
              <a:t>, </a:t>
            </a:r>
            <a:r>
              <a:rPr lang="en-US" altLang="id-ID" dirty="0" err="1"/>
              <a:t>sebelum</a:t>
            </a:r>
            <a:r>
              <a:rPr lang="en-US" altLang="id-ID" dirty="0"/>
              <a:t> </a:t>
            </a:r>
            <a:r>
              <a:rPr lang="en-US" altLang="id-ID" dirty="0" err="1"/>
              <a:t>mencocokkannya</a:t>
            </a:r>
            <a:r>
              <a:rPr lang="en-US" altLang="id-ID" dirty="0"/>
              <a:t> </a:t>
            </a:r>
            <a:r>
              <a:rPr lang="en-US" altLang="id-ID" dirty="0" err="1"/>
              <a:t>dengan</a:t>
            </a:r>
            <a:r>
              <a:rPr lang="en-US" altLang="id-ID" dirty="0"/>
              <a:t> </a:t>
            </a:r>
            <a:r>
              <a:rPr lang="en-US" altLang="id-ID" dirty="0" err="1"/>
              <a:t>jumlah</a:t>
            </a:r>
            <a:r>
              <a:rPr lang="en-US" altLang="id-ID" dirty="0"/>
              <a:t> </a:t>
            </a:r>
            <a:r>
              <a:rPr lang="en-US" altLang="id-ID" dirty="0" err="1"/>
              <a:t>kemunculan</a:t>
            </a:r>
            <a:r>
              <a:rPr lang="en-US" altLang="id-ID" dirty="0"/>
              <a:t> </a:t>
            </a:r>
            <a:r>
              <a:rPr lang="en-US" altLang="id-ID" dirty="0" err="1" smtClean="0"/>
              <a:t>simbol</a:t>
            </a:r>
            <a:r>
              <a:rPr lang="en-US" altLang="id-ID" dirty="0" smtClean="0"/>
              <a:t> y</a:t>
            </a:r>
            <a:r>
              <a:rPr lang="en-US" altLang="id-ID" dirty="0"/>
              <a:t>. </a:t>
            </a:r>
            <a:r>
              <a:rPr lang="en-US" altLang="id-ID" dirty="0" err="1"/>
              <a:t>Dengan</a:t>
            </a:r>
            <a:r>
              <a:rPr lang="en-US" altLang="id-ID" dirty="0"/>
              <a:t> DFA, </a:t>
            </a:r>
            <a:r>
              <a:rPr lang="en-US" altLang="id-ID" dirty="0" err="1"/>
              <a:t>kita</a:t>
            </a:r>
            <a:r>
              <a:rPr lang="en-US" altLang="id-ID" dirty="0"/>
              <a:t> </a:t>
            </a:r>
            <a:r>
              <a:rPr lang="en-US" altLang="id-ID" dirty="0" err="1"/>
              <a:t>tidak</a:t>
            </a:r>
            <a:r>
              <a:rPr lang="en-US" altLang="id-ID" dirty="0"/>
              <a:t> </a:t>
            </a:r>
            <a:r>
              <a:rPr lang="en-US" altLang="id-ID" dirty="0" err="1"/>
              <a:t>punya</a:t>
            </a:r>
            <a:r>
              <a:rPr lang="en-US" altLang="id-ID" dirty="0"/>
              <a:t> tools </a:t>
            </a:r>
            <a:r>
              <a:rPr lang="en-US" altLang="id-ID" dirty="0" err="1"/>
              <a:t>untuk</a:t>
            </a:r>
            <a:r>
              <a:rPr lang="en-US" altLang="id-ID" dirty="0"/>
              <a:t> </a:t>
            </a:r>
            <a:r>
              <a:rPr lang="en-US" altLang="id-ID" dirty="0" err="1" smtClean="0"/>
              <a:t>ini</a:t>
            </a:r>
            <a:r>
              <a:rPr lang="en-US" altLang="id-ID" dirty="0" smtClean="0"/>
              <a:t> (yang </a:t>
            </a:r>
            <a:r>
              <a:rPr lang="en-US" altLang="id-ID" dirty="0" err="1" smtClean="0"/>
              <a:t>dapat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mengingat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jumlah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kemunculan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simbol</a:t>
            </a:r>
            <a:r>
              <a:rPr lang="en-US" altLang="id-ID" dirty="0" smtClean="0"/>
              <a:t>).</a:t>
            </a:r>
            <a:endParaRPr lang="en-US" altLang="id-ID" dirty="0"/>
          </a:p>
          <a:p>
            <a:pPr lvl="1">
              <a:lnSpc>
                <a:spcPct val="90000"/>
              </a:lnSpc>
            </a:pPr>
            <a:r>
              <a:rPr lang="en-US" altLang="id-ID" dirty="0" err="1"/>
              <a:t>Lihat</a:t>
            </a:r>
            <a:r>
              <a:rPr lang="en-US" altLang="id-ID" dirty="0"/>
              <a:t> </a:t>
            </a:r>
            <a:r>
              <a:rPr lang="en-US" altLang="id-ID" dirty="0" err="1"/>
              <a:t>referensi</a:t>
            </a:r>
            <a:r>
              <a:rPr lang="en-US" altLang="id-ID" dirty="0"/>
              <a:t> </a:t>
            </a:r>
            <a:r>
              <a:rPr lang="en-US" altLang="id-ID" dirty="0" err="1"/>
              <a:t>buku</a:t>
            </a:r>
            <a:r>
              <a:rPr lang="en-US" altLang="id-ID" dirty="0"/>
              <a:t> 1 </a:t>
            </a:r>
            <a:r>
              <a:rPr lang="en-US" altLang="id-ID" dirty="0" err="1"/>
              <a:t>hal</a:t>
            </a:r>
            <a:r>
              <a:rPr lang="en-US" altLang="id-ID" dirty="0"/>
              <a:t> 39-41.</a:t>
            </a:r>
          </a:p>
          <a:p>
            <a:pPr>
              <a:lnSpc>
                <a:spcPct val="90000"/>
              </a:lnSpc>
            </a:pPr>
            <a:r>
              <a:rPr lang="en-US" altLang="id-ID" dirty="0" err="1"/>
              <a:t>Bahasa</a:t>
            </a:r>
            <a:r>
              <a:rPr lang="en-US" altLang="id-ID" dirty="0"/>
              <a:t> yang </a:t>
            </a:r>
            <a:r>
              <a:rPr lang="en-US" altLang="id-ID" dirty="0" err="1"/>
              <a:t>seperti</a:t>
            </a:r>
            <a:r>
              <a:rPr lang="en-US" altLang="id-ID" dirty="0"/>
              <a:t> </a:t>
            </a:r>
            <a:r>
              <a:rPr lang="en-US" altLang="id-ID" dirty="0" err="1"/>
              <a:t>ini</a:t>
            </a:r>
            <a:r>
              <a:rPr lang="en-US" altLang="id-ID" dirty="0"/>
              <a:t> </a:t>
            </a:r>
            <a:r>
              <a:rPr lang="en-US" altLang="id-ID" dirty="0" err="1"/>
              <a:t>kita</a:t>
            </a:r>
            <a:r>
              <a:rPr lang="en-US" altLang="id-ID" dirty="0"/>
              <a:t> </a:t>
            </a:r>
            <a:r>
              <a:rPr lang="en-US" altLang="id-ID" dirty="0" err="1"/>
              <a:t>katakan</a:t>
            </a:r>
            <a:r>
              <a:rPr lang="en-US" altLang="id-ID" dirty="0"/>
              <a:t> </a:t>
            </a:r>
            <a:r>
              <a:rPr lang="en-US" altLang="id-ID" dirty="0" smtClean="0"/>
              <a:t>Non-Regular Language.</a:t>
            </a:r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2190299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Regular Language </a:t>
            </a:r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A </a:t>
            </a:r>
            <a:r>
              <a:rPr lang="en-US" dirty="0" err="1"/>
              <a:t>dan</a:t>
            </a:r>
            <a:r>
              <a:rPr lang="en-US" dirty="0"/>
              <a:t> B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reguler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keduanya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b="1" dirty="0"/>
              <a:t>union</a:t>
            </a:r>
            <a:r>
              <a:rPr lang="en-US" dirty="0"/>
              <a:t>, </a:t>
            </a:r>
            <a:r>
              <a:rPr lang="en-US" b="1" dirty="0"/>
              <a:t>concatenation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smtClean="0"/>
              <a:t>star</a:t>
            </a:r>
            <a:r>
              <a:rPr lang="en-US" dirty="0" smtClean="0"/>
              <a:t>, </a:t>
            </a:r>
            <a:r>
              <a:rPr lang="en-US" dirty="0"/>
              <a:t>yang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.</a:t>
            </a:r>
            <a:endParaRPr lang="en-US" dirty="0"/>
          </a:p>
          <a:p>
            <a:pPr marL="693738" indent="-354013">
              <a:buSzPct val="100000"/>
              <a:buFont typeface="+mj-lt"/>
              <a:buAutoNum type="alphaLcPeriod"/>
            </a:pPr>
            <a:r>
              <a:rPr lang="en-US" b="1" dirty="0" smtClean="0"/>
              <a:t>Union</a:t>
            </a:r>
            <a:r>
              <a:rPr lang="en-US" dirty="0"/>
              <a:t>: </a:t>
            </a:r>
            <a:r>
              <a:rPr lang="en-US" dirty="0" smtClean="0"/>
              <a:t>A</a:t>
            </a:r>
            <a:r>
              <a:rPr lang="en-US" altLang="id-ID" dirty="0">
                <a:sym typeface="Symbol" pitchFamily="18" charset="2"/>
              </a:rPr>
              <a:t>  </a:t>
            </a:r>
            <a:r>
              <a:rPr lang="en-US" dirty="0" smtClean="0"/>
              <a:t>B = {x | x</a:t>
            </a:r>
            <a:r>
              <a:rPr lang="en-US" altLang="id-ID" dirty="0" smtClean="0">
                <a:sym typeface="Symbol" pitchFamily="18" charset="2"/>
              </a:rPr>
              <a:t> </a:t>
            </a:r>
            <a:r>
              <a:rPr lang="en-US" altLang="id-ID" dirty="0">
                <a:sym typeface="Symbol" pitchFamily="18" charset="2"/>
              </a:rPr>
              <a:t> </a:t>
            </a:r>
            <a:r>
              <a:rPr lang="en-US" dirty="0" smtClean="0"/>
              <a:t>A </a:t>
            </a:r>
            <a:r>
              <a:rPr lang="en-US" dirty="0"/>
              <a:t>or </a:t>
            </a:r>
            <a:r>
              <a:rPr lang="en-US" dirty="0" smtClean="0"/>
              <a:t>x</a:t>
            </a:r>
            <a:r>
              <a:rPr lang="en-US" altLang="id-ID" dirty="0">
                <a:sym typeface="Symbol" pitchFamily="18" charset="2"/>
              </a:rPr>
              <a:t>  </a:t>
            </a:r>
            <a:r>
              <a:rPr lang="en-US" dirty="0" smtClean="0"/>
              <a:t>B}</a:t>
            </a:r>
            <a:endParaRPr lang="en-US" dirty="0"/>
          </a:p>
          <a:p>
            <a:pPr marL="693738" indent="-354013">
              <a:buSzPct val="100000"/>
              <a:buFont typeface="+mj-lt"/>
              <a:buAutoNum type="alphaLcPeriod"/>
            </a:pPr>
            <a:r>
              <a:rPr lang="en-US" b="1" dirty="0" smtClean="0"/>
              <a:t>Concatenation</a:t>
            </a:r>
            <a:r>
              <a:rPr lang="en-US" dirty="0"/>
              <a:t>: </a:t>
            </a:r>
            <a:r>
              <a:rPr lang="en-US" dirty="0" smtClean="0"/>
              <a:t>A</a:t>
            </a:r>
            <a:r>
              <a:rPr lang="en-US" altLang="id-ID" dirty="0">
                <a:sym typeface="Symbol" pitchFamily="18" charset="2"/>
              </a:rPr>
              <a:t>  </a:t>
            </a:r>
            <a:r>
              <a:rPr lang="en-US" dirty="0" smtClean="0"/>
              <a:t>B = {</a:t>
            </a:r>
            <a:r>
              <a:rPr lang="en-US" dirty="0" err="1" smtClean="0"/>
              <a:t>xy</a:t>
            </a:r>
            <a:r>
              <a:rPr lang="en-US" dirty="0" smtClean="0"/>
              <a:t> | x</a:t>
            </a:r>
            <a:r>
              <a:rPr lang="en-US" altLang="id-ID" dirty="0">
                <a:sym typeface="Symbol" pitchFamily="18" charset="2"/>
              </a:rPr>
              <a:t>  </a:t>
            </a:r>
            <a:r>
              <a:rPr lang="en-US" dirty="0" smtClean="0"/>
              <a:t>A </a:t>
            </a:r>
            <a:r>
              <a:rPr lang="en-US" dirty="0"/>
              <a:t>and </a:t>
            </a:r>
            <a:r>
              <a:rPr lang="en-US" dirty="0" smtClean="0"/>
              <a:t>y</a:t>
            </a:r>
            <a:r>
              <a:rPr lang="en-US" altLang="id-ID" dirty="0">
                <a:sym typeface="Symbol" pitchFamily="18" charset="2"/>
              </a:rPr>
              <a:t>  </a:t>
            </a:r>
            <a:r>
              <a:rPr lang="en-US" dirty="0" smtClean="0"/>
              <a:t>B}</a:t>
            </a:r>
            <a:endParaRPr lang="en-US" dirty="0"/>
          </a:p>
          <a:p>
            <a:pPr marL="693738" indent="-354013">
              <a:buSzPct val="100000"/>
              <a:buFont typeface="+mj-lt"/>
              <a:buAutoNum type="alphaLcPeriod"/>
            </a:pPr>
            <a:r>
              <a:rPr lang="en-US" b="1" dirty="0" smtClean="0"/>
              <a:t>Star</a:t>
            </a:r>
            <a:r>
              <a:rPr lang="en-US" dirty="0"/>
              <a:t>: A</a:t>
            </a:r>
            <a:r>
              <a:rPr lang="en-US" dirty="0" smtClean="0"/>
              <a:t>* = {x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…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 | k</a:t>
            </a:r>
            <a:r>
              <a:rPr lang="en-US" altLang="id-ID" dirty="0" smtClean="0">
                <a:sym typeface="Symbol" pitchFamily="18" charset="2"/>
              </a:rPr>
              <a:t> </a:t>
            </a:r>
            <a:r>
              <a:rPr lang="en-US" altLang="id-ID" dirty="0">
                <a:sym typeface="Symbol" pitchFamily="18" charset="2"/>
              </a:rPr>
              <a:t> </a:t>
            </a:r>
            <a:r>
              <a:rPr lang="en-US" dirty="0" smtClean="0"/>
              <a:t>0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altLang="id-ID" dirty="0">
                <a:sym typeface="Symbol" pitchFamily="18" charset="2"/>
              </a:rPr>
              <a:t>  </a:t>
            </a:r>
            <a:r>
              <a:rPr lang="en-US" dirty="0" smtClean="0"/>
              <a:t>A}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38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Regular Language </a:t>
            </a:r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b="1" dirty="0"/>
              <a:t>closed</a:t>
            </a:r>
            <a:r>
              <a:rPr lang="en-US" dirty="0"/>
              <a:t> </a:t>
            </a:r>
            <a:r>
              <a:rPr lang="en-US" dirty="0" smtClean="0">
                <a:sym typeface="Wingdings" pitchFamily="2" charset="2"/>
              </a:rPr>
              <a:t>: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closed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/>
              <a:t>A1 and A2 </a:t>
            </a:r>
            <a:r>
              <a:rPr lang="en-US" dirty="0" err="1"/>
              <a:t>adalah</a:t>
            </a:r>
            <a:r>
              <a:rPr lang="en-US" dirty="0"/>
              <a:t> regular languages,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smtClean="0"/>
              <a:t>pula </a:t>
            </a:r>
            <a:r>
              <a:rPr lang="en-US" dirty="0" err="1" smtClean="0"/>
              <a:t>halnya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A1 ∪ A2.</a:t>
            </a:r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/>
              <a:t>A1 and A2 </a:t>
            </a:r>
            <a:r>
              <a:rPr lang="en-US" dirty="0" err="1"/>
              <a:t>adalah</a:t>
            </a:r>
            <a:r>
              <a:rPr lang="en-US" dirty="0"/>
              <a:t> regular languages,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smtClean="0"/>
              <a:t>pula </a:t>
            </a:r>
            <a:r>
              <a:rPr lang="en-US" dirty="0" err="1" smtClean="0"/>
              <a:t>halnya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A1 ◦ A2.</a:t>
            </a:r>
          </a:p>
        </p:txBody>
      </p:sp>
    </p:spTree>
    <p:extLst>
      <p:ext uri="{BB962C8B-B14F-4D97-AF65-F5344CB8AC3E}">
        <p14:creationId xmlns:p14="http://schemas.microsoft.com/office/powerpoint/2010/main" val="1169395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Regular Language 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alphabet </a:t>
            </a:r>
            <a:r>
              <a:rPr lang="en-US" dirty="0" smtClean="0"/>
              <a:t>= {</a:t>
            </a:r>
            <a:r>
              <a:rPr lang="en-US" dirty="0" err="1"/>
              <a:t>a,b</a:t>
            </a:r>
            <a:r>
              <a:rPr lang="en-US" dirty="0"/>
              <a:t>,…,z</a:t>
            </a:r>
            <a:r>
              <a:rPr lang="en-US" dirty="0" smtClean="0"/>
              <a:t>}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smtClean="0"/>
              <a:t>A = {</a:t>
            </a:r>
            <a:r>
              <a:rPr lang="en-US" dirty="0" err="1"/>
              <a:t>good,bad</a:t>
            </a:r>
            <a:r>
              <a:rPr lang="en-US" dirty="0"/>
              <a:t>}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smtClean="0"/>
              <a:t>B = {</a:t>
            </a:r>
            <a:r>
              <a:rPr lang="en-US" dirty="0" err="1"/>
              <a:t>boy,girl</a:t>
            </a:r>
            <a:r>
              <a:rPr lang="en-US" dirty="0" smtClean="0"/>
              <a:t>}, </a:t>
            </a:r>
            <a:r>
              <a:rPr lang="en-US" dirty="0" err="1" smtClean="0"/>
              <a:t>maka</a:t>
            </a:r>
            <a:endParaRPr lang="en-US" dirty="0"/>
          </a:p>
          <a:p>
            <a:pPr marL="693738" indent="-354013">
              <a:buSzPct val="100000"/>
              <a:buFont typeface="+mj-lt"/>
              <a:buAutoNum type="alphaLcPeriod"/>
            </a:pPr>
            <a:r>
              <a:rPr lang="en-US" dirty="0" smtClean="0"/>
              <a:t>A</a:t>
            </a:r>
            <a:r>
              <a:rPr lang="en-US" altLang="id-ID" dirty="0" smtClean="0">
                <a:sym typeface="Symbol" pitchFamily="18" charset="2"/>
              </a:rPr>
              <a:t> </a:t>
            </a:r>
            <a:r>
              <a:rPr lang="en-US" altLang="id-ID" dirty="0">
                <a:sym typeface="Symbol" pitchFamily="18" charset="2"/>
              </a:rPr>
              <a:t> </a:t>
            </a:r>
            <a:r>
              <a:rPr lang="en-US" dirty="0" smtClean="0"/>
              <a:t>B = {</a:t>
            </a:r>
            <a:r>
              <a:rPr lang="en-US" dirty="0"/>
              <a:t>good, bad, boy, girl</a:t>
            </a:r>
            <a:r>
              <a:rPr lang="en-US" dirty="0" smtClean="0"/>
              <a:t>}</a:t>
            </a:r>
            <a:endParaRPr lang="en-US" dirty="0"/>
          </a:p>
          <a:p>
            <a:pPr marL="693738" indent="-354013">
              <a:buSzPct val="100000"/>
              <a:buFont typeface="+mj-lt"/>
              <a:buAutoNum type="alphaLcPeriod"/>
            </a:pPr>
            <a:r>
              <a:rPr lang="en-US" dirty="0" smtClean="0"/>
              <a:t>A</a:t>
            </a:r>
            <a:r>
              <a:rPr lang="en-US" altLang="id-ID" dirty="0" smtClean="0">
                <a:sym typeface="Symbol" pitchFamily="18" charset="2"/>
              </a:rPr>
              <a:t> </a:t>
            </a:r>
            <a:r>
              <a:rPr lang="en-US" altLang="id-ID" dirty="0">
                <a:sym typeface="Symbol" pitchFamily="18" charset="2"/>
              </a:rPr>
              <a:t> </a:t>
            </a:r>
            <a:r>
              <a:rPr lang="en-US" dirty="0" smtClean="0"/>
              <a:t>B = {</a:t>
            </a:r>
            <a:r>
              <a:rPr lang="en-US" dirty="0" err="1"/>
              <a:t>goodboy</a:t>
            </a:r>
            <a:r>
              <a:rPr lang="en-US" dirty="0"/>
              <a:t>, </a:t>
            </a:r>
            <a:r>
              <a:rPr lang="en-US" dirty="0" err="1"/>
              <a:t>goodgirl</a:t>
            </a:r>
            <a:r>
              <a:rPr lang="en-US" dirty="0"/>
              <a:t>, </a:t>
            </a:r>
            <a:r>
              <a:rPr lang="en-US" dirty="0" err="1"/>
              <a:t>badboy</a:t>
            </a:r>
            <a:r>
              <a:rPr lang="en-US" dirty="0"/>
              <a:t>, </a:t>
            </a:r>
            <a:r>
              <a:rPr lang="en-US" dirty="0" err="1"/>
              <a:t>badgirl</a:t>
            </a:r>
            <a:r>
              <a:rPr lang="en-US" dirty="0" smtClean="0"/>
              <a:t>}</a:t>
            </a:r>
            <a:endParaRPr lang="en-US" dirty="0"/>
          </a:p>
          <a:p>
            <a:pPr marL="693738" indent="-354013">
              <a:buSzPct val="100000"/>
              <a:buFont typeface="+mj-lt"/>
              <a:buAutoNum type="alphaLcPeriod"/>
            </a:pPr>
            <a:r>
              <a:rPr lang="en-US" dirty="0" smtClean="0"/>
              <a:t>A*= {</a:t>
            </a:r>
            <a:r>
              <a:rPr lang="sv-SE" altLang="id-ID" dirty="0"/>
              <a:t>λ</a:t>
            </a:r>
            <a:r>
              <a:rPr lang="en-US" dirty="0" smtClean="0"/>
              <a:t>, good, bad, </a:t>
            </a:r>
            <a:r>
              <a:rPr lang="en-US" dirty="0" err="1" smtClean="0"/>
              <a:t>goodgood</a:t>
            </a:r>
            <a:r>
              <a:rPr lang="en-US" dirty="0" smtClean="0"/>
              <a:t>, </a:t>
            </a:r>
            <a:r>
              <a:rPr lang="en-US" dirty="0" err="1" smtClean="0"/>
              <a:t>goodbad</a:t>
            </a:r>
            <a:r>
              <a:rPr lang="en-US" dirty="0"/>
              <a:t>, </a:t>
            </a:r>
            <a:r>
              <a:rPr lang="en-US" dirty="0" err="1"/>
              <a:t>badgood</a:t>
            </a:r>
            <a:r>
              <a:rPr lang="en-US" dirty="0"/>
              <a:t>, </a:t>
            </a:r>
            <a:r>
              <a:rPr lang="en-US" dirty="0" err="1" smtClean="0"/>
              <a:t>badbad</a:t>
            </a:r>
            <a:r>
              <a:rPr lang="en-US" dirty="0" smtClean="0"/>
              <a:t>, </a:t>
            </a:r>
            <a:r>
              <a:rPr lang="en-US" dirty="0" err="1" smtClean="0"/>
              <a:t>goodgoodgood</a:t>
            </a:r>
            <a:r>
              <a:rPr lang="en-US" dirty="0"/>
              <a:t>, </a:t>
            </a:r>
            <a:r>
              <a:rPr lang="en-US" dirty="0" err="1"/>
              <a:t>goodgoodbad</a:t>
            </a:r>
            <a:r>
              <a:rPr lang="en-US" dirty="0"/>
              <a:t>, </a:t>
            </a:r>
            <a:r>
              <a:rPr lang="en-US" dirty="0" smtClean="0"/>
              <a:t>…}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52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pembeda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smtClean="0"/>
              <a:t>Deterministic FA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Non-Deterministic FA </a:t>
            </a:r>
            <a:r>
              <a:rPr lang="en-US" dirty="0" err="1" smtClean="0"/>
              <a:t>adalah</a:t>
            </a:r>
            <a:endParaRPr lang="en-US" dirty="0"/>
          </a:p>
          <a:p>
            <a:pPr marL="457200" indent="-457200">
              <a:buSzPct val="100000"/>
              <a:buFont typeface="+mj-lt"/>
              <a:buAutoNum type="alphaLcPeriod"/>
            </a:pPr>
            <a:r>
              <a:rPr lang="en-US" dirty="0" smtClean="0"/>
              <a:t>Ada/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transisi</a:t>
            </a:r>
            <a:r>
              <a:rPr lang="en-US" dirty="0"/>
              <a:t> </a:t>
            </a:r>
            <a:r>
              <a:rPr lang="en-US" dirty="0" smtClean="0"/>
              <a:t>epsilon</a:t>
            </a:r>
            <a:endParaRPr lang="en-US" dirty="0"/>
          </a:p>
          <a:p>
            <a:pPr marL="457200" indent="-457200">
              <a:buSzPct val="100000"/>
              <a:buFont typeface="+mj-lt"/>
              <a:buAutoNum type="alphaLcPeriod"/>
            </a:pPr>
            <a:r>
              <a:rPr lang="en-US" dirty="0" smtClean="0"/>
              <a:t>Fully Defined</a:t>
            </a:r>
            <a:endParaRPr lang="en-US" dirty="0"/>
          </a:p>
          <a:p>
            <a:pPr marL="457200" indent="-457200">
              <a:buSzPct val="100000"/>
              <a:buFont typeface="+mj-lt"/>
              <a:buAutoNum type="alphaLcPeriod"/>
            </a:pPr>
            <a:r>
              <a:rPr lang="en-US" dirty="0" err="1" smtClean="0"/>
              <a:t>Ambigu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next </a:t>
            </a:r>
            <a:r>
              <a:rPr lang="en-US" dirty="0" smtClean="0"/>
              <a:t>state</a:t>
            </a:r>
            <a:endParaRPr lang="en-US" dirty="0"/>
          </a:p>
          <a:p>
            <a:pPr marL="457200" indent="-457200">
              <a:buSzPct val="100000"/>
              <a:buFont typeface="+mj-lt"/>
              <a:buAutoNum type="alphaLcPeriod"/>
            </a:pPr>
            <a:r>
              <a:rPr lang="en-US" dirty="0" smtClean="0"/>
              <a:t>a</a:t>
            </a:r>
            <a:r>
              <a:rPr lang="en-US" dirty="0"/>
              <a:t>, b, </a:t>
            </a:r>
            <a:r>
              <a:rPr lang="en-US" dirty="0" err="1"/>
              <a:t>dan</a:t>
            </a:r>
            <a:r>
              <a:rPr lang="en-US" dirty="0"/>
              <a:t> c </a:t>
            </a:r>
            <a:r>
              <a:rPr lang="en-US" dirty="0" err="1" smtClean="0"/>
              <a:t>benar</a:t>
            </a:r>
            <a:endParaRPr lang="en-US" dirty="0"/>
          </a:p>
          <a:p>
            <a:pPr marL="457200" indent="-457200">
              <a:buSzPct val="100000"/>
              <a:buFont typeface="+mj-lt"/>
              <a:buAutoNum type="alphaLcPeriod"/>
            </a:pPr>
            <a:r>
              <a:rPr lang="en-US" dirty="0" smtClean="0"/>
              <a:t>b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c </a:t>
            </a:r>
            <a:r>
              <a:rPr lang="en-US" dirty="0" err="1" smtClean="0"/>
              <a:t>benar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92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id-ID" dirty="0"/>
              <a:t>Jika kita memiliki alphabet = {0, 1}, maka </a:t>
            </a:r>
            <a:endParaRPr lang="en-US" altLang="id-ID" dirty="0"/>
          </a:p>
          <a:p>
            <a:pPr lvl="1"/>
            <a:r>
              <a:rPr lang="sv-SE" altLang="id-ID" dirty="0"/>
              <a:t>Buatkan </a:t>
            </a:r>
            <a:r>
              <a:rPr lang="sv-SE" altLang="id-ID" dirty="0" smtClean="0"/>
              <a:t>STD (DFA) yang </a:t>
            </a:r>
            <a:r>
              <a:rPr lang="sv-SE" altLang="id-ID" dirty="0"/>
              <a:t>menerima string </a:t>
            </a:r>
            <a:r>
              <a:rPr lang="sv-SE" altLang="id-ID" dirty="0" smtClean="0"/>
              <a:t>biner dengan jumlah kemunculan </a:t>
            </a:r>
            <a:r>
              <a:rPr lang="sv-SE" altLang="id-ID" dirty="0"/>
              <a:t>angka </a:t>
            </a:r>
            <a:r>
              <a:rPr lang="sv-SE" altLang="id-ID" dirty="0" smtClean="0"/>
              <a:t>0 </a:t>
            </a:r>
            <a:r>
              <a:rPr lang="sv-SE" altLang="id-ID" dirty="0"/>
              <a:t>adalah </a:t>
            </a:r>
            <a:r>
              <a:rPr lang="sv-SE" altLang="id-ID" dirty="0" smtClean="0"/>
              <a:t>genap.</a:t>
            </a:r>
          </a:p>
          <a:p>
            <a:pPr lvl="1"/>
            <a:r>
              <a:rPr lang="sv-SE" altLang="id-ID" dirty="0" smtClean="0"/>
              <a:t>Contoh </a:t>
            </a:r>
            <a:r>
              <a:rPr lang="sv-SE" altLang="id-ID" dirty="0"/>
              <a:t>string diterima : λ, 11, 110, 101, 110011, 10101010, dlsb</a:t>
            </a:r>
            <a:r>
              <a:rPr lang="sv-SE" altLang="id-ID" dirty="0" smtClean="0"/>
              <a:t>.</a:t>
            </a:r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2325639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id-ID" dirty="0"/>
              <a:t>Jika kita memiliki alphabet = {0, 1}, maka </a:t>
            </a:r>
            <a:endParaRPr lang="en-US" altLang="id-ID" dirty="0"/>
          </a:p>
          <a:p>
            <a:pPr lvl="1"/>
            <a:r>
              <a:rPr lang="sv-SE" altLang="id-ID" dirty="0"/>
              <a:t>Buatkan </a:t>
            </a:r>
            <a:r>
              <a:rPr lang="sv-SE" altLang="id-ID" dirty="0" smtClean="0"/>
              <a:t>STD (DFA) yang </a:t>
            </a:r>
            <a:r>
              <a:rPr lang="sv-SE" altLang="id-ID" dirty="0"/>
              <a:t>menerima string </a:t>
            </a:r>
            <a:r>
              <a:rPr lang="sv-SE" altLang="id-ID" dirty="0" smtClean="0"/>
              <a:t>biner dengan jumlah kemunculan </a:t>
            </a:r>
            <a:r>
              <a:rPr lang="sv-SE" altLang="id-ID" dirty="0"/>
              <a:t>angka 1 adalah </a:t>
            </a:r>
            <a:r>
              <a:rPr lang="sv-SE" altLang="id-ID" dirty="0" smtClean="0"/>
              <a:t>genap.</a:t>
            </a:r>
          </a:p>
          <a:p>
            <a:pPr lvl="1"/>
            <a:r>
              <a:rPr lang="sv-SE" altLang="id-ID" dirty="0" smtClean="0"/>
              <a:t>Contoh </a:t>
            </a:r>
            <a:r>
              <a:rPr lang="sv-SE" altLang="id-ID" dirty="0"/>
              <a:t>string diterima : λ, 11, 110, 101, 110011, 10101010, dlsb</a:t>
            </a:r>
            <a:r>
              <a:rPr lang="sv-SE" altLang="id-ID" dirty="0" smtClean="0"/>
              <a:t>.</a:t>
            </a:r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296108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Deterministic 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Genap</a:t>
            </a:r>
            <a:r>
              <a:rPr lang="en-US" dirty="0"/>
              <a:t> di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(</a:t>
            </a:r>
            <a:r>
              <a:rPr lang="en-US" dirty="0" err="1" smtClean="0"/>
              <a:t>catatan</a:t>
            </a:r>
            <a:r>
              <a:rPr lang="en-US" dirty="0" smtClean="0"/>
              <a:t>: 0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genap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q0,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kerancuan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input 0 (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q1),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3733800"/>
            <a:ext cx="4800600" cy="199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725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id-ID" dirty="0"/>
              <a:t>Jika kita memiliki alphabet = {0, 1}, </a:t>
            </a:r>
            <a:r>
              <a:rPr lang="fi-FI" altLang="id-ID" dirty="0" smtClean="0"/>
              <a:t>maka</a:t>
            </a:r>
            <a:endParaRPr lang="fi-FI" altLang="id-ID" dirty="0"/>
          </a:p>
          <a:p>
            <a:pPr lvl="1"/>
            <a:r>
              <a:rPr lang="sv-SE" altLang="id-ID" dirty="0"/>
              <a:t>Buatkan </a:t>
            </a:r>
            <a:r>
              <a:rPr lang="sv-SE" altLang="id-ID" dirty="0" smtClean="0"/>
              <a:t>STD (DFA) yang </a:t>
            </a:r>
            <a:r>
              <a:rPr lang="sv-SE" altLang="id-ID" dirty="0"/>
              <a:t>menerima string </a:t>
            </a:r>
            <a:r>
              <a:rPr lang="sv-SE" altLang="id-ID" dirty="0" smtClean="0"/>
              <a:t>biner dengan jumlah kemunculan </a:t>
            </a:r>
            <a:r>
              <a:rPr lang="sv-SE" altLang="id-ID" dirty="0"/>
              <a:t>angka 1 adalah </a:t>
            </a:r>
            <a:r>
              <a:rPr lang="sv-SE" altLang="id-ID" dirty="0" smtClean="0"/>
              <a:t>genap dan sekaligus jumlah kemunculan angka 0-nya juga genap.</a:t>
            </a:r>
          </a:p>
          <a:p>
            <a:pPr lvl="1"/>
            <a:r>
              <a:rPr lang="sv-SE" altLang="id-ID" dirty="0" smtClean="0"/>
              <a:t>Contoh </a:t>
            </a:r>
            <a:r>
              <a:rPr lang="sv-SE" altLang="id-ID" dirty="0"/>
              <a:t>string diterima : λ, 11, 00, 1100, 1010, 0101, 0011, 111100, 101011, dlsb</a:t>
            </a:r>
            <a:r>
              <a:rPr lang="sv-SE" altLang="id-ID" dirty="0" smtClean="0"/>
              <a:t>.</a:t>
            </a:r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3361823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id-ID" dirty="0"/>
              <a:t>Jika kita memiliki alphabet = {a, b, c}, </a:t>
            </a:r>
            <a:r>
              <a:rPr lang="fi-FI" altLang="id-ID" dirty="0" smtClean="0"/>
              <a:t>maka</a:t>
            </a:r>
            <a:endParaRPr lang="fi-FI" altLang="id-ID" dirty="0"/>
          </a:p>
          <a:p>
            <a:pPr lvl="1"/>
            <a:r>
              <a:rPr lang="sv-SE" altLang="id-ID" dirty="0"/>
              <a:t>Buatkan STD </a:t>
            </a:r>
            <a:r>
              <a:rPr lang="sv-SE" altLang="id-ID" dirty="0" smtClean="0"/>
              <a:t>(DFA) yang </a:t>
            </a:r>
            <a:r>
              <a:rPr lang="sv-SE" altLang="id-ID" dirty="0"/>
              <a:t>menerima string dengan alphabet di atas dengan jumlah kemunculan simbol a adalah genap, b adalah genap, dan c adalah genap.</a:t>
            </a:r>
          </a:p>
          <a:p>
            <a:pPr lvl="1"/>
            <a:r>
              <a:rPr lang="sv-SE" altLang="id-ID" dirty="0"/>
              <a:t>Contoh string diterima : λ, aa, bb, aabb, bbcc, aabbcc, aaaaaabbcc, abcaabbca, babacaca, dlsb</a:t>
            </a:r>
            <a:r>
              <a:rPr lang="sv-SE" altLang="id-ID" dirty="0" smtClean="0"/>
              <a:t>.</a:t>
            </a:r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716367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Non-Deterministic 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Mesin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(NFA)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string </a:t>
            </a:r>
            <a:r>
              <a:rPr lang="en-US" dirty="0" err="1"/>
              <a:t>biner</a:t>
            </a:r>
            <a:r>
              <a:rPr lang="en-US" dirty="0"/>
              <a:t> yang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diakhiri</a:t>
            </a:r>
            <a:r>
              <a:rPr lang="en-US" dirty="0"/>
              <a:t> 01.</a:t>
            </a:r>
          </a:p>
          <a:p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state q0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 smtClean="0"/>
              <a:t>kerancuan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keambiguan</a:t>
            </a:r>
            <a:r>
              <a:rPr lang="en-US" dirty="0" smtClean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input 0 (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q0 </a:t>
            </a:r>
            <a:r>
              <a:rPr lang="en-US" dirty="0" err="1"/>
              <a:t>atau</a:t>
            </a:r>
            <a:r>
              <a:rPr lang="en-US" dirty="0"/>
              <a:t> q1).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21087"/>
            <a:ext cx="62484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85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DFA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57374496"/>
              </p:ext>
            </p:extLst>
          </p:nvPr>
        </p:nvGraphicFramePr>
        <p:xfrm>
          <a:off x="1981200" y="1817687"/>
          <a:ext cx="5181600" cy="435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3" imgW="2328367" imgH="1956816" progId="Visio.Drawing.11">
                  <p:embed/>
                </p:oleObj>
              </mc:Choice>
              <mc:Fallback>
                <p:oleObj name="Visio" r:id="rId3" imgW="2328367" imgH="1956816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817687"/>
                        <a:ext cx="5181600" cy="435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336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DFA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smtClean="0"/>
              <a:t>automata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finite number of </a:t>
            </a:r>
            <a:r>
              <a:rPr lang="en-US" dirty="0" smtClean="0"/>
              <a:t>state</a:t>
            </a:r>
            <a:r>
              <a:rPr lang="en-US" dirty="0"/>
              <a:t>.</a:t>
            </a:r>
          </a:p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smtClean="0"/>
              <a:t>state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/>
              <a:t>intitial</a:t>
            </a:r>
            <a:r>
              <a:rPr lang="en-US" dirty="0"/>
              <a:t> </a:t>
            </a:r>
            <a:r>
              <a:rPr lang="en-US" dirty="0" smtClean="0"/>
              <a:t>state.</a:t>
            </a:r>
            <a:endParaRPr lang="en-US" dirty="0"/>
          </a:p>
          <a:p>
            <a:r>
              <a:rPr lang="en-US" dirty="0" smtClean="0"/>
              <a:t>Minimal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smtClean="0"/>
              <a:t>state </a:t>
            </a:r>
            <a:r>
              <a:rPr lang="en-US" dirty="0" err="1" smtClean="0"/>
              <a:t>menjadi</a:t>
            </a:r>
            <a:r>
              <a:rPr lang="en-US" dirty="0" smtClean="0"/>
              <a:t> accepted/final </a:t>
            </a:r>
            <a:r>
              <a:rPr lang="en-US" dirty="0"/>
              <a:t>state.</a:t>
            </a:r>
          </a:p>
          <a:p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input stream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/alphabet </a:t>
            </a:r>
            <a:r>
              <a:rPr lang="en-US" dirty="0"/>
              <a:t>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/>
              <a:t>sekuensial</a:t>
            </a:r>
            <a:r>
              <a:rPr lang="en-US" dirty="0"/>
              <a:t>.</a:t>
            </a:r>
          </a:p>
          <a:p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state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state </a:t>
            </a:r>
            <a:r>
              <a:rPr lang="en-US" dirty="0" smtClean="0"/>
              <a:t>yang lain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/>
              <a:t>simbol</a:t>
            </a:r>
            <a:r>
              <a:rPr lang="en-US" dirty="0"/>
              <a:t> input </a:t>
            </a:r>
            <a:r>
              <a:rPr lang="en-US" dirty="0" err="1"/>
              <a:t>dan</a:t>
            </a:r>
            <a:r>
              <a:rPr lang="en-US" dirty="0"/>
              <a:t> current state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8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DFA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d-ID" dirty="0"/>
              <a:t>Deterministic </a:t>
            </a:r>
            <a:r>
              <a:rPr lang="en-US" altLang="id-ID" dirty="0">
                <a:sym typeface="Wingdings" pitchFamily="2" charset="2"/>
              </a:rPr>
              <a:t> </a:t>
            </a:r>
            <a:r>
              <a:rPr lang="en-US" altLang="id-ID" dirty="0" err="1" smtClean="0">
                <a:sym typeface="Wingdings" pitchFamily="2" charset="2"/>
              </a:rPr>
              <a:t>mesin</a:t>
            </a:r>
            <a:r>
              <a:rPr lang="en-US" altLang="id-ID" dirty="0" smtClean="0">
                <a:sym typeface="Wingdings" pitchFamily="2" charset="2"/>
              </a:rPr>
              <a:t> </a:t>
            </a:r>
            <a:r>
              <a:rPr lang="en-US" altLang="id-ID" dirty="0" err="1" smtClean="0">
                <a:sym typeface="Wingdings" pitchFamily="2" charset="2"/>
              </a:rPr>
              <a:t>tidak</a:t>
            </a:r>
            <a:r>
              <a:rPr lang="en-US" altLang="id-ID" dirty="0" smtClean="0">
                <a:sym typeface="Wingdings" pitchFamily="2" charset="2"/>
              </a:rPr>
              <a:t> </a:t>
            </a:r>
            <a:r>
              <a:rPr lang="en-US" altLang="id-ID" dirty="0" err="1">
                <a:sym typeface="Wingdings" pitchFamily="2" charset="2"/>
              </a:rPr>
              <a:t>diperkenankan</a:t>
            </a:r>
            <a:r>
              <a:rPr lang="en-US" altLang="id-ID" dirty="0">
                <a:sym typeface="Wingdings" pitchFamily="2" charset="2"/>
              </a:rPr>
              <a:t> </a:t>
            </a:r>
            <a:r>
              <a:rPr lang="en-US" altLang="id-ID" dirty="0" err="1">
                <a:sym typeface="Wingdings" pitchFamily="2" charset="2"/>
              </a:rPr>
              <a:t>ambigu</a:t>
            </a:r>
            <a:r>
              <a:rPr lang="en-US" altLang="id-ID" dirty="0">
                <a:sym typeface="Wingdings" pitchFamily="2" charset="2"/>
              </a:rPr>
              <a:t>.</a:t>
            </a:r>
          </a:p>
          <a:p>
            <a:r>
              <a:rPr lang="en-US" altLang="id-ID" dirty="0"/>
              <a:t>Finite </a:t>
            </a:r>
            <a:r>
              <a:rPr lang="id-ID" altLang="id-ID" dirty="0" smtClean="0"/>
              <a:t>menyatakan </a:t>
            </a:r>
            <a:r>
              <a:rPr lang="en-US" altLang="id-ID" dirty="0" err="1" smtClean="0"/>
              <a:t>fakta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bahwa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mesin</a:t>
            </a:r>
            <a:r>
              <a:rPr lang="en-US" altLang="id-ID" dirty="0" smtClean="0"/>
              <a:t> </a:t>
            </a:r>
            <a:r>
              <a:rPr lang="en-US" altLang="id-ID" dirty="0" err="1"/>
              <a:t>terdiri</a:t>
            </a:r>
            <a:r>
              <a:rPr lang="en-US" altLang="id-ID" dirty="0"/>
              <a:t> </a:t>
            </a:r>
            <a:r>
              <a:rPr lang="en-US" altLang="id-ID" dirty="0" err="1"/>
              <a:t>dari</a:t>
            </a:r>
            <a:r>
              <a:rPr lang="en-US" altLang="id-ID" dirty="0"/>
              <a:t> state yang </a:t>
            </a:r>
            <a:r>
              <a:rPr lang="en-US" altLang="id-ID" dirty="0" err="1" smtClean="0"/>
              <a:t>jumlahnya</a:t>
            </a:r>
            <a:r>
              <a:rPr lang="en-US" altLang="id-ID" dirty="0" smtClean="0"/>
              <a:t> finite</a:t>
            </a:r>
            <a:r>
              <a:rPr lang="id-ID" altLang="id-ID" dirty="0" smtClean="0"/>
              <a:t> </a:t>
            </a:r>
            <a:r>
              <a:rPr lang="id-ID" altLang="id-ID" dirty="0"/>
              <a:t>(terbatas)</a:t>
            </a:r>
            <a:r>
              <a:rPr lang="en-US" altLang="id-ID" dirty="0"/>
              <a:t>.</a:t>
            </a:r>
          </a:p>
          <a:p>
            <a:r>
              <a:rPr lang="en-US" altLang="id-ID" dirty="0" err="1"/>
              <a:t>Esensi</a:t>
            </a:r>
            <a:r>
              <a:rPr lang="en-US" altLang="id-ID" dirty="0"/>
              <a:t> DFA </a:t>
            </a:r>
            <a:r>
              <a:rPr lang="en-US" altLang="id-ID" dirty="0" err="1"/>
              <a:t>adalah</a:t>
            </a:r>
            <a:r>
              <a:rPr lang="en-US" altLang="id-ID" dirty="0"/>
              <a:t> </a:t>
            </a:r>
            <a:r>
              <a:rPr lang="en-US" altLang="id-ID" dirty="0" smtClean="0"/>
              <a:t>string </a:t>
            </a:r>
            <a:r>
              <a:rPr lang="en-US" altLang="id-ID" dirty="0"/>
              <a:t>recognizer </a:t>
            </a:r>
            <a:r>
              <a:rPr lang="en-US" altLang="id-ID" dirty="0" smtClean="0"/>
              <a:t>(</a:t>
            </a:r>
            <a:r>
              <a:rPr lang="en-US" altLang="id-ID" dirty="0" err="1"/>
              <a:t>menerima</a:t>
            </a:r>
            <a:r>
              <a:rPr lang="en-US" altLang="id-ID" dirty="0"/>
              <a:t> </a:t>
            </a:r>
            <a:r>
              <a:rPr lang="en-US" altLang="id-ID" dirty="0" err="1"/>
              <a:t>atau</a:t>
            </a:r>
            <a:r>
              <a:rPr lang="en-US" altLang="id-ID" dirty="0"/>
              <a:t> </a:t>
            </a:r>
            <a:r>
              <a:rPr lang="en-US" altLang="id-ID" dirty="0" err="1" smtClean="0"/>
              <a:t>menolak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sebuah</a:t>
            </a:r>
            <a:r>
              <a:rPr lang="en-US" altLang="id-ID" dirty="0" smtClean="0"/>
              <a:t> string) </a:t>
            </a:r>
            <a:r>
              <a:rPr lang="en-US" altLang="id-ID" dirty="0" err="1" smtClean="0"/>
              <a:t>berdasarkan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definisi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bahasa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dari</a:t>
            </a:r>
            <a:r>
              <a:rPr lang="en-US" altLang="id-ID" dirty="0" smtClean="0"/>
              <a:t> DFA </a:t>
            </a:r>
            <a:r>
              <a:rPr lang="en-US" altLang="id-ID" dirty="0" err="1" smtClean="0"/>
              <a:t>tersebut</a:t>
            </a:r>
            <a:r>
              <a:rPr lang="en-US" altLang="id-ID" dirty="0" smtClean="0"/>
              <a:t>.</a:t>
            </a:r>
            <a:endParaRPr lang="en-US" altLang="id-ID" dirty="0"/>
          </a:p>
          <a:p>
            <a:r>
              <a:rPr lang="en-US" altLang="id-ID" dirty="0" smtClean="0"/>
              <a:t>DFA </a:t>
            </a:r>
            <a:r>
              <a:rPr lang="en-US" altLang="id-ID" dirty="0" err="1" smtClean="0"/>
              <a:t>juga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dimungkinkan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dapat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menerima</a:t>
            </a:r>
            <a:r>
              <a:rPr lang="en-US" altLang="id-ID" dirty="0" smtClean="0"/>
              <a:t> </a:t>
            </a:r>
            <a:r>
              <a:rPr lang="en-US" altLang="id-ID" dirty="0"/>
              <a:t>string </a:t>
            </a:r>
            <a:r>
              <a:rPr lang="en-US" altLang="id-ID" dirty="0" err="1"/>
              <a:t>kosong</a:t>
            </a:r>
            <a:r>
              <a:rPr lang="en-US" altLang="id-ID" dirty="0"/>
              <a:t>. </a:t>
            </a:r>
            <a:r>
              <a:rPr lang="en-US" altLang="id-ID" dirty="0" err="1"/>
              <a:t>Jika</a:t>
            </a:r>
            <a:r>
              <a:rPr lang="en-US" altLang="id-ID" dirty="0"/>
              <a:t> </a:t>
            </a:r>
            <a:r>
              <a:rPr lang="en-US" altLang="id-ID" dirty="0" err="1"/>
              <a:t>hal</a:t>
            </a:r>
            <a:r>
              <a:rPr lang="en-US" altLang="id-ID" dirty="0"/>
              <a:t> </a:t>
            </a:r>
            <a:r>
              <a:rPr lang="en-US" altLang="id-ID" dirty="0" err="1"/>
              <a:t>ini</a:t>
            </a:r>
            <a:r>
              <a:rPr lang="en-US" altLang="id-ID" dirty="0"/>
              <a:t> </a:t>
            </a:r>
            <a:r>
              <a:rPr lang="en-US" altLang="id-ID" dirty="0" err="1"/>
              <a:t>terjadi</a:t>
            </a:r>
            <a:r>
              <a:rPr lang="en-US" altLang="id-ID" dirty="0"/>
              <a:t>, </a:t>
            </a:r>
            <a:r>
              <a:rPr lang="en-US" altLang="id-ID" dirty="0" err="1"/>
              <a:t>maka</a:t>
            </a:r>
            <a:r>
              <a:rPr lang="en-US" altLang="id-ID" dirty="0"/>
              <a:t> initial </a:t>
            </a:r>
            <a:r>
              <a:rPr lang="en-US" altLang="id-ID" dirty="0" smtClean="0"/>
              <a:t>state </a:t>
            </a:r>
            <a:r>
              <a:rPr lang="en-US" altLang="id-ID" dirty="0" err="1" smtClean="0"/>
              <a:t>juga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merupakan</a:t>
            </a:r>
            <a:r>
              <a:rPr lang="en-US" altLang="id-ID" dirty="0" smtClean="0"/>
              <a:t> accepted </a:t>
            </a:r>
            <a:r>
              <a:rPr lang="en-US" altLang="id-ID" dirty="0"/>
              <a:t>state</a:t>
            </a:r>
            <a:r>
              <a:rPr lang="en-US" altLang="id-ID" dirty="0" smtClean="0"/>
              <a:t>.</a:t>
            </a:r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206766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Formal 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d-ID" dirty="0" err="1" smtClean="0"/>
              <a:t>Sebuah</a:t>
            </a:r>
            <a:r>
              <a:rPr lang="en-US" altLang="id-ID" dirty="0" smtClean="0"/>
              <a:t> </a:t>
            </a:r>
            <a:r>
              <a:rPr lang="en-US" altLang="id-ID" b="1" dirty="0"/>
              <a:t>finite automata</a:t>
            </a:r>
            <a:r>
              <a:rPr lang="en-US" altLang="id-ID" dirty="0"/>
              <a:t> </a:t>
            </a:r>
            <a:r>
              <a:rPr lang="en-US" altLang="id-ID" dirty="0" err="1"/>
              <a:t>didefinisikan</a:t>
            </a:r>
            <a:r>
              <a:rPr lang="en-US" altLang="id-ID" dirty="0"/>
              <a:t> </a:t>
            </a:r>
            <a:r>
              <a:rPr lang="en-US" altLang="id-ID" dirty="0" err="1" smtClean="0"/>
              <a:t>dalam</a:t>
            </a:r>
            <a:endParaRPr lang="en-US" altLang="id-ID" dirty="0" smtClean="0"/>
          </a:p>
          <a:p>
            <a:pPr marL="339725" indent="0">
              <a:buNone/>
            </a:pPr>
            <a:r>
              <a:rPr lang="en-US" altLang="id-ID" dirty="0" smtClean="0"/>
              <a:t>5-tuple </a:t>
            </a:r>
            <a:r>
              <a:rPr lang="en-US" altLang="id-ID" dirty="0"/>
              <a:t>(Q,</a:t>
            </a:r>
            <a:r>
              <a:rPr lang="en-US" altLang="id-ID" dirty="0">
                <a:sym typeface="Symbol" pitchFamily="18" charset="2"/>
              </a:rPr>
              <a:t> </a:t>
            </a:r>
            <a:r>
              <a:rPr lang="en-US" altLang="id-ID" dirty="0"/>
              <a:t>, </a:t>
            </a:r>
            <a:r>
              <a:rPr lang="en-US" altLang="id-ID" dirty="0">
                <a:sym typeface="Symbol" pitchFamily="18" charset="2"/>
              </a:rPr>
              <a:t></a:t>
            </a:r>
            <a:r>
              <a:rPr lang="en-US" altLang="id-ID" dirty="0" smtClean="0">
                <a:sym typeface="Symbol" pitchFamily="18" charset="2"/>
              </a:rPr>
              <a:t>, </a:t>
            </a:r>
            <a:r>
              <a:rPr lang="en-US" altLang="id-ID" dirty="0" smtClean="0"/>
              <a:t>q</a:t>
            </a:r>
            <a:r>
              <a:rPr lang="en-US" altLang="id-ID" baseline="-25000" dirty="0" smtClean="0"/>
              <a:t>0</a:t>
            </a:r>
            <a:r>
              <a:rPr lang="en-US" altLang="id-ID" dirty="0" smtClean="0"/>
              <a:t>, F) di </a:t>
            </a:r>
            <a:r>
              <a:rPr lang="en-US" altLang="id-ID" dirty="0" err="1" smtClean="0"/>
              <a:t>mana</a:t>
            </a:r>
            <a:endParaRPr lang="en-US" altLang="id-ID" dirty="0" smtClean="0"/>
          </a:p>
          <a:p>
            <a:pPr marL="693738" indent="-354013">
              <a:buSzPct val="100000"/>
              <a:buFont typeface="+mj-lt"/>
              <a:buAutoNum type="arabicPeriod"/>
            </a:pPr>
            <a:r>
              <a:rPr lang="en-US" altLang="id-ID" dirty="0" smtClean="0"/>
              <a:t>Q </a:t>
            </a:r>
            <a:r>
              <a:rPr lang="en-US" altLang="id-ID" dirty="0" err="1"/>
              <a:t>adalah</a:t>
            </a:r>
            <a:r>
              <a:rPr lang="en-US" altLang="id-ID" dirty="0"/>
              <a:t> </a:t>
            </a:r>
            <a:r>
              <a:rPr lang="en-US" altLang="id-ID" dirty="0" err="1"/>
              <a:t>himpunan</a:t>
            </a:r>
            <a:r>
              <a:rPr lang="en-US" altLang="id-ID" dirty="0"/>
              <a:t> </a:t>
            </a:r>
            <a:r>
              <a:rPr lang="en-US" altLang="id-ID" dirty="0" err="1"/>
              <a:t>terbatas</a:t>
            </a:r>
            <a:r>
              <a:rPr lang="en-US" altLang="id-ID" dirty="0"/>
              <a:t> </a:t>
            </a:r>
            <a:r>
              <a:rPr lang="en-US" altLang="id-ID" dirty="0" err="1"/>
              <a:t>dari</a:t>
            </a:r>
            <a:r>
              <a:rPr lang="en-US" altLang="id-ID" dirty="0"/>
              <a:t> </a:t>
            </a:r>
            <a:r>
              <a:rPr lang="en-US" altLang="id-ID" dirty="0" smtClean="0"/>
              <a:t>states,</a:t>
            </a:r>
          </a:p>
          <a:p>
            <a:pPr marL="693738" indent="-354013">
              <a:buSzPct val="100000"/>
              <a:buFont typeface="+mj-lt"/>
              <a:buAutoNum type="arabicPeriod"/>
            </a:pPr>
            <a:r>
              <a:rPr lang="en-US" altLang="id-ID" dirty="0" smtClean="0">
                <a:sym typeface="Symbol" pitchFamily="18" charset="2"/>
              </a:rPr>
              <a:t></a:t>
            </a:r>
            <a:r>
              <a:rPr lang="en-US" altLang="id-ID" dirty="0" smtClean="0"/>
              <a:t> </a:t>
            </a:r>
            <a:r>
              <a:rPr lang="en-US" altLang="id-ID" dirty="0" err="1"/>
              <a:t>himpunan</a:t>
            </a:r>
            <a:r>
              <a:rPr lang="en-US" altLang="id-ID" dirty="0"/>
              <a:t> </a:t>
            </a:r>
            <a:r>
              <a:rPr lang="en-US" altLang="id-ID" dirty="0" err="1"/>
              <a:t>terbatas</a:t>
            </a:r>
            <a:r>
              <a:rPr lang="en-US" altLang="id-ID" dirty="0"/>
              <a:t> </a:t>
            </a:r>
            <a:r>
              <a:rPr lang="en-US" altLang="id-ID" dirty="0" smtClean="0"/>
              <a:t>alphabet,</a:t>
            </a:r>
          </a:p>
          <a:p>
            <a:pPr marL="693738" indent="-354013">
              <a:buSzPct val="100000"/>
              <a:buFont typeface="+mj-lt"/>
              <a:buAutoNum type="arabicPeriod"/>
            </a:pPr>
            <a:r>
              <a:rPr lang="en-US" altLang="id-ID" dirty="0" smtClean="0">
                <a:sym typeface="Symbol" pitchFamily="18" charset="2"/>
              </a:rPr>
              <a:t></a:t>
            </a:r>
            <a:r>
              <a:rPr lang="en-US" altLang="id-ID" dirty="0">
                <a:sym typeface="Symbol" pitchFamily="18" charset="2"/>
              </a:rPr>
              <a:t>: Q </a:t>
            </a:r>
            <a:r>
              <a:rPr lang="en-US" altLang="id-ID" dirty="0">
                <a:cs typeface="Times New Roman" pitchFamily="18" charset="0"/>
                <a:sym typeface="Symbol" pitchFamily="18" charset="2"/>
              </a:rPr>
              <a:t>×</a:t>
            </a:r>
            <a:r>
              <a:rPr lang="en-US" altLang="id-ID" dirty="0">
                <a:sym typeface="Symbol" pitchFamily="18" charset="2"/>
              </a:rPr>
              <a:t> </a:t>
            </a:r>
            <a:r>
              <a:rPr lang="en-US" altLang="id-ID" dirty="0" smtClean="0">
                <a:sym typeface="Symbol" pitchFamily="18" charset="2"/>
              </a:rPr>
              <a:t> </a:t>
            </a:r>
            <a:r>
              <a:rPr lang="en-US" altLang="id-ID" dirty="0" smtClean="0">
                <a:sym typeface="Wingdings" pitchFamily="2" charset="2"/>
              </a:rPr>
              <a:t></a:t>
            </a:r>
            <a:r>
              <a:rPr lang="en-US" altLang="id-ID" dirty="0" smtClean="0"/>
              <a:t> </a:t>
            </a:r>
            <a:r>
              <a:rPr lang="en-US" altLang="id-ID" dirty="0"/>
              <a:t>Q </a:t>
            </a:r>
            <a:r>
              <a:rPr lang="en-US" altLang="id-ID" dirty="0" err="1"/>
              <a:t>fungsi</a:t>
            </a:r>
            <a:r>
              <a:rPr lang="en-US" altLang="id-ID" dirty="0"/>
              <a:t> </a:t>
            </a:r>
            <a:r>
              <a:rPr lang="en-US" altLang="id-ID" dirty="0" err="1"/>
              <a:t>transisi</a:t>
            </a:r>
            <a:r>
              <a:rPr lang="en-US" altLang="id-ID" dirty="0"/>
              <a:t>, </a:t>
            </a:r>
            <a:r>
              <a:rPr lang="en-US" altLang="id-ID" dirty="0" err="1"/>
              <a:t>dinotasikan</a:t>
            </a:r>
            <a:r>
              <a:rPr lang="en-US" altLang="id-ID" dirty="0"/>
              <a:t> </a:t>
            </a:r>
            <a:r>
              <a:rPr lang="en-US" altLang="id-ID" dirty="0" err="1" smtClean="0"/>
              <a:t>dengan</a:t>
            </a:r>
            <a:r>
              <a:rPr lang="en-US" altLang="id-ID" dirty="0" smtClean="0"/>
              <a:t> </a:t>
            </a:r>
            <a:r>
              <a:rPr lang="en-US" altLang="id-ID" dirty="0" smtClean="0">
                <a:sym typeface="Symbol" pitchFamily="18" charset="2"/>
              </a:rPr>
              <a:t></a:t>
            </a:r>
            <a:r>
              <a:rPr lang="en-US" altLang="id-ID" dirty="0">
                <a:sym typeface="Symbol" pitchFamily="18" charset="2"/>
              </a:rPr>
              <a:t>(</a:t>
            </a:r>
            <a:r>
              <a:rPr lang="en-US" altLang="id-ID" dirty="0" err="1">
                <a:sym typeface="Symbol" pitchFamily="18" charset="2"/>
              </a:rPr>
              <a:t>q,a</a:t>
            </a:r>
            <a:r>
              <a:rPr lang="en-US" altLang="id-ID" dirty="0" smtClean="0">
                <a:sym typeface="Symbol" pitchFamily="18" charset="2"/>
              </a:rPr>
              <a:t>) </a:t>
            </a:r>
            <a:r>
              <a:rPr lang="en-US" altLang="id-ID" dirty="0" smtClean="0">
                <a:sym typeface="Wingdings" pitchFamily="2" charset="2"/>
              </a:rPr>
              <a:t> p</a:t>
            </a:r>
          </a:p>
          <a:p>
            <a:pPr marL="693738" indent="-354013">
              <a:buSzPct val="100000"/>
              <a:buFont typeface="+mj-lt"/>
              <a:buAutoNum type="arabicPeriod"/>
            </a:pPr>
            <a:r>
              <a:rPr lang="en-US" altLang="id-ID" dirty="0" smtClean="0"/>
              <a:t>q</a:t>
            </a:r>
            <a:r>
              <a:rPr lang="en-US" altLang="id-ID" baseline="-25000" dirty="0" smtClean="0"/>
              <a:t>0 </a:t>
            </a:r>
            <a:r>
              <a:rPr lang="en-US" altLang="id-ID" dirty="0" smtClean="0">
                <a:sym typeface="Symbol" pitchFamily="18" charset="2"/>
              </a:rPr>
              <a:t> Q</a:t>
            </a:r>
            <a:r>
              <a:rPr lang="en-US" altLang="id-ID" dirty="0" smtClean="0"/>
              <a:t> </a:t>
            </a:r>
            <a:r>
              <a:rPr lang="en-US" altLang="id-ID" dirty="0" err="1"/>
              <a:t>adalah</a:t>
            </a:r>
            <a:r>
              <a:rPr lang="en-US" altLang="id-ID" dirty="0"/>
              <a:t> start state, </a:t>
            </a:r>
            <a:r>
              <a:rPr lang="en-US" altLang="id-ID" dirty="0" err="1" smtClean="0"/>
              <a:t>dan</a:t>
            </a:r>
            <a:endParaRPr lang="en-US" altLang="id-ID" dirty="0" smtClean="0"/>
          </a:p>
          <a:p>
            <a:pPr marL="693738" indent="-354013">
              <a:buSzPct val="100000"/>
              <a:buFont typeface="+mj-lt"/>
              <a:buAutoNum type="arabicPeriod"/>
            </a:pPr>
            <a:r>
              <a:rPr lang="en-US" altLang="id-ID" dirty="0" smtClean="0"/>
              <a:t>F </a:t>
            </a:r>
            <a:r>
              <a:rPr lang="en-US" altLang="id-ID" dirty="0" smtClean="0">
                <a:sym typeface="Symbol" pitchFamily="18" charset="2"/>
              </a:rPr>
              <a:t></a:t>
            </a:r>
            <a:r>
              <a:rPr lang="en-US" altLang="id-ID" dirty="0" smtClean="0"/>
              <a:t> </a:t>
            </a:r>
            <a:r>
              <a:rPr lang="en-US" altLang="id-ID" dirty="0"/>
              <a:t>Q </a:t>
            </a:r>
            <a:r>
              <a:rPr lang="en-US" altLang="id-ID" dirty="0" err="1"/>
              <a:t>adalah</a:t>
            </a:r>
            <a:r>
              <a:rPr lang="en-US" altLang="id-ID" dirty="0"/>
              <a:t> </a:t>
            </a:r>
            <a:r>
              <a:rPr lang="en-US" altLang="id-ID" dirty="0" err="1"/>
              <a:t>himpunan</a:t>
            </a:r>
            <a:r>
              <a:rPr lang="en-US" altLang="id-ID" dirty="0"/>
              <a:t> accept states (</a:t>
            </a:r>
            <a:r>
              <a:rPr lang="en-US" altLang="id-ID" dirty="0" err="1"/>
              <a:t>atau</a:t>
            </a:r>
            <a:r>
              <a:rPr lang="en-US" altLang="id-ID" dirty="0"/>
              <a:t> final states).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1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en-US" dirty="0"/>
          </a:p>
          <a:p>
            <a:pPr marL="339725" indent="0">
              <a:buNone/>
            </a:pPr>
            <a:r>
              <a:rPr lang="en-US" dirty="0" err="1"/>
              <a:t>Deskripsi</a:t>
            </a:r>
            <a:r>
              <a:rPr lang="en-US" dirty="0"/>
              <a:t> formal </a:t>
            </a:r>
            <a:r>
              <a:rPr lang="en-US" dirty="0" err="1"/>
              <a:t>dari</a:t>
            </a:r>
            <a:r>
              <a:rPr lang="en-US" dirty="0"/>
              <a:t> M1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 smtClean="0"/>
              <a:t>sebagai</a:t>
            </a:r>
            <a:endParaRPr lang="en-US" dirty="0"/>
          </a:p>
          <a:p>
            <a:pPr marL="693738" indent="-354013">
              <a:buSzPct val="100000"/>
              <a:buFont typeface="+mj-lt"/>
              <a:buAutoNum type="arabicPeriod"/>
            </a:pP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 = (Q,</a:t>
            </a:r>
            <a:r>
              <a:rPr lang="en-US" altLang="id-ID" dirty="0" smtClean="0">
                <a:sym typeface="Symbol" pitchFamily="18" charset="2"/>
              </a:rPr>
              <a:t> </a:t>
            </a:r>
            <a:r>
              <a:rPr lang="en-US" altLang="id-ID" dirty="0">
                <a:sym typeface="Symbol" pitchFamily="18" charset="2"/>
              </a:rPr>
              <a:t></a:t>
            </a:r>
            <a:r>
              <a:rPr lang="en-US" altLang="id-ID" dirty="0"/>
              <a:t>, </a:t>
            </a:r>
            <a:r>
              <a:rPr lang="en-US" altLang="id-ID" dirty="0">
                <a:sym typeface="Symbol" pitchFamily="18" charset="2"/>
              </a:rPr>
              <a:t></a:t>
            </a:r>
            <a:r>
              <a:rPr lang="en-US" dirty="0" smtClean="0"/>
              <a:t>, q</a:t>
            </a:r>
            <a:r>
              <a:rPr lang="en-US" baseline="-25000" dirty="0" smtClean="0"/>
              <a:t>1</a:t>
            </a:r>
            <a:r>
              <a:rPr lang="en-US" dirty="0" smtClean="0"/>
              <a:t>, F</a:t>
            </a:r>
            <a:r>
              <a:rPr lang="en-US" dirty="0"/>
              <a:t>)</a:t>
            </a:r>
          </a:p>
          <a:p>
            <a:pPr marL="693738" indent="-354013">
              <a:buSzPct val="100000"/>
              <a:buFont typeface="+mj-lt"/>
              <a:buAutoNum type="arabicPeriod"/>
            </a:pPr>
            <a:r>
              <a:rPr lang="en-US" dirty="0" smtClean="0"/>
              <a:t>Q = {</a:t>
            </a:r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 smtClean="0"/>
              <a:t>, q</a:t>
            </a:r>
            <a:r>
              <a:rPr lang="en-US" baseline="-25000" dirty="0" smtClean="0"/>
              <a:t>2</a:t>
            </a:r>
            <a:r>
              <a:rPr lang="en-US" dirty="0" smtClean="0"/>
              <a:t>, q</a:t>
            </a:r>
            <a:r>
              <a:rPr lang="en-US" baseline="-25000" dirty="0" smtClean="0"/>
              <a:t>3</a:t>
            </a:r>
            <a:r>
              <a:rPr lang="en-US" dirty="0"/>
              <a:t>}</a:t>
            </a:r>
          </a:p>
          <a:p>
            <a:pPr marL="693738" indent="-354013">
              <a:buSzPct val="100000"/>
              <a:buFont typeface="+mj-lt"/>
              <a:buAutoNum type="arabicPeriod"/>
            </a:pPr>
            <a:r>
              <a:rPr lang="en-US" altLang="id-ID" dirty="0">
                <a:sym typeface="Symbol" pitchFamily="18" charset="2"/>
              </a:rPr>
              <a:t></a:t>
            </a:r>
            <a:r>
              <a:rPr lang="en-US" dirty="0" smtClean="0"/>
              <a:t> = {</a:t>
            </a:r>
            <a:r>
              <a:rPr lang="en-US" dirty="0"/>
              <a:t>0,1}</a:t>
            </a:r>
          </a:p>
          <a:p>
            <a:pPr marL="693738" indent="-354013">
              <a:buSzPct val="100000"/>
              <a:buFont typeface="+mj-lt"/>
              <a:buAutoNum type="arabicPeriod"/>
            </a:pPr>
            <a:r>
              <a:rPr lang="en-US" altLang="id-ID" dirty="0">
                <a:sym typeface="Symbol" pitchFamily="18" charset="2"/>
              </a:rPr>
              <a:t></a:t>
            </a:r>
            <a:r>
              <a:rPr lang="en-US" dirty="0" smtClean="0"/>
              <a:t> </a:t>
            </a:r>
            <a:r>
              <a:rPr lang="en-US" dirty="0" err="1"/>
              <a:t>dideskripsikan</a:t>
            </a:r>
            <a:r>
              <a:rPr lang="en-US" dirty="0"/>
              <a:t> </a:t>
            </a:r>
            <a:r>
              <a:rPr lang="en-US" dirty="0" err="1" smtClean="0"/>
              <a:t>sebagai</a:t>
            </a:r>
            <a:endParaRPr lang="en-US" dirty="0" smtClean="0"/>
          </a:p>
          <a:p>
            <a:pPr marL="693738" indent="-354013">
              <a:buSzPct val="100000"/>
              <a:buFont typeface="+mj-lt"/>
              <a:buAutoNum type="arabicPeriod"/>
            </a:pPr>
            <a:endParaRPr lang="en-US" dirty="0" smtClean="0"/>
          </a:p>
          <a:p>
            <a:pPr marL="693738" indent="-354013">
              <a:buSzPct val="100000"/>
              <a:buFont typeface="+mj-lt"/>
              <a:buAutoNum type="arabicPeriod"/>
            </a:pPr>
            <a:endParaRPr lang="en-US" dirty="0"/>
          </a:p>
          <a:p>
            <a:pPr marL="693738" indent="-354013">
              <a:buSzPct val="100000"/>
              <a:buFont typeface="+mj-lt"/>
              <a:buAutoNum type="arabicPeriod"/>
            </a:pPr>
            <a:endParaRPr lang="en-US" dirty="0" smtClean="0"/>
          </a:p>
          <a:p>
            <a:pPr marL="693738" indent="-354013">
              <a:buSzPct val="100000"/>
              <a:buFont typeface="+mj-lt"/>
              <a:buAutoNum type="arabicPeriod"/>
            </a:pPr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start </a:t>
            </a:r>
            <a:r>
              <a:rPr lang="en-US" dirty="0" smtClean="0"/>
              <a:t>state</a:t>
            </a:r>
            <a:endParaRPr lang="en-US" dirty="0"/>
          </a:p>
          <a:p>
            <a:pPr marL="693738" indent="-354013">
              <a:buSzPct val="100000"/>
              <a:buFont typeface="+mj-lt"/>
              <a:buAutoNum type="arabicPeriod"/>
            </a:pPr>
            <a:r>
              <a:rPr lang="en-US" dirty="0" smtClean="0"/>
              <a:t>F = {</a:t>
            </a:r>
            <a:r>
              <a:rPr lang="en-US" dirty="0"/>
              <a:t>q</a:t>
            </a:r>
            <a:r>
              <a:rPr lang="en-US" baseline="-25000" dirty="0"/>
              <a:t>2</a:t>
            </a:r>
            <a:r>
              <a:rPr lang="en-US" dirty="0" smtClean="0"/>
              <a:t>}</a:t>
            </a:r>
            <a:endParaRPr lang="en-US" dirty="0"/>
          </a:p>
        </p:txBody>
      </p: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4699321" y="3603523"/>
            <a:ext cx="2438400" cy="2133600"/>
            <a:chOff x="2160" y="2064"/>
            <a:chExt cx="1536" cy="1344"/>
          </a:xfrm>
        </p:grpSpPr>
        <p:sp>
          <p:nvSpPr>
            <p:cNvPr id="6" name="Text Box 79"/>
            <p:cNvSpPr txBox="1">
              <a:spLocks noChangeArrowheads="1"/>
            </p:cNvSpPr>
            <p:nvPr/>
          </p:nvSpPr>
          <p:spPr bwMode="auto">
            <a:xfrm>
              <a:off x="2688" y="206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 sz="2400">
                  <a:latin typeface="Symbol" pitchFamily="18" charset="2"/>
                </a:rPr>
                <a:t>0</a:t>
              </a:r>
            </a:p>
          </p:txBody>
        </p:sp>
        <p:sp>
          <p:nvSpPr>
            <p:cNvPr id="7" name="Text Box 80"/>
            <p:cNvSpPr txBox="1">
              <a:spLocks noChangeArrowheads="1"/>
            </p:cNvSpPr>
            <p:nvPr/>
          </p:nvSpPr>
          <p:spPr bwMode="auto">
            <a:xfrm>
              <a:off x="3312" y="206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 sz="2400">
                  <a:latin typeface="Symbol" pitchFamily="18" charset="2"/>
                </a:rPr>
                <a:t>1</a:t>
              </a:r>
            </a:p>
          </p:txBody>
        </p:sp>
        <p:sp>
          <p:nvSpPr>
            <p:cNvPr id="8" name="Text Box 81"/>
            <p:cNvSpPr txBox="1">
              <a:spLocks noChangeArrowheads="1"/>
            </p:cNvSpPr>
            <p:nvPr/>
          </p:nvSpPr>
          <p:spPr bwMode="auto">
            <a:xfrm>
              <a:off x="2736" y="240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 sz="2400">
                  <a:latin typeface="Times New Roman" pitchFamily="18" charset="0"/>
                </a:rPr>
                <a:t>q</a:t>
              </a:r>
              <a:r>
                <a:rPr lang="en-US" altLang="id-ID" sz="2400" baseline="-25000">
                  <a:latin typeface="Times New Roman" pitchFamily="18" charset="0"/>
                </a:rPr>
                <a:t>1</a:t>
              </a:r>
              <a:endParaRPr lang="en-US" altLang="id-ID" sz="2400">
                <a:latin typeface="Times New Roman" pitchFamily="18" charset="0"/>
              </a:endParaRPr>
            </a:p>
          </p:txBody>
        </p:sp>
        <p:sp>
          <p:nvSpPr>
            <p:cNvPr id="9" name="Text Box 82"/>
            <p:cNvSpPr txBox="1">
              <a:spLocks noChangeArrowheads="1"/>
            </p:cNvSpPr>
            <p:nvPr/>
          </p:nvSpPr>
          <p:spPr bwMode="auto">
            <a:xfrm>
              <a:off x="2160" y="240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 sz="2400">
                  <a:latin typeface="Times New Roman" pitchFamily="18" charset="0"/>
                </a:rPr>
                <a:t>q</a:t>
              </a:r>
              <a:r>
                <a:rPr lang="en-US" altLang="id-ID" sz="2400" baseline="-25000">
                  <a:latin typeface="Times New Roman" pitchFamily="18" charset="0"/>
                </a:rPr>
                <a:t>1</a:t>
              </a:r>
              <a:endParaRPr lang="en-US" altLang="id-ID" sz="2400">
                <a:latin typeface="Times New Roman" pitchFamily="18" charset="0"/>
              </a:endParaRPr>
            </a:p>
          </p:txBody>
        </p:sp>
        <p:sp>
          <p:nvSpPr>
            <p:cNvPr id="10" name="Text Box 83"/>
            <p:cNvSpPr txBox="1">
              <a:spLocks noChangeArrowheads="1"/>
            </p:cNvSpPr>
            <p:nvPr/>
          </p:nvSpPr>
          <p:spPr bwMode="auto">
            <a:xfrm>
              <a:off x="3312" y="240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 sz="2400">
                  <a:latin typeface="Times New Roman" pitchFamily="18" charset="0"/>
                </a:rPr>
                <a:t>q</a:t>
              </a:r>
              <a:r>
                <a:rPr lang="en-US" altLang="id-ID" sz="2400" baseline="-25000">
                  <a:latin typeface="Times New Roman" pitchFamily="18" charset="0"/>
                </a:rPr>
                <a:t>2</a:t>
              </a:r>
              <a:endParaRPr lang="en-US" altLang="id-ID" sz="2400">
                <a:latin typeface="Times New Roman" pitchFamily="18" charset="0"/>
              </a:endParaRPr>
            </a:p>
          </p:txBody>
        </p:sp>
        <p:sp>
          <p:nvSpPr>
            <p:cNvPr id="11" name="Text Box 84"/>
            <p:cNvSpPr txBox="1">
              <a:spLocks noChangeArrowheads="1"/>
            </p:cNvSpPr>
            <p:nvPr/>
          </p:nvSpPr>
          <p:spPr bwMode="auto">
            <a:xfrm>
              <a:off x="3312" y="278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 sz="2400">
                  <a:latin typeface="Times New Roman" pitchFamily="18" charset="0"/>
                </a:rPr>
                <a:t>q</a:t>
              </a:r>
              <a:r>
                <a:rPr lang="en-US" altLang="id-ID" sz="2400" baseline="-25000">
                  <a:latin typeface="Times New Roman" pitchFamily="18" charset="0"/>
                </a:rPr>
                <a:t>2</a:t>
              </a:r>
              <a:endParaRPr lang="en-US" altLang="id-ID" sz="2400">
                <a:latin typeface="Times New Roman" pitchFamily="18" charset="0"/>
              </a:endParaRPr>
            </a:p>
          </p:txBody>
        </p:sp>
        <p:sp>
          <p:nvSpPr>
            <p:cNvPr id="12" name="Text Box 85"/>
            <p:cNvSpPr txBox="1">
              <a:spLocks noChangeArrowheads="1"/>
            </p:cNvSpPr>
            <p:nvPr/>
          </p:nvSpPr>
          <p:spPr bwMode="auto">
            <a:xfrm>
              <a:off x="3312" y="312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 sz="2400">
                  <a:latin typeface="Times New Roman" pitchFamily="18" charset="0"/>
                </a:rPr>
                <a:t>q</a:t>
              </a:r>
              <a:r>
                <a:rPr lang="en-US" altLang="id-ID" sz="2400" baseline="-25000">
                  <a:latin typeface="Times New Roman" pitchFamily="18" charset="0"/>
                </a:rPr>
                <a:t>2</a:t>
              </a:r>
              <a:endParaRPr lang="en-US" altLang="id-ID" sz="2400">
                <a:latin typeface="Times New Roman" pitchFamily="18" charset="0"/>
              </a:endParaRPr>
            </a:p>
          </p:txBody>
        </p:sp>
        <p:sp>
          <p:nvSpPr>
            <p:cNvPr id="13" name="Text Box 86"/>
            <p:cNvSpPr txBox="1">
              <a:spLocks noChangeArrowheads="1"/>
            </p:cNvSpPr>
            <p:nvPr/>
          </p:nvSpPr>
          <p:spPr bwMode="auto">
            <a:xfrm>
              <a:off x="2736" y="312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 sz="2400">
                  <a:latin typeface="Times New Roman" pitchFamily="18" charset="0"/>
                </a:rPr>
                <a:t>q</a:t>
              </a:r>
              <a:r>
                <a:rPr lang="en-US" altLang="id-ID" sz="2400" baseline="-25000">
                  <a:latin typeface="Times New Roman" pitchFamily="18" charset="0"/>
                </a:rPr>
                <a:t>2</a:t>
              </a:r>
              <a:endParaRPr lang="en-US" altLang="id-ID" sz="2400">
                <a:latin typeface="Times New Roman" pitchFamily="18" charset="0"/>
              </a:endParaRPr>
            </a:p>
          </p:txBody>
        </p:sp>
        <p:sp>
          <p:nvSpPr>
            <p:cNvPr id="14" name="Text Box 87"/>
            <p:cNvSpPr txBox="1">
              <a:spLocks noChangeArrowheads="1"/>
            </p:cNvSpPr>
            <p:nvPr/>
          </p:nvSpPr>
          <p:spPr bwMode="auto">
            <a:xfrm>
              <a:off x="2160" y="278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 sz="2400">
                  <a:latin typeface="Times New Roman" pitchFamily="18" charset="0"/>
                </a:rPr>
                <a:t>q</a:t>
              </a:r>
              <a:r>
                <a:rPr lang="en-US" altLang="id-ID" sz="2400" baseline="-25000">
                  <a:latin typeface="Times New Roman" pitchFamily="18" charset="0"/>
                </a:rPr>
                <a:t>2</a:t>
              </a:r>
              <a:endParaRPr lang="en-US" altLang="id-ID" sz="2400">
                <a:latin typeface="Times New Roman" pitchFamily="18" charset="0"/>
              </a:endParaRPr>
            </a:p>
          </p:txBody>
        </p:sp>
        <p:sp>
          <p:nvSpPr>
            <p:cNvPr id="15" name="Text Box 88"/>
            <p:cNvSpPr txBox="1">
              <a:spLocks noChangeArrowheads="1"/>
            </p:cNvSpPr>
            <p:nvPr/>
          </p:nvSpPr>
          <p:spPr bwMode="auto">
            <a:xfrm>
              <a:off x="2736" y="278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 sz="2400">
                  <a:latin typeface="Times New Roman" pitchFamily="18" charset="0"/>
                </a:rPr>
                <a:t>q</a:t>
              </a:r>
              <a:r>
                <a:rPr lang="en-US" altLang="id-ID" sz="2400" baseline="-25000">
                  <a:latin typeface="Times New Roman" pitchFamily="18" charset="0"/>
                </a:rPr>
                <a:t>3</a:t>
              </a:r>
              <a:endParaRPr lang="en-US" altLang="id-ID" sz="2400">
                <a:latin typeface="Times New Roman" pitchFamily="18" charset="0"/>
              </a:endParaRPr>
            </a:p>
          </p:txBody>
        </p:sp>
        <p:sp>
          <p:nvSpPr>
            <p:cNvPr id="16" name="Text Box 89"/>
            <p:cNvSpPr txBox="1">
              <a:spLocks noChangeArrowheads="1"/>
            </p:cNvSpPr>
            <p:nvPr/>
          </p:nvSpPr>
          <p:spPr bwMode="auto">
            <a:xfrm>
              <a:off x="2160" y="312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 sz="2400">
                  <a:latin typeface="Times New Roman" pitchFamily="18" charset="0"/>
                </a:rPr>
                <a:t>q</a:t>
              </a:r>
              <a:r>
                <a:rPr lang="en-US" altLang="id-ID" sz="2400" baseline="-25000">
                  <a:latin typeface="Times New Roman" pitchFamily="18" charset="0"/>
                </a:rPr>
                <a:t>3</a:t>
              </a:r>
              <a:endParaRPr lang="en-US" altLang="id-ID" sz="2400">
                <a:latin typeface="Times New Roman" pitchFamily="18" charset="0"/>
              </a:endParaRPr>
            </a:p>
          </p:txBody>
        </p:sp>
        <p:sp>
          <p:nvSpPr>
            <p:cNvPr id="17" name="Line 90"/>
            <p:cNvSpPr>
              <a:spLocks noChangeShapeType="1"/>
            </p:cNvSpPr>
            <p:nvPr/>
          </p:nvSpPr>
          <p:spPr bwMode="auto">
            <a:xfrm>
              <a:off x="2256" y="2400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8" name="Line 91"/>
            <p:cNvSpPr>
              <a:spLocks noChangeShapeType="1"/>
            </p:cNvSpPr>
            <p:nvPr/>
          </p:nvSpPr>
          <p:spPr bwMode="auto">
            <a:xfrm>
              <a:off x="2640" y="2160"/>
              <a:ext cx="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2971800" y="390525"/>
            <a:ext cx="5791200" cy="1895475"/>
            <a:chOff x="576" y="1920"/>
            <a:chExt cx="3792" cy="1644"/>
          </a:xfrm>
        </p:grpSpPr>
        <p:sp>
          <p:nvSpPr>
            <p:cNvPr id="20" name="Text Box 4"/>
            <p:cNvSpPr txBox="1">
              <a:spLocks noChangeArrowheads="1"/>
            </p:cNvSpPr>
            <p:nvPr/>
          </p:nvSpPr>
          <p:spPr bwMode="auto">
            <a:xfrm>
              <a:off x="2881" y="1920"/>
              <a:ext cx="287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id-ID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" name="Oval 5"/>
            <p:cNvSpPr>
              <a:spLocks noChangeArrowheads="1"/>
            </p:cNvSpPr>
            <p:nvPr/>
          </p:nvSpPr>
          <p:spPr bwMode="auto">
            <a:xfrm>
              <a:off x="1488" y="2544"/>
              <a:ext cx="528" cy="5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1584" y="2640"/>
              <a:ext cx="336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id-ID" sz="2400">
                  <a:latin typeface="Times New Roman" pitchFamily="18" charset="0"/>
                </a:rPr>
                <a:t>q</a:t>
              </a:r>
              <a:r>
                <a:rPr lang="en-US" altLang="id-ID" sz="2400" baseline="-25000">
                  <a:latin typeface="Times New Roman" pitchFamily="18" charset="0"/>
                </a:rPr>
                <a:t>1</a:t>
              </a:r>
              <a:endParaRPr lang="en-US" altLang="id-ID" sz="2400">
                <a:latin typeface="Times New Roman" pitchFamily="18" charset="0"/>
              </a:endParaRP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3888" y="2592"/>
              <a:ext cx="480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grpSp>
          <p:nvGrpSpPr>
            <p:cNvPr id="24" name="Group 8"/>
            <p:cNvGrpSpPr>
              <a:grpSpLocks/>
            </p:cNvGrpSpPr>
            <p:nvPr/>
          </p:nvGrpSpPr>
          <p:grpSpPr bwMode="auto">
            <a:xfrm>
              <a:off x="2640" y="2592"/>
              <a:ext cx="528" cy="528"/>
              <a:chOff x="2640" y="2640"/>
              <a:chExt cx="528" cy="528"/>
            </a:xfrm>
          </p:grpSpPr>
          <p:sp>
            <p:nvSpPr>
              <p:cNvPr id="37" name="Oval 9"/>
              <p:cNvSpPr>
                <a:spLocks noChangeArrowheads="1"/>
              </p:cNvSpPr>
              <p:nvPr/>
            </p:nvSpPr>
            <p:spPr bwMode="auto">
              <a:xfrm>
                <a:off x="2688" y="2688"/>
                <a:ext cx="432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  <p:sp>
            <p:nvSpPr>
              <p:cNvPr id="38" name="Oval 10"/>
              <p:cNvSpPr>
                <a:spLocks noChangeArrowheads="1"/>
              </p:cNvSpPr>
              <p:nvPr/>
            </p:nvSpPr>
            <p:spPr bwMode="auto">
              <a:xfrm>
                <a:off x="2640" y="2640"/>
                <a:ext cx="528" cy="5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id-ID" altLang="id-ID"/>
              </a:p>
            </p:txBody>
          </p:sp>
        </p:grp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3984" y="2640"/>
              <a:ext cx="336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id-ID" sz="2400">
                  <a:latin typeface="Times New Roman" pitchFamily="18" charset="0"/>
                </a:rPr>
                <a:t>q</a:t>
              </a:r>
              <a:r>
                <a:rPr lang="en-US" altLang="id-ID" sz="2400" baseline="-25000">
                  <a:latin typeface="Times New Roman" pitchFamily="18" charset="0"/>
                </a:rPr>
                <a:t>3</a:t>
              </a:r>
              <a:endParaRPr lang="en-US" altLang="id-ID" sz="2400">
                <a:latin typeface="Times New Roman" pitchFamily="18" charset="0"/>
              </a:endParaRPr>
            </a:p>
          </p:txBody>
        </p: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2736" y="2640"/>
              <a:ext cx="336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id-ID" sz="2400">
                  <a:latin typeface="Times New Roman" pitchFamily="18" charset="0"/>
                </a:rPr>
                <a:t>q</a:t>
              </a:r>
              <a:r>
                <a:rPr lang="en-US" altLang="id-ID" sz="2400" baseline="-25000">
                  <a:latin typeface="Times New Roman" pitchFamily="18" charset="0"/>
                </a:rPr>
                <a:t>2</a:t>
              </a:r>
              <a:endParaRPr lang="en-US" altLang="id-ID" sz="2400">
                <a:latin typeface="Times New Roman" pitchFamily="18" charset="0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 flipV="1">
              <a:off x="576" y="2832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8" name="Freeform 14"/>
            <p:cNvSpPr>
              <a:spLocks/>
            </p:cNvSpPr>
            <p:nvPr/>
          </p:nvSpPr>
          <p:spPr bwMode="auto">
            <a:xfrm>
              <a:off x="1920" y="2448"/>
              <a:ext cx="816" cy="192"/>
            </a:xfrm>
            <a:custGeom>
              <a:avLst/>
              <a:gdLst>
                <a:gd name="T0" fmla="*/ 0 w 1008"/>
                <a:gd name="T1" fmla="*/ 448 h 496"/>
                <a:gd name="T2" fmla="*/ 96 w 1008"/>
                <a:gd name="T3" fmla="*/ 112 h 496"/>
                <a:gd name="T4" fmla="*/ 576 w 1008"/>
                <a:gd name="T5" fmla="*/ 16 h 496"/>
                <a:gd name="T6" fmla="*/ 912 w 1008"/>
                <a:gd name="T7" fmla="*/ 208 h 496"/>
                <a:gd name="T8" fmla="*/ 1008 w 1008"/>
                <a:gd name="T9" fmla="*/ 496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496"/>
                <a:gd name="T17" fmla="*/ 1008 w 1008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496">
                  <a:moveTo>
                    <a:pt x="0" y="448"/>
                  </a:moveTo>
                  <a:cubicBezTo>
                    <a:pt x="0" y="316"/>
                    <a:pt x="0" y="184"/>
                    <a:pt x="96" y="112"/>
                  </a:cubicBezTo>
                  <a:cubicBezTo>
                    <a:pt x="192" y="40"/>
                    <a:pt x="440" y="0"/>
                    <a:pt x="576" y="16"/>
                  </a:cubicBezTo>
                  <a:cubicBezTo>
                    <a:pt x="712" y="32"/>
                    <a:pt x="840" y="128"/>
                    <a:pt x="912" y="208"/>
                  </a:cubicBezTo>
                  <a:cubicBezTo>
                    <a:pt x="984" y="288"/>
                    <a:pt x="992" y="448"/>
                    <a:pt x="1008" y="49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auto">
            <a:xfrm>
              <a:off x="3072" y="2448"/>
              <a:ext cx="1008" cy="192"/>
            </a:xfrm>
            <a:custGeom>
              <a:avLst/>
              <a:gdLst>
                <a:gd name="T0" fmla="*/ 0 w 1008"/>
                <a:gd name="T1" fmla="*/ 448 h 496"/>
                <a:gd name="T2" fmla="*/ 96 w 1008"/>
                <a:gd name="T3" fmla="*/ 112 h 496"/>
                <a:gd name="T4" fmla="*/ 576 w 1008"/>
                <a:gd name="T5" fmla="*/ 16 h 496"/>
                <a:gd name="T6" fmla="*/ 912 w 1008"/>
                <a:gd name="T7" fmla="*/ 208 h 496"/>
                <a:gd name="T8" fmla="*/ 1008 w 1008"/>
                <a:gd name="T9" fmla="*/ 496 h 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496"/>
                <a:gd name="T17" fmla="*/ 1008 w 1008"/>
                <a:gd name="T18" fmla="*/ 496 h 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496">
                  <a:moveTo>
                    <a:pt x="0" y="448"/>
                  </a:moveTo>
                  <a:cubicBezTo>
                    <a:pt x="0" y="316"/>
                    <a:pt x="0" y="184"/>
                    <a:pt x="96" y="112"/>
                  </a:cubicBezTo>
                  <a:cubicBezTo>
                    <a:pt x="192" y="40"/>
                    <a:pt x="440" y="0"/>
                    <a:pt x="576" y="16"/>
                  </a:cubicBezTo>
                  <a:cubicBezTo>
                    <a:pt x="712" y="32"/>
                    <a:pt x="840" y="128"/>
                    <a:pt x="912" y="208"/>
                  </a:cubicBezTo>
                  <a:cubicBezTo>
                    <a:pt x="984" y="288"/>
                    <a:pt x="992" y="448"/>
                    <a:pt x="1008" y="49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auto">
            <a:xfrm>
              <a:off x="3072" y="2976"/>
              <a:ext cx="912" cy="192"/>
            </a:xfrm>
            <a:custGeom>
              <a:avLst/>
              <a:gdLst>
                <a:gd name="T0" fmla="*/ 816 w 816"/>
                <a:gd name="T1" fmla="*/ 0 h 168"/>
                <a:gd name="T2" fmla="*/ 576 w 816"/>
                <a:gd name="T3" fmla="*/ 144 h 168"/>
                <a:gd name="T4" fmla="*/ 240 w 816"/>
                <a:gd name="T5" fmla="*/ 144 h 168"/>
                <a:gd name="T6" fmla="*/ 0 w 816"/>
                <a:gd name="T7" fmla="*/ 96 h 1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168"/>
                <a:gd name="T14" fmla="*/ 816 w 816"/>
                <a:gd name="T15" fmla="*/ 168 h 1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168">
                  <a:moveTo>
                    <a:pt x="816" y="0"/>
                  </a:moveTo>
                  <a:cubicBezTo>
                    <a:pt x="744" y="60"/>
                    <a:pt x="672" y="120"/>
                    <a:pt x="576" y="144"/>
                  </a:cubicBezTo>
                  <a:cubicBezTo>
                    <a:pt x="480" y="168"/>
                    <a:pt x="336" y="152"/>
                    <a:pt x="240" y="144"/>
                  </a:cubicBezTo>
                  <a:cubicBezTo>
                    <a:pt x="144" y="136"/>
                    <a:pt x="40" y="104"/>
                    <a:pt x="0" y="9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1" name="Freeform 17"/>
            <p:cNvSpPr>
              <a:spLocks/>
            </p:cNvSpPr>
            <p:nvPr/>
          </p:nvSpPr>
          <p:spPr bwMode="auto">
            <a:xfrm>
              <a:off x="1536" y="2160"/>
              <a:ext cx="336" cy="432"/>
            </a:xfrm>
            <a:custGeom>
              <a:avLst/>
              <a:gdLst>
                <a:gd name="T0" fmla="*/ 32 w 336"/>
                <a:gd name="T1" fmla="*/ 432 h 432"/>
                <a:gd name="T2" fmla="*/ 32 w 336"/>
                <a:gd name="T3" fmla="*/ 96 h 432"/>
                <a:gd name="T4" fmla="*/ 224 w 336"/>
                <a:gd name="T5" fmla="*/ 0 h 432"/>
                <a:gd name="T6" fmla="*/ 320 w 336"/>
                <a:gd name="T7" fmla="*/ 96 h 432"/>
                <a:gd name="T8" fmla="*/ 320 w 336"/>
                <a:gd name="T9" fmla="*/ 336 h 432"/>
                <a:gd name="T10" fmla="*/ 320 w 336"/>
                <a:gd name="T11" fmla="*/ 384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6"/>
                <a:gd name="T19" fmla="*/ 0 h 432"/>
                <a:gd name="T20" fmla="*/ 336 w 336"/>
                <a:gd name="T21" fmla="*/ 432 h 4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6" h="432">
                  <a:moveTo>
                    <a:pt x="32" y="432"/>
                  </a:moveTo>
                  <a:cubicBezTo>
                    <a:pt x="16" y="300"/>
                    <a:pt x="0" y="168"/>
                    <a:pt x="32" y="96"/>
                  </a:cubicBezTo>
                  <a:cubicBezTo>
                    <a:pt x="64" y="24"/>
                    <a:pt x="176" y="0"/>
                    <a:pt x="224" y="0"/>
                  </a:cubicBezTo>
                  <a:cubicBezTo>
                    <a:pt x="272" y="0"/>
                    <a:pt x="304" y="40"/>
                    <a:pt x="320" y="96"/>
                  </a:cubicBezTo>
                  <a:cubicBezTo>
                    <a:pt x="336" y="152"/>
                    <a:pt x="320" y="288"/>
                    <a:pt x="320" y="336"/>
                  </a:cubicBezTo>
                  <a:cubicBezTo>
                    <a:pt x="320" y="384"/>
                    <a:pt x="320" y="376"/>
                    <a:pt x="320" y="38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auto">
            <a:xfrm>
              <a:off x="2736" y="2208"/>
              <a:ext cx="288" cy="432"/>
            </a:xfrm>
            <a:custGeom>
              <a:avLst/>
              <a:gdLst>
                <a:gd name="T0" fmla="*/ 32 w 336"/>
                <a:gd name="T1" fmla="*/ 432 h 432"/>
                <a:gd name="T2" fmla="*/ 32 w 336"/>
                <a:gd name="T3" fmla="*/ 96 h 432"/>
                <a:gd name="T4" fmla="*/ 224 w 336"/>
                <a:gd name="T5" fmla="*/ 0 h 432"/>
                <a:gd name="T6" fmla="*/ 320 w 336"/>
                <a:gd name="T7" fmla="*/ 96 h 432"/>
                <a:gd name="T8" fmla="*/ 320 w 336"/>
                <a:gd name="T9" fmla="*/ 336 h 432"/>
                <a:gd name="T10" fmla="*/ 320 w 336"/>
                <a:gd name="T11" fmla="*/ 384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6"/>
                <a:gd name="T19" fmla="*/ 0 h 432"/>
                <a:gd name="T20" fmla="*/ 336 w 336"/>
                <a:gd name="T21" fmla="*/ 432 h 4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6" h="432">
                  <a:moveTo>
                    <a:pt x="32" y="432"/>
                  </a:moveTo>
                  <a:cubicBezTo>
                    <a:pt x="16" y="300"/>
                    <a:pt x="0" y="168"/>
                    <a:pt x="32" y="96"/>
                  </a:cubicBezTo>
                  <a:cubicBezTo>
                    <a:pt x="64" y="24"/>
                    <a:pt x="176" y="0"/>
                    <a:pt x="224" y="0"/>
                  </a:cubicBezTo>
                  <a:cubicBezTo>
                    <a:pt x="272" y="0"/>
                    <a:pt x="304" y="40"/>
                    <a:pt x="320" y="96"/>
                  </a:cubicBezTo>
                  <a:cubicBezTo>
                    <a:pt x="336" y="152"/>
                    <a:pt x="320" y="288"/>
                    <a:pt x="320" y="336"/>
                  </a:cubicBezTo>
                  <a:cubicBezTo>
                    <a:pt x="320" y="384"/>
                    <a:pt x="320" y="376"/>
                    <a:pt x="320" y="38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id-ID" altLang="id-ID"/>
            </a:p>
          </p:txBody>
        </p:sp>
        <p:sp>
          <p:nvSpPr>
            <p:cNvPr id="33" name="Text Box 19"/>
            <p:cNvSpPr txBox="1">
              <a:spLocks noChangeArrowheads="1"/>
            </p:cNvSpPr>
            <p:nvPr/>
          </p:nvSpPr>
          <p:spPr bwMode="auto">
            <a:xfrm>
              <a:off x="1824" y="1968"/>
              <a:ext cx="288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id-ID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4" name="Text Box 20"/>
            <p:cNvSpPr txBox="1">
              <a:spLocks noChangeArrowheads="1"/>
            </p:cNvSpPr>
            <p:nvPr/>
          </p:nvSpPr>
          <p:spPr bwMode="auto">
            <a:xfrm>
              <a:off x="2160" y="2160"/>
              <a:ext cx="289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id-ID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3456" y="2160"/>
              <a:ext cx="287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id-ID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6" name="Text Box 22"/>
            <p:cNvSpPr txBox="1">
              <a:spLocks noChangeArrowheads="1"/>
            </p:cNvSpPr>
            <p:nvPr/>
          </p:nvSpPr>
          <p:spPr bwMode="auto">
            <a:xfrm>
              <a:off x="3408" y="3167"/>
              <a:ext cx="384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id-ID" sz="2400">
                  <a:latin typeface="Times New Roman" pitchFamily="18" charset="0"/>
                </a:rPr>
                <a:t>0,1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620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Slide IF</Template>
  <TotalTime>2119</TotalTime>
  <Words>1733</Words>
  <Application>Microsoft Office PowerPoint</Application>
  <PresentationFormat>On-screen Show (4:3)</PresentationFormat>
  <Paragraphs>202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template_informatika_slide</vt:lpstr>
      <vt:lpstr>Visio</vt:lpstr>
      <vt:lpstr>CSG3D3 | Teori Komputasi</vt:lpstr>
      <vt:lpstr>Finite Automata</vt:lpstr>
      <vt:lpstr>Contoh Deterministic FA</vt:lpstr>
      <vt:lpstr>Contoh Non-Deterministic FA</vt:lpstr>
      <vt:lpstr>Ilustrasi Mesin DFA</vt:lpstr>
      <vt:lpstr>Definisi DFA [1]</vt:lpstr>
      <vt:lpstr>Definisi DFA [2]</vt:lpstr>
      <vt:lpstr>Definisi Formal DFA</vt:lpstr>
      <vt:lpstr>PowerPoint Presentation</vt:lpstr>
      <vt:lpstr>PowerPoint Presentation</vt:lpstr>
      <vt:lpstr>Syarat sebuah STD dikatakan Deterministic</vt:lpstr>
      <vt:lpstr>Lihat kembali STD berikut!!</vt:lpstr>
      <vt:lpstr>Mengubah STD menjadi Deterministic</vt:lpstr>
      <vt:lpstr>Contoh mengubah STD ke DFA [1]</vt:lpstr>
      <vt:lpstr>Contoh mengubah STD ke DFA [2]</vt:lpstr>
      <vt:lpstr>Contoh mengubah STD ke DFA [3]</vt:lpstr>
      <vt:lpstr>Latihan</vt:lpstr>
      <vt:lpstr>Language dari Mesin DFA [1]</vt:lpstr>
      <vt:lpstr>Language dari Mesin DFA [2]</vt:lpstr>
      <vt:lpstr>Regular Language [1]</vt:lpstr>
      <vt:lpstr>Regular Language [2]</vt:lpstr>
      <vt:lpstr>Diskusi</vt:lpstr>
      <vt:lpstr>Non-Regular Language</vt:lpstr>
      <vt:lpstr>Operasi pada Regular Language [1]</vt:lpstr>
      <vt:lpstr>Operasi pada Regular Language [2]</vt:lpstr>
      <vt:lpstr>Operasi pada Regular Language [3]</vt:lpstr>
      <vt:lpstr>Tugas Latihan Soal 1</vt:lpstr>
      <vt:lpstr>Tugas Latihan Soal 2</vt:lpstr>
      <vt:lpstr>Tugas Latihan Soal 3</vt:lpstr>
      <vt:lpstr>Tugas Latihan Soal 4</vt:lpstr>
      <vt:lpstr>Tugas Latihan Soal 5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Mahmud Dwi Sulistiyo</dc:creator>
  <cp:lastModifiedBy>Mahmud Dwi Sulistiyo</cp:lastModifiedBy>
  <cp:revision>127</cp:revision>
  <dcterms:created xsi:type="dcterms:W3CDTF">2006-08-16T00:00:00Z</dcterms:created>
  <dcterms:modified xsi:type="dcterms:W3CDTF">2015-08-22T17:48:51Z</dcterms:modified>
</cp:coreProperties>
</file>