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4" r:id="rId3"/>
    <p:sldId id="296" r:id="rId4"/>
    <p:sldId id="325" r:id="rId5"/>
    <p:sldId id="326" r:id="rId6"/>
    <p:sldId id="328" r:id="rId7"/>
    <p:sldId id="329" r:id="rId8"/>
    <p:sldId id="330" r:id="rId9"/>
    <p:sldId id="331" r:id="rId10"/>
    <p:sldId id="332" r:id="rId11"/>
    <p:sldId id="334" r:id="rId12"/>
    <p:sldId id="335" r:id="rId13"/>
    <p:sldId id="333" r:id="rId14"/>
    <p:sldId id="327" r:id="rId15"/>
    <p:sldId id="336" r:id="rId16"/>
    <p:sldId id="337" r:id="rId17"/>
    <p:sldId id="340" r:id="rId18"/>
    <p:sldId id="341" r:id="rId19"/>
    <p:sldId id="342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hmud Dwi Sulistiyo" initials="MD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47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81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8-26T11:45:12.841" idx="1">
    <p:pos x="3475" y="2147"/>
    <p:text>Perlu dicek ulang apakah disebut NDFA jika suatu state bertransisi ke nol state untuk simbol tertentu yg dibaca.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8-26T16:35:03.211" idx="2">
    <p:pos x="4265" y="3391"/>
    <p:text>Tambahan poin kedua
Poin keempat, "=" diganti "~="
Poin kelima, "himpunan state N" diganti "subset QN", "memasukkan" diganti "mengandung"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2ADA5-A748-407A-A220-A41D62F94117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DFA66-D03F-46C5-8E0D-B399527D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97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9ECB0-3F8C-45B4-894D-7621F6DA5E64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2F2EB-34F8-4CDC-A86A-83B3B8D26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soc.telkomuniversity.ac.id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158767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7342" y="1143000"/>
            <a:ext cx="7909316" cy="65232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46782" y="3048000"/>
            <a:ext cx="5279875" cy="259080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90000"/>
              </a:lnSpc>
              <a:buFont typeface="Wingdings" pitchFamily="28" charset="2"/>
              <a:buNone/>
              <a:defRPr sz="1600" b="0" baseline="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46782" y="5794195"/>
            <a:ext cx="5284229" cy="378005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2989" y="1901341"/>
            <a:ext cx="7918022" cy="994259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2" descr="C:\Users\Mystogan\Pictures\75_bi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6758534" y="6504894"/>
            <a:ext cx="2008883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50" dirty="0" err="1" smtClean="0">
                <a:solidFill>
                  <a:schemeClr val="bg1"/>
                </a:solidFill>
              </a:rPr>
              <a:t>Teori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Komputasi</a:t>
            </a:r>
            <a:r>
              <a:rPr lang="en-US" sz="1050" dirty="0" smtClean="0">
                <a:solidFill>
                  <a:schemeClr val="bg1"/>
                </a:solidFill>
              </a:rPr>
              <a:t> | CSG3D3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8781" y="457201"/>
            <a:ext cx="8326438" cy="573432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3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00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Mystogan\Pictures\75_bi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ystogan\Pictures\logo-whi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0" y="215591"/>
            <a:ext cx="2562304" cy="50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08781" y="990601"/>
            <a:ext cx="8326438" cy="517696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81" y="1019621"/>
            <a:ext cx="8326438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408781" y="1762540"/>
            <a:ext cx="4001470" cy="438184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1026" y="1762540"/>
            <a:ext cx="4004194" cy="438184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08781" y="1019621"/>
            <a:ext cx="8326438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08781" y="1023076"/>
            <a:ext cx="3993355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0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31026" y="1023076"/>
            <a:ext cx="4004194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408781" y="1921565"/>
            <a:ext cx="3993356" cy="422281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31025" y="1921565"/>
            <a:ext cx="4004195" cy="422281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731026" y="1762540"/>
            <a:ext cx="4004194" cy="438184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408781" y="1762540"/>
            <a:ext cx="4001470" cy="438184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8781" y="4298314"/>
            <a:ext cx="8326438" cy="11085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8782" y="3405819"/>
            <a:ext cx="8326438" cy="729133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Calibri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8782" y="4194688"/>
            <a:ext cx="8326438" cy="4684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4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20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408781" y="1019621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408781" y="1759789"/>
            <a:ext cx="8326438" cy="443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8534" y="6504894"/>
            <a:ext cx="2008883" cy="25391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50" dirty="0" err="1" smtClean="0">
                <a:solidFill>
                  <a:schemeClr val="bg1"/>
                </a:solidFill>
              </a:rPr>
              <a:t>Teori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r>
              <a:rPr lang="en-US" sz="1050" dirty="0" err="1" smtClean="0">
                <a:solidFill>
                  <a:schemeClr val="bg1"/>
                </a:solidFill>
              </a:rPr>
              <a:t>Komputasi</a:t>
            </a:r>
            <a:r>
              <a:rPr lang="en-US" sz="1050" dirty="0" smtClean="0">
                <a:solidFill>
                  <a:schemeClr val="bg1"/>
                </a:solidFill>
              </a:rPr>
              <a:t> | CSG3D3</a:t>
            </a:r>
          </a:p>
        </p:txBody>
      </p:sp>
      <p:pic>
        <p:nvPicPr>
          <p:cNvPr id="6" name="Picture 2" descr="D:\Mahmud Dwi Sulistiyo\ITTELKOM\KMA\Genap 2014\banner-template-slide.jp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48"/>
          <a:stretch/>
        </p:blipFill>
        <p:spPr bwMode="auto">
          <a:xfrm>
            <a:off x="-1" y="0"/>
            <a:ext cx="9144000" cy="94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Mystogan\Pictures\logo-white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0" y="215591"/>
            <a:ext cx="2562304" cy="50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1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3" r:id="rId10"/>
    <p:sldLayoutId id="2147483682" r:id="rId11"/>
    <p:sldLayoutId id="214748368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600"/>
        </a:spcBef>
        <a:spcAft>
          <a:spcPct val="0"/>
        </a:spcAft>
        <a:buSzPct val="135000"/>
        <a:buBlip>
          <a:blip r:embed="rId17"/>
        </a:buBlip>
        <a:defRPr sz="2400" kern="1200">
          <a:solidFill>
            <a:schemeClr val="tx1"/>
          </a:solidFill>
          <a:latin typeface="Calibri" pitchFamily="34" charset="0"/>
          <a:ea typeface="Tahoma" pitchFamily="34" charset="0"/>
          <a:cs typeface="Tahoma" pitchFamily="34" charset="0"/>
        </a:defRPr>
      </a:lvl1pPr>
      <a:lvl2pPr marL="5937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Lucida Grande" charset="0"/>
        <a:buChar char="–"/>
        <a:defRPr sz="2200" kern="1200">
          <a:solidFill>
            <a:schemeClr val="tx1"/>
          </a:solidFill>
          <a:latin typeface="Calibri" pitchFamily="34" charset="0"/>
          <a:ea typeface="Tahoma" pitchFamily="34" charset="0"/>
          <a:cs typeface="Tahoma" pitchFamily="34" charset="0"/>
        </a:defRPr>
      </a:lvl2pPr>
      <a:lvl3pPr marL="8223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Wingdings" charset="0"/>
        <a:buChar char="§"/>
        <a:defRPr sz="2000" kern="1200">
          <a:solidFill>
            <a:schemeClr val="tx1"/>
          </a:solidFill>
          <a:latin typeface="Calibri" pitchFamily="34" charset="0"/>
          <a:ea typeface="Tahoma" pitchFamily="34" charset="0"/>
          <a:cs typeface="Tahoma" pitchFamily="34" charset="0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Tahoma" pitchFamily="34" charset="0"/>
          <a:cs typeface="Tahoma" pitchFamily="34" charset="0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Calibri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CSG3D3 </a:t>
            </a:r>
            <a:r>
              <a:rPr lang="en-US" dirty="0" smtClean="0"/>
              <a:t>|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Agung</a:t>
            </a:r>
            <a:r>
              <a:rPr lang="en-US" dirty="0" smtClean="0"/>
              <a:t> Toto </a:t>
            </a:r>
            <a:r>
              <a:rPr lang="en-US" dirty="0" err="1" smtClean="0"/>
              <a:t>Wibowo</a:t>
            </a:r>
            <a:endParaRPr lang="en-US" dirty="0" smtClean="0"/>
          </a:p>
          <a:p>
            <a:r>
              <a:rPr lang="en-US" dirty="0" smtClean="0"/>
              <a:t>Ahmad </a:t>
            </a:r>
            <a:r>
              <a:rPr lang="en-US" dirty="0" err="1" smtClean="0"/>
              <a:t>Suryan</a:t>
            </a:r>
            <a:endParaRPr lang="en-US" dirty="0" smtClean="0"/>
          </a:p>
          <a:p>
            <a:r>
              <a:rPr lang="en-US" dirty="0" err="1" smtClean="0"/>
              <a:t>Yanti</a:t>
            </a:r>
            <a:r>
              <a:rPr lang="en-US" dirty="0" smtClean="0"/>
              <a:t> </a:t>
            </a:r>
            <a:r>
              <a:rPr lang="en-US" dirty="0" err="1" smtClean="0"/>
              <a:t>Rusmawati</a:t>
            </a:r>
            <a:endParaRPr lang="en-US" dirty="0" smtClean="0"/>
          </a:p>
          <a:p>
            <a:r>
              <a:rPr lang="en-US" dirty="0" smtClean="0"/>
              <a:t>Mahmud </a:t>
            </a:r>
            <a:r>
              <a:rPr lang="en-US" dirty="0" err="1" smtClean="0"/>
              <a:t>Dwi</a:t>
            </a:r>
            <a:r>
              <a:rPr lang="en-US" dirty="0" smtClean="0"/>
              <a:t> </a:t>
            </a:r>
            <a:r>
              <a:rPr lang="en-US" dirty="0" err="1" smtClean="0"/>
              <a:t>Sulistiyo</a:t>
            </a:r>
            <a:endParaRPr lang="en-US" dirty="0" smtClean="0"/>
          </a:p>
          <a:p>
            <a:r>
              <a:rPr lang="en-US" dirty="0" err="1" smtClean="0"/>
              <a:t>Kurniawan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Ramadhani</a:t>
            </a:r>
            <a:endParaRPr lang="en-US" dirty="0" smtClean="0"/>
          </a:p>
          <a:p>
            <a:r>
              <a:rPr lang="en-US" dirty="0" smtClean="0"/>
              <a:t>Said Al </a:t>
            </a:r>
            <a:r>
              <a:rPr lang="en-US" dirty="0" err="1" smtClean="0"/>
              <a:t>Faraby</a:t>
            </a:r>
            <a:endParaRPr lang="en-US" dirty="0" smtClean="0"/>
          </a:p>
          <a:p>
            <a:r>
              <a:rPr lang="en-US" dirty="0" err="1" smtClean="0"/>
              <a:t>Dede</a:t>
            </a:r>
            <a:r>
              <a:rPr lang="en-US" dirty="0" smtClean="0"/>
              <a:t> </a:t>
            </a:r>
            <a:r>
              <a:rPr lang="en-US" dirty="0" err="1" smtClean="0"/>
              <a:t>Rohidin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KK Intelligence, Computing, and Multimedia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Non-Deterministic Finite Automata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 err="1"/>
              <a:t>Jika</a:t>
            </a:r>
            <a:r>
              <a:rPr lang="en-US" altLang="id-ID" dirty="0"/>
              <a:t> A = (Q,</a:t>
            </a:r>
            <a:r>
              <a:rPr lang="en-US" altLang="id-ID" dirty="0">
                <a:sym typeface="Symbol" pitchFamily="18" charset="2"/>
              </a:rPr>
              <a:t> </a:t>
            </a:r>
            <a:r>
              <a:rPr lang="en-US" altLang="id-ID" dirty="0"/>
              <a:t>, </a:t>
            </a:r>
            <a:r>
              <a:rPr lang="en-US" altLang="id-ID" dirty="0">
                <a:sym typeface="Symbol" pitchFamily="18" charset="2"/>
              </a:rPr>
              <a:t></a:t>
            </a:r>
            <a:r>
              <a:rPr lang="en-US" altLang="id-ID" dirty="0" smtClean="0">
                <a:sym typeface="Symbol" pitchFamily="18" charset="2"/>
              </a:rPr>
              <a:t>, </a:t>
            </a:r>
            <a:r>
              <a:rPr lang="en-US" altLang="id-ID" dirty="0" smtClean="0"/>
              <a:t>q</a:t>
            </a:r>
            <a:r>
              <a:rPr lang="en-US" altLang="id-ID" baseline="-25000" dirty="0" smtClean="0"/>
              <a:t>0</a:t>
            </a:r>
            <a:r>
              <a:rPr lang="en-US" altLang="id-ID" dirty="0" smtClean="0"/>
              <a:t>, F</a:t>
            </a:r>
            <a:r>
              <a:rPr lang="en-US" altLang="id-ID" dirty="0"/>
              <a:t>) </a:t>
            </a:r>
            <a:r>
              <a:rPr lang="en-US" altLang="id-ID" dirty="0" err="1"/>
              <a:t>adalah</a:t>
            </a:r>
            <a:r>
              <a:rPr lang="en-US" altLang="id-ID" dirty="0"/>
              <a:t> </a:t>
            </a:r>
            <a:r>
              <a:rPr lang="en-US" altLang="id-ID" dirty="0" smtClean="0"/>
              <a:t>NDFA</a:t>
            </a:r>
            <a:r>
              <a:rPr lang="en-US" altLang="id-ID" dirty="0"/>
              <a:t>, </a:t>
            </a:r>
            <a:r>
              <a:rPr lang="en-US" altLang="id-ID" dirty="0" err="1" smtClean="0"/>
              <a:t>maka</a:t>
            </a:r>
            <a:endParaRPr lang="en-US" altLang="id-ID" dirty="0" smtClean="0"/>
          </a:p>
          <a:p>
            <a:pPr marL="339725" indent="0">
              <a:buNone/>
            </a:pPr>
            <a:r>
              <a:rPr lang="en-US" altLang="id-ID" dirty="0" smtClean="0"/>
              <a:t>L(A</a:t>
            </a:r>
            <a:r>
              <a:rPr lang="en-US" altLang="id-ID" dirty="0"/>
              <a:t>) = </a:t>
            </a:r>
            <a:r>
              <a:rPr lang="en-US" altLang="id-ID" dirty="0" smtClean="0"/>
              <a:t>{ w </a:t>
            </a:r>
            <a:r>
              <a:rPr lang="en-US" altLang="id-ID" dirty="0"/>
              <a:t>| </a:t>
            </a:r>
            <a:r>
              <a:rPr lang="en-US" altLang="id-ID" dirty="0">
                <a:sym typeface="Symbol" pitchFamily="18" charset="2"/>
              </a:rPr>
              <a:t>’ (q</a:t>
            </a:r>
            <a:r>
              <a:rPr lang="en-US" altLang="id-ID" baseline="-25000" dirty="0">
                <a:sym typeface="Symbol" pitchFamily="18" charset="2"/>
              </a:rPr>
              <a:t>0</a:t>
            </a:r>
            <a:r>
              <a:rPr lang="en-US" altLang="id-ID" dirty="0">
                <a:sym typeface="Symbol" pitchFamily="18" charset="2"/>
              </a:rPr>
              <a:t>, </a:t>
            </a:r>
            <a:r>
              <a:rPr lang="en-US" altLang="id-ID" dirty="0">
                <a:cs typeface="Arial" charset="0"/>
                <a:sym typeface="Symbol" pitchFamily="18" charset="2"/>
              </a:rPr>
              <a:t>w</a:t>
            </a:r>
            <a:r>
              <a:rPr lang="en-US" altLang="id-ID" dirty="0">
                <a:sym typeface="Symbol" pitchFamily="18" charset="2"/>
              </a:rPr>
              <a:t>)  F ≠ {} </a:t>
            </a:r>
            <a:r>
              <a:rPr lang="en-US" altLang="id-ID" dirty="0"/>
              <a:t>}</a:t>
            </a:r>
          </a:p>
          <a:p>
            <a:r>
              <a:rPr lang="en-US" altLang="id-ID" dirty="0" err="1"/>
              <a:t>Sehingga</a:t>
            </a:r>
            <a:r>
              <a:rPr lang="en-US" altLang="id-ID" dirty="0"/>
              <a:t> L(A) </a:t>
            </a:r>
            <a:r>
              <a:rPr lang="en-US" altLang="id-ID" dirty="0" err="1"/>
              <a:t>adalah</a:t>
            </a:r>
            <a:r>
              <a:rPr lang="en-US" altLang="id-ID" dirty="0"/>
              <a:t> </a:t>
            </a:r>
            <a:r>
              <a:rPr lang="en-US" altLang="id-ID" dirty="0" err="1"/>
              <a:t>himpunan</a:t>
            </a:r>
            <a:r>
              <a:rPr lang="en-US" altLang="id-ID" dirty="0"/>
              <a:t> </a:t>
            </a:r>
            <a:r>
              <a:rPr lang="en-US" altLang="id-ID" dirty="0" err="1"/>
              <a:t>untaian</a:t>
            </a:r>
            <a:r>
              <a:rPr lang="en-US" altLang="id-ID" dirty="0"/>
              <a:t> string w </a:t>
            </a:r>
            <a:r>
              <a:rPr lang="en-US" altLang="id-ID" dirty="0" err="1"/>
              <a:t>dari</a:t>
            </a:r>
            <a:r>
              <a:rPr lang="en-US" altLang="id-ID" dirty="0"/>
              <a:t> </a:t>
            </a:r>
            <a:r>
              <a:rPr lang="en-US" altLang="id-ID" dirty="0">
                <a:sym typeface="Symbol" pitchFamily="18" charset="2"/>
              </a:rPr>
              <a:t>* </a:t>
            </a:r>
            <a:r>
              <a:rPr lang="en-US" altLang="id-ID" dirty="0" err="1">
                <a:sym typeface="Symbol" pitchFamily="18" charset="2"/>
              </a:rPr>
              <a:t>sehingga</a:t>
            </a:r>
            <a:r>
              <a:rPr lang="en-US" altLang="id-ID" dirty="0">
                <a:sym typeface="Symbol" pitchFamily="18" charset="2"/>
              </a:rPr>
              <a:t> ’ (q</a:t>
            </a:r>
            <a:r>
              <a:rPr lang="en-US" altLang="id-ID" baseline="-25000" dirty="0">
                <a:sym typeface="Symbol" pitchFamily="18" charset="2"/>
              </a:rPr>
              <a:t>0</a:t>
            </a:r>
            <a:r>
              <a:rPr lang="en-US" altLang="id-ID" dirty="0">
                <a:sym typeface="Symbol" pitchFamily="18" charset="2"/>
              </a:rPr>
              <a:t>, </a:t>
            </a:r>
            <a:r>
              <a:rPr lang="en-US" altLang="id-ID" dirty="0">
                <a:cs typeface="Arial" charset="0"/>
                <a:sym typeface="Symbol" pitchFamily="18" charset="2"/>
              </a:rPr>
              <a:t>w</a:t>
            </a:r>
            <a:r>
              <a:rPr lang="en-US" altLang="id-ID" dirty="0">
                <a:sym typeface="Symbol" pitchFamily="18" charset="2"/>
              </a:rPr>
              <a:t>) </a:t>
            </a:r>
            <a:r>
              <a:rPr lang="en-US" altLang="id-ID" dirty="0" err="1">
                <a:sym typeface="Symbol" pitchFamily="18" charset="2"/>
              </a:rPr>
              <a:t>memuat</a:t>
            </a:r>
            <a:r>
              <a:rPr lang="en-US" altLang="id-ID" dirty="0">
                <a:sym typeface="Symbol" pitchFamily="18" charset="2"/>
              </a:rPr>
              <a:t> </a:t>
            </a:r>
            <a:r>
              <a:rPr lang="en-US" altLang="id-ID" dirty="0" err="1">
                <a:sym typeface="Symbol" pitchFamily="18" charset="2"/>
              </a:rPr>
              <a:t>sedikitnya</a:t>
            </a:r>
            <a:r>
              <a:rPr lang="en-US" altLang="id-ID" dirty="0">
                <a:sym typeface="Symbol" pitchFamily="18" charset="2"/>
              </a:rPr>
              <a:t> </a:t>
            </a:r>
            <a:r>
              <a:rPr lang="en-US" altLang="id-ID" dirty="0" err="1">
                <a:sym typeface="Symbol" pitchFamily="18" charset="2"/>
              </a:rPr>
              <a:t>satu</a:t>
            </a:r>
            <a:r>
              <a:rPr lang="en-US" altLang="id-ID" dirty="0">
                <a:sym typeface="Symbol" pitchFamily="18" charset="2"/>
              </a:rPr>
              <a:t> </a:t>
            </a:r>
            <a:r>
              <a:rPr lang="en-US" altLang="id-ID" dirty="0" smtClean="0">
                <a:sym typeface="Symbol" pitchFamily="18" charset="2"/>
              </a:rPr>
              <a:t>final/accepted </a:t>
            </a:r>
            <a:r>
              <a:rPr lang="en-US" altLang="id-ID" dirty="0">
                <a:sym typeface="Symbol" pitchFamily="18" charset="2"/>
              </a:rPr>
              <a:t>state</a:t>
            </a:r>
            <a:r>
              <a:rPr lang="en-US" altLang="id-ID" dirty="0" smtClean="0">
                <a:sym typeface="Symbol" pitchFamily="18" charset="2"/>
              </a:rPr>
              <a:t>.</a:t>
            </a:r>
            <a:endParaRPr lang="en-US" altLang="id-ID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543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Ekivalensi</a:t>
            </a:r>
            <a:r>
              <a:rPr lang="en-US" dirty="0" smtClean="0"/>
              <a:t> NDFA </a:t>
            </a:r>
            <a:r>
              <a:rPr lang="en-US" dirty="0" err="1" smtClean="0"/>
              <a:t>dengan</a:t>
            </a:r>
            <a:r>
              <a:rPr lang="en-US" dirty="0" smtClean="0"/>
              <a:t> DFA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dirty="0" err="1"/>
              <a:t>Pada</a:t>
            </a:r>
            <a:r>
              <a:rPr lang="en-US" altLang="id-ID" dirty="0"/>
              <a:t> </a:t>
            </a:r>
            <a:r>
              <a:rPr lang="en-US" altLang="id-ID" dirty="0" err="1"/>
              <a:t>banyak</a:t>
            </a:r>
            <a:r>
              <a:rPr lang="en-US" altLang="id-ID" dirty="0"/>
              <a:t> </a:t>
            </a:r>
            <a:r>
              <a:rPr lang="en-US" altLang="id-ID" dirty="0" err="1"/>
              <a:t>bahasa</a:t>
            </a:r>
            <a:r>
              <a:rPr lang="en-US" altLang="id-ID" dirty="0"/>
              <a:t>, </a:t>
            </a:r>
            <a:r>
              <a:rPr lang="en-US" altLang="id-ID" dirty="0" err="1"/>
              <a:t>kita</a:t>
            </a:r>
            <a:r>
              <a:rPr lang="en-US" altLang="id-ID" dirty="0"/>
              <a:t> </a:t>
            </a:r>
            <a:r>
              <a:rPr lang="en-US" altLang="id-ID" dirty="0" err="1"/>
              <a:t>lebih</a:t>
            </a:r>
            <a:r>
              <a:rPr lang="en-US" altLang="id-ID" dirty="0"/>
              <a:t> </a:t>
            </a:r>
            <a:r>
              <a:rPr lang="en-US" altLang="id-ID" dirty="0" err="1"/>
              <a:t>mudah</a:t>
            </a:r>
            <a:r>
              <a:rPr lang="en-US" altLang="id-ID" dirty="0"/>
              <a:t> </a:t>
            </a:r>
            <a:r>
              <a:rPr lang="en-US" altLang="id-ID" dirty="0" err="1"/>
              <a:t>membangun</a:t>
            </a:r>
            <a:r>
              <a:rPr lang="en-US" altLang="id-ID" dirty="0"/>
              <a:t> </a:t>
            </a:r>
            <a:r>
              <a:rPr lang="en-US" altLang="id-ID" dirty="0" smtClean="0"/>
              <a:t>NDFA </a:t>
            </a:r>
            <a:r>
              <a:rPr lang="en-US" altLang="id-ID" dirty="0" err="1" smtClean="0"/>
              <a:t>daripada</a:t>
            </a:r>
            <a:r>
              <a:rPr lang="en-US" altLang="id-ID" dirty="0" smtClean="0"/>
              <a:t> </a:t>
            </a:r>
            <a:r>
              <a:rPr lang="en-US" altLang="id-ID" dirty="0"/>
              <a:t>DFA.</a:t>
            </a:r>
          </a:p>
          <a:p>
            <a:pPr>
              <a:lnSpc>
                <a:spcPct val="90000"/>
              </a:lnSpc>
            </a:pPr>
            <a:r>
              <a:rPr lang="en-US" altLang="id-ID" dirty="0"/>
              <a:t>Ada </a:t>
            </a:r>
            <a:r>
              <a:rPr lang="en-US" altLang="id-ID" dirty="0" err="1" smtClean="0"/>
              <a:t>fakta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mengejutkan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bahwa</a:t>
            </a:r>
            <a:r>
              <a:rPr lang="en-US" altLang="id-ID" dirty="0" smtClean="0"/>
              <a:t>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setiap</a:t>
            </a:r>
            <a:r>
              <a:rPr lang="en-US" altLang="id-ID" dirty="0"/>
              <a:t> </a:t>
            </a:r>
            <a:r>
              <a:rPr lang="en-US" altLang="id-ID" dirty="0" smtClean="0"/>
              <a:t>NDFA yang </a:t>
            </a:r>
            <a:r>
              <a:rPr lang="en-US" altLang="id-ID" dirty="0" err="1" smtClean="0"/>
              <a:t>dibangun</a:t>
            </a:r>
            <a:r>
              <a:rPr lang="en-US" altLang="id-ID" dirty="0" smtClean="0"/>
              <a:t>, </a:t>
            </a:r>
            <a:r>
              <a:rPr lang="en-US" altLang="id-ID" dirty="0" err="1" smtClean="0"/>
              <a:t>selalu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bisa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dideskripsikan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bentuk</a:t>
            </a:r>
            <a:r>
              <a:rPr lang="en-US" altLang="id-ID" dirty="0" smtClean="0"/>
              <a:t> DFA yang </a:t>
            </a:r>
            <a:r>
              <a:rPr lang="en-US" altLang="id-ID" dirty="0" err="1" smtClean="0"/>
              <a:t>ekivalen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dengannya</a:t>
            </a:r>
            <a:r>
              <a:rPr lang="en-US" altLang="id-ID" dirty="0" smtClean="0"/>
              <a:t>.</a:t>
            </a:r>
            <a:endParaRPr lang="en-US" altLang="id-ID" dirty="0"/>
          </a:p>
          <a:p>
            <a:pPr>
              <a:lnSpc>
                <a:spcPct val="90000"/>
              </a:lnSpc>
            </a:pPr>
            <a:r>
              <a:rPr lang="en-US" altLang="id-ID" dirty="0" err="1"/>
              <a:t>Jumlah</a:t>
            </a:r>
            <a:r>
              <a:rPr lang="en-US" altLang="id-ID" dirty="0"/>
              <a:t> state </a:t>
            </a:r>
            <a:r>
              <a:rPr lang="en-US" altLang="id-ID" dirty="0" err="1"/>
              <a:t>pada</a:t>
            </a:r>
            <a:r>
              <a:rPr lang="en-US" altLang="id-ID" dirty="0"/>
              <a:t> DFA yang </a:t>
            </a:r>
            <a:r>
              <a:rPr lang="en-US" altLang="id-ID" dirty="0" err="1"/>
              <a:t>ekivalen</a:t>
            </a:r>
            <a:r>
              <a:rPr lang="en-US" altLang="id-ID" dirty="0"/>
              <a:t> </a:t>
            </a:r>
            <a:r>
              <a:rPr lang="en-US" altLang="id-ID" dirty="0" err="1"/>
              <a:t>tsb</a:t>
            </a:r>
            <a:r>
              <a:rPr lang="en-US" altLang="id-ID" dirty="0"/>
              <a:t>. </a:t>
            </a:r>
            <a:r>
              <a:rPr lang="en-US" altLang="id-ID" dirty="0" smtClean="0"/>
              <a:t>minimal </a:t>
            </a:r>
            <a:r>
              <a:rPr lang="en-US" altLang="id-ID" dirty="0" err="1" smtClean="0"/>
              <a:t>sama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dengan</a:t>
            </a:r>
            <a:r>
              <a:rPr lang="en-US" altLang="id-ID" dirty="0" smtClean="0"/>
              <a:t> yang </a:t>
            </a:r>
            <a:r>
              <a:rPr lang="en-US" altLang="id-ID" dirty="0" err="1"/>
              <a:t>dimiliki</a:t>
            </a:r>
            <a:r>
              <a:rPr lang="en-US" altLang="id-ID" dirty="0"/>
              <a:t> </a:t>
            </a:r>
            <a:r>
              <a:rPr lang="en-US" altLang="id-ID" dirty="0" smtClean="0"/>
              <a:t>NDFA.</a:t>
            </a:r>
            <a:endParaRPr lang="en-US" altLang="id-ID" dirty="0"/>
          </a:p>
          <a:p>
            <a:pPr>
              <a:lnSpc>
                <a:spcPct val="90000"/>
              </a:lnSpc>
            </a:pPr>
            <a:r>
              <a:rPr lang="en-US" altLang="id-ID" dirty="0"/>
              <a:t>Di </a:t>
            </a:r>
            <a:r>
              <a:rPr lang="en-US" altLang="id-ID" dirty="0" err="1"/>
              <a:t>kasus</a:t>
            </a:r>
            <a:r>
              <a:rPr lang="en-US" altLang="id-ID" dirty="0"/>
              <a:t> yang paling </a:t>
            </a:r>
            <a:r>
              <a:rPr lang="en-US" altLang="id-ID" dirty="0" err="1"/>
              <a:t>buruk</a:t>
            </a:r>
            <a:r>
              <a:rPr lang="en-US" altLang="id-ID" dirty="0"/>
              <a:t>, </a:t>
            </a:r>
            <a:r>
              <a:rPr lang="en-US" altLang="id-ID" dirty="0" err="1"/>
              <a:t>jumlah</a:t>
            </a:r>
            <a:r>
              <a:rPr lang="en-US" altLang="id-ID" dirty="0"/>
              <a:t> state </a:t>
            </a:r>
            <a:r>
              <a:rPr lang="en-US" altLang="id-ID" dirty="0" smtClean="0"/>
              <a:t>DFA-</a:t>
            </a:r>
            <a:r>
              <a:rPr lang="en-US" altLang="id-ID" dirty="0" err="1" smtClean="0"/>
              <a:t>nya</a:t>
            </a:r>
            <a:r>
              <a:rPr lang="en-US" altLang="id-ID" dirty="0" smtClean="0"/>
              <a:t> </a:t>
            </a:r>
            <a:r>
              <a:rPr lang="en-US" altLang="id-ID" dirty="0" err="1"/>
              <a:t>adalah</a:t>
            </a:r>
            <a:r>
              <a:rPr lang="en-US" altLang="id-ID" dirty="0"/>
              <a:t> </a:t>
            </a:r>
            <a:r>
              <a:rPr lang="en-US" altLang="id-ID" dirty="0" smtClean="0"/>
              <a:t>2</a:t>
            </a:r>
            <a:r>
              <a:rPr lang="en-US" altLang="id-ID" baseline="30000" dirty="0" smtClean="0"/>
              <a:t>n</a:t>
            </a:r>
            <a:r>
              <a:rPr lang="en-US" altLang="id-ID" dirty="0" smtClean="0"/>
              <a:t> </a:t>
            </a:r>
            <a:r>
              <a:rPr lang="en-US" altLang="id-ID" dirty="0" err="1"/>
              <a:t>dari</a:t>
            </a:r>
            <a:r>
              <a:rPr lang="en-US" altLang="id-ID" dirty="0"/>
              <a:t> n state di </a:t>
            </a:r>
            <a:r>
              <a:rPr lang="en-US" altLang="id-ID" dirty="0" smtClean="0"/>
              <a:t>NDFA.</a:t>
            </a:r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368893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Ekivalensi</a:t>
            </a:r>
            <a:r>
              <a:rPr lang="en-US" dirty="0"/>
              <a:t> NDFA </a:t>
            </a:r>
            <a:r>
              <a:rPr lang="en-US" dirty="0" err="1"/>
              <a:t>dengan</a:t>
            </a:r>
            <a:r>
              <a:rPr lang="en-US" dirty="0"/>
              <a:t> DFA </a:t>
            </a:r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200" dirty="0" err="1"/>
              <a:t>Jika</a:t>
            </a:r>
            <a:r>
              <a:rPr lang="en-US" altLang="id-ID" sz="2200" dirty="0"/>
              <a:t> </a:t>
            </a:r>
            <a:r>
              <a:rPr lang="en-US" altLang="id-ID" sz="2200" dirty="0" err="1"/>
              <a:t>kita</a:t>
            </a:r>
            <a:r>
              <a:rPr lang="en-US" altLang="id-ID" sz="2200" dirty="0"/>
              <a:t> </a:t>
            </a:r>
            <a:r>
              <a:rPr lang="en-US" altLang="id-ID" sz="2200" dirty="0" err="1"/>
              <a:t>memiliki</a:t>
            </a:r>
            <a:r>
              <a:rPr lang="en-US" altLang="id-ID" sz="2200" dirty="0"/>
              <a:t> </a:t>
            </a:r>
            <a:r>
              <a:rPr lang="en-US" altLang="id-ID" sz="2200" dirty="0" smtClean="0"/>
              <a:t>NDFA N = </a:t>
            </a:r>
            <a:r>
              <a:rPr lang="en-US" altLang="id-ID" sz="2200" dirty="0"/>
              <a:t>(Q</a:t>
            </a:r>
            <a:r>
              <a:rPr lang="en-US" altLang="id-ID" sz="2200" baseline="-25000" dirty="0"/>
              <a:t>N</a:t>
            </a:r>
            <a:r>
              <a:rPr lang="en-US" altLang="id-ID" sz="2200" dirty="0"/>
              <a:t>,</a:t>
            </a:r>
            <a:r>
              <a:rPr lang="en-US" altLang="id-ID" sz="2200" dirty="0">
                <a:sym typeface="Symbol" pitchFamily="18" charset="2"/>
              </a:rPr>
              <a:t> </a:t>
            </a:r>
            <a:r>
              <a:rPr lang="en-US" altLang="id-ID" sz="2200" dirty="0"/>
              <a:t>, </a:t>
            </a:r>
            <a:r>
              <a:rPr lang="en-US" altLang="id-ID" sz="2200" dirty="0">
                <a:sym typeface="Symbol" pitchFamily="18" charset="2"/>
              </a:rPr>
              <a:t></a:t>
            </a:r>
            <a:r>
              <a:rPr lang="en-US" altLang="id-ID" sz="2200" baseline="-25000" dirty="0">
                <a:sym typeface="Symbol" pitchFamily="18" charset="2"/>
              </a:rPr>
              <a:t>N</a:t>
            </a:r>
            <a:r>
              <a:rPr lang="en-US" altLang="id-ID" sz="2200" dirty="0" smtClean="0">
                <a:sym typeface="Symbol" pitchFamily="18" charset="2"/>
              </a:rPr>
              <a:t>, </a:t>
            </a:r>
            <a:r>
              <a:rPr lang="en-US" altLang="id-ID" sz="2200" dirty="0" smtClean="0"/>
              <a:t>q</a:t>
            </a:r>
            <a:r>
              <a:rPr lang="en-US" altLang="id-ID" sz="2200" baseline="-25000" dirty="0" smtClean="0"/>
              <a:t>0</a:t>
            </a:r>
            <a:r>
              <a:rPr lang="en-US" altLang="id-ID" sz="2200" dirty="0" smtClean="0"/>
              <a:t>, F</a:t>
            </a:r>
            <a:r>
              <a:rPr lang="en-US" altLang="id-ID" sz="2200" baseline="-25000" dirty="0" smtClean="0"/>
              <a:t>N</a:t>
            </a:r>
            <a:r>
              <a:rPr lang="en-US" altLang="id-ID" sz="2200" dirty="0"/>
              <a:t>), </a:t>
            </a:r>
            <a:r>
              <a:rPr lang="en-US" altLang="id-ID" sz="2200" dirty="0" err="1"/>
              <a:t>maka</a:t>
            </a:r>
            <a:r>
              <a:rPr lang="en-US" altLang="id-ID" sz="2200" dirty="0"/>
              <a:t> </a:t>
            </a:r>
            <a:r>
              <a:rPr lang="en-US" altLang="id-ID" sz="2200" dirty="0" err="1"/>
              <a:t>kita</a:t>
            </a:r>
            <a:r>
              <a:rPr lang="en-US" altLang="id-ID" sz="2200" dirty="0"/>
              <a:t> </a:t>
            </a:r>
            <a:r>
              <a:rPr lang="en-US" altLang="id-ID" sz="2200" dirty="0" err="1" smtClean="0"/>
              <a:t>dapat</a:t>
            </a:r>
            <a:r>
              <a:rPr lang="en-US" altLang="id-ID" sz="2200" dirty="0" smtClean="0"/>
              <a:t> </a:t>
            </a:r>
            <a:r>
              <a:rPr lang="en-US" altLang="id-ID" sz="2200" dirty="0" err="1"/>
              <a:t>membangun</a:t>
            </a:r>
            <a:r>
              <a:rPr lang="en-US" altLang="id-ID" sz="2200" dirty="0"/>
              <a:t> L(D) = L(N), </a:t>
            </a:r>
            <a:r>
              <a:rPr lang="en-US" altLang="id-ID" sz="2200" dirty="0" err="1"/>
              <a:t>dengan</a:t>
            </a:r>
            <a:r>
              <a:rPr lang="en-US" altLang="id-ID" sz="2200" dirty="0"/>
              <a:t> DFA </a:t>
            </a:r>
            <a:r>
              <a:rPr lang="en-US" altLang="id-ID" sz="2200" dirty="0" smtClean="0"/>
              <a:t>D = </a:t>
            </a:r>
            <a:r>
              <a:rPr lang="en-US" altLang="id-ID" sz="2200" dirty="0"/>
              <a:t>(Q</a:t>
            </a:r>
            <a:r>
              <a:rPr lang="en-US" altLang="id-ID" sz="2200" baseline="-25000" dirty="0"/>
              <a:t>D</a:t>
            </a:r>
            <a:r>
              <a:rPr lang="en-US" altLang="id-ID" sz="2200" dirty="0"/>
              <a:t>,</a:t>
            </a:r>
            <a:r>
              <a:rPr lang="en-US" altLang="id-ID" sz="2200" dirty="0">
                <a:sym typeface="Symbol" pitchFamily="18" charset="2"/>
              </a:rPr>
              <a:t> </a:t>
            </a:r>
            <a:r>
              <a:rPr lang="en-US" altLang="id-ID" sz="2200" dirty="0"/>
              <a:t>, </a:t>
            </a:r>
            <a:r>
              <a:rPr lang="en-US" altLang="id-ID" sz="2200" dirty="0">
                <a:sym typeface="Symbol" pitchFamily="18" charset="2"/>
              </a:rPr>
              <a:t></a:t>
            </a:r>
            <a:r>
              <a:rPr lang="en-US" altLang="id-ID" sz="2200" baseline="-25000" dirty="0">
                <a:sym typeface="Symbol" pitchFamily="18" charset="2"/>
              </a:rPr>
              <a:t>D</a:t>
            </a:r>
            <a:r>
              <a:rPr lang="en-US" altLang="id-ID" sz="2200" dirty="0">
                <a:sym typeface="Symbol" pitchFamily="18" charset="2"/>
              </a:rPr>
              <a:t>, {</a:t>
            </a:r>
            <a:r>
              <a:rPr lang="en-US" altLang="id-ID" sz="2200" dirty="0"/>
              <a:t>q</a:t>
            </a:r>
            <a:r>
              <a:rPr lang="en-US" altLang="id-ID" sz="2200" baseline="-25000" dirty="0"/>
              <a:t>0</a:t>
            </a:r>
            <a:r>
              <a:rPr lang="en-US" altLang="id-ID" sz="2200" dirty="0"/>
              <a:t>}, F</a:t>
            </a:r>
            <a:r>
              <a:rPr lang="en-US" altLang="id-ID" sz="2200" baseline="-25000" dirty="0"/>
              <a:t>D</a:t>
            </a:r>
            <a:r>
              <a:rPr lang="en-US" altLang="id-ID" sz="22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id-ID" sz="2200" dirty="0" err="1" smtClean="0"/>
              <a:t>Perhatikan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kembali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definisi</a:t>
            </a:r>
            <a:r>
              <a:rPr lang="en-US" altLang="id-ID" sz="2200" dirty="0" smtClean="0"/>
              <a:t> formal </a:t>
            </a:r>
            <a:r>
              <a:rPr lang="en-US" altLang="id-ID" sz="2200" dirty="0" err="1" smtClean="0"/>
              <a:t>dari</a:t>
            </a:r>
            <a:r>
              <a:rPr lang="en-US" altLang="id-ID" sz="2200" dirty="0" smtClean="0"/>
              <a:t> NDFA, di </a:t>
            </a:r>
            <a:r>
              <a:rPr lang="en-US" altLang="id-ID" sz="2200" dirty="0" err="1" smtClean="0"/>
              <a:t>mana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hasil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transisi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dari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setiap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fungsi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transisi</a:t>
            </a:r>
            <a:r>
              <a:rPr lang="en-US" altLang="id-ID" sz="2200" dirty="0" smtClean="0"/>
              <a:t> NDFA </a:t>
            </a:r>
            <a:r>
              <a:rPr lang="en-US" altLang="id-ID" sz="2200" dirty="0" err="1" smtClean="0"/>
              <a:t>merupakan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himpunan</a:t>
            </a:r>
            <a:r>
              <a:rPr lang="en-US" altLang="id-ID" sz="2200" dirty="0" smtClean="0"/>
              <a:t> states. </a:t>
            </a:r>
            <a:r>
              <a:rPr lang="en-US" altLang="id-ID" sz="2200" dirty="0" err="1" smtClean="0"/>
              <a:t>Maka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semua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kemungkinan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himpunan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tsb</a:t>
            </a:r>
            <a:r>
              <a:rPr lang="en-US" altLang="id-ID" sz="2200" dirty="0"/>
              <a:t>.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dapat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diartikan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sebagai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sebuah</a:t>
            </a:r>
            <a:r>
              <a:rPr lang="en-US" altLang="id-ID" sz="2200" dirty="0" smtClean="0"/>
              <a:t> power set </a:t>
            </a:r>
            <a:r>
              <a:rPr lang="en-US" altLang="id-ID" sz="2200" dirty="0" err="1" smtClean="0"/>
              <a:t>dari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himpunan</a:t>
            </a:r>
            <a:r>
              <a:rPr lang="en-US" altLang="id-ID" sz="2200" dirty="0" smtClean="0"/>
              <a:t> states di NDFA.</a:t>
            </a:r>
          </a:p>
          <a:p>
            <a:pPr>
              <a:lnSpc>
                <a:spcPct val="90000"/>
              </a:lnSpc>
            </a:pPr>
            <a:r>
              <a:rPr lang="en-US" altLang="id-ID" sz="2200" dirty="0" smtClean="0"/>
              <a:t>Q</a:t>
            </a:r>
            <a:r>
              <a:rPr lang="en-US" altLang="id-ID" sz="2200" baseline="-25000" dirty="0" smtClean="0"/>
              <a:t>D</a:t>
            </a:r>
            <a:r>
              <a:rPr lang="en-US" altLang="id-ID" sz="2200" dirty="0" smtClean="0"/>
              <a:t> </a:t>
            </a:r>
            <a:r>
              <a:rPr lang="en-US" altLang="id-ID" sz="2200" dirty="0" err="1"/>
              <a:t>adalah</a:t>
            </a:r>
            <a:r>
              <a:rPr lang="en-US" altLang="id-ID" sz="2200" dirty="0"/>
              <a:t> </a:t>
            </a:r>
            <a:r>
              <a:rPr lang="en-US" altLang="id-ID" sz="2200" dirty="0" err="1"/>
              <a:t>powerset</a:t>
            </a:r>
            <a:r>
              <a:rPr lang="en-US" altLang="id-ID" sz="2200" dirty="0"/>
              <a:t> </a:t>
            </a:r>
            <a:r>
              <a:rPr lang="en-US" altLang="id-ID" sz="2200" dirty="0" err="1"/>
              <a:t>dari</a:t>
            </a:r>
            <a:r>
              <a:rPr lang="en-US" altLang="id-ID" sz="2200" dirty="0"/>
              <a:t> </a:t>
            </a:r>
            <a:r>
              <a:rPr lang="en-US" altLang="id-ID" sz="2200" dirty="0" smtClean="0"/>
              <a:t>Q</a:t>
            </a:r>
            <a:r>
              <a:rPr lang="en-US" altLang="id-ID" sz="2200" baseline="-25000" dirty="0" smtClean="0"/>
              <a:t>N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sehingga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jumlah</a:t>
            </a:r>
            <a:r>
              <a:rPr lang="en-US" altLang="id-ID" sz="2200" dirty="0" smtClean="0"/>
              <a:t> </a:t>
            </a:r>
            <a:r>
              <a:rPr lang="en-US" altLang="id-ID" sz="2200" dirty="0"/>
              <a:t>state Q</a:t>
            </a:r>
            <a:r>
              <a:rPr lang="en-US" altLang="id-ID" sz="2200" baseline="-25000" dirty="0"/>
              <a:t>D</a:t>
            </a:r>
            <a:r>
              <a:rPr lang="en-US" altLang="id-ID" sz="2200" dirty="0"/>
              <a:t> </a:t>
            </a:r>
            <a:r>
              <a:rPr lang="en-US" altLang="id-ID" sz="2200" dirty="0" err="1"/>
              <a:t>adalah</a:t>
            </a:r>
            <a:r>
              <a:rPr lang="en-US" altLang="id-ID" sz="2200" dirty="0"/>
              <a:t> 2</a:t>
            </a:r>
            <a:r>
              <a:rPr lang="en-US" altLang="id-ID" sz="2200" baseline="30000" dirty="0"/>
              <a:t>n</a:t>
            </a:r>
            <a:r>
              <a:rPr lang="en-US" altLang="id-ID" sz="2200" dirty="0"/>
              <a:t> </a:t>
            </a:r>
            <a:r>
              <a:rPr lang="en-US" altLang="id-ID" sz="2200" dirty="0" err="1"/>
              <a:t>jika</a:t>
            </a:r>
            <a:r>
              <a:rPr lang="en-US" altLang="id-ID" sz="2200" dirty="0"/>
              <a:t> </a:t>
            </a:r>
            <a:r>
              <a:rPr lang="en-US" altLang="id-ID" sz="2200" dirty="0" err="1"/>
              <a:t>kita</a:t>
            </a:r>
            <a:r>
              <a:rPr lang="en-US" altLang="id-ID" sz="2200" dirty="0"/>
              <a:t> </a:t>
            </a:r>
            <a:r>
              <a:rPr lang="en-US" altLang="id-ID" sz="2200" dirty="0" err="1"/>
              <a:t>memiliki</a:t>
            </a:r>
            <a:r>
              <a:rPr lang="en-US" altLang="id-ID" sz="2200" dirty="0"/>
              <a:t> n state di </a:t>
            </a:r>
            <a:r>
              <a:rPr lang="en-US" altLang="id-ID" sz="2200" dirty="0" smtClean="0"/>
              <a:t>Q</a:t>
            </a:r>
            <a:r>
              <a:rPr lang="en-US" altLang="id-ID" sz="2200" baseline="-25000" dirty="0" smtClean="0"/>
              <a:t>N</a:t>
            </a:r>
            <a:r>
              <a:rPr lang="en-US" altLang="id-ID" sz="2200" dirty="0" smtClean="0"/>
              <a:t> </a:t>
            </a:r>
            <a:r>
              <a:rPr lang="en-US" altLang="id-ID" sz="2200" dirty="0"/>
              <a:t>(</a:t>
            </a:r>
            <a:r>
              <a:rPr lang="en-US" altLang="id-ID" sz="2200" dirty="0" err="1"/>
              <a:t>kadang</a:t>
            </a:r>
            <a:r>
              <a:rPr lang="en-US" altLang="id-ID" sz="2200" dirty="0"/>
              <a:t> </a:t>
            </a:r>
            <a:r>
              <a:rPr lang="en-US" altLang="id-ID" sz="2200" dirty="0" err="1"/>
              <a:t>tidak</a:t>
            </a:r>
            <a:r>
              <a:rPr lang="en-US" altLang="id-ID" sz="2200" dirty="0"/>
              <a:t> </a:t>
            </a:r>
            <a:r>
              <a:rPr lang="en-US" altLang="id-ID" sz="2200" dirty="0" err="1"/>
              <a:t>semua</a:t>
            </a:r>
            <a:r>
              <a:rPr lang="en-US" altLang="id-ID" sz="2200" dirty="0"/>
              <a:t> state di </a:t>
            </a:r>
            <a:r>
              <a:rPr lang="en-US" altLang="id-ID" sz="2200" dirty="0" err="1"/>
              <a:t>pakai</a:t>
            </a:r>
            <a:r>
              <a:rPr lang="en-US" altLang="id-ID" sz="22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id-ID" sz="2200" dirty="0" smtClean="0"/>
              <a:t>F</a:t>
            </a:r>
            <a:r>
              <a:rPr lang="en-US" altLang="id-ID" sz="2200" baseline="-25000" dirty="0" smtClean="0"/>
              <a:t>D</a:t>
            </a:r>
            <a:r>
              <a:rPr lang="en-US" altLang="id-ID" sz="2200" dirty="0" smtClean="0"/>
              <a:t> </a:t>
            </a:r>
            <a:r>
              <a:rPr lang="en-US" altLang="id-ID" sz="2200" dirty="0" err="1"/>
              <a:t>adalah</a:t>
            </a:r>
            <a:r>
              <a:rPr lang="en-US" altLang="id-ID" sz="2200" dirty="0"/>
              <a:t> </a:t>
            </a:r>
            <a:r>
              <a:rPr lang="en-US" altLang="id-ID" sz="2200" dirty="0" err="1"/>
              <a:t>himpunan</a:t>
            </a:r>
            <a:r>
              <a:rPr lang="en-US" altLang="id-ID" sz="2200" dirty="0"/>
              <a:t> </a:t>
            </a:r>
            <a:r>
              <a:rPr lang="en-US" altLang="id-ID" sz="2200" dirty="0" err="1" smtClean="0"/>
              <a:t>bagian</a:t>
            </a:r>
            <a:r>
              <a:rPr lang="en-US" altLang="id-ID" sz="2200" dirty="0" smtClean="0"/>
              <a:t> S </a:t>
            </a:r>
            <a:r>
              <a:rPr lang="en-US" altLang="id-ID" sz="2200" dirty="0" err="1"/>
              <a:t>dari</a:t>
            </a:r>
            <a:r>
              <a:rPr lang="en-US" altLang="id-ID" sz="2200" dirty="0"/>
              <a:t> Q</a:t>
            </a:r>
            <a:r>
              <a:rPr lang="en-US" altLang="id-ID" sz="2200" baseline="-25000" dirty="0"/>
              <a:t>N</a:t>
            </a:r>
            <a:r>
              <a:rPr lang="en-US" altLang="id-ID" sz="2200" dirty="0"/>
              <a:t>, </a:t>
            </a:r>
            <a:r>
              <a:rPr lang="en-US" altLang="id-ID" sz="2200" dirty="0" err="1"/>
              <a:t>sehingga</a:t>
            </a:r>
            <a:r>
              <a:rPr lang="en-US" altLang="id-ID" sz="2200" dirty="0"/>
              <a:t> S </a:t>
            </a:r>
            <a:r>
              <a:rPr lang="en-US" altLang="id-ID" sz="2200" dirty="0">
                <a:sym typeface="Symbol" pitchFamily="18" charset="2"/>
              </a:rPr>
              <a:t> </a:t>
            </a:r>
            <a:r>
              <a:rPr lang="en-US" altLang="id-ID" sz="2200" dirty="0"/>
              <a:t>F</a:t>
            </a:r>
            <a:r>
              <a:rPr lang="en-US" altLang="id-ID" sz="2200" baseline="-25000" dirty="0"/>
              <a:t>N</a:t>
            </a:r>
            <a:r>
              <a:rPr lang="en-US" altLang="id-ID" sz="2200" dirty="0"/>
              <a:t> </a:t>
            </a:r>
            <a:r>
              <a:rPr lang="en-US" altLang="id-ID" sz="2200" dirty="0" smtClean="0"/>
              <a:t>≠ {}.</a:t>
            </a:r>
          </a:p>
          <a:p>
            <a:pPr>
              <a:lnSpc>
                <a:spcPct val="90000"/>
              </a:lnSpc>
            </a:pPr>
            <a:r>
              <a:rPr lang="en-US" altLang="id-ID" sz="2200" dirty="0" smtClean="0"/>
              <a:t>F</a:t>
            </a:r>
            <a:r>
              <a:rPr lang="en-US" altLang="id-ID" sz="2200" baseline="-25000" dirty="0" smtClean="0"/>
              <a:t>D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adalah</a:t>
            </a:r>
            <a:r>
              <a:rPr lang="en-US" altLang="id-ID" sz="2200" dirty="0" smtClean="0"/>
              <a:t> </a:t>
            </a:r>
            <a:r>
              <a:rPr lang="en-US" altLang="id-ID" sz="2200" dirty="0" err="1"/>
              <a:t>seluruh</a:t>
            </a:r>
            <a:r>
              <a:rPr lang="en-US" altLang="id-ID" sz="2200" dirty="0"/>
              <a:t> </a:t>
            </a:r>
            <a:r>
              <a:rPr lang="en-US" altLang="id-ID" sz="2200" dirty="0" smtClean="0"/>
              <a:t>subset Q</a:t>
            </a:r>
            <a:r>
              <a:rPr lang="en-US" altLang="id-ID" sz="2200" baseline="-25000" dirty="0" smtClean="0"/>
              <a:t>N</a:t>
            </a:r>
            <a:r>
              <a:rPr lang="en-US" altLang="id-ID" sz="2200" dirty="0" smtClean="0"/>
              <a:t> </a:t>
            </a:r>
            <a:r>
              <a:rPr lang="en-US" altLang="id-ID" sz="2200" dirty="0"/>
              <a:t>yang </a:t>
            </a:r>
            <a:r>
              <a:rPr lang="en-US" altLang="id-ID" sz="2200" dirty="0" err="1" smtClean="0"/>
              <a:t>mengandung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setidaknya</a:t>
            </a:r>
            <a:r>
              <a:rPr lang="en-US" altLang="id-ID" sz="2200" dirty="0" smtClean="0"/>
              <a:t> </a:t>
            </a:r>
            <a:r>
              <a:rPr lang="en-US" altLang="id-ID" sz="2200" dirty="0" err="1"/>
              <a:t>satu</a:t>
            </a:r>
            <a:r>
              <a:rPr lang="en-US" altLang="id-ID" sz="2200" dirty="0"/>
              <a:t> accepted state </a:t>
            </a:r>
            <a:r>
              <a:rPr lang="en-US" altLang="id-ID" sz="2200" dirty="0" err="1" smtClean="0"/>
              <a:t>pada</a:t>
            </a:r>
            <a:r>
              <a:rPr lang="en-US" altLang="id-ID" sz="2200" dirty="0" smtClean="0"/>
              <a:t> N (F</a:t>
            </a:r>
            <a:r>
              <a:rPr lang="en-US" altLang="id-ID" sz="2200" baseline="-25000" dirty="0" smtClean="0"/>
              <a:t>N</a:t>
            </a:r>
            <a:r>
              <a:rPr lang="en-US" altLang="id-ID" sz="2200" dirty="0" smtClean="0"/>
              <a:t>).</a:t>
            </a:r>
            <a:endParaRPr lang="en-US" altLang="id-ID" sz="2200" dirty="0"/>
          </a:p>
        </p:txBody>
      </p:sp>
    </p:spTree>
    <p:extLst>
      <p:ext uri="{BB962C8B-B14F-4D97-AF65-F5344CB8AC3E}">
        <p14:creationId xmlns:p14="http://schemas.microsoft.com/office/powerpoint/2010/main" val="418111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it-IT" sz="2400" dirty="0"/>
              <a:t>Dari </a:t>
            </a:r>
            <a:r>
              <a:rPr lang="it-IT" sz="2400" dirty="0" smtClean="0"/>
              <a:t>definisi dan langkah-langkah </a:t>
            </a:r>
            <a:r>
              <a:rPr lang="it-IT" sz="2400" dirty="0"/>
              <a:t>di atas, kita dapatkan aturan transisi </a:t>
            </a:r>
            <a:r>
              <a:rPr lang="it-IT" sz="2400" dirty="0" smtClean="0"/>
              <a:t>sebagai berikut.</a:t>
            </a:r>
            <a:endParaRPr lang="it-IT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Ekivalensi</a:t>
            </a:r>
            <a:r>
              <a:rPr lang="en-US" dirty="0"/>
              <a:t> NDFA </a:t>
            </a:r>
            <a:r>
              <a:rPr lang="en-US" dirty="0" err="1"/>
              <a:t>dengan</a:t>
            </a:r>
            <a:r>
              <a:rPr lang="en-US" dirty="0"/>
              <a:t> DFA </a:t>
            </a:r>
            <a:r>
              <a:rPr lang="en-US" dirty="0" smtClean="0"/>
              <a:t>[3]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04027556"/>
              </p:ext>
            </p:extLst>
          </p:nvPr>
        </p:nvGraphicFramePr>
        <p:xfrm>
          <a:off x="1975847" y="3491373"/>
          <a:ext cx="5192306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Visio" r:id="rId3" imgW="5885383" imgH="3142183" progId="Visio.Drawing.11">
                  <p:embed/>
                </p:oleObj>
              </mc:Choice>
              <mc:Fallback>
                <p:oleObj name="Visio" r:id="rId3" imgW="5885383" imgH="3142183" progId="Visio.Drawing.11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847" y="3491373"/>
                        <a:ext cx="5192306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218" y="1752600"/>
            <a:ext cx="43638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Ekivalensi</a:t>
            </a:r>
            <a:r>
              <a:rPr lang="en-US" dirty="0"/>
              <a:t> NDFA </a:t>
            </a:r>
            <a:r>
              <a:rPr lang="en-US" dirty="0" err="1"/>
              <a:t>dengan</a:t>
            </a:r>
            <a:r>
              <a:rPr lang="en-US" dirty="0"/>
              <a:t> DFA </a:t>
            </a:r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Dari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smtClean="0"/>
              <a:t>states </a:t>
            </a:r>
            <a:r>
              <a:rPr lang="en-US" sz="2200" dirty="0"/>
              <a:t>yang </a:t>
            </a:r>
            <a:r>
              <a:rPr lang="en-US" sz="2200" dirty="0" err="1"/>
              <a:t>didapat</a:t>
            </a:r>
            <a:r>
              <a:rPr lang="en-US" sz="2200" dirty="0"/>
              <a:t>, </a:t>
            </a:r>
            <a:r>
              <a:rPr lang="en-US" sz="2200" dirty="0" err="1" smtClean="0"/>
              <a:t>ternyata</a:t>
            </a:r>
            <a:r>
              <a:rPr lang="en-US" sz="2200" dirty="0" smtClean="0"/>
              <a:t> </a:t>
            </a:r>
            <a:r>
              <a:rPr lang="en-US" sz="2200" dirty="0" err="1" smtClean="0"/>
              <a:t>jika</a:t>
            </a:r>
            <a:r>
              <a:rPr lang="en-US" sz="2200" dirty="0" smtClean="0"/>
              <a:t> </a:t>
            </a:r>
            <a:r>
              <a:rPr lang="en-US" sz="2200" dirty="0" err="1" smtClean="0"/>
              <a:t>ditelusuri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initial state, </a:t>
            </a:r>
            <a:r>
              <a:rPr lang="en-US" sz="2200" dirty="0" err="1" smtClean="0"/>
              <a:t>hanya</a:t>
            </a:r>
            <a:r>
              <a:rPr lang="en-US" sz="2200" dirty="0" smtClean="0"/>
              <a:t> </a:t>
            </a:r>
            <a:r>
              <a:rPr lang="en-US" sz="2200" dirty="0" err="1"/>
              <a:t>ada</a:t>
            </a:r>
            <a:r>
              <a:rPr lang="en-US" sz="2200" dirty="0"/>
              <a:t> 3 </a:t>
            </a:r>
            <a:r>
              <a:rPr lang="en-US" sz="2200" dirty="0" smtClean="0"/>
              <a:t>states </a:t>
            </a:r>
            <a:r>
              <a:rPr lang="en-US" sz="2200" dirty="0" err="1"/>
              <a:t>saja</a:t>
            </a:r>
            <a:r>
              <a:rPr lang="en-US" sz="2200" dirty="0"/>
              <a:t> yang </a:t>
            </a:r>
            <a:r>
              <a:rPr lang="en-US" sz="2200" dirty="0" err="1"/>
              <a:t>bisa</a:t>
            </a:r>
            <a:r>
              <a:rPr lang="en-US" sz="2200" dirty="0"/>
              <a:t> di </a:t>
            </a:r>
            <a:r>
              <a:rPr lang="en-US" sz="2200" dirty="0" err="1" smtClean="0"/>
              <a:t>capai</a:t>
            </a:r>
            <a:r>
              <a:rPr lang="en-US" sz="2200" dirty="0" smtClean="0"/>
              <a:t>, </a:t>
            </a:r>
            <a:r>
              <a:rPr lang="en-US" sz="2200" dirty="0" err="1"/>
              <a:t>yakni</a:t>
            </a:r>
            <a:r>
              <a:rPr lang="en-US" sz="2200" dirty="0"/>
              <a:t> </a:t>
            </a:r>
            <a:r>
              <a:rPr lang="en-US" sz="2200" dirty="0" smtClean="0"/>
              <a:t>B</a:t>
            </a:r>
            <a:r>
              <a:rPr lang="en-US" sz="2200" dirty="0"/>
              <a:t>, E, </a:t>
            </a:r>
            <a:r>
              <a:rPr lang="en-US" sz="2200" dirty="0" err="1"/>
              <a:t>dan</a:t>
            </a:r>
            <a:r>
              <a:rPr lang="en-US" sz="2200" dirty="0"/>
              <a:t> F</a:t>
            </a:r>
            <a:r>
              <a:rPr lang="en-US" sz="2200" dirty="0" smtClean="0"/>
              <a:t>.</a:t>
            </a:r>
            <a:endParaRPr lang="en-US" sz="2200" dirty="0"/>
          </a:p>
          <a:p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menghindari</a:t>
            </a:r>
            <a:r>
              <a:rPr lang="en-US" sz="2200" dirty="0"/>
              <a:t> </a:t>
            </a:r>
            <a:r>
              <a:rPr lang="en-US" sz="2200" dirty="0" err="1"/>
              <a:t>pembuatan</a:t>
            </a:r>
            <a:r>
              <a:rPr lang="en-US" sz="2200" dirty="0"/>
              <a:t> </a:t>
            </a:r>
            <a:r>
              <a:rPr lang="en-US" sz="2200" dirty="0" err="1"/>
              <a:t>transisi</a:t>
            </a:r>
            <a:r>
              <a:rPr lang="en-US" sz="2200" dirty="0"/>
              <a:t> yang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pernah</a:t>
            </a:r>
            <a:r>
              <a:rPr lang="en-US" sz="2200" dirty="0"/>
              <a:t> </a:t>
            </a:r>
            <a:r>
              <a:rPr lang="en-US" sz="2200" dirty="0" err="1"/>
              <a:t>dicapai</a:t>
            </a:r>
            <a:r>
              <a:rPr lang="en-US" sz="2200" dirty="0"/>
              <a:t>, </a:t>
            </a:r>
            <a:r>
              <a:rPr lang="en-US" sz="2200" dirty="0" smtClean="0"/>
              <a:t>proses </a:t>
            </a:r>
            <a:r>
              <a:rPr lang="en-US" sz="2200" dirty="0" err="1" smtClean="0"/>
              <a:t>ekivalensi</a:t>
            </a:r>
            <a:r>
              <a:rPr lang="en-US" sz="2200" dirty="0" smtClean="0"/>
              <a:t> </a:t>
            </a:r>
            <a:r>
              <a:rPr lang="en-US" sz="2200" dirty="0" err="1" smtClean="0"/>
              <a:t>ini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 smtClean="0"/>
              <a:t>cara</a:t>
            </a:r>
            <a:r>
              <a:rPr lang="en-US" sz="2200" dirty="0" smtClean="0"/>
              <a:t> “Lazy </a:t>
            </a:r>
            <a:r>
              <a:rPr lang="en-US" sz="2200" dirty="0"/>
              <a:t>Evaluation</a:t>
            </a:r>
            <a:r>
              <a:rPr lang="en-US" sz="2200" dirty="0" smtClean="0"/>
              <a:t>”.</a:t>
            </a:r>
          </a:p>
          <a:p>
            <a:r>
              <a:rPr lang="en-US" sz="2200" dirty="0" smtClean="0"/>
              <a:t>Lazy Evaluation </a:t>
            </a:r>
            <a:r>
              <a:rPr lang="en-US" sz="2200" dirty="0" smtClean="0">
                <a:sym typeface="Wingdings" pitchFamily="2" charset="2"/>
              </a:rPr>
              <a:t> </a:t>
            </a:r>
            <a:r>
              <a:rPr lang="en-US" sz="2200" dirty="0" err="1" smtClean="0">
                <a:sym typeface="Wingdings" pitchFamily="2" charset="2"/>
              </a:rPr>
              <a:t>hanya</a:t>
            </a:r>
            <a:r>
              <a:rPr lang="en-US" sz="2200" dirty="0" smtClean="0">
                <a:sym typeface="Wingdings" pitchFamily="2" charset="2"/>
              </a:rPr>
              <a:t> men-generate subset state yang </a:t>
            </a:r>
            <a:r>
              <a:rPr lang="en-US" sz="2200" dirty="0" err="1" smtClean="0">
                <a:sym typeface="Wingdings" pitchFamily="2" charset="2"/>
              </a:rPr>
              <a:t>muncul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dengan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menelusuri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mulai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dari</a:t>
            </a:r>
            <a:r>
              <a:rPr lang="en-US" sz="2200" dirty="0" smtClean="0">
                <a:sym typeface="Wingdings" pitchFamily="2" charset="2"/>
              </a:rPr>
              <a:t> initial state.</a:t>
            </a:r>
            <a:endParaRPr lang="en-US" sz="2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31995"/>
              </p:ext>
            </p:extLst>
          </p:nvPr>
        </p:nvGraphicFramePr>
        <p:xfrm>
          <a:off x="5058696" y="4307840"/>
          <a:ext cx="3352800" cy="16357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17600"/>
                <a:gridCol w="1117600"/>
                <a:gridCol w="1117600"/>
              </a:tblGrid>
              <a:tr h="40894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1</a:t>
                      </a:r>
                      <a:endParaRPr lang="en-US" sz="1400" b="1" dirty="0"/>
                    </a:p>
                  </a:txBody>
                  <a:tcPr anchor="ctr"/>
                </a:tc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{q0}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{q0, q1}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{q0}</a:t>
                      </a:r>
                      <a:endParaRPr lang="en-US" sz="1400" dirty="0"/>
                    </a:p>
                  </a:txBody>
                  <a:tcPr anchor="ctr"/>
                </a:tc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{q0, q1}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{q0, q1}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{q0, q2}</a:t>
                      </a:r>
                      <a:endParaRPr lang="en-US" sz="1400" dirty="0"/>
                    </a:p>
                  </a:txBody>
                  <a:tcPr anchor="ctr"/>
                </a:tc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{q0, q2}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{q0, q1}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{q0}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23" y="4267200"/>
            <a:ext cx="4441777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4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Ekivalensi</a:t>
            </a:r>
            <a:r>
              <a:rPr lang="en-US" dirty="0"/>
              <a:t> NDFA </a:t>
            </a:r>
            <a:r>
              <a:rPr lang="en-US" dirty="0" err="1"/>
              <a:t>dengan</a:t>
            </a:r>
            <a:r>
              <a:rPr lang="en-US" dirty="0"/>
              <a:t> DFA </a:t>
            </a:r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>
                <a:sym typeface="Symbol" pitchFamily="18" charset="2"/>
              </a:rPr>
              <a:t></a:t>
            </a:r>
            <a:r>
              <a:rPr lang="en-US" dirty="0" smtClean="0"/>
              <a:t>’ </a:t>
            </a:r>
            <a:r>
              <a:rPr lang="en-US" dirty="0"/>
              <a:t>({q</a:t>
            </a:r>
            <a:r>
              <a:rPr lang="en-US" baseline="-25000" dirty="0"/>
              <a:t>0</a:t>
            </a:r>
            <a:r>
              <a:rPr lang="en-US" dirty="0"/>
              <a:t>}, 0) = {q</a:t>
            </a:r>
            <a:r>
              <a:rPr lang="en-US" baseline="-25000" dirty="0"/>
              <a:t>0</a:t>
            </a:r>
            <a:r>
              <a:rPr lang="en-US" dirty="0"/>
              <a:t>, q</a:t>
            </a:r>
            <a:r>
              <a:rPr lang="en-US" baseline="-25000" dirty="0"/>
              <a:t>1</a:t>
            </a:r>
            <a:r>
              <a:rPr lang="en-US" dirty="0"/>
              <a:t>},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altLang="id-ID" dirty="0">
                <a:sym typeface="Symbol" pitchFamily="18" charset="2"/>
              </a:rPr>
              <a:t></a:t>
            </a:r>
            <a:r>
              <a:rPr lang="en-US" dirty="0" smtClean="0"/>
              <a:t>’ </a:t>
            </a:r>
            <a:r>
              <a:rPr lang="en-US" dirty="0"/>
              <a:t>({q</a:t>
            </a:r>
            <a:r>
              <a:rPr lang="en-US" baseline="-25000" dirty="0"/>
              <a:t>0</a:t>
            </a:r>
            <a:r>
              <a:rPr lang="en-US" dirty="0"/>
              <a:t>}, 1) = {q</a:t>
            </a:r>
            <a:r>
              <a:rPr lang="en-US" baseline="-25000" dirty="0"/>
              <a:t>0</a:t>
            </a:r>
            <a:r>
              <a:rPr lang="en-US" dirty="0"/>
              <a:t>}</a:t>
            </a:r>
          </a:p>
          <a:p>
            <a:r>
              <a:rPr lang="en-US" altLang="id-ID" dirty="0">
                <a:sym typeface="Symbol" pitchFamily="18" charset="2"/>
              </a:rPr>
              <a:t></a:t>
            </a:r>
            <a:r>
              <a:rPr lang="en-US" dirty="0" smtClean="0"/>
              <a:t>’ </a:t>
            </a:r>
            <a:r>
              <a:rPr lang="en-US" dirty="0"/>
              <a:t>({</a:t>
            </a:r>
            <a:r>
              <a:rPr lang="en-US" dirty="0" smtClean="0"/>
              <a:t>q</a:t>
            </a:r>
            <a:r>
              <a:rPr lang="en-US" baseline="-25000" dirty="0"/>
              <a:t>0</a:t>
            </a:r>
            <a:r>
              <a:rPr lang="en-US" dirty="0" smtClean="0"/>
              <a:t>, </a:t>
            </a: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}, 0) = {q</a:t>
            </a:r>
            <a:r>
              <a:rPr lang="en-US" baseline="-25000" dirty="0"/>
              <a:t>0</a:t>
            </a:r>
            <a:r>
              <a:rPr lang="en-US" dirty="0"/>
              <a:t>, q</a:t>
            </a:r>
            <a:r>
              <a:rPr lang="en-US" baseline="-25000" dirty="0"/>
              <a:t>1</a:t>
            </a:r>
            <a:r>
              <a:rPr lang="en-US" dirty="0"/>
              <a:t>},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altLang="id-ID" dirty="0">
                <a:sym typeface="Symbol" pitchFamily="18" charset="2"/>
              </a:rPr>
              <a:t></a:t>
            </a:r>
            <a:r>
              <a:rPr lang="en-US" dirty="0" smtClean="0"/>
              <a:t>’ </a:t>
            </a:r>
            <a:r>
              <a:rPr lang="en-US" dirty="0"/>
              <a:t>({q</a:t>
            </a:r>
            <a:r>
              <a:rPr lang="en-US" baseline="-25000" dirty="0"/>
              <a:t>0</a:t>
            </a:r>
            <a:r>
              <a:rPr lang="en-US" dirty="0"/>
              <a:t>, q</a:t>
            </a:r>
            <a:r>
              <a:rPr lang="en-US" baseline="-25000" dirty="0"/>
              <a:t>1</a:t>
            </a:r>
            <a:r>
              <a:rPr lang="en-US" dirty="0"/>
              <a:t>}, 1) = {q</a:t>
            </a:r>
            <a:r>
              <a:rPr lang="en-US" baseline="-25000" dirty="0"/>
              <a:t>0</a:t>
            </a:r>
            <a:r>
              <a:rPr lang="en-US" dirty="0"/>
              <a:t> , q</a:t>
            </a:r>
            <a:r>
              <a:rPr lang="en-US" baseline="-25000" dirty="0"/>
              <a:t>2</a:t>
            </a:r>
            <a:r>
              <a:rPr lang="en-US" dirty="0"/>
              <a:t>}</a:t>
            </a:r>
          </a:p>
          <a:p>
            <a:r>
              <a:rPr lang="en-US" altLang="id-ID" dirty="0">
                <a:sym typeface="Symbol" pitchFamily="18" charset="2"/>
              </a:rPr>
              <a:t></a:t>
            </a:r>
            <a:r>
              <a:rPr lang="en-US" dirty="0" smtClean="0"/>
              <a:t>’ </a:t>
            </a:r>
            <a:r>
              <a:rPr lang="en-US" dirty="0"/>
              <a:t>({</a:t>
            </a:r>
            <a:r>
              <a:rPr lang="en-US" dirty="0" smtClean="0"/>
              <a:t>q</a:t>
            </a:r>
            <a:r>
              <a:rPr lang="en-US" baseline="-25000" dirty="0"/>
              <a:t>0</a:t>
            </a:r>
            <a:r>
              <a:rPr lang="en-US" dirty="0" smtClean="0"/>
              <a:t>, </a:t>
            </a:r>
            <a:r>
              <a:rPr lang="en-US" dirty="0"/>
              <a:t>q</a:t>
            </a:r>
            <a:r>
              <a:rPr lang="en-US" baseline="-25000" dirty="0"/>
              <a:t>2</a:t>
            </a:r>
            <a:r>
              <a:rPr lang="en-US" dirty="0"/>
              <a:t>}, 0) = {q</a:t>
            </a:r>
            <a:r>
              <a:rPr lang="en-US" baseline="-25000" dirty="0"/>
              <a:t>0</a:t>
            </a:r>
            <a:r>
              <a:rPr lang="en-US" dirty="0"/>
              <a:t>, q</a:t>
            </a:r>
            <a:r>
              <a:rPr lang="en-US" baseline="-25000" dirty="0"/>
              <a:t>1</a:t>
            </a:r>
            <a:r>
              <a:rPr lang="en-US" dirty="0"/>
              <a:t>},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altLang="id-ID" dirty="0">
                <a:sym typeface="Symbol" pitchFamily="18" charset="2"/>
              </a:rPr>
              <a:t></a:t>
            </a:r>
            <a:r>
              <a:rPr lang="en-US" dirty="0" smtClean="0"/>
              <a:t>’ </a:t>
            </a:r>
            <a:r>
              <a:rPr lang="en-US" dirty="0"/>
              <a:t>({q</a:t>
            </a:r>
            <a:r>
              <a:rPr lang="en-US" baseline="-25000" dirty="0"/>
              <a:t>0</a:t>
            </a:r>
            <a:r>
              <a:rPr lang="en-US" dirty="0"/>
              <a:t>, q</a:t>
            </a:r>
            <a:r>
              <a:rPr lang="en-US" baseline="-25000" dirty="0"/>
              <a:t>2</a:t>
            </a:r>
            <a:r>
              <a:rPr lang="en-US" dirty="0"/>
              <a:t>}, 1) = {q</a:t>
            </a:r>
            <a:r>
              <a:rPr lang="en-US" baseline="-25000" dirty="0"/>
              <a:t>0</a:t>
            </a:r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51141809"/>
              </p:ext>
            </p:extLst>
          </p:nvPr>
        </p:nvGraphicFramePr>
        <p:xfrm>
          <a:off x="1463675" y="3505200"/>
          <a:ext cx="57912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3" imgW="4297375" imgH="1794358" progId="Visio.Drawing.11">
                  <p:embed/>
                </p:oleObj>
              </mc:Choice>
              <mc:Fallback>
                <p:oleObj name="Visio" r:id="rId3" imgW="4297375" imgH="1794358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3505200"/>
                        <a:ext cx="57912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62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/>
              <a:t>DFA yang </a:t>
            </a:r>
            <a:r>
              <a:rPr lang="en-US" dirty="0" err="1"/>
              <a:t>ekivalen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NDFA yang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smtClean="0"/>
              <a:t>string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berakhiran</a:t>
            </a:r>
            <a:r>
              <a:rPr lang="en-US" dirty="0"/>
              <a:t> “010”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Lazy Evaluation.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78250084"/>
              </p:ext>
            </p:extLst>
          </p:nvPr>
        </p:nvGraphicFramePr>
        <p:xfrm>
          <a:off x="469107" y="2971800"/>
          <a:ext cx="820578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Visio" r:id="rId3" imgW="6318225" imgH="1221989" progId="Visio.Drawing.11">
                  <p:embed/>
                </p:oleObj>
              </mc:Choice>
              <mc:Fallback>
                <p:oleObj name="Visio" r:id="rId3" imgW="6318225" imgH="1221989" progId="Visio.Drawing.11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07" y="2971800"/>
                        <a:ext cx="8205787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3171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smtClean="0"/>
              <a:t>NDFA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smtClean="0"/>
              <a:t>DFA yang </a:t>
            </a:r>
            <a:r>
              <a:rPr lang="en-US" dirty="0" err="1" smtClean="0"/>
              <a:t>ekivalen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Lazy Evaluation.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561876"/>
              </p:ext>
            </p:extLst>
          </p:nvPr>
        </p:nvGraphicFramePr>
        <p:xfrm>
          <a:off x="1563655" y="2667000"/>
          <a:ext cx="601669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Visio" r:id="rId3" imgW="5603748" imgH="2829458" progId="Visio.Drawing.11">
                  <p:embed/>
                </p:oleObj>
              </mc:Choice>
              <mc:Fallback>
                <p:oleObj name="Visio" r:id="rId3" imgW="5603748" imgH="282945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55" y="2667000"/>
                        <a:ext cx="6016690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7490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id-ID" dirty="0"/>
              <a:t>Yang menjadi pembeda antara </a:t>
            </a:r>
            <a:r>
              <a:rPr lang="sv-SE" altLang="id-ID" dirty="0" smtClean="0"/>
              <a:t>Deterministic </a:t>
            </a:r>
            <a:r>
              <a:rPr lang="sv-SE" altLang="id-ID" dirty="0"/>
              <a:t>dan </a:t>
            </a:r>
            <a:r>
              <a:rPr lang="sv-SE" altLang="id-ID" dirty="0" smtClean="0"/>
              <a:t>Non-Deterministic FA adalah</a:t>
            </a:r>
          </a:p>
          <a:p>
            <a:pPr marL="693738" lvl="1" indent="-354013">
              <a:buFont typeface="+mj-lt"/>
              <a:buAutoNum type="alphaLcPeriod"/>
            </a:pPr>
            <a:r>
              <a:rPr lang="sv-SE" altLang="id-ID" dirty="0" smtClean="0"/>
              <a:t>Ada/tidak </a:t>
            </a:r>
            <a:r>
              <a:rPr lang="sv-SE" altLang="id-ID" dirty="0"/>
              <a:t>transisi </a:t>
            </a:r>
            <a:r>
              <a:rPr lang="sv-SE" altLang="id-ID" dirty="0" smtClean="0"/>
              <a:t>epsilon</a:t>
            </a:r>
          </a:p>
          <a:p>
            <a:pPr marL="693738" lvl="1" indent="-354013">
              <a:buFont typeface="+mj-lt"/>
              <a:buAutoNum type="alphaLcPeriod"/>
            </a:pPr>
            <a:r>
              <a:rPr lang="sv-SE" altLang="id-ID" dirty="0" smtClean="0"/>
              <a:t>Fully Defined</a:t>
            </a:r>
          </a:p>
          <a:p>
            <a:pPr marL="693738" lvl="1" indent="-354013">
              <a:buFont typeface="+mj-lt"/>
              <a:buAutoNum type="alphaLcPeriod"/>
            </a:pPr>
            <a:r>
              <a:rPr lang="sv-SE" altLang="id-ID" dirty="0" smtClean="0"/>
              <a:t>Ambigu </a:t>
            </a:r>
            <a:r>
              <a:rPr lang="sv-SE" altLang="id-ID" dirty="0"/>
              <a:t>/ tidak dalam menentukan next </a:t>
            </a:r>
            <a:r>
              <a:rPr lang="sv-SE" altLang="id-ID" dirty="0" smtClean="0"/>
              <a:t>state</a:t>
            </a:r>
          </a:p>
          <a:p>
            <a:pPr marL="693738" lvl="1" indent="-354013">
              <a:buFont typeface="+mj-lt"/>
              <a:buAutoNum type="alphaLcPeriod"/>
            </a:pPr>
            <a:r>
              <a:rPr lang="sv-SE" altLang="id-ID" dirty="0" smtClean="0"/>
              <a:t>a</a:t>
            </a:r>
            <a:r>
              <a:rPr lang="sv-SE" altLang="id-ID" dirty="0"/>
              <a:t>, b, dan c </a:t>
            </a:r>
            <a:r>
              <a:rPr lang="sv-SE" altLang="id-ID" dirty="0" smtClean="0"/>
              <a:t>benar</a:t>
            </a:r>
          </a:p>
          <a:p>
            <a:pPr marL="693738" lvl="1" indent="-354013">
              <a:buFont typeface="+mj-lt"/>
              <a:buAutoNum type="alphaLcPeriod"/>
            </a:pPr>
            <a:r>
              <a:rPr lang="sv-SE" altLang="id-ID" dirty="0" smtClean="0"/>
              <a:t>b</a:t>
            </a:r>
            <a:r>
              <a:rPr lang="sv-SE" altLang="id-ID" dirty="0"/>
              <a:t>, dan c </a:t>
            </a:r>
            <a:r>
              <a:rPr lang="sv-SE" altLang="id-ID" dirty="0" smtClean="0"/>
              <a:t>benar</a:t>
            </a:r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1171525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id-ID" dirty="0"/>
              <a:t>Jika kita memiliki mesin seperti gambar di bawah, maka pada saat kita definisikan sebagai tupple (Q, </a:t>
            </a:r>
            <a:r>
              <a:rPr lang="en-US" altLang="id-ID" dirty="0">
                <a:sym typeface="Symbol" pitchFamily="18" charset="2"/>
              </a:rPr>
              <a:t></a:t>
            </a:r>
            <a:r>
              <a:rPr lang="sv-SE" altLang="id-ID" dirty="0"/>
              <a:t>, </a:t>
            </a:r>
            <a:r>
              <a:rPr lang="en-US" altLang="id-ID" dirty="0">
                <a:sym typeface="Symbol" pitchFamily="18" charset="2"/>
              </a:rPr>
              <a:t></a:t>
            </a:r>
            <a:r>
              <a:rPr lang="sv-SE" altLang="id-ID" dirty="0" smtClean="0"/>
              <a:t>, q0, F</a:t>
            </a:r>
            <a:r>
              <a:rPr lang="sv-SE" altLang="id-ID" dirty="0"/>
              <a:t>) akan kita </a:t>
            </a:r>
            <a:r>
              <a:rPr lang="sv-SE" altLang="id-ID" dirty="0" smtClean="0"/>
              <a:t>dapatkan:</a:t>
            </a:r>
          </a:p>
          <a:p>
            <a:pPr marL="693738" lvl="1" indent="-354013">
              <a:buFont typeface="+mj-lt"/>
              <a:buAutoNum type="alphaLcPeriod"/>
            </a:pPr>
            <a:r>
              <a:rPr lang="en-US" altLang="id-ID" dirty="0" smtClean="0"/>
              <a:t>Q </a:t>
            </a:r>
            <a:r>
              <a:rPr lang="en-US" altLang="id-ID" dirty="0"/>
              <a:t>: {q0, q1, q2</a:t>
            </a:r>
            <a:r>
              <a:rPr lang="en-US" altLang="id-ID" dirty="0" smtClean="0"/>
              <a:t>}</a:t>
            </a:r>
          </a:p>
          <a:p>
            <a:pPr marL="693738" lvl="1" indent="-354013">
              <a:buFont typeface="+mj-lt"/>
              <a:buAutoNum type="alphaLcPeriod"/>
            </a:pPr>
            <a:r>
              <a:rPr lang="en-US" altLang="id-ID" dirty="0" smtClean="0">
                <a:sym typeface="Symbol" pitchFamily="18" charset="2"/>
              </a:rPr>
              <a:t></a:t>
            </a:r>
            <a:r>
              <a:rPr lang="en-US" altLang="id-ID" dirty="0" smtClean="0"/>
              <a:t> </a:t>
            </a:r>
            <a:r>
              <a:rPr lang="en-US" altLang="id-ID" dirty="0"/>
              <a:t>: {0, </a:t>
            </a:r>
            <a:r>
              <a:rPr lang="en-US" altLang="id-ID" dirty="0" smtClean="0"/>
              <a:t>1}</a:t>
            </a:r>
          </a:p>
          <a:p>
            <a:pPr marL="693738" lvl="1" indent="-354013">
              <a:buFont typeface="+mj-lt"/>
              <a:buAutoNum type="alphaLcPeriod"/>
            </a:pPr>
            <a:r>
              <a:rPr lang="en-US" altLang="id-ID" dirty="0" smtClean="0"/>
              <a:t>q0 </a:t>
            </a:r>
            <a:r>
              <a:rPr lang="en-US" altLang="id-ID" dirty="0" err="1"/>
              <a:t>sebagai</a:t>
            </a:r>
            <a:r>
              <a:rPr lang="en-US" altLang="id-ID" dirty="0"/>
              <a:t> initial </a:t>
            </a:r>
            <a:r>
              <a:rPr lang="en-US" altLang="id-ID" dirty="0" smtClean="0"/>
              <a:t>state</a:t>
            </a:r>
          </a:p>
          <a:p>
            <a:pPr marL="693738" lvl="1" indent="-354013">
              <a:buFont typeface="+mj-lt"/>
              <a:buAutoNum type="alphaLcPeriod"/>
            </a:pPr>
            <a:r>
              <a:rPr lang="en-US" altLang="id-ID" dirty="0" smtClean="0"/>
              <a:t>q2 </a:t>
            </a:r>
            <a:r>
              <a:rPr lang="en-US" altLang="id-ID" dirty="0" err="1"/>
              <a:t>sebagai</a:t>
            </a:r>
            <a:r>
              <a:rPr lang="en-US" altLang="id-ID" dirty="0"/>
              <a:t> final </a:t>
            </a:r>
            <a:r>
              <a:rPr lang="en-US" altLang="id-ID" dirty="0" smtClean="0"/>
              <a:t>state</a:t>
            </a:r>
          </a:p>
          <a:p>
            <a:pPr marL="693738" lvl="1" indent="-354013">
              <a:buFont typeface="+mj-lt"/>
              <a:buAutoNum type="alphaLcPeriod"/>
            </a:pPr>
            <a:r>
              <a:rPr lang="en-US" altLang="id-ID" dirty="0" err="1" smtClean="0"/>
              <a:t>semua</a:t>
            </a:r>
            <a:r>
              <a:rPr lang="en-US" altLang="id-ID" dirty="0" smtClean="0"/>
              <a:t> </a:t>
            </a:r>
            <a:r>
              <a:rPr lang="en-US" altLang="id-ID" dirty="0" err="1"/>
              <a:t>jawaban</a:t>
            </a:r>
            <a:r>
              <a:rPr lang="en-US" altLang="id-ID" dirty="0"/>
              <a:t> </a:t>
            </a:r>
            <a:r>
              <a:rPr lang="en-US" altLang="id-ID" dirty="0" err="1" smtClean="0"/>
              <a:t>benar</a:t>
            </a:r>
            <a:endParaRPr lang="en-US" altLang="id-ID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200"/>
            <a:ext cx="46482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22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id-ID" dirty="0"/>
              <a:t>Finite Automata (FA) :</a:t>
            </a:r>
          </a:p>
          <a:p>
            <a:pPr lvl="1"/>
            <a:r>
              <a:rPr lang="en-US" altLang="id-ID" dirty="0" err="1"/>
              <a:t>Suatu</a:t>
            </a:r>
            <a:r>
              <a:rPr lang="en-US" altLang="id-ID" dirty="0"/>
              <a:t> model </a:t>
            </a:r>
            <a:r>
              <a:rPr lang="en-US" altLang="id-ID" dirty="0" err="1"/>
              <a:t>komputer</a:t>
            </a:r>
            <a:r>
              <a:rPr lang="en-US" altLang="id-ID" dirty="0"/>
              <a:t> </a:t>
            </a:r>
            <a:r>
              <a:rPr lang="en-US" altLang="id-ID" dirty="0" err="1"/>
              <a:t>dengan</a:t>
            </a:r>
            <a:r>
              <a:rPr lang="en-US" altLang="id-ID" dirty="0"/>
              <a:t> </a:t>
            </a:r>
            <a:r>
              <a:rPr lang="en-US" altLang="id-ID" dirty="0" err="1"/>
              <a:t>jumlah</a:t>
            </a:r>
            <a:r>
              <a:rPr lang="en-US" altLang="id-ID" dirty="0"/>
              <a:t> memory yang </a:t>
            </a:r>
            <a:r>
              <a:rPr lang="en-US" altLang="id-ID" dirty="0" err="1"/>
              <a:t>sangat</a:t>
            </a:r>
            <a:r>
              <a:rPr lang="en-US" altLang="id-ID" dirty="0"/>
              <a:t> </a:t>
            </a:r>
            <a:r>
              <a:rPr lang="en-US" altLang="id-ID" dirty="0" err="1"/>
              <a:t>terbatas</a:t>
            </a:r>
            <a:r>
              <a:rPr lang="en-US" altLang="id-ID" dirty="0"/>
              <a:t>.</a:t>
            </a:r>
          </a:p>
          <a:p>
            <a:pPr lvl="1"/>
            <a:r>
              <a:rPr lang="en-US" altLang="id-ID" dirty="0"/>
              <a:t>Model </a:t>
            </a:r>
            <a:r>
              <a:rPr lang="en-US" altLang="id-ID" dirty="0" err="1"/>
              <a:t>komputasional</a:t>
            </a:r>
            <a:r>
              <a:rPr lang="en-US" altLang="id-ID" dirty="0"/>
              <a:t> yang paling </a:t>
            </a:r>
            <a:r>
              <a:rPr lang="en-US" altLang="id-ID" dirty="0" err="1"/>
              <a:t>sederhana</a:t>
            </a:r>
            <a:r>
              <a:rPr lang="en-US" altLang="id-ID" dirty="0"/>
              <a:t>.</a:t>
            </a:r>
          </a:p>
          <a:p>
            <a:r>
              <a:rPr lang="en-US" dirty="0" smtClean="0"/>
              <a:t>Ada 2 </a:t>
            </a:r>
            <a:r>
              <a:rPr lang="en-US" dirty="0" err="1" smtClean="0"/>
              <a:t>jenis</a:t>
            </a:r>
            <a:r>
              <a:rPr lang="en-US" dirty="0" smtClean="0"/>
              <a:t> :</a:t>
            </a:r>
            <a:endParaRPr lang="en-US" dirty="0"/>
          </a:p>
          <a:p>
            <a:pPr lvl="1"/>
            <a:r>
              <a:rPr lang="en-US" dirty="0" err="1"/>
              <a:t>Deterministik</a:t>
            </a:r>
            <a:r>
              <a:rPr lang="en-US" dirty="0"/>
              <a:t> Finite </a:t>
            </a:r>
            <a:r>
              <a:rPr lang="en-US" dirty="0" smtClean="0"/>
              <a:t>Automata (DFA)</a:t>
            </a:r>
            <a:endParaRPr lang="en-US" dirty="0"/>
          </a:p>
          <a:p>
            <a:pPr lvl="2"/>
            <a:r>
              <a:rPr lang="en-US" dirty="0"/>
              <a:t>“</a:t>
            </a:r>
            <a:r>
              <a:rPr lang="en-US" dirty="0" err="1"/>
              <a:t>Deterministik</a:t>
            </a:r>
            <a:r>
              <a:rPr lang="en-US" dirty="0"/>
              <a:t>”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input alphabet/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state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bertransisi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dirty="0"/>
              <a:t>state lain.</a:t>
            </a:r>
          </a:p>
          <a:p>
            <a:pPr lvl="2"/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 </a:t>
            </a:r>
            <a:r>
              <a:rPr lang="en-US" dirty="0" smtClean="0"/>
              <a:t>lain, “</a:t>
            </a:r>
            <a:r>
              <a:rPr lang="en-US" dirty="0" err="1" smtClean="0"/>
              <a:t>deterministik</a:t>
            </a:r>
            <a:r>
              <a:rPr lang="en-US" dirty="0" smtClean="0"/>
              <a:t>”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ambigu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next state.</a:t>
            </a:r>
          </a:p>
          <a:p>
            <a:pPr lvl="1"/>
            <a:r>
              <a:rPr lang="en-US" dirty="0"/>
              <a:t>Non-</a:t>
            </a:r>
            <a:r>
              <a:rPr lang="en-US" dirty="0" err="1"/>
              <a:t>Deterministik</a:t>
            </a:r>
            <a:r>
              <a:rPr lang="en-US" dirty="0"/>
              <a:t> Finite </a:t>
            </a:r>
            <a:r>
              <a:rPr lang="en-US" dirty="0" smtClean="0"/>
              <a:t>Automata (NDFA)</a:t>
            </a:r>
            <a:endParaRPr lang="en-US" dirty="0"/>
          </a:p>
          <a:p>
            <a:pPr lvl="2"/>
            <a:r>
              <a:rPr lang="en-US" dirty="0"/>
              <a:t>“Non-</a:t>
            </a:r>
            <a:r>
              <a:rPr lang="en-US" dirty="0" err="1"/>
              <a:t>Deterministrik</a:t>
            </a:r>
            <a:r>
              <a:rPr lang="en-US" dirty="0"/>
              <a:t>”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input alphabet/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state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bertransisi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dirty="0"/>
              <a:t>state lain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98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Non-Deterministic 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Mesin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(NFA)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string </a:t>
            </a:r>
            <a:r>
              <a:rPr lang="en-US" dirty="0" err="1"/>
              <a:t>biner</a:t>
            </a:r>
            <a:r>
              <a:rPr lang="en-US" dirty="0"/>
              <a:t>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01.</a:t>
            </a:r>
          </a:p>
          <a:p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state q0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 smtClean="0"/>
              <a:t>kerancuan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keambiguan</a:t>
            </a:r>
            <a:r>
              <a:rPr lang="en-US" dirty="0" smtClean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input 0 (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q0 </a:t>
            </a:r>
            <a:r>
              <a:rPr lang="en-US" dirty="0" err="1"/>
              <a:t>atau</a:t>
            </a:r>
            <a:r>
              <a:rPr lang="en-US" dirty="0"/>
              <a:t> q1).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21087"/>
            <a:ext cx="6248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85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Sifat</a:t>
            </a:r>
            <a:r>
              <a:rPr lang="en-US" dirty="0" smtClean="0"/>
              <a:t> NDFA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NDFA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state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yang </a:t>
            </a:r>
            <a:r>
              <a:rPr lang="en-US" dirty="0" err="1"/>
              <a:t>bersamaan</a:t>
            </a:r>
            <a:r>
              <a:rPr lang="en-US" dirty="0"/>
              <a:t>.</a:t>
            </a:r>
          </a:p>
          <a:p>
            <a:r>
              <a:rPr lang="en-US" dirty="0" smtClean="0"/>
              <a:t>NDFA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di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DFA.</a:t>
            </a:r>
          </a:p>
          <a:p>
            <a:r>
              <a:rPr lang="en-US" dirty="0" err="1"/>
              <a:t>Sebagaimana</a:t>
            </a:r>
            <a:r>
              <a:rPr lang="en-US" dirty="0"/>
              <a:t> DFA, </a:t>
            </a:r>
            <a:r>
              <a:rPr lang="en-US" dirty="0" smtClean="0"/>
              <a:t>NDFA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Reguler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dikarenaakan</a:t>
            </a:r>
            <a:r>
              <a:rPr lang="en-US" dirty="0"/>
              <a:t> </a:t>
            </a:r>
            <a:r>
              <a:rPr lang="en-US" dirty="0" smtClean="0"/>
              <a:t>NDFA </a:t>
            </a:r>
            <a:r>
              <a:rPr lang="en-US" dirty="0" err="1"/>
              <a:t>dan</a:t>
            </a:r>
            <a:r>
              <a:rPr lang="en-US" dirty="0"/>
              <a:t> DFA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hirarki</a:t>
            </a:r>
            <a:r>
              <a:rPr lang="en-US" dirty="0"/>
              <a:t> Chomsky).</a:t>
            </a:r>
          </a:p>
          <a:p>
            <a:r>
              <a:rPr lang="en-US" dirty="0" smtClean="0"/>
              <a:t>NDFA </a:t>
            </a:r>
            <a:r>
              <a:rPr lang="en-US" dirty="0" err="1"/>
              <a:t>sering</a:t>
            </a:r>
            <a:r>
              <a:rPr lang="en-US" dirty="0"/>
              <a:t> kali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ringkas</a:t>
            </a:r>
            <a:r>
              <a:rPr lang="en-US" dirty="0"/>
              <a:t> </a:t>
            </a:r>
            <a:r>
              <a:rPr lang="en-US" dirty="0" err="1"/>
              <a:t>dibanding</a:t>
            </a:r>
            <a:r>
              <a:rPr lang="en-US" dirty="0"/>
              <a:t> </a:t>
            </a:r>
            <a:r>
              <a:rPr lang="en-US" dirty="0" smtClean="0"/>
              <a:t>DFA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karena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tidak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harus</a:t>
            </a:r>
            <a:r>
              <a:rPr lang="en-US" dirty="0" smtClean="0">
                <a:sym typeface="Wingdings" pitchFamily="2" charset="2"/>
              </a:rPr>
              <a:t> fully defined.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2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Informal NDFA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/>
              <a:t>Terdiri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smtClean="0"/>
              <a:t>finite number of state(s)</a:t>
            </a:r>
            <a:endParaRPr lang="en-US" sz="2200" dirty="0"/>
          </a:p>
          <a:p>
            <a:r>
              <a:rPr lang="en-US" sz="2200" dirty="0" err="1"/>
              <a:t>Satu</a:t>
            </a:r>
            <a:r>
              <a:rPr lang="en-US" sz="2200" dirty="0"/>
              <a:t> initial </a:t>
            </a:r>
            <a:r>
              <a:rPr lang="en-US" sz="2200" dirty="0" smtClean="0"/>
              <a:t>state</a:t>
            </a:r>
            <a:endParaRPr lang="en-US" sz="2200" dirty="0"/>
          </a:p>
          <a:p>
            <a:r>
              <a:rPr lang="en-US" sz="2200" dirty="0"/>
              <a:t>Minimal </a:t>
            </a:r>
            <a:r>
              <a:rPr lang="en-US" sz="2200" dirty="0" err="1"/>
              <a:t>satu</a:t>
            </a:r>
            <a:r>
              <a:rPr lang="en-US" sz="2200" dirty="0"/>
              <a:t> final </a:t>
            </a:r>
            <a:r>
              <a:rPr lang="en-US" sz="2200" dirty="0" smtClean="0"/>
              <a:t>state</a:t>
            </a:r>
            <a:endParaRPr lang="en-US" sz="2200" dirty="0"/>
          </a:p>
          <a:p>
            <a:r>
              <a:rPr lang="en-US" sz="2200" dirty="0" err="1"/>
              <a:t>Terdiri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smtClean="0"/>
              <a:t>finite symbol </a:t>
            </a:r>
            <a:r>
              <a:rPr lang="en-US" sz="2200" dirty="0"/>
              <a:t>(</a:t>
            </a:r>
            <a:r>
              <a:rPr lang="en-US" sz="2200" dirty="0" smtClean="0"/>
              <a:t>alphabet)</a:t>
            </a:r>
            <a:endParaRPr lang="en-US" sz="2200" dirty="0"/>
          </a:p>
          <a:p>
            <a:r>
              <a:rPr lang="en-US" sz="2200" dirty="0" err="1"/>
              <a:t>Himpunan</a:t>
            </a:r>
            <a:r>
              <a:rPr lang="en-US" sz="2200" dirty="0"/>
              <a:t> </a:t>
            </a:r>
            <a:r>
              <a:rPr lang="en-US" sz="2200" dirty="0" err="1"/>
              <a:t>fungsi</a:t>
            </a:r>
            <a:r>
              <a:rPr lang="en-US" sz="2200" dirty="0"/>
              <a:t> </a:t>
            </a:r>
            <a:r>
              <a:rPr lang="en-US" sz="2200" dirty="0" err="1"/>
              <a:t>transisi</a:t>
            </a:r>
            <a:r>
              <a:rPr lang="en-US" sz="2200" dirty="0"/>
              <a:t> </a:t>
            </a:r>
            <a:r>
              <a:rPr lang="en-US" altLang="id-ID" sz="2200" dirty="0">
                <a:sym typeface="Symbol" pitchFamily="18" charset="2"/>
              </a:rPr>
              <a:t></a:t>
            </a:r>
            <a:endParaRPr lang="en-US" sz="2200" dirty="0"/>
          </a:p>
          <a:p>
            <a:r>
              <a:rPr lang="en-US" sz="2200" dirty="0" err="1"/>
              <a:t>Perbedaan</a:t>
            </a:r>
            <a:r>
              <a:rPr lang="en-US" sz="2200" dirty="0"/>
              <a:t> </a:t>
            </a:r>
            <a:r>
              <a:rPr lang="en-US" sz="2200" dirty="0" smtClean="0"/>
              <a:t>NDFA </a:t>
            </a:r>
            <a:r>
              <a:rPr lang="en-US" sz="2200" dirty="0" err="1"/>
              <a:t>dan</a:t>
            </a:r>
            <a:r>
              <a:rPr lang="en-US" sz="2200" dirty="0"/>
              <a:t> DFA </a:t>
            </a:r>
            <a:r>
              <a:rPr lang="en-US" sz="2200" dirty="0" err="1" smtClean="0"/>
              <a:t>terletak</a:t>
            </a:r>
            <a:r>
              <a:rPr lang="en-US" sz="2200" dirty="0" smtClean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aturan</a:t>
            </a:r>
            <a:r>
              <a:rPr lang="en-US" sz="2200" dirty="0"/>
              <a:t> </a:t>
            </a:r>
            <a:r>
              <a:rPr lang="en-US" sz="2200" dirty="0" err="1" smtClean="0"/>
              <a:t>transisi</a:t>
            </a:r>
            <a:r>
              <a:rPr lang="en-US" sz="2200" dirty="0" smtClean="0"/>
              <a:t>, di </a:t>
            </a:r>
            <a:r>
              <a:rPr lang="en-US" sz="2200" dirty="0" err="1" smtClean="0"/>
              <a:t>mana</a:t>
            </a:r>
            <a:r>
              <a:rPr lang="en-US" sz="2200" dirty="0" smtClean="0"/>
              <a:t>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smtClean="0"/>
              <a:t>state NDFA, </a:t>
            </a:r>
            <a:r>
              <a:rPr lang="en-US" sz="2200" dirty="0" err="1" smtClean="0"/>
              <a:t>saat</a:t>
            </a:r>
            <a:r>
              <a:rPr lang="en-US" sz="2200" dirty="0" smtClean="0"/>
              <a:t> </a:t>
            </a:r>
            <a:r>
              <a:rPr lang="en-US" sz="2200" dirty="0" err="1"/>
              <a:t>menerima</a:t>
            </a:r>
            <a:r>
              <a:rPr lang="en-US" sz="2200" dirty="0"/>
              <a:t> </a:t>
            </a:r>
            <a:r>
              <a:rPr lang="en-US" sz="2200" dirty="0" err="1" smtClean="0"/>
              <a:t>simbol</a:t>
            </a:r>
            <a:r>
              <a:rPr lang="en-US" sz="2200" dirty="0" smtClean="0"/>
              <a:t>,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nol</a:t>
            </a:r>
            <a:r>
              <a:rPr lang="en-US" sz="2200" dirty="0"/>
              <a:t>, </a:t>
            </a:r>
            <a:r>
              <a:rPr lang="en-US" sz="2200" dirty="0" err="1"/>
              <a:t>satu</a:t>
            </a:r>
            <a:r>
              <a:rPr lang="en-US" sz="2200" dirty="0"/>
              <a:t>,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state yang lain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572000"/>
            <a:ext cx="441960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97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NDFA </a:t>
            </a:r>
            <a:r>
              <a:rPr lang="en-US" dirty="0" err="1" smtClean="0"/>
              <a:t>sebagai</a:t>
            </a:r>
            <a:r>
              <a:rPr lang="en-US" dirty="0" smtClean="0"/>
              <a:t> Acceptor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 smtClean="0"/>
              <a:t>Misalnya</a:t>
            </a:r>
            <a:r>
              <a:rPr lang="en-US" sz="2200" dirty="0" smtClean="0"/>
              <a:t> </a:t>
            </a:r>
            <a:r>
              <a:rPr lang="en-US" sz="2200" dirty="0" err="1" smtClean="0"/>
              <a:t>kita</a:t>
            </a:r>
            <a:r>
              <a:rPr lang="en-US" sz="2200" dirty="0" smtClean="0"/>
              <a:t> </a:t>
            </a:r>
            <a:r>
              <a:rPr lang="en-US" sz="2200" dirty="0" err="1"/>
              <a:t>punya</a:t>
            </a:r>
            <a:r>
              <a:rPr lang="en-US" sz="2200" dirty="0"/>
              <a:t> </a:t>
            </a:r>
            <a:r>
              <a:rPr lang="en-US" sz="2200" dirty="0" err="1"/>
              <a:t>mesin</a:t>
            </a:r>
            <a:r>
              <a:rPr lang="en-US" sz="2200" dirty="0"/>
              <a:t> </a:t>
            </a:r>
            <a:r>
              <a:rPr lang="en-US" sz="2200" dirty="0" smtClean="0"/>
              <a:t>NDFA (</a:t>
            </a:r>
            <a:r>
              <a:rPr lang="en-US" sz="2200" dirty="0" err="1" smtClean="0"/>
              <a:t>menerima</a:t>
            </a:r>
            <a:r>
              <a:rPr lang="en-US" sz="2200" dirty="0" smtClean="0"/>
              <a:t> </a:t>
            </a:r>
            <a:r>
              <a:rPr lang="en-US" sz="2200" dirty="0"/>
              <a:t>string </a:t>
            </a:r>
            <a:r>
              <a:rPr lang="en-US" sz="2200" dirty="0" err="1"/>
              <a:t>berakhiran</a:t>
            </a:r>
            <a:r>
              <a:rPr lang="en-US" sz="2200" dirty="0"/>
              <a:t> </a:t>
            </a:r>
            <a:r>
              <a:rPr lang="en-US" sz="2200" dirty="0" smtClean="0"/>
              <a:t>“01”).</a:t>
            </a:r>
            <a:endParaRPr lang="en-US" sz="2200" dirty="0"/>
          </a:p>
          <a:p>
            <a:r>
              <a:rPr lang="en-US" sz="2200" dirty="0" err="1"/>
              <a:t>Lihat</a:t>
            </a:r>
            <a:r>
              <a:rPr lang="en-US" sz="2200" dirty="0"/>
              <a:t> </a:t>
            </a:r>
            <a:r>
              <a:rPr lang="en-US" sz="2200" dirty="0" smtClean="0"/>
              <a:t>proses </a:t>
            </a:r>
            <a:r>
              <a:rPr lang="en-US" sz="2200" dirty="0" err="1" smtClean="0"/>
              <a:t>berikut</a:t>
            </a:r>
            <a:r>
              <a:rPr lang="en-US" sz="2200" dirty="0" smtClean="0"/>
              <a:t>, </a:t>
            </a:r>
            <a:r>
              <a:rPr lang="en-US" sz="2200" dirty="0" err="1" smtClean="0"/>
              <a:t>bahwa</a:t>
            </a:r>
            <a:r>
              <a:rPr lang="en-US" sz="2200" dirty="0" smtClean="0"/>
              <a:t> “00101”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diterima</a:t>
            </a:r>
            <a:r>
              <a:rPr lang="en-US" sz="2200" dirty="0" smtClean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mesin</a:t>
            </a:r>
            <a:r>
              <a:rPr lang="en-US" sz="2200" dirty="0"/>
              <a:t> </a:t>
            </a:r>
            <a:r>
              <a:rPr lang="en-US" sz="2200" dirty="0" err="1"/>
              <a:t>itu</a:t>
            </a:r>
            <a:r>
              <a:rPr lang="en-US" sz="2200" dirty="0"/>
              <a:t>.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2971800"/>
            <a:ext cx="5791200" cy="3143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657600"/>
            <a:ext cx="3581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94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Formal NDFA 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200" dirty="0" err="1"/>
              <a:t>Suatu</a:t>
            </a:r>
            <a:r>
              <a:rPr lang="en-US" altLang="id-ID" sz="2200" dirty="0"/>
              <a:t> NFA </a:t>
            </a:r>
            <a:r>
              <a:rPr lang="en-US" altLang="id-ID" sz="2200" dirty="0" err="1"/>
              <a:t>dapat</a:t>
            </a:r>
            <a:r>
              <a:rPr lang="en-US" altLang="id-ID" sz="2200" dirty="0"/>
              <a:t> </a:t>
            </a:r>
            <a:r>
              <a:rPr lang="en-US" altLang="id-ID" sz="2200" dirty="0" err="1"/>
              <a:t>didefinisikan</a:t>
            </a:r>
            <a:r>
              <a:rPr lang="en-US" altLang="id-ID" sz="2200" dirty="0"/>
              <a:t> </a:t>
            </a:r>
            <a:r>
              <a:rPr lang="en-US" altLang="id-ID" sz="2200" dirty="0" err="1"/>
              <a:t>secara</a:t>
            </a:r>
            <a:r>
              <a:rPr lang="en-US" altLang="id-ID" sz="2200" dirty="0"/>
              <a:t> formal </a:t>
            </a:r>
            <a:r>
              <a:rPr lang="en-US" altLang="id-ID" sz="2200" dirty="0" err="1"/>
              <a:t>sebagai</a:t>
            </a:r>
            <a:r>
              <a:rPr lang="en-US" altLang="id-ID" sz="2200" dirty="0"/>
              <a:t> 5-tuple </a:t>
            </a:r>
            <a:r>
              <a:rPr lang="en-US" altLang="id-ID" sz="2200" dirty="0" err="1"/>
              <a:t>berikut</a:t>
            </a:r>
            <a:r>
              <a:rPr lang="en-US" altLang="id-ID" sz="2200" dirty="0"/>
              <a:t> :</a:t>
            </a:r>
          </a:p>
          <a:p>
            <a:pPr>
              <a:lnSpc>
                <a:spcPct val="90000"/>
              </a:lnSpc>
              <a:buNone/>
              <a:tabLst>
                <a:tab pos="457200" algn="l"/>
              </a:tabLst>
            </a:pPr>
            <a:r>
              <a:rPr lang="en-US" altLang="id-ID" sz="2200" dirty="0"/>
              <a:t>	</a:t>
            </a:r>
            <a:r>
              <a:rPr lang="en-US" altLang="id-ID" sz="2200" dirty="0" smtClean="0"/>
              <a:t>A </a:t>
            </a:r>
            <a:r>
              <a:rPr lang="en-US" altLang="id-ID" sz="2200" dirty="0"/>
              <a:t>= (Q,</a:t>
            </a:r>
            <a:r>
              <a:rPr lang="en-US" altLang="id-ID" sz="2200" dirty="0">
                <a:sym typeface="Symbol" pitchFamily="18" charset="2"/>
              </a:rPr>
              <a:t> </a:t>
            </a:r>
            <a:r>
              <a:rPr lang="en-US" altLang="id-ID" sz="2200" dirty="0"/>
              <a:t>, </a:t>
            </a:r>
            <a:r>
              <a:rPr lang="en-US" altLang="id-ID" sz="2200" dirty="0">
                <a:sym typeface="Symbol" pitchFamily="18" charset="2"/>
              </a:rPr>
              <a:t></a:t>
            </a:r>
            <a:r>
              <a:rPr lang="en-US" altLang="id-ID" sz="2200" dirty="0" smtClean="0">
                <a:sym typeface="Symbol" pitchFamily="18" charset="2"/>
              </a:rPr>
              <a:t>, </a:t>
            </a:r>
            <a:r>
              <a:rPr lang="en-US" altLang="id-ID" sz="2200" dirty="0" smtClean="0"/>
              <a:t>q</a:t>
            </a:r>
            <a:r>
              <a:rPr lang="en-US" altLang="id-ID" sz="2200" baseline="-25000" dirty="0" smtClean="0"/>
              <a:t>0</a:t>
            </a:r>
            <a:r>
              <a:rPr lang="en-US" altLang="id-ID" sz="2200" dirty="0" smtClean="0"/>
              <a:t>, F</a:t>
            </a:r>
            <a:r>
              <a:rPr lang="en-US" altLang="id-ID" sz="22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id-ID" sz="2200" dirty="0" err="1" smtClean="0"/>
              <a:t>Keterangan</a:t>
            </a:r>
            <a:r>
              <a:rPr lang="en-US" altLang="id-ID" sz="2200" dirty="0" smtClean="0"/>
              <a:t> :</a:t>
            </a:r>
          </a:p>
          <a:p>
            <a:pPr marL="868362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id-ID" dirty="0" smtClean="0"/>
              <a:t>Q </a:t>
            </a:r>
            <a:r>
              <a:rPr lang="en-US" altLang="id-ID" dirty="0" err="1"/>
              <a:t>adalah</a:t>
            </a:r>
            <a:r>
              <a:rPr lang="en-US" altLang="id-ID" dirty="0"/>
              <a:t> </a:t>
            </a:r>
            <a:r>
              <a:rPr lang="en-US" altLang="id-ID" dirty="0" err="1"/>
              <a:t>himpunan</a:t>
            </a:r>
            <a:r>
              <a:rPr lang="en-US" altLang="id-ID" dirty="0"/>
              <a:t> </a:t>
            </a:r>
            <a:r>
              <a:rPr lang="en-US" altLang="id-ID" dirty="0" err="1"/>
              <a:t>terbatas</a:t>
            </a:r>
            <a:r>
              <a:rPr lang="en-US" altLang="id-ID" dirty="0"/>
              <a:t> </a:t>
            </a:r>
            <a:r>
              <a:rPr lang="en-US" altLang="id-ID" dirty="0" err="1"/>
              <a:t>dari</a:t>
            </a:r>
            <a:r>
              <a:rPr lang="en-US" altLang="id-ID" dirty="0"/>
              <a:t> </a:t>
            </a:r>
            <a:r>
              <a:rPr lang="en-US" altLang="id-ID" dirty="0" smtClean="0"/>
              <a:t>states</a:t>
            </a:r>
          </a:p>
          <a:p>
            <a:pPr marL="868362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id-ID" sz="2200" dirty="0" smtClean="0">
                <a:sym typeface="Symbol" pitchFamily="18" charset="2"/>
              </a:rPr>
              <a:t></a:t>
            </a:r>
            <a:r>
              <a:rPr lang="en-US" altLang="id-ID" sz="2200" dirty="0" smtClean="0"/>
              <a:t> </a:t>
            </a:r>
            <a:r>
              <a:rPr lang="en-US" altLang="id-ID" sz="2200" dirty="0" err="1"/>
              <a:t>himpunan</a:t>
            </a:r>
            <a:r>
              <a:rPr lang="en-US" altLang="id-ID" sz="2200" dirty="0"/>
              <a:t> </a:t>
            </a:r>
            <a:r>
              <a:rPr lang="en-US" altLang="id-ID" sz="2200" dirty="0" err="1"/>
              <a:t>terbatas</a:t>
            </a:r>
            <a:r>
              <a:rPr lang="en-US" altLang="id-ID" sz="2200" dirty="0"/>
              <a:t> </a:t>
            </a:r>
            <a:r>
              <a:rPr lang="en-US" altLang="id-ID" sz="2200" dirty="0" err="1" smtClean="0"/>
              <a:t>dari</a:t>
            </a:r>
            <a:r>
              <a:rPr lang="en-US" altLang="id-ID" sz="2200" dirty="0" smtClean="0"/>
              <a:t> symbols</a:t>
            </a:r>
          </a:p>
          <a:p>
            <a:pPr marL="868362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id-ID" sz="2200" dirty="0" smtClean="0">
                <a:sym typeface="Symbol" pitchFamily="18" charset="2"/>
              </a:rPr>
              <a:t></a:t>
            </a:r>
            <a:r>
              <a:rPr lang="en-US" altLang="id-ID" sz="2200" dirty="0">
                <a:sym typeface="Symbol" pitchFamily="18" charset="2"/>
              </a:rPr>
              <a:t>: Q </a:t>
            </a:r>
            <a:r>
              <a:rPr lang="en-US" altLang="id-ID" dirty="0"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id-ID" sz="2200" dirty="0" smtClean="0">
                <a:sym typeface="Symbol" pitchFamily="18" charset="2"/>
              </a:rPr>
              <a:t>  </a:t>
            </a:r>
            <a:r>
              <a:rPr lang="en-US" altLang="id-ID" sz="2200" dirty="0" smtClean="0">
                <a:sym typeface="Wingdings" pitchFamily="2" charset="2"/>
              </a:rPr>
              <a:t></a:t>
            </a:r>
            <a:r>
              <a:rPr lang="en-US" altLang="id-ID" sz="2200" dirty="0" smtClean="0"/>
              <a:t> </a:t>
            </a:r>
            <a:r>
              <a:rPr lang="en-US" altLang="id-ID" sz="2200" dirty="0"/>
              <a:t>Q </a:t>
            </a:r>
            <a:r>
              <a:rPr lang="en-US" altLang="id-ID" sz="2200" dirty="0" err="1"/>
              <a:t>fungsi</a:t>
            </a:r>
            <a:r>
              <a:rPr lang="en-US" altLang="id-ID" sz="2200" dirty="0"/>
              <a:t> </a:t>
            </a:r>
            <a:r>
              <a:rPr lang="en-US" altLang="id-ID" sz="2200" dirty="0" err="1"/>
              <a:t>transisi</a:t>
            </a:r>
            <a:r>
              <a:rPr lang="en-US" altLang="id-ID" sz="2200" dirty="0"/>
              <a:t>, </a:t>
            </a:r>
            <a:r>
              <a:rPr lang="en-US" altLang="id-ID" sz="2200" dirty="0" err="1"/>
              <a:t>dinotasikan</a:t>
            </a:r>
            <a:r>
              <a:rPr lang="en-US" altLang="id-ID" sz="2200" dirty="0"/>
              <a:t> </a:t>
            </a:r>
            <a:r>
              <a:rPr lang="en-US" altLang="id-ID" sz="2200" dirty="0" err="1" smtClean="0"/>
              <a:t>ke</a:t>
            </a:r>
            <a:endParaRPr lang="en-US" altLang="id-ID" sz="2200" dirty="0" smtClean="0"/>
          </a:p>
          <a:p>
            <a:pPr marL="860425" lvl="2" indent="0">
              <a:lnSpc>
                <a:spcPct val="90000"/>
              </a:lnSpc>
              <a:buNone/>
            </a:pPr>
            <a:r>
              <a:rPr lang="en-US" altLang="id-ID" sz="2000" dirty="0" smtClean="0">
                <a:sym typeface="Symbol" pitchFamily="18" charset="2"/>
              </a:rPr>
              <a:t></a:t>
            </a:r>
            <a:r>
              <a:rPr lang="en-US" altLang="id-ID" sz="2000" dirty="0">
                <a:sym typeface="Symbol" pitchFamily="18" charset="2"/>
              </a:rPr>
              <a:t>(q</a:t>
            </a:r>
            <a:r>
              <a:rPr lang="en-US" altLang="id-ID" sz="2000" dirty="0" smtClean="0">
                <a:sym typeface="Symbol" pitchFamily="18" charset="2"/>
              </a:rPr>
              <a:t>, a) </a:t>
            </a:r>
            <a:r>
              <a:rPr lang="en-US" altLang="id-ID" sz="2000" dirty="0" smtClean="0">
                <a:sym typeface="Wingdings" pitchFamily="2" charset="2"/>
              </a:rPr>
              <a:t> p</a:t>
            </a:r>
          </a:p>
          <a:p>
            <a:pPr marL="860425" lvl="2" indent="0">
              <a:lnSpc>
                <a:spcPct val="90000"/>
              </a:lnSpc>
              <a:buNone/>
            </a:pPr>
            <a:r>
              <a:rPr lang="en-US" altLang="id-ID" sz="2000" dirty="0" smtClean="0"/>
              <a:t>p </a:t>
            </a:r>
            <a:r>
              <a:rPr lang="en-US" altLang="id-ID" sz="2000" dirty="0" err="1"/>
              <a:t>adalah</a:t>
            </a:r>
            <a:r>
              <a:rPr lang="en-US" altLang="id-ID" sz="2000" dirty="0"/>
              <a:t> </a:t>
            </a:r>
            <a:r>
              <a:rPr lang="en-US" altLang="id-ID" sz="2000" b="1" i="1" dirty="0" err="1">
                <a:solidFill>
                  <a:srgbClr val="FF0000"/>
                </a:solidFill>
              </a:rPr>
              <a:t>himpunan</a:t>
            </a:r>
            <a:r>
              <a:rPr lang="en-US" altLang="id-ID" sz="2000" b="1" dirty="0">
                <a:solidFill>
                  <a:srgbClr val="FF0000"/>
                </a:solidFill>
              </a:rPr>
              <a:t> </a:t>
            </a:r>
            <a:r>
              <a:rPr lang="en-US" altLang="id-ID" sz="2000" dirty="0"/>
              <a:t>state </a:t>
            </a:r>
            <a:r>
              <a:rPr lang="en-US" altLang="id-ID" sz="2000" dirty="0" err="1"/>
              <a:t>hasil</a:t>
            </a:r>
            <a:r>
              <a:rPr lang="en-US" altLang="id-ID" sz="2000" dirty="0"/>
              <a:t> </a:t>
            </a:r>
            <a:r>
              <a:rPr lang="en-US" altLang="id-ID" sz="2000" dirty="0" err="1" smtClean="0"/>
              <a:t>transisi</a:t>
            </a:r>
            <a:endParaRPr lang="en-US" altLang="id-ID" sz="2000" dirty="0" smtClean="0"/>
          </a:p>
          <a:p>
            <a:pPr marL="868362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id-ID" sz="2200" dirty="0" smtClean="0"/>
              <a:t>q</a:t>
            </a:r>
            <a:r>
              <a:rPr lang="en-US" altLang="id-ID" sz="2200" baseline="-25000" dirty="0" smtClean="0"/>
              <a:t>0</a:t>
            </a:r>
            <a:r>
              <a:rPr lang="en-US" altLang="id-ID" dirty="0" smtClean="0"/>
              <a:t> </a:t>
            </a:r>
            <a:r>
              <a:rPr lang="en-US" altLang="id-ID" sz="2200" dirty="0" smtClean="0">
                <a:sym typeface="Symbol" pitchFamily="18" charset="2"/>
              </a:rPr>
              <a:t> Q</a:t>
            </a:r>
            <a:r>
              <a:rPr lang="en-US" altLang="id-ID" sz="2200" dirty="0" smtClean="0"/>
              <a:t> </a:t>
            </a:r>
            <a:r>
              <a:rPr lang="en-US" altLang="id-ID" sz="2200" dirty="0" err="1"/>
              <a:t>adalah</a:t>
            </a:r>
            <a:r>
              <a:rPr lang="en-US" altLang="id-ID" sz="2200" dirty="0"/>
              <a:t> </a:t>
            </a:r>
            <a:r>
              <a:rPr lang="en-US" altLang="id-ID" sz="2200" dirty="0" smtClean="0"/>
              <a:t>initial state</a:t>
            </a:r>
          </a:p>
          <a:p>
            <a:pPr marL="868362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id-ID" sz="2200" dirty="0" smtClean="0"/>
              <a:t>F </a:t>
            </a:r>
            <a:r>
              <a:rPr lang="en-US" altLang="id-ID" sz="2200" dirty="0" smtClean="0">
                <a:sym typeface="Symbol" pitchFamily="18" charset="2"/>
              </a:rPr>
              <a:t></a:t>
            </a:r>
            <a:r>
              <a:rPr lang="en-US" altLang="id-ID" sz="2200" dirty="0" smtClean="0"/>
              <a:t> </a:t>
            </a:r>
            <a:r>
              <a:rPr lang="en-US" altLang="id-ID" sz="2200" dirty="0"/>
              <a:t>Q </a:t>
            </a:r>
            <a:r>
              <a:rPr lang="en-US" altLang="id-ID" sz="2200" dirty="0" err="1"/>
              <a:t>adalah</a:t>
            </a:r>
            <a:r>
              <a:rPr lang="en-US" altLang="id-ID" sz="2200" dirty="0"/>
              <a:t> </a:t>
            </a:r>
            <a:r>
              <a:rPr lang="en-US" altLang="id-ID" sz="2200" dirty="0" err="1"/>
              <a:t>himpunan</a:t>
            </a:r>
            <a:r>
              <a:rPr lang="en-US" altLang="id-ID" sz="2200" dirty="0"/>
              <a:t> </a:t>
            </a:r>
            <a:r>
              <a:rPr lang="en-US" altLang="id-ID" sz="2200" dirty="0" smtClean="0"/>
              <a:t>accepted/final states</a:t>
            </a:r>
            <a:endParaRPr lang="en-US" altLang="id-ID" sz="2200" dirty="0"/>
          </a:p>
        </p:txBody>
      </p:sp>
    </p:spTree>
    <p:extLst>
      <p:ext uri="{BB962C8B-B14F-4D97-AF65-F5344CB8AC3E}">
        <p14:creationId xmlns:p14="http://schemas.microsoft.com/office/powerpoint/2010/main" val="48464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Formal NDFA 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d-ID" dirty="0" err="1"/>
              <a:t>Pada</a:t>
            </a:r>
            <a:r>
              <a:rPr lang="en-US" altLang="id-ID" dirty="0"/>
              <a:t> </a:t>
            </a:r>
            <a:r>
              <a:rPr lang="en-US" altLang="id-ID" dirty="0" err="1"/>
              <a:t>kasus</a:t>
            </a:r>
            <a:r>
              <a:rPr lang="en-US" altLang="id-ID" dirty="0"/>
              <a:t> di </a:t>
            </a:r>
            <a:r>
              <a:rPr lang="en-US" altLang="id-ID" dirty="0" err="1"/>
              <a:t>atas</a:t>
            </a:r>
            <a:r>
              <a:rPr lang="en-US" altLang="id-ID" dirty="0"/>
              <a:t> </a:t>
            </a:r>
            <a:r>
              <a:rPr lang="en-US" altLang="id-ID" dirty="0" err="1"/>
              <a:t>dapat</a:t>
            </a:r>
            <a:r>
              <a:rPr lang="en-US" altLang="id-ID" dirty="0"/>
              <a:t> </a:t>
            </a:r>
            <a:r>
              <a:rPr lang="en-US" altLang="id-ID" dirty="0" err="1"/>
              <a:t>didefinisikan</a:t>
            </a:r>
            <a:r>
              <a:rPr lang="en-US" altLang="id-ID" dirty="0"/>
              <a:t> : </a:t>
            </a:r>
          </a:p>
          <a:p>
            <a:pPr>
              <a:buNone/>
            </a:pPr>
            <a:r>
              <a:rPr lang="en-US" altLang="id-ID" dirty="0"/>
              <a:t>	({q0, q1, q2}, {0, 1}, </a:t>
            </a:r>
            <a:r>
              <a:rPr lang="en-US" altLang="id-ID" dirty="0">
                <a:sym typeface="Symbol" pitchFamily="18" charset="2"/>
              </a:rPr>
              <a:t></a:t>
            </a:r>
            <a:r>
              <a:rPr lang="en-US" altLang="id-ID" dirty="0"/>
              <a:t>, q0, {q2})</a:t>
            </a:r>
          </a:p>
          <a:p>
            <a:pPr>
              <a:buNone/>
            </a:pPr>
            <a:r>
              <a:rPr lang="en-US" altLang="id-ID" dirty="0"/>
              <a:t>	</a:t>
            </a:r>
            <a:r>
              <a:rPr lang="en-US" altLang="id-ID" dirty="0" err="1"/>
              <a:t>dan</a:t>
            </a:r>
            <a:r>
              <a:rPr lang="en-US" altLang="id-ID" dirty="0"/>
              <a:t> </a:t>
            </a:r>
            <a:r>
              <a:rPr lang="en-US" altLang="id-ID" dirty="0">
                <a:sym typeface="Symbol" pitchFamily="18" charset="2"/>
              </a:rPr>
              <a:t> </a:t>
            </a:r>
            <a:r>
              <a:rPr lang="en-US" altLang="id-ID" dirty="0" err="1">
                <a:sym typeface="Symbol" pitchFamily="18" charset="2"/>
              </a:rPr>
              <a:t>dideskripsikan</a:t>
            </a:r>
            <a:r>
              <a:rPr lang="en-US" altLang="id-ID" dirty="0">
                <a:sym typeface="Symbol" pitchFamily="18" charset="2"/>
              </a:rPr>
              <a:t> </a:t>
            </a:r>
            <a:r>
              <a:rPr lang="en-US" altLang="id-ID" dirty="0" err="1" smtClean="0">
                <a:sym typeface="Symbol" pitchFamily="18" charset="2"/>
              </a:rPr>
              <a:t>sebagai</a:t>
            </a:r>
            <a:r>
              <a:rPr lang="en-US" altLang="id-ID" dirty="0" smtClean="0">
                <a:sym typeface="Symbol" pitchFamily="18" charset="2"/>
              </a:rPr>
              <a:t> </a:t>
            </a:r>
            <a:r>
              <a:rPr lang="en-US" altLang="id-ID" dirty="0" err="1" smtClean="0">
                <a:sym typeface="Symbol" pitchFamily="18" charset="2"/>
              </a:rPr>
              <a:t>berikut</a:t>
            </a:r>
            <a:r>
              <a:rPr lang="en-US" altLang="id-ID" dirty="0" smtClean="0">
                <a:sym typeface="Symbol" pitchFamily="18" charset="2"/>
              </a:rPr>
              <a:t>.</a:t>
            </a:r>
            <a:endParaRPr lang="en-US" altLang="id-ID" dirty="0">
              <a:sym typeface="Symbol" pitchFamily="18" charset="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4873673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124450" y="3417769"/>
            <a:ext cx="3562350" cy="2133600"/>
            <a:chOff x="2160" y="2064"/>
            <a:chExt cx="1536" cy="1344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688" y="206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400" dirty="0">
                  <a:latin typeface="Symbol" pitchFamily="18" charset="2"/>
                </a:rPr>
                <a:t>0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312" y="206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400">
                  <a:latin typeface="Symbol" pitchFamily="18" charset="2"/>
                </a:rPr>
                <a:t>1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36" y="2400"/>
              <a:ext cx="4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400" dirty="0">
                  <a:latin typeface="Times New Roman" pitchFamily="18" charset="0"/>
                </a:rPr>
                <a:t>{q</a:t>
              </a:r>
              <a:r>
                <a:rPr lang="en-US" altLang="id-ID" sz="2400" baseline="-25000" dirty="0">
                  <a:latin typeface="Times New Roman" pitchFamily="18" charset="0"/>
                </a:rPr>
                <a:t>0</a:t>
              </a:r>
              <a:r>
                <a:rPr lang="en-US" altLang="id-ID" sz="2400" dirty="0">
                  <a:latin typeface="Times New Roman" pitchFamily="18" charset="0"/>
                </a:rPr>
                <a:t>, q</a:t>
              </a:r>
              <a:r>
                <a:rPr lang="en-US" altLang="id-ID" sz="2400" baseline="-25000" dirty="0">
                  <a:latin typeface="Times New Roman" pitchFamily="18" charset="0"/>
                </a:rPr>
                <a:t>1</a:t>
              </a:r>
              <a:r>
                <a:rPr lang="en-US" altLang="id-ID" sz="2400" dirty="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160" y="240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q</a:t>
              </a:r>
              <a:r>
                <a:rPr lang="en-US" altLang="id-ID" sz="2400" baseline="-25000">
                  <a:latin typeface="Times New Roman" pitchFamily="18" charset="0"/>
                </a:rPr>
                <a:t>0</a:t>
              </a:r>
              <a:endParaRPr lang="en-US" altLang="id-ID" sz="2400">
                <a:latin typeface="Times New Roman" pitchFamily="18" charset="0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312" y="240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{q</a:t>
              </a:r>
              <a:r>
                <a:rPr lang="en-US" altLang="id-ID" sz="2400" baseline="-25000">
                  <a:latin typeface="Times New Roman" pitchFamily="18" charset="0"/>
                </a:rPr>
                <a:t>0</a:t>
              </a:r>
              <a:r>
                <a:rPr lang="en-US" altLang="id-ID" sz="24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312" y="278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{q</a:t>
              </a:r>
              <a:r>
                <a:rPr lang="en-US" altLang="id-ID" sz="2400" baseline="-25000">
                  <a:latin typeface="Times New Roman" pitchFamily="18" charset="0"/>
                </a:rPr>
                <a:t>2</a:t>
              </a:r>
              <a:r>
                <a:rPr lang="en-US" altLang="id-ID" sz="24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312" y="312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{}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736" y="312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{}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160" y="278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q</a:t>
              </a:r>
              <a:r>
                <a:rPr lang="en-US" altLang="id-ID" sz="2400" baseline="-25000">
                  <a:latin typeface="Times New Roman" pitchFamily="18" charset="0"/>
                </a:rPr>
                <a:t>1</a:t>
              </a:r>
              <a:endParaRPr lang="en-US" altLang="id-ID" sz="2400">
                <a:latin typeface="Times New Roman" pitchFamily="18" charset="0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736" y="278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{}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160" y="312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id-ID" sz="2400">
                  <a:latin typeface="Times New Roman" pitchFamily="18" charset="0"/>
                </a:rPr>
                <a:t>q</a:t>
              </a:r>
              <a:r>
                <a:rPr lang="en-US" altLang="id-ID" sz="2400" baseline="-25000">
                  <a:latin typeface="Times New Roman" pitchFamily="18" charset="0"/>
                </a:rPr>
                <a:t>2</a:t>
              </a:r>
              <a:endParaRPr lang="en-US" altLang="id-ID" sz="2400">
                <a:latin typeface="Times New Roman" pitchFamily="18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256" y="2400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640" y="2160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36048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 yang </a:t>
            </a:r>
            <a:r>
              <a:rPr lang="en-US" dirty="0" err="1" smtClean="0"/>
              <a:t>Diperluas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 altLang="id-ID" dirty="0" err="1"/>
              <a:t>Fungsi</a:t>
            </a:r>
            <a:r>
              <a:rPr lang="en-US" altLang="id-ID" dirty="0"/>
              <a:t> </a:t>
            </a:r>
            <a:r>
              <a:rPr lang="en-US" altLang="id-ID" dirty="0" err="1"/>
              <a:t>tansisi</a:t>
            </a:r>
            <a:r>
              <a:rPr lang="en-US" altLang="id-ID" dirty="0"/>
              <a:t> yang </a:t>
            </a:r>
            <a:r>
              <a:rPr lang="en-US" altLang="id-ID" dirty="0" err="1"/>
              <a:t>ada</a:t>
            </a:r>
            <a:r>
              <a:rPr lang="en-US" altLang="id-ID" dirty="0"/>
              <a:t> di </a:t>
            </a:r>
            <a:r>
              <a:rPr lang="en-US" altLang="id-ID" dirty="0" err="1"/>
              <a:t>definisi</a:t>
            </a:r>
            <a:r>
              <a:rPr lang="en-US" altLang="id-ID" dirty="0"/>
              <a:t> formal </a:t>
            </a:r>
            <a:r>
              <a:rPr lang="en-US" altLang="id-ID" dirty="0" err="1"/>
              <a:t>dapat</a:t>
            </a:r>
            <a:r>
              <a:rPr lang="en-US" altLang="id-ID" dirty="0"/>
              <a:t> </a:t>
            </a:r>
            <a:r>
              <a:rPr lang="en-US" altLang="id-ID" dirty="0" err="1"/>
              <a:t>diperluas</a:t>
            </a:r>
            <a:r>
              <a:rPr lang="en-US" altLang="id-ID" dirty="0"/>
              <a:t> </a:t>
            </a:r>
            <a:r>
              <a:rPr lang="en-US" altLang="id-ID" dirty="0" err="1"/>
              <a:t>menjadi</a:t>
            </a:r>
            <a:r>
              <a:rPr lang="en-US" altLang="id-ID" dirty="0"/>
              <a:t> </a:t>
            </a:r>
            <a:r>
              <a:rPr lang="en-US" altLang="id-ID" dirty="0" err="1"/>
              <a:t>bentuk</a:t>
            </a:r>
            <a:r>
              <a:rPr lang="en-US" altLang="id-ID" dirty="0"/>
              <a:t> yang </a:t>
            </a:r>
            <a:r>
              <a:rPr lang="en-US" altLang="id-ID" dirty="0" err="1"/>
              <a:t>menerima</a:t>
            </a:r>
            <a:r>
              <a:rPr lang="en-US" altLang="id-ID" dirty="0"/>
              <a:t> </a:t>
            </a:r>
            <a:r>
              <a:rPr lang="en-US" altLang="id-ID" dirty="0" err="1"/>
              <a:t>beberapa</a:t>
            </a:r>
            <a:r>
              <a:rPr lang="en-US" altLang="id-ID" dirty="0"/>
              <a:t> input </a:t>
            </a:r>
            <a:r>
              <a:rPr lang="en-US" altLang="id-ID" dirty="0" err="1" smtClean="0"/>
              <a:t>sekaligus</a:t>
            </a:r>
            <a:r>
              <a:rPr lang="en-US" altLang="id-ID" dirty="0"/>
              <a:t> </a:t>
            </a:r>
            <a:r>
              <a:rPr lang="en-US" altLang="id-ID" dirty="0" smtClean="0"/>
              <a:t>(Ullman).</a:t>
            </a:r>
            <a:endParaRPr lang="en-US" altLang="id-ID" dirty="0"/>
          </a:p>
          <a:p>
            <a:pPr marL="571500" indent="-571500"/>
            <a:r>
              <a:rPr lang="en-US" altLang="id-ID" dirty="0" err="1"/>
              <a:t>Perluasan</a:t>
            </a:r>
            <a:r>
              <a:rPr lang="en-US" altLang="id-ID" dirty="0"/>
              <a:t> </a:t>
            </a:r>
            <a:r>
              <a:rPr lang="en-US" altLang="id-ID" dirty="0" err="1"/>
              <a:t>aturan</a:t>
            </a:r>
            <a:r>
              <a:rPr lang="en-US" altLang="id-ID" dirty="0"/>
              <a:t> </a:t>
            </a:r>
            <a:r>
              <a:rPr lang="en-US" altLang="id-ID" dirty="0" err="1"/>
              <a:t>transisi</a:t>
            </a:r>
            <a:r>
              <a:rPr lang="en-US" altLang="id-ID" dirty="0"/>
              <a:t> </a:t>
            </a:r>
            <a:r>
              <a:rPr lang="en-US" altLang="id-ID" dirty="0" err="1"/>
              <a:t>itu</a:t>
            </a:r>
            <a:r>
              <a:rPr lang="en-US" altLang="id-ID" dirty="0"/>
              <a:t> </a:t>
            </a:r>
            <a:r>
              <a:rPr lang="en-US" altLang="id-ID" dirty="0" err="1"/>
              <a:t>terangkum</a:t>
            </a:r>
            <a:r>
              <a:rPr lang="en-US" altLang="id-ID" dirty="0"/>
              <a:t> </a:t>
            </a:r>
            <a:r>
              <a:rPr lang="en-US" altLang="id-ID" dirty="0" err="1"/>
              <a:t>dalam</a:t>
            </a:r>
            <a:r>
              <a:rPr lang="en-US" altLang="id-ID" dirty="0"/>
              <a:t> :</a:t>
            </a:r>
          </a:p>
          <a:p>
            <a:pPr marL="914400" lvl="1" indent="-339725">
              <a:buFont typeface="Wingdings" pitchFamily="2" charset="2"/>
              <a:buAutoNum type="arabicPeriod"/>
            </a:pPr>
            <a:r>
              <a:rPr lang="en-US" altLang="id-ID" dirty="0">
                <a:sym typeface="Symbol" pitchFamily="18" charset="2"/>
              </a:rPr>
              <a:t>’ (q</a:t>
            </a:r>
            <a:r>
              <a:rPr lang="en-US" altLang="id-ID" baseline="-25000" dirty="0">
                <a:sym typeface="Symbol" pitchFamily="18" charset="2"/>
              </a:rPr>
              <a:t>0</a:t>
            </a:r>
            <a:r>
              <a:rPr lang="en-US" altLang="id-ID" dirty="0">
                <a:sym typeface="Symbol" pitchFamily="18" charset="2"/>
              </a:rPr>
              <a:t>, </a:t>
            </a:r>
            <a:r>
              <a:rPr lang="el-GR" altLang="id-ID" dirty="0">
                <a:cs typeface="Arial" charset="0"/>
                <a:sym typeface="Symbol" pitchFamily="18" charset="2"/>
              </a:rPr>
              <a:t>λ</a:t>
            </a:r>
            <a:r>
              <a:rPr lang="en-US" altLang="id-ID" dirty="0">
                <a:sym typeface="Symbol" pitchFamily="18" charset="2"/>
              </a:rPr>
              <a:t>) = {q</a:t>
            </a:r>
            <a:r>
              <a:rPr lang="en-US" altLang="id-ID" baseline="-25000" dirty="0">
                <a:sym typeface="Symbol" pitchFamily="18" charset="2"/>
              </a:rPr>
              <a:t>0</a:t>
            </a:r>
            <a:r>
              <a:rPr lang="en-US" altLang="id-ID" dirty="0">
                <a:sym typeface="Symbol" pitchFamily="18" charset="2"/>
              </a:rPr>
              <a:t>}</a:t>
            </a:r>
          </a:p>
          <a:p>
            <a:pPr marL="914400" lvl="1" indent="-339725">
              <a:buFont typeface="Wingdings" pitchFamily="2" charset="2"/>
              <a:buAutoNum type="arabicPeriod"/>
            </a:pPr>
            <a:r>
              <a:rPr lang="en-US" altLang="id-ID" dirty="0">
                <a:sym typeface="Symbol" pitchFamily="18" charset="2"/>
              </a:rPr>
              <a:t>’ (q</a:t>
            </a:r>
            <a:r>
              <a:rPr lang="en-US" altLang="id-ID" baseline="-25000" dirty="0">
                <a:sym typeface="Symbol" pitchFamily="18" charset="2"/>
              </a:rPr>
              <a:t>0</a:t>
            </a:r>
            <a:r>
              <a:rPr lang="en-US" altLang="id-ID" dirty="0">
                <a:sym typeface="Symbol" pitchFamily="18" charset="2"/>
              </a:rPr>
              <a:t>, </a:t>
            </a:r>
            <a:r>
              <a:rPr lang="en-US" altLang="id-ID" dirty="0">
                <a:cs typeface="Arial" charset="0"/>
                <a:sym typeface="Symbol" pitchFamily="18" charset="2"/>
              </a:rPr>
              <a:t>0</a:t>
            </a:r>
            <a:r>
              <a:rPr lang="en-US" altLang="id-ID" dirty="0">
                <a:sym typeface="Symbol" pitchFamily="18" charset="2"/>
              </a:rPr>
              <a:t>) = {q</a:t>
            </a:r>
            <a:r>
              <a:rPr lang="en-US" altLang="id-ID" baseline="-25000" dirty="0">
                <a:sym typeface="Symbol" pitchFamily="18" charset="2"/>
              </a:rPr>
              <a:t>0</a:t>
            </a:r>
            <a:r>
              <a:rPr lang="en-US" altLang="id-ID" dirty="0">
                <a:sym typeface="Symbol" pitchFamily="18" charset="2"/>
              </a:rPr>
              <a:t>, q</a:t>
            </a:r>
            <a:r>
              <a:rPr lang="en-US" altLang="id-ID" baseline="-25000" dirty="0">
                <a:sym typeface="Symbol" pitchFamily="18" charset="2"/>
              </a:rPr>
              <a:t>1</a:t>
            </a:r>
            <a:r>
              <a:rPr lang="en-US" altLang="id-ID" dirty="0">
                <a:sym typeface="Symbol" pitchFamily="18" charset="2"/>
              </a:rPr>
              <a:t>}</a:t>
            </a:r>
          </a:p>
          <a:p>
            <a:pPr marL="914400" lvl="1" indent="-339725">
              <a:buFont typeface="Wingdings" pitchFamily="2" charset="2"/>
              <a:buAutoNum type="arabicPeriod"/>
            </a:pPr>
            <a:r>
              <a:rPr lang="en-US" altLang="id-ID" dirty="0">
                <a:sym typeface="Symbol" pitchFamily="18" charset="2"/>
              </a:rPr>
              <a:t>’ (q</a:t>
            </a:r>
            <a:r>
              <a:rPr lang="en-US" altLang="id-ID" baseline="-25000" dirty="0">
                <a:sym typeface="Symbol" pitchFamily="18" charset="2"/>
              </a:rPr>
              <a:t>0</a:t>
            </a:r>
            <a:r>
              <a:rPr lang="en-US" altLang="id-ID" dirty="0">
                <a:sym typeface="Symbol" pitchFamily="18" charset="2"/>
              </a:rPr>
              <a:t>, </a:t>
            </a:r>
            <a:r>
              <a:rPr lang="en-US" altLang="id-ID" dirty="0">
                <a:cs typeface="Arial" charset="0"/>
                <a:sym typeface="Symbol" pitchFamily="18" charset="2"/>
              </a:rPr>
              <a:t>00</a:t>
            </a:r>
            <a:r>
              <a:rPr lang="en-US" altLang="id-ID" dirty="0">
                <a:sym typeface="Symbol" pitchFamily="18" charset="2"/>
              </a:rPr>
              <a:t>) = ’ </a:t>
            </a:r>
            <a:r>
              <a:rPr lang="en-US" altLang="id-ID" dirty="0" smtClean="0">
                <a:sym typeface="Symbol" pitchFamily="18" charset="2"/>
              </a:rPr>
              <a:t>({q</a:t>
            </a:r>
            <a:r>
              <a:rPr lang="en-US" altLang="id-ID" baseline="-25000" dirty="0" smtClean="0">
                <a:sym typeface="Symbol" pitchFamily="18" charset="2"/>
              </a:rPr>
              <a:t>0</a:t>
            </a:r>
            <a:r>
              <a:rPr lang="en-US" altLang="id-ID" dirty="0">
                <a:sym typeface="Symbol" pitchFamily="18" charset="2"/>
              </a:rPr>
              <a:t>, </a:t>
            </a:r>
            <a:r>
              <a:rPr lang="en-US" altLang="id-ID" dirty="0" smtClean="0">
                <a:sym typeface="Symbol" pitchFamily="18" charset="2"/>
              </a:rPr>
              <a:t>q</a:t>
            </a:r>
            <a:r>
              <a:rPr lang="en-US" altLang="id-ID" baseline="-25000" dirty="0" smtClean="0">
                <a:sym typeface="Symbol" pitchFamily="18" charset="2"/>
              </a:rPr>
              <a:t>1</a:t>
            </a:r>
            <a:r>
              <a:rPr lang="en-US" altLang="id-ID" dirty="0" smtClean="0">
                <a:sym typeface="Symbol" pitchFamily="18" charset="2"/>
              </a:rPr>
              <a:t>}, </a:t>
            </a:r>
            <a:r>
              <a:rPr lang="en-US" altLang="id-ID" dirty="0">
                <a:cs typeface="Arial" charset="0"/>
                <a:sym typeface="Symbol" pitchFamily="18" charset="2"/>
              </a:rPr>
              <a:t>0</a:t>
            </a:r>
            <a:r>
              <a:rPr lang="en-US" altLang="id-ID" dirty="0" smtClean="0">
                <a:sym typeface="Symbol" pitchFamily="18" charset="2"/>
              </a:rPr>
              <a:t>)</a:t>
            </a:r>
          </a:p>
          <a:p>
            <a:pPr marL="920750" lvl="2" indent="0">
              <a:buNone/>
            </a:pPr>
            <a:r>
              <a:rPr lang="en-US" altLang="id-ID" sz="2200" dirty="0" smtClean="0">
                <a:sym typeface="Symbol" pitchFamily="18" charset="2"/>
              </a:rPr>
              <a:t>’ (q</a:t>
            </a:r>
            <a:r>
              <a:rPr lang="en-US" altLang="id-ID" sz="2200" baseline="-25000" dirty="0" smtClean="0">
                <a:sym typeface="Symbol" pitchFamily="18" charset="2"/>
              </a:rPr>
              <a:t>0</a:t>
            </a:r>
            <a:r>
              <a:rPr lang="en-US" altLang="id-ID" sz="2200" dirty="0" smtClean="0">
                <a:sym typeface="Symbol" pitchFamily="18" charset="2"/>
              </a:rPr>
              <a:t>, </a:t>
            </a:r>
            <a:r>
              <a:rPr lang="en-US" altLang="id-ID" sz="2200" dirty="0" smtClean="0">
                <a:cs typeface="Arial" charset="0"/>
                <a:sym typeface="Symbol" pitchFamily="18" charset="2"/>
              </a:rPr>
              <a:t>00</a:t>
            </a:r>
            <a:r>
              <a:rPr lang="en-US" altLang="id-ID" sz="2200" dirty="0" smtClean="0">
                <a:sym typeface="Symbol" pitchFamily="18" charset="2"/>
              </a:rPr>
              <a:t>) </a:t>
            </a:r>
            <a:r>
              <a:rPr lang="en-US" altLang="id-ID" sz="2200" dirty="0">
                <a:sym typeface="Symbol" pitchFamily="18" charset="2"/>
              </a:rPr>
              <a:t>= ’ (q</a:t>
            </a:r>
            <a:r>
              <a:rPr lang="en-US" altLang="id-ID" sz="2200" baseline="-25000" dirty="0">
                <a:sym typeface="Symbol" pitchFamily="18" charset="2"/>
              </a:rPr>
              <a:t>0</a:t>
            </a:r>
            <a:r>
              <a:rPr lang="en-US" altLang="id-ID" sz="2200" dirty="0">
                <a:sym typeface="Symbol" pitchFamily="18" charset="2"/>
              </a:rPr>
              <a:t>, </a:t>
            </a:r>
            <a:r>
              <a:rPr lang="en-US" altLang="id-ID" sz="2200" dirty="0">
                <a:cs typeface="Arial" charset="0"/>
                <a:sym typeface="Symbol" pitchFamily="18" charset="2"/>
              </a:rPr>
              <a:t>0</a:t>
            </a:r>
            <a:r>
              <a:rPr lang="en-US" altLang="id-ID" sz="2200" dirty="0">
                <a:sym typeface="Symbol" pitchFamily="18" charset="2"/>
              </a:rPr>
              <a:t>)  ’ (q</a:t>
            </a:r>
            <a:r>
              <a:rPr lang="en-US" altLang="id-ID" sz="2200" baseline="-25000" dirty="0">
                <a:sym typeface="Symbol" pitchFamily="18" charset="2"/>
              </a:rPr>
              <a:t>1</a:t>
            </a:r>
            <a:r>
              <a:rPr lang="en-US" altLang="id-ID" sz="2200" dirty="0">
                <a:sym typeface="Symbol" pitchFamily="18" charset="2"/>
              </a:rPr>
              <a:t>, </a:t>
            </a:r>
            <a:r>
              <a:rPr lang="en-US" altLang="id-ID" sz="2200" dirty="0">
                <a:cs typeface="Arial" charset="0"/>
                <a:sym typeface="Symbol" pitchFamily="18" charset="2"/>
              </a:rPr>
              <a:t>0</a:t>
            </a:r>
            <a:r>
              <a:rPr lang="en-US" altLang="id-ID" sz="2200" dirty="0" smtClean="0">
                <a:sym typeface="Symbol" pitchFamily="18" charset="2"/>
              </a:rPr>
              <a:t>) = {q</a:t>
            </a:r>
            <a:r>
              <a:rPr lang="en-US" altLang="id-ID" sz="2200" baseline="-25000" dirty="0" smtClean="0">
                <a:sym typeface="Symbol" pitchFamily="18" charset="2"/>
              </a:rPr>
              <a:t>0</a:t>
            </a:r>
            <a:r>
              <a:rPr lang="en-US" altLang="id-ID" sz="2200" dirty="0" smtClean="0">
                <a:sym typeface="Symbol" pitchFamily="18" charset="2"/>
              </a:rPr>
              <a:t>, q</a:t>
            </a:r>
            <a:r>
              <a:rPr lang="en-US" altLang="id-ID" sz="2200" baseline="-25000" dirty="0" smtClean="0">
                <a:sym typeface="Symbol" pitchFamily="18" charset="2"/>
              </a:rPr>
              <a:t>1</a:t>
            </a:r>
            <a:r>
              <a:rPr lang="en-US" altLang="id-ID" sz="2200" dirty="0" smtClean="0">
                <a:sym typeface="Symbol" pitchFamily="18" charset="2"/>
              </a:rPr>
              <a:t>}  {} = {q</a:t>
            </a:r>
            <a:r>
              <a:rPr lang="en-US" altLang="id-ID" sz="2200" baseline="-25000" dirty="0" smtClean="0">
                <a:sym typeface="Symbol" pitchFamily="18" charset="2"/>
              </a:rPr>
              <a:t>0</a:t>
            </a:r>
            <a:r>
              <a:rPr lang="en-US" altLang="id-ID" sz="2200" dirty="0" smtClean="0">
                <a:sym typeface="Symbol" pitchFamily="18" charset="2"/>
              </a:rPr>
              <a:t>, q</a:t>
            </a:r>
            <a:r>
              <a:rPr lang="en-US" altLang="id-ID" sz="2200" baseline="-25000" dirty="0" smtClean="0">
                <a:sym typeface="Symbol" pitchFamily="18" charset="2"/>
              </a:rPr>
              <a:t>1</a:t>
            </a:r>
            <a:r>
              <a:rPr lang="en-US" altLang="id-ID" sz="2200" dirty="0" smtClean="0">
                <a:sym typeface="Symbol" pitchFamily="18" charset="2"/>
              </a:rPr>
              <a:t>} </a:t>
            </a:r>
          </a:p>
          <a:p>
            <a:pPr marL="914400" lvl="1" indent="-339725">
              <a:buFont typeface="Wingdings" pitchFamily="2" charset="2"/>
              <a:buAutoNum type="arabicPeriod"/>
            </a:pPr>
            <a:r>
              <a:rPr lang="en-US" altLang="id-ID" dirty="0" smtClean="0">
                <a:sym typeface="Symbol" pitchFamily="18" charset="2"/>
              </a:rPr>
              <a:t></a:t>
            </a:r>
            <a:r>
              <a:rPr lang="en-US" altLang="id-ID" dirty="0">
                <a:sym typeface="Symbol" pitchFamily="18" charset="2"/>
              </a:rPr>
              <a:t>’ (q</a:t>
            </a:r>
            <a:r>
              <a:rPr lang="en-US" altLang="id-ID" baseline="-25000" dirty="0">
                <a:sym typeface="Symbol" pitchFamily="18" charset="2"/>
              </a:rPr>
              <a:t>0</a:t>
            </a:r>
            <a:r>
              <a:rPr lang="en-US" altLang="id-ID" dirty="0">
                <a:sym typeface="Symbol" pitchFamily="18" charset="2"/>
              </a:rPr>
              <a:t>, </a:t>
            </a:r>
            <a:r>
              <a:rPr lang="en-US" altLang="id-ID" dirty="0">
                <a:cs typeface="Arial" charset="0"/>
                <a:sym typeface="Symbol" pitchFamily="18" charset="2"/>
              </a:rPr>
              <a:t>001</a:t>
            </a:r>
            <a:r>
              <a:rPr lang="en-US" altLang="id-ID" dirty="0">
                <a:sym typeface="Symbol" pitchFamily="18" charset="2"/>
              </a:rPr>
              <a:t>) = …</a:t>
            </a:r>
          </a:p>
          <a:p>
            <a:pPr marL="914400" lvl="1" indent="-339725">
              <a:buFont typeface="Wingdings" pitchFamily="2" charset="2"/>
              <a:buAutoNum type="arabicPeriod"/>
            </a:pPr>
            <a:r>
              <a:rPr lang="en-US" altLang="id-ID" dirty="0">
                <a:sym typeface="Symbol" pitchFamily="18" charset="2"/>
              </a:rPr>
              <a:t>’ (q</a:t>
            </a:r>
            <a:r>
              <a:rPr lang="en-US" altLang="id-ID" baseline="-25000" dirty="0">
                <a:sym typeface="Symbol" pitchFamily="18" charset="2"/>
              </a:rPr>
              <a:t>0</a:t>
            </a:r>
            <a:r>
              <a:rPr lang="en-US" altLang="id-ID" dirty="0">
                <a:sym typeface="Symbol" pitchFamily="18" charset="2"/>
              </a:rPr>
              <a:t>, </a:t>
            </a:r>
            <a:r>
              <a:rPr lang="en-US" altLang="id-ID" dirty="0">
                <a:cs typeface="Arial" charset="0"/>
                <a:sym typeface="Symbol" pitchFamily="18" charset="2"/>
              </a:rPr>
              <a:t>0010</a:t>
            </a:r>
            <a:r>
              <a:rPr lang="en-US" altLang="id-ID" dirty="0">
                <a:sym typeface="Symbol" pitchFamily="18" charset="2"/>
              </a:rPr>
              <a:t>) = </a:t>
            </a:r>
            <a:r>
              <a:rPr lang="en-US" altLang="id-ID" dirty="0" smtClean="0">
                <a:sym typeface="Symbol" pitchFamily="18" charset="2"/>
              </a:rPr>
              <a:t>…</a:t>
            </a:r>
            <a:endParaRPr lang="en-US" altLang="id-ID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31653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Slide IF</Template>
  <TotalTime>2379</TotalTime>
  <Words>1139</Words>
  <Application>Microsoft Office PowerPoint</Application>
  <PresentationFormat>On-screen Show (4:3)</PresentationFormat>
  <Paragraphs>127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template_informatika_slide</vt:lpstr>
      <vt:lpstr>Visio</vt:lpstr>
      <vt:lpstr>CSG3D3 | Teori Komputasi</vt:lpstr>
      <vt:lpstr>Finite Automata</vt:lpstr>
      <vt:lpstr>Contoh Non-Deterministic FA</vt:lpstr>
      <vt:lpstr>Sifat NDFA</vt:lpstr>
      <vt:lpstr>Definisi Informal NDFA</vt:lpstr>
      <vt:lpstr>NDFA sebagai Acceptor</vt:lpstr>
      <vt:lpstr>Definisi Formal NDFA [1]</vt:lpstr>
      <vt:lpstr>Definisi Formal NDFA [2]</vt:lpstr>
      <vt:lpstr>Fungsi Transisi yang Diperluas</vt:lpstr>
      <vt:lpstr>Bahasa dari NDFA</vt:lpstr>
      <vt:lpstr>Ekivalensi NDFA dengan DFA [1]</vt:lpstr>
      <vt:lpstr>Ekivalensi NDFA dengan DFA [2]</vt:lpstr>
      <vt:lpstr>Ekivalensi NDFA dengan DFA [3]</vt:lpstr>
      <vt:lpstr>Ekivalensi NDFA dengan DFA [4]</vt:lpstr>
      <vt:lpstr>Ekivalensi NDFA dengan DFA [5]</vt:lpstr>
      <vt:lpstr>Latihan 1</vt:lpstr>
      <vt:lpstr>Latihan 2</vt:lpstr>
      <vt:lpstr>Latihan 3</vt:lpstr>
      <vt:lpstr>Latihan 4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Mahmud Dwi Sulistiyo</dc:creator>
  <cp:lastModifiedBy>Mahmud Dwi Sulistiyo</cp:lastModifiedBy>
  <cp:revision>144</cp:revision>
  <dcterms:created xsi:type="dcterms:W3CDTF">2006-08-16T00:00:00Z</dcterms:created>
  <dcterms:modified xsi:type="dcterms:W3CDTF">2015-08-26T12:57:23Z</dcterms:modified>
</cp:coreProperties>
</file>