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22"/>
  </p:notesMasterIdLst>
  <p:handoutMasterIdLst>
    <p:handoutMasterId r:id="rId23"/>
  </p:handoutMasterIdLst>
  <p:sldIdLst>
    <p:sldId id="256" r:id="rId2"/>
    <p:sldId id="294" r:id="rId3"/>
    <p:sldId id="295" r:id="rId4"/>
    <p:sldId id="296" r:id="rId5"/>
    <p:sldId id="297" r:id="rId6"/>
    <p:sldId id="298" r:id="rId7"/>
    <p:sldId id="299" r:id="rId8"/>
    <p:sldId id="300" r:id="rId9"/>
    <p:sldId id="302" r:id="rId10"/>
    <p:sldId id="301" r:id="rId11"/>
    <p:sldId id="305" r:id="rId12"/>
    <p:sldId id="303" r:id="rId13"/>
    <p:sldId id="306" r:id="rId14"/>
    <p:sldId id="307" r:id="rId15"/>
    <p:sldId id="308" r:id="rId16"/>
    <p:sldId id="304" r:id="rId17"/>
    <p:sldId id="310" r:id="rId18"/>
    <p:sldId id="309" r:id="rId19"/>
    <p:sldId id="311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hmud Dwi Sulistiyo" initials="MDS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147" autoAdjust="0"/>
  </p:normalViewPr>
  <p:slideViewPr>
    <p:cSldViewPr>
      <p:cViewPr varScale="1">
        <p:scale>
          <a:sx n="65" d="100"/>
          <a:sy n="65" d="100"/>
        </p:scale>
        <p:origin x="-145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81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62ADA5-A748-407A-A220-A41D62F94117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8DFA66-D03F-46C5-8E0D-B399527D0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976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9ECB0-3F8C-45B4-894D-7621F6DA5E64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E2F2EB-34F8-4CDC-A86A-83B3B8D26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88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soc.telkomuniversity.ac.id/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ystogan\Downloads\Compressed\2917_internet_ppt\template_main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85" b="11855"/>
          <a:stretch/>
        </p:blipFill>
        <p:spPr bwMode="auto">
          <a:xfrm>
            <a:off x="43394" y="3158767"/>
            <a:ext cx="3848669" cy="309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7342" y="1143000"/>
            <a:ext cx="7909316" cy="65232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0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46782" y="3048000"/>
            <a:ext cx="5279875" cy="2590801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90000"/>
              </a:lnSpc>
              <a:buFont typeface="Wingdings" pitchFamily="28" charset="2"/>
              <a:buNone/>
              <a:defRPr sz="1600" b="0" baseline="0">
                <a:solidFill>
                  <a:schemeClr val="tx1"/>
                </a:solidFill>
                <a:latin typeface="Calibri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246782" y="5794195"/>
            <a:ext cx="5284229" cy="378005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1600">
                <a:solidFill>
                  <a:schemeClr val="tx1"/>
                </a:solidFill>
                <a:latin typeface="Calibri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026" name="Picture 2" descr="C:\Users\Mystogan\Pictures\Untitled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705" y="216578"/>
            <a:ext cx="3264827" cy="6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2989" y="1901341"/>
            <a:ext cx="7918022" cy="994259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3" name="Picture 2" descr="C:\Users\Mystogan\Pictures\75_bi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1"/>
            <a:ext cx="9143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624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build="p">
        <p:tmplLst>
          <p:tmpl lvl="1">
            <p:tnLst>
              <p:par>
                <p:cTn presetID="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Mystogan\Pictures\75_big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1"/>
            <a:ext cx="9143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6758534" y="6504894"/>
            <a:ext cx="2008883" cy="253916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50" dirty="0" err="1" smtClean="0">
                <a:solidFill>
                  <a:schemeClr val="bg1"/>
                </a:solidFill>
              </a:rPr>
              <a:t>Teori</a:t>
            </a:r>
            <a:r>
              <a:rPr lang="en-US" sz="1050" dirty="0" smtClean="0">
                <a:solidFill>
                  <a:schemeClr val="bg1"/>
                </a:solidFill>
              </a:rPr>
              <a:t> </a:t>
            </a:r>
            <a:r>
              <a:rPr lang="en-US" sz="1050" dirty="0" err="1" smtClean="0">
                <a:solidFill>
                  <a:schemeClr val="bg1"/>
                </a:solidFill>
              </a:rPr>
              <a:t>Komputasi</a:t>
            </a:r>
            <a:r>
              <a:rPr lang="en-US" sz="1050" dirty="0" smtClean="0">
                <a:solidFill>
                  <a:schemeClr val="bg1"/>
                </a:solidFill>
              </a:rPr>
              <a:t> | CSG3D3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9/13/2015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08781" y="457201"/>
            <a:ext cx="8326438" cy="5734324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436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9/13/2015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00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434548" y="4489331"/>
            <a:ext cx="8326438" cy="2119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5400" dirty="0" smtClean="0">
                <a:solidFill>
                  <a:srgbClr val="C00000"/>
                </a:solidFill>
                <a:latin typeface="Brush Script Std" pitchFamily="66" charset="0"/>
              </a:rPr>
              <a:t>THANK YOU</a:t>
            </a:r>
            <a:endParaRPr lang="en-US" sz="5400" dirty="0">
              <a:solidFill>
                <a:srgbClr val="C00000"/>
              </a:solidFill>
              <a:latin typeface="Brush Script Std" pitchFamily="66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-489" y="4670967"/>
            <a:ext cx="9141923" cy="93681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:\Users\Mystogan\Pictures\red-digital-background.jpg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10" b="13980"/>
          <a:stretch/>
        </p:blipFill>
        <p:spPr bwMode="auto">
          <a:xfrm>
            <a:off x="-2566" y="0"/>
            <a:ext cx="9144000" cy="467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Mystogan\Pictures\75_bi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1"/>
            <a:ext cx="9143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Mystogan\Pictures\logo-whit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10" y="215591"/>
            <a:ext cx="2562304" cy="50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7725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08781" y="990601"/>
            <a:ext cx="8326438" cy="517696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9/13/2015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188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9/13/2015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781" y="1019621"/>
            <a:ext cx="8326438" cy="641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45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3"/>
          </p:nvPr>
        </p:nvSpPr>
        <p:spPr>
          <a:xfrm>
            <a:off x="408781" y="1762540"/>
            <a:ext cx="4001470" cy="438184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4"/>
          </p:nvPr>
        </p:nvSpPr>
        <p:spPr>
          <a:xfrm>
            <a:off x="4731026" y="1762540"/>
            <a:ext cx="4004194" cy="438184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9/13/2015</a:t>
            </a:fld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08781" y="1019621"/>
            <a:ext cx="8326438" cy="641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9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08781" y="1023076"/>
            <a:ext cx="3993355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0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7"/>
          </p:nvPr>
        </p:nvSpPr>
        <p:spPr>
          <a:xfrm>
            <a:off x="4731026" y="1023076"/>
            <a:ext cx="4004194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4"/>
          </p:nvPr>
        </p:nvSpPr>
        <p:spPr>
          <a:xfrm>
            <a:off x="408781" y="1921565"/>
            <a:ext cx="3993356" cy="422281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5"/>
          </p:nvPr>
        </p:nvSpPr>
        <p:spPr>
          <a:xfrm>
            <a:off x="4731025" y="1921565"/>
            <a:ext cx="4004195" cy="422281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7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9/13/2015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50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, 1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1"/>
          </p:nvPr>
        </p:nvSpPr>
        <p:spPr>
          <a:xfrm>
            <a:off x="4731026" y="1762540"/>
            <a:ext cx="4004194" cy="438184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2"/>
          </p:nvPr>
        </p:nvSpPr>
        <p:spPr>
          <a:xfrm>
            <a:off x="408781" y="1762540"/>
            <a:ext cx="4001470" cy="4381843"/>
          </a:xfrm>
        </p:spPr>
        <p:txBody>
          <a:bodyPr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35000"/>
              <a:buFontTx/>
              <a:buNone/>
              <a:tabLst/>
              <a:defRPr sz="20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9/13/2015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198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08781" y="4298314"/>
            <a:ext cx="8326438" cy="110858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8782" y="3405819"/>
            <a:ext cx="8326438" cy="729133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chemeClr val="tx1"/>
                </a:solidFill>
                <a:latin typeface="Calibri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08782" y="4194688"/>
            <a:ext cx="8326438" cy="46840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44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420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9"/>
          <p:cNvSpPr>
            <a:spLocks noGrp="1" noChangeAspect="1"/>
          </p:cNvSpPr>
          <p:nvPr>
            <p:ph type="title"/>
          </p:nvPr>
        </p:nvSpPr>
        <p:spPr bwMode="auto">
          <a:xfrm>
            <a:off x="408781" y="1019621"/>
            <a:ext cx="8326438" cy="641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5" name="Picture 2" descr="C:\Users\Mystogan\Pictures\75_big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1"/>
            <a:ext cx="9143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89908" y="6451886"/>
            <a:ext cx="358775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810596" y="6451886"/>
            <a:ext cx="1643062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D8BD707-D9CF-40AE-B4C6-C98DA3205C09}" type="datetimeFigureOut">
              <a:rPr lang="en-US" smtClean="0"/>
              <a:pPr/>
              <a:t>9/13/2015</a:t>
            </a:fld>
            <a:endParaRPr lang="en-US"/>
          </a:p>
        </p:txBody>
      </p:sp>
      <p:sp>
        <p:nvSpPr>
          <p:cNvPr id="1031" name="Text Placeholder 11"/>
          <p:cNvSpPr>
            <a:spLocks noGrp="1"/>
          </p:cNvSpPr>
          <p:nvPr>
            <p:ph type="body" idx="1"/>
          </p:nvPr>
        </p:nvSpPr>
        <p:spPr bwMode="auto">
          <a:xfrm>
            <a:off x="408781" y="1759789"/>
            <a:ext cx="8326438" cy="4431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58534" y="6504894"/>
            <a:ext cx="2008883" cy="253916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50" dirty="0" err="1" smtClean="0">
                <a:solidFill>
                  <a:schemeClr val="bg1"/>
                </a:solidFill>
              </a:rPr>
              <a:t>Teori</a:t>
            </a:r>
            <a:r>
              <a:rPr lang="en-US" sz="1050" dirty="0" smtClean="0">
                <a:solidFill>
                  <a:schemeClr val="bg1"/>
                </a:solidFill>
              </a:rPr>
              <a:t> </a:t>
            </a:r>
            <a:r>
              <a:rPr lang="en-US" sz="1050" dirty="0" err="1" smtClean="0">
                <a:solidFill>
                  <a:schemeClr val="bg1"/>
                </a:solidFill>
              </a:rPr>
              <a:t>Komputasi</a:t>
            </a:r>
            <a:r>
              <a:rPr lang="en-US" sz="1050" dirty="0" smtClean="0">
                <a:solidFill>
                  <a:schemeClr val="bg1"/>
                </a:solidFill>
              </a:rPr>
              <a:t> | CSG3D3</a:t>
            </a:r>
          </a:p>
        </p:txBody>
      </p:sp>
      <p:pic>
        <p:nvPicPr>
          <p:cNvPr id="6" name="Picture 2" descr="D:\Mahmud Dwi Sulistiyo\ITTELKOM\KMA\Genap 2014\banner-template-slide.jpg"/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48"/>
          <a:stretch/>
        </p:blipFill>
        <p:spPr bwMode="auto">
          <a:xfrm>
            <a:off x="-1" y="0"/>
            <a:ext cx="9144000" cy="94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Mystogan\Pictures\logo-white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10" y="215591"/>
            <a:ext cx="2562304" cy="50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81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3" r:id="rId10"/>
    <p:sldLayoutId id="2147483682" r:id="rId11"/>
    <p:sldLayoutId id="2147483680" r:id="rId12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kern="1200">
          <a:solidFill>
            <a:schemeClr val="tx1">
              <a:lumMod val="75000"/>
              <a:lumOff val="25000"/>
            </a:schemeClr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9pPr>
    </p:titleStyle>
    <p:bodyStyle>
      <a:lvl1pPr marL="346075" indent="-346075" algn="l" defTabSz="457200" rtl="0" eaLnBrk="1" fontAlgn="base" hangingPunct="1">
        <a:spcBef>
          <a:spcPts val="600"/>
        </a:spcBef>
        <a:spcAft>
          <a:spcPct val="0"/>
        </a:spcAft>
        <a:buSzPct val="135000"/>
        <a:buBlip>
          <a:blip r:embed="rId17"/>
        </a:buBlip>
        <a:defRPr sz="2400" kern="1200">
          <a:solidFill>
            <a:schemeClr val="tx1"/>
          </a:solidFill>
          <a:latin typeface="Calibri" pitchFamily="34" charset="0"/>
          <a:ea typeface="Tahoma" pitchFamily="34" charset="0"/>
          <a:cs typeface="Tahoma" pitchFamily="34" charset="0"/>
        </a:defRPr>
      </a:lvl1pPr>
      <a:lvl2pPr marL="593725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595959"/>
        </a:buClr>
        <a:buFont typeface="Lucida Grande" charset="0"/>
        <a:buChar char="–"/>
        <a:defRPr sz="2200" kern="1200">
          <a:solidFill>
            <a:schemeClr val="tx1"/>
          </a:solidFill>
          <a:latin typeface="Calibri" pitchFamily="34" charset="0"/>
          <a:ea typeface="Tahoma" pitchFamily="34" charset="0"/>
          <a:cs typeface="Tahoma" pitchFamily="34" charset="0"/>
        </a:defRPr>
      </a:lvl2pPr>
      <a:lvl3pPr marL="822325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595959"/>
        </a:buClr>
        <a:buFont typeface="Wingdings" charset="0"/>
        <a:buChar char="§"/>
        <a:defRPr sz="2000" kern="1200">
          <a:solidFill>
            <a:schemeClr val="tx1"/>
          </a:solidFill>
          <a:latin typeface="Calibri" pitchFamily="34" charset="0"/>
          <a:ea typeface="Tahoma" pitchFamily="34" charset="0"/>
          <a:cs typeface="Tahoma" pitchFamily="34" charset="0"/>
        </a:defRPr>
      </a:lvl3pPr>
      <a:lvl4pPr marL="1050925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595959"/>
        </a:buClr>
        <a:buFont typeface="Arial" charset="0"/>
        <a:buChar char="–"/>
        <a:defRPr sz="1800" kern="1200">
          <a:solidFill>
            <a:schemeClr val="tx1"/>
          </a:solidFill>
          <a:latin typeface="Calibri" pitchFamily="34" charset="0"/>
          <a:ea typeface="Tahoma" pitchFamily="34" charset="0"/>
          <a:cs typeface="Tahoma" pitchFamily="34" charset="0"/>
        </a:defRPr>
      </a:lvl4pPr>
      <a:lvl5pPr marL="1233488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7F7F7F"/>
        </a:buClr>
        <a:buFont typeface="Wingdings" charset="0"/>
        <a:buChar char="§"/>
        <a:defRPr sz="1600" kern="1200">
          <a:solidFill>
            <a:schemeClr val="tx1"/>
          </a:solidFill>
          <a:latin typeface="Calibri" pitchFamily="34" charset="0"/>
          <a:ea typeface="Tahoma" pitchFamily="34" charset="0"/>
          <a:cs typeface="Tahoma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6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CSG3D3 </a:t>
            </a:r>
            <a:r>
              <a:rPr lang="en-US" dirty="0" smtClean="0"/>
              <a:t>| </a:t>
            </a:r>
            <a:r>
              <a:rPr lang="en-US" dirty="0" err="1" smtClean="0"/>
              <a:t>Teori</a:t>
            </a:r>
            <a:r>
              <a:rPr lang="en-US" dirty="0" smtClean="0"/>
              <a:t> </a:t>
            </a:r>
            <a:r>
              <a:rPr lang="en-US" dirty="0" err="1" smtClean="0"/>
              <a:t>Komputasi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Agung</a:t>
            </a:r>
            <a:r>
              <a:rPr lang="en-US" dirty="0" smtClean="0"/>
              <a:t> Toto </a:t>
            </a:r>
            <a:r>
              <a:rPr lang="en-US" dirty="0" err="1" smtClean="0"/>
              <a:t>Wibowo</a:t>
            </a:r>
            <a:endParaRPr lang="en-US" dirty="0" smtClean="0"/>
          </a:p>
          <a:p>
            <a:r>
              <a:rPr lang="en-US" dirty="0" smtClean="0"/>
              <a:t>Ahmad </a:t>
            </a:r>
            <a:r>
              <a:rPr lang="en-US" dirty="0" err="1" smtClean="0"/>
              <a:t>Suryan</a:t>
            </a:r>
            <a:endParaRPr lang="en-US" dirty="0" smtClean="0"/>
          </a:p>
          <a:p>
            <a:r>
              <a:rPr lang="en-US" dirty="0" err="1" smtClean="0"/>
              <a:t>Yanti</a:t>
            </a:r>
            <a:r>
              <a:rPr lang="en-US" dirty="0" smtClean="0"/>
              <a:t> </a:t>
            </a:r>
            <a:r>
              <a:rPr lang="en-US" dirty="0" err="1" smtClean="0"/>
              <a:t>Rusmawati</a:t>
            </a:r>
            <a:endParaRPr lang="en-US" dirty="0" smtClean="0"/>
          </a:p>
          <a:p>
            <a:r>
              <a:rPr lang="en-US" dirty="0" smtClean="0"/>
              <a:t>Mahmud </a:t>
            </a:r>
            <a:r>
              <a:rPr lang="en-US" dirty="0" err="1" smtClean="0"/>
              <a:t>Dwi</a:t>
            </a:r>
            <a:r>
              <a:rPr lang="en-US" dirty="0" smtClean="0"/>
              <a:t> </a:t>
            </a:r>
            <a:r>
              <a:rPr lang="en-US" dirty="0" err="1" smtClean="0"/>
              <a:t>Sulistiyo</a:t>
            </a:r>
            <a:endParaRPr lang="en-US" dirty="0" smtClean="0"/>
          </a:p>
          <a:p>
            <a:r>
              <a:rPr lang="en-US" dirty="0" err="1" smtClean="0"/>
              <a:t>Kurniawan</a:t>
            </a:r>
            <a:r>
              <a:rPr lang="en-US" dirty="0" smtClean="0"/>
              <a:t> </a:t>
            </a:r>
            <a:r>
              <a:rPr lang="en-US" dirty="0" err="1" smtClean="0"/>
              <a:t>Nur</a:t>
            </a:r>
            <a:r>
              <a:rPr lang="en-US" dirty="0" smtClean="0"/>
              <a:t> </a:t>
            </a:r>
            <a:r>
              <a:rPr lang="en-US" dirty="0" err="1" smtClean="0"/>
              <a:t>Ramadhani</a:t>
            </a:r>
            <a:endParaRPr lang="en-US" dirty="0" smtClean="0"/>
          </a:p>
          <a:p>
            <a:r>
              <a:rPr lang="en-US" dirty="0" smtClean="0"/>
              <a:t>Said Al </a:t>
            </a:r>
            <a:r>
              <a:rPr lang="en-US" dirty="0" err="1" smtClean="0"/>
              <a:t>Faraby</a:t>
            </a:r>
            <a:endParaRPr lang="en-US" dirty="0" smtClean="0"/>
          </a:p>
          <a:p>
            <a:r>
              <a:rPr lang="en-US" dirty="0" err="1" smtClean="0"/>
              <a:t>Dede</a:t>
            </a:r>
            <a:r>
              <a:rPr lang="en-US" dirty="0" smtClean="0"/>
              <a:t> </a:t>
            </a:r>
            <a:r>
              <a:rPr lang="en-US" dirty="0" err="1" smtClean="0"/>
              <a:t>Rohidin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KK Intelligence, Computing, and Multimedia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NFA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l-GR" dirty="0" smtClean="0"/>
              <a:t>ε</a:t>
            </a:r>
            <a:r>
              <a:rPr lang="en-US" dirty="0" smtClean="0"/>
              <a:t>-Move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7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 dirty="0" err="1"/>
              <a:t>Transisi</a:t>
            </a:r>
            <a:r>
              <a:rPr lang="en-US" altLang="id-ID" dirty="0"/>
              <a:t> yang </a:t>
            </a:r>
            <a:r>
              <a:rPr lang="en-US" altLang="id-ID" dirty="0" err="1"/>
              <a:t>Diperluas</a:t>
            </a:r>
            <a:r>
              <a:rPr lang="en-US" altLang="id-ID" dirty="0"/>
              <a:t> </a:t>
            </a:r>
            <a:r>
              <a:rPr lang="el-GR" altLang="id-ID" dirty="0"/>
              <a:t>ε</a:t>
            </a:r>
            <a:r>
              <a:rPr lang="en-US" altLang="id-ID" dirty="0" smtClean="0"/>
              <a:t>-NFA [2]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9725" indent="-339725">
              <a:buSzPct val="100000"/>
              <a:buFont typeface="Wingdings" pitchFamily="2" charset="2"/>
              <a:buAutoNum type="alphaLcPeriod"/>
            </a:pPr>
            <a:r>
              <a:rPr lang="en-US" altLang="id-ID" sz="2000" dirty="0" err="1" smtClean="0">
                <a:sym typeface="Symbol" pitchFamily="18" charset="2"/>
              </a:rPr>
              <a:t>Perhitungan</a:t>
            </a:r>
            <a:r>
              <a:rPr lang="en-US" altLang="id-ID" sz="2000" dirty="0" smtClean="0">
                <a:sym typeface="Symbol" pitchFamily="18" charset="2"/>
              </a:rPr>
              <a:t> </a:t>
            </a:r>
            <a:r>
              <a:rPr lang="en-US" altLang="id-ID" sz="2000" dirty="0" err="1" smtClean="0">
                <a:sym typeface="Symbol" pitchFamily="18" charset="2"/>
              </a:rPr>
              <a:t>transisi</a:t>
            </a:r>
            <a:r>
              <a:rPr lang="en-US" altLang="id-ID" sz="2000" dirty="0" smtClean="0">
                <a:sym typeface="Symbol" pitchFamily="18" charset="2"/>
              </a:rPr>
              <a:t> </a:t>
            </a:r>
            <a:r>
              <a:rPr lang="en-US" altLang="id-ID" sz="2000" dirty="0">
                <a:sym typeface="Symbol" pitchFamily="18" charset="2"/>
              </a:rPr>
              <a:t>’(q0, </a:t>
            </a:r>
            <a:r>
              <a:rPr lang="el-GR" altLang="id-ID" sz="2000" dirty="0">
                <a:cs typeface="Arial" charset="0"/>
                <a:sym typeface="Symbol" pitchFamily="18" charset="2"/>
              </a:rPr>
              <a:t>λ</a:t>
            </a:r>
            <a:r>
              <a:rPr lang="en-US" altLang="id-ID" sz="2000" dirty="0">
                <a:sym typeface="Symbol" pitchFamily="18" charset="2"/>
              </a:rPr>
              <a:t>) = </a:t>
            </a:r>
            <a:r>
              <a:rPr lang="el-GR" altLang="id-ID" sz="2000" dirty="0">
                <a:cs typeface="Arial" charset="0"/>
              </a:rPr>
              <a:t>ε</a:t>
            </a:r>
            <a:r>
              <a:rPr lang="en-US" altLang="id-ID" sz="2000" dirty="0">
                <a:cs typeface="Arial" charset="0"/>
              </a:rPr>
              <a:t>-closure(</a:t>
            </a:r>
            <a:r>
              <a:rPr lang="en-US" altLang="id-ID" sz="2000" dirty="0">
                <a:sym typeface="Symbol" pitchFamily="18" charset="2"/>
              </a:rPr>
              <a:t>q0) = {q0, q1}</a:t>
            </a:r>
            <a:endParaRPr lang="en-US" altLang="id-ID" sz="2000" dirty="0" smtClean="0">
              <a:sym typeface="Symbol" pitchFamily="18" charset="2"/>
            </a:endParaRPr>
          </a:p>
          <a:p>
            <a:pPr marL="339725" indent="-339725">
              <a:buSzPct val="100000"/>
              <a:buFont typeface="Wingdings" pitchFamily="2" charset="2"/>
              <a:buAutoNum type="alphaLcPeriod"/>
            </a:pPr>
            <a:r>
              <a:rPr lang="en-US" altLang="id-ID" sz="2000" dirty="0" err="1" smtClean="0">
                <a:sym typeface="Symbol" pitchFamily="18" charset="2"/>
              </a:rPr>
              <a:t>Cari</a:t>
            </a:r>
            <a:r>
              <a:rPr lang="en-US" altLang="id-ID" sz="2000" dirty="0" smtClean="0">
                <a:sym typeface="Symbol" pitchFamily="18" charset="2"/>
              </a:rPr>
              <a:t> </a:t>
            </a:r>
            <a:r>
              <a:rPr lang="en-US" altLang="id-ID" sz="2000" dirty="0" err="1">
                <a:sym typeface="Symbol" pitchFamily="18" charset="2"/>
              </a:rPr>
              <a:t>aturan</a:t>
            </a:r>
            <a:r>
              <a:rPr lang="en-US" altLang="id-ID" sz="2000" dirty="0">
                <a:sym typeface="Symbol" pitchFamily="18" charset="2"/>
              </a:rPr>
              <a:t> </a:t>
            </a:r>
            <a:r>
              <a:rPr lang="en-US" altLang="id-ID" sz="2000" dirty="0" err="1" smtClean="0">
                <a:sym typeface="Symbol" pitchFamily="18" charset="2"/>
              </a:rPr>
              <a:t>transisi</a:t>
            </a:r>
            <a:r>
              <a:rPr lang="en-US" altLang="id-ID" sz="2000" dirty="0" smtClean="0">
                <a:sym typeface="Symbol" pitchFamily="18" charset="2"/>
              </a:rPr>
              <a:t> (</a:t>
            </a:r>
            <a:r>
              <a:rPr lang="en-US" altLang="id-ID" sz="2000" dirty="0">
                <a:sym typeface="Symbol" pitchFamily="18" charset="2"/>
              </a:rPr>
              <a:t>q0, </a:t>
            </a:r>
            <a:r>
              <a:rPr lang="en-US" altLang="id-ID" sz="2000" dirty="0">
                <a:cs typeface="Arial" charset="0"/>
                <a:sym typeface="Symbol" pitchFamily="18" charset="2"/>
              </a:rPr>
              <a:t>5</a:t>
            </a:r>
            <a:r>
              <a:rPr lang="en-US" altLang="id-ID" sz="2000" dirty="0">
                <a:sym typeface="Symbol" pitchFamily="18" charset="2"/>
              </a:rPr>
              <a:t>) </a:t>
            </a:r>
            <a:r>
              <a:rPr lang="en-US" altLang="id-ID" sz="2000" dirty="0" err="1" smtClean="0">
                <a:sym typeface="Symbol" pitchFamily="18" charset="2"/>
              </a:rPr>
              <a:t>dengan</a:t>
            </a:r>
            <a:r>
              <a:rPr lang="en-US" altLang="id-ID" sz="2000" dirty="0" smtClean="0">
                <a:sym typeface="Symbol" pitchFamily="18" charset="2"/>
              </a:rPr>
              <a:t> </a:t>
            </a:r>
            <a:r>
              <a:rPr lang="en-US" altLang="id-ID" sz="2000" dirty="0" err="1">
                <a:sym typeface="Symbol" pitchFamily="18" charset="2"/>
              </a:rPr>
              <a:t>membaca</a:t>
            </a:r>
            <a:r>
              <a:rPr lang="en-US" altLang="id-ID" sz="2000" dirty="0">
                <a:sym typeface="Symbol" pitchFamily="18" charset="2"/>
              </a:rPr>
              <a:t> </a:t>
            </a:r>
            <a:r>
              <a:rPr lang="en-US" altLang="id-ID" sz="2000" dirty="0" err="1" smtClean="0">
                <a:sym typeface="Symbol" pitchFamily="18" charset="2"/>
              </a:rPr>
              <a:t>simbol</a:t>
            </a:r>
            <a:r>
              <a:rPr lang="en-US" altLang="id-ID" sz="2000" dirty="0" smtClean="0">
                <a:sym typeface="Symbol" pitchFamily="18" charset="2"/>
              </a:rPr>
              <a:t> ‘5’ </a:t>
            </a:r>
            <a:r>
              <a:rPr lang="en-US" altLang="id-ID" sz="2000" dirty="0" err="1">
                <a:sym typeface="Symbol" pitchFamily="18" charset="2"/>
              </a:rPr>
              <a:t>dari</a:t>
            </a:r>
            <a:r>
              <a:rPr lang="en-US" altLang="id-ID" sz="2000" dirty="0">
                <a:sym typeface="Symbol" pitchFamily="18" charset="2"/>
              </a:rPr>
              <a:t> </a:t>
            </a:r>
            <a:r>
              <a:rPr lang="en-US" altLang="id-ID" sz="2000" dirty="0" err="1">
                <a:sym typeface="Symbol" pitchFamily="18" charset="2"/>
              </a:rPr>
              <a:t>hasil</a:t>
            </a:r>
            <a:r>
              <a:rPr lang="en-US" altLang="id-ID" sz="2000" dirty="0">
                <a:sym typeface="Symbol" pitchFamily="18" charset="2"/>
              </a:rPr>
              <a:t> </a:t>
            </a:r>
            <a:r>
              <a:rPr lang="en-US" altLang="id-ID" sz="2000" dirty="0" err="1">
                <a:sym typeface="Symbol" pitchFamily="18" charset="2"/>
              </a:rPr>
              <a:t>aturan</a:t>
            </a:r>
            <a:r>
              <a:rPr lang="en-US" altLang="id-ID" sz="2000" dirty="0">
                <a:sym typeface="Symbol" pitchFamily="18" charset="2"/>
              </a:rPr>
              <a:t> </a:t>
            </a:r>
            <a:r>
              <a:rPr lang="en-US" altLang="id-ID" sz="2000" dirty="0" err="1" smtClean="0">
                <a:sym typeface="Symbol" pitchFamily="18" charset="2"/>
              </a:rPr>
              <a:t>transisi</a:t>
            </a:r>
            <a:r>
              <a:rPr lang="en-US" altLang="id-ID" sz="2000" dirty="0" smtClean="0">
                <a:sym typeface="Symbol" pitchFamily="18" charset="2"/>
              </a:rPr>
              <a:t> </a:t>
            </a:r>
            <a:r>
              <a:rPr lang="en-US" altLang="id-ID" sz="2000" dirty="0" err="1" smtClean="0">
                <a:sym typeface="Symbol" pitchFamily="18" charset="2"/>
              </a:rPr>
              <a:t>sebelumnya</a:t>
            </a:r>
            <a:r>
              <a:rPr lang="en-US" altLang="id-ID" sz="2000" dirty="0" smtClean="0">
                <a:sym typeface="Symbol" pitchFamily="18" charset="2"/>
              </a:rPr>
              <a:t>, </a:t>
            </a:r>
            <a:r>
              <a:rPr lang="en-US" altLang="id-ID" sz="2000" dirty="0" err="1" smtClean="0">
                <a:sym typeface="Symbol" pitchFamily="18" charset="2"/>
              </a:rPr>
              <a:t>yaitu</a:t>
            </a:r>
            <a:r>
              <a:rPr lang="en-US" altLang="id-ID" sz="2000" dirty="0" smtClean="0">
                <a:sym typeface="Symbol" pitchFamily="18" charset="2"/>
              </a:rPr>
              <a:t> </a:t>
            </a:r>
            <a:r>
              <a:rPr lang="en-US" altLang="id-ID" sz="2000" dirty="0">
                <a:sym typeface="Symbol" pitchFamily="18" charset="2"/>
              </a:rPr>
              <a:t>’(q0, </a:t>
            </a:r>
            <a:r>
              <a:rPr lang="el-GR" altLang="id-ID" sz="2000" dirty="0">
                <a:cs typeface="Arial" charset="0"/>
                <a:sym typeface="Symbol" pitchFamily="18" charset="2"/>
              </a:rPr>
              <a:t>λ</a:t>
            </a:r>
            <a:r>
              <a:rPr lang="en-US" altLang="id-ID" sz="2000" dirty="0" smtClean="0">
                <a:sym typeface="Symbol" pitchFamily="18" charset="2"/>
              </a:rPr>
              <a:t>)</a:t>
            </a:r>
          </a:p>
          <a:p>
            <a:pPr marL="339725" lvl="1" indent="4763">
              <a:buNone/>
            </a:pPr>
            <a:r>
              <a:rPr lang="en-US" altLang="id-ID" sz="2000" dirty="0" smtClean="0">
                <a:sym typeface="Symbol" pitchFamily="18" charset="2"/>
              </a:rPr>
              <a:t>(</a:t>
            </a:r>
            <a:r>
              <a:rPr lang="en-US" altLang="id-ID" sz="2000" dirty="0">
                <a:sym typeface="Symbol" pitchFamily="18" charset="2"/>
              </a:rPr>
              <a:t>q0, </a:t>
            </a:r>
            <a:r>
              <a:rPr lang="en-US" altLang="id-ID" sz="2000" dirty="0" smtClean="0">
                <a:cs typeface="Arial" charset="0"/>
                <a:sym typeface="Symbol" pitchFamily="18" charset="2"/>
              </a:rPr>
              <a:t>5</a:t>
            </a:r>
            <a:r>
              <a:rPr lang="en-US" altLang="id-ID" sz="2000" dirty="0" smtClean="0">
                <a:sym typeface="Symbol" pitchFamily="18" charset="2"/>
              </a:rPr>
              <a:t>)	= (</a:t>
            </a:r>
            <a:r>
              <a:rPr lang="en-US" altLang="id-ID" sz="2000" dirty="0">
                <a:sym typeface="Symbol" pitchFamily="18" charset="2"/>
              </a:rPr>
              <a:t>’(q0, </a:t>
            </a:r>
            <a:r>
              <a:rPr lang="el-GR" altLang="id-ID" sz="2000" dirty="0">
                <a:cs typeface="Arial" charset="0"/>
                <a:sym typeface="Symbol" pitchFamily="18" charset="2"/>
              </a:rPr>
              <a:t>λ</a:t>
            </a:r>
            <a:r>
              <a:rPr lang="en-US" altLang="id-ID" sz="2000" dirty="0">
                <a:sym typeface="Symbol" pitchFamily="18" charset="2"/>
              </a:rPr>
              <a:t>)</a:t>
            </a:r>
            <a:r>
              <a:rPr lang="en-US" altLang="id-ID" sz="2000" dirty="0" smtClean="0">
                <a:sym typeface="Symbol" pitchFamily="18" charset="2"/>
              </a:rPr>
              <a:t>, </a:t>
            </a:r>
            <a:r>
              <a:rPr lang="en-US" altLang="id-ID" sz="2000" dirty="0" smtClean="0">
                <a:cs typeface="Arial" charset="0"/>
                <a:sym typeface="Symbol" pitchFamily="18" charset="2"/>
              </a:rPr>
              <a:t>5</a:t>
            </a:r>
            <a:r>
              <a:rPr lang="en-US" altLang="id-ID" sz="2000" dirty="0" smtClean="0">
                <a:sym typeface="Symbol" pitchFamily="18" charset="2"/>
              </a:rPr>
              <a:t>)</a:t>
            </a:r>
          </a:p>
          <a:p>
            <a:pPr marL="339725" lvl="1" indent="4763">
              <a:buNone/>
            </a:pPr>
            <a:r>
              <a:rPr lang="en-US" altLang="id-ID" sz="2000" dirty="0" smtClean="0">
                <a:sym typeface="Symbol" pitchFamily="18" charset="2"/>
              </a:rPr>
              <a:t>			= ({</a:t>
            </a:r>
            <a:r>
              <a:rPr lang="en-US" altLang="id-ID" sz="2000" dirty="0">
                <a:sym typeface="Symbol" pitchFamily="18" charset="2"/>
              </a:rPr>
              <a:t>q0, q1}, </a:t>
            </a:r>
            <a:r>
              <a:rPr lang="en-US" altLang="id-ID" sz="2000" dirty="0">
                <a:cs typeface="Arial" charset="0"/>
                <a:sym typeface="Symbol" pitchFamily="18" charset="2"/>
              </a:rPr>
              <a:t>5</a:t>
            </a:r>
            <a:r>
              <a:rPr lang="en-US" altLang="id-ID" sz="2000" dirty="0">
                <a:sym typeface="Symbol" pitchFamily="18" charset="2"/>
              </a:rPr>
              <a:t>)</a:t>
            </a:r>
            <a:endParaRPr lang="en-US" altLang="id-ID" sz="2000" dirty="0" smtClean="0">
              <a:sym typeface="Symbol" pitchFamily="18" charset="2"/>
            </a:endParaRPr>
          </a:p>
          <a:p>
            <a:pPr marL="339725" lvl="1" indent="4763">
              <a:buNone/>
            </a:pPr>
            <a:r>
              <a:rPr lang="en-US" altLang="id-ID" sz="2000" dirty="0">
                <a:sym typeface="Symbol" pitchFamily="18" charset="2"/>
              </a:rPr>
              <a:t>	</a:t>
            </a:r>
            <a:r>
              <a:rPr lang="en-US" altLang="id-ID" sz="2000" dirty="0" smtClean="0">
                <a:sym typeface="Symbol" pitchFamily="18" charset="2"/>
              </a:rPr>
              <a:t>		= (q0, </a:t>
            </a:r>
            <a:r>
              <a:rPr lang="en-US" altLang="id-ID" sz="2000" dirty="0" smtClean="0">
                <a:cs typeface="Arial" charset="0"/>
                <a:sym typeface="Symbol" pitchFamily="18" charset="2"/>
              </a:rPr>
              <a:t>5</a:t>
            </a:r>
            <a:r>
              <a:rPr lang="en-US" altLang="id-ID" sz="2000" dirty="0" smtClean="0">
                <a:sym typeface="Symbol" pitchFamily="18" charset="2"/>
              </a:rPr>
              <a:t>)  (q1, </a:t>
            </a:r>
            <a:r>
              <a:rPr lang="en-US" altLang="id-ID" sz="2000" dirty="0" smtClean="0">
                <a:cs typeface="Arial" charset="0"/>
                <a:sym typeface="Symbol" pitchFamily="18" charset="2"/>
              </a:rPr>
              <a:t>5</a:t>
            </a:r>
            <a:r>
              <a:rPr lang="en-US" altLang="id-ID" sz="2000" dirty="0" smtClean="0">
                <a:sym typeface="Symbol" pitchFamily="18" charset="2"/>
              </a:rPr>
              <a:t>) = {}  {q1, q4} = </a:t>
            </a:r>
            <a:r>
              <a:rPr lang="en-US" altLang="id-ID" sz="2000" dirty="0">
                <a:sym typeface="Symbol" pitchFamily="18" charset="2"/>
              </a:rPr>
              <a:t>{q1, q4}</a:t>
            </a:r>
            <a:endParaRPr lang="en-US" altLang="id-ID" sz="2000" dirty="0" smtClean="0">
              <a:sym typeface="Symbol" pitchFamily="18" charset="2"/>
            </a:endParaRPr>
          </a:p>
          <a:p>
            <a:pPr marL="339725" indent="-339725">
              <a:buSzPct val="100000"/>
              <a:buFont typeface="Wingdings" pitchFamily="2" charset="2"/>
              <a:buAutoNum type="alphaLcPeriod"/>
            </a:pPr>
            <a:r>
              <a:rPr lang="en-US" altLang="id-ID" sz="2000" dirty="0" err="1" smtClean="0">
                <a:sym typeface="Symbol" pitchFamily="18" charset="2"/>
              </a:rPr>
              <a:t>Cari</a:t>
            </a:r>
            <a:r>
              <a:rPr lang="en-US" altLang="id-ID" sz="2000" dirty="0" smtClean="0">
                <a:sym typeface="Symbol" pitchFamily="18" charset="2"/>
              </a:rPr>
              <a:t> </a:t>
            </a:r>
            <a:r>
              <a:rPr lang="el-GR" altLang="id-ID" sz="2000" dirty="0" smtClean="0"/>
              <a:t>ε</a:t>
            </a:r>
            <a:r>
              <a:rPr lang="en-US" altLang="id-ID" sz="2000" dirty="0"/>
              <a:t>-closure </a:t>
            </a:r>
            <a:r>
              <a:rPr lang="en-US" altLang="id-ID" sz="2000" dirty="0" err="1" smtClean="0"/>
              <a:t>dari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hasil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sebelumnya</a:t>
            </a:r>
            <a:r>
              <a:rPr lang="en-US" altLang="id-ID" sz="2000" dirty="0" smtClean="0"/>
              <a:t>, </a:t>
            </a:r>
            <a:r>
              <a:rPr lang="en-US" altLang="id-ID" sz="2000" dirty="0" err="1" smtClean="0"/>
              <a:t>yaitu</a:t>
            </a:r>
            <a:r>
              <a:rPr lang="en-US" altLang="id-ID" sz="2000" dirty="0" smtClean="0"/>
              <a:t> </a:t>
            </a:r>
            <a:r>
              <a:rPr lang="en-US" altLang="id-ID" sz="2000" dirty="0">
                <a:sym typeface="Symbol" pitchFamily="18" charset="2"/>
              </a:rPr>
              <a:t>{q1, q4}</a:t>
            </a:r>
            <a:endParaRPr lang="en-US" altLang="id-ID" sz="2000" dirty="0" smtClean="0"/>
          </a:p>
          <a:p>
            <a:pPr marL="339725" indent="0">
              <a:buSzPct val="100000"/>
              <a:buNone/>
            </a:pPr>
            <a:r>
              <a:rPr lang="en-US" altLang="id-ID" sz="2000" dirty="0" smtClean="0">
                <a:sym typeface="Symbol" pitchFamily="18" charset="2"/>
              </a:rPr>
              <a:t></a:t>
            </a:r>
            <a:r>
              <a:rPr lang="en-US" altLang="id-ID" sz="2000" dirty="0">
                <a:sym typeface="Symbol" pitchFamily="18" charset="2"/>
              </a:rPr>
              <a:t>’(q0, </a:t>
            </a:r>
            <a:r>
              <a:rPr lang="en-US" altLang="id-ID" sz="2000" dirty="0">
                <a:cs typeface="Arial" charset="0"/>
                <a:sym typeface="Symbol" pitchFamily="18" charset="2"/>
              </a:rPr>
              <a:t>5</a:t>
            </a:r>
            <a:r>
              <a:rPr lang="en-US" altLang="id-ID" sz="2000" dirty="0">
                <a:sym typeface="Symbol" pitchFamily="18" charset="2"/>
              </a:rPr>
              <a:t>)	</a:t>
            </a:r>
            <a:r>
              <a:rPr lang="en-US" altLang="id-ID" sz="2000" dirty="0" smtClean="0">
                <a:sym typeface="Symbol" pitchFamily="18" charset="2"/>
              </a:rPr>
              <a:t>= </a:t>
            </a:r>
            <a:r>
              <a:rPr lang="el-GR" altLang="id-ID" sz="2000" dirty="0"/>
              <a:t>ε</a:t>
            </a:r>
            <a:r>
              <a:rPr lang="en-US" altLang="id-ID" sz="2000" dirty="0"/>
              <a:t>-closure(</a:t>
            </a:r>
            <a:r>
              <a:rPr lang="en-US" altLang="id-ID" sz="2000" dirty="0">
                <a:sym typeface="Symbol" pitchFamily="18" charset="2"/>
              </a:rPr>
              <a:t>(</a:t>
            </a:r>
            <a:r>
              <a:rPr lang="en-US" altLang="id-ID" sz="2000" dirty="0"/>
              <a:t>q0</a:t>
            </a:r>
            <a:r>
              <a:rPr lang="en-US" altLang="id-ID" sz="2000" dirty="0">
                <a:sym typeface="Symbol" pitchFamily="18" charset="2"/>
              </a:rPr>
              <a:t>, 5</a:t>
            </a:r>
            <a:r>
              <a:rPr lang="en-US" altLang="id-ID" sz="2000" dirty="0" smtClean="0">
                <a:sym typeface="Symbol" pitchFamily="18" charset="2"/>
              </a:rPr>
              <a:t>))</a:t>
            </a:r>
          </a:p>
          <a:p>
            <a:pPr marL="339725" indent="0">
              <a:buSzPct val="100000"/>
              <a:buNone/>
            </a:pPr>
            <a:r>
              <a:rPr lang="en-US" altLang="id-ID" sz="2000" dirty="0">
                <a:sym typeface="Symbol" pitchFamily="18" charset="2"/>
              </a:rPr>
              <a:t>	</a:t>
            </a:r>
            <a:r>
              <a:rPr lang="en-US" altLang="id-ID" sz="2000" dirty="0" smtClean="0">
                <a:sym typeface="Symbol" pitchFamily="18" charset="2"/>
              </a:rPr>
              <a:t>		= </a:t>
            </a:r>
            <a:r>
              <a:rPr lang="el-GR" altLang="id-ID" sz="2000" dirty="0">
                <a:cs typeface="Arial" charset="0"/>
              </a:rPr>
              <a:t>ε</a:t>
            </a:r>
            <a:r>
              <a:rPr lang="en-US" altLang="id-ID" sz="2000" dirty="0">
                <a:cs typeface="Arial" charset="0"/>
              </a:rPr>
              <a:t>-closure({q1, q4</a:t>
            </a:r>
            <a:r>
              <a:rPr lang="en-US" altLang="id-ID" sz="2000" dirty="0" smtClean="0">
                <a:cs typeface="Arial" charset="0"/>
              </a:rPr>
              <a:t>}</a:t>
            </a:r>
            <a:r>
              <a:rPr lang="en-US" altLang="id-ID" sz="2000" dirty="0" smtClean="0">
                <a:sym typeface="Symbol" pitchFamily="18" charset="2"/>
              </a:rPr>
              <a:t>)</a:t>
            </a:r>
          </a:p>
          <a:p>
            <a:pPr marL="839788" lvl="1" indent="-495300">
              <a:buNone/>
            </a:pPr>
            <a:r>
              <a:rPr lang="en-US" altLang="id-ID" sz="2000" dirty="0">
                <a:sym typeface="Symbol" pitchFamily="18" charset="2"/>
              </a:rPr>
              <a:t>	</a:t>
            </a:r>
            <a:r>
              <a:rPr lang="en-US" altLang="id-ID" sz="2000" dirty="0" smtClean="0">
                <a:sym typeface="Symbol" pitchFamily="18" charset="2"/>
              </a:rPr>
              <a:t>		= </a:t>
            </a:r>
            <a:r>
              <a:rPr lang="el-GR" altLang="id-ID" sz="2000" dirty="0">
                <a:cs typeface="Arial" charset="0"/>
              </a:rPr>
              <a:t>ε</a:t>
            </a:r>
            <a:r>
              <a:rPr lang="en-US" altLang="id-ID" sz="2000" dirty="0">
                <a:cs typeface="Arial" charset="0"/>
              </a:rPr>
              <a:t>-closure(q1</a:t>
            </a:r>
            <a:r>
              <a:rPr lang="en-US" altLang="id-ID" sz="2000" dirty="0">
                <a:sym typeface="Symbol" pitchFamily="18" charset="2"/>
              </a:rPr>
              <a:t>)  </a:t>
            </a:r>
            <a:r>
              <a:rPr lang="el-GR" altLang="id-ID" sz="2000" dirty="0">
                <a:cs typeface="Arial" charset="0"/>
              </a:rPr>
              <a:t>ε</a:t>
            </a:r>
            <a:r>
              <a:rPr lang="en-US" altLang="id-ID" sz="2000" dirty="0">
                <a:cs typeface="Arial" charset="0"/>
              </a:rPr>
              <a:t>-closure(q4</a:t>
            </a:r>
            <a:r>
              <a:rPr lang="en-US" altLang="id-ID" sz="2000" dirty="0">
                <a:sym typeface="Symbol" pitchFamily="18" charset="2"/>
              </a:rPr>
              <a:t>)</a:t>
            </a:r>
          </a:p>
          <a:p>
            <a:pPr marL="839788" lvl="1" indent="-495300">
              <a:buNone/>
            </a:pPr>
            <a:r>
              <a:rPr lang="en-US" altLang="id-ID" sz="2000" dirty="0" smtClean="0">
                <a:sym typeface="Symbol" pitchFamily="18" charset="2"/>
              </a:rPr>
              <a:t>			= </a:t>
            </a:r>
            <a:r>
              <a:rPr lang="en-US" altLang="id-ID" sz="2000" dirty="0">
                <a:sym typeface="Symbol" pitchFamily="18" charset="2"/>
              </a:rPr>
              <a:t>{q1}  {q4</a:t>
            </a:r>
            <a:r>
              <a:rPr lang="en-US" altLang="id-ID" sz="2000" dirty="0" smtClean="0">
                <a:sym typeface="Symbol" pitchFamily="18" charset="2"/>
              </a:rPr>
              <a:t>} = {</a:t>
            </a:r>
            <a:r>
              <a:rPr lang="en-US" altLang="id-ID" sz="2000" dirty="0">
                <a:sym typeface="Symbol" pitchFamily="18" charset="2"/>
              </a:rPr>
              <a:t>q1, q4</a:t>
            </a:r>
            <a:r>
              <a:rPr lang="en-US" altLang="id-ID" sz="2000" dirty="0" smtClean="0">
                <a:sym typeface="Symbol" pitchFamily="18" charset="2"/>
              </a:rPr>
              <a:t>}</a:t>
            </a:r>
            <a:endParaRPr lang="en-US" altLang="id-ID" sz="2000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18137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 dirty="0" err="1"/>
              <a:t>Transisi</a:t>
            </a:r>
            <a:r>
              <a:rPr lang="en-US" altLang="id-ID" dirty="0"/>
              <a:t> yang </a:t>
            </a:r>
            <a:r>
              <a:rPr lang="en-US" altLang="id-ID" dirty="0" err="1"/>
              <a:t>Diperluas</a:t>
            </a:r>
            <a:r>
              <a:rPr lang="en-US" altLang="id-ID" dirty="0"/>
              <a:t> </a:t>
            </a:r>
            <a:r>
              <a:rPr lang="el-GR" altLang="id-ID" dirty="0"/>
              <a:t>ε</a:t>
            </a:r>
            <a:r>
              <a:rPr lang="en-US" altLang="id-ID" dirty="0"/>
              <a:t>-NFA </a:t>
            </a:r>
            <a:r>
              <a:rPr lang="en-US" altLang="id-ID" dirty="0" smtClean="0"/>
              <a:t>[3]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9725" indent="-339725">
              <a:buSzPct val="100000"/>
              <a:buFont typeface="Wingdings" pitchFamily="2" charset="2"/>
              <a:buAutoNum type="alphaLcPeriod"/>
            </a:pPr>
            <a:r>
              <a:rPr lang="en-US" altLang="id-ID" sz="2000" dirty="0" err="1">
                <a:sym typeface="Symbol" pitchFamily="18" charset="2"/>
              </a:rPr>
              <a:t>Cari</a:t>
            </a:r>
            <a:r>
              <a:rPr lang="en-US" altLang="id-ID" sz="2000" dirty="0">
                <a:sym typeface="Symbol" pitchFamily="18" charset="2"/>
              </a:rPr>
              <a:t> </a:t>
            </a:r>
            <a:r>
              <a:rPr lang="en-US" altLang="id-ID" sz="2000" dirty="0" err="1">
                <a:sym typeface="Symbol" pitchFamily="18" charset="2"/>
              </a:rPr>
              <a:t>aturan</a:t>
            </a:r>
            <a:r>
              <a:rPr lang="en-US" altLang="id-ID" sz="2000" dirty="0">
                <a:sym typeface="Symbol" pitchFamily="18" charset="2"/>
              </a:rPr>
              <a:t> </a:t>
            </a:r>
            <a:r>
              <a:rPr lang="en-US" altLang="id-ID" sz="2000" dirty="0" err="1">
                <a:sym typeface="Symbol" pitchFamily="18" charset="2"/>
              </a:rPr>
              <a:t>transisi</a:t>
            </a:r>
            <a:r>
              <a:rPr lang="en-US" altLang="id-ID" sz="2000" dirty="0">
                <a:sym typeface="Symbol" pitchFamily="18" charset="2"/>
              </a:rPr>
              <a:t> (q0, </a:t>
            </a:r>
            <a:r>
              <a:rPr lang="en-US" altLang="id-ID" sz="2000" dirty="0" smtClean="0">
                <a:cs typeface="Arial" charset="0"/>
                <a:sym typeface="Symbol" pitchFamily="18" charset="2"/>
              </a:rPr>
              <a:t>5.</a:t>
            </a:r>
            <a:r>
              <a:rPr lang="en-US" altLang="id-ID" sz="2000" dirty="0" smtClean="0">
                <a:sym typeface="Symbol" pitchFamily="18" charset="2"/>
              </a:rPr>
              <a:t>) </a:t>
            </a:r>
            <a:r>
              <a:rPr lang="en-US" altLang="id-ID" sz="2000" dirty="0" err="1">
                <a:sym typeface="Symbol" pitchFamily="18" charset="2"/>
              </a:rPr>
              <a:t>dengan</a:t>
            </a:r>
            <a:r>
              <a:rPr lang="en-US" altLang="id-ID" sz="2000" dirty="0">
                <a:sym typeface="Symbol" pitchFamily="18" charset="2"/>
              </a:rPr>
              <a:t> </a:t>
            </a:r>
            <a:r>
              <a:rPr lang="en-US" altLang="id-ID" sz="2000" dirty="0" err="1">
                <a:sym typeface="Symbol" pitchFamily="18" charset="2"/>
              </a:rPr>
              <a:t>membaca</a:t>
            </a:r>
            <a:r>
              <a:rPr lang="en-US" altLang="id-ID" sz="2000" dirty="0">
                <a:sym typeface="Symbol" pitchFamily="18" charset="2"/>
              </a:rPr>
              <a:t> </a:t>
            </a:r>
            <a:r>
              <a:rPr lang="en-US" altLang="id-ID" sz="2000" dirty="0" err="1">
                <a:sym typeface="Symbol" pitchFamily="18" charset="2"/>
              </a:rPr>
              <a:t>simbol</a:t>
            </a:r>
            <a:r>
              <a:rPr lang="en-US" altLang="id-ID" sz="2000" dirty="0">
                <a:sym typeface="Symbol" pitchFamily="18" charset="2"/>
              </a:rPr>
              <a:t> </a:t>
            </a:r>
            <a:r>
              <a:rPr lang="en-US" altLang="id-ID" sz="2000" dirty="0" smtClean="0">
                <a:sym typeface="Symbol" pitchFamily="18" charset="2"/>
              </a:rPr>
              <a:t>‘.’ </a:t>
            </a:r>
            <a:r>
              <a:rPr lang="en-US" altLang="id-ID" sz="2000" dirty="0" err="1">
                <a:sym typeface="Symbol" pitchFamily="18" charset="2"/>
              </a:rPr>
              <a:t>dari</a:t>
            </a:r>
            <a:r>
              <a:rPr lang="en-US" altLang="id-ID" sz="2000" dirty="0">
                <a:sym typeface="Symbol" pitchFamily="18" charset="2"/>
              </a:rPr>
              <a:t> </a:t>
            </a:r>
            <a:r>
              <a:rPr lang="en-US" altLang="id-ID" sz="2000" dirty="0" err="1">
                <a:sym typeface="Symbol" pitchFamily="18" charset="2"/>
              </a:rPr>
              <a:t>hasil</a:t>
            </a:r>
            <a:r>
              <a:rPr lang="en-US" altLang="id-ID" sz="2000" dirty="0">
                <a:sym typeface="Symbol" pitchFamily="18" charset="2"/>
              </a:rPr>
              <a:t> </a:t>
            </a:r>
            <a:r>
              <a:rPr lang="en-US" altLang="id-ID" sz="2000" dirty="0" err="1">
                <a:sym typeface="Symbol" pitchFamily="18" charset="2"/>
              </a:rPr>
              <a:t>aturan</a:t>
            </a:r>
            <a:r>
              <a:rPr lang="en-US" altLang="id-ID" sz="2000" dirty="0">
                <a:sym typeface="Symbol" pitchFamily="18" charset="2"/>
              </a:rPr>
              <a:t> </a:t>
            </a:r>
            <a:r>
              <a:rPr lang="en-US" altLang="id-ID" sz="2000" dirty="0" err="1">
                <a:sym typeface="Symbol" pitchFamily="18" charset="2"/>
              </a:rPr>
              <a:t>transisi</a:t>
            </a:r>
            <a:r>
              <a:rPr lang="en-US" altLang="id-ID" sz="2000" dirty="0">
                <a:sym typeface="Symbol" pitchFamily="18" charset="2"/>
              </a:rPr>
              <a:t> </a:t>
            </a:r>
            <a:r>
              <a:rPr lang="en-US" altLang="id-ID" sz="2000" dirty="0" err="1">
                <a:sym typeface="Symbol" pitchFamily="18" charset="2"/>
              </a:rPr>
              <a:t>sebelumnya</a:t>
            </a:r>
            <a:r>
              <a:rPr lang="en-US" altLang="id-ID" sz="2000" dirty="0">
                <a:sym typeface="Symbol" pitchFamily="18" charset="2"/>
              </a:rPr>
              <a:t>, </a:t>
            </a:r>
            <a:r>
              <a:rPr lang="en-US" altLang="id-ID" sz="2000" dirty="0" err="1">
                <a:sym typeface="Symbol" pitchFamily="18" charset="2"/>
              </a:rPr>
              <a:t>yaitu</a:t>
            </a:r>
            <a:r>
              <a:rPr lang="en-US" altLang="id-ID" sz="2000" dirty="0">
                <a:sym typeface="Symbol" pitchFamily="18" charset="2"/>
              </a:rPr>
              <a:t> ’(</a:t>
            </a:r>
            <a:r>
              <a:rPr lang="en-US" altLang="id-ID" sz="2000" dirty="0" smtClean="0">
                <a:sym typeface="Symbol" pitchFamily="18" charset="2"/>
              </a:rPr>
              <a:t>q0, 5)</a:t>
            </a:r>
            <a:endParaRPr lang="en-US" altLang="id-ID" sz="2000" dirty="0">
              <a:sym typeface="Symbol" pitchFamily="18" charset="2"/>
            </a:endParaRPr>
          </a:p>
          <a:p>
            <a:pPr marL="339725" lvl="1" indent="4763">
              <a:buNone/>
            </a:pPr>
            <a:r>
              <a:rPr lang="en-US" altLang="id-ID" sz="2000" dirty="0">
                <a:sym typeface="Symbol" pitchFamily="18" charset="2"/>
              </a:rPr>
              <a:t>(q0, </a:t>
            </a:r>
            <a:r>
              <a:rPr lang="en-US" altLang="id-ID" sz="2000" dirty="0" smtClean="0">
                <a:cs typeface="Arial" charset="0"/>
                <a:sym typeface="Symbol" pitchFamily="18" charset="2"/>
              </a:rPr>
              <a:t>5.</a:t>
            </a:r>
            <a:r>
              <a:rPr lang="en-US" altLang="id-ID" sz="2000" dirty="0" smtClean="0">
                <a:sym typeface="Symbol" pitchFamily="18" charset="2"/>
              </a:rPr>
              <a:t>)</a:t>
            </a:r>
            <a:r>
              <a:rPr lang="en-US" altLang="id-ID" sz="2000" dirty="0">
                <a:sym typeface="Symbol" pitchFamily="18" charset="2"/>
              </a:rPr>
              <a:t>	= (’(q0, </a:t>
            </a:r>
            <a:r>
              <a:rPr lang="en-US" altLang="id-ID" sz="2000" dirty="0" smtClean="0">
                <a:cs typeface="Arial" charset="0"/>
                <a:sym typeface="Symbol" pitchFamily="18" charset="2"/>
              </a:rPr>
              <a:t>5</a:t>
            </a:r>
            <a:r>
              <a:rPr lang="en-US" altLang="id-ID" sz="2000" dirty="0" smtClean="0">
                <a:sym typeface="Symbol" pitchFamily="18" charset="2"/>
              </a:rPr>
              <a:t>), </a:t>
            </a:r>
            <a:r>
              <a:rPr lang="en-US" altLang="id-ID" sz="2000" dirty="0" smtClean="0">
                <a:cs typeface="Arial" charset="0"/>
                <a:sym typeface="Symbol" pitchFamily="18" charset="2"/>
              </a:rPr>
              <a:t>.</a:t>
            </a:r>
            <a:r>
              <a:rPr lang="en-US" altLang="id-ID" sz="2000" dirty="0" smtClean="0">
                <a:sym typeface="Symbol" pitchFamily="18" charset="2"/>
              </a:rPr>
              <a:t>)</a:t>
            </a:r>
            <a:endParaRPr lang="en-US" altLang="id-ID" sz="2000" dirty="0">
              <a:sym typeface="Symbol" pitchFamily="18" charset="2"/>
            </a:endParaRPr>
          </a:p>
          <a:p>
            <a:pPr marL="339725" lvl="1" indent="4763">
              <a:buNone/>
            </a:pPr>
            <a:r>
              <a:rPr lang="en-US" altLang="id-ID" sz="2000" dirty="0">
                <a:sym typeface="Symbol" pitchFamily="18" charset="2"/>
              </a:rPr>
              <a:t>			= ({</a:t>
            </a:r>
            <a:r>
              <a:rPr lang="en-US" altLang="id-ID" sz="2000" dirty="0" smtClean="0">
                <a:sym typeface="Symbol" pitchFamily="18" charset="2"/>
              </a:rPr>
              <a:t>q1, q4}, </a:t>
            </a:r>
            <a:r>
              <a:rPr lang="en-US" altLang="id-ID" sz="2000" dirty="0" smtClean="0">
                <a:cs typeface="Arial" charset="0"/>
                <a:sym typeface="Symbol" pitchFamily="18" charset="2"/>
              </a:rPr>
              <a:t>.</a:t>
            </a:r>
            <a:r>
              <a:rPr lang="en-US" altLang="id-ID" sz="2000" dirty="0" smtClean="0">
                <a:sym typeface="Symbol" pitchFamily="18" charset="2"/>
              </a:rPr>
              <a:t>)</a:t>
            </a:r>
            <a:endParaRPr lang="en-US" altLang="id-ID" sz="2000" dirty="0">
              <a:sym typeface="Symbol" pitchFamily="18" charset="2"/>
            </a:endParaRPr>
          </a:p>
          <a:p>
            <a:pPr marL="339725" lvl="1" indent="4763">
              <a:buNone/>
            </a:pPr>
            <a:r>
              <a:rPr lang="en-US" altLang="id-ID" sz="2000" dirty="0">
                <a:sym typeface="Symbol" pitchFamily="18" charset="2"/>
              </a:rPr>
              <a:t>			= (</a:t>
            </a:r>
            <a:r>
              <a:rPr lang="en-US" altLang="id-ID" sz="2000" dirty="0" smtClean="0">
                <a:sym typeface="Symbol" pitchFamily="18" charset="2"/>
              </a:rPr>
              <a:t>q1, </a:t>
            </a:r>
            <a:r>
              <a:rPr lang="en-US" altLang="id-ID" sz="2000" dirty="0" smtClean="0">
                <a:cs typeface="Arial" charset="0"/>
                <a:sym typeface="Symbol" pitchFamily="18" charset="2"/>
              </a:rPr>
              <a:t>.</a:t>
            </a:r>
            <a:r>
              <a:rPr lang="en-US" altLang="id-ID" sz="2000" dirty="0" smtClean="0">
                <a:sym typeface="Symbol" pitchFamily="18" charset="2"/>
              </a:rPr>
              <a:t>) </a:t>
            </a:r>
            <a:r>
              <a:rPr lang="en-US" altLang="id-ID" sz="2000" dirty="0">
                <a:sym typeface="Symbol" pitchFamily="18" charset="2"/>
              </a:rPr>
              <a:t> (</a:t>
            </a:r>
            <a:r>
              <a:rPr lang="en-US" altLang="id-ID" sz="2000" dirty="0" smtClean="0">
                <a:sym typeface="Symbol" pitchFamily="18" charset="2"/>
              </a:rPr>
              <a:t>q4, </a:t>
            </a:r>
            <a:r>
              <a:rPr lang="en-US" altLang="id-ID" sz="2000" dirty="0" smtClean="0">
                <a:cs typeface="Arial" charset="0"/>
                <a:sym typeface="Symbol" pitchFamily="18" charset="2"/>
              </a:rPr>
              <a:t>.</a:t>
            </a:r>
            <a:r>
              <a:rPr lang="en-US" altLang="id-ID" sz="2000" dirty="0" smtClean="0">
                <a:sym typeface="Symbol" pitchFamily="18" charset="2"/>
              </a:rPr>
              <a:t>) </a:t>
            </a:r>
            <a:r>
              <a:rPr lang="en-US" altLang="id-ID" sz="2000" dirty="0">
                <a:sym typeface="Symbol" pitchFamily="18" charset="2"/>
              </a:rPr>
              <a:t>= </a:t>
            </a:r>
            <a:r>
              <a:rPr lang="en-US" altLang="id-ID" sz="2000" dirty="0" smtClean="0">
                <a:sym typeface="Symbol" pitchFamily="18" charset="2"/>
              </a:rPr>
              <a:t>{q2} </a:t>
            </a:r>
            <a:r>
              <a:rPr lang="en-US" altLang="id-ID" sz="2000" dirty="0">
                <a:sym typeface="Symbol" pitchFamily="18" charset="2"/>
              </a:rPr>
              <a:t> {</a:t>
            </a:r>
            <a:r>
              <a:rPr lang="en-US" altLang="id-ID" sz="2000" dirty="0" smtClean="0">
                <a:sym typeface="Symbol" pitchFamily="18" charset="2"/>
              </a:rPr>
              <a:t>q3} </a:t>
            </a:r>
            <a:r>
              <a:rPr lang="en-US" altLang="id-ID" sz="2000" dirty="0">
                <a:sym typeface="Symbol" pitchFamily="18" charset="2"/>
              </a:rPr>
              <a:t>= {</a:t>
            </a:r>
            <a:r>
              <a:rPr lang="en-US" altLang="id-ID" sz="2000" dirty="0" smtClean="0">
                <a:sym typeface="Symbol" pitchFamily="18" charset="2"/>
              </a:rPr>
              <a:t>q2, q3}</a:t>
            </a:r>
            <a:endParaRPr lang="en-US" altLang="id-ID" sz="2000" dirty="0">
              <a:sym typeface="Symbol" pitchFamily="18" charset="2"/>
            </a:endParaRPr>
          </a:p>
          <a:p>
            <a:pPr marL="339725" indent="-339725">
              <a:buSzPct val="100000"/>
              <a:buFont typeface="Wingdings" pitchFamily="2" charset="2"/>
              <a:buAutoNum type="alphaLcPeriod"/>
            </a:pPr>
            <a:r>
              <a:rPr lang="en-US" altLang="id-ID" sz="2000" dirty="0" err="1">
                <a:sym typeface="Symbol" pitchFamily="18" charset="2"/>
              </a:rPr>
              <a:t>Cari</a:t>
            </a:r>
            <a:r>
              <a:rPr lang="en-US" altLang="id-ID" sz="2000" dirty="0">
                <a:sym typeface="Symbol" pitchFamily="18" charset="2"/>
              </a:rPr>
              <a:t> </a:t>
            </a:r>
            <a:r>
              <a:rPr lang="el-GR" altLang="id-ID" sz="2000" dirty="0"/>
              <a:t>ε</a:t>
            </a:r>
            <a:r>
              <a:rPr lang="en-US" altLang="id-ID" sz="2000" dirty="0"/>
              <a:t>-closure </a:t>
            </a:r>
            <a:r>
              <a:rPr lang="en-US" altLang="id-ID" sz="2000" dirty="0" err="1"/>
              <a:t>dari</a:t>
            </a:r>
            <a:r>
              <a:rPr lang="en-US" altLang="id-ID" sz="2000" dirty="0"/>
              <a:t> </a:t>
            </a:r>
            <a:r>
              <a:rPr lang="en-US" altLang="id-ID" sz="2000" dirty="0" err="1"/>
              <a:t>hasil</a:t>
            </a:r>
            <a:r>
              <a:rPr lang="en-US" altLang="id-ID" sz="2000" dirty="0"/>
              <a:t> </a:t>
            </a:r>
            <a:r>
              <a:rPr lang="en-US" altLang="id-ID" sz="2000" dirty="0" err="1"/>
              <a:t>sebelumnya</a:t>
            </a:r>
            <a:r>
              <a:rPr lang="en-US" altLang="id-ID" sz="2000" dirty="0"/>
              <a:t>, </a:t>
            </a:r>
            <a:r>
              <a:rPr lang="en-US" altLang="id-ID" sz="2000" dirty="0" err="1"/>
              <a:t>yaitu</a:t>
            </a:r>
            <a:r>
              <a:rPr lang="en-US" altLang="id-ID" sz="2000" dirty="0"/>
              <a:t> </a:t>
            </a:r>
            <a:r>
              <a:rPr lang="en-US" altLang="id-ID" sz="2000" dirty="0">
                <a:sym typeface="Symbol" pitchFamily="18" charset="2"/>
              </a:rPr>
              <a:t>{</a:t>
            </a:r>
            <a:r>
              <a:rPr lang="en-US" altLang="id-ID" sz="2000" dirty="0" smtClean="0">
                <a:sym typeface="Symbol" pitchFamily="18" charset="2"/>
              </a:rPr>
              <a:t>q2, q3}</a:t>
            </a:r>
            <a:endParaRPr lang="en-US" altLang="id-ID" sz="2000" dirty="0"/>
          </a:p>
          <a:p>
            <a:pPr marL="339725" indent="0">
              <a:buSzPct val="100000"/>
              <a:buNone/>
            </a:pPr>
            <a:r>
              <a:rPr lang="en-US" altLang="id-ID" sz="2000" dirty="0">
                <a:sym typeface="Symbol" pitchFamily="18" charset="2"/>
              </a:rPr>
              <a:t>’(q0, </a:t>
            </a:r>
            <a:r>
              <a:rPr lang="en-US" altLang="id-ID" sz="2000" dirty="0" smtClean="0">
                <a:cs typeface="Arial" charset="0"/>
                <a:sym typeface="Symbol" pitchFamily="18" charset="2"/>
              </a:rPr>
              <a:t>5.</a:t>
            </a:r>
            <a:r>
              <a:rPr lang="en-US" altLang="id-ID" sz="2000" dirty="0" smtClean="0">
                <a:sym typeface="Symbol" pitchFamily="18" charset="2"/>
              </a:rPr>
              <a:t>)</a:t>
            </a:r>
            <a:r>
              <a:rPr lang="en-US" altLang="id-ID" sz="2000" dirty="0">
                <a:sym typeface="Symbol" pitchFamily="18" charset="2"/>
              </a:rPr>
              <a:t>	= </a:t>
            </a:r>
            <a:r>
              <a:rPr lang="el-GR" altLang="id-ID" sz="2000" dirty="0"/>
              <a:t>ε</a:t>
            </a:r>
            <a:r>
              <a:rPr lang="en-US" altLang="id-ID" sz="2000" dirty="0"/>
              <a:t>-closure(</a:t>
            </a:r>
            <a:r>
              <a:rPr lang="en-US" altLang="id-ID" sz="2000" dirty="0">
                <a:sym typeface="Symbol" pitchFamily="18" charset="2"/>
              </a:rPr>
              <a:t>(</a:t>
            </a:r>
            <a:r>
              <a:rPr lang="en-US" altLang="id-ID" sz="2000" dirty="0"/>
              <a:t>q0</a:t>
            </a:r>
            <a:r>
              <a:rPr lang="en-US" altLang="id-ID" sz="2000" dirty="0">
                <a:sym typeface="Symbol" pitchFamily="18" charset="2"/>
              </a:rPr>
              <a:t>, </a:t>
            </a:r>
            <a:r>
              <a:rPr lang="en-US" altLang="id-ID" sz="2000" dirty="0" smtClean="0">
                <a:sym typeface="Symbol" pitchFamily="18" charset="2"/>
              </a:rPr>
              <a:t>5.))</a:t>
            </a:r>
            <a:endParaRPr lang="en-US" altLang="id-ID" sz="2000" dirty="0">
              <a:sym typeface="Symbol" pitchFamily="18" charset="2"/>
            </a:endParaRPr>
          </a:p>
          <a:p>
            <a:pPr marL="339725" indent="0">
              <a:buSzPct val="100000"/>
              <a:buNone/>
            </a:pPr>
            <a:r>
              <a:rPr lang="en-US" altLang="id-ID" sz="2000" dirty="0">
                <a:sym typeface="Symbol" pitchFamily="18" charset="2"/>
              </a:rPr>
              <a:t>			= </a:t>
            </a:r>
            <a:r>
              <a:rPr lang="el-GR" altLang="id-ID" sz="2000" dirty="0">
                <a:cs typeface="Arial" charset="0"/>
              </a:rPr>
              <a:t>ε</a:t>
            </a:r>
            <a:r>
              <a:rPr lang="en-US" altLang="id-ID" sz="2000" dirty="0">
                <a:cs typeface="Arial" charset="0"/>
              </a:rPr>
              <a:t>-closure({</a:t>
            </a:r>
            <a:r>
              <a:rPr lang="en-US" altLang="id-ID" sz="2000" dirty="0" smtClean="0">
                <a:cs typeface="Arial" charset="0"/>
              </a:rPr>
              <a:t>q2, q3}</a:t>
            </a:r>
            <a:r>
              <a:rPr lang="en-US" altLang="id-ID" sz="2000" dirty="0" smtClean="0">
                <a:sym typeface="Symbol" pitchFamily="18" charset="2"/>
              </a:rPr>
              <a:t>)</a:t>
            </a:r>
            <a:endParaRPr lang="en-US" altLang="id-ID" sz="2000" dirty="0">
              <a:sym typeface="Symbol" pitchFamily="18" charset="2"/>
            </a:endParaRPr>
          </a:p>
          <a:p>
            <a:pPr marL="839788" lvl="1" indent="-495300">
              <a:buNone/>
            </a:pPr>
            <a:r>
              <a:rPr lang="en-US" altLang="id-ID" sz="2000" dirty="0">
                <a:sym typeface="Symbol" pitchFamily="18" charset="2"/>
              </a:rPr>
              <a:t>			= </a:t>
            </a:r>
            <a:r>
              <a:rPr lang="el-GR" altLang="id-ID" sz="2000" dirty="0">
                <a:cs typeface="Arial" charset="0"/>
              </a:rPr>
              <a:t>ε</a:t>
            </a:r>
            <a:r>
              <a:rPr lang="en-US" altLang="id-ID" sz="2000" dirty="0" smtClean="0">
                <a:cs typeface="Arial" charset="0"/>
              </a:rPr>
              <a:t>-closure(q2</a:t>
            </a:r>
            <a:r>
              <a:rPr lang="en-US" altLang="id-ID" sz="2000" dirty="0" smtClean="0">
                <a:sym typeface="Symbol" pitchFamily="18" charset="2"/>
              </a:rPr>
              <a:t>) </a:t>
            </a:r>
            <a:r>
              <a:rPr lang="en-US" altLang="id-ID" sz="2000" dirty="0">
                <a:sym typeface="Symbol" pitchFamily="18" charset="2"/>
              </a:rPr>
              <a:t> </a:t>
            </a:r>
            <a:r>
              <a:rPr lang="el-GR" altLang="id-ID" sz="2000" dirty="0">
                <a:cs typeface="Arial" charset="0"/>
              </a:rPr>
              <a:t>ε</a:t>
            </a:r>
            <a:r>
              <a:rPr lang="en-US" altLang="id-ID" sz="2000" dirty="0" smtClean="0">
                <a:cs typeface="Arial" charset="0"/>
              </a:rPr>
              <a:t>-closure(q3</a:t>
            </a:r>
            <a:r>
              <a:rPr lang="en-US" altLang="id-ID" sz="2000" dirty="0" smtClean="0">
                <a:sym typeface="Symbol" pitchFamily="18" charset="2"/>
              </a:rPr>
              <a:t>)</a:t>
            </a:r>
            <a:endParaRPr lang="en-US" altLang="id-ID" sz="2000" dirty="0">
              <a:sym typeface="Symbol" pitchFamily="18" charset="2"/>
            </a:endParaRPr>
          </a:p>
          <a:p>
            <a:pPr marL="839788" lvl="1" indent="-495300">
              <a:buNone/>
            </a:pPr>
            <a:r>
              <a:rPr lang="en-US" altLang="id-ID" sz="2000" dirty="0">
                <a:sym typeface="Symbol" pitchFamily="18" charset="2"/>
              </a:rPr>
              <a:t>			= {</a:t>
            </a:r>
            <a:r>
              <a:rPr lang="en-US" altLang="id-ID" sz="2000" dirty="0" smtClean="0">
                <a:sym typeface="Symbol" pitchFamily="18" charset="2"/>
              </a:rPr>
              <a:t>q2} </a:t>
            </a:r>
            <a:r>
              <a:rPr lang="en-US" altLang="id-ID" sz="2000" dirty="0">
                <a:sym typeface="Symbol" pitchFamily="18" charset="2"/>
              </a:rPr>
              <a:t> {</a:t>
            </a:r>
            <a:r>
              <a:rPr lang="en-US" altLang="id-ID" sz="2000" dirty="0" smtClean="0">
                <a:sym typeface="Symbol" pitchFamily="18" charset="2"/>
              </a:rPr>
              <a:t>q3} </a:t>
            </a:r>
            <a:r>
              <a:rPr lang="en-US" altLang="id-ID" sz="2000" dirty="0">
                <a:sym typeface="Symbol" pitchFamily="18" charset="2"/>
              </a:rPr>
              <a:t>= {</a:t>
            </a:r>
            <a:r>
              <a:rPr lang="en-US" altLang="id-ID" sz="2000" dirty="0" smtClean="0">
                <a:sym typeface="Symbol" pitchFamily="18" charset="2"/>
              </a:rPr>
              <a:t>q2, q3, q5}</a:t>
            </a:r>
            <a:endParaRPr lang="en-US" altLang="id-ID" sz="2000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10323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 dirty="0" err="1"/>
              <a:t>Transisi</a:t>
            </a:r>
            <a:r>
              <a:rPr lang="en-US" altLang="id-ID" dirty="0"/>
              <a:t> yang </a:t>
            </a:r>
            <a:r>
              <a:rPr lang="en-US" altLang="id-ID" dirty="0" err="1"/>
              <a:t>Diperluas</a:t>
            </a:r>
            <a:r>
              <a:rPr lang="en-US" altLang="id-ID" dirty="0"/>
              <a:t> </a:t>
            </a:r>
            <a:r>
              <a:rPr lang="el-GR" altLang="id-ID" dirty="0"/>
              <a:t>ε</a:t>
            </a:r>
            <a:r>
              <a:rPr lang="en-US" altLang="id-ID" dirty="0"/>
              <a:t>-NFA </a:t>
            </a:r>
            <a:r>
              <a:rPr lang="en-US" altLang="id-ID" dirty="0" smtClean="0"/>
              <a:t>[4]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9725" indent="-339725">
              <a:buSzPct val="100000"/>
              <a:buFont typeface="Wingdings" pitchFamily="2" charset="2"/>
              <a:buAutoNum type="alphaLcPeriod"/>
            </a:pPr>
            <a:r>
              <a:rPr lang="en-US" altLang="id-ID" sz="2000" dirty="0" err="1">
                <a:sym typeface="Symbol" pitchFamily="18" charset="2"/>
              </a:rPr>
              <a:t>Cari</a:t>
            </a:r>
            <a:r>
              <a:rPr lang="en-US" altLang="id-ID" sz="2000" dirty="0">
                <a:sym typeface="Symbol" pitchFamily="18" charset="2"/>
              </a:rPr>
              <a:t> </a:t>
            </a:r>
            <a:r>
              <a:rPr lang="en-US" altLang="id-ID" sz="2000" dirty="0" err="1">
                <a:sym typeface="Symbol" pitchFamily="18" charset="2"/>
              </a:rPr>
              <a:t>aturan</a:t>
            </a:r>
            <a:r>
              <a:rPr lang="en-US" altLang="id-ID" sz="2000" dirty="0">
                <a:sym typeface="Symbol" pitchFamily="18" charset="2"/>
              </a:rPr>
              <a:t> </a:t>
            </a:r>
            <a:r>
              <a:rPr lang="en-US" altLang="id-ID" sz="2000" dirty="0" err="1">
                <a:sym typeface="Symbol" pitchFamily="18" charset="2"/>
              </a:rPr>
              <a:t>transisi</a:t>
            </a:r>
            <a:r>
              <a:rPr lang="en-US" altLang="id-ID" sz="2000" dirty="0">
                <a:sym typeface="Symbol" pitchFamily="18" charset="2"/>
              </a:rPr>
              <a:t> (q0, </a:t>
            </a:r>
            <a:r>
              <a:rPr lang="en-US" altLang="id-ID" sz="2000" dirty="0" smtClean="0">
                <a:cs typeface="Arial" charset="0"/>
                <a:sym typeface="Symbol" pitchFamily="18" charset="2"/>
              </a:rPr>
              <a:t>5.6</a:t>
            </a:r>
            <a:r>
              <a:rPr lang="en-US" altLang="id-ID" sz="2000" dirty="0" smtClean="0">
                <a:sym typeface="Symbol" pitchFamily="18" charset="2"/>
              </a:rPr>
              <a:t>) </a:t>
            </a:r>
            <a:r>
              <a:rPr lang="en-US" altLang="id-ID" sz="2000" dirty="0" err="1">
                <a:sym typeface="Symbol" pitchFamily="18" charset="2"/>
              </a:rPr>
              <a:t>dengan</a:t>
            </a:r>
            <a:r>
              <a:rPr lang="en-US" altLang="id-ID" sz="2000" dirty="0">
                <a:sym typeface="Symbol" pitchFamily="18" charset="2"/>
              </a:rPr>
              <a:t> </a:t>
            </a:r>
            <a:r>
              <a:rPr lang="en-US" altLang="id-ID" sz="2000" dirty="0" err="1">
                <a:sym typeface="Symbol" pitchFamily="18" charset="2"/>
              </a:rPr>
              <a:t>membaca</a:t>
            </a:r>
            <a:r>
              <a:rPr lang="en-US" altLang="id-ID" sz="2000" dirty="0">
                <a:sym typeface="Symbol" pitchFamily="18" charset="2"/>
              </a:rPr>
              <a:t> </a:t>
            </a:r>
            <a:r>
              <a:rPr lang="en-US" altLang="id-ID" sz="2000" dirty="0" err="1">
                <a:sym typeface="Symbol" pitchFamily="18" charset="2"/>
              </a:rPr>
              <a:t>simbol</a:t>
            </a:r>
            <a:r>
              <a:rPr lang="en-US" altLang="id-ID" sz="2000" dirty="0">
                <a:sym typeface="Symbol" pitchFamily="18" charset="2"/>
              </a:rPr>
              <a:t> </a:t>
            </a:r>
            <a:r>
              <a:rPr lang="en-US" altLang="id-ID" sz="2000" dirty="0" smtClean="0">
                <a:sym typeface="Symbol" pitchFamily="18" charset="2"/>
              </a:rPr>
              <a:t>‘6’ </a:t>
            </a:r>
            <a:r>
              <a:rPr lang="en-US" altLang="id-ID" sz="2000" dirty="0" err="1">
                <a:sym typeface="Symbol" pitchFamily="18" charset="2"/>
              </a:rPr>
              <a:t>dari</a:t>
            </a:r>
            <a:r>
              <a:rPr lang="en-US" altLang="id-ID" sz="2000" dirty="0">
                <a:sym typeface="Symbol" pitchFamily="18" charset="2"/>
              </a:rPr>
              <a:t> </a:t>
            </a:r>
            <a:r>
              <a:rPr lang="en-US" altLang="id-ID" sz="2000" dirty="0" err="1">
                <a:sym typeface="Symbol" pitchFamily="18" charset="2"/>
              </a:rPr>
              <a:t>hasil</a:t>
            </a:r>
            <a:r>
              <a:rPr lang="en-US" altLang="id-ID" sz="2000" dirty="0">
                <a:sym typeface="Symbol" pitchFamily="18" charset="2"/>
              </a:rPr>
              <a:t> </a:t>
            </a:r>
            <a:r>
              <a:rPr lang="en-US" altLang="id-ID" sz="2000" dirty="0" err="1">
                <a:sym typeface="Symbol" pitchFamily="18" charset="2"/>
              </a:rPr>
              <a:t>aturan</a:t>
            </a:r>
            <a:r>
              <a:rPr lang="en-US" altLang="id-ID" sz="2000" dirty="0">
                <a:sym typeface="Symbol" pitchFamily="18" charset="2"/>
              </a:rPr>
              <a:t> </a:t>
            </a:r>
            <a:r>
              <a:rPr lang="en-US" altLang="id-ID" sz="2000" dirty="0" err="1">
                <a:sym typeface="Symbol" pitchFamily="18" charset="2"/>
              </a:rPr>
              <a:t>transisi</a:t>
            </a:r>
            <a:r>
              <a:rPr lang="en-US" altLang="id-ID" sz="2000" dirty="0">
                <a:sym typeface="Symbol" pitchFamily="18" charset="2"/>
              </a:rPr>
              <a:t> </a:t>
            </a:r>
            <a:r>
              <a:rPr lang="en-US" altLang="id-ID" sz="2000" dirty="0" err="1">
                <a:sym typeface="Symbol" pitchFamily="18" charset="2"/>
              </a:rPr>
              <a:t>sebelumnya</a:t>
            </a:r>
            <a:r>
              <a:rPr lang="en-US" altLang="id-ID" sz="2000" dirty="0">
                <a:sym typeface="Symbol" pitchFamily="18" charset="2"/>
              </a:rPr>
              <a:t>, </a:t>
            </a:r>
            <a:r>
              <a:rPr lang="en-US" altLang="id-ID" sz="2000" dirty="0" err="1">
                <a:sym typeface="Symbol" pitchFamily="18" charset="2"/>
              </a:rPr>
              <a:t>yaitu</a:t>
            </a:r>
            <a:r>
              <a:rPr lang="en-US" altLang="id-ID" sz="2000" dirty="0">
                <a:sym typeface="Symbol" pitchFamily="18" charset="2"/>
              </a:rPr>
              <a:t> ’(q0, </a:t>
            </a:r>
            <a:r>
              <a:rPr lang="en-US" altLang="id-ID" sz="2000" dirty="0" smtClean="0">
                <a:sym typeface="Symbol" pitchFamily="18" charset="2"/>
              </a:rPr>
              <a:t>5.)</a:t>
            </a:r>
            <a:endParaRPr lang="en-US" altLang="id-ID" sz="2000" dirty="0">
              <a:sym typeface="Symbol" pitchFamily="18" charset="2"/>
            </a:endParaRPr>
          </a:p>
          <a:p>
            <a:pPr marL="339725" lvl="1" indent="4763">
              <a:buNone/>
            </a:pPr>
            <a:r>
              <a:rPr lang="en-US" altLang="id-ID" sz="2000" dirty="0">
                <a:sym typeface="Symbol" pitchFamily="18" charset="2"/>
              </a:rPr>
              <a:t>(q0, </a:t>
            </a:r>
            <a:r>
              <a:rPr lang="en-US" altLang="id-ID" sz="2000" dirty="0" smtClean="0">
                <a:cs typeface="Arial" charset="0"/>
                <a:sym typeface="Symbol" pitchFamily="18" charset="2"/>
              </a:rPr>
              <a:t>5.6</a:t>
            </a:r>
            <a:r>
              <a:rPr lang="en-US" altLang="id-ID" sz="2000" dirty="0" smtClean="0">
                <a:sym typeface="Symbol" pitchFamily="18" charset="2"/>
              </a:rPr>
              <a:t>)</a:t>
            </a:r>
            <a:r>
              <a:rPr lang="en-US" altLang="id-ID" sz="2000" dirty="0">
                <a:sym typeface="Symbol" pitchFamily="18" charset="2"/>
              </a:rPr>
              <a:t>	= (’(q0, </a:t>
            </a:r>
            <a:r>
              <a:rPr lang="en-US" altLang="id-ID" sz="2000" dirty="0" smtClean="0">
                <a:cs typeface="Arial" charset="0"/>
                <a:sym typeface="Symbol" pitchFamily="18" charset="2"/>
              </a:rPr>
              <a:t>5.</a:t>
            </a:r>
            <a:r>
              <a:rPr lang="en-US" altLang="id-ID" sz="2000" dirty="0" smtClean="0">
                <a:sym typeface="Symbol" pitchFamily="18" charset="2"/>
              </a:rPr>
              <a:t>), </a:t>
            </a:r>
            <a:r>
              <a:rPr lang="en-US" altLang="id-ID" sz="2000" dirty="0" smtClean="0">
                <a:cs typeface="Arial" charset="0"/>
                <a:sym typeface="Symbol" pitchFamily="18" charset="2"/>
              </a:rPr>
              <a:t>6</a:t>
            </a:r>
            <a:r>
              <a:rPr lang="en-US" altLang="id-ID" sz="2000" dirty="0" smtClean="0">
                <a:sym typeface="Symbol" pitchFamily="18" charset="2"/>
              </a:rPr>
              <a:t>) = </a:t>
            </a:r>
            <a:r>
              <a:rPr lang="en-US" altLang="id-ID" sz="2000" dirty="0">
                <a:sym typeface="Symbol" pitchFamily="18" charset="2"/>
              </a:rPr>
              <a:t>({</a:t>
            </a:r>
            <a:r>
              <a:rPr lang="en-US" altLang="id-ID" sz="2000" dirty="0" smtClean="0">
                <a:sym typeface="Symbol" pitchFamily="18" charset="2"/>
              </a:rPr>
              <a:t>q2, q3, q5}, </a:t>
            </a:r>
            <a:r>
              <a:rPr lang="en-US" altLang="id-ID" sz="2000" dirty="0" smtClean="0">
                <a:cs typeface="Arial" charset="0"/>
                <a:sym typeface="Symbol" pitchFamily="18" charset="2"/>
              </a:rPr>
              <a:t>6</a:t>
            </a:r>
            <a:r>
              <a:rPr lang="en-US" altLang="id-ID" sz="2000" dirty="0" smtClean="0">
                <a:sym typeface="Symbol" pitchFamily="18" charset="2"/>
              </a:rPr>
              <a:t>)</a:t>
            </a:r>
            <a:endParaRPr lang="en-US" altLang="id-ID" sz="2000" dirty="0">
              <a:sym typeface="Symbol" pitchFamily="18" charset="2"/>
            </a:endParaRPr>
          </a:p>
          <a:p>
            <a:pPr marL="339725" lvl="1" indent="4763">
              <a:buNone/>
            </a:pPr>
            <a:r>
              <a:rPr lang="en-US" altLang="id-ID" sz="2000" dirty="0">
                <a:sym typeface="Symbol" pitchFamily="18" charset="2"/>
              </a:rPr>
              <a:t>			= (</a:t>
            </a:r>
            <a:r>
              <a:rPr lang="en-US" altLang="id-ID" sz="2000" dirty="0" smtClean="0">
                <a:sym typeface="Symbol" pitchFamily="18" charset="2"/>
              </a:rPr>
              <a:t>q2, </a:t>
            </a:r>
            <a:r>
              <a:rPr lang="en-US" altLang="id-ID" sz="2000" dirty="0" smtClean="0">
                <a:cs typeface="Arial" charset="0"/>
                <a:sym typeface="Symbol" pitchFamily="18" charset="2"/>
              </a:rPr>
              <a:t>6</a:t>
            </a:r>
            <a:r>
              <a:rPr lang="en-US" altLang="id-ID" sz="2000" dirty="0" smtClean="0">
                <a:sym typeface="Symbol" pitchFamily="18" charset="2"/>
              </a:rPr>
              <a:t>) </a:t>
            </a:r>
            <a:r>
              <a:rPr lang="en-US" altLang="id-ID" sz="2000" dirty="0">
                <a:sym typeface="Symbol" pitchFamily="18" charset="2"/>
              </a:rPr>
              <a:t> (</a:t>
            </a:r>
            <a:r>
              <a:rPr lang="en-US" altLang="id-ID" sz="2000" dirty="0" smtClean="0">
                <a:sym typeface="Symbol" pitchFamily="18" charset="2"/>
              </a:rPr>
              <a:t>q3, </a:t>
            </a:r>
            <a:r>
              <a:rPr lang="en-US" altLang="id-ID" sz="2000" dirty="0" smtClean="0">
                <a:cs typeface="Arial" charset="0"/>
                <a:sym typeface="Symbol" pitchFamily="18" charset="2"/>
              </a:rPr>
              <a:t>6</a:t>
            </a:r>
            <a:r>
              <a:rPr lang="en-US" altLang="id-ID" sz="2000" dirty="0" smtClean="0">
                <a:sym typeface="Symbol" pitchFamily="18" charset="2"/>
              </a:rPr>
              <a:t>) </a:t>
            </a:r>
            <a:r>
              <a:rPr lang="en-US" altLang="id-ID" sz="2000" dirty="0">
                <a:sym typeface="Symbol" pitchFamily="18" charset="2"/>
              </a:rPr>
              <a:t> (</a:t>
            </a:r>
            <a:r>
              <a:rPr lang="en-US" altLang="id-ID" sz="2000" dirty="0" smtClean="0">
                <a:sym typeface="Symbol" pitchFamily="18" charset="2"/>
              </a:rPr>
              <a:t>q5, </a:t>
            </a:r>
            <a:r>
              <a:rPr lang="en-US" altLang="id-ID" sz="2000" dirty="0" smtClean="0">
                <a:cs typeface="Arial" charset="0"/>
                <a:sym typeface="Symbol" pitchFamily="18" charset="2"/>
              </a:rPr>
              <a:t>6</a:t>
            </a:r>
            <a:r>
              <a:rPr lang="en-US" altLang="id-ID" sz="2000" dirty="0" smtClean="0">
                <a:sym typeface="Symbol" pitchFamily="18" charset="2"/>
              </a:rPr>
              <a:t>)</a:t>
            </a:r>
          </a:p>
          <a:p>
            <a:pPr marL="339725" lvl="1" indent="4763">
              <a:buNone/>
            </a:pPr>
            <a:r>
              <a:rPr lang="en-US" altLang="id-ID" sz="2000" dirty="0">
                <a:sym typeface="Symbol" pitchFamily="18" charset="2"/>
              </a:rPr>
              <a:t>	</a:t>
            </a:r>
            <a:r>
              <a:rPr lang="en-US" altLang="id-ID" sz="2000" dirty="0" smtClean="0">
                <a:sym typeface="Symbol" pitchFamily="18" charset="2"/>
              </a:rPr>
              <a:t>		= </a:t>
            </a:r>
            <a:r>
              <a:rPr lang="en-US" altLang="id-ID" sz="2000" dirty="0">
                <a:sym typeface="Symbol" pitchFamily="18" charset="2"/>
              </a:rPr>
              <a:t>{</a:t>
            </a:r>
            <a:r>
              <a:rPr lang="en-US" altLang="id-ID" sz="2000" dirty="0" smtClean="0">
                <a:sym typeface="Symbol" pitchFamily="18" charset="2"/>
              </a:rPr>
              <a:t>q3} </a:t>
            </a:r>
            <a:r>
              <a:rPr lang="en-US" altLang="id-ID" sz="2000" dirty="0">
                <a:sym typeface="Symbol" pitchFamily="18" charset="2"/>
              </a:rPr>
              <a:t> {q3}  </a:t>
            </a:r>
            <a:r>
              <a:rPr lang="en-US" altLang="id-ID" sz="2000" dirty="0" smtClean="0">
                <a:sym typeface="Symbol" pitchFamily="18" charset="2"/>
              </a:rPr>
              <a:t>{} = {q3</a:t>
            </a:r>
            <a:r>
              <a:rPr lang="en-US" altLang="id-ID" sz="2000" dirty="0">
                <a:sym typeface="Symbol" pitchFamily="18" charset="2"/>
              </a:rPr>
              <a:t>}</a:t>
            </a:r>
          </a:p>
          <a:p>
            <a:pPr marL="339725" indent="-339725">
              <a:buSzPct val="100000"/>
              <a:buFont typeface="Wingdings" pitchFamily="2" charset="2"/>
              <a:buAutoNum type="alphaLcPeriod"/>
            </a:pPr>
            <a:r>
              <a:rPr lang="en-US" altLang="id-ID" sz="2000" dirty="0" err="1">
                <a:sym typeface="Symbol" pitchFamily="18" charset="2"/>
              </a:rPr>
              <a:t>Cari</a:t>
            </a:r>
            <a:r>
              <a:rPr lang="en-US" altLang="id-ID" sz="2000" dirty="0">
                <a:sym typeface="Symbol" pitchFamily="18" charset="2"/>
              </a:rPr>
              <a:t> </a:t>
            </a:r>
            <a:r>
              <a:rPr lang="el-GR" altLang="id-ID" sz="2000" dirty="0"/>
              <a:t>ε</a:t>
            </a:r>
            <a:r>
              <a:rPr lang="en-US" altLang="id-ID" sz="2000" dirty="0"/>
              <a:t>-closure </a:t>
            </a:r>
            <a:r>
              <a:rPr lang="en-US" altLang="id-ID" sz="2000" dirty="0" err="1"/>
              <a:t>dari</a:t>
            </a:r>
            <a:r>
              <a:rPr lang="en-US" altLang="id-ID" sz="2000" dirty="0"/>
              <a:t> </a:t>
            </a:r>
            <a:r>
              <a:rPr lang="en-US" altLang="id-ID" sz="2000" dirty="0" err="1"/>
              <a:t>hasil</a:t>
            </a:r>
            <a:r>
              <a:rPr lang="en-US" altLang="id-ID" sz="2000" dirty="0"/>
              <a:t> </a:t>
            </a:r>
            <a:r>
              <a:rPr lang="en-US" altLang="id-ID" sz="2000" dirty="0" err="1"/>
              <a:t>sebelumnya</a:t>
            </a:r>
            <a:r>
              <a:rPr lang="en-US" altLang="id-ID" sz="2000" dirty="0"/>
              <a:t>, </a:t>
            </a:r>
            <a:r>
              <a:rPr lang="en-US" altLang="id-ID" sz="2000" dirty="0" err="1"/>
              <a:t>yaitu</a:t>
            </a:r>
            <a:r>
              <a:rPr lang="en-US" altLang="id-ID" sz="2000" dirty="0"/>
              <a:t> </a:t>
            </a:r>
            <a:r>
              <a:rPr lang="en-US" altLang="id-ID" sz="2000" dirty="0" smtClean="0">
                <a:sym typeface="Symbol" pitchFamily="18" charset="2"/>
              </a:rPr>
              <a:t>{q3</a:t>
            </a:r>
            <a:r>
              <a:rPr lang="en-US" altLang="id-ID" sz="2000" dirty="0">
                <a:sym typeface="Symbol" pitchFamily="18" charset="2"/>
              </a:rPr>
              <a:t>}</a:t>
            </a:r>
            <a:endParaRPr lang="en-US" altLang="id-ID" sz="2000" dirty="0"/>
          </a:p>
          <a:p>
            <a:pPr marL="339725" indent="0">
              <a:buSzPct val="100000"/>
              <a:buNone/>
            </a:pPr>
            <a:r>
              <a:rPr lang="en-US" altLang="id-ID" sz="2000" dirty="0">
                <a:sym typeface="Symbol" pitchFamily="18" charset="2"/>
              </a:rPr>
              <a:t>’(q0, </a:t>
            </a:r>
            <a:r>
              <a:rPr lang="en-US" altLang="id-ID" sz="2000" dirty="0" smtClean="0">
                <a:cs typeface="Arial" charset="0"/>
                <a:sym typeface="Symbol" pitchFamily="18" charset="2"/>
              </a:rPr>
              <a:t>5.6</a:t>
            </a:r>
            <a:r>
              <a:rPr lang="en-US" altLang="id-ID" sz="2000" dirty="0" smtClean="0">
                <a:sym typeface="Symbol" pitchFamily="18" charset="2"/>
              </a:rPr>
              <a:t>) = </a:t>
            </a:r>
            <a:r>
              <a:rPr lang="el-GR" altLang="id-ID" sz="2000" dirty="0"/>
              <a:t>ε</a:t>
            </a:r>
            <a:r>
              <a:rPr lang="en-US" altLang="id-ID" sz="2000" dirty="0"/>
              <a:t>-closure(</a:t>
            </a:r>
            <a:r>
              <a:rPr lang="en-US" altLang="id-ID" sz="2000" dirty="0">
                <a:sym typeface="Symbol" pitchFamily="18" charset="2"/>
              </a:rPr>
              <a:t>(</a:t>
            </a:r>
            <a:r>
              <a:rPr lang="en-US" altLang="id-ID" sz="2000" dirty="0"/>
              <a:t>q0</a:t>
            </a:r>
            <a:r>
              <a:rPr lang="en-US" altLang="id-ID" sz="2000" dirty="0">
                <a:sym typeface="Symbol" pitchFamily="18" charset="2"/>
              </a:rPr>
              <a:t>, </a:t>
            </a:r>
            <a:r>
              <a:rPr lang="en-US" altLang="id-ID" sz="2000" dirty="0" smtClean="0">
                <a:sym typeface="Symbol" pitchFamily="18" charset="2"/>
              </a:rPr>
              <a:t>5.6))</a:t>
            </a:r>
            <a:endParaRPr lang="en-US" altLang="id-ID" sz="2000" dirty="0">
              <a:sym typeface="Symbol" pitchFamily="18" charset="2"/>
            </a:endParaRPr>
          </a:p>
          <a:p>
            <a:pPr marL="339725" indent="0">
              <a:buSzPct val="100000"/>
              <a:buNone/>
            </a:pPr>
            <a:r>
              <a:rPr lang="en-US" altLang="id-ID" sz="2000" dirty="0">
                <a:sym typeface="Symbol" pitchFamily="18" charset="2"/>
              </a:rPr>
              <a:t>			= </a:t>
            </a:r>
            <a:r>
              <a:rPr lang="el-GR" altLang="id-ID" sz="2000" dirty="0">
                <a:cs typeface="Arial" charset="0"/>
              </a:rPr>
              <a:t>ε</a:t>
            </a:r>
            <a:r>
              <a:rPr lang="en-US" altLang="id-ID" sz="2000" dirty="0">
                <a:cs typeface="Arial" charset="0"/>
              </a:rPr>
              <a:t>-closure</a:t>
            </a:r>
            <a:r>
              <a:rPr lang="en-US" altLang="id-ID" sz="2000" dirty="0" smtClean="0">
                <a:cs typeface="Arial" charset="0"/>
              </a:rPr>
              <a:t>({q3}</a:t>
            </a:r>
            <a:r>
              <a:rPr lang="en-US" altLang="id-ID" sz="2000" dirty="0" smtClean="0">
                <a:sym typeface="Symbol" pitchFamily="18" charset="2"/>
              </a:rPr>
              <a:t>) = </a:t>
            </a:r>
            <a:r>
              <a:rPr lang="el-GR" altLang="id-ID" sz="2000" dirty="0">
                <a:cs typeface="Arial" charset="0"/>
              </a:rPr>
              <a:t>ε</a:t>
            </a:r>
            <a:r>
              <a:rPr lang="en-US" altLang="id-ID" sz="2000" dirty="0" smtClean="0">
                <a:cs typeface="Arial" charset="0"/>
              </a:rPr>
              <a:t>-closure(q3</a:t>
            </a:r>
            <a:r>
              <a:rPr lang="en-US" altLang="id-ID" sz="2000" dirty="0" smtClean="0">
                <a:sym typeface="Symbol" pitchFamily="18" charset="2"/>
              </a:rPr>
              <a:t>) = </a:t>
            </a:r>
            <a:r>
              <a:rPr lang="en-US" altLang="id-ID" sz="2000" dirty="0">
                <a:sym typeface="Symbol" pitchFamily="18" charset="2"/>
              </a:rPr>
              <a:t>{</a:t>
            </a:r>
            <a:r>
              <a:rPr lang="en-US" altLang="id-ID" sz="2000" dirty="0" smtClean="0">
                <a:sym typeface="Symbol" pitchFamily="18" charset="2"/>
              </a:rPr>
              <a:t>q3, q5}</a:t>
            </a:r>
          </a:p>
          <a:p>
            <a:pPr marL="339725" lvl="1" indent="-339725">
              <a:buClrTx/>
              <a:buFont typeface="+mj-lt"/>
              <a:buAutoNum type="alphaLcPeriod" startAt="3"/>
            </a:pPr>
            <a:r>
              <a:rPr lang="en-US" altLang="id-ID" sz="2000" dirty="0" smtClean="0">
                <a:sym typeface="Symbol" pitchFamily="18" charset="2"/>
              </a:rPr>
              <a:t>Dari </a:t>
            </a:r>
            <a:r>
              <a:rPr lang="en-US" altLang="id-ID" sz="2000" dirty="0" err="1" smtClean="0">
                <a:sym typeface="Symbol" pitchFamily="18" charset="2"/>
              </a:rPr>
              <a:t>perhitungan</a:t>
            </a:r>
            <a:r>
              <a:rPr lang="en-US" altLang="id-ID" sz="2000" dirty="0" smtClean="0">
                <a:sym typeface="Symbol" pitchFamily="18" charset="2"/>
              </a:rPr>
              <a:t> di </a:t>
            </a:r>
            <a:r>
              <a:rPr lang="en-US" altLang="id-ID" sz="2000" dirty="0" err="1" smtClean="0">
                <a:sym typeface="Symbol" pitchFamily="18" charset="2"/>
              </a:rPr>
              <a:t>atas</a:t>
            </a:r>
            <a:r>
              <a:rPr lang="en-US" altLang="id-ID" sz="2000" dirty="0" smtClean="0">
                <a:sym typeface="Symbol" pitchFamily="18" charset="2"/>
              </a:rPr>
              <a:t>, </a:t>
            </a:r>
            <a:r>
              <a:rPr lang="en-US" altLang="id-ID" sz="2000" dirty="0" err="1" smtClean="0">
                <a:sym typeface="Symbol" pitchFamily="18" charset="2"/>
              </a:rPr>
              <a:t>diperoleh</a:t>
            </a:r>
            <a:r>
              <a:rPr lang="en-US" altLang="id-ID" sz="2000" dirty="0" smtClean="0">
                <a:sym typeface="Symbol" pitchFamily="18" charset="2"/>
              </a:rPr>
              <a:t>:</a:t>
            </a:r>
          </a:p>
          <a:p>
            <a:pPr marL="339725" lvl="1" indent="0">
              <a:buClrTx/>
              <a:buNone/>
            </a:pPr>
            <a:r>
              <a:rPr lang="en-US" altLang="id-ID" sz="2000" dirty="0" smtClean="0">
                <a:sym typeface="Symbol" pitchFamily="18" charset="2"/>
              </a:rPr>
              <a:t>- </a:t>
            </a:r>
            <a:r>
              <a:rPr lang="en-US" altLang="id-ID" sz="2000" dirty="0" err="1" smtClean="0">
                <a:sym typeface="Symbol" pitchFamily="18" charset="2"/>
              </a:rPr>
              <a:t>Hasil</a:t>
            </a:r>
            <a:r>
              <a:rPr lang="en-US" altLang="id-ID" sz="2000" dirty="0" smtClean="0">
                <a:sym typeface="Symbol" pitchFamily="18" charset="2"/>
              </a:rPr>
              <a:t> </a:t>
            </a:r>
            <a:r>
              <a:rPr lang="en-US" altLang="id-ID" sz="2000" dirty="0" err="1" smtClean="0">
                <a:sym typeface="Symbol" pitchFamily="18" charset="2"/>
              </a:rPr>
              <a:t>akhir</a:t>
            </a:r>
            <a:r>
              <a:rPr lang="en-US" altLang="id-ID" sz="2000" dirty="0" smtClean="0">
                <a:sym typeface="Symbol" pitchFamily="18" charset="2"/>
              </a:rPr>
              <a:t> </a:t>
            </a:r>
            <a:r>
              <a:rPr lang="en-US" altLang="id-ID" sz="2000" dirty="0" err="1" smtClean="0">
                <a:sym typeface="Symbol" pitchFamily="18" charset="2"/>
              </a:rPr>
              <a:t>dari</a:t>
            </a:r>
            <a:r>
              <a:rPr lang="en-US" altLang="id-ID" sz="2000" dirty="0" smtClean="0">
                <a:sym typeface="Symbol" pitchFamily="18" charset="2"/>
              </a:rPr>
              <a:t> </a:t>
            </a:r>
            <a:r>
              <a:rPr lang="en-US" altLang="id-ID" sz="2000" dirty="0">
                <a:sym typeface="Symbol" pitchFamily="18" charset="2"/>
              </a:rPr>
              <a:t>’(q0, </a:t>
            </a:r>
            <a:r>
              <a:rPr lang="en-US" altLang="id-ID" sz="2000" dirty="0">
                <a:cs typeface="Arial" charset="0"/>
                <a:sym typeface="Symbol" pitchFamily="18" charset="2"/>
              </a:rPr>
              <a:t>5.6</a:t>
            </a:r>
            <a:r>
              <a:rPr lang="en-US" altLang="id-ID" sz="2000" dirty="0">
                <a:sym typeface="Symbol" pitchFamily="18" charset="2"/>
              </a:rPr>
              <a:t>) </a:t>
            </a:r>
            <a:r>
              <a:rPr lang="en-US" altLang="id-ID" sz="2000" dirty="0" smtClean="0">
                <a:sym typeface="Symbol" pitchFamily="18" charset="2"/>
              </a:rPr>
              <a:t>= </a:t>
            </a:r>
            <a:r>
              <a:rPr lang="en-US" altLang="id-ID" sz="2000" dirty="0">
                <a:sym typeface="Symbol" pitchFamily="18" charset="2"/>
              </a:rPr>
              <a:t>{q3, q5</a:t>
            </a:r>
            <a:r>
              <a:rPr lang="en-US" altLang="id-ID" sz="2000" dirty="0" smtClean="0">
                <a:sym typeface="Symbol" pitchFamily="18" charset="2"/>
              </a:rPr>
              <a:t>}</a:t>
            </a:r>
          </a:p>
          <a:p>
            <a:pPr marL="839788" lvl="1" indent="-495300">
              <a:buNone/>
            </a:pPr>
            <a:r>
              <a:rPr lang="en-US" altLang="id-ID" sz="2000" dirty="0" smtClean="0">
                <a:sym typeface="Symbol" pitchFamily="18" charset="2"/>
              </a:rPr>
              <a:t>- String “5.6” </a:t>
            </a:r>
            <a:r>
              <a:rPr lang="en-US" altLang="id-ID" sz="2000" dirty="0" err="1" smtClean="0">
                <a:sym typeface="Symbol" pitchFamily="18" charset="2"/>
              </a:rPr>
              <a:t>diterima</a:t>
            </a:r>
            <a:r>
              <a:rPr lang="en-US" altLang="id-ID" sz="2000" dirty="0" smtClean="0">
                <a:sym typeface="Symbol" pitchFamily="18" charset="2"/>
              </a:rPr>
              <a:t> </a:t>
            </a:r>
            <a:r>
              <a:rPr lang="en-US" altLang="id-ID" sz="2000" dirty="0" err="1" smtClean="0">
                <a:sym typeface="Symbol" pitchFamily="18" charset="2"/>
              </a:rPr>
              <a:t>oleh</a:t>
            </a:r>
            <a:r>
              <a:rPr lang="en-US" altLang="id-ID" sz="2000" dirty="0" smtClean="0">
                <a:sym typeface="Symbol" pitchFamily="18" charset="2"/>
              </a:rPr>
              <a:t> STD </a:t>
            </a:r>
            <a:r>
              <a:rPr lang="en-US" altLang="id-ID" sz="2000" dirty="0" err="1" smtClean="0">
                <a:sym typeface="Symbol" pitchFamily="18" charset="2"/>
              </a:rPr>
              <a:t>kita</a:t>
            </a:r>
            <a:r>
              <a:rPr lang="en-US" altLang="id-ID" sz="2000" dirty="0" smtClean="0">
                <a:sym typeface="Symbol" pitchFamily="18" charset="2"/>
              </a:rPr>
              <a:t> </a:t>
            </a:r>
            <a:r>
              <a:rPr lang="en-US" altLang="id-ID" sz="2000" dirty="0" err="1" smtClean="0">
                <a:sym typeface="Symbol" pitchFamily="18" charset="2"/>
              </a:rPr>
              <a:t>karena</a:t>
            </a:r>
            <a:r>
              <a:rPr lang="en-US" altLang="id-ID" sz="2000" dirty="0" smtClean="0">
                <a:sym typeface="Symbol" pitchFamily="18" charset="2"/>
              </a:rPr>
              <a:t> </a:t>
            </a:r>
            <a:r>
              <a:rPr lang="en-US" altLang="id-ID" sz="2000" dirty="0">
                <a:sym typeface="Symbol" pitchFamily="18" charset="2"/>
              </a:rPr>
              <a:t>’(q0, </a:t>
            </a:r>
            <a:r>
              <a:rPr lang="en-US" altLang="id-ID" sz="2000" dirty="0">
                <a:cs typeface="Arial" charset="0"/>
                <a:sym typeface="Symbol" pitchFamily="18" charset="2"/>
              </a:rPr>
              <a:t>5.6</a:t>
            </a:r>
            <a:r>
              <a:rPr lang="en-US" altLang="id-ID" sz="2000" dirty="0" smtClean="0">
                <a:sym typeface="Symbol" pitchFamily="18" charset="2"/>
              </a:rPr>
              <a:t>) ∩ F ≠ {}</a:t>
            </a:r>
            <a:endParaRPr lang="en-US" altLang="id-ID" sz="2000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42758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Mengeliminasi</a:t>
            </a:r>
            <a:r>
              <a:rPr lang="en-US" dirty="0" smtClean="0"/>
              <a:t> </a:t>
            </a:r>
            <a:r>
              <a:rPr lang="el-GR" altLang="id-ID" dirty="0"/>
              <a:t>ε</a:t>
            </a:r>
            <a:r>
              <a:rPr lang="en-US" altLang="id-ID" dirty="0" smtClean="0"/>
              <a:t>-Move [1]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id-ID" dirty="0" err="1" smtClean="0"/>
              <a:t>Mengeliminasi</a:t>
            </a:r>
            <a:r>
              <a:rPr lang="en-US" altLang="id-ID" dirty="0" smtClean="0"/>
              <a:t> </a:t>
            </a:r>
            <a:r>
              <a:rPr lang="el-GR" altLang="id-ID" dirty="0">
                <a:cs typeface="Arial" charset="0"/>
              </a:rPr>
              <a:t>ε</a:t>
            </a:r>
            <a:r>
              <a:rPr lang="en-US" altLang="id-ID" dirty="0" smtClean="0"/>
              <a:t>-</a:t>
            </a:r>
            <a:r>
              <a:rPr lang="en-US" altLang="id-ID" dirty="0"/>
              <a:t>m</a:t>
            </a:r>
            <a:r>
              <a:rPr lang="en-US" altLang="id-ID" dirty="0" smtClean="0"/>
              <a:t>ove </a:t>
            </a:r>
            <a:r>
              <a:rPr lang="en-US" altLang="id-ID" dirty="0" err="1" smtClean="0"/>
              <a:t>atau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transisi</a:t>
            </a:r>
            <a:r>
              <a:rPr lang="en-US" altLang="id-ID" dirty="0" smtClean="0"/>
              <a:t> </a:t>
            </a:r>
            <a:r>
              <a:rPr lang="el-GR" altLang="id-ID" dirty="0">
                <a:cs typeface="Arial" charset="0"/>
              </a:rPr>
              <a:t>ε </a:t>
            </a:r>
            <a:r>
              <a:rPr lang="en-US" altLang="id-ID" dirty="0" smtClean="0"/>
              <a:t>di </a:t>
            </a:r>
            <a:r>
              <a:rPr lang="en-US" altLang="id-ID" dirty="0" err="1" smtClean="0"/>
              <a:t>sini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dapat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diartikan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sebagai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pengubahan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dari</a:t>
            </a:r>
            <a:r>
              <a:rPr lang="en-US" altLang="id-ID" dirty="0" smtClean="0"/>
              <a:t> </a:t>
            </a:r>
            <a:r>
              <a:rPr lang="el-GR" altLang="id-ID" dirty="0" smtClean="0">
                <a:cs typeface="Arial" charset="0"/>
              </a:rPr>
              <a:t>ε</a:t>
            </a:r>
            <a:r>
              <a:rPr lang="en-US" altLang="id-ID" dirty="0"/>
              <a:t>-NFA </a:t>
            </a:r>
            <a:r>
              <a:rPr lang="en-US" altLang="id-ID" dirty="0" err="1" smtClean="0"/>
              <a:t>menjadi</a:t>
            </a:r>
            <a:r>
              <a:rPr lang="en-US" altLang="id-ID" dirty="0" smtClean="0"/>
              <a:t> DFA yang </a:t>
            </a:r>
            <a:r>
              <a:rPr lang="en-US" altLang="id-ID" dirty="0" err="1" smtClean="0"/>
              <a:t>ekivalen</a:t>
            </a:r>
            <a:r>
              <a:rPr lang="en-US" altLang="id-ID" dirty="0" smtClean="0"/>
              <a:t>.</a:t>
            </a:r>
          </a:p>
          <a:p>
            <a:endParaRPr lang="en-US" altLang="id-ID" dirty="0" smtClean="0"/>
          </a:p>
          <a:p>
            <a:r>
              <a:rPr lang="en-US" altLang="id-ID" dirty="0" err="1" smtClean="0"/>
              <a:t>Seandainya</a:t>
            </a:r>
            <a:r>
              <a:rPr lang="en-US" altLang="id-ID" dirty="0" smtClean="0"/>
              <a:t> </a:t>
            </a:r>
            <a:r>
              <a:rPr lang="en-US" altLang="id-ID" dirty="0" err="1"/>
              <a:t>kita</a:t>
            </a:r>
            <a:r>
              <a:rPr lang="en-US" altLang="id-ID" dirty="0"/>
              <a:t> </a:t>
            </a:r>
            <a:r>
              <a:rPr lang="en-US" altLang="id-ID" dirty="0" err="1"/>
              <a:t>memiliki</a:t>
            </a:r>
            <a:r>
              <a:rPr lang="en-US" altLang="id-ID" dirty="0"/>
              <a:t> </a:t>
            </a:r>
            <a:r>
              <a:rPr lang="el-GR" altLang="id-ID" dirty="0">
                <a:cs typeface="Arial" charset="0"/>
              </a:rPr>
              <a:t>ε</a:t>
            </a:r>
            <a:r>
              <a:rPr lang="en-US" altLang="id-ID" dirty="0" smtClean="0"/>
              <a:t>-NFA, </a:t>
            </a:r>
            <a:r>
              <a:rPr lang="en-US" altLang="id-ID" dirty="0" err="1" smtClean="0"/>
              <a:t>yaitu</a:t>
            </a:r>
            <a:r>
              <a:rPr lang="en-US" altLang="id-ID" dirty="0" smtClean="0"/>
              <a:t> E = </a:t>
            </a:r>
            <a:r>
              <a:rPr lang="en-US" altLang="id-ID" dirty="0"/>
              <a:t>(Q</a:t>
            </a:r>
            <a:r>
              <a:rPr lang="en-US" altLang="id-ID" baseline="-25000" dirty="0"/>
              <a:t>E</a:t>
            </a:r>
            <a:r>
              <a:rPr lang="en-US" altLang="id-ID" dirty="0"/>
              <a:t>,</a:t>
            </a:r>
            <a:r>
              <a:rPr lang="en-US" altLang="id-ID" dirty="0">
                <a:sym typeface="Symbol" pitchFamily="18" charset="2"/>
              </a:rPr>
              <a:t> </a:t>
            </a:r>
            <a:r>
              <a:rPr lang="en-US" altLang="id-ID" dirty="0"/>
              <a:t>, </a:t>
            </a:r>
            <a:r>
              <a:rPr lang="en-US" altLang="id-ID" dirty="0">
                <a:sym typeface="Symbol" pitchFamily="18" charset="2"/>
              </a:rPr>
              <a:t></a:t>
            </a:r>
            <a:r>
              <a:rPr lang="en-US" altLang="id-ID" baseline="-25000" dirty="0">
                <a:sym typeface="Symbol" pitchFamily="18" charset="2"/>
              </a:rPr>
              <a:t>E</a:t>
            </a:r>
            <a:r>
              <a:rPr lang="en-US" altLang="id-ID" dirty="0" smtClean="0">
                <a:sym typeface="Symbol" pitchFamily="18" charset="2"/>
              </a:rPr>
              <a:t>, </a:t>
            </a:r>
            <a:r>
              <a:rPr lang="en-US" altLang="id-ID" dirty="0" smtClean="0"/>
              <a:t>q</a:t>
            </a:r>
            <a:r>
              <a:rPr lang="en-US" altLang="id-ID" baseline="-25000" dirty="0" smtClean="0"/>
              <a:t>0</a:t>
            </a:r>
            <a:r>
              <a:rPr lang="en-US" altLang="id-ID" dirty="0" smtClean="0"/>
              <a:t>, F</a:t>
            </a:r>
            <a:r>
              <a:rPr lang="en-US" altLang="id-ID" baseline="-25000" dirty="0" smtClean="0"/>
              <a:t>E</a:t>
            </a:r>
            <a:r>
              <a:rPr lang="en-US" altLang="id-ID" dirty="0"/>
              <a:t>), </a:t>
            </a:r>
            <a:r>
              <a:rPr lang="en-US" altLang="id-ID" dirty="0" err="1"/>
              <a:t>maka</a:t>
            </a:r>
            <a:r>
              <a:rPr lang="en-US" altLang="id-ID" dirty="0"/>
              <a:t> </a:t>
            </a:r>
            <a:r>
              <a:rPr lang="en-US" altLang="id-ID" dirty="0" err="1"/>
              <a:t>kita</a:t>
            </a:r>
            <a:r>
              <a:rPr lang="en-US" altLang="id-ID" dirty="0"/>
              <a:t> </a:t>
            </a:r>
            <a:r>
              <a:rPr lang="en-US" altLang="id-ID" dirty="0" err="1"/>
              <a:t>bisa</a:t>
            </a:r>
            <a:r>
              <a:rPr lang="en-US" altLang="id-ID" dirty="0"/>
              <a:t> </a:t>
            </a:r>
            <a:r>
              <a:rPr lang="en-US" altLang="id-ID" dirty="0" err="1"/>
              <a:t>memiliki</a:t>
            </a:r>
            <a:r>
              <a:rPr lang="en-US" altLang="id-ID" dirty="0"/>
              <a:t> DFA D yang </a:t>
            </a:r>
            <a:r>
              <a:rPr lang="en-US" altLang="id-ID" dirty="0" err="1"/>
              <a:t>ekivalen</a:t>
            </a:r>
            <a:r>
              <a:rPr lang="en-US" altLang="id-ID" dirty="0"/>
              <a:t> </a:t>
            </a:r>
            <a:r>
              <a:rPr lang="en-US" altLang="id-ID" dirty="0" err="1"/>
              <a:t>dengan</a:t>
            </a:r>
            <a:r>
              <a:rPr lang="en-US" altLang="id-ID" dirty="0"/>
              <a:t> </a:t>
            </a:r>
            <a:r>
              <a:rPr lang="en-US" altLang="id-ID" dirty="0" smtClean="0"/>
              <a:t>E, yang </a:t>
            </a:r>
            <a:r>
              <a:rPr lang="en-US" altLang="id-ID" dirty="0" err="1" smtClean="0"/>
              <a:t>didefinisikan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sebagai</a:t>
            </a:r>
            <a:r>
              <a:rPr lang="en-US" altLang="id-ID" dirty="0" smtClean="0"/>
              <a:t> </a:t>
            </a:r>
            <a:r>
              <a:rPr lang="en-US" altLang="id-ID" dirty="0"/>
              <a:t>D = (Q</a:t>
            </a:r>
            <a:r>
              <a:rPr lang="en-US" altLang="id-ID" baseline="-25000" dirty="0"/>
              <a:t>D</a:t>
            </a:r>
            <a:r>
              <a:rPr lang="en-US" altLang="id-ID" dirty="0"/>
              <a:t>,</a:t>
            </a:r>
            <a:r>
              <a:rPr lang="en-US" altLang="id-ID" dirty="0">
                <a:sym typeface="Symbol" pitchFamily="18" charset="2"/>
              </a:rPr>
              <a:t> </a:t>
            </a:r>
            <a:r>
              <a:rPr lang="en-US" altLang="id-ID" dirty="0"/>
              <a:t>, </a:t>
            </a:r>
            <a:r>
              <a:rPr lang="en-US" altLang="id-ID" dirty="0">
                <a:sym typeface="Symbol" pitchFamily="18" charset="2"/>
              </a:rPr>
              <a:t></a:t>
            </a:r>
            <a:r>
              <a:rPr lang="en-US" altLang="id-ID" baseline="-25000" dirty="0">
                <a:sym typeface="Symbol" pitchFamily="18" charset="2"/>
              </a:rPr>
              <a:t>D</a:t>
            </a:r>
            <a:r>
              <a:rPr lang="en-US" altLang="id-ID" dirty="0" smtClean="0">
                <a:sym typeface="Symbol" pitchFamily="18" charset="2"/>
              </a:rPr>
              <a:t>, </a:t>
            </a:r>
            <a:r>
              <a:rPr lang="en-US" altLang="id-ID" dirty="0" err="1" smtClean="0"/>
              <a:t>q</a:t>
            </a:r>
            <a:r>
              <a:rPr lang="en-US" altLang="id-ID" baseline="-25000" dirty="0" err="1" smtClean="0"/>
              <a:t>D</a:t>
            </a:r>
            <a:r>
              <a:rPr lang="en-US" altLang="id-ID" dirty="0" smtClean="0"/>
              <a:t>, F</a:t>
            </a:r>
            <a:r>
              <a:rPr lang="en-US" altLang="id-ID" baseline="-25000" dirty="0" smtClean="0"/>
              <a:t>D</a:t>
            </a:r>
            <a:r>
              <a:rPr lang="en-US" altLang="id-ID" dirty="0" smtClean="0"/>
              <a:t>), di </a:t>
            </a:r>
            <a:r>
              <a:rPr lang="en-US" altLang="id-ID" dirty="0" err="1" smtClean="0"/>
              <a:t>mana</a:t>
            </a:r>
            <a:endParaRPr lang="en-US" altLang="id-ID" dirty="0" smtClean="0"/>
          </a:p>
          <a:p>
            <a:pPr lvl="1"/>
            <a:r>
              <a:rPr lang="en-US" altLang="id-ID" dirty="0" smtClean="0"/>
              <a:t>Q</a:t>
            </a:r>
            <a:r>
              <a:rPr lang="en-US" altLang="id-ID" baseline="-25000" dirty="0" smtClean="0"/>
              <a:t>D </a:t>
            </a:r>
            <a:r>
              <a:rPr lang="en-US" altLang="id-ID" dirty="0" err="1"/>
              <a:t>adalah</a:t>
            </a:r>
            <a:r>
              <a:rPr lang="en-US" altLang="id-ID" dirty="0"/>
              <a:t> power set </a:t>
            </a:r>
            <a:r>
              <a:rPr lang="en-US" altLang="id-ID" dirty="0" err="1"/>
              <a:t>dari</a:t>
            </a:r>
            <a:r>
              <a:rPr lang="en-US" altLang="id-ID" dirty="0"/>
              <a:t> </a:t>
            </a:r>
            <a:r>
              <a:rPr lang="en-US" altLang="id-ID" dirty="0" smtClean="0"/>
              <a:t>Q</a:t>
            </a:r>
            <a:r>
              <a:rPr lang="en-US" altLang="id-ID" baseline="-25000" dirty="0" smtClean="0"/>
              <a:t>E</a:t>
            </a:r>
            <a:endParaRPr lang="en-US" altLang="id-ID" baseline="-25000" dirty="0"/>
          </a:p>
          <a:p>
            <a:pPr lvl="1"/>
            <a:r>
              <a:rPr lang="en-US" altLang="id-ID" dirty="0" err="1"/>
              <a:t>q</a:t>
            </a:r>
            <a:r>
              <a:rPr lang="en-US" altLang="id-ID" baseline="-25000" dirty="0" err="1"/>
              <a:t>D</a:t>
            </a:r>
            <a:r>
              <a:rPr lang="en-US" altLang="id-ID" baseline="-25000" dirty="0"/>
              <a:t> </a:t>
            </a:r>
            <a:r>
              <a:rPr lang="en-US" altLang="id-ID" dirty="0" err="1"/>
              <a:t>adalah</a:t>
            </a:r>
            <a:r>
              <a:rPr lang="en-US" altLang="id-ID" dirty="0"/>
              <a:t> </a:t>
            </a:r>
            <a:r>
              <a:rPr lang="el-GR" altLang="id-ID" dirty="0">
                <a:cs typeface="Arial" charset="0"/>
              </a:rPr>
              <a:t>ε</a:t>
            </a:r>
            <a:r>
              <a:rPr lang="en-US" altLang="id-ID" dirty="0">
                <a:cs typeface="Arial" charset="0"/>
              </a:rPr>
              <a:t>-closure({q0</a:t>
            </a:r>
            <a:r>
              <a:rPr lang="en-US" altLang="id-ID" dirty="0" smtClean="0">
                <a:cs typeface="Arial" charset="0"/>
              </a:rPr>
              <a:t>}</a:t>
            </a:r>
            <a:r>
              <a:rPr lang="en-US" altLang="id-ID" dirty="0" smtClean="0">
                <a:sym typeface="Symbol" pitchFamily="18" charset="2"/>
              </a:rPr>
              <a:t>)</a:t>
            </a:r>
            <a:endParaRPr lang="en-US" altLang="id-ID" dirty="0">
              <a:sym typeface="Symbol" pitchFamily="18" charset="2"/>
            </a:endParaRPr>
          </a:p>
          <a:p>
            <a:pPr lvl="1"/>
            <a:r>
              <a:rPr lang="en-US" altLang="id-ID" dirty="0" smtClean="0">
                <a:sym typeface="Symbol" pitchFamily="18" charset="2"/>
              </a:rPr>
              <a:t>F</a:t>
            </a:r>
            <a:r>
              <a:rPr lang="en-US" altLang="id-ID" baseline="-25000" dirty="0" smtClean="0">
                <a:sym typeface="Symbol" pitchFamily="18" charset="2"/>
              </a:rPr>
              <a:t>D</a:t>
            </a:r>
            <a:r>
              <a:rPr lang="en-US" altLang="id-ID" dirty="0" smtClean="0">
                <a:sym typeface="Symbol" pitchFamily="18" charset="2"/>
              </a:rPr>
              <a:t> </a:t>
            </a:r>
            <a:r>
              <a:rPr lang="en-US" altLang="id-ID" dirty="0" err="1">
                <a:sym typeface="Symbol" pitchFamily="18" charset="2"/>
              </a:rPr>
              <a:t>adalah</a:t>
            </a:r>
            <a:r>
              <a:rPr lang="en-US" altLang="id-ID" dirty="0">
                <a:sym typeface="Symbol" pitchFamily="18" charset="2"/>
              </a:rPr>
              <a:t> </a:t>
            </a:r>
            <a:r>
              <a:rPr lang="en-US" altLang="id-ID" dirty="0" err="1">
                <a:sym typeface="Symbol" pitchFamily="18" charset="2"/>
              </a:rPr>
              <a:t>himpunan</a:t>
            </a:r>
            <a:r>
              <a:rPr lang="en-US" altLang="id-ID" dirty="0">
                <a:sym typeface="Symbol" pitchFamily="18" charset="2"/>
              </a:rPr>
              <a:t> state yang </a:t>
            </a:r>
            <a:r>
              <a:rPr lang="en-US" altLang="id-ID" dirty="0" err="1">
                <a:sym typeface="Symbol" pitchFamily="18" charset="2"/>
              </a:rPr>
              <a:t>memuat</a:t>
            </a:r>
            <a:r>
              <a:rPr lang="en-US" altLang="id-ID" dirty="0">
                <a:sym typeface="Symbol" pitchFamily="18" charset="2"/>
              </a:rPr>
              <a:t> </a:t>
            </a:r>
            <a:r>
              <a:rPr lang="en-US" altLang="id-ID" dirty="0" err="1">
                <a:sym typeface="Symbol" pitchFamily="18" charset="2"/>
              </a:rPr>
              <a:t>sedikitnya</a:t>
            </a:r>
            <a:r>
              <a:rPr lang="en-US" altLang="id-ID" dirty="0">
                <a:sym typeface="Symbol" pitchFamily="18" charset="2"/>
              </a:rPr>
              <a:t> </a:t>
            </a:r>
            <a:r>
              <a:rPr lang="en-US" altLang="id-ID" dirty="0" err="1">
                <a:sym typeface="Symbol" pitchFamily="18" charset="2"/>
              </a:rPr>
              <a:t>satu</a:t>
            </a:r>
            <a:r>
              <a:rPr lang="en-US" altLang="id-ID" dirty="0">
                <a:sym typeface="Symbol" pitchFamily="18" charset="2"/>
              </a:rPr>
              <a:t> accepted </a:t>
            </a:r>
            <a:r>
              <a:rPr lang="en-US" altLang="id-ID" dirty="0" smtClean="0">
                <a:sym typeface="Symbol" pitchFamily="18" charset="2"/>
              </a:rPr>
              <a:t>state</a:t>
            </a:r>
            <a:r>
              <a:rPr lang="en-US" altLang="id-ID" dirty="0">
                <a:sym typeface="Symbol" pitchFamily="18" charset="2"/>
              </a:rPr>
              <a:t> </a:t>
            </a:r>
            <a:r>
              <a:rPr lang="en-US" altLang="id-ID" dirty="0" smtClean="0">
                <a:sym typeface="Symbol" pitchFamily="18" charset="2"/>
              </a:rPr>
              <a:t>di E (F</a:t>
            </a:r>
            <a:r>
              <a:rPr lang="en-US" altLang="id-ID" baseline="-25000" dirty="0" smtClean="0">
                <a:sym typeface="Symbol" pitchFamily="18" charset="2"/>
              </a:rPr>
              <a:t>E</a:t>
            </a:r>
            <a:r>
              <a:rPr lang="en-US" altLang="id-ID" dirty="0" smtClean="0">
                <a:sym typeface="Symbol" pitchFamily="18" charset="2"/>
              </a:rPr>
              <a:t>)</a:t>
            </a:r>
            <a:endParaRPr lang="en-US" altLang="id-ID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08387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Mengeliminasi</a:t>
            </a:r>
            <a:r>
              <a:rPr lang="en-US" dirty="0"/>
              <a:t> </a:t>
            </a:r>
            <a:r>
              <a:rPr lang="el-GR" altLang="id-ID" dirty="0"/>
              <a:t>ε</a:t>
            </a:r>
            <a:r>
              <a:rPr lang="en-US" altLang="id-ID" dirty="0"/>
              <a:t>-Move </a:t>
            </a:r>
            <a:r>
              <a:rPr lang="en-US" altLang="id-ID" dirty="0" smtClean="0"/>
              <a:t>[2]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,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STD </a:t>
            </a:r>
            <a:r>
              <a:rPr lang="el-GR" altLang="id-ID" dirty="0">
                <a:cs typeface="Arial" charset="0"/>
              </a:rPr>
              <a:t>ε</a:t>
            </a:r>
            <a:r>
              <a:rPr lang="en-US" altLang="id-ID" dirty="0" smtClean="0"/>
              <a:t>-NFA </a:t>
            </a:r>
            <a:r>
              <a:rPr lang="en-US" altLang="id-ID" dirty="0" err="1" smtClean="0"/>
              <a:t>sebagai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berikut</a:t>
            </a:r>
            <a:r>
              <a:rPr lang="en-US" altLang="id-ID" dirty="0" smtClean="0"/>
              <a:t>.</a:t>
            </a:r>
            <a:endParaRPr 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20" y="2846388"/>
            <a:ext cx="8132562" cy="286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1446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Mengeliminasi</a:t>
            </a:r>
            <a:r>
              <a:rPr lang="en-US" dirty="0"/>
              <a:t> </a:t>
            </a:r>
            <a:r>
              <a:rPr lang="el-GR" altLang="id-ID" dirty="0"/>
              <a:t>ε</a:t>
            </a:r>
            <a:r>
              <a:rPr lang="en-US" altLang="id-ID" dirty="0"/>
              <a:t>-Move </a:t>
            </a:r>
            <a:r>
              <a:rPr lang="en-US" altLang="id-ID" dirty="0" smtClean="0"/>
              <a:t>[3]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Maka</a:t>
            </a:r>
            <a:r>
              <a:rPr lang="en-US" dirty="0" smtClean="0"/>
              <a:t>,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altLang="id-ID" dirty="0" smtClean="0"/>
              <a:t>lazy evaluation, </a:t>
            </a:r>
            <a:r>
              <a:rPr lang="en-US" altLang="id-ID" dirty="0" err="1" smtClean="0"/>
              <a:t>aturan</a:t>
            </a:r>
            <a:r>
              <a:rPr lang="en-US" altLang="id-ID" dirty="0" smtClean="0"/>
              <a:t> </a:t>
            </a:r>
            <a:r>
              <a:rPr lang="en-US" altLang="id-ID" dirty="0" err="1"/>
              <a:t>produksi</a:t>
            </a:r>
            <a:r>
              <a:rPr lang="en-US" altLang="id-ID" dirty="0"/>
              <a:t> yang </a:t>
            </a:r>
            <a:r>
              <a:rPr lang="en-US" altLang="id-ID" dirty="0" err="1"/>
              <a:t>diperluas</a:t>
            </a:r>
            <a:r>
              <a:rPr lang="en-US" altLang="id-ID" dirty="0"/>
              <a:t>, </a:t>
            </a:r>
            <a:r>
              <a:rPr lang="en-US" altLang="id-ID" dirty="0" err="1" smtClean="0"/>
              <a:t>dan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definisi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pengubahan</a:t>
            </a:r>
            <a:r>
              <a:rPr lang="en-US" altLang="id-ID" dirty="0" smtClean="0"/>
              <a:t> </a:t>
            </a:r>
            <a:r>
              <a:rPr lang="en-US" altLang="id-ID" dirty="0" err="1"/>
              <a:t>dari</a:t>
            </a:r>
            <a:r>
              <a:rPr lang="en-US" altLang="id-ID" dirty="0"/>
              <a:t> </a:t>
            </a:r>
            <a:r>
              <a:rPr lang="el-GR" altLang="id-ID" dirty="0">
                <a:cs typeface="Arial" charset="0"/>
              </a:rPr>
              <a:t>ε</a:t>
            </a:r>
            <a:r>
              <a:rPr lang="en-US" altLang="id-ID" dirty="0"/>
              <a:t>-NFA </a:t>
            </a:r>
            <a:r>
              <a:rPr lang="en-US" altLang="id-ID" dirty="0" err="1"/>
              <a:t>menjadi</a:t>
            </a:r>
            <a:r>
              <a:rPr lang="en-US" altLang="id-ID" dirty="0"/>
              <a:t> DFA yang </a:t>
            </a:r>
            <a:r>
              <a:rPr lang="en-US" altLang="id-ID" dirty="0" err="1" smtClean="0"/>
              <a:t>ekivalen</a:t>
            </a:r>
            <a:r>
              <a:rPr lang="en-US" altLang="id-ID" dirty="0" smtClean="0"/>
              <a:t>, </a:t>
            </a:r>
            <a:r>
              <a:rPr lang="en-US" altLang="id-ID" dirty="0" err="1" smtClean="0"/>
              <a:t>maka</a:t>
            </a:r>
            <a:r>
              <a:rPr lang="en-US" altLang="id-ID" dirty="0" smtClean="0"/>
              <a:t> </a:t>
            </a:r>
            <a:r>
              <a:rPr lang="en-US" altLang="id-ID" dirty="0" err="1"/>
              <a:t>akan</a:t>
            </a:r>
            <a:r>
              <a:rPr lang="en-US" altLang="id-ID" dirty="0"/>
              <a:t> </a:t>
            </a:r>
            <a:r>
              <a:rPr lang="en-US" altLang="id-ID" dirty="0" err="1"/>
              <a:t>kita</a:t>
            </a:r>
            <a:r>
              <a:rPr lang="en-US" altLang="id-ID" dirty="0"/>
              <a:t> </a:t>
            </a:r>
            <a:r>
              <a:rPr lang="en-US" altLang="id-ID" dirty="0" err="1" smtClean="0"/>
              <a:t>dapatkan</a:t>
            </a:r>
            <a:r>
              <a:rPr lang="en-US" altLang="id-ID" dirty="0" smtClean="0"/>
              <a:t>:</a:t>
            </a:r>
            <a:endParaRPr lang="en-US" altLang="id-ID" dirty="0"/>
          </a:p>
          <a:p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048000"/>
            <a:ext cx="5943600" cy="3148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0615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Mengeliminasi</a:t>
            </a:r>
            <a:r>
              <a:rPr lang="en-US" dirty="0"/>
              <a:t> </a:t>
            </a:r>
            <a:r>
              <a:rPr lang="el-GR" altLang="id-ID" dirty="0"/>
              <a:t>ε</a:t>
            </a:r>
            <a:r>
              <a:rPr lang="en-US" altLang="id-ID" dirty="0"/>
              <a:t>-Move </a:t>
            </a:r>
            <a:r>
              <a:rPr lang="en-US" altLang="id-ID" dirty="0" smtClean="0"/>
              <a:t>[4]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Sehingga</a:t>
            </a:r>
            <a:r>
              <a:rPr lang="en-US" dirty="0" smtClean="0"/>
              <a:t>,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peroleh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DFA yang </a:t>
            </a:r>
            <a:r>
              <a:rPr lang="en-US" dirty="0" err="1" smtClean="0"/>
              <a:t>ekivalen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442" y="2342518"/>
            <a:ext cx="7169624" cy="390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5450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r>
              <a:rPr lang="en-US" dirty="0" smtClean="0"/>
              <a:t> [1]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id-ID" dirty="0" err="1"/>
              <a:t>Ubah</a:t>
            </a:r>
            <a:r>
              <a:rPr lang="en-US" altLang="id-ID" dirty="0"/>
              <a:t> </a:t>
            </a:r>
            <a:r>
              <a:rPr lang="el-GR" altLang="id-ID" dirty="0"/>
              <a:t>ε</a:t>
            </a:r>
            <a:r>
              <a:rPr lang="en-US" altLang="id-ID" dirty="0"/>
              <a:t>-NFA </a:t>
            </a:r>
            <a:r>
              <a:rPr lang="en-US" altLang="id-ID" dirty="0" err="1"/>
              <a:t>berikut</a:t>
            </a:r>
            <a:r>
              <a:rPr lang="en-US" altLang="id-ID" dirty="0"/>
              <a:t> </a:t>
            </a:r>
            <a:r>
              <a:rPr lang="en-US" altLang="id-ID" dirty="0" err="1"/>
              <a:t>menjadi</a:t>
            </a:r>
            <a:r>
              <a:rPr lang="en-US" altLang="id-ID" dirty="0"/>
              <a:t> </a:t>
            </a:r>
            <a:r>
              <a:rPr lang="en-US" altLang="id-ID" dirty="0" smtClean="0"/>
              <a:t>DFA yang </a:t>
            </a:r>
            <a:r>
              <a:rPr lang="en-US" altLang="id-ID" dirty="0" err="1" smtClean="0"/>
              <a:t>ekivalen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dengan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cara</a:t>
            </a:r>
            <a:r>
              <a:rPr lang="en-US" altLang="id-ID" dirty="0" smtClean="0"/>
              <a:t> lazy evaluation, </a:t>
            </a:r>
            <a:r>
              <a:rPr lang="en-US" altLang="id-ID" dirty="0" err="1" smtClean="0"/>
              <a:t>kemudian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gambarkan</a:t>
            </a:r>
            <a:r>
              <a:rPr lang="en-US" altLang="id-ID" dirty="0" smtClean="0"/>
              <a:t> STD </a:t>
            </a:r>
            <a:r>
              <a:rPr lang="en-US" altLang="id-ID" dirty="0" err="1" smtClean="0"/>
              <a:t>hasilnya</a:t>
            </a:r>
            <a:r>
              <a:rPr lang="en-US" altLang="id-ID" dirty="0" smtClean="0"/>
              <a:t>!</a:t>
            </a:r>
            <a:endParaRPr lang="en-US" altLang="id-ID" dirty="0"/>
          </a:p>
          <a:p>
            <a:endParaRPr 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684" y="2895600"/>
            <a:ext cx="5648634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5481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r>
              <a:rPr lang="en-US" dirty="0" smtClean="0"/>
              <a:t> [2]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id-ID" dirty="0" err="1"/>
              <a:t>Ubah</a:t>
            </a:r>
            <a:r>
              <a:rPr lang="en-US" altLang="id-ID" dirty="0"/>
              <a:t> </a:t>
            </a:r>
            <a:r>
              <a:rPr lang="el-GR" altLang="id-ID" dirty="0"/>
              <a:t>ε</a:t>
            </a:r>
            <a:r>
              <a:rPr lang="en-US" altLang="id-ID" dirty="0"/>
              <a:t>-NFA </a:t>
            </a:r>
            <a:r>
              <a:rPr lang="en-US" altLang="id-ID" dirty="0" err="1"/>
              <a:t>berikut</a:t>
            </a:r>
            <a:r>
              <a:rPr lang="en-US" altLang="id-ID" dirty="0"/>
              <a:t> </a:t>
            </a:r>
            <a:r>
              <a:rPr lang="en-US" altLang="id-ID" dirty="0" err="1"/>
              <a:t>menjadi</a:t>
            </a:r>
            <a:r>
              <a:rPr lang="en-US" altLang="id-ID" dirty="0"/>
              <a:t> DFA </a:t>
            </a:r>
            <a:r>
              <a:rPr lang="en-US" altLang="id-ID" dirty="0" smtClean="0"/>
              <a:t>yang </a:t>
            </a:r>
            <a:r>
              <a:rPr lang="en-US" altLang="id-ID" dirty="0" err="1" smtClean="0"/>
              <a:t>ekivalen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dan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gambarkan</a:t>
            </a:r>
            <a:r>
              <a:rPr lang="en-US" altLang="id-ID" dirty="0" smtClean="0"/>
              <a:t> STD </a:t>
            </a:r>
            <a:r>
              <a:rPr lang="en-US" altLang="id-ID" dirty="0" err="1" smtClean="0"/>
              <a:t>hasilnya</a:t>
            </a:r>
            <a:r>
              <a:rPr lang="en-US" altLang="id-ID" dirty="0" smtClean="0"/>
              <a:t>!</a:t>
            </a:r>
          </a:p>
          <a:p>
            <a:r>
              <a:rPr lang="en-US" altLang="id-ID" dirty="0" err="1" smtClean="0"/>
              <a:t>Diketahui</a:t>
            </a:r>
            <a:r>
              <a:rPr lang="en-US" altLang="id-ID" dirty="0" smtClean="0"/>
              <a:t> </a:t>
            </a:r>
            <a:r>
              <a:rPr lang="en-US" altLang="id-ID" dirty="0"/>
              <a:t>initial </a:t>
            </a:r>
            <a:r>
              <a:rPr lang="en-US" altLang="id-ID" dirty="0" smtClean="0"/>
              <a:t>state </a:t>
            </a:r>
            <a:r>
              <a:rPr lang="en-US" altLang="id-ID" dirty="0" err="1"/>
              <a:t>adalah</a:t>
            </a:r>
            <a:r>
              <a:rPr lang="en-US" altLang="id-ID" dirty="0"/>
              <a:t> </a:t>
            </a:r>
            <a:r>
              <a:rPr lang="en-US" altLang="id-ID" dirty="0" smtClean="0"/>
              <a:t>p </a:t>
            </a:r>
            <a:r>
              <a:rPr lang="en-US" altLang="id-ID" dirty="0" err="1"/>
              <a:t>dan</a:t>
            </a:r>
            <a:r>
              <a:rPr lang="en-US" altLang="id-ID" dirty="0"/>
              <a:t> accepted state </a:t>
            </a:r>
            <a:r>
              <a:rPr lang="en-US" altLang="id-ID" dirty="0" err="1"/>
              <a:t>adalah</a:t>
            </a:r>
            <a:r>
              <a:rPr lang="en-US" altLang="id-ID" dirty="0"/>
              <a:t> </a:t>
            </a:r>
            <a:r>
              <a:rPr lang="en-US" altLang="id-ID" dirty="0" smtClean="0"/>
              <a:t>r.</a:t>
            </a:r>
            <a:endParaRPr lang="en-US" altLang="id-ID" dirty="0"/>
          </a:p>
          <a:p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285537"/>
            <a:ext cx="5029200" cy="174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8807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r>
              <a:rPr lang="en-US" dirty="0" smtClean="0"/>
              <a:t> [3]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id-ID" dirty="0" err="1"/>
              <a:t>Ubah</a:t>
            </a:r>
            <a:r>
              <a:rPr lang="en-US" altLang="id-ID" dirty="0"/>
              <a:t> </a:t>
            </a:r>
            <a:r>
              <a:rPr lang="el-GR" altLang="id-ID" dirty="0"/>
              <a:t>ε</a:t>
            </a:r>
            <a:r>
              <a:rPr lang="en-US" altLang="id-ID" dirty="0"/>
              <a:t>-NFA </a:t>
            </a:r>
            <a:r>
              <a:rPr lang="en-US" altLang="id-ID" dirty="0" err="1"/>
              <a:t>berikut</a:t>
            </a:r>
            <a:r>
              <a:rPr lang="en-US" altLang="id-ID" dirty="0"/>
              <a:t> </a:t>
            </a:r>
            <a:r>
              <a:rPr lang="en-US" altLang="id-ID" dirty="0" err="1"/>
              <a:t>menjadi</a:t>
            </a:r>
            <a:r>
              <a:rPr lang="en-US" altLang="id-ID" dirty="0"/>
              <a:t> DFA yang </a:t>
            </a:r>
            <a:r>
              <a:rPr lang="en-US" altLang="id-ID" dirty="0" err="1"/>
              <a:t>ekivalen</a:t>
            </a:r>
            <a:r>
              <a:rPr lang="en-US" altLang="id-ID" dirty="0"/>
              <a:t> </a:t>
            </a:r>
            <a:r>
              <a:rPr lang="en-US" altLang="id-ID" dirty="0" err="1"/>
              <a:t>dengan</a:t>
            </a:r>
            <a:r>
              <a:rPr lang="en-US" altLang="id-ID" dirty="0"/>
              <a:t> </a:t>
            </a:r>
            <a:r>
              <a:rPr lang="en-US" altLang="id-ID" dirty="0" err="1"/>
              <a:t>cara</a:t>
            </a:r>
            <a:r>
              <a:rPr lang="en-US" altLang="id-ID" dirty="0"/>
              <a:t> lazy evaluation, </a:t>
            </a:r>
            <a:r>
              <a:rPr lang="en-US" altLang="id-ID" dirty="0" err="1"/>
              <a:t>kemudian</a:t>
            </a:r>
            <a:r>
              <a:rPr lang="en-US" altLang="id-ID" dirty="0"/>
              <a:t> </a:t>
            </a:r>
            <a:r>
              <a:rPr lang="en-US" altLang="id-ID" dirty="0" err="1"/>
              <a:t>gambarkan</a:t>
            </a:r>
            <a:r>
              <a:rPr lang="en-US" altLang="id-ID" dirty="0"/>
              <a:t> STD </a:t>
            </a:r>
            <a:r>
              <a:rPr lang="en-US" altLang="id-ID" dirty="0" err="1"/>
              <a:t>hasilnya</a:t>
            </a:r>
            <a:r>
              <a:rPr lang="en-US" altLang="id-ID" dirty="0"/>
              <a:t>!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4022684"/>
              </p:ext>
            </p:extLst>
          </p:nvPr>
        </p:nvGraphicFramePr>
        <p:xfrm>
          <a:off x="1836761" y="2895600"/>
          <a:ext cx="5470478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Visio" r:id="rId3" imgW="4146499" imgH="2140915" progId="Visio.Drawing.11">
                  <p:embed/>
                </p:oleObj>
              </mc:Choice>
              <mc:Fallback>
                <p:oleObj name="Visio" r:id="rId3" imgW="4146499" imgH="2140915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6761" y="2895600"/>
                        <a:ext cx="5470478" cy="281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4696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Bahasan</a:t>
            </a:r>
            <a:r>
              <a:rPr lang="en-US" dirty="0" smtClean="0"/>
              <a:t> Finite Automata</a:t>
            </a:r>
            <a:endParaRPr lang="en-US" dirty="0"/>
          </a:p>
        </p:txBody>
      </p:sp>
      <p:pic>
        <p:nvPicPr>
          <p:cNvPr id="6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06" y="2236788"/>
            <a:ext cx="8291590" cy="271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0198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2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l-GR" dirty="0"/>
              <a:t>ε</a:t>
            </a:r>
            <a:r>
              <a:rPr lang="en-US" dirty="0" smtClean="0"/>
              <a:t>-Move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Perluasan</a:t>
            </a:r>
            <a:r>
              <a:rPr lang="en-US" dirty="0"/>
              <a:t> NFA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tambahan</a:t>
            </a:r>
            <a:r>
              <a:rPr lang="en-US" dirty="0"/>
              <a:t> </a:t>
            </a:r>
            <a:r>
              <a:rPr lang="en-US" dirty="0" err="1"/>
              <a:t>busur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berpindah</a:t>
            </a:r>
            <a:r>
              <a:rPr lang="en-US" dirty="0"/>
              <a:t> </a:t>
            </a:r>
            <a:r>
              <a:rPr lang="en-US" dirty="0" err="1"/>
              <a:t>begitu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string </a:t>
            </a:r>
            <a:r>
              <a:rPr lang="en-US" dirty="0" err="1"/>
              <a:t>kosong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/>
              <a:t>Perpindahan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l-GR" dirty="0"/>
              <a:t>ε-</a:t>
            </a:r>
            <a:r>
              <a:rPr lang="en-US" dirty="0" smtClean="0"/>
              <a:t>Move.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l-GR" dirty="0"/>
              <a:t>ε-</a:t>
            </a:r>
            <a:r>
              <a:rPr lang="en-US" dirty="0"/>
              <a:t>Move, NFA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menebak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state </a:t>
            </a:r>
            <a:r>
              <a:rPr lang="en-US" dirty="0" err="1"/>
              <a:t>sekarang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state </a:t>
            </a:r>
            <a:r>
              <a:rPr lang="en-US" dirty="0" err="1"/>
              <a:t>berikutnya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lihat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945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/>
              <a:t>NDFA </a:t>
            </a:r>
            <a:r>
              <a:rPr lang="el-GR" dirty="0" smtClean="0"/>
              <a:t>ε</a:t>
            </a:r>
            <a:r>
              <a:rPr lang="en-US" dirty="0"/>
              <a:t>-Move</a:t>
            </a:r>
          </a:p>
        </p:txBody>
      </p:sp>
      <p:pic>
        <p:nvPicPr>
          <p:cNvPr id="5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20" y="2133600"/>
            <a:ext cx="8132562" cy="286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9261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Definisi</a:t>
            </a:r>
            <a:r>
              <a:rPr lang="en-US" dirty="0" smtClean="0"/>
              <a:t> Formal NDFA </a:t>
            </a:r>
            <a:r>
              <a:rPr lang="el-GR" dirty="0" smtClean="0"/>
              <a:t>ε</a:t>
            </a:r>
            <a:r>
              <a:rPr lang="en-US" dirty="0"/>
              <a:t>-Move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id-ID" dirty="0" err="1"/>
              <a:t>Definisi</a:t>
            </a:r>
            <a:r>
              <a:rPr lang="en-US" altLang="id-ID" dirty="0"/>
              <a:t> formal </a:t>
            </a:r>
            <a:r>
              <a:rPr lang="en-US" altLang="id-ID" dirty="0" err="1"/>
              <a:t>dari</a:t>
            </a:r>
            <a:r>
              <a:rPr lang="en-US" altLang="id-ID" dirty="0"/>
              <a:t> </a:t>
            </a:r>
            <a:r>
              <a:rPr lang="el-GR" altLang="id-ID" dirty="0">
                <a:cs typeface="Arial" charset="0"/>
              </a:rPr>
              <a:t>ε</a:t>
            </a:r>
            <a:r>
              <a:rPr lang="en-US" altLang="id-ID" dirty="0">
                <a:cs typeface="Arial" charset="0"/>
              </a:rPr>
              <a:t>-</a:t>
            </a:r>
            <a:r>
              <a:rPr lang="en-US" altLang="id-ID" dirty="0"/>
              <a:t>NFA </a:t>
            </a:r>
            <a:r>
              <a:rPr lang="en-US" altLang="id-ID" dirty="0" err="1"/>
              <a:t>ini</a:t>
            </a:r>
            <a:r>
              <a:rPr lang="en-US" altLang="id-ID" dirty="0"/>
              <a:t> </a:t>
            </a:r>
            <a:r>
              <a:rPr lang="en-US" altLang="id-ID" dirty="0" err="1"/>
              <a:t>sama</a:t>
            </a:r>
            <a:r>
              <a:rPr lang="en-US" altLang="id-ID" dirty="0"/>
              <a:t> </a:t>
            </a:r>
            <a:r>
              <a:rPr lang="en-US" altLang="id-ID" dirty="0" err="1"/>
              <a:t>seperti</a:t>
            </a:r>
            <a:r>
              <a:rPr lang="en-US" altLang="id-ID" dirty="0"/>
              <a:t> NFA </a:t>
            </a:r>
            <a:r>
              <a:rPr lang="en-US" altLang="id-ID" dirty="0" err="1"/>
              <a:t>sebelumnya</a:t>
            </a:r>
            <a:r>
              <a:rPr lang="en-US" altLang="id-ID" dirty="0"/>
              <a:t> </a:t>
            </a:r>
            <a:r>
              <a:rPr lang="en-US" altLang="id-ID" dirty="0" err="1"/>
              <a:t>yakni</a:t>
            </a:r>
            <a:r>
              <a:rPr lang="en-US" altLang="id-ID" dirty="0"/>
              <a:t> A = (Q,</a:t>
            </a:r>
            <a:r>
              <a:rPr lang="en-US" altLang="id-ID" dirty="0">
                <a:sym typeface="Symbol" pitchFamily="18" charset="2"/>
              </a:rPr>
              <a:t> </a:t>
            </a:r>
            <a:r>
              <a:rPr lang="en-US" altLang="id-ID" dirty="0"/>
              <a:t>, </a:t>
            </a:r>
            <a:r>
              <a:rPr lang="en-US" altLang="id-ID" dirty="0">
                <a:sym typeface="Symbol" pitchFamily="18" charset="2"/>
              </a:rPr>
              <a:t></a:t>
            </a:r>
            <a:r>
              <a:rPr lang="en-US" altLang="id-ID" dirty="0" smtClean="0">
                <a:sym typeface="Symbol" pitchFamily="18" charset="2"/>
              </a:rPr>
              <a:t>, </a:t>
            </a:r>
            <a:r>
              <a:rPr lang="en-US" altLang="id-ID" dirty="0" smtClean="0"/>
              <a:t>q</a:t>
            </a:r>
            <a:r>
              <a:rPr lang="en-US" altLang="id-ID" baseline="-25000" dirty="0" smtClean="0"/>
              <a:t>0</a:t>
            </a:r>
            <a:r>
              <a:rPr lang="en-US" altLang="id-ID" dirty="0" smtClean="0"/>
              <a:t>, F</a:t>
            </a:r>
            <a:r>
              <a:rPr lang="en-US" altLang="id-ID" dirty="0"/>
              <a:t>). </a:t>
            </a:r>
          </a:p>
          <a:p>
            <a:r>
              <a:rPr lang="en-US" altLang="id-ID" dirty="0" err="1" smtClean="0"/>
              <a:t>Khusus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pada</a:t>
            </a:r>
            <a:r>
              <a:rPr lang="en-US" altLang="id-ID" dirty="0" smtClean="0"/>
              <a:t> NFA </a:t>
            </a:r>
            <a:r>
              <a:rPr lang="en-US" altLang="id-ID" dirty="0" err="1" smtClean="0"/>
              <a:t>dengan</a:t>
            </a:r>
            <a:r>
              <a:rPr lang="en-US" altLang="id-ID" dirty="0" smtClean="0"/>
              <a:t> </a:t>
            </a:r>
            <a:r>
              <a:rPr lang="el-GR" altLang="id-ID" dirty="0" smtClean="0">
                <a:cs typeface="Arial" charset="0"/>
                <a:sym typeface="Symbol" pitchFamily="18" charset="2"/>
              </a:rPr>
              <a:t>ε</a:t>
            </a:r>
            <a:r>
              <a:rPr lang="en-US" altLang="id-ID" dirty="0" smtClean="0">
                <a:cs typeface="Arial" charset="0"/>
                <a:sym typeface="Symbol" pitchFamily="18" charset="2"/>
              </a:rPr>
              <a:t>-move, </a:t>
            </a:r>
            <a:r>
              <a:rPr lang="en-US" altLang="id-ID" dirty="0" err="1" smtClean="0">
                <a:cs typeface="Arial" charset="0"/>
                <a:sym typeface="Symbol" pitchFamily="18" charset="2"/>
              </a:rPr>
              <a:t>pada</a:t>
            </a:r>
            <a:r>
              <a:rPr lang="en-US" altLang="id-ID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id-ID" dirty="0" err="1" smtClean="0">
                <a:cs typeface="Arial" charset="0"/>
                <a:sym typeface="Symbol" pitchFamily="18" charset="2"/>
              </a:rPr>
              <a:t>fungsi</a:t>
            </a:r>
            <a:r>
              <a:rPr lang="en-US" altLang="id-ID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id-ID" dirty="0" err="1" smtClean="0">
                <a:cs typeface="Arial" charset="0"/>
                <a:sym typeface="Symbol" pitchFamily="18" charset="2"/>
              </a:rPr>
              <a:t>transisi</a:t>
            </a:r>
            <a:r>
              <a:rPr lang="el-GR" altLang="id-ID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id-ID" dirty="0" smtClean="0">
                <a:sym typeface="Symbol" pitchFamily="18" charset="2"/>
              </a:rPr>
              <a:t>, </a:t>
            </a:r>
            <a:r>
              <a:rPr lang="en-US" altLang="id-ID" dirty="0" err="1">
                <a:sym typeface="Symbol" pitchFamily="18" charset="2"/>
              </a:rPr>
              <a:t>harus</a:t>
            </a:r>
            <a:r>
              <a:rPr lang="en-US" altLang="id-ID" dirty="0">
                <a:sym typeface="Symbol" pitchFamily="18" charset="2"/>
              </a:rPr>
              <a:t> </a:t>
            </a:r>
            <a:r>
              <a:rPr lang="en-US" altLang="id-ID" dirty="0" err="1">
                <a:sym typeface="Symbol" pitchFamily="18" charset="2"/>
              </a:rPr>
              <a:t>memuat</a:t>
            </a:r>
            <a:r>
              <a:rPr lang="en-US" altLang="id-ID" dirty="0">
                <a:sym typeface="Symbol" pitchFamily="18" charset="2"/>
              </a:rPr>
              <a:t> </a:t>
            </a:r>
            <a:r>
              <a:rPr lang="en-US" altLang="id-ID" dirty="0" err="1" smtClean="0">
                <a:sym typeface="Symbol" pitchFamily="18" charset="2"/>
              </a:rPr>
              <a:t>juga</a:t>
            </a:r>
            <a:r>
              <a:rPr lang="en-US" altLang="id-ID" dirty="0" smtClean="0">
                <a:sym typeface="Symbol" pitchFamily="18" charset="2"/>
              </a:rPr>
              <a:t> </a:t>
            </a:r>
            <a:r>
              <a:rPr lang="en-US" altLang="id-ID" dirty="0" err="1" smtClean="0">
                <a:sym typeface="Symbol" pitchFamily="18" charset="2"/>
              </a:rPr>
              <a:t>informasi</a:t>
            </a:r>
            <a:r>
              <a:rPr lang="en-US" altLang="id-ID" dirty="0" smtClean="0">
                <a:sym typeface="Symbol" pitchFamily="18" charset="2"/>
              </a:rPr>
              <a:t> </a:t>
            </a:r>
            <a:r>
              <a:rPr lang="en-US" altLang="id-ID" dirty="0" err="1">
                <a:sym typeface="Symbol" pitchFamily="18" charset="2"/>
              </a:rPr>
              <a:t>transisi</a:t>
            </a:r>
            <a:r>
              <a:rPr lang="en-US" altLang="id-ID" dirty="0">
                <a:sym typeface="Symbol" pitchFamily="18" charset="2"/>
              </a:rPr>
              <a:t> </a:t>
            </a:r>
            <a:r>
              <a:rPr lang="el-GR" altLang="id-ID" dirty="0">
                <a:cs typeface="Arial" charset="0"/>
                <a:sym typeface="Symbol" pitchFamily="18" charset="2"/>
              </a:rPr>
              <a:t>ε</a:t>
            </a:r>
            <a:r>
              <a:rPr lang="en-US" altLang="id-ID" dirty="0" smtClean="0">
                <a:cs typeface="Arial" charset="0"/>
                <a:sym typeface="Symbol" pitchFamily="18" charset="2"/>
              </a:rPr>
              <a:t>.</a:t>
            </a:r>
            <a:endParaRPr lang="el-GR" altLang="id-ID" dirty="0">
              <a:cs typeface="Arial" charset="0"/>
              <a:sym typeface="Symbol" pitchFamily="18" charset="2"/>
            </a:endParaRPr>
          </a:p>
        </p:txBody>
      </p:sp>
      <p:graphicFrame>
        <p:nvGraphicFramePr>
          <p:cNvPr id="4" name="Object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569569149"/>
              </p:ext>
            </p:extLst>
          </p:nvPr>
        </p:nvGraphicFramePr>
        <p:xfrm>
          <a:off x="2031932" y="3505200"/>
          <a:ext cx="5080137" cy="27696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Visio" r:id="rId3" imgW="4570781" imgH="2428342" progId="Visio.Drawing.11">
                  <p:embed/>
                </p:oleObj>
              </mc:Choice>
              <mc:Fallback>
                <p:oleObj name="Visio" r:id="rId3" imgW="4570781" imgH="2428342" progId="Visio.Drawing.11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1932" y="3505200"/>
                        <a:ext cx="5080137" cy="27696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8535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id-ID" dirty="0"/>
              <a:t>ε</a:t>
            </a:r>
            <a:r>
              <a:rPr lang="en-US" altLang="id-ID" dirty="0" smtClean="0"/>
              <a:t>-Closure [1]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altLang="id-ID" dirty="0"/>
              <a:t>ε</a:t>
            </a:r>
            <a:r>
              <a:rPr lang="en-US" altLang="id-ID" dirty="0" smtClean="0"/>
              <a:t>-closure </a:t>
            </a:r>
            <a:r>
              <a:rPr lang="en-US" altLang="id-ID" dirty="0" err="1" smtClean="0"/>
              <a:t>merupakan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atribut</a:t>
            </a:r>
            <a:r>
              <a:rPr lang="en-US" altLang="id-ID" dirty="0" smtClean="0"/>
              <a:t> yang </a:t>
            </a:r>
            <a:r>
              <a:rPr lang="en-US" altLang="id-ID" dirty="0" err="1" smtClean="0"/>
              <a:t>dapat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diberikan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untuk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setiap</a:t>
            </a:r>
            <a:r>
              <a:rPr lang="en-US" altLang="id-ID" dirty="0" smtClean="0"/>
              <a:t> state </a:t>
            </a:r>
            <a:r>
              <a:rPr lang="en-US" altLang="id-ID" dirty="0" err="1" smtClean="0"/>
              <a:t>pada</a:t>
            </a:r>
            <a:r>
              <a:rPr lang="en-US" altLang="id-ID" dirty="0" smtClean="0"/>
              <a:t> </a:t>
            </a:r>
            <a:r>
              <a:rPr lang="en-US" dirty="0" smtClean="0"/>
              <a:t>NFA </a:t>
            </a:r>
            <a:r>
              <a:rPr lang="el-GR" dirty="0"/>
              <a:t>ε</a:t>
            </a:r>
            <a:r>
              <a:rPr lang="en-US" dirty="0" smtClean="0"/>
              <a:t>-Move</a:t>
            </a:r>
          </a:p>
          <a:p>
            <a:r>
              <a:rPr lang="el-GR" altLang="id-ID" dirty="0"/>
              <a:t>ε</a:t>
            </a:r>
            <a:r>
              <a:rPr lang="en-US" altLang="id-ID" dirty="0"/>
              <a:t>-closure </a:t>
            </a:r>
            <a:r>
              <a:rPr lang="en-US" altLang="id-ID" dirty="0" err="1" smtClean="0"/>
              <a:t>dari</a:t>
            </a:r>
            <a:r>
              <a:rPr lang="en-US" altLang="id-ID" dirty="0" smtClean="0"/>
              <a:t> state q </a:t>
            </a:r>
            <a:r>
              <a:rPr lang="en-US" altLang="id-ID" dirty="0" err="1" smtClean="0"/>
              <a:t>misalnya</a:t>
            </a:r>
            <a:r>
              <a:rPr lang="en-US" altLang="id-ID" dirty="0" smtClean="0"/>
              <a:t>, </a:t>
            </a:r>
            <a:r>
              <a:rPr lang="en-US" altLang="id-ID" dirty="0" err="1" smtClean="0"/>
              <a:t>menyatakan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himpunan</a:t>
            </a:r>
            <a:r>
              <a:rPr lang="en-US" altLang="id-ID" dirty="0" smtClean="0"/>
              <a:t> state E, di </a:t>
            </a:r>
            <a:r>
              <a:rPr lang="en-US" altLang="id-ID" dirty="0" err="1" smtClean="0"/>
              <a:t>mana</a:t>
            </a:r>
            <a:r>
              <a:rPr lang="en-US" altLang="id-ID" dirty="0" smtClean="0"/>
              <a:t> q </a:t>
            </a:r>
            <a:r>
              <a:rPr lang="en-US" altLang="id-ID" dirty="0" err="1" smtClean="0"/>
              <a:t>dapat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berpindah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ke</a:t>
            </a:r>
            <a:r>
              <a:rPr lang="en-US" altLang="id-ID" dirty="0" smtClean="0"/>
              <a:t> states </a:t>
            </a:r>
            <a:r>
              <a:rPr lang="en-US" altLang="id-ID" dirty="0" err="1" smtClean="0"/>
              <a:t>anggota</a:t>
            </a:r>
            <a:r>
              <a:rPr lang="en-US" altLang="id-ID" dirty="0" smtClean="0"/>
              <a:t> E </a:t>
            </a:r>
            <a:r>
              <a:rPr lang="en-US" altLang="id-ID" dirty="0" err="1" smtClean="0"/>
              <a:t>tersebut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tanpa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menerima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simbol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apapun</a:t>
            </a:r>
            <a:endParaRPr lang="en-US" altLang="id-ID" dirty="0" smtClean="0"/>
          </a:p>
          <a:p>
            <a:r>
              <a:rPr lang="en-US" altLang="id-ID" dirty="0"/>
              <a:t>Kita </a:t>
            </a:r>
            <a:r>
              <a:rPr lang="en-US" altLang="id-ID" dirty="0" err="1"/>
              <a:t>bisa</a:t>
            </a:r>
            <a:r>
              <a:rPr lang="en-US" altLang="id-ID" dirty="0"/>
              <a:t> </a:t>
            </a:r>
            <a:r>
              <a:rPr lang="en-US" altLang="id-ID" dirty="0" err="1"/>
              <a:t>mendapatkan</a:t>
            </a:r>
            <a:r>
              <a:rPr lang="en-US" altLang="id-ID" dirty="0"/>
              <a:t> </a:t>
            </a:r>
            <a:r>
              <a:rPr lang="el-GR" altLang="id-ID" dirty="0">
                <a:cs typeface="Arial" charset="0"/>
              </a:rPr>
              <a:t>ε</a:t>
            </a:r>
            <a:r>
              <a:rPr lang="en-US" altLang="id-ID" dirty="0">
                <a:cs typeface="Arial" charset="0"/>
              </a:rPr>
              <a:t>-closure </a:t>
            </a:r>
            <a:r>
              <a:rPr lang="en-US" altLang="id-ID" dirty="0" err="1">
                <a:cs typeface="Arial" charset="0"/>
              </a:rPr>
              <a:t>dari</a:t>
            </a:r>
            <a:r>
              <a:rPr lang="en-US" altLang="id-ID" dirty="0">
                <a:cs typeface="Arial" charset="0"/>
              </a:rPr>
              <a:t> </a:t>
            </a:r>
            <a:r>
              <a:rPr lang="en-US" altLang="id-ID" dirty="0" smtClean="0">
                <a:cs typeface="Arial" charset="0"/>
              </a:rPr>
              <a:t>state </a:t>
            </a:r>
            <a:r>
              <a:rPr lang="en-US" altLang="id-ID" dirty="0">
                <a:cs typeface="Arial" charset="0"/>
              </a:rPr>
              <a:t>q </a:t>
            </a:r>
            <a:r>
              <a:rPr lang="en-US" altLang="id-ID" dirty="0" err="1">
                <a:cs typeface="Arial" charset="0"/>
              </a:rPr>
              <a:t>dengan</a:t>
            </a:r>
            <a:r>
              <a:rPr lang="en-US" altLang="id-ID" dirty="0">
                <a:cs typeface="Arial" charset="0"/>
              </a:rPr>
              <a:t> </a:t>
            </a:r>
            <a:r>
              <a:rPr lang="en-US" altLang="id-ID" dirty="0" err="1" smtClean="0">
                <a:cs typeface="Arial" charset="0"/>
              </a:rPr>
              <a:t>menelusuri</a:t>
            </a:r>
            <a:r>
              <a:rPr lang="en-US" altLang="id-ID" dirty="0" smtClean="0">
                <a:cs typeface="Arial" charset="0"/>
              </a:rPr>
              <a:t> </a:t>
            </a:r>
            <a:r>
              <a:rPr lang="en-US" altLang="id-ID" dirty="0" err="1" smtClean="0">
                <a:cs typeface="Arial" charset="0"/>
              </a:rPr>
              <a:t>transisi-transisi</a:t>
            </a:r>
            <a:r>
              <a:rPr lang="en-US" altLang="id-ID" dirty="0" smtClean="0">
                <a:cs typeface="Arial" charset="0"/>
              </a:rPr>
              <a:t> </a:t>
            </a:r>
            <a:r>
              <a:rPr lang="en-US" altLang="id-ID" dirty="0">
                <a:cs typeface="Arial" charset="0"/>
              </a:rPr>
              <a:t>yang </a:t>
            </a:r>
            <a:r>
              <a:rPr lang="en-US" altLang="id-ID" dirty="0" err="1">
                <a:cs typeface="Arial" charset="0"/>
              </a:rPr>
              <a:t>keluar</a:t>
            </a:r>
            <a:r>
              <a:rPr lang="en-US" altLang="id-ID" dirty="0">
                <a:cs typeface="Arial" charset="0"/>
              </a:rPr>
              <a:t> </a:t>
            </a:r>
            <a:r>
              <a:rPr lang="en-US" altLang="id-ID" dirty="0" err="1">
                <a:cs typeface="Arial" charset="0"/>
              </a:rPr>
              <a:t>dari</a:t>
            </a:r>
            <a:r>
              <a:rPr lang="en-US" altLang="id-ID" dirty="0">
                <a:cs typeface="Arial" charset="0"/>
              </a:rPr>
              <a:t> q </a:t>
            </a:r>
            <a:r>
              <a:rPr lang="en-US" altLang="id-ID" dirty="0" smtClean="0">
                <a:cs typeface="Arial" charset="0"/>
              </a:rPr>
              <a:t>yang </a:t>
            </a:r>
            <a:r>
              <a:rPr lang="en-US" altLang="id-ID" dirty="0" err="1" smtClean="0">
                <a:cs typeface="Arial" charset="0"/>
              </a:rPr>
              <a:t>berlabel</a:t>
            </a:r>
            <a:r>
              <a:rPr lang="en-US" altLang="id-ID" dirty="0" smtClean="0">
                <a:cs typeface="Arial" charset="0"/>
              </a:rPr>
              <a:t> </a:t>
            </a:r>
            <a:r>
              <a:rPr lang="el-GR" altLang="id-ID" dirty="0" smtClean="0">
                <a:cs typeface="Arial" charset="0"/>
              </a:rPr>
              <a:t>ε</a:t>
            </a:r>
            <a:endParaRPr lang="en-US" altLang="id-ID" dirty="0">
              <a:cs typeface="Arial" charset="0"/>
            </a:endParaRPr>
          </a:p>
          <a:p>
            <a:r>
              <a:rPr lang="en-US" dirty="0" err="1" smtClean="0"/>
              <a:t>Catatan</a:t>
            </a:r>
            <a:r>
              <a:rPr lang="en-US" dirty="0" smtClean="0"/>
              <a:t>: q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termasuk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l-GR" altLang="id-ID" dirty="0">
                <a:cs typeface="Arial" charset="0"/>
              </a:rPr>
              <a:t>ε</a:t>
            </a:r>
            <a:r>
              <a:rPr lang="en-US" altLang="id-ID" dirty="0">
                <a:cs typeface="Arial" charset="0"/>
              </a:rPr>
              <a:t>-closure </a:t>
            </a:r>
            <a:r>
              <a:rPr lang="en-US" altLang="id-ID" dirty="0" smtClean="0">
                <a:cs typeface="Arial" charset="0"/>
              </a:rPr>
              <a:t>state q, </a:t>
            </a:r>
            <a:r>
              <a:rPr lang="en-US" altLang="id-ID" dirty="0" err="1" smtClean="0">
                <a:cs typeface="Arial" charset="0"/>
              </a:rPr>
              <a:t>sehingga</a:t>
            </a:r>
            <a:r>
              <a:rPr lang="en-US" altLang="id-ID" dirty="0" smtClean="0">
                <a:cs typeface="Arial" charset="0"/>
              </a:rPr>
              <a:t> </a:t>
            </a:r>
            <a:r>
              <a:rPr lang="el-GR" altLang="id-ID" dirty="0">
                <a:cs typeface="Arial" charset="0"/>
              </a:rPr>
              <a:t>ε</a:t>
            </a:r>
            <a:r>
              <a:rPr lang="en-US" altLang="id-ID" dirty="0" smtClean="0">
                <a:cs typeface="Arial" charset="0"/>
              </a:rPr>
              <a:t>-closure </a:t>
            </a:r>
            <a:r>
              <a:rPr lang="en-US" altLang="id-ID" dirty="0" err="1" smtClean="0">
                <a:cs typeface="Arial" charset="0"/>
              </a:rPr>
              <a:t>akan</a:t>
            </a:r>
            <a:r>
              <a:rPr lang="en-US" altLang="id-ID" dirty="0" smtClean="0">
                <a:cs typeface="Arial" charset="0"/>
              </a:rPr>
              <a:t> </a:t>
            </a:r>
            <a:r>
              <a:rPr lang="en-US" altLang="id-ID" dirty="0" err="1" smtClean="0">
                <a:cs typeface="Arial" charset="0"/>
              </a:rPr>
              <a:t>selalu</a:t>
            </a:r>
            <a:r>
              <a:rPr lang="en-US" altLang="id-ID" dirty="0" smtClean="0">
                <a:cs typeface="Arial" charset="0"/>
              </a:rPr>
              <a:t> non-empty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233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id-ID" dirty="0"/>
              <a:t>ε</a:t>
            </a:r>
            <a:r>
              <a:rPr lang="en-US" altLang="id-ID" dirty="0"/>
              <a:t>-Closure </a:t>
            </a:r>
            <a:r>
              <a:rPr lang="en-US" altLang="id-ID" dirty="0" smtClean="0"/>
              <a:t>[2]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STD di </a:t>
            </a:r>
            <a:r>
              <a:rPr lang="en-US" dirty="0" err="1" smtClean="0"/>
              <a:t>bawah</a:t>
            </a:r>
            <a:r>
              <a:rPr lang="en-US" dirty="0" smtClean="0"/>
              <a:t>:</a:t>
            </a:r>
          </a:p>
          <a:p>
            <a:pPr marL="411162" lvl="1" indent="0">
              <a:lnSpc>
                <a:spcPct val="90000"/>
              </a:lnSpc>
              <a:buNone/>
            </a:pPr>
            <a:r>
              <a:rPr lang="el-GR" altLang="id-ID" dirty="0">
                <a:cs typeface="Arial" charset="0"/>
              </a:rPr>
              <a:t>ε</a:t>
            </a:r>
            <a:r>
              <a:rPr lang="en-US" altLang="id-ID" dirty="0">
                <a:cs typeface="Arial" charset="0"/>
              </a:rPr>
              <a:t>-closure(q0) = {q0, q1}</a:t>
            </a:r>
          </a:p>
          <a:p>
            <a:pPr marL="411162" lvl="1" indent="0">
              <a:lnSpc>
                <a:spcPct val="90000"/>
              </a:lnSpc>
              <a:buNone/>
            </a:pPr>
            <a:r>
              <a:rPr lang="el-GR" altLang="id-ID" dirty="0">
                <a:cs typeface="Arial" charset="0"/>
              </a:rPr>
              <a:t>ε</a:t>
            </a:r>
            <a:r>
              <a:rPr lang="en-US" altLang="id-ID" dirty="0">
                <a:cs typeface="Arial" charset="0"/>
              </a:rPr>
              <a:t>-closure(q1) = {q1}</a:t>
            </a:r>
            <a:endParaRPr lang="en-US" dirty="0"/>
          </a:p>
          <a:p>
            <a:pPr marL="411162" lvl="1" indent="0">
              <a:lnSpc>
                <a:spcPct val="90000"/>
              </a:lnSpc>
              <a:buNone/>
            </a:pPr>
            <a:r>
              <a:rPr lang="el-GR" altLang="id-ID" dirty="0" smtClean="0">
                <a:cs typeface="Arial" charset="0"/>
              </a:rPr>
              <a:t>ε</a:t>
            </a:r>
            <a:r>
              <a:rPr lang="en-US" altLang="id-ID" dirty="0">
                <a:cs typeface="Arial" charset="0"/>
              </a:rPr>
              <a:t>-closure(q3) = {q3, q5</a:t>
            </a:r>
            <a:r>
              <a:rPr lang="en-US" altLang="id-ID" dirty="0" smtClean="0">
                <a:cs typeface="Arial" charset="0"/>
              </a:rPr>
              <a:t>}</a:t>
            </a:r>
            <a:endParaRPr lang="en-US" altLang="id-ID" dirty="0">
              <a:cs typeface="Arial" charset="0"/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20" y="3455988"/>
            <a:ext cx="8132562" cy="286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0971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id-ID" dirty="0"/>
              <a:t>ε</a:t>
            </a:r>
            <a:r>
              <a:rPr lang="en-US" altLang="id-ID" dirty="0" smtClean="0"/>
              <a:t>-Closure [3]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lain </a:t>
            </a:r>
            <a:r>
              <a:rPr lang="el-GR" altLang="id-ID" dirty="0"/>
              <a:t>ε</a:t>
            </a:r>
            <a:r>
              <a:rPr lang="en-US" altLang="id-ID" dirty="0" smtClean="0"/>
              <a:t>-closure</a:t>
            </a:r>
            <a:r>
              <a:rPr lang="en-US" dirty="0" smtClean="0"/>
              <a:t>:</a:t>
            </a:r>
          </a:p>
          <a:p>
            <a:pPr marL="339725" indent="0">
              <a:buNone/>
            </a:pPr>
            <a:r>
              <a:rPr lang="el-GR" altLang="id-ID" dirty="0">
                <a:cs typeface="Arial" charset="0"/>
              </a:rPr>
              <a:t>ε</a:t>
            </a:r>
            <a:r>
              <a:rPr lang="en-US" altLang="id-ID" dirty="0">
                <a:cs typeface="Arial" charset="0"/>
              </a:rPr>
              <a:t>-closure(1) = …		</a:t>
            </a:r>
            <a:r>
              <a:rPr lang="el-GR" altLang="id-ID" dirty="0">
                <a:cs typeface="Arial" charset="0"/>
              </a:rPr>
              <a:t>ε</a:t>
            </a:r>
            <a:r>
              <a:rPr lang="en-US" altLang="id-ID" dirty="0">
                <a:cs typeface="Arial" charset="0"/>
              </a:rPr>
              <a:t>-closure(2) = …</a:t>
            </a:r>
          </a:p>
          <a:p>
            <a:pPr marL="339725" indent="0">
              <a:buNone/>
            </a:pPr>
            <a:r>
              <a:rPr lang="el-GR" altLang="id-ID" dirty="0">
                <a:cs typeface="Arial" charset="0"/>
              </a:rPr>
              <a:t>ε</a:t>
            </a:r>
            <a:r>
              <a:rPr lang="en-US" altLang="id-ID" dirty="0">
                <a:cs typeface="Arial" charset="0"/>
              </a:rPr>
              <a:t>-closure(3) = …		</a:t>
            </a:r>
            <a:r>
              <a:rPr lang="el-GR" altLang="id-ID" dirty="0">
                <a:cs typeface="Arial" charset="0"/>
              </a:rPr>
              <a:t>ε</a:t>
            </a:r>
            <a:r>
              <a:rPr lang="en-US" altLang="id-ID" dirty="0">
                <a:cs typeface="Arial" charset="0"/>
              </a:rPr>
              <a:t>-closure(4) = …</a:t>
            </a:r>
          </a:p>
          <a:p>
            <a:pPr marL="339725" indent="0">
              <a:buNone/>
            </a:pPr>
            <a:r>
              <a:rPr lang="el-GR" altLang="id-ID" dirty="0">
                <a:cs typeface="Arial" charset="0"/>
              </a:rPr>
              <a:t>ε</a:t>
            </a:r>
            <a:r>
              <a:rPr lang="en-US" altLang="id-ID" dirty="0">
                <a:cs typeface="Arial" charset="0"/>
              </a:rPr>
              <a:t>-closure(5) = …		</a:t>
            </a:r>
            <a:r>
              <a:rPr lang="el-GR" altLang="id-ID" dirty="0">
                <a:cs typeface="Arial" charset="0"/>
              </a:rPr>
              <a:t>ε</a:t>
            </a:r>
            <a:r>
              <a:rPr lang="en-US" altLang="id-ID" dirty="0">
                <a:cs typeface="Arial" charset="0"/>
              </a:rPr>
              <a:t>-closure(6) = …</a:t>
            </a:r>
          </a:p>
          <a:p>
            <a:pPr marL="339725" indent="0">
              <a:buNone/>
            </a:pPr>
            <a:r>
              <a:rPr lang="el-GR" altLang="id-ID" dirty="0">
                <a:cs typeface="Arial" charset="0"/>
              </a:rPr>
              <a:t>ε</a:t>
            </a:r>
            <a:r>
              <a:rPr lang="en-US" altLang="id-ID" dirty="0">
                <a:cs typeface="Arial" charset="0"/>
              </a:rPr>
              <a:t>-closure(7) = …</a:t>
            </a:r>
          </a:p>
          <a:p>
            <a:endParaRPr lang="en-US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3962400"/>
            <a:ext cx="6324600" cy="2285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871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 dirty="0" err="1"/>
              <a:t>Transisi</a:t>
            </a:r>
            <a:r>
              <a:rPr lang="en-US" altLang="id-ID" dirty="0"/>
              <a:t> yang </a:t>
            </a:r>
            <a:r>
              <a:rPr lang="en-US" altLang="id-ID" dirty="0" err="1"/>
              <a:t>Diperluas</a:t>
            </a:r>
            <a:r>
              <a:rPr lang="en-US" altLang="id-ID" dirty="0"/>
              <a:t> </a:t>
            </a:r>
            <a:r>
              <a:rPr lang="el-GR" altLang="id-ID" dirty="0"/>
              <a:t>ε</a:t>
            </a:r>
            <a:r>
              <a:rPr lang="en-US" altLang="id-ID" dirty="0" smtClean="0"/>
              <a:t>-NFA [1]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9725" indent="-339725"/>
            <a:r>
              <a:rPr lang="en-US" altLang="id-ID" sz="2000" dirty="0" err="1"/>
              <a:t>Sebagaimana</a:t>
            </a:r>
            <a:r>
              <a:rPr lang="en-US" altLang="id-ID" sz="2000" dirty="0"/>
              <a:t> </a:t>
            </a:r>
            <a:r>
              <a:rPr lang="en-US" altLang="id-ID" sz="2000" dirty="0" err="1"/>
              <a:t>aturan</a:t>
            </a:r>
            <a:r>
              <a:rPr lang="en-US" altLang="id-ID" sz="2000" dirty="0"/>
              <a:t> </a:t>
            </a:r>
            <a:r>
              <a:rPr lang="en-US" altLang="id-ID" sz="2000" dirty="0" err="1"/>
              <a:t>transisi</a:t>
            </a:r>
            <a:r>
              <a:rPr lang="en-US" altLang="id-ID" sz="2000" dirty="0"/>
              <a:t> di </a:t>
            </a:r>
            <a:r>
              <a:rPr lang="en-US" altLang="id-ID" sz="2000" dirty="0" smtClean="0"/>
              <a:t>NDFA</a:t>
            </a:r>
            <a:r>
              <a:rPr lang="en-US" altLang="id-ID" sz="2000" dirty="0"/>
              <a:t>, </a:t>
            </a:r>
            <a:r>
              <a:rPr lang="en-US" altLang="id-ID" sz="2000" dirty="0" err="1"/>
              <a:t>kita</a:t>
            </a:r>
            <a:r>
              <a:rPr lang="en-US" altLang="id-ID" sz="2000" dirty="0"/>
              <a:t> </a:t>
            </a:r>
            <a:r>
              <a:rPr lang="en-US" altLang="id-ID" sz="2000" dirty="0" err="1"/>
              <a:t>juga</a:t>
            </a:r>
            <a:r>
              <a:rPr lang="en-US" altLang="id-ID" sz="2000" dirty="0"/>
              <a:t> </a:t>
            </a:r>
            <a:r>
              <a:rPr lang="en-US" altLang="id-ID" sz="2000" dirty="0" err="1"/>
              <a:t>dapat</a:t>
            </a:r>
            <a:r>
              <a:rPr lang="en-US" altLang="id-ID" sz="2000" dirty="0"/>
              <a:t> </a:t>
            </a:r>
            <a:r>
              <a:rPr lang="en-US" altLang="id-ID" sz="2000" dirty="0" err="1"/>
              <a:t>melakukan</a:t>
            </a:r>
            <a:r>
              <a:rPr lang="en-US" altLang="id-ID" sz="2000" dirty="0"/>
              <a:t> </a:t>
            </a:r>
            <a:r>
              <a:rPr lang="en-US" altLang="id-ID" sz="2000" dirty="0" err="1"/>
              <a:t>perluasan</a:t>
            </a:r>
            <a:r>
              <a:rPr lang="en-US" altLang="id-ID" sz="2000" dirty="0"/>
              <a:t> </a:t>
            </a:r>
            <a:r>
              <a:rPr lang="en-US" altLang="id-ID" sz="2000" dirty="0" err="1"/>
              <a:t>aturan</a:t>
            </a:r>
            <a:r>
              <a:rPr lang="en-US" altLang="id-ID" sz="2000" dirty="0"/>
              <a:t> </a:t>
            </a:r>
            <a:r>
              <a:rPr lang="en-US" altLang="id-ID" sz="2000" dirty="0" err="1"/>
              <a:t>transisi</a:t>
            </a:r>
            <a:r>
              <a:rPr lang="en-US" altLang="id-ID" sz="2000" dirty="0"/>
              <a:t> </a:t>
            </a:r>
            <a:r>
              <a:rPr lang="en-US" altLang="id-ID" sz="2000" dirty="0" smtClean="0"/>
              <a:t>di NDFA </a:t>
            </a:r>
            <a:r>
              <a:rPr lang="el-GR" sz="2000" dirty="0"/>
              <a:t>ε</a:t>
            </a:r>
            <a:r>
              <a:rPr lang="en-US" sz="2000" dirty="0"/>
              <a:t>-Move </a:t>
            </a:r>
            <a:r>
              <a:rPr lang="en-US" sz="2000" dirty="0" smtClean="0"/>
              <a:t>(</a:t>
            </a:r>
            <a:r>
              <a:rPr lang="en-US" sz="2000" dirty="0" err="1" smtClean="0"/>
              <a:t>selanjutnya</a:t>
            </a:r>
            <a:r>
              <a:rPr lang="en-US" sz="2000" dirty="0" smtClean="0"/>
              <a:t> </a:t>
            </a:r>
            <a:r>
              <a:rPr lang="en-US" sz="2000" dirty="0" err="1" smtClean="0"/>
              <a:t>kita</a:t>
            </a:r>
            <a:r>
              <a:rPr lang="en-US" sz="2000" dirty="0" smtClean="0"/>
              <a:t> </a:t>
            </a:r>
            <a:r>
              <a:rPr lang="en-US" sz="2000" dirty="0" err="1" smtClean="0"/>
              <a:t>sebut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l-GR" altLang="id-ID" sz="2000" dirty="0" smtClean="0"/>
              <a:t>ε</a:t>
            </a:r>
            <a:r>
              <a:rPr lang="en-US" altLang="id-ID" sz="2000" dirty="0" smtClean="0"/>
              <a:t>-NFA)</a:t>
            </a:r>
            <a:endParaRPr lang="en-US" altLang="id-ID" sz="2000" dirty="0"/>
          </a:p>
          <a:p>
            <a:pPr marL="339725" indent="-339725"/>
            <a:r>
              <a:rPr lang="en-US" altLang="id-ID" sz="2000" dirty="0" err="1" smtClean="0"/>
              <a:t>Dasar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perluasannya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adalah</a:t>
            </a:r>
            <a:r>
              <a:rPr lang="en-US" altLang="id-ID" sz="2000" dirty="0" smtClean="0"/>
              <a:t> </a:t>
            </a:r>
            <a:r>
              <a:rPr lang="en-US" altLang="id-ID" sz="2000" b="1" dirty="0" smtClean="0">
                <a:sym typeface="Symbol" pitchFamily="18" charset="2"/>
              </a:rPr>
              <a:t></a:t>
            </a:r>
            <a:r>
              <a:rPr lang="en-US" altLang="id-ID" sz="2000" b="1" dirty="0">
                <a:sym typeface="Symbol" pitchFamily="18" charset="2"/>
              </a:rPr>
              <a:t>’ (q, </a:t>
            </a:r>
            <a:r>
              <a:rPr lang="el-GR" altLang="id-ID" sz="2000" b="1" dirty="0">
                <a:cs typeface="Arial" charset="0"/>
                <a:sym typeface="Symbol" pitchFamily="18" charset="2"/>
              </a:rPr>
              <a:t>λ</a:t>
            </a:r>
            <a:r>
              <a:rPr lang="en-US" altLang="id-ID" sz="2000" b="1" dirty="0">
                <a:sym typeface="Symbol" pitchFamily="18" charset="2"/>
              </a:rPr>
              <a:t>) = </a:t>
            </a:r>
            <a:r>
              <a:rPr lang="el-GR" altLang="id-ID" sz="2000" b="1" dirty="0">
                <a:cs typeface="Arial" charset="0"/>
              </a:rPr>
              <a:t>ε</a:t>
            </a:r>
            <a:r>
              <a:rPr lang="en-US" altLang="id-ID" sz="2000" b="1" dirty="0">
                <a:cs typeface="Arial" charset="0"/>
              </a:rPr>
              <a:t>-closure(</a:t>
            </a:r>
            <a:r>
              <a:rPr lang="en-US" altLang="id-ID" sz="2000" b="1" dirty="0">
                <a:sym typeface="Symbol" pitchFamily="18" charset="2"/>
              </a:rPr>
              <a:t>q)</a:t>
            </a:r>
          </a:p>
          <a:p>
            <a:pPr marL="339725" indent="-339725"/>
            <a:r>
              <a:rPr lang="en-US" altLang="id-ID" sz="2000" dirty="0" err="1" smtClean="0"/>
              <a:t>Untuk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lebih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jelasnya</a:t>
            </a:r>
            <a:r>
              <a:rPr lang="en-US" altLang="id-ID" sz="2000" dirty="0" smtClean="0"/>
              <a:t>, </a:t>
            </a:r>
            <a:r>
              <a:rPr lang="en-US" altLang="id-ID" sz="2000" dirty="0" err="1" smtClean="0"/>
              <a:t>lihat</a:t>
            </a:r>
            <a:r>
              <a:rPr lang="en-US" altLang="id-ID" sz="2000" dirty="0" smtClean="0"/>
              <a:t> </a:t>
            </a:r>
            <a:r>
              <a:rPr lang="en-US" altLang="id-ID" sz="2000" dirty="0" err="1"/>
              <a:t>contoh</a:t>
            </a:r>
            <a:r>
              <a:rPr lang="en-US" altLang="id-ID" sz="2000" dirty="0"/>
              <a:t> </a:t>
            </a:r>
            <a:r>
              <a:rPr lang="en-US" altLang="id-ID" sz="2000" dirty="0" err="1" smtClean="0"/>
              <a:t>berikut</a:t>
            </a:r>
            <a:r>
              <a:rPr lang="en-US" altLang="id-ID" sz="2000" dirty="0" smtClean="0"/>
              <a:t>, </a:t>
            </a:r>
            <a:r>
              <a:rPr lang="en-US" altLang="id-ID" sz="2000" dirty="0" err="1" smtClean="0"/>
              <a:t>dengan</a:t>
            </a:r>
            <a:r>
              <a:rPr lang="en-US" altLang="id-ID" sz="2000" dirty="0" smtClean="0"/>
              <a:t> </a:t>
            </a:r>
            <a:r>
              <a:rPr lang="el-GR" altLang="id-ID" sz="2000" dirty="0"/>
              <a:t>ε</a:t>
            </a:r>
            <a:r>
              <a:rPr lang="en-US" altLang="id-ID" sz="2000" dirty="0"/>
              <a:t>-</a:t>
            </a:r>
            <a:r>
              <a:rPr lang="en-US" altLang="id-ID" sz="2000" dirty="0" smtClean="0"/>
              <a:t>NFA di </a:t>
            </a:r>
            <a:r>
              <a:rPr lang="en-US" altLang="id-ID" sz="2000" dirty="0" err="1" smtClean="0"/>
              <a:t>contoh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sebelumnya</a:t>
            </a:r>
            <a:r>
              <a:rPr lang="en-US" altLang="id-ID" sz="2000" dirty="0" smtClean="0"/>
              <a:t>, u</a:t>
            </a:r>
            <a:r>
              <a:rPr lang="id-ID" altLang="id-ID" sz="2000" dirty="0"/>
              <a:t>ntuk</a:t>
            </a:r>
            <a:r>
              <a:rPr lang="en-US" altLang="id-ID" sz="2000" dirty="0"/>
              <a:t> </a:t>
            </a:r>
            <a:r>
              <a:rPr lang="en-US" altLang="id-ID" sz="2000" dirty="0" err="1"/>
              <a:t>mendapatkan</a:t>
            </a:r>
            <a:r>
              <a:rPr lang="en-US" altLang="id-ID" sz="2000" dirty="0"/>
              <a:t> </a:t>
            </a:r>
            <a:r>
              <a:rPr lang="en-US" altLang="id-ID" sz="2000" dirty="0" err="1"/>
              <a:t>aturan</a:t>
            </a:r>
            <a:r>
              <a:rPr lang="en-US" altLang="id-ID" sz="2000" dirty="0"/>
              <a:t> </a:t>
            </a:r>
            <a:r>
              <a:rPr lang="en-US" altLang="id-ID" sz="2000" dirty="0">
                <a:sym typeface="Symbol" pitchFamily="18" charset="2"/>
              </a:rPr>
              <a:t>’ (q0, </a:t>
            </a:r>
            <a:r>
              <a:rPr lang="en-US" altLang="id-ID" sz="2000" dirty="0">
                <a:cs typeface="Arial" charset="0"/>
                <a:sym typeface="Symbol" pitchFamily="18" charset="2"/>
              </a:rPr>
              <a:t>5.6</a:t>
            </a:r>
            <a:r>
              <a:rPr lang="en-US" altLang="id-ID" sz="2000" dirty="0" smtClean="0">
                <a:sym typeface="Symbol" pitchFamily="18" charset="2"/>
              </a:rPr>
              <a:t>)</a:t>
            </a:r>
          </a:p>
          <a:p>
            <a:pPr marL="339725" indent="0">
              <a:buNone/>
            </a:pPr>
            <a:r>
              <a:rPr lang="en-US" altLang="id-ID" sz="2000" dirty="0" smtClean="0">
                <a:sym typeface="Wingdings" pitchFamily="2" charset="2"/>
              </a:rPr>
              <a:t> </a:t>
            </a:r>
            <a:r>
              <a:rPr lang="en-US" altLang="id-ID" sz="2000" dirty="0" err="1" smtClean="0">
                <a:sym typeface="Wingdings" pitchFamily="2" charset="2"/>
              </a:rPr>
              <a:t>sekaligus</a:t>
            </a:r>
            <a:r>
              <a:rPr lang="en-US" altLang="id-ID" sz="2000" dirty="0" smtClean="0">
                <a:sym typeface="Wingdings" pitchFamily="2" charset="2"/>
              </a:rPr>
              <a:t> </a:t>
            </a:r>
            <a:r>
              <a:rPr lang="en-US" altLang="id-ID" sz="2000" dirty="0" err="1" smtClean="0">
                <a:sym typeface="Wingdings" pitchFamily="2" charset="2"/>
              </a:rPr>
              <a:t>mengecek</a:t>
            </a:r>
            <a:r>
              <a:rPr lang="en-US" altLang="id-ID" sz="2000" dirty="0" smtClean="0">
                <a:sym typeface="Wingdings" pitchFamily="2" charset="2"/>
              </a:rPr>
              <a:t> </a:t>
            </a:r>
            <a:r>
              <a:rPr lang="en-US" altLang="id-ID" sz="2000" dirty="0" err="1" smtClean="0">
                <a:sym typeface="Wingdings" pitchFamily="2" charset="2"/>
              </a:rPr>
              <a:t>apakah</a:t>
            </a:r>
            <a:r>
              <a:rPr lang="en-US" altLang="id-ID" sz="2000" dirty="0" smtClean="0">
                <a:sym typeface="Wingdings" pitchFamily="2" charset="2"/>
              </a:rPr>
              <a:t> string “5.6” </a:t>
            </a:r>
            <a:r>
              <a:rPr lang="en-US" altLang="id-ID" sz="2000" dirty="0" err="1" smtClean="0">
                <a:sym typeface="Wingdings" pitchFamily="2" charset="2"/>
              </a:rPr>
              <a:t>diterima</a:t>
            </a:r>
            <a:r>
              <a:rPr lang="en-US" altLang="id-ID" sz="2000" dirty="0" smtClean="0">
                <a:sym typeface="Wingdings" pitchFamily="2" charset="2"/>
              </a:rPr>
              <a:t>/</a:t>
            </a:r>
            <a:r>
              <a:rPr lang="en-US" altLang="id-ID" sz="2000" dirty="0" err="1" smtClean="0">
                <a:sym typeface="Wingdings" pitchFamily="2" charset="2"/>
              </a:rPr>
              <a:t>tidak</a:t>
            </a:r>
            <a:endParaRPr lang="en-US" altLang="id-ID" sz="2000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767" y="3962400"/>
            <a:ext cx="6564467" cy="2315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090048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informatika_slide">
  <a:themeElements>
    <a:clrScheme name="IEEE Corporate">
      <a:dk1>
        <a:sysClr val="windowText" lastClr="000000"/>
      </a:dk1>
      <a:lt1>
        <a:sysClr val="window" lastClr="FFFFFF"/>
      </a:lt1>
      <a:dk2>
        <a:srgbClr val="00678F"/>
      </a:dk2>
      <a:lt2>
        <a:srgbClr val="EEECE1"/>
      </a:lt2>
      <a:accent1>
        <a:srgbClr val="0066A1"/>
      </a:accent1>
      <a:accent2>
        <a:srgbClr val="E37222"/>
      </a:accent2>
      <a:accent3>
        <a:srgbClr val="71953D"/>
      </a:accent3>
      <a:accent4>
        <a:srgbClr val="6B1F7C"/>
      </a:accent4>
      <a:accent5>
        <a:srgbClr val="009FDB"/>
      </a:accent5>
      <a:accent6>
        <a:srgbClr val="810031"/>
      </a:accent6>
      <a:hlink>
        <a:srgbClr val="0066A1"/>
      </a:hlink>
      <a:folHlink>
        <a:srgbClr val="541868"/>
      </a:folHlink>
    </a:clrScheme>
    <a:fontScheme name="Office">
      <a:majorFont>
        <a:latin typeface="Verdan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ln>
          <a:noFill/>
        </a:ln>
      </a:spPr>
      <a:bodyPr/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Slide IF</Template>
  <TotalTime>2476</TotalTime>
  <Words>748</Words>
  <Application>Microsoft Office PowerPoint</Application>
  <PresentationFormat>On-screen Show (4:3)</PresentationFormat>
  <Paragraphs>94</Paragraphs>
  <Slides>20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template_informatika_slide</vt:lpstr>
      <vt:lpstr>Visio</vt:lpstr>
      <vt:lpstr>CSG3D3 | Teori Komputasi</vt:lpstr>
      <vt:lpstr>Bahasan Finite Automata</vt:lpstr>
      <vt:lpstr>NFA dengan ε-Move</vt:lpstr>
      <vt:lpstr>Contoh NDFA ε-Move</vt:lpstr>
      <vt:lpstr>Definisi Formal NDFA ε-Move</vt:lpstr>
      <vt:lpstr>ε-Closure [1]</vt:lpstr>
      <vt:lpstr>ε-Closure [2]</vt:lpstr>
      <vt:lpstr>ε-Closure [3]</vt:lpstr>
      <vt:lpstr>Transisi yang Diperluas ε-NFA [1]</vt:lpstr>
      <vt:lpstr>Transisi yang Diperluas ε-NFA [2]</vt:lpstr>
      <vt:lpstr>Transisi yang Diperluas ε-NFA [3]</vt:lpstr>
      <vt:lpstr>Transisi yang Diperluas ε-NFA [4]</vt:lpstr>
      <vt:lpstr>Mengeliminasi ε-Move [1]</vt:lpstr>
      <vt:lpstr>Mengeliminasi ε-Move [2]</vt:lpstr>
      <vt:lpstr>Mengeliminasi ε-Move [3]</vt:lpstr>
      <vt:lpstr>Mengeliminasi ε-Move [4]</vt:lpstr>
      <vt:lpstr>Latihan [1]</vt:lpstr>
      <vt:lpstr>Latihan [2]</vt:lpstr>
      <vt:lpstr>Latihan [3]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Mahmud Dwi Sulistiyo</dc:creator>
  <cp:lastModifiedBy>Mahmud Dwi Sulistiyo</cp:lastModifiedBy>
  <cp:revision>155</cp:revision>
  <dcterms:created xsi:type="dcterms:W3CDTF">2006-08-16T00:00:00Z</dcterms:created>
  <dcterms:modified xsi:type="dcterms:W3CDTF">2015-09-13T16:33:17Z</dcterms:modified>
</cp:coreProperties>
</file>