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60" r:id="rId2"/>
    <p:sldId id="276" r:id="rId3"/>
    <p:sldId id="335" r:id="rId4"/>
    <p:sldId id="337" r:id="rId5"/>
    <p:sldId id="336" r:id="rId6"/>
    <p:sldId id="343" r:id="rId7"/>
    <p:sldId id="368" r:id="rId8"/>
    <p:sldId id="300" r:id="rId9"/>
    <p:sldId id="301" r:id="rId10"/>
    <p:sldId id="302" r:id="rId11"/>
    <p:sldId id="325" r:id="rId12"/>
    <p:sldId id="303" r:id="rId13"/>
    <p:sldId id="308" r:id="rId14"/>
    <p:sldId id="306" r:id="rId15"/>
    <p:sldId id="304" r:id="rId16"/>
    <p:sldId id="305" r:id="rId17"/>
    <p:sldId id="307" r:id="rId18"/>
    <p:sldId id="309" r:id="rId19"/>
    <p:sldId id="310" r:id="rId20"/>
    <p:sldId id="311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69" r:id="rId29"/>
    <p:sldId id="320" r:id="rId30"/>
    <p:sldId id="322" r:id="rId31"/>
    <p:sldId id="323" r:id="rId32"/>
    <p:sldId id="324" r:id="rId33"/>
    <p:sldId id="285" r:id="rId34"/>
    <p:sldId id="258" r:id="rId3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EC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51" autoAdjust="0"/>
  </p:normalViewPr>
  <p:slideViewPr>
    <p:cSldViewPr snapToGrid="0" snapToObjects="1">
      <p:cViewPr varScale="1">
        <p:scale>
          <a:sx n="101" d="100"/>
          <a:sy n="101" d="100"/>
        </p:scale>
        <p:origin x="183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B9219-4A66-4B41-AFAD-B4DCC55121D3}" type="datetimeFigureOut">
              <a:rPr lang="en-US" smtClean="0"/>
              <a:t>28-Oct-19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99D96-90C2-44B4-8DCF-3216EB4C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85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96F5A-DA36-4202-8F3F-DA89D0431918}" type="datetimeFigureOut">
              <a:rPr lang="en-US" smtClean="0"/>
              <a:t>28-Oct-19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BABC4-D3F8-4FEC-A081-17F891AA9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4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85" b="11855"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269242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34684" y="2227425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34684" y="2875084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61DBC4B-18FA-4641-AED3-09167062A95C}" type="datetime1">
              <a:rPr lang="en-US" smtClean="0"/>
              <a:pPr>
                <a:defRPr/>
              </a:pPr>
              <a:t>28-Oct-19</a:t>
            </a:fld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05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624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28-Oct-19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18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40D16-EBF5-0D44-A21F-B32E9F6095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16975-30F2-B74D-B90F-E83C4C9562E7}" type="datetime1">
              <a:rPr lang="en-US" smtClean="0"/>
              <a:pPr>
                <a:defRPr/>
              </a:pPr>
              <a:t>28-Oct-19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04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374826" y="2009550"/>
            <a:ext cx="4035425" cy="40023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4738863" y="2009550"/>
            <a:ext cx="4035425" cy="4002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67590-0BC9-4B4A-95A3-307D97AD4B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CA678-D006-7B41-A446-6998EA1314C2}" type="datetime1">
              <a:rPr lang="en-US" smtClean="0"/>
              <a:pPr>
                <a:defRPr/>
              </a:pPr>
              <a:t>28-Oct-19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1336417"/>
            <a:ext cx="8409163" cy="6412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66889" y="1645920"/>
            <a:ext cx="4035247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/>
          </p:nvPr>
        </p:nvSpPr>
        <p:spPr>
          <a:xfrm>
            <a:off x="4703762" y="1645920"/>
            <a:ext cx="4045126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357187" y="2659063"/>
            <a:ext cx="4044950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4703762" y="2659063"/>
            <a:ext cx="4044950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3C417-35D1-DE4B-9003-F2E94344F5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1F2DA-4C0E-AF48-AAE7-6B5FD0673F17}" type="datetime1">
              <a:rPr lang="en-US" smtClean="0"/>
              <a:pPr>
                <a:defRPr/>
              </a:pPr>
              <a:t>28-Oct-19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1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4678538" y="2009550"/>
            <a:ext cx="4035425" cy="40023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365125" y="2009550"/>
            <a:ext cx="3997325" cy="400231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A4596-0E95-4845-A51E-381771D71C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3548A-BD02-5246-9AB8-6847FF416924}" type="datetime1">
              <a:rPr lang="en-US" smtClean="0"/>
              <a:pPr>
                <a:defRPr/>
              </a:pPr>
              <a:t>28-Oct-19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9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 userDrawn="1"/>
        </p:nvSpPr>
        <p:spPr bwMode="auto">
          <a:xfrm>
            <a:off x="434548" y="4489331"/>
            <a:ext cx="8326438" cy="21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5400" dirty="0">
                <a:solidFill>
                  <a:srgbClr val="C00000"/>
                </a:solidFill>
                <a:latin typeface="Brush Script Std" pitchFamily="66" charset="0"/>
              </a:rPr>
              <a:t>THANK YOU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-489" y="4670967"/>
            <a:ext cx="9141923" cy="936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Mystogan\Pictures\red-digital-background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10" b="13980"/>
          <a:stretch/>
        </p:blipFill>
        <p:spPr bwMode="auto">
          <a:xfrm>
            <a:off x="-2566" y="0"/>
            <a:ext cx="9144000" cy="46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ystogan\Pictures\logo-whit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92" y="142946"/>
            <a:ext cx="3039184" cy="60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72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63B73A-DE8D-4E8C-A61E-943A03C47CAA}" type="datetimeFigureOut">
              <a:rPr lang="en-US"/>
              <a:pPr>
                <a:defRPr/>
              </a:pPr>
              <a:t>28-Oct-19</a:t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B721A5-36D8-4C2F-A2B5-96132FA7B9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1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3999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365125" y="1336417"/>
            <a:ext cx="8326438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Mystogan\Pictures\75_big.jpg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89908" y="6451886"/>
            <a:ext cx="35877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2B1F015-1154-6F45-9F5A-29B4836DF7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810596" y="6451886"/>
            <a:ext cx="164306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49DE922-2F34-1241-8A40-1B6D2996FA4E}" type="datetime1">
              <a:rPr lang="en-US" smtClean="0"/>
              <a:pPr>
                <a:defRPr/>
              </a:pPr>
              <a:t>28-Oct-19</a:t>
            </a:fld>
            <a:endParaRPr lang="en-US" dirty="0"/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 rot="-5400000">
            <a:off x="9449594" y="5911057"/>
            <a:ext cx="17097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600" dirty="0">
                <a:solidFill>
                  <a:srgbClr val="7F7F7F"/>
                </a:solidFill>
              </a:rPr>
              <a:t>12-CRS-0106 REVISED 8 FEB 2013</a:t>
            </a:r>
          </a:p>
        </p:txBody>
      </p:sp>
      <p:sp>
        <p:nvSpPr>
          <p:cNvPr id="1031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365125" y="1977656"/>
            <a:ext cx="8326438" cy="405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" y="0"/>
            <a:ext cx="9143993" cy="124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>
              <a:lumMod val="75000"/>
              <a:lumOff val="25000"/>
            </a:schemeClr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spcBef>
          <a:spcPts val="1800"/>
        </a:spcBef>
        <a:spcAft>
          <a:spcPct val="0"/>
        </a:spcAft>
        <a:buSzPct val="135000"/>
        <a:buBlip>
          <a:blip r:embed="rId13"/>
        </a:buBlip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93725" indent="-182563" algn="l" defTabSz="457200" rtl="0" eaLnBrk="1" fontAlgn="base" hangingPunct="1">
        <a:spcBef>
          <a:spcPts val="800"/>
        </a:spcBef>
        <a:spcAft>
          <a:spcPct val="0"/>
        </a:spcAft>
        <a:buClr>
          <a:srgbClr val="595959"/>
        </a:buClr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182563" algn="l" defTabSz="457200" rtl="0" eaLnBrk="1" fontAlgn="base" hangingPunct="1">
        <a:spcBef>
          <a:spcPts val="700"/>
        </a:spcBef>
        <a:spcAft>
          <a:spcPct val="0"/>
        </a:spcAft>
        <a:buClr>
          <a:srgbClr val="595959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50925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595959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33488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7F7F7F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10" Type="http://schemas.openxmlformats.org/officeDocument/2006/relationships/image" Target="../media/image15.png"/><Relationship Id="rId4" Type="http://schemas.openxmlformats.org/officeDocument/2006/relationships/image" Target="../media/image13.png"/><Relationship Id="rId9" Type="http://schemas.openxmlformats.org/officeDocument/2006/relationships/image" Target="../media/image1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Artificial Intelligence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ADF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061DBC4B-18FA-4641-AED3-09167062A95C}" type="datetime1">
              <a:rPr lang="en-US" smtClean="0"/>
              <a:pPr>
                <a:defRPr/>
              </a:pPr>
              <a:t>28-Oct-19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Genetic Algorithm for Learning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260747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28-Oct-19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5" y="1336417"/>
            <a:ext cx="8326438" cy="641239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BA28937-A3F3-4997-B631-D3F06563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49946"/>
              </p:ext>
            </p:extLst>
          </p:nvPr>
        </p:nvGraphicFramePr>
        <p:xfrm>
          <a:off x="1013702" y="2469535"/>
          <a:ext cx="914400" cy="101346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65179312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53152437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90915004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BFBFB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BFBFB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BFBFB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2340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BFBFB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6133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BFBFB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BFBFB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BFBFB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076449"/>
                  </a:ext>
                </a:extLst>
              </a:tr>
              <a:tr h="1905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 = 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1255275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AC64B2E-FCC9-486A-924A-92AEDB63C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129614"/>
              </p:ext>
            </p:extLst>
          </p:nvPr>
        </p:nvGraphicFramePr>
        <p:xfrm>
          <a:off x="1013702" y="4676653"/>
          <a:ext cx="914400" cy="101346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17718351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93079842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36252488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BFBFB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BFBFB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11224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BFBFB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BFBFB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0467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BFBFB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BFBFB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2985404"/>
                  </a:ext>
                </a:extLst>
              </a:tr>
              <a:tr h="1905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 = 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7589190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0EA766CC-0894-4EE5-BF97-15BBF5CD8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91789"/>
              </p:ext>
            </p:extLst>
          </p:nvPr>
        </p:nvGraphicFramePr>
        <p:xfrm>
          <a:off x="3019180" y="2660035"/>
          <a:ext cx="2743200" cy="253365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3781222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78335431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12925372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35420525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32976154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66448151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5161127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3213574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55809588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744925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08DFD41B-BC45-41EC-963F-913FC7853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341315"/>
              </p:ext>
            </p:extLst>
          </p:nvPr>
        </p:nvGraphicFramePr>
        <p:xfrm>
          <a:off x="3019180" y="4867153"/>
          <a:ext cx="2743200" cy="253365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374001793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32086138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81311195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26471684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32567632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23115889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03028109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65498289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87432239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05573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le 20">
                <a:extLst>
                  <a:ext uri="{FF2B5EF4-FFF2-40B4-BE49-F238E27FC236}">
                    <a16:creationId xmlns:a16="http://schemas.microsoft.com/office/drawing/2014/main" id="{77C52452-36AE-4815-8865-A6617249AA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8031546"/>
                  </p:ext>
                </p:extLst>
              </p:nvPr>
            </p:nvGraphicFramePr>
            <p:xfrm>
              <a:off x="2501630" y="3575221"/>
              <a:ext cx="3260750" cy="697234"/>
            </p:xfrm>
            <a:graphic>
              <a:graphicData uri="http://schemas.openxmlformats.org/drawingml/2006/table">
                <a:tbl>
                  <a:tblPr/>
                  <a:tblGrid>
                    <a:gridCol w="326075">
                      <a:extLst>
                        <a:ext uri="{9D8B030D-6E8A-4147-A177-3AD203B41FA5}">
                          <a16:colId xmlns:a16="http://schemas.microsoft.com/office/drawing/2014/main" val="780661549"/>
                        </a:ext>
                      </a:extLst>
                    </a:gridCol>
                    <a:gridCol w="326075">
                      <a:extLst>
                        <a:ext uri="{9D8B030D-6E8A-4147-A177-3AD203B41FA5}">
                          <a16:colId xmlns:a16="http://schemas.microsoft.com/office/drawing/2014/main" val="867238121"/>
                        </a:ext>
                      </a:extLst>
                    </a:gridCol>
                    <a:gridCol w="326075">
                      <a:extLst>
                        <a:ext uri="{9D8B030D-6E8A-4147-A177-3AD203B41FA5}">
                          <a16:colId xmlns:a16="http://schemas.microsoft.com/office/drawing/2014/main" val="1885328211"/>
                        </a:ext>
                      </a:extLst>
                    </a:gridCol>
                    <a:gridCol w="326075">
                      <a:extLst>
                        <a:ext uri="{9D8B030D-6E8A-4147-A177-3AD203B41FA5}">
                          <a16:colId xmlns:a16="http://schemas.microsoft.com/office/drawing/2014/main" val="1793042835"/>
                        </a:ext>
                      </a:extLst>
                    </a:gridCol>
                    <a:gridCol w="326075">
                      <a:extLst>
                        <a:ext uri="{9D8B030D-6E8A-4147-A177-3AD203B41FA5}">
                          <a16:colId xmlns:a16="http://schemas.microsoft.com/office/drawing/2014/main" val="2868751244"/>
                        </a:ext>
                      </a:extLst>
                    </a:gridCol>
                    <a:gridCol w="326075">
                      <a:extLst>
                        <a:ext uri="{9D8B030D-6E8A-4147-A177-3AD203B41FA5}">
                          <a16:colId xmlns:a16="http://schemas.microsoft.com/office/drawing/2014/main" val="341602701"/>
                        </a:ext>
                      </a:extLst>
                    </a:gridCol>
                    <a:gridCol w="326075">
                      <a:extLst>
                        <a:ext uri="{9D8B030D-6E8A-4147-A177-3AD203B41FA5}">
                          <a16:colId xmlns:a16="http://schemas.microsoft.com/office/drawing/2014/main" val="177101926"/>
                        </a:ext>
                      </a:extLst>
                    </a:gridCol>
                    <a:gridCol w="326075">
                      <a:extLst>
                        <a:ext uri="{9D8B030D-6E8A-4147-A177-3AD203B41FA5}">
                          <a16:colId xmlns:a16="http://schemas.microsoft.com/office/drawing/2014/main" val="262557728"/>
                        </a:ext>
                      </a:extLst>
                    </a:gridCol>
                    <a:gridCol w="326075">
                      <a:extLst>
                        <a:ext uri="{9D8B030D-6E8A-4147-A177-3AD203B41FA5}">
                          <a16:colId xmlns:a16="http://schemas.microsoft.com/office/drawing/2014/main" val="938824316"/>
                        </a:ext>
                      </a:extLst>
                    </a:gridCol>
                    <a:gridCol w="326075">
                      <a:extLst>
                        <a:ext uri="{9D8B030D-6E8A-4147-A177-3AD203B41FA5}">
                          <a16:colId xmlns:a16="http://schemas.microsoft.com/office/drawing/2014/main" val="3009073289"/>
                        </a:ext>
                      </a:extLst>
                    </a:gridCol>
                  </a:tblGrid>
                  <a:tr h="34861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?</a:t>
                          </a:r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?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?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?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?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?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?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?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?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?</a:t>
                          </a:r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63512844"/>
                      </a:ext>
                    </a:extLst>
                  </a:tr>
                  <a:tr h="348617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29677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le 20">
                <a:extLst>
                  <a:ext uri="{FF2B5EF4-FFF2-40B4-BE49-F238E27FC236}">
                    <a16:creationId xmlns:a16="http://schemas.microsoft.com/office/drawing/2014/main" id="{77C52452-36AE-4815-8865-A6617249AA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8031546"/>
                  </p:ext>
                </p:extLst>
              </p:nvPr>
            </p:nvGraphicFramePr>
            <p:xfrm>
              <a:off x="2501630" y="3575221"/>
              <a:ext cx="3260750" cy="697234"/>
            </p:xfrm>
            <a:graphic>
              <a:graphicData uri="http://schemas.openxmlformats.org/drawingml/2006/table">
                <a:tbl>
                  <a:tblPr/>
                  <a:tblGrid>
                    <a:gridCol w="326075">
                      <a:extLst>
                        <a:ext uri="{9D8B030D-6E8A-4147-A177-3AD203B41FA5}">
                          <a16:colId xmlns:a16="http://schemas.microsoft.com/office/drawing/2014/main" val="780661549"/>
                        </a:ext>
                      </a:extLst>
                    </a:gridCol>
                    <a:gridCol w="326075">
                      <a:extLst>
                        <a:ext uri="{9D8B030D-6E8A-4147-A177-3AD203B41FA5}">
                          <a16:colId xmlns:a16="http://schemas.microsoft.com/office/drawing/2014/main" val="867238121"/>
                        </a:ext>
                      </a:extLst>
                    </a:gridCol>
                    <a:gridCol w="326075">
                      <a:extLst>
                        <a:ext uri="{9D8B030D-6E8A-4147-A177-3AD203B41FA5}">
                          <a16:colId xmlns:a16="http://schemas.microsoft.com/office/drawing/2014/main" val="1885328211"/>
                        </a:ext>
                      </a:extLst>
                    </a:gridCol>
                    <a:gridCol w="326075">
                      <a:extLst>
                        <a:ext uri="{9D8B030D-6E8A-4147-A177-3AD203B41FA5}">
                          <a16:colId xmlns:a16="http://schemas.microsoft.com/office/drawing/2014/main" val="1793042835"/>
                        </a:ext>
                      </a:extLst>
                    </a:gridCol>
                    <a:gridCol w="326075">
                      <a:extLst>
                        <a:ext uri="{9D8B030D-6E8A-4147-A177-3AD203B41FA5}">
                          <a16:colId xmlns:a16="http://schemas.microsoft.com/office/drawing/2014/main" val="2868751244"/>
                        </a:ext>
                      </a:extLst>
                    </a:gridCol>
                    <a:gridCol w="326075">
                      <a:extLst>
                        <a:ext uri="{9D8B030D-6E8A-4147-A177-3AD203B41FA5}">
                          <a16:colId xmlns:a16="http://schemas.microsoft.com/office/drawing/2014/main" val="341602701"/>
                        </a:ext>
                      </a:extLst>
                    </a:gridCol>
                    <a:gridCol w="326075">
                      <a:extLst>
                        <a:ext uri="{9D8B030D-6E8A-4147-A177-3AD203B41FA5}">
                          <a16:colId xmlns:a16="http://schemas.microsoft.com/office/drawing/2014/main" val="177101926"/>
                        </a:ext>
                      </a:extLst>
                    </a:gridCol>
                    <a:gridCol w="326075">
                      <a:extLst>
                        <a:ext uri="{9D8B030D-6E8A-4147-A177-3AD203B41FA5}">
                          <a16:colId xmlns:a16="http://schemas.microsoft.com/office/drawing/2014/main" val="262557728"/>
                        </a:ext>
                      </a:extLst>
                    </a:gridCol>
                    <a:gridCol w="326075">
                      <a:extLst>
                        <a:ext uri="{9D8B030D-6E8A-4147-A177-3AD203B41FA5}">
                          <a16:colId xmlns:a16="http://schemas.microsoft.com/office/drawing/2014/main" val="938824316"/>
                        </a:ext>
                      </a:extLst>
                    </a:gridCol>
                    <a:gridCol w="326075">
                      <a:extLst>
                        <a:ext uri="{9D8B030D-6E8A-4147-A177-3AD203B41FA5}">
                          <a16:colId xmlns:a16="http://schemas.microsoft.com/office/drawing/2014/main" val="3009073289"/>
                        </a:ext>
                      </a:extLst>
                    </a:gridCol>
                  </a:tblGrid>
                  <a:tr h="34861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?</a:t>
                          </a:r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?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?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?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?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?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?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?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?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?</a:t>
                          </a:r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63512844"/>
                      </a:ext>
                    </a:extLst>
                  </a:tr>
                  <a:tr h="3486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52" t="-110526" r="-894444" b="-228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774" t="-110526" r="-811321" b="-228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110526" r="-696296" b="-228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5660" t="-110526" r="-609434" b="-228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8148" t="-110526" r="-498148" b="-228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98148" t="-110526" r="-398148" b="-228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9434" t="-110526" r="-305660" b="-228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6296" t="-110526" r="-200000" b="-228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11321" t="-110526" r="-103774" b="-228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94444" t="-110526" r="-1852" b="-228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96779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Arrow: Right 1">
            <a:extLst>
              <a:ext uri="{FF2B5EF4-FFF2-40B4-BE49-F238E27FC236}">
                <a16:creationId xmlns:a16="http://schemas.microsoft.com/office/drawing/2014/main" id="{BCE24FFD-3204-43BD-9845-146D83CA43B1}"/>
              </a:ext>
            </a:extLst>
          </p:cNvPr>
          <p:cNvSpPr/>
          <p:nvPr/>
        </p:nvSpPr>
        <p:spPr>
          <a:xfrm>
            <a:off x="2462577" y="2544401"/>
            <a:ext cx="251803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0B4D35B-ECE5-41E0-82F9-95B74AF3DC20}"/>
              </a:ext>
            </a:extLst>
          </p:cNvPr>
          <p:cNvSpPr/>
          <p:nvPr/>
        </p:nvSpPr>
        <p:spPr>
          <a:xfrm>
            <a:off x="2462577" y="4749229"/>
            <a:ext cx="251803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Curved Left 7">
            <a:extLst>
              <a:ext uri="{FF2B5EF4-FFF2-40B4-BE49-F238E27FC236}">
                <a16:creationId xmlns:a16="http://schemas.microsoft.com/office/drawing/2014/main" id="{F6761D7A-2CF7-4A39-B9A0-AC7C7160B871}"/>
              </a:ext>
            </a:extLst>
          </p:cNvPr>
          <p:cNvSpPr/>
          <p:nvPr/>
        </p:nvSpPr>
        <p:spPr>
          <a:xfrm>
            <a:off x="5913120" y="4272455"/>
            <a:ext cx="274320" cy="594698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Arrow: Curved Left 17">
            <a:extLst>
              <a:ext uri="{FF2B5EF4-FFF2-40B4-BE49-F238E27FC236}">
                <a16:creationId xmlns:a16="http://schemas.microsoft.com/office/drawing/2014/main" id="{1B22C9B9-640B-4F6D-8F1E-6A43F4B49555}"/>
              </a:ext>
            </a:extLst>
          </p:cNvPr>
          <p:cNvSpPr/>
          <p:nvPr/>
        </p:nvSpPr>
        <p:spPr>
          <a:xfrm flipV="1">
            <a:off x="5913120" y="2967405"/>
            <a:ext cx="274320" cy="594698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D410730-A9A8-48D1-ADB4-E10F2DCBAE4D}"/>
                  </a:ext>
                </a:extLst>
              </p:cNvPr>
              <p:cNvSpPr/>
              <p:nvPr/>
            </p:nvSpPr>
            <p:spPr>
              <a:xfrm>
                <a:off x="6188469" y="3080088"/>
                <a:ext cx="17751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Maximize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D410730-A9A8-48D1-ADB4-E10F2DCBAE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469" y="3080088"/>
                <a:ext cx="1775166" cy="369332"/>
              </a:xfrm>
              <a:prstGeom prst="rect">
                <a:avLst/>
              </a:prstGeom>
              <a:blipFill>
                <a:blip r:embed="rId3"/>
                <a:stretch>
                  <a:fillRect l="-2749" t="-8197" r="-34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9C101F2-8C8E-4BC4-AA99-0DF772120075}"/>
                  </a:ext>
                </a:extLst>
              </p:cNvPr>
              <p:cNvSpPr/>
              <p:nvPr/>
            </p:nvSpPr>
            <p:spPr>
              <a:xfrm>
                <a:off x="6187440" y="4313168"/>
                <a:ext cx="17110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Minimize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9C101F2-8C8E-4BC4-AA99-0DF772120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7440" y="4313168"/>
                <a:ext cx="1711046" cy="369332"/>
              </a:xfrm>
              <a:prstGeom prst="rect">
                <a:avLst/>
              </a:prstGeom>
              <a:blipFill>
                <a:blip r:embed="rId4"/>
                <a:stretch>
                  <a:fillRect l="-2847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61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8" grpId="0" animBg="1"/>
      <p:bldP spid="18" grpId="0" animBg="1"/>
      <p:bldP spid="9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28-Oct-19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5" y="1336417"/>
            <a:ext cx="8326438" cy="641239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BA28937-A3F3-4997-B631-D3F0656379AB}"/>
              </a:ext>
            </a:extLst>
          </p:cNvPr>
          <p:cNvGraphicFramePr>
            <a:graphicFrameLocks noGrp="1"/>
          </p:cNvGraphicFramePr>
          <p:nvPr/>
        </p:nvGraphicFramePr>
        <p:xfrm>
          <a:off x="1013702" y="2469535"/>
          <a:ext cx="914400" cy="101346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65179312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53152437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90915004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BFBFB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BFBFB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BFBFB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2340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BFBFB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6133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BFBFB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BFBFB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BFBFB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076449"/>
                  </a:ext>
                </a:extLst>
              </a:tr>
              <a:tr h="1905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 = 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1255275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AC64B2E-FCC9-486A-924A-92AEDB63C690}"/>
              </a:ext>
            </a:extLst>
          </p:cNvPr>
          <p:cNvGraphicFramePr>
            <a:graphicFrameLocks noGrp="1"/>
          </p:cNvGraphicFramePr>
          <p:nvPr/>
        </p:nvGraphicFramePr>
        <p:xfrm>
          <a:off x="1013702" y="4676653"/>
          <a:ext cx="914400" cy="101346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17718351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93079842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36252488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BFBFB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BFBFB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11224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BFBFB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BFBFB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0467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BFBFB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BFBFB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2985404"/>
                  </a:ext>
                </a:extLst>
              </a:tr>
              <a:tr h="1905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 = 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7589190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0EA766CC-0894-4EE5-BF97-15BBF5CD8116}"/>
              </a:ext>
            </a:extLst>
          </p:cNvPr>
          <p:cNvGraphicFramePr>
            <a:graphicFrameLocks noGrp="1"/>
          </p:cNvGraphicFramePr>
          <p:nvPr/>
        </p:nvGraphicFramePr>
        <p:xfrm>
          <a:off x="3019180" y="2660035"/>
          <a:ext cx="2743200" cy="253365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3781222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78335431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12925372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35420525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32976154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66448151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5161127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3213574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55809588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744925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08DFD41B-BC45-41EC-963F-913FC7853352}"/>
              </a:ext>
            </a:extLst>
          </p:cNvPr>
          <p:cNvGraphicFramePr>
            <a:graphicFrameLocks noGrp="1"/>
          </p:cNvGraphicFramePr>
          <p:nvPr/>
        </p:nvGraphicFramePr>
        <p:xfrm>
          <a:off x="3019180" y="4867153"/>
          <a:ext cx="2743200" cy="253365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374001793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32086138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81311195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26471684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32567632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23115889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03028109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65498289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87432239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05573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le 20">
                <a:extLst>
                  <a:ext uri="{FF2B5EF4-FFF2-40B4-BE49-F238E27FC236}">
                    <a16:creationId xmlns:a16="http://schemas.microsoft.com/office/drawing/2014/main" id="{77C52452-36AE-4815-8865-A6617249AA3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501630" y="3575221"/>
              <a:ext cx="3260750" cy="697234"/>
            </p:xfrm>
            <a:graphic>
              <a:graphicData uri="http://schemas.openxmlformats.org/drawingml/2006/table">
                <a:tbl>
                  <a:tblPr/>
                  <a:tblGrid>
                    <a:gridCol w="326075">
                      <a:extLst>
                        <a:ext uri="{9D8B030D-6E8A-4147-A177-3AD203B41FA5}">
                          <a16:colId xmlns:a16="http://schemas.microsoft.com/office/drawing/2014/main" val="780661549"/>
                        </a:ext>
                      </a:extLst>
                    </a:gridCol>
                    <a:gridCol w="326075">
                      <a:extLst>
                        <a:ext uri="{9D8B030D-6E8A-4147-A177-3AD203B41FA5}">
                          <a16:colId xmlns:a16="http://schemas.microsoft.com/office/drawing/2014/main" val="867238121"/>
                        </a:ext>
                      </a:extLst>
                    </a:gridCol>
                    <a:gridCol w="326075">
                      <a:extLst>
                        <a:ext uri="{9D8B030D-6E8A-4147-A177-3AD203B41FA5}">
                          <a16:colId xmlns:a16="http://schemas.microsoft.com/office/drawing/2014/main" val="1885328211"/>
                        </a:ext>
                      </a:extLst>
                    </a:gridCol>
                    <a:gridCol w="326075">
                      <a:extLst>
                        <a:ext uri="{9D8B030D-6E8A-4147-A177-3AD203B41FA5}">
                          <a16:colId xmlns:a16="http://schemas.microsoft.com/office/drawing/2014/main" val="1793042835"/>
                        </a:ext>
                      </a:extLst>
                    </a:gridCol>
                    <a:gridCol w="326075">
                      <a:extLst>
                        <a:ext uri="{9D8B030D-6E8A-4147-A177-3AD203B41FA5}">
                          <a16:colId xmlns:a16="http://schemas.microsoft.com/office/drawing/2014/main" val="2868751244"/>
                        </a:ext>
                      </a:extLst>
                    </a:gridCol>
                    <a:gridCol w="326075">
                      <a:extLst>
                        <a:ext uri="{9D8B030D-6E8A-4147-A177-3AD203B41FA5}">
                          <a16:colId xmlns:a16="http://schemas.microsoft.com/office/drawing/2014/main" val="341602701"/>
                        </a:ext>
                      </a:extLst>
                    </a:gridCol>
                    <a:gridCol w="326075">
                      <a:extLst>
                        <a:ext uri="{9D8B030D-6E8A-4147-A177-3AD203B41FA5}">
                          <a16:colId xmlns:a16="http://schemas.microsoft.com/office/drawing/2014/main" val="177101926"/>
                        </a:ext>
                      </a:extLst>
                    </a:gridCol>
                    <a:gridCol w="326075">
                      <a:extLst>
                        <a:ext uri="{9D8B030D-6E8A-4147-A177-3AD203B41FA5}">
                          <a16:colId xmlns:a16="http://schemas.microsoft.com/office/drawing/2014/main" val="262557728"/>
                        </a:ext>
                      </a:extLst>
                    </a:gridCol>
                    <a:gridCol w="326075">
                      <a:extLst>
                        <a:ext uri="{9D8B030D-6E8A-4147-A177-3AD203B41FA5}">
                          <a16:colId xmlns:a16="http://schemas.microsoft.com/office/drawing/2014/main" val="938824316"/>
                        </a:ext>
                      </a:extLst>
                    </a:gridCol>
                    <a:gridCol w="326075">
                      <a:extLst>
                        <a:ext uri="{9D8B030D-6E8A-4147-A177-3AD203B41FA5}">
                          <a16:colId xmlns:a16="http://schemas.microsoft.com/office/drawing/2014/main" val="3009073289"/>
                        </a:ext>
                      </a:extLst>
                    </a:gridCol>
                  </a:tblGrid>
                  <a:tr h="34861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?</a:t>
                          </a:r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?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?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?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?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?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?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?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?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?</a:t>
                          </a:r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63512844"/>
                      </a:ext>
                    </a:extLst>
                  </a:tr>
                  <a:tr h="348617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29677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le 20">
                <a:extLst>
                  <a:ext uri="{FF2B5EF4-FFF2-40B4-BE49-F238E27FC236}">
                    <a16:creationId xmlns:a16="http://schemas.microsoft.com/office/drawing/2014/main" id="{77C52452-36AE-4815-8865-A6617249AA37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01630" y="3575221"/>
              <a:ext cx="3260750" cy="697234"/>
            </p:xfrm>
            <a:graphic>
              <a:graphicData uri="http://schemas.openxmlformats.org/drawingml/2006/table">
                <a:tbl>
                  <a:tblPr/>
                  <a:tblGrid>
                    <a:gridCol w="326075">
                      <a:extLst>
                        <a:ext uri="{9D8B030D-6E8A-4147-A177-3AD203B41FA5}">
                          <a16:colId xmlns:a16="http://schemas.microsoft.com/office/drawing/2014/main" val="780661549"/>
                        </a:ext>
                      </a:extLst>
                    </a:gridCol>
                    <a:gridCol w="326075">
                      <a:extLst>
                        <a:ext uri="{9D8B030D-6E8A-4147-A177-3AD203B41FA5}">
                          <a16:colId xmlns:a16="http://schemas.microsoft.com/office/drawing/2014/main" val="867238121"/>
                        </a:ext>
                      </a:extLst>
                    </a:gridCol>
                    <a:gridCol w="326075">
                      <a:extLst>
                        <a:ext uri="{9D8B030D-6E8A-4147-A177-3AD203B41FA5}">
                          <a16:colId xmlns:a16="http://schemas.microsoft.com/office/drawing/2014/main" val="1885328211"/>
                        </a:ext>
                      </a:extLst>
                    </a:gridCol>
                    <a:gridCol w="326075">
                      <a:extLst>
                        <a:ext uri="{9D8B030D-6E8A-4147-A177-3AD203B41FA5}">
                          <a16:colId xmlns:a16="http://schemas.microsoft.com/office/drawing/2014/main" val="1793042835"/>
                        </a:ext>
                      </a:extLst>
                    </a:gridCol>
                    <a:gridCol w="326075">
                      <a:extLst>
                        <a:ext uri="{9D8B030D-6E8A-4147-A177-3AD203B41FA5}">
                          <a16:colId xmlns:a16="http://schemas.microsoft.com/office/drawing/2014/main" val="2868751244"/>
                        </a:ext>
                      </a:extLst>
                    </a:gridCol>
                    <a:gridCol w="326075">
                      <a:extLst>
                        <a:ext uri="{9D8B030D-6E8A-4147-A177-3AD203B41FA5}">
                          <a16:colId xmlns:a16="http://schemas.microsoft.com/office/drawing/2014/main" val="341602701"/>
                        </a:ext>
                      </a:extLst>
                    </a:gridCol>
                    <a:gridCol w="326075">
                      <a:extLst>
                        <a:ext uri="{9D8B030D-6E8A-4147-A177-3AD203B41FA5}">
                          <a16:colId xmlns:a16="http://schemas.microsoft.com/office/drawing/2014/main" val="177101926"/>
                        </a:ext>
                      </a:extLst>
                    </a:gridCol>
                    <a:gridCol w="326075">
                      <a:extLst>
                        <a:ext uri="{9D8B030D-6E8A-4147-A177-3AD203B41FA5}">
                          <a16:colId xmlns:a16="http://schemas.microsoft.com/office/drawing/2014/main" val="262557728"/>
                        </a:ext>
                      </a:extLst>
                    </a:gridCol>
                    <a:gridCol w="326075">
                      <a:extLst>
                        <a:ext uri="{9D8B030D-6E8A-4147-A177-3AD203B41FA5}">
                          <a16:colId xmlns:a16="http://schemas.microsoft.com/office/drawing/2014/main" val="938824316"/>
                        </a:ext>
                      </a:extLst>
                    </a:gridCol>
                    <a:gridCol w="326075">
                      <a:extLst>
                        <a:ext uri="{9D8B030D-6E8A-4147-A177-3AD203B41FA5}">
                          <a16:colId xmlns:a16="http://schemas.microsoft.com/office/drawing/2014/main" val="3009073289"/>
                        </a:ext>
                      </a:extLst>
                    </a:gridCol>
                  </a:tblGrid>
                  <a:tr h="34861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?</a:t>
                          </a:r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?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?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?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?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?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?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?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?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?</a:t>
                          </a:r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63512844"/>
                      </a:ext>
                    </a:extLst>
                  </a:tr>
                  <a:tr h="3486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52" t="-110526" r="-894444" b="-228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774" t="-110526" r="-811321" b="-228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110526" r="-696296" b="-228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5660" t="-110526" r="-609434" b="-228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8148" t="-110526" r="-498148" b="-228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98148" t="-110526" r="-398148" b="-228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9434" t="-110526" r="-305660" b="-228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6296" t="-110526" r="-200000" b="-228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11321" t="-110526" r="-103774" b="-228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94444" t="-110526" r="-1852" b="-228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96779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A2FC75B1-72B6-4001-9159-F497EAE722E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501630" y="3575221"/>
              <a:ext cx="3260750" cy="697234"/>
            </p:xfrm>
            <a:graphic>
              <a:graphicData uri="http://schemas.openxmlformats.org/drawingml/2006/table">
                <a:tbl>
                  <a:tblPr/>
                  <a:tblGrid>
                    <a:gridCol w="326075">
                      <a:extLst>
                        <a:ext uri="{9D8B030D-6E8A-4147-A177-3AD203B41FA5}">
                          <a16:colId xmlns:a16="http://schemas.microsoft.com/office/drawing/2014/main" val="780661549"/>
                        </a:ext>
                      </a:extLst>
                    </a:gridCol>
                    <a:gridCol w="326075">
                      <a:extLst>
                        <a:ext uri="{9D8B030D-6E8A-4147-A177-3AD203B41FA5}">
                          <a16:colId xmlns:a16="http://schemas.microsoft.com/office/drawing/2014/main" val="867238121"/>
                        </a:ext>
                      </a:extLst>
                    </a:gridCol>
                    <a:gridCol w="326075">
                      <a:extLst>
                        <a:ext uri="{9D8B030D-6E8A-4147-A177-3AD203B41FA5}">
                          <a16:colId xmlns:a16="http://schemas.microsoft.com/office/drawing/2014/main" val="1885328211"/>
                        </a:ext>
                      </a:extLst>
                    </a:gridCol>
                    <a:gridCol w="326075">
                      <a:extLst>
                        <a:ext uri="{9D8B030D-6E8A-4147-A177-3AD203B41FA5}">
                          <a16:colId xmlns:a16="http://schemas.microsoft.com/office/drawing/2014/main" val="1793042835"/>
                        </a:ext>
                      </a:extLst>
                    </a:gridCol>
                    <a:gridCol w="326075">
                      <a:extLst>
                        <a:ext uri="{9D8B030D-6E8A-4147-A177-3AD203B41FA5}">
                          <a16:colId xmlns:a16="http://schemas.microsoft.com/office/drawing/2014/main" val="2868751244"/>
                        </a:ext>
                      </a:extLst>
                    </a:gridCol>
                    <a:gridCol w="326075">
                      <a:extLst>
                        <a:ext uri="{9D8B030D-6E8A-4147-A177-3AD203B41FA5}">
                          <a16:colId xmlns:a16="http://schemas.microsoft.com/office/drawing/2014/main" val="341602701"/>
                        </a:ext>
                      </a:extLst>
                    </a:gridCol>
                    <a:gridCol w="326075">
                      <a:extLst>
                        <a:ext uri="{9D8B030D-6E8A-4147-A177-3AD203B41FA5}">
                          <a16:colId xmlns:a16="http://schemas.microsoft.com/office/drawing/2014/main" val="177101926"/>
                        </a:ext>
                      </a:extLst>
                    </a:gridCol>
                    <a:gridCol w="326075">
                      <a:extLst>
                        <a:ext uri="{9D8B030D-6E8A-4147-A177-3AD203B41FA5}">
                          <a16:colId xmlns:a16="http://schemas.microsoft.com/office/drawing/2014/main" val="262557728"/>
                        </a:ext>
                      </a:extLst>
                    </a:gridCol>
                    <a:gridCol w="326075">
                      <a:extLst>
                        <a:ext uri="{9D8B030D-6E8A-4147-A177-3AD203B41FA5}">
                          <a16:colId xmlns:a16="http://schemas.microsoft.com/office/drawing/2014/main" val="938824316"/>
                        </a:ext>
                      </a:extLst>
                    </a:gridCol>
                    <a:gridCol w="326075">
                      <a:extLst>
                        <a:ext uri="{9D8B030D-6E8A-4147-A177-3AD203B41FA5}">
                          <a16:colId xmlns:a16="http://schemas.microsoft.com/office/drawing/2014/main" val="3009073289"/>
                        </a:ext>
                      </a:extLst>
                    </a:gridCol>
                  </a:tblGrid>
                  <a:tr h="34861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3512844"/>
                      </a:ext>
                    </a:extLst>
                  </a:tr>
                  <a:tr h="348617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9677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A2FC75B1-72B6-4001-9159-F497EAE722E2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01630" y="3575221"/>
              <a:ext cx="3260750" cy="697234"/>
            </p:xfrm>
            <a:graphic>
              <a:graphicData uri="http://schemas.openxmlformats.org/drawingml/2006/table">
                <a:tbl>
                  <a:tblPr/>
                  <a:tblGrid>
                    <a:gridCol w="326075">
                      <a:extLst>
                        <a:ext uri="{9D8B030D-6E8A-4147-A177-3AD203B41FA5}">
                          <a16:colId xmlns:a16="http://schemas.microsoft.com/office/drawing/2014/main" val="780661549"/>
                        </a:ext>
                      </a:extLst>
                    </a:gridCol>
                    <a:gridCol w="326075">
                      <a:extLst>
                        <a:ext uri="{9D8B030D-6E8A-4147-A177-3AD203B41FA5}">
                          <a16:colId xmlns:a16="http://schemas.microsoft.com/office/drawing/2014/main" val="867238121"/>
                        </a:ext>
                      </a:extLst>
                    </a:gridCol>
                    <a:gridCol w="326075">
                      <a:extLst>
                        <a:ext uri="{9D8B030D-6E8A-4147-A177-3AD203B41FA5}">
                          <a16:colId xmlns:a16="http://schemas.microsoft.com/office/drawing/2014/main" val="1885328211"/>
                        </a:ext>
                      </a:extLst>
                    </a:gridCol>
                    <a:gridCol w="326075">
                      <a:extLst>
                        <a:ext uri="{9D8B030D-6E8A-4147-A177-3AD203B41FA5}">
                          <a16:colId xmlns:a16="http://schemas.microsoft.com/office/drawing/2014/main" val="1793042835"/>
                        </a:ext>
                      </a:extLst>
                    </a:gridCol>
                    <a:gridCol w="326075">
                      <a:extLst>
                        <a:ext uri="{9D8B030D-6E8A-4147-A177-3AD203B41FA5}">
                          <a16:colId xmlns:a16="http://schemas.microsoft.com/office/drawing/2014/main" val="2868751244"/>
                        </a:ext>
                      </a:extLst>
                    </a:gridCol>
                    <a:gridCol w="326075">
                      <a:extLst>
                        <a:ext uri="{9D8B030D-6E8A-4147-A177-3AD203B41FA5}">
                          <a16:colId xmlns:a16="http://schemas.microsoft.com/office/drawing/2014/main" val="341602701"/>
                        </a:ext>
                      </a:extLst>
                    </a:gridCol>
                    <a:gridCol w="326075">
                      <a:extLst>
                        <a:ext uri="{9D8B030D-6E8A-4147-A177-3AD203B41FA5}">
                          <a16:colId xmlns:a16="http://schemas.microsoft.com/office/drawing/2014/main" val="177101926"/>
                        </a:ext>
                      </a:extLst>
                    </a:gridCol>
                    <a:gridCol w="326075">
                      <a:extLst>
                        <a:ext uri="{9D8B030D-6E8A-4147-A177-3AD203B41FA5}">
                          <a16:colId xmlns:a16="http://schemas.microsoft.com/office/drawing/2014/main" val="262557728"/>
                        </a:ext>
                      </a:extLst>
                    </a:gridCol>
                    <a:gridCol w="326075">
                      <a:extLst>
                        <a:ext uri="{9D8B030D-6E8A-4147-A177-3AD203B41FA5}">
                          <a16:colId xmlns:a16="http://schemas.microsoft.com/office/drawing/2014/main" val="938824316"/>
                        </a:ext>
                      </a:extLst>
                    </a:gridCol>
                    <a:gridCol w="326075">
                      <a:extLst>
                        <a:ext uri="{9D8B030D-6E8A-4147-A177-3AD203B41FA5}">
                          <a16:colId xmlns:a16="http://schemas.microsoft.com/office/drawing/2014/main" val="3009073289"/>
                        </a:ext>
                      </a:extLst>
                    </a:gridCol>
                  </a:tblGrid>
                  <a:tr h="34861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3512844"/>
                      </a:ext>
                    </a:extLst>
                  </a:tr>
                  <a:tr h="3486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52" t="-110526" r="-894444" b="-228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3774" t="-110526" r="-811321" b="-228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110526" r="-696296" b="-228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5660" t="-110526" r="-609434" b="-228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8148" t="-110526" r="-498148" b="-228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98148" t="-110526" r="-398148" b="-228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9434" t="-110526" r="-305660" b="-228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96296" t="-110526" r="-200000" b="-228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11321" t="-110526" r="-103774" b="-228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94444" t="-110526" r="-1852" b="-228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96779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Arrow: Right 1">
            <a:extLst>
              <a:ext uri="{FF2B5EF4-FFF2-40B4-BE49-F238E27FC236}">
                <a16:creationId xmlns:a16="http://schemas.microsoft.com/office/drawing/2014/main" id="{BCE24FFD-3204-43BD-9845-146D83CA43B1}"/>
              </a:ext>
            </a:extLst>
          </p:cNvPr>
          <p:cNvSpPr/>
          <p:nvPr/>
        </p:nvSpPr>
        <p:spPr>
          <a:xfrm>
            <a:off x="2462577" y="2544401"/>
            <a:ext cx="251803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0B4D35B-ECE5-41E0-82F9-95B74AF3DC20}"/>
              </a:ext>
            </a:extLst>
          </p:cNvPr>
          <p:cNvSpPr/>
          <p:nvPr/>
        </p:nvSpPr>
        <p:spPr>
          <a:xfrm>
            <a:off x="2462577" y="4749229"/>
            <a:ext cx="251803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4E81FB3-7BD3-439B-9132-5127B0922A71}"/>
                  </a:ext>
                </a:extLst>
              </p:cNvPr>
              <p:cNvSpPr txBox="1"/>
              <p:nvPr/>
            </p:nvSpPr>
            <p:spPr>
              <a:xfrm>
                <a:off x="6130587" y="2489536"/>
                <a:ext cx="1684244" cy="525016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4E81FB3-7BD3-439B-9132-5127B0922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587" y="2489536"/>
                <a:ext cx="1684244" cy="5250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9F6F193-7ECB-41CC-906E-0540ECA01F79}"/>
                  </a:ext>
                </a:extLst>
              </p:cNvPr>
              <p:cNvSpPr txBox="1"/>
              <p:nvPr/>
            </p:nvSpPr>
            <p:spPr>
              <a:xfrm>
                <a:off x="6130587" y="4729037"/>
                <a:ext cx="1608774" cy="525016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9F6F193-7ECB-41CC-906E-0540ECA01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587" y="4729037"/>
                <a:ext cx="1608774" cy="5250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148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2D1B24-59F4-420F-840C-5C94EBD17C6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Learn to find the parameter from data</a:t>
            </a:r>
          </a:p>
          <a:p>
            <a:pPr lvl="1"/>
            <a:r>
              <a:rPr lang="en-US" dirty="0"/>
              <a:t>Incrementally update the parameters until it find the </a:t>
            </a:r>
            <a:br>
              <a:rPr lang="en-US" dirty="0"/>
            </a:br>
            <a:r>
              <a:rPr lang="en-US" dirty="0"/>
              <a:t>best fit</a:t>
            </a:r>
          </a:p>
          <a:p>
            <a:pPr lvl="1"/>
            <a:r>
              <a:rPr lang="en-US" dirty="0"/>
              <a:t>Machine Learning Algorithms</a:t>
            </a:r>
          </a:p>
          <a:p>
            <a:pPr lvl="1"/>
            <a:r>
              <a:rPr lang="en-US" dirty="0"/>
              <a:t>You’ll learn more about these next semester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7208CA-C4BE-4066-AA7B-B1B5AE041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FEC3D-4D2B-44CB-A282-F3CF55E2870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28-Oct-19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3BEAC3C4-B25E-4D43-89EF-F474FE640BA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Find Parameter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3BEAC3C4-B25E-4D43-89EF-F474FE640B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537" t="-952" b="-16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435D8A-BA52-45CD-9623-FB4CDBBD34A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45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2D1B24-59F4-420F-840C-5C94EBD17C6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Search the parameter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Blind Search ?</a:t>
            </a:r>
          </a:p>
          <a:p>
            <a:pPr lvl="2">
              <a:lnSpc>
                <a:spcPct val="114000"/>
              </a:lnSpc>
            </a:pPr>
            <a:r>
              <a:rPr lang="en-US" dirty="0"/>
              <a:t>The time it takes will be too long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Random Search ?</a:t>
            </a:r>
          </a:p>
          <a:p>
            <a:pPr lvl="2">
              <a:lnSpc>
                <a:spcPct val="114000"/>
              </a:lnSpc>
            </a:pPr>
            <a:r>
              <a:rPr lang="en-US" dirty="0"/>
              <a:t>Might work if you’re in luck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Using Genetic Algorithm</a:t>
            </a:r>
          </a:p>
          <a:p>
            <a:pPr lvl="2">
              <a:lnSpc>
                <a:spcPct val="114000"/>
              </a:lnSpc>
            </a:pPr>
            <a:r>
              <a:rPr lang="en-US" dirty="0"/>
              <a:t>Fast and controlled 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7208CA-C4BE-4066-AA7B-B1B5AE041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FEC3D-4D2B-44CB-A282-F3CF55E2870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28-Oct-19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3BEAC3C4-B25E-4D43-89EF-F474FE640BA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Find Parameter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3BEAC3C4-B25E-4D43-89EF-F474FE640B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537" t="-952" b="-16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435D8A-BA52-45CD-9623-FB4CDBBD34A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6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28-Oct-19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08781" y="3001929"/>
            <a:ext cx="8326438" cy="641239"/>
          </a:xfrm>
        </p:spPr>
        <p:txBody>
          <a:bodyPr/>
          <a:lstStyle/>
          <a:p>
            <a:pPr algn="ctr"/>
            <a:r>
              <a:rPr lang="en-US" dirty="0"/>
              <a:t>Genetic Algorithm to Learn </a:t>
            </a:r>
            <a:br>
              <a:rPr lang="en-US" dirty="0"/>
            </a:br>
            <a:r>
              <a:rPr lang="en-US" dirty="0"/>
              <a:t>Linear Regression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2284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2D1B24-59F4-420F-840C-5C94EBD17C6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Chromosome length</a:t>
            </a:r>
          </a:p>
          <a:p>
            <a:pPr lvl="1"/>
            <a:r>
              <a:rPr lang="en-US" dirty="0"/>
              <a:t>According to the number of parameters sought</a:t>
            </a:r>
          </a:p>
          <a:p>
            <a:r>
              <a:rPr lang="en-US" dirty="0"/>
              <a:t>Encode/Decode</a:t>
            </a:r>
          </a:p>
          <a:p>
            <a:pPr lvl="1"/>
            <a:r>
              <a:rPr lang="en-US" dirty="0"/>
              <a:t>Binary, Integer, Real</a:t>
            </a:r>
          </a:p>
          <a:p>
            <a:r>
              <a:rPr lang="en-US" dirty="0"/>
              <a:t>Crossover and Mutation</a:t>
            </a:r>
          </a:p>
          <a:p>
            <a:pPr lvl="1"/>
            <a:r>
              <a:rPr lang="en-US" dirty="0"/>
              <a:t>Choose accordingly</a:t>
            </a:r>
            <a:endParaRPr lang="en-U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7208CA-C4BE-4066-AA7B-B1B5AE041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FEC3D-4D2B-44CB-A282-F3CF55E2870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28-Oct-19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EAC3C4-B25E-4D43-89EF-F474FE640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Algorithm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435D8A-BA52-45CD-9623-FB4CDBBD34A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1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C2D1B24-59F4-420F-840C-5C94EBD17C69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Fitness Function </a:t>
                </a:r>
                <a:br>
                  <a:rPr lang="en-US" sz="2000" dirty="0"/>
                </a:br>
                <a:r>
                  <a:rPr lang="en-US" sz="1600" dirty="0"/>
                  <a:t>(simple example)</a:t>
                </a:r>
                <a:endParaRPr lang="en-US" sz="2000" dirty="0"/>
              </a:p>
              <a:p>
                <a:pPr lvl="1"/>
                <a:r>
                  <a:rPr lang="en-US" sz="1800" dirty="0"/>
                  <a:t>Determine the class of all training data using current parameter (current solution/chromosome)</a:t>
                </a:r>
              </a:p>
              <a:p>
                <a:pPr lvl="1"/>
                <a:r>
                  <a:rPr lang="en-US" sz="1800" dirty="0"/>
                  <a:t>Calculate the number of training error (wrongly classified)</a:t>
                </a:r>
              </a:p>
              <a:p>
                <a:pPr lvl="1">
                  <a:tabLst>
                    <a:tab pos="854075" algn="l"/>
                    <a:tab pos="4572000" algn="l"/>
                    <a:tab pos="6294438" algn="l"/>
                  </a:tabLst>
                </a:pPr>
                <a:r>
                  <a:rPr lang="en-US" sz="1800" dirty="0"/>
                  <a:t>Fitness is to minimize the error,	i.e. maximize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𝑒𝑟𝑟𝑜𝑟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den>
                    </m:f>
                  </m:oMath>
                </a14:m>
                <a:br>
                  <a:rPr lang="en-US" sz="1800" dirty="0"/>
                </a:br>
                <a:r>
                  <a:rPr lang="en-US" sz="1800" dirty="0"/>
                  <a:t>	or</a:t>
                </a:r>
              </a:p>
              <a:p>
                <a:pPr lvl="1">
                  <a:tabLst>
                    <a:tab pos="854075" algn="l"/>
                    <a:tab pos="4572000" algn="l"/>
                    <a:tab pos="6294438" algn="l"/>
                  </a:tabLst>
                </a:pPr>
                <a:r>
                  <a:rPr lang="en-US" sz="1800" dirty="0"/>
                  <a:t>Fitness to maximize the accuracy,	i.e. maximize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𝑛𝑑𝑎𝑡𝑎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𝑒𝑟𝑟𝑜𝑟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𝑛𝑑𝑎𝑡𝑎</m:t>
                        </m:r>
                      </m:den>
                    </m:f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Use data validation to prevent overfitting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C2D1B24-59F4-420F-840C-5C94EBD17C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t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7208CA-C4BE-4066-AA7B-B1B5AE041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FEC3D-4D2B-44CB-A282-F3CF55E2870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28-Oct-19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EAC3C4-B25E-4D43-89EF-F474FE640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Algorithm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435D8A-BA52-45CD-9623-FB4CDBBD34A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2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28-Oct-19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Algorithm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59917" y="3442976"/>
            <a:ext cx="1120158" cy="61293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Initiate Random Population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51425" y="3492268"/>
            <a:ext cx="1133475" cy="51435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Fitness Evaluation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44662" y="4112793"/>
            <a:ext cx="114967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i="1" dirty="0"/>
              <a:t>generation=1</a:t>
            </a:r>
          </a:p>
        </p:txBody>
      </p:sp>
      <p:sp>
        <p:nvSpPr>
          <p:cNvPr id="12" name="Diamond 11"/>
          <p:cNvSpPr/>
          <p:nvPr/>
        </p:nvSpPr>
        <p:spPr>
          <a:xfrm>
            <a:off x="6710463" y="3487506"/>
            <a:ext cx="546277" cy="523875"/>
          </a:xfrm>
          <a:prstGeom prst="diamond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3" name="Rectangle 12"/>
          <p:cNvSpPr/>
          <p:nvPr/>
        </p:nvSpPr>
        <p:spPr>
          <a:xfrm>
            <a:off x="5969170" y="3190339"/>
            <a:ext cx="20288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generation = </a:t>
            </a:r>
            <a:r>
              <a:rPr lang="en-US" sz="800" dirty="0" err="1"/>
              <a:t>maxGen</a:t>
            </a:r>
            <a:r>
              <a:rPr lang="en-US" sz="800" dirty="0"/>
              <a:t> ?</a:t>
            </a:r>
          </a:p>
          <a:p>
            <a:pPr algn="ctr"/>
            <a:r>
              <a:rPr lang="en-US" sz="800" dirty="0"/>
              <a:t>bestFitness &gt; </a:t>
            </a:r>
            <a:r>
              <a:rPr lang="en-US" sz="800" dirty="0" err="1"/>
              <a:t>th</a:t>
            </a:r>
            <a:r>
              <a:rPr lang="en-US" sz="800" dirty="0"/>
              <a:t> ?</a:t>
            </a:r>
          </a:p>
        </p:txBody>
      </p:sp>
      <p:cxnSp>
        <p:nvCxnSpPr>
          <p:cNvPr id="16" name="Straight Arrow Connector 15"/>
          <p:cNvCxnSpPr>
            <a:cxnSpLocks/>
            <a:stCxn id="8" idx="3"/>
            <a:endCxn id="29" idx="2"/>
          </p:cNvCxnSpPr>
          <p:nvPr/>
        </p:nvCxnSpPr>
        <p:spPr>
          <a:xfrm>
            <a:off x="2580075" y="3749443"/>
            <a:ext cx="4557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  <a:endCxn id="12" idx="1"/>
          </p:cNvCxnSpPr>
          <p:nvPr/>
        </p:nvCxnSpPr>
        <p:spPr>
          <a:xfrm>
            <a:off x="5984900" y="3749443"/>
            <a:ext cx="72556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12" idx="3"/>
            <a:endCxn id="25" idx="1"/>
          </p:cNvCxnSpPr>
          <p:nvPr/>
        </p:nvCxnSpPr>
        <p:spPr>
          <a:xfrm>
            <a:off x="7256740" y="3749444"/>
            <a:ext cx="7312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lowchart: Terminator 24"/>
          <p:cNvSpPr/>
          <p:nvPr/>
        </p:nvSpPr>
        <p:spPr>
          <a:xfrm>
            <a:off x="7988013" y="3566087"/>
            <a:ext cx="703550" cy="366713"/>
          </a:xfrm>
          <a:prstGeom prst="flowChartTerminator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STOP</a:t>
            </a:r>
          </a:p>
        </p:txBody>
      </p:sp>
      <p:cxnSp>
        <p:nvCxnSpPr>
          <p:cNvPr id="27" name="Straight Arrow Connector 26"/>
          <p:cNvCxnSpPr>
            <a:cxnSpLocks/>
            <a:stCxn id="12" idx="2"/>
            <a:endCxn id="32" idx="0"/>
          </p:cNvCxnSpPr>
          <p:nvPr/>
        </p:nvCxnSpPr>
        <p:spPr>
          <a:xfrm>
            <a:off x="6983602" y="4011381"/>
            <a:ext cx="2819" cy="4079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194677" y="3794300"/>
            <a:ext cx="4251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yes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610997" y="3962004"/>
            <a:ext cx="3593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no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419683" y="4419289"/>
            <a:ext cx="1133475" cy="41148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Parent Selection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419683" y="5103821"/>
            <a:ext cx="1133475" cy="36576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Crossover</a:t>
            </a:r>
          </a:p>
        </p:txBody>
      </p:sp>
      <p:cxnSp>
        <p:nvCxnSpPr>
          <p:cNvPr id="36" name="Straight Arrow Connector 35"/>
          <p:cNvCxnSpPr>
            <a:cxnSpLocks/>
            <a:stCxn id="32" idx="2"/>
            <a:endCxn id="35" idx="0"/>
          </p:cNvCxnSpPr>
          <p:nvPr/>
        </p:nvCxnSpPr>
        <p:spPr>
          <a:xfrm>
            <a:off x="6986421" y="4830769"/>
            <a:ext cx="0" cy="273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100122" y="5103821"/>
            <a:ext cx="1133475" cy="36576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Mutation</a:t>
            </a:r>
          </a:p>
        </p:txBody>
      </p:sp>
      <p:cxnSp>
        <p:nvCxnSpPr>
          <p:cNvPr id="40" name="Straight Arrow Connector 39"/>
          <p:cNvCxnSpPr>
            <a:cxnSpLocks/>
            <a:stCxn id="46" idx="2"/>
            <a:endCxn id="39" idx="3"/>
          </p:cNvCxnSpPr>
          <p:nvPr/>
        </p:nvCxnSpPr>
        <p:spPr>
          <a:xfrm flipH="1">
            <a:off x="4233597" y="5286701"/>
            <a:ext cx="4736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100122" y="4419289"/>
            <a:ext cx="1133475" cy="41148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Survivor Selection</a:t>
            </a:r>
          </a:p>
        </p:txBody>
      </p:sp>
      <p:cxnSp>
        <p:nvCxnSpPr>
          <p:cNvPr id="44" name="Straight Arrow Connector 43"/>
          <p:cNvCxnSpPr>
            <a:cxnSpLocks/>
            <a:stCxn id="39" idx="0"/>
            <a:endCxn id="43" idx="2"/>
          </p:cNvCxnSpPr>
          <p:nvPr/>
        </p:nvCxnSpPr>
        <p:spPr>
          <a:xfrm flipV="1">
            <a:off x="3666860" y="4830769"/>
            <a:ext cx="0" cy="273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  <a:stCxn id="43" idx="0"/>
          </p:cNvCxnSpPr>
          <p:nvPr/>
        </p:nvCxnSpPr>
        <p:spPr>
          <a:xfrm flipV="1">
            <a:off x="3666860" y="3596403"/>
            <a:ext cx="9996" cy="8228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Flowchart: Terminator 50"/>
          <p:cNvSpPr/>
          <p:nvPr/>
        </p:nvSpPr>
        <p:spPr>
          <a:xfrm>
            <a:off x="326442" y="3566087"/>
            <a:ext cx="778691" cy="366713"/>
          </a:xfrm>
          <a:prstGeom prst="flowChartTerminator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cxnSp>
        <p:nvCxnSpPr>
          <p:cNvPr id="52" name="Straight Arrow Connector 51"/>
          <p:cNvCxnSpPr>
            <a:cxnSpLocks/>
            <a:stCxn id="51" idx="3"/>
            <a:endCxn id="8" idx="1"/>
          </p:cNvCxnSpPr>
          <p:nvPr/>
        </p:nvCxnSpPr>
        <p:spPr>
          <a:xfrm flipV="1">
            <a:off x="1105133" y="3749443"/>
            <a:ext cx="35478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Flowchart: Data 28"/>
          <p:cNvSpPr/>
          <p:nvPr/>
        </p:nvSpPr>
        <p:spPr>
          <a:xfrm>
            <a:off x="2875582" y="3596402"/>
            <a:ext cx="1602548" cy="306082"/>
          </a:xfrm>
          <a:prstGeom prst="flowChartInputOutpu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200" dirty="0"/>
              <a:t>Population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317875" y="3749443"/>
            <a:ext cx="5335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744548" y="4052665"/>
            <a:ext cx="111601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i="1" dirty="0"/>
              <a:t>generation=t</a:t>
            </a:r>
          </a:p>
        </p:txBody>
      </p:sp>
      <p:sp>
        <p:nvSpPr>
          <p:cNvPr id="46" name="Flowchart: Data 45"/>
          <p:cNvSpPr/>
          <p:nvPr/>
        </p:nvSpPr>
        <p:spPr>
          <a:xfrm>
            <a:off x="4547024" y="5103821"/>
            <a:ext cx="1602548" cy="365760"/>
          </a:xfrm>
          <a:prstGeom prst="flowChartInputOutpu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200" dirty="0"/>
              <a:t>Offspring</a:t>
            </a:r>
          </a:p>
        </p:txBody>
      </p:sp>
      <p:cxnSp>
        <p:nvCxnSpPr>
          <p:cNvPr id="48" name="Straight Arrow Connector 47"/>
          <p:cNvCxnSpPr>
            <a:cxnSpLocks/>
            <a:stCxn id="35" idx="1"/>
            <a:endCxn id="46" idx="5"/>
          </p:cNvCxnSpPr>
          <p:nvPr/>
        </p:nvCxnSpPr>
        <p:spPr>
          <a:xfrm flipH="1">
            <a:off x="5989317" y="5286701"/>
            <a:ext cx="4303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: Folded Corner 41">
            <a:extLst>
              <a:ext uri="{FF2B5EF4-FFF2-40B4-BE49-F238E27FC236}">
                <a16:creationId xmlns:a16="http://schemas.microsoft.com/office/drawing/2014/main" id="{805083A3-5A9B-45C4-87D2-B6F8C48897C0}"/>
              </a:ext>
            </a:extLst>
          </p:cNvPr>
          <p:cNvSpPr/>
          <p:nvPr/>
        </p:nvSpPr>
        <p:spPr>
          <a:xfrm>
            <a:off x="4509242" y="2292033"/>
            <a:ext cx="691293" cy="751766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Data Train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823E24A-35A6-4E28-8F02-4217809C5E05}"/>
              </a:ext>
            </a:extLst>
          </p:cNvPr>
          <p:cNvCxnSpPr>
            <a:cxnSpLocks/>
            <a:endCxn id="42" idx="2"/>
          </p:cNvCxnSpPr>
          <p:nvPr/>
        </p:nvCxnSpPr>
        <p:spPr>
          <a:xfrm rot="16200000" flipV="1">
            <a:off x="4775723" y="3122966"/>
            <a:ext cx="448469" cy="2901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37CB1A40-86E1-40E5-838E-A002419E5466}"/>
              </a:ext>
            </a:extLst>
          </p:cNvPr>
          <p:cNvSpPr/>
          <p:nvPr/>
        </p:nvSpPr>
        <p:spPr>
          <a:xfrm>
            <a:off x="5534640" y="2462697"/>
            <a:ext cx="887914" cy="41043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Calculate Error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177A1C4-7E86-4FF1-BBDC-3664203A40B3}"/>
              </a:ext>
            </a:extLst>
          </p:cNvPr>
          <p:cNvCxnSpPr>
            <a:cxnSpLocks/>
            <a:stCxn id="42" idx="3"/>
            <a:endCxn id="59" idx="1"/>
          </p:cNvCxnSpPr>
          <p:nvPr/>
        </p:nvCxnSpPr>
        <p:spPr>
          <a:xfrm>
            <a:off x="5200535" y="2667916"/>
            <a:ext cx="33410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49">
            <a:extLst>
              <a:ext uri="{FF2B5EF4-FFF2-40B4-BE49-F238E27FC236}">
                <a16:creationId xmlns:a16="http://schemas.microsoft.com/office/drawing/2014/main" id="{F5AD8162-6037-4D23-A605-5859333DDF7D}"/>
              </a:ext>
            </a:extLst>
          </p:cNvPr>
          <p:cNvCxnSpPr>
            <a:cxnSpLocks/>
            <a:stCxn id="59" idx="2"/>
          </p:cNvCxnSpPr>
          <p:nvPr/>
        </p:nvCxnSpPr>
        <p:spPr>
          <a:xfrm rot="5400000">
            <a:off x="5540960" y="3054631"/>
            <a:ext cx="619132" cy="2561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45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28-Oct-19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08781" y="3001929"/>
            <a:ext cx="8326438" cy="641239"/>
          </a:xfrm>
        </p:spPr>
        <p:txBody>
          <a:bodyPr/>
          <a:lstStyle/>
          <a:p>
            <a:pPr algn="ctr"/>
            <a:r>
              <a:rPr lang="en-US" dirty="0"/>
              <a:t>Genetic Algorithm to Learn </a:t>
            </a:r>
            <a:br>
              <a:rPr lang="en-US" dirty="0"/>
            </a:br>
            <a:r>
              <a:rPr lang="en-US" dirty="0"/>
              <a:t>Decision Tree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7691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5594D23-5ECB-4167-ABC1-4C624FC8F7B2}"/>
              </a:ext>
            </a:extLst>
          </p:cNvPr>
          <p:cNvGraphicFramePr>
            <a:graphicFrameLocks noGrp="1"/>
          </p:cNvGraphicFramePr>
          <p:nvPr/>
        </p:nvGraphicFramePr>
        <p:xfrm>
          <a:off x="6650931" y="2104042"/>
          <a:ext cx="1415058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5058">
                  <a:extLst>
                    <a:ext uri="{9D8B030D-6E8A-4147-A177-3AD203B41FA5}">
                      <a16:colId xmlns:a16="http://schemas.microsoft.com/office/drawing/2014/main" val="1867628974"/>
                    </a:ext>
                  </a:extLst>
                </a:gridCol>
              </a:tblGrid>
              <a:tr h="2614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Accepted </a:t>
                      </a:r>
                    </a:p>
                  </a:txBody>
                  <a:tcPr anchor="ctr">
                    <a:solidFill>
                      <a:srgbClr val="CCEC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903636"/>
                  </a:ext>
                </a:extLst>
              </a:tr>
              <a:tr h="2614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993461"/>
                  </a:ext>
                </a:extLst>
              </a:tr>
              <a:tr h="2614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757751"/>
                  </a:ext>
                </a:extLst>
              </a:tr>
              <a:tr h="2614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997945"/>
                  </a:ext>
                </a:extLst>
              </a:tr>
              <a:tr h="2614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853649"/>
                  </a:ext>
                </a:extLst>
              </a:tr>
              <a:tr h="2614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216217"/>
                  </a:ext>
                </a:extLst>
              </a:tr>
              <a:tr h="2614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970120"/>
                  </a:ext>
                </a:extLst>
              </a:tr>
              <a:tr h="2614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706125"/>
                  </a:ext>
                </a:extLst>
              </a:tr>
              <a:tr h="2614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967233"/>
                  </a:ext>
                </a:extLst>
              </a:tr>
              <a:tr h="2614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118272"/>
                  </a:ext>
                </a:extLst>
              </a:tr>
              <a:tr h="2614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494566"/>
                  </a:ext>
                </a:extLst>
              </a:tr>
              <a:tr h="1935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570566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28-Oct-19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Employee Recruitment Data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DEADA996-0A05-4494-88AC-E65EAEDAC595}"/>
              </a:ext>
            </a:extLst>
          </p:cNvPr>
          <p:cNvGraphicFramePr>
            <a:graphicFrameLocks noGrp="1"/>
          </p:cNvGraphicFramePr>
          <p:nvPr>
            <p:ph sz="quarter" idx="14"/>
          </p:nvPr>
        </p:nvGraphicFramePr>
        <p:xfrm>
          <a:off x="990699" y="2104042"/>
          <a:ext cx="5660232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5058">
                  <a:extLst>
                    <a:ext uri="{9D8B030D-6E8A-4147-A177-3AD203B41FA5}">
                      <a16:colId xmlns:a16="http://schemas.microsoft.com/office/drawing/2014/main" val="2064193522"/>
                    </a:ext>
                  </a:extLst>
                </a:gridCol>
                <a:gridCol w="1415058">
                  <a:extLst>
                    <a:ext uri="{9D8B030D-6E8A-4147-A177-3AD203B41FA5}">
                      <a16:colId xmlns:a16="http://schemas.microsoft.com/office/drawing/2014/main" val="3803742069"/>
                    </a:ext>
                  </a:extLst>
                </a:gridCol>
                <a:gridCol w="1415058">
                  <a:extLst>
                    <a:ext uri="{9D8B030D-6E8A-4147-A177-3AD203B41FA5}">
                      <a16:colId xmlns:a16="http://schemas.microsoft.com/office/drawing/2014/main" val="769451687"/>
                    </a:ext>
                  </a:extLst>
                </a:gridCol>
                <a:gridCol w="1415058">
                  <a:extLst>
                    <a:ext uri="{9D8B030D-6E8A-4147-A177-3AD203B41FA5}">
                      <a16:colId xmlns:a16="http://schemas.microsoft.com/office/drawing/2014/main" val="1160606716"/>
                    </a:ext>
                  </a:extLst>
                </a:gridCol>
              </a:tblGrid>
              <a:tr h="2614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Applicants</a:t>
                      </a:r>
                    </a:p>
                  </a:txBody>
                  <a:tcPr anchor="ctr">
                    <a:solidFill>
                      <a:srgbClr val="CCEC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GPA</a:t>
                      </a:r>
                    </a:p>
                  </a:txBody>
                  <a:tcPr anchor="ctr">
                    <a:solidFill>
                      <a:srgbClr val="CCEC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Psychology</a:t>
                      </a:r>
                    </a:p>
                  </a:txBody>
                  <a:tcPr anchor="ctr">
                    <a:solidFill>
                      <a:srgbClr val="CCEC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Interview </a:t>
                      </a:r>
                    </a:p>
                  </a:txBody>
                  <a:tcPr anchor="ctr">
                    <a:solidFill>
                      <a:srgbClr val="CCEC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583006"/>
                  </a:ext>
                </a:extLst>
              </a:tr>
              <a:tr h="2614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Good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Strong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Proper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344613"/>
                  </a:ext>
                </a:extLst>
              </a:tr>
              <a:tr h="2614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Good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Moderate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Proper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441906"/>
                  </a:ext>
                </a:extLst>
              </a:tr>
              <a:tr h="2614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Good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Moderate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Unsuitable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082078"/>
                  </a:ext>
                </a:extLst>
              </a:tr>
              <a:tr h="2614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Good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Weak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Unsuitable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592999"/>
                  </a:ext>
                </a:extLst>
              </a:tr>
              <a:tr h="2614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Average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Strong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Proper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812327"/>
                  </a:ext>
                </a:extLst>
              </a:tr>
              <a:tr h="2614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Average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Moderate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Proper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866525"/>
                  </a:ext>
                </a:extLst>
              </a:tr>
              <a:tr h="2614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Average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Moderate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Unsuitable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561425"/>
                  </a:ext>
                </a:extLst>
              </a:tr>
              <a:tr h="2614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P8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Average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Weak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Unsuitable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93330"/>
                  </a:ext>
                </a:extLst>
              </a:tr>
              <a:tr h="2614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Poor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Strong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Proper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527485"/>
                  </a:ext>
                </a:extLst>
              </a:tr>
              <a:tr h="2614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P10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Poor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Moderate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Unsuitable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748417"/>
                  </a:ext>
                </a:extLst>
              </a:tr>
              <a:tr h="2614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P11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Poor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Weak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Proper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149163"/>
                  </a:ext>
                </a:extLst>
              </a:tr>
            </a:tbl>
          </a:graphicData>
        </a:graphic>
      </p:graphicFrame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1F97A5D-A0A3-451C-87FA-D87024CB37A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8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28-Oct-19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08781" y="3001929"/>
            <a:ext cx="8326438" cy="641239"/>
          </a:xfrm>
        </p:spPr>
        <p:txBody>
          <a:bodyPr/>
          <a:lstStyle/>
          <a:p>
            <a:pPr algn="ctr"/>
            <a:r>
              <a:rPr lang="en-US" dirty="0"/>
              <a:t>A Little about Regression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4428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A72C671-1807-4B55-9482-FAAD931C03D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Convert according to number of attributes</a:t>
            </a:r>
          </a:p>
          <a:p>
            <a:pPr lvl="1"/>
            <a:r>
              <a:rPr lang="en-US" dirty="0"/>
              <a:t>GPA </a:t>
            </a:r>
            <a:r>
              <a:rPr lang="en-US" dirty="0">
                <a:sym typeface="Wingdings" panose="05000000000000000000" pitchFamily="2" charset="2"/>
              </a:rPr>
              <a:t> 3 bit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Psychology  3 bit</a:t>
            </a:r>
          </a:p>
          <a:p>
            <a:pPr lvl="1"/>
            <a:r>
              <a:rPr lang="en-US" dirty="0"/>
              <a:t>Interview </a:t>
            </a:r>
            <a:r>
              <a:rPr lang="en-US" dirty="0">
                <a:sym typeface="Wingdings" panose="05000000000000000000" pitchFamily="2" charset="2"/>
              </a:rPr>
              <a:t> 2 bit</a:t>
            </a:r>
            <a:endParaRPr lang="en-US" dirty="0"/>
          </a:p>
          <a:p>
            <a:pPr lvl="1"/>
            <a:r>
              <a:rPr lang="en-US" dirty="0"/>
              <a:t>Accepted </a:t>
            </a:r>
            <a:r>
              <a:rPr lang="en-US" dirty="0">
                <a:sym typeface="Wingdings" panose="05000000000000000000" pitchFamily="2" charset="2"/>
              </a:rPr>
              <a:t> 1 bit</a:t>
            </a:r>
          </a:p>
          <a:p>
            <a:r>
              <a:rPr lang="en-US" dirty="0">
                <a:sym typeface="Wingdings" panose="05000000000000000000" pitchFamily="2" charset="2"/>
              </a:rPr>
              <a:t>Total string for each rule = 9 bit (9 gen rule)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FF96C1-CA1D-4528-B48B-EF04FC91918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A4564-E66F-40BB-9678-75B9C4585FA1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28-Oct-19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06511D1-7230-477C-83F1-993C8A1C4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Rule into Binary String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E4294A-3D71-4030-953B-E94E4A7167A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0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FF96C1-CA1D-4528-B48B-EF04FC91918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A4564-E66F-40BB-9678-75B9C4585FA1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28-Oct-19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06511D1-7230-477C-83F1-993C8A1C4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Rule into Binary String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E4294A-3D71-4030-953B-E94E4A7167A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E7C1971-1033-44F0-A9E4-D8EB87509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239592"/>
              </p:ext>
            </p:extLst>
          </p:nvPr>
        </p:nvGraphicFramePr>
        <p:xfrm>
          <a:off x="389907" y="2027465"/>
          <a:ext cx="8301654" cy="928500"/>
        </p:xfrm>
        <a:graphic>
          <a:graphicData uri="http://schemas.openxmlformats.org/drawingml/2006/table">
            <a:tbl>
              <a:tblPr/>
              <a:tblGrid>
                <a:gridCol w="922406">
                  <a:extLst>
                    <a:ext uri="{9D8B030D-6E8A-4147-A177-3AD203B41FA5}">
                      <a16:colId xmlns:a16="http://schemas.microsoft.com/office/drawing/2014/main" val="3859453987"/>
                    </a:ext>
                  </a:extLst>
                </a:gridCol>
                <a:gridCol w="922406">
                  <a:extLst>
                    <a:ext uri="{9D8B030D-6E8A-4147-A177-3AD203B41FA5}">
                      <a16:colId xmlns:a16="http://schemas.microsoft.com/office/drawing/2014/main" val="1223900598"/>
                    </a:ext>
                  </a:extLst>
                </a:gridCol>
                <a:gridCol w="922406">
                  <a:extLst>
                    <a:ext uri="{9D8B030D-6E8A-4147-A177-3AD203B41FA5}">
                      <a16:colId xmlns:a16="http://schemas.microsoft.com/office/drawing/2014/main" val="3781710021"/>
                    </a:ext>
                  </a:extLst>
                </a:gridCol>
                <a:gridCol w="922406">
                  <a:extLst>
                    <a:ext uri="{9D8B030D-6E8A-4147-A177-3AD203B41FA5}">
                      <a16:colId xmlns:a16="http://schemas.microsoft.com/office/drawing/2014/main" val="2754515560"/>
                    </a:ext>
                  </a:extLst>
                </a:gridCol>
                <a:gridCol w="922406">
                  <a:extLst>
                    <a:ext uri="{9D8B030D-6E8A-4147-A177-3AD203B41FA5}">
                      <a16:colId xmlns:a16="http://schemas.microsoft.com/office/drawing/2014/main" val="3057813813"/>
                    </a:ext>
                  </a:extLst>
                </a:gridCol>
                <a:gridCol w="922406">
                  <a:extLst>
                    <a:ext uri="{9D8B030D-6E8A-4147-A177-3AD203B41FA5}">
                      <a16:colId xmlns:a16="http://schemas.microsoft.com/office/drawing/2014/main" val="2830728901"/>
                    </a:ext>
                  </a:extLst>
                </a:gridCol>
                <a:gridCol w="922406">
                  <a:extLst>
                    <a:ext uri="{9D8B030D-6E8A-4147-A177-3AD203B41FA5}">
                      <a16:colId xmlns:a16="http://schemas.microsoft.com/office/drawing/2014/main" val="710285438"/>
                    </a:ext>
                  </a:extLst>
                </a:gridCol>
                <a:gridCol w="922406">
                  <a:extLst>
                    <a:ext uri="{9D8B030D-6E8A-4147-A177-3AD203B41FA5}">
                      <a16:colId xmlns:a16="http://schemas.microsoft.com/office/drawing/2014/main" val="604919271"/>
                    </a:ext>
                  </a:extLst>
                </a:gridCol>
                <a:gridCol w="922406">
                  <a:extLst>
                    <a:ext uri="{9D8B030D-6E8A-4147-A177-3AD203B41FA5}">
                      <a16:colId xmlns:a16="http://schemas.microsoft.com/office/drawing/2014/main" val="1829550531"/>
                    </a:ext>
                  </a:extLst>
                </a:gridCol>
              </a:tblGrid>
              <a:tr h="375054">
                <a:tc gridSpan="9"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if</a:t>
                      </a:r>
                      <a:r>
                        <a:rPr lang="en-US" sz="12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GPA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=</a:t>
                      </a:r>
                      <a:r>
                        <a:rPr lang="en-US" sz="1200" b="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'Good</a:t>
                      </a:r>
                      <a:r>
                        <a:rPr lang="en-US" sz="12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</a:rPr>
                        <a:t>' </a:t>
                      </a:r>
                      <a:r>
                        <a:rPr lang="en-US" sz="12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and</a:t>
                      </a:r>
                      <a:r>
                        <a:rPr lang="en-US" sz="12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Psychology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=</a:t>
                      </a:r>
                      <a:r>
                        <a:rPr lang="en-US" sz="1200" b="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'Moderate</a:t>
                      </a:r>
                      <a:r>
                        <a:rPr lang="en-US" sz="12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</a:rPr>
                        <a:t>' </a:t>
                      </a:r>
                      <a:r>
                        <a:rPr lang="en-US" sz="12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and</a:t>
                      </a:r>
                      <a:r>
                        <a:rPr lang="en-US" sz="12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Interview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=</a:t>
                      </a:r>
                      <a:r>
                        <a:rPr lang="en-US" sz="1200" b="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'Proper</a:t>
                      </a:r>
                      <a:r>
                        <a:rPr lang="en-US" sz="12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</a:rPr>
                        <a:t>' </a:t>
                      </a:r>
                      <a:r>
                        <a:rPr lang="en-US" sz="12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then</a:t>
                      </a:r>
                      <a:r>
                        <a:rPr lang="en-US" sz="12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Accepted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=</a:t>
                      </a:r>
                      <a:r>
                        <a:rPr lang="en-US" sz="1200" b="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'Yes</a:t>
                      </a:r>
                      <a:r>
                        <a:rPr lang="en-US" sz="12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</a:rPr>
                        <a:t>'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381711"/>
                  </a:ext>
                </a:extLst>
              </a:tr>
              <a:tr h="293547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GPA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Psychology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Interview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Accept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1688845"/>
                  </a:ext>
                </a:extLst>
              </a:tr>
              <a:tr h="2598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42618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95300B1-9FF7-4CD2-AE0D-E28E2EDA3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922201"/>
              </p:ext>
            </p:extLst>
          </p:nvPr>
        </p:nvGraphicFramePr>
        <p:xfrm>
          <a:off x="389907" y="3048539"/>
          <a:ext cx="8301654" cy="928500"/>
        </p:xfrm>
        <a:graphic>
          <a:graphicData uri="http://schemas.openxmlformats.org/drawingml/2006/table">
            <a:tbl>
              <a:tblPr/>
              <a:tblGrid>
                <a:gridCol w="922406">
                  <a:extLst>
                    <a:ext uri="{9D8B030D-6E8A-4147-A177-3AD203B41FA5}">
                      <a16:colId xmlns:a16="http://schemas.microsoft.com/office/drawing/2014/main" val="3859453987"/>
                    </a:ext>
                  </a:extLst>
                </a:gridCol>
                <a:gridCol w="922406">
                  <a:extLst>
                    <a:ext uri="{9D8B030D-6E8A-4147-A177-3AD203B41FA5}">
                      <a16:colId xmlns:a16="http://schemas.microsoft.com/office/drawing/2014/main" val="1223900598"/>
                    </a:ext>
                  </a:extLst>
                </a:gridCol>
                <a:gridCol w="922406">
                  <a:extLst>
                    <a:ext uri="{9D8B030D-6E8A-4147-A177-3AD203B41FA5}">
                      <a16:colId xmlns:a16="http://schemas.microsoft.com/office/drawing/2014/main" val="3781710021"/>
                    </a:ext>
                  </a:extLst>
                </a:gridCol>
                <a:gridCol w="922406">
                  <a:extLst>
                    <a:ext uri="{9D8B030D-6E8A-4147-A177-3AD203B41FA5}">
                      <a16:colId xmlns:a16="http://schemas.microsoft.com/office/drawing/2014/main" val="2754515560"/>
                    </a:ext>
                  </a:extLst>
                </a:gridCol>
                <a:gridCol w="922406">
                  <a:extLst>
                    <a:ext uri="{9D8B030D-6E8A-4147-A177-3AD203B41FA5}">
                      <a16:colId xmlns:a16="http://schemas.microsoft.com/office/drawing/2014/main" val="3057813813"/>
                    </a:ext>
                  </a:extLst>
                </a:gridCol>
                <a:gridCol w="922406">
                  <a:extLst>
                    <a:ext uri="{9D8B030D-6E8A-4147-A177-3AD203B41FA5}">
                      <a16:colId xmlns:a16="http://schemas.microsoft.com/office/drawing/2014/main" val="2830728901"/>
                    </a:ext>
                  </a:extLst>
                </a:gridCol>
                <a:gridCol w="922406">
                  <a:extLst>
                    <a:ext uri="{9D8B030D-6E8A-4147-A177-3AD203B41FA5}">
                      <a16:colId xmlns:a16="http://schemas.microsoft.com/office/drawing/2014/main" val="710285438"/>
                    </a:ext>
                  </a:extLst>
                </a:gridCol>
                <a:gridCol w="922406">
                  <a:extLst>
                    <a:ext uri="{9D8B030D-6E8A-4147-A177-3AD203B41FA5}">
                      <a16:colId xmlns:a16="http://schemas.microsoft.com/office/drawing/2014/main" val="604919271"/>
                    </a:ext>
                  </a:extLst>
                </a:gridCol>
                <a:gridCol w="922406">
                  <a:extLst>
                    <a:ext uri="{9D8B030D-6E8A-4147-A177-3AD203B41FA5}">
                      <a16:colId xmlns:a16="http://schemas.microsoft.com/office/drawing/2014/main" val="1829550531"/>
                    </a:ext>
                  </a:extLst>
                </a:gridCol>
              </a:tblGrid>
              <a:tr h="375054">
                <a:tc gridSpan="9"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if</a:t>
                      </a:r>
                      <a:r>
                        <a:rPr lang="en-US" sz="12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GPA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=</a:t>
                      </a:r>
                      <a:r>
                        <a:rPr lang="en-US" sz="1200" b="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‘Average’</a:t>
                      </a:r>
                      <a:r>
                        <a:rPr lang="en-US" sz="12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and</a:t>
                      </a:r>
                      <a:r>
                        <a:rPr lang="en-US" sz="12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Psychology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=</a:t>
                      </a:r>
                      <a:r>
                        <a:rPr lang="en-US" sz="1200" b="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'Moderate</a:t>
                      </a:r>
                      <a:r>
                        <a:rPr lang="en-US" sz="12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</a:rPr>
                        <a:t>' </a:t>
                      </a:r>
                      <a:r>
                        <a:rPr lang="en-US" sz="12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and</a:t>
                      </a:r>
                      <a:r>
                        <a:rPr lang="en-US" sz="12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Interview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=</a:t>
                      </a:r>
                      <a:r>
                        <a:rPr lang="en-US" sz="1200" b="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‘Unsuitable’</a:t>
                      </a:r>
                      <a:r>
                        <a:rPr lang="en-US" sz="12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then</a:t>
                      </a:r>
                      <a:r>
                        <a:rPr lang="en-US" sz="12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Accepted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=</a:t>
                      </a:r>
                      <a:r>
                        <a:rPr lang="en-US" sz="1200" b="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'Yes</a:t>
                      </a:r>
                      <a:r>
                        <a:rPr lang="en-US" sz="12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</a:rPr>
                        <a:t>'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381711"/>
                  </a:ext>
                </a:extLst>
              </a:tr>
              <a:tr h="293547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GPA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Psychology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Interview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Accept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1688845"/>
                  </a:ext>
                </a:extLst>
              </a:tr>
              <a:tr h="2598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426185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05D5676-A581-49E4-8B1E-8594D621FC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832654"/>
              </p:ext>
            </p:extLst>
          </p:nvPr>
        </p:nvGraphicFramePr>
        <p:xfrm>
          <a:off x="389908" y="4077530"/>
          <a:ext cx="8301654" cy="928500"/>
        </p:xfrm>
        <a:graphic>
          <a:graphicData uri="http://schemas.openxmlformats.org/drawingml/2006/table">
            <a:tbl>
              <a:tblPr/>
              <a:tblGrid>
                <a:gridCol w="922406">
                  <a:extLst>
                    <a:ext uri="{9D8B030D-6E8A-4147-A177-3AD203B41FA5}">
                      <a16:colId xmlns:a16="http://schemas.microsoft.com/office/drawing/2014/main" val="3859453987"/>
                    </a:ext>
                  </a:extLst>
                </a:gridCol>
                <a:gridCol w="922406">
                  <a:extLst>
                    <a:ext uri="{9D8B030D-6E8A-4147-A177-3AD203B41FA5}">
                      <a16:colId xmlns:a16="http://schemas.microsoft.com/office/drawing/2014/main" val="1223900598"/>
                    </a:ext>
                  </a:extLst>
                </a:gridCol>
                <a:gridCol w="922406">
                  <a:extLst>
                    <a:ext uri="{9D8B030D-6E8A-4147-A177-3AD203B41FA5}">
                      <a16:colId xmlns:a16="http://schemas.microsoft.com/office/drawing/2014/main" val="3781710021"/>
                    </a:ext>
                  </a:extLst>
                </a:gridCol>
                <a:gridCol w="922406">
                  <a:extLst>
                    <a:ext uri="{9D8B030D-6E8A-4147-A177-3AD203B41FA5}">
                      <a16:colId xmlns:a16="http://schemas.microsoft.com/office/drawing/2014/main" val="2754515560"/>
                    </a:ext>
                  </a:extLst>
                </a:gridCol>
                <a:gridCol w="922406">
                  <a:extLst>
                    <a:ext uri="{9D8B030D-6E8A-4147-A177-3AD203B41FA5}">
                      <a16:colId xmlns:a16="http://schemas.microsoft.com/office/drawing/2014/main" val="3057813813"/>
                    </a:ext>
                  </a:extLst>
                </a:gridCol>
                <a:gridCol w="922406">
                  <a:extLst>
                    <a:ext uri="{9D8B030D-6E8A-4147-A177-3AD203B41FA5}">
                      <a16:colId xmlns:a16="http://schemas.microsoft.com/office/drawing/2014/main" val="2830728901"/>
                    </a:ext>
                  </a:extLst>
                </a:gridCol>
                <a:gridCol w="922406">
                  <a:extLst>
                    <a:ext uri="{9D8B030D-6E8A-4147-A177-3AD203B41FA5}">
                      <a16:colId xmlns:a16="http://schemas.microsoft.com/office/drawing/2014/main" val="710285438"/>
                    </a:ext>
                  </a:extLst>
                </a:gridCol>
                <a:gridCol w="922406">
                  <a:extLst>
                    <a:ext uri="{9D8B030D-6E8A-4147-A177-3AD203B41FA5}">
                      <a16:colId xmlns:a16="http://schemas.microsoft.com/office/drawing/2014/main" val="604919271"/>
                    </a:ext>
                  </a:extLst>
                </a:gridCol>
                <a:gridCol w="922406">
                  <a:extLst>
                    <a:ext uri="{9D8B030D-6E8A-4147-A177-3AD203B41FA5}">
                      <a16:colId xmlns:a16="http://schemas.microsoft.com/office/drawing/2014/main" val="1829550531"/>
                    </a:ext>
                  </a:extLst>
                </a:gridCol>
              </a:tblGrid>
              <a:tr h="375054">
                <a:tc gridSpan="9"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If (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Psychology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=</a:t>
                      </a:r>
                      <a:r>
                        <a:rPr lang="en-US" sz="1200" b="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'Moderate</a:t>
                      </a:r>
                      <a:r>
                        <a:rPr lang="en-US" sz="12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</a:rPr>
                        <a:t>’</a:t>
                      </a:r>
                      <a:r>
                        <a:rPr lang="en-US" sz="12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 or</a:t>
                      </a:r>
                      <a:r>
                        <a:rPr lang="en-US" sz="12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Psychology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=</a:t>
                      </a:r>
                      <a:r>
                        <a:rPr lang="en-US" sz="1200" b="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‘Weak’</a:t>
                      </a:r>
                      <a:r>
                        <a:rPr lang="en-US" sz="12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2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) and</a:t>
                      </a:r>
                      <a:r>
                        <a:rPr lang="en-US" sz="12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Interview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=</a:t>
                      </a:r>
                      <a:r>
                        <a:rPr lang="en-US" sz="1200" b="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‘Unsuitable’</a:t>
                      </a:r>
                      <a:r>
                        <a:rPr lang="en-US" sz="12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then</a:t>
                      </a:r>
                      <a:r>
                        <a:rPr lang="en-US" sz="12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Accepted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=</a:t>
                      </a:r>
                      <a:r>
                        <a:rPr lang="en-US" sz="1200" b="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‘No’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381711"/>
                  </a:ext>
                </a:extLst>
              </a:tr>
              <a:tr h="293547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GPA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Psychology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Interview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Accept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1688845"/>
                  </a:ext>
                </a:extLst>
              </a:tr>
              <a:tr h="2598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9426185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D2FB02F-7B4D-41BB-BE31-5BAD5E71E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578264"/>
              </p:ext>
            </p:extLst>
          </p:nvPr>
        </p:nvGraphicFramePr>
        <p:xfrm>
          <a:off x="389909" y="5106521"/>
          <a:ext cx="8301654" cy="928500"/>
        </p:xfrm>
        <a:graphic>
          <a:graphicData uri="http://schemas.openxmlformats.org/drawingml/2006/table">
            <a:tbl>
              <a:tblPr/>
              <a:tblGrid>
                <a:gridCol w="922406">
                  <a:extLst>
                    <a:ext uri="{9D8B030D-6E8A-4147-A177-3AD203B41FA5}">
                      <a16:colId xmlns:a16="http://schemas.microsoft.com/office/drawing/2014/main" val="3859453987"/>
                    </a:ext>
                  </a:extLst>
                </a:gridCol>
                <a:gridCol w="922406">
                  <a:extLst>
                    <a:ext uri="{9D8B030D-6E8A-4147-A177-3AD203B41FA5}">
                      <a16:colId xmlns:a16="http://schemas.microsoft.com/office/drawing/2014/main" val="1223900598"/>
                    </a:ext>
                  </a:extLst>
                </a:gridCol>
                <a:gridCol w="922406">
                  <a:extLst>
                    <a:ext uri="{9D8B030D-6E8A-4147-A177-3AD203B41FA5}">
                      <a16:colId xmlns:a16="http://schemas.microsoft.com/office/drawing/2014/main" val="3781710021"/>
                    </a:ext>
                  </a:extLst>
                </a:gridCol>
                <a:gridCol w="922406">
                  <a:extLst>
                    <a:ext uri="{9D8B030D-6E8A-4147-A177-3AD203B41FA5}">
                      <a16:colId xmlns:a16="http://schemas.microsoft.com/office/drawing/2014/main" val="2754515560"/>
                    </a:ext>
                  </a:extLst>
                </a:gridCol>
                <a:gridCol w="922406">
                  <a:extLst>
                    <a:ext uri="{9D8B030D-6E8A-4147-A177-3AD203B41FA5}">
                      <a16:colId xmlns:a16="http://schemas.microsoft.com/office/drawing/2014/main" val="3057813813"/>
                    </a:ext>
                  </a:extLst>
                </a:gridCol>
                <a:gridCol w="922406">
                  <a:extLst>
                    <a:ext uri="{9D8B030D-6E8A-4147-A177-3AD203B41FA5}">
                      <a16:colId xmlns:a16="http://schemas.microsoft.com/office/drawing/2014/main" val="2830728901"/>
                    </a:ext>
                  </a:extLst>
                </a:gridCol>
                <a:gridCol w="922406">
                  <a:extLst>
                    <a:ext uri="{9D8B030D-6E8A-4147-A177-3AD203B41FA5}">
                      <a16:colId xmlns:a16="http://schemas.microsoft.com/office/drawing/2014/main" val="710285438"/>
                    </a:ext>
                  </a:extLst>
                </a:gridCol>
                <a:gridCol w="922406">
                  <a:extLst>
                    <a:ext uri="{9D8B030D-6E8A-4147-A177-3AD203B41FA5}">
                      <a16:colId xmlns:a16="http://schemas.microsoft.com/office/drawing/2014/main" val="604919271"/>
                    </a:ext>
                  </a:extLst>
                </a:gridCol>
                <a:gridCol w="922406">
                  <a:extLst>
                    <a:ext uri="{9D8B030D-6E8A-4147-A177-3AD203B41FA5}">
                      <a16:colId xmlns:a16="http://schemas.microsoft.com/office/drawing/2014/main" val="1829550531"/>
                    </a:ext>
                  </a:extLst>
                </a:gridCol>
              </a:tblGrid>
              <a:tr h="375054">
                <a:tc gridSpan="9"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If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Interview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=</a:t>
                      </a:r>
                      <a:r>
                        <a:rPr lang="en-US" sz="1200" b="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‘Proper’</a:t>
                      </a:r>
                      <a:r>
                        <a:rPr lang="en-US" sz="12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then</a:t>
                      </a:r>
                      <a:r>
                        <a:rPr lang="en-US" sz="12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Accepted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=</a:t>
                      </a:r>
                      <a:r>
                        <a:rPr lang="en-US" sz="1200" b="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'Yes</a:t>
                      </a:r>
                      <a:r>
                        <a:rPr lang="en-US" sz="1200" b="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</a:rPr>
                        <a:t>'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381711"/>
                  </a:ext>
                </a:extLst>
              </a:tr>
              <a:tr h="293547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GPA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Psychology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Interview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Accept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1688845"/>
                  </a:ext>
                </a:extLst>
              </a:tr>
              <a:tr h="2598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426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909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FF96C1-CA1D-4528-B48B-EF04FC91918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A4564-E66F-40BB-9678-75B9C4585FA1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28-Oct-19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06511D1-7230-477C-83F1-993C8A1C4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Rule into Binary String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E4294A-3D71-4030-953B-E94E4A7167A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D2FB02F-7B4D-41BB-BE31-5BAD5E71E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178145"/>
              </p:ext>
            </p:extLst>
          </p:nvPr>
        </p:nvGraphicFramePr>
        <p:xfrm>
          <a:off x="365124" y="3066036"/>
          <a:ext cx="8519796" cy="2252262"/>
        </p:xfrm>
        <a:graphic>
          <a:graphicData uri="http://schemas.openxmlformats.org/drawingml/2006/table">
            <a:tbl>
              <a:tblPr/>
              <a:tblGrid>
                <a:gridCol w="315548">
                  <a:extLst>
                    <a:ext uri="{9D8B030D-6E8A-4147-A177-3AD203B41FA5}">
                      <a16:colId xmlns:a16="http://schemas.microsoft.com/office/drawing/2014/main" val="3859453987"/>
                    </a:ext>
                  </a:extLst>
                </a:gridCol>
                <a:gridCol w="315548">
                  <a:extLst>
                    <a:ext uri="{9D8B030D-6E8A-4147-A177-3AD203B41FA5}">
                      <a16:colId xmlns:a16="http://schemas.microsoft.com/office/drawing/2014/main" val="1223900598"/>
                    </a:ext>
                  </a:extLst>
                </a:gridCol>
                <a:gridCol w="315548">
                  <a:extLst>
                    <a:ext uri="{9D8B030D-6E8A-4147-A177-3AD203B41FA5}">
                      <a16:colId xmlns:a16="http://schemas.microsoft.com/office/drawing/2014/main" val="3781710021"/>
                    </a:ext>
                  </a:extLst>
                </a:gridCol>
                <a:gridCol w="315548">
                  <a:extLst>
                    <a:ext uri="{9D8B030D-6E8A-4147-A177-3AD203B41FA5}">
                      <a16:colId xmlns:a16="http://schemas.microsoft.com/office/drawing/2014/main" val="2754515560"/>
                    </a:ext>
                  </a:extLst>
                </a:gridCol>
                <a:gridCol w="315548">
                  <a:extLst>
                    <a:ext uri="{9D8B030D-6E8A-4147-A177-3AD203B41FA5}">
                      <a16:colId xmlns:a16="http://schemas.microsoft.com/office/drawing/2014/main" val="3057813813"/>
                    </a:ext>
                  </a:extLst>
                </a:gridCol>
                <a:gridCol w="315548">
                  <a:extLst>
                    <a:ext uri="{9D8B030D-6E8A-4147-A177-3AD203B41FA5}">
                      <a16:colId xmlns:a16="http://schemas.microsoft.com/office/drawing/2014/main" val="2830728901"/>
                    </a:ext>
                  </a:extLst>
                </a:gridCol>
                <a:gridCol w="315548">
                  <a:extLst>
                    <a:ext uri="{9D8B030D-6E8A-4147-A177-3AD203B41FA5}">
                      <a16:colId xmlns:a16="http://schemas.microsoft.com/office/drawing/2014/main" val="710285438"/>
                    </a:ext>
                  </a:extLst>
                </a:gridCol>
                <a:gridCol w="315548">
                  <a:extLst>
                    <a:ext uri="{9D8B030D-6E8A-4147-A177-3AD203B41FA5}">
                      <a16:colId xmlns:a16="http://schemas.microsoft.com/office/drawing/2014/main" val="604919271"/>
                    </a:ext>
                  </a:extLst>
                </a:gridCol>
                <a:gridCol w="315548">
                  <a:extLst>
                    <a:ext uri="{9D8B030D-6E8A-4147-A177-3AD203B41FA5}">
                      <a16:colId xmlns:a16="http://schemas.microsoft.com/office/drawing/2014/main" val="1829550531"/>
                    </a:ext>
                  </a:extLst>
                </a:gridCol>
                <a:gridCol w="315548">
                  <a:extLst>
                    <a:ext uri="{9D8B030D-6E8A-4147-A177-3AD203B41FA5}">
                      <a16:colId xmlns:a16="http://schemas.microsoft.com/office/drawing/2014/main" val="1961944835"/>
                    </a:ext>
                  </a:extLst>
                </a:gridCol>
                <a:gridCol w="315548">
                  <a:extLst>
                    <a:ext uri="{9D8B030D-6E8A-4147-A177-3AD203B41FA5}">
                      <a16:colId xmlns:a16="http://schemas.microsoft.com/office/drawing/2014/main" val="2251688039"/>
                    </a:ext>
                  </a:extLst>
                </a:gridCol>
                <a:gridCol w="315548">
                  <a:extLst>
                    <a:ext uri="{9D8B030D-6E8A-4147-A177-3AD203B41FA5}">
                      <a16:colId xmlns:a16="http://schemas.microsoft.com/office/drawing/2014/main" val="3105401302"/>
                    </a:ext>
                  </a:extLst>
                </a:gridCol>
                <a:gridCol w="315548">
                  <a:extLst>
                    <a:ext uri="{9D8B030D-6E8A-4147-A177-3AD203B41FA5}">
                      <a16:colId xmlns:a16="http://schemas.microsoft.com/office/drawing/2014/main" val="3641447700"/>
                    </a:ext>
                  </a:extLst>
                </a:gridCol>
                <a:gridCol w="315548">
                  <a:extLst>
                    <a:ext uri="{9D8B030D-6E8A-4147-A177-3AD203B41FA5}">
                      <a16:colId xmlns:a16="http://schemas.microsoft.com/office/drawing/2014/main" val="3961511038"/>
                    </a:ext>
                  </a:extLst>
                </a:gridCol>
                <a:gridCol w="315548">
                  <a:extLst>
                    <a:ext uri="{9D8B030D-6E8A-4147-A177-3AD203B41FA5}">
                      <a16:colId xmlns:a16="http://schemas.microsoft.com/office/drawing/2014/main" val="4168089911"/>
                    </a:ext>
                  </a:extLst>
                </a:gridCol>
                <a:gridCol w="315548">
                  <a:extLst>
                    <a:ext uri="{9D8B030D-6E8A-4147-A177-3AD203B41FA5}">
                      <a16:colId xmlns:a16="http://schemas.microsoft.com/office/drawing/2014/main" val="2918199072"/>
                    </a:ext>
                  </a:extLst>
                </a:gridCol>
                <a:gridCol w="315548">
                  <a:extLst>
                    <a:ext uri="{9D8B030D-6E8A-4147-A177-3AD203B41FA5}">
                      <a16:colId xmlns:a16="http://schemas.microsoft.com/office/drawing/2014/main" val="1172109464"/>
                    </a:ext>
                  </a:extLst>
                </a:gridCol>
                <a:gridCol w="315548">
                  <a:extLst>
                    <a:ext uri="{9D8B030D-6E8A-4147-A177-3AD203B41FA5}">
                      <a16:colId xmlns:a16="http://schemas.microsoft.com/office/drawing/2014/main" val="777785409"/>
                    </a:ext>
                  </a:extLst>
                </a:gridCol>
                <a:gridCol w="315548">
                  <a:extLst>
                    <a:ext uri="{9D8B030D-6E8A-4147-A177-3AD203B41FA5}">
                      <a16:colId xmlns:a16="http://schemas.microsoft.com/office/drawing/2014/main" val="1968027867"/>
                    </a:ext>
                  </a:extLst>
                </a:gridCol>
                <a:gridCol w="315548">
                  <a:extLst>
                    <a:ext uri="{9D8B030D-6E8A-4147-A177-3AD203B41FA5}">
                      <a16:colId xmlns:a16="http://schemas.microsoft.com/office/drawing/2014/main" val="2513644963"/>
                    </a:ext>
                  </a:extLst>
                </a:gridCol>
                <a:gridCol w="315548">
                  <a:extLst>
                    <a:ext uri="{9D8B030D-6E8A-4147-A177-3AD203B41FA5}">
                      <a16:colId xmlns:a16="http://schemas.microsoft.com/office/drawing/2014/main" val="2225989041"/>
                    </a:ext>
                  </a:extLst>
                </a:gridCol>
                <a:gridCol w="315548">
                  <a:extLst>
                    <a:ext uri="{9D8B030D-6E8A-4147-A177-3AD203B41FA5}">
                      <a16:colId xmlns:a16="http://schemas.microsoft.com/office/drawing/2014/main" val="209830059"/>
                    </a:ext>
                  </a:extLst>
                </a:gridCol>
                <a:gridCol w="315548">
                  <a:extLst>
                    <a:ext uri="{9D8B030D-6E8A-4147-A177-3AD203B41FA5}">
                      <a16:colId xmlns:a16="http://schemas.microsoft.com/office/drawing/2014/main" val="3904595379"/>
                    </a:ext>
                  </a:extLst>
                </a:gridCol>
                <a:gridCol w="315548">
                  <a:extLst>
                    <a:ext uri="{9D8B030D-6E8A-4147-A177-3AD203B41FA5}">
                      <a16:colId xmlns:a16="http://schemas.microsoft.com/office/drawing/2014/main" val="3683254027"/>
                    </a:ext>
                  </a:extLst>
                </a:gridCol>
                <a:gridCol w="315548">
                  <a:extLst>
                    <a:ext uri="{9D8B030D-6E8A-4147-A177-3AD203B41FA5}">
                      <a16:colId xmlns:a16="http://schemas.microsoft.com/office/drawing/2014/main" val="3788151092"/>
                    </a:ext>
                  </a:extLst>
                </a:gridCol>
                <a:gridCol w="315548">
                  <a:extLst>
                    <a:ext uri="{9D8B030D-6E8A-4147-A177-3AD203B41FA5}">
                      <a16:colId xmlns:a16="http://schemas.microsoft.com/office/drawing/2014/main" val="1407416830"/>
                    </a:ext>
                  </a:extLst>
                </a:gridCol>
                <a:gridCol w="315548">
                  <a:extLst>
                    <a:ext uri="{9D8B030D-6E8A-4147-A177-3AD203B41FA5}">
                      <a16:colId xmlns:a16="http://schemas.microsoft.com/office/drawing/2014/main" val="3286466209"/>
                    </a:ext>
                  </a:extLst>
                </a:gridCol>
              </a:tblGrid>
              <a:tr h="259899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bit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bit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bit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5698534"/>
                  </a:ext>
                </a:extLst>
              </a:tr>
              <a:tr h="2598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426185"/>
                  </a:ext>
                </a:extLst>
              </a:tr>
              <a:tr h="259899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Rule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Rule 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Rule 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19861"/>
                  </a:ext>
                </a:extLst>
              </a:tr>
              <a:tr h="259899">
                <a:tc gridSpan="27"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solidFill>
                            <a:srgbClr val="0000FF"/>
                          </a:solidFill>
                        </a:rPr>
                        <a:t>If 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</a:rPr>
                        <a:t>Interview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</a:rPr>
                        <a:t>=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‘Proper’</a:t>
                      </a:r>
                      <a:r>
                        <a:rPr lang="en-US" sz="1400" b="0" dirty="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</a:rPr>
                        <a:t>then</a:t>
                      </a:r>
                      <a:r>
                        <a:rPr lang="en-US" sz="1400" b="0" dirty="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</a:rPr>
                        <a:t>Accepted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</a:rPr>
                        <a:t>=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'Yes</a:t>
                      </a:r>
                      <a:r>
                        <a:rPr lang="en-US" sz="1400" b="0" dirty="0">
                          <a:solidFill>
                            <a:srgbClr val="808080"/>
                          </a:solidFill>
                        </a:rPr>
                        <a:t>’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marL="0" marR="0" lvl="0" indent="0" algn="l" defTabSz="4572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00FF"/>
                          </a:solidFill>
                        </a:rPr>
                        <a:t>If 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</a:rPr>
                        <a:t>GPA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</a:rPr>
                        <a:t>=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‘Good’</a:t>
                      </a:r>
                      <a:r>
                        <a:rPr lang="en-US" sz="1400" b="0" dirty="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</a:rPr>
                        <a:t>and</a:t>
                      </a:r>
                      <a:r>
                        <a:rPr lang="en-US" sz="1400" b="0" dirty="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</a:rPr>
                        <a:t>Psychology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</a:rPr>
                        <a:t>=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'Moderate’</a:t>
                      </a:r>
                      <a:r>
                        <a:rPr lang="en-US" sz="1400" b="0" dirty="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</a:rPr>
                        <a:t>and</a:t>
                      </a:r>
                      <a:r>
                        <a:rPr lang="en-US" sz="1400" b="0" dirty="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</a:rPr>
                        <a:t>Interview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</a:rPr>
                        <a:t>=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‘Unsuitable’</a:t>
                      </a:r>
                      <a:r>
                        <a:rPr lang="en-US" sz="1400" b="0" dirty="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</a:rPr>
                        <a:t>then</a:t>
                      </a:r>
                      <a:r>
                        <a:rPr lang="en-US" sz="1400" b="0" dirty="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</a:rPr>
                        <a:t>Accepted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</a:rPr>
                        <a:t>=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'Yes’</a:t>
                      </a:r>
                      <a:r>
                        <a:rPr lang="en-US" sz="1400" b="0" dirty="0">
                          <a:solidFill>
                            <a:srgbClr val="808080"/>
                          </a:solidFill>
                        </a:rPr>
                        <a:t>’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l" defTabSz="4572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00FF"/>
                          </a:solidFill>
                        </a:rPr>
                        <a:t>If 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</a:rPr>
                        <a:t>GPA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</a:rPr>
                        <a:t>=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‘Average’</a:t>
                      </a:r>
                      <a:r>
                        <a:rPr lang="en-US" sz="1400" b="0" dirty="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</a:rPr>
                        <a:t>and</a:t>
                      </a:r>
                      <a:r>
                        <a:rPr lang="en-US" sz="1400" b="0" dirty="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</a:rPr>
                        <a:t>Psychology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</a:rPr>
                        <a:t>=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'Moderate’</a:t>
                      </a:r>
                      <a:r>
                        <a:rPr lang="en-US" sz="1400" b="0" dirty="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</a:rPr>
                        <a:t>and</a:t>
                      </a:r>
                      <a:r>
                        <a:rPr lang="en-US" sz="1400" b="0" dirty="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</a:rPr>
                        <a:t>Interview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</a:rPr>
                        <a:t>=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‘Unsuitable’</a:t>
                      </a:r>
                      <a:r>
                        <a:rPr lang="en-US" sz="1400" b="0" dirty="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</a:rPr>
                        <a:t>then</a:t>
                      </a:r>
                      <a:r>
                        <a:rPr lang="en-US" sz="1400" b="0" dirty="0">
                          <a:solidFill>
                            <a:srgbClr val="808080"/>
                          </a:solidFill>
                        </a:rPr>
                        <a:t> </a:t>
                      </a:r>
                      <a:br>
                        <a:rPr lang="en-US" sz="1400" b="0" dirty="0">
                          <a:solidFill>
                            <a:srgbClr val="808080"/>
                          </a:solidFill>
                        </a:rPr>
                      </a:br>
                      <a:r>
                        <a:rPr lang="en-US" sz="1400" b="0" dirty="0">
                          <a:solidFill>
                            <a:srgbClr val="808080"/>
                          </a:solidFill>
                        </a:rPr>
                        <a:t>	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</a:rPr>
                        <a:t>Accepted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</a:rPr>
                        <a:t>=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'Yes’</a:t>
                      </a:r>
                      <a:r>
                        <a:rPr lang="en-US" sz="1400" b="0" dirty="0">
                          <a:solidFill>
                            <a:srgbClr val="808080"/>
                          </a:solidFill>
                        </a:rPr>
                        <a:t>'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3533638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E9E38C97-2600-476A-8095-AC1F824901E3}"/>
              </a:ext>
            </a:extLst>
          </p:cNvPr>
          <p:cNvSpPr/>
          <p:nvPr/>
        </p:nvSpPr>
        <p:spPr>
          <a:xfrm>
            <a:off x="389908" y="2198680"/>
            <a:ext cx="52130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Solution may consist of more than one rule</a:t>
            </a:r>
          </a:p>
          <a:p>
            <a:r>
              <a:rPr lang="en-US" dirty="0"/>
              <a:t>i.e. more than 9 gen</a:t>
            </a:r>
          </a:p>
        </p:txBody>
      </p:sp>
    </p:spTree>
    <p:extLst>
      <p:ext uri="{BB962C8B-B14F-4D97-AF65-F5344CB8AC3E}">
        <p14:creationId xmlns:p14="http://schemas.microsoft.com/office/powerpoint/2010/main" val="95699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2D1B24-59F4-420F-840C-5C94EBD17C6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Chromosome length</a:t>
            </a:r>
          </a:p>
          <a:p>
            <a:pPr lvl="1"/>
            <a:r>
              <a:rPr lang="en-US" dirty="0"/>
              <a:t>Dynamic Chromosome</a:t>
            </a:r>
          </a:p>
          <a:p>
            <a:pPr lvl="1"/>
            <a:r>
              <a:rPr lang="en-US" dirty="0"/>
              <a:t>Undetermined, (Mod 9)</a:t>
            </a:r>
          </a:p>
          <a:p>
            <a:r>
              <a:rPr lang="en-US" dirty="0"/>
              <a:t>Encode/Decode</a:t>
            </a:r>
          </a:p>
          <a:p>
            <a:pPr lvl="1"/>
            <a:r>
              <a:rPr lang="en-US" dirty="0"/>
              <a:t>Binary Encoding</a:t>
            </a:r>
          </a:p>
          <a:p>
            <a:r>
              <a:rPr lang="en-US" dirty="0"/>
              <a:t>Fitness Function</a:t>
            </a:r>
          </a:p>
          <a:p>
            <a:pPr lvl="1"/>
            <a:r>
              <a:rPr lang="en-US" dirty="0"/>
              <a:t>Maximize the accuracy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7208CA-C4BE-4066-AA7B-B1B5AE041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FEC3D-4D2B-44CB-A282-F3CF55E2870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28-Oct-19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EAC3C4-B25E-4D43-89EF-F474FE640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Algorithm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435D8A-BA52-45CD-9623-FB4CDBBD34A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8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2D1B24-59F4-420F-840C-5C94EBD17C6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Mutation</a:t>
            </a:r>
            <a:endParaRPr lang="en-US" sz="2000" dirty="0"/>
          </a:p>
          <a:p>
            <a:pPr lvl="1"/>
            <a:r>
              <a:rPr lang="en-US" dirty="0"/>
              <a:t>Bit swap</a:t>
            </a:r>
          </a:p>
          <a:p>
            <a:r>
              <a:rPr lang="en-US" dirty="0"/>
              <a:t>Crossover</a:t>
            </a:r>
            <a:endParaRPr lang="en-US" sz="2000" dirty="0"/>
          </a:p>
          <a:p>
            <a:pPr lvl="1"/>
            <a:r>
              <a:rPr lang="en-US" dirty="0"/>
              <a:t>Modified 2-point crossover:</a:t>
            </a:r>
          </a:p>
          <a:p>
            <a:pPr lvl="1"/>
            <a:r>
              <a:rPr lang="en-US" dirty="0"/>
              <a:t>Select 2 parents, </a:t>
            </a:r>
          </a:p>
          <a:p>
            <a:pPr lvl="1"/>
            <a:r>
              <a:rPr lang="en-US" dirty="0"/>
              <a:t>Randomly select 2 point in range [0, length parent 1]</a:t>
            </a:r>
          </a:p>
          <a:p>
            <a:pPr lvl="1"/>
            <a:r>
              <a:rPr lang="en-US" dirty="0"/>
              <a:t>Generate possible crossover point for parent 2 from crossover point parent 1</a:t>
            </a:r>
          </a:p>
          <a:p>
            <a:pPr lvl="1"/>
            <a:r>
              <a:rPr lang="en-US" dirty="0"/>
              <a:t>Randomly select a pair of possible crossover point</a:t>
            </a:r>
          </a:p>
          <a:p>
            <a:pPr lvl="1"/>
            <a:r>
              <a:rPr lang="en-US" dirty="0"/>
              <a:t>Perform crossover</a:t>
            </a:r>
          </a:p>
          <a:p>
            <a:pPr lvl="1"/>
            <a:endParaRPr lang="en-U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7208CA-C4BE-4066-AA7B-B1B5AE041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FEC3D-4D2B-44CB-A282-F3CF55E2870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28-Oct-19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EAC3C4-B25E-4D43-89EF-F474FE640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Algorithm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435D8A-BA52-45CD-9623-FB4CDBBD34A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4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7208CA-C4BE-4066-AA7B-B1B5AE041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FEC3D-4D2B-44CB-A282-F3CF55E2870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28-Oct-19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EAC3C4-B25E-4D43-89EF-F474FE640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Crossover 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435D8A-BA52-45CD-9623-FB4CDBBD34A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9E78AF1-2B96-4662-AFDE-A9FEA28FF7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56016"/>
              </p:ext>
            </p:extLst>
          </p:nvPr>
        </p:nvGraphicFramePr>
        <p:xfrm>
          <a:off x="389908" y="2351044"/>
          <a:ext cx="4295214" cy="519798"/>
        </p:xfrm>
        <a:graphic>
          <a:graphicData uri="http://schemas.openxmlformats.org/drawingml/2006/table">
            <a:tbl>
              <a:tblPr/>
              <a:tblGrid>
                <a:gridCol w="238623">
                  <a:extLst>
                    <a:ext uri="{9D8B030D-6E8A-4147-A177-3AD203B41FA5}">
                      <a16:colId xmlns:a16="http://schemas.microsoft.com/office/drawing/2014/main" val="3701015995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2477045318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2216485999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3684126331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4090054675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1946554033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884637094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1967614469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2683784795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678531308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1280510871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719572539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2360376837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1874269928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3976314966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897022651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3079072969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1007559587"/>
                    </a:ext>
                  </a:extLst>
                </a:gridCol>
              </a:tblGrid>
              <a:tr h="2598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494992"/>
                  </a:ext>
                </a:extLst>
              </a:tr>
              <a:tr h="259899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Rule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Rule 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735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B6C7369-9AC0-4E16-A9D5-30ADEE0D6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104941"/>
              </p:ext>
            </p:extLst>
          </p:nvPr>
        </p:nvGraphicFramePr>
        <p:xfrm>
          <a:off x="389908" y="3264387"/>
          <a:ext cx="4295214" cy="519798"/>
        </p:xfrm>
        <a:graphic>
          <a:graphicData uri="http://schemas.openxmlformats.org/drawingml/2006/table">
            <a:tbl>
              <a:tblPr/>
              <a:tblGrid>
                <a:gridCol w="238623">
                  <a:extLst>
                    <a:ext uri="{9D8B030D-6E8A-4147-A177-3AD203B41FA5}">
                      <a16:colId xmlns:a16="http://schemas.microsoft.com/office/drawing/2014/main" val="3701015995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2477045318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2216485999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3684126331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4090054675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1946554033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884637094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1967614469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2683784795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678531308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1280510871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719572539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2360376837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1874269928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3976314966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897022651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3079072969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1007559587"/>
                    </a:ext>
                  </a:extLst>
                </a:gridCol>
              </a:tblGrid>
              <a:tr h="2598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494992"/>
                  </a:ext>
                </a:extLst>
              </a:tr>
              <a:tr h="259899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Rule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Rule 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7351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0AA7A3DF-BB91-4F93-A0A9-460130351895}"/>
              </a:ext>
            </a:extLst>
          </p:cNvPr>
          <p:cNvSpPr/>
          <p:nvPr/>
        </p:nvSpPr>
        <p:spPr>
          <a:xfrm>
            <a:off x="5550138" y="2266990"/>
            <a:ext cx="29057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Randomly select 2 point</a:t>
            </a:r>
          </a:p>
          <a:p>
            <a:r>
              <a:rPr lang="en-US" sz="1400" dirty="0"/>
              <a:t>p1 = {1,12}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E284FEAE-155A-4958-B874-ACF03C90AB41}"/>
              </a:ext>
            </a:extLst>
          </p:cNvPr>
          <p:cNvSpPr/>
          <p:nvPr/>
        </p:nvSpPr>
        <p:spPr>
          <a:xfrm flipV="1">
            <a:off x="578722" y="2221896"/>
            <a:ext cx="91440" cy="91440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A70B725-162E-48A5-ADAF-B239A262955B}"/>
              </a:ext>
            </a:extLst>
          </p:cNvPr>
          <p:cNvSpPr/>
          <p:nvPr/>
        </p:nvSpPr>
        <p:spPr>
          <a:xfrm flipV="1">
            <a:off x="3210372" y="2221896"/>
            <a:ext cx="91440" cy="91440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DE51D0-8D64-4DE2-A660-F86B6D8EE114}"/>
              </a:ext>
            </a:extLst>
          </p:cNvPr>
          <p:cNvSpPr/>
          <p:nvPr/>
        </p:nvSpPr>
        <p:spPr>
          <a:xfrm>
            <a:off x="5550137" y="2852495"/>
            <a:ext cx="290570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Generate possible crossover point for parent 2</a:t>
            </a:r>
          </a:p>
          <a:p>
            <a:r>
              <a:rPr lang="en-US" sz="1400" dirty="0"/>
              <a:t>p2 = {1,12}</a:t>
            </a:r>
          </a:p>
          <a:p>
            <a:r>
              <a:rPr lang="en-US" sz="1400" dirty="0"/>
              <a:t>p2 = {1,3}</a:t>
            </a:r>
          </a:p>
          <a:p>
            <a:r>
              <a:rPr lang="en-US" sz="1400" dirty="0"/>
              <a:t>p2 = {10,12}</a:t>
            </a:r>
          </a:p>
          <a:p>
            <a:endParaRPr lang="en-US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7587AF-1384-4042-B74E-50AE82B4ADD2}"/>
              </a:ext>
            </a:extLst>
          </p:cNvPr>
          <p:cNvSpPr/>
          <p:nvPr/>
        </p:nvSpPr>
        <p:spPr>
          <a:xfrm>
            <a:off x="398255" y="4237490"/>
            <a:ext cx="417374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p1	= {21-1}  	= 11 gen</a:t>
            </a:r>
          </a:p>
          <a:p>
            <a:r>
              <a:rPr lang="en-US" sz="1400" dirty="0"/>
              <a:t>gap	= 11 mod 9 	= 2 gen</a:t>
            </a:r>
          </a:p>
          <a:p>
            <a:endParaRPr lang="en-US" sz="1400" dirty="0"/>
          </a:p>
          <a:p>
            <a:r>
              <a:rPr lang="en-US" sz="1400" dirty="0"/>
              <a:t>p2	= 1, 1 + 11	= {  1, 12}	= ok</a:t>
            </a:r>
          </a:p>
          <a:p>
            <a:r>
              <a:rPr lang="en-US" sz="1400" dirty="0"/>
              <a:t>p2 	= 1, 1 + 2	= {  1,   3}	= ok</a:t>
            </a:r>
          </a:p>
          <a:p>
            <a:r>
              <a:rPr lang="en-US" sz="1400" dirty="0"/>
              <a:t>p2	= 12 – 11, 12	= {  1, 12}	= not ok</a:t>
            </a:r>
          </a:p>
          <a:p>
            <a:r>
              <a:rPr lang="en-US" sz="1400" dirty="0"/>
              <a:t>p2	= 12 – 2, 12	= {10, 12}	= ok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6634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  <p:bldP spid="14" grpId="0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7208CA-C4BE-4066-AA7B-B1B5AE041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FEC3D-4D2B-44CB-A282-F3CF55E2870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28-Oct-19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EAC3C4-B25E-4D43-89EF-F474FE640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1336417"/>
            <a:ext cx="8326438" cy="641239"/>
          </a:xfrm>
        </p:spPr>
        <p:txBody>
          <a:bodyPr/>
          <a:lstStyle/>
          <a:p>
            <a:r>
              <a:rPr lang="en-US" dirty="0"/>
              <a:t>Example Crossover 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435D8A-BA52-45CD-9623-FB4CDBBD34A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9E78AF1-2B96-4662-AFDE-A9FEA28FF7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265047"/>
              </p:ext>
            </p:extLst>
          </p:nvPr>
        </p:nvGraphicFramePr>
        <p:xfrm>
          <a:off x="389908" y="2351044"/>
          <a:ext cx="4295214" cy="519798"/>
        </p:xfrm>
        <a:graphic>
          <a:graphicData uri="http://schemas.openxmlformats.org/drawingml/2006/table">
            <a:tbl>
              <a:tblPr/>
              <a:tblGrid>
                <a:gridCol w="238623">
                  <a:extLst>
                    <a:ext uri="{9D8B030D-6E8A-4147-A177-3AD203B41FA5}">
                      <a16:colId xmlns:a16="http://schemas.microsoft.com/office/drawing/2014/main" val="3701015995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2477045318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2216485999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3684126331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4090054675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1946554033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884637094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1967614469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2683784795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678531308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1280510871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719572539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2360376837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1874269928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3976314966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897022651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3079072969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1007559587"/>
                    </a:ext>
                  </a:extLst>
                </a:gridCol>
              </a:tblGrid>
              <a:tr h="2598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494992"/>
                  </a:ext>
                </a:extLst>
              </a:tr>
              <a:tr h="259899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Rule 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Rule 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735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B6C7369-9AC0-4E16-A9D5-30ADEE0D6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112266"/>
              </p:ext>
            </p:extLst>
          </p:nvPr>
        </p:nvGraphicFramePr>
        <p:xfrm>
          <a:off x="389908" y="5374582"/>
          <a:ext cx="4295214" cy="519798"/>
        </p:xfrm>
        <a:graphic>
          <a:graphicData uri="http://schemas.openxmlformats.org/drawingml/2006/table">
            <a:tbl>
              <a:tblPr/>
              <a:tblGrid>
                <a:gridCol w="238623">
                  <a:extLst>
                    <a:ext uri="{9D8B030D-6E8A-4147-A177-3AD203B41FA5}">
                      <a16:colId xmlns:a16="http://schemas.microsoft.com/office/drawing/2014/main" val="3701015995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2477045318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2216485999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3684126331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4090054675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1946554033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884637094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1967614469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2683784795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678531308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1280510871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719572539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2360376837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1874269928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3976314966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897022651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3079072969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1007559587"/>
                    </a:ext>
                  </a:extLst>
                </a:gridCol>
              </a:tblGrid>
              <a:tr h="2598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494992"/>
                  </a:ext>
                </a:extLst>
              </a:tr>
              <a:tr h="259899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Rule 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Rule 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7351"/>
                  </a:ext>
                </a:extLst>
              </a:tr>
            </a:tbl>
          </a:graphicData>
        </a:graphic>
      </p:graphicFrame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E284FEAE-155A-4958-B874-ACF03C90AB41}"/>
              </a:ext>
            </a:extLst>
          </p:cNvPr>
          <p:cNvSpPr/>
          <p:nvPr/>
        </p:nvSpPr>
        <p:spPr>
          <a:xfrm flipV="1">
            <a:off x="578722" y="2221896"/>
            <a:ext cx="91440" cy="91440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A70B725-162E-48A5-ADAF-B239A262955B}"/>
              </a:ext>
            </a:extLst>
          </p:cNvPr>
          <p:cNvSpPr/>
          <p:nvPr/>
        </p:nvSpPr>
        <p:spPr>
          <a:xfrm flipV="1">
            <a:off x="3210372" y="2221896"/>
            <a:ext cx="91440" cy="91440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7F57E37-7EC8-4328-B888-95582FFF9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974381"/>
              </p:ext>
            </p:extLst>
          </p:nvPr>
        </p:nvGraphicFramePr>
        <p:xfrm>
          <a:off x="389908" y="3262887"/>
          <a:ext cx="4295214" cy="519798"/>
        </p:xfrm>
        <a:graphic>
          <a:graphicData uri="http://schemas.openxmlformats.org/drawingml/2006/table">
            <a:tbl>
              <a:tblPr/>
              <a:tblGrid>
                <a:gridCol w="238623">
                  <a:extLst>
                    <a:ext uri="{9D8B030D-6E8A-4147-A177-3AD203B41FA5}">
                      <a16:colId xmlns:a16="http://schemas.microsoft.com/office/drawing/2014/main" val="3701015995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2477045318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2216485999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3684126331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4090054675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1946554033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884637094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1967614469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2683784795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678531308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1280510871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719572539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2360376837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1874269928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3976314966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897022651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3079072969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1007559587"/>
                    </a:ext>
                  </a:extLst>
                </a:gridCol>
              </a:tblGrid>
              <a:tr h="2598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494992"/>
                  </a:ext>
                </a:extLst>
              </a:tr>
              <a:tr h="259899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Rule 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Rule 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7351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B6A5DB24-026A-412C-991F-237DED2B24DB}"/>
              </a:ext>
            </a:extLst>
          </p:cNvPr>
          <p:cNvSpPr/>
          <p:nvPr/>
        </p:nvSpPr>
        <p:spPr>
          <a:xfrm>
            <a:off x="624442" y="3951602"/>
            <a:ext cx="422263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Possible crossover:</a:t>
            </a:r>
          </a:p>
          <a:p>
            <a:pPr marL="171450" indent="-171450">
              <a:buFontTx/>
              <a:buChar char="-"/>
            </a:pPr>
            <a:r>
              <a:rPr lang="en-US" sz="1400" dirty="0"/>
              <a:t>Filled with 11 gens from parent 2</a:t>
            </a:r>
          </a:p>
          <a:p>
            <a:pPr marL="171450" indent="-171450">
              <a:buFontTx/>
              <a:buChar char="-"/>
            </a:pPr>
            <a:r>
              <a:rPr lang="en-US" sz="1400" dirty="0"/>
              <a:t>Filled with 2 gens from 1</a:t>
            </a:r>
            <a:r>
              <a:rPr lang="en-US" sz="1400" baseline="30000" dirty="0"/>
              <a:t>st</a:t>
            </a:r>
            <a:r>
              <a:rPr lang="en-US" sz="1400" dirty="0"/>
              <a:t> rule of parent 2</a:t>
            </a:r>
          </a:p>
          <a:p>
            <a:pPr marL="171450" indent="-171450">
              <a:buFontTx/>
              <a:buChar char="-"/>
            </a:pPr>
            <a:r>
              <a:rPr lang="en-US" sz="1400" dirty="0"/>
              <a:t>Filled with 2 gens from 2</a:t>
            </a:r>
            <a:r>
              <a:rPr lang="en-US" sz="1400" baseline="30000" dirty="0"/>
              <a:t>nd</a:t>
            </a:r>
            <a:r>
              <a:rPr lang="en-US" sz="1400" dirty="0"/>
              <a:t> rule of parent 2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6FE8E8B-7DF0-4B77-9F69-B93232B07B85}"/>
              </a:ext>
            </a:extLst>
          </p:cNvPr>
          <p:cNvSpPr/>
          <p:nvPr/>
        </p:nvSpPr>
        <p:spPr>
          <a:xfrm flipV="1">
            <a:off x="578722" y="5214560"/>
            <a:ext cx="91440" cy="91440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32556215-AA37-4774-A19D-7BFA5AD1DB15}"/>
              </a:ext>
            </a:extLst>
          </p:cNvPr>
          <p:cNvSpPr/>
          <p:nvPr/>
        </p:nvSpPr>
        <p:spPr>
          <a:xfrm flipV="1">
            <a:off x="3210372" y="5214560"/>
            <a:ext cx="91440" cy="91440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7FE60797-2B5C-4EB8-AB74-8A90D71331B4}"/>
              </a:ext>
            </a:extLst>
          </p:cNvPr>
          <p:cNvSpPr/>
          <p:nvPr/>
        </p:nvSpPr>
        <p:spPr>
          <a:xfrm flipV="1">
            <a:off x="1061060" y="5216732"/>
            <a:ext cx="91440" cy="91440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ADFCBEDB-F6D5-4671-80E0-0BF9CB314ED4}"/>
              </a:ext>
            </a:extLst>
          </p:cNvPr>
          <p:cNvSpPr/>
          <p:nvPr/>
        </p:nvSpPr>
        <p:spPr>
          <a:xfrm flipV="1">
            <a:off x="2731172" y="5218904"/>
            <a:ext cx="91440" cy="91440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6A331BE-206A-414F-B10B-64D37B568A4A}"/>
              </a:ext>
            </a:extLst>
          </p:cNvPr>
          <p:cNvSpPr/>
          <p:nvPr/>
        </p:nvSpPr>
        <p:spPr>
          <a:xfrm>
            <a:off x="5550136" y="4218177"/>
            <a:ext cx="29057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Randomly select from possible crossover choices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575D9D-E6E5-414F-9101-758E5DFAC24E}"/>
              </a:ext>
            </a:extLst>
          </p:cNvPr>
          <p:cNvSpPr/>
          <p:nvPr/>
        </p:nvSpPr>
        <p:spPr>
          <a:xfrm>
            <a:off x="5550138" y="2266990"/>
            <a:ext cx="29057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Randomly select 2 point</a:t>
            </a:r>
          </a:p>
          <a:p>
            <a:r>
              <a:rPr lang="en-US" sz="1400" dirty="0"/>
              <a:t>p = {1,12}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7F1E89-AFDD-49B6-8612-CC53AA10B533}"/>
              </a:ext>
            </a:extLst>
          </p:cNvPr>
          <p:cNvSpPr/>
          <p:nvPr/>
        </p:nvSpPr>
        <p:spPr>
          <a:xfrm>
            <a:off x="5550137" y="2852495"/>
            <a:ext cx="290570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Generate possible crossover point for parent 2</a:t>
            </a:r>
          </a:p>
          <a:p>
            <a:r>
              <a:rPr lang="en-US" sz="1400" dirty="0"/>
              <a:t>p = {1,12}</a:t>
            </a:r>
          </a:p>
          <a:p>
            <a:r>
              <a:rPr lang="en-US" sz="1400" dirty="0"/>
              <a:t>p = {1,3}</a:t>
            </a:r>
          </a:p>
          <a:p>
            <a:r>
              <a:rPr lang="en-US" sz="1400" dirty="0"/>
              <a:t>p = {10,12}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4704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7208CA-C4BE-4066-AA7B-B1B5AE041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FEC3D-4D2B-44CB-A282-F3CF55E2870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28-Oct-19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EAC3C4-B25E-4D43-89EF-F474FE640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Crossover 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435D8A-BA52-45CD-9623-FB4CDBBD34A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DE51D0-8D64-4DE2-A660-F86B6D8EE114}"/>
              </a:ext>
            </a:extLst>
          </p:cNvPr>
          <p:cNvSpPr/>
          <p:nvPr/>
        </p:nvSpPr>
        <p:spPr>
          <a:xfrm>
            <a:off x="4824273" y="2094387"/>
            <a:ext cx="29057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If p = {1,12} was selected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7F57E37-7EC8-4328-B888-95582FFF9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340140"/>
              </p:ext>
            </p:extLst>
          </p:nvPr>
        </p:nvGraphicFramePr>
        <p:xfrm>
          <a:off x="389908" y="2111487"/>
          <a:ext cx="4295214" cy="519798"/>
        </p:xfrm>
        <a:graphic>
          <a:graphicData uri="http://schemas.openxmlformats.org/drawingml/2006/table">
            <a:tbl>
              <a:tblPr/>
              <a:tblGrid>
                <a:gridCol w="238623">
                  <a:extLst>
                    <a:ext uri="{9D8B030D-6E8A-4147-A177-3AD203B41FA5}">
                      <a16:colId xmlns:a16="http://schemas.microsoft.com/office/drawing/2014/main" val="3701015995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2477045318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2216485999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3684126331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4090054675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1946554033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884637094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1967614469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2683784795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678531308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1280510871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719572539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2360376837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1874269928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3976314966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897022651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3079072969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1007559587"/>
                    </a:ext>
                  </a:extLst>
                </a:gridCol>
              </a:tblGrid>
              <a:tr h="2598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494992"/>
                  </a:ext>
                </a:extLst>
              </a:tr>
              <a:tr h="259899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Rule 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Rule 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7351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9A4D9879-757B-499D-9CD3-2B48B60DF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889436"/>
              </p:ext>
            </p:extLst>
          </p:nvPr>
        </p:nvGraphicFramePr>
        <p:xfrm>
          <a:off x="389907" y="4101923"/>
          <a:ext cx="6473952" cy="519798"/>
        </p:xfrm>
        <a:graphic>
          <a:graphicData uri="http://schemas.openxmlformats.org/drawingml/2006/table">
            <a:tbl>
              <a:tblPr/>
              <a:tblGrid>
                <a:gridCol w="239776">
                  <a:extLst>
                    <a:ext uri="{9D8B030D-6E8A-4147-A177-3AD203B41FA5}">
                      <a16:colId xmlns:a16="http://schemas.microsoft.com/office/drawing/2014/main" val="3701015995"/>
                    </a:ext>
                  </a:extLst>
                </a:gridCol>
                <a:gridCol w="239776">
                  <a:extLst>
                    <a:ext uri="{9D8B030D-6E8A-4147-A177-3AD203B41FA5}">
                      <a16:colId xmlns:a16="http://schemas.microsoft.com/office/drawing/2014/main" val="2477045318"/>
                    </a:ext>
                  </a:extLst>
                </a:gridCol>
                <a:gridCol w="239776">
                  <a:extLst>
                    <a:ext uri="{9D8B030D-6E8A-4147-A177-3AD203B41FA5}">
                      <a16:colId xmlns:a16="http://schemas.microsoft.com/office/drawing/2014/main" val="2216485999"/>
                    </a:ext>
                  </a:extLst>
                </a:gridCol>
                <a:gridCol w="239776">
                  <a:extLst>
                    <a:ext uri="{9D8B030D-6E8A-4147-A177-3AD203B41FA5}">
                      <a16:colId xmlns:a16="http://schemas.microsoft.com/office/drawing/2014/main" val="3684126331"/>
                    </a:ext>
                  </a:extLst>
                </a:gridCol>
                <a:gridCol w="239776">
                  <a:extLst>
                    <a:ext uri="{9D8B030D-6E8A-4147-A177-3AD203B41FA5}">
                      <a16:colId xmlns:a16="http://schemas.microsoft.com/office/drawing/2014/main" val="4090054675"/>
                    </a:ext>
                  </a:extLst>
                </a:gridCol>
                <a:gridCol w="239776">
                  <a:extLst>
                    <a:ext uri="{9D8B030D-6E8A-4147-A177-3AD203B41FA5}">
                      <a16:colId xmlns:a16="http://schemas.microsoft.com/office/drawing/2014/main" val="1946554033"/>
                    </a:ext>
                  </a:extLst>
                </a:gridCol>
                <a:gridCol w="239776">
                  <a:extLst>
                    <a:ext uri="{9D8B030D-6E8A-4147-A177-3AD203B41FA5}">
                      <a16:colId xmlns:a16="http://schemas.microsoft.com/office/drawing/2014/main" val="884637094"/>
                    </a:ext>
                  </a:extLst>
                </a:gridCol>
                <a:gridCol w="239776">
                  <a:extLst>
                    <a:ext uri="{9D8B030D-6E8A-4147-A177-3AD203B41FA5}">
                      <a16:colId xmlns:a16="http://schemas.microsoft.com/office/drawing/2014/main" val="1967614469"/>
                    </a:ext>
                  </a:extLst>
                </a:gridCol>
                <a:gridCol w="239776">
                  <a:extLst>
                    <a:ext uri="{9D8B030D-6E8A-4147-A177-3AD203B41FA5}">
                      <a16:colId xmlns:a16="http://schemas.microsoft.com/office/drawing/2014/main" val="2683784795"/>
                    </a:ext>
                  </a:extLst>
                </a:gridCol>
                <a:gridCol w="239776">
                  <a:extLst>
                    <a:ext uri="{9D8B030D-6E8A-4147-A177-3AD203B41FA5}">
                      <a16:colId xmlns:a16="http://schemas.microsoft.com/office/drawing/2014/main" val="678531308"/>
                    </a:ext>
                  </a:extLst>
                </a:gridCol>
                <a:gridCol w="239776">
                  <a:extLst>
                    <a:ext uri="{9D8B030D-6E8A-4147-A177-3AD203B41FA5}">
                      <a16:colId xmlns:a16="http://schemas.microsoft.com/office/drawing/2014/main" val="1280510871"/>
                    </a:ext>
                  </a:extLst>
                </a:gridCol>
                <a:gridCol w="239776">
                  <a:extLst>
                    <a:ext uri="{9D8B030D-6E8A-4147-A177-3AD203B41FA5}">
                      <a16:colId xmlns:a16="http://schemas.microsoft.com/office/drawing/2014/main" val="719572539"/>
                    </a:ext>
                  </a:extLst>
                </a:gridCol>
                <a:gridCol w="239776">
                  <a:extLst>
                    <a:ext uri="{9D8B030D-6E8A-4147-A177-3AD203B41FA5}">
                      <a16:colId xmlns:a16="http://schemas.microsoft.com/office/drawing/2014/main" val="2360376837"/>
                    </a:ext>
                  </a:extLst>
                </a:gridCol>
                <a:gridCol w="239776">
                  <a:extLst>
                    <a:ext uri="{9D8B030D-6E8A-4147-A177-3AD203B41FA5}">
                      <a16:colId xmlns:a16="http://schemas.microsoft.com/office/drawing/2014/main" val="1874269928"/>
                    </a:ext>
                  </a:extLst>
                </a:gridCol>
                <a:gridCol w="239776">
                  <a:extLst>
                    <a:ext uri="{9D8B030D-6E8A-4147-A177-3AD203B41FA5}">
                      <a16:colId xmlns:a16="http://schemas.microsoft.com/office/drawing/2014/main" val="3976314966"/>
                    </a:ext>
                  </a:extLst>
                </a:gridCol>
                <a:gridCol w="239776">
                  <a:extLst>
                    <a:ext uri="{9D8B030D-6E8A-4147-A177-3AD203B41FA5}">
                      <a16:colId xmlns:a16="http://schemas.microsoft.com/office/drawing/2014/main" val="897022651"/>
                    </a:ext>
                  </a:extLst>
                </a:gridCol>
                <a:gridCol w="239776">
                  <a:extLst>
                    <a:ext uri="{9D8B030D-6E8A-4147-A177-3AD203B41FA5}">
                      <a16:colId xmlns:a16="http://schemas.microsoft.com/office/drawing/2014/main" val="3079072969"/>
                    </a:ext>
                  </a:extLst>
                </a:gridCol>
                <a:gridCol w="239776">
                  <a:extLst>
                    <a:ext uri="{9D8B030D-6E8A-4147-A177-3AD203B41FA5}">
                      <a16:colId xmlns:a16="http://schemas.microsoft.com/office/drawing/2014/main" val="1007559587"/>
                    </a:ext>
                  </a:extLst>
                </a:gridCol>
                <a:gridCol w="239776">
                  <a:extLst>
                    <a:ext uri="{9D8B030D-6E8A-4147-A177-3AD203B41FA5}">
                      <a16:colId xmlns:a16="http://schemas.microsoft.com/office/drawing/2014/main" val="1499718391"/>
                    </a:ext>
                  </a:extLst>
                </a:gridCol>
                <a:gridCol w="239776">
                  <a:extLst>
                    <a:ext uri="{9D8B030D-6E8A-4147-A177-3AD203B41FA5}">
                      <a16:colId xmlns:a16="http://schemas.microsoft.com/office/drawing/2014/main" val="808213618"/>
                    </a:ext>
                  </a:extLst>
                </a:gridCol>
                <a:gridCol w="239776">
                  <a:extLst>
                    <a:ext uri="{9D8B030D-6E8A-4147-A177-3AD203B41FA5}">
                      <a16:colId xmlns:a16="http://schemas.microsoft.com/office/drawing/2014/main" val="520473223"/>
                    </a:ext>
                  </a:extLst>
                </a:gridCol>
                <a:gridCol w="239776">
                  <a:extLst>
                    <a:ext uri="{9D8B030D-6E8A-4147-A177-3AD203B41FA5}">
                      <a16:colId xmlns:a16="http://schemas.microsoft.com/office/drawing/2014/main" val="2599991881"/>
                    </a:ext>
                  </a:extLst>
                </a:gridCol>
                <a:gridCol w="239776">
                  <a:extLst>
                    <a:ext uri="{9D8B030D-6E8A-4147-A177-3AD203B41FA5}">
                      <a16:colId xmlns:a16="http://schemas.microsoft.com/office/drawing/2014/main" val="3446303170"/>
                    </a:ext>
                  </a:extLst>
                </a:gridCol>
                <a:gridCol w="239776">
                  <a:extLst>
                    <a:ext uri="{9D8B030D-6E8A-4147-A177-3AD203B41FA5}">
                      <a16:colId xmlns:a16="http://schemas.microsoft.com/office/drawing/2014/main" val="1261483856"/>
                    </a:ext>
                  </a:extLst>
                </a:gridCol>
                <a:gridCol w="239776">
                  <a:extLst>
                    <a:ext uri="{9D8B030D-6E8A-4147-A177-3AD203B41FA5}">
                      <a16:colId xmlns:a16="http://schemas.microsoft.com/office/drawing/2014/main" val="523299896"/>
                    </a:ext>
                  </a:extLst>
                </a:gridCol>
                <a:gridCol w="239776">
                  <a:extLst>
                    <a:ext uri="{9D8B030D-6E8A-4147-A177-3AD203B41FA5}">
                      <a16:colId xmlns:a16="http://schemas.microsoft.com/office/drawing/2014/main" val="486286982"/>
                    </a:ext>
                  </a:extLst>
                </a:gridCol>
                <a:gridCol w="239776">
                  <a:extLst>
                    <a:ext uri="{9D8B030D-6E8A-4147-A177-3AD203B41FA5}">
                      <a16:colId xmlns:a16="http://schemas.microsoft.com/office/drawing/2014/main" val="1875559899"/>
                    </a:ext>
                  </a:extLst>
                </a:gridCol>
              </a:tblGrid>
              <a:tr h="2598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494992"/>
                  </a:ext>
                </a:extLst>
              </a:tr>
              <a:tr h="259899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Rule 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Rule 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Rule 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7351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A6441950-5766-45FC-AF69-CF1C4929F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022337"/>
              </p:ext>
            </p:extLst>
          </p:nvPr>
        </p:nvGraphicFramePr>
        <p:xfrm>
          <a:off x="389908" y="3545931"/>
          <a:ext cx="4295214" cy="519798"/>
        </p:xfrm>
        <a:graphic>
          <a:graphicData uri="http://schemas.openxmlformats.org/drawingml/2006/table">
            <a:tbl>
              <a:tblPr/>
              <a:tblGrid>
                <a:gridCol w="238623">
                  <a:extLst>
                    <a:ext uri="{9D8B030D-6E8A-4147-A177-3AD203B41FA5}">
                      <a16:colId xmlns:a16="http://schemas.microsoft.com/office/drawing/2014/main" val="3701015995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2477045318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2216485999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3684126331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4090054675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1946554033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884637094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1967614469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2683784795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678531308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1280510871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719572539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2360376837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1874269928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3976314966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897022651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3079072969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1007559587"/>
                    </a:ext>
                  </a:extLst>
                </a:gridCol>
              </a:tblGrid>
              <a:tr h="2598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494992"/>
                  </a:ext>
                </a:extLst>
              </a:tr>
              <a:tr h="259899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Rule 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Rule 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7351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30030F99-8428-4602-AD19-626B42135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358169"/>
              </p:ext>
            </p:extLst>
          </p:nvPr>
        </p:nvGraphicFramePr>
        <p:xfrm>
          <a:off x="389908" y="5065218"/>
          <a:ext cx="4295214" cy="519798"/>
        </p:xfrm>
        <a:graphic>
          <a:graphicData uri="http://schemas.openxmlformats.org/drawingml/2006/table">
            <a:tbl>
              <a:tblPr/>
              <a:tblGrid>
                <a:gridCol w="238623">
                  <a:extLst>
                    <a:ext uri="{9D8B030D-6E8A-4147-A177-3AD203B41FA5}">
                      <a16:colId xmlns:a16="http://schemas.microsoft.com/office/drawing/2014/main" val="3701015995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2477045318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2216485999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3684126331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4090054675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1946554033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884637094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1967614469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2683784795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678531308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1280510871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719572539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2360376837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1874269928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3976314966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897022651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3079072969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1007559587"/>
                    </a:ext>
                  </a:extLst>
                </a:gridCol>
              </a:tblGrid>
              <a:tr h="2598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494992"/>
                  </a:ext>
                </a:extLst>
              </a:tr>
              <a:tr h="259899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Rule 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Rule 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7351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E4F9EAA8-0ECD-4B0D-BC62-5A88985AB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973037"/>
              </p:ext>
            </p:extLst>
          </p:nvPr>
        </p:nvGraphicFramePr>
        <p:xfrm>
          <a:off x="389908" y="2659292"/>
          <a:ext cx="4295214" cy="519798"/>
        </p:xfrm>
        <a:graphic>
          <a:graphicData uri="http://schemas.openxmlformats.org/drawingml/2006/table">
            <a:tbl>
              <a:tblPr/>
              <a:tblGrid>
                <a:gridCol w="238623">
                  <a:extLst>
                    <a:ext uri="{9D8B030D-6E8A-4147-A177-3AD203B41FA5}">
                      <a16:colId xmlns:a16="http://schemas.microsoft.com/office/drawing/2014/main" val="3701015995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2477045318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2216485999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3684126331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4090054675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1946554033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884637094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1967614469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2683784795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678531308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1280510871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719572539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2360376837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1874269928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3976314966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897022651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3079072969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1007559587"/>
                    </a:ext>
                  </a:extLst>
                </a:gridCol>
              </a:tblGrid>
              <a:tr h="2598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494992"/>
                  </a:ext>
                </a:extLst>
              </a:tr>
              <a:tr h="259899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Rule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Rule 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7351"/>
                  </a:ext>
                </a:extLst>
              </a:tr>
            </a:tbl>
          </a:graphicData>
        </a:graphic>
      </p:graphicFrame>
      <p:sp>
        <p:nvSpPr>
          <p:cNvPr id="35" name="Rectangle 34">
            <a:extLst>
              <a:ext uri="{FF2B5EF4-FFF2-40B4-BE49-F238E27FC236}">
                <a16:creationId xmlns:a16="http://schemas.microsoft.com/office/drawing/2014/main" id="{96D85288-EECB-43E0-BFFF-486FC9B9B609}"/>
              </a:ext>
            </a:extLst>
          </p:cNvPr>
          <p:cNvSpPr/>
          <p:nvPr/>
        </p:nvSpPr>
        <p:spPr>
          <a:xfrm>
            <a:off x="4824272" y="3500740"/>
            <a:ext cx="29057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If p = {1,3} was selected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50A807B1-6DD8-47B6-9AA6-D34C362F9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168800"/>
              </p:ext>
            </p:extLst>
          </p:nvPr>
        </p:nvGraphicFramePr>
        <p:xfrm>
          <a:off x="389908" y="5635709"/>
          <a:ext cx="6473952" cy="519798"/>
        </p:xfrm>
        <a:graphic>
          <a:graphicData uri="http://schemas.openxmlformats.org/drawingml/2006/table">
            <a:tbl>
              <a:tblPr/>
              <a:tblGrid>
                <a:gridCol w="239776">
                  <a:extLst>
                    <a:ext uri="{9D8B030D-6E8A-4147-A177-3AD203B41FA5}">
                      <a16:colId xmlns:a16="http://schemas.microsoft.com/office/drawing/2014/main" val="3701015995"/>
                    </a:ext>
                  </a:extLst>
                </a:gridCol>
                <a:gridCol w="239776">
                  <a:extLst>
                    <a:ext uri="{9D8B030D-6E8A-4147-A177-3AD203B41FA5}">
                      <a16:colId xmlns:a16="http://schemas.microsoft.com/office/drawing/2014/main" val="2477045318"/>
                    </a:ext>
                  </a:extLst>
                </a:gridCol>
                <a:gridCol w="239776">
                  <a:extLst>
                    <a:ext uri="{9D8B030D-6E8A-4147-A177-3AD203B41FA5}">
                      <a16:colId xmlns:a16="http://schemas.microsoft.com/office/drawing/2014/main" val="2216485999"/>
                    </a:ext>
                  </a:extLst>
                </a:gridCol>
                <a:gridCol w="239776">
                  <a:extLst>
                    <a:ext uri="{9D8B030D-6E8A-4147-A177-3AD203B41FA5}">
                      <a16:colId xmlns:a16="http://schemas.microsoft.com/office/drawing/2014/main" val="3684126331"/>
                    </a:ext>
                  </a:extLst>
                </a:gridCol>
                <a:gridCol w="239776">
                  <a:extLst>
                    <a:ext uri="{9D8B030D-6E8A-4147-A177-3AD203B41FA5}">
                      <a16:colId xmlns:a16="http://schemas.microsoft.com/office/drawing/2014/main" val="4090054675"/>
                    </a:ext>
                  </a:extLst>
                </a:gridCol>
                <a:gridCol w="239776">
                  <a:extLst>
                    <a:ext uri="{9D8B030D-6E8A-4147-A177-3AD203B41FA5}">
                      <a16:colId xmlns:a16="http://schemas.microsoft.com/office/drawing/2014/main" val="1946554033"/>
                    </a:ext>
                  </a:extLst>
                </a:gridCol>
                <a:gridCol w="239776">
                  <a:extLst>
                    <a:ext uri="{9D8B030D-6E8A-4147-A177-3AD203B41FA5}">
                      <a16:colId xmlns:a16="http://schemas.microsoft.com/office/drawing/2014/main" val="884637094"/>
                    </a:ext>
                  </a:extLst>
                </a:gridCol>
                <a:gridCol w="239776">
                  <a:extLst>
                    <a:ext uri="{9D8B030D-6E8A-4147-A177-3AD203B41FA5}">
                      <a16:colId xmlns:a16="http://schemas.microsoft.com/office/drawing/2014/main" val="1967614469"/>
                    </a:ext>
                  </a:extLst>
                </a:gridCol>
                <a:gridCol w="239776">
                  <a:extLst>
                    <a:ext uri="{9D8B030D-6E8A-4147-A177-3AD203B41FA5}">
                      <a16:colId xmlns:a16="http://schemas.microsoft.com/office/drawing/2014/main" val="2683784795"/>
                    </a:ext>
                  </a:extLst>
                </a:gridCol>
                <a:gridCol w="239776">
                  <a:extLst>
                    <a:ext uri="{9D8B030D-6E8A-4147-A177-3AD203B41FA5}">
                      <a16:colId xmlns:a16="http://schemas.microsoft.com/office/drawing/2014/main" val="678531308"/>
                    </a:ext>
                  </a:extLst>
                </a:gridCol>
                <a:gridCol w="239776">
                  <a:extLst>
                    <a:ext uri="{9D8B030D-6E8A-4147-A177-3AD203B41FA5}">
                      <a16:colId xmlns:a16="http://schemas.microsoft.com/office/drawing/2014/main" val="1280510871"/>
                    </a:ext>
                  </a:extLst>
                </a:gridCol>
                <a:gridCol w="239776">
                  <a:extLst>
                    <a:ext uri="{9D8B030D-6E8A-4147-A177-3AD203B41FA5}">
                      <a16:colId xmlns:a16="http://schemas.microsoft.com/office/drawing/2014/main" val="719572539"/>
                    </a:ext>
                  </a:extLst>
                </a:gridCol>
                <a:gridCol w="239776">
                  <a:extLst>
                    <a:ext uri="{9D8B030D-6E8A-4147-A177-3AD203B41FA5}">
                      <a16:colId xmlns:a16="http://schemas.microsoft.com/office/drawing/2014/main" val="2360376837"/>
                    </a:ext>
                  </a:extLst>
                </a:gridCol>
                <a:gridCol w="239776">
                  <a:extLst>
                    <a:ext uri="{9D8B030D-6E8A-4147-A177-3AD203B41FA5}">
                      <a16:colId xmlns:a16="http://schemas.microsoft.com/office/drawing/2014/main" val="1874269928"/>
                    </a:ext>
                  </a:extLst>
                </a:gridCol>
                <a:gridCol w="239776">
                  <a:extLst>
                    <a:ext uri="{9D8B030D-6E8A-4147-A177-3AD203B41FA5}">
                      <a16:colId xmlns:a16="http://schemas.microsoft.com/office/drawing/2014/main" val="3976314966"/>
                    </a:ext>
                  </a:extLst>
                </a:gridCol>
                <a:gridCol w="239776">
                  <a:extLst>
                    <a:ext uri="{9D8B030D-6E8A-4147-A177-3AD203B41FA5}">
                      <a16:colId xmlns:a16="http://schemas.microsoft.com/office/drawing/2014/main" val="897022651"/>
                    </a:ext>
                  </a:extLst>
                </a:gridCol>
                <a:gridCol w="239776">
                  <a:extLst>
                    <a:ext uri="{9D8B030D-6E8A-4147-A177-3AD203B41FA5}">
                      <a16:colId xmlns:a16="http://schemas.microsoft.com/office/drawing/2014/main" val="3079072969"/>
                    </a:ext>
                  </a:extLst>
                </a:gridCol>
                <a:gridCol w="239776">
                  <a:extLst>
                    <a:ext uri="{9D8B030D-6E8A-4147-A177-3AD203B41FA5}">
                      <a16:colId xmlns:a16="http://schemas.microsoft.com/office/drawing/2014/main" val="1007559587"/>
                    </a:ext>
                  </a:extLst>
                </a:gridCol>
                <a:gridCol w="239776">
                  <a:extLst>
                    <a:ext uri="{9D8B030D-6E8A-4147-A177-3AD203B41FA5}">
                      <a16:colId xmlns:a16="http://schemas.microsoft.com/office/drawing/2014/main" val="1499718391"/>
                    </a:ext>
                  </a:extLst>
                </a:gridCol>
                <a:gridCol w="239776">
                  <a:extLst>
                    <a:ext uri="{9D8B030D-6E8A-4147-A177-3AD203B41FA5}">
                      <a16:colId xmlns:a16="http://schemas.microsoft.com/office/drawing/2014/main" val="808213618"/>
                    </a:ext>
                  </a:extLst>
                </a:gridCol>
                <a:gridCol w="239776">
                  <a:extLst>
                    <a:ext uri="{9D8B030D-6E8A-4147-A177-3AD203B41FA5}">
                      <a16:colId xmlns:a16="http://schemas.microsoft.com/office/drawing/2014/main" val="520473223"/>
                    </a:ext>
                  </a:extLst>
                </a:gridCol>
                <a:gridCol w="239776">
                  <a:extLst>
                    <a:ext uri="{9D8B030D-6E8A-4147-A177-3AD203B41FA5}">
                      <a16:colId xmlns:a16="http://schemas.microsoft.com/office/drawing/2014/main" val="2599991881"/>
                    </a:ext>
                  </a:extLst>
                </a:gridCol>
                <a:gridCol w="239776">
                  <a:extLst>
                    <a:ext uri="{9D8B030D-6E8A-4147-A177-3AD203B41FA5}">
                      <a16:colId xmlns:a16="http://schemas.microsoft.com/office/drawing/2014/main" val="3446303170"/>
                    </a:ext>
                  </a:extLst>
                </a:gridCol>
                <a:gridCol w="239776">
                  <a:extLst>
                    <a:ext uri="{9D8B030D-6E8A-4147-A177-3AD203B41FA5}">
                      <a16:colId xmlns:a16="http://schemas.microsoft.com/office/drawing/2014/main" val="1261483856"/>
                    </a:ext>
                  </a:extLst>
                </a:gridCol>
                <a:gridCol w="239776">
                  <a:extLst>
                    <a:ext uri="{9D8B030D-6E8A-4147-A177-3AD203B41FA5}">
                      <a16:colId xmlns:a16="http://schemas.microsoft.com/office/drawing/2014/main" val="523299896"/>
                    </a:ext>
                  </a:extLst>
                </a:gridCol>
                <a:gridCol w="239776">
                  <a:extLst>
                    <a:ext uri="{9D8B030D-6E8A-4147-A177-3AD203B41FA5}">
                      <a16:colId xmlns:a16="http://schemas.microsoft.com/office/drawing/2014/main" val="486286982"/>
                    </a:ext>
                  </a:extLst>
                </a:gridCol>
                <a:gridCol w="239776">
                  <a:extLst>
                    <a:ext uri="{9D8B030D-6E8A-4147-A177-3AD203B41FA5}">
                      <a16:colId xmlns:a16="http://schemas.microsoft.com/office/drawing/2014/main" val="1875559899"/>
                    </a:ext>
                  </a:extLst>
                </a:gridCol>
              </a:tblGrid>
              <a:tr h="2598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494992"/>
                  </a:ext>
                </a:extLst>
              </a:tr>
              <a:tr h="259899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Rule 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Rule 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Rule 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7351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20C9E571-3250-4FE0-A069-EE6EA145127E}"/>
              </a:ext>
            </a:extLst>
          </p:cNvPr>
          <p:cNvSpPr/>
          <p:nvPr/>
        </p:nvSpPr>
        <p:spPr>
          <a:xfrm>
            <a:off x="4824271" y="5072164"/>
            <a:ext cx="29057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If p = {10,12} was selected</a:t>
            </a:r>
          </a:p>
        </p:txBody>
      </p:sp>
    </p:spTree>
    <p:extLst>
      <p:ext uri="{BB962C8B-B14F-4D97-AF65-F5344CB8AC3E}">
        <p14:creationId xmlns:p14="http://schemas.microsoft.com/office/powerpoint/2010/main" val="206262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7208CA-C4BE-4066-AA7B-B1B5AE041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FEC3D-4D2B-44CB-A282-F3CF55E2870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28-Oct-19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EAC3C4-B25E-4D43-89EF-F474FE640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Crossover 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435D8A-BA52-45CD-9623-FB4CDBBD34A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9E78AF1-2B96-4662-AFDE-A9FEA28FF7F2}"/>
              </a:ext>
            </a:extLst>
          </p:cNvPr>
          <p:cNvGraphicFramePr>
            <a:graphicFrameLocks noGrp="1"/>
          </p:cNvGraphicFramePr>
          <p:nvPr/>
        </p:nvGraphicFramePr>
        <p:xfrm>
          <a:off x="389908" y="2351044"/>
          <a:ext cx="4295214" cy="519798"/>
        </p:xfrm>
        <a:graphic>
          <a:graphicData uri="http://schemas.openxmlformats.org/drawingml/2006/table">
            <a:tbl>
              <a:tblPr/>
              <a:tblGrid>
                <a:gridCol w="238623">
                  <a:extLst>
                    <a:ext uri="{9D8B030D-6E8A-4147-A177-3AD203B41FA5}">
                      <a16:colId xmlns:a16="http://schemas.microsoft.com/office/drawing/2014/main" val="3701015995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2477045318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2216485999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3684126331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4090054675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1946554033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884637094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1967614469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2683784795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678531308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1280510871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719572539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2360376837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1874269928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3976314966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897022651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3079072969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1007559587"/>
                    </a:ext>
                  </a:extLst>
                </a:gridCol>
              </a:tblGrid>
              <a:tr h="2598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494992"/>
                  </a:ext>
                </a:extLst>
              </a:tr>
              <a:tr h="259899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Rule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Rule 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735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B6C7369-9AC0-4E16-A9D5-30ADEE0D6859}"/>
              </a:ext>
            </a:extLst>
          </p:cNvPr>
          <p:cNvGraphicFramePr>
            <a:graphicFrameLocks noGrp="1"/>
          </p:cNvGraphicFramePr>
          <p:nvPr/>
        </p:nvGraphicFramePr>
        <p:xfrm>
          <a:off x="389908" y="3264387"/>
          <a:ext cx="4295214" cy="519798"/>
        </p:xfrm>
        <a:graphic>
          <a:graphicData uri="http://schemas.openxmlformats.org/drawingml/2006/table">
            <a:tbl>
              <a:tblPr/>
              <a:tblGrid>
                <a:gridCol w="238623">
                  <a:extLst>
                    <a:ext uri="{9D8B030D-6E8A-4147-A177-3AD203B41FA5}">
                      <a16:colId xmlns:a16="http://schemas.microsoft.com/office/drawing/2014/main" val="3701015995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2477045318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2216485999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3684126331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4090054675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1946554033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884637094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1967614469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2683784795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678531308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1280510871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719572539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2360376837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1874269928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3976314966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897022651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3079072969"/>
                    </a:ext>
                  </a:extLst>
                </a:gridCol>
                <a:gridCol w="238623">
                  <a:extLst>
                    <a:ext uri="{9D8B030D-6E8A-4147-A177-3AD203B41FA5}">
                      <a16:colId xmlns:a16="http://schemas.microsoft.com/office/drawing/2014/main" val="1007559587"/>
                    </a:ext>
                  </a:extLst>
                </a:gridCol>
              </a:tblGrid>
              <a:tr h="2598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494992"/>
                  </a:ext>
                </a:extLst>
              </a:tr>
              <a:tr h="259899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Rule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Rule 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7351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0AA7A3DF-BB91-4F93-A0A9-460130351895}"/>
              </a:ext>
            </a:extLst>
          </p:cNvPr>
          <p:cNvSpPr/>
          <p:nvPr/>
        </p:nvSpPr>
        <p:spPr>
          <a:xfrm>
            <a:off x="5550138" y="2266990"/>
            <a:ext cx="29057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Randomly select 2 point</a:t>
            </a:r>
          </a:p>
          <a:p>
            <a:r>
              <a:rPr lang="en-US" sz="1400" dirty="0"/>
              <a:t>p1 = {5,11}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E284FEAE-155A-4958-B874-ACF03C90AB41}"/>
              </a:ext>
            </a:extLst>
          </p:cNvPr>
          <p:cNvSpPr/>
          <p:nvPr/>
        </p:nvSpPr>
        <p:spPr>
          <a:xfrm flipV="1">
            <a:off x="1540747" y="2221896"/>
            <a:ext cx="91440" cy="91440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A70B725-162E-48A5-ADAF-B239A262955B}"/>
              </a:ext>
            </a:extLst>
          </p:cNvPr>
          <p:cNvSpPr/>
          <p:nvPr/>
        </p:nvSpPr>
        <p:spPr>
          <a:xfrm flipV="1">
            <a:off x="2972247" y="2221896"/>
            <a:ext cx="91440" cy="91440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DE51D0-8D64-4DE2-A660-F86B6D8EE114}"/>
              </a:ext>
            </a:extLst>
          </p:cNvPr>
          <p:cNvSpPr/>
          <p:nvPr/>
        </p:nvSpPr>
        <p:spPr>
          <a:xfrm>
            <a:off x="5550137" y="2852495"/>
            <a:ext cx="290570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Generate possible crossover point for parent 2</a:t>
            </a:r>
          </a:p>
          <a:p>
            <a:r>
              <a:rPr lang="en-US" sz="1400" dirty="0"/>
              <a:t>p2 = {5,11}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7587AF-1384-4042-B74E-50AE82B4ADD2}"/>
              </a:ext>
            </a:extLst>
          </p:cNvPr>
          <p:cNvSpPr/>
          <p:nvPr/>
        </p:nvSpPr>
        <p:spPr>
          <a:xfrm>
            <a:off x="398255" y="4237490"/>
            <a:ext cx="438329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p1	= 11 – 5		= 6 gen</a:t>
            </a:r>
          </a:p>
          <a:p>
            <a:r>
              <a:rPr lang="en-US" sz="1400" dirty="0"/>
              <a:t>gap	= 6 mod 9 	= 6 gen</a:t>
            </a:r>
          </a:p>
          <a:p>
            <a:endParaRPr lang="en-US" sz="1400" dirty="0"/>
          </a:p>
          <a:p>
            <a:r>
              <a:rPr lang="en-US" sz="1400" dirty="0"/>
              <a:t>p2	= 5, 5 + 6	= {  5, 11}	= ok</a:t>
            </a:r>
          </a:p>
          <a:p>
            <a:r>
              <a:rPr lang="en-US" sz="1400" dirty="0"/>
              <a:t>p2 	= 5, 5 + 6	= {  5, 11}	= not ok</a:t>
            </a:r>
          </a:p>
          <a:p>
            <a:r>
              <a:rPr lang="en-US" sz="1400" dirty="0"/>
              <a:t>p2	= 11 – 6, 11	= {  5, 11}	= not ok</a:t>
            </a:r>
          </a:p>
          <a:p>
            <a:r>
              <a:rPr lang="en-US" sz="1400" dirty="0"/>
              <a:t>p2	= 11 – 6, 11	= {  5, 11}	= not ok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2558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  <p:bldP spid="14" grpId="0"/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5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125" y="2196445"/>
            <a:ext cx="5121276" cy="3544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3ACD0FD-6D1D-41B1-91D3-1B72AC7B5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Generation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9D58041-8FC5-41C9-BF88-D8C3BA25B8E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15338B4E-33C9-4023-B581-370B80EE9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83155" y="2196445"/>
            <a:ext cx="3251030" cy="239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7745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2F569F-6A2F-42C7-8EEB-129A014F181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0540D16-EBF5-0D44-A21F-B32E9F60957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68C51-DB11-4B26-BD12-6175D62CEE0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18616975-30F2-B74D-B90F-E83C4C9562E7}" type="datetime1">
              <a:rPr lang="en-US" smtClean="0"/>
              <a:pPr>
                <a:defRPr/>
              </a:pPr>
              <a:t>28-Oct-19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4C9A29-5651-4F5F-921F-2BAF7397B4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Machine Learning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755529D-D92F-4E97-B63D-079262DB54C1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Statistical process for estimating the relationships between a dependent variable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and one or more explanatory variables (or independent variables) denoted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Variations:</a:t>
                </a:r>
              </a:p>
              <a:p>
                <a:pPr lvl="1"/>
                <a:r>
                  <a:rPr lang="en-US" dirty="0"/>
                  <a:t>Regression type</a:t>
                </a:r>
              </a:p>
              <a:p>
                <a:pPr lvl="1"/>
                <a:r>
                  <a:rPr lang="en-US" dirty="0"/>
                  <a:t>Input type</a:t>
                </a:r>
              </a:p>
              <a:p>
                <a:pPr lvl="1"/>
                <a:r>
                  <a:rPr lang="en-US" dirty="0"/>
                  <a:t>Output type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755529D-D92F-4E97-B63D-079262DB54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t="-1212" r="-1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8">
            <a:extLst>
              <a:ext uri="{FF2B5EF4-FFF2-40B4-BE49-F238E27FC236}">
                <a16:creationId xmlns:a16="http://schemas.microsoft.com/office/drawing/2014/main" id="{153E2B66-A8F7-475D-86BB-FD586476C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Analysis</a:t>
            </a:r>
          </a:p>
        </p:txBody>
      </p:sp>
    </p:spTree>
    <p:extLst>
      <p:ext uri="{BB962C8B-B14F-4D97-AF65-F5344CB8AC3E}">
        <p14:creationId xmlns:p14="http://schemas.microsoft.com/office/powerpoint/2010/main" val="113552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26977251-5883-4655-AD0A-E7C68004AAF4}"/>
              </a:ext>
            </a:extLst>
          </p:cNvPr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125" y="2196445"/>
            <a:ext cx="5121276" cy="3544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3ACD0FD-6D1D-41B1-91D3-1B72AC7B5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Generation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9D58041-8FC5-41C9-BF88-D8C3BA25B8E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2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ED9B85EE-D0FE-4D1C-AF68-BFCB9A57EDF5}"/>
              </a:ext>
            </a:extLst>
          </p:cNvPr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125" y="2196445"/>
            <a:ext cx="5121276" cy="3544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3ACD0FD-6D1D-41B1-91D3-1B72AC7B5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</a:t>
            </a:r>
            <a:r>
              <a:rPr lang="en-US" baseline="30000" dirty="0"/>
              <a:t>th</a:t>
            </a:r>
            <a:r>
              <a:rPr lang="en-US" dirty="0"/>
              <a:t> Generation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9D58041-8FC5-41C9-BF88-D8C3BA25B8E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1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ED8A8739-AFAD-4E07-94C7-4C8608C11887}"/>
              </a:ext>
            </a:extLst>
          </p:cNvPr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125" y="2196445"/>
            <a:ext cx="5121276" cy="3544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3ACD0FD-6D1D-41B1-91D3-1B72AC7B5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50</a:t>
            </a:r>
            <a:r>
              <a:rPr lang="en-US" baseline="30000" dirty="0"/>
              <a:t>th</a:t>
            </a:r>
            <a:r>
              <a:rPr lang="en-US" dirty="0"/>
              <a:t> Generation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9D58041-8FC5-41C9-BF88-D8C3BA25B8E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2EA0E6E-FBC0-48F8-A4D7-FBBB79E7C74A}"/>
              </a:ext>
            </a:extLst>
          </p:cNvPr>
          <p:cNvSpPr/>
          <p:nvPr/>
        </p:nvSpPr>
        <p:spPr>
          <a:xfrm>
            <a:off x="197963" y="4628561"/>
            <a:ext cx="5580668" cy="34879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CEC8F7-D4AA-4888-A1C7-7A45E8295721}"/>
              </a:ext>
            </a:extLst>
          </p:cNvPr>
          <p:cNvSpPr/>
          <p:nvPr/>
        </p:nvSpPr>
        <p:spPr>
          <a:xfrm>
            <a:off x="5945793" y="4618291"/>
            <a:ext cx="2536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Best Chromosome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93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28-Oct-19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89841" y="2584222"/>
            <a:ext cx="2877006" cy="287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5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358775" cy="365125"/>
          </a:xfrm>
        </p:spPr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1643063" cy="365125"/>
          </a:xfrm>
        </p:spPr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28-Oct-19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28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2F569F-6A2F-42C7-8EEB-129A014F181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0540D16-EBF5-0D44-A21F-B32E9F60957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68C51-DB11-4B26-BD12-6175D62CEE0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18616975-30F2-B74D-B90F-E83C4C9562E7}" type="datetime1">
              <a:rPr lang="en-US" smtClean="0"/>
              <a:pPr>
                <a:defRPr/>
              </a:pPr>
              <a:t>28-Oct-19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4C9A29-5651-4F5F-921F-2BAF7397B4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Machine Learning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55529D-D92F-4E97-B63D-079262DB54C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000" dirty="0"/>
              <a:t>Regression Type:</a:t>
            </a:r>
          </a:p>
          <a:p>
            <a:pPr lvl="1"/>
            <a:r>
              <a:rPr lang="en-US" dirty="0"/>
              <a:t>Linear</a:t>
            </a:r>
          </a:p>
          <a:p>
            <a:pPr lvl="1"/>
            <a:r>
              <a:rPr lang="en-US" dirty="0"/>
              <a:t>Non Linear</a:t>
            </a:r>
          </a:p>
          <a:p>
            <a:r>
              <a:rPr lang="en-US" sz="2000" dirty="0"/>
              <a:t>Input Type</a:t>
            </a:r>
          </a:p>
          <a:p>
            <a:pPr lvl="1"/>
            <a:r>
              <a:rPr lang="en-US" dirty="0"/>
              <a:t>Univariate</a:t>
            </a:r>
          </a:p>
          <a:p>
            <a:pPr lvl="1"/>
            <a:r>
              <a:rPr lang="en-US" dirty="0"/>
              <a:t>Multivariate</a:t>
            </a:r>
          </a:p>
          <a:p>
            <a:r>
              <a:rPr lang="en-US" sz="2000" dirty="0"/>
              <a:t>Output Type</a:t>
            </a:r>
          </a:p>
          <a:p>
            <a:pPr lvl="1"/>
            <a:r>
              <a:rPr lang="en-US" dirty="0"/>
              <a:t>Regression (output value)</a:t>
            </a:r>
          </a:p>
          <a:p>
            <a:pPr lvl="1"/>
            <a:r>
              <a:rPr lang="en-US" dirty="0"/>
              <a:t>Classification (output class)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53E2B66-A8F7-475D-86BB-FD586476C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Analysis</a:t>
            </a:r>
          </a:p>
        </p:txBody>
      </p:sp>
    </p:spTree>
    <p:extLst>
      <p:ext uri="{BB962C8B-B14F-4D97-AF65-F5344CB8AC3E}">
        <p14:creationId xmlns:p14="http://schemas.microsoft.com/office/powerpoint/2010/main" val="320981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2F569F-6A2F-42C7-8EEB-129A014F181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0540D16-EBF5-0D44-A21F-B32E9F60957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68C51-DB11-4B26-BD12-6175D62CEE0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18616975-30F2-B74D-B90F-E83C4C9562E7}" type="datetime1">
              <a:rPr lang="en-US" smtClean="0"/>
              <a:pPr>
                <a:defRPr/>
              </a:pPr>
              <a:t>28-Oct-19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4C9A29-5651-4F5F-921F-2BAF7397B4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Machine Learning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55529D-D92F-4E97-B63D-079262DB54C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linear approach for modeling the relationship between a scalar dependent</a:t>
            </a:r>
          </a:p>
          <a:p>
            <a:endParaRPr lang="en-US" dirty="0"/>
          </a:p>
          <a:p>
            <a:r>
              <a:rPr lang="en-US" dirty="0"/>
              <a:t>The goal is to make quantitative (real valued) predictions on the basis of a (vector of) features or attributes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53E2B66-A8F7-475D-86BB-FD586476C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77572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2F569F-6A2F-42C7-8EEB-129A014F181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0540D16-EBF5-0D44-A21F-B32E9F60957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68C51-DB11-4B26-BD12-6175D62CEE0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18616975-30F2-B74D-B90F-E83C4C9562E7}" type="datetime1">
              <a:rPr lang="en-US" smtClean="0"/>
              <a:pPr>
                <a:defRPr/>
              </a:pPr>
              <a:t>28-Oct-19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4C9A29-5651-4F5F-921F-2BAF7397B4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Machine Learning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755529D-D92F-4E97-B63D-079262DB54C1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Modelling the relation that best fit the data using a single line (linear function)</a:t>
                </a:r>
              </a:p>
              <a:p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	: Population Y-Intercept (intercept, bias, …)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	: Population slope (weight vector,…)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	: Random error</a:t>
                </a:r>
              </a:p>
              <a:p>
                <a:pPr lvl="2">
                  <a:spcBef>
                    <a:spcPts val="0"/>
                  </a:spcBef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755529D-D92F-4E97-B63D-079262DB54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t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8">
            <a:extLst>
              <a:ext uri="{FF2B5EF4-FFF2-40B4-BE49-F238E27FC236}">
                <a16:creationId xmlns:a16="http://schemas.microsoft.com/office/drawing/2014/main" id="{153E2B66-A8F7-475D-86BB-FD586476C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AFA8BCC-77A9-44DA-96AC-E886810E89E3}"/>
                  </a:ext>
                </a:extLst>
              </p:cNvPr>
              <p:cNvSpPr/>
              <p:nvPr/>
            </p:nvSpPr>
            <p:spPr>
              <a:xfrm>
                <a:off x="3094643" y="2702417"/>
                <a:ext cx="253563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AFA8BCC-77A9-44DA-96AC-E886810E89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643" y="2702417"/>
                <a:ext cx="2535631" cy="461665"/>
              </a:xfrm>
              <a:prstGeom prst="rect">
                <a:avLst/>
              </a:prstGeom>
              <a:blipFill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E49D01D6-0F37-4875-8F4D-7BC94471B11D}"/>
              </a:ext>
            </a:extLst>
          </p:cNvPr>
          <p:cNvSpPr/>
          <p:nvPr/>
        </p:nvSpPr>
        <p:spPr>
          <a:xfrm>
            <a:off x="7818624" y="2748583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121349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2F569F-6A2F-42C7-8EEB-129A014F181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0540D16-EBF5-0D44-A21F-B32E9F60957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68C51-DB11-4B26-BD12-6175D62CEE0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18616975-30F2-B74D-B90F-E83C4C9562E7}" type="datetime1">
              <a:rPr lang="en-US" smtClean="0"/>
              <a:pPr>
                <a:defRPr/>
              </a:pPr>
              <a:t>28-Oct-19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4C9A29-5651-4F5F-921F-2BAF7397B4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Machine Learning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0EEBBF-CB96-48BA-B06D-70F8D652342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Linear regression can also be used to fit models which are nonlinear functions of the input</a:t>
            </a:r>
          </a:p>
          <a:p>
            <a:r>
              <a:rPr lang="en-US" dirty="0"/>
              <a:t>Nonlinear models by transforming the input</a:t>
            </a:r>
          </a:p>
          <a:p>
            <a:r>
              <a:rPr lang="en-US" dirty="0"/>
              <a:t>Example: For fitting a degree 5 polynomial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300FA76-3713-416C-9E35-7EED21F76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465BB7-3F41-4A56-BB99-60362C09FD5B}"/>
                  </a:ext>
                </a:extLst>
              </p:cNvPr>
              <p:cNvSpPr txBox="1"/>
              <p:nvPr/>
            </p:nvSpPr>
            <p:spPr>
              <a:xfrm>
                <a:off x="1121789" y="4218065"/>
                <a:ext cx="6172780" cy="330796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465BB7-3F41-4A56-BB99-60362C09F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789" y="4218065"/>
                <a:ext cx="6172780" cy="330796"/>
              </a:xfrm>
              <a:prstGeom prst="rect">
                <a:avLst/>
              </a:prstGeom>
              <a:blipFill>
                <a:blip r:embed="rId2"/>
                <a:stretch>
                  <a:fillRect l="-296" b="-314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284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r>
                  <a:rPr lang="en-US" sz="2000" dirty="0"/>
                  <a:t>Discriminative classifier</a:t>
                </a:r>
              </a:p>
              <a:p>
                <a:r>
                  <a:rPr lang="en-US" sz="2000" dirty="0"/>
                  <a:t>Used to estimate the probability of a binary response (0/1) based on one or more predictor (or independent) variables/features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Using weighted-sum to maximize the class probability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t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28-Oct-19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F66A55-8D65-471F-A2CA-D0BB2889C0C5}"/>
                  </a:ext>
                </a:extLst>
              </p:cNvPr>
              <p:cNvSpPr txBox="1"/>
              <p:nvPr/>
            </p:nvSpPr>
            <p:spPr>
              <a:xfrm>
                <a:off x="810596" y="3714816"/>
                <a:ext cx="1802416" cy="307777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F66A55-8D65-471F-A2CA-D0BB2889C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96" y="3714816"/>
                <a:ext cx="1802416" cy="307777"/>
              </a:xfrm>
              <a:prstGeom prst="rect">
                <a:avLst/>
              </a:prstGeom>
              <a:blipFill>
                <a:blip r:embed="rId3"/>
                <a:stretch>
                  <a:fillRect l="-2027" t="-17647" r="-19257" b="-274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F05F9FBC-A8A9-4995-A40A-3F2CA0C6B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596" y="4687409"/>
            <a:ext cx="2981202" cy="71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21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r>
                  <a:rPr lang="en-US" sz="2000" dirty="0"/>
                  <a:t>Logistic function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t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28-Oct-19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623A31-0599-4E9F-BEE2-D14A3CB09558}"/>
                  </a:ext>
                </a:extLst>
              </p:cNvPr>
              <p:cNvSpPr txBox="1"/>
              <p:nvPr/>
            </p:nvSpPr>
            <p:spPr>
              <a:xfrm>
                <a:off x="832412" y="4048220"/>
                <a:ext cx="1235018" cy="492443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91440" tIns="91440" rIns="91440" bIns="9144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623A31-0599-4E9F-BEE2-D14A3CB09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12" y="4048220"/>
                <a:ext cx="1235018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5D6C12-D61E-4E6A-AF65-6B65D2F48B09}"/>
                  </a:ext>
                </a:extLst>
              </p:cNvPr>
              <p:cNvSpPr txBox="1"/>
              <p:nvPr/>
            </p:nvSpPr>
            <p:spPr>
              <a:xfrm>
                <a:off x="832412" y="2985303"/>
                <a:ext cx="1678665" cy="492443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91440" tIns="91440" rIns="91440" bIns="9144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5D6C12-D61E-4E6A-AF65-6B65D2F48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12" y="2985303"/>
                <a:ext cx="1678665" cy="492443"/>
              </a:xfrm>
              <a:prstGeom prst="rect">
                <a:avLst/>
              </a:prstGeom>
              <a:blipFill>
                <a:blip r:embed="rId4"/>
                <a:stretch>
                  <a:fillRect b="-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CE8E128-8D5E-4CF6-B1B7-0E844080992C}"/>
                  </a:ext>
                </a:extLst>
              </p:cNvPr>
              <p:cNvSpPr txBox="1"/>
              <p:nvPr/>
            </p:nvSpPr>
            <p:spPr>
              <a:xfrm>
                <a:off x="832412" y="3516761"/>
                <a:ext cx="3981667" cy="492443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91440" tIns="91440" rIns="91440" bIns="9144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CE8E128-8D5E-4CF6-B1B7-0E8440809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12" y="3516761"/>
                <a:ext cx="3981667" cy="492443"/>
              </a:xfrm>
              <a:prstGeom prst="rect">
                <a:avLst/>
              </a:prstGeom>
              <a:blipFill>
                <a:blip r:embed="rId5"/>
                <a:stretch>
                  <a:fillRect b="-37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2880BB5-FE90-46D3-9B75-A10064B3A2B3}"/>
                  </a:ext>
                </a:extLst>
              </p:cNvPr>
              <p:cNvSpPr/>
              <p:nvPr/>
            </p:nvSpPr>
            <p:spPr>
              <a:xfrm>
                <a:off x="810596" y="5402882"/>
                <a:ext cx="7754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Objective: finding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parameters that best fit the equation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2880BB5-FE90-46D3-9B75-A10064B3A2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96" y="5402882"/>
                <a:ext cx="7754284" cy="369332"/>
              </a:xfrm>
              <a:prstGeom prst="rect">
                <a:avLst/>
              </a:prstGeom>
              <a:blipFill>
                <a:blip r:embed="rId7"/>
                <a:stretch>
                  <a:fillRect l="-70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E12E0A9-5A06-48BE-B44C-FEC18910B4AE}"/>
                  </a:ext>
                </a:extLst>
              </p:cNvPr>
              <p:cNvSpPr/>
              <p:nvPr/>
            </p:nvSpPr>
            <p:spPr>
              <a:xfrm>
                <a:off x="832412" y="2453845"/>
                <a:ext cx="3332259" cy="492443"/>
              </a:xfrm>
              <a:prstGeom prst="rect">
                <a:avLst/>
              </a:prstGeom>
            </p:spPr>
            <p:txBody>
              <a:bodyPr wrap="none" lIns="91440" tIns="91440" rIns="91440" bIns="9144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, 0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sz="2000" dirty="0"/>
                  <a:t>  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E12E0A9-5A06-48BE-B44C-FEC18910B4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12" y="2453845"/>
                <a:ext cx="3332259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3A6A6E9-7749-4C6F-892B-5A04BBBD904C}"/>
                  </a:ext>
                </a:extLst>
              </p:cNvPr>
              <p:cNvSpPr/>
              <p:nvPr/>
            </p:nvSpPr>
            <p:spPr>
              <a:xfrm>
                <a:off x="832412" y="4619660"/>
                <a:ext cx="1909497" cy="6756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3A6A6E9-7749-4C6F-892B-5A04BBBD90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12" y="4619660"/>
                <a:ext cx="1909497" cy="6756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 descr="A picture containing looking&#10;&#10;Description automatically generated">
            <a:extLst>
              <a:ext uri="{FF2B5EF4-FFF2-40B4-BE49-F238E27FC236}">
                <a16:creationId xmlns:a16="http://schemas.microsoft.com/office/drawing/2014/main" id="{6E494693-BF27-492C-8036-2F2949D1306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79331" y="1977656"/>
            <a:ext cx="3919151" cy="236066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1243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  <p:bldP spid="15" grpId="0"/>
    </p:bldLst>
  </p:timing>
</p:sld>
</file>

<file path=ppt/theme/theme1.xml><?xml version="1.0" encoding="utf-8"?>
<a:theme xmlns:a="http://schemas.openxmlformats.org/drawingml/2006/main" name="template_informatika_slide">
  <a:themeElements>
    <a:clrScheme name="IEEE Corporate">
      <a:dk1>
        <a:sysClr val="windowText" lastClr="000000"/>
      </a:dk1>
      <a:lt1>
        <a:sysClr val="window" lastClr="FFFFFF"/>
      </a:lt1>
      <a:dk2>
        <a:srgbClr val="00678F"/>
      </a:dk2>
      <a:lt2>
        <a:srgbClr val="EEECE1"/>
      </a:lt2>
      <a:accent1>
        <a:srgbClr val="0066A1"/>
      </a:accent1>
      <a:accent2>
        <a:srgbClr val="E37222"/>
      </a:accent2>
      <a:accent3>
        <a:srgbClr val="71953D"/>
      </a:accent3>
      <a:accent4>
        <a:srgbClr val="6B1F7C"/>
      </a:accent4>
      <a:accent5>
        <a:srgbClr val="009FDB"/>
      </a:accent5>
      <a:accent6>
        <a:srgbClr val="810031"/>
      </a:accent6>
      <a:hlink>
        <a:srgbClr val="0066A1"/>
      </a:hlink>
      <a:folHlink>
        <a:srgbClr val="541868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ieee_presentation_template.pot</Template>
  <TotalTime>1997</TotalTime>
  <Words>1496</Words>
  <Application>Microsoft Office PowerPoint</Application>
  <PresentationFormat>On-screen Show (4:3)</PresentationFormat>
  <Paragraphs>816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Brush Script Std</vt:lpstr>
      <vt:lpstr>Calibri</vt:lpstr>
      <vt:lpstr>Cambria Math</vt:lpstr>
      <vt:lpstr>Lucida Grande</vt:lpstr>
      <vt:lpstr>Verdana</vt:lpstr>
      <vt:lpstr>Wingdings</vt:lpstr>
      <vt:lpstr>template_informatika_slide</vt:lpstr>
      <vt:lpstr>Artificial Intelligence</vt:lpstr>
      <vt:lpstr>A Little about Regression</vt:lpstr>
      <vt:lpstr>Regression Analysis</vt:lpstr>
      <vt:lpstr>Regression Analysis</vt:lpstr>
      <vt:lpstr>Linear Regression</vt:lpstr>
      <vt:lpstr>Linear Regression</vt:lpstr>
      <vt:lpstr>Nonlinear Model</vt:lpstr>
      <vt:lpstr>Logistic Regression</vt:lpstr>
      <vt:lpstr>Logistic Regression</vt:lpstr>
      <vt:lpstr>Logistic Regression</vt:lpstr>
      <vt:lpstr>Logistic Regression</vt:lpstr>
      <vt:lpstr>Find Parameter β</vt:lpstr>
      <vt:lpstr>Find Parameter β</vt:lpstr>
      <vt:lpstr>Genetic Algorithm to Learn  Linear Regression</vt:lpstr>
      <vt:lpstr>Genetic Algorithm</vt:lpstr>
      <vt:lpstr>Genetic Algorithm</vt:lpstr>
      <vt:lpstr>Genetic Algorithm</vt:lpstr>
      <vt:lpstr>Genetic Algorithm to Learn  Decision Tree</vt:lpstr>
      <vt:lpstr>Example: Employee Recruitment Data</vt:lpstr>
      <vt:lpstr>Convert Rule into Binary String</vt:lpstr>
      <vt:lpstr>Convert Rule into Binary String</vt:lpstr>
      <vt:lpstr>Convert Rule into Binary String</vt:lpstr>
      <vt:lpstr>Genetic Algorithm</vt:lpstr>
      <vt:lpstr>Genetic Algorithm</vt:lpstr>
      <vt:lpstr>Example Crossover 1</vt:lpstr>
      <vt:lpstr>Example Crossover 1</vt:lpstr>
      <vt:lpstr>Example Crossover 1</vt:lpstr>
      <vt:lpstr>Example Crossover 2</vt:lpstr>
      <vt:lpstr>1st Generation</vt:lpstr>
      <vt:lpstr>2nd Generation</vt:lpstr>
      <vt:lpstr>10th Generation</vt:lpstr>
      <vt:lpstr>50th Generation</vt:lpstr>
      <vt:lpstr>Question?</vt:lpstr>
      <vt:lpstr>PowerPoint Presentation</vt:lpstr>
    </vt:vector>
  </TitlesOfParts>
  <Company>IEEE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Anditya Arifianto</dc:creator>
  <cp:lastModifiedBy>ANDITYAARIFIANTO</cp:lastModifiedBy>
  <cp:revision>177</cp:revision>
  <dcterms:created xsi:type="dcterms:W3CDTF">2012-11-14T18:53:32Z</dcterms:created>
  <dcterms:modified xsi:type="dcterms:W3CDTF">2019-10-28T00:58:02Z</dcterms:modified>
</cp:coreProperties>
</file>