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2" r:id="rId2"/>
  </p:sldMasterIdLst>
  <p:notesMasterIdLst>
    <p:notesMasterId r:id="rId37"/>
  </p:notesMasterIdLst>
  <p:sldIdLst>
    <p:sldId id="587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632" r:id="rId30"/>
    <p:sldId id="633" r:id="rId31"/>
    <p:sldId id="634" r:id="rId32"/>
    <p:sldId id="635" r:id="rId33"/>
    <p:sldId id="638" r:id="rId34"/>
    <p:sldId id="639" r:id="rId35"/>
    <p:sldId id="641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3" autoAdjust="0"/>
    <p:restoredTop sz="94645" autoAdjust="0"/>
  </p:normalViewPr>
  <p:slideViewPr>
    <p:cSldViewPr>
      <p:cViewPr varScale="1">
        <p:scale>
          <a:sx n="70" d="100"/>
          <a:sy n="70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5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30D2-45C9-4A9F-A012-4108F0A2C801}" type="datetimeFigureOut">
              <a:rPr lang="id-ID" smtClean="0"/>
              <a:pPr/>
              <a:t>30/10/2019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9D223-4535-4C48-BD6A-A2254815357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17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DFDA-9F5C-4934-AC79-1C4879DC1BB1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5C644-29D2-4325-9687-42080E15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B955-F00E-4810-AC01-C7E5BE2AB22D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06658-2488-4A26-8DE4-A83D37A30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5C23-DEC0-4B82-864E-6191946D98B1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21A00-107F-4C42-AC10-8EAE8F326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13DFDA-9F5C-4934-AC79-1C4879DC1BB1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5C644-29D2-4325-9687-42080E15E8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30C8B-E2BC-4EE6-A21C-4F8D6D3FC934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82F7D-754D-4171-9B91-7D6C4219D907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15D47-9FB9-4C3D-8312-C63007068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0D34A-5595-44C6-A053-3F23BF473D72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FCC0-BDEE-435B-8273-B96F551D18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6ADA3-E908-46B9-9CE4-4A965B4A6BBB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2CDE2-B0F5-40DA-983F-AE541AE1B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3B73A-DE8D-4E8C-A61E-943A03C47CAA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E7D0-4DCB-44DB-9A72-A2C815AD9CD5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9344-A47A-47E0-8248-6433CD4F2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0C8B-E2BC-4EE6-A21C-4F8D6D3FC934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8A71F-7E78-40CC-AEC4-BF59AF3D049B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99E4-6C66-43B3-8DED-FDFED141EB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2B955-F00E-4810-AC01-C7E5BE2AB22D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06658-2488-4A26-8DE4-A83D37A30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5C23-DEC0-4B82-864E-6191946D98B1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21A00-107F-4C42-AC10-8EAE8F326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F7D-754D-4171-9B91-7D6C4219D907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5D47-9FB9-4C3D-8312-C63007068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0D34A-5595-44C6-A053-3F23BF473D72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FCC0-BDEE-435B-8273-B96F551D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6ADA3-E908-46B9-9CE4-4A965B4A6BBB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2CDE2-B0F5-40DA-983F-AE541AE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7236-B60D-4E51-979D-F9BDCD12FB71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10C0-C023-46DB-8927-270F0F88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E7D0-4DCB-44DB-9A72-A2C815AD9CD5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9344-A47A-47E0-8248-6433CD4F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A71F-7E78-40CC-AEC4-BF59AF3D049B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9E4-6C66-43B3-8DED-FDFED141E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97348C-2278-4979-91F5-76EB2E301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20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17" r:id="rId10"/>
    <p:sldLayoutId id="214748371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 smtClean="0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7348C-2278-4979-91F5-76EB2E301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o2.wordpress.com/?id=725X1342&amp;site=shisymbolinternational.wordpress.com&amp;url=http://www.shisymbol.com/" TargetMode="Externa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o2.wordpress.com/?id=725X1342&amp;site=shisymbolinternational.wordpress.com&amp;url=http://www.shisymbol.com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o2.wordpress.com/?id=725X1342&amp;site=shisymbolinternational.wordpress.com&amp;url=http://www.shisymbol.com/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o2.wordpress.com/?id=725X1342&amp;site=shisymbolinternational.wordpress.com&amp;url=http://www.shisymbol.com/" TargetMode="Externa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/>
              <a:t>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sz="3100" dirty="0" smtClean="0"/>
              <a:t>CCH3F3 </a:t>
            </a:r>
            <a:r>
              <a:rPr lang="en-US" sz="3100" dirty="0" err="1" smtClean="0"/>
              <a:t>Kecerdasan</a:t>
            </a:r>
            <a:r>
              <a:rPr lang="en-US" sz="3100" dirty="0" smtClean="0"/>
              <a:t> </a:t>
            </a:r>
            <a:r>
              <a:rPr lang="id-ID" sz="3100" dirty="0" smtClean="0"/>
              <a:t>Buatan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id-ID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4"/>
            <a:ext cx="7854950" cy="1952625"/>
          </a:xfrm>
        </p:spPr>
        <p:txBody>
          <a:bodyPr/>
          <a:lstStyle/>
          <a:p>
            <a:pPr marR="0"/>
            <a:endParaRPr lang="id-ID" dirty="0" smtClean="0"/>
          </a:p>
          <a:p>
            <a:pPr marR="0"/>
            <a:r>
              <a:rPr lang="id-ID" dirty="0" smtClean="0"/>
              <a:t>Intelligence </a:t>
            </a:r>
            <a:r>
              <a:rPr lang="id-ID" dirty="0"/>
              <a:t>Computing Multimedia (ICM)</a:t>
            </a:r>
          </a:p>
          <a:p>
            <a:pPr marR="0"/>
            <a:r>
              <a:rPr lang="id-ID" dirty="0"/>
              <a:t>Informatics faculty  – Telkom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 </a:t>
            </a:r>
            <a:r>
              <a:rPr lang="en-US" dirty="0" err="1" smtClean="0"/>
              <a:t>Evolusi</a:t>
            </a:r>
            <a:endParaRPr lang="id-ID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orangtua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i="1" dirty="0" smtClean="0"/>
              <a:t>Crossover</a:t>
            </a:r>
          </a:p>
          <a:p>
            <a:pPr eaLnBrk="1" hangingPunct="1"/>
            <a:r>
              <a:rPr lang="en-US" dirty="0" err="1" smtClean="0"/>
              <a:t>Mutasi</a:t>
            </a:r>
            <a:endParaRPr lang="en-US" dirty="0" smtClean="0"/>
          </a:p>
          <a:p>
            <a:pPr eaLnBrk="1" hangingPunct="1"/>
            <a:r>
              <a:rPr lang="en-US" i="1" dirty="0" smtClean="0"/>
              <a:t>Replacement</a:t>
            </a:r>
          </a:p>
          <a:p>
            <a:pPr eaLnBrk="1" hangingPunct="1"/>
            <a:endParaRPr lang="en-US" i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3600" dirty="0" err="1" smtClean="0">
                <a:solidFill>
                  <a:srgbClr val="C00000"/>
                </a:solidFill>
              </a:rPr>
              <a:t>Berapa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panjang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kromosom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yg</a:t>
            </a:r>
            <a:r>
              <a:rPr lang="en-US" sz="3600" dirty="0" smtClean="0">
                <a:solidFill>
                  <a:srgbClr val="C00000"/>
                </a:solidFill>
              </a:rPr>
              <a:t> optimal?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600" dirty="0" err="1" smtClean="0">
                <a:solidFill>
                  <a:srgbClr val="C00000"/>
                </a:solidFill>
              </a:rPr>
              <a:t>Tidak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bisa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diketahui</a:t>
            </a:r>
            <a:endParaRPr lang="en-US" sz="3600" dirty="0" smtClean="0">
              <a:solidFill>
                <a:srgbClr val="C0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Operator </a:t>
            </a:r>
            <a:r>
              <a:rPr lang="en-US" sz="3600" dirty="0" err="1" smtClean="0">
                <a:solidFill>
                  <a:srgbClr val="00B050"/>
                </a:solidFill>
              </a:rPr>
              <a:t>evolusi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3600" dirty="0" err="1" smtClean="0">
                <a:solidFill>
                  <a:srgbClr val="00B050"/>
                </a:solidFill>
              </a:rPr>
              <a:t>kromosom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dinamis</a:t>
            </a:r>
            <a:endParaRPr lang="id-ID" dirty="0" smtClean="0">
              <a:solidFill>
                <a:srgbClr val="00B050"/>
              </a:solidFill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0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Crossover </a:t>
            </a:r>
            <a:r>
              <a:rPr lang="en-US" dirty="0" smtClean="0"/>
              <a:t>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9137" name="Object 1"/>
          <p:cNvGraphicFramePr>
            <a:graphicFrameLocks noChangeAspect="1"/>
          </p:cNvGraphicFramePr>
          <p:nvPr/>
        </p:nvGraphicFramePr>
        <p:xfrm>
          <a:off x="457200" y="2057400"/>
          <a:ext cx="662940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2" name="Visio" r:id="rId3" imgW="7121209" imgH="4940054" progId="Visio.Drawing.11">
                  <p:embed/>
                </p:oleObj>
              </mc:Choice>
              <mc:Fallback>
                <p:oleObj name="Visio" r:id="rId3" imgW="7121209" imgH="4940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6629400" cy="459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4800600"/>
            <a:ext cx="2133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Modulo jumlah bit per aturan (9)</a:t>
            </a:r>
            <a:endParaRPr lang="id-ID" sz="20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2339975"/>
            <a:ext cx="3581400" cy="708025"/>
            <a:chOff x="5638800" y="2340114"/>
            <a:chExt cx="3352801" cy="707886"/>
          </a:xfrm>
        </p:grpSpPr>
        <p:sp>
          <p:nvSpPr>
            <p:cNvPr id="4106" name="TextBox 5"/>
            <p:cNvSpPr txBox="1">
              <a:spLocks noChangeArrowheads="1"/>
            </p:cNvSpPr>
            <p:nvPr/>
          </p:nvSpPr>
          <p:spPr bwMode="auto">
            <a:xfrm>
              <a:off x="6780180" y="2340114"/>
              <a:ext cx="221142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Posisi Sembarang</a:t>
              </a:r>
            </a:p>
            <a:p>
              <a:r>
                <a:rPr lang="en-US" sz="2000">
                  <a:solidFill>
                    <a:srgbClr val="00B050"/>
                  </a:solidFill>
                </a:rPr>
                <a:t>{1,12}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638800" y="2667075"/>
              <a:ext cx="106707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62600" y="3429000"/>
            <a:ext cx="3352800" cy="1323975"/>
            <a:chOff x="5562600" y="3457039"/>
            <a:chExt cx="3352800" cy="1323439"/>
          </a:xfrm>
        </p:grpSpPr>
        <p:sp>
          <p:nvSpPr>
            <p:cNvPr id="4104" name="TextBox 11"/>
            <p:cNvSpPr txBox="1">
              <a:spLocks noChangeArrowheads="1"/>
            </p:cNvSpPr>
            <p:nvPr/>
          </p:nvSpPr>
          <p:spPr bwMode="auto">
            <a:xfrm>
              <a:off x="6858000" y="3457039"/>
              <a:ext cx="20574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Terbatas pada: </a:t>
              </a:r>
            </a:p>
            <a:p>
              <a:r>
                <a:rPr lang="en-US" sz="2000">
                  <a:solidFill>
                    <a:srgbClr val="0070C0"/>
                  </a:solidFill>
                </a:rPr>
                <a:t>{1,3}</a:t>
              </a:r>
            </a:p>
            <a:p>
              <a:r>
                <a:rPr lang="en-US" sz="2000">
                  <a:solidFill>
                    <a:srgbClr val="C00000"/>
                  </a:solidFill>
                </a:rPr>
                <a:t>{1,12}</a:t>
              </a:r>
            </a:p>
            <a:p>
              <a:r>
                <a:rPr lang="en-US" sz="2000">
                  <a:solidFill>
                    <a:srgbClr val="C00000"/>
                  </a:solidFill>
                </a:rPr>
                <a:t>{10,12} </a:t>
              </a:r>
              <a:endParaRPr lang="id-ID" sz="200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562600" y="3914054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8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i="1" dirty="0" smtClean="0"/>
              <a:t>Generational Replacement</a:t>
            </a:r>
            <a:r>
              <a:rPr lang="en-US" i="1" dirty="0" smtClean="0"/>
              <a:t> </a:t>
            </a:r>
            <a:r>
              <a:rPr lang="en-US" dirty="0" smtClean="0"/>
              <a:t>GA</a:t>
            </a:r>
            <a:endParaRPr lang="id-ID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8674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2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err="1" smtClean="0"/>
              <a:t>Generasi</a:t>
            </a:r>
            <a:r>
              <a:rPr lang="en-US" sz="4000" dirty="0" smtClean="0"/>
              <a:t> 1 (</a:t>
            </a:r>
            <a:r>
              <a:rPr lang="en-US" sz="4000" dirty="0" smtClean="0">
                <a:solidFill>
                  <a:srgbClr val="C00000"/>
                </a:solidFill>
              </a:rPr>
              <a:t>random</a:t>
            </a:r>
            <a:r>
              <a:rPr lang="en-US" sz="4000" dirty="0" smtClean="0"/>
              <a:t>: </a:t>
            </a:r>
            <a:r>
              <a:rPr lang="en-US" sz="4000" dirty="0" err="1" smtClean="0"/>
              <a:t>populasi</a:t>
            </a:r>
            <a:r>
              <a:rPr lang="en-US" sz="4000" dirty="0" smtClean="0"/>
              <a:t> 8 </a:t>
            </a:r>
            <a:r>
              <a:rPr lang="en-US" sz="4000" dirty="0" err="1" smtClean="0"/>
              <a:t>krom</a:t>
            </a:r>
            <a:r>
              <a:rPr lang="en-US" sz="4000" dirty="0" smtClean="0"/>
              <a:t>)</a:t>
            </a:r>
            <a:endParaRPr lang="id-ID" sz="4000" dirty="0"/>
          </a:p>
        </p:txBody>
      </p:sp>
      <p:pic>
        <p:nvPicPr>
          <p:cNvPr id="2253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60588"/>
            <a:ext cx="8280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2662238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1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3048000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2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5527675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8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3470275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3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3886200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4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4303713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5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4705350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6</a:t>
            </a:r>
            <a:endParaRPr lang="id-ID" sz="2200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0" y="5121275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</a:rPr>
              <a:t>7</a:t>
            </a:r>
            <a:endParaRPr lang="id-ID" sz="2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90011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52400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1</a:t>
            </a:r>
            <a:endParaRPr lang="id-ID" sz="32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57800" y="152400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2</a:t>
            </a:r>
            <a:endParaRPr lang="id-ID" sz="32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3429000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3</a:t>
            </a:r>
            <a:endParaRPr lang="id-ID" sz="32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3352800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/>
              <a:t>8</a:t>
            </a:r>
            <a:endParaRPr lang="id-ID" sz="32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33528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. . .</a:t>
            </a:r>
            <a:endParaRPr lang="id-ID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Generasi</a:t>
            </a:r>
            <a:r>
              <a:rPr lang="en-US" sz="4000" dirty="0" smtClean="0"/>
              <a:t> 1 (</a:t>
            </a:r>
            <a:r>
              <a:rPr lang="en-US" sz="4000" dirty="0" smtClean="0">
                <a:solidFill>
                  <a:srgbClr val="C00000"/>
                </a:solidFill>
              </a:rPr>
              <a:t>random</a:t>
            </a:r>
            <a:r>
              <a:rPr lang="en-US" sz="4000" dirty="0" smtClean="0"/>
              <a:t>: </a:t>
            </a:r>
            <a:r>
              <a:rPr lang="en-US" sz="4000" dirty="0" err="1" smtClean="0"/>
              <a:t>populasi</a:t>
            </a:r>
            <a:r>
              <a:rPr lang="en-US" sz="4000" dirty="0" smtClean="0"/>
              <a:t> 8 </a:t>
            </a:r>
            <a:r>
              <a:rPr lang="en-US" sz="4000" dirty="0" err="1" smtClean="0"/>
              <a:t>krom</a:t>
            </a:r>
            <a:r>
              <a:rPr lang="en-US" sz="4000" dirty="0" smtClean="0"/>
              <a:t>)</a:t>
            </a:r>
            <a:endParaRPr lang="id-ID" sz="4000" dirty="0" smtClean="0"/>
          </a:p>
        </p:txBody>
      </p:sp>
      <p:pic>
        <p:nvPicPr>
          <p:cNvPr id="2457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60588"/>
            <a:ext cx="8280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0" y="26622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1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0" y="3048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2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2" name="TextBox 13"/>
          <p:cNvSpPr txBox="1">
            <a:spLocks noChangeArrowheads="1"/>
          </p:cNvSpPr>
          <p:nvPr/>
        </p:nvSpPr>
        <p:spPr bwMode="auto">
          <a:xfrm>
            <a:off x="0" y="55118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8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3" name="TextBox 14"/>
          <p:cNvSpPr txBox="1">
            <a:spLocks noChangeArrowheads="1"/>
          </p:cNvSpPr>
          <p:nvPr/>
        </p:nvSpPr>
        <p:spPr bwMode="auto">
          <a:xfrm>
            <a:off x="0" y="34702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3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4" name="TextBox 15"/>
          <p:cNvSpPr txBox="1">
            <a:spLocks noChangeArrowheads="1"/>
          </p:cNvSpPr>
          <p:nvPr/>
        </p:nvSpPr>
        <p:spPr bwMode="auto">
          <a:xfrm>
            <a:off x="0" y="3886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4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5" name="TextBox 16"/>
          <p:cNvSpPr txBox="1">
            <a:spLocks noChangeArrowheads="1"/>
          </p:cNvSpPr>
          <p:nvPr/>
        </p:nvSpPr>
        <p:spPr bwMode="auto">
          <a:xfrm>
            <a:off x="0" y="43037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5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0" y="46942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6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4587" name="TextBox 18"/>
          <p:cNvSpPr txBox="1">
            <a:spLocks noChangeArrowheads="1"/>
          </p:cNvSpPr>
          <p:nvPr/>
        </p:nvSpPr>
        <p:spPr bwMode="auto">
          <a:xfrm>
            <a:off x="0" y="513556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7</a:t>
            </a:r>
            <a:endParaRPr lang="id-ID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Generasi</a:t>
            </a:r>
            <a:r>
              <a:rPr lang="en-US" dirty="0" smtClean="0"/>
              <a:t> 2 (</a:t>
            </a:r>
            <a:r>
              <a:rPr lang="en-US" dirty="0" err="1" smtClean="0"/>
              <a:t>Populasi</a:t>
            </a:r>
            <a:r>
              <a:rPr lang="en-US" dirty="0" smtClean="0"/>
              <a:t> 8 </a:t>
            </a:r>
            <a:r>
              <a:rPr lang="en-US" dirty="0" err="1" smtClean="0"/>
              <a:t>krom</a:t>
            </a:r>
            <a:r>
              <a:rPr lang="en-US" dirty="0" smtClean="0"/>
              <a:t>)</a:t>
            </a:r>
            <a:endParaRPr lang="id-ID" dirty="0"/>
          </a:p>
        </p:txBody>
      </p:sp>
      <p:pic>
        <p:nvPicPr>
          <p:cNvPr id="25603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60588"/>
            <a:ext cx="8280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0" y="26622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1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0" y="3048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2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0" y="55276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8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0" y="34702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3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0" y="3886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4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0" y="43037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5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0" y="47196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6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5611" name="TextBox 11"/>
          <p:cNvSpPr txBox="1">
            <a:spLocks noChangeArrowheads="1"/>
          </p:cNvSpPr>
          <p:nvPr/>
        </p:nvSpPr>
        <p:spPr bwMode="auto">
          <a:xfrm>
            <a:off x="0" y="5121275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7</a:t>
            </a:r>
            <a:endParaRPr lang="id-ID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Generasi</a:t>
            </a:r>
            <a:r>
              <a:rPr lang="en-US" dirty="0" smtClean="0"/>
              <a:t> 10 (</a:t>
            </a:r>
            <a:r>
              <a:rPr lang="en-US" dirty="0" err="1" smtClean="0"/>
              <a:t>Populasi</a:t>
            </a:r>
            <a:r>
              <a:rPr lang="en-US" dirty="0" smtClean="0"/>
              <a:t> 8 </a:t>
            </a:r>
            <a:r>
              <a:rPr lang="en-US" dirty="0" err="1" smtClean="0"/>
              <a:t>krom</a:t>
            </a:r>
            <a:r>
              <a:rPr lang="en-US" dirty="0" smtClean="0"/>
              <a:t>)</a:t>
            </a:r>
            <a:endParaRPr lang="id-ID" dirty="0"/>
          </a:p>
        </p:txBody>
      </p:sp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60588"/>
            <a:ext cx="8280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0" y="26622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1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0" y="3048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2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0" y="55276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8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0" y="34702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3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0" y="3886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4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0" y="43037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5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0" y="47196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6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6635" name="TextBox 10"/>
          <p:cNvSpPr txBox="1">
            <a:spLocks noChangeArrowheads="1"/>
          </p:cNvSpPr>
          <p:nvPr/>
        </p:nvSpPr>
        <p:spPr bwMode="auto">
          <a:xfrm>
            <a:off x="0" y="5121275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7</a:t>
            </a:r>
            <a:endParaRPr lang="id-ID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Generasi</a:t>
            </a:r>
            <a:r>
              <a:rPr lang="en-US" dirty="0" smtClean="0"/>
              <a:t> 50 (</a:t>
            </a:r>
            <a:r>
              <a:rPr lang="en-US" dirty="0" err="1" smtClean="0"/>
              <a:t>Populasi</a:t>
            </a:r>
            <a:r>
              <a:rPr lang="en-US" dirty="0" smtClean="0"/>
              <a:t> 8 </a:t>
            </a:r>
            <a:r>
              <a:rPr lang="en-US" dirty="0" err="1" smtClean="0"/>
              <a:t>krom</a:t>
            </a:r>
            <a:r>
              <a:rPr lang="en-US" dirty="0" smtClean="0"/>
              <a:t>)</a:t>
            </a:r>
            <a:endParaRPr lang="id-ID" dirty="0"/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60588"/>
            <a:ext cx="8280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4876800"/>
            <a:ext cx="9155113" cy="685800"/>
            <a:chOff x="0" y="4876800"/>
            <a:chExt cx="9155310" cy="685800"/>
          </a:xfrm>
        </p:grpSpPr>
        <p:sp>
          <p:nvSpPr>
            <p:cNvPr id="7" name="Oval 6"/>
            <p:cNvSpPr/>
            <p:nvPr/>
          </p:nvSpPr>
          <p:spPr>
            <a:xfrm>
              <a:off x="0" y="5105400"/>
              <a:ext cx="7696366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6705600" y="4876800"/>
              <a:ext cx="24497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00000"/>
                  </a:solidFill>
                </a:rPr>
                <a:t>Kromosom terbaik</a:t>
              </a:r>
              <a:endParaRPr lang="id-ID" sz="2000" b="1">
                <a:solidFill>
                  <a:srgbClr val="C00000"/>
                </a:solidFill>
              </a:endParaRPr>
            </a:p>
          </p:txBody>
        </p:sp>
      </p:grpSp>
      <p:sp>
        <p:nvSpPr>
          <p:cNvPr id="27653" name="TextBox 9"/>
          <p:cNvSpPr txBox="1">
            <a:spLocks noChangeArrowheads="1"/>
          </p:cNvSpPr>
          <p:nvPr/>
        </p:nvSpPr>
        <p:spPr bwMode="auto">
          <a:xfrm>
            <a:off x="0" y="26622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1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0" y="3048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2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5" name="TextBox 11"/>
          <p:cNvSpPr txBox="1">
            <a:spLocks noChangeArrowheads="1"/>
          </p:cNvSpPr>
          <p:nvPr/>
        </p:nvSpPr>
        <p:spPr bwMode="auto">
          <a:xfrm>
            <a:off x="0" y="55276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8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6" name="TextBox 12"/>
          <p:cNvSpPr txBox="1">
            <a:spLocks noChangeArrowheads="1"/>
          </p:cNvSpPr>
          <p:nvPr/>
        </p:nvSpPr>
        <p:spPr bwMode="auto">
          <a:xfrm>
            <a:off x="0" y="34702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3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38862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4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8" name="TextBox 14"/>
          <p:cNvSpPr txBox="1">
            <a:spLocks noChangeArrowheads="1"/>
          </p:cNvSpPr>
          <p:nvPr/>
        </p:nvSpPr>
        <p:spPr bwMode="auto">
          <a:xfrm>
            <a:off x="0" y="4303713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5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59" name="TextBox 15"/>
          <p:cNvSpPr txBox="1">
            <a:spLocks noChangeArrowheads="1"/>
          </p:cNvSpPr>
          <p:nvPr/>
        </p:nvSpPr>
        <p:spPr bwMode="auto">
          <a:xfrm>
            <a:off x="0" y="47196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6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27660" name="TextBox 16"/>
          <p:cNvSpPr txBox="1">
            <a:spLocks noChangeArrowheads="1"/>
          </p:cNvSpPr>
          <p:nvPr/>
        </p:nvSpPr>
        <p:spPr bwMode="auto">
          <a:xfrm>
            <a:off x="0" y="5121275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7</a:t>
            </a:r>
            <a:endParaRPr lang="id-ID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Kromosom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id-ID" dirty="0"/>
          </a:p>
        </p:txBody>
      </p:sp>
      <p:graphicFrame>
        <p:nvGraphicFramePr>
          <p:cNvPr id="485379" name="Object 3"/>
          <p:cNvGraphicFramePr>
            <a:graphicFrameLocks noChangeAspect="1"/>
          </p:cNvGraphicFramePr>
          <p:nvPr/>
        </p:nvGraphicFramePr>
        <p:xfrm>
          <a:off x="228600" y="3733800"/>
          <a:ext cx="8124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6" name="Equation" r:id="rId4" imgW="4292280" imgH="888840" progId="Equation.3">
                  <p:embed/>
                </p:oleObj>
              </mc:Choice>
              <mc:Fallback>
                <p:oleObj name="Equation" r:id="rId4" imgW="4292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81248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6172200"/>
            <a:ext cx="609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Akurasi untuk data yang lain???</a:t>
            </a:r>
            <a:endParaRPr lang="id-ID" sz="240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5715000"/>
            <a:ext cx="609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Akurasi = 100% untuk training set</a:t>
            </a:r>
            <a:endParaRPr lang="id-ID" sz="2400">
              <a:solidFill>
                <a:srgbClr val="C0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67200" y="3048000"/>
            <a:ext cx="457200" cy="533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22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AG untuk </a:t>
            </a:r>
            <a:r>
              <a:rPr lang="en-US" i="1" smtClean="0"/>
              <a:t>L</a:t>
            </a:r>
            <a:r>
              <a:rPr lang="id-ID" i="1" smtClean="0"/>
              <a:t>earning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 bisa untuk </a:t>
            </a:r>
            <a:r>
              <a:rPr lang="en-US" i="1" smtClean="0"/>
              <a:t>learning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Representasi Kromosom?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Fungsi Fitness?</a:t>
            </a:r>
          </a:p>
          <a:p>
            <a:pPr eaLnBrk="1" hangingPunct="1"/>
            <a:r>
              <a:rPr lang="en-US" smtClean="0"/>
              <a:t>Kunci: “</a:t>
            </a:r>
            <a:r>
              <a:rPr lang="en-US" b="1" smtClean="0"/>
              <a:t>S</a:t>
            </a:r>
            <a:r>
              <a:rPr lang="id-ID" b="1" smtClean="0"/>
              <a:t>atu individu menyatakan satu solusi</a:t>
            </a:r>
            <a:r>
              <a:rPr lang="en-US" smtClean="0"/>
              <a:t>”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8824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i="1" dirty="0" smtClean="0"/>
              <a:t>Learning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200" y="2362200"/>
          <a:ext cx="8001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20" name="Visio" r:id="rId3" imgW="4726849" imgH="2566798" progId="Visio.Drawing.11">
                  <p:embed/>
                </p:oleObj>
              </mc:Choice>
              <mc:Fallback>
                <p:oleObj name="Visio" r:id="rId3" imgW="4726849" imgH="2566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010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34290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Untuk JST PB</a:t>
            </a:r>
            <a:endParaRPr lang="id-ID" sz="2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3236913"/>
            <a:ext cx="3505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Untuk GA, grafiknya bagaimana?</a:t>
            </a:r>
            <a:endParaRPr lang="id-ID" sz="2800">
              <a:solidFill>
                <a:srgbClr val="00B050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25875" y="4724400"/>
            <a:ext cx="1295400" cy="1055688"/>
            <a:chOff x="5044440" y="2678668"/>
            <a:chExt cx="1295400" cy="1055132"/>
          </a:xfrm>
        </p:grpSpPr>
        <p:sp>
          <p:nvSpPr>
            <p:cNvPr id="8" name="Oval 7"/>
            <p:cNvSpPr/>
            <p:nvPr/>
          </p:nvSpPr>
          <p:spPr>
            <a:xfrm>
              <a:off x="5485765" y="3200681"/>
              <a:ext cx="381000" cy="53311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153" name="TextBox 8"/>
            <p:cNvSpPr txBox="1">
              <a:spLocks noChangeArrowheads="1"/>
            </p:cNvSpPr>
            <p:nvPr/>
          </p:nvSpPr>
          <p:spPr bwMode="auto">
            <a:xfrm>
              <a:off x="5044440" y="2678668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Berhenti !</a:t>
              </a:r>
              <a:endParaRPr lang="id-ID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0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r>
              <a:rPr lang="en-US" dirty="0" smtClean="0"/>
              <a:t> GA</a:t>
            </a:r>
            <a:endParaRPr lang="id-ID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7200" y="2362200"/>
          <a:ext cx="8001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44" name="Visio" r:id="rId3" imgW="4726849" imgH="2566798" progId="Visio.Drawing.11">
                  <p:embed/>
                </p:oleObj>
              </mc:Choice>
              <mc:Fallback>
                <p:oleObj name="Visio" r:id="rId3" imgW="4726849" imgH="2566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010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59363" y="2759075"/>
            <a:ext cx="1295400" cy="1054100"/>
            <a:chOff x="5059680" y="2678668"/>
            <a:chExt cx="1295400" cy="1055132"/>
          </a:xfrm>
        </p:grpSpPr>
        <p:sp>
          <p:nvSpPr>
            <p:cNvPr id="7" name="Oval 6"/>
            <p:cNvSpPr/>
            <p:nvPr/>
          </p:nvSpPr>
          <p:spPr>
            <a:xfrm>
              <a:off x="5516880" y="3199878"/>
              <a:ext cx="381000" cy="53392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9680" y="2678668"/>
              <a:ext cx="1295400" cy="3686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Berhenti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 !</a:t>
              </a:r>
              <a:endParaRPr lang="id-ID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0" y="2209800"/>
            <a:ext cx="533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Akurasi Total = (450+800)/1500 = 0.833</a:t>
            </a:r>
            <a:endParaRPr lang="id-ID" sz="2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Perhatian !!!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Fitness </a:t>
            </a:r>
            <a:r>
              <a:rPr lang="en-US" smtClean="0">
                <a:sym typeface="Wingdings" pitchFamily="2" charset="2"/>
              </a:rPr>
              <a:t>dihitung dengan </a:t>
            </a:r>
            <a:r>
              <a:rPr lang="en-US" i="1" smtClean="0">
                <a:solidFill>
                  <a:srgbClr val="C00000"/>
                </a:solidFill>
              </a:rPr>
              <a:t>training set </a:t>
            </a:r>
            <a:r>
              <a:rPr lang="en-US" smtClean="0">
                <a:solidFill>
                  <a:srgbClr val="C00000"/>
                </a:solidFill>
              </a:rPr>
              <a:t>saja</a:t>
            </a:r>
            <a:endParaRPr lang="en-US" smtClean="0"/>
          </a:p>
          <a:p>
            <a:pPr eaLnBrk="1" hangingPunct="1"/>
            <a:r>
              <a:rPr lang="en-US" i="1" smtClean="0"/>
              <a:t>Validation set </a:t>
            </a:r>
            <a:r>
              <a:rPr lang="en-US" smtClean="0"/>
              <a:t>hanya untuk </a:t>
            </a:r>
            <a:r>
              <a:rPr lang="en-US" smtClean="0">
                <a:solidFill>
                  <a:srgbClr val="C00000"/>
                </a:solidFill>
              </a:rPr>
              <a:t>mem-validasi aturan</a:t>
            </a:r>
          </a:p>
          <a:p>
            <a:pPr eaLnBrk="1" hangingPunct="1"/>
            <a:r>
              <a:rPr lang="en-US" smtClean="0"/>
              <a:t>Akurasi total dihitung berdasarkan </a:t>
            </a:r>
            <a:r>
              <a:rPr lang="en-US" smtClean="0">
                <a:solidFill>
                  <a:srgbClr val="C00000"/>
                </a:solidFill>
              </a:rPr>
              <a:t>porsi data </a:t>
            </a:r>
            <a:r>
              <a:rPr lang="en-US" smtClean="0"/>
              <a:t>pada </a:t>
            </a:r>
            <a:r>
              <a:rPr lang="en-US" i="1" smtClean="0"/>
              <a:t>training set dan validation set 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633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err="1" smtClean="0"/>
              <a:t>Overfit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Oversize</a:t>
            </a:r>
            <a:r>
              <a:rPr lang="en-US" dirty="0" smtClean="0"/>
              <a:t>, </a:t>
            </a:r>
            <a:r>
              <a:rPr lang="en-US" i="1" dirty="0" smtClean="0"/>
              <a:t>Flexible</a:t>
            </a:r>
            <a:endParaRPr lang="id-ID" i="1" dirty="0"/>
          </a:p>
        </p:txBody>
      </p:sp>
      <p:pic>
        <p:nvPicPr>
          <p:cNvPr id="392194" name="Picture 2" descr="D:\00 Suyanto\001 Kuliah 2009\CSCS3243 Kecerdasan Mesain dan Artifisial\Over fit sho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17764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5" name="Picture 3" descr="D:\00 Suyanto\001 Kuliah 2009\CSCS3243 Kecerdasan Mesain dan Artifisial\Oversize Sho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133600"/>
            <a:ext cx="19558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2196" name="Picture 4" descr="D:\00 Suyanto\001 Kuliah 2009\CSCS3243 Kecerdasan Mesain dan Artifisial\Flexible Sho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133600"/>
            <a:ext cx="40735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9600" y="56388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2590800" y="5105400"/>
            <a:ext cx="1600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943600" y="2590800"/>
            <a:ext cx="1600200" cy="1295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Diskusi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ID3?</a:t>
            </a:r>
          </a:p>
          <a:p>
            <a:pPr eaLnBrk="1" hangingPunct="1"/>
            <a:r>
              <a:rPr lang="en-US" dirty="0" smtClean="0"/>
              <a:t>ID3 </a:t>
            </a:r>
            <a:r>
              <a:rPr lang="en-US" dirty="0" err="1" smtClean="0"/>
              <a:t>sekuensial</a:t>
            </a:r>
            <a:endParaRPr lang="en-US" dirty="0" smtClean="0"/>
          </a:p>
          <a:p>
            <a:pPr eaLnBrk="1" hangingPunct="1"/>
            <a:r>
              <a:rPr lang="en-US" dirty="0" smtClean="0"/>
              <a:t>GA </a:t>
            </a:r>
            <a:r>
              <a:rPr lang="en-US" dirty="0" err="1" smtClean="0"/>
              <a:t>paralel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1829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2895600" y="685800"/>
            <a:ext cx="1600200" cy="457200"/>
          </a:xfrm>
          <a:prstGeom prst="flowChartProcess">
            <a:avLst/>
          </a:prstGeom>
          <a:solidFill>
            <a:srgbClr val="FF99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Wawancara</a:t>
            </a:r>
            <a:endParaRPr lang="id-ID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1676400" y="1143000"/>
            <a:ext cx="1981200" cy="1143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13716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Baik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362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Ya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657600" y="1143000"/>
            <a:ext cx="1943100" cy="1143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13716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Buruk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00600" y="2286000"/>
            <a:ext cx="1600200" cy="45720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Psikologi</a:t>
            </a:r>
            <a:endParaRPr lang="id-ID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00400" y="2743200"/>
            <a:ext cx="4845050" cy="3124200"/>
            <a:chOff x="3200400" y="2743200"/>
            <a:chExt cx="4844844" cy="3124200"/>
          </a:xfrm>
        </p:grpSpPr>
        <p:cxnSp>
          <p:nvCxnSpPr>
            <p:cNvPr id="12" name="Straight Connector 11"/>
            <p:cNvCxnSpPr>
              <a:stCxn id="11" idx="2"/>
            </p:cNvCxnSpPr>
            <p:nvPr/>
          </p:nvCxnSpPr>
          <p:spPr>
            <a:xfrm rot="5400000">
              <a:off x="4057589" y="2343191"/>
              <a:ext cx="1143000" cy="1943017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8362" y="3124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Tinggi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3886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2"/>
            </p:cNvCxnSpPr>
            <p:nvPr/>
          </p:nvCxnSpPr>
          <p:spPr>
            <a:xfrm rot="5400000">
              <a:off x="5029892" y="3315494"/>
              <a:ext cx="1143000" cy="158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92661" y="31353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Sedang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4800532" y="3886200"/>
              <a:ext cx="1600132" cy="457200"/>
            </a:xfrm>
            <a:prstGeom prst="flowChartProcess">
              <a:avLst/>
            </a:prstGeom>
            <a:solidFill>
              <a:srgbClr val="92D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IPK</a:t>
              </a:r>
              <a:endParaRPr lang="id-ID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25" idx="2"/>
            </p:cNvCxnSpPr>
            <p:nvPr/>
          </p:nvCxnSpPr>
          <p:spPr>
            <a:xfrm rot="5400000">
              <a:off x="4057589" y="3943391"/>
              <a:ext cx="1143000" cy="1943017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08362" y="4724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Bagus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Ya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5036242" y="4914106"/>
              <a:ext cx="1143000" cy="158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624410" y="47355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Cukup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51355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Ya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621235" y="4343400"/>
              <a:ext cx="1943017" cy="1143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26096" y="47355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Kurang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86435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06948" y="2743200"/>
              <a:ext cx="1943017" cy="1143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81648" y="3124200"/>
              <a:ext cx="121914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Rendah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6435" y="3886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418" name="TextBox 26"/>
          <p:cNvSpPr txBox="1">
            <a:spLocks noChangeArrowheads="1"/>
          </p:cNvSpPr>
          <p:nvPr/>
        </p:nvSpPr>
        <p:spPr bwMode="auto">
          <a:xfrm>
            <a:off x="76200" y="71438"/>
            <a:ext cx="1066800" cy="646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ID3</a:t>
            </a:r>
            <a:endParaRPr lang="id-ID" sz="2400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6211669"/>
            <a:ext cx="678180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</a:rPr>
              <a:t>Apakah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pohon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ini</a:t>
            </a:r>
            <a:r>
              <a:rPr lang="en-US" sz="3600" dirty="0" smtClean="0">
                <a:solidFill>
                  <a:srgbClr val="FFFF00"/>
                </a:solidFill>
              </a:rPr>
              <a:t> yang </a:t>
            </a:r>
            <a:r>
              <a:rPr lang="en-US" sz="3600" dirty="0" err="1" smtClean="0">
                <a:solidFill>
                  <a:srgbClr val="FFFF00"/>
                </a:solidFill>
              </a:rPr>
              <a:t>terbaik</a:t>
            </a:r>
            <a:r>
              <a:rPr lang="en-US" sz="3600" dirty="0" smtClean="0">
                <a:solidFill>
                  <a:srgbClr val="FFFF00"/>
                </a:solidFill>
              </a:rPr>
              <a:t>?</a:t>
            </a:r>
            <a:endParaRPr lang="id-ID" sz="3600" dirty="0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6211669"/>
            <a:ext cx="7467600" cy="64633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</a:rPr>
              <a:t>Berapa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jumlah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pohon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yg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mungkin</a:t>
            </a:r>
            <a:r>
              <a:rPr lang="en-US" sz="3600" dirty="0" smtClean="0">
                <a:solidFill>
                  <a:srgbClr val="FFFF00"/>
                </a:solidFill>
              </a:rPr>
              <a:t>?</a:t>
            </a:r>
            <a:endParaRPr lang="id-ID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90011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52400"/>
            <a:ext cx="53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</a:rPr>
              <a:t>1</a:t>
            </a:r>
            <a:endParaRPr lang="id-ID" sz="48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81600" y="152400"/>
            <a:ext cx="53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</a:rPr>
              <a:t>2</a:t>
            </a:r>
            <a:endParaRPr lang="id-ID" sz="4800" b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3429000"/>
            <a:ext cx="53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</a:rPr>
              <a:t>3</a:t>
            </a:r>
            <a:endParaRPr lang="id-ID" sz="48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3352800"/>
            <a:ext cx="53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</a:rPr>
              <a:t>8</a:t>
            </a:r>
            <a:endParaRPr lang="id-ID" sz="4800" b="1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33528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. . .</a:t>
            </a:r>
            <a:endParaRPr lang="id-ID" sz="2400" b="1">
              <a:solidFill>
                <a:srgbClr val="0070C0"/>
              </a:solidFill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76200" y="71438"/>
            <a:ext cx="914400" cy="646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GA</a:t>
            </a:r>
            <a:endParaRPr lang="id-ID" sz="2400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211669"/>
            <a:ext cx="7467600" cy="64633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</a:rPr>
              <a:t>Berapa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jumlah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pohon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yg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mungkin</a:t>
            </a:r>
            <a:r>
              <a:rPr lang="en-US" sz="3600" dirty="0" smtClean="0">
                <a:solidFill>
                  <a:srgbClr val="FFFF00"/>
                </a:solidFill>
              </a:rPr>
              <a:t>?</a:t>
            </a:r>
            <a:endParaRPr lang="id-ID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304800"/>
            <a:ext cx="8280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211669"/>
            <a:ext cx="8229600" cy="64633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</a:rPr>
              <a:t>Berapa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jumlah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kromosom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yg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mungkin</a:t>
            </a:r>
            <a:r>
              <a:rPr lang="en-US" sz="3600" dirty="0" smtClean="0">
                <a:solidFill>
                  <a:srgbClr val="FFFF00"/>
                </a:solidFill>
              </a:rPr>
              <a:t>?</a:t>
            </a:r>
            <a:endParaRPr lang="id-ID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Love and those Single needles in haystack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90600"/>
            <a:ext cx="55165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15044" y="6096000"/>
            <a:ext cx="1300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Iterasi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95313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Akurasi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825" y="6400800"/>
            <a:ext cx="7165975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-2169319" y="3845719"/>
            <a:ext cx="5106988" cy="63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4000" y="5638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1905000" y="5105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2286000" y="4419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2667000" y="38100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7315200" y="228600"/>
            <a:ext cx="152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ID3</a:t>
            </a:r>
            <a:endParaRPr lang="id-ID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Love and those Single needles in haystack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90600"/>
            <a:ext cx="55165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15044" y="6096000"/>
            <a:ext cx="1300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Iterasi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95313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Akurasi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825" y="6400800"/>
            <a:ext cx="7165975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-2169319" y="3845719"/>
            <a:ext cx="5106988" cy="63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228600"/>
            <a:ext cx="152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GA</a:t>
            </a:r>
            <a:endParaRPr lang="id-ID" sz="4800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5410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2895600" y="4876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4495800" y="5486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5410200" y="5867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3429000" y="57150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3657600" y="4648200"/>
            <a:ext cx="228600" cy="2286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5257800" y="5029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4191000" y="5867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4648200" y="4876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2667000" y="5486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6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Bagaimana menemukan aturan?</a:t>
            </a:r>
            <a:endParaRPr lang="id-ID" sz="480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1311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3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Love and those Single needles in haystack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90600"/>
            <a:ext cx="55165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15044" y="6096000"/>
            <a:ext cx="1300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Iterasi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95313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Akurasi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825" y="6400800"/>
            <a:ext cx="7165975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-2169319" y="3845719"/>
            <a:ext cx="5106988" cy="63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228600"/>
            <a:ext cx="152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GA</a:t>
            </a:r>
            <a:endParaRPr lang="id-ID" sz="4800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33600" y="5105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3429000" y="4267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4800600" y="4876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5867400" y="5410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3962400" y="4038600"/>
            <a:ext cx="228600" cy="2286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43600" y="45720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4038600" y="5257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4495800" y="4419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2819400" y="45720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3657600" y="4648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8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Love and those Single needles in haystack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90600"/>
            <a:ext cx="55165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15044" y="6096000"/>
            <a:ext cx="1300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Iterasi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95313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Akurasi</a:t>
            </a:r>
            <a:endParaRPr lang="id-ID" sz="1400" baseline="-250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825" y="6400800"/>
            <a:ext cx="7165975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-2169319" y="3845719"/>
            <a:ext cx="5106988" cy="63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228600"/>
            <a:ext cx="152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GA</a:t>
            </a:r>
            <a:endParaRPr lang="id-ID" sz="4800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62200" y="4267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3429000" y="3352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4343400" y="35814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5638800" y="4419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3962400" y="4038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/>
          </a:p>
        </p:txBody>
      </p:sp>
      <p:sp>
        <p:nvSpPr>
          <p:cNvPr id="24" name="Oval 23"/>
          <p:cNvSpPr/>
          <p:nvPr/>
        </p:nvSpPr>
        <p:spPr>
          <a:xfrm>
            <a:off x="5334000" y="38100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4648200" y="4495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4114800" y="2819400"/>
            <a:ext cx="228600" cy="2286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2819400" y="37338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3429000" y="42672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30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Kesimpulan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i="1" dirty="0" smtClean="0"/>
              <a:t>Decision tree learning </a:t>
            </a:r>
            <a:r>
              <a:rPr lang="id-ID" dirty="0" smtClean="0"/>
              <a:t>sangat sesuai untuk permasalahan yang bernilai diskrit. </a:t>
            </a:r>
            <a:endParaRPr lang="en-US" dirty="0" smtClean="0"/>
          </a:p>
          <a:p>
            <a:pPr eaLnBrk="1" hangingPunct="1"/>
            <a:r>
              <a:rPr lang="id-ID" dirty="0" smtClean="0"/>
              <a:t>Jika kita memaksakan diri untuk menyelesaikan permasalahan bernilai kontinyu dengan </a:t>
            </a:r>
            <a:r>
              <a:rPr lang="id-ID" i="1" dirty="0" smtClean="0"/>
              <a:t>decision tree learning</a:t>
            </a:r>
            <a:r>
              <a:rPr lang="id-ID" dirty="0" smtClean="0"/>
              <a:t>, maka kita harus mengubah nilai-nilai kontinyu tersebut menjadi nilai-nilai diskrit. </a:t>
            </a:r>
            <a:endParaRPr lang="en-US" dirty="0" smtClean="0"/>
          </a:p>
          <a:p>
            <a:pPr eaLnBrk="1" hangingPunct="1"/>
            <a:r>
              <a:rPr lang="id-ID" dirty="0" smtClean="0"/>
              <a:t>Hal ini, tentu saja, akan menghilangkan sebagian informasi penting.</a:t>
            </a:r>
          </a:p>
        </p:txBody>
      </p:sp>
    </p:spTree>
    <p:extLst>
      <p:ext uri="{BB962C8B-B14F-4D97-AF65-F5344CB8AC3E}">
        <p14:creationId xmlns:p14="http://schemas.microsoft.com/office/powerpoint/2010/main" val="21540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Kesimpulan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kNN bisa digunakan untuk permasalahan yang bernilai diskrit, kontinyu, maupun vektor</a:t>
            </a:r>
            <a:endParaRPr lang="en-US" dirty="0" smtClean="0"/>
          </a:p>
          <a:p>
            <a:pPr eaLnBrk="1" hangingPunct="1"/>
            <a:r>
              <a:rPr lang="id-ID" dirty="0"/>
              <a:t>kNN </a:t>
            </a:r>
            <a:r>
              <a:rPr lang="id-ID" dirty="0" smtClean="0"/>
              <a:t>merupakan metode </a:t>
            </a:r>
            <a:r>
              <a:rPr lang="id-ID" i="1" dirty="0" smtClean="0"/>
              <a:t>learning </a:t>
            </a:r>
            <a:r>
              <a:rPr lang="id-ID" dirty="0" smtClean="0"/>
              <a:t>yang sangat mudah diimplementasikan</a:t>
            </a:r>
          </a:p>
          <a:p>
            <a:pPr eaLnBrk="1" hangingPunct="1"/>
            <a:r>
              <a:rPr lang="id-ID" dirty="0"/>
              <a:t>Metode </a:t>
            </a:r>
            <a:r>
              <a:rPr lang="id-ID" i="1" dirty="0"/>
              <a:t>learning </a:t>
            </a:r>
            <a:r>
              <a:rPr lang="id-ID" dirty="0"/>
              <a:t>lain yang juga mudah diimplementasikan adalah GA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[SUY07]</a:t>
            </a:r>
            <a:r>
              <a:rPr lang="en-US" sz="2000" dirty="0" smtClean="0"/>
              <a:t> </a:t>
            </a:r>
            <a:r>
              <a:rPr lang="id-ID" sz="2000" dirty="0" smtClean="0"/>
              <a:t>Suyanto. 2007. Artificial Intelligence: Searching, Reasoning, Planning and Learning</a:t>
            </a:r>
            <a:r>
              <a:rPr lang="en-US" sz="2000" dirty="0" smtClean="0"/>
              <a:t>.</a:t>
            </a:r>
            <a:r>
              <a:rPr lang="id-ID" sz="2000" dirty="0" smtClean="0"/>
              <a:t> Informatika, Bandung Indonesia. ISBN: 979-1153-05-1.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[SUY08a]</a:t>
            </a:r>
            <a:r>
              <a:rPr lang="en-US" sz="2000" dirty="0" smtClean="0"/>
              <a:t> </a:t>
            </a:r>
            <a:r>
              <a:rPr lang="id-ID" sz="2000" dirty="0" smtClean="0"/>
              <a:t>Suyanto. 2008. Evolutionary Computation: Komputasi Berbasis “Evolusi” dan “Genetika”</a:t>
            </a:r>
            <a:r>
              <a:rPr lang="en-US" sz="2000" dirty="0" smtClean="0"/>
              <a:t>. </a:t>
            </a:r>
            <a:r>
              <a:rPr lang="id-ID" sz="2000" dirty="0" smtClean="0"/>
              <a:t>Informatika, Bandung Indonesia. ISBN: 978-979-1153 38-6.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[SUY08b]</a:t>
            </a:r>
            <a:r>
              <a:rPr lang="en-US" sz="2000" dirty="0" smtClean="0"/>
              <a:t> </a:t>
            </a:r>
            <a:r>
              <a:rPr lang="id-ID" sz="2000" dirty="0" smtClean="0"/>
              <a:t>Suyanto. 2008. Soft Computing: Membangun Mesin Ber-IQ Tinggi</a:t>
            </a:r>
            <a:r>
              <a:rPr lang="en-US" sz="2000" dirty="0" smtClean="0"/>
              <a:t>.</a:t>
            </a:r>
            <a:r>
              <a:rPr lang="id-ID" sz="2000" dirty="0" smtClean="0"/>
              <a:t> Informatika, Bandung Indonesia. ISBN: 978-979-1153-49-2.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[MIT97]</a:t>
            </a:r>
            <a:r>
              <a:rPr lang="en-US" sz="2000" dirty="0" smtClean="0"/>
              <a:t> </a:t>
            </a:r>
            <a:r>
              <a:rPr lang="id-ID" sz="2000" dirty="0" smtClean="0"/>
              <a:t>Mitchell M. Tom. 1997. Machine Learning. McGraw-Hill International Editions. Printed in Singapore.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[SUY05]</a:t>
            </a:r>
            <a:r>
              <a:rPr lang="en-US" sz="2000" dirty="0" smtClean="0"/>
              <a:t> </a:t>
            </a:r>
            <a:r>
              <a:rPr lang="id-ID" sz="2000" dirty="0" smtClean="0"/>
              <a:t>Suyanto. 2005. Algoritma Genetika dalam MATLAB</a:t>
            </a:r>
            <a:r>
              <a:rPr lang="en-US" sz="2000" dirty="0" smtClean="0"/>
              <a:t>.</a:t>
            </a:r>
            <a:r>
              <a:rPr lang="id-ID" sz="2000" dirty="0" smtClean="0"/>
              <a:t> Andi Publisher, Yogyakarta, Indonesia. ISBN: 979-731-727-7.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92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2895600" y="685800"/>
            <a:ext cx="1600200" cy="457200"/>
          </a:xfrm>
          <a:prstGeom prst="flowChartProcess">
            <a:avLst/>
          </a:prstGeom>
          <a:solidFill>
            <a:srgbClr val="FF99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Wawancara</a:t>
            </a:r>
            <a:endParaRPr lang="id-ID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1676400" y="1143000"/>
            <a:ext cx="1981200" cy="1143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13716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Baik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362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Ya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657600" y="1143000"/>
            <a:ext cx="1943100" cy="1143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13716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Buruk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800600" y="2286000"/>
            <a:ext cx="1600200" cy="45720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Psikologi</a:t>
            </a:r>
            <a:endParaRPr lang="id-ID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00400" y="2743200"/>
            <a:ext cx="4845050" cy="3124200"/>
            <a:chOff x="3200400" y="2743200"/>
            <a:chExt cx="4844844" cy="3124200"/>
          </a:xfrm>
        </p:grpSpPr>
        <p:cxnSp>
          <p:nvCxnSpPr>
            <p:cNvPr id="12" name="Straight Connector 11"/>
            <p:cNvCxnSpPr>
              <a:stCxn id="11" idx="2"/>
            </p:cNvCxnSpPr>
            <p:nvPr/>
          </p:nvCxnSpPr>
          <p:spPr>
            <a:xfrm rot="5400000">
              <a:off x="4057589" y="2343191"/>
              <a:ext cx="1143000" cy="1943017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8362" y="3124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Tinggi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3886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2"/>
            </p:cNvCxnSpPr>
            <p:nvPr/>
          </p:nvCxnSpPr>
          <p:spPr>
            <a:xfrm rot="5400000">
              <a:off x="5029892" y="3315494"/>
              <a:ext cx="1143000" cy="158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92661" y="31353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Sedang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4800532" y="3886200"/>
              <a:ext cx="1600132" cy="457200"/>
            </a:xfrm>
            <a:prstGeom prst="flowChartProcess">
              <a:avLst/>
            </a:prstGeom>
            <a:solidFill>
              <a:srgbClr val="92D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IPK</a:t>
              </a:r>
              <a:endParaRPr lang="id-ID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25" idx="2"/>
            </p:cNvCxnSpPr>
            <p:nvPr/>
          </p:nvCxnSpPr>
          <p:spPr>
            <a:xfrm rot="5400000">
              <a:off x="4057589" y="3943391"/>
              <a:ext cx="1143000" cy="1943017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08362" y="4724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Bagus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Ya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5036242" y="4914106"/>
              <a:ext cx="1143000" cy="158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624410" y="47355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Cukup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51355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Ya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621235" y="4343400"/>
              <a:ext cx="1943017" cy="1143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826096" y="4735513"/>
              <a:ext cx="121914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Kurang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86435" y="54864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06948" y="2743200"/>
              <a:ext cx="1943017" cy="1143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81648" y="3124200"/>
              <a:ext cx="121914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Rendah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6435" y="3886200"/>
              <a:ext cx="914361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Tidak</a:t>
              </a:r>
              <a:endParaRPr lang="id-I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418" name="TextBox 26"/>
          <p:cNvSpPr txBox="1">
            <a:spLocks noChangeArrowheads="1"/>
          </p:cNvSpPr>
          <p:nvPr/>
        </p:nvSpPr>
        <p:spPr bwMode="auto">
          <a:xfrm>
            <a:off x="76200" y="71438"/>
            <a:ext cx="1676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ID3</a:t>
            </a:r>
            <a:endParaRPr lang="id-ID" sz="240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00" y="5068888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Cepat !</a:t>
            </a:r>
            <a:endParaRPr lang="id-ID" sz="360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5250" y="5791200"/>
            <a:ext cx="3790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Akurasinya ???</a:t>
            </a:r>
            <a:endParaRPr lang="id-ID" sz="3600"/>
          </a:p>
        </p:txBody>
      </p:sp>
    </p:spTree>
    <p:extLst>
      <p:ext uri="{BB962C8B-B14F-4D97-AF65-F5344CB8AC3E}">
        <p14:creationId xmlns:p14="http://schemas.microsoft.com/office/powerpoint/2010/main" val="29480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10" grpId="0"/>
      <p:bldP spid="11" grpId="0" animBg="1"/>
      <p:bldP spid="3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endParaRPr lang="id-ID" dirty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03238" y="2743200"/>
          <a:ext cx="8124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6" name="Equation" r:id="rId3" imgW="4292280" imgH="888840" progId="Equation.3">
                  <p:embed/>
                </p:oleObj>
              </mc:Choice>
              <mc:Fallback>
                <p:oleObj name="Equation" r:id="rId3" imgW="4292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743200"/>
                        <a:ext cx="81248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3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endParaRPr lang="id-ID" dirty="0"/>
          </a:p>
        </p:txBody>
      </p:sp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533400" y="2438400"/>
          <a:ext cx="5681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0" name="Equation" r:id="rId3" imgW="2489200" imgH="203200" progId="Equation.3">
                  <p:embed/>
                </p:oleObj>
              </mc:Choice>
              <mc:Fallback>
                <p:oleObj name="Equation" r:id="rId3" imgW="2489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56816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493713" y="3733800"/>
          <a:ext cx="8215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1" name="Equation" r:id="rId5" imgW="4203360" imgH="431640" progId="Equation.3">
                  <p:embed/>
                </p:oleObj>
              </mc:Choice>
              <mc:Fallback>
                <p:oleObj name="Equation" r:id="rId5" imgW="420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733800"/>
                        <a:ext cx="8215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93713" y="5334000"/>
          <a:ext cx="8215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2" name="Equation" r:id="rId7" imgW="4203360" imgH="431640" progId="Equation.3">
                  <p:embed/>
                </p:oleObj>
              </mc:Choice>
              <mc:Fallback>
                <p:oleObj name="Equation" r:id="rId7" imgW="420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5334000"/>
                        <a:ext cx="8215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Konversi</a:t>
            </a:r>
            <a:r>
              <a:rPr lang="en-US" dirty="0" smtClean="0"/>
              <a:t> 3 </a:t>
            </a:r>
            <a:r>
              <a:rPr lang="en-US" dirty="0" err="1" smtClean="0"/>
              <a:t>aturan</a:t>
            </a:r>
            <a:endParaRPr lang="id-ID" dirty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815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just">
              <a:spcAft>
                <a:spcPts val="1000"/>
              </a:spcAft>
            </a:pPr>
            <a:r>
              <a:rPr lang="sv-SE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IPK    Psikologi    Wawancara     Diterima</a:t>
            </a:r>
          </a:p>
          <a:p>
            <a:pPr algn="just">
              <a:spcAft>
                <a:spcPts val="1000"/>
              </a:spcAft>
            </a:pPr>
            <a:r>
              <a:rPr lang="sv-SE" sz="2400" b="1" dirty="0">
                <a:latin typeface="Courier New" pitchFamily="49" charset="0"/>
                <a:cs typeface="Courier New" pitchFamily="49" charset="0"/>
              </a:rPr>
              <a:t>111      111            10            1</a:t>
            </a:r>
          </a:p>
          <a:p>
            <a:pPr algn="just">
              <a:spcAft>
                <a:spcPts val="1000"/>
              </a:spcAft>
            </a:pPr>
            <a:r>
              <a:rPr lang="sv-SE" sz="2400" b="1" dirty="0">
                <a:latin typeface="Courier New" pitchFamily="49" charset="0"/>
                <a:cs typeface="Courier New" pitchFamily="49" charset="0"/>
              </a:rPr>
              <a:t>100      010            01            1</a:t>
            </a:r>
          </a:p>
          <a:p>
            <a:pPr algn="just">
              <a:spcAft>
                <a:spcPts val="1000"/>
              </a:spcAft>
            </a:pPr>
            <a:r>
              <a:rPr lang="sv-SE" sz="2400" b="1" dirty="0">
                <a:latin typeface="Courier New" pitchFamily="49" charset="0"/>
                <a:cs typeface="Courier New" pitchFamily="49" charset="0"/>
              </a:rPr>
              <a:t>010      010            01            1</a:t>
            </a:r>
            <a:endParaRPr lang="id-ID" sz="4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4953000"/>
            <a:ext cx="8534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 Narrow" pitchFamily="34" charset="0"/>
              </a:rPr>
              <a:t> T</a:t>
            </a:r>
            <a:r>
              <a:rPr lang="id-ID" sz="2400" dirty="0">
                <a:latin typeface="Arial Narrow" pitchFamily="34" charset="0"/>
              </a:rPr>
              <a:t>iga bit pada </a:t>
            </a:r>
            <a:r>
              <a:rPr lang="id-ID" sz="2400" i="1" dirty="0">
                <a:latin typeface="Arial Narrow" pitchFamily="34" charset="0"/>
              </a:rPr>
              <a:t>IPK </a:t>
            </a:r>
            <a:r>
              <a:rPr lang="id-ID" sz="2400" dirty="0">
                <a:latin typeface="Arial Narrow" pitchFamily="34" charset="0"/>
              </a:rPr>
              <a:t>menyatakan tiga buah nilai: ’Bagus’, ’Cukup’, ’Kurang’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id-ID" sz="2400" dirty="0">
                <a:latin typeface="Arial Narrow" pitchFamily="34" charset="0"/>
              </a:rPr>
              <a:t>Tiga bit pada </a:t>
            </a:r>
            <a:r>
              <a:rPr lang="id-ID" sz="2400" i="1" dirty="0">
                <a:latin typeface="Arial Narrow" pitchFamily="34" charset="0"/>
              </a:rPr>
              <a:t>Psikologi </a:t>
            </a:r>
            <a:r>
              <a:rPr lang="id-ID" sz="2400" dirty="0">
                <a:latin typeface="Arial Narrow" pitchFamily="34" charset="0"/>
              </a:rPr>
              <a:t>menyatakan ’Tinggi’, ’Sedang’, ’Rendah’ 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 Narrow" pitchFamily="34" charset="0"/>
              </a:rPr>
              <a:t> D</a:t>
            </a:r>
            <a:r>
              <a:rPr lang="id-ID" sz="2400" dirty="0">
                <a:latin typeface="Arial Narrow" pitchFamily="34" charset="0"/>
              </a:rPr>
              <a:t>ua bit pada </a:t>
            </a:r>
            <a:r>
              <a:rPr lang="id-ID" sz="2400" i="1" dirty="0">
                <a:latin typeface="Arial Narrow" pitchFamily="34" charset="0"/>
              </a:rPr>
              <a:t>Wawancara </a:t>
            </a:r>
            <a:r>
              <a:rPr lang="id-ID" sz="2400" dirty="0">
                <a:latin typeface="Arial Narrow" pitchFamily="34" charset="0"/>
              </a:rPr>
              <a:t>menyatakan ’Baik’ dan ’Buruk’.</a:t>
            </a: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7391400" y="12192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2667000"/>
            <a:ext cx="8767763" cy="609600"/>
            <a:chOff x="228600" y="2667000"/>
            <a:chExt cx="8767557" cy="609600"/>
          </a:xfrm>
        </p:grpSpPr>
        <p:sp>
          <p:nvSpPr>
            <p:cNvPr id="7" name="Oval 6"/>
            <p:cNvSpPr/>
            <p:nvPr/>
          </p:nvSpPr>
          <p:spPr>
            <a:xfrm>
              <a:off x="228600" y="2667000"/>
              <a:ext cx="7848416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8441" name="TextBox 8"/>
            <p:cNvSpPr txBox="1">
              <a:spLocks noChangeArrowheads="1"/>
            </p:cNvSpPr>
            <p:nvPr/>
          </p:nvSpPr>
          <p:spPr bwMode="auto">
            <a:xfrm>
              <a:off x="8229600" y="2743200"/>
              <a:ext cx="7665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9 bit</a:t>
              </a:r>
              <a:endParaRPr lang="id-ID" sz="24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3505200" y="4419600"/>
          <a:ext cx="5072063" cy="40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4" name="Equation" r:id="rId3" imgW="2489200" imgH="203200" progId="Equation.3">
                  <p:embed/>
                </p:oleObj>
              </mc:Choice>
              <mc:Fallback>
                <p:oleObj name="Equation" r:id="rId3" imgW="2489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5072063" cy="408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H="1">
            <a:off x="6057900" y="3425535"/>
            <a:ext cx="1066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Kromosom</a:t>
            </a:r>
            <a:endParaRPr lang="id-ID" dirty="0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457200" y="2743200"/>
          <a:ext cx="82788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78" name="Visio" r:id="rId3" imgW="6206750" imgH="1025478" progId="Visio.Drawing.11">
                  <p:embed/>
                </p:oleObj>
              </mc:Choice>
              <mc:Fallback>
                <p:oleObj name="Visio" r:id="rId3" imgW="6206750" imgH="1025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827881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81000" y="2057400"/>
            <a:ext cx="2819400" cy="1219200"/>
            <a:chOff x="381000" y="2133600"/>
            <a:chExt cx="2819400" cy="1219200"/>
          </a:xfrm>
        </p:grpSpPr>
        <p:sp>
          <p:nvSpPr>
            <p:cNvPr id="6" name="Oval 5"/>
            <p:cNvSpPr/>
            <p:nvPr/>
          </p:nvSpPr>
          <p:spPr>
            <a:xfrm>
              <a:off x="381000" y="2667000"/>
              <a:ext cx="28194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087" name="TextBox 6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7665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9 bit</a:t>
              </a:r>
              <a:endParaRPr lang="id-ID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00400" y="2057400"/>
            <a:ext cx="2819400" cy="1219200"/>
            <a:chOff x="381000" y="2133600"/>
            <a:chExt cx="2819400" cy="1219200"/>
          </a:xfrm>
        </p:grpSpPr>
        <p:sp>
          <p:nvSpPr>
            <p:cNvPr id="9" name="Oval 8"/>
            <p:cNvSpPr/>
            <p:nvPr/>
          </p:nvSpPr>
          <p:spPr>
            <a:xfrm>
              <a:off x="381000" y="2667000"/>
              <a:ext cx="28194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085" name="TextBox 9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7665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9 bit</a:t>
              </a:r>
              <a:endParaRPr lang="id-ID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943600" y="2057400"/>
            <a:ext cx="2819400" cy="1219200"/>
            <a:chOff x="381000" y="2133600"/>
            <a:chExt cx="2819400" cy="1219200"/>
          </a:xfrm>
        </p:grpSpPr>
        <p:sp>
          <p:nvSpPr>
            <p:cNvPr id="12" name="Oval 11"/>
            <p:cNvSpPr/>
            <p:nvPr/>
          </p:nvSpPr>
          <p:spPr>
            <a:xfrm>
              <a:off x="381000" y="2667000"/>
              <a:ext cx="28194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3083" name="TextBox 12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7665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9 bit</a:t>
              </a:r>
              <a:endParaRPr lang="id-ID" sz="24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075" name="Object 1"/>
          <p:cNvGraphicFramePr>
            <a:graphicFrameLocks noChangeAspect="1"/>
          </p:cNvGraphicFramePr>
          <p:nvPr/>
        </p:nvGraphicFramePr>
        <p:xfrm>
          <a:off x="533401" y="4267200"/>
          <a:ext cx="5334000" cy="42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79" name="Equation" r:id="rId5" imgW="2489200" imgH="203200" progId="Equation.3">
                  <p:embed/>
                </p:oleObj>
              </mc:Choice>
              <mc:Fallback>
                <p:oleObj name="Equation" r:id="rId5" imgW="2489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4267200"/>
                        <a:ext cx="5334000" cy="429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547688" y="4876800"/>
          <a:ext cx="7758112" cy="79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0" name="Equation" r:id="rId7" imgW="4203360" imgH="431640" progId="Equation.3">
                  <p:embed/>
                </p:oleObj>
              </mc:Choice>
              <mc:Fallback>
                <p:oleObj name="Equation" r:id="rId7" imgW="420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876800"/>
                        <a:ext cx="7758112" cy="791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533400" y="5867400"/>
          <a:ext cx="7924800" cy="80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1" name="Equation" r:id="rId9" imgW="4203360" imgH="431640" progId="Equation.3">
                  <p:embed/>
                </p:oleObj>
              </mc:Choice>
              <mc:Fallback>
                <p:oleObj name="Equation" r:id="rId9" imgW="420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7924800" cy="808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9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Fungsi Fitness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Tujuan </a:t>
            </a:r>
            <a:r>
              <a:rPr lang="id-ID" i="1" dirty="0" smtClean="0"/>
              <a:t>learning</a:t>
            </a:r>
            <a:r>
              <a:rPr lang="en-US" dirty="0" smtClean="0"/>
              <a:t>? </a:t>
            </a:r>
          </a:p>
          <a:p>
            <a:pPr eaLnBrk="1" hangingPunct="1"/>
            <a:r>
              <a:rPr lang="id-ID" dirty="0" smtClean="0"/>
              <a:t>Aturan</a:t>
            </a:r>
            <a:r>
              <a:rPr lang="en-US" dirty="0" smtClean="0"/>
              <a:t> yang</a:t>
            </a:r>
            <a:r>
              <a:rPr lang="id-ID" dirty="0" smtClean="0"/>
              <a:t> akurasi</a:t>
            </a:r>
            <a:r>
              <a:rPr lang="en-US" dirty="0" err="1" smtClean="0"/>
              <a:t>nya</a:t>
            </a:r>
            <a:r>
              <a:rPr lang="id-ID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b="1" dirty="0" smtClean="0">
                <a:solidFill>
                  <a:srgbClr val="FF0000"/>
                </a:solidFill>
              </a:rPr>
              <a:t>Maksimasi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sz="1100" dirty="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000" b="1" i="1" dirty="0" smtClean="0"/>
              <a:t>f</a:t>
            </a:r>
            <a:r>
              <a:rPr lang="en-US" sz="4000" b="1" dirty="0" smtClean="0"/>
              <a:t> = </a:t>
            </a:r>
            <a:r>
              <a:rPr lang="en-US" sz="4000" b="1" dirty="0" err="1" smtClean="0"/>
              <a:t>akurasi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aturan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33990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6820</TotalTime>
  <Words>649</Words>
  <Application>Microsoft Office PowerPoint</Application>
  <PresentationFormat>On-screen Show (4:3)</PresentationFormat>
  <Paragraphs>193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Constantia</vt:lpstr>
      <vt:lpstr>Courier New</vt:lpstr>
      <vt:lpstr>Wingdings</vt:lpstr>
      <vt:lpstr>Wingdings 2</vt:lpstr>
      <vt:lpstr>Flow</vt:lpstr>
      <vt:lpstr>Office Theme</vt:lpstr>
      <vt:lpstr>Equation</vt:lpstr>
      <vt:lpstr>Visio</vt:lpstr>
      <vt:lpstr>Learning CCH3F3 Kecerdasan Buatan </vt:lpstr>
      <vt:lpstr>AG untuk Learning</vt:lpstr>
      <vt:lpstr>Bagaimana menemukan aturan?</vt:lpstr>
      <vt:lpstr>PowerPoint Presentation</vt:lpstr>
      <vt:lpstr>Aturan yang dihasilkan</vt:lpstr>
      <vt:lpstr>Pemisahan Aturan</vt:lpstr>
      <vt:lpstr>Konversi 3 aturan</vt:lpstr>
      <vt:lpstr>Kromosom</vt:lpstr>
      <vt:lpstr>Fungsi Fitness</vt:lpstr>
      <vt:lpstr>Operator Evolusi</vt:lpstr>
      <vt:lpstr>Crossover (contoh)</vt:lpstr>
      <vt:lpstr>Generational Replacement GA</vt:lpstr>
      <vt:lpstr>Generasi 1 (random: populasi 8 krom)</vt:lpstr>
      <vt:lpstr>PowerPoint Presentation</vt:lpstr>
      <vt:lpstr>Generasi 1 (random: populasi 8 krom)</vt:lpstr>
      <vt:lpstr>Generasi 2 (Populasi 8 krom)</vt:lpstr>
      <vt:lpstr>Generasi 10 (Populasi 8 krom)</vt:lpstr>
      <vt:lpstr>Generasi 50 (Populasi 8 krom)</vt:lpstr>
      <vt:lpstr>Kromosom terbaik</vt:lpstr>
      <vt:lpstr>Kapan Menghentikan Learning?</vt:lpstr>
      <vt:lpstr>Menghentikan evolusi GA</vt:lpstr>
      <vt:lpstr>Perhatian !!!</vt:lpstr>
      <vt:lpstr>Overfit, Oversize, Flexible</vt:lpstr>
      <vt:lpstr>Diskusi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Komputasi Berbasis Evolusi dan Genetika</dc:title>
  <dc:creator>Toshiba</dc:creator>
  <cp:lastModifiedBy>Kurniawan Ramadhani</cp:lastModifiedBy>
  <cp:revision>496</cp:revision>
  <dcterms:created xsi:type="dcterms:W3CDTF">2006-08-16T00:00:00Z</dcterms:created>
  <dcterms:modified xsi:type="dcterms:W3CDTF">2019-10-30T04:03:38Z</dcterms:modified>
</cp:coreProperties>
</file>