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60" r:id="rId2"/>
    <p:sldId id="365" r:id="rId3"/>
    <p:sldId id="364" r:id="rId4"/>
    <p:sldId id="367" r:id="rId5"/>
    <p:sldId id="368" r:id="rId6"/>
    <p:sldId id="369" r:id="rId7"/>
    <p:sldId id="366" r:id="rId8"/>
    <p:sldId id="371" r:id="rId9"/>
    <p:sldId id="372" r:id="rId10"/>
    <p:sldId id="373" r:id="rId11"/>
    <p:sldId id="374" r:id="rId12"/>
    <p:sldId id="370" r:id="rId13"/>
    <p:sldId id="380" r:id="rId14"/>
    <p:sldId id="381" r:id="rId15"/>
    <p:sldId id="382" r:id="rId16"/>
    <p:sldId id="388" r:id="rId17"/>
    <p:sldId id="379" r:id="rId18"/>
    <p:sldId id="375" r:id="rId19"/>
    <p:sldId id="384" r:id="rId20"/>
    <p:sldId id="376" r:id="rId21"/>
    <p:sldId id="301" r:id="rId22"/>
    <p:sldId id="390" r:id="rId23"/>
    <p:sldId id="378" r:id="rId24"/>
    <p:sldId id="389" r:id="rId25"/>
    <p:sldId id="300" r:id="rId26"/>
    <p:sldId id="302" r:id="rId27"/>
    <p:sldId id="387" r:id="rId28"/>
    <p:sldId id="385" r:id="rId29"/>
    <p:sldId id="403" r:id="rId30"/>
    <p:sldId id="404" r:id="rId31"/>
    <p:sldId id="392" r:id="rId32"/>
    <p:sldId id="393" r:id="rId33"/>
    <p:sldId id="377" r:id="rId34"/>
    <p:sldId id="391" r:id="rId35"/>
    <p:sldId id="401" r:id="rId36"/>
    <p:sldId id="402" r:id="rId37"/>
    <p:sldId id="411" r:id="rId38"/>
    <p:sldId id="406" r:id="rId39"/>
    <p:sldId id="407" r:id="rId40"/>
    <p:sldId id="408" r:id="rId41"/>
    <p:sldId id="409" r:id="rId42"/>
    <p:sldId id="410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5" r:id="rId55"/>
    <p:sldId id="424" r:id="rId56"/>
    <p:sldId id="426" r:id="rId57"/>
    <p:sldId id="427" r:id="rId58"/>
    <p:sldId id="428" r:id="rId59"/>
    <p:sldId id="394" r:id="rId60"/>
    <p:sldId id="395" r:id="rId61"/>
    <p:sldId id="398" r:id="rId62"/>
    <p:sldId id="396" r:id="rId63"/>
    <p:sldId id="397" r:id="rId64"/>
    <p:sldId id="285" r:id="rId65"/>
    <p:sldId id="258" r:id="rId6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811FB60-0D82-4DB8-B077-7A8F9413826E}">
          <p14:sldIdLst>
            <p14:sldId id="260"/>
            <p14:sldId id="365"/>
            <p14:sldId id="364"/>
            <p14:sldId id="367"/>
            <p14:sldId id="368"/>
            <p14:sldId id="369"/>
            <p14:sldId id="366"/>
            <p14:sldId id="371"/>
            <p14:sldId id="372"/>
            <p14:sldId id="373"/>
            <p14:sldId id="374"/>
          </p14:sldIdLst>
        </p14:section>
        <p14:section name="STRIPS" id="{80EC4929-0654-42C0-9DD9-39E5152D556F}">
          <p14:sldIdLst>
            <p14:sldId id="370"/>
            <p14:sldId id="380"/>
            <p14:sldId id="381"/>
            <p14:sldId id="382"/>
            <p14:sldId id="388"/>
          </p14:sldIdLst>
        </p14:section>
        <p14:section name="Block World" id="{81D7A1BF-FA43-4106-8C9B-8B9C1333B30C}">
          <p14:sldIdLst>
            <p14:sldId id="379"/>
            <p14:sldId id="375"/>
            <p14:sldId id="384"/>
            <p14:sldId id="376"/>
            <p14:sldId id="301"/>
            <p14:sldId id="390"/>
            <p14:sldId id="378"/>
            <p14:sldId id="389"/>
            <p14:sldId id="300"/>
            <p14:sldId id="302"/>
            <p14:sldId id="387"/>
            <p14:sldId id="385"/>
          </p14:sldIdLst>
        </p14:section>
        <p14:section name="Algorithm" id="{AE147882-A757-427C-9804-12C431D5D2B8}">
          <p14:sldIdLst>
            <p14:sldId id="403"/>
            <p14:sldId id="404"/>
            <p14:sldId id="392"/>
            <p14:sldId id="393"/>
          </p14:sldIdLst>
        </p14:section>
        <p14:section name="Example" id="{E2F1CE2C-085F-4B78-9B60-4563E83E2566}">
          <p14:sldIdLst>
            <p14:sldId id="377"/>
            <p14:sldId id="391"/>
            <p14:sldId id="401"/>
            <p14:sldId id="402"/>
            <p14:sldId id="411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5"/>
            <p14:sldId id="424"/>
            <p14:sldId id="426"/>
            <p14:sldId id="427"/>
            <p14:sldId id="428"/>
          </p14:sldIdLst>
        </p14:section>
        <p14:section name="Problem" id="{D7B812A0-9746-4629-8AD3-C3B59D5EDDC7}">
          <p14:sldIdLst>
            <p14:sldId id="394"/>
            <p14:sldId id="395"/>
            <p14:sldId id="398"/>
            <p14:sldId id="396"/>
            <p14:sldId id="397"/>
            <p14:sldId id="28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386" autoAdjust="0"/>
  </p:normalViewPr>
  <p:slideViewPr>
    <p:cSldViewPr snapToGrid="0" snapToObjects="1">
      <p:cViewPr>
        <p:scale>
          <a:sx n="100" d="100"/>
          <a:sy n="100" d="100"/>
        </p:scale>
        <p:origin x="131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21-Nov-18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21-Nov-18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Goal Stack Planning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074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assumptions: 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Atomic time: Each action is indivisible </a:t>
            </a:r>
          </a:p>
          <a:p>
            <a:r>
              <a:rPr lang="en-US" dirty="0"/>
              <a:t>No concurrent actions are allowed  (though actions do not need to be ordered with respect to each other in the plan)</a:t>
            </a:r>
          </a:p>
          <a:p>
            <a:r>
              <a:rPr lang="en-US" dirty="0"/>
              <a:t>Deterministic actions: The result of actions are completely determined—there is no uncertainty in their effects </a:t>
            </a:r>
          </a:p>
        </p:txBody>
      </p:sp>
    </p:spTree>
    <p:extLst>
      <p:ext uri="{BB962C8B-B14F-4D97-AF65-F5344CB8AC3E}">
        <p14:creationId xmlns:p14="http://schemas.microsoft.com/office/powerpoint/2010/main" val="33730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assumptions: Agent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Agent is the sole cause of change in the world </a:t>
            </a:r>
          </a:p>
          <a:p>
            <a:r>
              <a:rPr lang="en-US" dirty="0"/>
              <a:t>Agent is omniscient:</a:t>
            </a:r>
          </a:p>
          <a:p>
            <a:pPr lvl="1"/>
            <a:r>
              <a:rPr lang="en-US" sz="2400" dirty="0"/>
              <a:t>Has complete knowledge of the state of the world </a:t>
            </a:r>
            <a:endParaRPr lang="en-US" dirty="0"/>
          </a:p>
          <a:p>
            <a:r>
              <a:rPr lang="en-US" dirty="0"/>
              <a:t>Closed World Assumption: </a:t>
            </a:r>
          </a:p>
          <a:p>
            <a:pPr lvl="1"/>
            <a:r>
              <a:rPr lang="en-US" sz="2400" dirty="0"/>
              <a:t>Everything known to be true in the world is included in the state description. </a:t>
            </a:r>
          </a:p>
          <a:p>
            <a:pPr lvl="1"/>
            <a:r>
              <a:rPr lang="en-US" sz="2400" dirty="0"/>
              <a:t>Anything not listed is false. </a:t>
            </a:r>
          </a:p>
        </p:txBody>
      </p:sp>
    </p:spTree>
    <p:extLst>
      <p:ext uri="{BB962C8B-B14F-4D97-AF65-F5344CB8AC3E}">
        <p14:creationId xmlns:p14="http://schemas.microsoft.com/office/powerpoint/2010/main" val="261626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STRIPS and GSP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48569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Stanford Research Institute Problem Solver</a:t>
            </a:r>
          </a:p>
          <a:p>
            <a:r>
              <a:rPr lang="en-US" dirty="0"/>
              <a:t>an automated planner developed by Richard </a:t>
            </a:r>
            <a:r>
              <a:rPr lang="en-US" dirty="0" err="1"/>
              <a:t>Fikes</a:t>
            </a:r>
            <a:r>
              <a:rPr lang="en-US" dirty="0"/>
              <a:t> and Nils Nilsson in 1971 at SRI International</a:t>
            </a:r>
          </a:p>
          <a:p>
            <a:r>
              <a:rPr lang="en-US" dirty="0"/>
              <a:t>States and goal –sentences in FOL.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STRIPS Operators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Operator name</a:t>
            </a:r>
          </a:p>
          <a:p>
            <a:r>
              <a:rPr lang="en-US" dirty="0"/>
              <a:t>Preconditions –a sentence describing the conditions that must occur so that the operator can be executed.</a:t>
            </a:r>
          </a:p>
          <a:p>
            <a:r>
              <a:rPr lang="en-US" dirty="0"/>
              <a:t>Effect –a sentence describing how the world has change as a result of executing the operator. Has 2 parts:</a:t>
            </a:r>
          </a:p>
          <a:p>
            <a:pPr lvl="1"/>
            <a:r>
              <a:rPr lang="en-US" dirty="0"/>
              <a:t>Add-list</a:t>
            </a:r>
          </a:p>
          <a:p>
            <a:pPr lvl="1"/>
            <a:r>
              <a:rPr lang="en-US" dirty="0"/>
              <a:t>Delete-list</a:t>
            </a:r>
          </a:p>
        </p:txBody>
      </p:sp>
    </p:spTree>
    <p:extLst>
      <p:ext uri="{BB962C8B-B14F-4D97-AF65-F5344CB8AC3E}">
        <p14:creationId xmlns:p14="http://schemas.microsoft.com/office/powerpoint/2010/main" val="69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Stack Planning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reasoning strategy used by STRIPS </a:t>
            </a:r>
          </a:p>
          <a:p>
            <a:r>
              <a:rPr lang="en-US" dirty="0"/>
              <a:t>Makes use of a goal stack GS that contains both </a:t>
            </a:r>
            <a:r>
              <a:rPr lang="en-US" dirty="0" err="1"/>
              <a:t>subgoals</a:t>
            </a:r>
            <a:r>
              <a:rPr lang="en-US" dirty="0"/>
              <a:t> and actions that have been proposed to satisfy those </a:t>
            </a:r>
            <a:r>
              <a:rPr lang="en-US" dirty="0" err="1"/>
              <a:t>subgoals</a:t>
            </a:r>
            <a:r>
              <a:rPr lang="en-US" dirty="0"/>
              <a:t>. </a:t>
            </a:r>
          </a:p>
          <a:p>
            <a:r>
              <a:rPr lang="en-US" dirty="0"/>
              <a:t>It also relies on a database DB that describes the current situation, and a set of actions described by precondition, add and delete lists. </a:t>
            </a:r>
          </a:p>
        </p:txBody>
      </p:sp>
    </p:spTree>
    <p:extLst>
      <p:ext uri="{BB962C8B-B14F-4D97-AF65-F5344CB8AC3E}">
        <p14:creationId xmlns:p14="http://schemas.microsoft.com/office/powerpoint/2010/main" val="23841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7C41F1-DA24-4FCD-BE12-C6D5A69091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Current States </a:t>
            </a:r>
          </a:p>
          <a:p>
            <a:r>
              <a:rPr lang="en-US" dirty="0"/>
              <a:t>Problem Stack</a:t>
            </a:r>
          </a:p>
          <a:p>
            <a:r>
              <a:rPr lang="en-US" dirty="0"/>
              <a:t>Operation Set</a:t>
            </a:r>
          </a:p>
          <a:p>
            <a:r>
              <a:rPr lang="en-US" dirty="0"/>
              <a:t>Solution Queue</a:t>
            </a:r>
          </a:p>
          <a:p>
            <a:r>
              <a:rPr lang="en-US" dirty="0"/>
              <a:t>Goal State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Block World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46103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World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Another simple simulation environment</a:t>
            </a:r>
          </a:p>
          <a:p>
            <a:r>
              <a:rPr lang="en-US" dirty="0"/>
              <a:t>The blocks world is a micro-world that consists of a table, a set of blocks and a robot hand.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5058B-B6A8-4CF0-A65B-45F450C5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60" y="3903251"/>
            <a:ext cx="3664014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One block can be put on (above) another block</a:t>
            </a:r>
          </a:p>
          <a:p>
            <a:r>
              <a:rPr lang="en-US" dirty="0"/>
              <a:t>Any number of blocks can be on the table</a:t>
            </a:r>
          </a:p>
          <a:p>
            <a:r>
              <a:rPr lang="en-US" dirty="0"/>
              <a:t>The hand can only hold one block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World Domain Constraints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5058B-B6A8-4CF0-A65B-45F450C5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60" y="3903251"/>
            <a:ext cx="3664014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Planning problem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6208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Blocks States</a:t>
            </a:r>
          </a:p>
          <a:p>
            <a:pPr lvl="1"/>
            <a:r>
              <a:rPr lang="en-US" sz="2400" dirty="0" err="1"/>
              <a:t>ontable</a:t>
            </a:r>
            <a:r>
              <a:rPr lang="en-US" sz="2400" dirty="0"/>
              <a:t>(X) </a:t>
            </a:r>
          </a:p>
          <a:p>
            <a:pPr lvl="1"/>
            <a:r>
              <a:rPr lang="en-US" sz="2400" dirty="0"/>
              <a:t>on(X,Y)</a:t>
            </a:r>
          </a:p>
          <a:p>
            <a:pPr lvl="1"/>
            <a:r>
              <a:rPr lang="en-US" sz="2400" dirty="0"/>
              <a:t>clear(X)</a:t>
            </a:r>
          </a:p>
          <a:p>
            <a:pPr lvl="1"/>
            <a:endParaRPr lang="en-US" sz="2400" dirty="0"/>
          </a:p>
          <a:p>
            <a:r>
              <a:rPr lang="en-US" dirty="0"/>
              <a:t>Hand States</a:t>
            </a:r>
          </a:p>
          <a:p>
            <a:pPr lvl="1"/>
            <a:r>
              <a:rPr lang="en-US" sz="2400" dirty="0" err="1"/>
              <a:t>armempty</a:t>
            </a:r>
            <a:endParaRPr lang="en-US" sz="2400" dirty="0"/>
          </a:p>
          <a:p>
            <a:pPr lvl="1"/>
            <a:r>
              <a:rPr lang="en-US" sz="2400" dirty="0"/>
              <a:t>holding(X)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World Representation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5058B-B6A8-4CF0-A65B-45F450C5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60" y="3903251"/>
            <a:ext cx="3664014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6D0B-31D8-4E82-9657-0B6706E13C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3865-CDF5-4753-B0A8-0C54FC9712A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212B8C-D4DC-497A-8D78-629EB729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World Initial and Goal 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C91E8-30C3-444E-A85C-859B702D0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CD5502-57AA-4592-89AD-28E7D1B5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31" y="3552989"/>
            <a:ext cx="5816156" cy="23132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2F9EFE-366D-45E4-AEA4-C0E30BD3A7E5}"/>
              </a:ext>
            </a:extLst>
          </p:cNvPr>
          <p:cNvSpPr/>
          <p:nvPr/>
        </p:nvSpPr>
        <p:spPr>
          <a:xfrm>
            <a:off x="5753100" y="2242292"/>
            <a:ext cx="2831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SimSun" panose="02010600030101010101" pitchFamily="2" charset="-122"/>
              </a:rPr>
              <a:t>Goals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</a:p>
          <a:p>
            <a:r>
              <a:rPr lang="en-US" altLang="zh-CN" dirty="0" err="1">
                <a:ea typeface="SimSun" panose="02010600030101010101" pitchFamily="2" charset="-122"/>
              </a:rPr>
              <a:t>onTable</a:t>
            </a:r>
            <a:r>
              <a:rPr lang="en-US" altLang="zh-CN" dirty="0">
                <a:ea typeface="SimSun" panose="02010600030101010101" pitchFamily="2" charset="-122"/>
              </a:rPr>
              <a:t>(C) on(B,C) on(A,B) clear(A)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DE79D-851F-411C-B5AD-4D05B0D1DB56}"/>
              </a:ext>
            </a:extLst>
          </p:cNvPr>
          <p:cNvSpPr/>
          <p:nvPr/>
        </p:nvSpPr>
        <p:spPr>
          <a:xfrm>
            <a:off x="901488" y="2288459"/>
            <a:ext cx="21560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SimSun" panose="02010600030101010101" pitchFamily="2" charset="-122"/>
              </a:rPr>
              <a:t>Initial state</a:t>
            </a:r>
            <a:r>
              <a:rPr lang="en-US" altLang="zh-CN" dirty="0">
                <a:ea typeface="SimSun" panose="02010600030101010101" pitchFamily="2" charset="-122"/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ea typeface="SimSun" panose="02010600030101010101" pitchFamily="2" charset="-122"/>
                <a:sym typeface="Wingdings" panose="05000000000000000000" pitchFamily="2" charset="2"/>
              </a:rPr>
              <a:t>onTable</a:t>
            </a:r>
            <a:r>
              <a:rPr lang="en-US" altLang="zh-CN" dirty="0">
                <a:ea typeface="SimSun" panose="02010600030101010101" pitchFamily="2" charset="-122"/>
                <a:sym typeface="Wingdings" panose="05000000000000000000" pitchFamily="2" charset="2"/>
              </a:rPr>
              <a:t>(A) </a:t>
            </a:r>
          </a:p>
          <a:p>
            <a:r>
              <a:rPr lang="en-US" altLang="zh-CN" dirty="0">
                <a:ea typeface="SimSun" panose="02010600030101010101" pitchFamily="2" charset="-122"/>
                <a:sym typeface="Wingdings" panose="05000000000000000000" pitchFamily="2" charset="2"/>
              </a:rPr>
              <a:t>on(C,A) </a:t>
            </a:r>
          </a:p>
          <a:p>
            <a:r>
              <a:rPr lang="en-US" altLang="zh-CN" dirty="0" err="1">
                <a:ea typeface="SimSun" panose="02010600030101010101" pitchFamily="2" charset="-122"/>
                <a:sym typeface="Wingdings" panose="05000000000000000000" pitchFamily="2" charset="2"/>
              </a:rPr>
              <a:t>onTable</a:t>
            </a:r>
            <a:r>
              <a:rPr lang="en-US" altLang="zh-CN" dirty="0">
                <a:ea typeface="SimSun" panose="02010600030101010101" pitchFamily="2" charset="-122"/>
                <a:sym typeface="Wingdings" panose="05000000000000000000" pitchFamily="2" charset="2"/>
              </a:rPr>
              <a:t>(B) </a:t>
            </a:r>
          </a:p>
          <a:p>
            <a:r>
              <a:rPr lang="en-US" altLang="zh-CN" dirty="0">
                <a:ea typeface="SimSun" panose="02010600030101010101" pitchFamily="2" charset="-122"/>
                <a:sym typeface="Wingdings" panose="05000000000000000000" pitchFamily="2" charset="2"/>
              </a:rPr>
              <a:t>clear(B) </a:t>
            </a:r>
          </a:p>
          <a:p>
            <a:r>
              <a:rPr lang="en-US" altLang="zh-CN" dirty="0">
                <a:ea typeface="SimSun" panose="02010600030101010101" pitchFamily="2" charset="-122"/>
                <a:sym typeface="Wingdings" panose="05000000000000000000" pitchFamily="2" charset="2"/>
              </a:rPr>
              <a:t>clear(C)</a:t>
            </a:r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2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7C41F1-DA24-4FCD-BE12-C6D5A69091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Operation Name</a:t>
            </a:r>
          </a:p>
          <a:p>
            <a:r>
              <a:rPr lang="en-US" dirty="0"/>
              <a:t>Precondition</a:t>
            </a:r>
          </a:p>
          <a:p>
            <a:pPr lvl="1"/>
            <a:r>
              <a:rPr lang="en-US" dirty="0"/>
              <a:t>States that must be present at current state</a:t>
            </a:r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States to be add to the current state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State to be removed from current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Set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6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stack(X,Y): </a:t>
            </a:r>
          </a:p>
          <a:p>
            <a:pPr lvl="1"/>
            <a:r>
              <a:rPr lang="en-US" dirty="0"/>
              <a:t>put block X on block Y</a:t>
            </a:r>
          </a:p>
          <a:p>
            <a:r>
              <a:rPr lang="en-US" dirty="0"/>
              <a:t>unstack(X,Y): </a:t>
            </a:r>
          </a:p>
          <a:p>
            <a:pPr lvl="1"/>
            <a:r>
              <a:rPr lang="en-US" dirty="0"/>
              <a:t>remove block X from block Y</a:t>
            </a:r>
          </a:p>
          <a:p>
            <a:r>
              <a:rPr lang="en-US" dirty="0"/>
              <a:t>pickup(X): </a:t>
            </a:r>
          </a:p>
          <a:p>
            <a:pPr lvl="1"/>
            <a:r>
              <a:rPr lang="en-US" dirty="0"/>
              <a:t>pickup block X</a:t>
            </a:r>
          </a:p>
          <a:p>
            <a:r>
              <a:rPr lang="en-US" dirty="0"/>
              <a:t>putdown(X): </a:t>
            </a:r>
          </a:p>
          <a:p>
            <a:pPr lvl="1"/>
            <a:r>
              <a:rPr lang="en-US" dirty="0"/>
              <a:t>put block X on the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World Operations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5058B-B6A8-4CF0-A65B-45F450C5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60" y="3903251"/>
            <a:ext cx="3664014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0A38F19A-AE32-4843-9CC3-764752EC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5867400" cy="6248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STACK(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x,y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) </a:t>
            </a:r>
            <a:endParaRPr lang="id-ID" sz="2000" b="1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P	: CLEAR(y)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HOLDING(x)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A	: ON(</a:t>
            </a:r>
            <a:r>
              <a:rPr lang="en-US" sz="2000" dirty="0" err="1">
                <a:latin typeface="Arial" panose="020B0604020202020204" pitchFamily="34" charset="0"/>
                <a:cs typeface="Arial" pitchFamily="34" charset="0"/>
              </a:rPr>
              <a:t>x,y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 ARMEMPTY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D	: HOLDING(x)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 CLEAR(y)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UNSTACK(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x,y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) </a:t>
            </a:r>
            <a:endParaRPr lang="id-ID" sz="2000" b="1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P	: ON(</a:t>
            </a:r>
            <a:r>
              <a:rPr lang="en-US" sz="2000" dirty="0" err="1">
                <a:latin typeface="Arial" panose="020B0604020202020204" pitchFamily="34" charset="0"/>
                <a:cs typeface="Arial" pitchFamily="34" charset="0"/>
              </a:rPr>
              <a:t>x,y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 CLEAR(x)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 ARMEMPTY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A	: HOLDING(x)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 CLEAR(y)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D	: ON(</a:t>
            </a:r>
            <a:r>
              <a:rPr lang="en-US" sz="2000" dirty="0" err="1">
                <a:latin typeface="Arial" panose="020B0604020202020204" pitchFamily="34" charset="0"/>
                <a:cs typeface="Arial" pitchFamily="34" charset="0"/>
              </a:rPr>
              <a:t>x,y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 ARMEMPTY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PICKUP(x) </a:t>
            </a:r>
            <a:endParaRPr lang="id-ID" sz="2000" b="1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P	: ONTABLE(x)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 CLEAR(x)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 ARMEMPTY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A	: HOLDING(x)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D	: ONTABLE(x)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 ARMEMPTY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PUTDOWN(x) </a:t>
            </a:r>
            <a:endParaRPr lang="id-ID" sz="2000" b="1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P	: HOLDING(x)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A	: ONTABLE(x) 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 ARMEMPTY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D	: HOLDING(x) </a:t>
            </a:r>
            <a:endParaRPr lang="id-ID" sz="2000" dirty="0"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0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6D0B-31D8-4E82-9657-0B6706E13C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3865-CDF5-4753-B0A8-0C54FC9712A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212B8C-D4DC-497A-8D78-629EB729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World 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C91E8-30C3-444E-A85C-859B702D0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98861DB1-5949-46C3-A85F-F27E7156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76942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SimSun" panose="02010600030101010101" pitchFamily="2" charset="-122"/>
              </a:rPr>
              <a:t>?y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4631EB73-569C-4114-9A99-1F46FA88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62542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SimSun" panose="02010600030101010101" pitchFamily="2" charset="-122"/>
              </a:rPr>
              <a:t>?x</a:t>
            </a:r>
          </a:p>
        </p:txBody>
      </p:sp>
      <p:grpSp>
        <p:nvGrpSpPr>
          <p:cNvPr id="22" name="Group 8">
            <a:extLst>
              <a:ext uri="{FF2B5EF4-FFF2-40B4-BE49-F238E27FC236}">
                <a16:creationId xmlns:a16="http://schemas.microsoft.com/office/drawing/2014/main" id="{3692F2A6-A85F-4904-8582-CFD49DBCAD0D}"/>
              </a:ext>
            </a:extLst>
          </p:cNvPr>
          <p:cNvGrpSpPr>
            <a:grpSpLocks/>
          </p:cNvGrpSpPr>
          <p:nvPr/>
        </p:nvGrpSpPr>
        <p:grpSpPr bwMode="auto">
          <a:xfrm>
            <a:off x="2058988" y="1994217"/>
            <a:ext cx="2360612" cy="822325"/>
            <a:chOff x="1297" y="698"/>
            <a:chExt cx="1487" cy="518"/>
          </a:xfrm>
        </p:grpSpPr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0E49BE6A-2084-4FA2-9786-5B3DF8E4E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" y="698"/>
              <a:ext cx="11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No block on top of ?x</a:t>
              </a: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CBC5847E-3949-43F3-BB00-EB9E86182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7" y="9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EB06E3-8F83-46D5-872E-764C0983B1B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172142"/>
            <a:ext cx="2165350" cy="1717675"/>
            <a:chOff x="1968" y="1440"/>
            <a:chExt cx="1364" cy="1082"/>
          </a:xfrm>
        </p:grpSpPr>
        <p:sp>
          <p:nvSpPr>
            <p:cNvPr id="26" name="AutoShape 9">
              <a:extLst>
                <a:ext uri="{FF2B5EF4-FFF2-40B4-BE49-F238E27FC236}">
                  <a16:creationId xmlns:a16="http://schemas.microsoft.com/office/drawing/2014/main" id="{A8A9B4C1-3515-4C6D-8B79-D57C06B49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40"/>
              <a:ext cx="864" cy="72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87188B5F-F26F-4B85-9B0D-882820947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234"/>
              <a:ext cx="1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transformation</a:t>
              </a:r>
            </a:p>
          </p:txBody>
        </p:sp>
      </p:grpSp>
      <p:sp>
        <p:nvSpPr>
          <p:cNvPr id="28" name="AutoShape 11">
            <a:extLst>
              <a:ext uri="{FF2B5EF4-FFF2-40B4-BE49-F238E27FC236}">
                <a16:creationId xmlns:a16="http://schemas.microsoft.com/office/drawing/2014/main" id="{3458EED3-A9E7-4392-82CE-FA851A1E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3100705"/>
            <a:ext cx="1214437" cy="1214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SimSun" panose="02010600030101010101" pitchFamily="2" charset="-122"/>
              </a:rPr>
              <a:t>?y</a:t>
            </a:r>
          </a:p>
        </p:txBody>
      </p:sp>
      <p:sp>
        <p:nvSpPr>
          <p:cNvPr id="29" name="AutoShape 12">
            <a:extLst>
              <a:ext uri="{FF2B5EF4-FFF2-40B4-BE49-F238E27FC236}">
                <a16:creationId xmlns:a16="http://schemas.microsoft.com/office/drawing/2014/main" id="{2E6A836C-1410-4212-B803-3CE43A56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3786505"/>
            <a:ext cx="1214437" cy="1214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SimSun" panose="02010600030101010101" pitchFamily="2" charset="-122"/>
              </a:rPr>
              <a:t>?x</a:t>
            </a: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B59F0B69-0646-4784-B828-B75A35EF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59771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…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5E86FAA8-C8F0-4276-A904-0AD1CC998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23894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…</a:t>
            </a:r>
          </a:p>
        </p:txBody>
      </p:sp>
      <p:grpSp>
        <p:nvGrpSpPr>
          <p:cNvPr id="32" name="Group 25">
            <a:extLst>
              <a:ext uri="{FF2B5EF4-FFF2-40B4-BE49-F238E27FC236}">
                <a16:creationId xmlns:a16="http://schemas.microsoft.com/office/drawing/2014/main" id="{FE1B4F1E-EF37-44EB-87DB-CD94314F0C61}"/>
              </a:ext>
            </a:extLst>
          </p:cNvPr>
          <p:cNvGrpSpPr>
            <a:grpSpLocks/>
          </p:cNvGrpSpPr>
          <p:nvPr/>
        </p:nvGrpSpPr>
        <p:grpSpPr bwMode="auto">
          <a:xfrm>
            <a:off x="6021388" y="2273617"/>
            <a:ext cx="2894012" cy="1431925"/>
            <a:chOff x="3793" y="874"/>
            <a:chExt cx="1823" cy="902"/>
          </a:xfrm>
        </p:grpSpPr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16CA54D0-CFB6-4FD9-B5C9-6F80B2D9C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7" y="874"/>
              <a:ext cx="144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No block on top of ?y nor ?x</a:t>
              </a:r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E8066225-B1E6-4BAE-9BD7-8C96B7FCB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3" y="108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43039B70-4745-411E-9288-1219E0CA1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92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Line 21">
            <a:extLst>
              <a:ext uri="{FF2B5EF4-FFF2-40B4-BE49-F238E27FC236}">
                <a16:creationId xmlns:a16="http://schemas.microsoft.com/office/drawing/2014/main" id="{772EC28C-C08A-4AD1-9FD8-DE4F4F961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5534342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3903C703-93C7-4E86-94DA-D3D6E0FB68A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924742"/>
            <a:ext cx="1828800" cy="457200"/>
            <a:chOff x="3360" y="2544"/>
            <a:chExt cx="1152" cy="288"/>
          </a:xfrm>
        </p:grpSpPr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6B2D58C8-E04E-4498-9B7A-6BDEECEB0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544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On table</a:t>
              </a:r>
            </a:p>
          </p:txBody>
        </p:sp>
        <p:sp>
          <p:nvSpPr>
            <p:cNvPr id="39" name="Line 23">
              <a:extLst>
                <a:ext uri="{FF2B5EF4-FFF2-40B4-BE49-F238E27FC236}">
                  <a16:creationId xmlns:a16="http://schemas.microsoft.com/office/drawing/2014/main" id="{C2D51B4F-30EF-4A48-9DD0-B02F4E61D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8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05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8560D0-B4E5-4A4D-A0D2-EEF1D061A2D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65125" y="2009775"/>
            <a:ext cx="5126438" cy="4025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541D2-1CE7-42B0-9464-130B059E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3093-FA23-4983-A3FF-9BA811757DD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210D83-F911-4B81-8ED8-21C7CCE3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Planning: Search Space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C5C31A-5FDE-400E-90F9-3A256A2711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7C41F1-DA24-4FCD-BE12-C6D5A69091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Manufacture: Automotive, Electronics, ...</a:t>
            </a:r>
          </a:p>
          <a:p>
            <a:r>
              <a:rPr lang="en-US" dirty="0"/>
              <a:t>Elevator Control System</a:t>
            </a:r>
          </a:p>
          <a:p>
            <a:r>
              <a:rPr lang="en-US" dirty="0"/>
              <a:t>Tour guide</a:t>
            </a:r>
          </a:p>
          <a:p>
            <a:r>
              <a:rPr lang="en-US" dirty="0"/>
              <a:t>Course Strategy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Problems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World FOL Definition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7BAE0-5D9C-478E-960B-8C6EDED1E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9" y="1977657"/>
            <a:ext cx="7059404" cy="1907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EB2925-E7E2-4EFC-BE0F-CD8F6908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3976177"/>
            <a:ext cx="6950075" cy="13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GSP Algorithm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0919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Traditional search methods does not fit to a large, real world problem</a:t>
            </a:r>
          </a:p>
          <a:p>
            <a:r>
              <a:rPr lang="en-US" dirty="0"/>
              <a:t>We Need</a:t>
            </a:r>
          </a:p>
          <a:p>
            <a:pPr lvl="1"/>
            <a:r>
              <a:rPr lang="en-US" sz="2400" dirty="0"/>
              <a:t>Problem decomposition</a:t>
            </a:r>
          </a:p>
          <a:p>
            <a:pPr lvl="1"/>
            <a:r>
              <a:rPr lang="en-US" sz="2400" dirty="0"/>
              <a:t>General knowledge</a:t>
            </a:r>
          </a:p>
          <a:p>
            <a:pPr lvl="1"/>
            <a:r>
              <a:rPr lang="en-US" sz="2400" dirty="0"/>
              <a:t>General heuristic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601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7C41F1-DA24-4FCD-BE12-C6D5A69091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Current States </a:t>
            </a:r>
          </a:p>
          <a:p>
            <a:r>
              <a:rPr lang="en-US" dirty="0"/>
              <a:t>Problem Stack</a:t>
            </a:r>
          </a:p>
          <a:p>
            <a:r>
              <a:rPr lang="en-US" dirty="0"/>
              <a:t>Operation Set</a:t>
            </a:r>
          </a:p>
          <a:p>
            <a:r>
              <a:rPr lang="en-US" dirty="0"/>
              <a:t>Solution Queue</a:t>
            </a:r>
          </a:p>
          <a:p>
            <a:r>
              <a:rPr lang="en-US" dirty="0"/>
              <a:t>Goal State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7C41F1-DA24-4FCD-BE12-C6D5A69091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Pick a sub-goal, push into </a:t>
            </a:r>
            <a:r>
              <a:rPr lang="en-US" dirty="0">
                <a:solidFill>
                  <a:srgbClr val="FF0000"/>
                </a:solidFill>
              </a:rPr>
              <a:t>stack</a:t>
            </a:r>
          </a:p>
          <a:p>
            <a:pPr lvl="1"/>
            <a:r>
              <a:rPr lang="en-US" dirty="0"/>
              <a:t>Breakdown its condition in </a:t>
            </a:r>
            <a:r>
              <a:rPr lang="en-US" dirty="0">
                <a:solidFill>
                  <a:srgbClr val="FF0000"/>
                </a:solidFill>
              </a:rPr>
              <a:t>stack</a:t>
            </a:r>
          </a:p>
          <a:p>
            <a:r>
              <a:rPr lang="en-US" dirty="0"/>
              <a:t>If a </a:t>
            </a: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/>
              <a:t> is already satisfied </a:t>
            </a:r>
            <a:br>
              <a:rPr lang="en-US" dirty="0"/>
            </a:br>
            <a:r>
              <a:rPr lang="en-US" dirty="0"/>
              <a:t>(already in </a:t>
            </a:r>
            <a:r>
              <a:rPr lang="en-US" dirty="0">
                <a:solidFill>
                  <a:srgbClr val="00B050"/>
                </a:solidFill>
              </a:rPr>
              <a:t>current state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pop</a:t>
            </a:r>
            <a:r>
              <a:rPr lang="en-US" dirty="0"/>
              <a:t> from stack</a:t>
            </a:r>
          </a:p>
          <a:p>
            <a:r>
              <a:rPr lang="en-US" dirty="0"/>
              <a:t>If a </a:t>
            </a: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/>
              <a:t> is yet to be satisfied, </a:t>
            </a:r>
            <a:br>
              <a:rPr lang="en-US" dirty="0"/>
            </a:br>
            <a:r>
              <a:rPr lang="en-US" dirty="0"/>
              <a:t>select an </a:t>
            </a:r>
            <a:r>
              <a:rPr lang="en-US" dirty="0">
                <a:solidFill>
                  <a:srgbClr val="0000FF"/>
                </a:solidFill>
              </a:rPr>
              <a:t>operator</a:t>
            </a:r>
            <a:r>
              <a:rPr lang="en-US" dirty="0"/>
              <a:t> that will result such condition satisfied, </a:t>
            </a:r>
          </a:p>
          <a:p>
            <a:r>
              <a:rPr lang="en-US" dirty="0">
                <a:solidFill>
                  <a:srgbClr val="FF0000"/>
                </a:solidFill>
              </a:rPr>
              <a:t>push</a:t>
            </a:r>
            <a:r>
              <a:rPr lang="en-US" dirty="0"/>
              <a:t> operator and its precondition into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7C41F1-DA24-4FCD-BE12-C6D5A69091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If an </a:t>
            </a:r>
            <a:r>
              <a:rPr lang="en-US" dirty="0">
                <a:solidFill>
                  <a:srgbClr val="0000FF"/>
                </a:solidFill>
              </a:rPr>
              <a:t>operator</a:t>
            </a:r>
            <a:r>
              <a:rPr lang="en-US" dirty="0"/>
              <a:t> in stack is satisfied </a:t>
            </a:r>
            <a:br>
              <a:rPr lang="en-US" dirty="0"/>
            </a:br>
            <a:r>
              <a:rPr lang="en-US" dirty="0"/>
              <a:t>(all condition cleared),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pop</a:t>
            </a:r>
            <a:r>
              <a:rPr lang="en-US" sz="2400" dirty="0"/>
              <a:t> from stack, add to </a:t>
            </a:r>
            <a:r>
              <a:rPr lang="en-US" sz="2400" dirty="0">
                <a:solidFill>
                  <a:srgbClr val="0000FF"/>
                </a:solidFill>
              </a:rPr>
              <a:t>solution</a:t>
            </a:r>
            <a:r>
              <a:rPr lang="en-US" sz="2400" dirty="0"/>
              <a:t> queue</a:t>
            </a:r>
          </a:p>
          <a:p>
            <a:pPr lvl="1"/>
            <a:r>
              <a:rPr lang="en-US" sz="2400" dirty="0"/>
              <a:t>Update </a:t>
            </a:r>
            <a:r>
              <a:rPr lang="en-US" sz="2400" dirty="0">
                <a:solidFill>
                  <a:srgbClr val="00B050"/>
                </a:solidFill>
              </a:rPr>
              <a:t>current state</a:t>
            </a:r>
          </a:p>
          <a:p>
            <a:r>
              <a:rPr lang="en-US" dirty="0"/>
              <a:t>Repeat until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stack</a:t>
            </a:r>
            <a:r>
              <a:rPr lang="en-US" sz="2400" dirty="0"/>
              <a:t> is empty or </a:t>
            </a:r>
          </a:p>
          <a:p>
            <a:pPr lvl="1"/>
            <a:r>
              <a:rPr lang="en-US" sz="2400" dirty="0"/>
              <a:t>all goal state already in current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Block World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065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145629-0CE8-43E5-AD72-6375C3C996C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48683" y="2436145"/>
            <a:ext cx="8326438" cy="28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We have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Goal stack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Current state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Solution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619500"/>
            <a:ext cx="4181475" cy="2276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6795" y="3619500"/>
            <a:ext cx="4181475" cy="1019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6795" y="4781550"/>
            <a:ext cx="4181475" cy="1104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B5641E-E400-4236-A269-877AA57AA605}"/>
              </a:ext>
            </a:extLst>
          </p:cNvPr>
          <p:cNvSpPr/>
          <p:nvPr/>
        </p:nvSpPr>
        <p:spPr>
          <a:xfrm>
            <a:off x="419453" y="365082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Goal stack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CCEA6-C9D6-4659-894A-FDF9265E2E66}"/>
              </a:ext>
            </a:extLst>
          </p:cNvPr>
          <p:cNvSpPr/>
          <p:nvPr/>
        </p:nvSpPr>
        <p:spPr>
          <a:xfrm>
            <a:off x="4712681" y="3619500"/>
            <a:ext cx="1410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Current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28177-9A06-42DA-AD23-C63F4B6AF44B}"/>
              </a:ext>
            </a:extLst>
          </p:cNvPr>
          <p:cNvSpPr/>
          <p:nvPr/>
        </p:nvSpPr>
        <p:spPr>
          <a:xfrm>
            <a:off x="4733965" y="4841353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Solution Queue</a:t>
            </a:r>
          </a:p>
        </p:txBody>
      </p:sp>
    </p:spTree>
    <p:extLst>
      <p:ext uri="{BB962C8B-B14F-4D97-AF65-F5344CB8AC3E}">
        <p14:creationId xmlns:p14="http://schemas.microsoft.com/office/powerpoint/2010/main" val="28605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First, put all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Initial State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B050"/>
                </a:solidFill>
              </a:rPr>
              <a:t>Current State</a:t>
            </a:r>
          </a:p>
          <a:p>
            <a:r>
              <a:rPr lang="en-US" sz="2000" dirty="0"/>
              <a:t>And push all </a:t>
            </a:r>
            <a:r>
              <a:rPr lang="en-US" sz="2000" b="1" dirty="0">
                <a:solidFill>
                  <a:srgbClr val="0000FF"/>
                </a:solidFill>
              </a:rPr>
              <a:t>Goal State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0000"/>
                </a:solidFill>
              </a:rPr>
              <a:t>Goal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OnTable(A)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OnTable(D)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ArmEmpty   Clear(B)  Clear(C)  Clear(D)</a:t>
            </a:r>
            <a:endParaRPr lang="en-US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41663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Repeat: read the stack from the top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if a state/condition is already in current, pop from stack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+mj-lt"/>
              </a:rPr>
              <a:t>OnTable(A)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+mj-lt"/>
              </a:rPr>
              <a:t>OnTable(D)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</a:t>
            </a:r>
            <a:r>
              <a:rPr lang="en-US" sz="1400" b="1" dirty="0">
                <a:latin typeface="+mj-lt"/>
                <a:sym typeface="Symbol" panose="05050102010706020507" pitchFamily="18" charset="2"/>
              </a:rPr>
              <a:t>OnTable(A)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</a:t>
            </a:r>
            <a:r>
              <a:rPr lang="en-US" sz="1400" b="1" dirty="0">
                <a:latin typeface="+mj-lt"/>
                <a:cs typeface="Arial" pitchFamily="34" charset="0"/>
                <a:sym typeface="Symbol"/>
              </a:rPr>
              <a:t>OnTable(D)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   ArmEmpty   Clear(B)  Clear(C)  Clear(D)</a:t>
            </a:r>
            <a:endParaRPr lang="en-US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0296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7" presetClass="exit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If a state is not yet in current, select an operator that will satisfy such state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ArmEmpty   Clear(B)  Clear(C)  Clear(D)</a:t>
            </a:r>
            <a:endParaRPr lang="en-US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2E9139AB-D99A-4293-B01D-6B01E1E0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21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If a state is not yet in current, select an operator that will satisfy such state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ArmEmpty   Clear(B)  Clear(C)  Clear(D)</a:t>
            </a:r>
            <a:endParaRPr lang="en-US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2E9139AB-D99A-4293-B01D-6B01E1E0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21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7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7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7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750" autoRev="1" fill="remov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750" autoRev="1" fill="remov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750" autoRev="1" fill="remov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750" autoRev="1" fill="remov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750" autoRev="1" fill="remov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750" autoRev="1" fill="remov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750" autoRev="1" fill="remov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autoRev="1" fill="remov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Traditional Elevator Control</a:t>
            </a:r>
          </a:p>
          <a:p>
            <a:pPr lvl="1"/>
            <a:r>
              <a:rPr lang="en-US" dirty="0"/>
              <a:t>One direction (up/down) until no further destination in the same direction is requested</a:t>
            </a:r>
          </a:p>
          <a:p>
            <a:endParaRPr lang="en-US" dirty="0"/>
          </a:p>
          <a:p>
            <a:r>
              <a:rPr lang="en-US" dirty="0"/>
              <a:t>Imagine the building has hundreds level</a:t>
            </a:r>
          </a:p>
          <a:p>
            <a:r>
              <a:rPr lang="en-US" dirty="0"/>
              <a:t>Or the building is applying VIP-level passenger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Control System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87851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Add the operator and its precondition to stack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Repeat the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ArmEmpty   Clear(B)  Clear(C)  Clear(D)</a:t>
            </a:r>
            <a:endParaRPr lang="en-US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2E9139AB-D99A-4293-B01D-6B01E1E0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21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5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Clear(A) is not satisfied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Select operator that will result clear(A)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+mj-lt"/>
              </a:rPr>
              <a:t>Clear(A)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ArmEmpty   Clear(B)  Clear(C)  Clear(D)</a:t>
            </a:r>
            <a:endParaRPr lang="en-US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6CA51D27-0906-4D20-991E-59A3EC678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21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Unstack(?,A) will result Clear(A)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Since B is On A, call Unstack(B,A)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ArmEmpty   Clear(B)  Clear(C)  Clear(D)</a:t>
            </a:r>
            <a:endParaRPr lang="en-US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6CA51D27-0906-4D20-991E-59A3EC678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21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0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Add Unstack(B,A) and its precondition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Continue process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Clear(B)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ArmEmpty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Unstack(B,A)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ArmEmpty   Clear(B)  Clear(C)  Clear(D)</a:t>
            </a:r>
            <a:endParaRPr lang="en-US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6CA51D27-0906-4D20-991E-59A3EC678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21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3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All Unstack(B,A) precondition is satisfied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Pop </a:t>
            </a:r>
            <a:r>
              <a:rPr lang="en-US" sz="1800" dirty="0"/>
              <a:t>Unstack(B,A) from stack, add to Solution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Clear(B)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ArmEmpty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Unstack(B,A)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+mj-lt"/>
              </a:rPr>
              <a:t>On(B,A)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</a:t>
            </a:r>
            <a:r>
              <a:rPr lang="en-US" sz="1400" b="1" dirty="0">
                <a:latin typeface="+mj-lt"/>
                <a:cs typeface="Arial" pitchFamily="34" charset="0"/>
                <a:sym typeface="Symbol"/>
              </a:rPr>
              <a:t>ArmEmpty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   </a:t>
            </a:r>
            <a:r>
              <a:rPr lang="en-US" sz="1400" b="1" dirty="0">
                <a:latin typeface="+mj-lt"/>
                <a:cs typeface="Arial" pitchFamily="34" charset="0"/>
                <a:sym typeface="Symbol"/>
              </a:rPr>
              <a:t>Clear(B)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  Clear(C)  Clear(D)</a:t>
            </a:r>
            <a:endParaRPr lang="en-US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5448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7EE813F-6C92-4429-8A7C-46832C2C8B6B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On(B,A)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ArmEmpty   Clear(B)  Clear(C)  Clear(D)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+mj-lt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When an operation added to solution, update the current state according to the operation set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b="1" strike="sngStrike" dirty="0">
                <a:solidFill>
                  <a:srgbClr val="FF0000"/>
                </a:solidFill>
                <a:latin typeface="+mj-lt"/>
              </a:rPr>
              <a:t>On(B,A)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 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</a:t>
            </a:r>
            <a:r>
              <a:rPr lang="en-US" sz="1400" b="1" strike="sngStrike" dirty="0">
                <a:solidFill>
                  <a:srgbClr val="FF0000"/>
                </a:solidFill>
                <a:latin typeface="+mj-lt"/>
                <a:cs typeface="Arial" pitchFamily="34" charset="0"/>
                <a:sym typeface="Symbol"/>
              </a:rPr>
              <a:t>ArmEmpty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   Clear(B)  Clear(C)  Clear(D)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 Holding(B) </a:t>
            </a:r>
            <a:r>
              <a:rPr lang="en-US" sz="1400" b="1" dirty="0">
                <a:solidFill>
                  <a:srgbClr val="0000FF"/>
                </a:solidFill>
                <a:cs typeface="Arial" pitchFamily="34" charset="0"/>
                <a:sym typeface="Symbol"/>
              </a:rPr>
              <a:t> Clear(A) </a:t>
            </a:r>
            <a:endParaRPr 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57A7D039-24DB-4BD5-B542-2CD296677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  <a:sym typeface="Symbol" panose="05050102010706020507" pitchFamily="18" charset="2"/>
              </a:rPr>
              <a:t>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Clear(B)  Clear(C)  Clear(D)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Holding(B)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</a:t>
            </a:r>
            <a:r>
              <a:rPr lang="en-US" sz="1400" b="1" dirty="0">
                <a:solidFill>
                  <a:schemeClr val="tx1"/>
                </a:solidFill>
                <a:cs typeface="Arial" pitchFamily="34" charset="0"/>
                <a:sym typeface="Symbol"/>
              </a:rPr>
              <a:t>Clear(A)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Continue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Choose operator to hold C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9" name="Text Box 1">
            <a:extLst>
              <a:ext uri="{FF2B5EF4-FFF2-40B4-BE49-F238E27FC236}">
                <a16:creationId xmlns:a16="http://schemas.microsoft.com/office/drawing/2014/main" id="{7839D469-C806-4622-8C64-324EA5314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21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70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  <a:sym typeface="Symbol" panose="05050102010706020507" pitchFamily="18" charset="2"/>
              </a:rPr>
              <a:t>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Clear(B)  Clear(C)  Clear(D)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Holding(B)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Clear(A) 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Both Unstack(C,?) and </a:t>
            </a:r>
            <a:r>
              <a:rPr lang="en-US" sz="2000" dirty="0" err="1"/>
              <a:t>PickUp</a:t>
            </a:r>
            <a:r>
              <a:rPr lang="en-US" sz="2000" dirty="0"/>
              <a:t>(C) results Holding(C)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But since C is on table, </a:t>
            </a:r>
            <a:r>
              <a:rPr lang="en-US" sz="2000" dirty="0" err="1"/>
              <a:t>PickUp</a:t>
            </a:r>
            <a:r>
              <a:rPr lang="en-US" sz="2000" dirty="0"/>
              <a:t> is selected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OnTable(C)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ArmEmpty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  <a:latin typeface="+mj-lt"/>
              </a:rPr>
              <a:t>PickUp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9" name="Text Box 1">
            <a:extLst>
              <a:ext uri="{FF2B5EF4-FFF2-40B4-BE49-F238E27FC236}">
                <a16:creationId xmlns:a16="http://schemas.microsoft.com/office/drawing/2014/main" id="{7839D469-C806-4622-8C64-324EA5314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21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2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The arm is currently holding B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Choose operator to release arm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  <a:sym typeface="Symbol" panose="05050102010706020507" pitchFamily="18" charset="2"/>
              </a:rPr>
              <a:t>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</a:t>
            </a:r>
            <a:r>
              <a:rPr lang="en-US" sz="1400" b="1" dirty="0">
                <a:latin typeface="+mj-lt"/>
                <a:cs typeface="Arial" pitchFamily="34" charset="0"/>
                <a:sym typeface="Symbol"/>
              </a:rPr>
              <a:t>OnTable(C)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  OnTable(D)   Clear(B)  </a:t>
            </a:r>
            <a:r>
              <a:rPr lang="en-US" sz="1400" b="1" dirty="0">
                <a:latin typeface="+mj-lt"/>
                <a:cs typeface="Arial" pitchFamily="34" charset="0"/>
                <a:sym typeface="Symbol"/>
              </a:rPr>
              <a:t>Clear(C)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Clear(D)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Holding(B)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Clear(A) 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OnTable(C)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ArmEmpty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  <a:latin typeface="+mj-lt"/>
              </a:rPr>
              <a:t>PickUp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BCE327D9-635C-4171-8C24-3503A6D0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21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Stack(B,?) and Putdown(B) both results ArmEmpty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Start from the 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  <a:sym typeface="Symbol" panose="05050102010706020507" pitchFamily="18" charset="2"/>
              </a:rPr>
              <a:t>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</a:t>
            </a:r>
            <a:r>
              <a:rPr lang="en-US" sz="1400" b="1" dirty="0">
                <a:latin typeface="+mj-lt"/>
                <a:cs typeface="Arial" pitchFamily="34" charset="0"/>
                <a:sym typeface="Symbol"/>
              </a:rPr>
              <a:t>OnTable(C)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  OnTable(D)   Clear(B)  </a:t>
            </a:r>
            <a:r>
              <a:rPr lang="en-US" sz="1400" b="1" dirty="0">
                <a:latin typeface="+mj-lt"/>
                <a:cs typeface="Arial" pitchFamily="34" charset="0"/>
                <a:sym typeface="Symbol"/>
              </a:rPr>
              <a:t>Clear(C)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Clear(D)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Holding(B)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Clear(A) 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ArmEmpty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  <a:latin typeface="+mj-lt"/>
              </a:rPr>
              <a:t>PickUp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BCE327D9-635C-4171-8C24-3503A6D0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21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Now the elevator must be smart</a:t>
            </a:r>
          </a:p>
          <a:p>
            <a:pPr lvl="1"/>
            <a:r>
              <a:rPr lang="en-US" sz="2400" dirty="0"/>
              <a:t>Not learning</a:t>
            </a:r>
          </a:p>
          <a:p>
            <a:pPr lvl="1"/>
            <a:r>
              <a:rPr lang="en-US" sz="2400" dirty="0"/>
              <a:t>Not reasoning</a:t>
            </a:r>
          </a:p>
          <a:p>
            <a:pPr lvl="1"/>
            <a:r>
              <a:rPr lang="en-US" sz="2400" dirty="0"/>
              <a:t>Not just searching</a:t>
            </a:r>
          </a:p>
          <a:p>
            <a:pPr lvl="1"/>
            <a:r>
              <a:rPr lang="en-US" sz="2400" dirty="0"/>
              <a:t>But PLANNING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Control System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8986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Stack(B,A) will nullify previous operation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we need to </a:t>
            </a:r>
            <a:r>
              <a:rPr lang="en-US" sz="2000" dirty="0" err="1"/>
              <a:t>PickUp</a:t>
            </a:r>
            <a:r>
              <a:rPr lang="en-US" sz="2000" dirty="0"/>
              <a:t>(C), so Stack(B,D) is chosen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  <a:sym typeface="Symbol" panose="05050102010706020507" pitchFamily="18" charset="2"/>
              </a:rPr>
              <a:t>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Clear(B)  Clear(C)  Clear(D)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Holding(B)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Clear(A) 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Clear(D)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Holding(B)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Stack(B,D)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ArmEmpty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  <a:latin typeface="+mj-lt"/>
              </a:rPr>
              <a:t>PickUp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8893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All Stack(B,D) preconditions satisfied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Update Current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  <a:sym typeface="Symbol" panose="05050102010706020507" pitchFamily="18" charset="2"/>
              </a:rPr>
              <a:t>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Clear(B)  Clear(C)  </a:t>
            </a:r>
            <a:r>
              <a:rPr lang="en-US" sz="1400" b="1" dirty="0">
                <a:latin typeface="+mj-lt"/>
                <a:cs typeface="Arial" pitchFamily="34" charset="0"/>
                <a:sym typeface="Symbol"/>
              </a:rPr>
              <a:t>Clear(D)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b="1" dirty="0">
                <a:solidFill>
                  <a:schemeClr val="tx1"/>
                </a:solidFill>
                <a:sym typeface="Symbol" panose="05050102010706020507" pitchFamily="18" charset="2"/>
              </a:rPr>
              <a:t>Holding(B)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Clear(A) 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Clear(D)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Holding(B)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Stack(B,D)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ArmEmpty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  <a:latin typeface="+mj-lt"/>
              </a:rPr>
              <a:t>PickUp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Stack(B,D)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2245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9FB120-4D6D-4F8F-A8B8-C4065DCFFFF1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  <a:sym typeface="Symbol" panose="05050102010706020507" pitchFamily="18" charset="2"/>
              </a:rPr>
              <a:t>OnTable(A) </a:t>
            </a:r>
            <a:r>
              <a:rPr lang="en-US" sz="1400" dirty="0">
                <a:latin typeface="+mj-lt"/>
                <a:cs typeface="Arial" pitchFamily="34" charset="0"/>
                <a:sym typeface="Symbol"/>
              </a:rPr>
              <a:t> OnTable(C)  OnTable(D)   Clear(B)  Clear(C)  Clear(D)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Holding(B)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Clear(A) 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All Stack(B,D) preconditions satisfied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Update Current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sym typeface="Symbol" panose="05050102010706020507" pitchFamily="18" charset="2"/>
              </a:rPr>
              <a:t>OnTable(A) </a:t>
            </a:r>
            <a:r>
              <a:rPr lang="en-US" sz="1400" dirty="0">
                <a:cs typeface="Arial" pitchFamily="34" charset="0"/>
                <a:sym typeface="Symbol"/>
              </a:rPr>
              <a:t> OnTable(C)  OnTable(D)   Clear(B)  Clear(C)  </a:t>
            </a:r>
            <a:r>
              <a:rPr lang="en-US" sz="1400" b="1" strike="sngStrike" dirty="0">
                <a:solidFill>
                  <a:srgbClr val="FF0000"/>
                </a:solidFill>
                <a:cs typeface="Arial" pitchFamily="34" charset="0"/>
                <a:sym typeface="Symbol"/>
              </a:rPr>
              <a:t>Clear(D)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b="1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Holding(B)</a:t>
            </a:r>
            <a:r>
              <a:rPr lang="en-US" sz="1400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Clear(A) 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 On(B,D)  ArmEmpty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Stack(B,D)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632A2-AC90-4F49-8EA5-0AD21CED7E57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ArmEmpty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  <a:latin typeface="+mj-lt"/>
              </a:rPr>
              <a:t>PickUp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63E17C-9D60-45E3-9EDC-21018F6D38E7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D949307D-E4C3-4CEE-A0A5-F83F511BD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b="1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b="1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36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All </a:t>
            </a:r>
            <a:r>
              <a:rPr lang="en-US" sz="2000" dirty="0" err="1"/>
              <a:t>PickUp</a:t>
            </a:r>
            <a:r>
              <a:rPr lang="en-US" sz="2000" dirty="0"/>
              <a:t>(C) preconditions satisfied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Update Current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OnTable(A)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OnTable(C)  OnTable(D)   Clear(B)  Clear(C) 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Clear(A)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On(B,D)  </a:t>
            </a:r>
            <a:r>
              <a:rPr lang="en-US" sz="1400" b="1" dirty="0">
                <a:solidFill>
                  <a:schemeClr val="tx1"/>
                </a:solidFill>
                <a:sym typeface="Symbol" panose="05050102010706020507" pitchFamily="18" charset="2"/>
              </a:rPr>
              <a:t>ArmEmpty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ArmEmpty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  <a:latin typeface="+mj-lt"/>
              </a:rPr>
              <a:t>PickUp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Stack(B,D)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</a:rPr>
              <a:t>PickUp</a:t>
            </a:r>
            <a:r>
              <a:rPr lang="en-US" sz="1400" b="1" dirty="0">
                <a:solidFill>
                  <a:srgbClr val="0000FF"/>
                </a:solidFill>
              </a:rPr>
              <a:t>(C)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341454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9FB120-4D6D-4F8F-A8B8-C4065DCFFFF1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OnTable(A)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OnTable(C)  OnTable(D)   Clear(B)  Clear(C) 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Clear(A)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On(B,D)  ArmEmpty</a:t>
            </a:r>
          </a:p>
          <a:p>
            <a:pPr>
              <a:lnSpc>
                <a:spcPct val="12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All </a:t>
            </a:r>
            <a:r>
              <a:rPr lang="en-US" sz="2000" dirty="0" err="1"/>
              <a:t>PickUp</a:t>
            </a:r>
            <a:r>
              <a:rPr lang="en-US" sz="2000" dirty="0"/>
              <a:t>(C) preconditions satisfied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Update Current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OnTable(A)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</a:t>
            </a:r>
            <a:r>
              <a:rPr lang="en-US" sz="1400" b="1" strike="sngStrike" dirty="0">
                <a:solidFill>
                  <a:srgbClr val="FF0000"/>
                </a:solidFill>
                <a:cs typeface="Arial" pitchFamily="34" charset="0"/>
                <a:sym typeface="Symbol"/>
              </a:rPr>
              <a:t>OnTable(C)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  OnTable(D)   Clear(B)  Clear(C) </a:t>
            </a:r>
            <a:b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Clear(A)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On(B,D)  </a:t>
            </a:r>
            <a:r>
              <a:rPr lang="en-US" sz="1400" b="1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ArmEmpty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cs typeface="Arial" pitchFamily="34" charset="0"/>
                <a:sym typeface="Symbol"/>
              </a:rPr>
              <a:t> Holding(C)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Stack(B,D)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</a:rPr>
              <a:t>PickUp</a:t>
            </a:r>
            <a:r>
              <a:rPr lang="en-US" sz="1400" b="1" dirty="0">
                <a:solidFill>
                  <a:srgbClr val="0000FF"/>
                </a:solidFill>
              </a:rPr>
              <a:t>(C)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632A2-AC90-4F49-8EA5-0AD21CED7E57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63E17C-9D60-45E3-9EDC-21018F6D38E7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45A1E180-B64C-4970-93F8-0104669D5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b="1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b="1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82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All Stack(C,A) preconditions satisfied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Update Current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OnTable(A)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OnTable(D)  Clear(B)  Clear(C)  Clear(A)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On(B,D)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</a:t>
            </a:r>
            <a:r>
              <a:rPr lang="en-US" sz="1400" b="1" dirty="0">
                <a:solidFill>
                  <a:schemeClr val="tx1"/>
                </a:solidFill>
                <a:cs typeface="Arial" pitchFamily="34" charset="0"/>
                <a:sym typeface="Symbol"/>
              </a:rPr>
              <a:t>Holding(C)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Stack(B,D)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</a:rPr>
              <a:t>PickUp</a:t>
            </a:r>
            <a:r>
              <a:rPr lang="en-US" sz="1400" b="1" dirty="0">
                <a:solidFill>
                  <a:srgbClr val="0000FF"/>
                </a:solidFill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Stack(C,A)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41022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9FB120-4D6D-4F8F-A8B8-C4065DCFFFF1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OnTable(A)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OnTable(D)  Clear(B)  Clear(C)  Clear(A) </a:t>
            </a:r>
            <a:r>
              <a:rPr lang="en-US" sz="1400" dirty="0">
                <a:solidFill>
                  <a:schemeClr val="tx1"/>
                </a:solidFill>
                <a:sym typeface="Symbol" panose="05050102010706020507" pitchFamily="18" charset="2"/>
              </a:rPr>
              <a:t> On(B,D)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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  <a:sym typeface="Symbol"/>
              </a:rPr>
              <a:t>Holding(C)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OnTable(A)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itchFamily="34" charset="0"/>
                <a:sym typeface="Symbol"/>
              </a:rPr>
              <a:t> OnTable(D)  Clear(B)  Clear(C)  </a:t>
            </a:r>
            <a:r>
              <a:rPr lang="en-US" sz="1400" b="1" strike="sngStrike" dirty="0">
                <a:solidFill>
                  <a:srgbClr val="FF0000"/>
                </a:solidFill>
                <a:latin typeface="+mj-lt"/>
                <a:cs typeface="Arial" pitchFamily="34" charset="0"/>
                <a:sym typeface="Symbol"/>
              </a:rPr>
              <a:t>Clear(A)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itchFamily="34" charset="0"/>
                <a:sym typeface="Symbol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 On(B,D)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itchFamily="34" charset="0"/>
                <a:sym typeface="Symbol"/>
              </a:rPr>
              <a:t> </a:t>
            </a:r>
            <a:r>
              <a:rPr lang="en-US" sz="1400" b="1" strike="sngStrike" dirty="0">
                <a:solidFill>
                  <a:srgbClr val="FF0000"/>
                </a:solidFill>
                <a:latin typeface="+mj-lt"/>
                <a:cs typeface="Arial" pitchFamily="34" charset="0"/>
                <a:sym typeface="Symbol"/>
              </a:rPr>
              <a:t>Holding(C)</a:t>
            </a:r>
            <a:r>
              <a:rPr lang="en-US" sz="1400" b="1" dirty="0">
                <a:latin typeface="+mj-lt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  <a:sym typeface="Symbol" panose="05050102010706020507" pitchFamily="18" charset="2"/>
              </a:rPr>
              <a:t> </a:t>
            </a:r>
            <a:r>
              <a:rPr lang="en-US" sz="1400" b="1" dirty="0">
                <a:solidFill>
                  <a:srgbClr val="0000FF"/>
                </a:solidFill>
                <a:latin typeface="+mj-lt"/>
                <a:cs typeface="Arial" pitchFamily="34" charset="0"/>
              </a:rPr>
              <a:t>On(C,A)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+mj-lt"/>
                <a:cs typeface="Arial" pitchFamily="34" charset="0"/>
              </a:rPr>
              <a:t>ArmEmpty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" pitchFamily="34" charset="0"/>
              </a:rPr>
              <a:t> </a:t>
            </a:r>
            <a:endParaRPr lang="en-US" sz="1400" strike="sngStrike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All Stack(C,A) preconditions satisfied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Update Current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Stack(B,D)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</a:rPr>
              <a:t>PickUp</a:t>
            </a:r>
            <a:r>
              <a:rPr lang="en-US" sz="1400" b="1" dirty="0">
                <a:solidFill>
                  <a:srgbClr val="0000FF"/>
                </a:solidFill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Stack(C,A)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632A2-AC90-4F49-8EA5-0AD21CED7E57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Holding(C)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Stack(C,A)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On(B,D)</a:t>
            </a:r>
            <a:endParaRPr lang="en-US" sz="13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63E17C-9D60-45E3-9EDC-21018F6D38E7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45A1E180-B64C-4970-93F8-0104669D5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2847974"/>
            <a:ext cx="4191001" cy="335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CLEAR(y)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HOLDING(x)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	: ON(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b="1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D	: HOLDING(x)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CLEAR(y)</a:t>
            </a:r>
            <a:endParaRPr lang="id-ID" sz="1200" b="1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UNSTACK(</a:t>
            </a:r>
            <a:r>
              <a:rPr lang="en-US" sz="1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CLEAR(y)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CLEAR(x)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PUTDOWN(x) </a:t>
            </a:r>
            <a:endParaRPr lang="id-ID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	: ONTABLE(x) </a:t>
            </a:r>
            <a:r>
              <a:rPr lang="en-US" sz="1200" dirty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D	: HOLDING(x) 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64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306942-7C1D-4416-9916-A98388252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Stack Empty, Goal Reached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OnTable(A)</a:t>
            </a:r>
            <a:r>
              <a:rPr lang="en-US" sz="2000" dirty="0">
                <a:cs typeface="Arial" pitchFamily="34" charset="0"/>
                <a:sym typeface="Symbol"/>
              </a:rPr>
              <a:t>  </a:t>
            </a:r>
            <a:r>
              <a:rPr lang="en-US" sz="2000" dirty="0"/>
              <a:t>OnTable(D)</a:t>
            </a:r>
            <a:r>
              <a:rPr lang="en-US" sz="2000" dirty="0">
                <a:cs typeface="Arial" pitchFamily="34" charset="0"/>
                <a:sym typeface="Symbol"/>
              </a:rPr>
              <a:t>  </a:t>
            </a:r>
            <a:r>
              <a:rPr lang="en-US" sz="2000" dirty="0"/>
              <a:t>On(C,A)</a:t>
            </a:r>
            <a:r>
              <a:rPr lang="en-US" sz="2000" dirty="0">
                <a:cs typeface="Arial" pitchFamily="34" charset="0"/>
                <a:sym typeface="Symbol"/>
              </a:rPr>
              <a:t>  </a:t>
            </a:r>
            <a:r>
              <a:rPr lang="en-US" sz="2000" dirty="0"/>
              <a:t>On(B,D)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1F722-07D4-4C83-984F-0B6804863740}"/>
              </a:ext>
            </a:extLst>
          </p:cNvPr>
          <p:cNvSpPr/>
          <p:nvPr/>
        </p:nvSpPr>
        <p:spPr>
          <a:xfrm>
            <a:off x="4690247" y="3101305"/>
            <a:ext cx="4181475" cy="127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OnTable(A)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itchFamily="34" charset="0"/>
                <a:sym typeface="Symbol"/>
              </a:rPr>
              <a:t> OnTable(D)  Clear(B)  Clear(C)  </a:t>
            </a:r>
            <a:r>
              <a:rPr lang="en-US" sz="1400" b="1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On(B,D)</a:t>
            </a:r>
            <a:r>
              <a:rPr lang="en-US" sz="14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itchFamily="34" charset="0"/>
                <a:sym typeface="Symbol"/>
              </a:rPr>
              <a:t> </a:t>
            </a: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On(C,A)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 ArmEmpty </a:t>
            </a:r>
            <a:endParaRPr lang="en-US" sz="1400" strike="sngStrik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1F30C-0A10-42CD-A379-BD5AAC8314F0}"/>
              </a:ext>
            </a:extLst>
          </p:cNvPr>
          <p:cNvSpPr/>
          <p:nvPr/>
        </p:nvSpPr>
        <p:spPr>
          <a:xfrm>
            <a:off x="362920" y="3105149"/>
            <a:ext cx="4181475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+mj-lt"/>
              </a:rPr>
              <a:t>On(C,A)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On(B,D)</a:t>
            </a:r>
            <a:endParaRPr 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EC362-FFB5-4D9C-A9AA-0702919B3863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Stack(B,D)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</a:rPr>
              <a:t>PickUp</a:t>
            </a:r>
            <a:r>
              <a:rPr lang="en-US" sz="1400" b="1" dirty="0">
                <a:solidFill>
                  <a:srgbClr val="0000FF"/>
                </a:solidFill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Stack(C,A)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1E418-CBA6-4191-87B0-8ECACFA23BA8}"/>
              </a:ext>
            </a:extLst>
          </p:cNvPr>
          <p:cNvSpPr/>
          <p:nvPr/>
        </p:nvSpPr>
        <p:spPr>
          <a:xfrm>
            <a:off x="3922109" y="3105149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B5A64-5BC0-4680-920D-A763507A8DF0}"/>
              </a:ext>
            </a:extLst>
          </p:cNvPr>
          <p:cNvSpPr/>
          <p:nvPr/>
        </p:nvSpPr>
        <p:spPr>
          <a:xfrm>
            <a:off x="8084327" y="3101305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11030-F780-41FF-955E-F2AAD62702A4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298879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Result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145629-0CE8-43E5-AD72-6375C3C996C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8897"/>
          <a:stretch/>
        </p:blipFill>
        <p:spPr>
          <a:xfrm>
            <a:off x="1507001" y="1977656"/>
            <a:ext cx="6366492" cy="24073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037371-40EA-40D9-8E70-8F933025A3AA}"/>
              </a:ext>
            </a:extLst>
          </p:cNvPr>
          <p:cNvSpPr/>
          <p:nvPr/>
        </p:nvSpPr>
        <p:spPr>
          <a:xfrm>
            <a:off x="4690247" y="4570615"/>
            <a:ext cx="4181475" cy="163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Unstack(B,A)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Stack(B,D)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0000FF"/>
                </a:solidFill>
              </a:rPr>
              <a:t>PickUp</a:t>
            </a:r>
            <a:r>
              <a:rPr lang="en-US" sz="1400" b="1" dirty="0">
                <a:solidFill>
                  <a:srgbClr val="0000FF"/>
                </a:solidFill>
              </a:rPr>
              <a:t>(C)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Stack(C,A)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A5E79-6AD3-46B8-9AD7-3D2E2E2E9EA8}"/>
              </a:ext>
            </a:extLst>
          </p:cNvPr>
          <p:cNvSpPr/>
          <p:nvPr/>
        </p:nvSpPr>
        <p:spPr>
          <a:xfrm>
            <a:off x="8031427" y="4570615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873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GSP Problems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7761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Action or process of making plans for something</a:t>
            </a:r>
          </a:p>
          <a:p>
            <a:r>
              <a:rPr lang="en-US" dirty="0"/>
              <a:t>In AI, planning is</a:t>
            </a:r>
          </a:p>
          <a:p>
            <a:pPr lvl="1"/>
            <a:r>
              <a:rPr lang="en-US" sz="2200" dirty="0"/>
              <a:t>A method of problem solving by </a:t>
            </a:r>
            <a:br>
              <a:rPr lang="en-US" sz="2200" dirty="0"/>
            </a:br>
            <a:r>
              <a:rPr lang="en-US" sz="2200" dirty="0">
                <a:solidFill>
                  <a:srgbClr val="0000FF"/>
                </a:solidFill>
              </a:rPr>
              <a:t>breaking the problem</a:t>
            </a:r>
            <a:r>
              <a:rPr lang="en-US" sz="2200" dirty="0"/>
              <a:t> into smaller sub-problems, 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completing sub-problems </a:t>
            </a:r>
            <a:r>
              <a:rPr lang="en-US" sz="2200" dirty="0"/>
              <a:t>one by one, then 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combining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the solutions </a:t>
            </a:r>
            <a:r>
              <a:rPr lang="en-US" sz="2200" dirty="0"/>
              <a:t>of the sub-problems into a complete solution </a:t>
            </a:r>
          </a:p>
          <a:p>
            <a:pPr lvl="1"/>
            <a:r>
              <a:rPr lang="en-US" sz="2200" dirty="0"/>
              <a:t>while keeping in mind and handling the interactions contained on these sub-problems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982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7C41F1-DA24-4FCD-BE12-C6D5A69091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Different sub-problem picked, may result different solution</a:t>
            </a:r>
          </a:p>
          <a:p>
            <a:r>
              <a:rPr lang="en-US" sz="2400" dirty="0"/>
              <a:t>The order of operator and </a:t>
            </a:r>
            <a:r>
              <a:rPr lang="en-US" dirty="0"/>
              <a:t>its precondition also affect the solution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557884-8720-40C2-BF49-2C7FC964961A}"/>
              </a:ext>
            </a:extLst>
          </p:cNvPr>
          <p:cNvGrpSpPr/>
          <p:nvPr/>
        </p:nvGrpSpPr>
        <p:grpSpPr>
          <a:xfrm>
            <a:off x="810596" y="4022295"/>
            <a:ext cx="3200400" cy="2112786"/>
            <a:chOff x="533400" y="2514600"/>
            <a:chExt cx="3200400" cy="2112786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B4FED6AE-FE88-455C-BC67-46CCE15AF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514600"/>
              <a:ext cx="320040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itchFamily="34" charset="0"/>
                </a:rPr>
                <a:t>ON(A,B)</a:t>
              </a:r>
              <a:endPara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itchFamily="34" charset="0"/>
                </a:rPr>
                <a:t>ON(B,C)</a:t>
              </a:r>
              <a:endPara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itchFamily="34" charset="0"/>
                </a:rPr>
                <a:t>ON(A,B) </a:t>
              </a: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  <a:sym typeface="Symbol" pitchFamily="18" charset="2"/>
                </a:rPr>
                <a:t></a:t>
              </a: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  <a:sym typeface="Symbol" pitchFamily="18" charset="2"/>
                </a:rPr>
                <a:t>ON(B,C)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B26752-3A74-4456-8B21-F4C05F4DE936}"/>
                </a:ext>
              </a:extLst>
            </p:cNvPr>
            <p:cNvSpPr/>
            <p:nvPr/>
          </p:nvSpPr>
          <p:spPr>
            <a:xfrm>
              <a:off x="533400" y="4227276"/>
              <a:ext cx="3200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Possible stack 1</a:t>
              </a:r>
              <a:endParaRPr lang="id-ID" sz="2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31CCD8-DB2C-405F-98A2-EB33CE87A1DA}"/>
              </a:ext>
            </a:extLst>
          </p:cNvPr>
          <p:cNvGrpSpPr/>
          <p:nvPr/>
        </p:nvGrpSpPr>
        <p:grpSpPr>
          <a:xfrm>
            <a:off x="4321366" y="4023214"/>
            <a:ext cx="3200400" cy="2073307"/>
            <a:chOff x="5486400" y="2514600"/>
            <a:chExt cx="3200400" cy="2073307"/>
          </a:xfrm>
        </p:grpSpPr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1BE786EE-FD53-4069-980B-CE2EA230B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514600"/>
              <a:ext cx="320040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itchFamily="34" charset="0"/>
                </a:rPr>
                <a:t>ON(B,C)</a:t>
              </a:r>
              <a:endPara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itchFamily="34" charset="0"/>
                </a:rPr>
                <a:t>ON(A,B)</a:t>
              </a:r>
              <a:endPara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itchFamily="34" charset="0"/>
                </a:rPr>
                <a:t>ON(A,B) </a:t>
              </a: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  <a:sym typeface="Symbol" pitchFamily="18" charset="2"/>
                </a:rPr>
                <a:t></a:t>
              </a: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  <a:sym typeface="Symbol" pitchFamily="18" charset="2"/>
                </a:rPr>
                <a:t>ON(B,C)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000FC2-B980-4F13-ADE9-0C48D6F05C9C}"/>
                </a:ext>
              </a:extLst>
            </p:cNvPr>
            <p:cNvSpPr/>
            <p:nvPr/>
          </p:nvSpPr>
          <p:spPr>
            <a:xfrm>
              <a:off x="5486400" y="4187797"/>
              <a:ext cx="3200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Possible stack 2</a:t>
              </a:r>
              <a:endParaRPr lang="id-ID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46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CCC82C2-6C05-4657-84FA-8E8CE1482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83" y="2868168"/>
            <a:ext cx="274320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8280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defTabSz="914400">
              <a:lnSpc>
                <a:spcPct val="150000"/>
              </a:lnSpc>
              <a:tabLst>
                <a:tab pos="1981200" algn="l"/>
              </a:tabLst>
            </a:pPr>
            <a:r>
              <a:rPr lang="en-US" sz="2000" dirty="0">
                <a:latin typeface="Arial" panose="020B0604020202020204" pitchFamily="34" charset="0"/>
                <a:ea typeface="Times New Roman" pitchFamily="18" charset="0"/>
                <a:cs typeface="Arial" pitchFamily="34" charset="0"/>
              </a:rPr>
              <a:t>ON(B,C)</a:t>
            </a:r>
          </a:p>
          <a:p>
            <a:pPr lvl="0" algn="just" defTabSz="914400">
              <a:lnSpc>
                <a:spcPct val="150000"/>
              </a:lnSpc>
              <a:tabLst>
                <a:tab pos="1981200" algn="l"/>
              </a:tabLst>
            </a:pPr>
            <a:r>
              <a:rPr lang="en-US" sz="2000" dirty="0">
                <a:latin typeface="Arial" panose="020B0604020202020204" pitchFamily="34" charset="0"/>
                <a:ea typeface="Times New Roman" pitchFamily="18" charset="0"/>
                <a:cs typeface="Arial" pitchFamily="34" charset="0"/>
              </a:rPr>
              <a:t>ON(A,B)</a:t>
            </a:r>
          </a:p>
          <a:p>
            <a:pPr lvl="0" algn="just" defTabSz="914400">
              <a:lnSpc>
                <a:spcPct val="150000"/>
              </a:lnSpc>
              <a:tabLst>
                <a:tab pos="1981200" algn="l"/>
              </a:tabLst>
            </a:pPr>
            <a:r>
              <a:rPr lang="en-US" sz="2000" dirty="0">
                <a:latin typeface="Arial" panose="020B0604020202020204" pitchFamily="34" charset="0"/>
                <a:ea typeface="Times New Roman" pitchFamily="18" charset="0"/>
                <a:cs typeface="Arial" pitchFamily="34" charset="0"/>
              </a:rPr>
              <a:t>ON(A,B) </a:t>
            </a:r>
            <a:r>
              <a:rPr lang="en-US" sz="20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  <a:sym typeface="Symbol" pitchFamily="18" charset="2"/>
              </a:rPr>
              <a:t> </a:t>
            </a:r>
            <a:r>
              <a:rPr lang="en-US" sz="2000" dirty="0">
                <a:latin typeface="Arial" panose="020B0604020202020204" pitchFamily="34" charset="0"/>
                <a:ea typeface="Times New Roman" pitchFamily="18" charset="0"/>
                <a:cs typeface="Arial" pitchFamily="34" charset="0"/>
              </a:rPr>
              <a:t>ON(B,C)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FE898B6A-0F25-4B11-8FE6-791911C0B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680" y="1499616"/>
            <a:ext cx="2743200" cy="47720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8280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defTabSz="914400">
              <a:lnSpc>
                <a:spcPct val="150000"/>
              </a:lnSpc>
              <a:tabLst>
                <a:tab pos="228600" algn="l"/>
                <a:tab pos="1620838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UN</a:t>
            </a:r>
            <a:r>
              <a:rPr lang="en-US" sz="2000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(C,A)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0" algn="just" defTabSz="914400" eaLnBrk="0" hangingPunct="0">
              <a:lnSpc>
                <a:spcPct val="150000"/>
              </a:lnSpc>
              <a:tabLst>
                <a:tab pos="228600" algn="l"/>
                <a:tab pos="1620838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PUTDOWN(C)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0" algn="just" defTabSz="914400" eaLnBrk="0" hangingPunct="0">
              <a:lnSpc>
                <a:spcPct val="150000"/>
              </a:lnSpc>
              <a:tabLst>
                <a:tab pos="228600" algn="l"/>
                <a:tab pos="1620838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PICKUP(B)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0" algn="just" defTabSz="914400" eaLnBrk="0" hangingPunct="0">
              <a:lnSpc>
                <a:spcPct val="150000"/>
              </a:lnSpc>
              <a:tabLst>
                <a:tab pos="228600" algn="l"/>
                <a:tab pos="1620838" algn="l"/>
              </a:tabLst>
            </a:pPr>
            <a:r>
              <a:rPr lang="en-US" sz="2000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(B,C)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0" algn="just" defTabSz="914400" eaLnBrk="0" hangingPunct="0">
              <a:lnSpc>
                <a:spcPct val="150000"/>
              </a:lnSpc>
              <a:tabLst>
                <a:tab pos="228600" algn="l"/>
                <a:tab pos="1620838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PICKUP(A)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0" algn="just" defTabSz="914400" eaLnBrk="0" hangingPunct="0">
              <a:lnSpc>
                <a:spcPct val="150000"/>
              </a:lnSpc>
              <a:tabLst>
                <a:tab pos="228600" algn="l"/>
                <a:tab pos="1620838" algn="l"/>
              </a:tabLst>
            </a:pPr>
            <a:r>
              <a:rPr lang="en-US" sz="2000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(A,B)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4E8B17-C748-4025-8AE6-5A6FB741AEC2}"/>
              </a:ext>
            </a:extLst>
          </p:cNvPr>
          <p:cNvSpPr/>
          <p:nvPr/>
        </p:nvSpPr>
        <p:spPr>
          <a:xfrm>
            <a:off x="4084321" y="3429000"/>
            <a:ext cx="487679" cy="6412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CCC82C2-6C05-4657-84FA-8E8CE1482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83" y="2868168"/>
            <a:ext cx="274320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82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1200" algn="l"/>
              </a:tabLst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itchFamily="34" charset="0"/>
              </a:rPr>
              <a:t>ON(A,B)</a:t>
            </a:r>
            <a:endParaRPr kumimoji="0" lang="en-US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1200" algn="l"/>
              </a:tabLst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itchFamily="34" charset="0"/>
              </a:rPr>
              <a:t>ON(B,C)</a:t>
            </a:r>
            <a:endParaRPr kumimoji="0" lang="en-US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1200" algn="l"/>
              </a:tabLst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itchFamily="34" charset="0"/>
              </a:rPr>
              <a:t>ON(A,B) </a:t>
            </a: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  <a:sym typeface="Symbol" pitchFamily="18" charset="2"/>
              </a:rPr>
              <a:t>ON(B,C)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FE898B6A-0F25-4B11-8FE6-791911C0B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680" y="1499616"/>
            <a:ext cx="2743200" cy="47720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82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UNSTACK(C,A)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PUTDOWN(C)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PICKUP(A)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STACK(A,B)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UNSTACK(A,B)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PUTDOWN(A)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PICKUP(B)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STACK(B,C)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PICKUP(A)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STACK(A,B)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4E8B17-C748-4025-8AE6-5A6FB741AEC2}"/>
              </a:ext>
            </a:extLst>
          </p:cNvPr>
          <p:cNvSpPr/>
          <p:nvPr/>
        </p:nvSpPr>
        <p:spPr>
          <a:xfrm>
            <a:off x="4084321" y="3429000"/>
            <a:ext cx="487679" cy="6412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7C41F1-DA24-4FCD-BE12-C6D5A69091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GSP can be deadlocked unnoticed because all steps that are raised will still be used</a:t>
            </a:r>
          </a:p>
          <a:p>
            <a:r>
              <a:rPr lang="en-US" sz="2400" dirty="0"/>
              <a:t>Solution</a:t>
            </a:r>
            <a:r>
              <a:rPr lang="en-US" dirty="0"/>
              <a:t>: delete steps that nullify each other</a:t>
            </a:r>
            <a:endParaRPr lang="en-US" sz="2400" dirty="0"/>
          </a:p>
          <a:p>
            <a:pPr lvl="1"/>
            <a:r>
              <a:rPr lang="en-US" dirty="0"/>
              <a:t>Stack(X,Y) </a:t>
            </a:r>
            <a:r>
              <a:rPr lang="en-US" dirty="0">
                <a:sym typeface="Wingdings" panose="05000000000000000000" pitchFamily="2" charset="2"/>
              </a:rPr>
              <a:t> Unstack(X,Y)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Pickup(X)  Putdown(X)</a:t>
            </a:r>
            <a:endParaRPr lang="en-US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37D54C-61CE-1041-9449-8583DE2630BB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GSP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9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Find a sequence of actions that achieves a given goal when executed from a given initial world state.  </a:t>
            </a:r>
          </a:p>
          <a:p>
            <a:r>
              <a:rPr lang="en-US" dirty="0"/>
              <a:t>That is, given </a:t>
            </a:r>
          </a:p>
          <a:p>
            <a:pPr lvl="1"/>
            <a:r>
              <a:rPr lang="en-US" sz="2400" dirty="0"/>
              <a:t>a set of operator descriptions (defining the possible primitive actions by the agent), </a:t>
            </a:r>
          </a:p>
          <a:p>
            <a:pPr lvl="1"/>
            <a:r>
              <a:rPr lang="en-US" sz="2400" dirty="0"/>
              <a:t>an initial state description, and </a:t>
            </a:r>
          </a:p>
          <a:p>
            <a:pPr lvl="1"/>
            <a:r>
              <a:rPr lang="en-US" sz="2400" dirty="0"/>
              <a:t>a goal state description or predicate</a:t>
            </a:r>
          </a:p>
        </p:txBody>
      </p:sp>
    </p:spTree>
    <p:extLst>
      <p:ext uri="{BB962C8B-B14F-4D97-AF65-F5344CB8AC3E}">
        <p14:creationId xmlns:p14="http://schemas.microsoft.com/office/powerpoint/2010/main" val="13414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compute a plan, which is </a:t>
            </a:r>
          </a:p>
          <a:p>
            <a:pPr lvl="1"/>
            <a:r>
              <a:rPr lang="en-US" sz="2400" dirty="0"/>
              <a:t>a sequence of operator instances, such that executing them in the initial state will change the world to a state satisfying the goal-state description. </a:t>
            </a:r>
            <a:endParaRPr lang="en-US" dirty="0"/>
          </a:p>
          <a:p>
            <a:r>
              <a:rPr lang="en-US" dirty="0"/>
              <a:t>Goals are usually specified as a conjunction of goals to be achieved</a:t>
            </a:r>
          </a:p>
        </p:txBody>
      </p:sp>
    </p:spTree>
    <p:extLst>
      <p:ext uri="{BB962C8B-B14F-4D97-AF65-F5344CB8AC3E}">
        <p14:creationId xmlns:p14="http://schemas.microsoft.com/office/powerpoint/2010/main" val="42801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21-Nov-18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ADF8-85B3-4187-9BDB-2D5960BBD0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States, goals, and actions are decomposed into sets of sentences (usually in first-order logic)</a:t>
            </a:r>
          </a:p>
          <a:p>
            <a:r>
              <a:rPr lang="en-US" dirty="0"/>
              <a:t>Sub-goals can be planned independently, reducing the complexity of the planning problem</a:t>
            </a:r>
          </a:p>
        </p:txBody>
      </p:sp>
    </p:spTree>
    <p:extLst>
      <p:ext uri="{BB962C8B-B14F-4D97-AF65-F5344CB8AC3E}">
        <p14:creationId xmlns:p14="http://schemas.microsoft.com/office/powerpoint/2010/main" val="10800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1658</TotalTime>
  <Words>3578</Words>
  <Application>Microsoft Office PowerPoint</Application>
  <PresentationFormat>On-screen Show (4:3)</PresentationFormat>
  <Paragraphs>952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ＭＳ Ｐゴシック</vt:lpstr>
      <vt:lpstr>SimSun</vt:lpstr>
      <vt:lpstr>Arial</vt:lpstr>
      <vt:lpstr>Brush Script Std</vt:lpstr>
      <vt:lpstr>Calibri</vt:lpstr>
      <vt:lpstr>Lucida Grande</vt:lpstr>
      <vt:lpstr>Symbol</vt:lpstr>
      <vt:lpstr>Times New Roman</vt:lpstr>
      <vt:lpstr>Verdana</vt:lpstr>
      <vt:lpstr>Wingdings</vt:lpstr>
      <vt:lpstr>template_informatika_slide</vt:lpstr>
      <vt:lpstr>Artificial Intelligence</vt:lpstr>
      <vt:lpstr>Planning problem</vt:lpstr>
      <vt:lpstr>Real World Problem</vt:lpstr>
      <vt:lpstr>Elevator Control System </vt:lpstr>
      <vt:lpstr>Elevator Control System </vt:lpstr>
      <vt:lpstr>Planning</vt:lpstr>
      <vt:lpstr>Planning problem</vt:lpstr>
      <vt:lpstr>Planning problem</vt:lpstr>
      <vt:lpstr>Planning problem</vt:lpstr>
      <vt:lpstr>Typical assumptions: Action</vt:lpstr>
      <vt:lpstr>Typical assumptions: Agent</vt:lpstr>
      <vt:lpstr>STRIPS and GSP</vt:lpstr>
      <vt:lpstr>STRIPS</vt:lpstr>
      <vt:lpstr>STRIPS Operators</vt:lpstr>
      <vt:lpstr>Goal Stack Planning</vt:lpstr>
      <vt:lpstr>GSP Components</vt:lpstr>
      <vt:lpstr>Block World</vt:lpstr>
      <vt:lpstr>Block World</vt:lpstr>
      <vt:lpstr>Block World Domain Constraints</vt:lpstr>
      <vt:lpstr>Block World Representation</vt:lpstr>
      <vt:lpstr>Block World Initial and Goal State</vt:lpstr>
      <vt:lpstr>Operation Set</vt:lpstr>
      <vt:lpstr>Block World Operations</vt:lpstr>
      <vt:lpstr>PowerPoint Presentation</vt:lpstr>
      <vt:lpstr>Block World Actions</vt:lpstr>
      <vt:lpstr>Planning: Search Space</vt:lpstr>
      <vt:lpstr>Real Problems</vt:lpstr>
      <vt:lpstr>Block World FOL Definition</vt:lpstr>
      <vt:lpstr>GSP Algorithm</vt:lpstr>
      <vt:lpstr>GSP Components</vt:lpstr>
      <vt:lpstr>GSP Algorithm</vt:lpstr>
      <vt:lpstr>GSP Algorithm</vt:lpstr>
      <vt:lpstr>Block World Example</vt:lpstr>
      <vt:lpstr>Problem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Example</vt:lpstr>
      <vt:lpstr>GSP Result</vt:lpstr>
      <vt:lpstr>GSP Problems</vt:lpstr>
      <vt:lpstr>GSP Problem</vt:lpstr>
      <vt:lpstr>GSP Problem</vt:lpstr>
      <vt:lpstr>GSP Problem</vt:lpstr>
      <vt:lpstr>GSP Problem</vt:lpstr>
      <vt:lpstr>Question?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 ARIFIANTO</cp:lastModifiedBy>
  <cp:revision>198</cp:revision>
  <dcterms:created xsi:type="dcterms:W3CDTF">2012-11-14T18:53:32Z</dcterms:created>
  <dcterms:modified xsi:type="dcterms:W3CDTF">2018-11-20T19:48:41Z</dcterms:modified>
</cp:coreProperties>
</file>