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2" r:id="rId2"/>
  </p:sldMasterIdLst>
  <p:notesMasterIdLst>
    <p:notesMasterId r:id="rId49"/>
  </p:notesMasterIdLst>
  <p:sldIdLst>
    <p:sldId id="256" r:id="rId3"/>
    <p:sldId id="257" r:id="rId4"/>
    <p:sldId id="367" r:id="rId5"/>
    <p:sldId id="368" r:id="rId6"/>
    <p:sldId id="396" r:id="rId7"/>
    <p:sldId id="395" r:id="rId8"/>
    <p:sldId id="313" r:id="rId9"/>
    <p:sldId id="314" r:id="rId10"/>
    <p:sldId id="315" r:id="rId11"/>
    <p:sldId id="316" r:id="rId12"/>
    <p:sldId id="372" r:id="rId13"/>
    <p:sldId id="373" r:id="rId14"/>
    <p:sldId id="381" r:id="rId15"/>
    <p:sldId id="317" r:id="rId16"/>
    <p:sldId id="319" r:id="rId17"/>
    <p:sldId id="321" r:id="rId18"/>
    <p:sldId id="322" r:id="rId19"/>
    <p:sldId id="323" r:id="rId20"/>
    <p:sldId id="324" r:id="rId21"/>
    <p:sldId id="326" r:id="rId22"/>
    <p:sldId id="369" r:id="rId23"/>
    <p:sldId id="374" r:id="rId24"/>
    <p:sldId id="370" r:id="rId25"/>
    <p:sldId id="371" r:id="rId26"/>
    <p:sldId id="366" r:id="rId27"/>
    <p:sldId id="334" r:id="rId28"/>
    <p:sldId id="335" r:id="rId29"/>
    <p:sldId id="336" r:id="rId30"/>
    <p:sldId id="341" r:id="rId31"/>
    <p:sldId id="340" r:id="rId32"/>
    <p:sldId id="339" r:id="rId33"/>
    <p:sldId id="343" r:id="rId34"/>
    <p:sldId id="346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00" r:id="rId47"/>
    <p:sldId id="260" r:id="rId4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CCC"/>
    <a:srgbClr val="EAEAE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014" autoAdjust="0"/>
  </p:normalViewPr>
  <p:slideViewPr>
    <p:cSldViewPr>
      <p:cViewPr>
        <p:scale>
          <a:sx n="66" d="100"/>
          <a:sy n="66" d="100"/>
        </p:scale>
        <p:origin x="-14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A30D2-45C9-4A9F-A012-4108F0A2C801}" type="datetimeFigureOut">
              <a:rPr lang="id-ID" smtClean="0"/>
              <a:pPr/>
              <a:t>27/08/2016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9D223-4535-4C48-BD6A-A2254815357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008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DFDA-9F5C-4934-AC79-1C4879DC1BB1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5C644-29D2-4325-9687-42080E15E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B955-F00E-4810-AC01-C7E5BE2AB22D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06658-2488-4A26-8DE4-A83D37A30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55C23-DEC0-4B82-864E-6191946D98B1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21A00-107F-4C42-AC10-8EAE8F326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13DFDA-9F5C-4934-AC79-1C4879DC1BB1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5C644-29D2-4325-9687-42080E15E8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B30C8B-E2BC-4EE6-A21C-4F8D6D3FC934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A94E5-A39D-46B1-A8BE-601D3A7105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182F7D-754D-4171-9B91-7D6C4219D907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15D47-9FB9-4C3D-8312-C630070688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0D34A-5595-44C6-A053-3F23BF473D72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4FCC0-BDEE-435B-8273-B96F551D18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26ADA3-E908-46B9-9CE4-4A965B4A6BBB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2CDE2-B0F5-40DA-983F-AE541AE1B8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63B73A-DE8D-4E8C-A61E-943A03C47CAA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B721A5-36D8-4C2F-A2B5-96132FA7B9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B67236-B60D-4E51-979D-F9BDCD12FB71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10C0-C023-46DB-8927-270F0F88F7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9DE7D0-4DCB-44DB-9A72-A2C815AD9CD5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89344-A47A-47E0-8248-6433CD4F27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30C8B-E2BC-4EE6-A21C-4F8D6D3FC934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A94E5-A39D-46B1-A8BE-601D3A710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68A71F-7E78-40CC-AEC4-BF59AF3D049B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C99E4-6C66-43B3-8DED-FDFED141EB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B2B955-F00E-4810-AC01-C7E5BE2AB22D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06658-2488-4A26-8DE4-A83D37A30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55C23-DEC0-4B82-864E-6191946D98B1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21A00-107F-4C42-AC10-8EAE8F3260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2F7D-754D-4171-9B91-7D6C4219D907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15D47-9FB9-4C3D-8312-C63007068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0D34A-5595-44C6-A053-3F23BF473D72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4FCC0-BDEE-435B-8273-B96F551D1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6ADA3-E908-46B9-9CE4-4A965B4A6BBB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2CDE2-B0F5-40DA-983F-AE541AE1B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3B73A-DE8D-4E8C-A61E-943A03C47CAA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21A5-36D8-4C2F-A2B5-96132FA7B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7236-B60D-4E51-979D-F9BDCD12FB71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510C0-C023-46DB-8927-270F0F88F7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DE7D0-4DCB-44DB-9A72-A2C815AD9CD5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89344-A47A-47E0-8248-6433CD4F2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</a:t>
            </a:r>
            <a:r>
              <a:rPr lang="en-US" noProof="0" smtClean="0"/>
              <a:t>to add </a:t>
            </a:r>
            <a:r>
              <a:rPr lang="en-US" noProof="0" dirty="0" smtClean="0"/>
              <a:t>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8A71F-7E78-40CC-AEC4-BF59AF3D049B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C99E4-6C66-43B3-8DED-FDFED141EB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A00199-8C32-4841-8028-348DD1CE0462}" type="datetimeFigureOut">
              <a:rPr lang="en-US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397348C-2278-4979-91F5-76EB2E301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20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1" r:id="rId9"/>
    <p:sldLayoutId id="2147483717" r:id="rId10"/>
    <p:sldLayoutId id="214748371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A00199-8C32-4841-8028-348DD1CE0462}" type="datetimeFigureOut">
              <a:rPr lang="en-US" smtClean="0"/>
              <a:pPr>
                <a:defRPr/>
              </a:pPr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97348C-2278-4979-91F5-76EB2E301F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Planning</a:t>
            </a:r>
            <a:br>
              <a:rPr lang="en-US" dirty="0" smtClean="0"/>
            </a:br>
            <a:r>
              <a:rPr lang="id-ID" sz="3100" dirty="0"/>
              <a:t>CCH3F3 </a:t>
            </a:r>
            <a:r>
              <a:rPr lang="en-US" sz="3100" dirty="0" err="1"/>
              <a:t>Kecerdasan</a:t>
            </a:r>
            <a:r>
              <a:rPr lang="en-US" sz="3100" dirty="0"/>
              <a:t> </a:t>
            </a:r>
            <a:r>
              <a:rPr lang="id-ID" sz="3100" dirty="0" smtClean="0"/>
              <a:t>Buatan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id-ID" dirty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4"/>
            <a:ext cx="7854950" cy="1952625"/>
          </a:xfrm>
        </p:spPr>
        <p:txBody>
          <a:bodyPr/>
          <a:lstStyle/>
          <a:p>
            <a:pPr marR="0"/>
            <a:endParaRPr lang="id-ID" dirty="0"/>
          </a:p>
          <a:p>
            <a:pPr marR="0"/>
            <a:r>
              <a:rPr lang="id-ID" dirty="0"/>
              <a:t>Intelligence Computing Multimedia (ICM)</a:t>
            </a:r>
          </a:p>
          <a:p>
            <a:pPr marR="0"/>
            <a:r>
              <a:rPr lang="id-ID" dirty="0"/>
              <a:t>Informatics faculty  – Telkom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Dunia Balok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err="1" smtClean="0"/>
              <a:t>Memiliki</a:t>
            </a:r>
            <a:r>
              <a:rPr lang="en-US" smtClean="0"/>
              <a:t> sebuah permukaan datar tempat menyimpan balok, umumnya </a:t>
            </a:r>
            <a:r>
              <a:rPr lang="en-US" err="1" smtClean="0"/>
              <a:t>disebut</a:t>
            </a:r>
            <a:r>
              <a:rPr lang="en-US" smtClean="0"/>
              <a:t> dengan meja.</a:t>
            </a:r>
            <a:endParaRPr lang="id-ID" dirty="0" smtClean="0"/>
          </a:p>
          <a:p>
            <a:pPr lvl="0"/>
            <a:r>
              <a:rPr lang="en-US" err="1" smtClean="0"/>
              <a:t>Memiliki</a:t>
            </a:r>
            <a:r>
              <a:rPr lang="en-US" smtClean="0"/>
              <a:t> sejumlah balok kotak yang berukuran sama.</a:t>
            </a:r>
            <a:endParaRPr lang="id-ID" dirty="0" smtClean="0"/>
          </a:p>
          <a:p>
            <a:pPr lvl="0"/>
            <a:r>
              <a:rPr lang="en-US" err="1" smtClean="0"/>
              <a:t>Memiliki</a:t>
            </a:r>
            <a:r>
              <a:rPr lang="en-US" smtClean="0"/>
              <a:t> sebuah lengan robot yang dapat memanipulasi balok</a:t>
            </a:r>
            <a:r>
              <a:rPr lang="en-US" dirty="0" smtClean="0"/>
              <a:t>.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Bisa </a:t>
            </a:r>
            <a:r>
              <a:rPr lang="en-US" dirty="0" err="1" smtClean="0"/>
              <a:t>Didekomposisi</a:t>
            </a:r>
            <a:r>
              <a:rPr lang="en-US" dirty="0" smtClean="0"/>
              <a:t>?</a:t>
            </a:r>
            <a:endParaRPr lang="id-ID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1981200"/>
            <a:ext cx="9287681" cy="3200400"/>
            <a:chOff x="457200" y="1981200"/>
            <a:chExt cx="9287681" cy="3200400"/>
          </a:xfrm>
        </p:grpSpPr>
        <p:pic>
          <p:nvPicPr>
            <p:cNvPr id="88098" name="Picture 3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981200"/>
              <a:ext cx="9287681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4" name="Group 13"/>
            <p:cNvGrpSpPr/>
            <p:nvPr/>
          </p:nvGrpSpPr>
          <p:grpSpPr>
            <a:xfrm>
              <a:off x="3505200" y="2286000"/>
              <a:ext cx="531324" cy="976879"/>
              <a:chOff x="4038600" y="5395686"/>
              <a:chExt cx="531324" cy="976879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5410200" y="2209800"/>
              <a:ext cx="531324" cy="976879"/>
              <a:chOff x="4038600" y="5395686"/>
              <a:chExt cx="531324" cy="976879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1000" y="3657600"/>
          <a:ext cx="8305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6395945" imgH="2557834" progId="Visio.Drawing.11">
                  <p:embed/>
                </p:oleObj>
              </mc:Choice>
              <mc:Fallback>
                <p:oleObj name="Visio" r:id="rId3" imgW="6395945" imgH="255783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830580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2972" y="3864114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3886200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800" y="3883800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342" y="5471886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486" y="4633686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D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400" y="4648200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4666344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1886" y="5442858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3886200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</a:rPr>
              <a:t>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0" y="3886200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5486400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1744" y="4648200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D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0658" y="4662714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E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0544" y="4666344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6144" y="5457372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</a:t>
            </a:r>
            <a:endParaRPr lang="id-ID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57886" y="3886200"/>
            <a:ext cx="533400" cy="584775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</a:t>
            </a:r>
            <a:endParaRPr lang="id-ID" sz="2400" b="1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6891" y="304800"/>
            <a:ext cx="9088109" cy="3200400"/>
            <a:chOff x="457200" y="1981200"/>
            <a:chExt cx="9287681" cy="3200400"/>
          </a:xfrm>
        </p:grpSpPr>
        <p:pic>
          <p:nvPicPr>
            <p:cNvPr id="27" name="Picture 3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7200" y="1981200"/>
              <a:ext cx="9287681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8" name="Group 13"/>
            <p:cNvGrpSpPr/>
            <p:nvPr/>
          </p:nvGrpSpPr>
          <p:grpSpPr>
            <a:xfrm>
              <a:off x="3505200" y="2286000"/>
              <a:ext cx="531324" cy="976879"/>
              <a:chOff x="4038600" y="5395686"/>
              <a:chExt cx="531324" cy="976879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4"/>
            <p:cNvGrpSpPr/>
            <p:nvPr/>
          </p:nvGrpSpPr>
          <p:grpSpPr>
            <a:xfrm>
              <a:off x="5410200" y="2209800"/>
              <a:ext cx="531324" cy="976879"/>
              <a:chOff x="4038600" y="5395686"/>
              <a:chExt cx="531324" cy="97687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 </a:t>
            </a:r>
            <a:r>
              <a:rPr lang="en-US" dirty="0" smtClean="0"/>
              <a:t>Problems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Manufacture</a:t>
            </a:r>
            <a:r>
              <a:rPr lang="en-US" smtClean="0"/>
              <a:t>: Automotive</a:t>
            </a:r>
            <a:r>
              <a:rPr lang="en-US" dirty="0" smtClean="0"/>
              <a:t>, Electronics, ...</a:t>
            </a:r>
          </a:p>
          <a:p>
            <a:r>
              <a:rPr lang="en-US" b="1" smtClean="0"/>
              <a:t>Elevator </a:t>
            </a:r>
            <a:r>
              <a:rPr lang="en-US" b="1" dirty="0" smtClean="0"/>
              <a:t>Control System</a:t>
            </a:r>
          </a:p>
          <a:p>
            <a:pPr lvl="1">
              <a:buNone/>
            </a:pPr>
            <a:r>
              <a:rPr lang="en-US" b="1" smtClean="0"/>
              <a:t>	</a:t>
            </a:r>
            <a:r>
              <a:rPr lang="en-US" smtClean="0"/>
              <a:t>Optimasi </a:t>
            </a:r>
            <a:r>
              <a:rPr lang="en-US" err="1" smtClean="0"/>
              <a:t>energi</a:t>
            </a:r>
            <a:r>
              <a:rPr lang="en-US" smtClean="0"/>
              <a:t> dan kepentingan semua pengguna</a:t>
            </a:r>
            <a:endParaRPr lang="en-US" dirty="0" smtClean="0"/>
          </a:p>
          <a:p>
            <a:r>
              <a:rPr lang="en-US" b="1" dirty="0" smtClean="0"/>
              <a:t>Tour guide</a:t>
            </a:r>
          </a:p>
          <a:p>
            <a:pPr lvl="1">
              <a:buNone/>
            </a:pPr>
            <a:r>
              <a:rPr lang="en-US" b="1" smtClean="0"/>
              <a:t>	</a:t>
            </a:r>
            <a:r>
              <a:rPr lang="en-US" smtClean="0"/>
              <a:t>Bagaimana membuat rencana perjalanan yang paling menyenangkan sesuai </a:t>
            </a:r>
            <a:r>
              <a:rPr lang="en-US" dirty="0" smtClean="0"/>
              <a:t>budget?</a:t>
            </a:r>
          </a:p>
          <a:p>
            <a:r>
              <a:rPr lang="en-US" b="1" smtClean="0"/>
              <a:t>Course Strategy</a:t>
            </a:r>
            <a:endParaRPr lang="en-US" b="1" dirty="0" smtClean="0"/>
          </a:p>
          <a:p>
            <a:pPr lvl="1">
              <a:buNone/>
            </a:pPr>
            <a:r>
              <a:rPr lang="en-US" b="1" smtClean="0"/>
              <a:t>	</a:t>
            </a:r>
            <a:r>
              <a:rPr lang="en-US" smtClean="0"/>
              <a:t>Bagaimana strategi pengambilan MK sehingga  mahasiswa bisa </a:t>
            </a:r>
            <a:r>
              <a:rPr lang="en-US" dirty="0" smtClean="0"/>
              <a:t>lulus &lt;= </a:t>
            </a:r>
            <a:r>
              <a:rPr lang="en-US" smtClean="0"/>
              <a:t>3,5 tahun dengan </a:t>
            </a:r>
            <a:r>
              <a:rPr lang="en-US" dirty="0" smtClean="0"/>
              <a:t>IPK &gt;= 3,5 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mtClean="0"/>
              <a:t>P</a:t>
            </a:r>
            <a:r>
              <a:rPr lang="id-ID" sz="5400" smtClean="0"/>
              <a:t>endefinisian kondisi balok </a:t>
            </a:r>
            <a:endParaRPr lang="id-ID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02723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it-IT" sz="2400" b="1" smtClean="0">
                <a:latin typeface="Arial Narrow" pitchFamily="34" charset="0"/>
              </a:rPr>
              <a:t>ONTABLE(A)</a:t>
            </a:r>
            <a:r>
              <a:rPr lang="it-IT" sz="2400" smtClean="0">
                <a:latin typeface="Arial Narrow" pitchFamily="34" charset="0"/>
              </a:rPr>
              <a:t>: Balok A berada di permukaan meja</a:t>
            </a:r>
            <a:endParaRPr lang="id-ID" sz="2400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</a:pPr>
            <a:r>
              <a:rPr lang="id-ID" sz="2400" b="1" smtClean="0">
                <a:latin typeface="Arial Narrow" pitchFamily="34" charset="0"/>
              </a:rPr>
              <a:t>CLEAR(A)</a:t>
            </a:r>
            <a:r>
              <a:rPr lang="id-ID" sz="2400" smtClean="0">
                <a:latin typeface="Arial Narrow" pitchFamily="34" charset="0"/>
              </a:rPr>
              <a:t>: Tidak ada balok yang sedang </a:t>
            </a:r>
            <a:r>
              <a:rPr lang="id-ID" sz="2400" dirty="0" smtClean="0">
                <a:latin typeface="Arial Narrow" pitchFamily="34" charset="0"/>
              </a:rPr>
              <a:t>menempel </a:t>
            </a:r>
            <a:r>
              <a:rPr lang="id-ID" sz="2400" smtClean="0">
                <a:latin typeface="Arial Narrow" pitchFamily="34" charset="0"/>
              </a:rPr>
              <a:t>di atas balok A</a:t>
            </a:r>
            <a:endParaRPr lang="en-US" sz="2400" dirty="0" smtClean="0">
              <a:latin typeface="Arial Narrow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smtClean="0">
                <a:latin typeface="Arial Narrow" pitchFamily="34" charset="0"/>
              </a:rPr>
              <a:t>ON</a:t>
            </a:r>
            <a:r>
              <a:rPr lang="en-US" sz="2400" b="1" smtClean="0">
                <a:latin typeface="Arial Narrow" pitchFamily="34" charset="0"/>
              </a:rPr>
              <a:t>(A,B)</a:t>
            </a:r>
            <a:r>
              <a:rPr lang="en-US" sz="2400" smtClean="0">
                <a:latin typeface="Arial Narrow" pitchFamily="34" charset="0"/>
              </a:rPr>
              <a:t>: Balok A </a:t>
            </a:r>
            <a:r>
              <a:rPr lang="en-US" sz="2400" dirty="0" err="1" smtClean="0">
                <a:latin typeface="Arial Narrow" pitchFamily="34" charset="0"/>
              </a:rPr>
              <a:t>menempel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err="1" smtClean="0">
                <a:latin typeface="Arial Narrow" pitchFamily="34" charset="0"/>
              </a:rPr>
              <a:t>di</a:t>
            </a:r>
            <a:r>
              <a:rPr lang="en-US" sz="2400" smtClean="0">
                <a:latin typeface="Arial Narrow" pitchFamily="34" charset="0"/>
              </a:rPr>
              <a:t> atas balok </a:t>
            </a:r>
            <a:r>
              <a:rPr lang="en-US" sz="2400" dirty="0" smtClean="0">
                <a:latin typeface="Arial Narrow" pitchFamily="34" charset="0"/>
              </a:rPr>
              <a:t>B</a:t>
            </a:r>
            <a:endParaRPr lang="id-ID" sz="2800" dirty="0">
              <a:latin typeface="Arial Narrow" pitchFamily="34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81000" y="4191000"/>
            <a:ext cx="8305800" cy="2286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x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ONTABLE(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 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HOLDING(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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CLEAR(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 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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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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HOLDING(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HOLDING(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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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Kondisi</a:t>
            </a:r>
            <a:r>
              <a:rPr lang="en-US" smtClean="0"/>
              <a:t> </a:t>
            </a:r>
            <a:r>
              <a:rPr lang="it-IT" smtClean="0"/>
              <a:t>lengan </a:t>
            </a:r>
            <a:r>
              <a:rPr lang="it-IT" dirty="0" smtClean="0"/>
              <a:t>robot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951037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b="1" smtClean="0">
                <a:latin typeface="Arial Narrow" pitchFamily="34" charset="0"/>
              </a:rPr>
              <a:t>HOLDING(A)</a:t>
            </a:r>
            <a:r>
              <a:rPr lang="en-US" smtClean="0">
                <a:latin typeface="Arial Narrow" pitchFamily="34" charset="0"/>
              </a:rPr>
              <a:t>: Lengan robot sedang memegang balok A</a:t>
            </a:r>
            <a:endParaRPr lang="id-ID" dirty="0" smtClean="0">
              <a:latin typeface="Arial Narrow" pitchFamily="34" charset="0"/>
            </a:endParaRPr>
          </a:p>
          <a:p>
            <a:pPr lvl="0">
              <a:lnSpc>
                <a:spcPct val="150000"/>
              </a:lnSpc>
            </a:pPr>
            <a:r>
              <a:rPr lang="id-ID" b="1" smtClean="0">
                <a:latin typeface="Arial Narrow" pitchFamily="34" charset="0"/>
              </a:rPr>
              <a:t>ARMEMPTY</a:t>
            </a:r>
            <a:r>
              <a:rPr lang="id-ID" smtClean="0">
                <a:latin typeface="Arial Narrow" pitchFamily="34" charset="0"/>
              </a:rPr>
              <a:t>: Lengan robot tidak sedang memegang balok</a:t>
            </a:r>
            <a:endParaRPr lang="id-ID" dirty="0">
              <a:latin typeface="Arial Narrow" pitchFamily="34" charset="0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81000" y="4038600"/>
            <a:ext cx="838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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HOLDING(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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ARMEMPTY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</a:t>
            </a: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ONTABLE(</a:t>
            </a:r>
            <a:r>
              <a:rPr kumimoji="0" 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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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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]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ARMEMPTY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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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HOLDING(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Representasi </a:t>
            </a:r>
            <a:r>
              <a:rPr lang="pt-BR" i="1" smtClean="0"/>
              <a:t>state </a:t>
            </a:r>
            <a:r>
              <a:rPr lang="pt-BR" smtClean="0"/>
              <a:t>dengan</a:t>
            </a:r>
            <a:r>
              <a:rPr lang="pt-BR" i="1" smtClean="0"/>
              <a:t> </a:t>
            </a:r>
            <a:r>
              <a:rPr lang="pt-BR" dirty="0" smtClean="0"/>
              <a:t>FOL</a:t>
            </a:r>
            <a:endParaRPr lang="id-ID" dirty="0"/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84993" name="Group 1"/>
          <p:cNvGrpSpPr>
            <a:grpSpLocks/>
          </p:cNvGrpSpPr>
          <p:nvPr/>
        </p:nvGrpSpPr>
        <p:grpSpPr bwMode="auto">
          <a:xfrm>
            <a:off x="457200" y="2133600"/>
            <a:ext cx="7772400" cy="4114800"/>
            <a:chOff x="3141" y="1804"/>
            <a:chExt cx="6840" cy="3240"/>
          </a:xfrm>
        </p:grpSpPr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>
              <a:off x="3141" y="1804"/>
              <a:ext cx="6840" cy="3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4000">
                <a:latin typeface="Arial Narrow" pitchFamily="34" charset="0"/>
              </a:endParaRPr>
            </a:p>
          </p:txBody>
        </p:sp>
        <p:grpSp>
          <p:nvGrpSpPr>
            <p:cNvPr id="85006" name="Group 14"/>
            <p:cNvGrpSpPr>
              <a:grpSpLocks/>
            </p:cNvGrpSpPr>
            <p:nvPr/>
          </p:nvGrpSpPr>
          <p:grpSpPr bwMode="auto">
            <a:xfrm>
              <a:off x="7087" y="2164"/>
              <a:ext cx="864" cy="2067"/>
              <a:chOff x="3396" y="2109"/>
              <a:chExt cx="864" cy="2067"/>
            </a:xfrm>
          </p:grpSpPr>
          <p:sp>
            <p:nvSpPr>
              <p:cNvPr id="85015" name="Text Box 23"/>
              <p:cNvSpPr txBox="1">
                <a:spLocks noChangeArrowheads="1"/>
              </p:cNvSpPr>
              <p:nvPr/>
            </p:nvSpPr>
            <p:spPr bwMode="auto">
              <a:xfrm>
                <a:off x="3600" y="2592"/>
                <a:ext cx="43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C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5014" name="Text Box 22"/>
              <p:cNvSpPr txBox="1">
                <a:spLocks noChangeArrowheads="1"/>
              </p:cNvSpPr>
              <p:nvPr/>
            </p:nvSpPr>
            <p:spPr bwMode="auto">
              <a:xfrm>
                <a:off x="3600" y="3312"/>
                <a:ext cx="43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B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5013" name="Text Box 21"/>
              <p:cNvSpPr txBox="1">
                <a:spLocks noChangeArrowheads="1"/>
              </p:cNvSpPr>
              <p:nvPr/>
            </p:nvSpPr>
            <p:spPr bwMode="auto">
              <a:xfrm>
                <a:off x="3600" y="3744"/>
                <a:ext cx="43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A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5012" name="Line 20"/>
              <p:cNvSpPr>
                <a:spLocks noChangeShapeType="1"/>
              </p:cNvSpPr>
              <p:nvPr/>
            </p:nvSpPr>
            <p:spPr bwMode="auto">
              <a:xfrm>
                <a:off x="3396" y="417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4000">
                  <a:latin typeface="Arial Narrow" pitchFamily="34" charset="0"/>
                </a:endParaRPr>
              </a:p>
            </p:txBody>
          </p:sp>
          <p:grpSp>
            <p:nvGrpSpPr>
              <p:cNvPr id="85007" name="Group 15"/>
              <p:cNvGrpSpPr>
                <a:grpSpLocks/>
              </p:cNvGrpSpPr>
              <p:nvPr/>
            </p:nvGrpSpPr>
            <p:grpSpPr bwMode="auto">
              <a:xfrm>
                <a:off x="3536" y="2109"/>
                <a:ext cx="576" cy="720"/>
                <a:chOff x="7920" y="2592"/>
                <a:chExt cx="576" cy="720"/>
              </a:xfrm>
            </p:grpSpPr>
            <p:sp>
              <p:nvSpPr>
                <p:cNvPr id="85011" name="Line 19"/>
                <p:cNvSpPr>
                  <a:spLocks noChangeShapeType="1"/>
                </p:cNvSpPr>
                <p:nvPr/>
              </p:nvSpPr>
              <p:spPr bwMode="auto">
                <a:xfrm>
                  <a:off x="8208" y="2592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85010" name="Line 18"/>
                <p:cNvSpPr>
                  <a:spLocks noChangeShapeType="1"/>
                </p:cNvSpPr>
                <p:nvPr/>
              </p:nvSpPr>
              <p:spPr bwMode="auto">
                <a:xfrm>
                  <a:off x="7920" y="302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85009" name="Line 17"/>
                <p:cNvSpPr>
                  <a:spLocks noChangeShapeType="1"/>
                </p:cNvSpPr>
                <p:nvPr/>
              </p:nvSpPr>
              <p:spPr bwMode="auto">
                <a:xfrm>
                  <a:off x="8496" y="30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85008" name="Line 16"/>
                <p:cNvSpPr>
                  <a:spLocks noChangeShapeType="1"/>
                </p:cNvSpPr>
                <p:nvPr/>
              </p:nvSpPr>
              <p:spPr bwMode="auto">
                <a:xfrm>
                  <a:off x="7920" y="302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84998" name="Group 6"/>
            <p:cNvGrpSpPr>
              <a:grpSpLocks/>
            </p:cNvGrpSpPr>
            <p:nvPr/>
          </p:nvGrpSpPr>
          <p:grpSpPr bwMode="auto">
            <a:xfrm>
              <a:off x="5121" y="2164"/>
              <a:ext cx="864" cy="2085"/>
              <a:chOff x="4980" y="2091"/>
              <a:chExt cx="864" cy="2085"/>
            </a:xfrm>
          </p:grpSpPr>
          <p:sp>
            <p:nvSpPr>
              <p:cNvPr id="85005" name="Text Box 13"/>
              <p:cNvSpPr txBox="1">
                <a:spLocks noChangeArrowheads="1"/>
              </p:cNvSpPr>
              <p:nvPr/>
            </p:nvSpPr>
            <p:spPr bwMode="auto">
              <a:xfrm>
                <a:off x="5184" y="3744"/>
                <a:ext cx="432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itchFamily="34" charset="0"/>
                    <a:ea typeface="Times New Roman" pitchFamily="18" charset="0"/>
                    <a:cs typeface="Arial" pitchFamily="34" charset="0"/>
                  </a:rPr>
                  <a:t>A</a:t>
                </a:r>
                <a:endPara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5004" name="Line 12"/>
              <p:cNvSpPr>
                <a:spLocks noChangeShapeType="1"/>
              </p:cNvSpPr>
              <p:nvPr/>
            </p:nvSpPr>
            <p:spPr bwMode="auto">
              <a:xfrm>
                <a:off x="4980" y="417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4000">
                  <a:latin typeface="Arial Narrow" pitchFamily="34" charset="0"/>
                </a:endParaRPr>
              </a:p>
            </p:txBody>
          </p:sp>
          <p:grpSp>
            <p:nvGrpSpPr>
              <p:cNvPr id="84999" name="Group 7"/>
              <p:cNvGrpSpPr>
                <a:grpSpLocks/>
              </p:cNvGrpSpPr>
              <p:nvPr/>
            </p:nvGrpSpPr>
            <p:grpSpPr bwMode="auto">
              <a:xfrm>
                <a:off x="5085" y="2091"/>
                <a:ext cx="576" cy="1440"/>
                <a:chOff x="5184" y="2016"/>
                <a:chExt cx="576" cy="1440"/>
              </a:xfrm>
            </p:grpSpPr>
            <p:sp>
              <p:nvSpPr>
                <p:cNvPr id="85003" name="Line 11"/>
                <p:cNvSpPr>
                  <a:spLocks noChangeShapeType="1"/>
                </p:cNvSpPr>
                <p:nvPr/>
              </p:nvSpPr>
              <p:spPr bwMode="auto">
                <a:xfrm>
                  <a:off x="5472" y="2016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85002" name="Line 10"/>
                <p:cNvSpPr>
                  <a:spLocks noChangeShapeType="1"/>
                </p:cNvSpPr>
                <p:nvPr/>
              </p:nvSpPr>
              <p:spPr bwMode="auto">
                <a:xfrm>
                  <a:off x="5184" y="316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85001" name="Line 9"/>
                <p:cNvSpPr>
                  <a:spLocks noChangeShapeType="1"/>
                </p:cNvSpPr>
                <p:nvPr/>
              </p:nvSpPr>
              <p:spPr bwMode="auto">
                <a:xfrm>
                  <a:off x="5760" y="31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  <p:sp>
              <p:nvSpPr>
                <p:cNvPr id="85000" name="Line 8"/>
                <p:cNvSpPr>
                  <a:spLocks noChangeShapeType="1"/>
                </p:cNvSpPr>
                <p:nvPr/>
              </p:nvSpPr>
              <p:spPr bwMode="auto">
                <a:xfrm>
                  <a:off x="5184" y="31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4000">
                    <a:latin typeface="Arial Narrow" pitchFamily="34" charset="0"/>
                  </a:endParaRPr>
                </a:p>
              </p:txBody>
            </p:sp>
          </p:grpSp>
        </p:grpSp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3501" y="1984"/>
              <a:ext cx="1728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ONTABLE(A)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CLEAR(A)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ARMEMPTY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84996" name="Text Box 4"/>
            <p:cNvSpPr txBox="1">
              <a:spLocks noChangeArrowheads="1"/>
            </p:cNvSpPr>
            <p:nvPr/>
          </p:nvSpPr>
          <p:spPr bwMode="auto">
            <a:xfrm>
              <a:off x="8073" y="1984"/>
              <a:ext cx="1728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ONTABLE(A)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(B,A)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CLEAR(B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 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HOLDING(C) 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CLEAR(C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)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  </a:t>
              </a:r>
            </a:p>
          </p:txBody>
        </p:sp>
        <p:sp>
          <p:nvSpPr>
            <p:cNvPr id="84995" name="Text Box 3"/>
            <p:cNvSpPr txBox="1">
              <a:spLocks noChangeArrowheads="1"/>
            </p:cNvSpPr>
            <p:nvPr/>
          </p:nvSpPr>
          <p:spPr bwMode="auto">
            <a:xfrm>
              <a:off x="5102" y="4468"/>
              <a:ext cx="72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  [1]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4994" name="Text Box 2"/>
            <p:cNvSpPr txBox="1">
              <a:spLocks noChangeArrowheads="1"/>
            </p:cNvSpPr>
            <p:nvPr/>
          </p:nvSpPr>
          <p:spPr bwMode="auto">
            <a:xfrm>
              <a:off x="7145" y="4468"/>
              <a:ext cx="72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Times New Roman" pitchFamily="18" charset="0"/>
                  <a:cs typeface="Arial" pitchFamily="34" charset="0"/>
                </a:rPr>
                <a:t> [2]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mtClean="0"/>
              <a:t>Operator untuk Lengan </a:t>
            </a:r>
            <a:r>
              <a:rPr lang="nb-NO" dirty="0" smtClean="0"/>
              <a:t>Robot</a:t>
            </a:r>
            <a:endParaRPr lang="id-ID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362200"/>
          <a:ext cx="8305800" cy="4097057"/>
        </p:xfrm>
        <a:graphic>
          <a:graphicData uri="http://schemas.openxmlformats.org/drawingml/2006/table">
            <a:tbl>
              <a:tblPr/>
              <a:tblGrid>
                <a:gridCol w="2286000"/>
                <a:gridCol w="6019800"/>
              </a:tblGrid>
              <a:tr h="694988">
                <a:tc>
                  <a:txBody>
                    <a:bodyPr/>
                    <a:lstStyle/>
                    <a:p>
                      <a:pPr indent="342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Operator</a:t>
                      </a:r>
                      <a:endParaRPr lang="id-ID" sz="3200" b="1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342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Hal yang dilakukan</a:t>
                      </a:r>
                      <a:endParaRPr lang="id-ID" sz="3200" b="1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905212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STACK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(A,B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)</a:t>
                      </a:r>
                      <a:endParaRPr lang="id-ID" sz="32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t-IT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Meletakkan balok A </a:t>
                      </a:r>
                      <a:r>
                        <a:rPr lang="it-IT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 </a:t>
                      </a:r>
                      <a:r>
                        <a:rPr lang="it-IT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atas balok </a:t>
                      </a:r>
                      <a:r>
                        <a:rPr lang="it-IT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</a:t>
                      </a:r>
                      <a:endParaRPr lang="id-ID" sz="32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UNSTACK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(A,B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)</a:t>
                      </a:r>
                      <a:endParaRPr lang="id-ID" sz="32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Mengangkat balok A yang </a:t>
                      </a:r>
                      <a:r>
                        <a:rPr lang="id-ID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menempel </a:t>
                      </a:r>
                      <a:r>
                        <a:rPr lang="id-ID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 </a:t>
                      </a:r>
                      <a:r>
                        <a:rPr lang="id-ID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atas balok </a:t>
                      </a:r>
                      <a:r>
                        <a:rPr lang="id-ID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</a:t>
                      </a:r>
                      <a:endParaRPr lang="id-ID" sz="32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457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PICKUP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(A)</a:t>
                      </a:r>
                      <a:endParaRPr lang="id-ID" sz="32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Mengangkat balok A dari permukaan meja</a:t>
                      </a:r>
                      <a:endParaRPr lang="id-ID" sz="32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PUTDOWN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(A)</a:t>
                      </a:r>
                      <a:endParaRPr lang="id-ID" sz="32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Meletakkan balok A </a:t>
                      </a:r>
                      <a:r>
                        <a:rPr lang="nl-NL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 </a:t>
                      </a:r>
                      <a:r>
                        <a:rPr lang="nl-NL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permukaan meja</a:t>
                      </a:r>
                      <a:endParaRPr lang="id-ID" sz="32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5867400" cy="6248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	: 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	: 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	: 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20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3000"/>
              </a:lnSpc>
              <a:tabLst>
                <a:tab pos="623888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4648200"/>
            <a:ext cx="2895600" cy="181588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indent="342900" eaLnBrk="0" hangingPunct="0">
              <a:tabLst>
                <a:tab pos="180975" algn="l"/>
                <a:tab pos="269875" algn="l"/>
              </a:tabLst>
            </a:pPr>
            <a:endParaRPr lang="en-US" sz="16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342900" eaLnBrk="0" hangingPunct="0">
              <a:tabLst>
                <a:tab pos="180975" algn="l"/>
                <a:tab pos="269875" algn="l"/>
              </a:tabLst>
            </a:pPr>
            <a:r>
              <a:rPr lang="en-US" b="1" u="sng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Keterangan</a:t>
            </a: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: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342900" eaLnBrk="0" hangingPunct="0">
              <a:tabLst>
                <a:tab pos="180975" algn="l"/>
                <a:tab pos="269875" algn="l"/>
              </a:tabLs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	:  </a:t>
            </a:r>
            <a:r>
              <a:rPr lang="en-US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Precondition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342900" eaLnBrk="0" hangingPunct="0">
              <a:tabLst>
                <a:tab pos="180975" algn="l"/>
                <a:tab pos="269875" algn="l"/>
              </a:tabLst>
            </a:pPr>
            <a:r>
              <a:rPr lang="en-US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</a:t>
            </a:r>
            <a:r>
              <a:rPr lang="en-US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:  </a:t>
            </a:r>
            <a:r>
              <a:rPr lang="en-US" i="1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Add</a:t>
            </a:r>
            <a:endParaRPr lang="en-US" sz="2400" dirty="0" smtClean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indent="342900" eaLnBrk="0" hangingPunct="0">
              <a:tabLst>
                <a:tab pos="180975" algn="l"/>
                <a:tab pos="269875" algn="l"/>
              </a:tabLs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	:  </a:t>
            </a:r>
            <a:r>
              <a:rPr lang="en-US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Delete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228600"/>
            <a:ext cx="2895600" cy="646331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lvl="0" indent="342900" eaLnBrk="0" hangingPunct="0">
              <a:tabLst>
                <a:tab pos="180975" algn="l"/>
                <a:tab pos="269875" algn="l"/>
              </a:tabLst>
            </a:pPr>
            <a:r>
              <a:rPr lang="en-US" sz="360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Daftar-PAD</a:t>
            </a:r>
            <a:endParaRPr lang="en-US" sz="3600" dirty="0" smtClean="0">
              <a:solidFill>
                <a:srgbClr val="C00000"/>
              </a:solidFill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Komponen</a:t>
            </a:r>
            <a:r>
              <a:rPr lang="en-US" dirty="0" smtClean="0"/>
              <a:t> GSP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C00000"/>
                </a:solidFill>
              </a:rPr>
              <a:t>Stack</a:t>
            </a:r>
            <a:r>
              <a:rPr lang="en-US" smtClean="0"/>
              <a:t>: tumpukan </a:t>
            </a:r>
            <a:r>
              <a:rPr lang="en-US" err="1" smtClean="0"/>
              <a:t>untuk</a:t>
            </a:r>
            <a:r>
              <a:rPr lang="en-US" smtClean="0"/>
              <a:t> menampung </a:t>
            </a:r>
            <a:r>
              <a:rPr lang="en-US" i="1" smtClean="0"/>
              <a:t>states</a:t>
            </a:r>
            <a:endParaRPr lang="en-US" i="1" dirty="0" smtClean="0"/>
          </a:p>
          <a:p>
            <a:r>
              <a:rPr lang="en-US" b="1" i="1" smtClean="0">
                <a:solidFill>
                  <a:srgbClr val="C00000"/>
                </a:solidFill>
              </a:rPr>
              <a:t>Current-state</a:t>
            </a:r>
            <a:r>
              <a:rPr lang="en-US" b="1" dirty="0" smtClean="0">
                <a:sym typeface="Wingdings" pitchFamily="2" charset="2"/>
              </a:rPr>
              <a:t>:</a:t>
            </a:r>
            <a:r>
              <a:rPr lang="en-US" b="1" i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err="1" smtClean="0"/>
              <a:t>kondisi</a:t>
            </a:r>
            <a:r>
              <a:rPr lang="en-US" smtClean="0"/>
              <a:t> saat </a:t>
            </a:r>
            <a:r>
              <a:rPr lang="en-US" dirty="0" err="1" smtClean="0"/>
              <a:t>ini</a:t>
            </a:r>
            <a:endParaRPr lang="en-US" b="1" i="1" dirty="0" smtClean="0">
              <a:solidFill>
                <a:srgbClr val="C00000"/>
              </a:solidFill>
            </a:endParaRPr>
          </a:p>
          <a:p>
            <a:r>
              <a:rPr lang="en-US" b="1" smtClean="0">
                <a:solidFill>
                  <a:srgbClr val="C00000"/>
                </a:solidFill>
              </a:rPr>
              <a:t>Daftar-PAD</a:t>
            </a:r>
            <a:r>
              <a:rPr lang="en-US" smtClean="0"/>
              <a:t>: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smtClean="0"/>
              <a:t>satu </a:t>
            </a:r>
            <a:r>
              <a:rPr lang="en-US" i="1" smtClean="0"/>
              <a:t>set</a:t>
            </a:r>
            <a:r>
              <a:rPr lang="en-US" smtClean="0"/>
              <a:t> operator</a:t>
            </a:r>
            <a:endParaRPr lang="en-US" dirty="0" smtClean="0"/>
          </a:p>
          <a:p>
            <a:r>
              <a:rPr lang="en-US" b="1" i="1" dirty="0" smtClean="0">
                <a:solidFill>
                  <a:srgbClr val="C00000"/>
                </a:solidFill>
              </a:rPr>
              <a:t>Queue</a:t>
            </a:r>
            <a:r>
              <a:rPr lang="en-US" smtClean="0"/>
              <a:t>: antrian </a:t>
            </a:r>
            <a:r>
              <a:rPr lang="en-US" err="1" smtClean="0"/>
              <a:t>untuk</a:t>
            </a:r>
            <a:r>
              <a:rPr lang="en-US" smtClean="0"/>
              <a:t> menampung </a:t>
            </a:r>
            <a:r>
              <a:rPr lang="en-US" dirty="0" err="1" smtClean="0"/>
              <a:t>solusi</a:t>
            </a:r>
            <a:endParaRPr lang="id-ID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Planning?</a:t>
            </a:r>
          </a:p>
          <a:p>
            <a:pPr lvl="0"/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Balok</a:t>
            </a:r>
            <a:endParaRPr lang="en-US" dirty="0" smtClean="0"/>
          </a:p>
          <a:p>
            <a:pPr lvl="0"/>
            <a:r>
              <a:rPr lang="en-US" i="1" dirty="0" smtClean="0"/>
              <a:t>Goal-Stack-Planning</a:t>
            </a:r>
            <a:r>
              <a:rPr lang="en-US" dirty="0" smtClean="0"/>
              <a:t> (GSP</a:t>
            </a:r>
            <a:r>
              <a:rPr lang="en-US" dirty="0" smtClean="0"/>
              <a:t>)</a:t>
            </a:r>
            <a:endParaRPr lang="id-ID" dirty="0" smtClean="0"/>
          </a:p>
          <a:p>
            <a:pPr lvl="0"/>
            <a:r>
              <a:rPr lang="en-US" dirty="0" err="1" smtClean="0"/>
              <a:t>Kesimpulan</a:t>
            </a: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Masalah-1</a:t>
            </a:r>
            <a:endParaRPr lang="id-ID" dirty="0"/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457200" y="2286000"/>
            <a:ext cx="9287681" cy="3200400"/>
            <a:chOff x="457200" y="1981200"/>
            <a:chExt cx="9287681" cy="3200400"/>
          </a:xfrm>
        </p:grpSpPr>
        <p:pic>
          <p:nvPicPr>
            <p:cNvPr id="6" name="Picture 3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981200"/>
              <a:ext cx="9287681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13"/>
            <p:cNvGrpSpPr/>
            <p:nvPr/>
          </p:nvGrpSpPr>
          <p:grpSpPr>
            <a:xfrm>
              <a:off x="3505200" y="2286000"/>
              <a:ext cx="531324" cy="976879"/>
              <a:chOff x="4038600" y="5395686"/>
              <a:chExt cx="531324" cy="97687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"/>
            <p:cNvGrpSpPr/>
            <p:nvPr/>
          </p:nvGrpSpPr>
          <p:grpSpPr>
            <a:xfrm>
              <a:off x="5410200" y="2209800"/>
              <a:ext cx="531324" cy="976879"/>
              <a:chOff x="4038600" y="5395686"/>
              <a:chExt cx="531324" cy="97687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Blind Search</a:t>
            </a:r>
            <a:r>
              <a:rPr lang="en-US" dirty="0" smtClean="0"/>
              <a:t>? BFS / DFS /…</a:t>
            </a:r>
            <a:endParaRPr lang="id-ID" dirty="0"/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457200" y="2438400"/>
            <a:ext cx="9287681" cy="3200400"/>
            <a:chOff x="457200" y="1981200"/>
            <a:chExt cx="9287681" cy="3200400"/>
          </a:xfrm>
        </p:grpSpPr>
        <p:pic>
          <p:nvPicPr>
            <p:cNvPr id="6" name="Picture 3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981200"/>
              <a:ext cx="9287681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13"/>
            <p:cNvGrpSpPr/>
            <p:nvPr/>
          </p:nvGrpSpPr>
          <p:grpSpPr>
            <a:xfrm>
              <a:off x="3505200" y="2286000"/>
              <a:ext cx="531324" cy="976879"/>
              <a:chOff x="4038600" y="5395686"/>
              <a:chExt cx="531324" cy="97687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"/>
            <p:cNvGrpSpPr/>
            <p:nvPr/>
          </p:nvGrpSpPr>
          <p:grpSpPr>
            <a:xfrm>
              <a:off x="5410200" y="2209800"/>
              <a:ext cx="531324" cy="976879"/>
              <a:chOff x="4038600" y="5395686"/>
              <a:chExt cx="531324" cy="97687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18572"/>
            <a:ext cx="6248400" cy="443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981200" y="1066800"/>
            <a:ext cx="59186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</a:rPr>
              <a:t>Kecepatan dan </a:t>
            </a:r>
            <a:r>
              <a:rPr lang="en-US" sz="4000" dirty="0" smtClean="0">
                <a:solidFill>
                  <a:srgbClr val="FF0000"/>
                </a:solidFill>
              </a:rPr>
              <a:t>memory?</a:t>
            </a:r>
            <a:endParaRPr lang="id-ID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Heuristic Search</a:t>
            </a:r>
            <a:r>
              <a:rPr lang="en-US" dirty="0" smtClean="0"/>
              <a:t>? Hill Climbing</a:t>
            </a:r>
            <a:r>
              <a:rPr lang="en-US" smtClean="0"/>
              <a:t>, A*.. </a:t>
            </a:r>
            <a:endParaRPr lang="id-ID" dirty="0"/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5" name="Group 4"/>
          <p:cNvGrpSpPr/>
          <p:nvPr/>
        </p:nvGrpSpPr>
        <p:grpSpPr>
          <a:xfrm>
            <a:off x="457200" y="2438400"/>
            <a:ext cx="9287681" cy="3200400"/>
            <a:chOff x="457200" y="1981200"/>
            <a:chExt cx="9287681" cy="3200400"/>
          </a:xfrm>
        </p:grpSpPr>
        <p:pic>
          <p:nvPicPr>
            <p:cNvPr id="6" name="Picture 3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981200"/>
              <a:ext cx="9287681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13"/>
            <p:cNvGrpSpPr/>
            <p:nvPr/>
          </p:nvGrpSpPr>
          <p:grpSpPr>
            <a:xfrm>
              <a:off x="3505200" y="2286000"/>
              <a:ext cx="531324" cy="976879"/>
              <a:chOff x="4038600" y="5395686"/>
              <a:chExt cx="531324" cy="97687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"/>
            <p:cNvGrpSpPr/>
            <p:nvPr/>
          </p:nvGrpSpPr>
          <p:grpSpPr>
            <a:xfrm>
              <a:off x="5410200" y="2209800"/>
              <a:ext cx="531324" cy="976879"/>
              <a:chOff x="4038600" y="5395686"/>
              <a:chExt cx="531324" cy="97687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Bagaimana dengan </a:t>
            </a:r>
            <a:r>
              <a:rPr lang="en-US" dirty="0" smtClean="0"/>
              <a:t>GSP?</a:t>
            </a:r>
            <a:endParaRPr lang="id-ID" dirty="0"/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928768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13"/>
          <p:cNvGrpSpPr/>
          <p:nvPr/>
        </p:nvGrpSpPr>
        <p:grpSpPr>
          <a:xfrm>
            <a:off x="3505200" y="2743200"/>
            <a:ext cx="531324" cy="976879"/>
            <a:chOff x="4038600" y="5395686"/>
            <a:chExt cx="531324" cy="976879"/>
          </a:xfrm>
        </p:grpSpPr>
        <p:cxnSp>
          <p:nvCxnSpPr>
            <p:cNvPr id="13" name="Straight Connector 12"/>
            <p:cNvCxnSpPr/>
            <p:nvPr/>
          </p:nvCxnSpPr>
          <p:spPr>
            <a:xfrm rot="5400000">
              <a:off x="3805042" y="6125186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322544" y="6124615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4056882" y="5641682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38600" y="5889061"/>
              <a:ext cx="529940" cy="114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4"/>
          <p:cNvGrpSpPr/>
          <p:nvPr/>
        </p:nvGrpSpPr>
        <p:grpSpPr>
          <a:xfrm>
            <a:off x="5410200" y="2667000"/>
            <a:ext cx="531324" cy="976879"/>
            <a:chOff x="4038600" y="5395686"/>
            <a:chExt cx="531324" cy="976879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3805042" y="6125186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322544" y="6124615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4056882" y="5641682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5889061"/>
              <a:ext cx="529940" cy="114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228600" y="3429000"/>
            <a:ext cx="3962400" cy="3352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4800600" y="304800"/>
            <a:ext cx="3934264" cy="990600"/>
            <a:chOff x="4800600" y="304800"/>
            <a:chExt cx="3934264" cy="990600"/>
          </a:xfrm>
        </p:grpSpPr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i="1" smtClean="0"/>
                <a:t>ON</a:t>
              </a:r>
              <a:r>
                <a:rPr lang="en-US" sz="1100" b="1" smtClean="0"/>
                <a:t>(B,A)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ONTABLE(A)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ONTABLE(C</a:t>
              </a:r>
              <a:r>
                <a:rPr lang="en-US" sz="1100" b="1" dirty="0" smtClean="0"/>
                <a:t>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ONTABLE(D</a:t>
              </a:r>
              <a:r>
                <a:rPr lang="en-US" sz="1100" b="1" dirty="0" smtClean="0"/>
                <a:t>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ARMEMPTY</a:t>
              </a:r>
              <a:endParaRPr lang="id-ID" sz="11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4800600" y="3428999"/>
            <a:ext cx="3990536" cy="3276600"/>
            <a:chOff x="4800600" y="3428999"/>
            <a:chExt cx="3990536" cy="3276600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228600" y="228600"/>
            <a:ext cx="3962400" cy="2910042"/>
            <a:chOff x="228600" y="228600"/>
            <a:chExt cx="3962400" cy="2910042"/>
          </a:xfrm>
        </p:grpSpPr>
        <p:sp>
          <p:nvSpPr>
            <p:cNvPr id="2" name="Text Box 2"/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b="1" i="1" smtClean="0"/>
                <a:t>ON</a:t>
              </a:r>
              <a:r>
                <a:rPr lang="en-US" sz="1200" b="1" smtClean="0"/>
                <a:t>(C,A) </a:t>
              </a:r>
              <a:r>
                <a:rPr lang="en-US" sz="1200" b="1" dirty="0" smtClean="0">
                  <a:sym typeface="Symbol"/>
                </a:rPr>
                <a:t></a:t>
              </a:r>
              <a:r>
                <a:rPr lang="en-US" sz="1200" b="1" dirty="0" smtClean="0"/>
                <a:t> </a:t>
              </a:r>
              <a:r>
                <a:rPr lang="en-US" sz="1200" b="1" i="1" dirty="0" smtClean="0"/>
                <a:t>ON</a:t>
              </a:r>
              <a:r>
                <a:rPr lang="en-US" sz="1200" b="1" dirty="0" smtClean="0"/>
                <a:t>(B,D) </a:t>
              </a:r>
              <a:r>
                <a:rPr lang="en-US" sz="1200" b="1" smtClean="0">
                  <a:sym typeface="Symbol"/>
                </a:rPr>
                <a:t></a:t>
              </a:r>
              <a:r>
                <a:rPr lang="en-US" sz="1200" b="1" smtClean="0"/>
                <a:t> ONTABLE(A) </a:t>
              </a:r>
              <a:r>
                <a:rPr lang="en-US" sz="1200" b="1" smtClean="0">
                  <a:sym typeface="Symbol"/>
                </a:rPr>
                <a:t></a:t>
              </a:r>
              <a:r>
                <a:rPr lang="en-US" sz="1200" b="1" smtClean="0"/>
                <a:t> ONTABLE(D</a:t>
              </a:r>
              <a:r>
                <a:rPr lang="en-US" sz="1200" b="1" dirty="0" smtClean="0"/>
                <a:t>)</a:t>
              </a:r>
              <a:endParaRPr lang="id-ID" sz="1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64703" y="2542401"/>
            <a:ext cx="863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/>
            <a:r>
              <a:rPr lang="en-US" sz="1200" b="1" i="1" dirty="0" smtClean="0"/>
              <a:t>ON</a:t>
            </a:r>
            <a:r>
              <a:rPr lang="en-US" sz="1200" b="1" dirty="0" smtClean="0"/>
              <a:t>(B,D)</a:t>
            </a:r>
            <a:endParaRPr lang="en-US" sz="1200" b="1" i="1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259080" y="2313801"/>
            <a:ext cx="863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/>
            <a:r>
              <a:rPr lang="en-US" sz="1200" b="1" i="1" smtClean="0"/>
              <a:t>ON</a:t>
            </a:r>
            <a:r>
              <a:rPr lang="en-US" sz="1200" b="1" smtClean="0"/>
              <a:t>(C,A)</a:t>
            </a:r>
            <a:endParaRPr lang="en-US" sz="1200" b="1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65760" y="2313801"/>
            <a:ext cx="1069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hangingPunct="0">
              <a:tabLst>
                <a:tab pos="1981200" algn="l"/>
              </a:tabLst>
            </a:pPr>
            <a:r>
              <a:rPr lang="en-US" sz="1200" b="1" i="1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STACK</a:t>
            </a:r>
            <a:r>
              <a:rPr lang="en-US" sz="1200" b="1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(C,A)</a:t>
            </a:r>
            <a:endParaRPr lang="en-US" sz="1200" b="1" dirty="0" smtClean="0">
              <a:solidFill>
                <a:srgbClr val="C00000"/>
              </a:solidFill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67743" y="2085201"/>
            <a:ext cx="2029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CLEAR(A) </a:t>
            </a:r>
            <a:r>
              <a:rPr 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</a:t>
            </a:r>
            <a:r>
              <a:rPr 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HOLDING(C)</a:t>
            </a:r>
            <a:endParaRPr lang="id-ID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365760" y="1873794"/>
            <a:ext cx="10983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HOLDING(C)</a:t>
            </a:r>
            <a:endParaRPr lang="id-ID" sz="1200" b="1" dirty="0"/>
          </a:p>
        </p:txBody>
      </p:sp>
      <p:sp>
        <p:nvSpPr>
          <p:cNvPr id="28" name="Rectangle 27"/>
          <p:cNvSpPr/>
          <p:nvPr/>
        </p:nvSpPr>
        <p:spPr>
          <a:xfrm>
            <a:off x="365034" y="1626549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CLEAR(A)</a:t>
            </a:r>
            <a:endParaRPr lang="id-ID" sz="1200" b="1" dirty="0"/>
          </a:p>
        </p:txBody>
      </p:sp>
      <p:sp>
        <p:nvSpPr>
          <p:cNvPr id="29" name="Rectangle 28"/>
          <p:cNvSpPr/>
          <p:nvPr/>
        </p:nvSpPr>
        <p:spPr>
          <a:xfrm>
            <a:off x="351972" y="1629228"/>
            <a:ext cx="12905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UNSTACK(B,A)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7458" y="1399401"/>
            <a:ext cx="2801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smtClean="0"/>
              <a:t>ON</a:t>
            </a:r>
            <a:r>
              <a:rPr lang="en-US" sz="1200" b="1" smtClean="0"/>
              <a:t>(B,A)  </a:t>
            </a:r>
            <a:r>
              <a:rPr lang="en-US" sz="1200" b="1" smtClean="0">
                <a:sym typeface="Symbol"/>
              </a:rPr>
              <a:t></a:t>
            </a:r>
            <a:r>
              <a:rPr lang="en-US" sz="1200" b="1" smtClean="0"/>
              <a:t> CLEAR(B</a:t>
            </a:r>
            <a:r>
              <a:rPr lang="en-US" sz="1200" b="1" dirty="0" smtClean="0"/>
              <a:t>) </a:t>
            </a:r>
            <a:r>
              <a:rPr lang="en-US" sz="1200" b="1" smtClean="0">
                <a:sym typeface="Symbol"/>
              </a:rPr>
              <a:t></a:t>
            </a:r>
            <a:r>
              <a:rPr lang="en-US" sz="1200" b="1" smtClean="0"/>
              <a:t> ARMEMPTY</a:t>
            </a:r>
            <a:endParaRPr lang="id-ID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37458" y="1172028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/>
              <a:t>ARMEMPTY</a:t>
            </a:r>
            <a:endParaRPr lang="id-ID" sz="1200" b="1" dirty="0"/>
          </a:p>
        </p:txBody>
      </p:sp>
      <p:sp>
        <p:nvSpPr>
          <p:cNvPr id="33" name="Rectangle 32"/>
          <p:cNvSpPr/>
          <p:nvPr/>
        </p:nvSpPr>
        <p:spPr>
          <a:xfrm>
            <a:off x="351972" y="942201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/>
              <a:t>CLEAR(B</a:t>
            </a:r>
            <a:r>
              <a:rPr lang="en-US" sz="1200" b="1" dirty="0" smtClean="0"/>
              <a:t>)</a:t>
            </a:r>
            <a:endParaRPr lang="id-ID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337458" y="714828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smtClean="0"/>
              <a:t>ON</a:t>
            </a:r>
            <a:r>
              <a:rPr lang="en-US" sz="1200" b="1" smtClean="0"/>
              <a:t>(B,A)</a:t>
            </a:r>
            <a:endParaRPr lang="id-ID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4953000" y="3609201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en-US" sz="1200" b="1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 UNSTACK(B,A)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grpSp>
        <p:nvGrpSpPr>
          <p:cNvPr id="37" name="Group 29"/>
          <p:cNvGrpSpPr/>
          <p:nvPr/>
        </p:nvGrpSpPr>
        <p:grpSpPr>
          <a:xfrm>
            <a:off x="4800600" y="304800"/>
            <a:ext cx="3934264" cy="990600"/>
            <a:chOff x="4800600" y="304800"/>
            <a:chExt cx="3934264" cy="990600"/>
          </a:xfrm>
        </p:grpSpPr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smtClean="0"/>
                <a:t>ONTABLE(A) </a:t>
              </a:r>
              <a:r>
                <a:rPr lang="en-US" sz="1100" b="1" smtClean="0">
                  <a:sym typeface="Symbol"/>
                </a:rPr>
                <a:t></a:t>
              </a:r>
              <a:r>
                <a:rPr lang="en-US" sz="1100" b="1" smtClean="0"/>
                <a:t> ONTABLE(C</a:t>
              </a:r>
              <a:r>
                <a:rPr lang="en-US" sz="1100" b="1" dirty="0" smtClean="0"/>
                <a:t>) </a:t>
              </a:r>
              <a:r>
                <a:rPr lang="en-US" sz="1100" b="1" smtClean="0">
                  <a:sym typeface="Symbol"/>
                </a:rPr>
                <a:t></a:t>
              </a:r>
              <a:r>
                <a:rPr lang="en-US" sz="1100" b="1" smtClean="0"/>
                <a:t> ONTABLE(D</a:t>
              </a:r>
              <a:r>
                <a:rPr lang="en-US" sz="1100" b="1" dirty="0" smtClean="0"/>
                <a:t>) </a:t>
              </a:r>
              <a:r>
                <a:rPr lang="en-US" sz="1100" b="1" dirty="0" smtClean="0">
                  <a:sym typeface="Symbol"/>
                </a:rPr>
                <a:t></a:t>
              </a:r>
              <a:r>
                <a:rPr lang="en-US" sz="1100" b="1" dirty="0" smtClean="0"/>
                <a:t> HOLDING(B)</a:t>
              </a:r>
              <a:endParaRPr lang="id-ID" sz="11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378933" y="1871115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PICKUP(C)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1972" y="1629228"/>
            <a:ext cx="31058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/>
              <a:t>ONTABLE(C</a:t>
            </a:r>
            <a:r>
              <a:rPr lang="en-US" sz="1200" b="1" dirty="0" smtClean="0"/>
              <a:t>) </a:t>
            </a:r>
            <a:r>
              <a:rPr lang="en-US" sz="1200" b="1" smtClean="0">
                <a:sym typeface="Symbol"/>
              </a:rPr>
              <a:t></a:t>
            </a:r>
            <a:r>
              <a:rPr lang="en-US" sz="1200" b="1" smtClean="0"/>
              <a:t> CLEAR(C</a:t>
            </a:r>
            <a:r>
              <a:rPr lang="en-US" sz="1200" b="1" dirty="0" smtClean="0"/>
              <a:t>) </a:t>
            </a:r>
            <a:r>
              <a:rPr lang="en-US" sz="1200" b="1" smtClean="0">
                <a:sym typeface="Symbol"/>
              </a:rPr>
              <a:t></a:t>
            </a:r>
            <a:r>
              <a:rPr lang="en-US" sz="1200" b="1" smtClean="0"/>
              <a:t> ARMEMPTY</a:t>
            </a:r>
            <a:endParaRPr lang="id-ID" sz="1200" b="1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51972" y="1400628"/>
            <a:ext cx="10915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/>
              <a:t>ARMEMPTY</a:t>
            </a:r>
            <a:endParaRPr lang="id-ID" sz="1200" b="1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333828" y="1172028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/>
              <a:t>CLEAR(C</a:t>
            </a:r>
            <a:r>
              <a:rPr lang="en-US" sz="1200" b="1" dirty="0" smtClean="0"/>
              <a:t>)</a:t>
            </a:r>
            <a:endParaRPr lang="id-ID" sz="1200" b="1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348175" y="943428"/>
            <a:ext cx="1130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/>
              <a:t>ONTABLE(C</a:t>
            </a:r>
            <a:r>
              <a:rPr lang="en-US" sz="1200" b="1" dirty="0" smtClean="0"/>
              <a:t>)</a:t>
            </a:r>
            <a:endParaRPr lang="id-ID" sz="1200" b="1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55602" y="1400628"/>
            <a:ext cx="10693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smtClean="0">
                <a:solidFill>
                  <a:srgbClr val="C00000"/>
                </a:solidFill>
              </a:rPr>
              <a:t>STACK</a:t>
            </a:r>
            <a:r>
              <a:rPr lang="en-US" sz="1200" b="1" smtClean="0">
                <a:solidFill>
                  <a:srgbClr val="C00000"/>
                </a:solidFill>
              </a:rPr>
              <a:t>(B,D</a:t>
            </a:r>
            <a:r>
              <a:rPr lang="en-US" sz="1200" b="1" dirty="0" smtClean="0"/>
              <a:t>)</a:t>
            </a:r>
            <a:endParaRPr lang="id-ID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337458" y="1175658"/>
            <a:ext cx="2029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/>
              <a:t>CLEAR(D</a:t>
            </a:r>
            <a:r>
              <a:rPr lang="en-US" sz="1200" b="1" dirty="0" smtClean="0"/>
              <a:t>) </a:t>
            </a:r>
            <a:r>
              <a:rPr lang="en-US" sz="1200" b="1" dirty="0" smtClean="0">
                <a:sym typeface="Symbol"/>
              </a:rPr>
              <a:t></a:t>
            </a:r>
            <a:r>
              <a:rPr lang="en-US" sz="1200" b="1" dirty="0" smtClean="0"/>
              <a:t> HOLDING(B)</a:t>
            </a:r>
            <a:endParaRPr lang="id-ID" sz="1200" b="1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348342" y="94342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HOLDING(B)</a:t>
            </a:r>
            <a:endParaRPr lang="id-ID" sz="1200" b="1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338715" y="714828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mtClean="0"/>
              <a:t>CLEAR(D</a:t>
            </a:r>
            <a:r>
              <a:rPr lang="en-US" sz="1200" b="1" dirty="0" smtClean="0"/>
              <a:t>)</a:t>
            </a:r>
            <a:endParaRPr lang="id-ID" sz="1200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4953000" y="3886200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en-US" sz="1200" b="1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 STACK(B,D</a:t>
            </a:r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grpSp>
        <p:nvGrpSpPr>
          <p:cNvPr id="51" name="Group 29"/>
          <p:cNvGrpSpPr/>
          <p:nvPr/>
        </p:nvGrpSpPr>
        <p:grpSpPr>
          <a:xfrm>
            <a:off x="4800600" y="304800"/>
            <a:ext cx="3934264" cy="990600"/>
            <a:chOff x="4800600" y="304800"/>
            <a:chExt cx="3934264" cy="990600"/>
          </a:xfrm>
        </p:grpSpPr>
        <p:sp>
          <p:nvSpPr>
            <p:cNvPr id="52" name="Text Box 2"/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smtClean="0"/>
                <a:t>ONTABLE(A) </a:t>
              </a:r>
              <a:r>
                <a:rPr lang="en-US" sz="1100" b="1" smtClean="0">
                  <a:sym typeface="Symbol"/>
                </a:rPr>
                <a:t></a:t>
              </a:r>
              <a:r>
                <a:rPr lang="en-US" sz="1100" b="1" smtClean="0"/>
                <a:t> ONTABLE(C</a:t>
              </a:r>
              <a:r>
                <a:rPr lang="en-US" sz="1100" b="1" dirty="0" smtClean="0"/>
                <a:t>) </a:t>
              </a:r>
              <a:r>
                <a:rPr lang="en-US" sz="1100" b="1" smtClean="0">
                  <a:sym typeface="Symbol"/>
                </a:rPr>
                <a:t></a:t>
              </a:r>
              <a:r>
                <a:rPr lang="en-US" sz="1100" b="1" smtClean="0"/>
                <a:t> ONTABLE(D</a:t>
              </a:r>
              <a:r>
                <a:rPr lang="en-US" sz="1100" b="1" dirty="0" smtClean="0"/>
                <a:t>) </a:t>
              </a:r>
              <a:r>
                <a:rPr lang="en-US" sz="1100" b="1" dirty="0" smtClean="0">
                  <a:sym typeface="Symbol"/>
                </a:rPr>
                <a:t></a:t>
              </a:r>
              <a:r>
                <a:rPr lang="en-US" sz="1100" b="1" dirty="0" smtClean="0"/>
                <a:t> ON(B,D)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ARMEMPTY</a:t>
              </a:r>
              <a:endParaRPr lang="id-ID" sz="11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953000" y="4191000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3.  PICKUP(C)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grpSp>
        <p:nvGrpSpPr>
          <p:cNvPr id="55" name="Group 29"/>
          <p:cNvGrpSpPr/>
          <p:nvPr/>
        </p:nvGrpSpPr>
        <p:grpSpPr>
          <a:xfrm>
            <a:off x="4800600" y="304800"/>
            <a:ext cx="3934264" cy="990600"/>
            <a:chOff x="4800600" y="304800"/>
            <a:chExt cx="3934264" cy="990600"/>
          </a:xfrm>
        </p:grpSpPr>
        <p:sp>
          <p:nvSpPr>
            <p:cNvPr id="56" name="Text Box 2"/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smtClean="0"/>
                <a:t>ONTABLE(A) </a:t>
              </a:r>
              <a:r>
                <a:rPr lang="en-US" sz="1100" b="1" smtClean="0">
                  <a:sym typeface="Symbol"/>
                </a:rPr>
                <a:t></a:t>
              </a:r>
              <a:r>
                <a:rPr lang="en-US" sz="1100" b="1" smtClean="0"/>
                <a:t> ONTABLE(D</a:t>
              </a:r>
              <a:r>
                <a:rPr lang="en-US" sz="1100" b="1" dirty="0" smtClean="0"/>
                <a:t>) </a:t>
              </a:r>
              <a:r>
                <a:rPr lang="en-US" sz="1100" b="1" dirty="0" smtClean="0">
                  <a:sym typeface="Symbol"/>
                </a:rPr>
                <a:t></a:t>
              </a:r>
              <a:r>
                <a:rPr lang="en-US" sz="1100" b="1" dirty="0" smtClean="0"/>
                <a:t> ON(B,D) </a:t>
              </a:r>
              <a:r>
                <a:rPr lang="en-US" sz="1100" b="1" dirty="0" smtClean="0">
                  <a:sym typeface="Symbol"/>
                </a:rPr>
                <a:t> </a:t>
              </a:r>
              <a:r>
                <a:rPr lang="en-US" sz="1100" b="1" dirty="0" smtClean="0"/>
                <a:t>HOLDING(C)</a:t>
              </a:r>
              <a:endParaRPr lang="id-ID" sz="11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57" name="Text Box 2"/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4953000" y="4495800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en-US" sz="1200" b="1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 STACK(C,A)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grpSp>
        <p:nvGrpSpPr>
          <p:cNvPr id="59" name="Group 29"/>
          <p:cNvGrpSpPr/>
          <p:nvPr/>
        </p:nvGrpSpPr>
        <p:grpSpPr>
          <a:xfrm>
            <a:off x="4800600" y="304800"/>
            <a:ext cx="3934264" cy="990600"/>
            <a:chOff x="4800600" y="304800"/>
            <a:chExt cx="3934264" cy="990600"/>
          </a:xfrm>
        </p:grpSpPr>
        <p:sp>
          <p:nvSpPr>
            <p:cNvPr id="60" name="Text Box 2"/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smtClean="0"/>
                <a:t>ONTABLE(A) </a:t>
              </a:r>
              <a:r>
                <a:rPr lang="en-US" sz="1100" b="1" smtClean="0">
                  <a:sym typeface="Symbol"/>
                </a:rPr>
                <a:t></a:t>
              </a:r>
              <a:r>
                <a:rPr lang="en-US" sz="1100" b="1" smtClean="0"/>
                <a:t> ONTABLE(D</a:t>
              </a:r>
              <a:r>
                <a:rPr lang="en-US" sz="1100" b="1" dirty="0" smtClean="0"/>
                <a:t>) </a:t>
              </a:r>
              <a:r>
                <a:rPr lang="en-US" sz="1100" b="1" dirty="0" smtClean="0">
                  <a:sym typeface="Symbol"/>
                </a:rPr>
                <a:t></a:t>
              </a:r>
              <a:r>
                <a:rPr lang="en-US" sz="1100" b="1" dirty="0" smtClean="0"/>
                <a:t> ON(B,D)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ON(C,A)</a:t>
              </a:r>
              <a:endParaRPr lang="id-ID" sz="11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61" name="Text Box 2"/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62" name="Left-Right Arrow 61"/>
          <p:cNvSpPr/>
          <p:nvPr/>
        </p:nvSpPr>
        <p:spPr>
          <a:xfrm rot="18411384">
            <a:off x="3113659" y="1616603"/>
            <a:ext cx="2449966" cy="246665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4343400" y="1600200"/>
            <a:ext cx="2286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en-US" b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Sama </a:t>
            </a:r>
            <a:r>
              <a:rPr lang="en-US" b="1" smtClean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Wingdings" pitchFamily="2" charset="2"/>
              </a:rPr>
              <a:t> Selesai</a:t>
            </a:r>
            <a:endParaRPr lang="id-ID" sz="1600" b="1" dirty="0" smtClean="0">
              <a:solidFill>
                <a:srgbClr val="FF0000"/>
              </a:solidFill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6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4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3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4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6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8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8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9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0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0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7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8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9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2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2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5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5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8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/>
      <p:bldP spid="32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8" grpId="0"/>
      <p:bldP spid="28" grpId="1"/>
      <p:bldP spid="29" grpId="0" build="allAtOnce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6" grpId="0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54" grpId="0"/>
      <p:bldP spid="58" grpId="0"/>
      <p:bldP spid="62" grpId="0" animBg="1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3352800" cy="168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Rencana Penyelesaian</a:t>
            </a:r>
            <a:endParaRPr lang="id-ID" dirty="0"/>
          </a:p>
        </p:txBody>
      </p:sp>
      <p:grpSp>
        <p:nvGrpSpPr>
          <p:cNvPr id="5" name="Group 4"/>
          <p:cNvGrpSpPr/>
          <p:nvPr/>
        </p:nvGrpSpPr>
        <p:grpSpPr>
          <a:xfrm>
            <a:off x="533400" y="4038600"/>
            <a:ext cx="8839200" cy="2667000"/>
            <a:chOff x="457200" y="1981200"/>
            <a:chExt cx="9287681" cy="3200400"/>
          </a:xfrm>
        </p:grpSpPr>
        <p:pic>
          <p:nvPicPr>
            <p:cNvPr id="6" name="Picture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1981200"/>
              <a:ext cx="9287681" cy="32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13"/>
            <p:cNvGrpSpPr/>
            <p:nvPr/>
          </p:nvGrpSpPr>
          <p:grpSpPr>
            <a:xfrm>
              <a:off x="3505200" y="2286000"/>
              <a:ext cx="531324" cy="976879"/>
              <a:chOff x="4038600" y="5395686"/>
              <a:chExt cx="531324" cy="97687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4"/>
            <p:cNvGrpSpPr/>
            <p:nvPr/>
          </p:nvGrpSpPr>
          <p:grpSpPr>
            <a:xfrm>
              <a:off x="5410200" y="2209800"/>
              <a:ext cx="531324" cy="976879"/>
              <a:chOff x="4038600" y="5395686"/>
              <a:chExt cx="531324" cy="97687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rot="5400000">
                <a:off x="3805042" y="6125186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4322544" y="6124615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4056882" y="5641682"/>
                <a:ext cx="493375" cy="138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038600" y="5889061"/>
                <a:ext cx="529940" cy="114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Masalah-</a:t>
            </a:r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928768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13"/>
          <p:cNvGrpSpPr/>
          <p:nvPr/>
        </p:nvGrpSpPr>
        <p:grpSpPr>
          <a:xfrm>
            <a:off x="3519714" y="2514600"/>
            <a:ext cx="531324" cy="976879"/>
            <a:chOff x="4038600" y="5395686"/>
            <a:chExt cx="531324" cy="976879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3805042" y="6125186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4322544" y="6124615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4056882" y="5641682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38600" y="5889061"/>
              <a:ext cx="529940" cy="114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3"/>
          <p:cNvGrpSpPr/>
          <p:nvPr/>
        </p:nvGrpSpPr>
        <p:grpSpPr>
          <a:xfrm>
            <a:off x="4876800" y="2514600"/>
            <a:ext cx="531324" cy="976879"/>
            <a:chOff x="4038600" y="5395686"/>
            <a:chExt cx="531324" cy="976879"/>
          </a:xfrm>
        </p:grpSpPr>
        <p:cxnSp>
          <p:nvCxnSpPr>
            <p:cNvPr id="17" name="Straight Connector 16"/>
            <p:cNvCxnSpPr/>
            <p:nvPr/>
          </p:nvCxnSpPr>
          <p:spPr>
            <a:xfrm rot="5400000">
              <a:off x="3805042" y="6125186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322544" y="6124615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056882" y="5641682"/>
              <a:ext cx="493375" cy="13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38600" y="5889061"/>
              <a:ext cx="529940" cy="114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Isi Stack pada langkah </a:t>
            </a:r>
            <a:r>
              <a:rPr lang="it-IT" dirty="0" smtClean="0"/>
              <a:t>ke-1</a:t>
            </a:r>
            <a:endParaRPr lang="id-ID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14" name="Group 13"/>
          <p:cNvGrpSpPr/>
          <p:nvPr/>
        </p:nvGrpSpPr>
        <p:grpSpPr>
          <a:xfrm>
            <a:off x="533400" y="2514600"/>
            <a:ext cx="3200400" cy="2735997"/>
            <a:chOff x="533400" y="2514600"/>
            <a:chExt cx="3200400" cy="2735997"/>
          </a:xfrm>
        </p:grpSpPr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533400" y="2514600"/>
              <a:ext cx="320040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(B,C)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(B,C)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4419600"/>
              <a:ext cx="3200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smtClean="0"/>
                <a:t>U</a:t>
              </a:r>
              <a:r>
                <a:rPr lang="id-ID" sz="2400" smtClean="0"/>
                <a:t>rutan isi stack</a:t>
              </a:r>
              <a:r>
                <a:rPr lang="en-US" sz="2400" smtClean="0"/>
                <a:t> Kemungkinan </a:t>
              </a:r>
              <a:r>
                <a:rPr lang="en-US" sz="2400" dirty="0" smtClean="0"/>
                <a:t>1</a:t>
              </a:r>
              <a:endParaRPr lang="id-ID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86400" y="2514600"/>
            <a:ext cx="3200400" cy="2735997"/>
            <a:chOff x="5486400" y="2514600"/>
            <a:chExt cx="3200400" cy="2735997"/>
          </a:xfrm>
        </p:grpSpPr>
        <p:sp>
          <p:nvSpPr>
            <p:cNvPr id="4107" name="Text Box 11"/>
            <p:cNvSpPr txBox="1">
              <a:spLocks noChangeArrowheads="1"/>
            </p:cNvSpPr>
            <p:nvPr/>
          </p:nvSpPr>
          <p:spPr bwMode="auto">
            <a:xfrm>
              <a:off x="5486400" y="2514600"/>
              <a:ext cx="320040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(B,C)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(B,C)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4419600"/>
              <a:ext cx="3200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smtClean="0"/>
                <a:t>U</a:t>
              </a:r>
              <a:r>
                <a:rPr lang="id-ID" sz="2400" smtClean="0"/>
                <a:t>rutan isi stack</a:t>
              </a:r>
              <a:r>
                <a:rPr lang="en-US" sz="2400" smtClean="0"/>
                <a:t> Kemungkinan </a:t>
              </a:r>
              <a:r>
                <a:rPr lang="en-US" sz="2400" dirty="0" smtClean="0"/>
                <a:t>2</a:t>
              </a:r>
              <a:endParaRPr lang="id-ID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3" name="Group 13"/>
          <p:cNvGrpSpPr/>
          <p:nvPr/>
        </p:nvGrpSpPr>
        <p:grpSpPr>
          <a:xfrm>
            <a:off x="533400" y="381000"/>
            <a:ext cx="3200400" cy="2735997"/>
            <a:chOff x="533400" y="2514600"/>
            <a:chExt cx="3200400" cy="2735997"/>
          </a:xfrm>
        </p:grpSpPr>
        <p:sp>
          <p:nvSpPr>
            <p:cNvPr id="4101" name="Text Box 5"/>
            <p:cNvSpPr txBox="1">
              <a:spLocks noChangeArrowheads="1"/>
            </p:cNvSpPr>
            <p:nvPr/>
          </p:nvSpPr>
          <p:spPr bwMode="auto">
            <a:xfrm>
              <a:off x="533400" y="2514600"/>
              <a:ext cx="320040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(B,C)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(B,C)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4419600"/>
              <a:ext cx="3200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smtClean="0"/>
                <a:t>U</a:t>
              </a:r>
              <a:r>
                <a:rPr lang="id-ID" sz="2400" smtClean="0"/>
                <a:t>rutan isi stack</a:t>
              </a:r>
              <a:r>
                <a:rPr lang="en-US" sz="2400" smtClean="0"/>
                <a:t> Kemungkinan </a:t>
              </a:r>
              <a:r>
                <a:rPr lang="en-US" sz="2400" dirty="0" smtClean="0"/>
                <a:t>1</a:t>
              </a:r>
              <a:endParaRPr lang="id-ID" sz="2400" dirty="0"/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876800" y="381000"/>
            <a:ext cx="2743200" cy="525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82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</a:t>
            </a: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(C,A)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PUTDOWN(C)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PICKUP(A)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1" i="1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(A,B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</a:t>
            </a:r>
            <a:r>
              <a:rPr kumimoji="0" lang="en-US" sz="2200" b="1" i="1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(A,B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PUTDOWN(A)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PICKUP(B)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(B,C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PICKUP(A)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(A,B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95800" y="5867400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smtClean="0"/>
              <a:t>Rencana </a:t>
            </a:r>
            <a:r>
              <a:rPr lang="en-US" sz="2000" smtClean="0"/>
              <a:t>yang Tidak Optimal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02 IT Telkom\001 Kuliah 2009\CSCS3243 Kecerdasan Mesain dan Artifisial\ferrari-enzo-doors-op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39946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381000"/>
            <a:ext cx="3200400" cy="2735997"/>
            <a:chOff x="5486400" y="2514600"/>
            <a:chExt cx="3200400" cy="2735997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5486400" y="2514600"/>
              <a:ext cx="3200400" cy="1676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(B,C)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1981200" algn="l"/>
                </a:tabLst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</a:t>
              </a: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(A,B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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ON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(B,C)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486400" y="4419600"/>
              <a:ext cx="3200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smtClean="0"/>
                <a:t>U</a:t>
              </a:r>
              <a:r>
                <a:rPr lang="id-ID" sz="2400" smtClean="0"/>
                <a:t>rutan isi stack</a:t>
              </a:r>
              <a:r>
                <a:rPr lang="en-US" sz="2400" smtClean="0"/>
                <a:t> Kemungkinan </a:t>
              </a:r>
              <a:r>
                <a:rPr lang="en-US" sz="2400" dirty="0" smtClean="0"/>
                <a:t>2</a:t>
              </a:r>
              <a:endParaRPr lang="id-ID" sz="2400" dirty="0"/>
            </a:p>
          </p:txBody>
        </p:sp>
      </p:grp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5257800" y="361890"/>
            <a:ext cx="2819400" cy="350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828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(C,A)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PUTDOWN(C)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PICKUP(B)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(B,C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PICKUP(A)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1620838" algn="l"/>
              </a:tabLst>
            </a:pP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STACK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(A,B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4095690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000" smtClean="0"/>
              <a:t>Rencana </a:t>
            </a:r>
            <a:r>
              <a:rPr lang="en-US" sz="2000" smtClean="0"/>
              <a:t>yang Optimal</a:t>
            </a:r>
            <a:endParaRPr lang="id-ID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Masalah pada </a:t>
            </a:r>
            <a:r>
              <a:rPr lang="en-US" dirty="0" smtClean="0"/>
              <a:t>GSP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/>
              <a:t>GSP </a:t>
            </a:r>
            <a:r>
              <a:rPr lang="en-US" smtClean="0"/>
              <a:t>bisa </a:t>
            </a:r>
            <a:r>
              <a:rPr lang="id-ID" smtClean="0"/>
              <a:t>menemui jalan buntu yang tidak disadari karena seluruh langkah yang dibangkitkan akan tetap dipakai</a:t>
            </a:r>
            <a:r>
              <a:rPr lang="id-ID" dirty="0" smtClean="0"/>
              <a:t>. </a:t>
            </a:r>
            <a:endParaRPr lang="en-US" dirty="0" smtClean="0"/>
          </a:p>
          <a:p>
            <a:r>
              <a:rPr lang="en-US" smtClean="0"/>
              <a:t>A</a:t>
            </a:r>
            <a:r>
              <a:rPr lang="id-ID" smtClean="0"/>
              <a:t>da langkah yang membatalkan langkah lainnya </a:t>
            </a:r>
            <a:endParaRPr lang="en-US" dirty="0" smtClean="0"/>
          </a:p>
          <a:p>
            <a:r>
              <a:rPr lang="id-ID" i="1" smtClean="0"/>
              <a:t>STACK</a:t>
            </a:r>
            <a:r>
              <a:rPr lang="id-ID" smtClean="0"/>
              <a:t>(</a:t>
            </a:r>
            <a:r>
              <a:rPr lang="id-ID" i="1" smtClean="0"/>
              <a:t>x</a:t>
            </a:r>
            <a:r>
              <a:rPr lang="id-ID" smtClean="0"/>
              <a:t>,</a:t>
            </a:r>
            <a:r>
              <a:rPr lang="id-ID" i="1" smtClean="0"/>
              <a:t>y</a:t>
            </a:r>
            <a:r>
              <a:rPr lang="id-ID" smtClean="0"/>
              <a:t>) dibatalkan oleh UN</a:t>
            </a:r>
            <a:r>
              <a:rPr lang="id-ID" i="1" smtClean="0"/>
              <a:t>STACK</a:t>
            </a:r>
            <a:r>
              <a:rPr lang="id-ID" smtClean="0"/>
              <a:t>(</a:t>
            </a:r>
            <a:r>
              <a:rPr lang="id-ID" i="1" smtClean="0"/>
              <a:t>x</a:t>
            </a:r>
            <a:r>
              <a:rPr lang="id-ID" smtClean="0"/>
              <a:t>,</a:t>
            </a:r>
            <a:r>
              <a:rPr lang="id-ID" i="1" smtClean="0"/>
              <a:t>y</a:t>
            </a:r>
            <a:r>
              <a:rPr lang="id-ID" dirty="0" smtClean="0"/>
              <a:t>)</a:t>
            </a:r>
            <a:endParaRPr lang="en-US" dirty="0" smtClean="0"/>
          </a:p>
          <a:p>
            <a:r>
              <a:rPr lang="id-ID" dirty="0" smtClean="0"/>
              <a:t>PICKUP(</a:t>
            </a:r>
            <a:r>
              <a:rPr lang="id-ID" i="1" dirty="0" smtClean="0"/>
              <a:t>x</a:t>
            </a:r>
            <a:r>
              <a:rPr lang="id-ID" smtClean="0"/>
              <a:t>) dibatalkan </a:t>
            </a:r>
            <a:r>
              <a:rPr lang="id-ID" dirty="0" smtClean="0"/>
              <a:t>oleh PUTDOWN(x)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 smtClean="0"/>
              <a:t>Diskusi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Bagaimana mengetahui urutan </a:t>
            </a:r>
            <a:r>
              <a:rPr lang="id-ID" sz="2800" smtClean="0"/>
              <a:t>isi stack</a:t>
            </a:r>
            <a:r>
              <a:rPr lang="en-US" sz="2800" smtClean="0"/>
              <a:t> </a:t>
            </a:r>
            <a:r>
              <a:rPr lang="en-US" smtClean="0"/>
              <a:t>yang tepat</a:t>
            </a:r>
            <a:r>
              <a:rPr lang="en-US" dirty="0" smtClean="0"/>
              <a:t>?</a:t>
            </a:r>
          </a:p>
          <a:p>
            <a:r>
              <a:rPr lang="en-US" smtClean="0"/>
              <a:t>Bisakah dibuat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?</a:t>
            </a:r>
          </a:p>
          <a:p>
            <a:r>
              <a:rPr lang="en-US" smtClean="0"/>
              <a:t>Bagaimana menangani kelemahan </a:t>
            </a:r>
            <a:r>
              <a:rPr lang="en-US" dirty="0" smtClean="0"/>
              <a:t>GSP?</a:t>
            </a:r>
          </a:p>
          <a:p>
            <a:r>
              <a:rPr lang="en-US" err="1" smtClean="0"/>
              <a:t>Untuk</a:t>
            </a:r>
            <a:r>
              <a:rPr lang="en-US" smtClean="0"/>
              <a:t> kasus 1000 balok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Algoritma </a:t>
            </a:r>
            <a:r>
              <a:rPr lang="id-ID" dirty="0" smtClean="0"/>
              <a:t>GSP</a:t>
            </a:r>
            <a:endParaRPr lang="id-ID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133600"/>
            <a:ext cx="883092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Picture 2" descr="C:\02 IT Telkom\001 Kuliah 2009\CSCS3243 Kecerdasan Mesain dan Artifisial\elevato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02 IT Telkom\001 Kuliah 2009\CSCS3243 Kecerdasan Mesain dan Artifisial\eleva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286000"/>
            <a:ext cx="3048000" cy="228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43200" y="48768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Input: User ID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&amp; Destination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539109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FF00"/>
                </a:solidFill>
              </a:rPr>
              <a:t>Tap ID Card </a:t>
            </a:r>
            <a:r>
              <a:rPr lang="en-US" sz="2000" b="1" err="1" smtClean="0">
                <a:solidFill>
                  <a:srgbClr val="FFFF00"/>
                </a:solidFill>
              </a:rPr>
              <a:t>sebelum</a:t>
            </a:r>
            <a:r>
              <a:rPr lang="en-US" sz="2000" b="1" smtClean="0">
                <a:solidFill>
                  <a:srgbClr val="FFFF00"/>
                </a:solidFill>
              </a:rPr>
              <a:t> masuk </a:t>
            </a:r>
            <a:r>
              <a:rPr lang="en-US" sz="2000" b="1" dirty="0" smtClean="0">
                <a:solidFill>
                  <a:srgbClr val="FFFF00"/>
                </a:solidFill>
              </a:rPr>
              <a:t>Lift</a:t>
            </a:r>
            <a:endParaRPr lang="id-ID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ECS </a:t>
            </a:r>
            <a:r>
              <a:rPr lang="en-US" sz="2800" smtClean="0"/>
              <a:t>(Elevator  </a:t>
            </a:r>
            <a:r>
              <a:rPr lang="en-US" sz="2800" dirty="0" smtClean="0"/>
              <a:t>Control System )</a:t>
            </a:r>
            <a:endParaRPr lang="id-ID" sz="2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953000" y="2133600"/>
            <a:ext cx="3810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i="1" dirty="0" smtClean="0"/>
              <a:t> </a:t>
            </a:r>
            <a:r>
              <a:rPr lang="id-ID" sz="2800" dirty="0" smtClean="0"/>
              <a:t>Rockefeller Ctr </a:t>
            </a:r>
            <a:r>
              <a:rPr lang="en-US" sz="2800" dirty="0" smtClean="0"/>
              <a:t>(</a:t>
            </a:r>
            <a:r>
              <a:rPr lang="id-ID" sz="2800" dirty="0" smtClean="0"/>
              <a:t>N</a:t>
            </a:r>
            <a:r>
              <a:rPr lang="en-US" sz="2800" dirty="0" smtClean="0"/>
              <a:t>Y)</a:t>
            </a:r>
          </a:p>
          <a:p>
            <a:pPr lvl="0">
              <a:buFont typeface="Arial" pitchFamily="34" charset="0"/>
              <a:buChar char="•"/>
            </a:pPr>
            <a:r>
              <a:rPr lang="en-US" sz="2800" smtClean="0"/>
              <a:t> </a:t>
            </a:r>
            <a:r>
              <a:rPr lang="id-ID" sz="2800" smtClean="0"/>
              <a:t>Petronas </a:t>
            </a:r>
            <a:r>
              <a:rPr lang="en-US" sz="2800" dirty="0" smtClean="0"/>
              <a:t>(KL)</a:t>
            </a:r>
          </a:p>
          <a:p>
            <a:pPr lvl="0">
              <a:buFont typeface="Arial" pitchFamily="34" charset="0"/>
              <a:buChar char="•"/>
            </a:pPr>
            <a:r>
              <a:rPr lang="en-US" sz="2800" smtClean="0"/>
              <a:t> Kebutuhan </a:t>
            </a:r>
            <a:r>
              <a:rPr lang="en-US" sz="2800" i="1" dirty="0" smtClean="0"/>
              <a:t>users</a:t>
            </a:r>
            <a:r>
              <a:rPr lang="en-US" sz="2800" dirty="0" smtClean="0"/>
              <a:t>: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fi-FI" sz="2400" smtClean="0"/>
              <a:t>Kapasitas ruang</a:t>
            </a:r>
            <a:endParaRPr lang="fi-FI" sz="2400" dirty="0" smtClean="0"/>
          </a:p>
          <a:p>
            <a:pPr lvl="0"/>
            <a:r>
              <a:rPr kumimoji="0" lang="fi-FI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- </a:t>
            </a:r>
            <a:r>
              <a:rPr lang="fi-FI" sz="2400" smtClean="0"/>
              <a:t>Konflik antar pengguna</a:t>
            </a:r>
            <a:endParaRPr lang="fi-FI" sz="2400" dirty="0" smtClean="0"/>
          </a:p>
          <a:p>
            <a:pPr lvl="0"/>
            <a:r>
              <a:rPr kumimoji="0" lang="fi-FI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fi-FI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fi-FI" sz="2400" i="1" smtClean="0"/>
              <a:t>Attended travel</a:t>
            </a:r>
            <a:endParaRPr lang="fi-FI" sz="2400" dirty="0" smtClean="0"/>
          </a:p>
          <a:p>
            <a:pPr lvl="0"/>
            <a:r>
              <a:rPr kumimoji="0" lang="fi-FI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- </a:t>
            </a:r>
            <a:r>
              <a:rPr lang="id-ID" sz="2400" i="1" smtClean="0"/>
              <a:t>Non-stop travel</a:t>
            </a:r>
            <a:endParaRPr lang="en-US" sz="2400" i="1" dirty="0" smtClean="0"/>
          </a:p>
          <a:p>
            <a:pPr lvl="0"/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- </a:t>
            </a:r>
            <a:r>
              <a:rPr lang="fi-FI" sz="2400" dirty="0" smtClean="0"/>
              <a:t>VIP </a:t>
            </a:r>
            <a:r>
              <a:rPr lang="fi-FI" sz="2400" i="1" dirty="0" smtClean="0"/>
              <a:t>services</a:t>
            </a:r>
          </a:p>
          <a:p>
            <a:pPr lvl="0"/>
            <a:r>
              <a:rPr kumimoji="0" lang="fi-FI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fi-FI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fi-FI" sz="2400" i="1" smtClean="0"/>
              <a:t>Access </a:t>
            </a:r>
            <a:r>
              <a:rPr lang="fi-FI" sz="2400" i="1" dirty="0" smtClean="0"/>
              <a:t>restrictions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401164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143000" y="2743200"/>
            <a:ext cx="1600200" cy="838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1"/>
          <p:cNvGrpSpPr/>
          <p:nvPr/>
        </p:nvGrpSpPr>
        <p:grpSpPr>
          <a:xfrm>
            <a:off x="243840" y="3276600"/>
            <a:ext cx="2575560" cy="2699266"/>
            <a:chOff x="243840" y="3276600"/>
            <a:chExt cx="2575560" cy="2699266"/>
          </a:xfrm>
        </p:grpSpPr>
        <p:sp>
          <p:nvSpPr>
            <p:cNvPr id="5" name="Oval 4"/>
            <p:cNvSpPr/>
            <p:nvPr/>
          </p:nvSpPr>
          <p:spPr>
            <a:xfrm>
              <a:off x="243840" y="3276600"/>
              <a:ext cx="1676400" cy="1676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4960203"/>
              <a:ext cx="2362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solidFill>
                    <a:srgbClr val="C00000"/>
                  </a:solidFill>
                </a:rPr>
                <a:t>Di luar elevator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sz="2000" b="1" smtClean="0">
                  <a:solidFill>
                    <a:srgbClr val="C00000"/>
                  </a:solidFill>
                </a:rPr>
                <a:t>User memasukan ID dan tujuan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.</a:t>
              </a:r>
              <a:endParaRPr lang="id-ID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3307080" y="3048000"/>
            <a:ext cx="1264920" cy="2083713"/>
            <a:chOff x="289560" y="3276600"/>
            <a:chExt cx="1264920" cy="2083713"/>
          </a:xfrm>
        </p:grpSpPr>
        <p:sp>
          <p:nvSpPr>
            <p:cNvPr id="14" name="Oval 13"/>
            <p:cNvSpPr/>
            <p:nvPr/>
          </p:nvSpPr>
          <p:spPr>
            <a:xfrm>
              <a:off x="289560" y="3276600"/>
              <a:ext cx="1173480" cy="1676400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280" y="4960203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FFFF00"/>
                  </a:solidFill>
                </a:rPr>
                <a:t>Dinamis</a:t>
              </a:r>
              <a:endParaRPr lang="id-ID" sz="2000" b="1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D:\00 Suyanto\001 Kuliah 2009\CSCS3243 Kecerdasan Mesain dan Artifisial\rockefell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3810000" cy="5935827"/>
          </a:xfrm>
          <a:prstGeom prst="rect">
            <a:avLst/>
          </a:prstGeom>
          <a:noFill/>
        </p:spPr>
      </p:pic>
      <p:pic>
        <p:nvPicPr>
          <p:cNvPr id="62468" name="Picture 4" descr="Petronas-Tow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28600"/>
            <a:ext cx="4064000" cy="5867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6172200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dirty="0" smtClean="0"/>
              <a:t>Rockefeller Ctr </a:t>
            </a:r>
            <a:r>
              <a:rPr lang="en-US" sz="2400" dirty="0" smtClean="0"/>
              <a:t>(</a:t>
            </a:r>
            <a:r>
              <a:rPr lang="id-ID" sz="2400" dirty="0" smtClean="0"/>
              <a:t>N</a:t>
            </a:r>
            <a:r>
              <a:rPr lang="en-US" sz="2400" dirty="0" smtClean="0"/>
              <a:t>Y)</a:t>
            </a:r>
            <a:endParaRPr lang="id-ID" sz="2400" dirty="0"/>
          </a:p>
        </p:txBody>
      </p:sp>
      <p:sp>
        <p:nvSpPr>
          <p:cNvPr id="5" name="Rectangle 4"/>
          <p:cNvSpPr/>
          <p:nvPr/>
        </p:nvSpPr>
        <p:spPr>
          <a:xfrm>
            <a:off x="4648200" y="6096000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400" smtClean="0"/>
              <a:t>Petronas </a:t>
            </a:r>
            <a:r>
              <a:rPr lang="en-US" sz="2400" dirty="0" smtClean="0"/>
              <a:t>(KL)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Teknik</a:t>
            </a:r>
            <a:r>
              <a:rPr lang="en-US" smtClean="0"/>
              <a:t> AI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Searching</a:t>
            </a:r>
            <a:r>
              <a:rPr lang="en-US" sz="3600" dirty="0" smtClean="0"/>
              <a:t>?</a:t>
            </a:r>
          </a:p>
          <a:p>
            <a:r>
              <a:rPr lang="en-US" sz="3600" smtClean="0"/>
              <a:t>Reasoning</a:t>
            </a:r>
            <a:r>
              <a:rPr lang="en-US" sz="3600" dirty="0" smtClean="0"/>
              <a:t>?</a:t>
            </a:r>
          </a:p>
          <a:p>
            <a:r>
              <a:rPr lang="en-US" sz="3600" smtClean="0"/>
              <a:t>Planning</a:t>
            </a:r>
            <a:r>
              <a:rPr lang="en-US" sz="3600" dirty="0" smtClean="0"/>
              <a:t>?</a:t>
            </a:r>
          </a:p>
          <a:p>
            <a:r>
              <a:rPr lang="en-US" sz="3600" smtClean="0"/>
              <a:t>Learning</a:t>
            </a:r>
            <a:r>
              <a:rPr lang="en-US" sz="3600" dirty="0" smtClean="0"/>
              <a:t>?</a:t>
            </a:r>
          </a:p>
          <a:p>
            <a:endParaRPr lang="en-US" sz="3600" dirty="0" smtClean="0"/>
          </a:p>
          <a:p>
            <a:pPr>
              <a:buNone/>
            </a:pPr>
            <a:r>
              <a:rPr lang="en-US" sz="3600" b="1" smtClean="0">
                <a:solidFill>
                  <a:srgbClr val="C00000"/>
                </a:solidFill>
              </a:rPr>
              <a:t>Planning, Searching</a:t>
            </a:r>
            <a:endParaRPr lang="id-ID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mtClean="0"/>
              <a:t>Daftar Predikat </a:t>
            </a:r>
            <a:r>
              <a:rPr lang="fi-FI" smtClean="0">
                <a:sym typeface="Wingdings" pitchFamily="2" charset="2"/>
              </a:rPr>
              <a:t></a:t>
            </a:r>
            <a:r>
              <a:rPr lang="fi-FI" i="1" smtClean="0">
                <a:sym typeface="Wingdings" pitchFamily="2" charset="2"/>
              </a:rPr>
              <a:t> </a:t>
            </a:r>
            <a:r>
              <a:rPr lang="fi-FI" i="1" smtClean="0"/>
              <a:t>State</a:t>
            </a:r>
            <a:endParaRPr lang="id-ID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09800"/>
          <a:ext cx="8458200" cy="990600"/>
        </p:xfrm>
        <a:graphic>
          <a:graphicData uri="http://schemas.openxmlformats.org/drawingml/2006/table">
            <a:tbl>
              <a:tblPr/>
              <a:tblGrid>
                <a:gridCol w="1957916"/>
                <a:gridCol w="6500284"/>
              </a:tblGrid>
              <a:tr h="4953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b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Predikat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b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Keterangan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boarded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(P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)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</a:t>
                      </a:r>
                      <a:r>
                        <a:rPr lang="it-IT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 </a:t>
                      </a:r>
                      <a:r>
                        <a:rPr lang="it-IT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berada </a:t>
                      </a:r>
                      <a:r>
                        <a:rPr lang="it-IT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 </a:t>
                      </a:r>
                      <a:r>
                        <a:rPr lang="it-IT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dalam elevator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.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238500"/>
          <a:ext cx="8458200" cy="495300"/>
        </p:xfrm>
        <a:graphic>
          <a:graphicData uri="http://schemas.openxmlformats.org/drawingml/2006/table">
            <a:tbl>
              <a:tblPr/>
              <a:tblGrid>
                <a:gridCol w="1957916"/>
                <a:gridCol w="6500284"/>
              </a:tblGrid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served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(P)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</a:t>
                      </a:r>
                      <a:r>
                        <a:rPr lang="fi-FI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 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keluar dari elevator pada lantai yang 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dituju.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794760"/>
          <a:ext cx="8458200" cy="495300"/>
        </p:xfrm>
        <a:graphic>
          <a:graphicData uri="http://schemas.openxmlformats.org/drawingml/2006/table">
            <a:tbl>
              <a:tblPr/>
              <a:tblGrid>
                <a:gridCol w="1957916"/>
                <a:gridCol w="6500284"/>
              </a:tblGrid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origin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(P,F)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</a:t>
                      </a:r>
                      <a:r>
                        <a:rPr lang="it-IT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 </a:t>
                      </a:r>
                      <a:r>
                        <a:rPr lang="it-IT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berada pada lantai 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343400"/>
          <a:ext cx="8458200" cy="495300"/>
        </p:xfrm>
        <a:graphic>
          <a:graphicData uri="http://schemas.openxmlformats.org/drawingml/2006/table">
            <a:tbl>
              <a:tblPr/>
              <a:tblGrid>
                <a:gridCol w="1957916"/>
                <a:gridCol w="6500284"/>
              </a:tblGrid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destin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(P,F)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 ingin </a:t>
                      </a:r>
                      <a:r>
                        <a:rPr lang="fi-FI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menuju 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lantai 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876800"/>
          <a:ext cx="8458200" cy="495300"/>
        </p:xfrm>
        <a:graphic>
          <a:graphicData uri="http://schemas.openxmlformats.org/drawingml/2006/table">
            <a:tbl>
              <a:tblPr/>
              <a:tblGrid>
                <a:gridCol w="1957916"/>
                <a:gridCol w="6500284"/>
              </a:tblGrid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no-access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(P,F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)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 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</a:t>
                      </a:r>
                      <a:r>
                        <a:rPr lang="fi-FI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 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tidak diperbolehkan </a:t>
                      </a:r>
                      <a:r>
                        <a:rPr lang="fi-FI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menuju 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lantai 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5410200"/>
          <a:ext cx="8458200" cy="495300"/>
        </p:xfrm>
        <a:graphic>
          <a:graphicData uri="http://schemas.openxmlformats.org/drawingml/2006/table">
            <a:tbl>
              <a:tblPr/>
              <a:tblGrid>
                <a:gridCol w="1957916"/>
                <a:gridCol w="6500284"/>
              </a:tblGrid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above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(F1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, F2)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 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atas lantai </a:t>
                      </a:r>
                      <a:r>
                        <a:rPr lang="fi-FI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F1 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terdapat lantai 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F2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5958840"/>
          <a:ext cx="8458200" cy="495300"/>
        </p:xfrm>
        <a:graphic>
          <a:graphicData uri="http://schemas.openxmlformats.org/drawingml/2006/table">
            <a:tbl>
              <a:tblPr/>
              <a:tblGrid>
                <a:gridCol w="1957916"/>
                <a:gridCol w="6500284"/>
              </a:tblGrid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4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elevator_at</a:t>
                      </a: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(F</a:t>
                      </a: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)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elevator berada </a:t>
                      </a:r>
                      <a:r>
                        <a:rPr lang="it-IT" sz="24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 </a:t>
                      </a:r>
                      <a:r>
                        <a:rPr lang="it-IT" sz="24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lantai </a:t>
                      </a:r>
                      <a:r>
                        <a:rPr lang="it-IT" sz="24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F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smtClean="0"/>
              <a:t>Waiting, Boarded, </a:t>
            </a:r>
            <a:r>
              <a:rPr lang="it-IT" smtClean="0"/>
              <a:t>dan</a:t>
            </a:r>
            <a:r>
              <a:rPr lang="it-IT" i="1" smtClean="0"/>
              <a:t> </a:t>
            </a:r>
            <a:r>
              <a:rPr lang="it-IT" i="1" dirty="0" smtClean="0"/>
              <a:t>Served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19400"/>
          <a:ext cx="7620000" cy="2667001"/>
        </p:xfrm>
        <a:graphic>
          <a:graphicData uri="http://schemas.openxmlformats.org/drawingml/2006/table">
            <a:tbl>
              <a:tblPr/>
              <a:tblGrid>
                <a:gridCol w="1926897"/>
                <a:gridCol w="1897701"/>
                <a:gridCol w="1897701"/>
                <a:gridCol w="1897701"/>
              </a:tblGrid>
              <a:tr h="952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id-ID" sz="2400" dirty="0">
                        <a:solidFill>
                          <a:srgbClr val="00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b="1" i="1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Waiting</a:t>
                      </a:r>
                      <a:endParaRPr lang="id-ID" sz="16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b="1" i="1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Boarded</a:t>
                      </a:r>
                      <a:endParaRPr lang="id-ID" sz="16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b="1" i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Served</a:t>
                      </a:r>
                      <a:endParaRPr lang="id-ID" sz="16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b="1" i="1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Boarded</a:t>
                      </a:r>
                      <a:endParaRPr lang="id-ID" sz="16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False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True</a:t>
                      </a:r>
                      <a:endParaRPr lang="id-ID" sz="16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False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b="1" i="1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Served</a:t>
                      </a:r>
                      <a:endParaRPr lang="id-ID" sz="16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False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False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2400" dirty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True</a:t>
                      </a:r>
                      <a:endParaRPr lang="id-ID" sz="1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648200" y="3886200"/>
            <a:ext cx="1447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6553200" y="4724400"/>
            <a:ext cx="1447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02 IT Telkom\001 Kuliah 2009\CSCS3243 Kecerdasan Mesain dan Artifisial\new_car_assembly_lin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96484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4400" smtClean="0"/>
              <a:t>Daftar </a:t>
            </a:r>
            <a:r>
              <a:rPr lang="fi-FI" sz="4400" dirty="0" smtClean="0"/>
              <a:t>Sub </a:t>
            </a:r>
            <a:r>
              <a:rPr lang="fi-FI" sz="4400" smtClean="0"/>
              <a:t>Tipe Pengguna Elevator </a:t>
            </a:r>
            <a:endParaRPr lang="id-ID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mtClean="0"/>
              <a:t>Kita bisa memandang setiap pengguna elevator sebagai tipe pengguna. </a:t>
            </a:r>
            <a:endParaRPr lang="fi-FI" dirty="0" smtClean="0"/>
          </a:p>
          <a:p>
            <a:r>
              <a:rPr lang="fi-FI" smtClean="0"/>
              <a:t>Setiap pengguna dapat termasuk ke dalam satu atau beberapa </a:t>
            </a:r>
            <a:r>
              <a:rPr lang="fi-FI" dirty="0" smtClean="0"/>
              <a:t>sub </a:t>
            </a:r>
            <a:r>
              <a:rPr lang="fi-FI" smtClean="0"/>
              <a:t>tipe penguna.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52400"/>
          <a:ext cx="8686800" cy="6553200"/>
        </p:xfrm>
        <a:graphic>
          <a:graphicData uri="http://schemas.openxmlformats.org/drawingml/2006/table">
            <a:tbl>
              <a:tblPr/>
              <a:tblGrid>
                <a:gridCol w="2209800"/>
                <a:gridCol w="6477000"/>
              </a:tblGrid>
              <a:tr h="6553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going_up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Menunjukkan arah perjalanan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.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dengan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tipe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ini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melakukan perjalanan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ke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lantai atas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.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going_down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dengan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tipe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ini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melakukan perjalanan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ke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lantai atas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.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Kedua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tipe ini, </a:t>
                      </a:r>
                      <a:r>
                        <a:rPr lang="fi-FI" sz="20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going_up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dan </a:t>
                      </a:r>
                      <a:r>
                        <a:rPr lang="fi-FI" sz="20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going_down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,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digunakan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untuk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menjamin bahwa layanan perjalanan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</a:t>
                      </a:r>
                      <a:r>
                        <a:rPr lang="fi-FI" sz="20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direct </a:t>
                      </a:r>
                      <a:r>
                        <a:rPr lang="fi-FI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travel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)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langsung dapat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dipenuhi.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going_nonstop</a:t>
                      </a:r>
                      <a:endParaRPr lang="id-ID" sz="160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dengan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tipe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ini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melakukan perjalanan tanpa bisa dihentikan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oleh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lain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.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i="1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vip</a:t>
                      </a:r>
                      <a:endParaRPr lang="id-ID" sz="160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bertipe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ini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akan mendapatkan layanan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VIP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yang berjalan dengan prioritas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tertinggi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dan tanpa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berhenti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hingga sampai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tujuan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.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ini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dilayani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terlebih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dahulu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sebelum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semua pengguna terlayani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.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never_alone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bertipe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ini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memerlukan teman dalam elevator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.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attendant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bertipe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ini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adalah kandidat yang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mungkin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untuk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menemani pengguna yang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bertipe </a:t>
                      </a:r>
                      <a:r>
                        <a:rPr lang="fi-FI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never_alone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.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9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conflict_A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,</a:t>
                      </a:r>
                      <a:r>
                        <a:rPr lang="fi-FI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 </a:t>
                      </a:r>
                      <a:r>
                        <a:rPr lang="fi-FI" sz="2000" i="1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conflict_B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Menyatakan dua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kelompok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pengguna yang terjadi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konflik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(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tidak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boleh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berada dalam satu elevator yang sama). Jumlah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kelompok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yang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konflik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bisa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lebih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dari dua, tetapi hal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ini </a:t>
                      </a:r>
                      <a:r>
                        <a:rPr lang="fi-FI" sz="20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tentu </a:t>
                      </a:r>
                      <a:r>
                        <a:rPr lang="fi-FI" sz="200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saja akan menambah kompleksitas pada </a:t>
                      </a:r>
                      <a:r>
                        <a:rPr lang="fi-FI" sz="2000" i="1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planning </a:t>
                      </a:r>
                      <a:r>
                        <a:rPr lang="fi-FI" sz="20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</a:rPr>
                        <a:t>tersebut.</a:t>
                      </a:r>
                      <a:endParaRPr lang="id-ID" sz="1600" dirty="0">
                        <a:latin typeface="Arial Narrow" pitchFamily="34" charset="0"/>
                        <a:ea typeface="Times New Roman"/>
                      </a:endParaRPr>
                    </a:p>
                  </a:txBody>
                  <a:tcPr marL="54429" marR="5442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8855"/>
            <a:ext cx="6324600" cy="65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228600" y="457200"/>
            <a:ext cx="8610600" cy="56323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(define (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problem example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(:domain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miconic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(:objects P1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 conflict_A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P2 -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conflict_B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P3 -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vip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P4 -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going_nonstop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P5 -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going_up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P6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 passanger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(: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F1 F2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F1 F3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F1 F4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F1 F5)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F2 F3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F2 F4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F2 F5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F3 F4)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F3 F5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(above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F4 F5)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(origin P1 F1) (origin P2 F2) (origin P3 F5)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(origin P4 F2) (origin P5 F1) (origin P6 F4)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destin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P1 F4)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destin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P2 F5)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destin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P3 F1)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destin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P4 F5)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destin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P5 F4)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destin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P6 F1)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no-access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P6 F4)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no-access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P6 F5)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nb-NO" b="0" i="1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elevator_at </a:t>
            </a:r>
            <a:r>
              <a:rPr kumimoji="0" lang="nb-NO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F1))</a:t>
            </a:r>
            <a:endParaRPr kumimoji="0" lang="nb-NO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b="1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(:goal</a:t>
            </a:r>
            <a:endParaRPr kumimoji="0" lang="nb-NO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b="1" i="0" u="none" strike="noStrike" cap="none" normalizeH="0" baseline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(forall(P - passanger</a:t>
            </a:r>
            <a:r>
              <a:rPr kumimoji="0" lang="nb-NO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 (served P))))</a:t>
            </a:r>
            <a:endParaRPr kumimoji="0" lang="nb-NO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/>
          <p:nvPr/>
        </p:nvGrpSpPr>
        <p:grpSpPr>
          <a:xfrm>
            <a:off x="4800600" y="304800"/>
            <a:ext cx="3934264" cy="990600"/>
            <a:chOff x="4800600" y="304800"/>
            <a:chExt cx="3934264" cy="990600"/>
          </a:xfrm>
        </p:grpSpPr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4800600" y="304800"/>
              <a:ext cx="393426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 b="1" i="1" smtClean="0"/>
                <a:t>ON</a:t>
              </a:r>
              <a:r>
                <a:rPr lang="en-US" sz="1100" b="1" smtClean="0"/>
                <a:t>(B,A)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ONTABLE(A)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ONTABLE(C</a:t>
              </a:r>
              <a:r>
                <a:rPr lang="en-US" sz="1100" b="1" dirty="0" smtClean="0"/>
                <a:t>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ONTABLE(D</a:t>
              </a:r>
              <a:r>
                <a:rPr lang="en-US" sz="1100" b="1" dirty="0" smtClean="0"/>
                <a:t>) </a:t>
              </a:r>
              <a:r>
                <a:rPr lang="en-US" sz="1100" b="1" smtClean="0">
                  <a:sym typeface="Symbol"/>
                </a:rPr>
                <a:t> </a:t>
              </a:r>
              <a:r>
                <a:rPr lang="en-US" sz="1100" b="1" smtClean="0"/>
                <a:t>ARMEMPTY</a:t>
              </a:r>
              <a:endParaRPr lang="id-ID" sz="11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4800600" y="914400"/>
              <a:ext cx="3934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Current State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4800600" y="3428999"/>
            <a:ext cx="3990536" cy="3276600"/>
            <a:chOff x="4800600" y="3428999"/>
            <a:chExt cx="3990536" cy="3276600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4800600" y="3428999"/>
              <a:ext cx="3962400" cy="326033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4572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7160172" y="5073742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4828736" y="3539195"/>
              <a:ext cx="3934264" cy="3124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t" anchorCtr="0" compatLnSpc="1">
              <a:prstTxWarp prst="textNoShape">
                <a:avLst/>
              </a:prstTxWarp>
            </a:bodyPr>
            <a:lstStyle/>
            <a:p>
              <a:pPr indent="342900" eaLnBrk="0" hangingPunct="0">
                <a:lnSpc>
                  <a:spcPct val="150000"/>
                </a:lnSpc>
                <a:tabLst>
                  <a:tab pos="180975" algn="l"/>
                  <a:tab pos="269875" algn="l"/>
                </a:tabLst>
              </a:pPr>
              <a:endParaRPr lang="id-ID" sz="1100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3184873" y="5074636"/>
              <a:ext cx="3260339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7895772" y="3505200"/>
              <a:ext cx="886264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r" eaLnBrk="0" hangingPunct="0">
                <a:lnSpc>
                  <a:spcPct val="150000"/>
                </a:lnSpc>
              </a:pPr>
              <a:r>
                <a:rPr lang="en-US" sz="1600" b="1" i="1" dirty="0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Queue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228600" y="228600"/>
            <a:ext cx="3962400" cy="2910042"/>
            <a:chOff x="228600" y="228600"/>
            <a:chExt cx="3962400" cy="2910042"/>
          </a:xfrm>
        </p:grpSpPr>
        <p:sp>
          <p:nvSpPr>
            <p:cNvPr id="2" name="Text Box 2"/>
            <p:cNvSpPr txBox="1">
              <a:spLocks noChangeArrowheads="1"/>
            </p:cNvSpPr>
            <p:nvPr/>
          </p:nvSpPr>
          <p:spPr bwMode="auto">
            <a:xfrm>
              <a:off x="256736" y="284872"/>
              <a:ext cx="3886200" cy="2805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82800" rIns="91440" bIns="72000" numCol="1" anchor="b" anchorCtr="0" compatLnSpc="1">
              <a:prstTxWarp prst="textNoShape">
                <a:avLst/>
              </a:prstTxWarp>
            </a:bodyPr>
            <a:lstStyle/>
            <a:p>
              <a:pPr marL="87313"/>
              <a:r>
                <a:rPr lang="en-US" sz="1200" b="1" i="1" smtClean="0"/>
                <a:t>ON</a:t>
              </a:r>
              <a:r>
                <a:rPr lang="en-US" sz="1200" b="1" smtClean="0"/>
                <a:t>(C,A) </a:t>
              </a:r>
              <a:r>
                <a:rPr lang="en-US" sz="1200" b="1" dirty="0" smtClean="0">
                  <a:sym typeface="Symbol"/>
                </a:rPr>
                <a:t></a:t>
              </a:r>
              <a:r>
                <a:rPr lang="en-US" sz="1200" b="1" dirty="0" smtClean="0"/>
                <a:t> </a:t>
              </a:r>
              <a:r>
                <a:rPr lang="en-US" sz="1200" b="1" i="1" dirty="0" smtClean="0"/>
                <a:t>ON</a:t>
              </a:r>
              <a:r>
                <a:rPr lang="en-US" sz="1200" b="1" dirty="0" smtClean="0"/>
                <a:t>(B,D) </a:t>
              </a:r>
              <a:r>
                <a:rPr lang="en-US" sz="1200" b="1" smtClean="0">
                  <a:sym typeface="Symbol"/>
                </a:rPr>
                <a:t></a:t>
              </a:r>
              <a:r>
                <a:rPr lang="en-US" sz="1200" b="1" smtClean="0"/>
                <a:t> ONTABLE(A) </a:t>
              </a:r>
              <a:r>
                <a:rPr lang="en-US" sz="1200" b="1" smtClean="0">
                  <a:sym typeface="Symbol"/>
                </a:rPr>
                <a:t></a:t>
              </a:r>
              <a:r>
                <a:rPr lang="en-US" sz="1200" b="1" smtClean="0"/>
                <a:t> ONTABLE(D</a:t>
              </a:r>
              <a:r>
                <a:rPr lang="en-US" sz="1200" b="1" dirty="0" smtClean="0"/>
                <a:t>)</a:t>
              </a:r>
              <a:endParaRPr lang="id-ID" sz="12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-1204758" y="1690048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716698" y="1689254"/>
              <a:ext cx="28956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228600" y="3124200"/>
              <a:ext cx="3962400" cy="158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3200400" y="228600"/>
              <a:ext cx="990600" cy="3810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91440" tIns="0" rIns="91440" bIns="0" numCol="1" anchor="t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lnSpc>
                  <a:spcPct val="150000"/>
                </a:lnSpc>
              </a:pPr>
              <a:r>
                <a:rPr lang="en-US" sz="1600" b="1" i="1" smtClean="0">
                  <a:solidFill>
                    <a:srgbClr val="7030A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Stack</a:t>
              </a:r>
              <a:endParaRPr lang="id-ID" sz="1600" b="1" i="1" dirty="0" smtClean="0">
                <a:solidFill>
                  <a:srgbClr val="7030A0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264703" y="2542401"/>
            <a:ext cx="863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/>
            <a:r>
              <a:rPr lang="en-US" sz="1200" b="1" i="1" dirty="0" smtClean="0"/>
              <a:t>ON</a:t>
            </a:r>
            <a:r>
              <a:rPr lang="en-US" sz="1200" b="1" dirty="0" smtClean="0"/>
              <a:t>(B,D)</a:t>
            </a:r>
            <a:endParaRPr lang="en-US" sz="1200" b="1" i="1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953000" y="3609201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en-US" sz="1200" b="1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 UNSTACK(B,A)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53000" y="3886200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en-US" sz="1200" b="1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 STACK(B,D</a:t>
            </a:r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53000" y="4191000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3.  PICKUP(C)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953000" y="4495800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en-US" sz="1200" b="1" smtClean="0">
                <a:solidFill>
                  <a:srgbClr val="C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  STACK(C,A)</a:t>
            </a:r>
            <a:endParaRPr lang="id-ID" sz="1200" b="1" dirty="0">
              <a:solidFill>
                <a:srgbClr val="C00000"/>
              </a:solidFill>
            </a:endParaRPr>
          </a:p>
        </p:txBody>
      </p:sp>
      <p:sp>
        <p:nvSpPr>
          <p:cNvPr id="28" name="Text Box 1"/>
          <p:cNvSpPr txBox="1">
            <a:spLocks noChangeArrowheads="1"/>
          </p:cNvSpPr>
          <p:nvPr/>
        </p:nvSpPr>
        <p:spPr bwMode="auto">
          <a:xfrm>
            <a:off x="228600" y="3429000"/>
            <a:ext cx="3962400" cy="3352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36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4625" defTabSz="449263">
              <a:lnSpc>
                <a:spcPts val="1600"/>
              </a:lnSpc>
            </a:pPr>
            <a:r>
              <a:rPr lang="en-US" sz="1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	: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	:  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n-US" sz="1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	:  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	:  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b="1" i="1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PICKUP(</a:t>
            </a:r>
            <a:r>
              <a:rPr lang="en-US" sz="1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	:  ONTABLE(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CLEAR(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	:  ONTABLE(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PUTDOWN(</a:t>
            </a:r>
            <a:r>
              <a:rPr lang="en-US" sz="1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	:  ONTABLE(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b="1" dirty="0" smtClean="0">
                <a:latin typeface="Arial" pitchFamily="34" charset="0"/>
                <a:cs typeface="Arial" pitchFamily="34" charset="0"/>
                <a:sym typeface="Symbol"/>
              </a:rPr>
              <a:t>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ARMEMPTY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  <a:p>
            <a:pPr marL="174625" defTabSz="449263">
              <a:lnSpc>
                <a:spcPts val="1600"/>
              </a:lnSpc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D	:  HOLDING(</a:t>
            </a:r>
            <a:r>
              <a:rPr lang="en-US" sz="1200" b="1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) </a:t>
            </a:r>
            <a:endParaRPr lang="id-ID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Kesimpulan</a:t>
            </a:r>
            <a:endParaRPr lang="id-ID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i="1" smtClean="0"/>
              <a:t>Planning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err="1" smtClean="0">
                <a:sym typeface="Wingdings" pitchFamily="2" charset="2"/>
              </a:rPr>
              <a:t>untuk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id-ID" smtClean="0"/>
              <a:t>masalah yang dapat </a:t>
            </a:r>
            <a:r>
              <a:rPr lang="id-ID" dirty="0" smtClean="0"/>
              <a:t>didekomposisi. </a:t>
            </a:r>
            <a:endParaRPr lang="en-US" dirty="0" smtClean="0"/>
          </a:p>
          <a:p>
            <a:r>
              <a:rPr lang="id-ID" dirty="0" smtClean="0"/>
              <a:t>Teknik </a:t>
            </a:r>
            <a:r>
              <a:rPr lang="id-ID" smtClean="0"/>
              <a:t>ini bisa menyelesaikan masalah besar yang tidak bisa ditangani </a:t>
            </a:r>
            <a:r>
              <a:rPr lang="id-ID" dirty="0" smtClean="0"/>
              <a:t>oleh </a:t>
            </a:r>
            <a:r>
              <a:rPr lang="id-ID" smtClean="0"/>
              <a:t>teknik </a:t>
            </a:r>
            <a:r>
              <a:rPr lang="id-ID" i="1" smtClean="0"/>
              <a:t>searching</a:t>
            </a:r>
            <a:r>
              <a:rPr lang="id-ID" dirty="0" smtClean="0"/>
              <a:t>.</a:t>
            </a:r>
          </a:p>
          <a:p>
            <a:r>
              <a:rPr lang="id-ID" i="1" smtClean="0"/>
              <a:t>Goal Stack Planning </a:t>
            </a:r>
            <a:r>
              <a:rPr lang="id-ID" dirty="0" smtClean="0"/>
              <a:t>(GSP</a:t>
            </a:r>
            <a:r>
              <a:rPr lang="id-ID" smtClean="0"/>
              <a:t>) adalah metode </a:t>
            </a:r>
            <a:r>
              <a:rPr lang="id-ID" i="1" smtClean="0"/>
              <a:t>planning</a:t>
            </a:r>
            <a:r>
              <a:rPr lang="id-ID" smtClean="0"/>
              <a:t> yang paling sederhana yang hanya menggunakan satu </a:t>
            </a:r>
            <a:r>
              <a:rPr lang="id-ID" i="1" smtClean="0"/>
              <a:t>stack </a:t>
            </a:r>
            <a:r>
              <a:rPr lang="id-ID" smtClean="0"/>
              <a:t>untuk memanipulasi kondisi sampai ditemukan </a:t>
            </a:r>
            <a:r>
              <a:rPr lang="id-ID" dirty="0" smtClean="0"/>
              <a:t>solusi. </a:t>
            </a:r>
            <a:endParaRPr lang="en-US" dirty="0" smtClean="0"/>
          </a:p>
          <a:p>
            <a:r>
              <a:rPr lang="id-ID" smtClean="0"/>
              <a:t>GSP bisa menghasilkan solusi yang tidak </a:t>
            </a:r>
            <a:r>
              <a:rPr lang="id-ID" dirty="0" smtClean="0"/>
              <a:t>efisien. </a:t>
            </a:r>
            <a:endParaRPr lang="en-US" dirty="0" smtClean="0"/>
          </a:p>
          <a:p>
            <a:r>
              <a:rPr lang="id-ID" smtClean="0"/>
              <a:t>GSP sangat sensitif terhadap urutan pemasukan </a:t>
            </a:r>
            <a:r>
              <a:rPr lang="id-ID" dirty="0" smtClean="0"/>
              <a:t>kondisi </a:t>
            </a:r>
            <a:r>
              <a:rPr lang="id-ID" smtClean="0"/>
              <a:t>ke dalam </a:t>
            </a:r>
            <a:r>
              <a:rPr lang="id-ID" i="1" smtClean="0"/>
              <a:t>stack</a:t>
            </a:r>
            <a:r>
              <a:rPr lang="id-ID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Daftar Pustaka</a:t>
            </a:r>
            <a:endParaRPr lang="id-ID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 smtClean="0"/>
              <a:t>[SUY07</a:t>
            </a:r>
            <a:r>
              <a:rPr lang="en-US" sz="2000" b="1" smtClean="0"/>
              <a:t>]</a:t>
            </a:r>
            <a:r>
              <a:rPr lang="en-US" sz="2000" smtClean="0"/>
              <a:t> </a:t>
            </a:r>
            <a:r>
              <a:rPr lang="id-ID" sz="2000" smtClean="0"/>
              <a:t>Suyanto</a:t>
            </a:r>
            <a:r>
              <a:rPr lang="id-ID" sz="2000" dirty="0" smtClean="0"/>
              <a:t>. 2007</a:t>
            </a:r>
            <a:r>
              <a:rPr lang="id-ID" sz="2000" smtClean="0"/>
              <a:t>. Artificial </a:t>
            </a:r>
            <a:r>
              <a:rPr lang="id-ID" sz="2000" dirty="0" smtClean="0"/>
              <a:t>Intelligence</a:t>
            </a:r>
            <a:r>
              <a:rPr lang="id-ID" sz="2000" smtClean="0"/>
              <a:t>: Searching, Reasoning, Planning and Learning</a:t>
            </a:r>
            <a:r>
              <a:rPr lang="en-US" sz="2000" smtClean="0"/>
              <a:t>.</a:t>
            </a:r>
            <a:r>
              <a:rPr lang="id-ID" sz="2000" smtClean="0"/>
              <a:t> Informatika, Bandung Indonesia. </a:t>
            </a:r>
            <a:r>
              <a:rPr lang="id-ID" sz="2000" dirty="0" smtClean="0"/>
              <a:t>ISBN: 979-1153-05-1.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 smtClean="0"/>
              <a:t>[RUS95]</a:t>
            </a:r>
            <a:r>
              <a:rPr lang="en-US" sz="2000" dirty="0" smtClean="0"/>
              <a:t> </a:t>
            </a:r>
            <a:r>
              <a:rPr lang="id-ID" sz="2000" dirty="0" smtClean="0"/>
              <a:t>Russel</a:t>
            </a:r>
            <a:r>
              <a:rPr lang="id-ID" sz="2000" smtClean="0"/>
              <a:t>, Stuart and </a:t>
            </a:r>
            <a:r>
              <a:rPr lang="id-ID" sz="2000" dirty="0" smtClean="0"/>
              <a:t>Norvig, Peter. 1995</a:t>
            </a:r>
            <a:r>
              <a:rPr lang="id-ID" sz="2000" smtClean="0"/>
              <a:t>. Artificial </a:t>
            </a:r>
            <a:r>
              <a:rPr lang="id-ID" sz="2000" dirty="0" smtClean="0"/>
              <a:t>Intelligence</a:t>
            </a:r>
            <a:r>
              <a:rPr lang="id-ID" sz="2000" smtClean="0"/>
              <a:t>: A Modern Approach</a:t>
            </a:r>
            <a:r>
              <a:rPr lang="id-ID" sz="2000" dirty="0" smtClean="0"/>
              <a:t>. </a:t>
            </a:r>
            <a:r>
              <a:rPr lang="id-ID" sz="2000" smtClean="0"/>
              <a:t>Prentice Hall International</a:t>
            </a:r>
            <a:r>
              <a:rPr lang="id-ID" sz="2000" dirty="0" smtClean="0"/>
              <a:t>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Picture 2" descr="C:\02 IT Telkom\001 Kuliah 2009\CSCS3243 Kecerdasan Mesain dan Artifisial\elevator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2" descr="C:\02 IT Telkom\001 Kuliah 2009\CSCS3243 Kecerdasan Mesain dan Artifisial\elevat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286000"/>
            <a:ext cx="3048000" cy="228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743200" y="48768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Input: User ID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&amp; Destination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539109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FFFF00"/>
                </a:solidFill>
              </a:rPr>
              <a:t>Tap ID Card </a:t>
            </a:r>
            <a:r>
              <a:rPr lang="en-US" sz="2000" b="1" err="1" smtClean="0">
                <a:solidFill>
                  <a:srgbClr val="FFFF00"/>
                </a:solidFill>
              </a:rPr>
              <a:t>sebelum</a:t>
            </a:r>
            <a:r>
              <a:rPr lang="en-US" sz="2000" b="1" smtClean="0">
                <a:solidFill>
                  <a:srgbClr val="FFFF00"/>
                </a:solidFill>
              </a:rPr>
              <a:t> masuk </a:t>
            </a:r>
            <a:r>
              <a:rPr lang="en-US" sz="2000" b="1" dirty="0" smtClean="0">
                <a:solidFill>
                  <a:srgbClr val="FFFF00"/>
                </a:solidFill>
              </a:rPr>
              <a:t>Lift</a:t>
            </a:r>
            <a:endParaRPr lang="id-ID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ECS </a:t>
            </a:r>
            <a:r>
              <a:rPr lang="en-US" sz="2800" smtClean="0"/>
              <a:t>(Elevator  </a:t>
            </a:r>
            <a:r>
              <a:rPr lang="en-US" sz="2800" dirty="0" smtClean="0"/>
              <a:t>Control System )</a:t>
            </a:r>
            <a:endParaRPr lang="id-ID" sz="2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953000" y="2133600"/>
            <a:ext cx="3810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t" anchorCtr="0" compatLnSpc="1">
            <a:prstTxWarp prst="textNoShape">
              <a:avLst/>
            </a:prstTxWarp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i="1" dirty="0" smtClean="0"/>
              <a:t> </a:t>
            </a:r>
            <a:r>
              <a:rPr lang="id-ID" sz="2800" dirty="0" smtClean="0"/>
              <a:t>Rockefeller Ctr </a:t>
            </a:r>
            <a:r>
              <a:rPr lang="en-US" sz="2800" dirty="0" smtClean="0"/>
              <a:t>(</a:t>
            </a:r>
            <a:r>
              <a:rPr lang="id-ID" sz="2800" dirty="0" smtClean="0"/>
              <a:t>N</a:t>
            </a:r>
            <a:r>
              <a:rPr lang="en-US" sz="2800" dirty="0" smtClean="0"/>
              <a:t>Y)</a:t>
            </a:r>
          </a:p>
          <a:p>
            <a:pPr lvl="0">
              <a:buFont typeface="Arial" pitchFamily="34" charset="0"/>
              <a:buChar char="•"/>
            </a:pPr>
            <a:r>
              <a:rPr lang="en-US" sz="2800" smtClean="0"/>
              <a:t> </a:t>
            </a:r>
            <a:r>
              <a:rPr lang="id-ID" sz="2800" smtClean="0"/>
              <a:t>Petronas </a:t>
            </a:r>
            <a:r>
              <a:rPr lang="en-US" sz="2800" dirty="0" smtClean="0"/>
              <a:t>(KL)</a:t>
            </a:r>
          </a:p>
          <a:p>
            <a:pPr lvl="0">
              <a:buFont typeface="Arial" pitchFamily="34" charset="0"/>
              <a:buChar char="•"/>
            </a:pPr>
            <a:r>
              <a:rPr lang="en-US" sz="2800" smtClean="0"/>
              <a:t> Kebutuhan </a:t>
            </a:r>
            <a:r>
              <a:rPr lang="en-US" sz="2800" i="1" dirty="0" smtClean="0"/>
              <a:t>users</a:t>
            </a:r>
            <a:r>
              <a:rPr lang="en-US" sz="2800" dirty="0" smtClean="0"/>
              <a:t>: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fi-FI" sz="2400" smtClean="0"/>
              <a:t>Kapasitas ruang</a:t>
            </a:r>
            <a:endParaRPr lang="fi-FI" sz="2400" dirty="0" smtClean="0"/>
          </a:p>
          <a:p>
            <a:pPr lvl="0"/>
            <a:r>
              <a:rPr kumimoji="0" lang="fi-FI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- </a:t>
            </a:r>
            <a:r>
              <a:rPr lang="fi-FI" sz="2400" smtClean="0"/>
              <a:t>Konflik antar pengguna</a:t>
            </a:r>
            <a:endParaRPr lang="fi-FI" sz="2400" dirty="0" smtClean="0"/>
          </a:p>
          <a:p>
            <a:pPr lvl="0"/>
            <a:r>
              <a:rPr kumimoji="0" lang="fi-FI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fi-FI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fi-FI" sz="2400" i="1" smtClean="0"/>
              <a:t>Attended travel</a:t>
            </a:r>
            <a:endParaRPr lang="fi-FI" sz="2400" dirty="0" smtClean="0"/>
          </a:p>
          <a:p>
            <a:pPr lvl="0"/>
            <a:r>
              <a:rPr kumimoji="0" lang="fi-FI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- </a:t>
            </a:r>
            <a:r>
              <a:rPr lang="id-ID" sz="2400" i="1" smtClean="0"/>
              <a:t>Non-stop travel</a:t>
            </a:r>
            <a:endParaRPr lang="en-US" sz="2400" i="1" dirty="0" smtClean="0"/>
          </a:p>
          <a:p>
            <a:pPr lvl="0"/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- </a:t>
            </a:r>
            <a:r>
              <a:rPr lang="fi-FI" sz="2400" dirty="0" smtClean="0"/>
              <a:t>VIP </a:t>
            </a:r>
            <a:r>
              <a:rPr lang="fi-FI" sz="2400" i="1" dirty="0" smtClean="0"/>
              <a:t>services</a:t>
            </a:r>
          </a:p>
          <a:p>
            <a:pPr lvl="0"/>
            <a:r>
              <a:rPr kumimoji="0" lang="fi-FI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  <a:r>
              <a:rPr kumimoji="0" lang="fi-FI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lang="fi-FI" sz="2400" i="1" smtClean="0"/>
              <a:t>Access </a:t>
            </a:r>
            <a:r>
              <a:rPr lang="fi-FI" sz="2400" i="1" dirty="0" smtClean="0"/>
              <a:t>restrictions</a:t>
            </a:r>
            <a:endParaRPr kumimoji="0" lang="id-ID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401164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1143000" y="2743200"/>
            <a:ext cx="1600200" cy="8382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1"/>
          <p:cNvGrpSpPr/>
          <p:nvPr/>
        </p:nvGrpSpPr>
        <p:grpSpPr>
          <a:xfrm>
            <a:off x="243840" y="3276600"/>
            <a:ext cx="2575560" cy="2699266"/>
            <a:chOff x="243840" y="3276600"/>
            <a:chExt cx="2575560" cy="2699266"/>
          </a:xfrm>
        </p:grpSpPr>
        <p:sp>
          <p:nvSpPr>
            <p:cNvPr id="5" name="Oval 4"/>
            <p:cNvSpPr/>
            <p:nvPr/>
          </p:nvSpPr>
          <p:spPr>
            <a:xfrm>
              <a:off x="243840" y="3276600"/>
              <a:ext cx="1676400" cy="1676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4960203"/>
              <a:ext cx="2362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solidFill>
                    <a:srgbClr val="C00000"/>
                  </a:solidFill>
                </a:rPr>
                <a:t>Di luar elevator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sz="2000" b="1" smtClean="0">
                  <a:solidFill>
                    <a:srgbClr val="C00000"/>
                  </a:solidFill>
                </a:rPr>
                <a:t>User memasukan ID dan tujuan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.</a:t>
              </a:r>
              <a:endParaRPr lang="id-ID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3307080" y="3048000"/>
            <a:ext cx="1264920" cy="2083713"/>
            <a:chOff x="289560" y="3276600"/>
            <a:chExt cx="1264920" cy="2083713"/>
          </a:xfrm>
        </p:grpSpPr>
        <p:sp>
          <p:nvSpPr>
            <p:cNvPr id="14" name="Oval 13"/>
            <p:cNvSpPr/>
            <p:nvPr/>
          </p:nvSpPr>
          <p:spPr>
            <a:xfrm>
              <a:off x="289560" y="3276600"/>
              <a:ext cx="1173480" cy="1676400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280" y="4960203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FFFF00"/>
                  </a:solidFill>
                </a:rPr>
                <a:t>Dinamis</a:t>
              </a:r>
              <a:endParaRPr lang="id-ID" sz="2000" b="1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 </a:t>
            </a:r>
            <a:r>
              <a:rPr lang="en-US" err="1" smtClean="0"/>
              <a:t>itu</a:t>
            </a:r>
            <a:r>
              <a:rPr lang="en-US" smtClean="0"/>
              <a:t> Planning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Pada </a:t>
            </a:r>
            <a:r>
              <a:rPr lang="id-ID" i="1" smtClean="0"/>
              <a:t>Oxford Advanced Learner’s</a:t>
            </a:r>
            <a:r>
              <a:rPr lang="en-US" i="1" smtClean="0"/>
              <a:t>, </a:t>
            </a:r>
            <a:r>
              <a:rPr lang="en-US" i="1" smtClean="0">
                <a:solidFill>
                  <a:srgbClr val="FF0000"/>
                </a:solidFill>
              </a:rPr>
              <a:t>Plan</a:t>
            </a:r>
            <a:r>
              <a:rPr lang="en-US" i="1" smtClean="0"/>
              <a:t> berarti</a:t>
            </a:r>
            <a:r>
              <a:rPr lang="en-US" dirty="0" smtClean="0"/>
              <a:t>:</a:t>
            </a:r>
          </a:p>
          <a:p>
            <a:pPr lvl="1"/>
            <a:r>
              <a:rPr lang="id-ID" smtClean="0">
                <a:solidFill>
                  <a:srgbClr val="FF0000"/>
                </a:solidFill>
              </a:rPr>
              <a:t>Ide</a:t>
            </a:r>
            <a:r>
              <a:rPr lang="id-ID" smtClean="0"/>
              <a:t> atau </a:t>
            </a:r>
            <a:r>
              <a:rPr lang="id-ID" smtClean="0">
                <a:solidFill>
                  <a:srgbClr val="FF0000"/>
                </a:solidFill>
              </a:rPr>
              <a:t>metode</a:t>
            </a:r>
            <a:r>
              <a:rPr lang="id-ID" smtClean="0"/>
              <a:t> yang telah dipikirkan secara detail sebelum menyelesaikan suatu pekerjaan. Misalnya, ide atau </a:t>
            </a:r>
            <a:r>
              <a:rPr lang="id-ID" dirty="0" smtClean="0"/>
              <a:t>metode </a:t>
            </a:r>
            <a:r>
              <a:rPr lang="id-ID" smtClean="0"/>
              <a:t>untuk mengalahkan tim lawan dalam suatu pertandingan sepak bola.</a:t>
            </a:r>
            <a:endParaRPr lang="id-ID" dirty="0" smtClean="0"/>
          </a:p>
          <a:p>
            <a:pPr lvl="1"/>
            <a:r>
              <a:rPr lang="id-ID" smtClean="0">
                <a:solidFill>
                  <a:srgbClr val="FF0000"/>
                </a:solidFill>
              </a:rPr>
              <a:t>Diagram</a:t>
            </a:r>
            <a:r>
              <a:rPr lang="id-ID" smtClean="0"/>
              <a:t> atau </a:t>
            </a:r>
            <a:r>
              <a:rPr lang="id-ID" smtClean="0">
                <a:solidFill>
                  <a:srgbClr val="FF0000"/>
                </a:solidFill>
              </a:rPr>
              <a:t>peta detail </a:t>
            </a:r>
            <a:r>
              <a:rPr lang="id-ID" smtClean="0"/>
              <a:t>tentang bagian-bagian penting suatu kota, </a:t>
            </a:r>
            <a:r>
              <a:rPr lang="id-ID" dirty="0" smtClean="0"/>
              <a:t>gedung, </a:t>
            </a:r>
            <a:r>
              <a:rPr lang="id-ID" smtClean="0"/>
              <a:t>mesin dan sebagainya.</a:t>
            </a:r>
            <a:endParaRPr lang="id-ID" dirty="0" smtClean="0"/>
          </a:p>
          <a:p>
            <a:pPr lvl="1"/>
            <a:r>
              <a:rPr lang="id-ID" smtClean="0"/>
              <a:t>Cara </a:t>
            </a:r>
            <a:r>
              <a:rPr lang="id-ID" smtClean="0">
                <a:solidFill>
                  <a:srgbClr val="FF0000"/>
                </a:solidFill>
              </a:rPr>
              <a:t>penyusunan suatu benda</a:t>
            </a:r>
            <a:r>
              <a:rPr lang="id-ID" smtClean="0"/>
              <a:t>. Misalnya, susunan tempat </a:t>
            </a:r>
            <a:r>
              <a:rPr lang="id-ID" dirty="0" smtClean="0"/>
              <a:t>duduk.</a:t>
            </a:r>
          </a:p>
          <a:p>
            <a:pPr lvl="1"/>
            <a:r>
              <a:rPr lang="id-ID" smtClean="0">
                <a:solidFill>
                  <a:srgbClr val="FF0000"/>
                </a:solidFill>
              </a:rPr>
              <a:t>Penyusunan keuangan </a:t>
            </a:r>
            <a:r>
              <a:rPr lang="id-ID" smtClean="0"/>
              <a:t>sehingga seseorang bisa mendapatkan keuntungan. Misalnya, </a:t>
            </a:r>
            <a:r>
              <a:rPr lang="id-ID" dirty="0" smtClean="0"/>
              <a:t>pensiun</a:t>
            </a:r>
            <a:r>
              <a:rPr lang="id-ID" smtClean="0"/>
              <a:t>, rencana investasi, dan sebagainya.</a:t>
            </a:r>
            <a:endParaRPr lang="id-ID" dirty="0" smtClean="0"/>
          </a:p>
          <a:p>
            <a:pPr lvl="1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 </a:t>
            </a:r>
            <a:r>
              <a:rPr lang="en-US" err="1" smtClean="0"/>
              <a:t>itu</a:t>
            </a:r>
            <a:r>
              <a:rPr lang="en-US" smtClean="0"/>
              <a:t> Planning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Planning </a:t>
            </a:r>
            <a:r>
              <a:rPr lang="en-US" smtClean="0"/>
              <a:t>= </a:t>
            </a:r>
            <a:r>
              <a:rPr lang="en-US" i="1" smtClean="0"/>
              <a:t>action </a:t>
            </a:r>
            <a:r>
              <a:rPr lang="en-US" i="1" dirty="0" smtClean="0"/>
              <a:t>or process </a:t>
            </a:r>
            <a:r>
              <a:rPr lang="en-US" i="1" smtClean="0"/>
              <a:t>of making plans </a:t>
            </a:r>
            <a:r>
              <a:rPr lang="en-US" i="1" dirty="0" smtClean="0"/>
              <a:t>for </a:t>
            </a:r>
            <a:r>
              <a:rPr lang="en-US" i="1" smtClean="0"/>
              <a:t>something</a:t>
            </a:r>
            <a:r>
              <a:rPr lang="en-US" smtClean="0"/>
              <a:t> (aksi atau </a:t>
            </a:r>
            <a:r>
              <a:rPr lang="en-US" err="1" smtClean="0"/>
              <a:t>proses</a:t>
            </a:r>
            <a:r>
              <a:rPr lang="en-US" smtClean="0"/>
              <a:t> membuat </a:t>
            </a:r>
            <a:r>
              <a:rPr lang="en-US" i="1" smtClean="0"/>
              <a:t>plans</a:t>
            </a:r>
            <a:r>
              <a:rPr lang="en-US" smtClean="0"/>
              <a:t> </a:t>
            </a:r>
            <a:r>
              <a:rPr lang="en-US" err="1" smtClean="0"/>
              <a:t>untuk</a:t>
            </a:r>
            <a:r>
              <a:rPr lang="en-US" smtClean="0"/>
              <a:t> sesuatu</a:t>
            </a:r>
            <a:r>
              <a:rPr lang="en-US" dirty="0" smtClean="0"/>
              <a:t>). </a:t>
            </a:r>
          </a:p>
          <a:p>
            <a:r>
              <a:rPr lang="en-US" i="1" smtClean="0"/>
              <a:t>Plan</a:t>
            </a:r>
            <a:r>
              <a:rPr lang="en-US" smtClean="0"/>
              <a:t> = rencana </a:t>
            </a:r>
            <a:endParaRPr lang="en-US" dirty="0" smtClean="0"/>
          </a:p>
          <a:p>
            <a:r>
              <a:rPr lang="en-US" i="1" smtClean="0">
                <a:solidFill>
                  <a:srgbClr val="FF0000"/>
                </a:solidFill>
              </a:rPr>
              <a:t>Planning</a:t>
            </a:r>
            <a:r>
              <a:rPr lang="en-US" smtClean="0">
                <a:solidFill>
                  <a:srgbClr val="FF0000"/>
                </a:solidFill>
              </a:rPr>
              <a:t> = perencanaan</a:t>
            </a:r>
            <a:endParaRPr lang="id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Dalam AI, </a:t>
            </a:r>
            <a:r>
              <a:rPr lang="en-US" i="1" smtClean="0"/>
              <a:t>Planning</a:t>
            </a:r>
            <a:r>
              <a:rPr lang="en-US" smtClean="0"/>
              <a:t> </a:t>
            </a:r>
            <a:r>
              <a:rPr lang="en-US" dirty="0" smtClean="0"/>
              <a:t>=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S</a:t>
            </a:r>
            <a:r>
              <a:rPr lang="en-US" smtClean="0"/>
              <a:t>uatu </a:t>
            </a:r>
            <a:r>
              <a:rPr lang="en-US" err="1" smtClean="0"/>
              <a:t>metode</a:t>
            </a:r>
            <a:r>
              <a:rPr lang="en-US" smtClean="0"/>
              <a:t> penyelesaian masalah dengan cara </a:t>
            </a:r>
            <a:r>
              <a:rPr lang="en-US" smtClean="0">
                <a:solidFill>
                  <a:srgbClr val="FF0000"/>
                </a:solidFill>
              </a:rPr>
              <a:t>memecah</a:t>
            </a:r>
            <a:r>
              <a:rPr lang="en-US" smtClean="0"/>
              <a:t> masalah </a:t>
            </a:r>
            <a:endParaRPr lang="en-US" dirty="0" smtClean="0"/>
          </a:p>
          <a:p>
            <a:r>
              <a:rPr lang="en-US" err="1" smtClean="0"/>
              <a:t>ke</a:t>
            </a:r>
            <a:r>
              <a:rPr lang="en-US" smtClean="0"/>
              <a:t> dalam </a:t>
            </a:r>
            <a:r>
              <a:rPr lang="en-US" smtClean="0">
                <a:solidFill>
                  <a:srgbClr val="FF0000"/>
                </a:solidFill>
              </a:rPr>
              <a:t>sub-sub masalah </a:t>
            </a:r>
            <a:r>
              <a:rPr lang="en-US" smtClean="0"/>
              <a:t>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</a:p>
          <a:p>
            <a:r>
              <a:rPr lang="en-US" smtClean="0">
                <a:solidFill>
                  <a:srgbClr val="FF0000"/>
                </a:solidFill>
              </a:rPr>
              <a:t>menyelesaikan</a:t>
            </a:r>
            <a:r>
              <a:rPr lang="en-US" smtClean="0"/>
              <a:t> sub-sub masalah satu </a:t>
            </a:r>
            <a:r>
              <a:rPr lang="en-US" err="1" smtClean="0"/>
              <a:t>demi</a:t>
            </a:r>
            <a:r>
              <a:rPr lang="en-US" smtClean="0"/>
              <a:t> satu</a:t>
            </a:r>
            <a:r>
              <a:rPr lang="en-US" dirty="0" smtClean="0"/>
              <a:t>, </a:t>
            </a:r>
          </a:p>
          <a:p>
            <a:r>
              <a:rPr lang="en-US" smtClean="0"/>
              <a:t>kemudian </a:t>
            </a:r>
            <a:r>
              <a:rPr lang="en-US" smtClean="0">
                <a:solidFill>
                  <a:srgbClr val="FF0000"/>
                </a:solidFill>
              </a:rPr>
              <a:t>menggabungkan</a:t>
            </a:r>
            <a:r>
              <a:rPr lang="en-US" smtClean="0"/>
              <a:t> </a:t>
            </a:r>
            <a:r>
              <a:rPr lang="en-US" err="1" smtClean="0"/>
              <a:t>solusi-solusi</a:t>
            </a:r>
            <a:r>
              <a:rPr lang="en-US" smtClean="0"/>
              <a:t> dari sub-sub masalah </a:t>
            </a:r>
            <a:r>
              <a:rPr lang="en-US" err="1" smtClean="0"/>
              <a:t>tersebut</a:t>
            </a:r>
            <a:r>
              <a:rPr lang="en-US" smtClean="0"/>
              <a:t> menjadi sebuah </a:t>
            </a:r>
            <a:r>
              <a:rPr lang="en-US" err="1" smtClean="0"/>
              <a:t>solusi</a:t>
            </a:r>
            <a:r>
              <a:rPr lang="en-US" smtClean="0"/>
              <a:t> lengkap </a:t>
            </a:r>
            <a:endParaRPr lang="en-US" dirty="0" smtClean="0"/>
          </a:p>
          <a:p>
            <a:r>
              <a:rPr lang="en-US" smtClean="0"/>
              <a:t>dengan tetap </a:t>
            </a:r>
            <a:r>
              <a:rPr lang="en-US" smtClean="0">
                <a:solidFill>
                  <a:srgbClr val="FF0000"/>
                </a:solidFill>
              </a:rPr>
              <a:t>mengingat</a:t>
            </a:r>
            <a:r>
              <a:rPr lang="en-US" smtClean="0"/>
              <a:t> dan </a:t>
            </a:r>
            <a:r>
              <a:rPr lang="en-US" smtClean="0">
                <a:solidFill>
                  <a:srgbClr val="FF0000"/>
                </a:solidFill>
              </a:rPr>
              <a:t>menangani interaksi </a:t>
            </a:r>
            <a:r>
              <a:rPr lang="en-US" smtClean="0"/>
              <a:t>yang terdapat pada sub-sub masalah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2318</TotalTime>
  <Words>1630</Words>
  <Application>Microsoft Office PowerPoint</Application>
  <PresentationFormat>On-screen Show (4:3)</PresentationFormat>
  <Paragraphs>368</Paragraphs>
  <Slides>46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Flow</vt:lpstr>
      <vt:lpstr>Office Theme</vt:lpstr>
      <vt:lpstr>Visio</vt:lpstr>
      <vt:lpstr>Planning CCH3F3 Kecerdasan Buatan </vt:lpstr>
      <vt:lpstr>Outline</vt:lpstr>
      <vt:lpstr>PowerPoint Presentation</vt:lpstr>
      <vt:lpstr>PowerPoint Presentation</vt:lpstr>
      <vt:lpstr>PowerPoint Presentation</vt:lpstr>
      <vt:lpstr>ECS (Elevator  Control System )</vt:lpstr>
      <vt:lpstr>Apa itu Planning?</vt:lpstr>
      <vt:lpstr>Apa itu Planning?</vt:lpstr>
      <vt:lpstr>Dalam AI, Planning =</vt:lpstr>
      <vt:lpstr>Dunia Balok</vt:lpstr>
      <vt:lpstr>Bisa Didekomposisi?</vt:lpstr>
      <vt:lpstr>PowerPoint Presentation</vt:lpstr>
      <vt:lpstr>Real Problems</vt:lpstr>
      <vt:lpstr>Pendefinisian kondisi balok </vt:lpstr>
      <vt:lpstr>Kondisi lengan robot</vt:lpstr>
      <vt:lpstr>Representasi state dengan FOL</vt:lpstr>
      <vt:lpstr>Operator untuk Lengan Robot</vt:lpstr>
      <vt:lpstr>PowerPoint Presentation</vt:lpstr>
      <vt:lpstr>Komponen GSP</vt:lpstr>
      <vt:lpstr>Masalah-1</vt:lpstr>
      <vt:lpstr>Blind Search? BFS / DFS /…</vt:lpstr>
      <vt:lpstr>BFS</vt:lpstr>
      <vt:lpstr>Heuristic Search? Hill Climbing, A*.. </vt:lpstr>
      <vt:lpstr>Bagaimana dengan GSP?</vt:lpstr>
      <vt:lpstr>PowerPoint Presentation</vt:lpstr>
      <vt:lpstr>Rencana Penyelesaian</vt:lpstr>
      <vt:lpstr>Masalah-2</vt:lpstr>
      <vt:lpstr>Isi Stack pada langkah ke-1</vt:lpstr>
      <vt:lpstr>PowerPoint Presentation</vt:lpstr>
      <vt:lpstr>PowerPoint Presentation</vt:lpstr>
      <vt:lpstr>Masalah pada GSP</vt:lpstr>
      <vt:lpstr>Diskusi</vt:lpstr>
      <vt:lpstr>Algoritma GSP</vt:lpstr>
      <vt:lpstr>PowerPoint Presentation</vt:lpstr>
      <vt:lpstr>ECS (Elevator  Control System )</vt:lpstr>
      <vt:lpstr>PowerPoint Presentation</vt:lpstr>
      <vt:lpstr>Teknik AI</vt:lpstr>
      <vt:lpstr>Daftar Predikat  State</vt:lpstr>
      <vt:lpstr>Waiting, Boarded, dan Served</vt:lpstr>
      <vt:lpstr>Daftar Sub Tipe Pengguna Elevator </vt:lpstr>
      <vt:lpstr>PowerPoint Presentation</vt:lpstr>
      <vt:lpstr>PowerPoint Presentation</vt:lpstr>
      <vt:lpstr>PowerPoint Presentation</vt:lpstr>
      <vt:lpstr>PowerPoint Presentation</vt:lpstr>
      <vt:lpstr>Kesimpulan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 Komputasi Berbasis Evolusi dan Genetika</dc:title>
  <dc:creator>Toshiba</dc:creator>
  <cp:lastModifiedBy>lenovo</cp:lastModifiedBy>
  <cp:revision>405</cp:revision>
  <dcterms:created xsi:type="dcterms:W3CDTF">2006-08-16T00:00:00Z</dcterms:created>
  <dcterms:modified xsi:type="dcterms:W3CDTF">2016-08-27T12:09:41Z</dcterms:modified>
</cp:coreProperties>
</file>