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  <p:sldMasterId id="2147483664" r:id="rId6"/>
    <p:sldMasterId id="2147483672" r:id="rId7"/>
    <p:sldMasterId id="2147483681" r:id="rId8"/>
  </p:sldMasterIdLst>
  <p:notesMasterIdLst>
    <p:notesMasterId r:id="rId26"/>
  </p:notesMasterIdLst>
  <p:handoutMasterIdLst>
    <p:handoutMasterId r:id="rId27"/>
  </p:handoutMasterIdLst>
  <p:sldIdLst>
    <p:sldId id="257" r:id="rId9"/>
    <p:sldId id="27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15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ine Eckstein" initials="JE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66FF99"/>
    <a:srgbClr val="8B9230"/>
    <a:srgbClr val="7030A0"/>
    <a:srgbClr val="80B71B"/>
    <a:srgbClr val="2997E0"/>
    <a:srgbClr val="E25C04"/>
    <a:srgbClr val="000000"/>
    <a:srgbClr val="6E8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193" autoAdjust="0"/>
  </p:normalViewPr>
  <p:slideViewPr>
    <p:cSldViewPr>
      <p:cViewPr varScale="1">
        <p:scale>
          <a:sx n="98" d="100"/>
          <a:sy n="98" d="100"/>
        </p:scale>
        <p:origin x="1368" y="72"/>
      </p:cViewPr>
      <p:guideLst>
        <p:guide orient="horz" pos="30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F34C-0567-4814-A074-C109F32BAD74}" type="datetimeFigureOut">
              <a:rPr lang="de-DE" smtClean="0"/>
              <a:t>16.04.2018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55F5C-5BCF-4ED0-AFB9-662AFEE0FD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239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C1A64-097E-4F2E-8F1C-503DE6274DD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88108-72B9-456E-A022-89C58AE4F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9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88108-72B9-456E-A022-89C58AE4F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88108-72B9-456E-A022-89C58AE4F5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81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88108-72B9-456E-A022-89C58AE4F5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4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88108-72B9-456E-A022-89C58AE4F5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276872"/>
            <a:ext cx="6148861" cy="1072800"/>
          </a:xfrm>
          <a:prstGeom prst="rect">
            <a:avLst/>
          </a:prstGeom>
          <a:solidFill>
            <a:srgbClr val="9DC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33631" y="2304990"/>
            <a:ext cx="5398368" cy="100811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3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Title </a:t>
            </a:r>
            <a:r>
              <a:rPr kumimoji="0" lang="de-DE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of</a:t>
            </a: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Presentation</a:t>
            </a: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 </a:t>
            </a:r>
            <a:r>
              <a:rPr kumimoji="0" lang="de-DE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two</a:t>
            </a: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lines</a:t>
            </a:r>
            <a:endParaRPr kumimoji="0" lang="de-DE" sz="33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05639" y="6345895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pic>
        <p:nvPicPr>
          <p:cNvPr id="7" name="Grafik 6" descr="eifer_ppt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76872"/>
            <a:ext cx="2160240" cy="1080120"/>
          </a:xfrm>
          <a:prstGeom prst="rect">
            <a:avLst/>
          </a:prstGeom>
        </p:spPr>
      </p:pic>
      <p:sp>
        <p:nvSpPr>
          <p:cNvPr id="16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40946" y="3501008"/>
            <a:ext cx="5415230" cy="1152127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/>
              <a:defRPr sz="25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ts val="3000"/>
              </a:lnSpc>
              <a:buNone/>
              <a:defRPr sz="1800"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err="1" smtClean="0"/>
              <a:t>Subtitle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 smtClean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40946" y="649949"/>
            <a:ext cx="4679950" cy="1050860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/>
              <a:defRPr sz="25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ts val="2300"/>
              </a:lnSpc>
              <a:buNone/>
              <a:defRPr sz="1800" baseline="0"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1"/>
            <a:r>
              <a:rPr lang="de-DE" dirty="0" smtClean="0"/>
              <a:t>Autor 1</a:t>
            </a:r>
          </a:p>
          <a:p>
            <a:pPr lvl="1"/>
            <a:r>
              <a:rPr lang="de-DE" dirty="0" smtClean="0"/>
              <a:t>Autor 2</a:t>
            </a:r>
          </a:p>
        </p:txBody>
      </p:sp>
    </p:spTree>
    <p:extLst>
      <p:ext uri="{BB962C8B-B14F-4D97-AF65-F5344CB8AC3E}">
        <p14:creationId xmlns:p14="http://schemas.microsoft.com/office/powerpoint/2010/main" val="91649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33338"/>
            <a:ext cx="6913563" cy="7778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48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05639" y="6240467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03050" y="6241555"/>
            <a:ext cx="3881118" cy="518332"/>
          </a:xfrm>
          <a:prstGeom prst="rect">
            <a:avLst/>
          </a:prstGeom>
        </p:spPr>
        <p:txBody>
          <a:bodyPr/>
          <a:lstStyle>
            <a:lvl1pPr>
              <a:lnSpc>
                <a:spcPts val="1800"/>
              </a:lnSpc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88640"/>
            <a:ext cx="2879725" cy="5040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Chapter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953" y="1298020"/>
            <a:ext cx="7127875" cy="4319588"/>
          </a:xfrm>
        </p:spPr>
        <p:txBody>
          <a:bodyPr/>
          <a:lstStyle/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19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05639" y="6240467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03050" y="6241555"/>
            <a:ext cx="3881118" cy="518332"/>
          </a:xfrm>
          <a:prstGeom prst="rect">
            <a:avLst/>
          </a:prstGeom>
        </p:spPr>
        <p:txBody>
          <a:bodyPr/>
          <a:lstStyle>
            <a:lvl1pPr>
              <a:lnSpc>
                <a:spcPts val="1800"/>
              </a:lnSpc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5220072" y="1298020"/>
            <a:ext cx="2750096" cy="18722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2" name="Bildplatzhalter 2"/>
          <p:cNvSpPr>
            <a:spLocks noGrp="1"/>
          </p:cNvSpPr>
          <p:nvPr>
            <p:ph type="pic" idx="10"/>
          </p:nvPr>
        </p:nvSpPr>
        <p:spPr>
          <a:xfrm>
            <a:off x="5220072" y="3738977"/>
            <a:ext cx="2750096" cy="18722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88640"/>
            <a:ext cx="2879725" cy="5040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Chapter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953" y="1298020"/>
            <a:ext cx="4463851" cy="4319588"/>
          </a:xfrm>
        </p:spPr>
        <p:txBody>
          <a:bodyPr/>
          <a:lstStyle/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488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Seitengröß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-1" y="0"/>
            <a:ext cx="6379515" cy="822082"/>
          </a:xfrm>
          <a:prstGeom prst="rect">
            <a:avLst/>
          </a:prstGeom>
          <a:solidFill>
            <a:srgbClr val="9DC11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14" name="Grafik 13" descr="eifer_ppt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70" y="1876"/>
            <a:ext cx="1646122" cy="8230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05639" y="6240467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03050" y="6241555"/>
            <a:ext cx="3881118" cy="518332"/>
          </a:xfrm>
          <a:prstGeom prst="rect">
            <a:avLst/>
          </a:prstGeom>
        </p:spPr>
        <p:txBody>
          <a:bodyPr/>
          <a:lstStyle>
            <a:lvl1pPr>
              <a:lnSpc>
                <a:spcPts val="1800"/>
              </a:lnSpc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88640"/>
            <a:ext cx="2879725" cy="5040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Chapter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117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05639" y="6240467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03050" y="6241555"/>
            <a:ext cx="3881118" cy="518332"/>
          </a:xfrm>
          <a:prstGeom prst="rect">
            <a:avLst/>
          </a:prstGeom>
        </p:spPr>
        <p:txBody>
          <a:bodyPr/>
          <a:lstStyle>
            <a:lvl1pPr>
              <a:lnSpc>
                <a:spcPts val="1800"/>
              </a:lnSpc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88640"/>
            <a:ext cx="2879725" cy="50405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Content</a:t>
            </a:r>
            <a:endParaRPr lang="de-DE" dirty="0"/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953" y="1298020"/>
            <a:ext cx="7127875" cy="4319588"/>
          </a:xfrm>
        </p:spPr>
        <p:txBody>
          <a:bodyPr/>
          <a:lstStyle>
            <a:lvl3pPr>
              <a:defRPr sz="2500"/>
            </a:lvl3pPr>
            <a:lvl4pPr marL="269875" indent="0">
              <a:buNone/>
              <a:defRPr sz="2000" b="1">
                <a:solidFill>
                  <a:srgbClr val="509E2F"/>
                </a:solidFill>
              </a:defRPr>
            </a:lvl4pPr>
          </a:lstStyle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528974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äs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05639" y="6240467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03050" y="6241555"/>
            <a:ext cx="3881118" cy="518332"/>
          </a:xfrm>
          <a:prstGeom prst="rect">
            <a:avLst/>
          </a:prstGeom>
        </p:spPr>
        <p:txBody>
          <a:bodyPr/>
          <a:lstStyle>
            <a:lvl1pPr>
              <a:lnSpc>
                <a:spcPts val="1800"/>
              </a:lnSpc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953" y="2852936"/>
            <a:ext cx="7127875" cy="7200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  <a:lvl3pPr>
              <a:defRPr sz="2500"/>
            </a:lvl3pPr>
            <a:lvl4pPr marL="269875" indent="0">
              <a:buNone/>
              <a:defRPr sz="2000" b="1">
                <a:solidFill>
                  <a:srgbClr val="509E2F"/>
                </a:solidFill>
              </a:defRPr>
            </a:lvl4pPr>
          </a:lstStyle>
          <a:p>
            <a:pPr lvl="0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84563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05639" y="6240467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03050" y="6241555"/>
            <a:ext cx="3881118" cy="518332"/>
          </a:xfrm>
          <a:prstGeom prst="rect">
            <a:avLst/>
          </a:prstGeom>
        </p:spPr>
        <p:txBody>
          <a:bodyPr/>
          <a:lstStyle>
            <a:lvl1pPr>
              <a:lnSpc>
                <a:spcPts val="1800"/>
              </a:lnSpc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953" y="1298020"/>
            <a:ext cx="7127875" cy="4319588"/>
          </a:xfrm>
        </p:spPr>
        <p:txBody>
          <a:bodyPr/>
          <a:lstStyle>
            <a:lvl2pPr>
              <a:defRPr sz="3000"/>
            </a:lvl2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3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53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33338"/>
            <a:ext cx="6913563" cy="7778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115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276872"/>
            <a:ext cx="6148861" cy="1072800"/>
          </a:xfrm>
          <a:prstGeom prst="rect">
            <a:avLst/>
          </a:prstGeom>
          <a:solidFill>
            <a:srgbClr val="9DC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33631" y="2304990"/>
            <a:ext cx="5398368" cy="100811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3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Title </a:t>
            </a:r>
            <a:r>
              <a:rPr kumimoji="0" lang="de-DE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of</a:t>
            </a: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Presentation</a:t>
            </a: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 </a:t>
            </a:r>
            <a:r>
              <a:rPr kumimoji="0" lang="de-DE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two</a:t>
            </a: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lines</a:t>
            </a:r>
            <a:endParaRPr kumimoji="0" lang="de-DE" sz="33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05639" y="6345895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pic>
        <p:nvPicPr>
          <p:cNvPr id="7" name="Grafik 6" descr="eifer_ppt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76872"/>
            <a:ext cx="2160240" cy="1080120"/>
          </a:xfrm>
          <a:prstGeom prst="rect">
            <a:avLst/>
          </a:prstGeom>
        </p:spPr>
      </p:pic>
      <p:sp>
        <p:nvSpPr>
          <p:cNvPr id="16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40946" y="3501008"/>
            <a:ext cx="5415230" cy="1152127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/>
              <a:defRPr sz="25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ts val="3000"/>
              </a:lnSpc>
              <a:buNone/>
              <a:defRPr sz="1800"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err="1" smtClean="0"/>
              <a:t>Subtitle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 smtClean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40946" y="649949"/>
            <a:ext cx="4679950" cy="1050860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/>
              <a:defRPr sz="25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ts val="2300"/>
              </a:lnSpc>
              <a:buNone/>
              <a:defRPr sz="1800" baseline="0"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1"/>
            <a:r>
              <a:rPr lang="de-DE" dirty="0" smtClean="0"/>
              <a:t>Autor 1</a:t>
            </a:r>
          </a:p>
          <a:p>
            <a:pPr lvl="1"/>
            <a:r>
              <a:rPr lang="de-DE" dirty="0" smtClean="0"/>
              <a:t>Autor 2</a:t>
            </a:r>
          </a:p>
        </p:txBody>
      </p:sp>
    </p:spTree>
    <p:extLst>
      <p:ext uri="{BB962C8B-B14F-4D97-AF65-F5344CB8AC3E}">
        <p14:creationId xmlns:p14="http://schemas.microsoft.com/office/powerpoint/2010/main" val="325667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276872"/>
            <a:ext cx="6148861" cy="1072800"/>
          </a:xfrm>
          <a:prstGeom prst="rect">
            <a:avLst/>
          </a:prstGeom>
          <a:solidFill>
            <a:srgbClr val="9DC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33631" y="2304990"/>
            <a:ext cx="5398368" cy="100811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3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Title </a:t>
            </a:r>
            <a:r>
              <a:rPr kumimoji="0" lang="de-DE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of</a:t>
            </a: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Presentation</a:t>
            </a:r>
            <a:endParaRPr kumimoji="0" lang="de-DE" sz="33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05639" y="6345895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pic>
        <p:nvPicPr>
          <p:cNvPr id="7" name="Grafik 6" descr="eifer_ppt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76872"/>
            <a:ext cx="2160240" cy="1080120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40946" y="3501008"/>
            <a:ext cx="5415230" cy="1152127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/>
              <a:defRPr sz="25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ts val="3000"/>
              </a:lnSpc>
              <a:buNone/>
              <a:defRPr sz="1800"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err="1" smtClean="0"/>
              <a:t>Subtitle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 smtClean="0"/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40946" y="649949"/>
            <a:ext cx="4679950" cy="1050860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/>
              <a:defRPr sz="25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ts val="2300"/>
              </a:lnSpc>
              <a:buNone/>
              <a:defRPr sz="1800" baseline="0"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1"/>
            <a:r>
              <a:rPr lang="de-DE" dirty="0" smtClean="0"/>
              <a:t>Autor 1</a:t>
            </a:r>
          </a:p>
          <a:p>
            <a:pPr lvl="1"/>
            <a:r>
              <a:rPr lang="de-DE" dirty="0" smtClean="0"/>
              <a:t>Autor 2</a:t>
            </a:r>
          </a:p>
        </p:txBody>
      </p:sp>
    </p:spTree>
    <p:extLst>
      <p:ext uri="{BB962C8B-B14F-4D97-AF65-F5344CB8AC3E}">
        <p14:creationId xmlns:p14="http://schemas.microsoft.com/office/powerpoint/2010/main" val="2296588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57478"/>
            <a:ext cx="5674952" cy="785794"/>
          </a:xfrm>
        </p:spPr>
        <p:txBody>
          <a:bodyPr anchor="ctr" anchorCtr="0"/>
          <a:lstStyle>
            <a:lvl1pPr>
              <a:defRPr/>
            </a:lvl1pPr>
            <a:lvl7pPr algn="l">
              <a:defRPr sz="2400" baseline="0"/>
            </a:lvl7pPr>
          </a:lstStyle>
          <a:p>
            <a:pPr lvl="6"/>
            <a:r>
              <a:rPr lang="en-US" noProof="0" dirty="0" smtClean="0"/>
              <a:t>Chapter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953" y="1298020"/>
            <a:ext cx="7127875" cy="44884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5pPr>
              <a:defRPr/>
            </a:lvl5pPr>
            <a:lvl6pPr>
              <a:defRPr sz="1800"/>
            </a:lvl6pPr>
            <a:lvl7pPr>
              <a:defRPr sz="2400"/>
            </a:lvl7pPr>
          </a:lstStyle>
          <a:p>
            <a:pPr lvl="0"/>
            <a:r>
              <a:rPr lang="de-DE" dirty="0" smtClean="0"/>
              <a:t>1. Ebene</a:t>
            </a:r>
          </a:p>
          <a:p>
            <a:pPr marL="3175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7.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534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5220072" y="1298020"/>
            <a:ext cx="2750096" cy="18722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2"/>
          <p:cNvSpPr>
            <a:spLocks noGrp="1"/>
          </p:cNvSpPr>
          <p:nvPr>
            <p:ph type="pic" idx="10"/>
          </p:nvPr>
        </p:nvSpPr>
        <p:spPr>
          <a:xfrm>
            <a:off x="5220072" y="3738977"/>
            <a:ext cx="2750096" cy="18722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953" y="1298020"/>
            <a:ext cx="4463851" cy="4319588"/>
          </a:xfrm>
        </p:spPr>
        <p:txBody>
          <a:bodyPr>
            <a:noAutofit/>
          </a:bodyPr>
          <a:lstStyle>
            <a:lvl2pPr>
              <a:defRPr baseline="0"/>
            </a:lvl2pPr>
            <a:lvl5pPr>
              <a:defRPr sz="1800"/>
            </a:lvl5pPr>
            <a:lvl6pPr marL="0" indent="0">
              <a:buNone/>
              <a:defRPr sz="1800" baseline="0"/>
            </a:lvl6pPr>
            <a:lvl7pPr>
              <a:defRPr sz="2400">
                <a:latin typeface="+mn-lt"/>
              </a:defRPr>
            </a:lvl7pPr>
          </a:lstStyle>
          <a:p>
            <a:pPr lvl="0"/>
            <a:r>
              <a:rPr lang="en-US" noProof="0" dirty="0" smtClean="0"/>
              <a:t>1.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5"/>
            <a:r>
              <a:rPr lang="en-US" sz="1800" noProof="0" dirty="0" err="1" smtClean="0"/>
              <a:t>Sechste</a:t>
            </a:r>
            <a:r>
              <a:rPr lang="en-US" sz="1800" noProof="0" dirty="0" smtClean="0"/>
              <a:t> </a:t>
            </a:r>
            <a:r>
              <a:rPr lang="en-US" sz="1800" noProof="0" dirty="0" err="1" smtClean="0"/>
              <a:t>Ebene</a:t>
            </a:r>
            <a:endParaRPr lang="en-US" sz="1800" noProof="0" dirty="0" smtClean="0"/>
          </a:p>
          <a:p>
            <a:pPr lvl="6"/>
            <a:r>
              <a:rPr lang="en-US" sz="1800" noProof="0" dirty="0" smtClean="0"/>
              <a:t>7. </a:t>
            </a:r>
            <a:r>
              <a:rPr lang="en-US" sz="1800" noProof="0" dirty="0" err="1" smtClean="0"/>
              <a:t>Ebene</a:t>
            </a:r>
            <a:endParaRPr lang="en-US" noProof="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57478"/>
            <a:ext cx="5674952" cy="785794"/>
          </a:xfrm>
        </p:spPr>
        <p:txBody>
          <a:bodyPr anchor="ctr" anchorCtr="0"/>
          <a:lstStyle>
            <a:lvl1pPr>
              <a:defRPr/>
            </a:lvl1pPr>
            <a:lvl7pPr algn="l">
              <a:defRPr sz="2400" baseline="0"/>
            </a:lvl7pPr>
          </a:lstStyle>
          <a:p>
            <a:pPr lvl="6"/>
            <a:r>
              <a:rPr lang="en-US" noProof="0" smtClean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465152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Seitengröß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-1" y="0"/>
            <a:ext cx="6379515" cy="822082"/>
          </a:xfrm>
          <a:prstGeom prst="rect">
            <a:avLst/>
          </a:prstGeom>
          <a:solidFill>
            <a:srgbClr val="9DC11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/>
            </a:endParaRPr>
          </a:p>
        </p:txBody>
      </p:sp>
      <p:pic>
        <p:nvPicPr>
          <p:cNvPr id="14" name="Grafik 13" descr="eifer_ppt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4270" y="1876"/>
            <a:ext cx="1646122" cy="8230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57478"/>
            <a:ext cx="5674952" cy="785794"/>
          </a:xfrm>
        </p:spPr>
        <p:txBody>
          <a:bodyPr anchor="ctr" anchorCtr="0"/>
          <a:lstStyle>
            <a:lvl1pPr>
              <a:defRPr/>
            </a:lvl1pPr>
            <a:lvl7pPr algn="l">
              <a:defRPr sz="2400" baseline="0"/>
            </a:lvl7pPr>
          </a:lstStyle>
          <a:p>
            <a:pPr lvl="6"/>
            <a:r>
              <a:rPr lang="en-US" noProof="0" smtClean="0"/>
              <a:t>Chapter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-1" y="0"/>
            <a:ext cx="6379515" cy="822082"/>
          </a:xfrm>
          <a:prstGeom prst="rect">
            <a:avLst/>
          </a:prstGeom>
          <a:solidFill>
            <a:srgbClr val="9DC11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11" name="Grafik 10" descr="eifer_ppt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70" y="1876"/>
            <a:ext cx="1646122" cy="8230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2804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953" y="1298020"/>
            <a:ext cx="7127875" cy="4319588"/>
          </a:xfrm>
        </p:spPr>
        <p:txBody>
          <a:bodyPr/>
          <a:lstStyle>
            <a:lvl3pPr>
              <a:defRPr sz="2400"/>
            </a:lvl3pPr>
            <a:lvl4pPr marL="269875" indent="0">
              <a:buNone/>
              <a:defRPr sz="2000" b="1">
                <a:solidFill>
                  <a:srgbClr val="509E2F"/>
                </a:solidFill>
              </a:defRPr>
            </a:lvl4pPr>
          </a:lstStyle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57478"/>
            <a:ext cx="5674952" cy="785794"/>
          </a:xfrm>
        </p:spPr>
        <p:txBody>
          <a:bodyPr anchor="ctr" anchorCtr="0"/>
          <a:lstStyle>
            <a:lvl1pPr>
              <a:defRPr/>
            </a:lvl1pPr>
            <a:lvl7pPr algn="l">
              <a:defRPr sz="2400" baseline="0"/>
            </a:lvl7pPr>
          </a:lstStyle>
          <a:p>
            <a:pPr lvl="6"/>
            <a:r>
              <a:rPr lang="en-US" noProof="0" smtClean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1792625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äs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953" y="2852936"/>
            <a:ext cx="7127875" cy="72008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  <a:lvl3pPr>
              <a:defRPr sz="2500"/>
            </a:lvl3pPr>
            <a:lvl4pPr marL="269875" indent="0">
              <a:buNone/>
              <a:defRPr sz="2000" b="1">
                <a:solidFill>
                  <a:srgbClr val="509E2F"/>
                </a:solidFill>
              </a:defRPr>
            </a:lvl4pPr>
          </a:lstStyle>
          <a:p>
            <a:pPr lvl="2"/>
            <a:r>
              <a:rPr lang="en-US" noProof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822703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953" y="1298020"/>
            <a:ext cx="7127875" cy="4319588"/>
          </a:xfrm>
        </p:spPr>
        <p:txBody>
          <a:bodyPr/>
          <a:lstStyle>
            <a:lvl2pPr>
              <a:defRPr sz="3200"/>
            </a:lvl2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3"/>
            <a:r>
              <a:rPr lang="en-US" noProof="0" smtClean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147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276872"/>
            <a:ext cx="6148861" cy="1072800"/>
          </a:xfrm>
          <a:prstGeom prst="rect">
            <a:avLst/>
          </a:prstGeom>
          <a:solidFill>
            <a:srgbClr val="9DC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33631" y="2304990"/>
            <a:ext cx="5398368" cy="100811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3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Title </a:t>
            </a:r>
            <a:r>
              <a:rPr kumimoji="0" lang="de-DE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of</a:t>
            </a: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Presentation</a:t>
            </a: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 </a:t>
            </a:r>
            <a:r>
              <a:rPr kumimoji="0" lang="de-DE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two</a:t>
            </a:r>
            <a:r>
              <a:rPr kumimoji="0" lang="de-DE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lines</a:t>
            </a:r>
            <a:endParaRPr kumimoji="0" lang="de-DE" sz="33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05639" y="6345895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pic>
        <p:nvPicPr>
          <p:cNvPr id="7" name="Grafik 6" descr="eifer_ppt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76872"/>
            <a:ext cx="2160240" cy="1080120"/>
          </a:xfrm>
          <a:prstGeom prst="rect">
            <a:avLst/>
          </a:prstGeom>
        </p:spPr>
      </p:pic>
      <p:sp>
        <p:nvSpPr>
          <p:cNvPr id="16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40946" y="3501008"/>
            <a:ext cx="5415230" cy="1152127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/>
              <a:defRPr sz="25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ts val="3000"/>
              </a:lnSpc>
              <a:buNone/>
              <a:defRPr sz="1800"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err="1" smtClean="0"/>
              <a:t>Subtitle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 smtClean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40946" y="649949"/>
            <a:ext cx="4679950" cy="1050860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/>
              <a:defRPr sz="25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ts val="2300"/>
              </a:lnSpc>
              <a:buNone/>
              <a:defRPr sz="1800" baseline="0"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1"/>
            <a:r>
              <a:rPr lang="de-DE" dirty="0" smtClean="0"/>
              <a:t>Autor 1</a:t>
            </a:r>
          </a:p>
          <a:p>
            <a:pPr lvl="1"/>
            <a:r>
              <a:rPr lang="de-DE" dirty="0" smtClean="0"/>
              <a:t>Autor 2</a:t>
            </a:r>
          </a:p>
        </p:txBody>
      </p:sp>
    </p:spTree>
    <p:extLst>
      <p:ext uri="{BB962C8B-B14F-4D97-AF65-F5344CB8AC3E}">
        <p14:creationId xmlns:p14="http://schemas.microsoft.com/office/powerpoint/2010/main" val="938004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05639" y="6240467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03050" y="6241555"/>
            <a:ext cx="3881118" cy="518332"/>
          </a:xfrm>
          <a:prstGeom prst="rect">
            <a:avLst/>
          </a:prstGeom>
        </p:spPr>
        <p:txBody>
          <a:bodyPr/>
          <a:lstStyle>
            <a:lvl1pPr>
              <a:lnSpc>
                <a:spcPts val="1800"/>
              </a:lnSpc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88640"/>
            <a:ext cx="2879725" cy="504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Chapter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953" y="1298020"/>
            <a:ext cx="7127875" cy="4319588"/>
          </a:xfrm>
          <a:prstGeom prst="rect">
            <a:avLst/>
          </a:prstGeom>
        </p:spPr>
        <p:txBody>
          <a:bodyPr/>
          <a:lstStyle/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23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05639" y="6240467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03050" y="6241555"/>
            <a:ext cx="3881118" cy="518332"/>
          </a:xfrm>
          <a:prstGeom prst="rect">
            <a:avLst/>
          </a:prstGeom>
        </p:spPr>
        <p:txBody>
          <a:bodyPr/>
          <a:lstStyle>
            <a:lvl1pPr>
              <a:lnSpc>
                <a:spcPts val="1800"/>
              </a:lnSpc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88640"/>
            <a:ext cx="2879725" cy="5040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Chapter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953" y="1298020"/>
            <a:ext cx="7127875" cy="4488434"/>
          </a:xfrm>
        </p:spPr>
        <p:txBody>
          <a:bodyPr>
            <a:noAutofit/>
          </a:bodyPr>
          <a:lstStyle>
            <a:lvl5pPr>
              <a:defRPr/>
            </a:lvl5pPr>
            <a:lvl6pPr>
              <a:defRPr/>
            </a:lvl6pPr>
          </a:lstStyle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43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05639" y="6240467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03050" y="6241555"/>
            <a:ext cx="3881118" cy="518332"/>
          </a:xfrm>
          <a:prstGeom prst="rect">
            <a:avLst/>
          </a:prstGeom>
        </p:spPr>
        <p:txBody>
          <a:bodyPr/>
          <a:lstStyle>
            <a:lvl1pPr>
              <a:lnSpc>
                <a:spcPts val="1800"/>
              </a:lnSpc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5220072" y="1298020"/>
            <a:ext cx="2750096" cy="18722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2" name="Bildplatzhalter 2"/>
          <p:cNvSpPr>
            <a:spLocks noGrp="1"/>
          </p:cNvSpPr>
          <p:nvPr>
            <p:ph type="pic" idx="10"/>
          </p:nvPr>
        </p:nvSpPr>
        <p:spPr>
          <a:xfrm>
            <a:off x="5220072" y="3738977"/>
            <a:ext cx="2750096" cy="18722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88640"/>
            <a:ext cx="2879725" cy="5040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Chapter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953" y="1298020"/>
            <a:ext cx="4463851" cy="4319588"/>
          </a:xfrm>
        </p:spPr>
        <p:txBody>
          <a:bodyPr>
            <a:noAutofit/>
          </a:bodyPr>
          <a:lstStyle>
            <a:lvl5pPr>
              <a:defRPr/>
            </a:lvl5pPr>
            <a:lvl6pPr marL="0" indent="0">
              <a:buNone/>
              <a:defRPr sz="1800" baseline="0"/>
            </a:lvl6pPr>
          </a:lstStyle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sz="1800" dirty="0" smtClean="0"/>
              <a:t>Sechste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56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Seitengröß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-1" y="0"/>
            <a:ext cx="6379515" cy="822082"/>
          </a:xfrm>
          <a:prstGeom prst="rect">
            <a:avLst/>
          </a:prstGeom>
          <a:solidFill>
            <a:srgbClr val="9DC11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14" name="Grafik 13" descr="eifer_ppt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70" y="1876"/>
            <a:ext cx="1646122" cy="8230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05639" y="6240467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03050" y="6241555"/>
            <a:ext cx="3881118" cy="518332"/>
          </a:xfrm>
          <a:prstGeom prst="rect">
            <a:avLst/>
          </a:prstGeom>
        </p:spPr>
        <p:txBody>
          <a:bodyPr/>
          <a:lstStyle>
            <a:lvl1pPr>
              <a:lnSpc>
                <a:spcPts val="1800"/>
              </a:lnSpc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88640"/>
            <a:ext cx="2879725" cy="5040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Chapter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73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05639" y="6240467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03050" y="6241555"/>
            <a:ext cx="3881118" cy="518332"/>
          </a:xfrm>
          <a:prstGeom prst="rect">
            <a:avLst/>
          </a:prstGeom>
        </p:spPr>
        <p:txBody>
          <a:bodyPr/>
          <a:lstStyle>
            <a:lvl1pPr>
              <a:lnSpc>
                <a:spcPts val="1800"/>
              </a:lnSpc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88640"/>
            <a:ext cx="2879725" cy="50405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Content</a:t>
            </a:r>
            <a:endParaRPr lang="de-DE" dirty="0"/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953" y="1298020"/>
            <a:ext cx="7127875" cy="4319588"/>
          </a:xfrm>
        </p:spPr>
        <p:txBody>
          <a:bodyPr/>
          <a:lstStyle>
            <a:lvl3pPr>
              <a:defRPr sz="2400"/>
            </a:lvl3pPr>
            <a:lvl4pPr marL="269875" indent="0">
              <a:buNone/>
              <a:defRPr sz="2000" b="1">
                <a:solidFill>
                  <a:srgbClr val="509E2F"/>
                </a:solidFill>
              </a:defRPr>
            </a:lvl4pPr>
          </a:lstStyle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68821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äs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05639" y="6240467"/>
            <a:ext cx="3190297" cy="365125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03050" y="6241555"/>
            <a:ext cx="3881118" cy="518332"/>
          </a:xfrm>
          <a:prstGeom prst="rect">
            <a:avLst/>
          </a:prstGeom>
        </p:spPr>
        <p:txBody>
          <a:bodyPr/>
          <a:lstStyle>
            <a:lvl1pPr>
              <a:lnSpc>
                <a:spcPts val="1800"/>
              </a:lnSpc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953" y="2852936"/>
            <a:ext cx="7127875" cy="72008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  <a:lvl3pPr>
              <a:defRPr sz="2500"/>
            </a:lvl3pPr>
            <a:lvl4pPr marL="269875" indent="0">
              <a:buNone/>
              <a:defRPr sz="2000" b="1">
                <a:solidFill>
                  <a:srgbClr val="509E2F"/>
                </a:solidFill>
              </a:defRPr>
            </a:lvl4pPr>
          </a:lstStyle>
          <a:p>
            <a:pPr lvl="0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7016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05639" y="6240467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03050" y="6241555"/>
            <a:ext cx="3881118" cy="518332"/>
          </a:xfrm>
          <a:prstGeom prst="rect">
            <a:avLst/>
          </a:prstGeom>
        </p:spPr>
        <p:txBody>
          <a:bodyPr/>
          <a:lstStyle>
            <a:lvl1pPr>
              <a:lnSpc>
                <a:spcPts val="1800"/>
              </a:lnSpc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953" y="1298020"/>
            <a:ext cx="7127875" cy="4319588"/>
          </a:xfrm>
        </p:spPr>
        <p:txBody>
          <a:bodyPr/>
          <a:lstStyle>
            <a:lvl2pPr>
              <a:defRPr sz="3200"/>
            </a:lvl2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3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42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fer_ppt_footer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763"/>
            <a:ext cx="8105314" cy="7126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hteck 9"/>
          <p:cNvSpPr/>
          <p:nvPr userDrawn="1"/>
        </p:nvSpPr>
        <p:spPr>
          <a:xfrm>
            <a:off x="0" y="2276872"/>
            <a:ext cx="6148861" cy="1072800"/>
          </a:xfrm>
          <a:prstGeom prst="rect">
            <a:avLst/>
          </a:prstGeom>
          <a:solidFill>
            <a:srgbClr val="9DC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1" name="Titel 1"/>
          <p:cNvSpPr txBox="1">
            <a:spLocks/>
          </p:cNvSpPr>
          <p:nvPr userDrawn="1"/>
        </p:nvSpPr>
        <p:spPr>
          <a:xfrm>
            <a:off x="733631" y="2304990"/>
            <a:ext cx="5398368" cy="100811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de-DE" dirty="0" smtClean="0">
                <a:solidFill>
                  <a:prstClr val="white"/>
                </a:solidFill>
                <a:ea typeface="+mj-ea"/>
              </a:rPr>
              <a:t>Title </a:t>
            </a:r>
            <a:r>
              <a:rPr lang="de-DE" dirty="0" err="1" smtClean="0">
                <a:solidFill>
                  <a:prstClr val="white"/>
                </a:solidFill>
                <a:ea typeface="+mj-ea"/>
              </a:rPr>
              <a:t>of</a:t>
            </a:r>
            <a:r>
              <a:rPr lang="de-DE" dirty="0" smtClean="0">
                <a:solidFill>
                  <a:prstClr val="white"/>
                </a:solidFill>
                <a:ea typeface="+mj-ea"/>
              </a:rPr>
              <a:t> </a:t>
            </a:r>
            <a:r>
              <a:rPr lang="de-DE" dirty="0" err="1" smtClean="0">
                <a:solidFill>
                  <a:prstClr val="white"/>
                </a:solidFill>
                <a:ea typeface="+mj-ea"/>
              </a:rPr>
              <a:t>Presentation</a:t>
            </a:r>
            <a:r>
              <a:rPr lang="de-DE" dirty="0" smtClean="0">
                <a:solidFill>
                  <a:prstClr val="white"/>
                </a:solidFill>
                <a:ea typeface="+mj-ea"/>
              </a:rPr>
              <a:t> </a:t>
            </a: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805639" y="6345895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pic>
        <p:nvPicPr>
          <p:cNvPr id="14" name="Grafik 13" descr="eifer_ppt_logo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76872"/>
            <a:ext cx="2160240" cy="1080120"/>
          </a:xfrm>
          <a:prstGeom prst="rect">
            <a:avLst/>
          </a:prstGeom>
        </p:spPr>
      </p:pic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03050" y="6241555"/>
            <a:ext cx="3881118" cy="518332"/>
          </a:xfrm>
          <a:prstGeom prst="rect">
            <a:avLst/>
          </a:prstGeom>
        </p:spPr>
        <p:txBody>
          <a:bodyPr/>
          <a:lstStyle>
            <a:lvl1pPr>
              <a:lnSpc>
                <a:spcPts val="1800"/>
              </a:lnSpc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07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592" y="1340768"/>
            <a:ext cx="778720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sz="1800" dirty="0" smtClean="0"/>
              <a:t>Sechste Ebene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pic>
        <p:nvPicPr>
          <p:cNvPr id="8" name="Grafik 7" descr="eifer_ppt_footer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763"/>
            <a:ext cx="8105314" cy="7126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805639" y="6240467"/>
            <a:ext cx="1051717" cy="260367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03050" y="6241555"/>
            <a:ext cx="3881118" cy="518332"/>
          </a:xfrm>
          <a:prstGeom prst="rect">
            <a:avLst/>
          </a:prstGeom>
        </p:spPr>
        <p:txBody>
          <a:bodyPr/>
          <a:lstStyle>
            <a:lvl1pPr>
              <a:lnSpc>
                <a:spcPts val="1800"/>
              </a:lnSpc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-1" y="0"/>
            <a:ext cx="6379515" cy="822082"/>
          </a:xfrm>
          <a:prstGeom prst="rect">
            <a:avLst/>
          </a:prstGeom>
          <a:solidFill>
            <a:srgbClr val="9DC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12" name="Grafik 11" descr="eifer_ppt_logo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70" y="1876"/>
            <a:ext cx="1646122" cy="823061"/>
          </a:xfrm>
          <a:prstGeom prst="rect">
            <a:avLst/>
          </a:prstGeom>
        </p:spPr>
      </p:pic>
      <p:sp>
        <p:nvSpPr>
          <p:cNvPr id="16" name="Datumsplatzhalter 3"/>
          <p:cNvSpPr txBox="1">
            <a:spLocks/>
          </p:cNvSpPr>
          <p:nvPr userDrawn="1"/>
        </p:nvSpPr>
        <p:spPr>
          <a:xfrm>
            <a:off x="1884120" y="6236853"/>
            <a:ext cx="184937" cy="365125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1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3175" indent="-3175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rgbClr val="509E2F"/>
          </a:solidFill>
          <a:latin typeface="Arial" pitchFamily="34" charset="0"/>
          <a:ea typeface="+mn-ea"/>
          <a:cs typeface="Arial" pitchFamily="34" charset="0"/>
        </a:defRPr>
      </a:lvl2pPr>
      <a:lvl3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69875" indent="-269875" algn="l" defTabSz="914400" rtl="0" eaLnBrk="1" latinLnBrk="0" hangingPunct="1">
        <a:spcBef>
          <a:spcPct val="20000"/>
        </a:spcBef>
        <a:buClr>
          <a:srgbClr val="509E2F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41338" indent="-271463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592" y="1340768"/>
            <a:ext cx="77872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pic>
        <p:nvPicPr>
          <p:cNvPr id="8" name="Grafik 7" descr="eifer_ppt_footer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763"/>
            <a:ext cx="8105314" cy="7126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805639" y="6240467"/>
            <a:ext cx="1462105" cy="365125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2018-04-01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03050" y="6241555"/>
            <a:ext cx="3881118" cy="518332"/>
          </a:xfrm>
          <a:prstGeom prst="rect">
            <a:avLst/>
          </a:prstGeom>
        </p:spPr>
        <p:txBody>
          <a:bodyPr/>
          <a:lstStyle>
            <a:lvl1pPr>
              <a:lnSpc>
                <a:spcPts val="1800"/>
              </a:lnSpc>
              <a:defRPr sz="13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-1" y="0"/>
            <a:ext cx="6379515" cy="822082"/>
          </a:xfrm>
          <a:prstGeom prst="rect">
            <a:avLst/>
          </a:prstGeom>
          <a:solidFill>
            <a:srgbClr val="9DC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12" name="Grafik 11" descr="eifer_ppt_logo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70" y="1876"/>
            <a:ext cx="1646122" cy="8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9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500" b="1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3175" indent="-3175" algn="l" defTabSz="914400" rtl="0" eaLnBrk="1" latinLnBrk="0" hangingPunct="1">
        <a:spcBef>
          <a:spcPct val="20000"/>
        </a:spcBef>
        <a:buFont typeface="Arial" pitchFamily="34" charset="0"/>
        <a:buNone/>
        <a:defRPr sz="2500" b="1" kern="1200">
          <a:solidFill>
            <a:srgbClr val="509E2F"/>
          </a:solidFill>
          <a:latin typeface="Arial" pitchFamily="34" charset="0"/>
          <a:ea typeface="+mn-ea"/>
          <a:cs typeface="Arial" pitchFamily="34" charset="0"/>
        </a:defRPr>
      </a:lvl2pPr>
      <a:lvl3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69875" indent="-269875" algn="l" defTabSz="914400" rtl="0" eaLnBrk="1" latinLnBrk="0" hangingPunct="1">
        <a:spcBef>
          <a:spcPct val="20000"/>
        </a:spcBef>
        <a:buClr>
          <a:srgbClr val="509E2F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41338" indent="-271463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ine Ecke des Rechtecks abrunden 9"/>
          <p:cNvSpPr/>
          <p:nvPr/>
        </p:nvSpPr>
        <p:spPr>
          <a:xfrm>
            <a:off x="-10785" y="6215082"/>
            <a:ext cx="8081814" cy="642918"/>
          </a:xfrm>
          <a:prstGeom prst="round1Rect">
            <a:avLst>
              <a:gd name="adj" fmla="val 3469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5200" y="1299600"/>
            <a:ext cx="778720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5"/>
            <a:r>
              <a:rPr lang="en-US" sz="1800" noProof="0" dirty="0" err="1" smtClean="0"/>
              <a:t>Sechste</a:t>
            </a:r>
            <a:r>
              <a:rPr lang="en-US" sz="1800" noProof="0" dirty="0" smtClean="0"/>
              <a:t> </a:t>
            </a:r>
            <a:r>
              <a:rPr lang="en-US" sz="1800" noProof="0" dirty="0" err="1" smtClean="0"/>
              <a:t>Ebene</a:t>
            </a:r>
            <a:endParaRPr lang="en-US" sz="1800" noProof="0" dirty="0" smtClean="0"/>
          </a:p>
          <a:p>
            <a:pPr lvl="6"/>
            <a:r>
              <a:rPr lang="en-US" sz="2400" noProof="0" dirty="0" smtClean="0">
                <a:latin typeface="+mj-lt"/>
              </a:rPr>
              <a:t>7. </a:t>
            </a:r>
            <a:r>
              <a:rPr lang="en-US" sz="2400" noProof="0" dirty="0" err="1" smtClean="0">
                <a:latin typeface="+mj-lt"/>
              </a:rPr>
              <a:t>Ebene</a:t>
            </a:r>
            <a:endParaRPr lang="en-US" sz="1800" noProof="0" dirty="0" smtClean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07749" y="6300863"/>
            <a:ext cx="728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64E24F-69E2-485C-808C-18973978D64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Rechteck 10"/>
          <p:cNvSpPr/>
          <p:nvPr/>
        </p:nvSpPr>
        <p:spPr>
          <a:xfrm>
            <a:off x="-27931" y="0"/>
            <a:ext cx="6379515" cy="822082"/>
          </a:xfrm>
          <a:prstGeom prst="rect">
            <a:avLst/>
          </a:prstGeom>
          <a:solidFill>
            <a:srgbClr val="9DC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eifer_ppt_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26340" y="-159"/>
            <a:ext cx="1646122" cy="82236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2160000" y="6228000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20000" y="6228000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28.09.2013      |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Grafik 15" descr="kit_edf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65572" y="6325255"/>
            <a:ext cx="1658672" cy="389868"/>
          </a:xfrm>
          <a:prstGeom prst="rect">
            <a:avLst/>
          </a:prstGeom>
        </p:spPr>
      </p:pic>
      <p:pic>
        <p:nvPicPr>
          <p:cNvPr id="15" name="Grafik 14" descr="eifer_ppt_footer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763"/>
            <a:ext cx="8105314" cy="712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hteck 16"/>
          <p:cNvSpPr/>
          <p:nvPr userDrawn="1"/>
        </p:nvSpPr>
        <p:spPr>
          <a:xfrm>
            <a:off x="-1" y="0"/>
            <a:ext cx="6379515" cy="822082"/>
          </a:xfrm>
          <a:prstGeom prst="rect">
            <a:avLst/>
          </a:prstGeom>
          <a:solidFill>
            <a:srgbClr val="9DC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18" name="Grafik 17" descr="eifer_ppt_logo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70" y="1876"/>
            <a:ext cx="1646122" cy="8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75" indent="-3175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rgbClr val="509E2F"/>
          </a:solidFill>
          <a:latin typeface="Arial" pitchFamily="34" charset="0"/>
          <a:ea typeface="+mn-ea"/>
          <a:cs typeface="Arial" pitchFamily="34" charset="0"/>
        </a:defRPr>
      </a:lvl2pPr>
      <a:lvl3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69875" indent="-269875" algn="l" defTabSz="914400" rtl="0" eaLnBrk="1" latinLnBrk="0" hangingPunct="1">
        <a:spcBef>
          <a:spcPct val="20000"/>
        </a:spcBef>
        <a:buClr>
          <a:srgbClr val="509E2F"/>
        </a:buClr>
        <a:buFont typeface="Wingdings" pitchFamily="2" charset="2"/>
        <a:buChar char="§"/>
        <a:defRPr sz="1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38163" indent="-271463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˃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000"/>
        </a:lnSpc>
        <a:spcBef>
          <a:spcPct val="20000"/>
        </a:spcBef>
        <a:buFont typeface="Arial" pitchFamily="34" charset="0"/>
        <a:buNone/>
        <a:defRPr sz="1400" b="1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>
          <a:xfrm>
            <a:off x="0" y="2304990"/>
            <a:ext cx="6131999" cy="1008112"/>
          </a:xfrm>
        </p:spPr>
        <p:txBody>
          <a:bodyPr>
            <a:normAutofit/>
          </a:bodyPr>
          <a:lstStyle/>
          <a:p>
            <a:r>
              <a:rPr lang="en-US" dirty="0" smtClean="0"/>
              <a:t>Isaac Boates Master Thesis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57774"/>
            <a:ext cx="3563888" cy="23759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2513" y="36844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Status Report 2018-04-16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922036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2018-04-16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10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611560" y="30702"/>
            <a:ext cx="5674952" cy="785794"/>
          </a:xfrm>
        </p:spPr>
        <p:txBody>
          <a:bodyPr/>
          <a:lstStyle/>
          <a:p>
            <a:pPr lvl="6"/>
            <a:r>
              <a:rPr lang="en-US" dirty="0" smtClean="0"/>
              <a:t>Topological Dual Representation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157" y="930773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/>
              <a:t>Explanation of Process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During the creation of the topological representation in FME, the features are split to be topologically correct.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After the splitting occurs, we can assign each resultant feature a unique sequential identifier (</a:t>
            </a:r>
            <a:r>
              <a:rPr lang="de-DE" i="1" dirty="0" smtClean="0"/>
              <a:t>dualrep_id</a:t>
            </a:r>
            <a:r>
              <a:rPr lang="de-DE" dirty="0" smtClean="0"/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accent2"/>
                </a:solidFill>
              </a:rPr>
              <a:t>Cannot use a UUID, because they will change between runs!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5461" y="4123066"/>
            <a:ext cx="8772448" cy="1397136"/>
            <a:chOff x="272942" y="4316740"/>
            <a:chExt cx="8772448" cy="1397136"/>
          </a:xfrm>
        </p:grpSpPr>
        <p:grpSp>
          <p:nvGrpSpPr>
            <p:cNvPr id="53" name="Group 52"/>
            <p:cNvGrpSpPr/>
            <p:nvPr/>
          </p:nvGrpSpPr>
          <p:grpSpPr>
            <a:xfrm>
              <a:off x="272942" y="4316740"/>
              <a:ext cx="3648725" cy="1397136"/>
              <a:chOff x="517116" y="4303835"/>
              <a:chExt cx="3648725" cy="1397136"/>
            </a:xfrm>
          </p:grpSpPr>
          <p:sp>
            <p:nvSpPr>
              <p:cNvPr id="9" name="Can 8"/>
              <p:cNvSpPr/>
              <p:nvPr/>
            </p:nvSpPr>
            <p:spPr>
              <a:xfrm rot="3805284">
                <a:off x="1464487" y="3806918"/>
                <a:ext cx="121482" cy="20162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Can 10"/>
              <p:cNvSpPr/>
              <p:nvPr/>
            </p:nvSpPr>
            <p:spPr>
              <a:xfrm rot="20005284">
                <a:off x="977877" y="4559406"/>
                <a:ext cx="144016" cy="403769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Can 11"/>
              <p:cNvSpPr/>
              <p:nvPr/>
            </p:nvSpPr>
            <p:spPr>
              <a:xfrm rot="20005284">
                <a:off x="2048853" y="4619136"/>
                <a:ext cx="118785" cy="36760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Can 12"/>
              <p:cNvSpPr/>
              <p:nvPr/>
            </p:nvSpPr>
            <p:spPr>
              <a:xfrm rot="2469622">
                <a:off x="2892936" y="4303835"/>
                <a:ext cx="147949" cy="373399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Can 13"/>
              <p:cNvSpPr/>
              <p:nvPr/>
            </p:nvSpPr>
            <p:spPr>
              <a:xfrm rot="2469622">
                <a:off x="3321455" y="5335252"/>
                <a:ext cx="144016" cy="365719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Can 34"/>
              <p:cNvSpPr/>
              <p:nvPr/>
            </p:nvSpPr>
            <p:spPr>
              <a:xfrm rot="7869622">
                <a:off x="3096988" y="3994667"/>
                <a:ext cx="121482" cy="20162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227530" y="4468016"/>
              <a:ext cx="3817860" cy="1241843"/>
              <a:chOff x="4592410" y="4382728"/>
              <a:chExt cx="3817860" cy="1241843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rot="20052463">
                <a:off x="4592410" y="4893776"/>
                <a:ext cx="2119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20052463" flipV="1">
                <a:off x="4993635" y="4911746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20052463" flipV="1">
                <a:off x="6262622" y="4603231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2239530" flipV="1">
                <a:off x="7101311" y="4517439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2239530" flipV="1">
                <a:off x="7677311" y="5313373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 rot="20052463">
                <a:off x="5006731" y="5123320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24" name="Oval 23"/>
              <p:cNvSpPr/>
              <p:nvPr/>
            </p:nvSpPr>
            <p:spPr>
              <a:xfrm rot="20052463">
                <a:off x="6271280" y="4824386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25" name="Oval 24"/>
              <p:cNvSpPr/>
              <p:nvPr/>
            </p:nvSpPr>
            <p:spPr>
              <a:xfrm rot="2239530">
                <a:off x="7137486" y="4482181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26" name="Oval 25"/>
              <p:cNvSpPr/>
              <p:nvPr/>
            </p:nvSpPr>
            <p:spPr>
              <a:xfrm rot="2239530">
                <a:off x="7535981" y="5519252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710629" y="5290206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28" name="Oval 27"/>
              <p:cNvSpPr/>
              <p:nvPr/>
            </p:nvSpPr>
            <p:spPr>
              <a:xfrm rot="20052463">
                <a:off x="6155204" y="4579177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29" name="Oval 28"/>
              <p:cNvSpPr/>
              <p:nvPr/>
            </p:nvSpPr>
            <p:spPr>
              <a:xfrm rot="20052463">
                <a:off x="4876965" y="4873434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rot="2239530">
                <a:off x="6380366" y="5046084"/>
                <a:ext cx="20299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 rot="2239530">
                <a:off x="6552617" y="4382728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</p:grpSp>
        <p:sp>
          <p:nvSpPr>
            <p:cNvPr id="74" name="Right Arrow 73"/>
            <p:cNvSpPr/>
            <p:nvPr/>
          </p:nvSpPr>
          <p:spPr>
            <a:xfrm>
              <a:off x="3695998" y="4542066"/>
              <a:ext cx="1429301" cy="833428"/>
            </a:xfrm>
            <a:prstGeom prst="right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/>
                <a:t>Conversion to Topology</a:t>
              </a:r>
              <a:endParaRPr lang="de-DE" sz="10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67131" y="3875707"/>
            <a:ext cx="8596457" cy="1874828"/>
            <a:chOff x="518810" y="4064742"/>
            <a:chExt cx="8596457" cy="1874828"/>
          </a:xfrm>
        </p:grpSpPr>
        <p:sp>
          <p:nvSpPr>
            <p:cNvPr id="108" name="TextBox 107"/>
            <p:cNvSpPr txBox="1"/>
            <p:nvPr/>
          </p:nvSpPr>
          <p:spPr>
            <a:xfrm>
              <a:off x="5312530" y="4730461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n1</a:t>
              </a:r>
              <a:endParaRPr lang="de-DE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7176" y="5244689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n2</a:t>
              </a:r>
              <a:endParaRPr lang="de-DE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549130" y="445739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n3</a:t>
              </a:r>
              <a:endParaRPr lang="de-DE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71289" y="4966593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n4</a:t>
              </a:r>
              <a:endParaRPr lang="de-DE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70863" y="4234019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n5</a:t>
              </a:r>
              <a:endParaRPr lang="de-DE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787085" y="4358518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n6</a:t>
              </a:r>
              <a:endParaRPr lang="de-DE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909004" y="5601016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n7</a:t>
              </a:r>
              <a:endParaRPr lang="de-DE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381462" y="5170068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n8</a:t>
              </a:r>
              <a:endParaRPr lang="de-DE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097705" y="5156726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p1-1</a:t>
              </a:r>
              <a:endParaRPr lang="de-DE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77194" y="4941354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p2-1</a:t>
              </a:r>
              <a:endParaRPr lang="de-DE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92196" y="4717124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p1-2</a:t>
              </a:r>
              <a:endParaRPr lang="de-DE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03526" y="477317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p3-1</a:t>
              </a:r>
              <a:endParaRPr lang="de-DE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364759" y="443314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p4-1</a:t>
              </a:r>
              <a:endParaRPr lang="de-DE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700504" y="4638708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p5-1</a:t>
              </a:r>
              <a:endParaRPr lang="de-DE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25175" y="506756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p4-2</a:t>
              </a:r>
              <a:endParaRPr lang="de-DE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208766" y="5497458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p6-1</a:t>
              </a:r>
              <a:endParaRPr lang="de-DE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48473" y="539090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p4-3</a:t>
              </a:r>
              <a:endParaRPr lang="de-DE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738876" y="43609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p1-3</a:t>
              </a:r>
              <a:endParaRPr lang="de-DE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86977" y="4954726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p1</a:t>
              </a:r>
              <a:endParaRPr lang="de-DE" sz="2800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8810" y="4272716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p2</a:t>
              </a:r>
              <a:endParaRPr lang="de-DE" sz="28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831364" y="4887360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p3</a:t>
              </a:r>
              <a:endParaRPr lang="de-DE" sz="28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793030" y="4064742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p5</a:t>
              </a:r>
              <a:endParaRPr lang="de-DE" sz="28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906990" y="4648971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p4</a:t>
              </a:r>
              <a:endParaRPr lang="de-DE" sz="28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05380" y="5601016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p6</a:t>
              </a:r>
              <a:endParaRPr lang="de-DE" sz="2800" b="1" dirty="0"/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4860032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2018-04-16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11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611560" y="30702"/>
            <a:ext cx="5674952" cy="785794"/>
          </a:xfrm>
        </p:spPr>
        <p:txBody>
          <a:bodyPr/>
          <a:lstStyle/>
          <a:p>
            <a:pPr lvl="6"/>
            <a:r>
              <a:rPr lang="en-US" dirty="0" smtClean="0"/>
              <a:t>Topological Dual Representation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00" y="1003204"/>
            <a:ext cx="85689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/>
              <a:t>Explanation of </a:t>
            </a:r>
            <a:r>
              <a:rPr lang="de-DE" b="1" dirty="0" smtClean="0"/>
              <a:t>Process</a:t>
            </a: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As </a:t>
            </a:r>
            <a:r>
              <a:rPr lang="de-DE" dirty="0"/>
              <a:t>long as nothing changes in </a:t>
            </a:r>
            <a:r>
              <a:rPr lang="de-DE" dirty="0" smtClean="0"/>
              <a:t>between </a:t>
            </a:r>
            <a:r>
              <a:rPr lang="de-DE" dirty="0"/>
              <a:t>runs, the split features will be processed in exactly the same order.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Therefore, during the first run, we can write out the split features to a shapefile, edit their geometry </a:t>
            </a:r>
            <a:r>
              <a:rPr lang="de-DE" dirty="0" smtClean="0"/>
              <a:t>manually.</a:t>
            </a:r>
            <a:endParaRPr lang="de-DE" i="1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327106" y="3677087"/>
            <a:ext cx="8445111" cy="1997982"/>
            <a:chOff x="104608" y="3886752"/>
            <a:chExt cx="8445111" cy="1997982"/>
          </a:xfrm>
        </p:grpSpPr>
        <p:sp>
          <p:nvSpPr>
            <p:cNvPr id="56" name="TextBox 55"/>
            <p:cNvSpPr txBox="1"/>
            <p:nvPr/>
          </p:nvSpPr>
          <p:spPr>
            <a:xfrm>
              <a:off x="319433" y="4383194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n1</a:t>
              </a:r>
              <a:endParaRPr lang="de-DE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4079" y="489742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n2</a:t>
              </a:r>
              <a:endParaRPr lang="de-D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56033" y="4110125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n3</a:t>
              </a:r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78192" y="4619326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n4</a:t>
              </a:r>
              <a:endParaRPr lang="de-DE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77766" y="388675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n5</a:t>
              </a:r>
              <a:endParaRPr lang="de-DE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93988" y="4011251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n6</a:t>
              </a:r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15907" y="5253749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n7</a:t>
              </a:r>
              <a:endParaRPr lang="de-DE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88365" y="4822801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n8</a:t>
              </a:r>
              <a:endParaRPr lang="de-DE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4608" y="4809459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p1-1</a:t>
              </a:r>
              <a:endParaRPr lang="de-DE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4097" y="459408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p2-1</a:t>
              </a:r>
              <a:endParaRPr lang="de-DE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99099" y="43698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p1-2</a:t>
              </a:r>
              <a:endParaRPr lang="de-DE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10429" y="442590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p3-1</a:t>
              </a:r>
              <a:endParaRPr lang="de-D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371662" y="408587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p4-1</a:t>
              </a:r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07407" y="4291441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p5-1</a:t>
              </a:r>
              <a:endParaRPr lang="de-DE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32078" y="4720299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p4-2</a:t>
              </a:r>
              <a:endParaRPr lang="de-DE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15669" y="5150191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p6-1</a:t>
              </a:r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5376" y="504364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p4-3</a:t>
              </a:r>
              <a:endParaRPr lang="de-DE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45779" y="401369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p1-3</a:t>
              </a:r>
              <a:endParaRPr lang="de-DE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20052463">
              <a:off x="238217" y="4670062"/>
              <a:ext cx="21198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20052463" flipV="1">
              <a:off x="639442" y="4688032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20052463" flipV="1">
              <a:off x="1908429" y="4379517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2239530" flipV="1">
              <a:off x="2747118" y="4293725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2239530" flipV="1">
              <a:off x="3323118" y="5089659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 rot="20052463">
              <a:off x="652538" y="4899606"/>
              <a:ext cx="108012" cy="10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/>
            </a:p>
          </p:txBody>
        </p:sp>
        <p:sp>
          <p:nvSpPr>
            <p:cNvPr id="93" name="Oval 92"/>
            <p:cNvSpPr/>
            <p:nvPr/>
          </p:nvSpPr>
          <p:spPr>
            <a:xfrm rot="20052463">
              <a:off x="1917087" y="4600672"/>
              <a:ext cx="108012" cy="10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/>
            </a:p>
          </p:txBody>
        </p:sp>
        <p:sp>
          <p:nvSpPr>
            <p:cNvPr id="94" name="Oval 93"/>
            <p:cNvSpPr/>
            <p:nvPr/>
          </p:nvSpPr>
          <p:spPr>
            <a:xfrm rot="2239530">
              <a:off x="2783293" y="4258467"/>
              <a:ext cx="108012" cy="10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/>
            </a:p>
          </p:txBody>
        </p:sp>
        <p:sp>
          <p:nvSpPr>
            <p:cNvPr id="95" name="Oval 94"/>
            <p:cNvSpPr/>
            <p:nvPr/>
          </p:nvSpPr>
          <p:spPr>
            <a:xfrm rot="2239530">
              <a:off x="3181788" y="5295538"/>
              <a:ext cx="108012" cy="10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/>
            </a:p>
          </p:txBody>
        </p:sp>
        <p:sp>
          <p:nvSpPr>
            <p:cNvPr id="96" name="Oval 95"/>
            <p:cNvSpPr/>
            <p:nvPr/>
          </p:nvSpPr>
          <p:spPr>
            <a:xfrm>
              <a:off x="3356436" y="5066492"/>
              <a:ext cx="108012" cy="10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/>
            </a:p>
          </p:txBody>
        </p:sp>
        <p:sp>
          <p:nvSpPr>
            <p:cNvPr id="97" name="Oval 96"/>
            <p:cNvSpPr/>
            <p:nvPr/>
          </p:nvSpPr>
          <p:spPr>
            <a:xfrm rot="20052463">
              <a:off x="1801011" y="4355463"/>
              <a:ext cx="108012" cy="10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/>
            </a:p>
          </p:txBody>
        </p:sp>
        <p:sp>
          <p:nvSpPr>
            <p:cNvPr id="98" name="Oval 97"/>
            <p:cNvSpPr/>
            <p:nvPr/>
          </p:nvSpPr>
          <p:spPr>
            <a:xfrm rot="20052463">
              <a:off x="522772" y="4649720"/>
              <a:ext cx="108012" cy="10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/>
            </a:p>
          </p:txBody>
        </p:sp>
        <p:cxnSp>
          <p:nvCxnSpPr>
            <p:cNvPr id="99" name="Straight Connector 98"/>
            <p:cNvCxnSpPr/>
            <p:nvPr/>
          </p:nvCxnSpPr>
          <p:spPr>
            <a:xfrm rot="2239530">
              <a:off x="2026173" y="4822370"/>
              <a:ext cx="20299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 rot="2239530">
              <a:off x="2198424" y="4159014"/>
              <a:ext cx="108012" cy="10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/>
            </a:p>
          </p:txBody>
        </p:sp>
        <p:sp>
          <p:nvSpPr>
            <p:cNvPr id="86" name="Right Arrow 85"/>
            <p:cNvSpPr/>
            <p:nvPr/>
          </p:nvSpPr>
          <p:spPr>
            <a:xfrm>
              <a:off x="3822310" y="4278771"/>
              <a:ext cx="1429301" cy="833428"/>
            </a:xfrm>
            <a:prstGeom prst="right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/>
                <a:t>Edit feature geometry as SHP</a:t>
              </a:r>
              <a:endParaRPr lang="de-DE" sz="1000" dirty="0"/>
            </a:p>
          </p:txBody>
        </p:sp>
        <p:cxnSp>
          <p:nvCxnSpPr>
            <p:cNvPr id="132" name="Straight Connector 131"/>
            <p:cNvCxnSpPr/>
            <p:nvPr/>
          </p:nvCxnSpPr>
          <p:spPr>
            <a:xfrm flipV="1">
              <a:off x="5225702" y="5319008"/>
              <a:ext cx="1471879" cy="40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543865" y="5011034"/>
              <a:ext cx="3" cy="33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6300370" y="5323094"/>
              <a:ext cx="1" cy="2363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 flipV="1">
              <a:off x="7382835" y="5023179"/>
              <a:ext cx="2105" cy="307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 flipV="1">
              <a:off x="8019058" y="5305251"/>
              <a:ext cx="4786" cy="265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 rot="20052463">
              <a:off x="5486003" y="5266349"/>
              <a:ext cx="108012" cy="10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/>
            </a:p>
          </p:txBody>
        </p:sp>
        <p:sp>
          <p:nvSpPr>
            <p:cNvPr id="138" name="Oval 137"/>
            <p:cNvSpPr/>
            <p:nvPr/>
          </p:nvSpPr>
          <p:spPr>
            <a:xfrm rot="20052463">
              <a:off x="6246363" y="5518242"/>
              <a:ext cx="108012" cy="10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/>
            </a:p>
          </p:txBody>
        </p:sp>
        <p:sp>
          <p:nvSpPr>
            <p:cNvPr id="139" name="Oval 138"/>
            <p:cNvSpPr/>
            <p:nvPr/>
          </p:nvSpPr>
          <p:spPr>
            <a:xfrm rot="2239530">
              <a:off x="7328947" y="4955609"/>
              <a:ext cx="108012" cy="10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/>
            </a:p>
          </p:txBody>
        </p:sp>
        <p:sp>
          <p:nvSpPr>
            <p:cNvPr id="140" name="Oval 139"/>
            <p:cNvSpPr/>
            <p:nvPr/>
          </p:nvSpPr>
          <p:spPr>
            <a:xfrm rot="2239530">
              <a:off x="7971510" y="5527531"/>
              <a:ext cx="108012" cy="10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/>
            </a:p>
          </p:txBody>
        </p:sp>
        <p:sp>
          <p:nvSpPr>
            <p:cNvPr id="141" name="Oval 140"/>
            <p:cNvSpPr/>
            <p:nvPr/>
          </p:nvSpPr>
          <p:spPr>
            <a:xfrm>
              <a:off x="7965052" y="5261822"/>
              <a:ext cx="108012" cy="10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/>
            </a:p>
          </p:txBody>
        </p:sp>
        <p:sp>
          <p:nvSpPr>
            <p:cNvPr id="142" name="Oval 141"/>
            <p:cNvSpPr/>
            <p:nvPr/>
          </p:nvSpPr>
          <p:spPr>
            <a:xfrm rot="20052463">
              <a:off x="6246655" y="5261954"/>
              <a:ext cx="108012" cy="10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/>
            </a:p>
          </p:txBody>
        </p:sp>
        <p:sp>
          <p:nvSpPr>
            <p:cNvPr id="143" name="Oval 142"/>
            <p:cNvSpPr/>
            <p:nvPr/>
          </p:nvSpPr>
          <p:spPr>
            <a:xfrm rot="20052463">
              <a:off x="5489859" y="4945420"/>
              <a:ext cx="108012" cy="10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/>
            </a:p>
          </p:txBody>
        </p:sp>
        <p:sp>
          <p:nvSpPr>
            <p:cNvPr id="145" name="Oval 144"/>
            <p:cNvSpPr/>
            <p:nvPr/>
          </p:nvSpPr>
          <p:spPr>
            <a:xfrm rot="2239530">
              <a:off x="6819382" y="5257274"/>
              <a:ext cx="108012" cy="10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/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6697581" y="5319008"/>
              <a:ext cx="1634158" cy="2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5024944" y="5295384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p1-1</a:t>
              </a:r>
              <a:endParaRPr lang="de-DE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702599" y="5077034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p1-2</a:t>
              </a:r>
              <a:endParaRPr lang="de-DE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68708" y="5334809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p3-1</a:t>
              </a:r>
              <a:endParaRPr lang="de-DE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371619" y="5080489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p1-3</a:t>
              </a:r>
              <a:endParaRPr lang="de-DE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908011" y="528945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p4-1</a:t>
              </a:r>
              <a:endParaRPr lang="de-DE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464049" y="509814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p4-2</a:t>
              </a:r>
              <a:endParaRPr lang="de-DE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082925" y="5281039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p4-3</a:t>
              </a:r>
              <a:endParaRPr lang="de-DE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132499" y="5021724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p2-1</a:t>
              </a:r>
              <a:endParaRPr lang="de-DE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998953" y="5053791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p5-1</a:t>
              </a:r>
              <a:endParaRPr lang="de-DE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597537" y="5323048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p6-1</a:t>
              </a:r>
              <a:endParaRPr lang="de-DE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80145" y="473210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n1</a:t>
              </a:r>
              <a:endParaRPr lang="de-DE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446678" y="5317184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n2</a:t>
              </a:r>
              <a:endParaRPr lang="de-DE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125909" y="5028187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n3</a:t>
              </a:r>
              <a:endParaRPr lang="de-DE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141541" y="5568421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n4</a:t>
              </a:r>
              <a:endParaRPr lang="de-DE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594640" y="5306811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n5</a:t>
              </a:r>
              <a:endParaRPr lang="de-DE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203925" y="4723865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n6</a:t>
              </a:r>
              <a:endParaRPr lang="de-DE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912105" y="5024508"/>
              <a:ext cx="3724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n8</a:t>
              </a:r>
              <a:endParaRPr lang="de-DE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835736" y="5623124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n7</a:t>
              </a:r>
              <a:endParaRPr lang="de-DE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860032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2018-04-16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12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611560" y="30702"/>
            <a:ext cx="5674952" cy="785794"/>
          </a:xfrm>
        </p:spPr>
        <p:txBody>
          <a:bodyPr/>
          <a:lstStyle/>
          <a:p>
            <a:pPr lvl="6"/>
            <a:r>
              <a:rPr lang="en-US" dirty="0" smtClean="0"/>
              <a:t>Topological Dual Representation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00" y="1003204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/>
              <a:t>Explanation of </a:t>
            </a:r>
            <a:r>
              <a:rPr lang="de-DE" b="1" dirty="0" smtClean="0"/>
              <a:t>Process</a:t>
            </a: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The FME workbench can then be modified so that just before writing the topological features, the attributes are swapped to the edited shapefile, joined via </a:t>
            </a:r>
            <a:r>
              <a:rPr lang="de-DE" i="1" dirty="0" smtClean="0"/>
              <a:t>dualrep_id</a:t>
            </a:r>
            <a:r>
              <a:rPr lang="de-DE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The result is two different representations of topography and topology which remain conceptually linked!</a:t>
            </a:r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556958" y="3871522"/>
            <a:ext cx="7653850" cy="1999178"/>
            <a:chOff x="569827" y="4096749"/>
            <a:chExt cx="7653850" cy="1999178"/>
          </a:xfrm>
        </p:grpSpPr>
        <p:grpSp>
          <p:nvGrpSpPr>
            <p:cNvPr id="75" name="Group 74"/>
            <p:cNvGrpSpPr/>
            <p:nvPr/>
          </p:nvGrpSpPr>
          <p:grpSpPr>
            <a:xfrm>
              <a:off x="569827" y="4096749"/>
              <a:ext cx="3648725" cy="1397136"/>
              <a:chOff x="517116" y="4303835"/>
              <a:chExt cx="3648725" cy="1397136"/>
            </a:xfrm>
          </p:grpSpPr>
          <p:sp>
            <p:nvSpPr>
              <p:cNvPr id="107" name="Can 106"/>
              <p:cNvSpPr/>
              <p:nvPr/>
            </p:nvSpPr>
            <p:spPr>
              <a:xfrm rot="3805284">
                <a:off x="1464487" y="3806918"/>
                <a:ext cx="121482" cy="20162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Can 107"/>
              <p:cNvSpPr/>
              <p:nvPr/>
            </p:nvSpPr>
            <p:spPr>
              <a:xfrm rot="20005284">
                <a:off x="977877" y="4559406"/>
                <a:ext cx="144016" cy="403769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Can 108"/>
              <p:cNvSpPr/>
              <p:nvPr/>
            </p:nvSpPr>
            <p:spPr>
              <a:xfrm rot="20005284">
                <a:off x="2048853" y="4619136"/>
                <a:ext cx="118785" cy="36760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Can 109"/>
              <p:cNvSpPr/>
              <p:nvPr/>
            </p:nvSpPr>
            <p:spPr>
              <a:xfrm rot="2469622">
                <a:off x="2892936" y="4303835"/>
                <a:ext cx="147949" cy="373399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Can 110"/>
              <p:cNvSpPr/>
              <p:nvPr/>
            </p:nvSpPr>
            <p:spPr>
              <a:xfrm rot="2469622">
                <a:off x="3321455" y="5335252"/>
                <a:ext cx="144016" cy="365719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" name="Can 111"/>
              <p:cNvSpPr/>
              <p:nvPr/>
            </p:nvSpPr>
            <p:spPr>
              <a:xfrm rot="7869622">
                <a:off x="3096988" y="3994667"/>
                <a:ext cx="121482" cy="20162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079429" y="4571299"/>
              <a:ext cx="3106037" cy="687430"/>
              <a:chOff x="5053520" y="7916668"/>
              <a:chExt cx="3106037" cy="68743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 flipV="1">
                <a:off x="5053520" y="8290256"/>
                <a:ext cx="1471879" cy="40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5371683" y="7982282"/>
                <a:ext cx="3" cy="3371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6128188" y="8294342"/>
                <a:ext cx="1" cy="2363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 flipV="1">
                <a:off x="7210653" y="7994427"/>
                <a:ext cx="2105" cy="3072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 flipV="1">
                <a:off x="7846876" y="8276499"/>
                <a:ext cx="4786" cy="2656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 rot="20052463">
                <a:off x="5313821" y="8237597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120" name="Oval 119"/>
              <p:cNvSpPr/>
              <p:nvPr/>
            </p:nvSpPr>
            <p:spPr>
              <a:xfrm rot="20052463">
                <a:off x="6074181" y="8489490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2239530">
                <a:off x="7156765" y="7926857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2239530">
                <a:off x="7799328" y="8498779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7792870" y="8233070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124" name="Oval 123"/>
              <p:cNvSpPr/>
              <p:nvPr/>
            </p:nvSpPr>
            <p:spPr>
              <a:xfrm rot="20052463">
                <a:off x="6074473" y="8233202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20052463">
                <a:off x="5317677" y="7916668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126" name="Oval 125"/>
              <p:cNvSpPr/>
              <p:nvPr/>
            </p:nvSpPr>
            <p:spPr>
              <a:xfrm rot="2239530">
                <a:off x="6647200" y="8228522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6525399" y="8290256"/>
                <a:ext cx="1634158" cy="20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712017" y="5726595"/>
              <a:ext cx="3531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Topography of Network Features</a:t>
              </a:r>
              <a:endParaRPr lang="de-DE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43309" y="5723288"/>
              <a:ext cx="298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Topology of Network Graph</a:t>
              </a:r>
              <a:endParaRPr lang="de-DE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860032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2018-04-16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13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611560" y="30702"/>
            <a:ext cx="5674952" cy="785794"/>
          </a:xfrm>
        </p:spPr>
        <p:txBody>
          <a:bodyPr/>
          <a:lstStyle/>
          <a:p>
            <a:pPr lvl="6"/>
            <a:r>
              <a:rPr lang="en-US" dirty="0" smtClean="0"/>
              <a:t>Topological Dual Representation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00" y="1003204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/>
              <a:t>Pushed to much later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Despite this methodology being tested and working properly, it needs to be put off until the network is guaranteed to be finished.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The method of writing the topological features once to shapefile, then modifying their geometry, then re-running the workbench to swap the attributes poses a serious caveat: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01517" y="3598668"/>
            <a:ext cx="7299825" cy="849426"/>
            <a:chOff x="801517" y="3598668"/>
            <a:chExt cx="7299825" cy="849426"/>
          </a:xfrm>
        </p:grpSpPr>
        <p:sp>
          <p:nvSpPr>
            <p:cNvPr id="11" name="TextBox 10"/>
            <p:cNvSpPr txBox="1"/>
            <p:nvPr/>
          </p:nvSpPr>
          <p:spPr>
            <a:xfrm>
              <a:off x="1646642" y="3598668"/>
              <a:ext cx="55074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smtClean="0">
                  <a:solidFill>
                    <a:schemeClr val="accent2"/>
                  </a:solidFill>
                </a:rPr>
                <a:t>Any change to, or addition of a network feature will irreperably change the order of </a:t>
              </a:r>
              <a:r>
                <a:rPr lang="de-DE" sz="1400" b="1" i="1" dirty="0" smtClean="0">
                  <a:solidFill>
                    <a:schemeClr val="accent2"/>
                  </a:solidFill>
                </a:rPr>
                <a:t>dualrep_id</a:t>
              </a:r>
              <a:r>
                <a:rPr lang="de-DE" sz="1400" b="1" dirty="0" smtClean="0">
                  <a:solidFill>
                    <a:schemeClr val="accent2"/>
                  </a:solidFill>
                </a:rPr>
                <a:t> values that are generated, which will completely destroy the topological representation!</a:t>
              </a:r>
              <a:endParaRPr lang="de-DE" sz="14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01517" y="3626553"/>
              <a:ext cx="813673" cy="821541"/>
              <a:chOff x="570178" y="3753341"/>
              <a:chExt cx="813673" cy="821541"/>
            </a:xfrm>
          </p:grpSpPr>
          <p:sp>
            <p:nvSpPr>
              <p:cNvPr id="10" name="Isosceles Triangle 9"/>
              <p:cNvSpPr/>
              <p:nvPr/>
            </p:nvSpPr>
            <p:spPr>
              <a:xfrm>
                <a:off x="570178" y="3753341"/>
                <a:ext cx="813673" cy="683772"/>
              </a:xfrm>
              <a:prstGeom prst="triangl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98584" y="3805441"/>
                <a:ext cx="27247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>
                    <a:latin typeface="Arial Black" panose="020B0A04020102020204" pitchFamily="34" charset="0"/>
                  </a:rPr>
                  <a:t>!</a:t>
                </a:r>
                <a:endParaRPr lang="de-DE" b="1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7287669" y="3626553"/>
              <a:ext cx="813673" cy="821541"/>
              <a:chOff x="570178" y="3753341"/>
              <a:chExt cx="813673" cy="821541"/>
            </a:xfrm>
          </p:grpSpPr>
          <p:sp>
            <p:nvSpPr>
              <p:cNvPr id="102" name="Isosceles Triangle 101"/>
              <p:cNvSpPr/>
              <p:nvPr/>
            </p:nvSpPr>
            <p:spPr>
              <a:xfrm>
                <a:off x="570178" y="3753341"/>
                <a:ext cx="813673" cy="683772"/>
              </a:xfrm>
              <a:prstGeom prst="triangl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98584" y="3805441"/>
                <a:ext cx="27247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>
                    <a:latin typeface="Arial Black" panose="020B0A04020102020204" pitchFamily="34" charset="0"/>
                  </a:rPr>
                  <a:t>!</a:t>
                </a:r>
                <a:endParaRPr lang="de-DE" b="1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85324" y="4437138"/>
            <a:ext cx="7108412" cy="1774531"/>
            <a:chOff x="685324" y="4437138"/>
            <a:chExt cx="7108412" cy="1774531"/>
          </a:xfrm>
        </p:grpSpPr>
        <p:grpSp>
          <p:nvGrpSpPr>
            <p:cNvPr id="23" name="Group 22"/>
            <p:cNvGrpSpPr/>
            <p:nvPr/>
          </p:nvGrpSpPr>
          <p:grpSpPr>
            <a:xfrm>
              <a:off x="685324" y="4705648"/>
              <a:ext cx="2878722" cy="1506021"/>
              <a:chOff x="161274" y="4595813"/>
              <a:chExt cx="2878722" cy="1506021"/>
            </a:xfrm>
          </p:grpSpPr>
          <p:sp>
            <p:nvSpPr>
              <p:cNvPr id="14" name="Can 13"/>
              <p:cNvSpPr/>
              <p:nvPr/>
            </p:nvSpPr>
            <p:spPr>
              <a:xfrm rot="4376514">
                <a:off x="862855" y="4142532"/>
                <a:ext cx="208412" cy="148195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Can 104"/>
              <p:cNvSpPr/>
              <p:nvPr/>
            </p:nvSpPr>
            <p:spPr>
              <a:xfrm rot="6235228">
                <a:off x="2194811" y="4107166"/>
                <a:ext cx="208412" cy="148195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333057" y="5445224"/>
                <a:ext cx="1221674" cy="3600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554731" y="5455773"/>
                <a:ext cx="1237955" cy="3121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/>
              <p:cNvSpPr/>
              <p:nvPr/>
            </p:nvSpPr>
            <p:spPr>
              <a:xfrm rot="2239530">
                <a:off x="2740062" y="5725148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148" name="Oval 147"/>
              <p:cNvSpPr/>
              <p:nvPr/>
            </p:nvSpPr>
            <p:spPr>
              <a:xfrm rot="2239530">
                <a:off x="279049" y="5763756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526381" y="4595813"/>
                <a:ext cx="211932" cy="197643"/>
              </a:xfrm>
              <a:custGeom>
                <a:avLst/>
                <a:gdLst>
                  <a:gd name="connsiteX0" fmla="*/ 52388 w 211932"/>
                  <a:gd name="connsiteY0" fmla="*/ 2381 h 197643"/>
                  <a:gd name="connsiteX1" fmla="*/ 128588 w 211932"/>
                  <a:gd name="connsiteY1" fmla="*/ 0 h 197643"/>
                  <a:gd name="connsiteX2" fmla="*/ 211932 w 211932"/>
                  <a:gd name="connsiteY2" fmla="*/ 142875 h 197643"/>
                  <a:gd name="connsiteX3" fmla="*/ 0 w 211932"/>
                  <a:gd name="connsiteY3" fmla="*/ 197643 h 197643"/>
                  <a:gd name="connsiteX4" fmla="*/ 11907 w 211932"/>
                  <a:gd name="connsiteY4" fmla="*/ 61912 h 197643"/>
                  <a:gd name="connsiteX5" fmla="*/ 52388 w 211932"/>
                  <a:gd name="connsiteY5" fmla="*/ 2381 h 197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1932" h="197643">
                    <a:moveTo>
                      <a:pt x="52388" y="2381"/>
                    </a:moveTo>
                    <a:lnTo>
                      <a:pt x="128588" y="0"/>
                    </a:lnTo>
                    <a:lnTo>
                      <a:pt x="211932" y="142875"/>
                    </a:lnTo>
                    <a:lnTo>
                      <a:pt x="0" y="197643"/>
                    </a:lnTo>
                    <a:lnTo>
                      <a:pt x="11907" y="61912"/>
                    </a:lnTo>
                    <a:lnTo>
                      <a:pt x="52388" y="238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322150" y="5469324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/>
                  <a:t>p1-1</a:t>
                </a:r>
                <a:endParaRPr lang="de-DE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61274" y="5840224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/>
                  <a:t>n1</a:t>
                </a:r>
                <a:endParaRPr lang="de-DE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633974" y="5832854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/>
                  <a:t>n2</a:t>
                </a:r>
                <a:endParaRPr lang="de-DE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962910" y="4437138"/>
              <a:ext cx="2830826" cy="1674725"/>
              <a:chOff x="4978024" y="4417526"/>
              <a:chExt cx="2830826" cy="1674725"/>
            </a:xfrm>
          </p:grpSpPr>
          <p:sp>
            <p:nvSpPr>
              <p:cNvPr id="106" name="Can 105"/>
              <p:cNvSpPr/>
              <p:nvPr/>
            </p:nvSpPr>
            <p:spPr>
              <a:xfrm rot="4376514">
                <a:off x="5614797" y="4296573"/>
                <a:ext cx="208412" cy="148195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Can 128"/>
              <p:cNvSpPr/>
              <p:nvPr/>
            </p:nvSpPr>
            <p:spPr>
              <a:xfrm rot="6235228">
                <a:off x="6963665" y="4265756"/>
                <a:ext cx="208412" cy="148195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" name="Can 129"/>
              <p:cNvSpPr/>
              <p:nvPr/>
            </p:nvSpPr>
            <p:spPr>
              <a:xfrm>
                <a:off x="6250285" y="4417526"/>
                <a:ext cx="208412" cy="369588"/>
              </a:xfrm>
              <a:prstGeom prst="ca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 flipV="1">
                <a:off x="5150526" y="5445224"/>
                <a:ext cx="1221674" cy="3600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372200" y="5455773"/>
                <a:ext cx="1237955" cy="3121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6372200" y="5200493"/>
                <a:ext cx="0" cy="2552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/>
              <p:cNvSpPr/>
              <p:nvPr/>
            </p:nvSpPr>
            <p:spPr>
              <a:xfrm rot="2239530">
                <a:off x="5104578" y="5757474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150" name="Oval 149"/>
              <p:cNvSpPr/>
              <p:nvPr/>
            </p:nvSpPr>
            <p:spPr>
              <a:xfrm rot="2239530">
                <a:off x="6314220" y="5399403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151" name="Oval 150"/>
              <p:cNvSpPr/>
              <p:nvPr/>
            </p:nvSpPr>
            <p:spPr>
              <a:xfrm rot="2239530">
                <a:off x="6319746" y="5153533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152" name="Oval 151"/>
              <p:cNvSpPr/>
              <p:nvPr/>
            </p:nvSpPr>
            <p:spPr>
              <a:xfrm rot="2239530">
                <a:off x="7556150" y="5715290"/>
                <a:ext cx="108012" cy="1053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988929" y="5830641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/>
                  <a:t>n1</a:t>
                </a:r>
                <a:endParaRPr lang="de-DE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7436698" y="5819621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/>
                  <a:t>n3</a:t>
                </a:r>
                <a:endParaRPr lang="de-DE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6213490" y="5495493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/>
                  <a:t>n2</a:t>
                </a:r>
                <a:endParaRPr lang="de-DE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6213490" y="494250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/>
                  <a:t>n3</a:t>
                </a:r>
                <a:endParaRPr lang="de-DE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5477591" y="5410891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/>
                  <a:t>p1-1</a:t>
                </a:r>
                <a:endParaRPr lang="de-DE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6315257" y="5183132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/>
                  <a:t>p2-1</a:t>
                </a:r>
                <a:endParaRPr lang="de-DE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6877590" y="5392269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/>
                  <a:t>p1-2</a:t>
                </a:r>
                <a:endParaRPr lang="de-DE" dirty="0"/>
              </a:p>
            </p:txBody>
          </p:sp>
        </p:grpSp>
        <p:sp>
          <p:nvSpPr>
            <p:cNvPr id="24" name="Not Equal 23"/>
            <p:cNvSpPr/>
            <p:nvPr/>
          </p:nvSpPr>
          <p:spPr>
            <a:xfrm>
              <a:off x="3664245" y="4842204"/>
              <a:ext cx="1193903" cy="569677"/>
            </a:xfrm>
            <a:prstGeom prst="mathNotEqual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4860032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2018-04-16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14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611560" y="30702"/>
            <a:ext cx="5674952" cy="785794"/>
          </a:xfrm>
        </p:spPr>
        <p:txBody>
          <a:bodyPr/>
          <a:lstStyle/>
          <a:p>
            <a:pPr lvl="6"/>
            <a:r>
              <a:rPr lang="en-US" dirty="0" smtClean="0"/>
              <a:t>Topological Dual Representation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00" y="1003204"/>
            <a:ext cx="5796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/>
              <a:t>Pushed to much later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The topological adjustments must be done </a:t>
            </a:r>
            <a:r>
              <a:rPr lang="de-DE" b="1" dirty="0" smtClean="0"/>
              <a:t>manually</a:t>
            </a:r>
            <a:r>
              <a:rPr lang="de-DE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This will likely take a full day </a:t>
            </a:r>
            <a:r>
              <a:rPr lang="de-DE" b="1" dirty="0" smtClean="0"/>
              <a:t>or more</a:t>
            </a:r>
            <a:r>
              <a:rPr lang="de-DE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If anything needs to change, due to something that wasn‘t apparent until late into the thesis...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3168352" cy="475252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10816" y="4230684"/>
            <a:ext cx="42806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Therefore, it would be best to just put it off until it is certain that everything else is functioning properly.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4860032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2018-04-16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7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15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611560" y="30702"/>
            <a:ext cx="5674952" cy="785794"/>
          </a:xfrm>
        </p:spPr>
        <p:txBody>
          <a:bodyPr/>
          <a:lstStyle/>
          <a:p>
            <a:pPr lvl="6"/>
            <a:r>
              <a:rPr lang="en-US" dirty="0" smtClean="0"/>
              <a:t>Initial Foray into 3DCityDB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99" y="1003204"/>
            <a:ext cx="83362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/>
              <a:t>Initial foray into 3DCityDB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Already spent some time pre-thesis in udnerstanding how to import features from CityGML into 3DCityDB using Python.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Have a script that imports both water and electrical networks.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Very messy, should be cleaned.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Have also begun to experiment with the atomic functions of interacting with the database (like an API).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getProperyById()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setPropertyById()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Still in very early development, mostly just exploratory at this point.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2018-04-16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2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16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611560" y="30702"/>
            <a:ext cx="5674952" cy="785794"/>
          </a:xfrm>
        </p:spPr>
        <p:txBody>
          <a:bodyPr/>
          <a:lstStyle/>
          <a:p>
            <a:pPr lvl="6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00" y="980728"/>
            <a:ext cx="83362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/>
              <a:t>Accomplishments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Water and electrical networks finished and in CityGML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Both networks also in 3DCityDB.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Laid groundwork for database interaction API.</a:t>
            </a:r>
          </a:p>
          <a:p>
            <a:pPr>
              <a:lnSpc>
                <a:spcPct val="150000"/>
              </a:lnSpc>
            </a:pPr>
            <a:r>
              <a:rPr lang="de-DE" b="1" dirty="0" smtClean="0"/>
              <a:t>Setbacks</a:t>
            </a:r>
            <a:endParaRPr lang="de-DE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Dual representation has to be put off in the interest of avoiding time wastes.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Things are proceeding slightly ahead of schedule. No major issues or problems to report.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032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2018-04-16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>
          <a:xfrm>
            <a:off x="0" y="2304990"/>
            <a:ext cx="6131999" cy="1008112"/>
          </a:xfrm>
        </p:spPr>
        <p:txBody>
          <a:bodyPr>
            <a:normAutofit/>
          </a:bodyPr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57774"/>
            <a:ext cx="3563888" cy="23759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2513" y="368443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Isaac Boates</a:t>
            </a:r>
          </a:p>
          <a:p>
            <a:r>
              <a:rPr lang="en-US" dirty="0" smtClean="0"/>
              <a:t>Isaac.Boates@eifer.uni-karlsruhe.de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2018-04-16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9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611560" y="30702"/>
            <a:ext cx="5674952" cy="785794"/>
          </a:xfrm>
        </p:spPr>
        <p:txBody>
          <a:bodyPr/>
          <a:lstStyle/>
          <a:p>
            <a:pPr lvl="6"/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196752"/>
            <a:ext cx="84969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Network Construction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Adding appurtenances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Filling in the gaps at Reservoir #1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Creating surrogate electric network from streets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Adding surrogate network to CityGML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Topological Dual Representation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Explanation of </a:t>
            </a:r>
            <a:r>
              <a:rPr lang="de-DE" dirty="0" smtClean="0"/>
              <a:t>process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Pushed to much later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Initial Foray into 3DCityDB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2018-04-16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6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3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611560" y="30702"/>
            <a:ext cx="5674952" cy="785794"/>
          </a:xfrm>
        </p:spPr>
        <p:txBody>
          <a:bodyPr/>
          <a:lstStyle/>
          <a:p>
            <a:pPr lvl="6"/>
            <a:r>
              <a:rPr lang="en-US" dirty="0" smtClean="0"/>
              <a:t>Network Construction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196752"/>
            <a:ext cx="51125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/>
              <a:t>Adding appurtenances to water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Appurtenaces come from the Nanaimo Open Data Catalogue (same as water pipes)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Only a few appurtenance types are in the study area: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„Butterfly Valve“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„Junction“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„Meter“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„Reservoir“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We look to the „Network Components“ branch of the UtilityNetwork ADE schema to decide how they will be represented.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02" y="1340768"/>
            <a:ext cx="3632106" cy="4646265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>
            <a:off x="2627784" y="3501008"/>
            <a:ext cx="3658728" cy="144016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2165735" y="2799804"/>
            <a:ext cx="4206465" cy="1997348"/>
          </a:xfrm>
          <a:prstGeom prst="bentConnector3">
            <a:avLst>
              <a:gd name="adj1" fmla="val 801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1763688" y="4257092"/>
            <a:ext cx="4392488" cy="108012"/>
          </a:xfrm>
          <a:prstGeom prst="bentConnector3">
            <a:avLst>
              <a:gd name="adj1" fmla="val 89683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2165735" y="2276872"/>
            <a:ext cx="3702409" cy="1656184"/>
          </a:xfrm>
          <a:prstGeom prst="bentConnector3">
            <a:avLst>
              <a:gd name="adj1" fmla="val 99915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60032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2018-04-16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1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4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611560" y="30702"/>
            <a:ext cx="5674952" cy="785794"/>
          </a:xfrm>
        </p:spPr>
        <p:txBody>
          <a:bodyPr/>
          <a:lstStyle/>
          <a:p>
            <a:pPr lvl="6"/>
            <a:r>
              <a:rPr lang="en-US" dirty="0" smtClean="0"/>
              <a:t>Network Construction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851" y="816095"/>
            <a:ext cx="792087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/>
              <a:t>Adding appurtenances to water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The source data does not always „break“ the pipe line features at appurtenance locations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We use the geometry of the source appurtenances are used to break the pipe line features already present in the source water network.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 rot="5400000">
            <a:off x="4021458" y="2741358"/>
            <a:ext cx="288032" cy="50405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3899499" y="4964378"/>
            <a:ext cx="576064" cy="5760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Can 15"/>
          <p:cNvSpPr/>
          <p:nvPr/>
        </p:nvSpPr>
        <p:spPr>
          <a:xfrm rot="5400000">
            <a:off x="2606122" y="4149201"/>
            <a:ext cx="288032" cy="22322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an 17"/>
          <p:cNvSpPr/>
          <p:nvPr/>
        </p:nvSpPr>
        <p:spPr>
          <a:xfrm rot="5400000">
            <a:off x="5447671" y="4144749"/>
            <a:ext cx="288032" cy="22322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xplosion 1 11"/>
          <p:cNvSpPr/>
          <p:nvPr/>
        </p:nvSpPr>
        <p:spPr>
          <a:xfrm>
            <a:off x="3575463" y="4640342"/>
            <a:ext cx="1224136" cy="1224136"/>
          </a:xfrm>
          <a:prstGeom prst="irregularSeal1">
            <a:avLst/>
          </a:prstGeom>
          <a:solidFill>
            <a:srgbClr val="FFFF00"/>
          </a:solidFill>
          <a:ln>
            <a:solidFill>
              <a:srgbClr val="8B9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7" name="Group 66"/>
          <p:cNvGrpSpPr/>
          <p:nvPr/>
        </p:nvGrpSpPr>
        <p:grpSpPr>
          <a:xfrm>
            <a:off x="950684" y="4396307"/>
            <a:ext cx="6619212" cy="2138527"/>
            <a:chOff x="881676" y="4396307"/>
            <a:chExt cx="6619212" cy="2138527"/>
          </a:xfrm>
        </p:grpSpPr>
        <p:sp>
          <p:nvSpPr>
            <p:cNvPr id="28" name="Can 27"/>
            <p:cNvSpPr/>
            <p:nvPr/>
          </p:nvSpPr>
          <p:spPr>
            <a:xfrm rot="5400000">
              <a:off x="2627784" y="4789103"/>
              <a:ext cx="288032" cy="22322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Can 28"/>
            <p:cNvSpPr/>
            <p:nvPr/>
          </p:nvSpPr>
          <p:spPr>
            <a:xfrm rot="5400000">
              <a:off x="5436096" y="4802340"/>
              <a:ext cx="288032" cy="22322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887924" y="5610003"/>
              <a:ext cx="576064" cy="57606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10568" y="5779964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RoundPipe 2</a:t>
              </a:r>
              <a:endParaRPr lang="de-DE" sz="12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72304" y="5766727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RoundPipe 1</a:t>
              </a:r>
              <a:endParaRPr lang="de-DE" sz="1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81981" y="5766727"/>
              <a:ext cx="1218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Appurtenance</a:t>
              </a:r>
              <a:endParaRPr lang="de-DE" sz="1200" b="1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881676" y="4396307"/>
              <a:ext cx="6619212" cy="2138527"/>
              <a:chOff x="882615" y="4663381"/>
              <a:chExt cx="6619212" cy="2138527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045085" y="5327153"/>
                <a:ext cx="190821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400001" y="5341657"/>
                <a:ext cx="190821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5358995" y="5305653"/>
                <a:ext cx="82012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67207" y="5305653"/>
                <a:ext cx="82012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891788" y="5283438"/>
                <a:ext cx="82012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016283" y="5290148"/>
                <a:ext cx="82012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135379" y="5297475"/>
                <a:ext cx="82012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Arc 39"/>
              <p:cNvSpPr/>
              <p:nvPr/>
            </p:nvSpPr>
            <p:spPr>
              <a:xfrm rot="19162303">
                <a:off x="2595816" y="5095507"/>
                <a:ext cx="1765677" cy="1603587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Arc 40"/>
              <p:cNvSpPr/>
              <p:nvPr/>
            </p:nvSpPr>
            <p:spPr>
              <a:xfrm rot="18707177">
                <a:off x="4054811" y="5041500"/>
                <a:ext cx="1638220" cy="1882595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80606" y="5101668"/>
                <a:ext cx="2016224" cy="45281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345995" y="5123710"/>
                <a:ext cx="2016224" cy="45281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925731" y="5116533"/>
                <a:ext cx="500450" cy="45281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194785" y="4810391"/>
                <a:ext cx="2307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/>
                  <a:t>RoundPipe 2‘s FeatureGraph</a:t>
                </a:r>
                <a:endParaRPr lang="de-DE" sz="12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82615" y="4842555"/>
                <a:ext cx="2307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/>
                  <a:t>RoundPipe 1‘s FeatureGraph</a:t>
                </a:r>
                <a:endParaRPr lang="de-DE" sz="12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502529" y="4663381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 b="1" dirty="0" smtClean="0"/>
                  <a:t>Appurtenance‘s</a:t>
                </a:r>
              </a:p>
              <a:p>
                <a:pPr algn="ctr"/>
                <a:r>
                  <a:rPr lang="de-DE" sz="1200" b="1" dirty="0" smtClean="0"/>
                  <a:t>FeatureGraph</a:t>
                </a:r>
                <a:endParaRPr lang="de-DE" sz="12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12278" y="5289444"/>
                <a:ext cx="1152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 dirty="0" smtClean="0"/>
                  <a:t>InteriorFeatureLink</a:t>
                </a:r>
                <a:endParaRPr lang="de-DE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777667" y="5293577"/>
                <a:ext cx="1152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 dirty="0" smtClean="0"/>
                  <a:t>InteriorFeatureLink</a:t>
                </a:r>
                <a:endParaRPr lang="de-DE" sz="9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38896" y="5323466"/>
                <a:ext cx="4603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 dirty="0" smtClean="0"/>
                  <a:t>Node</a:t>
                </a:r>
                <a:endParaRPr lang="de-DE" sz="9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03459" y="5318344"/>
                <a:ext cx="4603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 dirty="0" smtClean="0"/>
                  <a:t>Node</a:t>
                </a:r>
                <a:endParaRPr lang="de-DE" sz="9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941115" y="5345689"/>
                <a:ext cx="4603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 dirty="0" smtClean="0"/>
                  <a:t>Node</a:t>
                </a:r>
                <a:endParaRPr lang="de-DE" sz="9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96782" y="5328074"/>
                <a:ext cx="4603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 dirty="0" smtClean="0"/>
                  <a:t>Node</a:t>
                </a:r>
                <a:endParaRPr lang="de-DE" sz="9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962844" y="5323518"/>
                <a:ext cx="4603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 dirty="0" smtClean="0"/>
                  <a:t>Node</a:t>
                </a:r>
                <a:endParaRPr lang="de-DE" sz="9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370202" y="5197995"/>
                <a:ext cx="10246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 dirty="0" smtClean="0"/>
                  <a:t>InterFeatureLink</a:t>
                </a:r>
                <a:endParaRPr lang="de-DE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965261" y="5205580"/>
                <a:ext cx="10246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 dirty="0" smtClean="0"/>
                  <a:t>InterFeatureLink</a:t>
                </a:r>
                <a:endParaRPr lang="de-DE" sz="900" dirty="0"/>
              </a:p>
            </p:txBody>
          </p:sp>
        </p:grpSp>
        <p:cxnSp>
          <p:nvCxnSpPr>
            <p:cNvPr id="62" name="Straight Arrow Connector 61"/>
            <p:cNvCxnSpPr>
              <a:stCxn id="29" idx="2"/>
              <a:endCxn id="43" idx="2"/>
            </p:cNvCxnSpPr>
            <p:nvPr/>
          </p:nvCxnSpPr>
          <p:spPr>
            <a:xfrm flipV="1">
              <a:off x="5580112" y="5309447"/>
              <a:ext cx="773056" cy="465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1977762" y="5277881"/>
              <a:ext cx="875262" cy="4767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0" idx="0"/>
              <a:endCxn id="55" idx="2"/>
            </p:cNvCxnSpPr>
            <p:nvPr/>
          </p:nvCxnSpPr>
          <p:spPr>
            <a:xfrm flipH="1" flipV="1">
              <a:off x="4170367" y="5309447"/>
              <a:ext cx="5589" cy="30055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99851" y="2883911"/>
            <a:ext cx="7920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The pipes are then written to the CityGML file the same as they always have, including creation of topology and semantic properties.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The appurtenaces are written as point features, topographically and topologically.</a:t>
            </a:r>
            <a:endParaRPr lang="de-DE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32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2018-04-16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5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8" grpId="1" animBg="1"/>
      <p:bldP spid="8" grpId="2" animBg="1"/>
      <p:bldP spid="10" grpId="0" animBg="1"/>
      <p:bldP spid="10" grpId="1" animBg="1"/>
      <p:bldP spid="16" grpId="0" animBg="1"/>
      <p:bldP spid="16" grpId="1" animBg="1"/>
      <p:bldP spid="18" grpId="0" animBg="1"/>
      <p:bldP spid="18" grpId="1" animBg="1"/>
      <p:bldP spid="12" grpId="0" animBg="1"/>
      <p:bldP spid="12" grpId="1" animBg="1"/>
      <p:bldP spid="6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5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611560" y="30702"/>
            <a:ext cx="5674952" cy="785794"/>
          </a:xfrm>
        </p:spPr>
        <p:txBody>
          <a:bodyPr/>
          <a:lstStyle/>
          <a:p>
            <a:pPr lvl="6"/>
            <a:r>
              <a:rPr lang="en-US" dirty="0" smtClean="0"/>
              <a:t>Network Construction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851" y="816095"/>
            <a:ext cx="4056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/>
              <a:t>Filling in the gaps at Reservoir #1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The source data just has a big gap inside the Reservoir #1 Facility.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Use a georeferenced site plan to digitize the missing pipes.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Add new appurtenances to account for elements that will be important for the final model.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236" y="1171515"/>
            <a:ext cx="3808513" cy="4685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236" y="1171515"/>
            <a:ext cx="3984041" cy="4806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280" y="1182061"/>
            <a:ext cx="3951843" cy="4778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1434" y="1182061"/>
            <a:ext cx="3891932" cy="480856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860032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2018-04-16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4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6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611560" y="30702"/>
            <a:ext cx="5674952" cy="785794"/>
          </a:xfrm>
        </p:spPr>
        <p:txBody>
          <a:bodyPr/>
          <a:lstStyle/>
          <a:p>
            <a:pPr lvl="6"/>
            <a:r>
              <a:rPr lang="en-US" dirty="0" smtClean="0"/>
              <a:t>Network Construction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851" y="816095"/>
            <a:ext cx="492022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/>
              <a:t>Filling in the gaps at Reservoir #1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What was added?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Turbines (SimpleFunctionalElement)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Will serve as the coupling point between water &amp; electrical networks.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Turbine Valves (ControllerDevice)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Will be used to break the connection between the turbines and the incoming water source.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33CC33"/>
                </a:solidFill>
              </a:rPr>
              <a:t>Pressure Reduction Valves (ControllerDevice)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33CC33"/>
                </a:solidFill>
              </a:rPr>
              <a:t>Will be used to ensure that the reservoir still maintains connection to the incoming water source, even if all turbine valves are closed.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132" b="7151"/>
          <a:stretch/>
        </p:blipFill>
        <p:spPr>
          <a:xfrm>
            <a:off x="5204531" y="1601889"/>
            <a:ext cx="3932154" cy="40324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60032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2018-04-16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6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7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611560" y="30702"/>
            <a:ext cx="5674952" cy="785794"/>
          </a:xfrm>
        </p:spPr>
        <p:txBody>
          <a:bodyPr/>
          <a:lstStyle/>
          <a:p>
            <a:pPr lvl="6"/>
            <a:r>
              <a:rPr lang="en-US" dirty="0" smtClean="0"/>
              <a:t>Network Construction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196752"/>
            <a:ext cx="48965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/>
              <a:t>Creating surrogate electric network from streets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Have not received any electrical line info from Bill Sims.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Can just make a surrogate network using the streets in the study area.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There is street data offered by the Nanaimo Open Data Catalogue.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Decided to include the house connections as physical wires (opposed to the „conceptual connections“) used for the pipes, because it‘s all hypothetical anyway.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555724"/>
            <a:ext cx="3995936" cy="39566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60032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2018-04-16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9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8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611560" y="30702"/>
            <a:ext cx="5674952" cy="785794"/>
          </a:xfrm>
        </p:spPr>
        <p:txBody>
          <a:bodyPr/>
          <a:lstStyle/>
          <a:p>
            <a:pPr lvl="6"/>
            <a:r>
              <a:rPr lang="en-US" dirty="0" smtClean="0"/>
              <a:t>Network Construction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196752"/>
            <a:ext cx="53636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/>
              <a:t>Creating surrogate electric network from streets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As mentioned earlier, the turbines at Reservoir #1 are the coupling point between the water and electrical networks.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This is achieved by both networks having their own SimpleFunctionalElement (SFE) representing them (+ associated topological elements).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...But both the water and electrical SFEs reference a CityFurniture feature via the „connectedCityObject“ property.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106" y="3473798"/>
            <a:ext cx="2369791" cy="2681738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5554294" y="820533"/>
            <a:ext cx="3522345" cy="2508154"/>
            <a:chOff x="5554294" y="820533"/>
            <a:chExt cx="3522345" cy="2508154"/>
          </a:xfrm>
        </p:grpSpPr>
        <p:sp>
          <p:nvSpPr>
            <p:cNvPr id="35" name="Rectangle 34"/>
            <p:cNvSpPr/>
            <p:nvPr/>
          </p:nvSpPr>
          <p:spPr>
            <a:xfrm>
              <a:off x="5554294" y="900411"/>
              <a:ext cx="3522345" cy="2428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626566" y="820533"/>
              <a:ext cx="3115831" cy="2440188"/>
              <a:chOff x="5138880" y="977735"/>
              <a:chExt cx="3115831" cy="2440188"/>
            </a:xfrm>
          </p:grpSpPr>
          <p:sp>
            <p:nvSpPr>
              <p:cNvPr id="7" name="Can 6"/>
              <p:cNvSpPr/>
              <p:nvPr/>
            </p:nvSpPr>
            <p:spPr>
              <a:xfrm rot="5400000">
                <a:off x="6089411" y="2006007"/>
                <a:ext cx="151734" cy="1244699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700" dirty="0"/>
              </a:p>
            </p:txBody>
          </p:sp>
          <p:sp>
            <p:nvSpPr>
              <p:cNvPr id="12" name="Can 11"/>
              <p:cNvSpPr/>
              <p:nvPr/>
            </p:nvSpPr>
            <p:spPr>
              <a:xfrm rot="1400368">
                <a:off x="7208090" y="1517416"/>
                <a:ext cx="100307" cy="866657"/>
              </a:xfrm>
              <a:prstGeom prst="ca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157590" y="1584661"/>
                <a:ext cx="1532270" cy="65538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 smtClean="0"/>
                  <a:t>Turb</a:t>
                </a:r>
                <a:r>
                  <a:rPr lang="de-DE" sz="1000" b="1" dirty="0" smtClean="0"/>
                  <a:t>ine</a:t>
                </a:r>
                <a:r>
                  <a:rPr lang="de-DE" sz="1000" dirty="0" smtClean="0"/>
                  <a:t> A (CityFurniture)</a:t>
                </a:r>
                <a:endParaRPr lang="de-DE" sz="10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787629" y="2336465"/>
                <a:ext cx="432045" cy="432048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Can 10"/>
              <p:cNvSpPr/>
              <p:nvPr/>
            </p:nvSpPr>
            <p:spPr>
              <a:xfrm rot="5400000">
                <a:off x="7556495" y="2006008"/>
                <a:ext cx="151734" cy="1244699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679565" y="2508150"/>
                <a:ext cx="462937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66209" y="2956258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/>
                  <a:t>Turbine A‘s</a:t>
                </a:r>
              </a:p>
              <a:p>
                <a:r>
                  <a:rPr lang="de-DE" sz="1200" dirty="0" smtClean="0"/>
                  <a:t>Water SFE</a:t>
                </a:r>
                <a:endParaRPr lang="de-DE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164301" y="2097476"/>
                <a:ext cx="10310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/>
                  <a:t>Turbine A‘s</a:t>
                </a:r>
              </a:p>
              <a:p>
                <a:r>
                  <a:rPr lang="de-DE" sz="1200" dirty="0" smtClean="0"/>
                  <a:t>Electric SFE</a:t>
                </a:r>
                <a:endParaRPr lang="de-DE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492531" y="2519691"/>
                <a:ext cx="75533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 dirty="0" smtClean="0">
                    <a:solidFill>
                      <a:schemeClr val="bg1"/>
                    </a:solidFill>
                  </a:rPr>
                  <a:t>RoundPipe</a:t>
                </a:r>
                <a:endParaRPr lang="de-DE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96500" y="2519691"/>
                <a:ext cx="75533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 dirty="0" smtClean="0">
                    <a:solidFill>
                      <a:schemeClr val="bg1"/>
                    </a:solidFill>
                  </a:rPr>
                  <a:t>RoundPipe</a:t>
                </a:r>
                <a:endParaRPr lang="de-DE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17600368">
                <a:off x="7015228" y="1843843"/>
                <a:ext cx="48603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 dirty="0" smtClean="0">
                    <a:solidFill>
                      <a:schemeClr val="bg1"/>
                    </a:solidFill>
                  </a:rPr>
                  <a:t>Cable</a:t>
                </a:r>
                <a:endParaRPr lang="de-DE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6317672" y="2135274"/>
                <a:ext cx="600075" cy="619125"/>
              </a:xfrm>
              <a:custGeom>
                <a:avLst/>
                <a:gdLst>
                  <a:gd name="connsiteX0" fmla="*/ 600075 w 600075"/>
                  <a:gd name="connsiteY0" fmla="*/ 619125 h 619125"/>
                  <a:gd name="connsiteX1" fmla="*/ 133350 w 600075"/>
                  <a:gd name="connsiteY1" fmla="*/ 476250 h 619125"/>
                  <a:gd name="connsiteX2" fmla="*/ 0 w 600075"/>
                  <a:gd name="connsiteY2" fmla="*/ 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0075" h="619125">
                    <a:moveTo>
                      <a:pt x="600075" y="619125"/>
                    </a:moveTo>
                    <a:cubicBezTo>
                      <a:pt x="416718" y="599281"/>
                      <a:pt x="233362" y="579437"/>
                      <a:pt x="133350" y="476250"/>
                    </a:cubicBezTo>
                    <a:cubicBezTo>
                      <a:pt x="33338" y="373063"/>
                      <a:pt x="16669" y="186531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6612947" y="2030499"/>
                <a:ext cx="371475" cy="419100"/>
              </a:xfrm>
              <a:custGeom>
                <a:avLst/>
                <a:gdLst>
                  <a:gd name="connsiteX0" fmla="*/ 371475 w 371475"/>
                  <a:gd name="connsiteY0" fmla="*/ 419100 h 419100"/>
                  <a:gd name="connsiteX1" fmla="*/ 190500 w 371475"/>
                  <a:gd name="connsiteY1" fmla="*/ 123825 h 419100"/>
                  <a:gd name="connsiteX2" fmla="*/ 0 w 371475"/>
                  <a:gd name="connsiteY2" fmla="*/ 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1475" h="419100">
                    <a:moveTo>
                      <a:pt x="371475" y="419100"/>
                    </a:moveTo>
                    <a:cubicBezTo>
                      <a:pt x="311943" y="306387"/>
                      <a:pt x="252412" y="193675"/>
                      <a:pt x="190500" y="123825"/>
                    </a:cubicBezTo>
                    <a:cubicBezTo>
                      <a:pt x="128588" y="53975"/>
                      <a:pt x="64294" y="26987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38880" y="2277347"/>
                <a:ext cx="12490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 dirty="0" smtClean="0"/>
                  <a:t>connectedCityObject</a:t>
                </a:r>
                <a:endParaRPr lang="de-DE" sz="9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7415816">
                <a:off x="6399094" y="1486849"/>
                <a:ext cx="12490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 dirty="0" smtClean="0"/>
                  <a:t>connectedCityObject</a:t>
                </a:r>
                <a:endParaRPr lang="de-DE" sz="900" dirty="0"/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7089490" y="4869159"/>
            <a:ext cx="240874" cy="233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7209927" y="3310993"/>
            <a:ext cx="0" cy="1558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60032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2018-04-16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64E24F-69E2-485C-808C-18973978D64C}" type="slidenum">
              <a:rPr lang="de-DE" smtClean="0">
                <a:solidFill>
                  <a:prstClr val="black"/>
                </a:solidFill>
              </a:rPr>
              <a:pPr/>
              <a:t>9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611560" y="30702"/>
            <a:ext cx="5674952" cy="785794"/>
          </a:xfrm>
        </p:spPr>
        <p:txBody>
          <a:bodyPr/>
          <a:lstStyle/>
          <a:p>
            <a:pPr lvl="6"/>
            <a:r>
              <a:rPr lang="en-US" dirty="0" smtClean="0"/>
              <a:t>Network Construction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196752"/>
            <a:ext cx="5363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/>
              <a:t>Adding surrogate network to CityGML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A second FME workbench was created to add the electrical network.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Much simpler than the water workbench, because there are much fewer appurtenances and generally simpler network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The second workbench reads the CityGML file created from the first and adds new features.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-24506" y="6211669"/>
            <a:ext cx="4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Demonstrating network interdependency modeling using the UtilityNetwork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772816"/>
            <a:ext cx="3388171" cy="33459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773419"/>
            <a:ext cx="3505306" cy="34553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860032" y="6350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2018-04-16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theme/theme1.xml><?xml version="1.0" encoding="utf-8"?>
<a:theme xmlns:a="http://schemas.openxmlformats.org/drawingml/2006/main" name="Titel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hal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Inhal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31018_ppt_vorlage_eifer" id="{0D989DBA-78BE-4267-BC8A-9639DA0610B3}" vid="{BFE19471-277E-4384-B913-909643F44B0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8030ef-371b-478c-8d63-09b94a4764d9">PXRQKUTUTNFP-748212776-8</_dlc_DocId>
    <_dlc_DocIdUrl xmlns="b78030ef-371b-478c-8d63-09b94a4764d9">
      <Url>https://intranet.eifer.kit.edu/_layouts/15/DocIdRedir.aspx?ID=PXRQKUTUTNFP-748212776-8</Url>
      <Description>PXRQKUTUTNFP-748212776-8</Description>
    </_dlc_DocIdUrl>
    <_dlc_DocIdPersistId xmlns="b78030ef-371b-478c-8d63-09b94a4764d9">false</_dlc_DocIdPersist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EAB31A70641547AB11FCD8700DC704" ma:contentTypeVersion="1" ma:contentTypeDescription="Create a new document." ma:contentTypeScope="" ma:versionID="bc18462655451675060483b00d900f1b">
  <xsd:schema xmlns:xsd="http://www.w3.org/2001/XMLSchema" xmlns:xs="http://www.w3.org/2001/XMLSchema" xmlns:p="http://schemas.microsoft.com/office/2006/metadata/properties" xmlns:ns2="b78030ef-371b-478c-8d63-09b94a4764d9" xmlns:ns3="9111f80c-eb6e-4077-bc97-bba146cbb7a9" targetNamespace="http://schemas.microsoft.com/office/2006/metadata/properties" ma:root="true" ma:fieldsID="728c1469305eea108500cfd8df7de8e5" ns2:_="" ns3:_="">
    <xsd:import namespace="b78030ef-371b-478c-8d63-09b94a4764d9"/>
    <xsd:import namespace="9111f80c-eb6e-4077-bc97-bba146cbb7a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8030ef-371b-478c-8d63-09b94a4764d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1f80c-eb6e-4077-bc97-bba146cbb7a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E2DAB9-3E1E-4943-A2D4-FF234E764BE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05B2575-815C-4E21-9279-BBAFD52DDE23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b78030ef-371b-478c-8d63-09b94a4764d9"/>
    <ds:schemaRef ds:uri="9111f80c-eb6e-4077-bc97-bba146cbb7a9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B7E22B-08E0-46EC-9FBF-762C1D382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8030ef-371b-478c-8d63-09b94a4764d9"/>
    <ds:schemaRef ds:uri="9111f80c-eb6e-4077-bc97-bba146cbb7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111657A-8086-4E75-9913-F63A9D472D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Microsoft Office PowerPoint</Application>
  <PresentationFormat>On-screen Show (4:3)</PresentationFormat>
  <Paragraphs>259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Wingdings</vt:lpstr>
      <vt:lpstr>Titelfolie</vt:lpstr>
      <vt:lpstr>1_Inhalt</vt:lpstr>
      <vt:lpstr>Inhalt</vt:lpstr>
      <vt:lpstr>2_Inhalt</vt:lpstr>
      <vt:lpstr>Isaac Boates Master 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Company>EIFER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Institute for Energy Research</dc:title>
  <dc:creator>Ludmila Gautier</dc:creator>
  <cp:lastModifiedBy>Isaac Boates</cp:lastModifiedBy>
  <cp:revision>251</cp:revision>
  <cp:lastPrinted>2015-07-14T10:49:13Z</cp:lastPrinted>
  <dcterms:created xsi:type="dcterms:W3CDTF">2013-12-23T07:35:05Z</dcterms:created>
  <dcterms:modified xsi:type="dcterms:W3CDTF">2018-04-16T12:35:49Z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0x010100C1EAB31A70641547AB11FCD8700DC704</vt:lpwstr>
  </property>
  <property fmtid="{D5CDD505-2E9C-101B-9397-08002B2CF9AE}" pid="3" name="_dlc_DocIdItemGuid">
    <vt:lpwstr>2c078ca3-a976-41f1-935d-89334e5f2216</vt:lpwstr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LikedBy">
    <vt:lpwstr/>
  </property>
  <property fmtid="{D5CDD505-2E9C-101B-9397-08002B2CF9AE}" pid="8" name="RatedBy">
    <vt:lpwstr/>
  </property>
  <property fmtid="{D5CDD505-2E9C-101B-9397-08002B2CF9AE}" pid="9" name="Category_TEST">
    <vt:lpwstr>49;#Template|96795b18-69a7-4b72-bc76-fbd65eb12692</vt:lpwstr>
  </property>
  <property fmtid="{D5CDD505-2E9C-101B-9397-08002B2CF9AE}" pid="10" name="_SourceUrl">
    <vt:lpwstr/>
  </property>
  <property fmtid="{D5CDD505-2E9C-101B-9397-08002B2CF9AE}" pid="11" name="_SharedFileIndex">
    <vt:lpwstr/>
  </property>
</Properties>
</file>